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13"/>
  </p:notesMasterIdLst>
  <p:sldIdLst>
    <p:sldId id="349" r:id="rId2"/>
    <p:sldId id="350" r:id="rId3"/>
    <p:sldId id="354" r:id="rId4"/>
    <p:sldId id="355" r:id="rId5"/>
    <p:sldId id="353" r:id="rId6"/>
    <p:sldId id="352" r:id="rId7"/>
    <p:sldId id="357" r:id="rId8"/>
    <p:sldId id="363" r:id="rId9"/>
    <p:sldId id="359" r:id="rId10"/>
    <p:sldId id="360" r:id="rId11"/>
    <p:sldId id="364" r:id="rId1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BDF"/>
    <a:srgbClr val="FFFF6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5186" autoAdjust="0"/>
  </p:normalViewPr>
  <p:slideViewPr>
    <p:cSldViewPr>
      <p:cViewPr varScale="1">
        <p:scale>
          <a:sx n="82" d="100"/>
          <a:sy n="82" d="100"/>
        </p:scale>
        <p:origin x="105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0" d="100"/>
          <a:sy n="60" d="100"/>
        </p:scale>
        <p:origin x="27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B40886-5B80-4AE2-861D-3EEAECFB5013}" type="doc">
      <dgm:prSet loTypeId="urn:microsoft.com/office/officeart/2005/8/layout/chevron1" loCatId="process" qsTypeId="urn:microsoft.com/office/officeart/2005/8/quickstyle/simple1" qsCatId="simple" csTypeId="urn:microsoft.com/office/officeart/2005/8/colors/accent1_2" csCatId="accent1" phldr="1"/>
      <dgm:spPr/>
    </dgm:pt>
    <dgm:pt modelId="{FF00AB56-4032-4CCA-928F-EB3B42A973EA}">
      <dgm:prSet phldrT="[テキスト]" custT="1"/>
      <dgm:spPr>
        <a:solidFill>
          <a:schemeClr val="tx1"/>
        </a:solidFill>
      </dgm:spPr>
      <dgm:t>
        <a:bodyPr/>
        <a:lstStyle/>
        <a:p>
          <a:r>
            <a:rPr kumimoji="1" lang="ja-JP" altLang="en-US" sz="1400" b="1" dirty="0">
              <a:latin typeface="UD デジタル 教科書体 NK-R" panose="02020400000000000000" pitchFamily="18" charset="-128"/>
              <a:ea typeface="UD デジタル 教科書体 NK-R" panose="02020400000000000000" pitchFamily="18" charset="-128"/>
            </a:rPr>
            <a:t>通報受理</a:t>
          </a:r>
        </a:p>
      </dgm:t>
    </dgm:pt>
    <dgm:pt modelId="{7C08DA84-741A-4864-A79F-2DF98690DECD}" type="parTrans" cxnId="{F3D233C1-76D1-4351-A8CA-EBE1057887FE}">
      <dgm:prSet/>
      <dgm:spPr/>
      <dgm:t>
        <a:bodyPr/>
        <a:lstStyle/>
        <a:p>
          <a:endParaRPr kumimoji="1" lang="ja-JP" altLang="en-US" sz="1600"/>
        </a:p>
      </dgm:t>
    </dgm:pt>
    <dgm:pt modelId="{C69777E1-A382-4F0C-B677-6949B22A9DC0}" type="sibTrans" cxnId="{F3D233C1-76D1-4351-A8CA-EBE1057887FE}">
      <dgm:prSet/>
      <dgm:spPr/>
      <dgm:t>
        <a:bodyPr/>
        <a:lstStyle/>
        <a:p>
          <a:endParaRPr kumimoji="1" lang="ja-JP" altLang="en-US" sz="1600"/>
        </a:p>
      </dgm:t>
    </dgm:pt>
    <dgm:pt modelId="{6FC0CA11-4D6C-4671-827B-0A431AD043A7}">
      <dgm:prSet phldrT="[テキスト]" custT="1"/>
      <dgm:spPr>
        <a:solidFill>
          <a:schemeClr val="tx1"/>
        </a:solidFill>
      </dgm:spPr>
      <dgm:t>
        <a:bodyPr/>
        <a:lstStyle/>
        <a:p>
          <a:r>
            <a:rPr kumimoji="1" lang="ja-JP" altLang="en-US" sz="1400" b="1" dirty="0">
              <a:latin typeface="UD デジタル 教科書体 NK-R" panose="02020400000000000000" pitchFamily="18" charset="-128"/>
              <a:ea typeface="UD デジタル 教科書体 NK-R" panose="02020400000000000000" pitchFamily="18" charset="-128"/>
            </a:rPr>
            <a:t>事実確認等</a:t>
          </a:r>
        </a:p>
      </dgm:t>
    </dgm:pt>
    <dgm:pt modelId="{074B203B-F290-4A76-888C-D2C7E2954891}" type="parTrans" cxnId="{EFF4DBFB-A353-497D-8796-AA4AB5E50B53}">
      <dgm:prSet/>
      <dgm:spPr/>
      <dgm:t>
        <a:bodyPr/>
        <a:lstStyle/>
        <a:p>
          <a:endParaRPr kumimoji="1" lang="ja-JP" altLang="en-US" sz="1600"/>
        </a:p>
      </dgm:t>
    </dgm:pt>
    <dgm:pt modelId="{C5832312-1B55-4128-9522-AA6C73F8ADAE}" type="sibTrans" cxnId="{EFF4DBFB-A353-497D-8796-AA4AB5E50B53}">
      <dgm:prSet/>
      <dgm:spPr/>
      <dgm:t>
        <a:bodyPr/>
        <a:lstStyle/>
        <a:p>
          <a:endParaRPr kumimoji="1" lang="ja-JP" altLang="en-US" sz="1600"/>
        </a:p>
      </dgm:t>
    </dgm:pt>
    <dgm:pt modelId="{5E809F26-6847-4A4C-8DA2-E57F2AC06917}">
      <dgm:prSet phldrT="[テキスト]" custT="1"/>
      <dgm:spPr>
        <a:solidFill>
          <a:schemeClr val="tx1"/>
        </a:solidFill>
      </dgm:spPr>
      <dgm:t>
        <a:bodyPr/>
        <a:lstStyle/>
        <a:p>
          <a:r>
            <a:rPr kumimoji="1" lang="ja-JP" altLang="en-US" sz="1200" b="1" dirty="0">
              <a:latin typeface="UD デジタル 教科書体 NK-R" panose="02020400000000000000" pitchFamily="18" charset="-128"/>
              <a:ea typeface="UD デジタル 教科書体 NK-R" panose="02020400000000000000" pitchFamily="18" charset="-128"/>
            </a:rPr>
            <a:t>虐待認定・改善指導</a:t>
          </a:r>
          <a:endParaRPr kumimoji="1" lang="en-US" altLang="ja-JP" sz="1200" b="1" dirty="0">
            <a:latin typeface="UD デジタル 教科書体 NK-R" panose="02020400000000000000" pitchFamily="18" charset="-128"/>
            <a:ea typeface="UD デジタル 教科書体 NK-R" panose="02020400000000000000" pitchFamily="18" charset="-128"/>
          </a:endParaRPr>
        </a:p>
      </dgm:t>
    </dgm:pt>
    <dgm:pt modelId="{EE4D7B91-1318-4341-8DF9-9C0335507CFF}" type="parTrans" cxnId="{25381792-B486-4E1F-AD5A-B916EB0FF2E4}">
      <dgm:prSet/>
      <dgm:spPr/>
      <dgm:t>
        <a:bodyPr/>
        <a:lstStyle/>
        <a:p>
          <a:endParaRPr kumimoji="1" lang="ja-JP" altLang="en-US" sz="1600"/>
        </a:p>
      </dgm:t>
    </dgm:pt>
    <dgm:pt modelId="{E5B8468E-3F1C-4FD7-A8E4-65FB67140668}" type="sibTrans" cxnId="{25381792-B486-4E1F-AD5A-B916EB0FF2E4}">
      <dgm:prSet/>
      <dgm:spPr/>
      <dgm:t>
        <a:bodyPr/>
        <a:lstStyle/>
        <a:p>
          <a:endParaRPr kumimoji="1" lang="ja-JP" altLang="en-US" sz="1600"/>
        </a:p>
      </dgm:t>
    </dgm:pt>
    <dgm:pt modelId="{54A123BD-2C73-4CD0-AEF7-22BB95175CB0}" type="pres">
      <dgm:prSet presAssocID="{B4B40886-5B80-4AE2-861D-3EEAECFB5013}" presName="Name0" presStyleCnt="0">
        <dgm:presLayoutVars>
          <dgm:dir/>
          <dgm:animLvl val="lvl"/>
          <dgm:resizeHandles val="exact"/>
        </dgm:presLayoutVars>
      </dgm:prSet>
      <dgm:spPr/>
    </dgm:pt>
    <dgm:pt modelId="{8140966E-C15C-4253-9158-E8C9E16DE23B}" type="pres">
      <dgm:prSet presAssocID="{FF00AB56-4032-4CCA-928F-EB3B42A973EA}" presName="parTxOnly" presStyleLbl="node1" presStyleIdx="0" presStyleCnt="3" custLinFactNeighborX="-821" custLinFactNeighborY="5780">
        <dgm:presLayoutVars>
          <dgm:chMax val="0"/>
          <dgm:chPref val="0"/>
          <dgm:bulletEnabled val="1"/>
        </dgm:presLayoutVars>
      </dgm:prSet>
      <dgm:spPr/>
      <dgm:t>
        <a:bodyPr/>
        <a:lstStyle/>
        <a:p>
          <a:endParaRPr kumimoji="1" lang="ja-JP" altLang="en-US"/>
        </a:p>
      </dgm:t>
    </dgm:pt>
    <dgm:pt modelId="{97F19918-F526-4820-9798-24AD7776CA4B}" type="pres">
      <dgm:prSet presAssocID="{C69777E1-A382-4F0C-B677-6949B22A9DC0}" presName="parTxOnlySpace" presStyleCnt="0"/>
      <dgm:spPr/>
    </dgm:pt>
    <dgm:pt modelId="{9284A3DD-87C6-442A-B6A9-1D141F140018}" type="pres">
      <dgm:prSet presAssocID="{6FC0CA11-4D6C-4671-827B-0A431AD043A7}" presName="parTxOnly" presStyleLbl="node1" presStyleIdx="1" presStyleCnt="3">
        <dgm:presLayoutVars>
          <dgm:chMax val="0"/>
          <dgm:chPref val="0"/>
          <dgm:bulletEnabled val="1"/>
        </dgm:presLayoutVars>
      </dgm:prSet>
      <dgm:spPr/>
      <dgm:t>
        <a:bodyPr/>
        <a:lstStyle/>
        <a:p>
          <a:endParaRPr kumimoji="1" lang="ja-JP" altLang="en-US"/>
        </a:p>
      </dgm:t>
    </dgm:pt>
    <dgm:pt modelId="{4C181BF6-CC38-4B1E-B80B-A76C654D008C}" type="pres">
      <dgm:prSet presAssocID="{C5832312-1B55-4128-9522-AA6C73F8ADAE}" presName="parTxOnlySpace" presStyleCnt="0"/>
      <dgm:spPr/>
    </dgm:pt>
    <dgm:pt modelId="{51A22C4A-0009-420A-B898-5423CCC7525D}" type="pres">
      <dgm:prSet presAssocID="{5E809F26-6847-4A4C-8DA2-E57F2AC06917}" presName="parTxOnly" presStyleLbl="node1" presStyleIdx="2" presStyleCnt="3" custLinFactX="8405" custLinFactNeighborX="100000" custLinFactNeighborY="33050">
        <dgm:presLayoutVars>
          <dgm:chMax val="0"/>
          <dgm:chPref val="0"/>
          <dgm:bulletEnabled val="1"/>
        </dgm:presLayoutVars>
      </dgm:prSet>
      <dgm:spPr/>
      <dgm:t>
        <a:bodyPr/>
        <a:lstStyle/>
        <a:p>
          <a:endParaRPr kumimoji="1" lang="ja-JP" altLang="en-US"/>
        </a:p>
      </dgm:t>
    </dgm:pt>
  </dgm:ptLst>
  <dgm:cxnLst>
    <dgm:cxn modelId="{EFF4DBFB-A353-497D-8796-AA4AB5E50B53}" srcId="{B4B40886-5B80-4AE2-861D-3EEAECFB5013}" destId="{6FC0CA11-4D6C-4671-827B-0A431AD043A7}" srcOrd="1" destOrd="0" parTransId="{074B203B-F290-4A76-888C-D2C7E2954891}" sibTransId="{C5832312-1B55-4128-9522-AA6C73F8ADAE}"/>
    <dgm:cxn modelId="{CAC00ECA-4EE0-439D-9A8C-047A2E7CAA34}" type="presOf" srcId="{FF00AB56-4032-4CCA-928F-EB3B42A973EA}" destId="{8140966E-C15C-4253-9158-E8C9E16DE23B}" srcOrd="0" destOrd="0" presId="urn:microsoft.com/office/officeart/2005/8/layout/chevron1"/>
    <dgm:cxn modelId="{F3D233C1-76D1-4351-A8CA-EBE1057887FE}" srcId="{B4B40886-5B80-4AE2-861D-3EEAECFB5013}" destId="{FF00AB56-4032-4CCA-928F-EB3B42A973EA}" srcOrd="0" destOrd="0" parTransId="{7C08DA84-741A-4864-A79F-2DF98690DECD}" sibTransId="{C69777E1-A382-4F0C-B677-6949B22A9DC0}"/>
    <dgm:cxn modelId="{E340693E-2AA7-47B4-A923-0DECF38A8F96}" type="presOf" srcId="{B4B40886-5B80-4AE2-861D-3EEAECFB5013}" destId="{54A123BD-2C73-4CD0-AEF7-22BB95175CB0}" srcOrd="0" destOrd="0" presId="urn:microsoft.com/office/officeart/2005/8/layout/chevron1"/>
    <dgm:cxn modelId="{6C092621-02E9-44DB-A25A-881375A3DA7A}" type="presOf" srcId="{5E809F26-6847-4A4C-8DA2-E57F2AC06917}" destId="{51A22C4A-0009-420A-B898-5423CCC7525D}" srcOrd="0" destOrd="0" presId="urn:microsoft.com/office/officeart/2005/8/layout/chevron1"/>
    <dgm:cxn modelId="{25381792-B486-4E1F-AD5A-B916EB0FF2E4}" srcId="{B4B40886-5B80-4AE2-861D-3EEAECFB5013}" destId="{5E809F26-6847-4A4C-8DA2-E57F2AC06917}" srcOrd="2" destOrd="0" parTransId="{EE4D7B91-1318-4341-8DF9-9C0335507CFF}" sibTransId="{E5B8468E-3F1C-4FD7-A8E4-65FB67140668}"/>
    <dgm:cxn modelId="{044B615C-806C-4540-94F5-6B2D57F7D60F}" type="presOf" srcId="{6FC0CA11-4D6C-4671-827B-0A431AD043A7}" destId="{9284A3DD-87C6-442A-B6A9-1D141F140018}" srcOrd="0" destOrd="0" presId="urn:microsoft.com/office/officeart/2005/8/layout/chevron1"/>
    <dgm:cxn modelId="{118244DC-EC61-42F0-88A2-50ADDF8F8F74}" type="presParOf" srcId="{54A123BD-2C73-4CD0-AEF7-22BB95175CB0}" destId="{8140966E-C15C-4253-9158-E8C9E16DE23B}" srcOrd="0" destOrd="0" presId="urn:microsoft.com/office/officeart/2005/8/layout/chevron1"/>
    <dgm:cxn modelId="{D7B2A0A6-798D-4D79-83CF-89BAFA9B6E53}" type="presParOf" srcId="{54A123BD-2C73-4CD0-AEF7-22BB95175CB0}" destId="{97F19918-F526-4820-9798-24AD7776CA4B}" srcOrd="1" destOrd="0" presId="urn:microsoft.com/office/officeart/2005/8/layout/chevron1"/>
    <dgm:cxn modelId="{2D38340C-C9E2-4EE1-AA35-9BEB62779109}" type="presParOf" srcId="{54A123BD-2C73-4CD0-AEF7-22BB95175CB0}" destId="{9284A3DD-87C6-442A-B6A9-1D141F140018}" srcOrd="2" destOrd="0" presId="urn:microsoft.com/office/officeart/2005/8/layout/chevron1"/>
    <dgm:cxn modelId="{8EAEA1AE-F52E-4AF6-986A-F1354573CC57}" type="presParOf" srcId="{54A123BD-2C73-4CD0-AEF7-22BB95175CB0}" destId="{4C181BF6-CC38-4B1E-B80B-A76C654D008C}" srcOrd="3" destOrd="0" presId="urn:microsoft.com/office/officeart/2005/8/layout/chevron1"/>
    <dgm:cxn modelId="{ABBA5700-9B03-4C6D-A4C3-F979710C0630}" type="presParOf" srcId="{54A123BD-2C73-4CD0-AEF7-22BB95175CB0}" destId="{51A22C4A-0009-420A-B898-5423CCC7525D}"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B40886-5B80-4AE2-861D-3EEAECFB5013}" type="doc">
      <dgm:prSet loTypeId="urn:microsoft.com/office/officeart/2005/8/layout/chevron1" loCatId="process" qsTypeId="urn:microsoft.com/office/officeart/2005/8/quickstyle/simple1" qsCatId="simple" csTypeId="urn:microsoft.com/office/officeart/2005/8/colors/accent1_2" csCatId="accent1" phldr="1"/>
      <dgm:spPr/>
    </dgm:pt>
    <dgm:pt modelId="{FF00AB56-4032-4CCA-928F-EB3B42A973EA}">
      <dgm:prSet phldrT="[テキスト]" custT="1"/>
      <dgm:spPr>
        <a:solidFill>
          <a:schemeClr val="bg2">
            <a:lumMod val="75000"/>
          </a:schemeClr>
        </a:solidFill>
      </dgm:spPr>
      <dgm:t>
        <a:bodyPr/>
        <a:lstStyle/>
        <a:p>
          <a:endParaRPr kumimoji="1" lang="ja-JP" altLang="en-US" sz="1400" dirty="0"/>
        </a:p>
      </dgm:t>
    </dgm:pt>
    <dgm:pt modelId="{7C08DA84-741A-4864-A79F-2DF98690DECD}" type="parTrans" cxnId="{F3D233C1-76D1-4351-A8CA-EBE1057887FE}">
      <dgm:prSet/>
      <dgm:spPr/>
      <dgm:t>
        <a:bodyPr/>
        <a:lstStyle/>
        <a:p>
          <a:endParaRPr kumimoji="1" lang="ja-JP" altLang="en-US" sz="1600"/>
        </a:p>
      </dgm:t>
    </dgm:pt>
    <dgm:pt modelId="{C69777E1-A382-4F0C-B677-6949B22A9DC0}" type="sibTrans" cxnId="{F3D233C1-76D1-4351-A8CA-EBE1057887FE}">
      <dgm:prSet/>
      <dgm:spPr/>
      <dgm:t>
        <a:bodyPr/>
        <a:lstStyle/>
        <a:p>
          <a:endParaRPr kumimoji="1" lang="ja-JP" altLang="en-US" sz="1600"/>
        </a:p>
      </dgm:t>
    </dgm:pt>
    <dgm:pt modelId="{6FC0CA11-4D6C-4671-827B-0A431AD043A7}">
      <dgm:prSet phldrT="[テキスト]" custT="1"/>
      <dgm:spPr>
        <a:solidFill>
          <a:schemeClr val="bg2">
            <a:lumMod val="75000"/>
          </a:schemeClr>
        </a:solidFill>
      </dgm:spPr>
      <dgm:t>
        <a:bodyPr/>
        <a:lstStyle/>
        <a:p>
          <a:endParaRPr kumimoji="1" lang="ja-JP" altLang="en-US" sz="1400" dirty="0"/>
        </a:p>
      </dgm:t>
    </dgm:pt>
    <dgm:pt modelId="{074B203B-F290-4A76-888C-D2C7E2954891}" type="parTrans" cxnId="{EFF4DBFB-A353-497D-8796-AA4AB5E50B53}">
      <dgm:prSet/>
      <dgm:spPr/>
      <dgm:t>
        <a:bodyPr/>
        <a:lstStyle/>
        <a:p>
          <a:endParaRPr kumimoji="1" lang="ja-JP" altLang="en-US" sz="1600"/>
        </a:p>
      </dgm:t>
    </dgm:pt>
    <dgm:pt modelId="{C5832312-1B55-4128-9522-AA6C73F8ADAE}" type="sibTrans" cxnId="{EFF4DBFB-A353-497D-8796-AA4AB5E50B53}">
      <dgm:prSet/>
      <dgm:spPr/>
      <dgm:t>
        <a:bodyPr/>
        <a:lstStyle/>
        <a:p>
          <a:endParaRPr kumimoji="1" lang="ja-JP" altLang="en-US" sz="1600"/>
        </a:p>
      </dgm:t>
    </dgm:pt>
    <dgm:pt modelId="{5E809F26-6847-4A4C-8DA2-E57F2AC06917}">
      <dgm:prSet phldrT="[テキスト]" custT="1"/>
      <dgm:spPr>
        <a:solidFill>
          <a:schemeClr val="bg2">
            <a:lumMod val="75000"/>
          </a:schemeClr>
        </a:solidFill>
      </dgm:spPr>
      <dgm:t>
        <a:bodyPr/>
        <a:lstStyle/>
        <a:p>
          <a:endParaRPr kumimoji="1" lang="en-US" altLang="ja-JP" sz="1400" dirty="0"/>
        </a:p>
      </dgm:t>
    </dgm:pt>
    <dgm:pt modelId="{EE4D7B91-1318-4341-8DF9-9C0335507CFF}" type="parTrans" cxnId="{25381792-B486-4E1F-AD5A-B916EB0FF2E4}">
      <dgm:prSet/>
      <dgm:spPr/>
      <dgm:t>
        <a:bodyPr/>
        <a:lstStyle/>
        <a:p>
          <a:endParaRPr kumimoji="1" lang="ja-JP" altLang="en-US" sz="1600"/>
        </a:p>
      </dgm:t>
    </dgm:pt>
    <dgm:pt modelId="{E5B8468E-3F1C-4FD7-A8E4-65FB67140668}" type="sibTrans" cxnId="{25381792-B486-4E1F-AD5A-B916EB0FF2E4}">
      <dgm:prSet/>
      <dgm:spPr/>
      <dgm:t>
        <a:bodyPr/>
        <a:lstStyle/>
        <a:p>
          <a:endParaRPr kumimoji="1" lang="ja-JP" altLang="en-US" sz="1600"/>
        </a:p>
      </dgm:t>
    </dgm:pt>
    <dgm:pt modelId="{CC62985B-A66A-45B8-843B-5D392CF23BBE}">
      <dgm:prSet phldrT="[テキスト]" custT="1"/>
      <dgm:spPr>
        <a:solidFill>
          <a:schemeClr val="tx1"/>
        </a:solidFill>
      </dgm:spPr>
      <dgm:t>
        <a:bodyPr/>
        <a:lstStyle/>
        <a:p>
          <a:r>
            <a:rPr kumimoji="1" lang="ja-JP" altLang="en-US" sz="1400" b="1" dirty="0">
              <a:latin typeface="UD デジタル 教科書体 NK-R" panose="02020400000000000000" pitchFamily="18" charset="-128"/>
              <a:ea typeface="UD デジタル 教科書体 NK-R" panose="02020400000000000000" pitchFamily="18" charset="-128"/>
            </a:rPr>
            <a:t>権限行使</a:t>
          </a:r>
          <a:endParaRPr kumimoji="1" lang="en-US" altLang="ja-JP" sz="1400" b="1" dirty="0">
            <a:latin typeface="UD デジタル 教科書体 NK-R" panose="02020400000000000000" pitchFamily="18" charset="-128"/>
            <a:ea typeface="UD デジタル 教科書体 NK-R" panose="02020400000000000000" pitchFamily="18" charset="-128"/>
          </a:endParaRPr>
        </a:p>
      </dgm:t>
    </dgm:pt>
    <dgm:pt modelId="{AB3F3B16-7ABC-44B5-9108-05E5DD641778}" type="parTrans" cxnId="{3B3EE83D-B41D-4081-91FE-3BCA81472FF8}">
      <dgm:prSet/>
      <dgm:spPr/>
      <dgm:t>
        <a:bodyPr/>
        <a:lstStyle/>
        <a:p>
          <a:endParaRPr kumimoji="1" lang="ja-JP" altLang="en-US" sz="1600"/>
        </a:p>
      </dgm:t>
    </dgm:pt>
    <dgm:pt modelId="{630DC49B-A287-4D61-B393-973A3E37D753}" type="sibTrans" cxnId="{3B3EE83D-B41D-4081-91FE-3BCA81472FF8}">
      <dgm:prSet/>
      <dgm:spPr/>
      <dgm:t>
        <a:bodyPr/>
        <a:lstStyle/>
        <a:p>
          <a:endParaRPr kumimoji="1" lang="ja-JP" altLang="en-US" sz="1600"/>
        </a:p>
      </dgm:t>
    </dgm:pt>
    <dgm:pt modelId="{54A123BD-2C73-4CD0-AEF7-22BB95175CB0}" type="pres">
      <dgm:prSet presAssocID="{B4B40886-5B80-4AE2-861D-3EEAECFB5013}" presName="Name0" presStyleCnt="0">
        <dgm:presLayoutVars>
          <dgm:dir/>
          <dgm:animLvl val="lvl"/>
          <dgm:resizeHandles val="exact"/>
        </dgm:presLayoutVars>
      </dgm:prSet>
      <dgm:spPr/>
    </dgm:pt>
    <dgm:pt modelId="{8140966E-C15C-4253-9158-E8C9E16DE23B}" type="pres">
      <dgm:prSet presAssocID="{FF00AB56-4032-4CCA-928F-EB3B42A973EA}" presName="parTxOnly" presStyleLbl="node1" presStyleIdx="0" presStyleCnt="4">
        <dgm:presLayoutVars>
          <dgm:chMax val="0"/>
          <dgm:chPref val="0"/>
          <dgm:bulletEnabled val="1"/>
        </dgm:presLayoutVars>
      </dgm:prSet>
      <dgm:spPr/>
      <dgm:t>
        <a:bodyPr/>
        <a:lstStyle/>
        <a:p>
          <a:endParaRPr kumimoji="1" lang="ja-JP" altLang="en-US"/>
        </a:p>
      </dgm:t>
    </dgm:pt>
    <dgm:pt modelId="{97F19918-F526-4820-9798-24AD7776CA4B}" type="pres">
      <dgm:prSet presAssocID="{C69777E1-A382-4F0C-B677-6949B22A9DC0}" presName="parTxOnlySpace" presStyleCnt="0"/>
      <dgm:spPr/>
    </dgm:pt>
    <dgm:pt modelId="{9284A3DD-87C6-442A-B6A9-1D141F140018}" type="pres">
      <dgm:prSet presAssocID="{6FC0CA11-4D6C-4671-827B-0A431AD043A7}" presName="parTxOnly" presStyleLbl="node1" presStyleIdx="1" presStyleCnt="4">
        <dgm:presLayoutVars>
          <dgm:chMax val="0"/>
          <dgm:chPref val="0"/>
          <dgm:bulletEnabled val="1"/>
        </dgm:presLayoutVars>
      </dgm:prSet>
      <dgm:spPr/>
      <dgm:t>
        <a:bodyPr/>
        <a:lstStyle/>
        <a:p>
          <a:endParaRPr kumimoji="1" lang="ja-JP" altLang="en-US"/>
        </a:p>
      </dgm:t>
    </dgm:pt>
    <dgm:pt modelId="{4C181BF6-CC38-4B1E-B80B-A76C654D008C}" type="pres">
      <dgm:prSet presAssocID="{C5832312-1B55-4128-9522-AA6C73F8ADAE}" presName="parTxOnlySpace" presStyleCnt="0"/>
      <dgm:spPr/>
    </dgm:pt>
    <dgm:pt modelId="{51A22C4A-0009-420A-B898-5423CCC7525D}" type="pres">
      <dgm:prSet presAssocID="{5E809F26-6847-4A4C-8DA2-E57F2AC06917}" presName="parTxOnly" presStyleLbl="node1" presStyleIdx="2" presStyleCnt="4" custLinFactNeighborX="4119">
        <dgm:presLayoutVars>
          <dgm:chMax val="0"/>
          <dgm:chPref val="0"/>
          <dgm:bulletEnabled val="1"/>
        </dgm:presLayoutVars>
      </dgm:prSet>
      <dgm:spPr/>
      <dgm:t>
        <a:bodyPr/>
        <a:lstStyle/>
        <a:p>
          <a:endParaRPr kumimoji="1" lang="ja-JP" altLang="en-US"/>
        </a:p>
      </dgm:t>
    </dgm:pt>
    <dgm:pt modelId="{657B6FFB-FE95-4209-B3E5-D345C10C2C3C}" type="pres">
      <dgm:prSet presAssocID="{E5B8468E-3F1C-4FD7-A8E4-65FB67140668}" presName="parTxOnlySpace" presStyleCnt="0"/>
      <dgm:spPr/>
    </dgm:pt>
    <dgm:pt modelId="{613603AB-A6B0-4765-82F4-560386142757}" type="pres">
      <dgm:prSet presAssocID="{CC62985B-A66A-45B8-843B-5D392CF23BBE}" presName="parTxOnly" presStyleLbl="node1" presStyleIdx="3" presStyleCnt="4">
        <dgm:presLayoutVars>
          <dgm:chMax val="0"/>
          <dgm:chPref val="0"/>
          <dgm:bulletEnabled val="1"/>
        </dgm:presLayoutVars>
      </dgm:prSet>
      <dgm:spPr/>
      <dgm:t>
        <a:bodyPr/>
        <a:lstStyle/>
        <a:p>
          <a:endParaRPr kumimoji="1" lang="ja-JP" altLang="en-US"/>
        </a:p>
      </dgm:t>
    </dgm:pt>
  </dgm:ptLst>
  <dgm:cxnLst>
    <dgm:cxn modelId="{E340693E-2AA7-47B4-A923-0DECF38A8F96}" type="presOf" srcId="{B4B40886-5B80-4AE2-861D-3EEAECFB5013}" destId="{54A123BD-2C73-4CD0-AEF7-22BB95175CB0}" srcOrd="0" destOrd="0" presId="urn:microsoft.com/office/officeart/2005/8/layout/chevron1"/>
    <dgm:cxn modelId="{CAC00ECA-4EE0-439D-9A8C-047A2E7CAA34}" type="presOf" srcId="{FF00AB56-4032-4CCA-928F-EB3B42A973EA}" destId="{8140966E-C15C-4253-9158-E8C9E16DE23B}" srcOrd="0" destOrd="0" presId="urn:microsoft.com/office/officeart/2005/8/layout/chevron1"/>
    <dgm:cxn modelId="{3B3EE83D-B41D-4081-91FE-3BCA81472FF8}" srcId="{B4B40886-5B80-4AE2-861D-3EEAECFB5013}" destId="{CC62985B-A66A-45B8-843B-5D392CF23BBE}" srcOrd="3" destOrd="0" parTransId="{AB3F3B16-7ABC-44B5-9108-05E5DD641778}" sibTransId="{630DC49B-A287-4D61-B393-973A3E37D753}"/>
    <dgm:cxn modelId="{F3D233C1-76D1-4351-A8CA-EBE1057887FE}" srcId="{B4B40886-5B80-4AE2-861D-3EEAECFB5013}" destId="{FF00AB56-4032-4CCA-928F-EB3B42A973EA}" srcOrd="0" destOrd="0" parTransId="{7C08DA84-741A-4864-A79F-2DF98690DECD}" sibTransId="{C69777E1-A382-4F0C-B677-6949B22A9DC0}"/>
    <dgm:cxn modelId="{F60BBE0A-FD11-43F9-AE29-348665D4A0BA}" type="presOf" srcId="{CC62985B-A66A-45B8-843B-5D392CF23BBE}" destId="{613603AB-A6B0-4765-82F4-560386142757}" srcOrd="0" destOrd="0" presId="urn:microsoft.com/office/officeart/2005/8/layout/chevron1"/>
    <dgm:cxn modelId="{25381792-B486-4E1F-AD5A-B916EB0FF2E4}" srcId="{B4B40886-5B80-4AE2-861D-3EEAECFB5013}" destId="{5E809F26-6847-4A4C-8DA2-E57F2AC06917}" srcOrd="2" destOrd="0" parTransId="{EE4D7B91-1318-4341-8DF9-9C0335507CFF}" sibTransId="{E5B8468E-3F1C-4FD7-A8E4-65FB67140668}"/>
    <dgm:cxn modelId="{6C092621-02E9-44DB-A25A-881375A3DA7A}" type="presOf" srcId="{5E809F26-6847-4A4C-8DA2-E57F2AC06917}" destId="{51A22C4A-0009-420A-B898-5423CCC7525D}" srcOrd="0" destOrd="0" presId="urn:microsoft.com/office/officeart/2005/8/layout/chevron1"/>
    <dgm:cxn modelId="{044B615C-806C-4540-94F5-6B2D57F7D60F}" type="presOf" srcId="{6FC0CA11-4D6C-4671-827B-0A431AD043A7}" destId="{9284A3DD-87C6-442A-B6A9-1D141F140018}" srcOrd="0" destOrd="0" presId="urn:microsoft.com/office/officeart/2005/8/layout/chevron1"/>
    <dgm:cxn modelId="{EFF4DBFB-A353-497D-8796-AA4AB5E50B53}" srcId="{B4B40886-5B80-4AE2-861D-3EEAECFB5013}" destId="{6FC0CA11-4D6C-4671-827B-0A431AD043A7}" srcOrd="1" destOrd="0" parTransId="{074B203B-F290-4A76-888C-D2C7E2954891}" sibTransId="{C5832312-1B55-4128-9522-AA6C73F8ADAE}"/>
    <dgm:cxn modelId="{118244DC-EC61-42F0-88A2-50ADDF8F8F74}" type="presParOf" srcId="{54A123BD-2C73-4CD0-AEF7-22BB95175CB0}" destId="{8140966E-C15C-4253-9158-E8C9E16DE23B}" srcOrd="0" destOrd="0" presId="urn:microsoft.com/office/officeart/2005/8/layout/chevron1"/>
    <dgm:cxn modelId="{D7B2A0A6-798D-4D79-83CF-89BAFA9B6E53}" type="presParOf" srcId="{54A123BD-2C73-4CD0-AEF7-22BB95175CB0}" destId="{97F19918-F526-4820-9798-24AD7776CA4B}" srcOrd="1" destOrd="0" presId="urn:microsoft.com/office/officeart/2005/8/layout/chevron1"/>
    <dgm:cxn modelId="{2D38340C-C9E2-4EE1-AA35-9BEB62779109}" type="presParOf" srcId="{54A123BD-2C73-4CD0-AEF7-22BB95175CB0}" destId="{9284A3DD-87C6-442A-B6A9-1D141F140018}" srcOrd="2" destOrd="0" presId="urn:microsoft.com/office/officeart/2005/8/layout/chevron1"/>
    <dgm:cxn modelId="{8EAEA1AE-F52E-4AF6-986A-F1354573CC57}" type="presParOf" srcId="{54A123BD-2C73-4CD0-AEF7-22BB95175CB0}" destId="{4C181BF6-CC38-4B1E-B80B-A76C654D008C}" srcOrd="3" destOrd="0" presId="urn:microsoft.com/office/officeart/2005/8/layout/chevron1"/>
    <dgm:cxn modelId="{ABBA5700-9B03-4C6D-A4C3-F979710C0630}" type="presParOf" srcId="{54A123BD-2C73-4CD0-AEF7-22BB95175CB0}" destId="{51A22C4A-0009-420A-B898-5423CCC7525D}" srcOrd="4" destOrd="0" presId="urn:microsoft.com/office/officeart/2005/8/layout/chevron1"/>
    <dgm:cxn modelId="{5365019D-45FB-4FA9-A396-E83779CC8EB5}" type="presParOf" srcId="{54A123BD-2C73-4CD0-AEF7-22BB95175CB0}" destId="{657B6FFB-FE95-4209-B3E5-D345C10C2C3C}" srcOrd="5" destOrd="0" presId="urn:microsoft.com/office/officeart/2005/8/layout/chevron1"/>
    <dgm:cxn modelId="{2858439C-D1C1-4DF9-8DAD-FB23D29AA6F7}" type="presParOf" srcId="{54A123BD-2C73-4CD0-AEF7-22BB95175CB0}" destId="{613603AB-A6B0-4765-82F4-560386142757}" srcOrd="6"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40966E-C15C-4253-9158-E8C9E16DE23B}">
      <dsp:nvSpPr>
        <dsp:cNvPr id="0" name=""/>
        <dsp:cNvSpPr/>
      </dsp:nvSpPr>
      <dsp:spPr>
        <a:xfrm>
          <a:off x="0" y="0"/>
          <a:ext cx="1684532" cy="289523"/>
        </a:xfrm>
        <a:prstGeom prst="chevron">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kumimoji="1" lang="ja-JP" altLang="en-US" sz="1400" b="1" kern="1200" dirty="0">
              <a:latin typeface="UD デジタル 教科書体 NK-R" panose="02020400000000000000" pitchFamily="18" charset="-128"/>
              <a:ea typeface="UD デジタル 教科書体 NK-R" panose="02020400000000000000" pitchFamily="18" charset="-128"/>
            </a:rPr>
            <a:t>通報受理</a:t>
          </a:r>
        </a:p>
      </dsp:txBody>
      <dsp:txXfrm>
        <a:off x="144762" y="0"/>
        <a:ext cx="1395009" cy="289523"/>
      </dsp:txXfrm>
    </dsp:sp>
    <dsp:sp modelId="{9284A3DD-87C6-442A-B6A9-1D141F140018}">
      <dsp:nvSpPr>
        <dsp:cNvPr id="0" name=""/>
        <dsp:cNvSpPr/>
      </dsp:nvSpPr>
      <dsp:spPr>
        <a:xfrm>
          <a:off x="1517461" y="0"/>
          <a:ext cx="1684532" cy="289523"/>
        </a:xfrm>
        <a:prstGeom prst="chevron">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kumimoji="1" lang="ja-JP" altLang="en-US" sz="1400" b="1" kern="1200" dirty="0">
              <a:latin typeface="UD デジタル 教科書体 NK-R" panose="02020400000000000000" pitchFamily="18" charset="-128"/>
              <a:ea typeface="UD デジタル 教科書体 NK-R" panose="02020400000000000000" pitchFamily="18" charset="-128"/>
            </a:rPr>
            <a:t>事実確認等</a:t>
          </a:r>
        </a:p>
      </dsp:txBody>
      <dsp:txXfrm>
        <a:off x="1662223" y="0"/>
        <a:ext cx="1395009" cy="289523"/>
      </dsp:txXfrm>
    </dsp:sp>
    <dsp:sp modelId="{51A22C4A-0009-420A-B898-5423CCC7525D}">
      <dsp:nvSpPr>
        <dsp:cNvPr id="0" name=""/>
        <dsp:cNvSpPr/>
      </dsp:nvSpPr>
      <dsp:spPr>
        <a:xfrm>
          <a:off x="3034923" y="0"/>
          <a:ext cx="1684532" cy="289523"/>
        </a:xfrm>
        <a:prstGeom prst="chevron">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kumimoji="1" lang="ja-JP" altLang="en-US" sz="1200" b="1" kern="1200" dirty="0">
              <a:latin typeface="UD デジタル 教科書体 NK-R" panose="02020400000000000000" pitchFamily="18" charset="-128"/>
              <a:ea typeface="UD デジタル 教科書体 NK-R" panose="02020400000000000000" pitchFamily="18" charset="-128"/>
            </a:rPr>
            <a:t>虐待認定・改善指導</a:t>
          </a:r>
          <a:endParaRPr kumimoji="1" lang="en-US" altLang="ja-JP" sz="1200" b="1" kern="1200" dirty="0">
            <a:latin typeface="UD デジタル 教科書体 NK-R" panose="02020400000000000000" pitchFamily="18" charset="-128"/>
            <a:ea typeface="UD デジタル 教科書体 NK-R" panose="02020400000000000000" pitchFamily="18" charset="-128"/>
          </a:endParaRPr>
        </a:p>
      </dsp:txBody>
      <dsp:txXfrm>
        <a:off x="3179685" y="0"/>
        <a:ext cx="1395009" cy="2895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40966E-C15C-4253-9158-E8C9E16DE23B}">
      <dsp:nvSpPr>
        <dsp:cNvPr id="0" name=""/>
        <dsp:cNvSpPr/>
      </dsp:nvSpPr>
      <dsp:spPr>
        <a:xfrm>
          <a:off x="2924" y="0"/>
          <a:ext cx="1702104" cy="291128"/>
        </a:xfrm>
        <a:prstGeom prst="chevron">
          <a:avLst/>
        </a:prstGeom>
        <a:solidFill>
          <a:schemeClr val="bg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endParaRPr kumimoji="1" lang="ja-JP" altLang="en-US" sz="1400" kern="1200" dirty="0"/>
        </a:p>
      </dsp:txBody>
      <dsp:txXfrm>
        <a:off x="148488" y="0"/>
        <a:ext cx="1410976" cy="291128"/>
      </dsp:txXfrm>
    </dsp:sp>
    <dsp:sp modelId="{9284A3DD-87C6-442A-B6A9-1D141F140018}">
      <dsp:nvSpPr>
        <dsp:cNvPr id="0" name=""/>
        <dsp:cNvSpPr/>
      </dsp:nvSpPr>
      <dsp:spPr>
        <a:xfrm>
          <a:off x="1534817" y="0"/>
          <a:ext cx="1702104" cy="291128"/>
        </a:xfrm>
        <a:prstGeom prst="chevron">
          <a:avLst/>
        </a:prstGeom>
        <a:solidFill>
          <a:schemeClr val="bg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endParaRPr kumimoji="1" lang="ja-JP" altLang="en-US" sz="1400" kern="1200" dirty="0"/>
        </a:p>
      </dsp:txBody>
      <dsp:txXfrm>
        <a:off x="1680381" y="0"/>
        <a:ext cx="1410976" cy="291128"/>
      </dsp:txXfrm>
    </dsp:sp>
    <dsp:sp modelId="{51A22C4A-0009-420A-B898-5423CCC7525D}">
      <dsp:nvSpPr>
        <dsp:cNvPr id="0" name=""/>
        <dsp:cNvSpPr/>
      </dsp:nvSpPr>
      <dsp:spPr>
        <a:xfrm>
          <a:off x="3073722" y="0"/>
          <a:ext cx="1702104" cy="291128"/>
        </a:xfrm>
        <a:prstGeom prst="chevron">
          <a:avLst/>
        </a:prstGeom>
        <a:solidFill>
          <a:schemeClr val="bg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endParaRPr kumimoji="1" lang="en-US" altLang="ja-JP" sz="1400" kern="1200" dirty="0"/>
        </a:p>
      </dsp:txBody>
      <dsp:txXfrm>
        <a:off x="3219286" y="0"/>
        <a:ext cx="1410976" cy="291128"/>
      </dsp:txXfrm>
    </dsp:sp>
    <dsp:sp modelId="{613603AB-A6B0-4765-82F4-560386142757}">
      <dsp:nvSpPr>
        <dsp:cNvPr id="0" name=""/>
        <dsp:cNvSpPr/>
      </dsp:nvSpPr>
      <dsp:spPr>
        <a:xfrm>
          <a:off x="4598604" y="0"/>
          <a:ext cx="1702104" cy="291128"/>
        </a:xfrm>
        <a:prstGeom prst="chevron">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kumimoji="1" lang="ja-JP" altLang="en-US" sz="1400" b="1" kern="1200" dirty="0">
              <a:latin typeface="UD デジタル 教科書体 NK-R" panose="02020400000000000000" pitchFamily="18" charset="-128"/>
              <a:ea typeface="UD デジタル 教科書体 NK-R" panose="02020400000000000000" pitchFamily="18" charset="-128"/>
            </a:rPr>
            <a:t>権限行使</a:t>
          </a:r>
          <a:endParaRPr kumimoji="1" lang="en-US" altLang="ja-JP" sz="1400" b="1" kern="1200" dirty="0">
            <a:latin typeface="UD デジタル 教科書体 NK-R" panose="02020400000000000000" pitchFamily="18" charset="-128"/>
            <a:ea typeface="UD デジタル 教科書体 NK-R" panose="02020400000000000000" pitchFamily="18" charset="-128"/>
          </a:endParaRPr>
        </a:p>
      </dsp:txBody>
      <dsp:txXfrm>
        <a:off x="4744168" y="0"/>
        <a:ext cx="1410976" cy="291128"/>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7A6BED3A-9A1C-44CA-A17B-2ADB18211887}" type="datetimeFigureOut">
              <a:rPr kumimoji="1" lang="ja-JP" altLang="en-US" smtClean="0"/>
              <a:t>2022/2/22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10E6013-C52E-4B95-855F-190FF4C50544}" type="slidenum">
              <a:rPr kumimoji="1" lang="ja-JP" altLang="en-US" smtClean="0"/>
              <a:t>‹#›</a:t>
            </a:fld>
            <a:endParaRPr kumimoji="1" lang="ja-JP" altLang="en-US"/>
          </a:p>
        </p:txBody>
      </p:sp>
    </p:spTree>
    <p:extLst>
      <p:ext uri="{BB962C8B-B14F-4D97-AF65-F5344CB8AC3E}">
        <p14:creationId xmlns:p14="http://schemas.microsoft.com/office/powerpoint/2010/main" val="38095449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a:p>
        </p:txBody>
      </p:sp>
      <p:sp>
        <p:nvSpPr>
          <p:cNvPr id="6148" name="ヘッダー プレースホルダー 4"/>
          <p:cNvSpPr>
            <a:spLocks noGrp="1"/>
          </p:cNvSpPr>
          <p:nvPr>
            <p:ph type="hd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a:t>資料２</a:t>
            </a:r>
          </a:p>
        </p:txBody>
      </p:sp>
    </p:spTree>
    <p:extLst>
      <p:ext uri="{BB962C8B-B14F-4D97-AF65-F5344CB8AC3E}">
        <p14:creationId xmlns:p14="http://schemas.microsoft.com/office/powerpoint/2010/main" val="42539017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UD デジタル 教科書体 NK-R" panose="02020400000000000000" pitchFamily="18" charset="-128"/>
              <a:ea typeface="UD デジタル 教科書体 NK-R" panose="02020400000000000000" pitchFamily="18" charset="-128"/>
            </a:endParaRPr>
          </a:p>
        </p:txBody>
      </p:sp>
      <p:sp>
        <p:nvSpPr>
          <p:cNvPr id="4" name="スライド番号プレースホルダー 3"/>
          <p:cNvSpPr>
            <a:spLocks noGrp="1"/>
          </p:cNvSpPr>
          <p:nvPr>
            <p:ph type="sldNum" sz="quarter" idx="10"/>
          </p:nvPr>
        </p:nvSpPr>
        <p:spPr/>
        <p:txBody>
          <a:bodyPr/>
          <a:lstStyle/>
          <a:p>
            <a:fld id="{A10E6013-C52E-4B95-855F-190FF4C50544}" type="slidenum">
              <a:rPr kumimoji="1" lang="ja-JP" altLang="en-US" smtClean="0"/>
              <a:t>10</a:t>
            </a:fld>
            <a:endParaRPr kumimoji="1" lang="ja-JP" altLang="en-US"/>
          </a:p>
        </p:txBody>
      </p:sp>
    </p:spTree>
    <p:extLst>
      <p:ext uri="{BB962C8B-B14F-4D97-AF65-F5344CB8AC3E}">
        <p14:creationId xmlns:p14="http://schemas.microsoft.com/office/powerpoint/2010/main" val="8988087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04A33210-84EE-4653-9F62-F5F0544D93DD}" type="slidenum">
              <a:rPr lang="en-US" altLang="ja-JP" smtClean="0"/>
              <a:t>11</a:t>
            </a:fld>
            <a:endParaRPr lang="ja-JP" altLang="en-US" dirty="0"/>
          </a:p>
        </p:txBody>
      </p:sp>
    </p:spTree>
    <p:extLst>
      <p:ext uri="{BB962C8B-B14F-4D97-AF65-F5344CB8AC3E}">
        <p14:creationId xmlns:p14="http://schemas.microsoft.com/office/powerpoint/2010/main" val="481539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a:p>
        </p:txBody>
      </p:sp>
      <p:sp>
        <p:nvSpPr>
          <p:cNvPr id="6148" name="ヘッダー プレースホルダー 4"/>
          <p:cNvSpPr>
            <a:spLocks noGrp="1"/>
          </p:cNvSpPr>
          <p:nvPr>
            <p:ph type="hd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a:t>資料２</a:t>
            </a:r>
          </a:p>
        </p:txBody>
      </p:sp>
    </p:spTree>
    <p:extLst>
      <p:ext uri="{BB962C8B-B14F-4D97-AF65-F5344CB8AC3E}">
        <p14:creationId xmlns:p14="http://schemas.microsoft.com/office/powerpoint/2010/main" val="2607406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A10E6013-C52E-4B95-855F-190FF4C50544}" type="slidenum">
              <a:rPr kumimoji="1" lang="ja-JP" altLang="en-US" smtClean="0"/>
              <a:t>3</a:t>
            </a:fld>
            <a:endParaRPr kumimoji="1" lang="ja-JP" altLang="en-US"/>
          </a:p>
        </p:txBody>
      </p:sp>
    </p:spTree>
    <p:extLst>
      <p:ext uri="{BB962C8B-B14F-4D97-AF65-F5344CB8AC3E}">
        <p14:creationId xmlns:p14="http://schemas.microsoft.com/office/powerpoint/2010/main" val="1189323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A10E6013-C52E-4B95-855F-190FF4C50544}" type="slidenum">
              <a:rPr kumimoji="1" lang="ja-JP" altLang="en-US" smtClean="0"/>
              <a:t>4</a:t>
            </a:fld>
            <a:endParaRPr kumimoji="1" lang="ja-JP" altLang="en-US"/>
          </a:p>
        </p:txBody>
      </p:sp>
    </p:spTree>
    <p:extLst>
      <p:ext uri="{BB962C8B-B14F-4D97-AF65-F5344CB8AC3E}">
        <p14:creationId xmlns:p14="http://schemas.microsoft.com/office/powerpoint/2010/main" val="955166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ja-JP" dirty="0"/>
          </a:p>
        </p:txBody>
      </p:sp>
      <p:sp>
        <p:nvSpPr>
          <p:cNvPr id="4" name="スライド番号プレースホルダー 3"/>
          <p:cNvSpPr>
            <a:spLocks noGrp="1"/>
          </p:cNvSpPr>
          <p:nvPr>
            <p:ph type="sldNum" sz="quarter" idx="10"/>
          </p:nvPr>
        </p:nvSpPr>
        <p:spPr/>
        <p:txBody>
          <a:bodyPr/>
          <a:lstStyle/>
          <a:p>
            <a:fld id="{A10E6013-C52E-4B95-855F-190FF4C50544}" type="slidenum">
              <a:rPr kumimoji="1" lang="ja-JP" altLang="en-US" smtClean="0"/>
              <a:t>5</a:t>
            </a:fld>
            <a:endParaRPr kumimoji="1" lang="ja-JP" altLang="en-US"/>
          </a:p>
        </p:txBody>
      </p:sp>
    </p:spTree>
    <p:extLst>
      <p:ext uri="{BB962C8B-B14F-4D97-AF65-F5344CB8AC3E}">
        <p14:creationId xmlns:p14="http://schemas.microsoft.com/office/powerpoint/2010/main" val="1530541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スライド イメージ プレースホルダー 1"/>
          <p:cNvSpPr>
            <a:spLocks noGrp="1" noRot="1" noChangeAspect="1" noTextEdit="1"/>
          </p:cNvSpPr>
          <p:nvPr>
            <p:ph type="sldImg"/>
          </p:nvPr>
        </p:nvSpPr>
        <p:spPr bwMode="auto">
          <a:xfrm>
            <a:off x="679450" y="811213"/>
            <a:ext cx="1500188" cy="11255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 name="スライド番号プレースホルダー 3"/>
          <p:cNvSpPr>
            <a:spLocks noGrp="1"/>
          </p:cNvSpPr>
          <p:nvPr>
            <p:ph type="sldNum" sz="quarter" idx="5"/>
          </p:nvPr>
        </p:nvSpPr>
        <p:spPr/>
        <p:txBody>
          <a:bodyPr/>
          <a:lstStyle/>
          <a:p>
            <a:pPr>
              <a:defRPr/>
            </a:pPr>
            <a:fld id="{4C0A8686-D3E2-438F-AECF-95B73E439270}" type="slidenum">
              <a:rPr lang="ja-JP" altLang="en-US" smtClean="0"/>
              <a:pPr>
                <a:defRPr/>
              </a:pPr>
              <a:t>6</a:t>
            </a:fld>
            <a:endParaRPr lang="ja-JP" altLang="en-US"/>
          </a:p>
        </p:txBody>
      </p:sp>
      <p:sp>
        <p:nvSpPr>
          <p:cNvPr id="57348" name="ノート プレースホルダー 1"/>
          <p:cNvSpPr>
            <a:spLocks noGrp="1"/>
          </p:cNvSpPr>
          <p:nvPr/>
        </p:nvSpPr>
        <p:spPr bwMode="auto">
          <a:xfrm>
            <a:off x="675571" y="5132337"/>
            <a:ext cx="5405636" cy="486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8" tIns="45708" rIns="91418" bIns="45708"/>
          <a:lstStyle>
            <a:lvl1pPr eaLnBrk="0" hangingPunct="0">
              <a:spcBef>
                <a:spcPct val="30000"/>
              </a:spcBef>
              <a:defRPr kumimoji="1" sz="1200">
                <a:solidFill>
                  <a:schemeClr val="tx1"/>
                </a:solidFill>
                <a:latin typeface="Calibri" pitchFamily="34" charset="0"/>
                <a:ea typeface="ＭＳ Ｐゴシック" charset="-128"/>
              </a:defRPr>
            </a:lvl1pPr>
            <a:lvl2pPr marL="742950" indent="-285750" eaLnBrk="0" hangingPunct="0">
              <a:spcBef>
                <a:spcPct val="30000"/>
              </a:spcBef>
              <a:defRPr kumimoji="1" sz="1200">
                <a:solidFill>
                  <a:schemeClr val="tx1"/>
                </a:solidFill>
                <a:latin typeface="Calibri" pitchFamily="34" charset="0"/>
                <a:ea typeface="ＭＳ Ｐゴシック" charset="-128"/>
              </a:defRPr>
            </a:lvl2pPr>
            <a:lvl3pPr marL="1143000" indent="-228600" eaLnBrk="0" hangingPunct="0">
              <a:spcBef>
                <a:spcPct val="30000"/>
              </a:spcBef>
              <a:defRPr kumimoji="1" sz="1200">
                <a:solidFill>
                  <a:schemeClr val="tx1"/>
                </a:solidFill>
                <a:latin typeface="Calibri" pitchFamily="34" charset="0"/>
                <a:ea typeface="ＭＳ Ｐゴシック" charset="-128"/>
              </a:defRPr>
            </a:lvl3pPr>
            <a:lvl4pPr marL="1600200" indent="-228600" eaLnBrk="0" hangingPunct="0">
              <a:spcBef>
                <a:spcPct val="30000"/>
              </a:spcBef>
              <a:defRPr kumimoji="1" sz="1200">
                <a:solidFill>
                  <a:schemeClr val="tx1"/>
                </a:solidFill>
                <a:latin typeface="Calibri" pitchFamily="34" charset="0"/>
                <a:ea typeface="ＭＳ Ｐゴシック" charset="-128"/>
              </a:defRPr>
            </a:lvl4pPr>
            <a:lvl5pPr marL="2057400" indent="-228600" eaLnBrk="0" hangingPunct="0">
              <a:spcBef>
                <a:spcPct val="30000"/>
              </a:spcBef>
              <a:defRPr kumimoji="1"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endParaRPr lang="ja-JP" altLang="en-US"/>
          </a:p>
        </p:txBody>
      </p:sp>
      <p:sp>
        <p:nvSpPr>
          <p:cNvPr id="57349" name="ノート プレースホルダー 1"/>
          <p:cNvSpPr>
            <a:spLocks noGrp="1"/>
          </p:cNvSpPr>
          <p:nvPr>
            <p:ph type="body" idx="1"/>
          </p:nvPr>
        </p:nvSpPr>
        <p:spPr bwMode="auto">
          <a:xfrm>
            <a:off x="675571" y="2305373"/>
            <a:ext cx="5445760" cy="64807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ja-JP" dirty="0"/>
          </a:p>
        </p:txBody>
      </p:sp>
    </p:spTree>
    <p:extLst>
      <p:ext uri="{BB962C8B-B14F-4D97-AF65-F5344CB8AC3E}">
        <p14:creationId xmlns:p14="http://schemas.microsoft.com/office/powerpoint/2010/main" val="34511310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A10E6013-C52E-4B95-855F-190FF4C50544}" type="slidenum">
              <a:rPr kumimoji="1" lang="ja-JP" altLang="en-US" smtClean="0"/>
              <a:t>7</a:t>
            </a:fld>
            <a:endParaRPr kumimoji="1" lang="ja-JP" altLang="en-US"/>
          </a:p>
        </p:txBody>
      </p:sp>
    </p:spTree>
    <p:extLst>
      <p:ext uri="{BB962C8B-B14F-4D97-AF65-F5344CB8AC3E}">
        <p14:creationId xmlns:p14="http://schemas.microsoft.com/office/powerpoint/2010/main" val="2036018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1E71BED9-AD09-4511-A77A-F2E255CA8635}" type="slidenum">
              <a:rPr kumimoji="1" lang="ja-JP" altLang="en-US" smtClean="0"/>
              <a:t>8</a:t>
            </a:fld>
            <a:endParaRPr kumimoji="1" lang="ja-JP" altLang="en-US"/>
          </a:p>
        </p:txBody>
      </p:sp>
    </p:spTree>
    <p:extLst>
      <p:ext uri="{BB962C8B-B14F-4D97-AF65-F5344CB8AC3E}">
        <p14:creationId xmlns:p14="http://schemas.microsoft.com/office/powerpoint/2010/main" val="37338737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9450" y="811213"/>
            <a:ext cx="4092575" cy="3070225"/>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5AC0E754-374E-4980-B272-3D0FC2DA780A}" type="slidenum">
              <a:rPr kumimoji="1" lang="ja-JP" altLang="en-US" smtClean="0"/>
              <a:t>9</a:t>
            </a:fld>
            <a:endParaRPr kumimoji="1" lang="ja-JP" altLang="en-US"/>
          </a:p>
        </p:txBody>
      </p:sp>
    </p:spTree>
    <p:extLst>
      <p:ext uri="{BB962C8B-B14F-4D97-AF65-F5344CB8AC3E}">
        <p14:creationId xmlns:p14="http://schemas.microsoft.com/office/powerpoint/2010/main" val="1388805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D54727B-D957-4BE8-8E16-52519916723B}" type="datetimeFigureOut">
              <a:rPr kumimoji="1" lang="ja-JP" altLang="en-US" smtClean="0"/>
              <a:t>2022/2/22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283066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54727B-D957-4BE8-8E16-52519916723B}" type="datetimeFigureOut">
              <a:rPr kumimoji="1" lang="ja-JP" altLang="en-US" smtClean="0"/>
              <a:t>2022/2/22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4229448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54727B-D957-4BE8-8E16-52519916723B}" type="datetimeFigureOut">
              <a:rPr kumimoji="1" lang="ja-JP" altLang="en-US" smtClean="0"/>
              <a:t>2022/2/22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297214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54727B-D957-4BE8-8E16-52519916723B}" type="datetimeFigureOut">
              <a:rPr kumimoji="1" lang="ja-JP" altLang="en-US" smtClean="0"/>
              <a:t>2022/2/22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1134188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D54727B-D957-4BE8-8E16-52519916723B}" type="datetimeFigureOut">
              <a:rPr kumimoji="1" lang="ja-JP" altLang="en-US" smtClean="0"/>
              <a:t>2022/2/22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2366702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D54727B-D957-4BE8-8E16-52519916723B}" type="datetimeFigureOut">
              <a:rPr kumimoji="1" lang="ja-JP" altLang="en-US" smtClean="0"/>
              <a:t>2022/2/22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680062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D54727B-D957-4BE8-8E16-52519916723B}" type="datetimeFigureOut">
              <a:rPr kumimoji="1" lang="ja-JP" altLang="en-US" smtClean="0"/>
              <a:t>2022/2/22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2162555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D54727B-D957-4BE8-8E16-52519916723B}" type="datetimeFigureOut">
              <a:rPr kumimoji="1" lang="ja-JP" altLang="en-US" smtClean="0"/>
              <a:t>2022/2/22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4098585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54727B-D957-4BE8-8E16-52519916723B}" type="datetimeFigureOut">
              <a:rPr kumimoji="1" lang="ja-JP" altLang="en-US" smtClean="0"/>
              <a:t>2022/2/22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2853446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D54727B-D957-4BE8-8E16-52519916723B}" type="datetimeFigureOut">
              <a:rPr kumimoji="1" lang="ja-JP" altLang="en-US" smtClean="0"/>
              <a:t>2022/2/22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3302260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D54727B-D957-4BE8-8E16-52519916723B}" type="datetimeFigureOut">
              <a:rPr kumimoji="1" lang="ja-JP" altLang="en-US" smtClean="0"/>
              <a:t>2022/2/22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554716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4727B-D957-4BE8-8E16-52519916723B}" type="datetimeFigureOut">
              <a:rPr kumimoji="1" lang="ja-JP" altLang="en-US" smtClean="0"/>
              <a:t>2022/2/22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17698938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hyperlink" Target="https://www.e-stat.go.jp/" TargetMode="Externa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143999" cy="53740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令和</a:t>
            </a:r>
            <a:r>
              <a:rPr lang="en-US" altLang="ja-JP" sz="2400" b="1" dirty="0">
                <a:solidFill>
                  <a:schemeClr val="bg1"/>
                </a:solidFill>
                <a:latin typeface="UD デジタル 教科書体 NK-R" panose="02020400000000000000" pitchFamily="18" charset="-128"/>
                <a:ea typeface="UD デジタル 教科書体 NK-R" panose="02020400000000000000" pitchFamily="18" charset="-128"/>
              </a:rPr>
              <a:t>3</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年度 </a:t>
            </a:r>
            <a:r>
              <a:rPr lang="ja-JP" altLang="en-US" sz="2400" b="1" dirty="0" err="1">
                <a:solidFill>
                  <a:schemeClr val="bg1"/>
                </a:solidFill>
                <a:latin typeface="UD デジタル 教科書体 NK-R" panose="02020400000000000000" pitchFamily="18" charset="-128"/>
                <a:ea typeface="UD デジタル 教科書体 NK-R" panose="02020400000000000000" pitchFamily="18" charset="-128"/>
              </a:rPr>
              <a:t>大阪府障がい</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者虐待防止支援事業の主な取組み</a:t>
            </a:r>
          </a:p>
        </p:txBody>
      </p:sp>
      <p:graphicFrame>
        <p:nvGraphicFramePr>
          <p:cNvPr id="10" name="表 9"/>
          <p:cNvGraphicFramePr>
            <a:graphicFrameLocks noGrp="1"/>
          </p:cNvGraphicFramePr>
          <p:nvPr>
            <p:extLst>
              <p:ext uri="{D42A27DB-BD31-4B8C-83A1-F6EECF244321}">
                <p14:modId xmlns:p14="http://schemas.microsoft.com/office/powerpoint/2010/main" val="1867046475"/>
              </p:ext>
            </p:extLst>
          </p:nvPr>
        </p:nvGraphicFramePr>
        <p:xfrm>
          <a:off x="-1" y="548680"/>
          <a:ext cx="9143999" cy="6277305"/>
        </p:xfrm>
        <a:graphic>
          <a:graphicData uri="http://schemas.openxmlformats.org/drawingml/2006/table">
            <a:tbl>
              <a:tblPr firstRow="1" bandRow="1">
                <a:tableStyleId>{5C22544A-7EE6-4342-B048-85BDC9FD1C3A}</a:tableStyleId>
              </a:tblPr>
              <a:tblGrid>
                <a:gridCol w="1668020">
                  <a:extLst>
                    <a:ext uri="{9D8B030D-6E8A-4147-A177-3AD203B41FA5}">
                      <a16:colId xmlns:a16="http://schemas.microsoft.com/office/drawing/2014/main" val="20000"/>
                    </a:ext>
                  </a:extLst>
                </a:gridCol>
                <a:gridCol w="7475979">
                  <a:extLst>
                    <a:ext uri="{9D8B030D-6E8A-4147-A177-3AD203B41FA5}">
                      <a16:colId xmlns:a16="http://schemas.microsoft.com/office/drawing/2014/main" val="20001"/>
                    </a:ext>
                  </a:extLst>
                </a:gridCol>
              </a:tblGrid>
              <a:tr h="427709">
                <a:tc>
                  <a:txBody>
                    <a:bodyPr/>
                    <a:lstStyle/>
                    <a:p>
                      <a:pPr algn="ctr"/>
                      <a:r>
                        <a:rPr kumimoji="1" lang="ja-JP" altLang="en-US" sz="1800" dirty="0">
                          <a:latin typeface="UD デジタル 教科書体 NK-R" panose="02020400000000000000" pitchFamily="18" charset="-128"/>
                          <a:ea typeface="UD デジタル 教科書体 NK-R" panose="02020400000000000000" pitchFamily="18" charset="-128"/>
                        </a:rPr>
                        <a:t>目　　的</a:t>
                      </a:r>
                    </a:p>
                  </a:txBody>
                  <a:tcPr marL="91429" marR="91429" marT="45714" marB="4571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bg1"/>
                          </a:solidFill>
                          <a:latin typeface="UD デジタル 教科書体 NK-R" panose="02020400000000000000" pitchFamily="18" charset="-128"/>
                          <a:ea typeface="UD デジタル 教科書体 NK-R" panose="02020400000000000000" pitchFamily="18" charset="-128"/>
                        </a:rPr>
                        <a:t>主な取組み内容</a:t>
                      </a:r>
                      <a:endParaRPr kumimoji="1" lang="en-US" altLang="ja-JP" sz="1100" b="1" u="sng" kern="1200" dirty="0">
                        <a:solidFill>
                          <a:schemeClr val="bg1"/>
                        </a:solidFill>
                        <a:latin typeface="UD デジタル 教科書体 NK-R" panose="02020400000000000000" pitchFamily="18" charset="-128"/>
                        <a:ea typeface="UD デジタル 教科書体 NK-R" panose="02020400000000000000" pitchFamily="18" charset="-128"/>
                        <a:cs typeface="+mn-cs"/>
                      </a:endParaRPr>
                    </a:p>
                  </a:txBody>
                  <a:tcPr marL="91429" marR="91429" marT="45714" marB="45714" anchor="ctr"/>
                </a:tc>
                <a:extLst>
                  <a:ext uri="{0D108BD9-81ED-4DB2-BD59-A6C34878D82A}">
                    <a16:rowId xmlns:a16="http://schemas.microsoft.com/office/drawing/2014/main" val="10000"/>
                  </a:ext>
                </a:extLst>
              </a:tr>
              <a:tr h="40335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１．市町村の虐待</a:t>
                      </a:r>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baseline="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対応力の向上</a:t>
                      </a:r>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rPr>
                        <a:t>1</a:t>
                      </a: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）通報受理から</a:t>
                      </a: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　    終結に至るまでの</a:t>
                      </a: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　    虐待対応</a:t>
                      </a: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rPr>
                        <a:t>2)</a:t>
                      </a: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虐待の早期発見、</a:t>
                      </a: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　   　未然防止</a:t>
                      </a: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rPr>
                        <a:t>3</a:t>
                      </a: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）虐待防止ネット　　</a:t>
                      </a: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　　　　ワークの整備</a:t>
                      </a: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L="91429" marR="91429" marT="45714" marB="45714"/>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rPr>
                        <a:t>①市町村職員向け虐待対応研修の強化</a:t>
                      </a:r>
                      <a:endParaRPr kumimoji="1" lang="en-US" altLang="ja-JP"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pP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・基礎研修　（新任者向け：書面開催）　</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pP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　　講義：障害者</a:t>
                      </a: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虐待防止法に基づく対応等について、弁護士、大阪労働局等による講義資料を提供</a:t>
                      </a:r>
                      <a:endParaRPr kumimoji="1" lang="en-US" altLang="ja-JP"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indent="0" algn="l" defTabSz="914400" rtl="0" eaLnBrk="1" fontAlgn="auto" latinLnBrk="0" hangingPunct="1">
                        <a:lnSpc>
                          <a:spcPct val="100000"/>
                        </a:lnSpc>
                        <a:spcBef>
                          <a:spcPts val="0"/>
                        </a:spcBef>
                        <a:spcAft>
                          <a:spcPts val="600"/>
                        </a:spcAft>
                        <a:buClrTx/>
                        <a:buSzTx/>
                        <a:buFontTx/>
                        <a:buNone/>
                        <a:tabLst/>
                        <a:defRPr/>
                      </a:pP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　　演習：養護者による虐待の事例を用いた初動期対応に関する個人ワークを実施</a:t>
                      </a:r>
                      <a:endParaRPr kumimoji="1" lang="en-US" altLang="ja-JP"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pP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・現任研修　（管理職及び現任者向け）　演習はオンライン会議システム</a:t>
                      </a:r>
                      <a:r>
                        <a:rPr kumimoji="1" lang="en-US" altLang="ja-JP"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(Zoom</a:t>
                      </a: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a:t>
                      </a:r>
                      <a:endParaRPr kumimoji="1" lang="en-US" altLang="ja-JP"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pP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講義：</a:t>
                      </a: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現任者向け研修は動画配信</a:t>
                      </a:r>
                      <a:r>
                        <a:rPr kumimoji="1" lang="en-US" altLang="ja-JP"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(YouTube)</a:t>
                      </a:r>
                      <a:r>
                        <a:rPr kumimoji="1" lang="ja-JP" altLang="en-US" sz="1200" u="none" kern="1200" dirty="0" err="1">
                          <a:solidFill>
                            <a:schemeClr val="tx1"/>
                          </a:solidFill>
                          <a:latin typeface="UD デジタル 教科書体 NK-R" panose="02020400000000000000" pitchFamily="18" charset="-128"/>
                          <a:ea typeface="UD デジタル 教科書体 NK-R" panose="02020400000000000000" pitchFamily="18" charset="-128"/>
                          <a:cs typeface="+mn-cs"/>
                        </a:rPr>
                        <a:t>。</a:t>
                      </a: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職階に応じてより専門的な知識の習得を目標とする</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spcAft>
                          <a:spcPts val="600"/>
                        </a:spcAft>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演習：従事者等による虐待の事例を用いた対応のグループワーク、虐待対応に関する意見交換を実施</a:t>
                      </a:r>
                      <a:endParaRPr kumimoji="1" lang="en-US" altLang="ja-JP"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pPr>
                      <a:r>
                        <a:rPr kumimoji="1" lang="ja-JP" altLang="en-US"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rPr>
                        <a:t>②</a:t>
                      </a:r>
                      <a:r>
                        <a:rPr kumimoji="1" lang="ja-JP" altLang="en-US" sz="1200" b="1" u="sng" kern="1200" dirty="0" err="1">
                          <a:solidFill>
                            <a:schemeClr val="tx1"/>
                          </a:solidFill>
                          <a:latin typeface="UD デジタル 教科書体 NK-R" panose="02020400000000000000" pitchFamily="18" charset="-128"/>
                          <a:ea typeface="UD デジタル 教科書体 NK-R" panose="02020400000000000000" pitchFamily="18" charset="-128"/>
                          <a:cs typeface="+mn-cs"/>
                        </a:rPr>
                        <a:t>障がい</a:t>
                      </a:r>
                      <a:r>
                        <a:rPr kumimoji="1" lang="ja-JP" altLang="en-US"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rPr>
                        <a:t>者虐待対応市町村検討会にて作成した研修テキストの活用促進</a:t>
                      </a:r>
                      <a:endParaRPr kumimoji="1" lang="en-US" altLang="ja-JP"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pPr>
                      <a:r>
                        <a:rPr kumimoji="1" lang="ja-JP" altLang="en-US" sz="1200" b="0" kern="12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市町村</a:t>
                      </a:r>
                      <a:r>
                        <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虐待防止センター職員が、障害者虐待防止法及び法に基づく対応等、基礎的知識や対応のポイントを</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pPr>
                      <a:r>
                        <a:rPr kumimoji="1" lang="en-US" altLang="ja-JP" sz="1200" kern="12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事例を通じて学べるよう、平成</a:t>
                      </a:r>
                      <a:r>
                        <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30</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年度～令和</a:t>
                      </a:r>
                      <a:r>
                        <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2</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年度に自主的研修テキストを作成</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1" lang="ja-JP" altLang="en-US" sz="1200" kern="12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⇒研修等の機会を通じて積極的な活用を喚起</a:t>
                      </a:r>
                      <a:endParaRPr kumimoji="1" lang="en-US" altLang="ja-JP"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pPr>
                      <a:r>
                        <a:rPr kumimoji="1" lang="ja-JP" altLang="en-US"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rPr>
                        <a:t>③専門性強化事業の実施</a:t>
                      </a:r>
                      <a:endParaRPr kumimoji="1" lang="en-US" altLang="ja-JP"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・市町村の虐待対応における困難事例について、大阪弁護士会、大阪社会福祉士会より専門職を派遣し、助言及び</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情報提供を受ける</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indent="0" algn="l" defTabSz="914400" rtl="0" eaLnBrk="1" fontAlgn="auto" latinLnBrk="0" hangingPunct="1">
                        <a:lnSpc>
                          <a:spcPct val="100000"/>
                        </a:lnSpc>
                        <a:spcBef>
                          <a:spcPts val="0"/>
                        </a:spcBef>
                        <a:spcAft>
                          <a:spcPts val="600"/>
                        </a:spcAft>
                        <a:buClrTx/>
                        <a:buSzTx/>
                        <a:buFontTx/>
                        <a:buNone/>
                        <a:tabLst/>
                        <a:defRPr/>
                      </a:pPr>
                      <a:r>
                        <a:rPr kumimoji="1" lang="en-US" altLang="ja-JP" sz="1200" kern="12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⇒令和</a:t>
                      </a:r>
                      <a:r>
                        <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3</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年度実績</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:2</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件　市町村独自契約の専門職派遣に同席：</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1</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件</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solidFill>
                            <a:schemeClr val="tx1"/>
                          </a:solidFill>
                          <a:latin typeface="UD デジタル 教科書体 NK-R" panose="02020400000000000000" pitchFamily="18" charset="-128"/>
                          <a:ea typeface="UD デジタル 教科書体 NK-R" panose="02020400000000000000" pitchFamily="18" charset="-128"/>
                        </a:rPr>
                        <a:t>④</a:t>
                      </a:r>
                      <a:r>
                        <a:rPr kumimoji="1" lang="ja-JP" altLang="en-US" sz="12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自立支援給付支給事務等における市町村指導の実施</a:t>
                      </a:r>
                      <a:endParaRPr kumimoji="1" lang="en-US" altLang="ja-JP" sz="1200" b="1" u="sng"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・市町村が</a:t>
                      </a:r>
                      <a:r>
                        <a:rPr kumimoji="1" lang="ja-JP" altLang="ja-JP" sz="1200" kern="1200" dirty="0" err="1">
                          <a:solidFill>
                            <a:schemeClr val="tx1"/>
                          </a:solidFill>
                          <a:effectLst/>
                          <a:latin typeface="UD デジタル 教科書体 NK-R" panose="02020400000000000000" pitchFamily="18" charset="-128"/>
                          <a:ea typeface="UD デジタル 教科書体 NK-R" panose="02020400000000000000" pitchFamily="18" charset="-128"/>
                          <a:cs typeface="+mn-cs"/>
                        </a:rPr>
                        <a:t>障がい</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者虐待の対応</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を</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適切に行</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えるよう、市町村の</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課題等を把握し、必要な事務</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等</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手続き</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の</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周知徹底</a:t>
                      </a:r>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とともに、助言及び調整等を行う</a:t>
                      </a:r>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府が策定する市町村指導実施計画に基づき</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、実地にて実施）</a:t>
                      </a:r>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1" lang="ja-JP" altLang="en-US" sz="1200" kern="1200" baseline="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⇒令和</a:t>
                      </a:r>
                      <a:r>
                        <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3</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年度実績：</a:t>
                      </a:r>
                      <a:r>
                        <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10</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市</a:t>
                      </a:r>
                      <a:r>
                        <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3</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区</a:t>
                      </a:r>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txBody>
                  <a:tcPr marL="91429" marR="91429" marT="45714" marB="45714"/>
                </a:tc>
                <a:extLst>
                  <a:ext uri="{0D108BD9-81ED-4DB2-BD59-A6C34878D82A}">
                    <a16:rowId xmlns:a16="http://schemas.microsoft.com/office/drawing/2014/main" val="10001"/>
                  </a:ext>
                </a:extLst>
              </a:tr>
              <a:tr h="1802710">
                <a:tc>
                  <a:txBody>
                    <a:bodyPr/>
                    <a:lstStyle/>
                    <a:p>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２．</a:t>
                      </a:r>
                      <a:r>
                        <a:rPr kumimoji="1" lang="ja-JP" altLang="en-US" sz="1400" b="1"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福祉　</a:t>
                      </a:r>
                      <a:r>
                        <a:rPr kumimoji="1" lang="en-US" altLang="ja-JP" sz="1400" b="1" baseline="0" dirty="0">
                          <a:solidFill>
                            <a:schemeClr val="tx1"/>
                          </a:solidFill>
                          <a:latin typeface="UD デジタル 教科書体 NK-R" panose="02020400000000000000" pitchFamily="18" charset="-128"/>
                          <a:ea typeface="UD デジタル 教科書体 NK-R" panose="02020400000000000000" pitchFamily="18" charset="-128"/>
                        </a:rPr>
                        <a:t>  </a:t>
                      </a:r>
                    </a:p>
                    <a:p>
                      <a:r>
                        <a:rPr kumimoji="1" lang="en-US" altLang="ja-JP" sz="1400" b="1" baseline="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サービス事業所　</a:t>
                      </a:r>
                      <a:endPar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の虐待防止</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L="91429" marR="91429" marT="45714" marB="45714"/>
                </a:tc>
                <a:tc>
                  <a:txBody>
                    <a:bodyPr/>
                    <a:lstStyle/>
                    <a:p>
                      <a:r>
                        <a:rPr kumimoji="1" lang="ja-JP" altLang="en-US"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rPr>
                        <a:t>⑤事業所職員向け虐待防止研修の実施</a:t>
                      </a:r>
                      <a:endParaRPr kumimoji="1" lang="en-US" altLang="ja-JP"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rPr>
                        <a:t>・主に管理者や責任者を対象とし、オンライン実施</a:t>
                      </a:r>
                      <a:endParaRPr kumimoji="1" lang="en-US" altLang="ja-JP"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　講義：</a:t>
                      </a: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動画配信</a:t>
                      </a:r>
                      <a:r>
                        <a:rPr kumimoji="1" lang="en-US" altLang="ja-JP"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(YouTube)</a:t>
                      </a: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　演習：オンライン会議システム</a:t>
                      </a:r>
                      <a:r>
                        <a:rPr kumimoji="1" lang="en-US" altLang="ja-JP"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(Zoom</a:t>
                      </a: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a:t>
                      </a:r>
                      <a:endParaRPr kumimoji="1" lang="en-US" altLang="ja-JP"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spcAft>
                          <a:spcPts val="600"/>
                        </a:spcAft>
                      </a:pPr>
                      <a:r>
                        <a:rPr kumimoji="1" lang="ja-JP" altLang="en-US"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rPr>
                        <a:t>　弁護士、学識、団体関係者等に加え、平成２８年度より民間施設長を府研修の講師として起用</a:t>
                      </a:r>
                      <a:endParaRPr kumimoji="1" lang="en-US" altLang="ja-JP" sz="1200" b="0" u="sng"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r>
                        <a:rPr kumimoji="1" lang="ja-JP" altLang="en-US"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rPr>
                        <a:t>⑥事業所に対する実地指導</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　　　　　　　　　　　　　　　　　　　　　　　　　　　　　　　　　　　　　　　　　　</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・全事業者を対象とした集団指導・・・行政処分事案の周知や虐待防止に関する講義等を実施</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・個々の事業者に対する計画的な実地指導・・・</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人権に関わる研修や虐待認定後の改善状況の確認</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91429" marR="91429" marT="45714" marB="45714"/>
                </a:tc>
                <a:extLst>
                  <a:ext uri="{0D108BD9-81ED-4DB2-BD59-A6C34878D82A}">
                    <a16:rowId xmlns:a16="http://schemas.microsoft.com/office/drawing/2014/main" val="1935003505"/>
                  </a:ext>
                </a:extLst>
              </a:tr>
            </a:tbl>
          </a:graphicData>
        </a:graphic>
      </p:graphicFrame>
      <p:sp>
        <p:nvSpPr>
          <p:cNvPr id="5140" name="スライド番号プレースホルダー 1"/>
          <p:cNvSpPr>
            <a:spLocks noGrp="1"/>
          </p:cNvSpPr>
          <p:nvPr>
            <p:ph type="sldNum" sz="quarter" idx="12"/>
          </p:nvPr>
        </p:nvSpPr>
        <p:spPr bwMode="auto">
          <a:xfrm>
            <a:off x="6811608" y="628095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88D0D36-4078-4411-A12F-7D268F897894}" type="slidenum">
              <a:rPr lang="ja-JP" altLang="en-US" sz="1200" smtClean="0">
                <a:latin typeface="UD デジタル 教科書体 NK-R" panose="02020400000000000000" pitchFamily="18" charset="-128"/>
                <a:ea typeface="UD デジタル 教科書体 NK-R" panose="02020400000000000000" pitchFamily="18" charset="-128"/>
              </a:rPr>
              <a:pPr>
                <a:spcBef>
                  <a:spcPct val="0"/>
                </a:spcBef>
                <a:buFontTx/>
                <a:buNone/>
              </a:pPr>
              <a:t>1</a:t>
            </a:fld>
            <a:endParaRPr lang="ja-JP" altLang="en-US" sz="1200" dirty="0">
              <a:latin typeface="UD デジタル 教科書体 NK-R" panose="02020400000000000000" pitchFamily="18" charset="-128"/>
              <a:ea typeface="UD デジタル 教科書体 NK-R" panose="02020400000000000000" pitchFamily="18" charset="-128"/>
            </a:endParaRPr>
          </a:p>
        </p:txBody>
      </p:sp>
      <p:sp>
        <p:nvSpPr>
          <p:cNvPr id="5" name="正方形/長方形 4"/>
          <p:cNvSpPr/>
          <p:nvPr/>
        </p:nvSpPr>
        <p:spPr>
          <a:xfrm>
            <a:off x="8172400" y="44624"/>
            <a:ext cx="809218" cy="395565"/>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latin typeface="+mn-ea"/>
              </a:rPr>
              <a:t>資料</a:t>
            </a:r>
            <a:r>
              <a:rPr lang="en-US" altLang="ja-JP" dirty="0">
                <a:latin typeface="+mn-ea"/>
              </a:rPr>
              <a:t>1</a:t>
            </a:r>
            <a:endParaRPr kumimoji="1" lang="ja-JP" altLang="en-US" dirty="0">
              <a:latin typeface="+mn-ea"/>
            </a:endParaRPr>
          </a:p>
        </p:txBody>
      </p:sp>
    </p:spTree>
    <p:extLst>
      <p:ext uri="{BB962C8B-B14F-4D97-AF65-F5344CB8AC3E}">
        <p14:creationId xmlns:p14="http://schemas.microsoft.com/office/powerpoint/2010/main" val="343827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楕円 2"/>
          <p:cNvSpPr/>
          <p:nvPr/>
        </p:nvSpPr>
        <p:spPr>
          <a:xfrm>
            <a:off x="323528" y="3645024"/>
            <a:ext cx="3960440" cy="116472"/>
          </a:xfrm>
          <a:prstGeom prst="ellipse">
            <a:avLst/>
          </a:prstGeom>
          <a:solidFill>
            <a:srgbClr val="FFFF0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2" name="正方形/長方形 1"/>
          <p:cNvSpPr/>
          <p:nvPr/>
        </p:nvSpPr>
        <p:spPr>
          <a:xfrm>
            <a:off x="683568" y="1484784"/>
            <a:ext cx="3240360" cy="1008112"/>
          </a:xfrm>
          <a:prstGeom prst="rect">
            <a:avLst/>
          </a:prstGeom>
          <a:solidFill>
            <a:schemeClr val="bg1">
              <a:lumMod val="95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7" name="テキスト ボックス 6"/>
          <p:cNvSpPr txBox="1"/>
          <p:nvPr/>
        </p:nvSpPr>
        <p:spPr>
          <a:xfrm>
            <a:off x="102111" y="1340768"/>
            <a:ext cx="4397881" cy="2700000"/>
          </a:xfrm>
          <a:prstGeom prst="rect">
            <a:avLst/>
          </a:prstGeom>
          <a:noFill/>
          <a:ln>
            <a:solidFill>
              <a:schemeClr val="tx1"/>
            </a:solidFill>
            <a:prstDash val="solid"/>
          </a:ln>
        </p:spPr>
        <p:txBody>
          <a:bodyPr wrap="square" rtlCol="0" anchor="ctr">
            <a:noAutofit/>
          </a:bodyPr>
          <a:lstStyle/>
          <a:p>
            <a:pPr lvl="0" algn="ctr"/>
            <a:r>
              <a:rPr lang="ja-JP" altLang="en-US" b="1" dirty="0" err="1">
                <a:latin typeface="UD デジタル 教科書体 NK-R" panose="02020400000000000000" pitchFamily="18" charset="-128"/>
                <a:ea typeface="UD デジタル 教科書体 NK-R" panose="02020400000000000000" pitchFamily="18" charset="-128"/>
              </a:rPr>
              <a:t>障がい</a:t>
            </a:r>
            <a:r>
              <a:rPr lang="ja-JP" altLang="en-US" b="1" dirty="0">
                <a:latin typeface="UD デジタル 教科書体 NK-R" panose="02020400000000000000" pitchFamily="18" charset="-128"/>
                <a:ea typeface="UD デジタル 教科書体 NK-R" panose="02020400000000000000" pitchFamily="18" charset="-128"/>
              </a:rPr>
              <a:t>者虐待対応課以外での</a:t>
            </a:r>
            <a:endParaRPr lang="en-US" altLang="ja-JP" b="1" dirty="0">
              <a:latin typeface="UD デジタル 教科書体 NK-R" panose="02020400000000000000" pitchFamily="18" charset="-128"/>
              <a:ea typeface="UD デジタル 教科書体 NK-R" panose="02020400000000000000" pitchFamily="18" charset="-128"/>
            </a:endParaRPr>
          </a:p>
          <a:p>
            <a:pPr lvl="0" algn="ctr"/>
            <a:r>
              <a:rPr lang="ja-JP" altLang="en-US" b="1" dirty="0">
                <a:latin typeface="UD デジタル 教科書体 NK-R" panose="02020400000000000000" pitchFamily="18" charset="-128"/>
                <a:ea typeface="UD デジタル 教科書体 NK-R" panose="02020400000000000000" pitchFamily="18" charset="-128"/>
              </a:rPr>
              <a:t>虐待の芽への気づきや</a:t>
            </a:r>
            <a:endParaRPr lang="en-US" altLang="ja-JP" b="1" dirty="0">
              <a:latin typeface="UD デジタル 教科書体 NK-R" panose="02020400000000000000" pitchFamily="18" charset="-128"/>
              <a:ea typeface="UD デジタル 教科書体 NK-R" panose="02020400000000000000" pitchFamily="18" charset="-128"/>
            </a:endParaRPr>
          </a:p>
          <a:p>
            <a:pPr lvl="0" algn="ctr"/>
            <a:r>
              <a:rPr lang="ja-JP" altLang="en-US" b="1" dirty="0">
                <a:latin typeface="UD デジタル 教科書体 NK-R" panose="02020400000000000000" pitchFamily="18" charset="-128"/>
                <a:ea typeface="UD デジタル 教科書体 NK-R" panose="02020400000000000000" pitchFamily="18" charset="-128"/>
              </a:rPr>
              <a:t>早期対応等、連携・協働の促進</a:t>
            </a:r>
            <a:endParaRPr lang="en-US" altLang="ja-JP" b="1" dirty="0">
              <a:latin typeface="UD デジタル 教科書体 NK-R" panose="02020400000000000000" pitchFamily="18" charset="-128"/>
              <a:ea typeface="UD デジタル 教科書体 NK-R" panose="02020400000000000000" pitchFamily="18" charset="-128"/>
            </a:endParaRPr>
          </a:p>
          <a:p>
            <a:pPr lvl="0" algn="ctr"/>
            <a:endParaRPr lang="en-US" altLang="ja-JP" dirty="0">
              <a:latin typeface="UD デジタル 教科書体 NK-R" panose="02020400000000000000" pitchFamily="18" charset="-128"/>
              <a:ea typeface="UD デジタル 教科書体 NK-R" panose="02020400000000000000" pitchFamily="18" charset="-128"/>
            </a:endParaRPr>
          </a:p>
          <a:p>
            <a:pPr lvl="0" algn="ctr"/>
            <a:r>
              <a:rPr kumimoji="1" lang="ja-JP" altLang="en-US" sz="1400" dirty="0">
                <a:latin typeface="UD デジタル 教科書体 NK-R" panose="02020400000000000000" pitchFamily="18" charset="-128"/>
                <a:ea typeface="UD デジタル 教科書体 NK-R" panose="02020400000000000000" pitchFamily="18" charset="-128"/>
              </a:rPr>
              <a:t>○府における</a:t>
            </a:r>
            <a:r>
              <a:rPr kumimoji="1" lang="ja-JP" altLang="en-US" sz="1400" dirty="0" err="1">
                <a:latin typeface="UD デジタル 教科書体 NK-R" panose="02020400000000000000" pitchFamily="18" charset="-128"/>
                <a:ea typeface="UD デジタル 教科書体 NK-R" panose="02020400000000000000" pitchFamily="18" charset="-128"/>
              </a:rPr>
              <a:t>障がい</a:t>
            </a:r>
            <a:r>
              <a:rPr kumimoji="1" lang="ja-JP" altLang="en-US" sz="1400" dirty="0">
                <a:latin typeface="UD デジタル 教科書体 NK-R" panose="02020400000000000000" pitchFamily="18" charset="-128"/>
                <a:ea typeface="UD デジタル 教科書体 NK-R" panose="02020400000000000000" pitchFamily="18" charset="-128"/>
              </a:rPr>
              <a:t>者自立相談支援センター、</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lvl="0" algn="ctr"/>
            <a:r>
              <a:rPr kumimoji="1" lang="ja-JP" altLang="en-US" sz="1400" dirty="0">
                <a:latin typeface="UD デジタル 教科書体 NK-R" panose="02020400000000000000" pitchFamily="18" charset="-128"/>
                <a:ea typeface="UD デジタル 教科書体 NK-R" panose="02020400000000000000" pitchFamily="18" charset="-128"/>
              </a:rPr>
              <a:t>女性相談センター、こころの健康総合センター等との</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lvl="0" algn="ctr"/>
            <a:r>
              <a:rPr kumimoji="1" lang="ja-JP" altLang="en-US" sz="1400" dirty="0">
                <a:latin typeface="UD デジタル 教科書体 NK-R" panose="02020400000000000000" pitchFamily="18" charset="-128"/>
                <a:ea typeface="UD デジタル 教科書体 NK-R" panose="02020400000000000000" pitchFamily="18" charset="-128"/>
              </a:rPr>
              <a:t>情報共有・協働を一例とし、今後も取組みを検討</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lvl="0" algn="ctr"/>
            <a:endParaRPr kumimoji="1" lang="en-US" altLang="ja-JP" sz="1400" dirty="0">
              <a:latin typeface="UD デジタル 教科書体 NK-R" panose="02020400000000000000" pitchFamily="18" charset="-128"/>
              <a:ea typeface="UD デジタル 教科書体 NK-R" panose="02020400000000000000" pitchFamily="18" charset="-128"/>
            </a:endParaRPr>
          </a:p>
          <a:p>
            <a:pPr algn="ctr"/>
            <a:r>
              <a:rPr kumimoji="1" lang="ja-JP" altLang="en-US" b="1" u="sng" dirty="0">
                <a:solidFill>
                  <a:srgbClr val="FF0000"/>
                </a:solidFill>
                <a:latin typeface="UD デジタル 教科書体 NK-R" panose="02020400000000000000" pitchFamily="18" charset="-128"/>
                <a:ea typeface="UD デジタル 教科書体 NK-R" panose="02020400000000000000" pitchFamily="18" charset="-128"/>
              </a:rPr>
              <a:t>⇒市町村の対応力の全体的な底上げを！！</a:t>
            </a:r>
          </a:p>
        </p:txBody>
      </p:sp>
      <p:sp>
        <p:nvSpPr>
          <p:cNvPr id="15" name="楕円 14"/>
          <p:cNvSpPr/>
          <p:nvPr/>
        </p:nvSpPr>
        <p:spPr>
          <a:xfrm>
            <a:off x="4907704" y="3672568"/>
            <a:ext cx="3793088" cy="116472"/>
          </a:xfrm>
          <a:prstGeom prst="ellipse">
            <a:avLst/>
          </a:prstGeom>
          <a:solidFill>
            <a:srgbClr val="FFFF0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11" name="正方形/長方形 10"/>
          <p:cNvSpPr/>
          <p:nvPr/>
        </p:nvSpPr>
        <p:spPr>
          <a:xfrm>
            <a:off x="5184068" y="1520888"/>
            <a:ext cx="3240360" cy="900000"/>
          </a:xfrm>
          <a:prstGeom prst="rect">
            <a:avLst/>
          </a:prstGeom>
          <a:solidFill>
            <a:schemeClr val="bg1">
              <a:lumMod val="95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12" name="テキスト ボックス 11"/>
          <p:cNvSpPr txBox="1"/>
          <p:nvPr/>
        </p:nvSpPr>
        <p:spPr>
          <a:xfrm>
            <a:off x="4572000" y="1340768"/>
            <a:ext cx="4464496" cy="2700000"/>
          </a:xfrm>
          <a:prstGeom prst="rect">
            <a:avLst/>
          </a:prstGeom>
          <a:noFill/>
          <a:ln>
            <a:solidFill>
              <a:schemeClr val="tx1"/>
            </a:solidFill>
            <a:prstDash val="solid"/>
          </a:ln>
        </p:spPr>
        <p:txBody>
          <a:bodyPr wrap="square" rtlCol="0" anchor="ctr" anchorCtr="0">
            <a:noAutofit/>
          </a:bodyPr>
          <a:lstStyle/>
          <a:p>
            <a:pPr lvl="0" algn="ctr"/>
            <a:r>
              <a:rPr lang="ja-JP" altLang="en-US" b="1" dirty="0" err="1">
                <a:latin typeface="UD デジタル 教科書体 NK-R" panose="02020400000000000000" pitchFamily="18" charset="-128"/>
                <a:ea typeface="UD デジタル 教科書体 NK-R" panose="02020400000000000000" pitchFamily="18" charset="-128"/>
              </a:rPr>
              <a:t>障がい</a:t>
            </a:r>
            <a:r>
              <a:rPr lang="ja-JP" altLang="en-US" b="1" dirty="0">
                <a:latin typeface="UD デジタル 教科書体 NK-R" panose="02020400000000000000" pitchFamily="18" charset="-128"/>
                <a:ea typeface="UD デジタル 教科書体 NK-R" panose="02020400000000000000" pitchFamily="18" charset="-128"/>
              </a:rPr>
              <a:t>者虐待防止ネットワークの</a:t>
            </a:r>
            <a:endParaRPr lang="en-US" altLang="ja-JP" b="1" dirty="0">
              <a:latin typeface="UD デジタル 教科書体 NK-R" panose="02020400000000000000" pitchFamily="18" charset="-128"/>
              <a:ea typeface="UD デジタル 教科書体 NK-R" panose="02020400000000000000" pitchFamily="18" charset="-128"/>
            </a:endParaRPr>
          </a:p>
          <a:p>
            <a:pPr lvl="0" algn="ctr"/>
            <a:r>
              <a:rPr lang="ja-JP" altLang="en-US" b="1" dirty="0">
                <a:latin typeface="UD デジタル 教科書体 NK-R" panose="02020400000000000000" pitchFamily="18" charset="-128"/>
                <a:ea typeface="UD デジタル 教科書体 NK-R" panose="02020400000000000000" pitchFamily="18" charset="-128"/>
              </a:rPr>
              <a:t>構築・整備促進</a:t>
            </a:r>
            <a:endParaRPr lang="en-US" altLang="ja-JP" b="1" dirty="0">
              <a:latin typeface="UD デジタル 教科書体 NK-R" panose="02020400000000000000" pitchFamily="18" charset="-128"/>
              <a:ea typeface="UD デジタル 教科書体 NK-R" panose="02020400000000000000" pitchFamily="18" charset="-128"/>
            </a:endParaRPr>
          </a:p>
          <a:p>
            <a:pPr algn="ctr"/>
            <a:r>
              <a:rPr lang="ja-JP" altLang="en-US" sz="1400" dirty="0">
                <a:latin typeface="UD デジタル 教科書体 NK-R" panose="02020400000000000000" pitchFamily="18" charset="-128"/>
                <a:ea typeface="UD デジタル 教科書体 NK-R" panose="02020400000000000000" pitchFamily="18" charset="-128"/>
              </a:rPr>
              <a:t>（令和元年度国調査時点：</a:t>
            </a:r>
            <a:r>
              <a:rPr lang="en-US" altLang="ja-JP" sz="1400" dirty="0">
                <a:latin typeface="UD デジタル 教科書体 NK-R" panose="02020400000000000000" pitchFamily="18" charset="-128"/>
                <a:ea typeface="UD デジタル 教科書体 NK-R" panose="02020400000000000000" pitchFamily="18" charset="-128"/>
              </a:rPr>
              <a:t>27/43</a:t>
            </a:r>
            <a:r>
              <a:rPr lang="ja-JP" altLang="en-US" sz="1400" dirty="0">
                <a:latin typeface="UD デジタル 教科書体 NK-R" panose="02020400000000000000" pitchFamily="18" charset="-128"/>
                <a:ea typeface="UD デジタル 教科書体 NK-R" panose="02020400000000000000" pitchFamily="18" charset="-128"/>
              </a:rPr>
              <a:t>市町村</a:t>
            </a:r>
            <a:r>
              <a:rPr kumimoji="1" lang="ja-JP" altLang="en-US" sz="1400" dirty="0">
                <a:latin typeface="UD デジタル 教科書体 NK-R" panose="02020400000000000000" pitchFamily="18" charset="-128"/>
                <a:ea typeface="UD デジタル 教科書体 NK-R" panose="02020400000000000000" pitchFamily="18" charset="-128"/>
              </a:rPr>
              <a:t>）</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algn="ctr"/>
            <a:endParaRPr lang="en-US" altLang="ja-JP" dirty="0">
              <a:latin typeface="UD デジタル 教科書体 NK-R" panose="02020400000000000000" pitchFamily="18" charset="-128"/>
              <a:ea typeface="UD デジタル 教科書体 NK-R" panose="02020400000000000000" pitchFamily="18" charset="-128"/>
            </a:endParaRPr>
          </a:p>
          <a:p>
            <a:pPr lvl="0" algn="ctr"/>
            <a:r>
              <a:rPr kumimoji="1" lang="ja-JP" altLang="en-US" sz="1400" dirty="0">
                <a:latin typeface="UD デジタル 教科書体 NK-R" panose="02020400000000000000" pitchFamily="18" charset="-128"/>
                <a:ea typeface="UD デジタル 教科書体 NK-R" panose="02020400000000000000" pitchFamily="18" charset="-128"/>
              </a:rPr>
              <a:t>○研修での講義や意見交換の他、</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lvl="0" algn="ctr">
              <a:spcAft>
                <a:spcPts val="600"/>
              </a:spcAft>
            </a:pPr>
            <a:r>
              <a:rPr kumimoji="1" lang="ja-JP" altLang="en-US" sz="1400" dirty="0">
                <a:latin typeface="UD デジタル 教科書体 NK-R" panose="02020400000000000000" pitchFamily="18" charset="-128"/>
                <a:ea typeface="UD デジタル 教科書体 NK-R" panose="02020400000000000000" pitchFamily="18" charset="-128"/>
              </a:rPr>
              <a:t>実地指導等におけるアウトリーチを実施</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lvl="0" algn="ctr"/>
            <a:r>
              <a:rPr kumimoji="1" lang="ja-JP" altLang="en-US" sz="1400" dirty="0">
                <a:latin typeface="UD デジタル 教科書体 NK-R" panose="02020400000000000000" pitchFamily="18" charset="-128"/>
                <a:ea typeface="UD デジタル 教科書体 NK-R" panose="02020400000000000000" pitchFamily="18" charset="-128"/>
              </a:rPr>
              <a:t>○先進</a:t>
            </a:r>
            <a:r>
              <a:rPr lang="ja-JP" altLang="en-US" sz="1400" dirty="0">
                <a:latin typeface="UD デジタル 教科書体 NK-R" panose="02020400000000000000" pitchFamily="18" charset="-128"/>
                <a:ea typeface="UD デジタル 教科書体 NK-R" panose="02020400000000000000" pitchFamily="18" charset="-128"/>
              </a:rPr>
              <a:t>市町村をモデルとしてノウハウや情報を共有</a:t>
            </a:r>
            <a:endParaRPr lang="en-US" altLang="ja-JP" sz="1400" dirty="0">
              <a:latin typeface="UD デジタル 教科書体 NK-R" panose="02020400000000000000" pitchFamily="18" charset="-128"/>
              <a:ea typeface="UD デジタル 教科書体 NK-R" panose="02020400000000000000" pitchFamily="18" charset="-128"/>
            </a:endParaRPr>
          </a:p>
          <a:p>
            <a:pPr lvl="0" algn="ctr"/>
            <a:endParaRPr lang="en-US" altLang="ja-JP" sz="1400" dirty="0">
              <a:latin typeface="UD デジタル 教科書体 NK-R" panose="02020400000000000000" pitchFamily="18" charset="-128"/>
              <a:ea typeface="UD デジタル 教科書体 NK-R" panose="02020400000000000000" pitchFamily="18" charset="-128"/>
            </a:endParaRPr>
          </a:p>
          <a:p>
            <a:pPr algn="ctr"/>
            <a:r>
              <a:rPr kumimoji="1" lang="ja-JP" altLang="en-US" b="1" u="sng" dirty="0">
                <a:solidFill>
                  <a:srgbClr val="FF0000"/>
                </a:solidFill>
                <a:latin typeface="UD デジタル 教科書体 NK-R" panose="02020400000000000000" pitchFamily="18" charset="-128"/>
                <a:ea typeface="UD デジタル 教科書体 NK-R" panose="02020400000000000000" pitchFamily="18" charset="-128"/>
              </a:rPr>
              <a:t>⇒有機的なネットワークの整備促進を！！</a:t>
            </a:r>
            <a:endParaRPr kumimoji="1" lang="en-US" altLang="ja-JP" b="1" u="sng"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5" name="額縁 4"/>
          <p:cNvSpPr/>
          <p:nvPr/>
        </p:nvSpPr>
        <p:spPr>
          <a:xfrm>
            <a:off x="0" y="540320"/>
            <a:ext cx="9150590" cy="314063"/>
          </a:xfrm>
          <a:prstGeom prst="bevel">
            <a:avLst>
              <a:gd name="adj" fmla="val 0"/>
            </a:avLst>
          </a:prstGeom>
          <a:solidFill>
            <a:srgbClr val="FFFF66"/>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府内全市町村における虐待対応力の向上</a:t>
            </a: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と</a:t>
            </a:r>
            <a:r>
              <a:rPr lang="ja-JP" altLang="en-US" sz="14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者虐待防止ネットワークの構築・整備促進に取組む</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6" name="ホームベース 5"/>
          <p:cNvSpPr/>
          <p:nvPr/>
        </p:nvSpPr>
        <p:spPr>
          <a:xfrm>
            <a:off x="0" y="320"/>
            <a:ext cx="9133215" cy="540000"/>
          </a:xfrm>
          <a:prstGeom prst="homePlate">
            <a:avLst>
              <a:gd name="adj" fmla="val 0"/>
            </a:avLst>
          </a:prstGeom>
          <a:solidFill>
            <a:srgbClr val="00206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bg1"/>
                </a:solidFill>
                <a:latin typeface="UD デジタル 教科書体 NK-R" panose="02020400000000000000" pitchFamily="18" charset="-128"/>
                <a:ea typeface="UD デジタル 教科書体 NK-R" panose="02020400000000000000" pitchFamily="18" charset="-128"/>
              </a:rPr>
              <a:t>大阪府における</a:t>
            </a:r>
            <a:r>
              <a:rPr lang="ja-JP" altLang="en-US" sz="2800" dirty="0" err="1">
                <a:solidFill>
                  <a:schemeClr val="bg1"/>
                </a:solidFill>
                <a:latin typeface="UD デジタル 教科書体 NK-R" panose="02020400000000000000" pitchFamily="18" charset="-128"/>
                <a:ea typeface="UD デジタル 教科書体 NK-R" panose="02020400000000000000" pitchFamily="18" charset="-128"/>
              </a:rPr>
              <a:t>障がい</a:t>
            </a:r>
            <a:r>
              <a:rPr lang="ja-JP" altLang="en-US" sz="2800" dirty="0">
                <a:solidFill>
                  <a:schemeClr val="bg1"/>
                </a:solidFill>
                <a:latin typeface="UD デジタル 教科書体 NK-R" panose="02020400000000000000" pitchFamily="18" charset="-128"/>
                <a:ea typeface="UD デジタル 教科書体 NK-R" panose="02020400000000000000" pitchFamily="18" charset="-128"/>
              </a:rPr>
              <a:t>者虐待防止にかかる現状と</a:t>
            </a:r>
            <a:r>
              <a:rPr kumimoji="1" lang="ja-JP" altLang="en-US" sz="2800" dirty="0">
                <a:solidFill>
                  <a:schemeClr val="bg1"/>
                </a:solidFill>
                <a:latin typeface="UD デジタル 教科書体 NK-R" panose="02020400000000000000" pitchFamily="18" charset="-128"/>
                <a:ea typeface="UD デジタル 教科書体 NK-R" panose="02020400000000000000" pitchFamily="18" charset="-128"/>
              </a:rPr>
              <a:t>課題</a:t>
            </a:r>
          </a:p>
        </p:txBody>
      </p:sp>
      <p:sp>
        <p:nvSpPr>
          <p:cNvPr id="9" name="角丸四角形 8"/>
          <p:cNvSpPr/>
          <p:nvPr/>
        </p:nvSpPr>
        <p:spPr>
          <a:xfrm>
            <a:off x="72008" y="908720"/>
            <a:ext cx="7236296" cy="360000"/>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市町村への後方支援対応状況　＜各市町村の第</a:t>
            </a:r>
            <a:r>
              <a:rPr lang="en-US" altLang="ja-JP"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6</a:t>
            </a:r>
            <a:r>
              <a:rPr lang="ja-JP" altLang="en-US" sz="16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期障がい</a:t>
            </a: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福祉計画をふまえて＞　</a:t>
            </a:r>
            <a:r>
              <a:rPr lang="ja-JP" altLang="en-US" sz="1600"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a:t>
            </a:r>
            <a:endParaRPr lang="en-US" altLang="ja-JP" sz="16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4" name="正方形/長方形 3"/>
          <p:cNvSpPr/>
          <p:nvPr/>
        </p:nvSpPr>
        <p:spPr>
          <a:xfrm>
            <a:off x="2771800" y="6428676"/>
            <a:ext cx="3600400" cy="240684"/>
          </a:xfrm>
          <a:prstGeom prst="rect">
            <a:avLst/>
          </a:prstGeom>
          <a:solidFill>
            <a:srgbClr val="FFFF66"/>
          </a:solidFill>
          <a:ln w="158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13" name="正方形/長方形 12"/>
          <p:cNvSpPr/>
          <p:nvPr/>
        </p:nvSpPr>
        <p:spPr>
          <a:xfrm>
            <a:off x="113260" y="4365103"/>
            <a:ext cx="8923235" cy="2428697"/>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endParaRPr lang="en-US" altLang="ja-JP" sz="1000" dirty="0">
              <a:solidFill>
                <a:schemeClr val="tx1"/>
              </a:solidFill>
              <a:latin typeface="UD デジタル 教科書体 NK-R" panose="02020400000000000000" pitchFamily="18" charset="-128"/>
              <a:ea typeface="UD デジタル 教科書体 NK-R" panose="02020400000000000000" pitchFamily="18" charset="-128"/>
            </a:endParaRPr>
          </a:p>
          <a:p>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目的</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a:t>
            </a: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ja-JP" sz="1400" dirty="0">
                <a:solidFill>
                  <a:schemeClr val="tx1"/>
                </a:solidFill>
                <a:latin typeface="UD デジタル 教科書体 NK-R" panose="02020400000000000000" pitchFamily="18" charset="-128"/>
                <a:ea typeface="UD デジタル 教科書体 NK-R" panose="02020400000000000000" pitchFamily="18" charset="-128"/>
              </a:rPr>
              <a:t>障害者虐待防止法第</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39</a:t>
            </a:r>
            <a:r>
              <a:rPr lang="ja-JP" altLang="ja-JP" sz="1400" dirty="0">
                <a:solidFill>
                  <a:schemeClr val="tx1"/>
                </a:solidFill>
                <a:latin typeface="UD デジタル 教科書体 NK-R" panose="02020400000000000000" pitchFamily="18" charset="-128"/>
                <a:ea typeface="UD デジタル 教科書体 NK-R" panose="02020400000000000000" pitchFamily="18" charset="-128"/>
              </a:rPr>
              <a:t>条「都道府県における関係機関との連携協力体制の整備」の趣旨をふまえ</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て</a:t>
            </a:r>
            <a:r>
              <a:rPr lang="ja-JP" altLang="ja-JP" sz="1400" dirty="0">
                <a:solidFill>
                  <a:schemeClr val="tx1"/>
                </a:solidFill>
                <a:latin typeface="UD デジタル 教科書体 NK-R" panose="02020400000000000000" pitchFamily="18" charset="-128"/>
                <a:ea typeface="UD デジタル 教科書体 NK-R" panose="02020400000000000000" pitchFamily="18" charset="-128"/>
              </a:rPr>
              <a:t>設置</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ja-JP" sz="1400" dirty="0">
                <a:solidFill>
                  <a:schemeClr val="tx1"/>
                </a:solidFill>
                <a:latin typeface="UD デジタル 教科書体 NK-R" panose="02020400000000000000" pitchFamily="18" charset="-128"/>
                <a:ea typeface="UD デジタル 教科書体 NK-R" panose="02020400000000000000" pitchFamily="18" charset="-128"/>
              </a:rPr>
              <a:t>大阪府</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における</a:t>
            </a:r>
            <a:r>
              <a:rPr lang="ja-JP" altLang="ja-JP" sz="14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lang="ja-JP" altLang="ja-JP" sz="1400" dirty="0">
                <a:solidFill>
                  <a:schemeClr val="tx1"/>
                </a:solidFill>
                <a:latin typeface="UD デジタル 教科書体 NK-R" panose="02020400000000000000" pitchFamily="18" charset="-128"/>
                <a:ea typeface="UD デジタル 教科書体 NK-R" panose="02020400000000000000" pitchFamily="18" charset="-128"/>
              </a:rPr>
              <a:t>者虐待の対応状況概要と取組み報告を行うとともに、</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大阪府・</a:t>
            </a:r>
            <a:r>
              <a:rPr lang="ja-JP" altLang="ja-JP" sz="1400" dirty="0">
                <a:solidFill>
                  <a:schemeClr val="tx1"/>
                </a:solidFill>
                <a:latin typeface="UD デジタル 教科書体 NK-R" panose="02020400000000000000" pitchFamily="18" charset="-128"/>
                <a:ea typeface="UD デジタル 教科書体 NK-R" panose="02020400000000000000" pitchFamily="18" charset="-128"/>
              </a:rPr>
              <a:t>市町村・関係機関の連携強化</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spcAft>
                <a:spcPts val="600"/>
              </a:spcAft>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ja-JP" sz="1400" dirty="0">
                <a:solidFill>
                  <a:schemeClr val="tx1"/>
                </a:solidFill>
                <a:latin typeface="UD デジタル 教科書体 NK-R" panose="02020400000000000000" pitchFamily="18" charset="-128"/>
                <a:ea typeface="UD デジタル 教科書体 NK-R" panose="02020400000000000000" pitchFamily="18" charset="-128"/>
              </a:rPr>
              <a:t>方策</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等の</a:t>
            </a:r>
            <a:r>
              <a:rPr lang="ja-JP" altLang="ja-JP" sz="1400" dirty="0">
                <a:solidFill>
                  <a:schemeClr val="tx1"/>
                </a:solidFill>
                <a:latin typeface="UD デジタル 教科書体 NK-R" panose="02020400000000000000" pitchFamily="18" charset="-128"/>
                <a:ea typeface="UD デジタル 教科書体 NK-R" panose="02020400000000000000" pitchFamily="18" charset="-128"/>
              </a:rPr>
              <a:t>議論が深まるよう</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に</a:t>
            </a:r>
            <a:r>
              <a:rPr lang="ja-JP" altLang="ja-JP" sz="1400" dirty="0">
                <a:solidFill>
                  <a:schemeClr val="tx1"/>
                </a:solidFill>
                <a:latin typeface="UD デジタル 教科書体 NK-R" panose="02020400000000000000" pitchFamily="18" charset="-128"/>
                <a:ea typeface="UD デジタル 教科書体 NK-R" panose="02020400000000000000" pitchFamily="18" charset="-128"/>
              </a:rPr>
              <a:t>検討</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のうえ</a:t>
            </a:r>
            <a:r>
              <a:rPr lang="ja-JP" altLang="ja-JP" sz="1400" dirty="0">
                <a:solidFill>
                  <a:schemeClr val="tx1"/>
                </a:solidFill>
                <a:latin typeface="UD デジタル 教科書体 NK-R" panose="02020400000000000000" pitchFamily="18" charset="-128"/>
                <a:ea typeface="UD デジタル 教科書体 NK-R" panose="02020400000000000000" pitchFamily="18" charset="-128"/>
              </a:rPr>
              <a:t>開催</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構成委員</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a:t>
            </a:r>
          </a:p>
          <a:p>
            <a:pPr>
              <a:spcAft>
                <a:spcPts val="600"/>
              </a:spcAft>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○福祉・医療・労働・教育・司法・学識関係者、</a:t>
            </a:r>
            <a:r>
              <a:rPr lang="ja-JP" altLang="en-US" sz="14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者団体、関係行政機関等</a:t>
            </a:r>
          </a:p>
          <a:p>
            <a:pPr algn="ctr">
              <a:spcAft>
                <a:spcPts val="600"/>
              </a:spcAft>
            </a:pPr>
            <a:r>
              <a:rPr lang="ja-JP" altLang="en-US" sz="1400" b="1" u="sng" dirty="0">
                <a:solidFill>
                  <a:srgbClr val="FF0000"/>
                </a:solidFill>
                <a:latin typeface="UD デジタル 教科書体 NK-R" panose="02020400000000000000" pitchFamily="18" charset="-128"/>
                <a:ea typeface="UD デジタル 教科書体 NK-R" panose="02020400000000000000" pitchFamily="18" charset="-128"/>
              </a:rPr>
              <a:t>⇒虐待事案の未然防止・早期発見・早期対応にオール大阪で取組む体制の強化により</a:t>
            </a:r>
            <a:endParaRPr lang="en-US" altLang="ja-JP" sz="1400" b="1" u="sng"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14" name="角丸四角形 13"/>
          <p:cNvSpPr/>
          <p:nvPr/>
        </p:nvSpPr>
        <p:spPr>
          <a:xfrm>
            <a:off x="113261" y="4149080"/>
            <a:ext cx="5538859" cy="418961"/>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err="1">
                <a:solidFill>
                  <a:schemeClr val="bg1"/>
                </a:solidFill>
                <a:latin typeface="UD デジタル 教科書体 NK-R" panose="02020400000000000000" pitchFamily="18" charset="-128"/>
                <a:ea typeface="UD デジタル 教科書体 NK-R" panose="02020400000000000000" pitchFamily="18" charset="-128"/>
              </a:rPr>
              <a:t>大阪府障がい</a:t>
            </a:r>
            <a:r>
              <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rPr>
              <a:t>者自立支援協議会虐待防止推進部会の</a:t>
            </a: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rPr>
              <a:t>取組み</a:t>
            </a:r>
            <a:endPar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10" name="スライド番号プレースホルダー 1"/>
          <p:cNvSpPr>
            <a:spLocks noGrp="1"/>
          </p:cNvSpPr>
          <p:nvPr>
            <p:ph type="sldNum" sz="quarter" idx="12"/>
          </p:nvPr>
        </p:nvSpPr>
        <p:spPr>
          <a:xfrm>
            <a:off x="6935596" y="6428676"/>
            <a:ext cx="2133600" cy="365125"/>
          </a:xfrm>
        </p:spPr>
        <p:txBody>
          <a:bodyPr/>
          <a:lstStyle/>
          <a:p>
            <a:fld id="{FA3DB138-92A5-4612-A502-12E4C5DA25CF}"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pPr/>
              <a:t>10</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8" name="正方形/長方形 7"/>
          <p:cNvSpPr/>
          <p:nvPr/>
        </p:nvSpPr>
        <p:spPr>
          <a:xfrm rot="10800000" flipV="1">
            <a:off x="2405426" y="6306074"/>
            <a:ext cx="4248472" cy="396000"/>
          </a:xfrm>
          <a:prstGeom prst="rect">
            <a:avLst/>
          </a:prstGeom>
          <a:solidFill>
            <a:schemeClr val="tx1"/>
          </a:solidFill>
          <a:ln w="158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bg1"/>
                </a:solidFill>
                <a:latin typeface="UD デジタル 教科書体 NK-R" panose="02020400000000000000" pitchFamily="18" charset="-128"/>
                <a:ea typeface="UD デジタル 教科書体 NK-R" panose="02020400000000000000" pitchFamily="18" charset="-128"/>
              </a:rPr>
              <a:t>重大な</a:t>
            </a:r>
            <a:r>
              <a:rPr lang="ja-JP" altLang="en-US" sz="2000" b="1" dirty="0" err="1">
                <a:solidFill>
                  <a:schemeClr val="bg1"/>
                </a:solidFill>
                <a:latin typeface="UD デジタル 教科書体 NK-R" panose="02020400000000000000" pitchFamily="18" charset="-128"/>
                <a:ea typeface="UD デジタル 教科書体 NK-R" panose="02020400000000000000" pitchFamily="18" charset="-128"/>
              </a:rPr>
              <a:t>障がい</a:t>
            </a:r>
            <a:r>
              <a:rPr lang="ja-JP" altLang="en-US" sz="2000" b="1" dirty="0">
                <a:solidFill>
                  <a:schemeClr val="bg1"/>
                </a:solidFill>
                <a:latin typeface="UD デジタル 教科書体 NK-R" panose="02020400000000000000" pitchFamily="18" charset="-128"/>
                <a:ea typeface="UD デジタル 教科書体 NK-R" panose="02020400000000000000" pitchFamily="18" charset="-128"/>
              </a:rPr>
              <a:t>者虐待ゼロの実現を！！</a:t>
            </a:r>
            <a:endParaRPr lang="en-US" altLang="ja-JP" sz="2000" b="1" dirty="0">
              <a:solidFill>
                <a:schemeClr val="bg1"/>
              </a:solidFill>
              <a:latin typeface="UD デジタル 教科書体 NK-R" panose="02020400000000000000" pitchFamily="18" charset="-128"/>
              <a:ea typeface="UD デジタル 教科書体 NK-R" panose="02020400000000000000" pitchFamily="18" charset="-128"/>
            </a:endParaRPr>
          </a:p>
        </p:txBody>
      </p:sp>
      <p:pic>
        <p:nvPicPr>
          <p:cNvPr id="17" name="図 16">
            <a:extLst>
              <a:ext uri="{FF2B5EF4-FFF2-40B4-BE49-F238E27FC236}">
                <a16:creationId xmlns:a16="http://schemas.microsoft.com/office/drawing/2014/main" id="{B5E1BEF7-60AB-48C7-BAFC-79807A1C795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5374949"/>
            <a:ext cx="884526" cy="1150395"/>
          </a:xfrm>
          <a:prstGeom prst="rect">
            <a:avLst/>
          </a:prstGeom>
        </p:spPr>
      </p:pic>
    </p:spTree>
    <p:extLst>
      <p:ext uri="{BB962C8B-B14F-4D97-AF65-F5344CB8AC3E}">
        <p14:creationId xmlns:p14="http://schemas.microsoft.com/office/powerpoint/2010/main" val="788264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 角を丸くする 1">
            <a:extLst>
              <a:ext uri="{FF2B5EF4-FFF2-40B4-BE49-F238E27FC236}">
                <a16:creationId xmlns:a16="http://schemas.microsoft.com/office/drawing/2014/main" id="{AC7B56A8-BC5E-4004-931C-A9C63695E296}"/>
              </a:ext>
            </a:extLst>
          </p:cNvPr>
          <p:cNvSpPr/>
          <p:nvPr/>
        </p:nvSpPr>
        <p:spPr>
          <a:xfrm>
            <a:off x="113057" y="1259481"/>
            <a:ext cx="4392000" cy="2304000"/>
          </a:xfrm>
          <a:prstGeom prst="roundRect">
            <a:avLst>
              <a:gd name="adj" fmla="val 7769"/>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200" dirty="0"/>
          </a:p>
          <a:p>
            <a:endParaRPr lang="en-US" altLang="ja-JP" sz="1200" dirty="0"/>
          </a:p>
          <a:p>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○職階や経験、地域別の研修実施</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e</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ラーニングコンテンツの提供</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○障がい福祉サービス事業所等の支援に関する理解促進</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○労働局の対応に関する理解促進と連携強化</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○各市町村の対応や取組みに関する意見交換の実施</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○専門職派遣の活用及び市町村による独自契約の推奨</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○福祉、保健、医療、雇用、防犯、税担当課等と</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全庁的体制強化</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○府による後方支援、アウトリーチの強化</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○市町村障がい福祉計画に基づく虐待防止の取組み推進</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0" name="正方形/長方形 19">
            <a:extLst>
              <a:ext uri="{FF2B5EF4-FFF2-40B4-BE49-F238E27FC236}">
                <a16:creationId xmlns:a16="http://schemas.microsoft.com/office/drawing/2014/main" id="{3BC3328D-7DD8-436E-9AA1-66C7D5EB125D}"/>
              </a:ext>
            </a:extLst>
          </p:cNvPr>
          <p:cNvSpPr/>
          <p:nvPr/>
        </p:nvSpPr>
        <p:spPr>
          <a:xfrm>
            <a:off x="6466" y="542583"/>
            <a:ext cx="9137534" cy="64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a:solidFill>
                  <a:schemeClr val="tx1"/>
                </a:solidFill>
                <a:highlight>
                  <a:srgbClr val="FFFF00"/>
                </a:highlight>
                <a:latin typeface="UD デジタル 教科書体 NK-R" panose="02020400000000000000" pitchFamily="18" charset="-128"/>
                <a:ea typeface="UD デジタル 教科書体 NK-R" panose="02020400000000000000" pitchFamily="18" charset="-128"/>
              </a:rPr>
              <a:t>◆</a:t>
            </a:r>
            <a:r>
              <a:rPr lang="ja-JP" altLang="en-US" sz="1200" dirty="0">
                <a:solidFill>
                  <a:schemeClr val="tx1"/>
                </a:solidFill>
                <a:highlight>
                  <a:srgbClr val="FFFF00"/>
                </a:highlight>
                <a:latin typeface="UD デジタル 教科書体 NK-R" panose="02020400000000000000" pitchFamily="18" charset="-128"/>
                <a:ea typeface="UD デジタル 教科書体 NK-R" panose="02020400000000000000" pitchFamily="18" charset="-128"/>
              </a:rPr>
              <a:t>大阪府は</a:t>
            </a:r>
            <a:r>
              <a:rPr kumimoji="1" lang="ja-JP" altLang="en-US" sz="1200" dirty="0">
                <a:solidFill>
                  <a:schemeClr val="tx1"/>
                </a:solidFill>
                <a:highlight>
                  <a:srgbClr val="FFFF00"/>
                </a:highlight>
                <a:latin typeface="UD デジタル 教科書体 NK-R" panose="02020400000000000000" pitchFamily="18" charset="-128"/>
                <a:ea typeface="UD デジタル 教科書体 NK-R" panose="02020400000000000000" pitchFamily="18" charset="-128"/>
              </a:rPr>
              <a:t>障害者虐待防止法第</a:t>
            </a:r>
            <a:r>
              <a:rPr kumimoji="1" lang="en-US" altLang="ja-JP" sz="1200" dirty="0">
                <a:solidFill>
                  <a:schemeClr val="tx1"/>
                </a:solidFill>
                <a:highlight>
                  <a:srgbClr val="FFFF00"/>
                </a:highlight>
                <a:latin typeface="UD デジタル 教科書体 NK-R" panose="02020400000000000000" pitchFamily="18" charset="-128"/>
                <a:ea typeface="UD デジタル 教科書体 NK-R" panose="02020400000000000000" pitchFamily="18" charset="-128"/>
              </a:rPr>
              <a:t>39</a:t>
            </a:r>
            <a:r>
              <a:rPr kumimoji="1" lang="ja-JP" altLang="en-US" sz="1200" dirty="0">
                <a:solidFill>
                  <a:schemeClr val="tx1"/>
                </a:solidFill>
                <a:highlight>
                  <a:srgbClr val="FFFF00"/>
                </a:highlight>
                <a:latin typeface="UD デジタル 教科書体 NK-R" panose="02020400000000000000" pitchFamily="18" charset="-128"/>
                <a:ea typeface="UD デジタル 教科書体 NK-R" panose="02020400000000000000" pitchFamily="18" charset="-128"/>
              </a:rPr>
              <a:t>条の規定に基づき、大阪府障</a:t>
            </a:r>
            <a:r>
              <a:rPr lang="ja-JP" altLang="en-US" sz="1200" dirty="0">
                <a:solidFill>
                  <a:schemeClr val="tx1"/>
                </a:solidFill>
                <a:highlight>
                  <a:srgbClr val="FFFF00"/>
                </a:highlight>
                <a:latin typeface="UD デジタル 教科書体 NK-R" panose="02020400000000000000" pitchFamily="18" charset="-128"/>
                <a:ea typeface="UD デジタル 教科書体 NK-R" panose="02020400000000000000" pitchFamily="18" charset="-128"/>
              </a:rPr>
              <a:t>がい</a:t>
            </a:r>
            <a:r>
              <a:rPr kumimoji="1" lang="ja-JP" altLang="en-US" sz="1200" dirty="0">
                <a:solidFill>
                  <a:schemeClr val="tx1"/>
                </a:solidFill>
                <a:highlight>
                  <a:srgbClr val="FFFF00"/>
                </a:highlight>
                <a:latin typeface="UD デジタル 教科書体 NK-R" panose="02020400000000000000" pitchFamily="18" charset="-128"/>
                <a:ea typeface="UD デジタル 教科書体 NK-R" panose="02020400000000000000" pitchFamily="18" charset="-128"/>
              </a:rPr>
              <a:t>者自立支援協議会障がい者虐待防止推進部会を運営し、虐待事案の</a:t>
            </a:r>
            <a:endParaRPr kumimoji="1" lang="en-US" altLang="ja-JP" sz="1200" dirty="0">
              <a:solidFill>
                <a:schemeClr val="tx1"/>
              </a:solidFill>
              <a:highlight>
                <a:srgbClr val="FFFF00"/>
              </a:highlight>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highlight>
                  <a:srgbClr val="FFFF00"/>
                </a:highlight>
                <a:latin typeface="UD デジタル 教科書体 NK-R" panose="02020400000000000000" pitchFamily="18" charset="-128"/>
                <a:ea typeface="UD デジタル 教科書体 NK-R" panose="02020400000000000000" pitchFamily="18" charset="-128"/>
              </a:rPr>
              <a:t>　　</a:t>
            </a:r>
            <a:r>
              <a:rPr kumimoji="1" lang="ja-JP" altLang="en-US" sz="1200" dirty="0">
                <a:solidFill>
                  <a:schemeClr val="tx1"/>
                </a:solidFill>
                <a:highlight>
                  <a:srgbClr val="FFFF00"/>
                </a:highlight>
                <a:latin typeface="UD デジタル 教科書体 NK-R" panose="02020400000000000000" pitchFamily="18" charset="-128"/>
                <a:ea typeface="UD デジタル 教科書体 NK-R" panose="02020400000000000000" pitchFamily="18" charset="-128"/>
              </a:rPr>
              <a:t>早期発見、未然防止のための虐待防止ネットワーク</a:t>
            </a:r>
            <a:r>
              <a:rPr lang="ja-JP" altLang="en-US" sz="1200" dirty="0">
                <a:solidFill>
                  <a:schemeClr val="tx1"/>
                </a:solidFill>
                <a:highlight>
                  <a:srgbClr val="FFFF00"/>
                </a:highlight>
                <a:latin typeface="UD デジタル 教科書体 NK-R" panose="02020400000000000000" pitchFamily="18" charset="-128"/>
                <a:ea typeface="UD デジタル 教科書体 NK-R" panose="02020400000000000000" pitchFamily="18" charset="-128"/>
              </a:rPr>
              <a:t>整備</a:t>
            </a:r>
            <a:r>
              <a:rPr kumimoji="1" lang="ja-JP" altLang="en-US" sz="1200" dirty="0">
                <a:solidFill>
                  <a:schemeClr val="tx1"/>
                </a:solidFill>
                <a:highlight>
                  <a:srgbClr val="FFFF00"/>
                </a:highlight>
                <a:latin typeface="UD デジタル 教科書体 NK-R" panose="02020400000000000000" pitchFamily="18" charset="-128"/>
                <a:ea typeface="UD デジタル 教科書体 NK-R" panose="02020400000000000000" pitchFamily="18" charset="-128"/>
              </a:rPr>
              <a:t>促進を図り、重大な障がい者虐待ゼロの実現に向けて取組んできた</a:t>
            </a:r>
            <a:endParaRPr kumimoji="1" lang="en-US" altLang="ja-JP" sz="1200" dirty="0">
              <a:solidFill>
                <a:schemeClr val="tx1"/>
              </a:solidFill>
              <a:highlight>
                <a:srgbClr val="FFFF00"/>
              </a:highlight>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highlight>
                  <a:srgbClr val="FFFF00"/>
                </a:highlight>
                <a:latin typeface="UD デジタル 教科書体 NK-R" panose="02020400000000000000" pitchFamily="18" charset="-128"/>
                <a:ea typeface="UD デジタル 教科書体 NK-R" panose="02020400000000000000" pitchFamily="18" charset="-128"/>
              </a:rPr>
              <a:t>◆参画委員の意見を集約し、</a:t>
            </a:r>
            <a:r>
              <a:rPr lang="ja-JP" altLang="en-US" sz="1200" dirty="0" smtClean="0">
                <a:solidFill>
                  <a:schemeClr val="tx1"/>
                </a:solidFill>
                <a:highlight>
                  <a:srgbClr val="FFFF00"/>
                </a:highlight>
                <a:latin typeface="UD デジタル 教科書体 NK-R" panose="02020400000000000000" pitchFamily="18" charset="-128"/>
                <a:ea typeface="UD デジタル 教科書体 NK-R" panose="02020400000000000000" pitchFamily="18" charset="-128"/>
              </a:rPr>
              <a:t>引続きオール大阪での</a:t>
            </a:r>
            <a:r>
              <a:rPr lang="ja-JP" altLang="en-US" sz="1200" dirty="0">
                <a:solidFill>
                  <a:schemeClr val="tx1"/>
                </a:solidFill>
                <a:highlight>
                  <a:srgbClr val="FFFF00"/>
                </a:highlight>
                <a:latin typeface="UD デジタル 教科書体 NK-R" panose="02020400000000000000" pitchFamily="18" charset="-128"/>
                <a:ea typeface="UD デジタル 教科書体 NK-R" panose="02020400000000000000" pitchFamily="18" charset="-128"/>
              </a:rPr>
              <a:t>障がい者虐待防止に関する施策推進を図る</a:t>
            </a:r>
            <a:r>
              <a:rPr kumimoji="1" lang="ja-JP" altLang="en-US" sz="1200" dirty="0">
                <a:solidFill>
                  <a:schemeClr val="tx1"/>
                </a:solidFill>
                <a:highlight>
                  <a:srgbClr val="FFFF00"/>
                </a:highlight>
                <a:latin typeface="UD デジタル 教科書体 NK-R" panose="02020400000000000000" pitchFamily="18" charset="-128"/>
                <a:ea typeface="UD デジタル 教科書体 NK-R" panose="02020400000000000000" pitchFamily="18" charset="-128"/>
              </a:rPr>
              <a:t>　</a:t>
            </a:r>
          </a:p>
        </p:txBody>
      </p:sp>
      <p:sp>
        <p:nvSpPr>
          <p:cNvPr id="11" name="スライドのタイトル">
            <a:extLst>
              <a:ext uri="{FF2B5EF4-FFF2-40B4-BE49-F238E27FC236}">
                <a16:creationId xmlns:a16="http://schemas.microsoft.com/office/drawing/2014/main" id="{82336B3C-0982-49C2-85B3-D4D69E435900}"/>
              </a:ext>
            </a:extLst>
          </p:cNvPr>
          <p:cNvSpPr>
            <a:spLocks noGrp="1"/>
          </p:cNvSpPr>
          <p:nvPr>
            <p:ph type="title"/>
          </p:nvPr>
        </p:nvSpPr>
        <p:spPr>
          <a:xfrm>
            <a:off x="-1449" y="-3122"/>
            <a:ext cx="9144000" cy="540000"/>
          </a:xfrm>
          <a:solidFill>
            <a:srgbClr val="002060"/>
          </a:solidFill>
        </p:spPr>
        <p:txBody>
          <a:bodyPr rtlCol="0">
            <a:noAutofit/>
          </a:bodyPr>
          <a:lstStyle/>
          <a:p>
            <a:pPr algn="ctr" rtl="0"/>
            <a:r>
              <a:rPr lang="ja-JP" altLang="en-US" sz="2800" b="1">
                <a:solidFill>
                  <a:schemeClr val="bg1"/>
                </a:solidFill>
                <a:latin typeface="UD デジタル 教科書体 NK-R" panose="02020400000000000000" pitchFamily="18" charset="-128"/>
                <a:ea typeface="UD デジタル 教科書体 NK-R" panose="02020400000000000000" pitchFamily="18" charset="-128"/>
              </a:rPr>
              <a:t>大阪府障がい者虐待防止推進部会議論のまとめ</a:t>
            </a:r>
            <a:endPar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15" name="矢印: 五方向 14">
            <a:extLst>
              <a:ext uri="{FF2B5EF4-FFF2-40B4-BE49-F238E27FC236}">
                <a16:creationId xmlns:a16="http://schemas.microsoft.com/office/drawing/2014/main" id="{080828D2-F497-4837-A5E1-B18824C29866}"/>
              </a:ext>
            </a:extLst>
          </p:cNvPr>
          <p:cNvSpPr/>
          <p:nvPr/>
        </p:nvSpPr>
        <p:spPr>
          <a:xfrm>
            <a:off x="6466" y="6450520"/>
            <a:ext cx="9144000" cy="396000"/>
          </a:xfrm>
          <a:prstGeom prst="homePlate">
            <a:avLst>
              <a:gd name="adj"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重大な障がい者虐待ゼロの実現へ</a:t>
            </a:r>
            <a:endParaRPr kumimoji="1" lang="ja-JP" altLang="en-US" sz="24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5" name="フローチャート: 組合せ 4">
            <a:extLst>
              <a:ext uri="{FF2B5EF4-FFF2-40B4-BE49-F238E27FC236}">
                <a16:creationId xmlns:a16="http://schemas.microsoft.com/office/drawing/2014/main" id="{39529100-C22E-4767-822A-4F341B76881E}"/>
              </a:ext>
            </a:extLst>
          </p:cNvPr>
          <p:cNvSpPr/>
          <p:nvPr/>
        </p:nvSpPr>
        <p:spPr>
          <a:xfrm>
            <a:off x="32264" y="5968436"/>
            <a:ext cx="9076574" cy="433341"/>
          </a:xfrm>
          <a:prstGeom prst="flowChartMerg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algn="ctr"/>
            <a:r>
              <a:rPr lang="ja-JP" altLang="en-US" sz="1400" dirty="0">
                <a:ln>
                  <a:solidFill>
                    <a:schemeClr val="tx1"/>
                  </a:solidFill>
                </a:ln>
                <a:solidFill>
                  <a:schemeClr val="bg1"/>
                </a:solidFill>
                <a:latin typeface="UD デジタル 教科書体 NK-R" panose="02020400000000000000" pitchFamily="18" charset="-128"/>
                <a:ea typeface="UD デジタル 教科書体 NK-R" panose="02020400000000000000" pitchFamily="18" charset="-128"/>
              </a:rPr>
              <a:t>虐待防止ネットワークの整備推進により</a:t>
            </a:r>
            <a:endParaRPr kumimoji="1" lang="ja-JP" altLang="en-US" sz="1400" dirty="0">
              <a:ln>
                <a:solidFill>
                  <a:schemeClr val="tx1"/>
                </a:solidFill>
              </a:ln>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7" name="角丸四角形 13">
            <a:extLst>
              <a:ext uri="{FF2B5EF4-FFF2-40B4-BE49-F238E27FC236}">
                <a16:creationId xmlns:a16="http://schemas.microsoft.com/office/drawing/2014/main" id="{BB6CB774-33AB-490B-AC3B-882104ED1A73}"/>
              </a:ext>
            </a:extLst>
          </p:cNvPr>
          <p:cNvSpPr/>
          <p:nvPr/>
        </p:nvSpPr>
        <p:spPr>
          <a:xfrm>
            <a:off x="191663" y="1330766"/>
            <a:ext cx="1855577" cy="360000"/>
          </a:xfrm>
          <a:prstGeom prst="roundRect">
            <a:avLst/>
          </a:prstGeom>
          <a:solidFill>
            <a:srgbClr val="E9617E"/>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市町村の対応力向上</a:t>
            </a:r>
            <a:endParaRPr kumimoji="1" lang="ja-JP" altLang="en-US" sz="14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3" name="正方形/長方形 2">
            <a:extLst>
              <a:ext uri="{FF2B5EF4-FFF2-40B4-BE49-F238E27FC236}">
                <a16:creationId xmlns:a16="http://schemas.microsoft.com/office/drawing/2014/main" id="{8816D16F-D89A-4338-B9CB-C8395D688118}"/>
              </a:ext>
            </a:extLst>
          </p:cNvPr>
          <p:cNvSpPr/>
          <p:nvPr/>
        </p:nvSpPr>
        <p:spPr>
          <a:xfrm>
            <a:off x="7122160" y="960119"/>
            <a:ext cx="2088000" cy="2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以下は委員意見等の抜粋</a:t>
            </a:r>
            <a:endParaRPr kumimoji="1" lang="ja-JP" altLang="en-US" sz="1100" dirty="0">
              <a:solidFill>
                <a:schemeClr val="tx1"/>
              </a:solidFill>
            </a:endParaRPr>
          </a:p>
        </p:txBody>
      </p:sp>
      <p:sp>
        <p:nvSpPr>
          <p:cNvPr id="10" name="四角形: 角を丸くする 9">
            <a:extLst>
              <a:ext uri="{FF2B5EF4-FFF2-40B4-BE49-F238E27FC236}">
                <a16:creationId xmlns:a16="http://schemas.microsoft.com/office/drawing/2014/main" id="{EE57B255-715D-48E5-A4E7-9F27FAF6CD19}"/>
              </a:ext>
            </a:extLst>
          </p:cNvPr>
          <p:cNvSpPr/>
          <p:nvPr/>
        </p:nvSpPr>
        <p:spPr>
          <a:xfrm>
            <a:off x="4634306" y="1278196"/>
            <a:ext cx="4392000" cy="2304000"/>
          </a:xfrm>
          <a:prstGeom prst="roundRect">
            <a:avLst>
              <a:gd name="adj" fmla="val 7769"/>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○民生委員、児童委員、自治会、ボランティア団体、地域サロン、</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社会福祉協議会、</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CSW</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等との情報共有</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○当事者団体の活動や家族会への参加についての情報提供</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○地域貢献事業や生活困窮者レスキュー事業との協働</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○社会福祉法人の機能を活用した虐待防止の取組み推進</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○民間団体等のワークショップ、セミナー等の活用</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○労働局における職場定着支援、企業への出前講座等の活用</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○養護者支援としての高齢者サービス等の活用</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○宅配等、福祉以外での日常的な関係者との情報共有</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2" name="角丸四角形 13">
            <a:extLst>
              <a:ext uri="{FF2B5EF4-FFF2-40B4-BE49-F238E27FC236}">
                <a16:creationId xmlns:a16="http://schemas.microsoft.com/office/drawing/2014/main" id="{1982753A-C80A-4F86-8E26-C16B58AFF000}"/>
              </a:ext>
            </a:extLst>
          </p:cNvPr>
          <p:cNvSpPr/>
          <p:nvPr/>
        </p:nvSpPr>
        <p:spPr>
          <a:xfrm>
            <a:off x="4728102" y="1340808"/>
            <a:ext cx="1476000" cy="360000"/>
          </a:xfrm>
          <a:prstGeom prst="roundRect">
            <a:avLst/>
          </a:prstGeom>
          <a:solidFill>
            <a:srgbClr val="E9617E"/>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地域資源の活用</a:t>
            </a:r>
            <a:endParaRPr kumimoji="1" lang="ja-JP" altLang="en-US" sz="14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16" name="四角形: 角を丸くする 15">
            <a:extLst>
              <a:ext uri="{FF2B5EF4-FFF2-40B4-BE49-F238E27FC236}">
                <a16:creationId xmlns:a16="http://schemas.microsoft.com/office/drawing/2014/main" id="{89E7927A-EBD6-4902-98A9-E288A912C32F}"/>
              </a:ext>
            </a:extLst>
          </p:cNvPr>
          <p:cNvSpPr/>
          <p:nvPr/>
        </p:nvSpPr>
        <p:spPr>
          <a:xfrm>
            <a:off x="113057" y="3646904"/>
            <a:ext cx="4392000" cy="2232000"/>
          </a:xfrm>
          <a:prstGeom prst="roundRect">
            <a:avLst>
              <a:gd name="adj" fmla="val 7769"/>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○自立支援協議会での虐待対応状況に関する報告</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○適切なサービス提供や地域生活支援拠点の基盤整備を推進</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○緊急一時保護施設等を利用する際の事前調整、要綱設置</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○府と市町村の協議会相互間</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における</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参画と協働</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○各関係機関における虐待防止の認識共有を推進</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○相談支援専門員への研修における虐待防止の意識醸成強化</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○通報件数の大半を占める</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警察との連携強化</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○障がい理解や差別解消の取組みとの協働</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○重大事案に関する分析・検証の実施体制確保</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7" name="角丸四角形 13">
            <a:extLst>
              <a:ext uri="{FF2B5EF4-FFF2-40B4-BE49-F238E27FC236}">
                <a16:creationId xmlns:a16="http://schemas.microsoft.com/office/drawing/2014/main" id="{BBDA3BA8-1779-4714-9D90-A898AD17003F}"/>
              </a:ext>
            </a:extLst>
          </p:cNvPr>
          <p:cNvSpPr/>
          <p:nvPr/>
        </p:nvSpPr>
        <p:spPr>
          <a:xfrm>
            <a:off x="191663" y="3733429"/>
            <a:ext cx="936000" cy="360000"/>
          </a:xfrm>
          <a:prstGeom prst="roundRect">
            <a:avLst/>
          </a:prstGeom>
          <a:solidFill>
            <a:srgbClr val="E9617E"/>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体制整備</a:t>
            </a:r>
            <a:endParaRPr kumimoji="1" lang="ja-JP" altLang="en-US" sz="14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18" name="四角形: 角を丸くする 17">
            <a:extLst>
              <a:ext uri="{FF2B5EF4-FFF2-40B4-BE49-F238E27FC236}">
                <a16:creationId xmlns:a16="http://schemas.microsoft.com/office/drawing/2014/main" id="{5AEBE871-0044-49B0-ABD2-D53D1B7A9D8E}"/>
              </a:ext>
            </a:extLst>
          </p:cNvPr>
          <p:cNvSpPr/>
          <p:nvPr/>
        </p:nvSpPr>
        <p:spPr>
          <a:xfrm>
            <a:off x="4634306" y="3654933"/>
            <a:ext cx="4392000" cy="2232000"/>
          </a:xfrm>
          <a:prstGeom prst="roundRect">
            <a:avLst>
              <a:gd name="adj" fmla="val 7769"/>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200" dirty="0">
              <a:latin typeface="UD デジタル 教科書体 NK-R" panose="02020400000000000000" pitchFamily="18" charset="-128"/>
              <a:ea typeface="UD デジタル 教科書体 NK-R" panose="02020400000000000000" pitchFamily="18" charset="-128"/>
            </a:endParaRPr>
          </a:p>
          <a:p>
            <a:endParaRPr lang="en-US" altLang="ja-JP" sz="1200" dirty="0">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○障がい者週間を活用しての啓発強化</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○庁内関係課主催のイベントとのタイアップによる啓発</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○府と各市町村が連携して啓発の取組み推進</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○各市町村の啓発物を集約して広域での情報共有</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○広報誌への掲載や市町村民ホール等でのパネル展示</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○対応状況のチェックリスト等を含むリーフレット作成</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○教育、医療機関等との連携による取組み推進</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○インターネット、</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SNS</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等を活用した情報の発信</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○虐待防止や障がい理解の意識が高い層以外への啓発</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9" name="角丸四角形 13">
            <a:extLst>
              <a:ext uri="{FF2B5EF4-FFF2-40B4-BE49-F238E27FC236}">
                <a16:creationId xmlns:a16="http://schemas.microsoft.com/office/drawing/2014/main" id="{521473F5-8F6D-4CA5-9274-D4609D3E024F}"/>
              </a:ext>
            </a:extLst>
          </p:cNvPr>
          <p:cNvSpPr/>
          <p:nvPr/>
        </p:nvSpPr>
        <p:spPr>
          <a:xfrm>
            <a:off x="4728102" y="3728349"/>
            <a:ext cx="936000" cy="360000"/>
          </a:xfrm>
          <a:prstGeom prst="roundRect">
            <a:avLst/>
          </a:prstGeom>
          <a:solidFill>
            <a:srgbClr val="E9617E"/>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普及啓発</a:t>
            </a:r>
            <a:endParaRPr kumimoji="1" lang="ja-JP" altLang="en-US" sz="1400" b="1" dirty="0">
              <a:solidFill>
                <a:schemeClr val="bg1"/>
              </a:solidFill>
              <a:latin typeface="UD デジタル 教科書体 NK-R" panose="02020400000000000000" pitchFamily="18" charset="-128"/>
              <a:ea typeface="UD デジタル 教科書体 NK-R" panose="02020400000000000000" pitchFamily="18" charset="-128"/>
            </a:endParaRPr>
          </a:p>
        </p:txBody>
      </p:sp>
      <p:pic>
        <p:nvPicPr>
          <p:cNvPr id="6" name="図 5">
            <a:extLst>
              <a:ext uri="{FF2B5EF4-FFF2-40B4-BE49-F238E27FC236}">
                <a16:creationId xmlns:a16="http://schemas.microsoft.com/office/drawing/2014/main" id="{37D506C4-51E8-43E6-99C3-D96219309BF8}"/>
              </a:ext>
            </a:extLst>
          </p:cNvPr>
          <p:cNvPicPr>
            <a:picLocks noChangeAspect="1"/>
          </p:cNvPicPr>
          <p:nvPr/>
        </p:nvPicPr>
        <p:blipFill>
          <a:blip r:embed="rId3"/>
          <a:stretch>
            <a:fillRect/>
          </a:stretch>
        </p:blipFill>
        <p:spPr>
          <a:xfrm>
            <a:off x="3706929" y="1312307"/>
            <a:ext cx="693126" cy="693126"/>
          </a:xfrm>
          <a:prstGeom prst="rect">
            <a:avLst/>
          </a:prstGeom>
        </p:spPr>
      </p:pic>
      <p:pic>
        <p:nvPicPr>
          <p:cNvPr id="9" name="図 8">
            <a:extLst>
              <a:ext uri="{FF2B5EF4-FFF2-40B4-BE49-F238E27FC236}">
                <a16:creationId xmlns:a16="http://schemas.microsoft.com/office/drawing/2014/main" id="{92D974AE-5338-4836-87D9-7FB410799F4F}"/>
              </a:ext>
            </a:extLst>
          </p:cNvPr>
          <p:cNvPicPr>
            <a:picLocks noChangeAspect="1"/>
          </p:cNvPicPr>
          <p:nvPr/>
        </p:nvPicPr>
        <p:blipFill>
          <a:blip r:embed="rId4"/>
          <a:stretch>
            <a:fillRect/>
          </a:stretch>
        </p:blipFill>
        <p:spPr>
          <a:xfrm>
            <a:off x="8157310" y="3759610"/>
            <a:ext cx="929620" cy="929620"/>
          </a:xfrm>
          <a:prstGeom prst="rect">
            <a:avLst/>
          </a:prstGeom>
        </p:spPr>
      </p:pic>
      <p:sp>
        <p:nvSpPr>
          <p:cNvPr id="21" name="スライド番号プレースホルダー 1"/>
          <p:cNvSpPr>
            <a:spLocks noGrp="1"/>
          </p:cNvSpPr>
          <p:nvPr>
            <p:ph type="sldNum" sz="quarter" idx="12"/>
          </p:nvPr>
        </p:nvSpPr>
        <p:spPr>
          <a:xfrm>
            <a:off x="6975238" y="6140809"/>
            <a:ext cx="2133600" cy="365125"/>
          </a:xfrm>
        </p:spPr>
        <p:txBody>
          <a:bodyPr/>
          <a:lstStyle/>
          <a:p>
            <a:fld id="{FA3DB138-92A5-4612-A502-12E4C5DA25CF}"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pPr/>
              <a:t>11</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614832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144000" cy="54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令和</a:t>
            </a:r>
            <a:r>
              <a:rPr lang="en-US" altLang="ja-JP" sz="2400" b="1" dirty="0">
                <a:solidFill>
                  <a:schemeClr val="bg1"/>
                </a:solidFill>
                <a:latin typeface="UD デジタル 教科書体 NK-R" panose="02020400000000000000" pitchFamily="18" charset="-128"/>
                <a:ea typeface="UD デジタル 教科書体 NK-R" panose="02020400000000000000" pitchFamily="18" charset="-128"/>
              </a:rPr>
              <a:t>3</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年度 </a:t>
            </a:r>
            <a:r>
              <a:rPr lang="ja-JP" altLang="en-US" sz="2400" b="1" dirty="0" err="1">
                <a:solidFill>
                  <a:schemeClr val="bg1"/>
                </a:solidFill>
                <a:latin typeface="UD デジタル 教科書体 NK-R" panose="02020400000000000000" pitchFamily="18" charset="-128"/>
                <a:ea typeface="UD デジタル 教科書体 NK-R" panose="02020400000000000000" pitchFamily="18" charset="-128"/>
              </a:rPr>
              <a:t>大阪府障がい</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者虐待防止支援事業の主な取組み</a:t>
            </a:r>
          </a:p>
        </p:txBody>
      </p:sp>
      <p:graphicFrame>
        <p:nvGraphicFramePr>
          <p:cNvPr id="10" name="表 9"/>
          <p:cNvGraphicFramePr>
            <a:graphicFrameLocks noGrp="1"/>
          </p:cNvGraphicFramePr>
          <p:nvPr>
            <p:extLst>
              <p:ext uri="{D42A27DB-BD31-4B8C-83A1-F6EECF244321}">
                <p14:modId xmlns:p14="http://schemas.microsoft.com/office/powerpoint/2010/main" val="1061780248"/>
              </p:ext>
            </p:extLst>
          </p:nvPr>
        </p:nvGraphicFramePr>
        <p:xfrm>
          <a:off x="0" y="540001"/>
          <a:ext cx="9144000" cy="6300001"/>
        </p:xfrm>
        <a:graphic>
          <a:graphicData uri="http://schemas.openxmlformats.org/drawingml/2006/table">
            <a:tbl>
              <a:tblPr firstRow="1" bandRow="1">
                <a:tableStyleId>{5C22544A-7EE6-4342-B048-85BDC9FD1C3A}</a:tableStyleId>
              </a:tblPr>
              <a:tblGrid>
                <a:gridCol w="1721319">
                  <a:extLst>
                    <a:ext uri="{9D8B030D-6E8A-4147-A177-3AD203B41FA5}">
                      <a16:colId xmlns:a16="http://schemas.microsoft.com/office/drawing/2014/main" val="20000"/>
                    </a:ext>
                  </a:extLst>
                </a:gridCol>
                <a:gridCol w="7422681">
                  <a:extLst>
                    <a:ext uri="{9D8B030D-6E8A-4147-A177-3AD203B41FA5}">
                      <a16:colId xmlns:a16="http://schemas.microsoft.com/office/drawing/2014/main" val="20001"/>
                    </a:ext>
                  </a:extLst>
                </a:gridCol>
              </a:tblGrid>
              <a:tr h="423574">
                <a:tc>
                  <a:txBody>
                    <a:bodyPr/>
                    <a:lstStyle/>
                    <a:p>
                      <a:pPr algn="ctr"/>
                      <a:r>
                        <a:rPr kumimoji="1" lang="ja-JP" altLang="en-US" sz="1800" dirty="0">
                          <a:latin typeface="UD デジタル 教科書体 NK-R" panose="02020400000000000000" pitchFamily="18" charset="-128"/>
                          <a:ea typeface="UD デジタル 教科書体 NK-R" panose="02020400000000000000" pitchFamily="18" charset="-128"/>
                        </a:rPr>
                        <a:t>　目　　的</a:t>
                      </a:r>
                    </a:p>
                  </a:txBody>
                  <a:tcPr marL="91429" marR="91429" marT="45714" marB="45714" anchor="ctr"/>
                </a:tc>
                <a:tc>
                  <a:txBody>
                    <a:bodyPr/>
                    <a:lstStyle/>
                    <a:p>
                      <a:pPr algn="ctr"/>
                      <a:r>
                        <a:rPr kumimoji="1" lang="ja-JP" altLang="en-US" sz="1800" dirty="0">
                          <a:latin typeface="UD デジタル 教科書体 NK-R" panose="02020400000000000000" pitchFamily="18" charset="-128"/>
                          <a:ea typeface="UD デジタル 教科書体 NK-R" panose="02020400000000000000" pitchFamily="18" charset="-128"/>
                        </a:rPr>
                        <a:t>主な取組み内容</a:t>
                      </a:r>
                      <a:endParaRPr kumimoji="1" lang="ja-JP" altLang="en-US" sz="1800" dirty="0">
                        <a:solidFill>
                          <a:schemeClr val="bg1"/>
                        </a:solidFill>
                        <a:latin typeface="UD デジタル 教科書体 NK-R" panose="02020400000000000000" pitchFamily="18" charset="-128"/>
                        <a:ea typeface="UD デジタル 教科書体 NK-R" panose="02020400000000000000" pitchFamily="18" charset="-128"/>
                      </a:endParaRPr>
                    </a:p>
                  </a:txBody>
                  <a:tcPr marL="91429" marR="91429" marT="45714" marB="45714" anchor="ctr"/>
                </a:tc>
                <a:extLst>
                  <a:ext uri="{0D108BD9-81ED-4DB2-BD59-A6C34878D82A}">
                    <a16:rowId xmlns:a16="http://schemas.microsoft.com/office/drawing/2014/main" val="10000"/>
                  </a:ext>
                </a:extLst>
              </a:tr>
              <a:tr h="3445189">
                <a:tc>
                  <a:txBody>
                    <a:bodyPr/>
                    <a:lstStyle/>
                    <a:p>
                      <a:r>
                        <a:rPr kumimoji="1" lang="ja-JP" altLang="en-US" sz="1400" b="1" dirty="0">
                          <a:latin typeface="UD デジタル 教科書体 NK-R" panose="02020400000000000000" pitchFamily="18" charset="-128"/>
                          <a:ea typeface="UD デジタル 教科書体 NK-R" panose="02020400000000000000" pitchFamily="18" charset="-128"/>
                        </a:rPr>
                        <a:t>３．関係機関との</a:t>
                      </a:r>
                      <a:endParaRPr kumimoji="1" lang="en-US" altLang="ja-JP" sz="1400" b="1" dirty="0">
                        <a:latin typeface="UD デジタル 教科書体 NK-R" panose="02020400000000000000" pitchFamily="18" charset="-128"/>
                        <a:ea typeface="UD デジタル 教科書体 NK-R" panose="02020400000000000000" pitchFamily="18" charset="-128"/>
                      </a:endParaRPr>
                    </a:p>
                    <a:p>
                      <a:r>
                        <a:rPr kumimoji="1" lang="ja-JP" altLang="en-US" sz="1400" b="1" dirty="0">
                          <a:latin typeface="UD デジタル 教科書体 NK-R" panose="02020400000000000000" pitchFamily="18" charset="-128"/>
                          <a:ea typeface="UD デジタル 教科書体 NK-R" panose="02020400000000000000" pitchFamily="18" charset="-128"/>
                        </a:rPr>
                        <a:t>　  連携</a:t>
                      </a:r>
                      <a:endPar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L="91429" marR="91429" marT="45714" marB="4571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kern="1200" dirty="0">
                          <a:latin typeface="UD デジタル 教科書体 NK-R" panose="02020400000000000000" pitchFamily="18" charset="-128"/>
                          <a:ea typeface="UD デジタル 教科書体 NK-R" panose="02020400000000000000" pitchFamily="18" charset="-128"/>
                        </a:rPr>
                        <a:t>⑦使用者虐待における大阪労働局との連携</a:t>
                      </a:r>
                      <a:endParaRPr kumimoji="1" lang="en-US" altLang="ja-JP" sz="1200" b="1" u="sng"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latin typeface="UD デジタル 教科書体 NK-R" panose="02020400000000000000" pitchFamily="18" charset="-128"/>
                          <a:ea typeface="UD デジタル 教科書体 NK-R" panose="02020400000000000000" pitchFamily="18" charset="-128"/>
                        </a:rPr>
                        <a:t>・大阪労働局担当者との定期的な実務者連絡会議の開催や、大阪方式の使用者虐待対応システムでの</a:t>
                      </a:r>
                      <a:endParaRPr kumimoji="1" lang="en-US" altLang="ja-JP" sz="1200"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latin typeface="UD デジタル 教科書体 NK-R" panose="02020400000000000000" pitchFamily="18" charset="-128"/>
                          <a:ea typeface="UD デジタル 教科書体 NK-R" panose="02020400000000000000" pitchFamily="18" charset="-128"/>
                        </a:rPr>
                        <a:t>　大阪労働局・市町村・府の連携による調査及び対応の実施</a:t>
                      </a:r>
                      <a:endParaRPr kumimoji="1" lang="en-US" altLang="ja-JP" sz="1200"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600"/>
                        </a:spcAft>
                        <a:buClrTx/>
                        <a:buSzTx/>
                        <a:buFontTx/>
                        <a:buNone/>
                        <a:tabLst/>
                        <a:defRPr/>
                      </a:pPr>
                      <a:r>
                        <a:rPr kumimoji="1" lang="ja-JP" altLang="en-US" sz="1200" kern="1200" baseline="0" dirty="0">
                          <a:latin typeface="UD デジタル 教科書体 NK-R" panose="02020400000000000000" pitchFamily="18" charset="-128"/>
                          <a:ea typeface="UD デジタル 教科書体 NK-R" panose="02020400000000000000" pitchFamily="18" charset="-128"/>
                        </a:rPr>
                        <a:t>  </a:t>
                      </a:r>
                      <a:r>
                        <a:rPr kumimoji="1" lang="ja-JP" altLang="en-US" sz="1200" kern="1200" dirty="0">
                          <a:latin typeface="UD デジタル 教科書体 NK-R" panose="02020400000000000000" pitchFamily="18" charset="-128"/>
                          <a:ea typeface="UD デジタル 教科書体 NK-R" panose="02020400000000000000" pitchFamily="18" charset="-128"/>
                        </a:rPr>
                        <a:t>⇒拡大版実務者連絡会議：大阪労働局各担当課及び政令・中核市</a:t>
                      </a:r>
                      <a:r>
                        <a:rPr kumimoji="1" lang="en-US" altLang="ja-JP" sz="1200" kern="1200" dirty="0">
                          <a:latin typeface="UD デジタル 教科書体 NK-R" panose="02020400000000000000" pitchFamily="18" charset="-128"/>
                          <a:ea typeface="UD デジタル 教科書体 NK-R" panose="02020400000000000000" pitchFamily="18" charset="-128"/>
                        </a:rPr>
                        <a:t>4</a:t>
                      </a:r>
                      <a:r>
                        <a:rPr kumimoji="1" lang="ja-JP" altLang="en-US" sz="1200" kern="1200" dirty="0">
                          <a:latin typeface="UD デジタル 教科書体 NK-R" panose="02020400000000000000" pitchFamily="18" charset="-128"/>
                          <a:ea typeface="UD デジタル 教科書体 NK-R" panose="02020400000000000000" pitchFamily="18" charset="-128"/>
                        </a:rPr>
                        <a:t>市が出席し、情報共有等実施</a:t>
                      </a:r>
                      <a:endParaRPr kumimoji="1" lang="en-US" altLang="ja-JP" sz="1200"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kern="1200" dirty="0">
                          <a:latin typeface="UD デジタル 教科書体 NK-R" panose="02020400000000000000" pitchFamily="18" charset="-128"/>
                          <a:ea typeface="UD デジタル 教科書体 NK-R" panose="02020400000000000000" pitchFamily="18" charset="-128"/>
                        </a:rPr>
                        <a:t>⑧</a:t>
                      </a:r>
                      <a:r>
                        <a:rPr kumimoji="1" lang="en-US" altLang="ja-JP" sz="1200" b="1" u="sng" kern="1200" dirty="0">
                          <a:latin typeface="UD デジタル 教科書体 NK-R" panose="02020400000000000000" pitchFamily="18" charset="-128"/>
                          <a:ea typeface="UD デジタル 教科書体 NK-R" panose="02020400000000000000" pitchFamily="18" charset="-128"/>
                        </a:rPr>
                        <a:t>DV</a:t>
                      </a:r>
                      <a:r>
                        <a:rPr kumimoji="1" lang="ja-JP" altLang="en-US" sz="1200" b="1" u="sng" kern="1200" dirty="0">
                          <a:latin typeface="UD デジタル 教科書体 NK-R" panose="02020400000000000000" pitchFamily="18" charset="-128"/>
                          <a:ea typeface="UD デジタル 教科書体 NK-R" panose="02020400000000000000" pitchFamily="18" charset="-128"/>
                        </a:rPr>
                        <a:t>対応、成年後見等に関する連携</a:t>
                      </a:r>
                      <a:endParaRPr kumimoji="1" lang="en-US" altLang="ja-JP" sz="1200" b="1" u="sng"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effectLst/>
                          <a:latin typeface="UD デジタル 教科書体 NK-R" panose="02020400000000000000" pitchFamily="18" charset="-128"/>
                          <a:ea typeface="UD デジタル 教科書体 NK-R" panose="02020400000000000000" pitchFamily="18" charset="-128"/>
                        </a:rPr>
                        <a:t>・</a:t>
                      </a:r>
                      <a:r>
                        <a:rPr kumimoji="1" lang="ja-JP" altLang="ja-JP" sz="1200" kern="1200" dirty="0">
                          <a:effectLst/>
                          <a:latin typeface="UD デジタル 教科書体 NK-R" panose="02020400000000000000" pitchFamily="18" charset="-128"/>
                          <a:ea typeface="UD デジタル 教科書体 NK-R" panose="02020400000000000000" pitchFamily="18" charset="-128"/>
                        </a:rPr>
                        <a:t>大阪府｢女性に対する暴力｣対策会議</a:t>
                      </a:r>
                      <a:r>
                        <a:rPr kumimoji="1" lang="ja-JP" altLang="en-US" sz="1200" kern="1200" dirty="0">
                          <a:effectLst/>
                          <a:latin typeface="UD デジタル 教科書体 NK-R" panose="02020400000000000000" pitchFamily="18" charset="-128"/>
                          <a:ea typeface="UD デジタル 教科書体 NK-R" panose="02020400000000000000" pitchFamily="18" charset="-128"/>
                        </a:rPr>
                        <a:t>へ参画し、関係機関の情報を共有</a:t>
                      </a:r>
                      <a:endParaRPr kumimoji="1" lang="en-US" altLang="ja-JP" sz="1200" kern="1200" dirty="0">
                        <a:effectLst/>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effectLst/>
                          <a:latin typeface="UD デジタル 教科書体 NK-R" panose="02020400000000000000" pitchFamily="18" charset="-128"/>
                          <a:ea typeface="UD デジタル 教科書体 NK-R" panose="02020400000000000000" pitchFamily="18" charset="-128"/>
                        </a:rPr>
                        <a:t>・大阪府女性相談センターとの意見交換を実施し、対応状況や取組みに関する情報を共有</a:t>
                      </a:r>
                      <a:endParaRPr kumimoji="1" lang="en-US" altLang="ja-JP" sz="1200" kern="1200" dirty="0">
                        <a:effectLst/>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effectLst/>
                          <a:latin typeface="UD デジタル 教科書体 NK-R" panose="02020400000000000000" pitchFamily="18" charset="-128"/>
                          <a:ea typeface="UD デジタル 教科書体 NK-R" panose="02020400000000000000" pitchFamily="18" charset="-128"/>
                        </a:rPr>
                        <a:t>・</a:t>
                      </a:r>
                      <a:r>
                        <a:rPr kumimoji="1" lang="zh-TW" altLang="en-US" sz="1200" u="none" strike="noStrike" kern="1200" baseline="0" dirty="0">
                          <a:latin typeface="UD デジタル 教科書体 NK-R" panose="02020400000000000000" pitchFamily="18" charset="-128"/>
                          <a:ea typeface="UD デジタル 教科書体 NK-R" panose="02020400000000000000" pitchFamily="18" charset="-128"/>
                        </a:rPr>
                        <a:t>大阪府社会福祉協議会権利擁護推進室</a:t>
                      </a:r>
                      <a:r>
                        <a:rPr kumimoji="1" lang="ja-JP" altLang="en-US" sz="1200" kern="1200" dirty="0">
                          <a:effectLst/>
                          <a:latin typeface="UD デジタル 教科書体 NK-R" panose="02020400000000000000" pitchFamily="18" charset="-128"/>
                          <a:ea typeface="UD デジタル 教科書体 NK-R" panose="02020400000000000000" pitchFamily="18" charset="-128"/>
                        </a:rPr>
                        <a:t>主催、成年後見制度等にかかる市町村研修の開催を府主管課、</a:t>
                      </a:r>
                      <a:endParaRPr kumimoji="1" lang="en-US" altLang="ja-JP" sz="1200" kern="1200" dirty="0">
                        <a:effectLst/>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effectLst/>
                          <a:latin typeface="UD デジタル 教科書体 NK-R" panose="02020400000000000000" pitchFamily="18" charset="-128"/>
                          <a:ea typeface="UD デジタル 教科書体 NK-R" panose="02020400000000000000" pitchFamily="18" charset="-128"/>
                        </a:rPr>
                        <a:t>　高齢者虐待担当課とともに周知協力</a:t>
                      </a:r>
                      <a:endParaRPr kumimoji="1" lang="en-US" altLang="ja-JP" sz="1200" kern="1200" dirty="0">
                        <a:effectLst/>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600"/>
                        </a:spcAft>
                        <a:buClrTx/>
                        <a:buSzTx/>
                        <a:buFontTx/>
                        <a:buNone/>
                        <a:tabLst/>
                        <a:defRPr/>
                      </a:pPr>
                      <a:r>
                        <a:rPr kumimoji="1" lang="ja-JP" altLang="en-US" sz="1200" kern="1200" dirty="0">
                          <a:effectLst/>
                          <a:latin typeface="UD デジタル 教科書体 NK-R" panose="02020400000000000000" pitchFamily="18" charset="-128"/>
                          <a:ea typeface="UD デジタル 教科書体 NK-R" panose="02020400000000000000" pitchFamily="18" charset="-128"/>
                        </a:rPr>
                        <a:t>・市民後見人養成講座にて障害者虐待防止法等についての講義を実施</a:t>
                      </a:r>
                      <a:endParaRPr kumimoji="1" lang="en-US" altLang="ja-JP" sz="1200"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kern="1200" dirty="0">
                          <a:latin typeface="UD デジタル 教科書体 NK-R" panose="02020400000000000000" pitchFamily="18" charset="-128"/>
                          <a:ea typeface="UD デジタル 教科書体 NK-R" panose="02020400000000000000" pitchFamily="18" charset="-128"/>
                        </a:rPr>
                        <a:t>⑨</a:t>
                      </a:r>
                      <a:r>
                        <a:rPr kumimoji="1" lang="ja-JP" altLang="en-US" sz="1200" b="1" u="sng" kern="1200" dirty="0" err="1">
                          <a:latin typeface="UD デジタル 教科書体 NK-R" panose="02020400000000000000" pitchFamily="18" charset="-128"/>
                          <a:ea typeface="UD デジタル 教科書体 NK-R" panose="02020400000000000000" pitchFamily="18" charset="-128"/>
                        </a:rPr>
                        <a:t>大阪府障がい</a:t>
                      </a:r>
                      <a:r>
                        <a:rPr kumimoji="1" lang="ja-JP" altLang="en-US" sz="1200" b="1" u="sng" kern="1200" dirty="0">
                          <a:latin typeface="UD デジタル 教科書体 NK-R" panose="02020400000000000000" pitchFamily="18" charset="-128"/>
                          <a:ea typeface="UD デジタル 教科書体 NK-R" panose="02020400000000000000" pitchFamily="18" charset="-128"/>
                        </a:rPr>
                        <a:t>者自立相談支援センターの取組み</a:t>
                      </a:r>
                      <a:endParaRPr kumimoji="1" lang="en-US" altLang="ja-JP" sz="1200" b="1" u="sng"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latin typeface="UD デジタル 教科書体 NK-R" panose="02020400000000000000" pitchFamily="18" charset="-128"/>
                          <a:ea typeface="UD デジタル 教科書体 NK-R" panose="02020400000000000000" pitchFamily="18" charset="-128"/>
                        </a:rPr>
                        <a:t>・センターが主催する市町村</a:t>
                      </a:r>
                      <a:r>
                        <a:rPr kumimoji="1" lang="ja-JP" altLang="en-US" sz="1200" kern="1200" dirty="0" err="1">
                          <a:latin typeface="UD デジタル 教科書体 NK-R" panose="02020400000000000000" pitchFamily="18" charset="-128"/>
                          <a:ea typeface="UD デジタル 教科書体 NK-R" panose="02020400000000000000" pitchFamily="18" charset="-128"/>
                        </a:rPr>
                        <a:t>障がい</a:t>
                      </a:r>
                      <a:r>
                        <a:rPr kumimoji="1" lang="ja-JP" altLang="en-US" sz="1200" kern="1200" dirty="0">
                          <a:latin typeface="UD デジタル 教科書体 NK-R" panose="02020400000000000000" pitchFamily="18" charset="-128"/>
                          <a:ea typeface="UD デジタル 教科書体 NK-R" panose="02020400000000000000" pitchFamily="18" charset="-128"/>
                        </a:rPr>
                        <a:t>福祉担当新任職員向けの</a:t>
                      </a:r>
                      <a:r>
                        <a:rPr kumimoji="1" lang="ja-JP" altLang="en-US" sz="1200" kern="1200" dirty="0">
                          <a:effectLst/>
                          <a:latin typeface="UD デジタル 教科書体 NK-R" panose="02020400000000000000" pitchFamily="18" charset="-128"/>
                          <a:ea typeface="UD デジタル 教科書体 NK-R" panose="02020400000000000000" pitchFamily="18" charset="-128"/>
                        </a:rPr>
                        <a:t>研修</a:t>
                      </a:r>
                      <a:r>
                        <a:rPr kumimoji="1" lang="ja-JP" altLang="en-US" sz="1200" kern="1200" dirty="0">
                          <a:latin typeface="UD デジタル 教科書体 NK-R" panose="02020400000000000000" pitchFamily="18" charset="-128"/>
                          <a:ea typeface="UD デジタル 教科書体 NK-R" panose="02020400000000000000" pitchFamily="18" charset="-128"/>
                        </a:rPr>
                        <a:t>において、障がい者手帳申請等の窓口対応の</a:t>
                      </a:r>
                      <a:endParaRPr kumimoji="1" lang="en-US" altLang="ja-JP" sz="1200"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600"/>
                        </a:spcAft>
                        <a:buClrTx/>
                        <a:buSzTx/>
                        <a:buFontTx/>
                        <a:buNone/>
                        <a:tabLst/>
                        <a:defRPr/>
                      </a:pPr>
                      <a:r>
                        <a:rPr kumimoji="1" lang="ja-JP" altLang="en-US" sz="1200" kern="1200" baseline="0" dirty="0">
                          <a:latin typeface="UD デジタル 教科書体 NK-R" panose="02020400000000000000" pitchFamily="18" charset="-128"/>
                          <a:ea typeface="UD デジタル 教科書体 NK-R" panose="02020400000000000000" pitchFamily="18" charset="-128"/>
                        </a:rPr>
                        <a:t>　場面での気づきにつながるよう、</a:t>
                      </a:r>
                      <a:r>
                        <a:rPr kumimoji="1" lang="ja-JP" altLang="en-US" sz="1200" kern="1200" baseline="0" dirty="0" err="1">
                          <a:latin typeface="UD デジタル 教科書体 NK-R" panose="02020400000000000000" pitchFamily="18" charset="-128"/>
                          <a:ea typeface="UD デジタル 教科書体 NK-R" panose="02020400000000000000" pitchFamily="18" charset="-128"/>
                        </a:rPr>
                        <a:t>障がい</a:t>
                      </a:r>
                      <a:r>
                        <a:rPr kumimoji="1" lang="ja-JP" altLang="en-US" sz="1200" kern="1200" baseline="0" dirty="0">
                          <a:latin typeface="UD デジタル 教科書体 NK-R" panose="02020400000000000000" pitchFamily="18" charset="-128"/>
                          <a:ea typeface="UD デジタル 教科書体 NK-R" panose="02020400000000000000" pitchFamily="18" charset="-128"/>
                        </a:rPr>
                        <a:t>者虐待に関する講義を実施</a:t>
                      </a:r>
                      <a:endParaRPr kumimoji="1" lang="en-US" altLang="ja-JP" sz="1200" kern="1200" baseline="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kern="1200" baseline="0" dirty="0">
                          <a:latin typeface="UD デジタル 教科書体 NK-R" panose="02020400000000000000" pitchFamily="18" charset="-128"/>
                          <a:ea typeface="UD デジタル 教科書体 NK-R" panose="02020400000000000000" pitchFamily="18" charset="-128"/>
                        </a:rPr>
                        <a:t>⑩</a:t>
                      </a:r>
                      <a:r>
                        <a:rPr kumimoji="1" lang="ja-JP" altLang="en-US" sz="1200" b="1" u="sng" kern="1200" baseline="0" dirty="0" err="1">
                          <a:latin typeface="UD デジタル 教科書体 NK-R" panose="02020400000000000000" pitchFamily="18" charset="-128"/>
                          <a:ea typeface="UD デジタル 教科書体 NK-R" panose="02020400000000000000" pitchFamily="18" charset="-128"/>
                        </a:rPr>
                        <a:t>大阪府障がい</a:t>
                      </a:r>
                      <a:r>
                        <a:rPr kumimoji="1" lang="ja-JP" altLang="en-US" sz="1200" b="1" u="sng" kern="1200" baseline="0" dirty="0">
                          <a:latin typeface="UD デジタル 教科書体 NK-R" panose="02020400000000000000" pitchFamily="18" charset="-128"/>
                          <a:ea typeface="UD デジタル 教科書体 NK-R" panose="02020400000000000000" pitchFamily="18" charset="-128"/>
                        </a:rPr>
                        <a:t>者自立支援協議会虐待防止推進部会の設置運営</a:t>
                      </a:r>
                      <a:endParaRPr kumimoji="1" lang="en-US" altLang="ja-JP" sz="1200" b="1" u="sng" kern="1200" baseline="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UD デジタル 教科書体 NK-R" panose="02020400000000000000" pitchFamily="18" charset="-128"/>
                          <a:ea typeface="UD デジタル 教科書体 NK-R" panose="02020400000000000000" pitchFamily="18" charset="-128"/>
                        </a:rPr>
                        <a:t>・障害者虐待防止</a:t>
                      </a:r>
                      <a:r>
                        <a:rPr lang="ja-JP" altLang="ja-JP" sz="1200" dirty="0">
                          <a:latin typeface="UD デジタル 教科書体 NK-R" panose="02020400000000000000" pitchFamily="18" charset="-128"/>
                          <a:ea typeface="UD デジタル 教科書体 NK-R" panose="02020400000000000000" pitchFamily="18" charset="-128"/>
                        </a:rPr>
                        <a:t>法第３９条に基づき、都道府県の責務である連携協力体制の整備を図るため、</a:t>
                      </a:r>
                      <a:r>
                        <a:rPr lang="ja-JP" altLang="en-US" sz="1200" dirty="0">
                          <a:latin typeface="UD デジタル 教科書体 NK-R" panose="02020400000000000000" pitchFamily="18" charset="-128"/>
                          <a:ea typeface="UD デジタル 教科書体 NK-R" panose="02020400000000000000" pitchFamily="18" charset="-128"/>
                        </a:rPr>
                        <a:t>府及び</a:t>
                      </a:r>
                      <a:endParaRPr lang="en-US" altLang="ja-JP" sz="120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UD デジタル 教科書体 NK-R" panose="02020400000000000000" pitchFamily="18" charset="-128"/>
                          <a:ea typeface="UD デジタル 教科書体 NK-R" panose="02020400000000000000" pitchFamily="18" charset="-128"/>
                        </a:rPr>
                        <a:t>　府内市町村、関係機関における虐待防止の取組み等を共有する。</a:t>
                      </a:r>
                      <a:r>
                        <a:rPr lang="en-US" altLang="ja-JP" sz="1200" dirty="0" err="1">
                          <a:latin typeface="UD デジタル 教科書体 NK-R" panose="02020400000000000000" pitchFamily="18" charset="-128"/>
                          <a:ea typeface="UD デジタル 教科書体 NK-R" panose="02020400000000000000" pitchFamily="18" charset="-128"/>
                        </a:rPr>
                        <a:t>R2</a:t>
                      </a:r>
                      <a:r>
                        <a:rPr lang="ja-JP" altLang="en-US" sz="1200" dirty="0">
                          <a:latin typeface="UD デジタル 教科書体 NK-R" panose="02020400000000000000" pitchFamily="18" charset="-128"/>
                          <a:ea typeface="UD デジタル 教科書体 NK-R" panose="02020400000000000000" pitchFamily="18" charset="-128"/>
                        </a:rPr>
                        <a:t>年度より市町村の取組み共有を行う</a:t>
                      </a:r>
                      <a:endParaRPr lang="en-US" altLang="ja-JP" sz="120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UD デジタル 教科書体 NK-R" panose="02020400000000000000" pitchFamily="18" charset="-128"/>
                          <a:ea typeface="UD デジタル 教科書体 NK-R" panose="02020400000000000000" pitchFamily="18" charset="-128"/>
                        </a:rPr>
                        <a:t>　⇒</a:t>
                      </a:r>
                      <a:r>
                        <a:rPr lang="en-US" altLang="ja-JP" sz="1200" dirty="0" err="1">
                          <a:latin typeface="UD デジタル 教科書体 NK-R" panose="02020400000000000000" pitchFamily="18" charset="-128"/>
                          <a:ea typeface="UD デジタル 教科書体 NK-R" panose="02020400000000000000" pitchFamily="18" charset="-128"/>
                        </a:rPr>
                        <a:t>R3</a:t>
                      </a:r>
                      <a:r>
                        <a:rPr lang="ja-JP" altLang="en-US" sz="1200" dirty="0">
                          <a:latin typeface="UD デジタル 教科書体 NK-R" panose="02020400000000000000" pitchFamily="18" charset="-128"/>
                          <a:ea typeface="UD デジタル 教科書体 NK-R" panose="02020400000000000000" pitchFamily="18" charset="-128"/>
                        </a:rPr>
                        <a:t>年度は</a:t>
                      </a:r>
                      <a:r>
                        <a:rPr lang="en-US" altLang="ja-JP" sz="1200" dirty="0">
                          <a:latin typeface="UD デジタル 教科書体 NK-R" panose="02020400000000000000" pitchFamily="18" charset="-128"/>
                          <a:ea typeface="UD デジタル 教科書体 NK-R" panose="02020400000000000000" pitchFamily="18" charset="-128"/>
                        </a:rPr>
                        <a:t>2</a:t>
                      </a:r>
                      <a:r>
                        <a:rPr lang="ja-JP" altLang="en-US" sz="1200" dirty="0">
                          <a:latin typeface="UD デジタル 教科書体 NK-R" panose="02020400000000000000" pitchFamily="18" charset="-128"/>
                          <a:ea typeface="UD デジタル 教科書体 NK-R" panose="02020400000000000000" pitchFamily="18" charset="-128"/>
                        </a:rPr>
                        <a:t>市より報告、オブザーバーとして</a:t>
                      </a:r>
                      <a:r>
                        <a:rPr lang="en-US" altLang="ja-JP" sz="1200" dirty="0">
                          <a:latin typeface="UD デジタル 教科書体 NK-R" panose="02020400000000000000" pitchFamily="18" charset="-128"/>
                          <a:ea typeface="UD デジタル 教科書体 NK-R" panose="02020400000000000000" pitchFamily="18" charset="-128"/>
                        </a:rPr>
                        <a:t>8</a:t>
                      </a:r>
                      <a:r>
                        <a:rPr lang="ja-JP" altLang="en-US" sz="1200" dirty="0">
                          <a:latin typeface="UD デジタル 教科書体 NK-R" panose="02020400000000000000" pitchFamily="18" charset="-128"/>
                          <a:ea typeface="UD デジタル 教科書体 NK-R" panose="02020400000000000000" pitchFamily="18" charset="-128"/>
                        </a:rPr>
                        <a:t>市が参加</a:t>
                      </a:r>
                      <a:endParaRPr lang="en-US" altLang="ja-JP" sz="1200" dirty="0">
                        <a:solidFill>
                          <a:prstClr val="black"/>
                        </a:solidFill>
                        <a:latin typeface="UD デジタル 教科書体 NK-R" panose="02020400000000000000" pitchFamily="18" charset="-128"/>
                        <a:ea typeface="UD デジタル 教科書体 NK-R" panose="02020400000000000000" pitchFamily="18" charset="-128"/>
                      </a:endParaRPr>
                    </a:p>
                  </a:txBody>
                  <a:tcPr marL="91429" marR="91429" marT="45714" marB="45714"/>
                </a:tc>
                <a:extLst>
                  <a:ext uri="{0D108BD9-81ED-4DB2-BD59-A6C34878D82A}">
                    <a16:rowId xmlns:a16="http://schemas.microsoft.com/office/drawing/2014/main" val="10003"/>
                  </a:ext>
                </a:extLst>
              </a:tr>
              <a:tr h="2431238">
                <a:tc>
                  <a:txBody>
                    <a:bodyPr/>
                    <a:lstStyle/>
                    <a:p>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４．虐待防止に係る</a:t>
                      </a:r>
                      <a:r>
                        <a:rPr kumimoji="1" lang="en-US" altLang="ja-JP" sz="1400" b="1" baseline="0" dirty="0">
                          <a:solidFill>
                            <a:schemeClr val="tx1"/>
                          </a:solidFill>
                          <a:latin typeface="UD デジタル 教科書体 NK-R" panose="02020400000000000000" pitchFamily="18" charset="-128"/>
                          <a:ea typeface="UD デジタル 教科書体 NK-R" panose="02020400000000000000" pitchFamily="18" charset="-128"/>
                        </a:rPr>
                        <a:t> </a:t>
                      </a:r>
                    </a:p>
                    <a:p>
                      <a:r>
                        <a:rPr kumimoji="1" lang="en-US" altLang="ja-JP" sz="1400" b="1" baseline="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広報啓発</a:t>
                      </a:r>
                    </a:p>
                  </a:txBody>
                  <a:tcPr marL="91429" marR="91429" marT="45714" marB="4571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u="sng" dirty="0">
                          <a:solidFill>
                            <a:prstClr val="black"/>
                          </a:solidFill>
                          <a:latin typeface="UD デジタル 教科書体 NK-R" panose="02020400000000000000" pitchFamily="18" charset="-128"/>
                          <a:ea typeface="UD デジタル 教科書体 NK-R" panose="02020400000000000000" pitchFamily="18" charset="-128"/>
                        </a:rPr>
                        <a:t>⑪啓発物配布等</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・早期発見、早期対応につなぐため、各種研修、集団指導等の様々な機会を活用して配布</a:t>
                      </a:r>
                      <a:endParaRPr lang="en-US" altLang="ja-JP" sz="1200" b="0" dirty="0">
                        <a:solidFill>
                          <a:prstClr val="black"/>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・広く府民に</a:t>
                      </a:r>
                      <a:r>
                        <a:rPr lang="ja-JP" altLang="en-US" sz="1200" b="0" dirty="0" err="1">
                          <a:solidFill>
                            <a:prstClr val="black"/>
                          </a:solidFill>
                          <a:latin typeface="UD デジタル 教科書体 NK-R" panose="02020400000000000000" pitchFamily="18" charset="-128"/>
                          <a:ea typeface="UD デジタル 教科書体 NK-R" panose="02020400000000000000" pitchFamily="18" charset="-128"/>
                        </a:rPr>
                        <a:t>障がい</a:t>
                      </a: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者虐待防止について啓発を図るため、情報プラザに配架</a:t>
                      </a:r>
                      <a:endParaRPr lang="en-US" altLang="ja-JP" sz="1200" b="0" dirty="0">
                        <a:solidFill>
                          <a:prstClr val="black"/>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a:t>
                      </a:r>
                      <a:r>
                        <a:rPr lang="ja-JP" altLang="en-US" sz="1200" b="0" dirty="0" err="1">
                          <a:solidFill>
                            <a:prstClr val="black"/>
                          </a:solidFill>
                          <a:latin typeface="UD デジタル 教科書体 NK-R" panose="02020400000000000000" pitchFamily="18" charset="-128"/>
                          <a:ea typeface="UD デジタル 教科書体 NK-R" panose="02020400000000000000" pitchFamily="18" charset="-128"/>
                        </a:rPr>
                        <a:t>大阪府障がい</a:t>
                      </a: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者差別解消条例に基づき配置されている広域支援相談員の相談室に配架</a:t>
                      </a:r>
                      <a:endParaRPr lang="en-US" altLang="ja-JP" sz="1200" b="0" dirty="0">
                        <a:solidFill>
                          <a:prstClr val="black"/>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・児童虐待、女性に対する暴力、犯罪被害者支援所管課の施策集に虐待通報窓口や虐待防止の取組み内容等を　　</a:t>
                      </a:r>
                      <a:endParaRPr lang="en-US" altLang="ja-JP" sz="1200" b="0" dirty="0">
                        <a:solidFill>
                          <a:prstClr val="black"/>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　掲載</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u="sng" dirty="0">
                          <a:solidFill>
                            <a:prstClr val="black"/>
                          </a:solidFill>
                          <a:latin typeface="UD デジタル 教科書体 NK-R" panose="02020400000000000000" pitchFamily="18" charset="-128"/>
                          <a:ea typeface="UD デジタル 教科書体 NK-R" panose="02020400000000000000" pitchFamily="18" charset="-128"/>
                        </a:rPr>
                        <a:t>⑫大阪ふれあいキャンペーン</a:t>
                      </a:r>
                      <a:r>
                        <a:rPr lang="en-US" altLang="ja-JP" sz="1200" b="1" u="sng" dirty="0" err="1">
                          <a:solidFill>
                            <a:prstClr val="black"/>
                          </a:solidFill>
                          <a:latin typeface="UD デジタル 教科書体 NK-R" panose="02020400000000000000" pitchFamily="18" charset="-128"/>
                          <a:ea typeface="UD デジタル 教科書体 NK-R" panose="02020400000000000000" pitchFamily="18" charset="-128"/>
                        </a:rPr>
                        <a:t>SNS</a:t>
                      </a:r>
                      <a:r>
                        <a:rPr lang="ja-JP" altLang="en-US" sz="1200" b="1" u="sng" dirty="0">
                          <a:solidFill>
                            <a:prstClr val="black"/>
                          </a:solidFill>
                          <a:latin typeface="UD デジタル 教科書体 NK-R" panose="02020400000000000000" pitchFamily="18" charset="-128"/>
                          <a:ea typeface="UD デジタル 教科書体 NK-R" panose="02020400000000000000" pitchFamily="18" charset="-128"/>
                        </a:rPr>
                        <a:t>アカウント</a:t>
                      </a:r>
                      <a:r>
                        <a:rPr lang="ja-JP" altLang="en-US" sz="1200" b="1" u="sng" dirty="0">
                          <a:latin typeface="UD デジタル 教科書体 NK-R" panose="02020400000000000000" pitchFamily="18" charset="-128"/>
                          <a:ea typeface="UD デジタル 教科書体 NK-R" panose="02020400000000000000" pitchFamily="18" charset="-128"/>
                        </a:rPr>
                        <a:t>（</a:t>
                      </a:r>
                      <a:r>
                        <a:rPr lang="en-US" altLang="ja-JP" sz="1200" b="1" u="sng" dirty="0">
                          <a:latin typeface="UD デジタル 教科書体 NK-R" panose="02020400000000000000" pitchFamily="18" charset="-128"/>
                          <a:ea typeface="UD デジタル 教科書体 NK-R" panose="02020400000000000000" pitchFamily="18" charset="-128"/>
                        </a:rPr>
                        <a:t>Twitter</a:t>
                      </a:r>
                      <a:r>
                        <a:rPr lang="ja-JP" altLang="en-US" sz="1200" b="1" u="sng" dirty="0">
                          <a:latin typeface="UD デジタル 教科書体 NK-R" panose="02020400000000000000" pitchFamily="18" charset="-128"/>
                          <a:ea typeface="UD デジタル 教科書体 NK-R" panose="02020400000000000000" pitchFamily="18" charset="-128"/>
                        </a:rPr>
                        <a:t>・</a:t>
                      </a:r>
                      <a:r>
                        <a:rPr lang="en-US" altLang="ja-JP" sz="1200" b="1" u="sng" dirty="0">
                          <a:latin typeface="UD デジタル 教科書体 NK-R" panose="02020400000000000000" pitchFamily="18" charset="-128"/>
                          <a:ea typeface="UD デジタル 教科書体 NK-R" panose="02020400000000000000" pitchFamily="18" charset="-128"/>
                        </a:rPr>
                        <a:t>Instagram</a:t>
                      </a:r>
                      <a:r>
                        <a:rPr lang="ja-JP" altLang="en-US" sz="1200" b="1" u="sng" dirty="0">
                          <a:latin typeface="UD デジタル 教科書体 NK-R" panose="02020400000000000000" pitchFamily="18" charset="-128"/>
                          <a:ea typeface="UD デジタル 教科書体 NK-R" panose="02020400000000000000" pitchFamily="18" charset="-128"/>
                        </a:rPr>
                        <a:t>）</a:t>
                      </a:r>
                      <a:r>
                        <a:rPr lang="ja-JP" altLang="en-US" sz="1200" b="1" u="sng" dirty="0">
                          <a:solidFill>
                            <a:prstClr val="black"/>
                          </a:solidFill>
                          <a:latin typeface="UD デジタル 教科書体 NK-R" panose="02020400000000000000" pitchFamily="18" charset="-128"/>
                          <a:ea typeface="UD デジタル 教科書体 NK-R" panose="02020400000000000000" pitchFamily="18" charset="-128"/>
                        </a:rPr>
                        <a:t>での周知</a:t>
                      </a:r>
                      <a:endParaRPr lang="en-US" altLang="ja-JP" sz="1200" b="1" u="sng" dirty="0">
                        <a:solidFill>
                          <a:prstClr val="black"/>
                        </a:solidFill>
                        <a:latin typeface="UD デジタル 教科書体 NK-R" panose="02020400000000000000" pitchFamily="18" charset="-128"/>
                        <a:ea typeface="UD デジタル 教科書体 NK-R" panose="02020400000000000000" pitchFamily="18" charset="-128"/>
                      </a:endParaRPr>
                    </a:p>
                    <a:p>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a:t>
                      </a:r>
                      <a:r>
                        <a:rPr lang="ja-JP" altLang="en-US" sz="1200" b="0" dirty="0" err="1">
                          <a:latin typeface="UD デジタル 教科書体 NK-R" panose="02020400000000000000" pitchFamily="18" charset="-128"/>
                          <a:ea typeface="UD デジタル 教科書体 NK-R" panose="02020400000000000000" pitchFamily="18" charset="-128"/>
                        </a:rPr>
                        <a:t>障がい</a:t>
                      </a:r>
                      <a:r>
                        <a:rPr lang="ja-JP" altLang="en-US" sz="1200" b="0" dirty="0">
                          <a:latin typeface="UD デジタル 教科書体 NK-R" panose="02020400000000000000" pitchFamily="18" charset="-128"/>
                          <a:ea typeface="UD デジタル 教科書体 NK-R" panose="02020400000000000000" pitchFamily="18" charset="-128"/>
                        </a:rPr>
                        <a:t>理解、イベント等、幅広い内容を掲載しているアカウントにおいて</a:t>
                      </a: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事業所向け研修等の情報を発信</a:t>
                      </a:r>
                      <a:endParaRPr lang="en-US" altLang="ja-JP" sz="1200" b="0" dirty="0">
                        <a:solidFill>
                          <a:prstClr val="black"/>
                        </a:solidFill>
                        <a:latin typeface="UD デジタル 教科書体 NK-R" panose="02020400000000000000" pitchFamily="18" charset="-128"/>
                        <a:ea typeface="UD デジタル 教科書体 NK-R" panose="02020400000000000000" pitchFamily="18" charset="-128"/>
                      </a:endParaRPr>
                    </a:p>
                  </a:txBody>
                  <a:tcPr marL="91429" marR="91429" marT="45714" marB="45714"/>
                </a:tc>
                <a:extLst>
                  <a:ext uri="{0D108BD9-81ED-4DB2-BD59-A6C34878D82A}">
                    <a16:rowId xmlns:a16="http://schemas.microsoft.com/office/drawing/2014/main" val="1952913486"/>
                  </a:ext>
                </a:extLst>
              </a:tr>
            </a:tbl>
          </a:graphicData>
        </a:graphic>
      </p:graphicFrame>
      <p:sp>
        <p:nvSpPr>
          <p:cNvPr id="5140" name="スライド番号プレースホルダー 1"/>
          <p:cNvSpPr>
            <a:spLocks noGrp="1"/>
          </p:cNvSpPr>
          <p:nvPr>
            <p:ph type="sldNum" sz="quarter" idx="12"/>
          </p:nvPr>
        </p:nvSpPr>
        <p:spPr bwMode="auto">
          <a:xfrm>
            <a:off x="6841601" y="63240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88D0D36-4078-4411-A12F-7D268F897894}" type="slidenum">
              <a:rPr lang="ja-JP" altLang="en-US" sz="1200" smtClean="0">
                <a:latin typeface="UD デジタル 教科書体 NK-R" panose="02020400000000000000" pitchFamily="18" charset="-128"/>
                <a:ea typeface="UD デジタル 教科書体 NK-R" panose="02020400000000000000" pitchFamily="18" charset="-128"/>
              </a:rPr>
              <a:pPr>
                <a:spcBef>
                  <a:spcPct val="0"/>
                </a:spcBef>
                <a:buFontTx/>
                <a:buNone/>
              </a:pPr>
              <a:t>2</a:t>
            </a:fld>
            <a:endParaRPr lang="ja-JP" altLang="en-US" sz="12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777489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07504" y="129405"/>
            <a:ext cx="8928992" cy="6611963"/>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13" name="額縁 12"/>
          <p:cNvSpPr/>
          <p:nvPr/>
        </p:nvSpPr>
        <p:spPr>
          <a:xfrm>
            <a:off x="0" y="-27384"/>
            <a:ext cx="9144000" cy="540000"/>
          </a:xfrm>
          <a:prstGeom prst="bevel">
            <a:avLst>
              <a:gd name="adj" fmla="val 0"/>
            </a:avLst>
          </a:prstGeom>
          <a:solidFill>
            <a:srgbClr val="002060"/>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障がい</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者</a:t>
            </a:r>
            <a:r>
              <a:rPr lang="ja-JP" altLang="ja-JP"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虐待防止</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・権利擁護</a:t>
            </a:r>
            <a:r>
              <a:rPr lang="ja-JP" altLang="ja-JP"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研修</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＜実績①＞</a:t>
            </a:r>
            <a:r>
              <a:rPr lang="ja-JP" altLang="en-US" sz="1400"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a:t>
            </a:r>
            <a:r>
              <a:rPr lang="ja-JP" altLang="ja-JP" sz="1400"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a:t>
            </a:r>
            <a:endParaRPr lang="ja-JP" altLang="en-US" sz="1400"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8" name="スライド番号プレースホルダー 1"/>
          <p:cNvSpPr>
            <a:spLocks noGrp="1"/>
          </p:cNvSpPr>
          <p:nvPr>
            <p:ph type="sldNum" sz="quarter" idx="12"/>
          </p:nvPr>
        </p:nvSpPr>
        <p:spPr>
          <a:xfrm>
            <a:off x="6987481" y="6261094"/>
            <a:ext cx="2133600" cy="365125"/>
          </a:xfrm>
        </p:spPr>
        <p:txBody>
          <a:bodyPr/>
          <a:lstStyle/>
          <a:p>
            <a:fld id="{FA3DB138-92A5-4612-A502-12E4C5DA25CF}"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pPr/>
              <a:t>3</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6" name="Rectangle 1"/>
          <p:cNvSpPr>
            <a:spLocks noChangeArrowheads="1"/>
          </p:cNvSpPr>
          <p:nvPr/>
        </p:nvSpPr>
        <p:spPr bwMode="auto">
          <a:xfrm>
            <a:off x="4033" y="476672"/>
            <a:ext cx="9144000" cy="1368000"/>
          </a:xfrm>
          <a:prstGeom prst="rect">
            <a:avLst/>
          </a:prstGeom>
          <a:solidFill>
            <a:srgbClr val="FFFF66"/>
          </a:solidFill>
          <a:ln>
            <a:noFill/>
          </a:ln>
        </p:spPr>
        <p:style>
          <a:lnRef idx="2">
            <a:schemeClr val="accent2"/>
          </a:lnRef>
          <a:fillRef idx="1">
            <a:schemeClr val="lt1"/>
          </a:fillRef>
          <a:effectRef idx="0">
            <a:schemeClr val="accent2"/>
          </a:effectRef>
          <a:fontRef idx="minor">
            <a:schemeClr val="dk1"/>
          </a:fontRef>
        </p:style>
        <p:txBody>
          <a:bodyPr vert="horz" wrap="none" lIns="0" tIns="0" rIns="0" bIns="0" numCol="1" anchor="t" anchorCtr="0" compatLnSpc="1">
            <a:prstTxWarp prst="textNoShape">
              <a:avLst/>
            </a:prstTxWarp>
            <a:noAutofit/>
          </a:bodyPr>
          <a:lstStyle/>
          <a:p>
            <a:pPr>
              <a:spcAft>
                <a:spcPts val="600"/>
              </a:spcAft>
            </a:pPr>
            <a:r>
              <a:rPr lang="ja-JP" altLang="en-US" sz="1600" b="1" u="sng" dirty="0">
                <a:solidFill>
                  <a:prstClr val="black"/>
                </a:solidFill>
                <a:latin typeface="UD デジタル 教科書体 NK-R" panose="02020400000000000000" pitchFamily="18" charset="-128"/>
                <a:ea typeface="UD デジタル 教科書体 NK-R" panose="02020400000000000000" pitchFamily="18" charset="-128"/>
                <a:cs typeface="Times New Roman" pitchFamily="18" charset="0"/>
              </a:rPr>
              <a:t>１．市町村・虐待防止センター職員コース（基礎研修・現任研修）</a:t>
            </a:r>
            <a:endParaRPr lang="en-US" altLang="ja-JP" sz="1600" b="1" u="sng" dirty="0">
              <a:solidFill>
                <a:prstClr val="black"/>
              </a:solidFill>
              <a:latin typeface="UD デジタル 教科書体 NK-R" panose="02020400000000000000" pitchFamily="18" charset="-128"/>
              <a:ea typeface="UD デジタル 教科書体 NK-R" panose="02020400000000000000" pitchFamily="18" charset="-128"/>
              <a:cs typeface="Times New Roman" pitchFamily="18" charset="0"/>
            </a:endParaRPr>
          </a:p>
          <a:p>
            <a:r>
              <a:rPr lang="ja-JP" altLang="en-US" sz="1400" dirty="0">
                <a:latin typeface="UD デジタル 教科書体 NK-R" panose="02020400000000000000" pitchFamily="18" charset="-128"/>
                <a:ea typeface="UD デジタル 教科書体 NK-R" panose="02020400000000000000" pitchFamily="18" charset="-128"/>
                <a:cs typeface="Times New Roman" pitchFamily="18" charset="0"/>
              </a:rPr>
              <a:t>◆現任研修の一部をオンライン化し、</a:t>
            </a:r>
            <a:r>
              <a:rPr kumimoji="1" lang="ja-JP" altLang="en-US" sz="1400" u="sng" dirty="0">
                <a:solidFill>
                  <a:schemeClr val="tx1"/>
                </a:solidFill>
                <a:latin typeface="UD デジタル 教科書体 NK-R" panose="02020400000000000000" pitchFamily="18" charset="-128"/>
                <a:ea typeface="UD デジタル 教科書体 NK-R" panose="02020400000000000000" pitchFamily="18" charset="-128"/>
              </a:rPr>
              <a:t>「地域における市町村との協働」「家族の思い」「経済的虐待」「記録の書き方」</a:t>
            </a:r>
            <a:endParaRPr kumimoji="1" lang="en-US" altLang="ja-JP" sz="1400" u="sng"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u="sng" dirty="0">
                <a:solidFill>
                  <a:schemeClr val="tx1"/>
                </a:solidFill>
                <a:latin typeface="UD デジタル 教科書体 NK-R" panose="02020400000000000000" pitchFamily="18" charset="-128"/>
                <a:ea typeface="UD デジタル 教科書体 NK-R" panose="02020400000000000000" pitchFamily="18" charset="-128"/>
              </a:rPr>
              <a:t>「性的虐待の対応」</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等の講義を新たに追加</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cs typeface="Times New Roman" pitchFamily="18" charset="0"/>
              </a:rPr>
              <a:t>◆「</a:t>
            </a:r>
            <a:r>
              <a:rPr lang="ja-JP" altLang="ja-JP" sz="1400" dirty="0" err="1">
                <a:latin typeface="UD デジタル 教科書体 NK-R" panose="02020400000000000000" pitchFamily="18" charset="-128"/>
                <a:ea typeface="UD デジタル 教科書体 NK-R" panose="02020400000000000000" pitchFamily="18" charset="-128"/>
              </a:rPr>
              <a:t>大阪府障がい</a:t>
            </a:r>
            <a:r>
              <a:rPr lang="ja-JP" altLang="ja-JP" sz="1400" dirty="0">
                <a:latin typeface="UD デジタル 教科書体 NK-R" panose="02020400000000000000" pitchFamily="18" charset="-128"/>
                <a:ea typeface="UD デジタル 教科書体 NK-R" panose="02020400000000000000" pitchFamily="18" charset="-128"/>
              </a:rPr>
              <a:t>者虐待防止支援事業の主な取組み</a:t>
            </a:r>
            <a:r>
              <a:rPr lang="ja-JP" altLang="en-US" sz="1400" dirty="0">
                <a:latin typeface="UD デジタル 教科書体 NK-R" panose="02020400000000000000" pitchFamily="18" charset="-128"/>
                <a:ea typeface="UD デジタル 教科書体 NK-R" panose="02020400000000000000" pitchFamily="18" charset="-128"/>
                <a:cs typeface="Times New Roman" pitchFamily="18" charset="0"/>
              </a:rPr>
              <a:t>」において、虐待防止推進部会での取組み内容を報告し、市町村と</a:t>
            </a:r>
            <a:endParaRPr lang="en-US" altLang="ja-JP" sz="1400" dirty="0">
              <a:latin typeface="UD デジタル 教科書体 NK-R" panose="02020400000000000000" pitchFamily="18" charset="-128"/>
              <a:ea typeface="UD デジタル 教科書体 NK-R" panose="02020400000000000000" pitchFamily="18" charset="-128"/>
              <a:cs typeface="Times New Roman" pitchFamily="18" charset="0"/>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Times New Roman" pitchFamily="18" charset="0"/>
              </a:rPr>
              <a:t>　　府内における虐待対応状況や課題等を共有し、虐待防止ネットワークの整備を促進</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◆現任者向け研修の演習において、オンラインにて「虐待対応に関する意見交換」を実施</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1400" dirty="0">
              <a:latin typeface="UD デジタル 教科書体 NK-R" panose="02020400000000000000" pitchFamily="18" charset="-128"/>
              <a:ea typeface="UD デジタル 教科書体 NK-R" panose="02020400000000000000" pitchFamily="18" charset="-128"/>
              <a:cs typeface="Times New Roman" pitchFamily="18" charset="0"/>
            </a:endParaRPr>
          </a:p>
        </p:txBody>
      </p:sp>
      <p:graphicFrame>
        <p:nvGraphicFramePr>
          <p:cNvPr id="14" name="表 13"/>
          <p:cNvGraphicFramePr>
            <a:graphicFrameLocks noGrp="1"/>
          </p:cNvGraphicFramePr>
          <p:nvPr>
            <p:extLst>
              <p:ext uri="{D42A27DB-BD31-4B8C-83A1-F6EECF244321}">
                <p14:modId xmlns:p14="http://schemas.microsoft.com/office/powerpoint/2010/main" val="3837069230"/>
              </p:ext>
            </p:extLst>
          </p:nvPr>
        </p:nvGraphicFramePr>
        <p:xfrm>
          <a:off x="12575" y="1844824"/>
          <a:ext cx="9114999" cy="4968240"/>
        </p:xfrm>
        <a:graphic>
          <a:graphicData uri="http://schemas.openxmlformats.org/drawingml/2006/table">
            <a:tbl>
              <a:tblPr/>
              <a:tblGrid>
                <a:gridCol w="260505">
                  <a:extLst>
                    <a:ext uri="{9D8B030D-6E8A-4147-A177-3AD203B41FA5}">
                      <a16:colId xmlns:a16="http://schemas.microsoft.com/office/drawing/2014/main" val="20000"/>
                    </a:ext>
                  </a:extLst>
                </a:gridCol>
                <a:gridCol w="753686">
                  <a:extLst>
                    <a:ext uri="{9D8B030D-6E8A-4147-A177-3AD203B41FA5}">
                      <a16:colId xmlns:a16="http://schemas.microsoft.com/office/drawing/2014/main" val="20001"/>
                    </a:ext>
                  </a:extLst>
                </a:gridCol>
                <a:gridCol w="3905274">
                  <a:extLst>
                    <a:ext uri="{9D8B030D-6E8A-4147-A177-3AD203B41FA5}">
                      <a16:colId xmlns:a16="http://schemas.microsoft.com/office/drawing/2014/main" val="20002"/>
                    </a:ext>
                  </a:extLst>
                </a:gridCol>
                <a:gridCol w="4195534">
                  <a:extLst>
                    <a:ext uri="{9D8B030D-6E8A-4147-A177-3AD203B41FA5}">
                      <a16:colId xmlns:a16="http://schemas.microsoft.com/office/drawing/2014/main" val="20003"/>
                    </a:ext>
                  </a:extLst>
                </a:gridCol>
              </a:tblGrid>
              <a:tr h="272000">
                <a:tc gridSpan="2">
                  <a:txBody>
                    <a:bodyPr/>
                    <a:lstStyle/>
                    <a:p>
                      <a:pPr algn="ct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基礎研修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現任研修</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42960">
                <a:tc gridSpan="2">
                  <a:txBody>
                    <a:bodyPr/>
                    <a:lstStyle/>
                    <a:p>
                      <a:pPr algn="dist"/>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対象者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市町村</a:t>
                      </a:r>
                      <a:r>
                        <a:rPr kumimoji="1" lang="ja-JP" altLang="en-US" sz="12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福祉担当課職員または</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市町村虐待防止センター職員（新任者）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市町村</a:t>
                      </a:r>
                      <a:r>
                        <a:rPr kumimoji="1" lang="ja-JP" altLang="en-US" sz="12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福祉担当課職員または</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市町村虐待防止センター職員（管理職・現任者）</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2000">
                <a:tc gridSpan="2">
                  <a:txBody>
                    <a:bodyPr/>
                    <a:lstStyle/>
                    <a:p>
                      <a:pPr algn="dist"/>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開催形式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書面開催</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管理職向けは集合形式・現任者向けはオンライン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63568">
                <a:tc gridSpan="2">
                  <a:txBody>
                    <a:bodyPr/>
                    <a:lstStyle/>
                    <a:p>
                      <a:pPr algn="dist"/>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目的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新年度人事異動後の虐待対応新任者への研修として位置づけ、継続的な支援を行えるよう年度当初に実施。法の主旨、制度内容を理解し、基本的な対応スキル</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及び</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初動期対応に</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特化して知識の習得を図る</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複層的な要因が絡む困難事例に対処でき</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るよう、組織としての総合的な対応力向上と虐待防止ネットワークの整備促進等</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を目的</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とする。</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国研修の内容等を考慮し、</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管理者及び</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現任者を対象として実施。</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53333">
                <a:tc rowSpan="3">
                  <a:txBody>
                    <a:bodyPr/>
                    <a:lstStyle/>
                    <a:p>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カリキュラム</a:t>
                      </a:r>
                    </a:p>
                  </a:txBody>
                  <a:tcPr vert="eaVert"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dist"/>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講義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「障害者虐待防止法における市町村の責務」</a:t>
                      </a:r>
                    </a:p>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「大阪府における</a:t>
                      </a:r>
                      <a:r>
                        <a:rPr kumimoji="1" lang="ja-JP" altLang="en-US" sz="12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者虐待防止の取組みと対応状況」</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「施設従事者による</a:t>
                      </a:r>
                      <a:r>
                        <a:rPr kumimoji="1" lang="ja-JP" altLang="en-US" sz="12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者虐待の対応」</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「使用者による</a:t>
                      </a:r>
                      <a:r>
                        <a:rPr kumimoji="1" lang="ja-JP" altLang="en-US" sz="12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者虐待の対応」　</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「警察における</a:t>
                      </a:r>
                      <a:r>
                        <a:rPr kumimoji="1" lang="ja-JP" altLang="en-US" sz="12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者虐待の対応」　　</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「労働局における</a:t>
                      </a:r>
                      <a:r>
                        <a:rPr kumimoji="1" lang="ja-JP" altLang="en-US" sz="12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者虐待の対応」</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「市町村における虐待防止の取組み」</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者虐待に関わる市町村の責務」</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dirty="0">
                          <a:solidFill>
                            <a:schemeClr val="tx1"/>
                          </a:solidFill>
                          <a:latin typeface="UD デジタル 教科書体 NK-R" panose="02020400000000000000" pitchFamily="18" charset="-128"/>
                          <a:ea typeface="UD デジタル 教科書体 NK-R" panose="02020400000000000000" pitchFamily="18" charset="-128"/>
                        </a:rPr>
                        <a:t>「地域における市町村との協働」</a:t>
                      </a:r>
                      <a:endParaRPr kumimoji="1" lang="en-US" altLang="ja-JP" sz="1200" u="sng"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360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a:t>
                      </a:r>
                      <a:r>
                        <a:rPr lang="ja-JP" altLang="ja-JP" sz="1200" dirty="0" err="1">
                          <a:latin typeface="UD デジタル 教科書体 NK-R" panose="02020400000000000000" pitchFamily="18" charset="-128"/>
                          <a:ea typeface="UD デジタル 教科書体 NK-R" panose="02020400000000000000" pitchFamily="18" charset="-128"/>
                        </a:rPr>
                        <a:t>大阪府障がい</a:t>
                      </a:r>
                      <a:r>
                        <a:rPr lang="ja-JP" altLang="ja-JP" sz="1200" dirty="0">
                          <a:latin typeface="UD デジタル 教科書体 NK-R" panose="02020400000000000000" pitchFamily="18" charset="-128"/>
                          <a:ea typeface="UD デジタル 教科書体 NK-R" panose="02020400000000000000" pitchFamily="18" charset="-128"/>
                        </a:rPr>
                        <a:t>者虐待防止支援事業の主な取組み</a:t>
                      </a: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者虐待対応における権利擁護の視点」</a:t>
                      </a:r>
                      <a:r>
                        <a:rPr kumimoji="1" lang="ja-JP" altLang="en-US" sz="1200" u="sng" dirty="0">
                          <a:solidFill>
                            <a:schemeClr val="tx1"/>
                          </a:solidFill>
                          <a:latin typeface="UD デジタル 教科書体 NK-R" panose="02020400000000000000" pitchFamily="18" charset="-128"/>
                          <a:ea typeface="UD デジタル 教科書体 NK-R" panose="02020400000000000000" pitchFamily="18" charset="-128"/>
                        </a:rPr>
                        <a:t>「家族の思い」</a:t>
                      </a:r>
                      <a:endParaRPr kumimoji="1" lang="en-US" altLang="ja-JP" sz="1200" u="sng"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dirty="0">
                          <a:solidFill>
                            <a:schemeClr val="tx1"/>
                          </a:solidFill>
                          <a:latin typeface="UD デジタル 教科書体 NK-R" panose="02020400000000000000" pitchFamily="18" charset="-128"/>
                          <a:ea typeface="UD デジタル 教科書体 NK-R" panose="02020400000000000000" pitchFamily="18" charset="-128"/>
                        </a:rPr>
                        <a:t>「経済的虐待」</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「成年後見制度」</a:t>
                      </a:r>
                      <a:r>
                        <a:rPr kumimoji="1" lang="ja-JP" altLang="en-US" sz="1200" u="sng" dirty="0">
                          <a:solidFill>
                            <a:schemeClr val="tx1"/>
                          </a:solidFill>
                          <a:latin typeface="UD デジタル 教科書体 NK-R" panose="02020400000000000000" pitchFamily="18" charset="-128"/>
                          <a:ea typeface="UD デジタル 教科書体 NK-R" panose="02020400000000000000" pitchFamily="18" charset="-128"/>
                        </a:rPr>
                        <a:t>「記録の書き方」</a:t>
                      </a:r>
                      <a:endParaRPr kumimoji="1" lang="en-US" altLang="ja-JP" sz="1200" u="sng"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「主に知的障がいのある人を対象とした</a:t>
                      </a:r>
                      <a:r>
                        <a:rPr kumimoji="1" lang="ja-JP" altLang="en-US" sz="12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者虐待　</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防止研修（わかりやすい情報提供）」</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「市町村における</a:t>
                      </a:r>
                      <a:r>
                        <a:rPr kumimoji="1" lang="ja-JP" altLang="en-US" sz="12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者虐待の対応」</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dirty="0">
                          <a:solidFill>
                            <a:schemeClr val="tx1"/>
                          </a:solidFill>
                          <a:latin typeface="UD デジタル 教科書体 NK-R" panose="02020400000000000000" pitchFamily="18" charset="-128"/>
                          <a:ea typeface="UD デジタル 教科書体 NK-R" panose="02020400000000000000" pitchFamily="18" charset="-128"/>
                        </a:rPr>
                        <a:t>「性的虐待の対応」</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「ＤＶの理解と</a:t>
                      </a:r>
                      <a:r>
                        <a:rPr kumimoji="1" lang="ja-JP" altLang="en-US" sz="12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者虐待との連携」</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3799927"/>
                  </a:ext>
                </a:extLst>
              </a:tr>
              <a:tr h="453333">
                <a:tc vMerge="1">
                  <a:txBody>
                    <a:bodyPr/>
                    <a:lstStyle/>
                    <a:p>
                      <a:endParaRPr kumimoji="1" lang="ja-JP" altLang="en-US"/>
                    </a:p>
                  </a:txBody>
                  <a:tcPr/>
                </a:tc>
                <a:tc>
                  <a:txBody>
                    <a:bodyPr/>
                    <a:lstStyle/>
                    <a:p>
                      <a:pPr algn="dist"/>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演習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「養護者虐待による</a:t>
                      </a:r>
                      <a:r>
                        <a:rPr kumimoji="1" lang="ja-JP" altLang="ja-JP" sz="1200" b="0" kern="1200" dirty="0" err="1">
                          <a:solidFill>
                            <a:schemeClr val="tx1"/>
                          </a:solidFill>
                          <a:effectLst/>
                          <a:latin typeface="UD デジタル 教科書体 NK-R" panose="02020400000000000000" pitchFamily="18" charset="-128"/>
                          <a:ea typeface="UD デジタル 教科書体 NK-R" panose="02020400000000000000" pitchFamily="18" charset="-128"/>
                          <a:cs typeface="+mn-cs"/>
                        </a:rPr>
                        <a:t>障がい</a:t>
                      </a:r>
                      <a:r>
                        <a:rPr kumimoji="1" lang="ja-JP" altLang="ja-JP" sz="1200" b="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者虐待の対応</a:t>
                      </a:r>
                      <a:r>
                        <a:rPr kumimoji="1" lang="ja-JP" altLang="en-US" sz="1200" b="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b="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「施設従事者等による</a:t>
                      </a:r>
                      <a:r>
                        <a:rPr kumimoji="1" lang="ja-JP" altLang="ja-JP" sz="1200" b="0" kern="1200" dirty="0" err="1">
                          <a:solidFill>
                            <a:schemeClr val="tx1"/>
                          </a:solidFill>
                          <a:effectLst/>
                          <a:latin typeface="UD デジタル 教科書体 NK-R" panose="02020400000000000000" pitchFamily="18" charset="-128"/>
                          <a:ea typeface="UD デジタル 教科書体 NK-R" panose="02020400000000000000" pitchFamily="18" charset="-128"/>
                          <a:cs typeface="+mn-cs"/>
                        </a:rPr>
                        <a:t>障がい</a:t>
                      </a:r>
                      <a:r>
                        <a:rPr kumimoji="1" lang="ja-JP" altLang="ja-JP" sz="1200" b="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者虐待の対応」</a:t>
                      </a:r>
                      <a:endParaRPr kumimoji="1" lang="en-US" altLang="ja-JP" sz="1200" b="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UD デジタル 教科書体 NK-R" panose="02020400000000000000" pitchFamily="18" charset="-128"/>
                          <a:ea typeface="UD デジタル 教科書体 NK-R" panose="02020400000000000000" pitchFamily="18" charset="-128"/>
                        </a:rPr>
                        <a:t>「虐待対応に関する意見交換」</a:t>
                      </a:r>
                      <a:r>
                        <a:rPr kumimoji="1" lang="en-US" altLang="ja-JP" sz="1200" b="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管理職・現任者ともに実施</a:t>
                      </a:r>
                      <a:r>
                        <a:rPr kumimoji="1" lang="en-US" altLang="ja-JP" sz="1200" b="0" dirty="0">
                          <a:solidFill>
                            <a:schemeClr val="tx1"/>
                          </a:solidFill>
                          <a:latin typeface="UD デジタル 教科書体 NK-R" panose="02020400000000000000" pitchFamily="18" charset="-128"/>
                          <a:ea typeface="UD デジタル 教科書体 NK-R" panose="02020400000000000000" pitchFamily="18"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0270484"/>
                  </a:ext>
                </a:extLst>
              </a:tr>
              <a:tr h="816000">
                <a:tc gridSpan="2">
                  <a:txBody>
                    <a:bodyPr/>
                    <a:lstStyle/>
                    <a:p>
                      <a:pPr algn="dist"/>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実績</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受講者数　　平成</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30</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年度：</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89</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名</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令和元年度</a:t>
                      </a:r>
                      <a:r>
                        <a:rPr kumimoji="1" lang="ja-JP" altLang="en-US" sz="1200" baseline="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75</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名</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令和</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2</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年度  ：書面開催</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令和</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3</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年度  ：書面開催</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受講者数　　平成</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30</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年度：</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120</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名</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令和元年度 ：</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128</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名　　</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令和</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2</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年度  ：　</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74</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名</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　　　　　　　　　令和</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3</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年度 </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54</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名　　</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580338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79512" y="218790"/>
            <a:ext cx="8784975" cy="6522578"/>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9" name="Rectangle 1"/>
          <p:cNvSpPr>
            <a:spLocks noChangeArrowheads="1"/>
          </p:cNvSpPr>
          <p:nvPr/>
        </p:nvSpPr>
        <p:spPr bwMode="auto">
          <a:xfrm>
            <a:off x="0" y="548680"/>
            <a:ext cx="9144000" cy="1738938"/>
          </a:xfrm>
          <a:prstGeom prst="rect">
            <a:avLst/>
          </a:prstGeom>
          <a:solidFill>
            <a:srgbClr val="FFFF66"/>
          </a:solidFill>
          <a:ln>
            <a:noFill/>
          </a:ln>
          <a:effectLst/>
        </p:spPr>
        <p:txBody>
          <a:bodyPr vert="horz" wrap="square" lIns="91440" tIns="45720" rIns="91440" bIns="45720" numCol="1" anchor="t" anchorCtr="0" compatLnSpc="1">
            <a:prstTxWarp prst="textNoShape">
              <a:avLst/>
            </a:prstTxWarp>
            <a:spAutoFit/>
          </a:bodyPr>
          <a:lstStyle/>
          <a:p>
            <a:r>
              <a:rPr lang="ja-JP" altLang="en-US" sz="1600" b="1" u="sng" dirty="0">
                <a:latin typeface="UD デジタル 教科書体 NK-R" panose="02020400000000000000" pitchFamily="18" charset="-128"/>
                <a:ea typeface="UD デジタル 教科書体 NK-R" panose="02020400000000000000" pitchFamily="18" charset="-128"/>
                <a:cs typeface="Times New Roman" pitchFamily="18" charset="0"/>
              </a:rPr>
              <a:t>２．　</a:t>
            </a:r>
            <a:r>
              <a:rPr lang="ja-JP" altLang="en-US" sz="1600" b="1" u="sng" dirty="0" err="1">
                <a:latin typeface="UD デジタル 教科書体 NK-R" panose="02020400000000000000" pitchFamily="18" charset="-128"/>
                <a:ea typeface="UD デジタル 教科書体 NK-R" panose="02020400000000000000" pitchFamily="18" charset="-128"/>
                <a:cs typeface="Times New Roman" pitchFamily="18" charset="0"/>
              </a:rPr>
              <a:t>障がい</a:t>
            </a:r>
            <a:r>
              <a:rPr lang="ja-JP" altLang="en-US" sz="1600" b="1" u="sng" dirty="0">
                <a:latin typeface="UD デジタル 教科書体 NK-R" panose="02020400000000000000" pitchFamily="18" charset="-128"/>
                <a:ea typeface="UD デジタル 教科書体 NK-R" panose="02020400000000000000" pitchFamily="18" charset="-128"/>
                <a:cs typeface="Times New Roman" pitchFamily="18" charset="0"/>
              </a:rPr>
              <a:t>福祉サービス事業所等コース</a:t>
            </a:r>
            <a:endParaRPr lang="en-US" altLang="ja-JP" sz="1600" b="1" u="sng" dirty="0">
              <a:latin typeface="UD デジタル 教科書体 NK-R" panose="02020400000000000000" pitchFamily="18" charset="-128"/>
              <a:ea typeface="UD デジタル 教科書体 NK-R" panose="02020400000000000000" pitchFamily="18" charset="-128"/>
              <a:cs typeface="Times New Roman" pitchFamily="18" charset="0"/>
            </a:endParaRPr>
          </a:p>
          <a:p>
            <a:endParaRPr lang="en-US" altLang="ja-JP" sz="700" dirty="0">
              <a:latin typeface="UD デジタル 教科書体 NK-R" panose="02020400000000000000" pitchFamily="18" charset="-128"/>
              <a:ea typeface="UD デジタル 教科書体 NK-R" panose="02020400000000000000" pitchFamily="18" charset="-128"/>
              <a:cs typeface="Times New Roman" pitchFamily="18" charset="0"/>
            </a:endParaRPr>
          </a:p>
          <a:p>
            <a:r>
              <a:rPr lang="ja-JP" altLang="en-US" sz="1400" dirty="0">
                <a:latin typeface="UD デジタル 教科書体 NK-R" panose="02020400000000000000" pitchFamily="18" charset="-128"/>
                <a:ea typeface="UD デジタル 教科書体 NK-R" panose="02020400000000000000" pitchFamily="18" charset="-128"/>
                <a:cs typeface="Times New Roman" pitchFamily="18" charset="0"/>
              </a:rPr>
              <a:t>◆国研修受講者及び外部講師（民間施設長）を指導者として講義及び演習形式の研修を実施</a:t>
            </a:r>
            <a:endParaRPr lang="en-US" altLang="ja-JP" sz="1400" dirty="0">
              <a:latin typeface="UD デジタル 教科書体 NK-R" panose="02020400000000000000" pitchFamily="18" charset="-128"/>
              <a:ea typeface="UD デジタル 教科書体 NK-R" panose="02020400000000000000" pitchFamily="18" charset="-128"/>
              <a:cs typeface="Times New Roman" pitchFamily="18" charset="0"/>
            </a:endParaRPr>
          </a:p>
          <a:p>
            <a:r>
              <a:rPr lang="ja-JP" altLang="en-US" sz="1400" dirty="0">
                <a:latin typeface="UD デジタル 教科書体 NK-R" panose="02020400000000000000" pitchFamily="18" charset="-128"/>
                <a:ea typeface="UD デジタル 教科書体 NK-R" panose="02020400000000000000" pitchFamily="18" charset="-128"/>
                <a:cs typeface="Times New Roman" pitchFamily="18" charset="0"/>
              </a:rPr>
              <a:t>◆</a:t>
            </a:r>
            <a:r>
              <a:rPr lang="ja-JP" altLang="en-US" sz="1400" dirty="0">
                <a:latin typeface="UD デジタル 教科書体 NK-R" panose="02020400000000000000" pitchFamily="18" charset="-128"/>
                <a:ea typeface="UD デジタル 教科書体 NK-R" panose="02020400000000000000" pitchFamily="18" charset="-128"/>
                <a:cs typeface="ＭＳ Ｐゴシック" pitchFamily="50" charset="-128"/>
              </a:rPr>
              <a:t>平成</a:t>
            </a:r>
            <a:r>
              <a:rPr lang="en-US" altLang="ja-JP" sz="1400" dirty="0">
                <a:latin typeface="UD デジタル 教科書体 NK-R" panose="02020400000000000000" pitchFamily="18" charset="-128"/>
                <a:ea typeface="UD デジタル 教科書体 NK-R" panose="02020400000000000000" pitchFamily="18" charset="-128"/>
                <a:cs typeface="ＭＳ Ｐゴシック" pitchFamily="50" charset="-128"/>
              </a:rPr>
              <a:t>28</a:t>
            </a:r>
            <a:r>
              <a:rPr lang="ja-JP" altLang="en-US" sz="1400" dirty="0">
                <a:latin typeface="UD デジタル 教科書体 NK-R" panose="02020400000000000000" pitchFamily="18" charset="-128"/>
                <a:ea typeface="UD デジタル 教科書体 NK-R" panose="02020400000000000000" pitchFamily="18" charset="-128"/>
                <a:cs typeface="ＭＳ Ｐゴシック" pitchFamily="50" charset="-128"/>
              </a:rPr>
              <a:t>年度より民間の</a:t>
            </a:r>
            <a:r>
              <a:rPr lang="ja-JP" altLang="en-US" sz="1400" dirty="0" err="1">
                <a:latin typeface="UD デジタル 教科書体 NK-R" panose="02020400000000000000" pitchFamily="18" charset="-128"/>
                <a:ea typeface="UD デジタル 教科書体 NK-R" panose="02020400000000000000" pitchFamily="18" charset="-128"/>
                <a:cs typeface="ＭＳ Ｐゴシック" pitchFamily="50" charset="-128"/>
              </a:rPr>
              <a:t>障がい</a:t>
            </a:r>
            <a:r>
              <a:rPr lang="ja-JP" altLang="en-US" sz="1400" dirty="0">
                <a:latin typeface="UD デジタル 教科書体 NK-R" panose="02020400000000000000" pitchFamily="18" charset="-128"/>
                <a:ea typeface="UD デジタル 教科書体 NK-R" panose="02020400000000000000" pitchFamily="18" charset="-128"/>
                <a:cs typeface="ＭＳ Ｐゴシック" pitchFamily="50" charset="-128"/>
              </a:rPr>
              <a:t>福祉サービス事業所の管理者等を国研修に派遣し、府研修での演習講師として起用</a:t>
            </a:r>
            <a:endParaRPr lang="en-US" altLang="ja-JP" sz="1400" dirty="0">
              <a:latin typeface="UD デジタル 教科書体 NK-R" panose="02020400000000000000" pitchFamily="18" charset="-128"/>
              <a:ea typeface="UD デジタル 教科書体 NK-R" panose="02020400000000000000" pitchFamily="18" charset="-128"/>
              <a:cs typeface="Times New Roman" pitchFamily="18" charset="0"/>
            </a:endParaRPr>
          </a:p>
          <a:p>
            <a:r>
              <a:rPr lang="ja-JP" altLang="en-US" sz="1400" dirty="0">
                <a:latin typeface="UD デジタル 教科書体 NK-R" panose="02020400000000000000" pitchFamily="18" charset="-128"/>
                <a:ea typeface="UD デジタル 教科書体 NK-R" panose="02020400000000000000" pitchFamily="18" charset="-128"/>
                <a:cs typeface="Times New Roman" pitchFamily="18" charset="0"/>
              </a:rPr>
              <a:t>◆</a:t>
            </a:r>
            <a:r>
              <a:rPr lang="ja-JP" altLang="en-US" sz="1400" dirty="0">
                <a:latin typeface="UD デジタル 教科書体 NK-R" panose="02020400000000000000" pitchFamily="18" charset="-128"/>
                <a:ea typeface="UD デジタル 教科書体 NK-R" panose="02020400000000000000" pitchFamily="18" charset="-128"/>
                <a:cs typeface="ＭＳ Ｐゴシック" pitchFamily="50" charset="-128"/>
              </a:rPr>
              <a:t>令和３年度は新たに</a:t>
            </a:r>
            <a:r>
              <a:rPr kumimoji="1" lang="ja-JP" altLang="en-US" sz="1400" dirty="0">
                <a:latin typeface="UD デジタル 教科書体 NK-R" panose="02020400000000000000" pitchFamily="18" charset="-128"/>
                <a:ea typeface="UD デジタル 教科書体 NK-R" panose="02020400000000000000" pitchFamily="18" charset="-128"/>
              </a:rPr>
              <a:t>「アンガーマネジメント」「</a:t>
            </a:r>
            <a:r>
              <a:rPr kumimoji="1" lang="ja-JP" altLang="en-US" sz="1400" dirty="0" err="1">
                <a:latin typeface="UD デジタル 教科書体 NK-R" panose="02020400000000000000" pitchFamily="18" charset="-128"/>
                <a:ea typeface="UD デジタル 教科書体 NK-R" panose="02020400000000000000" pitchFamily="18" charset="-128"/>
              </a:rPr>
              <a:t>障がい</a:t>
            </a:r>
            <a:r>
              <a:rPr kumimoji="1" lang="ja-JP" altLang="en-US" sz="1400" dirty="0">
                <a:latin typeface="UD デジタル 教科書体 NK-R" panose="02020400000000000000" pitchFamily="18" charset="-128"/>
                <a:ea typeface="UD デジタル 教科書体 NK-R" panose="02020400000000000000" pitchFamily="18" charset="-128"/>
              </a:rPr>
              <a:t>者福祉施設におけるメンタルヘルスの取組み」「</a:t>
            </a:r>
            <a:r>
              <a:rPr lang="ja-JP" altLang="en-US" sz="1400" dirty="0">
                <a:latin typeface="UD デジタル 教科書体 NK-R" panose="02020400000000000000" pitchFamily="18" charset="-128"/>
                <a:ea typeface="UD デジタル 教科書体 NK-R" panose="02020400000000000000" pitchFamily="18" charset="-128"/>
                <a:cs typeface="ＭＳ Ｐゴシック" pitchFamily="50" charset="-128"/>
              </a:rPr>
              <a:t>事業所における</a:t>
            </a:r>
            <a:endParaRPr lang="en-US" altLang="ja-JP" sz="1400" dirty="0">
              <a:latin typeface="UD デジタル 教科書体 NK-R" panose="02020400000000000000" pitchFamily="18" charset="-128"/>
              <a:ea typeface="UD デジタル 教科書体 NK-R" panose="02020400000000000000" pitchFamily="18" charset="-128"/>
              <a:cs typeface="ＭＳ Ｐゴシック" pitchFamily="50" charset="-128"/>
            </a:endParaRPr>
          </a:p>
          <a:p>
            <a:r>
              <a:rPr lang="ja-JP" altLang="en-US" sz="1400" dirty="0">
                <a:latin typeface="UD デジタル 教科書体 NK-R" panose="02020400000000000000" pitchFamily="18" charset="-128"/>
                <a:ea typeface="UD デジタル 教科書体 NK-R" panose="02020400000000000000" pitchFamily="18" charset="-128"/>
                <a:cs typeface="ＭＳ Ｐゴシック" pitchFamily="50" charset="-128"/>
              </a:rPr>
              <a:t>　　虐待防止の取組み事例」等の講義を追加</a:t>
            </a:r>
            <a:endParaRPr lang="en-US" altLang="ja-JP" sz="1400" dirty="0">
              <a:latin typeface="UD デジタル 教科書体 NK-R" panose="02020400000000000000" pitchFamily="18" charset="-128"/>
              <a:ea typeface="UD デジタル 教科書体 NK-R" panose="02020400000000000000" pitchFamily="18" charset="-128"/>
              <a:cs typeface="ＭＳ Ｐゴシック" pitchFamily="50" charset="-128"/>
            </a:endParaRPr>
          </a:p>
          <a:p>
            <a:r>
              <a:rPr lang="ja-JP" altLang="en-US" sz="1400" dirty="0">
                <a:latin typeface="UD デジタル 教科書体 NK-R" panose="02020400000000000000" pitchFamily="18" charset="-128"/>
                <a:ea typeface="UD デジタル 教科書体 NK-R" panose="02020400000000000000" pitchFamily="18" charset="-128"/>
                <a:cs typeface="Times New Roman" pitchFamily="18" charset="0"/>
              </a:rPr>
              <a:t>◆</a:t>
            </a:r>
            <a:r>
              <a:rPr lang="ja-JP" altLang="en-US" sz="1400" dirty="0">
                <a:latin typeface="UD デジタル 教科書体 NK-R" panose="02020400000000000000" pitchFamily="18" charset="-128"/>
                <a:ea typeface="UD デジタル 教科書体 NK-R" panose="02020400000000000000" pitchFamily="18" charset="-128"/>
                <a:cs typeface="ＭＳ Ｐゴシック" pitchFamily="50" charset="-128"/>
              </a:rPr>
              <a:t>グループワークはオンライン会議システム（</a:t>
            </a:r>
            <a:r>
              <a:rPr lang="en-US" altLang="ja-JP" sz="1400" dirty="0">
                <a:latin typeface="UD デジタル 教科書体 NK-R" panose="02020400000000000000" pitchFamily="18" charset="-128"/>
                <a:ea typeface="UD デジタル 教科書体 NK-R" panose="02020400000000000000" pitchFamily="18" charset="-128"/>
                <a:cs typeface="ＭＳ Ｐゴシック" pitchFamily="50" charset="-128"/>
              </a:rPr>
              <a:t>Zoom</a:t>
            </a:r>
            <a:r>
              <a:rPr lang="ja-JP" altLang="en-US" sz="1400" dirty="0">
                <a:latin typeface="UD デジタル 教科書体 NK-R" panose="02020400000000000000" pitchFamily="18" charset="-128"/>
                <a:ea typeface="UD デジタル 教科書体 NK-R" panose="02020400000000000000" pitchFamily="18" charset="-128"/>
                <a:cs typeface="ＭＳ Ｐゴシック" pitchFamily="50" charset="-128"/>
              </a:rPr>
              <a:t>）を活用のうえ、内容を再編して実施</a:t>
            </a:r>
            <a:endParaRPr lang="en-US" altLang="ja-JP" sz="1400" dirty="0">
              <a:latin typeface="UD デジタル 教科書体 NK-R" panose="02020400000000000000" pitchFamily="18" charset="-128"/>
              <a:ea typeface="UD デジタル 教科書体 NK-R" panose="02020400000000000000" pitchFamily="18" charset="-128"/>
              <a:cs typeface="ＭＳ Ｐゴシック" pitchFamily="50" charset="-128"/>
            </a:endParaRPr>
          </a:p>
          <a:p>
            <a:r>
              <a:rPr lang="ja-JP" altLang="en-US" sz="1400" dirty="0">
                <a:latin typeface="UD デジタル 教科書体 NK-R" panose="02020400000000000000" pitchFamily="18" charset="-128"/>
                <a:ea typeface="UD デジタル 教科書体 NK-R" panose="02020400000000000000" pitchFamily="18" charset="-128"/>
              </a:rPr>
              <a:t>◆令和</a:t>
            </a:r>
            <a:r>
              <a:rPr lang="en-US" altLang="ja-JP" sz="1400" dirty="0">
                <a:latin typeface="UD デジタル 教科書体 NK-R" panose="02020400000000000000" pitchFamily="18" charset="-128"/>
                <a:ea typeface="UD デジタル 教科書体 NK-R" panose="02020400000000000000" pitchFamily="18" charset="-128"/>
              </a:rPr>
              <a:t>4</a:t>
            </a:r>
            <a:r>
              <a:rPr lang="ja-JP" altLang="en-US" sz="1400" dirty="0">
                <a:latin typeface="UD デジタル 教科書体 NK-R" panose="02020400000000000000" pitchFamily="18" charset="-128"/>
                <a:ea typeface="UD デジタル 教科書体 NK-R" panose="02020400000000000000" pitchFamily="18" charset="-128"/>
              </a:rPr>
              <a:t>年度からの虐待防止委員会設置、研修実施等義務化に関する内容を盛り込み、各事業所での取組み促進を喚起</a:t>
            </a:r>
            <a:endParaRPr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4" name="額縁 3"/>
          <p:cNvSpPr/>
          <p:nvPr/>
        </p:nvSpPr>
        <p:spPr>
          <a:xfrm>
            <a:off x="-8422" y="1"/>
            <a:ext cx="9152421" cy="540000"/>
          </a:xfrm>
          <a:prstGeom prst="bevel">
            <a:avLst>
              <a:gd name="adj" fmla="val 0"/>
            </a:avLst>
          </a:prstGeom>
          <a:solidFill>
            <a:srgbClr val="002060"/>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障がい</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者</a:t>
            </a:r>
            <a:r>
              <a:rPr lang="ja-JP" altLang="ja-JP"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虐待防止</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・権利擁護</a:t>
            </a:r>
            <a:r>
              <a:rPr lang="ja-JP" altLang="ja-JP"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研修</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＜実績②＞　　</a:t>
            </a:r>
            <a:r>
              <a:rPr lang="ja-JP" altLang="en-US" sz="2400"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a:t>
            </a:r>
            <a:r>
              <a:rPr lang="ja-JP" altLang="ja-JP" sz="2400"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a:t>
            </a:r>
            <a:endParaRPr lang="ja-JP" altLang="en-US" sz="2400"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10" name="スライド番号プレースホルダー 1"/>
          <p:cNvSpPr>
            <a:spLocks noGrp="1"/>
          </p:cNvSpPr>
          <p:nvPr>
            <p:ph type="sldNum" sz="quarter" idx="12"/>
          </p:nvPr>
        </p:nvSpPr>
        <p:spPr>
          <a:xfrm>
            <a:off x="7010400" y="6453336"/>
            <a:ext cx="2133600" cy="365125"/>
          </a:xfrm>
        </p:spPr>
        <p:txBody>
          <a:bodyPr/>
          <a:lstStyle/>
          <a:p>
            <a:fld id="{FA3DB138-92A5-4612-A502-12E4C5DA25CF}"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pPr/>
              <a:t>4</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650239308"/>
              </p:ext>
            </p:extLst>
          </p:nvPr>
        </p:nvGraphicFramePr>
        <p:xfrm>
          <a:off x="10522" y="2276872"/>
          <a:ext cx="9108000" cy="4536001"/>
        </p:xfrm>
        <a:graphic>
          <a:graphicData uri="http://schemas.openxmlformats.org/drawingml/2006/table">
            <a:tbl>
              <a:tblPr/>
              <a:tblGrid>
                <a:gridCol w="1519938">
                  <a:extLst>
                    <a:ext uri="{9D8B030D-6E8A-4147-A177-3AD203B41FA5}">
                      <a16:colId xmlns:a16="http://schemas.microsoft.com/office/drawing/2014/main" val="20000"/>
                    </a:ext>
                  </a:extLst>
                </a:gridCol>
                <a:gridCol w="7588062">
                  <a:extLst>
                    <a:ext uri="{9D8B030D-6E8A-4147-A177-3AD203B41FA5}">
                      <a16:colId xmlns:a16="http://schemas.microsoft.com/office/drawing/2014/main" val="20001"/>
                    </a:ext>
                  </a:extLst>
                </a:gridCol>
              </a:tblGrid>
              <a:tr h="365096">
                <a:tc>
                  <a:txBody>
                    <a:bodyPr/>
                    <a:lstStyle/>
                    <a:p>
                      <a:pPr algn="dist"/>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対象者</a:t>
                      </a: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福祉サービス事業所等職員（主に管理者・責任者）</a:t>
                      </a: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65096">
                <a:tc>
                  <a:txBody>
                    <a:bodyPr/>
                    <a:lstStyle/>
                    <a:p>
                      <a:pPr algn="dist"/>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開催形式</a:t>
                      </a: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オンライン</a:t>
                      </a: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317293"/>
                  </a:ext>
                </a:extLst>
              </a:tr>
              <a:tr h="741875">
                <a:tc>
                  <a:txBody>
                    <a:bodyPr/>
                    <a:lstStyle/>
                    <a:p>
                      <a:pPr algn="dist"/>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目的</a:t>
                      </a: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400" dirty="0">
                          <a:latin typeface="UD デジタル 教科書体 NK-R" panose="02020400000000000000" pitchFamily="18" charset="-128"/>
                          <a:ea typeface="UD デジタル 教科書体 NK-R" panose="02020400000000000000" pitchFamily="18" charset="-128"/>
                          <a:cs typeface="Times New Roman" pitchFamily="18" charset="0"/>
                        </a:rPr>
                        <a:t>障害者虐待防止法の理解や管理者の責務、</a:t>
                      </a:r>
                      <a:r>
                        <a:rPr lang="ja-JP" altLang="en-US" sz="1400" dirty="0">
                          <a:latin typeface="UD デジタル 教科書体 NK-R" panose="02020400000000000000" pitchFamily="18" charset="-128"/>
                          <a:ea typeface="UD デジタル 教科書体 NK-R" panose="02020400000000000000" pitchFamily="18" charset="-128"/>
                          <a:cs typeface="ＭＳ Ｐゴシック" pitchFamily="50" charset="-128"/>
                        </a:rPr>
                        <a:t>虐待防止委員会</a:t>
                      </a:r>
                      <a:r>
                        <a:rPr lang="ja-JP" altLang="en-US" sz="1400" dirty="0">
                          <a:latin typeface="UD デジタル 教科書体 NK-R" panose="02020400000000000000" pitchFamily="18" charset="-128"/>
                          <a:ea typeface="UD デジタル 教科書体 NK-R" panose="02020400000000000000" pitchFamily="18" charset="-128"/>
                          <a:cs typeface="Times New Roman" pitchFamily="18" charset="0"/>
                        </a:rPr>
                        <a:t>等をテーマとして学び、受講後に各事業所内での</a:t>
                      </a:r>
                      <a:r>
                        <a:rPr lang="ja-JP" altLang="en-US" sz="1400" dirty="0">
                          <a:latin typeface="UD デジタル 教科書体 NK-R" panose="02020400000000000000" pitchFamily="18" charset="-128"/>
                          <a:ea typeface="UD デジタル 教科書体 NK-R" panose="02020400000000000000" pitchFamily="18" charset="-128"/>
                          <a:cs typeface="ＭＳ Ｐゴシック" pitchFamily="50" charset="-128"/>
                        </a:rPr>
                        <a:t>虐待防止研修（伝達研修）の実施を促進。事業所における</a:t>
                      </a:r>
                      <a:r>
                        <a:rPr lang="ja-JP" altLang="en-US" sz="1400" dirty="0" err="1">
                          <a:latin typeface="UD デジタル 教科書体 NK-R" panose="02020400000000000000" pitchFamily="18" charset="-128"/>
                          <a:ea typeface="UD デジタル 教科書体 NK-R" panose="02020400000000000000" pitchFamily="18" charset="-128"/>
                          <a:cs typeface="ＭＳ Ｐゴシック" pitchFamily="50" charset="-128"/>
                        </a:rPr>
                        <a:t>障がい</a:t>
                      </a:r>
                      <a:r>
                        <a:rPr lang="ja-JP" altLang="en-US" sz="1400" dirty="0">
                          <a:latin typeface="UD デジタル 教科書体 NK-R" panose="02020400000000000000" pitchFamily="18" charset="-128"/>
                          <a:ea typeface="UD デジタル 教科書体 NK-R" panose="02020400000000000000" pitchFamily="18" charset="-128"/>
                          <a:cs typeface="ＭＳ Ｐゴシック" pitchFamily="50" charset="-128"/>
                        </a:rPr>
                        <a:t>者虐待の防止と未然防止の取組みを促進を図る。</a:t>
                      </a:r>
                      <a:endParaRPr lang="en-US" altLang="ja-JP" sz="1400" dirty="0">
                        <a:latin typeface="UD デジタル 教科書体 NK-R" panose="02020400000000000000" pitchFamily="18" charset="-128"/>
                        <a:ea typeface="UD デジタル 教科書体 NK-R" panose="02020400000000000000" pitchFamily="18" charset="-128"/>
                        <a:cs typeface="ＭＳ Ｐゴシック" pitchFamily="50" charset="-128"/>
                      </a:endParaRP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4013172"/>
                  </a:ext>
                </a:extLst>
              </a:tr>
              <a:tr h="1761954">
                <a:tc>
                  <a:txBody>
                    <a:bodyPr/>
                    <a:lstStyle/>
                    <a:p>
                      <a:pPr algn="dist"/>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カリキュラム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◎講義：</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YouTube</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動画</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「大阪府における</a:t>
                      </a:r>
                      <a:r>
                        <a:rPr kumimoji="1" lang="ja-JP" altLang="en-US" sz="14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者虐待の対応状況」「障がい者の権利擁護」「障害者虐待防止法の理解」「家族の思い」</a:t>
                      </a:r>
                      <a:r>
                        <a:rPr kumimoji="1" lang="ja-JP" altLang="en-US" sz="1400" u="sng" dirty="0">
                          <a:solidFill>
                            <a:schemeClr val="tx1"/>
                          </a:solidFill>
                          <a:latin typeface="UD デジタル 教科書体 NK-R" panose="02020400000000000000" pitchFamily="18" charset="-128"/>
                          <a:ea typeface="UD デジタル 教科書体 NK-R" panose="02020400000000000000" pitchFamily="18" charset="-128"/>
                        </a:rPr>
                        <a:t>「アンガーマネジメント」「障がい者福祉施設におけるメンタルヘルスの取組み」</a:t>
                      </a:r>
                      <a:endParaRPr kumimoji="1" lang="en-US" altLang="ja-JP" sz="1400" u="sng" dirty="0">
                        <a:solidFill>
                          <a:schemeClr val="tx1"/>
                        </a:solidFill>
                        <a:latin typeface="UD デジタル 教科書体 NK-R" panose="02020400000000000000" pitchFamily="18" charset="-128"/>
                        <a:ea typeface="UD デジタル 教科書体 NK-R" panose="02020400000000000000" pitchFamily="18" charset="-128"/>
                      </a:endParaRPr>
                    </a:p>
                    <a:p>
                      <a:pPr>
                        <a:spcAft>
                          <a:spcPts val="600"/>
                        </a:spcAft>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「施設管理者の責務と虐待防止委員会」</a:t>
                      </a:r>
                      <a:r>
                        <a:rPr kumimoji="1" lang="ja-JP" altLang="en-US" sz="1400" u="sng" dirty="0">
                          <a:solidFill>
                            <a:schemeClr val="tx1"/>
                          </a:solidFill>
                          <a:latin typeface="UD デジタル 教科書体 NK-R" panose="02020400000000000000" pitchFamily="18" charset="-128"/>
                          <a:ea typeface="UD デジタル 教科書体 NK-R" panose="02020400000000000000" pitchFamily="18" charset="-128"/>
                        </a:rPr>
                        <a:t>「事業所における虐待防止の取組み事例①・②」</a:t>
                      </a:r>
                      <a:endParaRPr kumimoji="1" lang="en-US" altLang="ja-JP" sz="1400" u="sng"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◎演習：オンライン会議システム（</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Zoom</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spcAft>
                          <a:spcPts val="600"/>
                        </a:spcAft>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虐待の芽</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の気づき」「管理者としての対応（通報義務）」「未然防止・再発防止策について」</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◎理解度チェック：</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YouTube</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動画にて講義及び演習の理解度を確認</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65096">
                <a:tc>
                  <a:txBody>
                    <a:bodyPr/>
                    <a:lstStyle/>
                    <a:p>
                      <a:pPr marL="0" marR="0" indent="0" algn="dist"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開催時期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動画公開期間：令和</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3</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年</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12</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月</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2</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日～令和</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4</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年</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1</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月</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7</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日</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36884">
                <a:tc>
                  <a:txBody>
                    <a:bodyPr/>
                    <a:lstStyle/>
                    <a:p>
                      <a:pPr algn="dist"/>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過去実績</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gn="dist"/>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（受講者数）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令和元年度：</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1,243</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名 （集合形式）</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令和</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2</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年度：</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1,326</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名　（</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YouTube</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動画配信）</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baseline="0" dirty="0">
                          <a:solidFill>
                            <a:schemeClr val="tx1"/>
                          </a:solidFill>
                          <a:latin typeface="UD デジタル 教科書体 NK-R" panose="02020400000000000000" pitchFamily="18" charset="-128"/>
                          <a:ea typeface="UD デジタル 教科書体 NK-R" panose="02020400000000000000" pitchFamily="18" charset="-128"/>
                        </a:rPr>
                        <a:t>令和</a:t>
                      </a:r>
                      <a:r>
                        <a:rPr kumimoji="1" lang="en-US" altLang="ja-JP" sz="1400" baseline="0" dirty="0">
                          <a:solidFill>
                            <a:schemeClr val="tx1"/>
                          </a:solidFill>
                          <a:latin typeface="UD デジタル 教科書体 NK-R" panose="02020400000000000000" pitchFamily="18" charset="-128"/>
                          <a:ea typeface="UD デジタル 教科書体 NK-R" panose="02020400000000000000" pitchFamily="18" charset="-128"/>
                        </a:rPr>
                        <a:t>3</a:t>
                      </a:r>
                      <a:r>
                        <a:rPr kumimoji="1" lang="ja-JP" altLang="en-US" sz="1400" baseline="0" dirty="0">
                          <a:solidFill>
                            <a:schemeClr val="tx1"/>
                          </a:solidFill>
                          <a:latin typeface="UD デジタル 教科書体 NK-R" panose="02020400000000000000" pitchFamily="18" charset="-128"/>
                          <a:ea typeface="UD デジタル 教科書体 NK-R" panose="02020400000000000000" pitchFamily="18" charset="-128"/>
                        </a:rPr>
                        <a:t>年度：  </a:t>
                      </a:r>
                      <a:r>
                        <a:rPr kumimoji="1" lang="en-US" altLang="ja-JP" sz="1400" baseline="0" dirty="0">
                          <a:solidFill>
                            <a:schemeClr val="tx1"/>
                          </a:solidFill>
                          <a:latin typeface="UD デジタル 教科書体 NK-R" panose="02020400000000000000" pitchFamily="18" charset="-128"/>
                          <a:ea typeface="UD デジタル 教科書体 NK-R" panose="02020400000000000000" pitchFamily="18" charset="-128"/>
                        </a:rPr>
                        <a:t>975</a:t>
                      </a:r>
                      <a:r>
                        <a:rPr kumimoji="1" lang="ja-JP" altLang="en-US" sz="1400" baseline="0" dirty="0">
                          <a:solidFill>
                            <a:schemeClr val="tx1"/>
                          </a:solidFill>
                          <a:latin typeface="UD デジタル 教科書体 NK-R" panose="02020400000000000000" pitchFamily="18" charset="-128"/>
                          <a:ea typeface="UD デジタル 教科書体 NK-R" panose="02020400000000000000" pitchFamily="18" charset="-128"/>
                        </a:rPr>
                        <a:t>名</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令和</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2</a:t>
                      </a:r>
                      <a:r>
                        <a:rPr kumimoji="1" lang="ja-JP" altLang="en-US" sz="1400" dirty="0" err="1">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3</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年度は受講決定通知メール送付者数を計上）</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132021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正方形/長方形 94"/>
          <p:cNvSpPr/>
          <p:nvPr/>
        </p:nvSpPr>
        <p:spPr>
          <a:xfrm>
            <a:off x="4851518" y="4868214"/>
            <a:ext cx="3766883" cy="348813"/>
          </a:xfrm>
          <a:prstGeom prst="rect">
            <a:avLst/>
          </a:prstGeom>
        </p:spPr>
        <p:txBody>
          <a:bodyPr wrap="square">
            <a:spAutoFit/>
          </a:bodyPr>
          <a:lstStyle/>
          <a:p>
            <a:pPr algn="ctr">
              <a:lnSpc>
                <a:spcPts val="1950"/>
              </a:lnSpc>
            </a:pPr>
            <a:r>
              <a:rPr lang="ja-JP" altLang="en-US" sz="1350" b="1" dirty="0">
                <a:latin typeface="UD デジタル 教科書体 NK-R" panose="02020400000000000000" pitchFamily="18" charset="-128"/>
                <a:ea typeface="UD デジタル 教科書体 NK-R" panose="02020400000000000000" pitchFamily="18" charset="-128"/>
              </a:rPr>
              <a:t>　　　     　</a:t>
            </a:r>
            <a:endParaRPr lang="en-US" altLang="ja-JP" sz="1350" b="1" dirty="0">
              <a:latin typeface="UD デジタル 教科書体 NK-R" panose="02020400000000000000" pitchFamily="18" charset="-128"/>
              <a:ea typeface="UD デジタル 教科書体 NK-R" panose="02020400000000000000" pitchFamily="18" charset="-128"/>
            </a:endParaRPr>
          </a:p>
        </p:txBody>
      </p:sp>
      <p:sp>
        <p:nvSpPr>
          <p:cNvPr id="20" name="正方形/長方形 19"/>
          <p:cNvSpPr/>
          <p:nvPr/>
        </p:nvSpPr>
        <p:spPr>
          <a:xfrm>
            <a:off x="-1" y="500715"/>
            <a:ext cx="9144000" cy="1128085"/>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1725"/>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◆これまでの受講者アンケートや部会での委員意見をふまえ、研修プログラムを改訂し、新たなテーマを追加</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◆新型コロナウイルスの感染拡大状況を鑑み、</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 YouTube</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動画等を活用し、時間帯や環境等を問わずに視聴し、伝達研修</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に活用できる研修資料を提供。演習ではオンライン会議システム（</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Zoom</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）によるグループワーク、意見交換等を実施</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◆学校、保育所等、医療機関、放課後児童クラブ等において、</a:t>
            </a:r>
            <a:r>
              <a:rPr lang="ja-JP" altLang="en-US" sz="14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者虐待防止に関する理解を深めるため、庁内所管課</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に宛て研修資料の周知を依頼</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2" name="楕円 11"/>
          <p:cNvSpPr/>
          <p:nvPr/>
        </p:nvSpPr>
        <p:spPr>
          <a:xfrm>
            <a:off x="251520" y="4149080"/>
            <a:ext cx="1944216" cy="72008"/>
          </a:xfrm>
          <a:prstGeom prst="ellipse">
            <a:avLst/>
          </a:prstGeom>
          <a:solidFill>
            <a:srgbClr val="FFFF0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2" name="楕円 1"/>
          <p:cNvSpPr/>
          <p:nvPr/>
        </p:nvSpPr>
        <p:spPr>
          <a:xfrm>
            <a:off x="251520" y="1772816"/>
            <a:ext cx="1944216" cy="72008"/>
          </a:xfrm>
          <a:prstGeom prst="ellipse">
            <a:avLst/>
          </a:prstGeom>
          <a:solidFill>
            <a:srgbClr val="FFFF0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11" name="楕円 10"/>
          <p:cNvSpPr/>
          <p:nvPr/>
        </p:nvSpPr>
        <p:spPr>
          <a:xfrm>
            <a:off x="216044" y="3429000"/>
            <a:ext cx="1944216" cy="72008"/>
          </a:xfrm>
          <a:prstGeom prst="ellipse">
            <a:avLst/>
          </a:prstGeom>
          <a:solidFill>
            <a:srgbClr val="FFFF0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84" name="正方形/長方形 83"/>
          <p:cNvSpPr/>
          <p:nvPr/>
        </p:nvSpPr>
        <p:spPr>
          <a:xfrm>
            <a:off x="0" y="1628800"/>
            <a:ext cx="9144000" cy="3154710"/>
          </a:xfrm>
          <a:prstGeom prst="rect">
            <a:avLst/>
          </a:prstGeom>
          <a:noFill/>
          <a:ln w="19050">
            <a:noFill/>
          </a:ln>
        </p:spPr>
        <p:txBody>
          <a:bodyPr wrap="square">
            <a:spAutoFi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a:t>
            </a:r>
            <a:r>
              <a:rPr lang="ja-JP" altLang="en-US" sz="1400" b="1" dirty="0">
                <a:solidFill>
                  <a:srgbClr val="FF0000"/>
                </a:solidFill>
                <a:latin typeface="UD デジタル 教科書体 NK-R" panose="02020400000000000000" pitchFamily="18" charset="-128"/>
                <a:ea typeface="UD デジタル 教科書体 NK-R" panose="02020400000000000000" pitchFamily="18" charset="-128"/>
              </a:rPr>
              <a:t>新たな研修テーマの追加</a:t>
            </a:r>
            <a:endParaRPr lang="en-US" altLang="ja-JP" sz="1400" dirty="0">
              <a:solidFill>
                <a:srgbClr val="FF0000"/>
              </a:solidFill>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〇市町村向け研修</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a:t>
            </a:r>
            <a:r>
              <a:rPr lang="ja-JP" altLang="en-US" sz="1400" dirty="0" err="1">
                <a:latin typeface="UD デジタル 教科書体 NK-R" panose="02020400000000000000" pitchFamily="18" charset="-128"/>
                <a:ea typeface="UD デジタル 教科書体 NK-R" panose="02020400000000000000" pitchFamily="18" charset="-128"/>
              </a:rPr>
              <a:t>大阪府障がい</a:t>
            </a:r>
            <a:r>
              <a:rPr lang="ja-JP" altLang="en-US" sz="1400" dirty="0">
                <a:latin typeface="UD デジタル 教科書体 NK-R" panose="02020400000000000000" pitchFamily="18" charset="-128"/>
                <a:ea typeface="UD デジタル 教科書体 NK-R" panose="02020400000000000000" pitchFamily="18" charset="-128"/>
              </a:rPr>
              <a:t>者虐待防止支援事業の主な取組み」</a:t>
            </a:r>
            <a:r>
              <a:rPr kumimoji="1" lang="ja-JP" altLang="en-US" sz="1400" dirty="0">
                <a:latin typeface="UD デジタル 教科書体 NK-R" panose="02020400000000000000" pitchFamily="18" charset="-128"/>
                <a:ea typeface="UD デジタル 教科書体 NK-R" panose="02020400000000000000" pitchFamily="18" charset="-128"/>
              </a:rPr>
              <a:t>「地域における市町村との協働」 </a:t>
            </a:r>
            <a:r>
              <a:rPr lang="ja-JP" altLang="en-US" sz="1400" dirty="0">
                <a:latin typeface="UD デジタル 教科書体 NK-R" panose="02020400000000000000" pitchFamily="18" charset="-128"/>
                <a:ea typeface="UD デジタル 教科書体 NK-R" panose="02020400000000000000" pitchFamily="18" charset="-128"/>
              </a:rPr>
              <a:t>「経済的虐待」「記録の書き方」</a:t>
            </a:r>
            <a:endParaRPr lang="en-US" altLang="ja-JP" sz="1400" dirty="0">
              <a:latin typeface="UD デジタル 教科書体 NK-R" panose="02020400000000000000" pitchFamily="18" charset="-128"/>
              <a:ea typeface="UD デジタル 教科書体 NK-R" panose="02020400000000000000" pitchFamily="18" charset="-128"/>
            </a:endParaRPr>
          </a:p>
          <a:p>
            <a:pPr>
              <a:spcAft>
                <a:spcPts val="600"/>
              </a:spcAft>
            </a:pPr>
            <a:r>
              <a:rPr lang="ja-JP" altLang="en-US" sz="1400" dirty="0">
                <a:latin typeface="UD デジタル 教科書体 NK-R" panose="02020400000000000000" pitchFamily="18" charset="-128"/>
                <a:ea typeface="UD デジタル 教科書体 NK-R" panose="02020400000000000000" pitchFamily="18" charset="-128"/>
              </a:rPr>
              <a:t>　「性的虐待の対応」</a:t>
            </a:r>
            <a:endParaRPr lang="en-US" altLang="ja-JP" sz="6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〇事業所向け研修</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a:t>
            </a:r>
            <a:r>
              <a:rPr kumimoji="1" lang="ja-JP" altLang="en-US" sz="1400" dirty="0">
                <a:latin typeface="UD デジタル 教科書体 NK-R" panose="02020400000000000000" pitchFamily="18" charset="-128"/>
                <a:ea typeface="UD デジタル 教科書体 NK-R" panose="02020400000000000000" pitchFamily="18" charset="-128"/>
              </a:rPr>
              <a:t>アンガーマネージメント」「</a:t>
            </a:r>
            <a:r>
              <a:rPr kumimoji="1" lang="ja-JP" altLang="en-US" sz="1400" dirty="0" err="1">
                <a:latin typeface="UD デジタル 教科書体 NK-R" panose="02020400000000000000" pitchFamily="18" charset="-128"/>
                <a:ea typeface="UD デジタル 教科書体 NK-R" panose="02020400000000000000" pitchFamily="18" charset="-128"/>
              </a:rPr>
              <a:t>障がい</a:t>
            </a:r>
            <a:r>
              <a:rPr kumimoji="1" lang="ja-JP" altLang="en-US" sz="1400" dirty="0">
                <a:latin typeface="UD デジタル 教科書体 NK-R" panose="02020400000000000000" pitchFamily="18" charset="-128"/>
                <a:ea typeface="UD デジタル 教科書体 NK-R" panose="02020400000000000000" pitchFamily="18" charset="-128"/>
              </a:rPr>
              <a:t>者福祉施設におけるメンタルヘルスの取組み」</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　「事業所における虐待防止の取組み事例①、②」</a:t>
            </a:r>
            <a:endParaRPr kumimoji="1" lang="en-US" altLang="ja-JP" sz="1400" dirty="0">
              <a:latin typeface="UD デジタル 教科書体 NK-R" panose="02020400000000000000" pitchFamily="18" charset="-128"/>
              <a:ea typeface="UD デジタル 教科書体 NK-R" panose="02020400000000000000" pitchFamily="18" charset="-128"/>
            </a:endParaRPr>
          </a:p>
          <a:p>
            <a:endParaRPr kumimoji="1" lang="en-US" altLang="ja-JP" sz="600" u="sng"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a:t>
            </a:r>
            <a:r>
              <a:rPr lang="ja-JP" altLang="en-US" sz="1400" b="1" dirty="0">
                <a:solidFill>
                  <a:srgbClr val="FF0000"/>
                </a:solidFill>
                <a:latin typeface="UD デジタル 教科書体 NK-R" panose="02020400000000000000" pitchFamily="18" charset="-128"/>
                <a:ea typeface="UD デジタル 教科書体 NK-R" panose="02020400000000000000" pitchFamily="18" charset="-128"/>
              </a:rPr>
              <a:t>オンラインによる研修実施</a:t>
            </a:r>
            <a:endParaRPr lang="en-US" altLang="ja-JP" sz="1400" b="1" dirty="0">
              <a:solidFill>
                <a:srgbClr val="FF0000"/>
              </a:solidFill>
              <a:latin typeface="UD デジタル 教科書体 NK-R" panose="02020400000000000000" pitchFamily="18" charset="-128"/>
              <a:ea typeface="UD デジタル 教科書体 NK-R" panose="02020400000000000000" pitchFamily="18" charset="-128"/>
            </a:endParaRPr>
          </a:p>
          <a:p>
            <a:r>
              <a:rPr lang="ja-JP" altLang="en-US" sz="1400" b="1" dirty="0">
                <a:latin typeface="UD デジタル 教科書体 NK-R" panose="02020400000000000000" pitchFamily="18" charset="-128"/>
                <a:ea typeface="UD デジタル 教科書体 NK-R" panose="02020400000000000000" pitchFamily="18" charset="-128"/>
              </a:rPr>
              <a:t>　</a:t>
            </a:r>
            <a:r>
              <a:rPr lang="ja-JP" altLang="en-US" sz="1400" dirty="0">
                <a:latin typeface="UD デジタル 教科書体 NK-R" panose="02020400000000000000" pitchFamily="18" charset="-128"/>
                <a:ea typeface="UD デジタル 教科書体 NK-R" panose="02020400000000000000" pitchFamily="18" charset="-128"/>
              </a:rPr>
              <a:t>講義は時間帯や環境等を問わずに受講できるよう</a:t>
            </a:r>
            <a:r>
              <a:rPr lang="en-US" altLang="ja-JP" sz="1400" dirty="0">
                <a:latin typeface="UD デジタル 教科書体 NK-R" panose="02020400000000000000" pitchFamily="18" charset="-128"/>
                <a:ea typeface="UD デジタル 教科書体 NK-R" panose="02020400000000000000" pitchFamily="18" charset="-128"/>
              </a:rPr>
              <a:t>YouTube</a:t>
            </a:r>
            <a:r>
              <a:rPr lang="ja-JP" altLang="en-US" sz="1400" dirty="0">
                <a:latin typeface="UD デジタル 教科書体 NK-R" panose="02020400000000000000" pitchFamily="18" charset="-128"/>
                <a:ea typeface="UD デジタル 教科書体 NK-R" panose="02020400000000000000" pitchFamily="18" charset="-128"/>
              </a:rPr>
              <a:t>動画を配信し、伝達研修等での活用を促進</a:t>
            </a:r>
            <a:endParaRPr lang="en-US" altLang="ja-JP" sz="600" b="1"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　</a:t>
            </a:r>
            <a:r>
              <a:rPr lang="ja-JP" altLang="en-US" sz="1400" dirty="0">
                <a:latin typeface="UD デジタル 教科書体 NK-R" panose="02020400000000000000" pitchFamily="18" charset="-128"/>
                <a:ea typeface="UD デジタル 教科書体 NK-R" panose="02020400000000000000" pitchFamily="18" charset="-128"/>
              </a:rPr>
              <a:t>演習はグループワーク、意見交換等をオンライン会議システム（</a:t>
            </a:r>
            <a:r>
              <a:rPr lang="en-US" altLang="ja-JP" sz="1400" dirty="0">
                <a:latin typeface="UD デジタル 教科書体 NK-R" panose="02020400000000000000" pitchFamily="18" charset="-128"/>
                <a:ea typeface="UD デジタル 教科書体 NK-R" panose="02020400000000000000" pitchFamily="18" charset="-128"/>
              </a:rPr>
              <a:t>Zoom</a:t>
            </a:r>
            <a:r>
              <a:rPr lang="ja-JP" altLang="en-US" sz="1400" dirty="0">
                <a:latin typeface="UD デジタル 教科書体 NK-R" panose="02020400000000000000" pitchFamily="18" charset="-128"/>
                <a:ea typeface="UD デジタル 教科書体 NK-R" panose="02020400000000000000" pitchFamily="18" charset="-128"/>
              </a:rPr>
              <a:t>）で実施</a:t>
            </a:r>
            <a:endParaRPr kumimoji="1" lang="en-US" altLang="ja-JP" sz="1400" dirty="0">
              <a:latin typeface="UD デジタル 教科書体 NK-R" panose="02020400000000000000" pitchFamily="18" charset="-128"/>
              <a:ea typeface="UD デジタル 教科書体 NK-R" panose="02020400000000000000" pitchFamily="18" charset="-128"/>
            </a:endParaRPr>
          </a:p>
          <a:p>
            <a:endParaRPr kumimoji="1" lang="en-US" altLang="ja-JP" sz="6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a:t>
            </a:r>
            <a:r>
              <a:rPr kumimoji="1" lang="ja-JP" altLang="en-US" sz="1400" b="1" dirty="0">
                <a:solidFill>
                  <a:srgbClr val="FF0000"/>
                </a:solidFill>
                <a:latin typeface="UD デジタル 教科書体 NK-R" panose="02020400000000000000" pitchFamily="18" charset="-128"/>
                <a:ea typeface="UD デジタル 教科書体 NK-R" panose="02020400000000000000" pitchFamily="18" charset="-128"/>
              </a:rPr>
              <a:t>受講対象者拡大への対応</a:t>
            </a:r>
            <a:endParaRPr kumimoji="1" lang="en-US" altLang="ja-JP" sz="1400" b="1" dirty="0">
              <a:solidFill>
                <a:srgbClr val="FF0000"/>
              </a:solidFill>
              <a:latin typeface="UD デジタル 教科書体 NK-R" panose="02020400000000000000" pitchFamily="18" charset="-128"/>
              <a:ea typeface="UD デジタル 教科書体 NK-R" panose="02020400000000000000" pitchFamily="18" charset="-128"/>
            </a:endParaRPr>
          </a:p>
          <a:p>
            <a:r>
              <a:rPr kumimoji="1" lang="en-US" altLang="ja-JP" sz="1400" b="1" dirty="0">
                <a:latin typeface="UD デジタル 教科書体 NK-R" panose="02020400000000000000" pitchFamily="18" charset="-128"/>
                <a:ea typeface="UD デジタル 教科書体 NK-R" panose="02020400000000000000" pitchFamily="18" charset="-128"/>
              </a:rPr>
              <a:t> </a:t>
            </a:r>
            <a:r>
              <a:rPr lang="ja-JP" altLang="en-US" sz="1400" dirty="0">
                <a:latin typeface="UD デジタル 教科書体 NK-R" panose="02020400000000000000" pitchFamily="18" charset="-128"/>
                <a:ea typeface="UD デジタル 教科書体 NK-R" panose="02020400000000000000" pitchFamily="18" charset="-128"/>
              </a:rPr>
              <a:t>学校、保育所等、医療機関、放課後等児童クラブ等での</a:t>
            </a:r>
            <a:r>
              <a:rPr lang="ja-JP" altLang="en-US" sz="1400" dirty="0" err="1">
                <a:latin typeface="UD デジタル 教科書体 NK-R" panose="02020400000000000000" pitchFamily="18" charset="-128"/>
                <a:ea typeface="UD デジタル 教科書体 NK-R" panose="02020400000000000000" pitchFamily="18" charset="-128"/>
              </a:rPr>
              <a:t>障がい</a:t>
            </a:r>
            <a:r>
              <a:rPr lang="ja-JP" altLang="en-US" sz="1400" dirty="0">
                <a:latin typeface="UD デジタル 教科書体 NK-R" panose="02020400000000000000" pitchFamily="18" charset="-128"/>
                <a:ea typeface="UD デジタル 教科書体 NK-R" panose="02020400000000000000" pitchFamily="18" charset="-128"/>
              </a:rPr>
              <a:t>者虐待防止の意識を醸成し、間接的防止措置を適切に</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果たすことができるよう、厚生労働省の依頼に基づき庁内関係課あてに研修資料の活用を周知</a:t>
            </a:r>
          </a:p>
        </p:txBody>
      </p:sp>
      <p:sp>
        <p:nvSpPr>
          <p:cNvPr id="37" name="正方形/長方形 36"/>
          <p:cNvSpPr/>
          <p:nvPr/>
        </p:nvSpPr>
        <p:spPr>
          <a:xfrm>
            <a:off x="4864636" y="5270375"/>
            <a:ext cx="3753765" cy="348813"/>
          </a:xfrm>
          <a:prstGeom prst="rect">
            <a:avLst/>
          </a:prstGeom>
        </p:spPr>
        <p:txBody>
          <a:bodyPr wrap="square">
            <a:spAutoFit/>
          </a:bodyPr>
          <a:lstStyle/>
          <a:p>
            <a:pPr algn="ctr">
              <a:lnSpc>
                <a:spcPts val="1950"/>
              </a:lnSpc>
            </a:pPr>
            <a:r>
              <a:rPr lang="ja-JP" altLang="en-US" sz="1200" b="1" dirty="0">
                <a:solidFill>
                  <a:srgbClr val="7030A0"/>
                </a:solidFill>
                <a:latin typeface="UD デジタル 教科書体 NK-R" panose="02020400000000000000" pitchFamily="18" charset="-128"/>
                <a:ea typeface="UD デジタル 教科書体 NK-R" panose="02020400000000000000" pitchFamily="18" charset="-128"/>
              </a:rPr>
              <a:t> </a:t>
            </a:r>
            <a:endParaRPr lang="en-US" altLang="ja-JP" sz="1200" b="1" u="sng" dirty="0">
              <a:solidFill>
                <a:srgbClr val="7030A0"/>
              </a:solidFill>
              <a:latin typeface="UD デジタル 教科書体 NK-R" panose="02020400000000000000" pitchFamily="18" charset="-128"/>
              <a:ea typeface="UD デジタル 教科書体 NK-R" panose="02020400000000000000" pitchFamily="18" charset="-128"/>
            </a:endParaRPr>
          </a:p>
        </p:txBody>
      </p:sp>
      <p:sp>
        <p:nvSpPr>
          <p:cNvPr id="29" name="額縁 28"/>
          <p:cNvSpPr/>
          <p:nvPr/>
        </p:nvSpPr>
        <p:spPr>
          <a:xfrm>
            <a:off x="0" y="-27384"/>
            <a:ext cx="9144000" cy="540000"/>
          </a:xfrm>
          <a:prstGeom prst="bevel">
            <a:avLst>
              <a:gd name="adj" fmla="val 0"/>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障がい</a:t>
            </a:r>
            <a:r>
              <a:rPr lang="ja-JP" altLang="en-US" sz="22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者</a:t>
            </a:r>
            <a:r>
              <a:rPr lang="ja-JP" altLang="ja-JP" sz="22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虐待防止</a:t>
            </a:r>
            <a:r>
              <a:rPr lang="ja-JP" altLang="en-US" sz="22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・権利擁護</a:t>
            </a:r>
            <a:r>
              <a:rPr lang="ja-JP" altLang="ja-JP" sz="22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研修</a:t>
            </a:r>
            <a:r>
              <a:rPr lang="ja-JP" altLang="en-US" sz="22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＜令和</a:t>
            </a:r>
            <a:r>
              <a:rPr lang="en-US" altLang="ja-JP" sz="22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3</a:t>
            </a:r>
            <a:r>
              <a:rPr lang="ja-JP" altLang="en-US" sz="22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年度の新たな取組み概要＞</a:t>
            </a:r>
            <a:r>
              <a:rPr lang="ja-JP" altLang="en-US"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a:t>
            </a:r>
            <a:r>
              <a:rPr lang="ja-JP" altLang="en-US"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a:t>
            </a:r>
            <a:r>
              <a:rPr lang="ja-JP" altLang="ja-JP"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a:t>
            </a:r>
            <a:endParaRPr lang="ja-JP" altLang="en-US"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19" name="正方形/長方形 18"/>
          <p:cNvSpPr/>
          <p:nvPr/>
        </p:nvSpPr>
        <p:spPr>
          <a:xfrm>
            <a:off x="0" y="5033379"/>
            <a:ext cx="9143999" cy="1800000"/>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725"/>
              </a:lnSpc>
            </a:pP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・研修受講者アンケートや国研修プログラム、虐待対応状況調査の結果、虐待防止推進部会での協議、</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spcAft>
                <a:spcPts val="1200"/>
              </a:spcAft>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市町村指導、集団指導等各事業の内容を反映させ、引続き定期的に</a:t>
            </a:r>
            <a:r>
              <a:rPr lang="ja-JP" altLang="en-US" sz="1400" u="sng" dirty="0">
                <a:solidFill>
                  <a:schemeClr val="tx1"/>
                </a:solidFill>
                <a:latin typeface="UD デジタル 教科書体 NK-R" panose="02020400000000000000" pitchFamily="18" charset="-128"/>
                <a:ea typeface="UD デジタル 教科書体 NK-R" panose="02020400000000000000" pitchFamily="18" charset="-128"/>
              </a:rPr>
              <a:t>研修プログラムやテーマの見直し</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を行う</a:t>
            </a:r>
            <a:endParaRPr lang="en-US" altLang="ja-JP" sz="5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福祉サービス事業所内での</a:t>
            </a:r>
            <a:r>
              <a:rPr lang="ja-JP" altLang="en-US" sz="1400" u="sng" dirty="0">
                <a:solidFill>
                  <a:schemeClr val="tx1"/>
                </a:solidFill>
                <a:latin typeface="UD デジタル 教科書体 NK-R" panose="02020400000000000000" pitchFamily="18" charset="-128"/>
                <a:ea typeface="UD デジタル 教科書体 NK-R" panose="02020400000000000000" pitchFamily="18" charset="-128"/>
              </a:rPr>
              <a:t>虐待防止委員会設置や研修実施が義務化</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lang="en-US" altLang="ja-JP" sz="1400" dirty="0" err="1">
                <a:solidFill>
                  <a:schemeClr val="tx1"/>
                </a:solidFill>
                <a:latin typeface="UD デジタル 教科書体 NK-R" panose="02020400000000000000" pitchFamily="18" charset="-128"/>
                <a:ea typeface="UD デジタル 教科書体 NK-R" panose="02020400000000000000" pitchFamily="18" charset="-128"/>
              </a:rPr>
              <a:t>R4.4</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月～）</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spcAft>
                <a:spcPts val="1200"/>
              </a:spcAft>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府主催の虐待防止・権利擁護研修の更なるニーズ拡大への対応が求められる</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・学校、保育所等、医療機関、放課後等児童クラブ等への</a:t>
            </a:r>
            <a:r>
              <a:rPr lang="ja-JP" altLang="en-US" sz="1400" u="sng" dirty="0">
                <a:solidFill>
                  <a:schemeClr val="tx1"/>
                </a:solidFill>
                <a:latin typeface="UD デジタル 教科書体 NK-R" panose="02020400000000000000" pitchFamily="18" charset="-128"/>
                <a:ea typeface="UD デジタル 教科書体 NK-R" panose="02020400000000000000" pitchFamily="18" charset="-128"/>
              </a:rPr>
              <a:t>受講対象者拡大</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に伴い、実施計画や開催方法等を検討する</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3" name="スライド番号プレースホルダー 1"/>
          <p:cNvSpPr>
            <a:spLocks noGrp="1"/>
          </p:cNvSpPr>
          <p:nvPr>
            <p:ph type="sldNum" sz="quarter" idx="12"/>
          </p:nvPr>
        </p:nvSpPr>
        <p:spPr>
          <a:xfrm>
            <a:off x="8579538" y="6463357"/>
            <a:ext cx="549424" cy="476672"/>
          </a:xfrm>
        </p:spPr>
        <p:txBody>
          <a:bodyPr/>
          <a:lstStyle/>
          <a:p>
            <a:fld id="{FA3DB138-92A5-4612-A502-12E4C5DA25CF}"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pPr/>
              <a:t>5</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 name="角丸四角形 2"/>
          <p:cNvSpPr/>
          <p:nvPr/>
        </p:nvSpPr>
        <p:spPr>
          <a:xfrm>
            <a:off x="0" y="4846883"/>
            <a:ext cx="2592288" cy="360040"/>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rPr>
              <a:t>今後の</a:t>
            </a: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rPr>
              <a:t>研修における</a:t>
            </a:r>
            <a:r>
              <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rPr>
              <a:t>課題</a:t>
            </a:r>
          </a:p>
        </p:txBody>
      </p:sp>
    </p:spTree>
    <p:extLst>
      <p:ext uri="{BB962C8B-B14F-4D97-AF65-F5344CB8AC3E}">
        <p14:creationId xmlns:p14="http://schemas.microsoft.com/office/powerpoint/2010/main" val="985209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27384"/>
            <a:ext cx="9144000" cy="540000"/>
          </a:xfrm>
          <a:prstGeom prst="rect">
            <a:avLst/>
          </a:prstGeom>
          <a:solidFill>
            <a:srgbClr val="002060"/>
          </a:solidFill>
          <a:ln>
            <a:noFill/>
          </a:ln>
        </p:spPr>
        <p:txBody>
          <a:bodyPr wrap="square" rtlCol="0" anchor="ctr">
            <a:spAutoFit/>
          </a:bodyPr>
          <a:lstStyle/>
          <a:p>
            <a:pPr algn="ctr">
              <a:spcBef>
                <a:spcPct val="0"/>
              </a:spcBef>
            </a:pPr>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専門性強化事業</a:t>
            </a:r>
            <a:endParaRPr lang="ja-JP" altLang="ja-JP" sz="2800" b="1" dirty="0">
              <a:solidFill>
                <a:schemeClr val="bg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4" name="テキスト ボックス 3"/>
          <p:cNvSpPr txBox="1"/>
          <p:nvPr/>
        </p:nvSpPr>
        <p:spPr>
          <a:xfrm>
            <a:off x="0" y="437027"/>
            <a:ext cx="9144000" cy="523220"/>
          </a:xfrm>
          <a:prstGeom prst="rect">
            <a:avLst/>
          </a:prstGeom>
          <a:solidFill>
            <a:srgbClr val="FFFF66"/>
          </a:solidFill>
        </p:spPr>
        <p:txBody>
          <a:bodyPr wrap="square" rtlCol="0" anchor="ctr">
            <a:spAutoFit/>
          </a:bodyPr>
          <a:lstStyle/>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lang="ja-JP" altLang="en-US" sz="1400" dirty="0" err="1">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者虐待の対応に悩む市町村</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障がい者虐待</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担当課に対し、府は</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弁護士、社会福祉士の専門職チーム</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を</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派遣</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し、</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　　市町村の虐待対応方針検討の場において、対応のポイントや組織決定に関する助言、情報提供を受ける</a:t>
            </a:r>
            <a:r>
              <a:rPr kumimoji="1"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ことができる</a:t>
            </a:r>
            <a:endParaRPr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8" name="フローチャート : 代替処理 7"/>
          <p:cNvSpPr/>
          <p:nvPr/>
        </p:nvSpPr>
        <p:spPr>
          <a:xfrm>
            <a:off x="35496" y="5046372"/>
            <a:ext cx="4504680" cy="14069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◎情報の整理ができ、不足している情報は何かがわかった</a:t>
            </a: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◎ケースの全体像を把握し、客観視することができた</a:t>
            </a: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◎虐待認定の法的根拠を確認することができた</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◎組織決定した対応方針の見直し、共有ができた</a:t>
            </a: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◎終結に向けての道筋が整理できた</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◎判断や対応のポイント、ノウハウの蓄積につながった</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1" name="スライド番号プレースホルダー 1"/>
          <p:cNvSpPr txBox="1">
            <a:spLocks/>
          </p:cNvSpPr>
          <p:nvPr/>
        </p:nvSpPr>
        <p:spPr bwMode="auto">
          <a:xfrm>
            <a:off x="7010400" y="6550258"/>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ja-JP"/>
            </a:defPPr>
            <a:lvl1pPr marL="0" algn="r" defTabSz="914400" rtl="0" eaLnBrk="0" latinLnBrk="0" hangingPunct="0">
              <a:spcBef>
                <a:spcPct val="20000"/>
              </a:spcBef>
              <a:buFont typeface="Arial" pitchFamily="34" charset="0"/>
              <a:buChar char="•"/>
              <a:defRPr kumimoji="1" sz="3200" kern="1200">
                <a:solidFill>
                  <a:schemeClr val="tx1"/>
                </a:solidFill>
                <a:latin typeface="Calibri" pitchFamily="34" charset="0"/>
                <a:ea typeface="ＭＳ Ｐゴシック" pitchFamily="50" charset="-128"/>
                <a:cs typeface="+mn-cs"/>
              </a:defRPr>
            </a:lvl1pPr>
            <a:lvl2pPr marL="742950" indent="-285750" algn="l" defTabSz="914400" rtl="0" eaLnBrk="0" latinLnBrk="0" hangingPunct="0">
              <a:spcBef>
                <a:spcPct val="20000"/>
              </a:spcBef>
              <a:buFont typeface="Arial" pitchFamily="34" charset="0"/>
              <a:buChar char="–"/>
              <a:defRPr kumimoji="1" sz="2800" kern="1200">
                <a:solidFill>
                  <a:schemeClr val="tx1"/>
                </a:solidFill>
                <a:latin typeface="Calibri" pitchFamily="34" charset="0"/>
                <a:ea typeface="ＭＳ Ｐゴシック" pitchFamily="50" charset="-128"/>
                <a:cs typeface="+mn-cs"/>
              </a:defRPr>
            </a:lvl2pPr>
            <a:lvl3pPr marL="1143000" indent="-228600" algn="l" defTabSz="914400" rtl="0" eaLnBrk="0" latinLnBrk="0" hangingPunct="0">
              <a:spcBef>
                <a:spcPct val="20000"/>
              </a:spcBef>
              <a:buFont typeface="Arial" pitchFamily="34" charset="0"/>
              <a:buChar char="•"/>
              <a:defRPr kumimoji="1" sz="2400" kern="1200">
                <a:solidFill>
                  <a:schemeClr val="tx1"/>
                </a:solidFill>
                <a:latin typeface="Calibri" pitchFamily="34" charset="0"/>
                <a:ea typeface="ＭＳ Ｐゴシック" pitchFamily="50" charset="-128"/>
                <a:cs typeface="+mn-cs"/>
              </a:defRPr>
            </a:lvl3pPr>
            <a:lvl4pPr marL="1600200" indent="-228600" algn="l" defTabSz="914400" rtl="0" eaLnBrk="0" latinLnBrk="0" hangingPunct="0">
              <a:spcBef>
                <a:spcPct val="20000"/>
              </a:spcBef>
              <a:buFont typeface="Arial" pitchFamily="34" charset="0"/>
              <a:buChar char="–"/>
              <a:defRPr kumimoji="1" sz="2000" kern="1200">
                <a:solidFill>
                  <a:schemeClr val="tx1"/>
                </a:solidFill>
                <a:latin typeface="Calibri" pitchFamily="34" charset="0"/>
                <a:ea typeface="ＭＳ Ｐゴシック" pitchFamily="50" charset="-128"/>
                <a:cs typeface="+mn-cs"/>
              </a:defRPr>
            </a:lvl4pPr>
            <a:lvl5pPr marL="2057400" indent="-228600" algn="l" defTabSz="914400" rtl="0" eaLnBrk="0" latinLnBrk="0" hangingPunct="0">
              <a:spcBef>
                <a:spcPct val="20000"/>
              </a:spcBef>
              <a:buFont typeface="Arial" pitchFamily="34" charset="0"/>
              <a:buChar char="»"/>
              <a:defRPr kumimoji="1" sz="2000" kern="1200">
                <a:solidFill>
                  <a:schemeClr val="tx1"/>
                </a:solidFill>
                <a:latin typeface="Calibri" pitchFamily="34" charset="0"/>
                <a:ea typeface="ＭＳ Ｐゴシック" pitchFamily="50" charset="-128"/>
                <a:cs typeface="+mn-cs"/>
              </a:defRPr>
            </a:lvl5pPr>
            <a:lvl6pPr marL="2514600" indent="-228600" algn="l" defTabSz="914400" rtl="0" eaLnBrk="0" fontAlgn="base" latinLnBrk="0" hangingPunct="0">
              <a:spcBef>
                <a:spcPct val="20000"/>
              </a:spcBef>
              <a:spcAft>
                <a:spcPct val="0"/>
              </a:spcAft>
              <a:buFont typeface="Arial" pitchFamily="34" charset="0"/>
              <a:buChar char="»"/>
              <a:defRPr kumimoji="1" sz="2000" kern="1200">
                <a:solidFill>
                  <a:schemeClr val="tx1"/>
                </a:solidFill>
                <a:latin typeface="Calibri" pitchFamily="34" charset="0"/>
                <a:ea typeface="ＭＳ Ｐゴシック" pitchFamily="50" charset="-128"/>
                <a:cs typeface="+mn-cs"/>
              </a:defRPr>
            </a:lvl6pPr>
            <a:lvl7pPr marL="2971800" indent="-228600" algn="l" defTabSz="914400" rtl="0" eaLnBrk="0" fontAlgn="base" latinLnBrk="0" hangingPunct="0">
              <a:spcBef>
                <a:spcPct val="20000"/>
              </a:spcBef>
              <a:spcAft>
                <a:spcPct val="0"/>
              </a:spcAft>
              <a:buFont typeface="Arial" pitchFamily="34" charset="0"/>
              <a:buChar char="»"/>
              <a:defRPr kumimoji="1" sz="2000" kern="1200">
                <a:solidFill>
                  <a:schemeClr val="tx1"/>
                </a:solidFill>
                <a:latin typeface="Calibri" pitchFamily="34" charset="0"/>
                <a:ea typeface="ＭＳ Ｐゴシック" pitchFamily="50" charset="-128"/>
                <a:cs typeface="+mn-cs"/>
              </a:defRPr>
            </a:lvl7pPr>
            <a:lvl8pPr marL="3429000" indent="-228600" algn="l" defTabSz="914400" rtl="0" eaLnBrk="0" fontAlgn="base" latinLnBrk="0" hangingPunct="0">
              <a:spcBef>
                <a:spcPct val="20000"/>
              </a:spcBef>
              <a:spcAft>
                <a:spcPct val="0"/>
              </a:spcAft>
              <a:buFont typeface="Arial" pitchFamily="34" charset="0"/>
              <a:buChar char="»"/>
              <a:defRPr kumimoji="1" sz="2000" kern="1200">
                <a:solidFill>
                  <a:schemeClr val="tx1"/>
                </a:solidFill>
                <a:latin typeface="Calibri" pitchFamily="34" charset="0"/>
                <a:ea typeface="ＭＳ Ｐゴシック" pitchFamily="50" charset="-128"/>
                <a:cs typeface="+mn-cs"/>
              </a:defRPr>
            </a:lvl8pPr>
            <a:lvl9pPr marL="3886200" indent="-228600" algn="l" defTabSz="914400" rtl="0" eaLnBrk="0" fontAlgn="base" latinLnBrk="0" hangingPunct="0">
              <a:spcBef>
                <a:spcPct val="20000"/>
              </a:spcBef>
              <a:spcAft>
                <a:spcPct val="0"/>
              </a:spcAft>
              <a:buFont typeface="Arial" pitchFamily="34" charset="0"/>
              <a:buChar char="»"/>
              <a:defRPr kumimoji="1" sz="2000" kern="1200">
                <a:solidFill>
                  <a:schemeClr val="tx1"/>
                </a:solidFill>
                <a:latin typeface="Calibri" pitchFamily="34" charset="0"/>
                <a:ea typeface="ＭＳ Ｐゴシック" pitchFamily="50" charset="-128"/>
                <a:cs typeface="+mn-cs"/>
              </a:defRPr>
            </a:lvl9pPr>
          </a:lstStyle>
          <a:p>
            <a:pPr eaLnBrk="1" hangingPunct="1">
              <a:spcBef>
                <a:spcPct val="0"/>
              </a:spcBef>
              <a:buFontTx/>
              <a:buNone/>
            </a:pPr>
            <a:fld id="{C4778281-5AD8-4325-90BB-C0797848C3C3}" type="slidenum">
              <a:rPr lang="ja-JP" altLang="en-US" sz="1200" smtClean="0">
                <a:latin typeface="UD デジタル 教科書体 NK-R" panose="02020400000000000000" pitchFamily="18" charset="-128"/>
                <a:ea typeface="UD デジタル 教科書体 NK-R" panose="02020400000000000000" pitchFamily="18" charset="-128"/>
              </a:rPr>
              <a:pPr eaLnBrk="1" hangingPunct="1">
                <a:spcBef>
                  <a:spcPct val="0"/>
                </a:spcBef>
                <a:buFontTx/>
                <a:buNone/>
              </a:pPr>
              <a:t>6</a:t>
            </a:fld>
            <a:endParaRPr lang="ja-JP" altLang="en-US" sz="1200" dirty="0">
              <a:latin typeface="UD デジタル 教科書体 NK-R" panose="02020400000000000000" pitchFamily="18" charset="-128"/>
              <a:ea typeface="UD デジタル 教科書体 NK-R" panose="02020400000000000000" pitchFamily="18" charset="-128"/>
            </a:endParaRPr>
          </a:p>
        </p:txBody>
      </p:sp>
      <p:sp>
        <p:nvSpPr>
          <p:cNvPr id="14" name="正方形/長方形 13"/>
          <p:cNvSpPr/>
          <p:nvPr/>
        </p:nvSpPr>
        <p:spPr>
          <a:xfrm>
            <a:off x="4777838" y="4400063"/>
            <a:ext cx="4259478" cy="409598"/>
          </a:xfrm>
          <a:prstGeom prst="rect">
            <a:avLst/>
          </a:prstGeom>
          <a:solidFill>
            <a:schemeClr val="accent6">
              <a:lumMod val="20000"/>
              <a:lumOff val="8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FF0000"/>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専門職派遣活用の検討を</a:t>
            </a:r>
            <a:r>
              <a:rPr lang="en-US" altLang="ja-JP" b="1" dirty="0">
                <a:solidFill>
                  <a:srgbClr val="FF0000"/>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p>
        </p:txBody>
      </p:sp>
      <p:sp>
        <p:nvSpPr>
          <p:cNvPr id="9" name="正方形/長方形 8"/>
          <p:cNvSpPr/>
          <p:nvPr/>
        </p:nvSpPr>
        <p:spPr>
          <a:xfrm>
            <a:off x="4777838" y="4831183"/>
            <a:ext cx="4259478" cy="2062678"/>
          </a:xfrm>
          <a:prstGeom prst="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大阪府　福祉部　</a:t>
            </a:r>
            <a:r>
              <a:rPr lang="ja-JP" altLang="en-US" b="1" dirty="0" err="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福祉室　</a:t>
            </a:r>
            <a:endParaRPr lang="en-US" altLang="ja-JP"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algn="ctr">
              <a:spcAft>
                <a:spcPts val="600"/>
              </a:spcAft>
            </a:pPr>
            <a:r>
              <a:rPr lang="ja-JP" altLang="en-US" b="1" dirty="0" err="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福祉企画課　権利擁護グループ</a:t>
            </a:r>
            <a:endParaRPr lang="en-US" altLang="ja-JP"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algn="ctr"/>
            <a:r>
              <a:rPr lang="ja-JP" altLang="en-US"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電話：</a:t>
            </a:r>
            <a:r>
              <a:rPr lang="en-US" altLang="ja-JP"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06</a:t>
            </a:r>
            <a:r>
              <a:rPr lang="ja-JP" altLang="en-US"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lang="en-US" altLang="ja-JP"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6944</a:t>
            </a:r>
            <a:r>
              <a:rPr lang="ja-JP" altLang="en-US"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lang="en-US" altLang="ja-JP"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6271</a:t>
            </a:r>
            <a:endParaRPr lang="ja-JP" altLang="en-US"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12" name="正方形/長方形 11"/>
          <p:cNvSpPr/>
          <p:nvPr/>
        </p:nvSpPr>
        <p:spPr>
          <a:xfrm>
            <a:off x="0" y="6480793"/>
            <a:ext cx="9144000" cy="377207"/>
          </a:xfrm>
          <a:prstGeom prst="rect">
            <a:avLst/>
          </a:prstGeom>
          <a:solidFill>
            <a:schemeClr val="accent1">
              <a:lumMod val="40000"/>
              <a:lumOff val="6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市町村だけで悩まず、気軽にご相談ください。</a:t>
            </a:r>
            <a:endPar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pic>
        <p:nvPicPr>
          <p:cNvPr id="16" name="図 47" descr="困った男性左.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36544" y="2467710"/>
            <a:ext cx="896495" cy="17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角丸四角形吹き出し 16"/>
          <p:cNvSpPr/>
          <p:nvPr/>
        </p:nvSpPr>
        <p:spPr>
          <a:xfrm>
            <a:off x="4777838" y="2424873"/>
            <a:ext cx="3335851" cy="1315295"/>
          </a:xfrm>
          <a:prstGeom prst="wedgeRoundRectCallout">
            <a:avLst>
              <a:gd name="adj1" fmla="val 55031"/>
              <a:gd name="adj2" fmla="val 19582"/>
              <a:gd name="adj3" fmla="val 16667"/>
            </a:avLst>
          </a:prstGeom>
          <a:noFill/>
          <a:ln w="158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・事実確認が難しい</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・分離、保護すべきかどうか</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虐待の認定をする根拠は十分か</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・終結と判断して良いか</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・虐待対応を見直したい</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endPar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2" name="角丸四角形 21"/>
          <p:cNvSpPr/>
          <p:nvPr/>
        </p:nvSpPr>
        <p:spPr>
          <a:xfrm>
            <a:off x="59328" y="1020077"/>
            <a:ext cx="1200304" cy="360000"/>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事業概要</a:t>
            </a:r>
            <a:endPar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23" name="テキスト ボックス 22"/>
          <p:cNvSpPr txBox="1"/>
          <p:nvPr/>
        </p:nvSpPr>
        <p:spPr>
          <a:xfrm>
            <a:off x="4226" y="1403228"/>
            <a:ext cx="9104278" cy="954107"/>
          </a:xfrm>
          <a:prstGeom prst="rect">
            <a:avLst/>
          </a:prstGeom>
          <a:noFill/>
        </p:spPr>
        <p:txBody>
          <a:bodyPr wrap="square" rtlCol="0">
            <a:spAutoFit/>
          </a:bodyPr>
          <a:lstStyle/>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〇</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府</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は</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大阪弁護士会及び大阪社会福祉士会と契約し</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、市町村における</a:t>
            </a:r>
            <a:r>
              <a:rPr lang="ja-JP" altLang="ja-JP" sz="1400" dirty="0" err="1">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者虐待対応のため</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に、</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　</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弁護士、社会福祉士の専門職チームの派遣事業を実施</a:t>
            </a:r>
            <a:endParaRPr lang="en-US" altLang="ja-JP" sz="1400" dirty="0">
              <a:latin typeface="UD デジタル 教科書体 NK-R" panose="02020400000000000000" pitchFamily="18" charset="-128"/>
              <a:ea typeface="UD デジタル 教科書体 NK-R" panose="02020400000000000000" pitchFamily="18"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〇</a:t>
            </a:r>
            <a:r>
              <a:rPr lang="ja-JP" altLang="ja-JP" sz="1400" dirty="0" err="1">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者虐待対応を検討する場に、弁護士・社会福祉士の専門職チーム</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を</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派遣</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し、より適切な対応の検討を行う</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〇</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支援の方法や判断</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の</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ポイント等について、専門的視点からの助言及び情報提供を得ること</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が目的</a:t>
            </a:r>
            <a:endParaRPr kumimoji="1"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24" name="角丸四角形 23"/>
          <p:cNvSpPr/>
          <p:nvPr/>
        </p:nvSpPr>
        <p:spPr>
          <a:xfrm>
            <a:off x="66874" y="4694003"/>
            <a:ext cx="1768822" cy="389701"/>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実施後市町村より</a:t>
            </a:r>
            <a:endPar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25" name="角丸四角形 24"/>
          <p:cNvSpPr/>
          <p:nvPr/>
        </p:nvSpPr>
        <p:spPr>
          <a:xfrm>
            <a:off x="4796899" y="4910439"/>
            <a:ext cx="1090306" cy="390769"/>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問合せ先</a:t>
            </a:r>
            <a:endParaRPr kumimoji="1" lang="ja-JP" altLang="en-US"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15" name="フローチャート: 組合せ 14"/>
          <p:cNvSpPr/>
          <p:nvPr/>
        </p:nvSpPr>
        <p:spPr>
          <a:xfrm>
            <a:off x="5211854" y="3852258"/>
            <a:ext cx="2736304" cy="433341"/>
          </a:xfrm>
          <a:prstGeom prst="flowChartMerg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algn="ctr"/>
            <a:r>
              <a:rPr kumimoji="1" lang="ja-JP" altLang="en-US" dirty="0">
                <a:ln>
                  <a:solidFill>
                    <a:schemeClr val="tx1"/>
                  </a:solidFill>
                </a:ln>
                <a:solidFill>
                  <a:schemeClr val="bg1"/>
                </a:solidFill>
                <a:latin typeface="UD デジタル 教科書体 NK-R" panose="02020400000000000000" pitchFamily="18" charset="-128"/>
                <a:ea typeface="UD デジタル 教科書体 NK-R" panose="02020400000000000000" pitchFamily="18" charset="-128"/>
              </a:rPr>
              <a:t>そんな時は</a:t>
            </a:r>
          </a:p>
        </p:txBody>
      </p:sp>
      <p:sp>
        <p:nvSpPr>
          <p:cNvPr id="18" name="角丸四角形 17"/>
          <p:cNvSpPr/>
          <p:nvPr/>
        </p:nvSpPr>
        <p:spPr>
          <a:xfrm>
            <a:off x="66874" y="2403907"/>
            <a:ext cx="1336774" cy="383429"/>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派遣の流れ</a:t>
            </a:r>
            <a:endPar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2" name="テキスト ボックス 1"/>
          <p:cNvSpPr txBox="1"/>
          <p:nvPr/>
        </p:nvSpPr>
        <p:spPr>
          <a:xfrm>
            <a:off x="28600" y="2836093"/>
            <a:ext cx="4607121" cy="1384995"/>
          </a:xfrm>
          <a:prstGeom prst="rect">
            <a:avLst/>
          </a:prstGeom>
          <a:noFill/>
        </p:spPr>
        <p:txBody>
          <a:bodyPr wrap="square" rtlCol="0">
            <a:spAutoFit/>
          </a:bodyPr>
          <a:lstStyle/>
          <a:p>
            <a:r>
              <a:rPr lang="ja-JP" altLang="ja-JP" sz="1400" dirty="0">
                <a:latin typeface="UD デジタル 教科書体 NK-R" panose="02020400000000000000" pitchFamily="18" charset="-128"/>
                <a:ea typeface="UD デジタル 教科書体 NK-R" panose="02020400000000000000" pitchFamily="18" charset="-128"/>
              </a:rPr>
              <a:t>①</a:t>
            </a:r>
            <a:r>
              <a:rPr lang="ja-JP" altLang="ja-JP" sz="1400" dirty="0" err="1">
                <a:latin typeface="UD デジタル 教科書体 NK-R" panose="02020400000000000000" pitchFamily="18" charset="-128"/>
                <a:ea typeface="UD デジタル 教科書体 NK-R" panose="02020400000000000000" pitchFamily="18" charset="-128"/>
              </a:rPr>
              <a:t>府障がい</a:t>
            </a:r>
            <a:r>
              <a:rPr lang="ja-JP" altLang="ja-JP" sz="1400" dirty="0">
                <a:latin typeface="UD デジタル 教科書体 NK-R" panose="02020400000000000000" pitchFamily="18" charset="-128"/>
                <a:ea typeface="UD デジタル 教科書体 NK-R" panose="02020400000000000000" pitchFamily="18" charset="-128"/>
              </a:rPr>
              <a:t>者権利擁護センターへ連絡</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ja-JP" sz="1400" dirty="0">
                <a:latin typeface="UD デジタル 教科書体 NK-R" panose="02020400000000000000" pitchFamily="18" charset="-128"/>
                <a:ea typeface="UD デジタル 教科書体 NK-R" panose="02020400000000000000" pitchFamily="18" charset="-128"/>
              </a:rPr>
              <a:t>②</a:t>
            </a:r>
            <a:r>
              <a:rPr lang="ja-JP" altLang="en-US" sz="1400" dirty="0">
                <a:latin typeface="UD デジタル 教科書体 NK-R" panose="02020400000000000000" pitchFamily="18" charset="-128"/>
                <a:ea typeface="UD デジタル 教科書体 NK-R" panose="02020400000000000000" pitchFamily="18" charset="-128"/>
              </a:rPr>
              <a:t>府へ</a:t>
            </a:r>
            <a:r>
              <a:rPr lang="ja-JP" altLang="ja-JP" sz="1400" dirty="0">
                <a:latin typeface="UD デジタル 教科書体 NK-R" panose="02020400000000000000" pitchFamily="18" charset="-128"/>
                <a:ea typeface="UD デジタル 教科書体 NK-R" panose="02020400000000000000" pitchFamily="18" charset="-128"/>
              </a:rPr>
              <a:t>専門相談依頼書に相談内容</a:t>
            </a:r>
            <a:r>
              <a:rPr lang="ja-JP" altLang="en-US" sz="1400" dirty="0">
                <a:latin typeface="UD デジタル 教科書体 NK-R" panose="02020400000000000000" pitchFamily="18" charset="-128"/>
                <a:ea typeface="UD デジタル 教科書体 NK-R" panose="02020400000000000000" pitchFamily="18" charset="-128"/>
              </a:rPr>
              <a:t>等</a:t>
            </a:r>
            <a:r>
              <a:rPr lang="ja-JP" altLang="ja-JP" sz="1400" dirty="0">
                <a:latin typeface="UD デジタル 教科書体 NK-R" panose="02020400000000000000" pitchFamily="18" charset="-128"/>
                <a:ea typeface="UD デジタル 教科書体 NK-R" panose="02020400000000000000" pitchFamily="18" charset="-128"/>
              </a:rPr>
              <a:t>を記入し</a:t>
            </a:r>
            <a:r>
              <a:rPr lang="ja-JP" altLang="en-US" sz="1400" dirty="0">
                <a:latin typeface="UD デジタル 教科書体 NK-R" panose="02020400000000000000" pitchFamily="18" charset="-128"/>
                <a:ea typeface="UD デジタル 教科書体 NK-R" panose="02020400000000000000" pitchFamily="18" charset="-128"/>
              </a:rPr>
              <a:t>て</a:t>
            </a:r>
            <a:r>
              <a:rPr lang="ja-JP" altLang="ja-JP" sz="1400" dirty="0">
                <a:latin typeface="UD デジタル 教科書体 NK-R" panose="02020400000000000000" pitchFamily="18" charset="-128"/>
                <a:ea typeface="UD デジタル 教科書体 NK-R" panose="02020400000000000000" pitchFamily="18" charset="-128"/>
              </a:rPr>
              <a:t>送付</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ja-JP" sz="1400" dirty="0">
                <a:latin typeface="UD デジタル 教科書体 NK-R" panose="02020400000000000000" pitchFamily="18" charset="-128"/>
                <a:ea typeface="UD デジタル 教科書体 NK-R" panose="02020400000000000000" pitchFamily="18" charset="-128"/>
              </a:rPr>
              <a:t>③日程調整後、府より弁護士会、社会福祉士会へ依頼</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④</a:t>
            </a:r>
            <a:r>
              <a:rPr lang="ja-JP" altLang="ja-JP" sz="1400" dirty="0">
                <a:latin typeface="UD デジタル 教科書体 NK-R" panose="02020400000000000000" pitchFamily="18" charset="-128"/>
                <a:ea typeface="UD デジタル 教科書体 NK-R" panose="02020400000000000000" pitchFamily="18" charset="-128"/>
              </a:rPr>
              <a:t>担当の弁護士、社会福祉士が</a:t>
            </a:r>
            <a:r>
              <a:rPr lang="ja-JP" altLang="en-US" sz="1400" dirty="0">
                <a:latin typeface="UD デジタル 教科書体 NK-R" panose="02020400000000000000" pitchFamily="18" charset="-128"/>
                <a:ea typeface="UD デジタル 教科書体 NK-R" panose="02020400000000000000" pitchFamily="18" charset="-128"/>
              </a:rPr>
              <a:t>決定、府から</a:t>
            </a:r>
            <a:r>
              <a:rPr lang="ja-JP" altLang="ja-JP" sz="1400" dirty="0">
                <a:latin typeface="UD デジタル 教科書体 NK-R" panose="02020400000000000000" pitchFamily="18" charset="-128"/>
                <a:ea typeface="UD デジタル 教科書体 NK-R" panose="02020400000000000000" pitchFamily="18" charset="-128"/>
              </a:rPr>
              <a:t>市町村へ</a:t>
            </a:r>
            <a:r>
              <a:rPr lang="ja-JP" altLang="en-US" sz="1400" dirty="0">
                <a:latin typeface="UD デジタル 教科書体 NK-R" panose="02020400000000000000" pitchFamily="18" charset="-128"/>
                <a:ea typeface="UD デジタル 教科書体 NK-R" panose="02020400000000000000" pitchFamily="18" charset="-128"/>
              </a:rPr>
              <a:t>報告</a:t>
            </a:r>
            <a:endParaRPr lang="ja-JP"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⑤派遣</a:t>
            </a:r>
            <a:r>
              <a:rPr lang="ja-JP" altLang="ja-JP" sz="1400" dirty="0">
                <a:latin typeface="UD デジタル 教科書体 NK-R" panose="02020400000000000000" pitchFamily="18" charset="-128"/>
                <a:ea typeface="UD デジタル 教科書体 NK-R" panose="02020400000000000000" pitchFamily="18" charset="-128"/>
              </a:rPr>
              <a:t>の実施　</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⑥</a:t>
            </a:r>
            <a:r>
              <a:rPr lang="ja-JP" altLang="ja-JP" sz="1400" dirty="0">
                <a:latin typeface="UD デジタル 教科書体 NK-R" panose="02020400000000000000" pitchFamily="18" charset="-128"/>
                <a:ea typeface="UD デジタル 教科書体 NK-R" panose="02020400000000000000" pitchFamily="18" charset="-128"/>
              </a:rPr>
              <a:t>終了後、府へ会議録（概要）</a:t>
            </a:r>
            <a:r>
              <a:rPr lang="ja-JP" altLang="en-US" sz="1400" dirty="0">
                <a:latin typeface="UD デジタル 教科書体 NK-R" panose="02020400000000000000" pitchFamily="18" charset="-128"/>
                <a:ea typeface="UD デジタル 教科書体 NK-R" panose="02020400000000000000" pitchFamily="18" charset="-128"/>
              </a:rPr>
              <a:t>を</a:t>
            </a:r>
            <a:r>
              <a:rPr lang="ja-JP" altLang="ja-JP" sz="1400" dirty="0">
                <a:latin typeface="UD デジタル 教科書体 NK-R" panose="02020400000000000000" pitchFamily="18" charset="-128"/>
                <a:ea typeface="UD デジタル 教科書体 NK-R" panose="02020400000000000000" pitchFamily="18" charset="-128"/>
              </a:rPr>
              <a:t>提出</a:t>
            </a:r>
          </a:p>
        </p:txBody>
      </p:sp>
      <p:sp>
        <p:nvSpPr>
          <p:cNvPr id="20" name="テキスト ボックス 19"/>
          <p:cNvSpPr txBox="1"/>
          <p:nvPr/>
        </p:nvSpPr>
        <p:spPr>
          <a:xfrm>
            <a:off x="66874" y="4229750"/>
            <a:ext cx="4730025" cy="415498"/>
          </a:xfrm>
          <a:prstGeom prst="rect">
            <a:avLst/>
          </a:prstGeom>
          <a:noFill/>
        </p:spPr>
        <p:txBody>
          <a:bodyPr wrap="square" rtlCol="0">
            <a:spAutoFit/>
          </a:bodyPr>
          <a:lstStyle/>
          <a:p>
            <a:r>
              <a:rPr lang="en-US" altLang="ja-JP" sz="1050" dirty="0">
                <a:latin typeface="UD デジタル 教科書体 NK-R" panose="02020400000000000000" pitchFamily="18" charset="-128"/>
                <a:ea typeface="UD デジタル 教科書体 NK-R" panose="02020400000000000000" pitchFamily="18" charset="-128"/>
              </a:rPr>
              <a:t>※</a:t>
            </a:r>
            <a:r>
              <a:rPr lang="ja-JP" altLang="ja-JP" sz="1050" dirty="0">
                <a:latin typeface="UD デジタル 教科書体 NK-R" panose="02020400000000000000" pitchFamily="18" charset="-128"/>
                <a:ea typeface="UD デジタル 教科書体 NK-R" panose="02020400000000000000" pitchFamily="18" charset="-128"/>
              </a:rPr>
              <a:t>大阪弁護士会及び大阪社会福祉士会と契約</a:t>
            </a:r>
            <a:r>
              <a:rPr lang="ja-JP" altLang="en-US" sz="1050" dirty="0">
                <a:latin typeface="UD デジタル 教科書体 NK-R" panose="02020400000000000000" pitchFamily="18" charset="-128"/>
                <a:ea typeface="UD デジタル 教科書体 NK-R" panose="02020400000000000000" pitchFamily="18" charset="-128"/>
              </a:rPr>
              <a:t>して</a:t>
            </a:r>
            <a:r>
              <a:rPr lang="ja-JP" altLang="ja-JP" sz="1050" dirty="0">
                <a:latin typeface="UD デジタル 教科書体 NK-R" panose="02020400000000000000" pitchFamily="18" charset="-128"/>
                <a:ea typeface="UD デジタル 教科書体 NK-R" panose="02020400000000000000" pitchFamily="18" charset="-128"/>
              </a:rPr>
              <a:t>いない市町村</a:t>
            </a:r>
            <a:r>
              <a:rPr lang="ja-JP" altLang="en-US" sz="1050" dirty="0">
                <a:latin typeface="UD デジタル 教科書体 NK-R" panose="02020400000000000000" pitchFamily="18" charset="-128"/>
                <a:ea typeface="UD デジタル 教科書体 NK-R" panose="02020400000000000000" pitchFamily="18" charset="-128"/>
              </a:rPr>
              <a:t>が対象</a:t>
            </a:r>
            <a:endParaRPr lang="en-US" altLang="ja-JP" sz="1050" dirty="0">
              <a:latin typeface="UD デジタル 教科書体 NK-R" panose="02020400000000000000" pitchFamily="18" charset="-128"/>
              <a:ea typeface="UD デジタル 教科書体 NK-R" panose="02020400000000000000" pitchFamily="18" charset="-128"/>
            </a:endParaRPr>
          </a:p>
          <a:p>
            <a:r>
              <a:rPr lang="ja-JP" altLang="en-US" sz="1050" dirty="0">
                <a:latin typeface="UD デジタル 教科書体 NK-R" panose="02020400000000000000" pitchFamily="18" charset="-128"/>
                <a:ea typeface="UD デジタル 教科書体 NK-R" panose="02020400000000000000" pitchFamily="18" charset="-128"/>
              </a:rPr>
              <a:t>（</a:t>
            </a:r>
            <a:r>
              <a:rPr kumimoji="1" lang="ja-JP" altLang="en-US" sz="105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詳細は</a:t>
            </a:r>
            <a:r>
              <a:rPr kumimoji="1" lang="ja-JP" altLang="en-US" sz="1050" dirty="0" err="1">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大阪府障がい</a:t>
            </a:r>
            <a:r>
              <a:rPr kumimoji="1" lang="ja-JP" altLang="en-US" sz="105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者虐待対応マニュアル参照</a:t>
            </a:r>
            <a:r>
              <a:rPr lang="ja-JP" altLang="en-US" sz="1050" dirty="0">
                <a:latin typeface="UD デジタル 教科書体 NK-R" panose="02020400000000000000" pitchFamily="18" charset="-128"/>
                <a:ea typeface="UD デジタル 教科書体 NK-R" panose="02020400000000000000" pitchFamily="18" charset="-128"/>
              </a:rPr>
              <a:t>）</a:t>
            </a:r>
            <a:endParaRPr lang="ja-JP" altLang="ja-JP" sz="1050" dirty="0">
              <a:latin typeface="UD デジタル 教科書体 NK-R" panose="02020400000000000000" pitchFamily="18" charset="-128"/>
              <a:ea typeface="UD デジタル 教科書体 NK-R" panose="02020400000000000000" pitchFamily="18" charset="-128"/>
            </a:endParaRPr>
          </a:p>
        </p:txBody>
      </p:sp>
      <p:sp>
        <p:nvSpPr>
          <p:cNvPr id="21" name="スライド番号プレースホルダー 1"/>
          <p:cNvSpPr>
            <a:spLocks noGrp="1"/>
          </p:cNvSpPr>
          <p:nvPr>
            <p:ph type="sldNum" sz="quarter" idx="12"/>
          </p:nvPr>
        </p:nvSpPr>
        <p:spPr>
          <a:xfrm>
            <a:off x="8579538" y="6463357"/>
            <a:ext cx="549424" cy="476672"/>
          </a:xfrm>
        </p:spPr>
        <p:txBody>
          <a:bodyPr/>
          <a:lstStyle/>
          <a:p>
            <a:fld id="{FA3DB138-92A5-4612-A502-12E4C5DA25CF}"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pPr/>
              <a:t>6</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736777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047" y="4191378"/>
            <a:ext cx="3103181" cy="2502585"/>
          </a:xfrm>
          <a:prstGeom prst="rect">
            <a:avLst/>
          </a:prstGeom>
        </p:spPr>
      </p:pic>
      <p:sp>
        <p:nvSpPr>
          <p:cNvPr id="7" name="テキスト ボックス 6"/>
          <p:cNvSpPr txBox="1"/>
          <p:nvPr/>
        </p:nvSpPr>
        <p:spPr>
          <a:xfrm>
            <a:off x="13558" y="548680"/>
            <a:ext cx="9130442" cy="523220"/>
          </a:xfrm>
          <a:prstGeom prst="rect">
            <a:avLst/>
          </a:prstGeom>
          <a:solidFill>
            <a:srgbClr val="FFFF66"/>
          </a:solidFill>
          <a:ln>
            <a:noFill/>
          </a:ln>
        </p:spPr>
        <p:txBody>
          <a:bodyPr wrap="square" rtlCol="0">
            <a:spAutoFit/>
          </a:bodyPr>
          <a:lstStyle/>
          <a:p>
            <a:r>
              <a:rPr lang="ja-JP" altLang="en-US" sz="1400" dirty="0">
                <a:latin typeface="UD デジタル 教科書体 NK-R" panose="02020400000000000000" pitchFamily="18" charset="-128"/>
                <a:ea typeface="UD デジタル 教科書体 NK-R" panose="02020400000000000000" pitchFamily="18" charset="-128"/>
              </a:rPr>
              <a:t>◆政令２市及び府域の各圏域から１市町村ずつに参画を依頼し、大阪府を事務局として構成</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◆市町村における虐待対応力向上と虐待防止の取組推進のため、年度ごとにテーマを制定し運営</a:t>
            </a:r>
            <a:endParaRPr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33" name="テキスト ボックス 32"/>
          <p:cNvSpPr txBox="1"/>
          <p:nvPr/>
        </p:nvSpPr>
        <p:spPr>
          <a:xfrm>
            <a:off x="56047" y="3129378"/>
            <a:ext cx="9034632" cy="984885"/>
          </a:xfrm>
          <a:prstGeom prst="rect">
            <a:avLst/>
          </a:prstGeom>
          <a:solidFill>
            <a:schemeClr val="accent1">
              <a:lumMod val="20000"/>
              <a:lumOff val="80000"/>
            </a:schemeClr>
          </a:solidFill>
          <a:ln w="19050">
            <a:noFill/>
          </a:ln>
        </p:spPr>
        <p:txBody>
          <a:bodyPr wrap="square" rtlCol="0">
            <a:spAutoFit/>
          </a:bodyPr>
          <a:lstStyle/>
          <a:p>
            <a:endParaRPr kumimoji="1" lang="en-US" altLang="ja-JP" sz="1300" dirty="0">
              <a:latin typeface="UD デジタル 教科書体 NK-R" panose="02020400000000000000" pitchFamily="18" charset="-128"/>
              <a:ea typeface="UD デジタル 教科書体 NK-R" panose="02020400000000000000" pitchFamily="18" charset="-128"/>
            </a:endParaRPr>
          </a:p>
          <a:p>
            <a:pPr>
              <a:spcAft>
                <a:spcPts val="600"/>
              </a:spcAft>
            </a:pPr>
            <a:r>
              <a:rPr kumimoji="1" lang="ja-JP" altLang="en-US" sz="1400" b="1" u="sng" dirty="0">
                <a:latin typeface="UD デジタル 教科書体 NK-R" panose="02020400000000000000" pitchFamily="18" charset="-128"/>
                <a:ea typeface="UD デジタル 教科書体 NK-R" panose="02020400000000000000" pitchFamily="18" charset="-128"/>
              </a:rPr>
              <a:t>■養護者・施設従事者等・使用者、それぞれの虐待対応に</a:t>
            </a:r>
            <a:r>
              <a:rPr lang="ja-JP" altLang="en-US" sz="1400" b="1" u="sng" dirty="0">
                <a:latin typeface="UD デジタル 教科書体 NK-R" panose="02020400000000000000" pitchFamily="18" charset="-128"/>
                <a:ea typeface="UD デジタル 教科書体 NK-R" panose="02020400000000000000" pitchFamily="18" charset="-128"/>
              </a:rPr>
              <a:t>おける</a:t>
            </a:r>
            <a:r>
              <a:rPr kumimoji="1" lang="ja-JP" altLang="en-US" sz="1400" b="1" u="sng" dirty="0">
                <a:latin typeface="UD デジタル 教科書体 NK-R" panose="02020400000000000000" pitchFamily="18" charset="-128"/>
                <a:ea typeface="UD デジタル 教科書体 NK-R" panose="02020400000000000000" pitchFamily="18" charset="-128"/>
              </a:rPr>
              <a:t>研修テキスト</a:t>
            </a:r>
            <a:r>
              <a:rPr lang="ja-JP" altLang="en-US" sz="1400" b="1" u="sng" dirty="0">
                <a:latin typeface="UD デジタル 教科書体 NK-R" panose="02020400000000000000" pitchFamily="18" charset="-128"/>
                <a:ea typeface="UD デジタル 教科書体 NK-R" panose="02020400000000000000" pitchFamily="18" charset="-128"/>
              </a:rPr>
              <a:t>を全３編構成として完成</a:t>
            </a:r>
            <a:endParaRPr kumimoji="1" lang="en-US" altLang="ja-JP" sz="1400" b="1" u="sng"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⇒府内全市町村へ研修テキストを周知し、対応力向上に向けて積極的な活用</a:t>
            </a:r>
            <a:r>
              <a:rPr lang="ja-JP" altLang="en-US" sz="1300" dirty="0">
                <a:latin typeface="UD デジタル 教科書体 NK-R" panose="02020400000000000000" pitchFamily="18" charset="-128"/>
                <a:ea typeface="UD デジタル 教科書体 NK-R" panose="02020400000000000000" pitchFamily="18" charset="-128"/>
              </a:rPr>
              <a:t>を呼びかけるとともに、市町村職員向け研修等に</a:t>
            </a:r>
            <a:endParaRPr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おいて研修テキストの具体的な活用方法を伝達するなど検討中</a:t>
            </a:r>
            <a:endParaRPr lang="en-US" altLang="ja-JP" sz="1300" dirty="0">
              <a:latin typeface="UD デジタル 教科書体 NK-R" panose="02020400000000000000" pitchFamily="18" charset="-128"/>
              <a:ea typeface="UD デジタル 教科書体 NK-R" panose="02020400000000000000" pitchFamily="18" charset="-128"/>
            </a:endParaRPr>
          </a:p>
        </p:txBody>
      </p:sp>
      <p:sp>
        <p:nvSpPr>
          <p:cNvPr id="14" name="額縁 13"/>
          <p:cNvSpPr/>
          <p:nvPr/>
        </p:nvSpPr>
        <p:spPr>
          <a:xfrm>
            <a:off x="1363" y="-81"/>
            <a:ext cx="9144000" cy="540000"/>
          </a:xfrm>
          <a:prstGeom prst="bevel">
            <a:avLst>
              <a:gd name="adj" fmla="val 0"/>
            </a:avLst>
          </a:prstGeom>
          <a:solidFill>
            <a:srgbClr val="002060"/>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err="1">
                <a:solidFill>
                  <a:schemeClr val="bg1"/>
                </a:solidFill>
                <a:latin typeface="UD デジタル 教科書体 NK-R" panose="02020400000000000000" pitchFamily="18" charset="-128"/>
                <a:ea typeface="UD デジタル 教科書体 NK-R" panose="02020400000000000000" pitchFamily="18" charset="-128"/>
              </a:rPr>
              <a:t>障がい</a:t>
            </a:r>
            <a:r>
              <a:rPr kumimoji="1"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者虐待対応</a:t>
            </a:r>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市町村検討会　＜実績</a:t>
            </a:r>
            <a:r>
              <a:rPr kumimoji="1"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a:t>
            </a:r>
            <a:endParaRPr lang="ja-JP" altLang="en-US" sz="2800"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0" name="ホームベース 19"/>
          <p:cNvSpPr/>
          <p:nvPr/>
        </p:nvSpPr>
        <p:spPr>
          <a:xfrm>
            <a:off x="35992" y="2994026"/>
            <a:ext cx="3168354" cy="276585"/>
          </a:xfrm>
          <a:prstGeom prst="homePlat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平成３０～令和２年度　３か年の成果</a:t>
            </a:r>
            <a:endParaRPr kumimoji="1" lang="en-US" altLang="ja-JP" sz="14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31" name="ホームベース 30"/>
          <p:cNvSpPr/>
          <p:nvPr/>
        </p:nvSpPr>
        <p:spPr>
          <a:xfrm>
            <a:off x="48009" y="1340768"/>
            <a:ext cx="4465549" cy="1556861"/>
          </a:xfrm>
          <a:prstGeom prst="homePlate">
            <a:avLst>
              <a:gd name="adj" fmla="val 27169"/>
            </a:avLst>
          </a:prstGeom>
          <a:solidFill>
            <a:schemeClr val="bg1">
              <a:lumMod val="95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平成２８～２９年度</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spcAft>
                <a:spcPts val="600"/>
              </a:spcAft>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b="1" u="sng" dirty="0">
                <a:solidFill>
                  <a:schemeClr val="tx1"/>
                </a:solidFill>
                <a:latin typeface="UD デジタル 教科書体 NK-R" panose="02020400000000000000" pitchFamily="18" charset="-128"/>
                <a:ea typeface="UD デジタル 教科書体 NK-R" panose="02020400000000000000" pitchFamily="18" charset="-128"/>
              </a:rPr>
              <a:t>市町村における虐待対応終結事例の検証を実施</a:t>
            </a:r>
            <a:endPar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成果</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参画市の虐待対応力向上</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課題</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検証で得た内容の</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全市町村への還元</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u="sng" dirty="0">
                <a:solidFill>
                  <a:schemeClr val="tx1"/>
                </a:solidFill>
                <a:latin typeface="UD デジタル 教科書体 NK-R" panose="02020400000000000000" pitchFamily="18" charset="-128"/>
                <a:ea typeface="UD デジタル 教科書体 NK-R" panose="02020400000000000000" pitchFamily="18" charset="-128"/>
              </a:rPr>
              <a:t>府全域の市町村が自主的に対応力向上に</a:t>
            </a:r>
            <a:endParaRPr lang="en-US" altLang="ja-JP" sz="1400" u="sng"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400" u="sng" dirty="0">
                <a:solidFill>
                  <a:schemeClr val="tx1"/>
                </a:solidFill>
                <a:latin typeface="UD デジタル 教科書体 NK-R" panose="02020400000000000000" pitchFamily="18" charset="-128"/>
                <a:ea typeface="UD デジタル 教科書体 NK-R" panose="02020400000000000000" pitchFamily="18" charset="-128"/>
              </a:rPr>
              <a:t>取り組むための研修ツールが必要</a:t>
            </a:r>
            <a:r>
              <a:rPr lang="en-US" altLang="ja-JP" sz="1400" u="sng" dirty="0">
                <a:solidFill>
                  <a:schemeClr val="tx1"/>
                </a:solidFill>
                <a:latin typeface="UD デジタル 教科書体 NK-R" panose="02020400000000000000" pitchFamily="18" charset="-128"/>
                <a:ea typeface="UD デジタル 教科書体 NK-R" panose="02020400000000000000" pitchFamily="18" charset="-128"/>
              </a:rPr>
              <a:t>!!</a:t>
            </a:r>
            <a:endParaRPr kumimoji="1" lang="en-US" altLang="ja-JP" sz="1400" u="sng"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3" name="ホームベース 12"/>
          <p:cNvSpPr/>
          <p:nvPr/>
        </p:nvSpPr>
        <p:spPr>
          <a:xfrm>
            <a:off x="4716016" y="1367100"/>
            <a:ext cx="4374663" cy="1530530"/>
          </a:xfrm>
          <a:prstGeom prst="homePlate">
            <a:avLst>
              <a:gd name="adj" fmla="val 0"/>
            </a:avLst>
          </a:prstGeom>
          <a:solidFill>
            <a:srgbClr val="FFCCFF"/>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b="1" dirty="0">
                <a:solidFill>
                  <a:srgbClr val="FF0000"/>
                </a:solidFill>
                <a:latin typeface="UD デジタル 教科書体 NK-R" panose="02020400000000000000" pitchFamily="18" charset="-128"/>
                <a:ea typeface="UD デジタル 教科書体 NK-R" panose="02020400000000000000" pitchFamily="18" charset="-128"/>
              </a:rPr>
              <a:t>平成３０～令和</a:t>
            </a:r>
            <a:r>
              <a:rPr lang="en-US" altLang="ja-JP" sz="1400" b="1" dirty="0">
                <a:solidFill>
                  <a:srgbClr val="FF0000"/>
                </a:solidFill>
                <a:latin typeface="UD デジタル 教科書体 NK-R" panose="02020400000000000000" pitchFamily="18" charset="-128"/>
                <a:ea typeface="UD デジタル 教科書体 NK-R" panose="02020400000000000000" pitchFamily="18" charset="-128"/>
              </a:rPr>
              <a:t>2</a:t>
            </a:r>
            <a:r>
              <a:rPr lang="ja-JP" altLang="en-US" sz="1400" b="1" dirty="0">
                <a:solidFill>
                  <a:srgbClr val="FF0000"/>
                </a:solidFill>
                <a:latin typeface="UD デジタル 教科書体 NK-R" panose="02020400000000000000" pitchFamily="18" charset="-128"/>
                <a:ea typeface="UD デジタル 教科書体 NK-R" panose="02020400000000000000" pitchFamily="18" charset="-128"/>
              </a:rPr>
              <a:t>年度</a:t>
            </a:r>
            <a:endParaRPr lang="en-US" altLang="ja-JP" sz="1400" b="1" dirty="0">
              <a:solidFill>
                <a:srgbClr val="FF0000"/>
              </a:solidFill>
              <a:latin typeface="UD デジタル 教科書体 NK-R" panose="02020400000000000000" pitchFamily="18" charset="-128"/>
              <a:ea typeface="UD デジタル 教科書体 NK-R" panose="02020400000000000000" pitchFamily="18" charset="-128"/>
            </a:endParaRPr>
          </a:p>
          <a:p>
            <a:pPr lvl="0">
              <a:defRPr/>
            </a:pP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400" b="1" u="sng" dirty="0">
                <a:solidFill>
                  <a:schemeClr val="tx1"/>
                </a:solidFill>
                <a:latin typeface="UD デジタル 教科書体 NK-R" panose="02020400000000000000" pitchFamily="18" charset="-128"/>
                <a:ea typeface="UD デジタル 教科書体 NK-R" panose="02020400000000000000" pitchFamily="18" charset="-128"/>
              </a:rPr>
              <a:t>市町村職員に向けた虐待対応テキストの作成</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spcAft>
                <a:spcPts val="600"/>
              </a:spcAft>
              <a:defRPr/>
            </a:pP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参画市町村での対応事例、ポイント等を研修テキストにまとめる</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defRPr/>
            </a:pP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成果</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平成３０年度：養護者による虐待　</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defRPr/>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令和元年度 ：施設従事者等による虐待</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defRPr/>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令和</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2</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年度  ：使用者による虐待</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 name="正方形/長方形 1"/>
          <p:cNvSpPr/>
          <p:nvPr/>
        </p:nvSpPr>
        <p:spPr>
          <a:xfrm>
            <a:off x="6867763" y="4768114"/>
            <a:ext cx="2016224" cy="562812"/>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dirty="0" err="1">
                <a:solidFill>
                  <a:schemeClr val="tx1"/>
                </a:solidFill>
                <a:latin typeface="UD デジタル 教科書体 NK-R" panose="02020400000000000000" pitchFamily="18" charset="-128"/>
                <a:ea typeface="UD デジタル 教科書体 NK-R" panose="02020400000000000000" pitchFamily="18" charset="-128"/>
              </a:rPr>
              <a:t>R2</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年度体制整備調査や</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研修、市町村指導等の他、</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個別問合せ時に聞き取り</a:t>
            </a:r>
          </a:p>
        </p:txBody>
      </p:sp>
      <p:sp>
        <p:nvSpPr>
          <p:cNvPr id="12" name="角丸四角形 11"/>
          <p:cNvSpPr/>
          <p:nvPr/>
        </p:nvSpPr>
        <p:spPr>
          <a:xfrm>
            <a:off x="35995" y="1159100"/>
            <a:ext cx="1151630" cy="352508"/>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事業経過</a:t>
            </a:r>
            <a:endPar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17" name="正方形/長方形 16"/>
          <p:cNvSpPr/>
          <p:nvPr/>
        </p:nvSpPr>
        <p:spPr>
          <a:xfrm>
            <a:off x="494931" y="8027353"/>
            <a:ext cx="2664296" cy="432232"/>
          </a:xfrm>
          <a:prstGeom prst="rect">
            <a:avLst/>
          </a:prstGeom>
          <a:solidFill>
            <a:schemeClr val="bg1">
              <a:alpha val="5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u="sng" dirty="0">
                <a:solidFill>
                  <a:schemeClr val="tx1"/>
                </a:solidFill>
                <a:latin typeface="UD デジタル 教科書体 NK-R" panose="02020400000000000000" pitchFamily="18" charset="-128"/>
                <a:ea typeface="UD デジタル 教科書体 NK-R" panose="02020400000000000000" pitchFamily="18" charset="-128"/>
              </a:rPr>
              <a:t>市町村の声</a:t>
            </a:r>
          </a:p>
        </p:txBody>
      </p:sp>
      <p:sp>
        <p:nvSpPr>
          <p:cNvPr id="19" name="テキスト ボックス 18"/>
          <p:cNvSpPr txBox="1"/>
          <p:nvPr/>
        </p:nvSpPr>
        <p:spPr>
          <a:xfrm>
            <a:off x="3422968" y="4475836"/>
            <a:ext cx="3409011" cy="916937"/>
          </a:xfrm>
          <a:prstGeom prst="rect">
            <a:avLst/>
          </a:prstGeom>
          <a:solidFill>
            <a:schemeClr val="bg1">
              <a:lumMod val="95000"/>
            </a:schemeClr>
          </a:solidFill>
          <a:ln w="19050">
            <a:noFill/>
          </a:ln>
        </p:spPr>
        <p:txBody>
          <a:bodyPr wrap="square" rtlCol="0">
            <a:noAutofit/>
          </a:bodyPr>
          <a:lstStyle/>
          <a:p>
            <a:endParaRPr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b="1" dirty="0">
                <a:latin typeface="UD デジタル 教科書体 NK-R" panose="02020400000000000000" pitchFamily="18" charset="-128"/>
                <a:ea typeface="UD デジタル 教科書体 NK-R" panose="02020400000000000000" pitchFamily="18" charset="-128"/>
              </a:rPr>
              <a:t>◎虐待対応のノウハウを積み上げたい</a:t>
            </a:r>
            <a:endParaRPr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b="1" dirty="0">
                <a:latin typeface="UD デジタル 教科書体 NK-R" panose="02020400000000000000" pitchFamily="18" charset="-128"/>
                <a:ea typeface="UD デジタル 教科書体 NK-R" panose="02020400000000000000" pitchFamily="18" charset="-128"/>
              </a:rPr>
              <a:t>◎他の市町村の虐待対応、取組みを知りたい</a:t>
            </a:r>
            <a:endParaRPr lang="en-US" altLang="ja-JP" sz="1300" b="1" dirty="0">
              <a:latin typeface="UD デジタル 教科書体 NK-R" panose="02020400000000000000" pitchFamily="18" charset="-128"/>
              <a:ea typeface="UD デジタル 教科書体 NK-R" panose="02020400000000000000" pitchFamily="18" charset="-128"/>
            </a:endParaRPr>
          </a:p>
          <a:p>
            <a:r>
              <a:rPr lang="ja-JP" altLang="en-US" sz="1300" b="1" dirty="0">
                <a:latin typeface="UD デジタル 教科書体 NK-R" panose="02020400000000000000" pitchFamily="18" charset="-128"/>
                <a:ea typeface="UD デジタル 教科書体 NK-R" panose="02020400000000000000" pitchFamily="18" charset="-128"/>
              </a:rPr>
              <a:t>◎活用できる地域資源等を共有したい</a:t>
            </a:r>
            <a:endParaRPr lang="en-US" altLang="ja-JP" sz="1300" b="1" dirty="0">
              <a:latin typeface="UD デジタル 教科書体 NK-R" panose="02020400000000000000" pitchFamily="18" charset="-128"/>
              <a:ea typeface="UD デジタル 教科書体 NK-R" panose="02020400000000000000" pitchFamily="18" charset="-128"/>
            </a:endParaRPr>
          </a:p>
        </p:txBody>
      </p:sp>
      <p:sp>
        <p:nvSpPr>
          <p:cNvPr id="21" name="角丸四角形 20"/>
          <p:cNvSpPr/>
          <p:nvPr/>
        </p:nvSpPr>
        <p:spPr>
          <a:xfrm>
            <a:off x="3422968" y="4258306"/>
            <a:ext cx="1378715" cy="415756"/>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rPr>
              <a:t>市町村の声</a:t>
            </a:r>
          </a:p>
        </p:txBody>
      </p:sp>
      <p:sp>
        <p:nvSpPr>
          <p:cNvPr id="15" name="スライド番号プレースホルダー 1"/>
          <p:cNvSpPr>
            <a:spLocks noGrp="1"/>
          </p:cNvSpPr>
          <p:nvPr>
            <p:ph type="sldNum" sz="quarter" idx="12"/>
          </p:nvPr>
        </p:nvSpPr>
        <p:spPr>
          <a:xfrm>
            <a:off x="6867763" y="6425235"/>
            <a:ext cx="2133600" cy="365125"/>
          </a:xfrm>
        </p:spPr>
        <p:txBody>
          <a:bodyPr/>
          <a:lstStyle/>
          <a:p>
            <a:fld id="{FA3DB138-92A5-4612-A502-12E4C5DA25CF}"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pPr/>
              <a:t>7</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 name="楕円 3"/>
          <p:cNvSpPr/>
          <p:nvPr/>
        </p:nvSpPr>
        <p:spPr>
          <a:xfrm>
            <a:off x="3419872" y="5438654"/>
            <a:ext cx="5472608" cy="1255309"/>
          </a:xfrm>
          <a:prstGeom prst="ellipse">
            <a:avLst/>
          </a:prstGeom>
          <a:solidFill>
            <a:srgbClr val="FFFF0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u="sng"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⇒市町村担当者間の</a:t>
            </a:r>
            <a:endParaRPr kumimoji="1" lang="en-US" altLang="ja-JP" b="1" u="sng"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pPr algn="ctr"/>
            <a:r>
              <a:rPr kumimoji="1" lang="ja-JP" altLang="en-US" b="1" u="sng"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意見交換の場づくりを継続</a:t>
            </a:r>
          </a:p>
        </p:txBody>
      </p:sp>
      <p:sp>
        <p:nvSpPr>
          <p:cNvPr id="22" name="正方形/長方形 21"/>
          <p:cNvSpPr/>
          <p:nvPr/>
        </p:nvSpPr>
        <p:spPr>
          <a:xfrm>
            <a:off x="179512" y="6597352"/>
            <a:ext cx="2867807" cy="285117"/>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a:solidFill>
                  <a:schemeClr val="tx1"/>
                </a:solidFill>
                <a:latin typeface="UD デジタル 教科書体 NK-R" panose="02020400000000000000" pitchFamily="18" charset="-128"/>
                <a:ea typeface="UD デジタル 教科書体 NK-R" panose="02020400000000000000" pitchFamily="18" charset="-128"/>
              </a:rPr>
              <a:t>市町村</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職員向け現任研修</a:t>
            </a:r>
            <a:r>
              <a:rPr kumimoji="1" lang="ja-JP" altLang="en-US" sz="1200">
                <a:solidFill>
                  <a:schemeClr val="tx1"/>
                </a:solidFill>
                <a:latin typeface="UD デジタル 教科書体 NK-R" panose="02020400000000000000" pitchFamily="18" charset="-128"/>
                <a:ea typeface="UD デジタル 教科書体 NK-R" panose="02020400000000000000" pitchFamily="18" charset="-128"/>
              </a:rPr>
              <a:t>スライドより＞</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6061321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extLst>
              <p:ext uri="{D42A27DB-BD31-4B8C-83A1-F6EECF244321}">
                <p14:modId xmlns:p14="http://schemas.microsoft.com/office/powerpoint/2010/main" val="3470982913"/>
              </p:ext>
            </p:extLst>
          </p:nvPr>
        </p:nvGraphicFramePr>
        <p:xfrm>
          <a:off x="2516838" y="1049613"/>
          <a:ext cx="4719456" cy="2895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角丸四角形吹き出し 7"/>
          <p:cNvSpPr/>
          <p:nvPr/>
        </p:nvSpPr>
        <p:spPr>
          <a:xfrm>
            <a:off x="7380312" y="598826"/>
            <a:ext cx="1552963" cy="740310"/>
          </a:xfrm>
          <a:prstGeom prst="wedgeRoundRectCallout">
            <a:avLst>
              <a:gd name="adj1" fmla="val 21656"/>
              <a:gd name="adj2" fmla="val 6434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虐待認定の結果や</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苦情等により</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実地指導等を実施</a:t>
            </a:r>
          </a:p>
        </p:txBody>
      </p:sp>
      <p:graphicFrame>
        <p:nvGraphicFramePr>
          <p:cNvPr id="10" name="図表 9"/>
          <p:cNvGraphicFramePr/>
          <p:nvPr>
            <p:extLst>
              <p:ext uri="{D42A27DB-BD31-4B8C-83A1-F6EECF244321}">
                <p14:modId xmlns:p14="http://schemas.microsoft.com/office/powerpoint/2010/main" val="634542294"/>
              </p:ext>
            </p:extLst>
          </p:nvPr>
        </p:nvGraphicFramePr>
        <p:xfrm>
          <a:off x="2516839" y="1484828"/>
          <a:ext cx="6303633" cy="29112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 name="正方形/長方形 8"/>
          <p:cNvSpPr/>
          <p:nvPr/>
        </p:nvSpPr>
        <p:spPr>
          <a:xfrm>
            <a:off x="4237064" y="1497495"/>
            <a:ext cx="2863180" cy="27830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latin typeface="UD デジタル 教科書体 NK-R" panose="02020400000000000000" pitchFamily="18" charset="-128"/>
                <a:ea typeface="UD デジタル 教科書体 NK-R" panose="02020400000000000000" pitchFamily="18" charset="-128"/>
              </a:rPr>
              <a:t>※</a:t>
            </a:r>
            <a:r>
              <a:rPr lang="ja-JP" altLang="en-US" sz="1400" b="1" dirty="0">
                <a:latin typeface="UD デジタル 教科書体 NK-R" panose="02020400000000000000" pitchFamily="18" charset="-128"/>
                <a:ea typeface="UD デジタル 教科書体 NK-R" panose="02020400000000000000" pitchFamily="18" charset="-128"/>
              </a:rPr>
              <a:t>必要に応じて事実確認から介入</a:t>
            </a:r>
          </a:p>
        </p:txBody>
      </p:sp>
      <p:sp>
        <p:nvSpPr>
          <p:cNvPr id="11" name="額縁 10"/>
          <p:cNvSpPr/>
          <p:nvPr/>
        </p:nvSpPr>
        <p:spPr>
          <a:xfrm>
            <a:off x="-6874" y="0"/>
            <a:ext cx="9144000" cy="540000"/>
          </a:xfrm>
          <a:prstGeom prst="bevel">
            <a:avLst>
              <a:gd name="adj" fmla="val 0"/>
            </a:avLst>
          </a:prstGeom>
          <a:solidFill>
            <a:srgbClr val="002060"/>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err="1">
                <a:solidFill>
                  <a:schemeClr val="bg1"/>
                </a:solidFill>
                <a:latin typeface="UD デジタル 教科書体 NK-R" panose="02020400000000000000" pitchFamily="18" charset="-128"/>
                <a:ea typeface="UD デジタル 教科書体 NK-R" panose="02020400000000000000" pitchFamily="18" charset="-128"/>
              </a:rPr>
              <a:t>障がい</a:t>
            </a:r>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者福祉施設従事者等による虐待への対応について</a:t>
            </a:r>
          </a:p>
        </p:txBody>
      </p:sp>
      <p:sp>
        <p:nvSpPr>
          <p:cNvPr id="13" name="スライド番号プレースホルダー 1"/>
          <p:cNvSpPr>
            <a:spLocks noGrp="1"/>
          </p:cNvSpPr>
          <p:nvPr>
            <p:ph type="sldNum" sz="quarter" idx="12"/>
          </p:nvPr>
        </p:nvSpPr>
        <p:spPr>
          <a:xfrm>
            <a:off x="7008440" y="6451586"/>
            <a:ext cx="2133600" cy="365125"/>
          </a:xfrm>
        </p:spPr>
        <p:txBody>
          <a:bodyPr/>
          <a:lstStyle/>
          <a:p>
            <a:fld id="{FA3DB138-92A5-4612-A502-12E4C5DA25CF}"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pPr/>
              <a:t>8</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4" name="角丸四角形 13"/>
          <p:cNvSpPr/>
          <p:nvPr/>
        </p:nvSpPr>
        <p:spPr>
          <a:xfrm>
            <a:off x="196977" y="620688"/>
            <a:ext cx="3510927" cy="360000"/>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rPr>
              <a:t>実務フロー（通報から権限行使まで）</a:t>
            </a:r>
            <a:endParaRPr lang="en-US" altLang="ja-JP" sz="16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15" name="角丸四角形 14"/>
          <p:cNvSpPr/>
          <p:nvPr/>
        </p:nvSpPr>
        <p:spPr>
          <a:xfrm>
            <a:off x="196977" y="2004794"/>
            <a:ext cx="3315569" cy="360000"/>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rPr>
              <a:t>各指定権者による事業所への対応</a:t>
            </a:r>
            <a:endPar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3" name="楕円 2"/>
          <p:cNvSpPr/>
          <p:nvPr/>
        </p:nvSpPr>
        <p:spPr>
          <a:xfrm>
            <a:off x="395535" y="1196752"/>
            <a:ext cx="1977285" cy="142384"/>
          </a:xfrm>
          <a:prstGeom prst="ellipse">
            <a:avLst/>
          </a:prstGeom>
          <a:solidFill>
            <a:srgbClr val="FFFF0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16" name="角丸四角形 15"/>
          <p:cNvSpPr/>
          <p:nvPr/>
        </p:nvSpPr>
        <p:spPr>
          <a:xfrm>
            <a:off x="196977" y="3064435"/>
            <a:ext cx="5311127" cy="360000"/>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rPr>
              <a:t>平成</a:t>
            </a:r>
            <a:r>
              <a:rPr lang="en-US" altLang="ja-JP" sz="1600" b="1" dirty="0">
                <a:solidFill>
                  <a:schemeClr val="bg1"/>
                </a:solidFill>
                <a:latin typeface="UD デジタル 教科書体 NK-R" panose="02020400000000000000" pitchFamily="18" charset="-128"/>
                <a:ea typeface="UD デジタル 教科書体 NK-R" panose="02020400000000000000" pitchFamily="18" charset="-128"/>
              </a:rPr>
              <a:t>30</a:t>
            </a: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rPr>
              <a:t>年度と令和元年度の虐待件数と事業所数との比較</a:t>
            </a:r>
            <a:endParaRPr lang="en-US" altLang="ja-JP" sz="16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1" name="楕円 20"/>
          <p:cNvSpPr/>
          <p:nvPr/>
        </p:nvSpPr>
        <p:spPr>
          <a:xfrm>
            <a:off x="623081" y="1630242"/>
            <a:ext cx="1428639" cy="102305"/>
          </a:xfrm>
          <a:prstGeom prst="ellipse">
            <a:avLst/>
          </a:prstGeom>
          <a:solidFill>
            <a:srgbClr val="FFFF0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5" name="テキスト ボックス 4"/>
          <p:cNvSpPr txBox="1"/>
          <p:nvPr/>
        </p:nvSpPr>
        <p:spPr>
          <a:xfrm>
            <a:off x="382676" y="1081336"/>
            <a:ext cx="2605148" cy="416159"/>
          </a:xfrm>
          <a:prstGeom prst="rect">
            <a:avLst/>
          </a:prstGeom>
          <a:noFill/>
        </p:spPr>
        <p:txBody>
          <a:bodyPr wrap="square" rtlCol="0" anchor="ctr">
            <a:noAutofit/>
          </a:bodyPr>
          <a:lstStyle/>
          <a:p>
            <a:pPr>
              <a:lnSpc>
                <a:spcPts val="0"/>
              </a:lnSpc>
              <a:spcAft>
                <a:spcPts val="600"/>
              </a:spcAft>
            </a:pPr>
            <a:r>
              <a:rPr lang="ja-JP" altLang="en-US" sz="1400" b="1" dirty="0">
                <a:solidFill>
                  <a:srgbClr val="FF0000"/>
                </a:solidFill>
                <a:latin typeface="UD デジタル 教科書体 NK-R" panose="02020400000000000000" pitchFamily="18" charset="-128"/>
                <a:ea typeface="UD デジタル 教科書体 NK-R" panose="02020400000000000000" pitchFamily="18" charset="-128"/>
              </a:rPr>
              <a:t>虐待防止センターの役割</a:t>
            </a:r>
            <a:endParaRPr lang="en-US" altLang="ja-JP" sz="1400"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17" name="テキスト ボックス 16"/>
          <p:cNvSpPr txBox="1"/>
          <p:nvPr/>
        </p:nvSpPr>
        <p:spPr>
          <a:xfrm>
            <a:off x="518005" y="1509539"/>
            <a:ext cx="1893755" cy="443437"/>
          </a:xfrm>
          <a:prstGeom prst="rect">
            <a:avLst/>
          </a:prstGeom>
          <a:noFill/>
        </p:spPr>
        <p:txBody>
          <a:bodyPr wrap="square" rtlCol="0" anchor="ctr">
            <a:noAutofit/>
          </a:bodyPr>
          <a:lstStyle/>
          <a:p>
            <a:pPr>
              <a:lnSpc>
                <a:spcPts val="0"/>
              </a:lnSpc>
              <a:spcAft>
                <a:spcPts val="600"/>
              </a:spcAft>
            </a:pPr>
            <a:r>
              <a:rPr lang="ja-JP" altLang="en-US" sz="1600" b="1" dirty="0">
                <a:solidFill>
                  <a:srgbClr val="FF0000"/>
                </a:solidFill>
                <a:latin typeface="UD デジタル 教科書体 NK-R" panose="02020400000000000000" pitchFamily="18" charset="-128"/>
                <a:ea typeface="UD デジタル 教科書体 NK-R" panose="02020400000000000000" pitchFamily="18" charset="-128"/>
              </a:rPr>
              <a:t>指定権者の役割</a:t>
            </a:r>
            <a:endParaRPr lang="en-US" altLang="ja-JP" sz="1600"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18" name="テキスト ボックス 17"/>
          <p:cNvSpPr txBox="1"/>
          <p:nvPr/>
        </p:nvSpPr>
        <p:spPr>
          <a:xfrm>
            <a:off x="179512" y="2204864"/>
            <a:ext cx="8736298" cy="993223"/>
          </a:xfrm>
          <a:prstGeom prst="rect">
            <a:avLst/>
          </a:prstGeom>
          <a:noFill/>
        </p:spPr>
        <p:txBody>
          <a:bodyPr wrap="square" rtlCol="0" anchor="ctr">
            <a:noAutofit/>
          </a:bodyPr>
          <a:lstStyle/>
          <a:p>
            <a:r>
              <a:rPr lang="ja-JP" altLang="en-US" sz="1600" dirty="0">
                <a:latin typeface="UD デジタル 教科書体 NK-R" panose="02020400000000000000" pitchFamily="18" charset="-128"/>
                <a:ea typeface="UD デジタル 教科書体 NK-R" panose="02020400000000000000" pitchFamily="18" charset="-128"/>
              </a:rPr>
              <a:t>○</a:t>
            </a:r>
            <a:r>
              <a:rPr lang="ja-JP" altLang="en-US" sz="1600" b="1" dirty="0">
                <a:latin typeface="UD デジタル 教科書体 NK-R" panose="02020400000000000000" pitchFamily="18" charset="-128"/>
                <a:ea typeface="UD デジタル 教科書体 NK-R" panose="02020400000000000000" pitchFamily="18" charset="-128"/>
              </a:rPr>
              <a:t>集団指導（全事業者対象）　⇒　行政処分事案の周知や虐待防止に関する講義等を実施</a:t>
            </a:r>
            <a:endParaRPr lang="en-US" altLang="ja-JP" sz="1600" b="1" dirty="0">
              <a:latin typeface="UD デジタル 教科書体 NK-R" panose="02020400000000000000" pitchFamily="18" charset="-128"/>
              <a:ea typeface="UD デジタル 教科書体 NK-R" panose="02020400000000000000" pitchFamily="18" charset="-128"/>
            </a:endParaRPr>
          </a:p>
          <a:p>
            <a:r>
              <a:rPr lang="ja-JP" altLang="en-US" sz="1600" b="1" dirty="0">
                <a:latin typeface="UD デジタル 教科書体 NK-R" panose="02020400000000000000" pitchFamily="18" charset="-128"/>
                <a:ea typeface="UD デジタル 教科書体 NK-R" panose="02020400000000000000" pitchFamily="18" charset="-128"/>
              </a:rPr>
              <a:t>○実地指導（訪問等により個々に対応）　⇒　人権に関わる研修や虐待認定後の改善状況の確認</a:t>
            </a:r>
            <a:endParaRPr lang="en-US" altLang="ja-JP" sz="1600" b="1" dirty="0">
              <a:latin typeface="UD デジタル 教科書体 NK-R" panose="02020400000000000000" pitchFamily="18" charset="-128"/>
              <a:ea typeface="UD デジタル 教科書体 NK-R" panose="02020400000000000000" pitchFamily="18" charset="-128"/>
            </a:endParaRPr>
          </a:p>
        </p:txBody>
      </p:sp>
      <p:sp>
        <p:nvSpPr>
          <p:cNvPr id="6" name="テキスト ボックス 5"/>
          <p:cNvSpPr txBox="1"/>
          <p:nvPr/>
        </p:nvSpPr>
        <p:spPr>
          <a:xfrm>
            <a:off x="4158" y="5877272"/>
            <a:ext cx="8878428" cy="779968"/>
          </a:xfrm>
          <a:prstGeom prst="rect">
            <a:avLst/>
          </a:prstGeom>
          <a:noFill/>
        </p:spPr>
        <p:txBody>
          <a:bodyPr wrap="square" rtlCol="0">
            <a:noAutofit/>
          </a:bodyPr>
          <a:lstStyle/>
          <a:p>
            <a:pPr>
              <a:lnSpc>
                <a:spcPts val="600"/>
              </a:lnSpc>
              <a:spcAft>
                <a:spcPts val="1200"/>
              </a:spcAft>
            </a:pPr>
            <a:r>
              <a:rPr lang="ja-JP" altLang="en-US" sz="1100" dirty="0">
                <a:latin typeface="UD デジタル 教科書体 NK-R" panose="02020400000000000000" pitchFamily="18" charset="-128"/>
                <a:ea typeface="UD デジタル 教科書体 NK-R" panose="02020400000000000000" pitchFamily="18" charset="-128"/>
              </a:rPr>
              <a:t>　　</a:t>
            </a:r>
            <a:r>
              <a:rPr lang="en-US" altLang="ja-JP" sz="1100" dirty="0">
                <a:latin typeface="UD デジタル 教科書体 NK-R" panose="02020400000000000000" pitchFamily="18" charset="-128"/>
                <a:ea typeface="UD デジタル 教科書体 NK-R" panose="02020400000000000000" pitchFamily="18" charset="-128"/>
              </a:rPr>
              <a:t>※</a:t>
            </a:r>
            <a:r>
              <a:rPr lang="ja-JP" altLang="en-US" sz="1100" dirty="0">
                <a:latin typeface="UD デジタル 教科書体 NK-R" panose="02020400000000000000" pitchFamily="18" charset="-128"/>
                <a:ea typeface="UD デジタル 教科書体 NK-R" panose="02020400000000000000" pitchFamily="18" charset="-128"/>
              </a:rPr>
              <a:t>１　令和元年</a:t>
            </a:r>
            <a:r>
              <a:rPr lang="en-US" altLang="ja-JP" sz="1100" dirty="0">
                <a:latin typeface="UD デジタル 教科書体 NK-R" panose="02020400000000000000" pitchFamily="18" charset="-128"/>
                <a:ea typeface="UD デジタル 教科書体 NK-R" panose="02020400000000000000" pitchFamily="18" charset="-128"/>
              </a:rPr>
              <a:t>10</a:t>
            </a:r>
            <a:r>
              <a:rPr lang="ja-JP" altLang="en-US" sz="1100" dirty="0">
                <a:latin typeface="UD デジタル 教科書体 NK-R" panose="02020400000000000000" pitchFamily="18" charset="-128"/>
                <a:ea typeface="UD デジタル 教科書体 NK-R" panose="02020400000000000000" pitchFamily="18" charset="-128"/>
              </a:rPr>
              <a:t>月</a:t>
            </a:r>
            <a:r>
              <a:rPr lang="en-US" altLang="ja-JP" sz="1100" dirty="0">
                <a:latin typeface="UD デジタル 教科書体 NK-R" panose="02020400000000000000" pitchFamily="18" charset="-128"/>
                <a:ea typeface="UD デジタル 教科書体 NK-R" panose="02020400000000000000" pitchFamily="18" charset="-128"/>
              </a:rPr>
              <a:t>1</a:t>
            </a:r>
            <a:r>
              <a:rPr lang="ja-JP" altLang="en-US" sz="1100" dirty="0">
                <a:latin typeface="UD デジタル 教科書体 NK-R" panose="02020400000000000000" pitchFamily="18" charset="-128"/>
                <a:ea typeface="UD デジタル 教科書体 NK-R" panose="02020400000000000000" pitchFamily="18" charset="-128"/>
              </a:rPr>
              <a:t>日現在の障害福祉サービス等事業所数（障害者支援施設等および障害者支援施設の昼間実施サービスを除く）</a:t>
            </a:r>
            <a:endParaRPr lang="en-US" altLang="ja-JP" sz="1100" dirty="0">
              <a:latin typeface="UD デジタル 教科書体 NK-R" panose="02020400000000000000" pitchFamily="18" charset="-128"/>
              <a:ea typeface="UD デジタル 教科書体 NK-R" panose="02020400000000000000" pitchFamily="18" charset="-128"/>
            </a:endParaRPr>
          </a:p>
          <a:p>
            <a:pPr>
              <a:lnSpc>
                <a:spcPts val="600"/>
              </a:lnSpc>
              <a:spcAft>
                <a:spcPts val="1200"/>
              </a:spcAft>
            </a:pPr>
            <a:r>
              <a:rPr lang="ja-JP" altLang="en-US" sz="1100" dirty="0">
                <a:latin typeface="UD デジタル 教科書体 NK-R" panose="02020400000000000000" pitchFamily="18" charset="-128"/>
                <a:ea typeface="UD デジタル 教科書体 NK-R" panose="02020400000000000000" pitchFamily="18" charset="-128"/>
              </a:rPr>
              <a:t>　　　　　　出典：統計で見る日本（</a:t>
            </a:r>
            <a:r>
              <a:rPr lang="en-US" altLang="ja-JP" sz="1100" dirty="0">
                <a:latin typeface="UD デジタル 教科書体 NK-R" panose="02020400000000000000" pitchFamily="18" charset="-128"/>
                <a:ea typeface="UD デジタル 教科書体 NK-R" panose="02020400000000000000" pitchFamily="18" charset="-128"/>
                <a:hlinkClick r:id="rId13"/>
              </a:rPr>
              <a:t>https://</a:t>
            </a:r>
            <a:r>
              <a:rPr lang="en-US" altLang="ja-JP" sz="1100" dirty="0" err="1">
                <a:latin typeface="UD デジタル 教科書体 NK-R" panose="02020400000000000000" pitchFamily="18" charset="-128"/>
                <a:ea typeface="UD デジタル 教科書体 NK-R" panose="02020400000000000000" pitchFamily="18" charset="-128"/>
                <a:hlinkClick r:id="rId13"/>
              </a:rPr>
              <a:t>www.e-stat.go.jp</a:t>
            </a:r>
            <a:r>
              <a:rPr lang="en-US" altLang="ja-JP" sz="1100" dirty="0">
                <a:latin typeface="UD デジタル 教科書体 NK-R" panose="02020400000000000000" pitchFamily="18" charset="-128"/>
                <a:ea typeface="UD デジタル 教科書体 NK-R" panose="02020400000000000000" pitchFamily="18" charset="-128"/>
                <a:hlinkClick r:id="rId13"/>
              </a:rPr>
              <a:t>/</a:t>
            </a:r>
            <a:r>
              <a:rPr lang="ja-JP" altLang="en-US" sz="1100" dirty="0">
                <a:latin typeface="UD デジタル 教科書体 NK-R" panose="02020400000000000000" pitchFamily="18" charset="-128"/>
                <a:ea typeface="UD デジタル 教科書体 NK-R" panose="02020400000000000000" pitchFamily="18" charset="-128"/>
              </a:rPr>
              <a:t>）</a:t>
            </a:r>
            <a:endParaRPr lang="en-US" altLang="ja-JP" sz="1100" dirty="0">
              <a:latin typeface="UD デジタル 教科書体 NK-R" panose="02020400000000000000" pitchFamily="18" charset="-128"/>
              <a:ea typeface="UD デジタル 教科書体 NK-R" panose="02020400000000000000" pitchFamily="18" charset="-128"/>
            </a:endParaRPr>
          </a:p>
          <a:p>
            <a:pPr>
              <a:lnSpc>
                <a:spcPts val="600"/>
              </a:lnSpc>
              <a:spcAft>
                <a:spcPts val="1200"/>
              </a:spcAft>
            </a:pPr>
            <a:r>
              <a:rPr lang="ja-JP" altLang="en-US" sz="1100" dirty="0">
                <a:latin typeface="UD デジタル 教科書体 NK-R" panose="02020400000000000000" pitchFamily="18" charset="-128"/>
                <a:ea typeface="UD デジタル 教科書体 NK-R" panose="02020400000000000000" pitchFamily="18" charset="-128"/>
              </a:rPr>
              <a:t>　　</a:t>
            </a:r>
            <a:r>
              <a:rPr lang="en-US" altLang="ja-JP" sz="1100" dirty="0">
                <a:latin typeface="UD デジタル 教科書体 NK-R" panose="02020400000000000000" pitchFamily="18" charset="-128"/>
                <a:ea typeface="UD デジタル 教科書体 NK-R" panose="02020400000000000000" pitchFamily="18" charset="-128"/>
              </a:rPr>
              <a:t>※</a:t>
            </a:r>
            <a:r>
              <a:rPr lang="ja-JP" altLang="en-US" sz="1100" dirty="0">
                <a:latin typeface="UD デジタル 教科書体 NK-R" panose="02020400000000000000" pitchFamily="18" charset="-128"/>
                <a:ea typeface="UD デジタル 教科書体 NK-R" panose="02020400000000000000" pitchFamily="18" charset="-128"/>
              </a:rPr>
              <a:t>２　算出方法：虐待件数／全事業所数</a:t>
            </a:r>
            <a:r>
              <a:rPr lang="en-US" altLang="ja-JP" sz="1100" dirty="0">
                <a:latin typeface="UD デジタル 教科書体 NK-R" panose="02020400000000000000" pitchFamily="18" charset="-128"/>
                <a:ea typeface="UD デジタル 教科書体 NK-R" panose="02020400000000000000" pitchFamily="18" charset="-128"/>
              </a:rPr>
              <a:t>×1000</a:t>
            </a:r>
            <a:endParaRPr lang="en-US" altLang="ja-JP" sz="1400" dirty="0">
              <a:latin typeface="UD デジタル 教科書体 NK-R" panose="02020400000000000000" pitchFamily="18" charset="-128"/>
              <a:ea typeface="UD デジタル 教科書体 NK-R" panose="02020400000000000000" pitchFamily="18" charset="-128"/>
            </a:endParaRPr>
          </a:p>
          <a:p>
            <a:endParaRPr kumimoji="1" lang="ja-JP" altLang="en-US" dirty="0"/>
          </a:p>
        </p:txBody>
      </p:sp>
      <p:graphicFrame>
        <p:nvGraphicFramePr>
          <p:cNvPr id="20" name="表 19"/>
          <p:cNvGraphicFramePr>
            <a:graphicFrameLocks noGrp="1"/>
          </p:cNvGraphicFramePr>
          <p:nvPr>
            <p:extLst>
              <p:ext uri="{D42A27DB-BD31-4B8C-83A1-F6EECF244321}">
                <p14:modId xmlns:p14="http://schemas.microsoft.com/office/powerpoint/2010/main" val="2346371192"/>
              </p:ext>
            </p:extLst>
          </p:nvPr>
        </p:nvGraphicFramePr>
        <p:xfrm>
          <a:off x="166768" y="3484774"/>
          <a:ext cx="8715817" cy="2340000"/>
        </p:xfrm>
        <a:graphic>
          <a:graphicData uri="http://schemas.openxmlformats.org/drawingml/2006/table">
            <a:tbl>
              <a:tblPr firstRow="1" firstCol="1" bandRow="1">
                <a:tableStyleId>{F5AB1C69-6EDB-4FF4-983F-18BD219EF322}</a:tableStyleId>
              </a:tblPr>
              <a:tblGrid>
                <a:gridCol w="928615">
                  <a:extLst>
                    <a:ext uri="{9D8B030D-6E8A-4147-A177-3AD203B41FA5}">
                      <a16:colId xmlns:a16="http://schemas.microsoft.com/office/drawing/2014/main" val="3924270558"/>
                    </a:ext>
                  </a:extLst>
                </a:gridCol>
                <a:gridCol w="1297867">
                  <a:extLst>
                    <a:ext uri="{9D8B030D-6E8A-4147-A177-3AD203B41FA5}">
                      <a16:colId xmlns:a16="http://schemas.microsoft.com/office/drawing/2014/main" val="2193200298"/>
                    </a:ext>
                  </a:extLst>
                </a:gridCol>
                <a:gridCol w="1297867">
                  <a:extLst>
                    <a:ext uri="{9D8B030D-6E8A-4147-A177-3AD203B41FA5}">
                      <a16:colId xmlns:a16="http://schemas.microsoft.com/office/drawing/2014/main" val="3358426090"/>
                    </a:ext>
                  </a:extLst>
                </a:gridCol>
                <a:gridCol w="1297867">
                  <a:extLst>
                    <a:ext uri="{9D8B030D-6E8A-4147-A177-3AD203B41FA5}">
                      <a16:colId xmlns:a16="http://schemas.microsoft.com/office/drawing/2014/main" val="3371213910"/>
                    </a:ext>
                  </a:extLst>
                </a:gridCol>
                <a:gridCol w="1297867">
                  <a:extLst>
                    <a:ext uri="{9D8B030D-6E8A-4147-A177-3AD203B41FA5}">
                      <a16:colId xmlns:a16="http://schemas.microsoft.com/office/drawing/2014/main" val="2538971679"/>
                    </a:ext>
                  </a:extLst>
                </a:gridCol>
                <a:gridCol w="1297867">
                  <a:extLst>
                    <a:ext uri="{9D8B030D-6E8A-4147-A177-3AD203B41FA5}">
                      <a16:colId xmlns:a16="http://schemas.microsoft.com/office/drawing/2014/main" val="748540449"/>
                    </a:ext>
                  </a:extLst>
                </a:gridCol>
                <a:gridCol w="1297867">
                  <a:extLst>
                    <a:ext uri="{9D8B030D-6E8A-4147-A177-3AD203B41FA5}">
                      <a16:colId xmlns:a16="http://schemas.microsoft.com/office/drawing/2014/main" val="3112190704"/>
                    </a:ext>
                  </a:extLst>
                </a:gridCol>
              </a:tblGrid>
              <a:tr h="468000">
                <a:tc>
                  <a:txBody>
                    <a:bodyPr/>
                    <a:lstStyle/>
                    <a:p>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gridSpan="3">
                  <a:txBody>
                    <a:bodyP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平成</a:t>
                      </a:r>
                      <a:r>
                        <a:rPr kumimoji="1" lang="en-US" altLang="ja-JP" sz="1600" dirty="0">
                          <a:latin typeface="UD デジタル 教科書体 NK-R" panose="02020400000000000000" pitchFamily="18" charset="-128"/>
                          <a:ea typeface="UD デジタル 教科書体 NK-R" panose="02020400000000000000" pitchFamily="18" charset="-128"/>
                        </a:rPr>
                        <a:t>30</a:t>
                      </a:r>
                      <a:r>
                        <a:rPr kumimoji="1" lang="ja-JP" altLang="en-US" sz="1600" dirty="0">
                          <a:latin typeface="UD デジタル 教科書体 NK-R" panose="02020400000000000000" pitchFamily="18" charset="-128"/>
                          <a:ea typeface="UD デジタル 教科書体 NK-R" panose="02020400000000000000" pitchFamily="18" charset="-128"/>
                        </a:rPr>
                        <a:t>年度（令和元年度集計）</a:t>
                      </a:r>
                      <a:endParaRPr kumimoji="1" lang="en-US" altLang="ja-JP" sz="16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hMerge="1">
                  <a:txBody>
                    <a:bodyPr/>
                    <a:lstStyle/>
                    <a:p>
                      <a:pPr algn="ctr"/>
                      <a:endParaRPr kumimoji="1" lang="en-US" altLang="ja-JP" sz="12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hMerge="1">
                  <a:txBody>
                    <a:bodyPr/>
                    <a:lstStyle/>
                    <a:p>
                      <a:pPr algn="ctr"/>
                      <a:endParaRPr kumimoji="1" lang="en-US" altLang="ja-JP" sz="12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gridSpan="3">
                  <a:txBody>
                    <a:bodyP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令和元年度（令和</a:t>
                      </a:r>
                      <a:r>
                        <a:rPr kumimoji="1" lang="en-US" altLang="ja-JP" sz="1600" dirty="0">
                          <a:latin typeface="UD デジタル 教科書体 NK-R" panose="02020400000000000000" pitchFamily="18" charset="-128"/>
                          <a:ea typeface="UD デジタル 教科書体 NK-R" panose="02020400000000000000" pitchFamily="18" charset="-128"/>
                        </a:rPr>
                        <a:t>2</a:t>
                      </a:r>
                      <a:r>
                        <a:rPr kumimoji="1" lang="ja-JP" altLang="en-US" sz="1600" dirty="0">
                          <a:latin typeface="UD デジタル 教科書体 NK-R" panose="02020400000000000000" pitchFamily="18" charset="-128"/>
                          <a:ea typeface="UD デジタル 教科書体 NK-R" panose="02020400000000000000" pitchFamily="18" charset="-128"/>
                        </a:rPr>
                        <a:t>年度集計）</a:t>
                      </a:r>
                      <a:endParaRPr kumimoji="1" lang="en-US" altLang="ja-JP" sz="16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hMerge="1">
                  <a:txBody>
                    <a:bodyPr/>
                    <a:lstStyle/>
                    <a:p>
                      <a:pPr algn="ctr"/>
                      <a:endParaRPr kumimoji="1" lang="ja-JP" altLang="en-US" sz="1200" baseline="30000" dirty="0">
                        <a:latin typeface="UD デジタル 教科書体 NK-R" panose="02020400000000000000" pitchFamily="18" charset="-128"/>
                        <a:ea typeface="UD デジタル 教科書体 NK-R" panose="02020400000000000000" pitchFamily="18" charset="-128"/>
                      </a:endParaRPr>
                    </a:p>
                  </a:txBody>
                  <a:tcPr anchor="ctr">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hMerge="1">
                  <a:txBody>
                    <a:bodyPr/>
                    <a:lstStyle/>
                    <a:p>
                      <a:pPr algn="ctr"/>
                      <a:endParaRPr kumimoji="1" lang="en-US" altLang="ja-JP" sz="1200" baseline="30000" dirty="0">
                        <a:latin typeface="UD デジタル 教科書体 NK-R" panose="02020400000000000000" pitchFamily="18" charset="-128"/>
                        <a:ea typeface="UD デジタル 教科書体 NK-R" panose="02020400000000000000" pitchFamily="18" charset="-128"/>
                      </a:endParaRPr>
                    </a:p>
                  </a:txBody>
                  <a:tcPr anchor="ctr">
                    <a:lnL w="12700" cmpd="sng">
                      <a:noFill/>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79025696"/>
                  </a:ext>
                </a:extLst>
              </a:tr>
              <a:tr h="468000">
                <a:tc>
                  <a:txBody>
                    <a:bodyPr/>
                    <a:lstStyle/>
                    <a:p>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kumimoji="1" lang="ja-JP" altLang="en-US" sz="1400" b="1" dirty="0">
                          <a:latin typeface="UD デジタル 教科書体 NK-R" panose="02020400000000000000" pitchFamily="18" charset="-128"/>
                          <a:ea typeface="UD デジタル 教科書体 NK-R" panose="02020400000000000000" pitchFamily="18" charset="-128"/>
                        </a:rPr>
                        <a:t>虐待件数</a:t>
                      </a:r>
                      <a:endParaRPr kumimoji="1" lang="en-US" altLang="ja-JP" sz="1400" b="1"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UD デジタル 教科書体 NK-R" panose="02020400000000000000" pitchFamily="18" charset="-128"/>
                          <a:ea typeface="UD デジタル 教科書体 NK-R" panose="02020400000000000000" pitchFamily="18" charset="-128"/>
                        </a:rPr>
                        <a:t>全事業所数</a:t>
                      </a:r>
                      <a:r>
                        <a:rPr kumimoji="1" lang="en-US" altLang="ja-JP" sz="1400" b="1" baseline="30000" dirty="0">
                          <a:latin typeface="UD デジタル 教科書体 NK-R" panose="02020400000000000000" pitchFamily="18" charset="-128"/>
                          <a:ea typeface="UD デジタル 教科書体 NK-R" panose="02020400000000000000" pitchFamily="18" charset="-128"/>
                        </a:rPr>
                        <a:t>※</a:t>
                      </a:r>
                      <a:r>
                        <a:rPr kumimoji="1" lang="ja-JP" altLang="en-US" sz="1400" b="1" baseline="30000" dirty="0">
                          <a:latin typeface="UD デジタル 教科書体 NK-R" panose="02020400000000000000" pitchFamily="18" charset="-128"/>
                          <a:ea typeface="UD デジタル 教科書体 NK-R" panose="02020400000000000000" pitchFamily="18" charset="-128"/>
                        </a:rPr>
                        <a:t>１</a:t>
                      </a:r>
                    </a:p>
                  </a:txBody>
                  <a:tcPr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UD デジタル 教科書体 NK-R" panose="02020400000000000000" pitchFamily="18" charset="-128"/>
                          <a:ea typeface="UD デジタル 教科書体 NK-R" panose="02020400000000000000" pitchFamily="18" charset="-128"/>
                        </a:rPr>
                        <a:t>発生率</a:t>
                      </a:r>
                      <a:r>
                        <a:rPr kumimoji="1" lang="en-US" altLang="ja-JP" sz="1400" b="1" baseline="30000" dirty="0">
                          <a:latin typeface="UD デジタル 教科書体 NK-R" panose="02020400000000000000" pitchFamily="18" charset="-128"/>
                          <a:ea typeface="UD デジタル 教科書体 NK-R" panose="02020400000000000000" pitchFamily="18" charset="-128"/>
                        </a:rPr>
                        <a:t>※</a:t>
                      </a:r>
                      <a:r>
                        <a:rPr kumimoji="1" lang="ja-JP" altLang="en-US" sz="1400" b="1" baseline="30000" dirty="0">
                          <a:latin typeface="UD デジタル 教科書体 NK-R" panose="02020400000000000000" pitchFamily="18" charset="-128"/>
                          <a:ea typeface="UD デジタル 教科書体 NK-R" panose="02020400000000000000" pitchFamily="18" charset="-128"/>
                        </a:rPr>
                        <a:t>２</a:t>
                      </a:r>
                      <a:endParaRPr kumimoji="1" lang="en-US" altLang="ja-JP" sz="1400" b="1" baseline="300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kumimoji="1" lang="ja-JP" altLang="en-US" sz="1400" b="1" dirty="0">
                          <a:latin typeface="UD デジタル 教科書体 NK-R" panose="02020400000000000000" pitchFamily="18" charset="-128"/>
                          <a:ea typeface="UD デジタル 教科書体 NK-R" panose="02020400000000000000" pitchFamily="18" charset="-128"/>
                        </a:rPr>
                        <a:t>虐待件数</a:t>
                      </a:r>
                      <a:endParaRPr kumimoji="1" lang="en-US" altLang="ja-JP" sz="1400" b="1"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kumimoji="1" lang="ja-JP" altLang="en-US" sz="1400" b="1" dirty="0">
                          <a:latin typeface="UD デジタル 教科書体 NK-R" panose="02020400000000000000" pitchFamily="18" charset="-128"/>
                          <a:ea typeface="UD デジタル 教科書体 NK-R" panose="02020400000000000000" pitchFamily="18" charset="-128"/>
                        </a:rPr>
                        <a:t>全事業所数</a:t>
                      </a:r>
                      <a:r>
                        <a:rPr kumimoji="1" lang="en-US" altLang="ja-JP" sz="1400" b="1" baseline="30000" dirty="0">
                          <a:latin typeface="UD デジタル 教科書体 NK-R" panose="02020400000000000000" pitchFamily="18" charset="-128"/>
                          <a:ea typeface="UD デジタル 教科書体 NK-R" panose="02020400000000000000" pitchFamily="18" charset="-128"/>
                        </a:rPr>
                        <a:t>※</a:t>
                      </a:r>
                      <a:r>
                        <a:rPr kumimoji="1" lang="ja-JP" altLang="en-US" sz="1400" b="1" baseline="30000" dirty="0">
                          <a:latin typeface="UD デジタル 教科書体 NK-R" panose="02020400000000000000" pitchFamily="18" charset="-128"/>
                          <a:ea typeface="UD デジタル 教科書体 NK-R" panose="02020400000000000000" pitchFamily="18" charset="-128"/>
                        </a:rPr>
                        <a:t>１</a:t>
                      </a:r>
                    </a:p>
                  </a:txBody>
                  <a:tcPr anchor="ctr">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kumimoji="1" lang="ja-JP" altLang="en-US" sz="1400" b="1" dirty="0">
                          <a:latin typeface="UD デジタル 教科書体 NK-R" panose="02020400000000000000" pitchFamily="18" charset="-128"/>
                          <a:ea typeface="UD デジタル 教科書体 NK-R" panose="02020400000000000000" pitchFamily="18" charset="-128"/>
                        </a:rPr>
                        <a:t>発生率</a:t>
                      </a:r>
                      <a:r>
                        <a:rPr kumimoji="1" lang="en-US" altLang="ja-JP" sz="1400" b="1" baseline="30000" dirty="0">
                          <a:latin typeface="UD デジタル 教科書体 NK-R" panose="02020400000000000000" pitchFamily="18" charset="-128"/>
                          <a:ea typeface="UD デジタル 教科書体 NK-R" panose="02020400000000000000" pitchFamily="18" charset="-128"/>
                        </a:rPr>
                        <a:t>※</a:t>
                      </a:r>
                      <a:r>
                        <a:rPr kumimoji="1" lang="ja-JP" altLang="en-US" sz="1400" b="1" baseline="30000" dirty="0">
                          <a:latin typeface="UD デジタル 教科書体 NK-R" panose="02020400000000000000" pitchFamily="18" charset="-128"/>
                          <a:ea typeface="UD デジタル 教科書体 NK-R" panose="02020400000000000000" pitchFamily="18" charset="-128"/>
                        </a:rPr>
                        <a:t>２</a:t>
                      </a:r>
                      <a:endParaRPr kumimoji="1" lang="en-US" altLang="ja-JP" sz="1400" b="1" baseline="30000" dirty="0">
                        <a:latin typeface="UD デジタル 教科書体 NK-R" panose="02020400000000000000" pitchFamily="18" charset="-128"/>
                        <a:ea typeface="UD デジタル 教科書体 NK-R" panose="02020400000000000000" pitchFamily="18" charset="-128"/>
                      </a:endParaRPr>
                    </a:p>
                  </a:txBody>
                  <a:tcPr anchor="ctr">
                    <a:lnL w="12700" cmpd="sng">
                      <a:noFill/>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25491892"/>
                  </a:ext>
                </a:extLst>
              </a:tr>
              <a:tr h="468000">
                <a:tc>
                  <a:txBody>
                    <a:bodyP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全　国</a:t>
                      </a:r>
                      <a:endParaRPr kumimoji="1" lang="en-US" altLang="ja-JP" sz="16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tcPr>
                </a:tc>
                <a:tc>
                  <a:txBody>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592</a:t>
                      </a:r>
                    </a:p>
                  </a:txBody>
                  <a:tcPr anchor="ctr">
                    <a:lnT w="6350" cap="flat" cmpd="sng" algn="ctr">
                      <a:solidFill>
                        <a:schemeClr val="bg1"/>
                      </a:solidFill>
                      <a:prstDash val="solid"/>
                      <a:round/>
                      <a:headEnd type="none" w="med" len="med"/>
                      <a:tailEnd type="none" w="med" len="med"/>
                    </a:lnT>
                  </a:tcPr>
                </a:tc>
                <a:tc>
                  <a:txBody>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142,118</a:t>
                      </a:r>
                    </a:p>
                  </a:txBody>
                  <a:tcPr anchor="ctr">
                    <a:lnT w="6350" cap="flat" cmpd="sng" algn="ctr">
                      <a:solidFill>
                        <a:schemeClr val="bg1"/>
                      </a:solidFill>
                      <a:prstDash val="solid"/>
                      <a:round/>
                      <a:headEnd type="none" w="med" len="med"/>
                      <a:tailEnd type="none" w="med" len="med"/>
                    </a:lnT>
                  </a:tcPr>
                </a:tc>
                <a:tc>
                  <a:txBody>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4.1‰</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tcPr>
                </a:tc>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５４７</a:t>
                      </a:r>
                    </a:p>
                  </a:txBody>
                  <a:tcPr anchor="ctr">
                    <a:lnT w="6350" cap="flat" cmpd="sng" algn="ctr">
                      <a:solidFill>
                        <a:schemeClr val="bg1"/>
                      </a:solidFill>
                      <a:prstDash val="solid"/>
                      <a:round/>
                      <a:headEnd type="none" w="med" len="med"/>
                      <a:tailEnd type="none" w="med" len="med"/>
                    </a:lnT>
                  </a:tcPr>
                </a:tc>
                <a:tc>
                  <a:txBody>
                    <a:bodyPr/>
                    <a:lstStyle/>
                    <a:p>
                      <a:pPr algn="ctr" fontAlgn="ctr"/>
                      <a:r>
                        <a:rPr lang="en-US" altLang="ja-JP" sz="14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148,715</a:t>
                      </a:r>
                    </a:p>
                  </a:txBody>
                  <a:tcPr marL="9525" marR="9525" marT="9525" marB="0" anchor="ctr">
                    <a:lnT w="6350" cap="flat" cmpd="sng" algn="ctr">
                      <a:solidFill>
                        <a:schemeClr val="bg1"/>
                      </a:solidFill>
                      <a:prstDash val="solid"/>
                      <a:round/>
                      <a:headEnd type="none" w="med" len="med"/>
                      <a:tailEnd type="none" w="med" len="med"/>
                    </a:lnT>
                  </a:tcPr>
                </a:tc>
                <a:tc>
                  <a:txBody>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3.7‰</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786418128"/>
                  </a:ext>
                </a:extLst>
              </a:tr>
              <a:tr h="468000">
                <a:tc>
                  <a:txBody>
                    <a:bodyP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東　京</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45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（全国</a:t>
                      </a:r>
                      <a:r>
                        <a:rPr kumimoji="1" lang="en-US" altLang="ja-JP" sz="9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3</a:t>
                      </a:r>
                      <a:r>
                        <a:rPr kumimoji="1" lang="ja-JP" altLang="en-US" sz="9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位）</a:t>
                      </a:r>
                    </a:p>
                  </a:txBody>
                  <a:tcPr anchor="ctr"/>
                </a:tc>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１１</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７８１</a:t>
                      </a:r>
                    </a:p>
                  </a:txBody>
                  <a:tcPr anchor="ctr"/>
                </a:tc>
                <a:tc>
                  <a:txBody>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3.8‰</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３７</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algn="ctr"/>
                      <a:r>
                        <a:rPr kumimoji="1" lang="en-US" altLang="ja-JP" sz="900" dirty="0">
                          <a:latin typeface="UD デジタル 教科書体 NK-R" panose="02020400000000000000" pitchFamily="18" charset="-128"/>
                          <a:ea typeface="UD デジタル 教科書体 NK-R" panose="02020400000000000000" pitchFamily="18" charset="-128"/>
                        </a:rPr>
                        <a:t>(</a:t>
                      </a:r>
                      <a:r>
                        <a:rPr kumimoji="1" lang="ja-JP" altLang="en-US" sz="900" dirty="0">
                          <a:latin typeface="UD デジタル 教科書体 NK-R" panose="02020400000000000000" pitchFamily="18" charset="-128"/>
                          <a:ea typeface="UD デジタル 教科書体 NK-R" panose="02020400000000000000" pitchFamily="18" charset="-128"/>
                        </a:rPr>
                        <a:t>全国</a:t>
                      </a:r>
                      <a:r>
                        <a:rPr kumimoji="1" lang="en-US" altLang="ja-JP" sz="900" dirty="0">
                          <a:latin typeface="UD デジタル 教科書体 NK-R" panose="02020400000000000000" pitchFamily="18" charset="-128"/>
                          <a:ea typeface="UD デジタル 教科書体 NK-R" panose="02020400000000000000" pitchFamily="18" charset="-128"/>
                        </a:rPr>
                        <a:t>2</a:t>
                      </a:r>
                      <a:r>
                        <a:rPr kumimoji="1" lang="ja-JP" altLang="en-US" sz="900" dirty="0">
                          <a:latin typeface="UD デジタル 教科書体 NK-R" panose="02020400000000000000" pitchFamily="18" charset="-128"/>
                          <a:ea typeface="UD デジタル 教科書体 NK-R" panose="02020400000000000000" pitchFamily="18" charset="-128"/>
                        </a:rPr>
                        <a:t>位</a:t>
                      </a:r>
                      <a:r>
                        <a:rPr kumimoji="1" lang="en-US" altLang="ja-JP" sz="900" dirty="0">
                          <a:latin typeface="UD デジタル 教科書体 NK-R" panose="02020400000000000000" pitchFamily="18" charset="-128"/>
                          <a:ea typeface="UD デジタル 教科書体 NK-R" panose="02020400000000000000" pitchFamily="18" charset="-128"/>
                        </a:rPr>
                        <a:t>)</a:t>
                      </a:r>
                      <a:endParaRPr kumimoji="1" lang="ja-JP" altLang="en-US" sz="9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fontAlgn="ctr"/>
                      <a:r>
                        <a:rPr lang="en-US" altLang="ja-JP" sz="14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12,156</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UD デジタル 教科書体 NK-R" panose="02020400000000000000" pitchFamily="18" charset="-128"/>
                          <a:ea typeface="UD デジタル 教科書体 NK-R" panose="02020400000000000000" pitchFamily="18" charset="-128"/>
                        </a:rPr>
                        <a:t>3.0‰</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nchor="ctr">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33900617"/>
                  </a:ext>
                </a:extLst>
              </a:tr>
              <a:tr h="468000">
                <a:tc>
                  <a:txBody>
                    <a:bodyP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大　阪</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61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（全国</a:t>
                      </a:r>
                      <a:r>
                        <a:rPr kumimoji="1" lang="en-US" altLang="ja-JP" sz="9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1</a:t>
                      </a:r>
                      <a:r>
                        <a:rPr kumimoji="1" lang="ja-JP" altLang="en-US" sz="9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位）</a:t>
                      </a:r>
                    </a:p>
                  </a:txBody>
                  <a:tcPr anchor="ctr"/>
                </a:tc>
                <a:tc>
                  <a:txBody>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17,566</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３．</a:t>
                      </a:r>
                      <a:r>
                        <a:rPr kumimoji="1" lang="en-US" altLang="ja-JP" sz="1400" dirty="0">
                          <a:latin typeface="UD デジタル 教科書体 NK-R" panose="02020400000000000000" pitchFamily="18" charset="-128"/>
                          <a:ea typeface="UD デジタル 教科書体 NK-R" panose="02020400000000000000" pitchFamily="18" charset="-128"/>
                        </a:rPr>
                        <a:t>5‰</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UD デジタル 教科書体 NK-R" panose="02020400000000000000" pitchFamily="18" charset="-128"/>
                          <a:ea typeface="UD デジタル 教科書体 NK-R" panose="02020400000000000000" pitchFamily="18" charset="-128"/>
                        </a:rPr>
                        <a:t>7</a:t>
                      </a:r>
                      <a:r>
                        <a:rPr kumimoji="1" lang="ja-JP" altLang="en-US" sz="1400" dirty="0">
                          <a:latin typeface="UD デジタル 教科書体 NK-R" panose="02020400000000000000" pitchFamily="18" charset="-128"/>
                          <a:ea typeface="UD デジタル 教科書体 NK-R" panose="02020400000000000000" pitchFamily="18" charset="-128"/>
                        </a:rPr>
                        <a:t>６</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UD デジタル 教科書体 NK-R" panose="02020400000000000000" pitchFamily="18" charset="-128"/>
                          <a:ea typeface="UD デジタル 教科書体 NK-R" panose="02020400000000000000" pitchFamily="18" charset="-128"/>
                        </a:rPr>
                        <a:t>（全国</a:t>
                      </a:r>
                      <a:r>
                        <a:rPr kumimoji="1" lang="en-US" altLang="ja-JP" sz="900" dirty="0">
                          <a:latin typeface="UD デジタル 教科書体 NK-R" panose="02020400000000000000" pitchFamily="18" charset="-128"/>
                          <a:ea typeface="UD デジタル 教科書体 NK-R" panose="02020400000000000000" pitchFamily="18" charset="-128"/>
                        </a:rPr>
                        <a:t>1</a:t>
                      </a:r>
                      <a:r>
                        <a:rPr kumimoji="1" lang="ja-JP" altLang="en-US" sz="900" dirty="0">
                          <a:latin typeface="UD デジタル 教科書体 NK-R" panose="02020400000000000000" pitchFamily="18" charset="-128"/>
                          <a:ea typeface="UD デジタル 教科書体 NK-R" panose="02020400000000000000" pitchFamily="18" charset="-128"/>
                        </a:rPr>
                        <a:t>位）</a:t>
                      </a:r>
                    </a:p>
                  </a:txBody>
                  <a:tcPr anchor="ctr"/>
                </a:tc>
                <a:tc>
                  <a:txBody>
                    <a:bodyPr/>
                    <a:lstStyle/>
                    <a:p>
                      <a:pPr algn="ctr" fontAlgn="ctr"/>
                      <a:r>
                        <a:rPr lang="en-US" altLang="ja-JP" sz="14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18,744</a:t>
                      </a:r>
                    </a:p>
                  </a:txBody>
                  <a:tcPr marL="9525" marR="9525" marT="9525" marB="0" anchor="ctr"/>
                </a:tc>
                <a:tc>
                  <a:txBody>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4.1‰</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23746001"/>
                  </a:ext>
                </a:extLst>
              </a:tr>
            </a:tbl>
          </a:graphicData>
        </a:graphic>
      </p:graphicFrame>
    </p:spTree>
    <p:extLst>
      <p:ext uri="{BB962C8B-B14F-4D97-AF65-F5344CB8AC3E}">
        <p14:creationId xmlns:p14="http://schemas.microsoft.com/office/powerpoint/2010/main" val="21558790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4" name="グループ化 103"/>
          <p:cNvGrpSpPr/>
          <p:nvPr/>
        </p:nvGrpSpPr>
        <p:grpSpPr>
          <a:xfrm>
            <a:off x="1323777" y="4814022"/>
            <a:ext cx="1062648" cy="1353749"/>
            <a:chOff x="1414031" y="4990230"/>
            <a:chExt cx="839858" cy="667445"/>
          </a:xfrm>
        </p:grpSpPr>
        <p:cxnSp>
          <p:nvCxnSpPr>
            <p:cNvPr id="45" name="直線矢印コネクタ 44"/>
            <p:cNvCxnSpPr/>
            <p:nvPr/>
          </p:nvCxnSpPr>
          <p:spPr>
            <a:xfrm>
              <a:off x="1414031" y="5003963"/>
              <a:ext cx="6215" cy="653712"/>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a:off x="2253889" y="4990230"/>
              <a:ext cx="0" cy="648074"/>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grpSp>
      <p:sp>
        <p:nvSpPr>
          <p:cNvPr id="98" name="正方形/長方形 97"/>
          <p:cNvSpPr/>
          <p:nvPr/>
        </p:nvSpPr>
        <p:spPr>
          <a:xfrm>
            <a:off x="5903167" y="4922115"/>
            <a:ext cx="253009" cy="60742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99" name="正方形/長方形 98"/>
          <p:cNvSpPr/>
          <p:nvPr/>
        </p:nvSpPr>
        <p:spPr>
          <a:xfrm>
            <a:off x="6752029" y="4922602"/>
            <a:ext cx="253009" cy="60742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100" name="正方形/長方形 99"/>
          <p:cNvSpPr/>
          <p:nvPr/>
        </p:nvSpPr>
        <p:spPr>
          <a:xfrm>
            <a:off x="7794389" y="4911611"/>
            <a:ext cx="1049023" cy="69621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19" name="正方形/長方形 18"/>
          <p:cNvSpPr/>
          <p:nvPr/>
        </p:nvSpPr>
        <p:spPr>
          <a:xfrm>
            <a:off x="2943124" y="1901570"/>
            <a:ext cx="1373625" cy="348911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6" name="角丸四角形 5"/>
          <p:cNvSpPr/>
          <p:nvPr/>
        </p:nvSpPr>
        <p:spPr>
          <a:xfrm>
            <a:off x="237664" y="868889"/>
            <a:ext cx="4032448" cy="576064"/>
          </a:xfrm>
          <a:prstGeom prst="roundRect">
            <a:avLst>
              <a:gd name="adj" fmla="val 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使用者による</a:t>
            </a:r>
            <a:r>
              <a:rPr kumimoji="1" lang="ja-JP" altLang="en-US" sz="1600" dirty="0" err="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a:t>
            </a: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虐待への対応</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algn="ct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（厚生労働省スキーム）</a:t>
            </a:r>
            <a:endPar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8" name="正方形/長方形 7"/>
          <p:cNvSpPr/>
          <p:nvPr/>
        </p:nvSpPr>
        <p:spPr>
          <a:xfrm>
            <a:off x="159470" y="1694146"/>
            <a:ext cx="611560" cy="421809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使用者による</a:t>
            </a:r>
            <a:r>
              <a:rPr lang="ja-JP" altLang="en-US" sz="1600" dirty="0" err="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者虐待を発見した人</a:t>
            </a:r>
            <a:endParaRPr lang="en-US" altLang="ja-JP"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使用者による</a:t>
            </a:r>
            <a:r>
              <a:rPr lang="ja-JP" altLang="en-US" sz="1600" dirty="0" err="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者虐待を受けた人</a:t>
            </a:r>
            <a:endPar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10" name="正方形/長方形 9"/>
          <p:cNvSpPr/>
          <p:nvPr/>
        </p:nvSpPr>
        <p:spPr>
          <a:xfrm>
            <a:off x="1187515" y="3086462"/>
            <a:ext cx="485919" cy="192206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市町村</a:t>
            </a:r>
          </a:p>
        </p:txBody>
      </p:sp>
      <p:sp>
        <p:nvSpPr>
          <p:cNvPr id="12" name="正方形/長方形 11"/>
          <p:cNvSpPr/>
          <p:nvPr/>
        </p:nvSpPr>
        <p:spPr>
          <a:xfrm>
            <a:off x="2019446" y="2607504"/>
            <a:ext cx="506376" cy="2711216"/>
          </a:xfrm>
          <a:prstGeom prst="rect">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都道府県</a:t>
            </a:r>
          </a:p>
        </p:txBody>
      </p:sp>
      <p:sp>
        <p:nvSpPr>
          <p:cNvPr id="14" name="角丸四角形 13"/>
          <p:cNvSpPr/>
          <p:nvPr/>
        </p:nvSpPr>
        <p:spPr>
          <a:xfrm>
            <a:off x="3043614" y="2510346"/>
            <a:ext cx="1235034" cy="754182"/>
          </a:xfrm>
          <a:prstGeom prst="roundRect">
            <a:avLst>
              <a:gd name="adj" fmla="val 18990"/>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雇用環境</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・均等部</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7" name="正方形/長方形 16"/>
          <p:cNvSpPr/>
          <p:nvPr/>
        </p:nvSpPr>
        <p:spPr>
          <a:xfrm>
            <a:off x="3166757" y="1694145"/>
            <a:ext cx="936104" cy="463578"/>
          </a:xfrm>
          <a:prstGeom prst="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労働局</a:t>
            </a:r>
          </a:p>
        </p:txBody>
      </p:sp>
      <p:sp>
        <p:nvSpPr>
          <p:cNvPr id="21" name="角丸四角形 20"/>
          <p:cNvSpPr/>
          <p:nvPr/>
        </p:nvSpPr>
        <p:spPr>
          <a:xfrm>
            <a:off x="3141173" y="3559142"/>
            <a:ext cx="354803" cy="1656184"/>
          </a:xfrm>
          <a:prstGeom prst="roundRect">
            <a:avLst>
              <a:gd name="adj" fmla="val 33161"/>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ハローワーク</a:t>
            </a:r>
          </a:p>
        </p:txBody>
      </p:sp>
      <p:sp>
        <p:nvSpPr>
          <p:cNvPr id="22" name="角丸四角形 21"/>
          <p:cNvSpPr/>
          <p:nvPr/>
        </p:nvSpPr>
        <p:spPr>
          <a:xfrm>
            <a:off x="3816718" y="3577670"/>
            <a:ext cx="354803" cy="1656184"/>
          </a:xfrm>
          <a:prstGeom prst="roundRect">
            <a:avLst>
              <a:gd name="adj" fmla="val 33161"/>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労働基準監督署</a:t>
            </a:r>
          </a:p>
        </p:txBody>
      </p:sp>
      <p:sp>
        <p:nvSpPr>
          <p:cNvPr id="28" name="正方形/長方形 27"/>
          <p:cNvSpPr/>
          <p:nvPr/>
        </p:nvSpPr>
        <p:spPr>
          <a:xfrm>
            <a:off x="136580" y="6145558"/>
            <a:ext cx="4234617" cy="59581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企　業</a:t>
            </a:r>
          </a:p>
        </p:txBody>
      </p:sp>
      <p:sp>
        <p:nvSpPr>
          <p:cNvPr id="30" name="右矢印 29"/>
          <p:cNvSpPr/>
          <p:nvPr/>
        </p:nvSpPr>
        <p:spPr>
          <a:xfrm>
            <a:off x="859633" y="4206307"/>
            <a:ext cx="247892" cy="361853"/>
          </a:xfrm>
          <a:prstGeom prst="rightArrow">
            <a:avLst>
              <a:gd name="adj1" fmla="val 71683"/>
              <a:gd name="adj2" fmla="val 5650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31" name="右矢印 30"/>
          <p:cNvSpPr/>
          <p:nvPr/>
        </p:nvSpPr>
        <p:spPr>
          <a:xfrm>
            <a:off x="1740239" y="4191479"/>
            <a:ext cx="247892" cy="361853"/>
          </a:xfrm>
          <a:prstGeom prst="rightArrow">
            <a:avLst>
              <a:gd name="adj1" fmla="val 71683"/>
              <a:gd name="adj2" fmla="val 5650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32" name="右矢印 31"/>
          <p:cNvSpPr/>
          <p:nvPr/>
        </p:nvSpPr>
        <p:spPr>
          <a:xfrm>
            <a:off x="2497622" y="2586684"/>
            <a:ext cx="623307" cy="629596"/>
          </a:xfrm>
          <a:prstGeom prst="rightArrow">
            <a:avLst>
              <a:gd name="adj1" fmla="val 45487"/>
              <a:gd name="adj2" fmla="val 4335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報告</a:t>
            </a:r>
          </a:p>
        </p:txBody>
      </p:sp>
      <p:sp>
        <p:nvSpPr>
          <p:cNvPr id="34" name="右矢印 33"/>
          <p:cNvSpPr/>
          <p:nvPr/>
        </p:nvSpPr>
        <p:spPr>
          <a:xfrm>
            <a:off x="762610" y="1968380"/>
            <a:ext cx="2190260" cy="639124"/>
          </a:xfrm>
          <a:prstGeom prst="rightArrow">
            <a:avLst>
              <a:gd name="adj1" fmla="val 45487"/>
              <a:gd name="adj2" fmla="val 43355"/>
            </a:avLst>
          </a:prstGeom>
          <a:solidFill>
            <a:schemeClr val="bg1"/>
          </a:solid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相談等</a:t>
            </a:r>
          </a:p>
        </p:txBody>
      </p:sp>
      <p:cxnSp>
        <p:nvCxnSpPr>
          <p:cNvPr id="36" name="直線矢印コネクタ 35"/>
          <p:cNvCxnSpPr>
            <a:stCxn id="14" idx="2"/>
            <a:endCxn id="21" idx="0"/>
          </p:cNvCxnSpPr>
          <p:nvPr/>
        </p:nvCxnSpPr>
        <p:spPr>
          <a:xfrm flipH="1">
            <a:off x="3318575" y="3264528"/>
            <a:ext cx="342556" cy="29461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14" idx="2"/>
            <a:endCxn id="22" idx="0"/>
          </p:cNvCxnSpPr>
          <p:nvPr/>
        </p:nvCxnSpPr>
        <p:spPr>
          <a:xfrm>
            <a:off x="3661131" y="3264528"/>
            <a:ext cx="332989" cy="31314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下矢印 42"/>
          <p:cNvSpPr/>
          <p:nvPr/>
        </p:nvSpPr>
        <p:spPr>
          <a:xfrm>
            <a:off x="2693023" y="5285069"/>
            <a:ext cx="1891534" cy="844909"/>
          </a:xfrm>
          <a:prstGeom prst="downArrow">
            <a:avLst>
              <a:gd name="adj1" fmla="val 66711"/>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関係法令に</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基づく指導等</a:t>
            </a: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7" name="テキスト ボックス 46"/>
          <p:cNvSpPr txBox="1"/>
          <p:nvPr/>
        </p:nvSpPr>
        <p:spPr>
          <a:xfrm>
            <a:off x="704337" y="3647804"/>
            <a:ext cx="543739" cy="523220"/>
          </a:xfrm>
          <a:prstGeom prst="rect">
            <a:avLst/>
          </a:prstGeom>
          <a:noFill/>
        </p:spPr>
        <p:txBody>
          <a:bodyPr wrap="none" rtlCol="0">
            <a:spAutoFi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通報</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届出</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50" name="テキスト ボックス 49"/>
          <p:cNvSpPr txBox="1"/>
          <p:nvPr/>
        </p:nvSpPr>
        <p:spPr>
          <a:xfrm>
            <a:off x="1577931" y="3772128"/>
            <a:ext cx="543739" cy="307777"/>
          </a:xfrm>
          <a:prstGeom prst="rect">
            <a:avLst/>
          </a:prstGeom>
          <a:noFill/>
        </p:spPr>
        <p:txBody>
          <a:bodyPr wrap="none" rtlCol="0">
            <a:spAutoFi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通知</a:t>
            </a:r>
          </a:p>
        </p:txBody>
      </p:sp>
      <p:sp>
        <p:nvSpPr>
          <p:cNvPr id="55" name="正方形/長方形 54"/>
          <p:cNvSpPr/>
          <p:nvPr/>
        </p:nvSpPr>
        <p:spPr>
          <a:xfrm>
            <a:off x="1397454" y="5517232"/>
            <a:ext cx="936442" cy="219695"/>
          </a:xfrm>
          <a:prstGeom prst="rect">
            <a:avLst/>
          </a:prstGeom>
          <a:solidFill>
            <a:schemeClr val="bg1"/>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事実確認</a:t>
            </a:r>
          </a:p>
        </p:txBody>
      </p:sp>
      <p:sp>
        <p:nvSpPr>
          <p:cNvPr id="57" name="正方形/長方形 56"/>
          <p:cNvSpPr/>
          <p:nvPr/>
        </p:nvSpPr>
        <p:spPr>
          <a:xfrm>
            <a:off x="7669878" y="1901570"/>
            <a:ext cx="1349829" cy="348555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62" name="正方形/長方形 61"/>
          <p:cNvSpPr/>
          <p:nvPr/>
        </p:nvSpPr>
        <p:spPr>
          <a:xfrm>
            <a:off x="5767102" y="3496325"/>
            <a:ext cx="506376" cy="192206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市町村</a:t>
            </a:r>
          </a:p>
        </p:txBody>
      </p:sp>
      <p:sp>
        <p:nvSpPr>
          <p:cNvPr id="64" name="正方形/長方形 63"/>
          <p:cNvSpPr/>
          <p:nvPr/>
        </p:nvSpPr>
        <p:spPr>
          <a:xfrm>
            <a:off x="6632605" y="2759130"/>
            <a:ext cx="506376" cy="2627990"/>
          </a:xfrm>
          <a:prstGeom prst="rect">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大阪府</a:t>
            </a:r>
          </a:p>
        </p:txBody>
      </p:sp>
      <p:sp>
        <p:nvSpPr>
          <p:cNvPr id="76" name="正方形/長方形 75"/>
          <p:cNvSpPr/>
          <p:nvPr/>
        </p:nvSpPr>
        <p:spPr>
          <a:xfrm>
            <a:off x="4741746" y="6113075"/>
            <a:ext cx="4234617" cy="59581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企　業</a:t>
            </a:r>
          </a:p>
        </p:txBody>
      </p:sp>
      <p:sp>
        <p:nvSpPr>
          <p:cNvPr id="78" name="右矢印 77"/>
          <p:cNvSpPr/>
          <p:nvPr/>
        </p:nvSpPr>
        <p:spPr>
          <a:xfrm>
            <a:off x="5457863" y="3933056"/>
            <a:ext cx="247892" cy="361853"/>
          </a:xfrm>
          <a:prstGeom prst="rightArrow">
            <a:avLst>
              <a:gd name="adj1" fmla="val 71683"/>
              <a:gd name="adj2" fmla="val 5650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79" name="右矢印 78"/>
          <p:cNvSpPr/>
          <p:nvPr/>
        </p:nvSpPr>
        <p:spPr>
          <a:xfrm>
            <a:off x="6315355" y="3933056"/>
            <a:ext cx="247892" cy="361853"/>
          </a:xfrm>
          <a:prstGeom prst="rightArrow">
            <a:avLst>
              <a:gd name="adj1" fmla="val 71683"/>
              <a:gd name="adj2" fmla="val 5650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cxnSp>
        <p:nvCxnSpPr>
          <p:cNvPr id="83" name="直線矢印コネクタ 82"/>
          <p:cNvCxnSpPr>
            <a:stCxn id="113" idx="2"/>
            <a:endCxn id="115" idx="0"/>
          </p:cNvCxnSpPr>
          <p:nvPr/>
        </p:nvCxnSpPr>
        <p:spPr>
          <a:xfrm flipH="1">
            <a:off x="8082521" y="3336060"/>
            <a:ext cx="299033" cy="295193"/>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直線矢印コネクタ 83"/>
          <p:cNvCxnSpPr>
            <a:endCxn id="116" idx="0"/>
          </p:cNvCxnSpPr>
          <p:nvPr/>
        </p:nvCxnSpPr>
        <p:spPr>
          <a:xfrm>
            <a:off x="8381554" y="3342947"/>
            <a:ext cx="265330" cy="282049"/>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2" name="正方形/長方形 101"/>
          <p:cNvSpPr/>
          <p:nvPr/>
        </p:nvSpPr>
        <p:spPr>
          <a:xfrm>
            <a:off x="5910168" y="5536144"/>
            <a:ext cx="2933244" cy="22206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105" name="下矢印 104"/>
          <p:cNvSpPr/>
          <p:nvPr/>
        </p:nvSpPr>
        <p:spPr>
          <a:xfrm>
            <a:off x="7189303" y="5719873"/>
            <a:ext cx="695304" cy="492043"/>
          </a:xfrm>
          <a:prstGeom prst="downArrow">
            <a:avLst>
              <a:gd name="adj1" fmla="val 72164"/>
              <a:gd name="adj2" fmla="val 4727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94" name="角丸四角形 93"/>
          <p:cNvSpPr/>
          <p:nvPr/>
        </p:nvSpPr>
        <p:spPr>
          <a:xfrm>
            <a:off x="4776673" y="877235"/>
            <a:ext cx="4032448" cy="576064"/>
          </a:xfrm>
          <a:prstGeom prst="roundRect">
            <a:avLst>
              <a:gd name="adj" fmla="val 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使用者による</a:t>
            </a:r>
            <a:r>
              <a:rPr kumimoji="1" lang="ja-JP" altLang="en-US" sz="1600" b="1" u="sng" dirty="0" err="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kumimoji="1"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者虐待への対応</a:t>
            </a:r>
            <a:endParaRPr kumimoji="1" lang="en-US" altLang="ja-JP" sz="1600"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algn="ctr"/>
            <a:r>
              <a:rPr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（大阪方式）</a:t>
            </a:r>
            <a:endParaRPr kumimoji="1"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95" name="正方形/長方形 94"/>
          <p:cNvSpPr/>
          <p:nvPr/>
        </p:nvSpPr>
        <p:spPr>
          <a:xfrm>
            <a:off x="4752616" y="1694146"/>
            <a:ext cx="611560" cy="421809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使用者による</a:t>
            </a:r>
            <a:r>
              <a:rPr lang="ja-JP" altLang="en-US" sz="1600" dirty="0" err="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者虐待を発見した人</a:t>
            </a:r>
            <a:endParaRPr lang="en-US" altLang="ja-JP"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使用者による</a:t>
            </a:r>
            <a:r>
              <a:rPr lang="ja-JP" altLang="en-US" sz="1600" dirty="0" err="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者虐待を受けた人</a:t>
            </a:r>
            <a:endPar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96" name="右矢印 95"/>
          <p:cNvSpPr/>
          <p:nvPr/>
        </p:nvSpPr>
        <p:spPr>
          <a:xfrm>
            <a:off x="5390032" y="2701290"/>
            <a:ext cx="1260516" cy="761645"/>
          </a:xfrm>
          <a:prstGeom prst="rightArrow">
            <a:avLst>
              <a:gd name="adj1" fmla="val 45487"/>
              <a:gd name="adj2" fmla="val 4335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UD デジタル 教科書体 NK-R" panose="02020400000000000000" pitchFamily="18" charset="-128"/>
                <a:ea typeface="UD デジタル 教科書体 NK-R" panose="02020400000000000000" pitchFamily="18" charset="-128"/>
              </a:rPr>
              <a:t>通報・届出</a:t>
            </a:r>
          </a:p>
        </p:txBody>
      </p:sp>
      <p:sp>
        <p:nvSpPr>
          <p:cNvPr id="97" name="右矢印 96"/>
          <p:cNvSpPr/>
          <p:nvPr/>
        </p:nvSpPr>
        <p:spPr>
          <a:xfrm>
            <a:off x="5364176" y="1763144"/>
            <a:ext cx="2281004" cy="639124"/>
          </a:xfrm>
          <a:prstGeom prst="rightArrow">
            <a:avLst>
              <a:gd name="adj1" fmla="val 45487"/>
              <a:gd name="adj2" fmla="val 43355"/>
            </a:avLst>
          </a:prstGeom>
          <a:solidFill>
            <a:schemeClr val="bg1"/>
          </a:solid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相談等</a:t>
            </a:r>
          </a:p>
        </p:txBody>
      </p:sp>
      <p:sp>
        <p:nvSpPr>
          <p:cNvPr id="103" name="テキスト ボックス 102"/>
          <p:cNvSpPr txBox="1"/>
          <p:nvPr/>
        </p:nvSpPr>
        <p:spPr>
          <a:xfrm>
            <a:off x="5309941" y="3460027"/>
            <a:ext cx="543739" cy="523220"/>
          </a:xfrm>
          <a:prstGeom prst="rect">
            <a:avLst/>
          </a:prstGeom>
          <a:noFill/>
        </p:spPr>
        <p:txBody>
          <a:bodyPr wrap="none" rtlCol="0">
            <a:spAutoFi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通報</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届出</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107" name="テキスト ボックス 106"/>
          <p:cNvSpPr txBox="1"/>
          <p:nvPr/>
        </p:nvSpPr>
        <p:spPr>
          <a:xfrm>
            <a:off x="6188430" y="3605329"/>
            <a:ext cx="543739" cy="307777"/>
          </a:xfrm>
          <a:prstGeom prst="rect">
            <a:avLst/>
          </a:prstGeom>
          <a:noFill/>
        </p:spPr>
        <p:txBody>
          <a:bodyPr wrap="none" rtlCol="0">
            <a:spAutoFi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通知</a:t>
            </a:r>
          </a:p>
        </p:txBody>
      </p:sp>
      <p:sp>
        <p:nvSpPr>
          <p:cNvPr id="112" name="正方形/長方形 111"/>
          <p:cNvSpPr/>
          <p:nvPr/>
        </p:nvSpPr>
        <p:spPr>
          <a:xfrm>
            <a:off x="7902600" y="1680862"/>
            <a:ext cx="936104" cy="567595"/>
          </a:xfrm>
          <a:prstGeom prst="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大阪</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労働局</a:t>
            </a:r>
          </a:p>
        </p:txBody>
      </p:sp>
      <p:sp>
        <p:nvSpPr>
          <p:cNvPr id="113" name="角丸四角形 112"/>
          <p:cNvSpPr/>
          <p:nvPr/>
        </p:nvSpPr>
        <p:spPr>
          <a:xfrm>
            <a:off x="7791634" y="2634412"/>
            <a:ext cx="1179839" cy="701648"/>
          </a:xfrm>
          <a:prstGeom prst="roundRect">
            <a:avLst>
              <a:gd name="adj" fmla="val 20564"/>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雇用環境</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・均等部</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5" name="四角形吹き出し 14"/>
          <p:cNvSpPr/>
          <p:nvPr/>
        </p:nvSpPr>
        <p:spPr>
          <a:xfrm>
            <a:off x="6546727" y="2321789"/>
            <a:ext cx="1872208" cy="288316"/>
          </a:xfrm>
          <a:prstGeom prst="wedgeRectCallout">
            <a:avLst>
              <a:gd name="adj1" fmla="val -2662"/>
              <a:gd name="adj2" fmla="val 898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i="1" dirty="0">
                <a:solidFill>
                  <a:schemeClr val="tx1"/>
                </a:solidFill>
                <a:latin typeface="UD デジタル 教科書体 NK-R" panose="02020400000000000000" pitchFamily="18" charset="-128"/>
                <a:ea typeface="UD デジタル 教科書体 NK-R" panose="02020400000000000000" pitchFamily="18" charset="-128"/>
              </a:rPr>
              <a:t>定期的な実務者会議</a:t>
            </a:r>
          </a:p>
        </p:txBody>
      </p:sp>
      <p:sp>
        <p:nvSpPr>
          <p:cNvPr id="115" name="角丸四角形 114"/>
          <p:cNvSpPr/>
          <p:nvPr/>
        </p:nvSpPr>
        <p:spPr>
          <a:xfrm>
            <a:off x="7905119" y="3631253"/>
            <a:ext cx="354803" cy="1656184"/>
          </a:xfrm>
          <a:prstGeom prst="roundRect">
            <a:avLst>
              <a:gd name="adj" fmla="val 33161"/>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ハローワーク</a:t>
            </a:r>
          </a:p>
        </p:txBody>
      </p:sp>
      <p:sp>
        <p:nvSpPr>
          <p:cNvPr id="116" name="角丸四角形 115"/>
          <p:cNvSpPr/>
          <p:nvPr/>
        </p:nvSpPr>
        <p:spPr>
          <a:xfrm>
            <a:off x="8469482" y="3624996"/>
            <a:ext cx="354803" cy="1656184"/>
          </a:xfrm>
          <a:prstGeom prst="roundRect">
            <a:avLst>
              <a:gd name="adj" fmla="val 33161"/>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労働基準監督署</a:t>
            </a:r>
          </a:p>
        </p:txBody>
      </p:sp>
      <p:sp>
        <p:nvSpPr>
          <p:cNvPr id="2" name="スライド番号プレースホルダー 1"/>
          <p:cNvSpPr>
            <a:spLocks noGrp="1"/>
          </p:cNvSpPr>
          <p:nvPr>
            <p:ph type="sldNum" sz="quarter" idx="12"/>
          </p:nvPr>
        </p:nvSpPr>
        <p:spPr>
          <a:xfrm>
            <a:off x="6940001" y="6371184"/>
            <a:ext cx="2057400" cy="365125"/>
          </a:xfrm>
        </p:spPr>
        <p:txBody>
          <a:bodyPr/>
          <a:lstStyle/>
          <a:p>
            <a:fld id="{FA3DB138-92A5-4612-A502-12E4C5DA25CF}"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pPr/>
              <a:t>9</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 name="正方形/長方形 2"/>
          <p:cNvSpPr/>
          <p:nvPr/>
        </p:nvSpPr>
        <p:spPr>
          <a:xfrm>
            <a:off x="4520586" y="764704"/>
            <a:ext cx="4544623" cy="5999030"/>
          </a:xfrm>
          <a:prstGeom prst="rect">
            <a:avLst/>
          </a:prstGeom>
          <a:noFill/>
          <a:ln w="5715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56" name="額縁 55"/>
          <p:cNvSpPr/>
          <p:nvPr/>
        </p:nvSpPr>
        <p:spPr>
          <a:xfrm>
            <a:off x="0" y="-10080"/>
            <a:ext cx="9144000" cy="540000"/>
          </a:xfrm>
          <a:prstGeom prst="bevel">
            <a:avLst>
              <a:gd name="adj" fmla="val 0"/>
            </a:avLst>
          </a:prstGeom>
          <a:solidFill>
            <a:srgbClr val="002060"/>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使用者による虐待への対応について　＜対応スキームの比較＞</a:t>
            </a:r>
          </a:p>
        </p:txBody>
      </p:sp>
      <p:sp>
        <p:nvSpPr>
          <p:cNvPr id="33" name="右矢印 32"/>
          <p:cNvSpPr/>
          <p:nvPr/>
        </p:nvSpPr>
        <p:spPr>
          <a:xfrm>
            <a:off x="771030" y="2476848"/>
            <a:ext cx="1274799" cy="761645"/>
          </a:xfrm>
          <a:prstGeom prst="rightArrow">
            <a:avLst>
              <a:gd name="adj1" fmla="val 45487"/>
              <a:gd name="adj2" fmla="val 4335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UD デジタル 教科書体 NK-R" panose="02020400000000000000" pitchFamily="18" charset="-128"/>
                <a:ea typeface="UD デジタル 教科書体 NK-R" panose="02020400000000000000" pitchFamily="18" charset="-128"/>
              </a:rPr>
              <a:t>通報・届出</a:t>
            </a:r>
          </a:p>
        </p:txBody>
      </p:sp>
      <p:sp>
        <p:nvSpPr>
          <p:cNvPr id="108" name="左右矢印 107"/>
          <p:cNvSpPr/>
          <p:nvPr/>
        </p:nvSpPr>
        <p:spPr>
          <a:xfrm>
            <a:off x="7138981" y="2711316"/>
            <a:ext cx="661927" cy="220582"/>
          </a:xfrm>
          <a:prstGeom prst="lef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101" name="右矢印 100"/>
          <p:cNvSpPr/>
          <p:nvPr/>
        </p:nvSpPr>
        <p:spPr>
          <a:xfrm>
            <a:off x="7139418" y="2882299"/>
            <a:ext cx="686188" cy="643682"/>
          </a:xfrm>
          <a:prstGeom prst="rightArrow">
            <a:avLst>
              <a:gd name="adj1" fmla="val 45487"/>
              <a:gd name="adj2" fmla="val 4335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UD デジタル 教科書体 NK-R" panose="02020400000000000000" pitchFamily="18" charset="-128"/>
                <a:ea typeface="UD デジタル 教科書体 NK-R" panose="02020400000000000000" pitchFamily="18" charset="-128"/>
              </a:rPr>
              <a:t>報告</a:t>
            </a:r>
          </a:p>
        </p:txBody>
      </p:sp>
      <p:sp>
        <p:nvSpPr>
          <p:cNvPr id="58" name="四角形吹き出し 57"/>
          <p:cNvSpPr/>
          <p:nvPr/>
        </p:nvSpPr>
        <p:spPr>
          <a:xfrm>
            <a:off x="4788394" y="5707523"/>
            <a:ext cx="1844211" cy="525796"/>
          </a:xfrm>
          <a:prstGeom prst="wedgeRectCallout">
            <a:avLst>
              <a:gd name="adj1" fmla="val 89271"/>
              <a:gd name="adj2" fmla="val -22722"/>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i="1" dirty="0">
                <a:solidFill>
                  <a:schemeClr val="tx1"/>
                </a:solidFill>
                <a:latin typeface="UD デジタル 教科書体 NK-R" panose="02020400000000000000" pitchFamily="18" charset="-128"/>
                <a:ea typeface="UD デジタル 教科書体 NK-R" panose="02020400000000000000" pitchFamily="18" charset="-128"/>
              </a:rPr>
              <a:t>連携した調査・関係法令</a:t>
            </a:r>
            <a:endParaRPr lang="en-US" altLang="ja-JP" sz="1100" b="1" i="1"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100" b="1" i="1" dirty="0">
                <a:solidFill>
                  <a:schemeClr val="tx1"/>
                </a:solidFill>
                <a:latin typeface="UD デジタル 教科書体 NK-R" panose="02020400000000000000" pitchFamily="18" charset="-128"/>
                <a:ea typeface="UD デジタル 教科書体 NK-R" panose="02020400000000000000" pitchFamily="18" charset="-128"/>
              </a:rPr>
              <a:t>に基づく指導等</a:t>
            </a:r>
          </a:p>
        </p:txBody>
      </p:sp>
    </p:spTree>
    <p:extLst>
      <p:ext uri="{BB962C8B-B14F-4D97-AF65-F5344CB8AC3E}">
        <p14:creationId xmlns:p14="http://schemas.microsoft.com/office/powerpoint/2010/main" val="493091777"/>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2060"/>
        </a:solidFill>
        <a:ln w="15875">
          <a:noFill/>
        </a:ln>
        <a:effectLst/>
      </a:spPr>
      <a:bodyPr rtlCol="0" anchor="ctr"/>
      <a:lstStyle>
        <a:defPPr algn="ctr">
          <a:defRPr sz="2200" b="1" dirty="0" err="1" smtClean="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4893</Words>
  <Application>Microsoft Office PowerPoint</Application>
  <PresentationFormat>画面に合わせる (4:3)</PresentationFormat>
  <Paragraphs>465</Paragraphs>
  <Slides>11</Slides>
  <Notes>11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11</vt:i4>
      </vt:variant>
    </vt:vector>
  </HeadingPairs>
  <TitlesOfParts>
    <vt:vector size="23" baseType="lpstr">
      <vt:lpstr>Arial Unicode MS</vt:lpstr>
      <vt:lpstr>Meiryo UI</vt:lpstr>
      <vt:lpstr>ＭＳ Ｐゴシック</vt:lpstr>
      <vt:lpstr>UD デジタル 教科書体 NK-R</vt:lpstr>
      <vt:lpstr>メイリオ</vt:lpstr>
      <vt:lpstr>游ゴシック</vt:lpstr>
      <vt:lpstr>游ゴシック Light</vt:lpstr>
      <vt:lpstr>Arial</vt:lpstr>
      <vt:lpstr>Calibri</vt:lpstr>
      <vt:lpstr>Calibri Light</vt:lpstr>
      <vt:lpstr>Times New Roman</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大阪府障がい者虐待防止推進部会議論のまとめ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2021-07-19T14:10:55Z</dcterms:created>
  <dcterms:modified xsi:type="dcterms:W3CDTF">2022-02-22T01:00:17Z</dcterms:modified>
</cp:coreProperties>
</file>