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68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88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94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2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291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84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147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61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5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78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15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16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2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3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69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71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72476-0082-4E0A-B106-23DFDC527C5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C31E1A-879F-45CB-B083-54CEEF773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93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3" r:id="rId14"/>
    <p:sldLayoutId id="2147483984" r:id="rId15"/>
    <p:sldLayoutId id="214748398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27134" y="1548528"/>
            <a:ext cx="8915399" cy="2262781"/>
          </a:xfrm>
        </p:spPr>
        <p:txBody>
          <a:bodyPr/>
          <a:lstStyle/>
          <a:p>
            <a:r>
              <a:rPr lang="ja-JP" altLang="ja-JP" dirty="0" err="1"/>
              <a:t>障がい</a:t>
            </a:r>
            <a:r>
              <a:rPr lang="ja-JP" altLang="ja-JP" dirty="0"/>
              <a:t>者虐待防止の取組みについて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16922" y="4642339"/>
            <a:ext cx="8915399" cy="2074266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　　　　　　　　　　　  令和３年３月</a:t>
            </a:r>
            <a:r>
              <a:rPr kumimoji="1" lang="en-US" altLang="ja-JP" sz="2800" dirty="0" smtClean="0"/>
              <a:t>19</a:t>
            </a:r>
            <a:r>
              <a:rPr kumimoji="1" lang="ja-JP" altLang="en-US" sz="2800" dirty="0" smtClean="0"/>
              <a:t>日</a:t>
            </a:r>
            <a:endParaRPr kumimoji="1" lang="en-US" altLang="ja-JP" sz="2800" dirty="0" smtClean="0"/>
          </a:p>
          <a:p>
            <a:pPr algn="r"/>
            <a:r>
              <a:rPr kumimoji="1" lang="ja-JP" altLang="en-US" sz="2800" dirty="0" smtClean="0"/>
              <a:t>寝屋川市　福祉部障害福祉課</a:t>
            </a:r>
            <a:endParaRPr kumimoji="1" lang="en-US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0380193" y="555381"/>
            <a:ext cx="1152128" cy="58411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+mj-ea"/>
                <a:ea typeface="+mj-ea"/>
              </a:rPr>
              <a:t>資料</a:t>
            </a:r>
            <a:r>
              <a:rPr lang="en-US" altLang="ja-JP" smtClean="0">
                <a:latin typeface="+mj-ea"/>
                <a:ea typeface="+mj-ea"/>
              </a:rPr>
              <a:t>1-2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5236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36515" y="676361"/>
            <a:ext cx="8911687" cy="128089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寝屋川市</a:t>
            </a:r>
            <a:endParaRPr kumimoji="1" lang="ja-JP" altLang="en-US" sz="5400" dirty="0"/>
          </a:p>
        </p:txBody>
      </p:sp>
      <p:pic>
        <p:nvPicPr>
          <p:cNvPr id="5" name="図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83" y="284343"/>
            <a:ext cx="3148121" cy="37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サブタイトル 2"/>
          <p:cNvSpPr txBox="1">
            <a:spLocks/>
          </p:cNvSpPr>
          <p:nvPr/>
        </p:nvSpPr>
        <p:spPr>
          <a:xfrm>
            <a:off x="2585499" y="3321423"/>
            <a:ext cx="9606501" cy="3432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 smtClean="0"/>
              <a:t>人口　</a:t>
            </a:r>
            <a:r>
              <a:rPr lang="en-US" altLang="ja-JP" sz="3200" dirty="0" smtClean="0"/>
              <a:t>230,468</a:t>
            </a:r>
            <a:r>
              <a:rPr lang="ja-JP" altLang="en-US" sz="3200" dirty="0" smtClean="0"/>
              <a:t>人</a:t>
            </a:r>
            <a:endParaRPr lang="en-US" altLang="ja-JP" sz="3200" dirty="0" smtClean="0"/>
          </a:p>
          <a:p>
            <a:r>
              <a:rPr lang="ja-JP" altLang="en-US" sz="3200" dirty="0" smtClean="0"/>
              <a:t>世帯　</a:t>
            </a:r>
            <a:r>
              <a:rPr lang="en-US" altLang="ja-JP" sz="3200" dirty="0" smtClean="0"/>
              <a:t>110,936</a:t>
            </a:r>
            <a:r>
              <a:rPr lang="ja-JP" altLang="en-US" sz="3200" dirty="0" smtClean="0"/>
              <a:t>世帯</a:t>
            </a:r>
            <a:endParaRPr lang="en-US" altLang="ja-JP" sz="3200" dirty="0" smtClean="0"/>
          </a:p>
          <a:p>
            <a:r>
              <a:rPr lang="ja-JP" altLang="en-US" sz="3200" dirty="0" smtClean="0"/>
              <a:t>平成</a:t>
            </a:r>
            <a:r>
              <a:rPr lang="en-US" altLang="ja-JP" sz="3200" dirty="0" smtClean="0"/>
              <a:t>31</a:t>
            </a:r>
            <a:r>
              <a:rPr lang="ja-JP" altLang="en-US" sz="3200" dirty="0" smtClean="0"/>
              <a:t>年４月に中核市へ移行（大阪府内６番目）</a:t>
            </a:r>
            <a:endParaRPr lang="en-US" altLang="ja-JP" sz="3200" dirty="0" smtClean="0"/>
          </a:p>
          <a:p>
            <a:r>
              <a:rPr lang="ja-JP" altLang="en-US" sz="3200" dirty="0" smtClean="0"/>
              <a:t>北河内エリア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人口、世帯数は令和３年１月１日現在</a:t>
            </a:r>
            <a:endParaRPr lang="en-US" altLang="ja-JP" sz="2400" dirty="0" smtClean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833" y="284343"/>
            <a:ext cx="1231499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寝屋川市の</a:t>
            </a:r>
            <a:r>
              <a:rPr kumimoji="1" lang="ja-JP" altLang="en-US" dirty="0" err="1" smtClean="0"/>
              <a:t>障がい</a:t>
            </a:r>
            <a:r>
              <a:rPr kumimoji="1" lang="ja-JP" altLang="en-US" dirty="0" smtClean="0"/>
              <a:t>者の状況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871290"/>
              </p:ext>
            </p:extLst>
          </p:nvPr>
        </p:nvGraphicFramePr>
        <p:xfrm>
          <a:off x="413238" y="1513106"/>
          <a:ext cx="10533436" cy="4757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77">
                  <a:extLst>
                    <a:ext uri="{9D8B030D-6E8A-4147-A177-3AD203B41FA5}">
                      <a16:colId xmlns:a16="http://schemas.microsoft.com/office/drawing/2014/main" val="263061123"/>
                    </a:ext>
                  </a:extLst>
                </a:gridCol>
                <a:gridCol w="984222">
                  <a:extLst>
                    <a:ext uri="{9D8B030D-6E8A-4147-A177-3AD203B41FA5}">
                      <a16:colId xmlns:a16="http://schemas.microsoft.com/office/drawing/2014/main" val="809314784"/>
                    </a:ext>
                  </a:extLst>
                </a:gridCol>
                <a:gridCol w="1029977">
                  <a:extLst>
                    <a:ext uri="{9D8B030D-6E8A-4147-A177-3AD203B41FA5}">
                      <a16:colId xmlns:a16="http://schemas.microsoft.com/office/drawing/2014/main" val="2194822465"/>
                    </a:ext>
                  </a:extLst>
                </a:gridCol>
                <a:gridCol w="1085652">
                  <a:extLst>
                    <a:ext uri="{9D8B030D-6E8A-4147-A177-3AD203B41FA5}">
                      <a16:colId xmlns:a16="http://schemas.microsoft.com/office/drawing/2014/main" val="3139183470"/>
                    </a:ext>
                  </a:extLst>
                </a:gridCol>
                <a:gridCol w="1085652">
                  <a:extLst>
                    <a:ext uri="{9D8B030D-6E8A-4147-A177-3AD203B41FA5}">
                      <a16:colId xmlns:a16="http://schemas.microsoft.com/office/drawing/2014/main" val="1774053700"/>
                    </a:ext>
                  </a:extLst>
                </a:gridCol>
                <a:gridCol w="1350104">
                  <a:extLst>
                    <a:ext uri="{9D8B030D-6E8A-4147-A177-3AD203B41FA5}">
                      <a16:colId xmlns:a16="http://schemas.microsoft.com/office/drawing/2014/main" val="513030354"/>
                    </a:ext>
                  </a:extLst>
                </a:gridCol>
                <a:gridCol w="1099568">
                  <a:extLst>
                    <a:ext uri="{9D8B030D-6E8A-4147-A177-3AD203B41FA5}">
                      <a16:colId xmlns:a16="http://schemas.microsoft.com/office/drawing/2014/main" val="727494284"/>
                    </a:ext>
                  </a:extLst>
                </a:gridCol>
                <a:gridCol w="2157384">
                  <a:extLst>
                    <a:ext uri="{9D8B030D-6E8A-4147-A177-3AD203B41FA5}">
                      <a16:colId xmlns:a16="http://schemas.microsoft.com/office/drawing/2014/main" val="912242044"/>
                    </a:ext>
                  </a:extLst>
                </a:gridCol>
              </a:tblGrid>
              <a:tr h="5472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err="1" smtClean="0"/>
                        <a:t>障がい</a:t>
                      </a:r>
                      <a:r>
                        <a:rPr kumimoji="1" lang="ja-JP" altLang="en-US" dirty="0" smtClean="0"/>
                        <a:t>種別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等級別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合計人数</a:t>
                      </a:r>
                      <a:endParaRPr kumimoji="1" lang="ja-JP" altLang="en-US" dirty="0"/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43696"/>
                  </a:ext>
                </a:extLst>
              </a:tr>
              <a:tr h="5472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err="1" smtClean="0"/>
                        <a:t>身体障がい</a:t>
                      </a:r>
                      <a:r>
                        <a:rPr kumimoji="1" lang="ja-JP" altLang="en-US" sz="2000" dirty="0" smtClean="0"/>
                        <a:t>者</a:t>
                      </a:r>
                      <a:endParaRPr kumimoji="1" lang="ja-JP" altLang="en-US" sz="2000" dirty="0"/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１級</a:t>
                      </a:r>
                      <a:endParaRPr kumimoji="1" lang="en-US" altLang="ja-JP" sz="2400" dirty="0" smtClean="0"/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２級</a:t>
                      </a:r>
                      <a:endParaRPr kumimoji="1" lang="en-US" altLang="ja-JP" sz="2400" dirty="0" smtClean="0"/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３級</a:t>
                      </a:r>
                      <a:endParaRPr kumimoji="1" lang="ja-JP" altLang="en-US" sz="2400" dirty="0"/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４級</a:t>
                      </a:r>
                      <a:endParaRPr kumimoji="1" lang="ja-JP" altLang="en-US" sz="2400" dirty="0"/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５級</a:t>
                      </a:r>
                      <a:endParaRPr kumimoji="1" lang="ja-JP" altLang="en-US" sz="2400" dirty="0"/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６級</a:t>
                      </a:r>
                      <a:endParaRPr kumimoji="1" lang="ja-JP" altLang="en-US" sz="2400" dirty="0"/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9,139</a:t>
                      </a:r>
                      <a:r>
                        <a:rPr kumimoji="1" lang="ja-JP" altLang="en-US" sz="2400" dirty="0" smtClean="0"/>
                        <a:t>人</a:t>
                      </a:r>
                      <a:endParaRPr kumimoji="1" lang="ja-JP" altLang="en-US" sz="2400" dirty="0"/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0463556"/>
                  </a:ext>
                </a:extLst>
              </a:tr>
              <a:tr h="5472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2,719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1,339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1,463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2,209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718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691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5693"/>
                  </a:ext>
                </a:extLst>
              </a:tr>
              <a:tr h="5472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知的</a:t>
                      </a:r>
                      <a:r>
                        <a:rPr kumimoji="1" lang="ja-JP" altLang="en-US" sz="2000" dirty="0" err="1" smtClean="0"/>
                        <a:t>障がい</a:t>
                      </a:r>
                      <a:r>
                        <a:rPr kumimoji="1" lang="ja-JP" altLang="en-US" sz="2000" dirty="0" smtClean="0"/>
                        <a:t>者</a:t>
                      </a:r>
                      <a:endParaRPr kumimoji="1" lang="ja-JP" altLang="en-US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A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B</a:t>
                      </a:r>
                      <a:r>
                        <a:rPr kumimoji="1" lang="ja-JP" altLang="en-US" sz="2400" dirty="0" smtClean="0"/>
                        <a:t>１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B</a:t>
                      </a:r>
                      <a:r>
                        <a:rPr kumimoji="1" lang="ja-JP" altLang="en-US" sz="2400" dirty="0" smtClean="0"/>
                        <a:t>２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2,672</a:t>
                      </a:r>
                      <a:r>
                        <a:rPr kumimoji="1" lang="ja-JP" altLang="en-US" sz="2400" dirty="0" smtClean="0"/>
                        <a:t>人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676446"/>
                  </a:ext>
                </a:extLst>
              </a:tr>
              <a:tr h="5472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1,132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508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1,032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229507"/>
                  </a:ext>
                </a:extLst>
              </a:tr>
              <a:tr h="54728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err="1" smtClean="0"/>
                        <a:t>精神障がい</a:t>
                      </a:r>
                      <a:r>
                        <a:rPr kumimoji="1" lang="ja-JP" altLang="en-US" sz="2000" dirty="0" smtClean="0"/>
                        <a:t>者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１級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２級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３級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2,385</a:t>
                      </a:r>
                      <a:r>
                        <a:rPr kumimoji="1" lang="ja-JP" altLang="en-US" sz="2400" dirty="0" smtClean="0"/>
                        <a:t>人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6831790"/>
                  </a:ext>
                </a:extLst>
              </a:tr>
              <a:tr h="5472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158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1,501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726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19960"/>
                  </a:ext>
                </a:extLst>
              </a:tr>
              <a:tr h="9261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１４，１９６人</a:t>
                      </a:r>
                      <a:endParaRPr kumimoji="1" lang="ja-JP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69293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804366" y="6270171"/>
            <a:ext cx="297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（令和２年４月１日時点）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57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0937"/>
          </a:xfrm>
        </p:spPr>
        <p:txBody>
          <a:bodyPr/>
          <a:lstStyle/>
          <a:p>
            <a:r>
              <a:rPr lang="ja-JP" altLang="en-US" dirty="0" smtClean="0"/>
              <a:t>寝屋川市虐待防止センター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653987"/>
            <a:ext cx="9271094" cy="2622177"/>
          </a:xfrm>
        </p:spPr>
        <p:txBody>
          <a:bodyPr>
            <a:normAutofit fontScale="92500"/>
          </a:bodyPr>
          <a:lstStyle/>
          <a:p>
            <a:r>
              <a:rPr kumimoji="1" lang="ja-JP" altLang="en-US" sz="2800" dirty="0" smtClean="0"/>
              <a:t>設置年度　平成２４年１０月１日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構成員　　６人（障害福祉課長、係長、一般職員４名）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内専門職１名（社会福祉士、精神保健福祉士）</a:t>
            </a:r>
            <a:endParaRPr lang="en-US" altLang="ja-JP" sz="2800" dirty="0" smtClean="0"/>
          </a:p>
          <a:p>
            <a:r>
              <a:rPr lang="ja-JP" altLang="en-US" sz="2800" dirty="0" smtClean="0"/>
              <a:t>組　織　　障害福祉課が担当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　　　　　　一部事務委託（初動対応）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589212" y="4276164"/>
            <a:ext cx="9271094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/>
              <a:t>設置年度　平成２４年１０月１日</a:t>
            </a:r>
            <a:endParaRPr lang="en-US" altLang="ja-JP" sz="2800" dirty="0"/>
          </a:p>
          <a:p>
            <a:r>
              <a:rPr lang="ja-JP" altLang="en-US" sz="2800" dirty="0" smtClean="0"/>
              <a:t>家庭訪問等個別支援事業</a:t>
            </a:r>
            <a:endParaRPr lang="en-US" altLang="ja-JP" sz="2800" dirty="0" smtClean="0"/>
          </a:p>
          <a:p>
            <a:r>
              <a:rPr lang="ja-JP" altLang="en-US" sz="2800" dirty="0" smtClean="0"/>
              <a:t>一時保護施設居室確保事業</a:t>
            </a:r>
            <a:endParaRPr lang="en-US" altLang="ja-JP" sz="2800" dirty="0" smtClean="0"/>
          </a:p>
          <a:p>
            <a:r>
              <a:rPr lang="ja-JP" altLang="en-US" sz="2800" dirty="0" smtClean="0"/>
              <a:t>虐待ケース検討臨時会専門員派遣事業</a:t>
            </a:r>
            <a:endParaRPr lang="en-US" altLang="ja-JP" sz="2800" dirty="0"/>
          </a:p>
          <a:p>
            <a:endParaRPr lang="en-US" altLang="ja-JP" sz="2400" dirty="0" smtClean="0"/>
          </a:p>
          <a:p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4018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8111" y="571398"/>
            <a:ext cx="8911687" cy="787831"/>
          </a:xfrm>
        </p:spPr>
        <p:txBody>
          <a:bodyPr/>
          <a:lstStyle/>
          <a:p>
            <a:r>
              <a:rPr kumimoji="1" lang="ja-JP" altLang="en-US" dirty="0" smtClean="0"/>
              <a:t>寝屋川市内の</a:t>
            </a:r>
            <a:r>
              <a:rPr kumimoji="1" lang="ja-JP" altLang="en-US" dirty="0" err="1" smtClean="0"/>
              <a:t>障がい</a:t>
            </a:r>
            <a:r>
              <a:rPr kumimoji="1" lang="ja-JP" altLang="en-US" dirty="0" smtClean="0"/>
              <a:t>者虐待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016089"/>
              </p:ext>
            </p:extLst>
          </p:nvPr>
        </p:nvGraphicFramePr>
        <p:xfrm>
          <a:off x="2088111" y="1754348"/>
          <a:ext cx="8639080" cy="1990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872">
                  <a:extLst>
                    <a:ext uri="{9D8B030D-6E8A-4147-A177-3AD203B41FA5}">
                      <a16:colId xmlns:a16="http://schemas.microsoft.com/office/drawing/2014/main" val="2702559887"/>
                    </a:ext>
                  </a:extLst>
                </a:gridCol>
                <a:gridCol w="1462760">
                  <a:extLst>
                    <a:ext uri="{9D8B030D-6E8A-4147-A177-3AD203B41FA5}">
                      <a16:colId xmlns:a16="http://schemas.microsoft.com/office/drawing/2014/main" val="1309538527"/>
                    </a:ext>
                  </a:extLst>
                </a:gridCol>
                <a:gridCol w="1727816">
                  <a:extLst>
                    <a:ext uri="{9D8B030D-6E8A-4147-A177-3AD203B41FA5}">
                      <a16:colId xmlns:a16="http://schemas.microsoft.com/office/drawing/2014/main" val="1600966668"/>
                    </a:ext>
                  </a:extLst>
                </a:gridCol>
                <a:gridCol w="1727816">
                  <a:extLst>
                    <a:ext uri="{9D8B030D-6E8A-4147-A177-3AD203B41FA5}">
                      <a16:colId xmlns:a16="http://schemas.microsoft.com/office/drawing/2014/main" val="2494180205"/>
                    </a:ext>
                  </a:extLst>
                </a:gridCol>
                <a:gridCol w="1727816">
                  <a:extLst>
                    <a:ext uri="{9D8B030D-6E8A-4147-A177-3AD203B41FA5}">
                      <a16:colId xmlns:a16="http://schemas.microsoft.com/office/drawing/2014/main" val="1233799591"/>
                    </a:ext>
                  </a:extLst>
                </a:gridCol>
              </a:tblGrid>
              <a:tr h="421246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養護者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施設従事者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使用者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合計</a:t>
                      </a:r>
                      <a:endParaRPr kumimoji="1" lang="ja-JP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204952"/>
                  </a:ext>
                </a:extLst>
              </a:tr>
              <a:tr h="421246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通報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５４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８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１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６３</a:t>
                      </a:r>
                      <a:endParaRPr kumimoji="1" lang="ja-JP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7239725"/>
                  </a:ext>
                </a:extLst>
              </a:tr>
              <a:tr h="727081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虐待認定</a:t>
                      </a:r>
                      <a:endParaRPr kumimoji="1" lang="en-US" altLang="ja-JP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７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３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０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１０</a:t>
                      </a:r>
                      <a:endParaRPr kumimoji="1" lang="ja-JP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2040131"/>
                  </a:ext>
                </a:extLst>
              </a:tr>
              <a:tr h="421246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一時保護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６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１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０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７</a:t>
                      </a:r>
                      <a:endParaRPr kumimoji="1" lang="ja-JP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576512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9144002" y="1411281"/>
            <a:ext cx="2487706" cy="3406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 smtClean="0"/>
              <a:t>（令和元年度実績）</a:t>
            </a:r>
            <a:endParaRPr lang="ja-JP" altLang="en-US" dirty="0"/>
          </a:p>
        </p:txBody>
      </p:sp>
      <p:graphicFrame>
        <p:nvGraphicFramePr>
          <p:cNvPr id="8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950594"/>
              </p:ext>
            </p:extLst>
          </p:nvPr>
        </p:nvGraphicFramePr>
        <p:xfrm>
          <a:off x="2088111" y="4087574"/>
          <a:ext cx="9416501" cy="184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243">
                  <a:extLst>
                    <a:ext uri="{9D8B030D-6E8A-4147-A177-3AD203B41FA5}">
                      <a16:colId xmlns:a16="http://schemas.microsoft.com/office/drawing/2014/main" val="2702559887"/>
                    </a:ext>
                  </a:extLst>
                </a:gridCol>
                <a:gridCol w="1481546">
                  <a:extLst>
                    <a:ext uri="{9D8B030D-6E8A-4147-A177-3AD203B41FA5}">
                      <a16:colId xmlns:a16="http://schemas.microsoft.com/office/drawing/2014/main" val="130953852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600966668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494180205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233799591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4112179059"/>
                    </a:ext>
                  </a:extLst>
                </a:gridCol>
              </a:tblGrid>
              <a:tr h="46930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err="1" smtClean="0"/>
                        <a:t>身体障がい</a:t>
                      </a:r>
                      <a:r>
                        <a:rPr kumimoji="1" lang="ja-JP" altLang="en-US" sz="1700" dirty="0" smtClean="0"/>
                        <a:t>者</a:t>
                      </a:r>
                      <a:endParaRPr kumimoji="1" lang="ja-JP" alt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/>
                        <a:t>知的</a:t>
                      </a:r>
                      <a:r>
                        <a:rPr kumimoji="1" lang="ja-JP" altLang="en-US" sz="1900" dirty="0" err="1" smtClean="0"/>
                        <a:t>障がい</a:t>
                      </a:r>
                      <a:r>
                        <a:rPr kumimoji="1" lang="ja-JP" altLang="en-US" sz="1900" dirty="0" smtClean="0"/>
                        <a:t>者</a:t>
                      </a:r>
                      <a:endParaRPr kumimoji="1" lang="ja-JP" altLang="en-US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err="1" smtClean="0"/>
                        <a:t>精神障がい</a:t>
                      </a:r>
                      <a:r>
                        <a:rPr kumimoji="1" lang="ja-JP" altLang="en-US" sz="1900" dirty="0" smtClean="0"/>
                        <a:t>者</a:t>
                      </a:r>
                      <a:endParaRPr kumimoji="1" lang="ja-JP" altLang="en-US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その他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合計</a:t>
                      </a:r>
                      <a:endParaRPr kumimoji="1" lang="ja-JP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204952"/>
                  </a:ext>
                </a:extLst>
              </a:tr>
              <a:tr h="590072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通報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６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１８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３４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５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６３</a:t>
                      </a:r>
                      <a:endParaRPr kumimoji="1" lang="ja-JP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7239725"/>
                  </a:ext>
                </a:extLst>
              </a:tr>
              <a:tr h="782878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虐待</a:t>
                      </a:r>
                      <a:r>
                        <a:rPr kumimoji="1" lang="ja-JP" altLang="en-US" sz="2000" dirty="0"/>
                        <a:t>認定</a:t>
                      </a:r>
                      <a:endParaRPr kumimoji="1" lang="en-US" altLang="ja-JP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１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kumimoji="1" lang="ja-JP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９</a:t>
                      </a:r>
                      <a:endParaRPr kumimoji="1" lang="ja-JP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kumimoji="1" lang="ja-JP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０</a:t>
                      </a:r>
                      <a:endParaRPr kumimoji="1" lang="ja-JP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０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000" dirty="0" smtClean="0"/>
                        <a:t>１０</a:t>
                      </a:r>
                      <a:endParaRPr kumimoji="1" lang="ja-JP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2040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8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7149"/>
          </a:xfrm>
        </p:spPr>
        <p:txBody>
          <a:bodyPr/>
          <a:lstStyle/>
          <a:p>
            <a:r>
              <a:rPr kumimoji="1" lang="ja-JP" altLang="en-US" dirty="0" smtClean="0"/>
              <a:t>監禁致死事件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92925" y="1461247"/>
            <a:ext cx="8915400" cy="4616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800" dirty="0" smtClean="0"/>
              <a:t>2017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23</a:t>
            </a:r>
            <a:r>
              <a:rPr lang="ja-JP" altLang="en-US" sz="2800" dirty="0" smtClean="0"/>
              <a:t>日、寝屋川市の女性（</a:t>
            </a:r>
            <a:r>
              <a:rPr lang="en-US" altLang="ja-JP" sz="2800" dirty="0" smtClean="0"/>
              <a:t>33</a:t>
            </a:r>
            <a:r>
              <a:rPr lang="ja-JP" altLang="en-US" sz="2800" dirty="0" smtClean="0"/>
              <a:t>歳）の死体遺棄容疑で父親（</a:t>
            </a:r>
            <a:r>
              <a:rPr lang="en-US" altLang="ja-JP" sz="2800" dirty="0" smtClean="0"/>
              <a:t>53</a:t>
            </a:r>
            <a:r>
              <a:rPr lang="ja-JP" altLang="en-US" sz="2800" dirty="0" smtClean="0"/>
              <a:t>歳）、母親（</a:t>
            </a:r>
            <a:r>
              <a:rPr lang="en-US" altLang="ja-JP" sz="2800" dirty="0" smtClean="0"/>
              <a:t>53</a:t>
            </a:r>
            <a:r>
              <a:rPr lang="ja-JP" altLang="en-US" sz="2800" dirty="0" smtClean="0"/>
              <a:t>歳）の両容疑者が逮捕された。死因は低栄養などによる凍死。同</a:t>
            </a:r>
            <a:r>
              <a:rPr lang="en-US" altLang="ja-JP" sz="2800" dirty="0" smtClean="0"/>
              <a:t>18</a:t>
            </a:r>
            <a:r>
              <a:rPr lang="ja-JP" altLang="en-US" sz="2800" dirty="0" smtClean="0"/>
              <a:t>日に動かなくなった被害者に気付いた二人が</a:t>
            </a:r>
            <a:r>
              <a:rPr lang="en-US" altLang="ja-JP" sz="2800" dirty="0" smtClean="0"/>
              <a:t>23</a:t>
            </a:r>
            <a:r>
              <a:rPr lang="ja-JP" altLang="en-US" sz="2800" dirty="0" smtClean="0"/>
              <a:t>日、府警に自首した。二人は「長女には精神疾患があり、</a:t>
            </a:r>
            <a:r>
              <a:rPr lang="en-US" altLang="ja-JP" sz="2800" dirty="0" smtClean="0"/>
              <a:t>16</a:t>
            </a:r>
            <a:r>
              <a:rPr lang="ja-JP" altLang="en-US" sz="2800" dirty="0" smtClean="0"/>
              <a:t>か</a:t>
            </a:r>
            <a:r>
              <a:rPr lang="en-US" altLang="ja-JP" sz="2800" dirty="0" smtClean="0"/>
              <a:t>17</a:t>
            </a:r>
            <a:r>
              <a:rPr lang="ja-JP" altLang="en-US" sz="2800" dirty="0" smtClean="0"/>
              <a:t>歳から自宅の一室で療養していた。室内に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畳ほどのトイレ付きプレハブ小屋を設け、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重扉で施錠し、タンクからチューブを伸ばし水分を取らせるなどしていた」などと供述。遺体発見時、被害者は衣服をつけず、身長</a:t>
            </a:r>
            <a:r>
              <a:rPr lang="en-US" altLang="ja-JP" sz="2800" dirty="0" smtClean="0"/>
              <a:t>145</a:t>
            </a:r>
            <a:r>
              <a:rPr lang="ja-JP" altLang="en-US" sz="2800" dirty="0" smtClean="0"/>
              <a:t>㎝、体重は</a:t>
            </a:r>
            <a:r>
              <a:rPr lang="en-US" altLang="ja-JP" sz="2800" dirty="0" smtClean="0"/>
              <a:t>19</a:t>
            </a:r>
            <a:r>
              <a:rPr lang="ja-JP" altLang="en-US" sz="2800" dirty="0" smtClean="0"/>
              <a:t>㎏だった。大阪地検は１月</a:t>
            </a:r>
            <a:r>
              <a:rPr lang="en-US" altLang="ja-JP" sz="2800" dirty="0" smtClean="0"/>
              <a:t>24</a:t>
            </a:r>
            <a:r>
              <a:rPr lang="ja-JP" altLang="en-US" sz="2800" dirty="0" smtClean="0"/>
              <a:t>日、二人を監禁（約</a:t>
            </a:r>
            <a:r>
              <a:rPr lang="en-US" altLang="ja-JP" sz="2800" dirty="0" smtClean="0"/>
              <a:t>11</a:t>
            </a:r>
            <a:r>
              <a:rPr lang="ja-JP" altLang="en-US" sz="2800" dirty="0" smtClean="0"/>
              <a:t>年）と保護責任者遺棄致死の罪で起訴した。</a:t>
            </a:r>
            <a:r>
              <a:rPr lang="en-US" altLang="ja-JP" sz="2800" dirty="0" smtClean="0"/>
              <a:t>《</a:t>
            </a:r>
            <a:r>
              <a:rPr lang="ja-JP" altLang="en-US" sz="2800" dirty="0" smtClean="0"/>
              <a:t>福祉新聞抜粋</a:t>
            </a:r>
            <a:r>
              <a:rPr lang="en-US" altLang="ja-JP" sz="2800" dirty="0" smtClean="0"/>
              <a:t>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484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2306" y="913754"/>
            <a:ext cx="8911687" cy="62992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ケース把握の難しさ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2944" y="1788104"/>
            <a:ext cx="9010409" cy="4243419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他市からの転入ケース</a:t>
            </a:r>
            <a:endParaRPr lang="en-US" altLang="ja-JP" sz="2800" dirty="0" smtClean="0"/>
          </a:p>
          <a:p>
            <a:r>
              <a:rPr lang="ja-JP" altLang="en-US" sz="2800" dirty="0" smtClean="0"/>
              <a:t>要保護対策児童協議会（</a:t>
            </a:r>
            <a:r>
              <a:rPr lang="en-US" altLang="ja-JP" sz="2800" dirty="0" smtClean="0"/>
              <a:t>2006</a:t>
            </a:r>
            <a:r>
              <a:rPr lang="ja-JP" altLang="en-US" sz="2800" dirty="0" smtClean="0"/>
              <a:t>年設置　本人</a:t>
            </a:r>
            <a:r>
              <a:rPr lang="en-US" altLang="ja-JP" sz="2800" dirty="0" smtClean="0"/>
              <a:t>22</a:t>
            </a:r>
            <a:r>
              <a:rPr lang="ja-JP" altLang="en-US" sz="2800" dirty="0" smtClean="0"/>
              <a:t>歳）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⇒　設置時には本人は義務教育を終了</a:t>
            </a:r>
            <a:endParaRPr lang="en-US" altLang="ja-JP" sz="2800" dirty="0"/>
          </a:p>
          <a:p>
            <a:r>
              <a:rPr kumimoji="1" lang="ja-JP" altLang="en-US" sz="2800" dirty="0" err="1" smtClean="0"/>
              <a:t>障がい</a:t>
            </a:r>
            <a:r>
              <a:rPr kumimoji="1" lang="ja-JP" altLang="en-US" sz="2800" dirty="0" smtClean="0"/>
              <a:t>者手帳　⇒　所持なし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福祉サービス　⇒　利用なし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自立支援医療　⇒　利用なし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障害年金　　　⇒　障害福祉課では把握できない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0238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6091" y="689424"/>
            <a:ext cx="8911687" cy="734427"/>
          </a:xfrm>
        </p:spPr>
        <p:txBody>
          <a:bodyPr/>
          <a:lstStyle/>
          <a:p>
            <a:r>
              <a:rPr kumimoji="1" lang="ja-JP" altLang="en-US" dirty="0" err="1" smtClean="0"/>
              <a:t>障</a:t>
            </a:r>
            <a:r>
              <a:rPr lang="ja-JP" altLang="en-US" dirty="0" err="1" smtClean="0"/>
              <a:t>が</a:t>
            </a:r>
            <a:r>
              <a:rPr lang="ja-JP" altLang="en-US" dirty="0" err="1"/>
              <a:t>い</a:t>
            </a:r>
            <a:r>
              <a:rPr kumimoji="1" lang="ja-JP" altLang="en-US" dirty="0" smtClean="0"/>
              <a:t>者虐待の再発を防止するために</a:t>
            </a:r>
            <a:endParaRPr kumimoji="1" lang="ja-JP" altLang="en-US" dirty="0"/>
          </a:p>
        </p:txBody>
      </p:sp>
      <p:sp>
        <p:nvSpPr>
          <p:cNvPr id="5" name="フローチャート: 処理 4"/>
          <p:cNvSpPr/>
          <p:nvPr/>
        </p:nvSpPr>
        <p:spPr>
          <a:xfrm>
            <a:off x="881744" y="1802674"/>
            <a:ext cx="6707828" cy="4526273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▸●●のせいで発生した。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⇒　原因は何なのか？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▸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●●が気付いていれば。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⇒　どうすればキャッチできたのか？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▸●●が動くべきだったはずだろう。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⇒　支援するために何ができたのか？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　　どこと協力できたのか？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フローチャート: 代替処理 9"/>
          <p:cNvSpPr/>
          <p:nvPr/>
        </p:nvSpPr>
        <p:spPr>
          <a:xfrm>
            <a:off x="8595309" y="2209883"/>
            <a:ext cx="2641260" cy="32413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/>
              <a:t>一</a:t>
            </a:r>
            <a:r>
              <a:rPr kumimoji="1" lang="ja-JP" altLang="en-US" sz="2400" dirty="0" smtClean="0"/>
              <a:t>つの機関で抱え込まない。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⇒関係機関でそれぞれができることを支えあう仕組み</a:t>
            </a:r>
            <a:endParaRPr kumimoji="1" lang="en-US" altLang="ja-JP" sz="2400" dirty="0" smtClean="0"/>
          </a:p>
        </p:txBody>
      </p:sp>
      <p:sp>
        <p:nvSpPr>
          <p:cNvPr id="12" name="右矢印 11"/>
          <p:cNvSpPr/>
          <p:nvPr/>
        </p:nvSpPr>
        <p:spPr>
          <a:xfrm>
            <a:off x="7746275" y="2788913"/>
            <a:ext cx="692331" cy="1920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625</Words>
  <Application>Microsoft Office PowerPoint</Application>
  <PresentationFormat>ワイド画面</PresentationFormat>
  <Paragraphs>116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Arial</vt:lpstr>
      <vt:lpstr>Century Gothic</vt:lpstr>
      <vt:lpstr>Wingdings 3</vt:lpstr>
      <vt:lpstr>ウィスプ</vt:lpstr>
      <vt:lpstr>障がい者虐待防止の取組みについて</vt:lpstr>
      <vt:lpstr>寝屋川市</vt:lpstr>
      <vt:lpstr>寝屋川市の障がい者の状況</vt:lpstr>
      <vt:lpstr>寝屋川市虐待防止センター</vt:lpstr>
      <vt:lpstr>寝屋川市内の障がい者虐待</vt:lpstr>
      <vt:lpstr>監禁致死事件</vt:lpstr>
      <vt:lpstr>ケース把握の難しさ</vt:lpstr>
      <vt:lpstr>障がい者虐待の再発を防止するために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2021-03-22T04:58:44Z</dcterms:created>
  <dcterms:modified xsi:type="dcterms:W3CDTF">2021-03-22T04:58:52Z</dcterms:modified>
</cp:coreProperties>
</file>