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72" r:id="rId3"/>
    <p:sldId id="278" r:id="rId4"/>
    <p:sldId id="288" r:id="rId5"/>
    <p:sldId id="28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C3DD71D-1356-4298-8657-6F3FB18D8411}">
          <p14:sldIdLst>
            <p14:sldId id="284"/>
            <p14:sldId id="272"/>
            <p14:sldId id="278"/>
            <p14:sldId id="288"/>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5C5"/>
    <a:srgbClr val="FF6699"/>
    <a:srgbClr val="FFE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22" autoAdjust="0"/>
    <p:restoredTop sz="92734" autoAdjust="0"/>
  </p:normalViewPr>
  <p:slideViewPr>
    <p:cSldViewPr>
      <p:cViewPr varScale="1">
        <p:scale>
          <a:sx n="74" d="100"/>
          <a:sy n="74" d="100"/>
        </p:scale>
        <p:origin x="1284" y="90"/>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1722" y="-12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71F835C-32D4-44B5-8A2B-AFEAEDD263CD}" type="datetimeFigureOut">
              <a:rPr kumimoji="1" lang="ja-JP" altLang="en-US" smtClean="0"/>
              <a:t>2019/1/28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E71BED9-AD09-4511-A77A-F2E255CA8635}" type="slidenum">
              <a:rPr kumimoji="1" lang="ja-JP" altLang="en-US" smtClean="0"/>
              <a:t>‹#›</a:t>
            </a:fld>
            <a:endParaRPr kumimoji="1" lang="ja-JP" altLang="en-US"/>
          </a:p>
        </p:txBody>
      </p:sp>
    </p:spTree>
    <p:extLst>
      <p:ext uri="{BB962C8B-B14F-4D97-AF65-F5344CB8AC3E}">
        <p14:creationId xmlns:p14="http://schemas.microsoft.com/office/powerpoint/2010/main" val="376553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ヘッダー プレースホルダー 4"/>
          <p:cNvSpPr>
            <a:spLocks noGrp="1"/>
          </p:cNvSpPr>
          <p:nvPr>
            <p:ph type="hdr" sz="quarter" idx="10"/>
          </p:nvPr>
        </p:nvSpPr>
        <p:spPr/>
        <p:txBody>
          <a:bodyPr/>
          <a:lstStyle/>
          <a:p>
            <a:r>
              <a:rPr kumimoji="1" lang="ja-JP" altLang="en-US" smtClean="0"/>
              <a:t>資料２</a:t>
            </a:r>
            <a:endParaRPr kumimoji="1" lang="ja-JP" altLang="en-US"/>
          </a:p>
        </p:txBody>
      </p:sp>
    </p:spTree>
    <p:extLst>
      <p:ext uri="{BB962C8B-B14F-4D97-AF65-F5344CB8AC3E}">
        <p14:creationId xmlns:p14="http://schemas.microsoft.com/office/powerpoint/2010/main" val="257605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大阪府は月</a:t>
            </a:r>
            <a:r>
              <a:rPr kumimoji="1" lang="en-US" altLang="ja-JP" dirty="0" smtClean="0"/>
              <a:t>1</a:t>
            </a:r>
            <a:r>
              <a:rPr kumimoji="1" lang="ja-JP" altLang="en-US" dirty="0" smtClean="0"/>
              <a:t>回の実務者会議や日々の連絡で進捗把握</a:t>
            </a:r>
            <a:endParaRPr kumimoji="1" lang="en-US" altLang="ja-JP" dirty="0" smtClean="0"/>
          </a:p>
          <a:p>
            <a:r>
              <a:rPr kumimoji="1" lang="ja-JP" altLang="en-US" dirty="0" smtClean="0"/>
              <a:t>労働相談票が挙がる前でも、ケースバイケースではあるが同時並行で動くことが可能なのでご相談を</a:t>
            </a:r>
            <a:endParaRPr kumimoji="1" lang="en-US" altLang="ja-JP" dirty="0" smtClean="0"/>
          </a:p>
          <a:p>
            <a:r>
              <a:rPr kumimoji="1" lang="ja-JP" altLang="en-US" dirty="0" smtClean="0"/>
              <a:t>根回しをして足並みをそろえる</a:t>
            </a:r>
            <a:endParaRPr kumimoji="1" lang="en-US" altLang="ja-JP" dirty="0" smtClean="0"/>
          </a:p>
          <a:p>
            <a:endParaRPr kumimoji="1" lang="en-US" altLang="ja-JP" dirty="0" smtClean="0"/>
          </a:p>
          <a:p>
            <a:r>
              <a:rPr kumimoji="1" lang="ja-JP" altLang="en-US" dirty="0" smtClean="0"/>
              <a:t>ハローワーク：障害者雇用促進法の関係法令に抵触するおそれあり、身体・心理・ネグレクトのケース</a:t>
            </a:r>
            <a:endParaRPr kumimoji="1" lang="en-US" altLang="ja-JP" dirty="0" smtClean="0"/>
          </a:p>
          <a:p>
            <a:r>
              <a:rPr kumimoji="1" lang="ja-JP" altLang="en-US" dirty="0" smtClean="0"/>
              <a:t>労働基準監督署：労働基準関係法令に抵触するおそれあり、賃金未払い等経済的虐待のケース</a:t>
            </a:r>
            <a:endParaRPr kumimoji="1" lang="en-US" altLang="ja-JP" dirty="0" smtClean="0"/>
          </a:p>
          <a:p>
            <a:r>
              <a:rPr kumimoji="1" lang="ja-JP" altLang="en-US" dirty="0" smtClean="0"/>
              <a:t>雇用均等室：男女雇用機会均等法の関係法令に抵触するおそれあり、セクハラなど性的虐待のケース</a:t>
            </a:r>
            <a:endParaRPr kumimoji="1" lang="en-US" altLang="ja-JP" dirty="0" smtClean="0"/>
          </a:p>
          <a:p>
            <a:r>
              <a:rPr kumimoji="1" lang="ja-JP" altLang="en-US" dirty="0" smtClean="0"/>
              <a:t>総務部企画室：個別労働関係の紛争の解決促進に関する法律（個紛法）に基づく助言、指導、あっせんを求める</a:t>
            </a:r>
            <a:endParaRPr kumimoji="1"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5</a:t>
            </a:fld>
            <a:endParaRPr kumimoji="1" lang="ja-JP" altLang="en-US"/>
          </a:p>
        </p:txBody>
      </p:sp>
    </p:spTree>
    <p:extLst>
      <p:ext uri="{BB962C8B-B14F-4D97-AF65-F5344CB8AC3E}">
        <p14:creationId xmlns:p14="http://schemas.microsoft.com/office/powerpoint/2010/main" val="420276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19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0950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2501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3483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84907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19727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2463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12382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4129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8074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76698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A514D-7E1B-48D6-8A4B-28C2D03A4FB6}" type="datetimeFigureOut">
              <a:rPr kumimoji="1" lang="ja-JP" altLang="en-US" smtClean="0"/>
              <a:t>2019/1/28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61372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07177"/>
            <a:ext cx="8974758" cy="327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b="1"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2200" b="1" dirty="0" smtClean="0">
                <a:solidFill>
                  <a:schemeClr val="tx1"/>
                </a:solidFill>
                <a:latin typeface="HG丸ｺﾞｼｯｸM-PRO" panose="020F0600000000000000" pitchFamily="50" charset="-128"/>
                <a:ea typeface="HG丸ｺﾞｼｯｸM-PRO" panose="020F0600000000000000" pitchFamily="50" charset="-128"/>
              </a:rPr>
              <a:t>者虐待防止対策支援事業の主な取組み</a:t>
            </a:r>
            <a:endParaRPr kumimoji="1" lang="ja-JP" altLang="en-US" sz="22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5593087"/>
              </p:ext>
            </p:extLst>
          </p:nvPr>
        </p:nvGraphicFramePr>
        <p:xfrm>
          <a:off x="78753" y="517948"/>
          <a:ext cx="8957743" cy="5986272"/>
        </p:xfrm>
        <a:graphic>
          <a:graphicData uri="http://schemas.openxmlformats.org/drawingml/2006/table">
            <a:tbl>
              <a:tblPr firstRow="1" bandRow="1">
                <a:tableStyleId>{5C22544A-7EE6-4342-B048-85BDC9FD1C3A}</a:tableStyleId>
              </a:tblPr>
              <a:tblGrid>
                <a:gridCol w="1917974">
                  <a:extLst>
                    <a:ext uri="{9D8B030D-6E8A-4147-A177-3AD203B41FA5}">
                      <a16:colId xmlns:a16="http://schemas.microsoft.com/office/drawing/2014/main" val="20000"/>
                    </a:ext>
                  </a:extLst>
                </a:gridCol>
                <a:gridCol w="7039769">
                  <a:extLst>
                    <a:ext uri="{9D8B030D-6E8A-4147-A177-3AD203B41FA5}">
                      <a16:colId xmlns:a16="http://schemas.microsoft.com/office/drawing/2014/main" val="20001"/>
                    </a:ext>
                  </a:extLst>
                </a:gridCol>
              </a:tblGrid>
              <a:tr h="288032">
                <a:tc>
                  <a:txBody>
                    <a:bodyPr/>
                    <a:lstStyle/>
                    <a:p>
                      <a:pPr algn="ctr"/>
                      <a:r>
                        <a:rPr kumimoji="1" lang="ja-JP" altLang="en-US" sz="1600" dirty="0" smtClean="0"/>
                        <a:t>目的</a:t>
                      </a:r>
                      <a:endParaRPr kumimoji="1" lang="ja-JP" altLang="en-US" sz="1600" dirty="0"/>
                    </a:p>
                  </a:txBody>
                  <a:tcPr anchor="ctr"/>
                </a:tc>
                <a:tc>
                  <a:txBody>
                    <a:bodyPr/>
                    <a:lstStyle/>
                    <a:p>
                      <a:pPr algn="ctr"/>
                      <a:r>
                        <a:rPr kumimoji="1" lang="en-US" altLang="ja-JP" sz="1600" dirty="0" smtClean="0">
                          <a:solidFill>
                            <a:schemeClr val="tx1"/>
                          </a:solidFill>
                        </a:rPr>
                        <a:t>H30</a:t>
                      </a:r>
                      <a:r>
                        <a:rPr kumimoji="1" lang="ja-JP" altLang="en-US" sz="1600" dirty="0" smtClean="0">
                          <a:solidFill>
                            <a:schemeClr val="tx1"/>
                          </a:solidFill>
                        </a:rPr>
                        <a:t>年度の主な取組み</a:t>
                      </a:r>
                      <a:endParaRPr kumimoji="1" lang="ja-JP" altLang="en-US" sz="1600" dirty="0">
                        <a:solidFill>
                          <a:schemeClr val="tx1"/>
                        </a:solidFill>
                      </a:endParaRPr>
                    </a:p>
                  </a:txBody>
                  <a:tcPr anchor="ctr"/>
                </a:tc>
                <a:extLst>
                  <a:ext uri="{0D108BD9-81ED-4DB2-BD59-A6C34878D82A}">
                    <a16:rowId xmlns:a16="http://schemas.microsoft.com/office/drawing/2014/main" val="10000"/>
                  </a:ext>
                </a:extLst>
              </a:tr>
              <a:tr h="3223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１．市町村の虐待</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　　対応力の向上</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（１）通報受理から終結に　</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至るまでの虐待対応</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（２）虐待の早期発見、</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未然防止</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txBody>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①市町村職員向け虐待対応研修の強化</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⇒基礎研修：講義及び演習</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（講義）障害者</a:t>
                      </a:r>
                      <a:r>
                        <a:rPr kumimoji="1" lang="ja-JP" altLang="en-US" sz="1300" u="none" kern="1200" dirty="0" smtClean="0">
                          <a:solidFill>
                            <a:schemeClr val="tx1"/>
                          </a:solidFill>
                          <a:latin typeface="+mj-ea"/>
                          <a:ea typeface="+mn-ea"/>
                          <a:cs typeface="+mn-cs"/>
                        </a:rPr>
                        <a:t>虐待防止法の理解、虐待対応における権利擁護の視点、等</a:t>
                      </a:r>
                      <a:endParaRPr kumimoji="1" lang="en-US" altLang="ja-JP" sz="1300" u="none"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kern="1200" dirty="0" smtClean="0">
                          <a:solidFill>
                            <a:schemeClr val="tx1"/>
                          </a:solidFill>
                          <a:latin typeface="+mj-ea"/>
                          <a:ea typeface="+mn-ea"/>
                          <a:cs typeface="+mn-cs"/>
                        </a:rPr>
                        <a:t>　 </a:t>
                      </a:r>
                      <a:r>
                        <a:rPr kumimoji="1" lang="ja-JP" altLang="en-US" sz="1300" u="none" kern="1200" baseline="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（演習）事例を用いた初動期対応に関するグループワーク</a:t>
                      </a:r>
                      <a:endParaRPr kumimoji="1" lang="en-US" altLang="ja-JP" sz="1400" b="0"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endParaRPr kumimoji="1" lang="en-US" altLang="ja-JP" sz="700" u="none"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⇒現任研修：</a:t>
                      </a:r>
                      <a:r>
                        <a:rPr kumimoji="1" lang="en-US" altLang="ja-JP" sz="1300" u="none" kern="1200" dirty="0" smtClean="0">
                          <a:solidFill>
                            <a:schemeClr val="tx1"/>
                          </a:solidFill>
                          <a:latin typeface="+mj-ea"/>
                          <a:ea typeface="+mn-ea"/>
                          <a:cs typeface="+mn-cs"/>
                        </a:rPr>
                        <a:t>H29</a:t>
                      </a:r>
                      <a:r>
                        <a:rPr kumimoji="1" lang="ja-JP" altLang="en-US" sz="1300" u="none" kern="1200" dirty="0" smtClean="0">
                          <a:solidFill>
                            <a:schemeClr val="tx1"/>
                          </a:solidFill>
                          <a:latin typeface="+mj-ea"/>
                          <a:ea typeface="+mn-ea"/>
                          <a:cs typeface="+mn-cs"/>
                        </a:rPr>
                        <a:t>年度より管理職向け研修を開催、講義及び演習にて実施。</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管理職向け：弁護士による講義（市町村の責務）、社会福祉士による講義（成年後見制度）、</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市町村管理職による事例報告等</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担当者向け：「</a:t>
                      </a:r>
                      <a:r>
                        <a:rPr kumimoji="1" lang="ja-JP" altLang="en-US" sz="1300" dirty="0" smtClean="0">
                          <a:solidFill>
                            <a:schemeClr val="tx1"/>
                          </a:solidFill>
                        </a:rPr>
                        <a:t>家族関係の見立て」、「ＤＶの理解と障がい者虐待との連携」、「司法面接の技法を</a:t>
                      </a:r>
                      <a:endParaRPr kumimoji="1" lang="en-US" altLang="ja-JP" sz="1300" dirty="0" smtClean="0">
                        <a:solidFill>
                          <a:schemeClr val="tx1"/>
                        </a:solidFill>
                      </a:endParaRPr>
                    </a:p>
                    <a:p>
                      <a:pPr>
                        <a:lnSpc>
                          <a:spcPct val="100000"/>
                        </a:lnSpc>
                      </a:pPr>
                      <a:r>
                        <a:rPr kumimoji="1" lang="ja-JP" altLang="en-US" sz="1300" dirty="0" smtClean="0">
                          <a:solidFill>
                            <a:schemeClr val="tx1"/>
                          </a:solidFill>
                        </a:rPr>
                        <a:t>　　　　　　　　　　用いた知的障がいがある人に対する面接手法」等に関するテーマを実施。</a:t>
                      </a:r>
                      <a:endParaRPr kumimoji="1" lang="en-US" altLang="ja-JP" sz="1000" b="0"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②市町村虐待対応ワーキングの継続</a:t>
                      </a:r>
                      <a:endParaRPr kumimoji="1" lang="en-US" altLang="ja-JP" sz="1300" b="1" kern="1200" dirty="0" smtClean="0">
                        <a:solidFill>
                          <a:schemeClr val="tx1"/>
                        </a:solidFill>
                        <a:latin typeface="+mj-ea"/>
                        <a:ea typeface="+mn-ea"/>
                        <a:cs typeface="+mn-cs"/>
                      </a:endParaRPr>
                    </a:p>
                    <a:p>
                      <a:pPr>
                        <a:lnSpc>
                          <a:spcPct val="100000"/>
                        </a:lnSpc>
                      </a:pPr>
                      <a:r>
                        <a:rPr kumimoji="1" lang="en-US" altLang="ja-JP" sz="1300" b="1" kern="1200" baseline="0" dirty="0" smtClean="0">
                          <a:solidFill>
                            <a:schemeClr val="tx1"/>
                          </a:solidFill>
                          <a:latin typeface="+mj-ea"/>
                          <a:ea typeface="+mn-ea"/>
                          <a:cs typeface="+mn-cs"/>
                        </a:rPr>
                        <a:t>  </a:t>
                      </a:r>
                      <a:r>
                        <a:rPr kumimoji="1" lang="ja-JP" altLang="en-US" sz="1300" b="0" kern="1200" baseline="0" dirty="0" smtClean="0">
                          <a:solidFill>
                            <a:schemeClr val="tx1"/>
                          </a:solidFill>
                          <a:latin typeface="+mj-ea"/>
                          <a:ea typeface="+mn-ea"/>
                          <a:cs typeface="+mn-cs"/>
                        </a:rPr>
                        <a:t>⇒・</a:t>
                      </a:r>
                      <a:r>
                        <a:rPr kumimoji="1" lang="ja-JP" altLang="en-US" sz="1300" kern="1200" dirty="0" smtClean="0">
                          <a:solidFill>
                            <a:schemeClr val="tx1"/>
                          </a:solidFill>
                          <a:latin typeface="+mj-ea"/>
                          <a:ea typeface="+mn-ea"/>
                          <a:cs typeface="+mn-cs"/>
                        </a:rPr>
                        <a:t>市町村職員／虐待防止センター職員が、自主的に研修できるような取組みに資するため、</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障害者虐待防止法および法に基づく対応について、基礎的知識や、事例を通じた虐待対応等</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が学べるような研修テキストの作成をめざす。　</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③専門性強化事業の実施</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a:t>
                      </a:r>
                      <a:r>
                        <a:rPr kumimoji="1" lang="en-US" altLang="ja-JP" sz="1300" dirty="0" smtClean="0">
                          <a:solidFill>
                            <a:schemeClr val="tx1"/>
                          </a:solidFill>
                        </a:rPr>
                        <a:t>H30</a:t>
                      </a:r>
                      <a:r>
                        <a:rPr kumimoji="1" lang="ja-JP" altLang="en-US" sz="1300" dirty="0" smtClean="0">
                          <a:solidFill>
                            <a:schemeClr val="tx1"/>
                          </a:solidFill>
                        </a:rPr>
                        <a:t>年度実績は</a:t>
                      </a:r>
                      <a:r>
                        <a:rPr kumimoji="1" lang="en-US" altLang="ja-JP" sz="1300" dirty="0" smtClean="0">
                          <a:solidFill>
                            <a:schemeClr val="tx1"/>
                          </a:solidFill>
                        </a:rPr>
                        <a:t>2</a:t>
                      </a:r>
                      <a:r>
                        <a:rPr kumimoji="1" lang="ja-JP" altLang="en-US" sz="1300" dirty="0" smtClean="0">
                          <a:solidFill>
                            <a:schemeClr val="tx1"/>
                          </a:solidFill>
                        </a:rPr>
                        <a:t>件（</a:t>
                      </a:r>
                      <a:r>
                        <a:rPr kumimoji="1" lang="en-US" altLang="ja-JP" sz="1300" dirty="0" smtClean="0">
                          <a:solidFill>
                            <a:schemeClr val="tx1"/>
                          </a:solidFill>
                        </a:rPr>
                        <a:t>H31.1</a:t>
                      </a:r>
                      <a:r>
                        <a:rPr kumimoji="1" lang="ja-JP" altLang="en-US" sz="1300" dirty="0" smtClean="0">
                          <a:solidFill>
                            <a:schemeClr val="tx1"/>
                          </a:solidFill>
                        </a:rPr>
                        <a:t>末時点）　</a:t>
                      </a:r>
                      <a:endParaRPr kumimoji="1" lang="en-US" altLang="ja-JP" sz="1300" dirty="0" smtClean="0">
                        <a:solidFill>
                          <a:schemeClr val="tx1"/>
                        </a:solidFill>
                      </a:endParaRPr>
                    </a:p>
                  </a:txBody>
                  <a:tcPr/>
                </a:tc>
                <a:extLst>
                  <a:ext uri="{0D108BD9-81ED-4DB2-BD59-A6C34878D82A}">
                    <a16:rowId xmlns:a16="http://schemas.microsoft.com/office/drawing/2014/main" val="10001"/>
                  </a:ext>
                </a:extLst>
              </a:tr>
              <a:tr h="1146988">
                <a:tc>
                  <a:txBody>
                    <a:bodyPr/>
                    <a:lstStyle/>
                    <a:p>
                      <a:r>
                        <a:rPr kumimoji="1" lang="ja-JP" altLang="en-US" sz="1400" b="1" dirty="0" smtClean="0"/>
                        <a:t>２．</a:t>
                      </a:r>
                      <a:r>
                        <a:rPr kumimoji="1" lang="ja-JP" altLang="en-US" sz="1400" b="1" dirty="0" err="1" smtClean="0"/>
                        <a:t>障がい</a:t>
                      </a:r>
                      <a:r>
                        <a:rPr kumimoji="1" lang="ja-JP" altLang="en-US" sz="1400" b="1" dirty="0" smtClean="0"/>
                        <a:t>福祉サービス事業所の虐待防止</a:t>
                      </a:r>
                      <a:endParaRPr kumimoji="1" lang="ja-JP" altLang="en-US" sz="1400" b="1" dirty="0"/>
                    </a:p>
                  </a:txBody>
                  <a:tcPr/>
                </a:tc>
                <a:tc>
                  <a:txBody>
                    <a:bodyPr/>
                    <a:lstStyle/>
                    <a:p>
                      <a:r>
                        <a:rPr kumimoji="1" lang="ja-JP" altLang="en-US" sz="1300" b="1" kern="1200" dirty="0" smtClean="0">
                          <a:solidFill>
                            <a:schemeClr val="tx1"/>
                          </a:solidFill>
                          <a:latin typeface="+mj-ea"/>
                          <a:ea typeface="+mn-ea"/>
                          <a:cs typeface="+mn-cs"/>
                        </a:rPr>
                        <a:t>④事業所職員向け虐待防止研修の継続実施</a:t>
                      </a:r>
                      <a:endParaRPr kumimoji="1" lang="en-US" altLang="ja-JP" sz="1300" b="1"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・管理者対象とした研修（事例を用いた演習を含む）</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・平成</a:t>
                      </a:r>
                      <a:r>
                        <a:rPr kumimoji="1" lang="en-US" altLang="ja-JP" sz="1300" b="0" kern="1200" dirty="0" smtClean="0">
                          <a:solidFill>
                            <a:schemeClr val="tx1"/>
                          </a:solidFill>
                          <a:latin typeface="+mj-ea"/>
                          <a:ea typeface="+mn-ea"/>
                          <a:cs typeface="+mn-cs"/>
                        </a:rPr>
                        <a:t>28</a:t>
                      </a:r>
                      <a:r>
                        <a:rPr kumimoji="1" lang="ja-JP" altLang="en-US" sz="1300" b="0" kern="1200" dirty="0" smtClean="0">
                          <a:solidFill>
                            <a:schemeClr val="tx1"/>
                          </a:solidFill>
                          <a:latin typeface="+mj-ea"/>
                          <a:ea typeface="+mn-ea"/>
                          <a:cs typeface="+mn-cs"/>
                        </a:rPr>
                        <a:t>年度より、民間施設長を府研修の講師として起用し、前年度の講師に演習ファシリテー</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ターとして参画いただく。</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⑤事業所に対する実地指導</a:t>
                      </a:r>
                      <a:r>
                        <a:rPr kumimoji="1" lang="ja-JP" altLang="en-US" sz="1300" kern="1200" dirty="0" smtClean="0">
                          <a:solidFill>
                            <a:schemeClr val="tx1"/>
                          </a:solidFill>
                          <a:latin typeface="+mj-ea"/>
                          <a:ea typeface="+mn-ea"/>
                          <a:cs typeface="+mn-cs"/>
                        </a:rPr>
                        <a:t>　　　　　　　　　　　　　　　　　　　　　　　　　　　　　　　　　　　　　　　　　　</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・全事業者を対象とした集団指導　・個々の事業者に対する計画的な実地指導</a:t>
                      </a:r>
                      <a:endParaRPr kumimoji="1" lang="ja-JP" altLang="en-US" sz="1300" dirty="0">
                        <a:solidFill>
                          <a:schemeClr val="tx1"/>
                        </a:solidFill>
                        <a:latin typeface="+mj-ea"/>
                        <a:ea typeface="+mj-ea"/>
                      </a:endParaRPr>
                    </a:p>
                  </a:txBody>
                  <a:tcPr/>
                </a:tc>
                <a:extLst>
                  <a:ext uri="{0D108BD9-81ED-4DB2-BD59-A6C34878D82A}">
                    <a16:rowId xmlns:a16="http://schemas.microsoft.com/office/drawing/2014/main" val="10002"/>
                  </a:ext>
                </a:extLst>
              </a:tr>
              <a:tr h="1146988">
                <a:tc>
                  <a:txBody>
                    <a:bodyPr/>
                    <a:lstStyle/>
                    <a:p>
                      <a:r>
                        <a:rPr kumimoji="1" lang="ja-JP" altLang="en-US" sz="1400" b="1" dirty="0" smtClean="0"/>
                        <a:t>３．関係機関との連携</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⑥使用者虐待における大阪労働局との連携</a:t>
                      </a:r>
                      <a:endParaRPr kumimoji="1" lang="en-US" altLang="ja-JP" sz="1300" b="1" kern="1200" dirty="0" smtClean="0">
                        <a:solidFill>
                          <a:schemeClr val="dk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　</a:t>
                      </a:r>
                      <a:r>
                        <a:rPr kumimoji="1" lang="ja-JP" altLang="en-US" sz="1300" b="0" kern="1200" dirty="0" smtClean="0">
                          <a:solidFill>
                            <a:schemeClr val="dk1"/>
                          </a:solidFill>
                          <a:latin typeface="+mj-ea"/>
                          <a:ea typeface="+mn-ea"/>
                          <a:cs typeface="+mn-cs"/>
                        </a:rPr>
                        <a:t>・定期的な実務者会議の実施</a:t>
                      </a:r>
                      <a:endParaRPr kumimoji="1" lang="en-US" altLang="ja-JP" sz="1000" b="0" kern="1200" dirty="0" smtClean="0">
                        <a:solidFill>
                          <a:schemeClr val="dk1"/>
                        </a:solidFill>
                        <a:latin typeface="+mj-ea"/>
                        <a:ea typeface="+mn-ea"/>
                        <a:cs typeface="+mn-cs"/>
                      </a:endParaRPr>
                    </a:p>
                    <a:p>
                      <a:r>
                        <a:rPr kumimoji="1" lang="ja-JP" altLang="en-US" sz="1300" b="1" dirty="0" smtClean="0"/>
                        <a:t>⑦</a:t>
                      </a:r>
                      <a:r>
                        <a:rPr kumimoji="1" lang="en-US" altLang="ja-JP" sz="1300" b="1" dirty="0" smtClean="0"/>
                        <a:t>DV</a:t>
                      </a:r>
                      <a:r>
                        <a:rPr kumimoji="1" lang="ja-JP" altLang="en-US" sz="1300" b="1" dirty="0" smtClean="0"/>
                        <a:t>対応における連携</a:t>
                      </a:r>
                      <a:endParaRPr kumimoji="1" lang="en-US" altLang="ja-JP" sz="1300" b="1" dirty="0" smtClean="0"/>
                    </a:p>
                    <a:p>
                      <a:r>
                        <a:rPr kumimoji="1" lang="ja-JP" altLang="en-US" sz="1300" baseline="0" dirty="0" smtClean="0"/>
                        <a:t>　・ </a:t>
                      </a:r>
                      <a:r>
                        <a:rPr kumimoji="1" lang="ja-JP" altLang="en-US" sz="1300" dirty="0" smtClean="0"/>
                        <a:t>現任研修において、</a:t>
                      </a:r>
                      <a:r>
                        <a:rPr kumimoji="1" lang="en-US" altLang="ja-JP" sz="1300" dirty="0" smtClean="0"/>
                        <a:t>DV</a:t>
                      </a:r>
                      <a:r>
                        <a:rPr kumimoji="1" lang="ja-JP" altLang="en-US" sz="1300" dirty="0" smtClean="0"/>
                        <a:t>の理解と障がい者虐待対応との連携に関する講義実施、</a:t>
                      </a:r>
                      <a:endParaRPr kumimoji="1" lang="en-US" altLang="ja-JP" sz="1300" dirty="0" smtClean="0"/>
                    </a:p>
                    <a:p>
                      <a:r>
                        <a:rPr kumimoji="1" lang="ja-JP" altLang="en-US" sz="1300" baseline="0" dirty="0" smtClean="0"/>
                        <a:t>　　市町村</a:t>
                      </a:r>
                      <a:r>
                        <a:rPr kumimoji="1" lang="en-US" altLang="ja-JP" sz="1300" baseline="0" dirty="0" smtClean="0"/>
                        <a:t>DV</a:t>
                      </a:r>
                      <a:r>
                        <a:rPr kumimoji="1" lang="ja-JP" altLang="en-US" sz="1300" baseline="0" dirty="0" smtClean="0"/>
                        <a:t>担当職員向け研修にも、障がい者虐待に関する講義を導入</a:t>
                      </a:r>
                      <a:endParaRPr kumimoji="1" lang="en-US" altLang="ja-JP" sz="1300" dirty="0" smtClean="0"/>
                    </a:p>
                  </a:txBody>
                  <a:tcPr/>
                </a:tc>
                <a:extLst>
                  <a:ext uri="{0D108BD9-81ED-4DB2-BD59-A6C34878D82A}">
                    <a16:rowId xmlns:a16="http://schemas.microsoft.com/office/drawing/2014/main" val="10003"/>
                  </a:ext>
                </a:extLst>
              </a:tr>
            </a:tbl>
          </a:graphicData>
        </a:graphic>
      </p:graphicFrame>
      <p:sp>
        <p:nvSpPr>
          <p:cNvPr id="7" name="正方形/長方形 6"/>
          <p:cNvSpPr/>
          <p:nvPr/>
        </p:nvSpPr>
        <p:spPr>
          <a:xfrm>
            <a:off x="7546694" y="44624"/>
            <a:ext cx="1489802" cy="45308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smtClean="0"/>
              <a:t>資料２</a:t>
            </a:r>
            <a:endParaRPr kumimoji="1" lang="ja-JP" altLang="en-US" sz="2800" b="1" dirty="0"/>
          </a:p>
        </p:txBody>
      </p:sp>
    </p:spTree>
    <p:extLst>
      <p:ext uri="{BB962C8B-B14F-4D97-AF65-F5344CB8AC3E}">
        <p14:creationId xmlns:p14="http://schemas.microsoft.com/office/powerpoint/2010/main" val="109832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620688"/>
            <a:ext cx="8928992" cy="6120680"/>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724974690"/>
              </p:ext>
            </p:extLst>
          </p:nvPr>
        </p:nvGraphicFramePr>
        <p:xfrm>
          <a:off x="188297" y="1016125"/>
          <a:ext cx="8663996" cy="5669280"/>
        </p:xfrm>
        <a:graphic>
          <a:graphicData uri="http://schemas.openxmlformats.org/drawingml/2006/table">
            <a:tbl>
              <a:tblPr/>
              <a:tblGrid>
                <a:gridCol w="247615">
                  <a:extLst>
                    <a:ext uri="{9D8B030D-6E8A-4147-A177-3AD203B41FA5}">
                      <a16:colId xmlns:a16="http://schemas.microsoft.com/office/drawing/2014/main" val="20000"/>
                    </a:ext>
                  </a:extLst>
                </a:gridCol>
                <a:gridCol w="716394">
                  <a:extLst>
                    <a:ext uri="{9D8B030D-6E8A-4147-A177-3AD203B41FA5}">
                      <a16:colId xmlns:a16="http://schemas.microsoft.com/office/drawing/2014/main" val="20001"/>
                    </a:ext>
                  </a:extLst>
                </a:gridCol>
                <a:gridCol w="3738788">
                  <a:extLst>
                    <a:ext uri="{9D8B030D-6E8A-4147-A177-3AD203B41FA5}">
                      <a16:colId xmlns:a16="http://schemas.microsoft.com/office/drawing/2014/main" val="20002"/>
                    </a:ext>
                  </a:extLst>
                </a:gridCol>
                <a:gridCol w="3961199">
                  <a:extLst>
                    <a:ext uri="{9D8B030D-6E8A-4147-A177-3AD203B41FA5}">
                      <a16:colId xmlns:a16="http://schemas.microsoft.com/office/drawing/2014/main" val="20003"/>
                    </a:ext>
                  </a:extLst>
                </a:gridCol>
              </a:tblGrid>
              <a:tr h="119855">
                <a:tc gridSpan="2">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基礎研修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現任研修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3263">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対象者</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市町村</a:t>
                      </a:r>
                      <a:r>
                        <a:rPr kumimoji="1" lang="ja-JP" altLang="en-US" sz="1200" dirty="0" err="1" smtClean="0">
                          <a:latin typeface="ＭＳ ゴシック" panose="020B0609070205080204" pitchFamily="49" charset="-128"/>
                          <a:ea typeface="ＭＳ ゴシック" panose="020B0609070205080204" pitchFamily="49" charset="-128"/>
                        </a:rPr>
                        <a:t>障がい</a:t>
                      </a:r>
                      <a:r>
                        <a:rPr kumimoji="1" lang="ja-JP" altLang="en-US" sz="1200" dirty="0" smtClean="0">
                          <a:latin typeface="ＭＳ ゴシック" panose="020B0609070205080204" pitchFamily="49" charset="-128"/>
                          <a:ea typeface="ＭＳ ゴシック" panose="020B0609070205080204" pitchFamily="49" charset="-128"/>
                        </a:rPr>
                        <a:t>福祉担当課職員または</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市町村虐待防止センター職員で、主に新任者</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市町村・虐待防止センター職員または</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市町村虐待防止センター職員（管理者含む）</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1195">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研修日程</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講義１日、演習１日</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研修　３日（講義・演習）</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64096">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目的</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smtClean="0">
                          <a:solidFill>
                            <a:schemeClr val="tx1"/>
                          </a:solidFill>
                          <a:effectLst/>
                          <a:latin typeface="+mn-lt"/>
                          <a:ea typeface="+mn-ea"/>
                          <a:cs typeface="+mn-cs"/>
                        </a:rPr>
                        <a:t>市町村においては、専門職の専従配置が難しく、新年度人事異動後の虐待対応新任者への研修として位置づけ、継続的な支援を行えるよう年度当初に実施。法の主旨、制度内容を理解し、基本的な対応スキル、特に初動期対応に重点を置き学ぶ。</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smtClean="0">
                          <a:solidFill>
                            <a:schemeClr val="tx1"/>
                          </a:solidFill>
                          <a:effectLst/>
                          <a:latin typeface="+mn-lt"/>
                          <a:ea typeface="+mn-ea"/>
                          <a:cs typeface="+mn-cs"/>
                        </a:rPr>
                        <a:t>養護者虐待だけでなく、施設従事者、使用者からの虐待についても虐待事案を活用した演習を行い、複層的な要因が絡む困難事例に対処できることを目的としており、国研修の内容等を考慮し、</a:t>
                      </a:r>
                      <a:r>
                        <a:rPr kumimoji="1" lang="ja-JP" altLang="en-US" sz="1200" kern="1200" dirty="0" smtClean="0">
                          <a:solidFill>
                            <a:schemeClr val="tx1"/>
                          </a:solidFill>
                          <a:effectLst/>
                          <a:latin typeface="+mn-lt"/>
                          <a:ea typeface="+mn-ea"/>
                          <a:cs typeface="+mn-cs"/>
                        </a:rPr>
                        <a:t>管理者及び</a:t>
                      </a:r>
                      <a:r>
                        <a:rPr kumimoji="1" lang="ja-JP" altLang="ja-JP" sz="1200" kern="1200" dirty="0" smtClean="0">
                          <a:solidFill>
                            <a:schemeClr val="tx1"/>
                          </a:solidFill>
                          <a:effectLst/>
                          <a:latin typeface="+mn-lt"/>
                          <a:ea typeface="+mn-ea"/>
                          <a:cs typeface="+mn-cs"/>
                        </a:rPr>
                        <a:t>現任者を対象として実施。</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24136">
                <a:tc rowSpan="2">
                  <a:txBody>
                    <a:bodyPr/>
                    <a:lstStyle/>
                    <a:p>
                      <a:r>
                        <a:rPr kumimoji="1" lang="ja-JP" altLang="en-US" sz="1200" dirty="0" smtClean="0">
                          <a:latin typeface="ＭＳ ゴシック" panose="020B0609070205080204" pitchFamily="49" charset="-128"/>
                          <a:ea typeface="ＭＳ ゴシック" panose="020B0609070205080204" pitchFamily="49" charset="-128"/>
                        </a:rPr>
                        <a:t>カリキュラム</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講義</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「障害者虐待防止法における市町村の責務」</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者虐待対応における権利擁護の視点」</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「施設従事者による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「警察における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「使用者による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「労働局における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者虐待の対応」等</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者虐待対応における市町村の責務」</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者施設従事者虐待の対応について」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「司法面接の技法を用いた知的障がいがある人に対す</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る</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面接手法」</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「成年後見制度の理解」</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「家族関係の見立て」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「ＤＶの理解と</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者虐待との連携」</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者虐待の対応」等</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・養護者虐待において、市町村のニーズや大阪府の障　</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が</a:t>
                      </a:r>
                      <a:r>
                        <a:rPr kumimoji="1" lang="ja-JP" altLang="en-US" sz="1200" u="none" dirty="0" err="1" smtClean="0">
                          <a:solidFill>
                            <a:schemeClr val="tx1"/>
                          </a:solidFill>
                          <a:latin typeface="ＭＳ ゴシック" panose="020B0609070205080204" pitchFamily="49" charset="-128"/>
                          <a:ea typeface="ＭＳ ゴシック" panose="020B0609070205080204" pitchFamily="49" charset="-128"/>
                        </a:rPr>
                        <a:t>い</a:t>
                      </a:r>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者虐待の現状、国研修の内容ををふまえながら、　</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専門性の高いテーマを抽出して研修を実施。</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・養護者虐待以外にも、施設従事者虐待や使用者虐待</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についても理解を深める。</a:t>
                      </a:r>
                      <a:endParaRPr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80120">
                <a:tc vMerge="1">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演習</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・養護者虐待に係る事例を通した演習</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者虐待対応の流れ、市町村・虐待防止セン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ター担当職員の役割など、マニュアルに沿った場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面設定に基づいて、基本的な対応をグループワー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クで習得する。</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960307">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実績</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Ｈ２８　８５名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Ｈ２９　９３名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Ｈ３０　８９名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Ｈ２８　１９３名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Ｈ２９　１７５名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Ｈ３０　７月：６６名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１０月：５４名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２月下旬にも実施予定</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Rectangle 1"/>
          <p:cNvSpPr>
            <a:spLocks noChangeArrowheads="1"/>
          </p:cNvSpPr>
          <p:nvPr/>
        </p:nvSpPr>
        <p:spPr bwMode="auto">
          <a:xfrm>
            <a:off x="203330" y="661033"/>
            <a:ext cx="6977141" cy="338554"/>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spAutoFit/>
          </a:bodyPr>
          <a:lstStyle/>
          <a:p>
            <a:pPr indent="139700" fontAlgn="base">
              <a:spcBef>
                <a:spcPct val="0"/>
              </a:spcBef>
              <a:spcAft>
                <a:spcPct val="0"/>
              </a:spcAft>
            </a:pPr>
            <a:r>
              <a:rPr lang="ja-JP" altLang="en-US" sz="1600" b="1" u="sng" dirty="0" smtClean="0">
                <a:solidFill>
                  <a:prstClr val="black"/>
                </a:solidFill>
                <a:latin typeface="ＭＳ Ｐゴシック"/>
                <a:cs typeface="Times New Roman" pitchFamily="18" charset="0"/>
              </a:rPr>
              <a:t>１．市町村・虐待防止センター対応職員コース内容（基礎研修・</a:t>
            </a:r>
            <a:r>
              <a:rPr lang="ja-JP" altLang="en-US" sz="1600" b="1" u="sng" dirty="0">
                <a:solidFill>
                  <a:prstClr val="black"/>
                </a:solidFill>
                <a:latin typeface="ＭＳ Ｐゴシック"/>
                <a:cs typeface="Times New Roman" pitchFamily="18" charset="0"/>
              </a:rPr>
              <a:t>現任</a:t>
            </a:r>
            <a:r>
              <a:rPr lang="ja-JP" altLang="en-US" sz="1600" b="1" u="sng" dirty="0" smtClean="0">
                <a:solidFill>
                  <a:prstClr val="black"/>
                </a:solidFill>
                <a:latin typeface="ＭＳ Ｐゴシック"/>
                <a:cs typeface="Times New Roman" pitchFamily="18" charset="0"/>
              </a:rPr>
              <a:t>研修）</a:t>
            </a:r>
            <a:endParaRPr lang="en-US" altLang="ja-JP" sz="1600" b="1" u="sng" dirty="0" smtClean="0">
              <a:solidFill>
                <a:prstClr val="black"/>
              </a:solidFill>
              <a:latin typeface="ＭＳ Ｐゴシック"/>
              <a:cs typeface="Times New Roman" pitchFamily="18" charset="0"/>
            </a:endParaRPr>
          </a:p>
        </p:txBody>
      </p:sp>
      <p:sp>
        <p:nvSpPr>
          <p:cNvPr id="13" name="額縁 12"/>
          <p:cNvSpPr/>
          <p:nvPr/>
        </p:nvSpPr>
        <p:spPr>
          <a:xfrm>
            <a:off x="107504" y="129405"/>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ja-JP" sz="1600" b="1" dirty="0">
                <a:solidFill>
                  <a:schemeClr val="tx1"/>
                </a:solidFill>
                <a:latin typeface="+mn-ea"/>
                <a:cs typeface="Arial Unicode MS" pitchFamily="50" charset="-128"/>
              </a:rPr>
              <a:t>の</a:t>
            </a:r>
            <a:r>
              <a:rPr lang="ja-JP" altLang="ja-JP" sz="1600" b="1" dirty="0" smtClean="0">
                <a:solidFill>
                  <a:schemeClr val="tx1"/>
                </a:solidFill>
                <a:latin typeface="+mn-ea"/>
                <a:cs typeface="Arial Unicode MS" pitchFamily="50" charset="-128"/>
              </a:rPr>
              <a:t>実施</a:t>
            </a:r>
            <a:r>
              <a:rPr lang="ja-JP" altLang="en-US" sz="1400" dirty="0" smtClean="0">
                <a:solidFill>
                  <a:prstClr val="black"/>
                </a:solidFill>
                <a:latin typeface="Arial Unicode MS" pitchFamily="50" charset="-128"/>
                <a:ea typeface="Arial Unicode MS" pitchFamily="50" charset="-128"/>
                <a:cs typeface="Arial Unicode MS" pitchFamily="50" charset="-128"/>
              </a:rPr>
              <a:t>　　　　　　　　　　</a:t>
            </a:r>
            <a:r>
              <a:rPr lang="ja-JP" altLang="ja-JP" sz="1400" dirty="0">
                <a:solidFill>
                  <a:prstClr val="black"/>
                </a:solidFill>
                <a:latin typeface="Arial Unicode MS" pitchFamily="50" charset="-128"/>
                <a:ea typeface="Arial Unicode MS" pitchFamily="50" charset="-128"/>
                <a:cs typeface="Arial Unicode MS" pitchFamily="50" charset="-128"/>
              </a:rPr>
              <a:t>　　　</a:t>
            </a:r>
            <a:endParaRPr lang="ja-JP" altLang="en-US" sz="1400" dirty="0">
              <a:solidFill>
                <a:prstClr val="black"/>
              </a:solidFill>
            </a:endParaRPr>
          </a:p>
        </p:txBody>
      </p:sp>
      <p:sp>
        <p:nvSpPr>
          <p:cNvPr id="7" name="テキスト ボックス 6"/>
          <p:cNvSpPr txBox="1"/>
          <p:nvPr/>
        </p:nvSpPr>
        <p:spPr>
          <a:xfrm>
            <a:off x="7606145" y="58951"/>
            <a:ext cx="1382848" cy="369332"/>
          </a:xfrm>
          <a:prstGeom prst="rect">
            <a:avLst/>
          </a:prstGeom>
          <a:noFill/>
          <a:ln>
            <a:solidFill>
              <a:schemeClr val="tx1"/>
            </a:solidFill>
          </a:ln>
        </p:spPr>
        <p:txBody>
          <a:bodyPr wrap="square" rtlCol="0">
            <a:spAutoFit/>
          </a:bodyPr>
          <a:lstStyle/>
          <a:p>
            <a:pPr algn="ctr"/>
            <a:r>
              <a:rPr kumimoji="1" lang="ja-JP" altLang="en-US" dirty="0" smtClean="0">
                <a:latin typeface="ＭＳ Ｐゴシック" panose="020B0600070205080204" pitchFamily="50" charset="-128"/>
                <a:ea typeface="ＭＳ Ｐゴシック" panose="020B0600070205080204" pitchFamily="50" charset="-128"/>
              </a:rPr>
              <a:t>参考資料１</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9669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332656"/>
            <a:ext cx="8784975" cy="6408712"/>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9" name="Rectangle 1"/>
          <p:cNvSpPr>
            <a:spLocks noChangeArrowheads="1"/>
          </p:cNvSpPr>
          <p:nvPr/>
        </p:nvSpPr>
        <p:spPr bwMode="auto">
          <a:xfrm>
            <a:off x="253516" y="863891"/>
            <a:ext cx="8482235"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r>
              <a:rPr lang="ja-JP" altLang="en-US" sz="1200" b="1" dirty="0" smtClean="0">
                <a:latin typeface="ＭＳ Ｐゴシック"/>
                <a:cs typeface="Times New Roman" pitchFamily="18" charset="0"/>
              </a:rPr>
              <a:t>　</a:t>
            </a:r>
            <a:r>
              <a:rPr lang="ja-JP" altLang="en-US" sz="1600" b="1" u="sng" dirty="0">
                <a:latin typeface="ＭＳ Ｐゴシック"/>
                <a:cs typeface="Times New Roman" pitchFamily="18" charset="0"/>
              </a:rPr>
              <a:t>２</a:t>
            </a:r>
            <a:r>
              <a:rPr lang="ja-JP" altLang="en-US" sz="1600" b="1" u="sng" dirty="0" smtClean="0">
                <a:latin typeface="ＭＳ Ｐゴシック"/>
                <a:cs typeface="Times New Roman" pitchFamily="18" charset="0"/>
              </a:rPr>
              <a:t>．　</a:t>
            </a:r>
            <a:r>
              <a:rPr lang="ja-JP" altLang="en-US" sz="1600" b="1" u="sng" dirty="0" err="1" smtClean="0">
                <a:latin typeface="ＭＳ Ｐゴシック"/>
                <a:cs typeface="Times New Roman" pitchFamily="18" charset="0"/>
              </a:rPr>
              <a:t>障がい</a:t>
            </a:r>
            <a:r>
              <a:rPr lang="ja-JP" altLang="en-US" sz="1600" b="1" u="sng" dirty="0" smtClean="0">
                <a:latin typeface="ＭＳ Ｐゴシック"/>
                <a:cs typeface="Times New Roman" pitchFamily="18" charset="0"/>
              </a:rPr>
              <a:t>福祉サービス事業所等コース</a:t>
            </a:r>
            <a:endParaRPr lang="en-US" altLang="ja-JP" sz="1600" b="1" u="sng" dirty="0" smtClean="0">
              <a:latin typeface="ＭＳ Ｐゴシック"/>
              <a:cs typeface="Times New Roman" pitchFamily="18" charset="0"/>
            </a:endParaRPr>
          </a:p>
          <a:p>
            <a:r>
              <a:rPr lang="ja-JP" altLang="en-US" sz="1400" dirty="0">
                <a:latin typeface="+mj-ea"/>
                <a:cs typeface="Times New Roman" pitchFamily="18" charset="0"/>
              </a:rPr>
              <a:t>　</a:t>
            </a:r>
            <a:endParaRPr lang="en-US" altLang="ja-JP" sz="1400" dirty="0" smtClean="0">
              <a:latin typeface="+mj-ea"/>
              <a:cs typeface="Times New Roman" pitchFamily="18" charset="0"/>
            </a:endParaRPr>
          </a:p>
          <a:p>
            <a:r>
              <a:rPr lang="ja-JP" altLang="en-US" sz="1400" dirty="0">
                <a:latin typeface="+mj-ea"/>
                <a:cs typeface="Times New Roman" pitchFamily="18" charset="0"/>
              </a:rPr>
              <a:t>　</a:t>
            </a:r>
            <a:r>
              <a:rPr lang="ja-JP" altLang="en-US" sz="1600" dirty="0" smtClean="0">
                <a:latin typeface="+mj-ea"/>
                <a:cs typeface="Times New Roman" pitchFamily="18" charset="0"/>
              </a:rPr>
              <a:t>国</a:t>
            </a:r>
            <a:r>
              <a:rPr lang="ja-JP" altLang="en-US" sz="1600" dirty="0">
                <a:latin typeface="+mj-ea"/>
                <a:cs typeface="Times New Roman" pitchFamily="18" charset="0"/>
              </a:rPr>
              <a:t>研修受講者及び外部</a:t>
            </a:r>
            <a:r>
              <a:rPr lang="ja-JP" altLang="en-US" sz="1600" dirty="0" smtClean="0">
                <a:latin typeface="+mj-ea"/>
                <a:cs typeface="Times New Roman" pitchFamily="18" charset="0"/>
              </a:rPr>
              <a:t>講師（民間施設長）を</a:t>
            </a:r>
            <a:r>
              <a:rPr lang="ja-JP" altLang="en-US" sz="1600" dirty="0">
                <a:latin typeface="+mj-ea"/>
                <a:cs typeface="Times New Roman" pitchFamily="18" charset="0"/>
              </a:rPr>
              <a:t>指導者にした講義並びに、演習形式の研修を実施。</a:t>
            </a:r>
            <a:endParaRPr lang="en-US" altLang="ja-JP" sz="1600" dirty="0">
              <a:latin typeface="+mj-ea"/>
              <a:cs typeface="Times New Roman" pitchFamily="18" charset="0"/>
            </a:endParaRPr>
          </a:p>
          <a:p>
            <a:r>
              <a:rPr lang="ja-JP" altLang="en-US" sz="1600" dirty="0">
                <a:latin typeface="+mj-ea"/>
                <a:cs typeface="ＭＳ Ｐゴシック" pitchFamily="50" charset="-128"/>
              </a:rPr>
              <a:t>　　⇒事業所等において、虐待防止（伝達）研修の実施、虐待防止委員会の設置を推奨</a:t>
            </a:r>
            <a:r>
              <a:rPr lang="ja-JP" altLang="en-US" sz="1600" dirty="0" smtClean="0">
                <a:latin typeface="+mj-ea"/>
                <a:cs typeface="ＭＳ Ｐゴシック" pitchFamily="50" charset="-128"/>
              </a:rPr>
              <a:t>。</a:t>
            </a:r>
            <a:endParaRPr lang="en-US" altLang="ja-JP" sz="1600" dirty="0" smtClean="0">
              <a:latin typeface="+mj-ea"/>
              <a:cs typeface="ＭＳ Ｐゴシック" pitchFamily="50" charset="-128"/>
            </a:endParaRPr>
          </a:p>
          <a:p>
            <a:r>
              <a:rPr lang="ja-JP" altLang="en-US" sz="1600" dirty="0">
                <a:latin typeface="+mj-ea"/>
                <a:cs typeface="ＭＳ Ｐゴシック" pitchFamily="50" charset="-128"/>
              </a:rPr>
              <a:t>　</a:t>
            </a:r>
            <a:r>
              <a:rPr lang="ja-JP" altLang="en-US" sz="1600" dirty="0" smtClean="0">
                <a:latin typeface="+mj-ea"/>
                <a:cs typeface="ＭＳ Ｐゴシック" pitchFamily="50" charset="-128"/>
              </a:rPr>
              <a:t>　　</a:t>
            </a:r>
            <a:endParaRPr lang="en-US" altLang="ja-JP" sz="1600" dirty="0" smtClean="0">
              <a:latin typeface="+mj-ea"/>
              <a:cs typeface="ＭＳ Ｐゴシック" pitchFamily="50" charset="-128"/>
            </a:endParaRPr>
          </a:p>
          <a:p>
            <a:r>
              <a:rPr lang="ja-JP" altLang="en-US" sz="1600" dirty="0" smtClean="0">
                <a:latin typeface="+mj-ea"/>
                <a:cs typeface="ＭＳ Ｐゴシック" pitchFamily="50" charset="-128"/>
              </a:rPr>
              <a:t>　　⇒平成</a:t>
            </a:r>
            <a:r>
              <a:rPr lang="en-US" altLang="ja-JP" sz="1600" dirty="0" smtClean="0">
                <a:latin typeface="+mj-ea"/>
                <a:cs typeface="ＭＳ Ｐゴシック" pitchFamily="50" charset="-128"/>
              </a:rPr>
              <a:t>28</a:t>
            </a:r>
            <a:r>
              <a:rPr lang="ja-JP" altLang="en-US" sz="1600" dirty="0" smtClean="0">
                <a:latin typeface="+mj-ea"/>
                <a:cs typeface="ＭＳ Ｐゴシック" pitchFamily="50" charset="-128"/>
              </a:rPr>
              <a:t>年度より、</a:t>
            </a:r>
            <a:r>
              <a:rPr lang="ja-JP" altLang="en-US" sz="1600" b="1" u="sng" dirty="0" smtClean="0">
                <a:latin typeface="+mj-ea"/>
                <a:cs typeface="ＭＳ Ｐゴシック" pitchFamily="50" charset="-128"/>
              </a:rPr>
              <a:t>民間</a:t>
            </a:r>
            <a:r>
              <a:rPr lang="ja-JP" altLang="en-US" sz="1600" b="1" u="sng" dirty="0">
                <a:latin typeface="+mj-ea"/>
                <a:cs typeface="ＭＳ Ｐゴシック" pitchFamily="50" charset="-128"/>
              </a:rPr>
              <a:t>の</a:t>
            </a:r>
            <a:r>
              <a:rPr lang="ja-JP" altLang="en-US" sz="1600" b="1" u="sng" dirty="0" err="1">
                <a:latin typeface="+mj-ea"/>
                <a:cs typeface="ＭＳ Ｐゴシック" pitchFamily="50" charset="-128"/>
              </a:rPr>
              <a:t>障がい</a:t>
            </a:r>
            <a:r>
              <a:rPr lang="ja-JP" altLang="en-US" sz="1600" b="1" u="sng" dirty="0" smtClean="0">
                <a:latin typeface="+mj-ea"/>
                <a:cs typeface="ＭＳ Ｐゴシック" pitchFamily="50" charset="-128"/>
              </a:rPr>
              <a:t>福祉サービス</a:t>
            </a:r>
            <a:r>
              <a:rPr lang="ja-JP" altLang="en-US" sz="1600" b="1" u="sng" dirty="0">
                <a:latin typeface="+mj-ea"/>
                <a:cs typeface="ＭＳ Ｐゴシック" pitchFamily="50" charset="-128"/>
              </a:rPr>
              <a:t>事業所の</a:t>
            </a:r>
            <a:r>
              <a:rPr lang="ja-JP" altLang="en-US" sz="1600" b="1" u="sng" dirty="0" smtClean="0">
                <a:latin typeface="+mj-ea"/>
                <a:cs typeface="ＭＳ Ｐゴシック" pitchFamily="50" charset="-128"/>
              </a:rPr>
              <a:t>管理者を国研修に派遣し、府</a:t>
            </a:r>
            <a:r>
              <a:rPr lang="ja-JP" altLang="en-US" sz="1600" b="1" u="sng" dirty="0">
                <a:latin typeface="+mj-ea"/>
                <a:cs typeface="ＭＳ Ｐゴシック" pitchFamily="50" charset="-128"/>
              </a:rPr>
              <a:t>で</a:t>
            </a:r>
            <a:r>
              <a:rPr lang="ja-JP" altLang="en-US" sz="1600" b="1" u="sng" dirty="0" smtClean="0">
                <a:latin typeface="+mj-ea"/>
                <a:cs typeface="ＭＳ Ｐゴシック" pitchFamily="50" charset="-128"/>
              </a:rPr>
              <a:t>の</a:t>
            </a:r>
            <a:endParaRPr lang="en-US" altLang="ja-JP" sz="1600" b="1" u="sng" dirty="0" smtClean="0">
              <a:latin typeface="+mj-ea"/>
              <a:cs typeface="ＭＳ Ｐゴシック" pitchFamily="50" charset="-128"/>
            </a:endParaRPr>
          </a:p>
          <a:p>
            <a:r>
              <a:rPr lang="ja-JP" altLang="en-US" sz="1600" b="1" dirty="0">
                <a:latin typeface="+mj-ea"/>
                <a:cs typeface="ＭＳ Ｐゴシック" pitchFamily="50" charset="-128"/>
              </a:rPr>
              <a:t>　</a:t>
            </a:r>
            <a:r>
              <a:rPr lang="ja-JP" altLang="en-US" sz="1600" b="1" dirty="0" smtClean="0">
                <a:latin typeface="+mj-ea"/>
                <a:cs typeface="ＭＳ Ｐゴシック" pitchFamily="50" charset="-128"/>
              </a:rPr>
              <a:t>　　　</a:t>
            </a:r>
            <a:r>
              <a:rPr lang="ja-JP" altLang="en-US" sz="1600" b="1" u="sng" dirty="0" smtClean="0">
                <a:latin typeface="+mj-ea"/>
                <a:cs typeface="ＭＳ Ｐゴシック" pitchFamily="50" charset="-128"/>
              </a:rPr>
              <a:t>演習講師として起用。平成</a:t>
            </a:r>
            <a:r>
              <a:rPr lang="en-US" altLang="ja-JP" sz="1600" b="1" u="sng" dirty="0">
                <a:latin typeface="+mj-ea"/>
                <a:cs typeface="ＭＳ Ｐゴシック" pitchFamily="50" charset="-128"/>
              </a:rPr>
              <a:t>30</a:t>
            </a:r>
            <a:r>
              <a:rPr lang="ja-JP" altLang="en-US" sz="1600" b="1" u="sng" dirty="0" smtClean="0">
                <a:latin typeface="+mj-ea"/>
                <a:cs typeface="ＭＳ Ｐゴシック" pitchFamily="50" charset="-128"/>
              </a:rPr>
              <a:t>年度においても同様に演習講師</a:t>
            </a:r>
            <a:r>
              <a:rPr lang="ja-JP" altLang="en-US" sz="1600" b="1" u="sng" dirty="0">
                <a:latin typeface="+mj-ea"/>
                <a:cs typeface="ＭＳ Ｐゴシック" pitchFamily="50" charset="-128"/>
              </a:rPr>
              <a:t>として</a:t>
            </a:r>
            <a:r>
              <a:rPr lang="ja-JP" altLang="en-US" sz="1600" b="1" u="sng" dirty="0" smtClean="0">
                <a:latin typeface="+mj-ea"/>
                <a:cs typeface="ＭＳ Ｐゴシック" pitchFamily="50" charset="-128"/>
              </a:rPr>
              <a:t>起用するとともに、</a:t>
            </a:r>
            <a:endParaRPr lang="en-US" altLang="ja-JP" sz="1600" b="1" u="sng" dirty="0" smtClean="0">
              <a:latin typeface="+mj-ea"/>
              <a:cs typeface="ＭＳ Ｐゴシック" pitchFamily="50" charset="-128"/>
            </a:endParaRPr>
          </a:p>
          <a:p>
            <a:r>
              <a:rPr lang="ja-JP" altLang="en-US" sz="1600" b="1" dirty="0">
                <a:latin typeface="+mj-ea"/>
                <a:cs typeface="ＭＳ Ｐゴシック" pitchFamily="50" charset="-128"/>
              </a:rPr>
              <a:t>　</a:t>
            </a:r>
            <a:r>
              <a:rPr lang="ja-JP" altLang="en-US" sz="1600" b="1" dirty="0" smtClean="0">
                <a:latin typeface="+mj-ea"/>
                <a:cs typeface="ＭＳ Ｐゴシック" pitchFamily="50" charset="-128"/>
              </a:rPr>
              <a:t>　　　</a:t>
            </a:r>
            <a:r>
              <a:rPr lang="ja-JP" altLang="en-US" sz="1600" b="1" u="sng" dirty="0" smtClean="0">
                <a:latin typeface="+mj-ea"/>
                <a:cs typeface="ＭＳ Ｐゴシック" pitchFamily="50" charset="-128"/>
              </a:rPr>
              <a:t>平成</a:t>
            </a:r>
            <a:r>
              <a:rPr lang="en-US" altLang="ja-JP" sz="1600" b="1" u="sng" dirty="0" smtClean="0">
                <a:latin typeface="+mj-ea"/>
                <a:cs typeface="ＭＳ Ｐゴシック" pitchFamily="50" charset="-128"/>
              </a:rPr>
              <a:t>28</a:t>
            </a:r>
            <a:r>
              <a:rPr lang="ja-JP" altLang="en-US" sz="1600" b="1" u="sng" dirty="0" smtClean="0">
                <a:latin typeface="+mj-ea"/>
                <a:cs typeface="ＭＳ Ｐゴシック" pitchFamily="50" charset="-128"/>
              </a:rPr>
              <a:t>～</a:t>
            </a:r>
            <a:r>
              <a:rPr lang="en-US" altLang="ja-JP" sz="1600" b="1" u="sng" dirty="0" smtClean="0">
                <a:latin typeface="+mj-ea"/>
                <a:cs typeface="ＭＳ Ｐゴシック" pitchFamily="50" charset="-128"/>
              </a:rPr>
              <a:t>29</a:t>
            </a:r>
            <a:r>
              <a:rPr lang="ja-JP" altLang="en-US" sz="1600" b="1" u="sng" dirty="0" smtClean="0">
                <a:latin typeface="+mj-ea"/>
                <a:cs typeface="ＭＳ Ｐゴシック" pitchFamily="50" charset="-128"/>
              </a:rPr>
              <a:t>年度の演習講師には、平成</a:t>
            </a:r>
            <a:r>
              <a:rPr lang="en-US" altLang="ja-JP" sz="1600" b="1" u="sng" dirty="0">
                <a:latin typeface="+mj-ea"/>
                <a:cs typeface="ＭＳ Ｐゴシック" pitchFamily="50" charset="-128"/>
              </a:rPr>
              <a:t>30</a:t>
            </a:r>
            <a:r>
              <a:rPr lang="ja-JP" altLang="en-US" sz="1600" b="1" u="sng" dirty="0" smtClean="0">
                <a:latin typeface="+mj-ea"/>
                <a:cs typeface="ＭＳ Ｐゴシック" pitchFamily="50" charset="-128"/>
              </a:rPr>
              <a:t>年度はファシリテーターとして参画頂き、</a:t>
            </a:r>
            <a:endParaRPr lang="en-US" altLang="ja-JP" sz="1600" b="1" u="sng" dirty="0" smtClean="0">
              <a:latin typeface="+mj-ea"/>
              <a:cs typeface="ＭＳ Ｐゴシック" pitchFamily="50" charset="-128"/>
            </a:endParaRPr>
          </a:p>
          <a:p>
            <a:r>
              <a:rPr lang="ja-JP" altLang="en-US" sz="1600" b="1" dirty="0">
                <a:latin typeface="+mj-ea"/>
                <a:cs typeface="ＭＳ Ｐゴシック" pitchFamily="50" charset="-128"/>
              </a:rPr>
              <a:t>　</a:t>
            </a:r>
            <a:r>
              <a:rPr lang="ja-JP" altLang="en-US" sz="1600" b="1" dirty="0" smtClean="0">
                <a:latin typeface="+mj-ea"/>
                <a:cs typeface="ＭＳ Ｐゴシック" pitchFamily="50" charset="-128"/>
              </a:rPr>
              <a:t>　　　</a:t>
            </a:r>
            <a:r>
              <a:rPr lang="ja-JP" altLang="en-US" sz="1600" b="1" u="sng" dirty="0" smtClean="0">
                <a:latin typeface="+mj-ea"/>
                <a:cs typeface="ＭＳ Ｐゴシック" pitchFamily="50" charset="-128"/>
              </a:rPr>
              <a:t>気づきの重要性や具体的な虐待防止の取り組み等についてコメントを頂いた。</a:t>
            </a:r>
            <a:endParaRPr lang="en-US" altLang="ja-JP" sz="1600" b="1" u="sng" dirty="0" smtClean="0">
              <a:latin typeface="+mj-ea"/>
              <a:cs typeface="ＭＳ Ｐゴシック" pitchFamily="50" charset="-128"/>
            </a:endParaRPr>
          </a:p>
          <a:p>
            <a:endParaRPr lang="en-US" altLang="ja-JP" sz="1600" dirty="0" smtClean="0">
              <a:latin typeface="+mj-ea"/>
            </a:endParaRPr>
          </a:p>
        </p:txBody>
      </p:sp>
      <p:graphicFrame>
        <p:nvGraphicFramePr>
          <p:cNvPr id="8" name="表 7"/>
          <p:cNvGraphicFramePr>
            <a:graphicFrameLocks noGrp="1"/>
          </p:cNvGraphicFramePr>
          <p:nvPr>
            <p:extLst>
              <p:ext uri="{D42A27DB-BD31-4B8C-83A1-F6EECF244321}">
                <p14:modId xmlns:p14="http://schemas.microsoft.com/office/powerpoint/2010/main" val="926658625"/>
              </p:ext>
            </p:extLst>
          </p:nvPr>
        </p:nvGraphicFramePr>
        <p:xfrm>
          <a:off x="435215" y="3717032"/>
          <a:ext cx="8273567" cy="2713424"/>
        </p:xfrm>
        <a:graphic>
          <a:graphicData uri="http://schemas.openxmlformats.org/drawingml/2006/table">
            <a:tbl>
              <a:tblPr/>
              <a:tblGrid>
                <a:gridCol w="1380689">
                  <a:extLst>
                    <a:ext uri="{9D8B030D-6E8A-4147-A177-3AD203B41FA5}">
                      <a16:colId xmlns:a16="http://schemas.microsoft.com/office/drawing/2014/main" val="20000"/>
                    </a:ext>
                  </a:extLst>
                </a:gridCol>
                <a:gridCol w="6892878">
                  <a:extLst>
                    <a:ext uri="{9D8B030D-6E8A-4147-A177-3AD203B41FA5}">
                      <a16:colId xmlns:a16="http://schemas.microsoft.com/office/drawing/2014/main" val="20001"/>
                    </a:ext>
                  </a:extLst>
                </a:gridCol>
              </a:tblGrid>
              <a:tr h="282929">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対象者</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福祉サービス事業所職員向け</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7368">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カリキュラム</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講義（</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 「障害者虐待防止法・対応に関わる法の理解」</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「大阪府における</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者虐待防止・対応の現状」</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者虐待と権利擁護」等</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演習（</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×4</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回）：「</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者虐待防止の対応、体制づくり、組織運営について」</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「虐待の芽と要因」「虐待防止の対応策」等</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5640">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平成３０年１１月～１２月</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6456">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実績</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（受講者数）</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Ｈ２８：　</a:t>
                      </a:r>
                      <a:r>
                        <a:rPr kumimoji="1" lang="ja-JP" altLang="en-US" sz="1400" baseline="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９８２名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Ｈ２９：１</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０７２名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Ｈ３０：　 ９９６名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額縁 3"/>
          <p:cNvSpPr/>
          <p:nvPr/>
        </p:nvSpPr>
        <p:spPr>
          <a:xfrm>
            <a:off x="179512" y="173022"/>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ja-JP" sz="1600" b="1" dirty="0">
                <a:solidFill>
                  <a:schemeClr val="tx1"/>
                </a:solidFill>
                <a:latin typeface="+mn-ea"/>
                <a:cs typeface="Arial Unicode MS" pitchFamily="50" charset="-128"/>
              </a:rPr>
              <a:t>の</a:t>
            </a:r>
            <a:r>
              <a:rPr lang="ja-JP" altLang="ja-JP" sz="1600" b="1" dirty="0" smtClean="0">
                <a:solidFill>
                  <a:schemeClr val="tx1"/>
                </a:solidFill>
                <a:latin typeface="+mn-ea"/>
                <a:cs typeface="Arial Unicode MS" pitchFamily="50" charset="-128"/>
              </a:rPr>
              <a:t>実施</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en-US" sz="1400" dirty="0" smtClean="0">
                <a:solidFill>
                  <a:prstClr val="black"/>
                </a:solidFill>
                <a:latin typeface="Arial Unicode MS" pitchFamily="50" charset="-128"/>
                <a:ea typeface="Arial Unicode MS" pitchFamily="50" charset="-128"/>
                <a:cs typeface="Arial Unicode MS" pitchFamily="50" charset="-128"/>
              </a:rPr>
              <a:t>　　　　　　　</a:t>
            </a:r>
            <a:r>
              <a:rPr lang="ja-JP" altLang="ja-JP" sz="1400" dirty="0">
                <a:solidFill>
                  <a:prstClr val="black"/>
                </a:solidFill>
                <a:latin typeface="Arial Unicode MS" pitchFamily="50" charset="-128"/>
                <a:ea typeface="Arial Unicode MS" pitchFamily="50" charset="-128"/>
                <a:cs typeface="Arial Unicode MS" pitchFamily="50" charset="-128"/>
              </a:rPr>
              <a:t>　　　</a:t>
            </a:r>
            <a:endParaRPr lang="ja-JP" altLang="en-US" sz="1400" dirty="0">
              <a:solidFill>
                <a:prstClr val="black"/>
              </a:solidFill>
            </a:endParaRPr>
          </a:p>
        </p:txBody>
      </p:sp>
      <p:sp>
        <p:nvSpPr>
          <p:cNvPr id="7" name="テキスト ボックス 6"/>
          <p:cNvSpPr txBox="1"/>
          <p:nvPr/>
        </p:nvSpPr>
        <p:spPr>
          <a:xfrm>
            <a:off x="7606145" y="58951"/>
            <a:ext cx="1382848"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latin typeface="ＭＳ Ｐゴシック" panose="020B0600070205080204" pitchFamily="50" charset="-128"/>
                <a:ea typeface="ＭＳ Ｐゴシック" panose="020B0600070205080204" pitchFamily="50" charset="-128"/>
              </a:rPr>
              <a:t>参考資料２</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5101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368404"/>
            <a:ext cx="9144000" cy="412470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9819" y="3631"/>
            <a:ext cx="9143999" cy="288032"/>
          </a:xfrm>
          <a:solidFill>
            <a:schemeClr val="tx2">
              <a:lumMod val="20000"/>
              <a:lumOff val="80000"/>
            </a:schemeClr>
          </a:solidFill>
        </p:spPr>
        <p:txBody>
          <a:bodyPr>
            <a:noAutofit/>
          </a:bodyPr>
          <a:lstStyle/>
          <a:p>
            <a:r>
              <a:rPr kumimoji="1" lang="ja-JP" altLang="en-US" sz="1600" b="1" dirty="0" smtClean="0">
                <a:latin typeface="+mn-ea"/>
                <a:ea typeface="+mn-ea"/>
              </a:rPr>
              <a:t>平成</a:t>
            </a:r>
            <a:r>
              <a:rPr kumimoji="1" lang="en-US" altLang="ja-JP" sz="1600" b="1" dirty="0" smtClean="0">
                <a:latin typeface="+mn-ea"/>
                <a:ea typeface="+mn-ea"/>
              </a:rPr>
              <a:t>30</a:t>
            </a:r>
            <a:r>
              <a:rPr kumimoji="1" lang="ja-JP" altLang="en-US" sz="1600" b="1" dirty="0" smtClean="0">
                <a:latin typeface="+mn-ea"/>
                <a:ea typeface="+mn-ea"/>
              </a:rPr>
              <a:t>年度　</a:t>
            </a:r>
            <a:r>
              <a:rPr kumimoji="1" lang="ja-JP" altLang="en-US" sz="1600" b="1" dirty="0" err="1" smtClean="0">
                <a:latin typeface="+mn-ea"/>
                <a:ea typeface="+mn-ea"/>
              </a:rPr>
              <a:t>障がい</a:t>
            </a:r>
            <a:r>
              <a:rPr kumimoji="1" lang="ja-JP" altLang="en-US" sz="1600" b="1" dirty="0" smtClean="0">
                <a:latin typeface="+mn-ea"/>
                <a:ea typeface="+mn-ea"/>
              </a:rPr>
              <a:t>者虐待対応ワーキング概要　　</a:t>
            </a:r>
            <a:r>
              <a:rPr kumimoji="1" lang="ja-JP" altLang="en-US" sz="1600" b="1" dirty="0" smtClean="0">
                <a:latin typeface="HG丸ｺﾞｼｯｸM-PRO" panose="020F0600000000000000" pitchFamily="50" charset="-128"/>
                <a:ea typeface="HG丸ｺﾞｼｯｸM-PRO" panose="020F0600000000000000" pitchFamily="50" charset="-128"/>
              </a:rPr>
              <a:t>　　　　　　　　　</a:t>
            </a:r>
            <a:endParaRPr kumimoji="1" lang="ja-JP" altLang="en-US" sz="1050" b="1"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508762196"/>
              </p:ext>
            </p:extLst>
          </p:nvPr>
        </p:nvGraphicFramePr>
        <p:xfrm>
          <a:off x="167344" y="420875"/>
          <a:ext cx="8849610" cy="2259539"/>
        </p:xfrm>
        <a:graphic>
          <a:graphicData uri="http://schemas.openxmlformats.org/drawingml/2006/table">
            <a:tbl>
              <a:tblPr firstRow="1" bandRow="1">
                <a:tableStyleId>{10A1B5D5-9B99-4C35-A422-299274C87663}</a:tableStyleId>
              </a:tblPr>
              <a:tblGrid>
                <a:gridCol w="8849610">
                  <a:extLst>
                    <a:ext uri="{9D8B030D-6E8A-4147-A177-3AD203B41FA5}">
                      <a16:colId xmlns:a16="http://schemas.microsoft.com/office/drawing/2014/main" val="20000"/>
                    </a:ext>
                  </a:extLst>
                </a:gridCol>
              </a:tblGrid>
              <a:tr h="262155">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200" dirty="0" smtClean="0">
                          <a:solidFill>
                            <a:schemeClr val="tx1"/>
                          </a:solidFill>
                          <a:latin typeface="+mj-ea"/>
                          <a:ea typeface="+mj-ea"/>
                        </a:rPr>
                        <a:t>【</a:t>
                      </a:r>
                      <a:r>
                        <a:rPr kumimoji="1" lang="ja-JP" altLang="en-US" sz="1200" dirty="0" smtClean="0">
                          <a:solidFill>
                            <a:schemeClr val="tx1"/>
                          </a:solidFill>
                          <a:latin typeface="+mj-ea"/>
                          <a:ea typeface="+mj-ea"/>
                        </a:rPr>
                        <a:t>テーマ</a:t>
                      </a:r>
                      <a:r>
                        <a:rPr kumimoji="1" lang="en-US" altLang="ja-JP" sz="1200" dirty="0" smtClean="0">
                          <a:solidFill>
                            <a:schemeClr val="tx1"/>
                          </a:solidFill>
                          <a:latin typeface="+mj-ea"/>
                          <a:ea typeface="+mj-ea"/>
                        </a:rPr>
                        <a:t>】</a:t>
                      </a:r>
                      <a:r>
                        <a:rPr kumimoji="1" lang="ja-JP" altLang="ja-JP" sz="1200" b="1" kern="1200" dirty="0" smtClean="0">
                          <a:solidFill>
                            <a:schemeClr val="tx1"/>
                          </a:solidFill>
                          <a:effectLst/>
                          <a:latin typeface="+mj-ea"/>
                          <a:ea typeface="+mj-ea"/>
                          <a:cs typeface="+mn-cs"/>
                        </a:rPr>
                        <a:t>障がい者虐待</a:t>
                      </a:r>
                      <a:r>
                        <a:rPr kumimoji="1" lang="ja-JP" altLang="en-US" sz="1200" b="1" kern="1200" dirty="0" smtClean="0">
                          <a:solidFill>
                            <a:schemeClr val="tx1"/>
                          </a:solidFill>
                          <a:effectLst/>
                          <a:latin typeface="+mj-ea"/>
                          <a:ea typeface="+mj-ea"/>
                          <a:cs typeface="+mn-cs"/>
                        </a:rPr>
                        <a:t>に関する市町村職員／虐待防止センター職員向け研修テキストの作成</a:t>
                      </a:r>
                      <a:endParaRPr kumimoji="1" lang="ja-JP" altLang="ja-JP" sz="1200" b="1" kern="1200" dirty="0" smtClean="0">
                        <a:solidFill>
                          <a:schemeClr val="tx1"/>
                        </a:solidFill>
                        <a:effectLst/>
                        <a:latin typeface="+mj-ea"/>
                        <a:ea typeface="+mj-ea"/>
                        <a:cs typeface="+mn-cs"/>
                      </a:endParaRPr>
                    </a:p>
                  </a:txBody>
                  <a:tcPr/>
                </a:tc>
                <a:extLst>
                  <a:ext uri="{0D108BD9-81ED-4DB2-BD59-A6C34878D82A}">
                    <a16:rowId xmlns:a16="http://schemas.microsoft.com/office/drawing/2014/main" val="10000"/>
                  </a:ext>
                </a:extLst>
              </a:tr>
              <a:tr h="407796">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到達目標</a:t>
                      </a:r>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市町村職員／虐待防止センター職員が、自主的に研修できるような取組みに資するため、障害者虐待防止法および法に基づく対応について、基礎的知識や、事例を通じた虐待対応等が学べるような研修テキストの作成をめざす。</a:t>
                      </a:r>
                      <a:endParaRPr kumimoji="1" lang="ja-JP" altLang="ja-JP" sz="1000" kern="1200" dirty="0" smtClean="0">
                        <a:solidFill>
                          <a:schemeClr val="tx1"/>
                        </a:solidFill>
                        <a:effectLst/>
                        <a:latin typeface="+mj-ea"/>
                        <a:ea typeface="+mj-ea"/>
                        <a:cs typeface="+mn-cs"/>
                      </a:endParaRPr>
                    </a:p>
                  </a:txBody>
                  <a:tcPr/>
                </a:tc>
                <a:extLst>
                  <a:ext uri="{0D108BD9-81ED-4DB2-BD59-A6C34878D82A}">
                    <a16:rowId xmlns:a16="http://schemas.microsoft.com/office/drawing/2014/main" val="10001"/>
                  </a:ext>
                </a:extLst>
              </a:tr>
              <a:tr h="1558499">
                <a:tc>
                  <a:txBody>
                    <a:bodyPr/>
                    <a:lstStyle/>
                    <a:p>
                      <a:pPr marL="171450" indent="-171450">
                        <a:buFont typeface="Wingdings" panose="05000000000000000000" pitchFamily="2" charset="2"/>
                        <a:buChar char="l"/>
                      </a:pPr>
                      <a:r>
                        <a:rPr kumimoji="1" lang="en-US" altLang="ja-JP" sz="1100" b="1" i="0" dirty="0" smtClean="0">
                          <a:solidFill>
                            <a:schemeClr val="tx1"/>
                          </a:solidFill>
                          <a:latin typeface="+mj-ea"/>
                          <a:ea typeface="+mj-ea"/>
                        </a:rPr>
                        <a:t>【</a:t>
                      </a:r>
                      <a:r>
                        <a:rPr kumimoji="1" lang="ja-JP" altLang="en-US" sz="1100" b="1" i="0" dirty="0" smtClean="0">
                          <a:solidFill>
                            <a:schemeClr val="tx1"/>
                          </a:solidFill>
                          <a:latin typeface="+mj-ea"/>
                          <a:ea typeface="+mj-ea"/>
                        </a:rPr>
                        <a:t>平成２８～２９年度</a:t>
                      </a:r>
                      <a:r>
                        <a:rPr kumimoji="1" lang="en-US" altLang="ja-JP" sz="1100" b="1" i="0" dirty="0" smtClean="0">
                          <a:solidFill>
                            <a:schemeClr val="tx1"/>
                          </a:solidFill>
                          <a:latin typeface="+mj-ea"/>
                          <a:ea typeface="+mj-ea"/>
                        </a:rPr>
                        <a:t>】</a:t>
                      </a:r>
                    </a:p>
                    <a:p>
                      <a:pPr marL="0" indent="0">
                        <a:buFont typeface="Wingdings" panose="05000000000000000000" pitchFamily="2" charset="2"/>
                        <a:buNone/>
                      </a:pPr>
                      <a:r>
                        <a:rPr kumimoji="1" lang="ja-JP" altLang="en-US" sz="1100" b="1" i="0" dirty="0" smtClean="0">
                          <a:solidFill>
                            <a:schemeClr val="tx1"/>
                          </a:solidFill>
                          <a:latin typeface="+mj-ea"/>
                          <a:ea typeface="+mj-ea"/>
                        </a:rPr>
                        <a:t>・　</a:t>
                      </a:r>
                      <a:r>
                        <a:rPr kumimoji="1" lang="ja-JP" altLang="en-US" sz="1100" b="0" i="0" dirty="0" smtClean="0">
                          <a:solidFill>
                            <a:schemeClr val="tx1"/>
                          </a:solidFill>
                          <a:latin typeface="+mj-ea"/>
                          <a:ea typeface="+mj-ea"/>
                        </a:rPr>
                        <a:t>各参画市より、</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者虐待対応を行なった終結事例を持ち寄り、弁護士会および社会福祉士会より専門的助言を得て事例検証を行うことにより、</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　　虐待対応のポイントの理解を深める。</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⇒（成果）事例を通して、</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者虐待における法的な考え方や、対応スキームの整理を行うことができ、また虐待対応において困難なケースの</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　　　　　　共通したポイントなどを探ることができた。</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⇒（課題）一方で、参画市の虐待対応の理解は深まるが、個別事例を扱っていることから、府内市町村すべてに還元するのが難しい一面がある。</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　　　　　　また、府内各市町村において、市町村の規模等により</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者虐待対応に濃淡が見られることから、事例を通した虐待対応の理解のみ</a:t>
                      </a:r>
                      <a:endParaRPr kumimoji="1" lang="en-US" altLang="ja-JP" sz="1100" b="0" i="0" dirty="0" smtClean="0">
                        <a:solidFill>
                          <a:schemeClr val="tx1"/>
                        </a:solidFill>
                        <a:latin typeface="+mj-ea"/>
                        <a:ea typeface="+mj-ea"/>
                      </a:endParaRPr>
                    </a:p>
                    <a:p>
                      <a:pPr marL="0" indent="0">
                        <a:buFont typeface="Wingdings" panose="05000000000000000000" pitchFamily="2" charset="2"/>
                        <a:buNone/>
                      </a:pPr>
                      <a:r>
                        <a:rPr kumimoji="1" lang="ja-JP" altLang="en-US" sz="1100" b="0" i="0" dirty="0" smtClean="0">
                          <a:solidFill>
                            <a:schemeClr val="tx1"/>
                          </a:solidFill>
                          <a:latin typeface="+mj-ea"/>
                          <a:ea typeface="+mj-ea"/>
                        </a:rPr>
                        <a:t>　　　　　　ならず、基礎的知識や対応スキームも含めて、各市町村で自主的に取り組めるツールが必要ではないか。</a:t>
                      </a:r>
                      <a:endParaRPr kumimoji="1" lang="en-US" altLang="ja-JP" sz="1100" b="0" i="0" dirty="0" smtClean="0">
                        <a:solidFill>
                          <a:schemeClr val="tx1"/>
                        </a:solidFill>
                        <a:latin typeface="+mj-ea"/>
                        <a:ea typeface="+mj-ea"/>
                      </a:endParaRPr>
                    </a:p>
                  </a:txBody>
                  <a:tcPr/>
                </a:tc>
                <a:extLst>
                  <a:ext uri="{0D108BD9-81ED-4DB2-BD59-A6C34878D82A}">
                    <a16:rowId xmlns:a16="http://schemas.microsoft.com/office/drawing/2014/main" val="10002"/>
                  </a:ext>
                </a:extLst>
              </a:tr>
            </a:tbl>
          </a:graphicData>
        </a:graphic>
      </p:graphicFrame>
      <p:sp>
        <p:nvSpPr>
          <p:cNvPr id="23" name="テキスト ボックス 22"/>
          <p:cNvSpPr txBox="1"/>
          <p:nvPr/>
        </p:nvSpPr>
        <p:spPr>
          <a:xfrm>
            <a:off x="8113043" y="137571"/>
            <a:ext cx="832133" cy="230832"/>
          </a:xfrm>
          <a:prstGeom prst="rect">
            <a:avLst/>
          </a:prstGeom>
          <a:noFill/>
        </p:spPr>
        <p:txBody>
          <a:bodyPr wrap="square" rtlCol="0">
            <a:spAutoFit/>
          </a:bodyPr>
          <a:lstStyle/>
          <a:p>
            <a:r>
              <a:rPr kumimoji="1" lang="en-US" altLang="ja-JP" sz="900" dirty="0" smtClean="0">
                <a:latin typeface="HG丸ｺﾞｼｯｸM-PRO" panose="020F0600000000000000" pitchFamily="50" charset="-128"/>
                <a:ea typeface="HG丸ｺﾞｼｯｸM-PRO" panose="020F0600000000000000" pitchFamily="50" charset="-128"/>
              </a:rPr>
              <a:t>280711</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7385644" y="68321"/>
            <a:ext cx="1352850"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参考資料</a:t>
            </a:r>
            <a:r>
              <a:rPr lang="ja-JP" altLang="en-US" dirty="0"/>
              <a:t>３</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441178544"/>
              </p:ext>
            </p:extLst>
          </p:nvPr>
        </p:nvGraphicFramePr>
        <p:xfrm>
          <a:off x="147752" y="2889550"/>
          <a:ext cx="8881370" cy="1289561"/>
        </p:xfrm>
        <a:graphic>
          <a:graphicData uri="http://schemas.openxmlformats.org/drawingml/2006/table">
            <a:tbl>
              <a:tblPr firstRow="1" bandRow="1">
                <a:tableStyleId>{93296810-A885-4BE3-A3E7-6D5BEEA58F35}</a:tableStyleId>
              </a:tblPr>
              <a:tblGrid>
                <a:gridCol w="4440685">
                  <a:extLst>
                    <a:ext uri="{9D8B030D-6E8A-4147-A177-3AD203B41FA5}">
                      <a16:colId xmlns:a16="http://schemas.microsoft.com/office/drawing/2014/main" val="20000"/>
                    </a:ext>
                  </a:extLst>
                </a:gridCol>
                <a:gridCol w="4440685">
                  <a:extLst>
                    <a:ext uri="{9D8B030D-6E8A-4147-A177-3AD203B41FA5}">
                      <a16:colId xmlns:a16="http://schemas.microsoft.com/office/drawing/2014/main" val="20001"/>
                    </a:ext>
                  </a:extLst>
                </a:gridCol>
              </a:tblGrid>
              <a:tr h="421431">
                <a:tc gridSpan="2">
                  <a:txBody>
                    <a:bodyPr/>
                    <a:lstStyle/>
                    <a:p>
                      <a:pPr algn="l"/>
                      <a:r>
                        <a:rPr kumimoji="1" lang="ja-JP" altLang="en-US" sz="1100" dirty="0" smtClean="0">
                          <a:solidFill>
                            <a:schemeClr val="tx1"/>
                          </a:solidFill>
                        </a:rPr>
                        <a:t>・研修テキストの作成にあたっては、各市における</a:t>
                      </a:r>
                      <a:r>
                        <a:rPr kumimoji="1" lang="ja-JP" altLang="en-US" sz="1100" dirty="0" err="1" smtClean="0">
                          <a:solidFill>
                            <a:schemeClr val="tx1"/>
                          </a:solidFill>
                        </a:rPr>
                        <a:t>障がい</a:t>
                      </a:r>
                      <a:r>
                        <a:rPr kumimoji="1" lang="ja-JP" altLang="en-US" sz="1100" dirty="0" smtClean="0">
                          <a:solidFill>
                            <a:schemeClr val="tx1"/>
                          </a:solidFill>
                        </a:rPr>
                        <a:t>者虐待防止研修の取組みを参考に、障害者虐待防止法に関するポイントを記載</a:t>
                      </a:r>
                      <a:endParaRPr kumimoji="1" lang="en-US" altLang="ja-JP" sz="1100" dirty="0" smtClean="0">
                        <a:solidFill>
                          <a:schemeClr val="tx1"/>
                        </a:solidFill>
                      </a:endParaRPr>
                    </a:p>
                    <a:p>
                      <a:pPr algn="l"/>
                      <a:r>
                        <a:rPr kumimoji="1" lang="ja-JP" altLang="en-US" sz="1100" dirty="0" smtClean="0">
                          <a:solidFill>
                            <a:schemeClr val="tx1"/>
                          </a:solidFill>
                        </a:rPr>
                        <a:t>・また、平成２８～２９年度の事例検証等を参考に、事例を通した対応やスキームに関する考え方を盛り込む</a:t>
                      </a:r>
                      <a:endParaRPr kumimoji="1" lang="en-US" altLang="ja-JP" sz="1100" dirty="0" smtClean="0">
                        <a:solidFill>
                          <a:schemeClr val="tx1"/>
                        </a:solidFill>
                      </a:endParaRPr>
                    </a:p>
                  </a:txBody>
                  <a:tcPr anchor="ctr"/>
                </a:tc>
                <a:tc hMerge="1">
                  <a:txBody>
                    <a:bodyPr/>
                    <a:lstStyle/>
                    <a:p>
                      <a:pPr algn="ctr"/>
                      <a:endParaRPr kumimoji="1" lang="en-US" altLang="ja-JP" sz="1100" dirty="0" smtClean="0">
                        <a:solidFill>
                          <a:schemeClr val="tx1"/>
                        </a:solidFill>
                      </a:endParaRPr>
                    </a:p>
                  </a:txBody>
                  <a:tcPr/>
                </a:tc>
                <a:extLst>
                  <a:ext uri="{0D108BD9-81ED-4DB2-BD59-A6C34878D82A}">
                    <a16:rowId xmlns:a16="http://schemas.microsoft.com/office/drawing/2014/main" val="10000"/>
                  </a:ext>
                </a:extLst>
              </a:tr>
              <a:tr h="291341">
                <a:tc>
                  <a:txBody>
                    <a:bodyPr/>
                    <a:lstStyle/>
                    <a:p>
                      <a:pPr algn="ctr"/>
                      <a:r>
                        <a:rPr kumimoji="1" lang="ja-JP" altLang="en-US" sz="1100" dirty="0" smtClean="0">
                          <a:solidFill>
                            <a:schemeClr val="tx1"/>
                          </a:solidFill>
                        </a:rPr>
                        <a:t>障害者虐待防止法の基本的なポイント</a:t>
                      </a:r>
                      <a:endParaRPr kumimoji="1" lang="en-US" altLang="ja-JP" sz="1100" dirty="0" smtClean="0">
                        <a:solidFill>
                          <a:schemeClr val="tx1"/>
                        </a:solidFill>
                      </a:endParaRPr>
                    </a:p>
                  </a:txBody>
                  <a:tcPr/>
                </a:tc>
                <a:tc>
                  <a:txBody>
                    <a:bodyPr/>
                    <a:lstStyle/>
                    <a:p>
                      <a:pPr algn="ctr"/>
                      <a:r>
                        <a:rPr kumimoji="1" lang="ja-JP" altLang="en-US" sz="1100" dirty="0" smtClean="0">
                          <a:solidFill>
                            <a:schemeClr val="tx1"/>
                          </a:solidFill>
                        </a:rPr>
                        <a:t>事例を通した</a:t>
                      </a:r>
                      <a:r>
                        <a:rPr kumimoji="1" lang="ja-JP" altLang="en-US" sz="1100" dirty="0" err="1" smtClean="0">
                          <a:solidFill>
                            <a:schemeClr val="tx1"/>
                          </a:solidFill>
                        </a:rPr>
                        <a:t>障がい</a:t>
                      </a:r>
                      <a:r>
                        <a:rPr kumimoji="1" lang="ja-JP" altLang="en-US" sz="1100" dirty="0" smtClean="0">
                          <a:solidFill>
                            <a:schemeClr val="tx1"/>
                          </a:solidFill>
                        </a:rPr>
                        <a:t>者虐待対応の理解</a:t>
                      </a:r>
                      <a:endParaRPr kumimoji="1" lang="en-US" altLang="ja-JP" sz="1100" dirty="0" smtClean="0">
                        <a:solidFill>
                          <a:schemeClr val="tx1"/>
                        </a:solidFill>
                      </a:endParaRPr>
                    </a:p>
                  </a:txBody>
                  <a:tcPr/>
                </a:tc>
                <a:extLst>
                  <a:ext uri="{0D108BD9-81ED-4DB2-BD59-A6C34878D82A}">
                    <a16:rowId xmlns:a16="http://schemas.microsoft.com/office/drawing/2014/main" val="10001"/>
                  </a:ext>
                </a:extLst>
              </a:tr>
              <a:tr h="40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・府研修や各市の研修の内容等をベースに、逐条解説や府マニュアルを</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　参考にしつつ、基本的なポイントをピックアップしわかりやすく記載。</a:t>
                      </a:r>
                      <a:endParaRPr kumimoji="1" lang="en-US" altLang="ja-JP" sz="1050" dirty="0" smtClean="0"/>
                    </a:p>
                  </a:txBody>
                  <a:tcPr/>
                </a:tc>
                <a:tc>
                  <a:txBody>
                    <a:bodyPr/>
                    <a:lstStyle/>
                    <a:p>
                      <a:r>
                        <a:rPr kumimoji="1" lang="ja-JP" altLang="en-US" sz="1050" dirty="0" smtClean="0"/>
                        <a:t>　・検証した終結事例や、各市のアンケートから得た事例等を参考に架空</a:t>
                      </a:r>
                      <a:endParaRPr kumimoji="1" lang="en-US" altLang="ja-JP" sz="1050" dirty="0" smtClean="0"/>
                    </a:p>
                    <a:p>
                      <a:r>
                        <a:rPr kumimoji="1" lang="ja-JP" altLang="en-US" sz="1050" dirty="0" smtClean="0"/>
                        <a:t>　　事例を作成し、考え方や対応のポイントを記載。</a:t>
                      </a:r>
                      <a:endParaRPr kumimoji="1" lang="en-US" altLang="ja-JP" sz="1050" dirty="0" smtClean="0"/>
                    </a:p>
                    <a:p>
                      <a:r>
                        <a:rPr kumimoji="1" lang="ja-JP" altLang="en-US" sz="1050" dirty="0" smtClean="0"/>
                        <a:t>　</a:t>
                      </a:r>
                      <a:endParaRPr kumimoji="1" lang="ja-JP" altLang="en-US" sz="1050" dirty="0"/>
                    </a:p>
                  </a:txBody>
                  <a:tcPr/>
                </a:tc>
                <a:extLst>
                  <a:ext uri="{0D108BD9-81ED-4DB2-BD59-A6C34878D82A}">
                    <a16:rowId xmlns:a16="http://schemas.microsoft.com/office/drawing/2014/main" val="10002"/>
                  </a:ext>
                </a:extLst>
              </a:tr>
            </a:tbl>
          </a:graphicData>
        </a:graphic>
      </p:graphicFrame>
      <p:sp>
        <p:nvSpPr>
          <p:cNvPr id="25" name="二等辺三角形 24"/>
          <p:cNvSpPr/>
          <p:nvPr/>
        </p:nvSpPr>
        <p:spPr>
          <a:xfrm rot="10800000">
            <a:off x="2990478" y="2632601"/>
            <a:ext cx="3168352" cy="306572"/>
          </a:xfrm>
          <a:prstGeom prst="triangle">
            <a:avLst/>
          </a:prstGeom>
          <a:pattFill prst="pct25">
            <a:fgClr>
              <a:schemeClr val="accent1"/>
            </a:fgClr>
            <a:bgClr>
              <a:schemeClr val="bg1"/>
            </a:bgClr>
          </a:patt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6" name="テキスト ボックス 25"/>
          <p:cNvSpPr txBox="1"/>
          <p:nvPr/>
        </p:nvSpPr>
        <p:spPr>
          <a:xfrm>
            <a:off x="3688085" y="2632601"/>
            <a:ext cx="1728192" cy="276999"/>
          </a:xfrm>
          <a:prstGeom prst="rect">
            <a:avLst/>
          </a:prstGeom>
          <a:noFill/>
        </p:spPr>
        <p:txBody>
          <a:bodyPr wrap="square" rtlCol="0">
            <a:spAutoFit/>
          </a:bodyPr>
          <a:lstStyle/>
          <a:p>
            <a:pPr algn="ctr"/>
            <a:r>
              <a:rPr kumimoji="1" lang="en-US" altLang="ja-JP" sz="1200" b="1" dirty="0" smtClean="0"/>
              <a:t>【</a:t>
            </a:r>
            <a:r>
              <a:rPr kumimoji="1" lang="ja-JP" altLang="en-US" sz="1200" b="1" dirty="0" smtClean="0"/>
              <a:t>平成</a:t>
            </a:r>
            <a:r>
              <a:rPr lang="en-US" altLang="ja-JP" sz="1200" b="1" dirty="0" smtClean="0"/>
              <a:t>30</a:t>
            </a:r>
            <a:r>
              <a:rPr kumimoji="1" lang="ja-JP" altLang="en-US" sz="1200" b="1" dirty="0" smtClean="0"/>
              <a:t>年度</a:t>
            </a:r>
            <a:r>
              <a:rPr kumimoji="1" lang="en-US" altLang="ja-JP" sz="1200" b="1" dirty="0" smtClean="0"/>
              <a:t>】</a:t>
            </a:r>
            <a:endParaRPr kumimoji="1" lang="ja-JP" altLang="en-US" sz="1200" b="1" dirty="0"/>
          </a:p>
        </p:txBody>
      </p:sp>
      <p:sp>
        <p:nvSpPr>
          <p:cNvPr id="6" name="角丸四角形 5"/>
          <p:cNvSpPr/>
          <p:nvPr/>
        </p:nvSpPr>
        <p:spPr>
          <a:xfrm>
            <a:off x="1774792" y="4013908"/>
            <a:ext cx="5627290" cy="382088"/>
          </a:xfrm>
          <a:prstGeom prst="round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・第１回ワーキングで大まかな内容を決定</a:t>
            </a:r>
            <a:endParaRPr kumimoji="1" lang="en-US" altLang="ja-JP" sz="1050" dirty="0" smtClean="0">
              <a:solidFill>
                <a:schemeClr val="tx1"/>
              </a:solidFill>
            </a:endParaRPr>
          </a:p>
          <a:p>
            <a:r>
              <a:rPr lang="ja-JP" altLang="en-US" sz="1050" dirty="0">
                <a:solidFill>
                  <a:schemeClr val="tx1"/>
                </a:solidFill>
              </a:rPr>
              <a:t>・</a:t>
            </a:r>
            <a:r>
              <a:rPr kumimoji="1" lang="ja-JP" altLang="en-US" sz="1050" dirty="0" smtClean="0">
                <a:solidFill>
                  <a:schemeClr val="tx1"/>
                </a:solidFill>
              </a:rPr>
              <a:t>第２回・第３回ワーキングで、オブザーバーとして弁護士に協力を得て、記載内容の助言を得る。</a:t>
            </a:r>
            <a:endParaRPr kumimoji="1" lang="ja-JP" altLang="en-US" sz="1050" dirty="0">
              <a:solidFill>
                <a:schemeClr val="tx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2498586568"/>
              </p:ext>
            </p:extLst>
          </p:nvPr>
        </p:nvGraphicFramePr>
        <p:xfrm>
          <a:off x="111493" y="4717482"/>
          <a:ext cx="8917630" cy="1657677"/>
        </p:xfrm>
        <a:graphic>
          <a:graphicData uri="http://schemas.openxmlformats.org/drawingml/2006/table">
            <a:tbl>
              <a:tblPr firstRow="1" bandRow="1">
                <a:tableStyleId>{93296810-A885-4BE3-A3E7-6D5BEEA58F35}</a:tableStyleId>
              </a:tblPr>
              <a:tblGrid>
                <a:gridCol w="2578965">
                  <a:extLst>
                    <a:ext uri="{9D8B030D-6E8A-4147-A177-3AD203B41FA5}">
                      <a16:colId xmlns:a16="http://schemas.microsoft.com/office/drawing/2014/main" val="20000"/>
                    </a:ext>
                  </a:extLst>
                </a:gridCol>
                <a:gridCol w="3181287">
                  <a:extLst>
                    <a:ext uri="{9D8B030D-6E8A-4147-A177-3AD203B41FA5}">
                      <a16:colId xmlns:a16="http://schemas.microsoft.com/office/drawing/2014/main" val="20001"/>
                    </a:ext>
                  </a:extLst>
                </a:gridCol>
                <a:gridCol w="3157378">
                  <a:extLst>
                    <a:ext uri="{9D8B030D-6E8A-4147-A177-3AD203B41FA5}">
                      <a16:colId xmlns:a16="http://schemas.microsoft.com/office/drawing/2014/main" val="678751612"/>
                    </a:ext>
                  </a:extLst>
                </a:gridCol>
              </a:tblGrid>
              <a:tr h="474796">
                <a:tc gridSpan="3">
                  <a:txBody>
                    <a:bodyPr/>
                    <a:lstStyle/>
                    <a:p>
                      <a:pPr algn="l"/>
                      <a:r>
                        <a:rPr kumimoji="1" lang="ja-JP" altLang="en-US" sz="1100" dirty="0" smtClean="0">
                          <a:solidFill>
                            <a:schemeClr val="tx1"/>
                          </a:solidFill>
                        </a:rPr>
                        <a:t>・研修テキストを対象ごとに活用しやすいよう、「基本編」「対応スキームと実務編」「事例編」の３つに分冊。</a:t>
                      </a:r>
                      <a:endParaRPr kumimoji="1" lang="en-US" altLang="ja-JP" sz="1100" dirty="0" smtClean="0">
                        <a:solidFill>
                          <a:schemeClr val="tx1"/>
                        </a:solidFill>
                      </a:endParaRPr>
                    </a:p>
                    <a:p>
                      <a:pPr algn="l"/>
                      <a:r>
                        <a:rPr kumimoji="1" lang="ja-JP" altLang="en-US" sz="1100" dirty="0" smtClean="0">
                          <a:solidFill>
                            <a:schemeClr val="tx1"/>
                          </a:solidFill>
                        </a:rPr>
                        <a:t>・</a:t>
                      </a:r>
                      <a:r>
                        <a:rPr kumimoji="1" lang="ja-JP" altLang="en-US" sz="1100" dirty="0" err="1" smtClean="0">
                          <a:solidFill>
                            <a:schemeClr val="tx1"/>
                          </a:solidFill>
                        </a:rPr>
                        <a:t>大阪府障がい</a:t>
                      </a:r>
                      <a:r>
                        <a:rPr kumimoji="1" lang="ja-JP" altLang="en-US" sz="1100" dirty="0" smtClean="0">
                          <a:solidFill>
                            <a:schemeClr val="tx1"/>
                          </a:solidFill>
                        </a:rPr>
                        <a:t>者虐待防止マニュアルとの棲み分けを図るため、参画市からの意見をもとに、具体的な対応方法や判断のポイント等を掲載。</a:t>
                      </a:r>
                      <a:endParaRPr kumimoji="1" lang="en-US" altLang="ja-JP" sz="1100" dirty="0" smtClean="0">
                        <a:solidFill>
                          <a:schemeClr val="tx1"/>
                        </a:solidFill>
                      </a:endParaRPr>
                    </a:p>
                  </a:txBody>
                  <a:tcPr anchor="ctr"/>
                </a:tc>
                <a:tc hMerge="1">
                  <a:txBody>
                    <a:bodyPr/>
                    <a:lstStyle/>
                    <a:p>
                      <a:pPr algn="ctr"/>
                      <a:endParaRPr kumimoji="1" lang="en-US" altLang="ja-JP" sz="1100" dirty="0" smtClean="0">
                        <a:solidFill>
                          <a:schemeClr val="tx1"/>
                        </a:solidFill>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291341">
                <a:tc>
                  <a:txBody>
                    <a:bodyPr/>
                    <a:lstStyle/>
                    <a:p>
                      <a:pPr algn="ctr"/>
                      <a:r>
                        <a:rPr kumimoji="1" lang="ja-JP" altLang="en-US" sz="1100" dirty="0" smtClean="0">
                          <a:solidFill>
                            <a:schemeClr val="tx1"/>
                          </a:solidFill>
                        </a:rPr>
                        <a:t>基本編</a:t>
                      </a:r>
                      <a:endParaRPr kumimoji="1" lang="en-US" altLang="ja-JP" sz="1100" dirty="0" smtClean="0">
                        <a:solidFill>
                          <a:schemeClr val="tx1"/>
                        </a:solidFill>
                      </a:endParaRPr>
                    </a:p>
                  </a:txBody>
                  <a:tcPr/>
                </a:tc>
                <a:tc>
                  <a:txBody>
                    <a:bodyPr/>
                    <a:lstStyle/>
                    <a:p>
                      <a:pPr algn="ctr"/>
                      <a:r>
                        <a:rPr kumimoji="1" lang="ja-JP" altLang="en-US" sz="1100" dirty="0" smtClean="0">
                          <a:solidFill>
                            <a:schemeClr val="tx1"/>
                          </a:solidFill>
                        </a:rPr>
                        <a:t>対応スキームと実務編</a:t>
                      </a:r>
                      <a:endParaRPr kumimoji="1" lang="en-US" altLang="ja-JP" sz="1100" dirty="0" smtClean="0">
                        <a:solidFill>
                          <a:schemeClr val="tx1"/>
                        </a:solidFill>
                      </a:endParaRPr>
                    </a:p>
                  </a:txBody>
                  <a:tcPr/>
                </a:tc>
                <a:tc>
                  <a:txBody>
                    <a:bodyPr/>
                    <a:lstStyle/>
                    <a:p>
                      <a:pPr algn="ctr"/>
                      <a:r>
                        <a:rPr kumimoji="1" lang="ja-JP" altLang="en-US" sz="1100" dirty="0" smtClean="0">
                          <a:solidFill>
                            <a:schemeClr val="tx1"/>
                          </a:solidFill>
                        </a:rPr>
                        <a:t>事例編</a:t>
                      </a:r>
                      <a:endParaRPr kumimoji="1" lang="en-US" altLang="ja-JP" sz="1100" dirty="0" smtClean="0">
                        <a:solidFill>
                          <a:schemeClr val="tx1"/>
                        </a:solidFill>
                      </a:endParaRPr>
                    </a:p>
                  </a:txBody>
                  <a:tcPr/>
                </a:tc>
                <a:extLst>
                  <a:ext uri="{0D108BD9-81ED-4DB2-BD59-A6C34878D82A}">
                    <a16:rowId xmlns:a16="http://schemas.microsoft.com/office/drawing/2014/main" val="10001"/>
                  </a:ext>
                </a:extLst>
              </a:tr>
              <a:tr h="405837">
                <a:tc>
                  <a:txBody>
                    <a:bodyPr/>
                    <a:lstStyle/>
                    <a:p>
                      <a:pPr marL="93663" marR="0" indent="-93663"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・障害者虐待防止法について、基本理念や権利擁護の視点、障害者虐待防止法上の定義、基本的な対応スキーム等について記載。</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・対象は初任者や管理職を想定。</a:t>
                      </a:r>
                      <a:endParaRPr kumimoji="1" lang="en-US" altLang="ja-JP" sz="1050" dirty="0" smtClean="0"/>
                    </a:p>
                  </a:txBody>
                  <a:tcPr/>
                </a:tc>
                <a:tc>
                  <a:txBody>
                    <a:bodyPr/>
                    <a:lstStyle/>
                    <a:p>
                      <a:pPr marL="93663" indent="-93663"/>
                      <a:r>
                        <a:rPr kumimoji="1" lang="ja-JP" altLang="en-US" sz="1050" dirty="0" smtClean="0"/>
                        <a:t>・</a:t>
                      </a:r>
                      <a:r>
                        <a:rPr kumimoji="1" lang="ja-JP" altLang="en-US" sz="1050" dirty="0" err="1" smtClean="0"/>
                        <a:t>障がい</a:t>
                      </a:r>
                      <a:r>
                        <a:rPr kumimoji="1" lang="ja-JP" altLang="en-US" sz="1050" dirty="0" smtClean="0"/>
                        <a:t>者虐待対応スキームに沿った実務的な知識や判断の視点、具体的な事実確認の方法等について記載。</a:t>
                      </a:r>
                      <a:endParaRPr kumimoji="1" lang="en-US" altLang="ja-JP" sz="1050" dirty="0" smtClean="0"/>
                    </a:p>
                    <a:p>
                      <a:r>
                        <a:rPr kumimoji="1" lang="ja-JP" altLang="en-US" sz="1050" dirty="0" smtClean="0"/>
                        <a:t>・加えて、成年後見制度等の、実務参考資料を記載。</a:t>
                      </a:r>
                      <a:endParaRPr kumimoji="1" lang="en-US" altLang="ja-JP" sz="1050" dirty="0" smtClean="0"/>
                    </a:p>
                    <a:p>
                      <a:r>
                        <a:rPr kumimoji="1" lang="ja-JP" altLang="en-US" sz="1050" dirty="0" smtClean="0"/>
                        <a:t>・対象は現任者や管理職を想定。</a:t>
                      </a:r>
                      <a:endParaRPr kumimoji="1" lang="ja-JP" altLang="en-US" sz="1050" dirty="0"/>
                    </a:p>
                  </a:txBody>
                  <a:tcPr/>
                </a:tc>
                <a:tc>
                  <a:txBody>
                    <a:bodyPr/>
                    <a:lstStyle/>
                    <a:p>
                      <a:pPr marL="93663" indent="-93663"/>
                      <a:r>
                        <a:rPr kumimoji="1" lang="ja-JP" altLang="en-US" sz="1050" dirty="0" smtClean="0"/>
                        <a:t>・養護者虐待の対応に関する事例について、参画市からアンケート等で事例について意見を集約するとともに、他府県の事例集も参考に作成。</a:t>
                      </a:r>
                      <a:endParaRPr kumimoji="1" lang="en-US" altLang="ja-JP" sz="1050" dirty="0" smtClean="0"/>
                    </a:p>
                    <a:p>
                      <a:r>
                        <a:rPr kumimoji="1" lang="ja-JP" altLang="en-US" sz="1050" dirty="0" smtClean="0"/>
                        <a:t>・また、事例ごとに、対応や判断のポイントを記載。</a:t>
                      </a:r>
                      <a:endParaRPr kumimoji="1" lang="en-US" altLang="ja-JP" sz="1050" dirty="0" smtClean="0"/>
                    </a:p>
                    <a:p>
                      <a:r>
                        <a:rPr kumimoji="1" lang="ja-JP" altLang="en-US" sz="1050" dirty="0" smtClean="0"/>
                        <a:t>・対象は現任者や管理職を想定。</a:t>
                      </a:r>
                      <a:endParaRPr kumimoji="1" lang="ja-JP" altLang="en-US" sz="1050" dirty="0"/>
                    </a:p>
                  </a:txBody>
                  <a:tcPr/>
                </a:tc>
                <a:extLst>
                  <a:ext uri="{0D108BD9-81ED-4DB2-BD59-A6C34878D82A}">
                    <a16:rowId xmlns:a16="http://schemas.microsoft.com/office/drawing/2014/main" val="10002"/>
                  </a:ext>
                </a:extLst>
              </a:tr>
            </a:tbl>
          </a:graphicData>
        </a:graphic>
      </p:graphicFrame>
      <p:sp>
        <p:nvSpPr>
          <p:cNvPr id="11" name="二等辺三角形 10"/>
          <p:cNvSpPr/>
          <p:nvPr/>
        </p:nvSpPr>
        <p:spPr>
          <a:xfrm rot="10800000">
            <a:off x="2968004" y="4449245"/>
            <a:ext cx="3168352" cy="306572"/>
          </a:xfrm>
          <a:prstGeom prst="triangle">
            <a:avLst/>
          </a:prstGeom>
          <a:pattFill prst="pct25">
            <a:fgClr>
              <a:schemeClr val="accent1"/>
            </a:fgClr>
            <a:bgClr>
              <a:schemeClr val="bg1"/>
            </a:bgClr>
          </a:patt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 name="テキスト ボックス 11"/>
          <p:cNvSpPr txBox="1"/>
          <p:nvPr/>
        </p:nvSpPr>
        <p:spPr>
          <a:xfrm>
            <a:off x="3724341" y="4455723"/>
            <a:ext cx="1728192" cy="276999"/>
          </a:xfrm>
          <a:prstGeom prst="rect">
            <a:avLst/>
          </a:prstGeom>
          <a:noFill/>
        </p:spPr>
        <p:txBody>
          <a:bodyPr wrap="square" rtlCol="0">
            <a:spAutoFit/>
          </a:bodyPr>
          <a:lstStyle/>
          <a:p>
            <a:pPr algn="ctr"/>
            <a:r>
              <a:rPr kumimoji="1" lang="en-US" altLang="ja-JP" sz="1200" b="1" dirty="0" smtClean="0"/>
              <a:t>【</a:t>
            </a:r>
            <a:r>
              <a:rPr kumimoji="1" lang="ja-JP" altLang="en-US" sz="1200" b="1" dirty="0" smtClean="0"/>
              <a:t>平成</a:t>
            </a:r>
            <a:r>
              <a:rPr kumimoji="1" lang="en-US" altLang="ja-JP" sz="1200" b="1" dirty="0" smtClean="0"/>
              <a:t>30</a:t>
            </a:r>
            <a:r>
              <a:rPr kumimoji="1" lang="ja-JP" altLang="en-US" sz="1200" b="1" dirty="0" smtClean="0"/>
              <a:t>年度の成果</a:t>
            </a:r>
            <a:r>
              <a:rPr kumimoji="1" lang="en-US" altLang="ja-JP" sz="1200" b="1" dirty="0" smtClean="0"/>
              <a:t>】</a:t>
            </a:r>
            <a:endParaRPr kumimoji="1" lang="ja-JP" altLang="en-US" sz="1200" b="1" dirty="0"/>
          </a:p>
        </p:txBody>
      </p:sp>
      <p:sp>
        <p:nvSpPr>
          <p:cNvPr id="14" name="角丸四角形 13"/>
          <p:cNvSpPr/>
          <p:nvPr/>
        </p:nvSpPr>
        <p:spPr>
          <a:xfrm>
            <a:off x="122294" y="6417054"/>
            <a:ext cx="8894659" cy="382088"/>
          </a:xfrm>
          <a:prstGeom prst="round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rPr>
              <a:t>【</a:t>
            </a:r>
            <a:r>
              <a:rPr kumimoji="1" lang="ja-JP" altLang="en-US" sz="1050" dirty="0" smtClean="0">
                <a:solidFill>
                  <a:schemeClr val="tx1"/>
                </a:solidFill>
              </a:rPr>
              <a:t>今後の課題</a:t>
            </a:r>
            <a:r>
              <a:rPr kumimoji="1" lang="en-US" altLang="ja-JP" sz="1050" dirty="0" smtClean="0">
                <a:solidFill>
                  <a:schemeClr val="tx1"/>
                </a:solidFill>
              </a:rPr>
              <a:t>】</a:t>
            </a:r>
          </a:p>
          <a:p>
            <a:r>
              <a:rPr lang="ja-JP" altLang="en-US" sz="1050" dirty="0" smtClean="0">
                <a:solidFill>
                  <a:schemeClr val="tx1"/>
                </a:solidFill>
              </a:rPr>
              <a:t>・今年度は、</a:t>
            </a:r>
            <a:r>
              <a:rPr lang="ja-JP" altLang="en-US" sz="1050" dirty="0" err="1" smtClean="0">
                <a:solidFill>
                  <a:schemeClr val="tx1"/>
                </a:solidFill>
              </a:rPr>
              <a:t>障がい</a:t>
            </a:r>
            <a:r>
              <a:rPr lang="ja-JP" altLang="en-US" sz="1050" dirty="0" smtClean="0">
                <a:solidFill>
                  <a:schemeClr val="tx1"/>
                </a:solidFill>
              </a:rPr>
              <a:t>者虐待の基本的な考え方と養護者虐待について主に作成したが、施設従事者虐待及び使用者虐待についても作成していく必要がある。</a:t>
            </a:r>
            <a:endParaRPr kumimoji="1" lang="ja-JP" altLang="en-US" sz="1050" dirty="0">
              <a:solidFill>
                <a:schemeClr val="tx1"/>
              </a:solidFill>
            </a:endParaRPr>
          </a:p>
        </p:txBody>
      </p:sp>
    </p:spTree>
    <p:extLst>
      <p:ext uri="{BB962C8B-B14F-4D97-AF65-F5344CB8AC3E}">
        <p14:creationId xmlns:p14="http://schemas.microsoft.com/office/powerpoint/2010/main" val="176155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右矢印 32"/>
          <p:cNvSpPr/>
          <p:nvPr/>
        </p:nvSpPr>
        <p:spPr>
          <a:xfrm>
            <a:off x="718770" y="2111951"/>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8" name="正方形/長方形 97"/>
          <p:cNvSpPr/>
          <p:nvPr/>
        </p:nvSpPr>
        <p:spPr>
          <a:xfrm>
            <a:off x="5888182" y="4751934"/>
            <a:ext cx="253009"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6753410" y="4755589"/>
            <a:ext cx="253009"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7772401" y="4755589"/>
            <a:ext cx="1053008"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59832" y="1210607"/>
            <a:ext cx="1373625" cy="38164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4499992" y="548680"/>
            <a:ext cx="72008" cy="648072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251520" y="531150"/>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者対応</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（厚生労働省スキーム）</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57871" y="1155188"/>
            <a:ext cx="611560" cy="38579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正方形/長方形 9"/>
          <p:cNvSpPr/>
          <p:nvPr/>
        </p:nvSpPr>
        <p:spPr>
          <a:xfrm>
            <a:off x="1149929" y="3091108"/>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993567" y="2111951"/>
            <a:ext cx="506376" cy="290122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都道府県</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3146961" y="1916833"/>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a:t>
            </a:r>
            <a:r>
              <a:rPr lang="ja-JP" altLang="en-US" sz="1400" dirty="0" smtClean="0">
                <a:solidFill>
                  <a:schemeClr val="tx1"/>
                </a:solidFill>
                <a:latin typeface="ＭＳ ゴシック" panose="020B0609070205080204" pitchFamily="49" charset="-128"/>
                <a:ea typeface="ＭＳ ゴシック" panose="020B0609070205080204" pitchFamily="49" charset="-128"/>
              </a:rPr>
              <a:t>環境</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3231558" y="1155188"/>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3231558"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893532" y="3281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135215" y="5877272"/>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企業</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0" name="右矢印 29"/>
          <p:cNvSpPr/>
          <p:nvPr/>
        </p:nvSpPr>
        <p:spPr>
          <a:xfrm>
            <a:off x="832763" y="3933056"/>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1690255" y="3933056"/>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2541921" y="2170931"/>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右矢印 33"/>
          <p:cNvSpPr/>
          <p:nvPr/>
        </p:nvSpPr>
        <p:spPr>
          <a:xfrm>
            <a:off x="832763" y="1155188"/>
            <a:ext cx="213211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36" name="直線矢印コネクタ 35"/>
          <p:cNvCxnSpPr>
            <a:stCxn id="14" idx="2"/>
            <a:endCxn id="21" idx="0"/>
          </p:cNvCxnSpPr>
          <p:nvPr/>
        </p:nvCxnSpPr>
        <p:spPr>
          <a:xfrm flipH="1">
            <a:off x="3408960" y="2671015"/>
            <a:ext cx="355518" cy="61397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764478" y="2671015"/>
            <a:ext cx="306456" cy="6106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746469" y="5001711"/>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関係法令に</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基づく指導等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4" name="グループ化 103"/>
          <p:cNvGrpSpPr/>
          <p:nvPr/>
        </p:nvGrpSpPr>
        <p:grpSpPr>
          <a:xfrm>
            <a:off x="1382659" y="5013174"/>
            <a:ext cx="871230" cy="861154"/>
            <a:chOff x="1382659" y="5013174"/>
            <a:chExt cx="871230" cy="661931"/>
          </a:xfrm>
        </p:grpSpPr>
        <p:cxnSp>
          <p:nvCxnSpPr>
            <p:cNvPr id="45" name="直線矢印コネクタ 44"/>
            <p:cNvCxnSpPr>
              <a:stCxn id="10" idx="2"/>
            </p:cNvCxnSpPr>
            <p:nvPr/>
          </p:nvCxnSpPr>
          <p:spPr>
            <a:xfrm flipH="1">
              <a:off x="1382659" y="5013174"/>
              <a:ext cx="10228"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5027031"/>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47" name="テキスト ボックス 46"/>
          <p:cNvSpPr txBox="1"/>
          <p:nvPr/>
        </p:nvSpPr>
        <p:spPr>
          <a:xfrm>
            <a:off x="718770" y="3441566"/>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578109" y="3605329"/>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149928" y="5197176"/>
            <a:ext cx="1344962" cy="330787"/>
          </a:xfrm>
          <a:prstGeom prst="rect">
            <a:avLst/>
          </a:prstGeom>
          <a:solidFill>
            <a:schemeClr val="bg1">
              <a:alpha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事実確認</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7" name="正方形/長方形 56"/>
          <p:cNvSpPr/>
          <p:nvPr/>
        </p:nvSpPr>
        <p:spPr>
          <a:xfrm>
            <a:off x="7683334" y="1210607"/>
            <a:ext cx="1349829" cy="38164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5754571" y="3091108"/>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64" name="正方形/長方形 63"/>
          <p:cNvSpPr/>
          <p:nvPr/>
        </p:nvSpPr>
        <p:spPr>
          <a:xfrm>
            <a:off x="6618667" y="2074820"/>
            <a:ext cx="506376" cy="293835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大阪府</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76" name="正方形/長方形 75"/>
          <p:cNvSpPr/>
          <p:nvPr/>
        </p:nvSpPr>
        <p:spPr>
          <a:xfrm>
            <a:off x="4760315" y="5857527"/>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企業</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矢印コネクタ 82"/>
          <p:cNvCxnSpPr>
            <a:endCxn id="115" idx="0"/>
          </p:cNvCxnSpPr>
          <p:nvPr/>
        </p:nvCxnSpPr>
        <p:spPr>
          <a:xfrm flipH="1">
            <a:off x="8069689" y="2671014"/>
            <a:ext cx="269352" cy="6139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6851" y="2671014"/>
            <a:ext cx="261157" cy="6139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888180" y="5237019"/>
            <a:ext cx="2933244" cy="2621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下矢印 104"/>
          <p:cNvSpPr/>
          <p:nvPr/>
        </p:nvSpPr>
        <p:spPr>
          <a:xfrm>
            <a:off x="6939826" y="5373216"/>
            <a:ext cx="944542" cy="473404"/>
          </a:xfrm>
          <a:prstGeom prst="downArrow">
            <a:avLst>
              <a:gd name="adj1" fmla="val 72164"/>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5648889" y="5229201"/>
            <a:ext cx="3416320" cy="307777"/>
          </a:xfrm>
          <a:prstGeom prst="rect">
            <a:avLst/>
          </a:prstGeom>
          <a:noFill/>
        </p:spPr>
        <p:txBody>
          <a:bodyPr wrap="none" rtlCol="0">
            <a:spAutoFit/>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連携した調査・関係法令に基づく指導等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8" name="左右矢印 107"/>
          <p:cNvSpPr/>
          <p:nvPr/>
        </p:nvSpPr>
        <p:spPr>
          <a:xfrm>
            <a:off x="7153168" y="2069562"/>
            <a:ext cx="661927" cy="220582"/>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角丸四角形 93"/>
          <p:cNvSpPr/>
          <p:nvPr/>
        </p:nvSpPr>
        <p:spPr>
          <a:xfrm>
            <a:off x="4726270" y="542951"/>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者対応</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（大阪方式）</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4765689" y="1210609"/>
            <a:ext cx="611560" cy="38579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96" name="右矢印 95"/>
          <p:cNvSpPr/>
          <p:nvPr/>
        </p:nvSpPr>
        <p:spPr>
          <a:xfrm>
            <a:off x="5362966" y="2172181"/>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7" name="右矢印 96"/>
          <p:cNvSpPr/>
          <p:nvPr/>
        </p:nvSpPr>
        <p:spPr>
          <a:xfrm>
            <a:off x="5457863" y="1119016"/>
            <a:ext cx="2148282"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1" name="右矢印 100"/>
          <p:cNvSpPr/>
          <p:nvPr/>
        </p:nvSpPr>
        <p:spPr>
          <a:xfrm>
            <a:off x="7141035" y="2290144"/>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12" name="正方形/長方形 111"/>
          <p:cNvSpPr/>
          <p:nvPr/>
        </p:nvSpPr>
        <p:spPr>
          <a:xfrm>
            <a:off x="7835837" y="1155186"/>
            <a:ext cx="936104" cy="422323"/>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3" name="角丸四角形 112"/>
          <p:cNvSpPr/>
          <p:nvPr/>
        </p:nvSpPr>
        <p:spPr>
          <a:xfrm>
            <a:off x="7815092" y="1916833"/>
            <a:ext cx="1179839" cy="754182"/>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雇用環境</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四角形吹き出し 14"/>
          <p:cNvSpPr/>
          <p:nvPr/>
        </p:nvSpPr>
        <p:spPr>
          <a:xfrm>
            <a:off x="6548025" y="1690774"/>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i="1" dirty="0" smtClean="0">
                <a:solidFill>
                  <a:schemeClr val="tx1"/>
                </a:solidFill>
                <a:latin typeface="HG丸ｺﾞｼｯｸM-PRO" panose="020F0600000000000000" pitchFamily="50" charset="-128"/>
                <a:ea typeface="HG丸ｺﾞｼｯｸM-PRO" panose="020F0600000000000000" pitchFamily="50" charset="-128"/>
              </a:rPr>
              <a:t>定期的な実務者会議</a:t>
            </a:r>
            <a:endParaRPr kumimoji="1" lang="ja-JP" altLang="en-US" sz="1400" i="1" dirty="0">
              <a:solidFill>
                <a:schemeClr val="tx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892287"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6" name="角丸四角形 115"/>
          <p:cNvSpPr/>
          <p:nvPr/>
        </p:nvSpPr>
        <p:spPr>
          <a:xfrm>
            <a:off x="8470606"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118" name="テキスト ボックス 117"/>
          <p:cNvSpPr txBox="1"/>
          <p:nvPr/>
        </p:nvSpPr>
        <p:spPr>
          <a:xfrm>
            <a:off x="1870579" y="79510"/>
            <a:ext cx="4904780" cy="523220"/>
          </a:xfrm>
          <a:prstGeom prst="rect">
            <a:avLst/>
          </a:prstGeom>
          <a:noFill/>
        </p:spPr>
        <p:txBody>
          <a:bodyPr wrap="square" rtlCol="0">
            <a:spAutoFit/>
          </a:bodyPr>
          <a:lstStyle/>
          <a:p>
            <a:pPr algn="ctr"/>
            <a:r>
              <a:rPr kumimoji="1" lang="ja-JP" altLang="en-US" sz="2800" b="1" dirty="0" smtClean="0">
                <a:solidFill>
                  <a:srgbClr val="00206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使用者虐待の対応</a:t>
            </a:r>
            <a:endParaRPr kumimoji="1" lang="ja-JP" altLang="en-US" sz="2800" b="1" dirty="0">
              <a:solidFill>
                <a:srgbClr val="00206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A3DB138-92A5-4612-A502-12E4C5DA25CF}" type="slidenum">
              <a:rPr kumimoji="1" lang="ja-JP" altLang="en-US" smtClean="0"/>
              <a:pPr/>
              <a:t>5</a:t>
            </a:fld>
            <a:endParaRPr kumimoji="1" lang="ja-JP" altLang="en-US"/>
          </a:p>
        </p:txBody>
      </p:sp>
      <p:sp>
        <p:nvSpPr>
          <p:cNvPr id="3" name="テキスト ボックス 2"/>
          <p:cNvSpPr txBox="1"/>
          <p:nvPr/>
        </p:nvSpPr>
        <p:spPr>
          <a:xfrm>
            <a:off x="7606145" y="58951"/>
            <a:ext cx="1382848" cy="369332"/>
          </a:xfrm>
          <a:prstGeom prst="rect">
            <a:avLst/>
          </a:prstGeom>
          <a:noFill/>
          <a:ln>
            <a:solidFill>
              <a:schemeClr val="tx1"/>
            </a:solidFill>
          </a:ln>
        </p:spPr>
        <p:txBody>
          <a:bodyPr wrap="square" rtlCol="0">
            <a:spAutoFit/>
          </a:bodyPr>
          <a:lstStyle/>
          <a:p>
            <a:pPr algn="ctr"/>
            <a:r>
              <a:rPr kumimoji="1" lang="ja-JP" altLang="en-US" dirty="0" smtClean="0">
                <a:latin typeface="ＭＳ Ｐゴシック" panose="020B0600070205080204" pitchFamily="50" charset="-128"/>
                <a:ea typeface="ＭＳ Ｐゴシック" panose="020B0600070205080204" pitchFamily="50" charset="-128"/>
              </a:rPr>
              <a:t>参考資料４</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440368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9008</TotalTime>
  <Words>1221</Words>
  <Application>Microsoft Office PowerPoint</Application>
  <PresentationFormat>画面に合わせる (4:3)</PresentationFormat>
  <Paragraphs>215</Paragraphs>
  <Slides>5</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Arial Unicode MS</vt:lpstr>
      <vt:lpstr>HG丸ｺﾞｼｯｸM-PRO</vt:lpstr>
      <vt:lpstr>ＭＳ Ｐゴシック</vt:lpstr>
      <vt:lpstr>ＭＳ ゴシック</vt:lpstr>
      <vt:lpstr>メイリオ</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平成30年度　障がい者虐待対応ワーキング概要　　　　　　　　　　　</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手操　温子</cp:lastModifiedBy>
  <cp:revision>610</cp:revision>
  <cp:lastPrinted>2019-01-22T04:36:24Z</cp:lastPrinted>
  <dcterms:created xsi:type="dcterms:W3CDTF">2011-11-08T06:25:49Z</dcterms:created>
  <dcterms:modified xsi:type="dcterms:W3CDTF">2019-01-28T08:32:44Z</dcterms:modified>
</cp:coreProperties>
</file>