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7" r:id="rId3"/>
    <p:sldId id="272" r:id="rId4"/>
    <p:sldId id="27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C3DD71D-1356-4298-8657-6F3FB18D8411}">
          <p14:sldIdLst>
            <p14:sldId id="284"/>
            <p14:sldId id="287"/>
            <p14:sldId id="272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5C5"/>
    <a:srgbClr val="FF6699"/>
    <a:srgbClr val="FFE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2" autoAdjust="0"/>
    <p:restoredTop sz="92734" autoAdjust="0"/>
  </p:normalViewPr>
  <p:slideViewPr>
    <p:cSldViewPr>
      <p:cViewPr>
        <p:scale>
          <a:sx n="82" d="100"/>
          <a:sy n="82" d="100"/>
        </p:scale>
        <p:origin x="-5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722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F835C-32D4-44B5-8A2B-AFEAEDD263CD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1BED9-AD09-4511-A77A-F2E255CA8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5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大阪府は月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回の実務者会議や日々の連絡で進捗把握</a:t>
            </a:r>
            <a:endParaRPr kumimoji="1" lang="en-US" altLang="ja-JP" dirty="0" smtClean="0"/>
          </a:p>
          <a:p>
            <a:r>
              <a:rPr kumimoji="1" lang="ja-JP" altLang="en-US" dirty="0" smtClean="0"/>
              <a:t>労働相談票が挙がる前でも、ケースバイケースではあるが同時並行で動くことが可能なのでご相談を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根回しをして足並みをそろえる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ハローワーク：障害者雇用促進法の関係法令に抵触するおそれあり、身体・心理・ネグレクトのケース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労働基準監督署：労働基準関係法令に抵触するおそれあり、賃金未払い等経済的虐待のケース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雇用均等室：男女雇用機会均等法の関係法令に抵触するおそれあり、セクハラなど性的虐待のケース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総務部企画室：個別労働関係の紛争の解決促進に関する法律（個紛法）に基づく助言、指導、あっせんを求める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E754-374E-4980-B272-3D0FC2DA78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6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0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01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8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7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3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8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9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4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514D-7E1B-48D6-8A4B-28C2D03A4FB6}" type="datetimeFigureOut">
              <a:rPr kumimoji="1" lang="ja-JP" altLang="en-US" smtClean="0"/>
              <a:t>2017/2/8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7DF3-DD33-43CC-9EE0-0E0276FFC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7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33448" y="116632"/>
            <a:ext cx="8974758" cy="327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200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者虐待防止対策支援事業の主な取組み</a:t>
            </a:r>
            <a:endParaRPr kumimoji="1" lang="ja-JP" altLang="en-US" sz="2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64196"/>
              </p:ext>
            </p:extLst>
          </p:nvPr>
        </p:nvGraphicFramePr>
        <p:xfrm>
          <a:off x="65874" y="547643"/>
          <a:ext cx="8957743" cy="62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974"/>
                <a:gridCol w="703976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目的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H28</a:t>
                      </a:r>
                      <a:r>
                        <a:rPr kumimoji="1" lang="ja-JP" altLang="en-US" sz="1600" dirty="0" smtClean="0"/>
                        <a:t>年度の主な取組み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399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+mj-ea"/>
                          <a:ea typeface="+mj-ea"/>
                        </a:rPr>
                        <a:t>１．市町村の虐待</a:t>
                      </a:r>
                      <a:endParaRPr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+mj-ea"/>
                          <a:ea typeface="+mj-ea"/>
                        </a:rPr>
                        <a:t>　対応力の向上</a:t>
                      </a:r>
                      <a:endParaRPr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（１）通報受理から終結に　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至るまでの虐待対応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（２）虐待の早期発見、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　　未然防止</a:t>
                      </a: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①市町村職員向け虐待対応研修の強化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⇒基礎研修：講義及び演習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（講義）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・成年後見制度に関する基礎的な講義を追加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 </a:t>
                      </a:r>
                      <a:r>
                        <a:rPr kumimoji="1" lang="ja-JP" altLang="en-US" sz="1300" u="non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（演習）・事例を用いた初動期対応に関するグループワーク</a:t>
                      </a:r>
                      <a:endParaRPr kumimoji="1" lang="en-US" altLang="ja-JP" sz="14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7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⇒現任研修：内容の充実化を図るため、</a:t>
                      </a:r>
                      <a:r>
                        <a:rPr kumimoji="1" lang="en-US" altLang="ja-JP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H28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年度より複数回の開催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・「</a:t>
                      </a:r>
                      <a:r>
                        <a:rPr kumimoji="1" lang="ja-JP" altLang="en-US" sz="1300" dirty="0" smtClean="0"/>
                        <a:t>家族関係の見立て」、「精神障がいの理解」、「成年後見制度を利用促進」に関するテーマを実施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・養護者虐待だけでなく、施設従事者虐待や使用者虐待についても内容を拡充</a:t>
                      </a:r>
                      <a:endParaRPr kumimoji="1" lang="en-US" altLang="ja-JP" sz="130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②市町村虐待対応ワーキングの継続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300" b="1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en-US" sz="13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⇒・終結事例の検証</a:t>
                      </a:r>
                      <a:endParaRPr kumimoji="1" lang="en-US" altLang="ja-JP" sz="1300" b="0" kern="1200" baseline="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 　・現任者向け研修の企画</a:t>
                      </a:r>
                      <a:endParaRPr kumimoji="1" lang="en-US" altLang="ja-JP" sz="1300" b="0" kern="1200" baseline="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 　・国調査の変更に伴うレビューシートの改訂と普及</a:t>
                      </a: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③専門性強化事業の充実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⇒・</a:t>
                      </a:r>
                      <a:r>
                        <a:rPr kumimoji="1" lang="en-US" altLang="ja-JP" sz="1300" dirty="0" smtClean="0"/>
                        <a:t>H28</a:t>
                      </a:r>
                      <a:r>
                        <a:rPr kumimoji="1" lang="ja-JP" altLang="en-US" sz="1300" dirty="0" smtClean="0"/>
                        <a:t>年度実績は</a:t>
                      </a:r>
                      <a:r>
                        <a:rPr kumimoji="1" lang="en-US" altLang="ja-JP" sz="1300" dirty="0" smtClean="0"/>
                        <a:t>7</a:t>
                      </a:r>
                      <a:r>
                        <a:rPr kumimoji="1" lang="ja-JP" altLang="en-US" sz="1300" dirty="0" smtClean="0"/>
                        <a:t>件（</a:t>
                      </a:r>
                      <a:r>
                        <a:rPr kumimoji="1" lang="en-US" altLang="ja-JP" sz="1300" dirty="0" smtClean="0"/>
                        <a:t>H29.1</a:t>
                      </a:r>
                      <a:r>
                        <a:rPr kumimoji="1" lang="ja-JP" altLang="en-US" sz="1300" dirty="0" smtClean="0"/>
                        <a:t>時点）</a:t>
                      </a:r>
                      <a:endParaRPr kumimoji="1" lang="en-US" altLang="ja-JP" sz="13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/>
                        <a:t>　 　・現任研修にて活用のメリットを紹介</a:t>
                      </a:r>
                      <a:endParaRPr kumimoji="1" lang="en-US" altLang="ja-JP" sz="13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/>
                        <a:t>　 　・市町村ワーキングにおける終結事例の検証に活用</a:t>
                      </a:r>
                      <a:endParaRPr kumimoji="1" lang="en-US" altLang="ja-JP" sz="1300" dirty="0" smtClean="0"/>
                    </a:p>
                  </a:txBody>
                  <a:tcPr/>
                </a:tc>
              </a:tr>
              <a:tr h="114698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２．</a:t>
                      </a:r>
                      <a:r>
                        <a:rPr kumimoji="1" lang="ja-JP" altLang="en-US" sz="1400" b="1" dirty="0" err="1" smtClean="0"/>
                        <a:t>障がい</a:t>
                      </a:r>
                      <a:r>
                        <a:rPr kumimoji="1" lang="ja-JP" altLang="en-US" sz="1400" b="1" dirty="0" smtClean="0"/>
                        <a:t>福祉サービス事業所の虐待防止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④事業所職員向け虐待防止研修の継続実施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・管理者対象とした研修：研修受講していない管理者への受講の推進</a:t>
                      </a:r>
                      <a:endParaRPr kumimoji="1" lang="en-US" altLang="ja-JP" sz="13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⑤事業所に対する実地指導</a:t>
                      </a: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　　　　　　　　　　　　　　　　　　　　　　　　　　　　　　　　　　　　　　　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・全事業者を対象とした集団指導</a:t>
                      </a:r>
                      <a:endParaRPr kumimoji="1" lang="en-US" altLang="ja-JP" sz="13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・個々の事業者に対する計画的な実地指導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146988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３．関係機関との連携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⑥使用者虐待における大阪労働局との連携</a:t>
                      </a:r>
                      <a:endParaRPr kumimoji="1" lang="en-US" altLang="ja-JP" sz="13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3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・定期的な実務者会議の実施</a:t>
                      </a:r>
                      <a:endParaRPr kumimoji="1" lang="ja-JP" altLang="en-US" sz="1300" b="0" dirty="0" smtClean="0"/>
                    </a:p>
                    <a:p>
                      <a:endParaRPr kumimoji="1" lang="en-US" altLang="ja-JP" sz="1000" b="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00" b="1" dirty="0" smtClean="0"/>
                        <a:t>⑦</a:t>
                      </a:r>
                      <a:r>
                        <a:rPr kumimoji="1" lang="en-US" altLang="ja-JP" sz="1300" b="1" dirty="0" smtClean="0"/>
                        <a:t>DV</a:t>
                      </a:r>
                      <a:r>
                        <a:rPr kumimoji="1" lang="ja-JP" altLang="en-US" sz="1300" b="1" dirty="0" smtClean="0"/>
                        <a:t>対応における連携</a:t>
                      </a:r>
                      <a:endParaRPr kumimoji="1" lang="en-US" altLang="ja-JP" sz="1300" b="1" dirty="0" smtClean="0"/>
                    </a:p>
                    <a:p>
                      <a:r>
                        <a:rPr kumimoji="1" lang="ja-JP" altLang="en-US" sz="1300" baseline="0" dirty="0" smtClean="0"/>
                        <a:t>　・ </a:t>
                      </a:r>
                      <a:r>
                        <a:rPr kumimoji="1" lang="ja-JP" altLang="en-US" sz="1300" dirty="0" smtClean="0"/>
                        <a:t>現任研修において、</a:t>
                      </a:r>
                      <a:r>
                        <a:rPr kumimoji="1" lang="en-US" altLang="ja-JP" sz="1300" dirty="0" smtClean="0"/>
                        <a:t>DV</a:t>
                      </a:r>
                      <a:r>
                        <a:rPr kumimoji="1" lang="ja-JP" altLang="en-US" sz="1300" dirty="0" smtClean="0"/>
                        <a:t>の理解と障がい者虐待対応との連携に関する講義実施、</a:t>
                      </a:r>
                      <a:endParaRPr kumimoji="1" lang="en-US" altLang="ja-JP" sz="1300" dirty="0" smtClean="0"/>
                    </a:p>
                    <a:p>
                      <a:r>
                        <a:rPr kumimoji="1" lang="ja-JP" altLang="en-US" sz="1300" baseline="0" dirty="0" smtClean="0"/>
                        <a:t>　　市町村</a:t>
                      </a:r>
                      <a:r>
                        <a:rPr kumimoji="1" lang="en-US" altLang="ja-JP" sz="1300" baseline="0" dirty="0" smtClean="0"/>
                        <a:t>DV</a:t>
                      </a:r>
                      <a:r>
                        <a:rPr kumimoji="1" lang="ja-JP" altLang="en-US" sz="1300" baseline="0" dirty="0" smtClean="0"/>
                        <a:t>担当職員向け研修にも、障がい者虐待に関する講義を導入</a:t>
                      </a:r>
                      <a:endParaRPr kumimoji="1" lang="en-US" altLang="ja-JP" sz="13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546694" y="44624"/>
            <a:ext cx="1489802" cy="45308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/>
              <a:t>資料２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8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右矢印 32"/>
          <p:cNvSpPr/>
          <p:nvPr/>
        </p:nvSpPr>
        <p:spPr>
          <a:xfrm>
            <a:off x="718770" y="2111951"/>
            <a:ext cx="1274799" cy="761645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通報・届出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888182" y="4751934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753410" y="4755589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772401" y="4755589"/>
            <a:ext cx="1053008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059832" y="1210607"/>
            <a:ext cx="1373625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499992" y="548680"/>
            <a:ext cx="72008" cy="648072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251520" y="531150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使用者による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者対応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（厚生労働省スキーム）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7871" y="1155188"/>
            <a:ext cx="611560" cy="3857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者虐待を発見した人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者虐待を受けた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人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49929" y="3091108"/>
            <a:ext cx="485919" cy="19220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93567" y="2111951"/>
            <a:ext cx="506376" cy="2901226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都道府県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46961" y="1916833"/>
            <a:ext cx="1235034" cy="754182"/>
          </a:xfrm>
          <a:prstGeom prst="roundRect">
            <a:avLst>
              <a:gd name="adj" fmla="val 18990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均等部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31558" y="1155188"/>
            <a:ext cx="936104" cy="46357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31558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ハローワーク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893532" y="3281670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労働基準監督署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35215" y="5877272"/>
            <a:ext cx="4234617" cy="5958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8327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16902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2541921" y="2170931"/>
            <a:ext cx="686188" cy="643682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832763" y="1155188"/>
            <a:ext cx="2132110" cy="639124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6" name="直線矢印コネクタ 35"/>
          <p:cNvCxnSpPr>
            <a:stCxn id="14" idx="2"/>
            <a:endCxn id="21" idx="0"/>
          </p:cNvCxnSpPr>
          <p:nvPr/>
        </p:nvCxnSpPr>
        <p:spPr>
          <a:xfrm flipH="1">
            <a:off x="3408960" y="2671015"/>
            <a:ext cx="355518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4" idx="2"/>
            <a:endCxn id="22" idx="0"/>
          </p:cNvCxnSpPr>
          <p:nvPr/>
        </p:nvCxnSpPr>
        <p:spPr>
          <a:xfrm>
            <a:off x="3764478" y="2671015"/>
            <a:ext cx="306456" cy="6106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下矢印 42"/>
          <p:cNvSpPr/>
          <p:nvPr/>
        </p:nvSpPr>
        <p:spPr>
          <a:xfrm>
            <a:off x="2746469" y="5001711"/>
            <a:ext cx="1891534" cy="844909"/>
          </a:xfrm>
          <a:prstGeom prst="downArrow">
            <a:avLst>
              <a:gd name="adj1" fmla="val 66711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関係法令に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基づく指導等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4" name="グループ化 103"/>
          <p:cNvGrpSpPr/>
          <p:nvPr/>
        </p:nvGrpSpPr>
        <p:grpSpPr>
          <a:xfrm>
            <a:off x="1382659" y="5013174"/>
            <a:ext cx="871230" cy="861154"/>
            <a:chOff x="1382659" y="5013174"/>
            <a:chExt cx="871230" cy="661931"/>
          </a:xfrm>
        </p:grpSpPr>
        <p:cxnSp>
          <p:nvCxnSpPr>
            <p:cNvPr id="45" name="直線矢印コネクタ 44"/>
            <p:cNvCxnSpPr>
              <a:stCxn id="10" idx="2"/>
            </p:cNvCxnSpPr>
            <p:nvPr/>
          </p:nvCxnSpPr>
          <p:spPr>
            <a:xfrm flipH="1">
              <a:off x="1382659" y="5013174"/>
              <a:ext cx="10228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2253889" y="5027031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718770" y="344156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届出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8109" y="360532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49928" y="5197176"/>
            <a:ext cx="1344962" cy="330787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事実確認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683334" y="1210607"/>
            <a:ext cx="1349829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754571" y="3091108"/>
            <a:ext cx="506376" cy="19220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618667" y="2074820"/>
            <a:ext cx="506376" cy="2938356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760315" y="5857527"/>
            <a:ext cx="4234617" cy="5958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右矢印 77"/>
          <p:cNvSpPr/>
          <p:nvPr/>
        </p:nvSpPr>
        <p:spPr>
          <a:xfrm>
            <a:off x="54578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>
            <a:off x="63153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/>
          <p:cNvCxnSpPr>
            <a:endCxn id="115" idx="0"/>
          </p:cNvCxnSpPr>
          <p:nvPr/>
        </p:nvCxnSpPr>
        <p:spPr>
          <a:xfrm flipH="1">
            <a:off x="8069689" y="2671014"/>
            <a:ext cx="269352" cy="6139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endCxn id="116" idx="0"/>
          </p:cNvCxnSpPr>
          <p:nvPr/>
        </p:nvCxnSpPr>
        <p:spPr>
          <a:xfrm>
            <a:off x="8386851" y="2671014"/>
            <a:ext cx="261157" cy="6139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5888180" y="5237019"/>
            <a:ext cx="2933244" cy="2621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>
            <a:off x="6939826" y="5373216"/>
            <a:ext cx="944542" cy="473404"/>
          </a:xfrm>
          <a:prstGeom prst="downArrow">
            <a:avLst>
              <a:gd name="adj1" fmla="val 72164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648889" y="5229201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連携した調査・関係法令に基づく指導等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左右矢印 107"/>
          <p:cNvSpPr/>
          <p:nvPr/>
        </p:nvSpPr>
        <p:spPr>
          <a:xfrm>
            <a:off x="7153168" y="2069562"/>
            <a:ext cx="661927" cy="22058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4726270" y="542951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使用者による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者対応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（大阪方式）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765689" y="1210609"/>
            <a:ext cx="611560" cy="3857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者虐待を発見した人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使用者による</a:t>
            </a:r>
            <a:r>
              <a:rPr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障がい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者虐待を受けた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人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6" name="右矢印 95"/>
          <p:cNvSpPr/>
          <p:nvPr/>
        </p:nvSpPr>
        <p:spPr>
          <a:xfrm>
            <a:off x="5362966" y="2172181"/>
            <a:ext cx="1274799" cy="761645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通報・届出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7" name="右矢印 96"/>
          <p:cNvSpPr/>
          <p:nvPr/>
        </p:nvSpPr>
        <p:spPr>
          <a:xfrm>
            <a:off x="5457863" y="1119016"/>
            <a:ext cx="2148282" cy="639124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1" name="右矢印 100"/>
          <p:cNvSpPr/>
          <p:nvPr/>
        </p:nvSpPr>
        <p:spPr>
          <a:xfrm>
            <a:off x="7141035" y="2290144"/>
            <a:ext cx="686188" cy="643682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309941" y="346002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届出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188430" y="360532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7835837" y="1155186"/>
            <a:ext cx="936104" cy="42232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7815092" y="1916833"/>
            <a:ext cx="1179839" cy="754182"/>
          </a:xfrm>
          <a:prstGeom prst="roundRect">
            <a:avLst>
              <a:gd name="adj" fmla="val 20564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雇用環境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・均等部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6548025" y="1690774"/>
            <a:ext cx="1872208" cy="288316"/>
          </a:xfrm>
          <a:prstGeom prst="wedgeRectCallout">
            <a:avLst>
              <a:gd name="adj1" fmla="val -2662"/>
              <a:gd name="adj2" fmla="val 898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i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定期的な実務者会議</a:t>
            </a:r>
            <a:endParaRPr kumimoji="1" lang="ja-JP" altLang="en-US" sz="14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7892287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ハローワーク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8470606" y="3284985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労働基準監督署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870579" y="79510"/>
            <a:ext cx="4904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使用者虐待の対応</a:t>
            </a:r>
            <a:endParaRPr kumimoji="1" lang="ja-JP" alt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B138-92A5-4612-A502-12E4C5DA25C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03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02073"/>
              </p:ext>
            </p:extLst>
          </p:nvPr>
        </p:nvGraphicFramePr>
        <p:xfrm>
          <a:off x="188297" y="1016125"/>
          <a:ext cx="8663996" cy="5669280"/>
        </p:xfrm>
        <a:graphic>
          <a:graphicData uri="http://schemas.openxmlformats.org/drawingml/2006/table">
            <a:tbl>
              <a:tblPr/>
              <a:tblGrid>
                <a:gridCol w="247615"/>
                <a:gridCol w="716394"/>
                <a:gridCol w="3738788"/>
                <a:gridCol w="3961199"/>
              </a:tblGrid>
              <a:tr h="119855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基礎研修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現任研修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63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対象者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</a:t>
                      </a:r>
                      <a:r>
                        <a:rPr kumimoji="1" lang="ja-JP" altLang="en-US" sz="1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福祉担当課職員または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市町村虐待防止センター職員で、主に新任者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市町村・虐待防止センター職員または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市町村虐待防止センター職員</a:t>
                      </a:r>
                      <a:endParaRPr kumimoji="1" lang="en-US" altLang="ja-JP" sz="12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95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研修日程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講義１日、演習１日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　３日（講義・演習）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目的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市町村においては、専門職の専従配置が難しく、新年度人事異動後の虐待対応新任者への研修として位置づけ、継続的な支援を行えるよう年度当初に実施。法の主旨、制度内容を理解し、基本的な対応スキル、特に初動期対応に重点を置き学ぶ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養護者虐待だけでなく、施設従事者、使用者からの虐待についても虐待事案を活用した演習を行い、複層的な要因が絡む困難事例に対処できることを目的としており、国研修の内容等を考慮し、年度後半に現任者を対象として実施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カリキュラム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「障害者虐待防止法の理解」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「大阪府における障がい者虐待防止・対応の現状」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「施設従事者による虐待の対応について」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「使用者による虐待の対応について」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「警察、労働局における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者虐待の対応」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「成年後見制度について」　　　　　　　　　　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者虐待対応における市町村の責務」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DV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の理解と障がい者虐待対応との連携」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「成年後見制度と市町村長申し立て」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「成年後見制度利用支援事業を活用した事例の紹介」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「精神障がいの理解と対応」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「家族関係の見立て」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「施設従事者虐待の対応」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「使用者虐待の対応」　　　　　　　　　　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・養護者虐待において、市町村のニーズや大阪府の</a:t>
                      </a:r>
                      <a:r>
                        <a:rPr kumimoji="1" lang="ja-JP" altLang="en-US" sz="1200" u="none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者虐待の現状をふまえながら、専門性の高いテーマを抽出して研修を実施。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・養護者虐待以外にも、施設従事者虐待や使用者虐待についても理解を深める。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演習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・養護者虐待に係る事例を通した演習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者虐待対応の流れ、市町村・虐待防止センター担当職員の役割など、マニュアルに沿った場面設定に基づいて、基本的な対応をグループワークで習得する。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307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受講者数　　Ｈ２４　１５３名　　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Ｈ２５　１２８名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Ｈ２６　　９２名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Ｈ２７　　９０名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Ｈ２８　１０４名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受講者数　　Ｈ２６　５９名（Ｈ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～実施）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Ｈ２７　６４名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Ｈ２８（１月および３月に実施予定）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03330" y="661033"/>
            <a:ext cx="6977141" cy="33855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indent="1397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１．市町村・虐待防止センター対応職員コース内容（基礎研修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・</a:t>
            </a:r>
            <a:r>
              <a:rPr lang="ja-JP" altLang="en-US" sz="1600" b="1" u="sng" dirty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現任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研修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ＭＳ Ｐゴシック"/>
                <a:cs typeface="Times New Roman" pitchFamily="18" charset="0"/>
              </a:rPr>
              <a:t>）</a:t>
            </a:r>
            <a:endParaRPr lang="en-US" altLang="ja-JP" sz="1600" b="1" u="sng" dirty="0" smtClean="0">
              <a:solidFill>
                <a:prstClr val="black"/>
              </a:solidFill>
              <a:latin typeface="ＭＳ Ｐゴシック"/>
              <a:cs typeface="Times New Roman" pitchFamily="18" charset="0"/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107504" y="129405"/>
            <a:ext cx="4824536" cy="584791"/>
          </a:xfrm>
          <a:prstGeom prst="bevel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err="1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障がい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者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虐待防止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・権利擁護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研修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の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実施</a:t>
            </a:r>
            <a:r>
              <a:rPr lang="ja-JP" altLang="en-US" sz="1400" dirty="0" smtClean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　　　　　</a:t>
            </a:r>
            <a:r>
              <a:rPr lang="ja-JP" altLang="ja-JP" sz="1400" dirty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6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332656"/>
            <a:ext cx="8784975" cy="640871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6903" y="836712"/>
            <a:ext cx="8482235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b="1" dirty="0" smtClean="0">
                <a:latin typeface="ＭＳ Ｐゴシック"/>
                <a:cs typeface="Times New Roman" pitchFamily="18" charset="0"/>
              </a:rPr>
              <a:t>　</a:t>
            </a:r>
            <a:r>
              <a:rPr lang="ja-JP" altLang="en-US" sz="1600" b="1" u="sng" dirty="0">
                <a:latin typeface="ＭＳ Ｐゴシック"/>
                <a:cs typeface="Times New Roman" pitchFamily="18" charset="0"/>
              </a:rPr>
              <a:t>２</a:t>
            </a:r>
            <a:r>
              <a:rPr lang="ja-JP" altLang="en-US" sz="1600" b="1" u="sng" dirty="0" smtClean="0">
                <a:latin typeface="ＭＳ Ｐゴシック"/>
                <a:cs typeface="Times New Roman" pitchFamily="18" charset="0"/>
              </a:rPr>
              <a:t>．　</a:t>
            </a:r>
            <a:r>
              <a:rPr lang="ja-JP" altLang="en-US" sz="1600" b="1" u="sng" dirty="0" err="1" smtClean="0">
                <a:latin typeface="ＭＳ Ｐゴシック"/>
                <a:cs typeface="Times New Roman" pitchFamily="18" charset="0"/>
              </a:rPr>
              <a:t>障がい</a:t>
            </a:r>
            <a:r>
              <a:rPr lang="ja-JP" altLang="en-US" sz="1600" b="1" u="sng" dirty="0" smtClean="0">
                <a:latin typeface="ＭＳ Ｐゴシック"/>
                <a:cs typeface="Times New Roman" pitchFamily="18" charset="0"/>
              </a:rPr>
              <a:t>福祉サービス事業所等コース</a:t>
            </a:r>
            <a:endParaRPr lang="en-US" altLang="ja-JP" sz="1600" b="1" u="sng" dirty="0" smtClean="0">
              <a:latin typeface="ＭＳ Ｐゴシック"/>
              <a:cs typeface="Times New Roman" pitchFamily="18" charset="0"/>
            </a:endParaRPr>
          </a:p>
          <a:p>
            <a:r>
              <a:rPr lang="ja-JP" altLang="en-US" sz="1400" dirty="0">
                <a:latin typeface="+mj-ea"/>
                <a:cs typeface="Times New Roman" pitchFamily="18" charset="0"/>
              </a:rPr>
              <a:t>　</a:t>
            </a:r>
            <a:endParaRPr lang="en-US" altLang="ja-JP" sz="1400" dirty="0" smtClean="0">
              <a:latin typeface="+mj-ea"/>
              <a:cs typeface="Times New Roman" pitchFamily="18" charset="0"/>
            </a:endParaRPr>
          </a:p>
          <a:p>
            <a:r>
              <a:rPr lang="ja-JP" altLang="en-US" sz="1400" dirty="0">
                <a:latin typeface="+mj-ea"/>
                <a:cs typeface="Times New Roman" pitchFamily="18" charset="0"/>
              </a:rPr>
              <a:t>　</a:t>
            </a:r>
            <a:r>
              <a:rPr lang="ja-JP" altLang="en-US" sz="1600" dirty="0" smtClean="0">
                <a:latin typeface="+mj-ea"/>
                <a:cs typeface="Times New Roman" pitchFamily="18" charset="0"/>
              </a:rPr>
              <a:t>国</a:t>
            </a:r>
            <a:r>
              <a:rPr lang="ja-JP" altLang="en-US" sz="1600" dirty="0">
                <a:latin typeface="+mj-ea"/>
                <a:cs typeface="Times New Roman" pitchFamily="18" charset="0"/>
              </a:rPr>
              <a:t>研修受講者及び外部講師を指導者にした講義並びに、演習形式の研修を実施。</a:t>
            </a:r>
            <a:endParaRPr lang="en-US" altLang="ja-JP" sz="1600" dirty="0">
              <a:latin typeface="+mj-ea"/>
              <a:cs typeface="Times New Roman" pitchFamily="18" charset="0"/>
            </a:endParaRPr>
          </a:p>
          <a:p>
            <a:r>
              <a:rPr lang="ja-JP" altLang="en-US" sz="1600" dirty="0">
                <a:latin typeface="+mj-ea"/>
                <a:cs typeface="ＭＳ Ｐゴシック" pitchFamily="50" charset="-128"/>
              </a:rPr>
              <a:t>　　⇒事業所等において、虐待防止（伝達）研修の実施、虐待防止委員会の設置を推奨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。</a:t>
            </a:r>
            <a:endParaRPr lang="en-US" altLang="ja-JP" sz="1600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dirty="0">
                <a:latin typeface="+mj-ea"/>
                <a:cs typeface="ＭＳ Ｐゴシック" pitchFamily="50" charset="-128"/>
              </a:rPr>
              <a:t>　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　　</a:t>
            </a:r>
            <a:endParaRPr lang="en-US" altLang="ja-JP" sz="1600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　　⇒平成</a:t>
            </a:r>
            <a:r>
              <a:rPr lang="en-US" altLang="ja-JP" sz="1600" dirty="0" smtClean="0">
                <a:latin typeface="+mj-ea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+mj-ea"/>
                <a:cs typeface="ＭＳ Ｐゴシック" pitchFamily="50" charset="-128"/>
              </a:rPr>
              <a:t>年度より、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民間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の</a:t>
            </a:r>
            <a:r>
              <a:rPr lang="ja-JP" altLang="en-US" sz="1600" b="1" u="sng" dirty="0" err="1">
                <a:latin typeface="+mj-ea"/>
                <a:cs typeface="ＭＳ Ｐゴシック" pitchFamily="50" charset="-128"/>
              </a:rPr>
              <a:t>障がい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福祉サービス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事業所の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管理者を国研修に派遣し、</a:t>
            </a:r>
            <a:endParaRPr lang="en-US" altLang="ja-JP" sz="1600" b="1" u="sng" dirty="0" smtClean="0">
              <a:latin typeface="+mj-ea"/>
              <a:cs typeface="ＭＳ Ｐゴシック" pitchFamily="50" charset="-128"/>
            </a:endParaRPr>
          </a:p>
          <a:p>
            <a:r>
              <a:rPr lang="ja-JP" altLang="en-US" sz="1600" b="1" dirty="0">
                <a:latin typeface="+mj-ea"/>
                <a:cs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+mj-ea"/>
                <a:cs typeface="ＭＳ Ｐゴシック" pitchFamily="50" charset="-128"/>
              </a:rPr>
              <a:t>　　　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府</a:t>
            </a:r>
            <a:r>
              <a:rPr lang="ja-JP" altLang="en-US" sz="1600" b="1" u="sng" dirty="0">
                <a:latin typeface="+mj-ea"/>
                <a:cs typeface="ＭＳ Ｐゴシック" pitchFamily="50" charset="-128"/>
              </a:rPr>
              <a:t>で</a:t>
            </a:r>
            <a:r>
              <a:rPr lang="ja-JP" altLang="en-US" sz="1600" b="1" u="sng" dirty="0" smtClean="0">
                <a:latin typeface="+mj-ea"/>
                <a:cs typeface="ＭＳ Ｐゴシック" pitchFamily="50" charset="-128"/>
              </a:rPr>
              <a:t>の演習講師として起用。</a:t>
            </a:r>
            <a:endParaRPr lang="en-US" altLang="ja-JP" sz="1600" b="1" u="sng" dirty="0" smtClean="0">
              <a:latin typeface="+mj-ea"/>
              <a:cs typeface="ＭＳ Ｐゴシック" pitchFamily="50" charset="-128"/>
            </a:endParaRPr>
          </a:p>
          <a:p>
            <a:endParaRPr lang="en-US" altLang="ja-JP" sz="1600" dirty="0" smtClean="0">
              <a:latin typeface="+mj-ea"/>
            </a:endParaRPr>
          </a:p>
          <a:p>
            <a:r>
              <a:rPr lang="ja-JP" altLang="en-US" sz="1600" dirty="0">
                <a:latin typeface="+mj-ea"/>
              </a:rPr>
              <a:t>＊</a:t>
            </a:r>
            <a:r>
              <a:rPr lang="en-US" altLang="ja-JP" sz="1600" dirty="0" smtClean="0">
                <a:latin typeface="+mj-ea"/>
              </a:rPr>
              <a:t>H28</a:t>
            </a:r>
            <a:r>
              <a:rPr lang="ja-JP" altLang="en-US" sz="1600" dirty="0">
                <a:latin typeface="+mj-ea"/>
              </a:rPr>
              <a:t>年度の研修（</a:t>
            </a:r>
            <a:r>
              <a:rPr lang="en-US" altLang="ja-JP" sz="1600" dirty="0">
                <a:latin typeface="+mj-ea"/>
              </a:rPr>
              <a:t>11</a:t>
            </a:r>
            <a:r>
              <a:rPr lang="ja-JP" altLang="en-US" sz="1600" dirty="0">
                <a:latin typeface="+mj-ea"/>
              </a:rPr>
              <a:t>～</a:t>
            </a:r>
            <a:r>
              <a:rPr lang="en-US" altLang="ja-JP" sz="1600" dirty="0">
                <a:latin typeface="+mj-ea"/>
              </a:rPr>
              <a:t>12</a:t>
            </a:r>
            <a:r>
              <a:rPr lang="ja-JP" altLang="en-US" sz="1600" dirty="0">
                <a:latin typeface="+mj-ea"/>
              </a:rPr>
              <a:t>月に</a:t>
            </a:r>
            <a:r>
              <a:rPr lang="ja-JP" altLang="en-US" sz="1600" dirty="0" smtClean="0">
                <a:latin typeface="+mj-ea"/>
              </a:rPr>
              <a:t>開催）においては</a:t>
            </a:r>
            <a:r>
              <a:rPr lang="en-US" altLang="ja-JP" sz="1600" dirty="0" smtClean="0">
                <a:latin typeface="+mj-ea"/>
              </a:rPr>
              <a:t>1,121</a:t>
            </a:r>
            <a:r>
              <a:rPr lang="ja-JP" altLang="en-US" sz="1600" dirty="0">
                <a:latin typeface="+mj-ea"/>
              </a:rPr>
              <a:t>名</a:t>
            </a:r>
            <a:r>
              <a:rPr lang="ja-JP" altLang="en-US" sz="1600" dirty="0" smtClean="0">
                <a:latin typeface="+mj-ea"/>
              </a:rPr>
              <a:t>の申込み</a:t>
            </a:r>
            <a:r>
              <a:rPr lang="ja-JP" altLang="en-US" sz="1600" dirty="0">
                <a:latin typeface="+mj-ea"/>
              </a:rPr>
              <a:t>があり</a:t>
            </a:r>
            <a:r>
              <a:rPr lang="ja-JP" altLang="en-US" sz="1600" dirty="0" smtClean="0">
                <a:latin typeface="+mj-ea"/>
              </a:rPr>
              <a:t>、</a:t>
            </a:r>
            <a:r>
              <a:rPr lang="en-US" altLang="ja-JP" sz="1600" dirty="0" smtClean="0">
                <a:latin typeface="+mj-ea"/>
              </a:rPr>
              <a:t>982</a:t>
            </a:r>
            <a:r>
              <a:rPr lang="ja-JP" altLang="en-US" sz="1600" dirty="0" smtClean="0">
                <a:latin typeface="+mj-ea"/>
              </a:rPr>
              <a:t>名が受講。</a:t>
            </a:r>
            <a:endParaRPr lang="en-US" altLang="ja-JP" sz="1600" dirty="0">
              <a:latin typeface="ＭＳ Ｐゴシック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08728"/>
              </p:ext>
            </p:extLst>
          </p:nvPr>
        </p:nvGraphicFramePr>
        <p:xfrm>
          <a:off x="415325" y="3495761"/>
          <a:ext cx="8273567" cy="2713424"/>
        </p:xfrm>
        <a:graphic>
          <a:graphicData uri="http://schemas.openxmlformats.org/drawingml/2006/table">
            <a:tbl>
              <a:tblPr/>
              <a:tblGrid>
                <a:gridCol w="1380689"/>
                <a:gridCol w="6892878"/>
              </a:tblGrid>
              <a:tr h="28292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対象者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福祉サービス事業所職員向け（平成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月～平成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月開催）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36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カリキュラム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講義（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日）： 「障害者虐待防止法・対応に関わる法の理解」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「大阪府における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者虐待防止・対応の現状」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「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者虐待と権利擁護」等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演習（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×4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回）：「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者虐待防止の対応、体制づくり、組織運営について」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　　　　「不適切な支援への気づき」等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40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開催時期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平成２８年１１月～平成２８年１２月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5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（受講者数）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２４：１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００９名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Ｈ２５：８６５名　　Ｈ２６：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６２４名　　</a:t>
                      </a:r>
                      <a:endParaRPr kumimoji="1" lang="en-US" altLang="ja-JP" sz="1400" baseline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Ｈ２７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７５０名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Ｈ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２８：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９８２名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　開催）（申込者数：１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１２１名）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額縁 3"/>
          <p:cNvSpPr/>
          <p:nvPr/>
        </p:nvSpPr>
        <p:spPr>
          <a:xfrm>
            <a:off x="179512" y="173022"/>
            <a:ext cx="4824536" cy="584791"/>
          </a:xfrm>
          <a:prstGeom prst="bevel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err="1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障がい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者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虐待防止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・権利擁護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研修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の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実施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  <a:cs typeface="Arial Unicode MS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　　</a:t>
            </a:r>
            <a:r>
              <a:rPr lang="ja-JP" altLang="ja-JP" sz="1400" dirty="0">
                <a:solidFill>
                  <a:prstClr val="black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06145" y="58951"/>
            <a:ext cx="13828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0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8295</TotalTime>
  <Words>803</Words>
  <Application>Microsoft Office PowerPoint</Application>
  <PresentationFormat>画面に合わせる (4:3)</PresentationFormat>
  <Paragraphs>171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523</cp:revision>
  <cp:lastPrinted>2017-02-08T07:08:33Z</cp:lastPrinted>
  <dcterms:created xsi:type="dcterms:W3CDTF">2011-11-08T06:25:49Z</dcterms:created>
  <dcterms:modified xsi:type="dcterms:W3CDTF">2017-02-08T07:22:45Z</dcterms:modified>
</cp:coreProperties>
</file>