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2" d="100"/>
          <a:sy n="82" d="100"/>
        </p:scale>
        <p:origin x="-26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6105-0D43-49A2-A916-164F9F3871FF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7B0D-5C19-4C49-99DA-73446A3BB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17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6105-0D43-49A2-A916-164F9F3871FF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7B0D-5C19-4C49-99DA-73446A3BB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68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6105-0D43-49A2-A916-164F9F3871FF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7B0D-5C19-4C49-99DA-73446A3BB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9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6105-0D43-49A2-A916-164F9F3871FF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7B0D-5C19-4C49-99DA-73446A3BB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45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6105-0D43-49A2-A916-164F9F3871FF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7B0D-5C19-4C49-99DA-73446A3BB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79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6105-0D43-49A2-A916-164F9F3871FF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7B0D-5C19-4C49-99DA-73446A3BB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11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6105-0D43-49A2-A916-164F9F3871FF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7B0D-5C19-4C49-99DA-73446A3BB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89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6105-0D43-49A2-A916-164F9F3871FF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7B0D-5C19-4C49-99DA-73446A3BB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24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6105-0D43-49A2-A916-164F9F3871FF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7B0D-5C19-4C49-99DA-73446A3BB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03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6105-0D43-49A2-A916-164F9F3871FF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7B0D-5C19-4C49-99DA-73446A3BB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16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6105-0D43-49A2-A916-164F9F3871FF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7B0D-5C19-4C49-99DA-73446A3BB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89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A6105-0D43-49A2-A916-164F9F3871FF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67B0D-5C19-4C49-99DA-73446A3BB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65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9373" y="197428"/>
            <a:ext cx="10515600" cy="284710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 smtClean="0">
                <a:solidFill>
                  <a:schemeClr val="accent5">
                    <a:lumMod val="50000"/>
                  </a:schemeClr>
                </a:solidFill>
                <a:latin typeface="+mj-ea"/>
              </a:rPr>
              <a:t>聴覚</a:t>
            </a:r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+mj-ea"/>
              </a:rPr>
              <a:t>に</a:t>
            </a:r>
            <a:r>
              <a:rPr lang="ja-JP" altLang="en-US" sz="2400" dirty="0" err="1">
                <a:solidFill>
                  <a:schemeClr val="accent5">
                    <a:lumMod val="50000"/>
                  </a:schemeClr>
                </a:solidFill>
                <a:latin typeface="+mj-ea"/>
              </a:rPr>
              <a:t>障がい</a:t>
            </a:r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+mj-ea"/>
              </a:rPr>
              <a:t>（疑い含む。）のある子どもの言語能力の</a:t>
            </a:r>
            <a:r>
              <a:rPr lang="ja-JP" altLang="en-US" sz="2400" dirty="0" smtClean="0">
                <a:solidFill>
                  <a:schemeClr val="accent5">
                    <a:lumMod val="50000"/>
                  </a:schemeClr>
                </a:solidFill>
                <a:latin typeface="+mj-ea"/>
              </a:rPr>
              <a:t>発達の支援～</a:t>
            </a:r>
            <a:r>
              <a:rPr lang="en-US" altLang="ja-JP" sz="2400" dirty="0" smtClean="0">
                <a:solidFill>
                  <a:schemeClr val="accent5">
                    <a:lumMod val="50000"/>
                  </a:schemeClr>
                </a:solidFill>
                <a:latin typeface="+mj-ea"/>
              </a:rPr>
              <a:t/>
            </a:r>
            <a:br>
              <a:rPr lang="en-US" altLang="ja-JP" sz="2400" dirty="0" smtClean="0">
                <a:solidFill>
                  <a:schemeClr val="accent5">
                    <a:lumMod val="50000"/>
                  </a:schemeClr>
                </a:solidFill>
                <a:latin typeface="+mj-ea"/>
              </a:rPr>
            </a:br>
            <a:r>
              <a:rPr lang="ja-JP" altLang="en-US" sz="2400" dirty="0" smtClean="0">
                <a:solidFill>
                  <a:schemeClr val="accent5">
                    <a:lumMod val="50000"/>
                  </a:schemeClr>
                </a:solidFill>
                <a:latin typeface="+mj-ea"/>
              </a:rPr>
              <a:t>とりわけ</a:t>
            </a:r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+mj-ea"/>
              </a:rPr>
              <a:t>乳幼児期における子どもとその保護者の「手話の獲得」を支援</a:t>
            </a:r>
            <a:r>
              <a:rPr lang="ja-JP" altLang="en-US" sz="2400" dirty="0" smtClean="0">
                <a:solidFill>
                  <a:schemeClr val="accent5">
                    <a:lumMod val="50000"/>
                  </a:schemeClr>
                </a:solidFill>
                <a:latin typeface="+mj-ea"/>
              </a:rPr>
              <a:t>する</a:t>
            </a:r>
            <a:r>
              <a:rPr lang="en-US" altLang="ja-JP" sz="2400" dirty="0" smtClean="0">
                <a:solidFill>
                  <a:schemeClr val="accent5">
                    <a:lumMod val="50000"/>
                  </a:schemeClr>
                </a:solidFill>
                <a:latin typeface="+mj-ea"/>
              </a:rPr>
              <a:t/>
            </a:r>
            <a:br>
              <a:rPr lang="en-US" altLang="ja-JP" sz="2400" dirty="0" smtClean="0">
                <a:solidFill>
                  <a:schemeClr val="accent5">
                    <a:lumMod val="50000"/>
                  </a:schemeClr>
                </a:solidFill>
                <a:latin typeface="+mj-ea"/>
              </a:rPr>
            </a:br>
            <a:r>
              <a:rPr lang="ja-JP" altLang="en-US" sz="2400" dirty="0" smtClean="0">
                <a:solidFill>
                  <a:schemeClr val="accent5">
                    <a:lumMod val="50000"/>
                  </a:schemeClr>
                </a:solidFill>
                <a:latin typeface="+mj-ea"/>
              </a:rPr>
              <a:t>環境づくりについて</a:t>
            </a:r>
            <a:r>
              <a:rPr lang="ja-JP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～早期支援・療育・教育の現場を中心に～</a:t>
            </a:r>
            <a:endParaRPr kumimoji="1" lang="ja-JP" alt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5464" y="3657600"/>
            <a:ext cx="10515600" cy="24834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sz="3900" b="1" dirty="0" smtClean="0"/>
              <a:t>河﨑佳子（神戸大学）</a:t>
            </a:r>
            <a:endParaRPr kumimoji="1" lang="en-US" altLang="ja-JP" sz="3900" b="1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&lt;</a:t>
            </a:r>
            <a:r>
              <a:rPr lang="ja-JP" altLang="en-US" sz="2300" dirty="0" smtClean="0"/>
              <a:t>資料</a:t>
            </a:r>
            <a:r>
              <a:rPr lang="en-US" altLang="ja-JP" sz="2300" dirty="0" smtClean="0"/>
              <a:t>&gt;</a:t>
            </a:r>
            <a:endParaRPr lang="en-US" altLang="ja-JP" sz="2300" dirty="0"/>
          </a:p>
          <a:p>
            <a:pPr marL="0" indent="0" algn="r">
              <a:buNone/>
            </a:pPr>
            <a:r>
              <a:rPr kumimoji="1" lang="ja-JP" altLang="en-US" sz="2300" dirty="0" smtClean="0"/>
              <a:t>「手話と</a:t>
            </a:r>
            <a:r>
              <a:rPr kumimoji="1" lang="ja-JP" altLang="en-US" sz="2300" dirty="0" err="1" smtClean="0"/>
              <a:t>ろう</a:t>
            </a:r>
            <a:r>
              <a:rPr kumimoji="1" lang="ja-JP" altLang="en-US" sz="2300" dirty="0" smtClean="0"/>
              <a:t>者　～家族・教育～」より抜粋</a:t>
            </a:r>
            <a:endParaRPr kumimoji="1" lang="en-US" altLang="ja-JP" sz="2300" dirty="0" smtClean="0"/>
          </a:p>
          <a:p>
            <a:pPr marL="0" indent="0" algn="r">
              <a:buNone/>
            </a:pPr>
            <a:r>
              <a:rPr lang="ja-JP" altLang="en-US" sz="2300" dirty="0" smtClean="0"/>
              <a:t>手話・言語・コミュニケーション　</a:t>
            </a:r>
            <a:r>
              <a:rPr lang="en-US" altLang="ja-JP" sz="2300" dirty="0" smtClean="0"/>
              <a:t>No.</a:t>
            </a:r>
            <a:r>
              <a:rPr lang="ja-JP" altLang="en-US" sz="2300" dirty="0" smtClean="0"/>
              <a:t>２</a:t>
            </a:r>
            <a:endParaRPr lang="en-US" altLang="ja-JP" sz="2300" dirty="0" smtClean="0"/>
          </a:p>
          <a:p>
            <a:pPr marL="0" indent="0" algn="r">
              <a:buNone/>
            </a:pPr>
            <a:r>
              <a:rPr kumimoji="1" lang="ja-JP" altLang="en-US" sz="2300" dirty="0" smtClean="0"/>
              <a:t>日本手話研究所偏　文理閣（２０１５．４．１０）</a:t>
            </a:r>
            <a:endParaRPr kumimoji="1" lang="en-US" altLang="ja-JP" sz="2300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0341735" y="231820"/>
            <a:ext cx="1532586" cy="579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資料４－１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0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947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b="1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/>
            </a:r>
            <a:br>
              <a:rPr lang="en-US" altLang="ja-JP" b="1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ja-JP" b="1" kern="1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j-ea"/>
                <a:cs typeface="Times New Roman" panose="02020603050405020304" pitchFamily="18" charset="0"/>
              </a:rPr>
              <a:t>手話から遠ざけられて成長した人々の体験</a:t>
            </a:r>
            <a:br>
              <a:rPr lang="ja-JP" altLang="ja-JP" b="1" kern="1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j-ea"/>
                <a:cs typeface="Times New Roman" panose="02020603050405020304" pitchFamily="18" charset="0"/>
              </a:rPr>
            </a:br>
            <a:endParaRPr kumimoji="1" lang="ja-JP" altLang="en-US" b="1" dirty="0">
              <a:solidFill>
                <a:schemeClr val="accent5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92382"/>
            <a:ext cx="10515600" cy="478458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ja-JP" altLang="ja-JP" b="1" kern="1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健聴者モデル</a:t>
            </a:r>
            <a:r>
              <a:rPr lang="ja-JP" altLang="en-US" b="1" kern="1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の大きさ</a:t>
            </a:r>
            <a:endParaRPr lang="ja-JP" altLang="ja-JP" b="1" kern="100" dirty="0" smtClean="0">
              <a:solidFill>
                <a:schemeClr val="accent2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b="1" kern="100" dirty="0" smtClean="0">
                <a:effectLst/>
                <a:latin typeface="+mn-ea"/>
                <a:cs typeface="Times New Roman" panose="02020603050405020304" pitchFamily="18" charset="0"/>
              </a:rPr>
              <a:t>　　誤った自己認識</a:t>
            </a:r>
            <a:r>
              <a:rPr lang="ja-JP" altLang="en-US" b="1" kern="100" dirty="0">
                <a:latin typeface="+mn-ea"/>
                <a:cs typeface="Times New Roman" panose="02020603050405020304" pitchFamily="18" charset="0"/>
              </a:rPr>
              <a:t>　</a:t>
            </a:r>
            <a:endParaRPr lang="en-US" altLang="ja-JP" b="1" kern="100" dirty="0" smtClean="0">
              <a:latin typeface="+mn-ea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b="1" kern="100" dirty="0" smtClean="0">
                <a:effectLst/>
                <a:latin typeface="+mn-ea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 smtClean="0">
                <a:effectLst/>
                <a:latin typeface="+mn-ea"/>
                <a:cs typeface="Times New Roman" panose="02020603050405020304" pitchFamily="18" charset="0"/>
              </a:rPr>
              <a:t>アイデンティティ形成</a:t>
            </a:r>
            <a:r>
              <a:rPr lang="ja-JP" altLang="en-US" b="1" kern="100" dirty="0">
                <a:latin typeface="+mn-ea"/>
                <a:cs typeface="Times New Roman" panose="02020603050405020304" pitchFamily="18" charset="0"/>
              </a:rPr>
              <a:t>上</a:t>
            </a:r>
            <a:r>
              <a:rPr lang="ja-JP" altLang="en-US" b="1" kern="100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en-US" b="1" kern="100" dirty="0" smtClean="0">
                <a:effectLst/>
                <a:latin typeface="+mn-ea"/>
                <a:cs typeface="Times New Roman" panose="02020603050405020304" pitchFamily="18" charset="0"/>
              </a:rPr>
              <a:t>課題</a:t>
            </a:r>
            <a:r>
              <a:rPr lang="ja-JP" altLang="en-US" b="1" kern="100" dirty="0" smtClean="0">
                <a:latin typeface="+mn-ea"/>
                <a:cs typeface="Times New Roman" panose="02020603050405020304" pitchFamily="18" charset="0"/>
              </a:rPr>
              <a:t>（</a:t>
            </a:r>
            <a:r>
              <a:rPr lang="ja-JP" altLang="ja-JP" b="1" kern="100" dirty="0" smtClean="0">
                <a:effectLst/>
                <a:latin typeface="+mn-ea"/>
                <a:cs typeface="Times New Roman" panose="02020603050405020304" pitchFamily="18" charset="0"/>
              </a:rPr>
              <a:t>自尊感情</a:t>
            </a:r>
            <a:r>
              <a:rPr lang="ja-JP" altLang="en-US" b="1" kern="100" dirty="0" smtClean="0">
                <a:latin typeface="+mn-ea"/>
                <a:cs typeface="Times New Roman" panose="02020603050405020304" pitchFamily="18" charset="0"/>
              </a:rPr>
              <a:t>・</a:t>
            </a:r>
            <a:r>
              <a:rPr lang="ja-JP" altLang="ja-JP" b="1" kern="100" dirty="0" smtClean="0">
                <a:effectLst/>
                <a:latin typeface="+mn-ea"/>
                <a:cs typeface="Times New Roman" panose="02020603050405020304" pitchFamily="18" charset="0"/>
              </a:rPr>
              <a:t>時間的展望</a:t>
            </a:r>
            <a:r>
              <a:rPr lang="ja-JP" altLang="en-US" b="1" kern="100" dirty="0" smtClean="0">
                <a:effectLst/>
                <a:latin typeface="+mn-ea"/>
                <a:cs typeface="Times New Roman" panose="02020603050405020304" pitchFamily="18" charset="0"/>
              </a:rPr>
              <a:t>）</a:t>
            </a:r>
            <a:endParaRPr lang="en-US" altLang="ja-JP" b="1" kern="100" dirty="0" smtClean="0"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ja-JP" altLang="ja-JP" b="1" kern="1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親子関係</a:t>
            </a:r>
            <a:r>
              <a:rPr lang="ja-JP" altLang="en-US" b="1" kern="1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の問題</a:t>
            </a:r>
            <a:endParaRPr lang="ja-JP" altLang="ja-JP" b="1" kern="100" dirty="0" smtClean="0">
              <a:solidFill>
                <a:schemeClr val="accent2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ja-JP" altLang="ja-JP" b="1" kern="100" dirty="0" smtClean="0">
                <a:effectLst/>
                <a:latin typeface="+mn-ea"/>
                <a:cs typeface="Times New Roman" panose="02020603050405020304" pitchFamily="18" charset="0"/>
              </a:rPr>
              <a:t>　 　庇護と依存　⇔　強制と服従</a:t>
            </a:r>
            <a:r>
              <a:rPr lang="ja-JP" altLang="en-US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b="1" kern="100" dirty="0" smtClean="0">
                <a:effectLst/>
                <a:latin typeface="+mn-ea"/>
                <a:cs typeface="Times New Roman" panose="02020603050405020304" pitchFamily="18" charset="0"/>
              </a:rPr>
              <a:t>→ 思春期以降の家庭内暴力</a:t>
            </a:r>
            <a:endParaRPr lang="ja-JP" altLang="ja-JP" b="1" kern="100" dirty="0" smtClean="0"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ja-JP" altLang="ja-JP" b="1" kern="100" dirty="0" smtClean="0">
                <a:effectLst/>
                <a:latin typeface="+mn-ea"/>
                <a:cs typeface="Times New Roman" panose="02020603050405020304" pitchFamily="18" charset="0"/>
              </a:rPr>
              <a:t>　 　養育における「ことば」の</a:t>
            </a:r>
            <a:r>
              <a:rPr lang="ja-JP" altLang="en-US" b="1" kern="100" dirty="0" smtClean="0">
                <a:effectLst/>
                <a:latin typeface="+mn-ea"/>
                <a:cs typeface="Times New Roman" panose="02020603050405020304" pitchFamily="18" charset="0"/>
              </a:rPr>
              <a:t>剥奪</a:t>
            </a:r>
            <a:r>
              <a:rPr lang="ja-JP" altLang="ja-JP" b="1" kern="100" dirty="0" smtClean="0">
                <a:effectLst/>
                <a:latin typeface="+mn-ea"/>
                <a:cs typeface="Times New Roman" panose="02020603050405020304" pitchFamily="18" charset="0"/>
              </a:rPr>
              <a:t>（</a:t>
            </a:r>
            <a:r>
              <a:rPr lang="ja-JP" altLang="en-US" b="1" kern="100" dirty="0" smtClean="0">
                <a:effectLst/>
                <a:latin typeface="+mn-ea"/>
                <a:cs typeface="Times New Roman" panose="02020603050405020304" pitchFamily="18" charset="0"/>
              </a:rPr>
              <a:t>奪われた</a:t>
            </a:r>
            <a:r>
              <a:rPr lang="ja-JP" altLang="ja-JP" b="1" u="sng" kern="100" dirty="0" smtClean="0">
                <a:effectLst/>
                <a:latin typeface="+mn-ea"/>
                <a:cs typeface="Times New Roman" panose="02020603050405020304" pitchFamily="18" charset="0"/>
              </a:rPr>
              <a:t>生活言語</a:t>
            </a:r>
            <a:r>
              <a:rPr lang="ja-JP" altLang="ja-JP" b="1" kern="100" dirty="0" smtClean="0">
                <a:effectLst/>
                <a:latin typeface="+mn-ea"/>
                <a:cs typeface="Times New Roman" panose="02020603050405020304" pitchFamily="18" charset="0"/>
              </a:rPr>
              <a:t>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ja-JP" altLang="en-US" b="1" kern="1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孤独と空想</a:t>
            </a:r>
            <a:endParaRPr lang="en-US" altLang="ja-JP" b="1" kern="100" dirty="0" smtClean="0">
              <a:solidFill>
                <a:schemeClr val="accent2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ja-JP" altLang="en-US" b="1" kern="100" dirty="0" smtClean="0">
                <a:effectLst/>
                <a:latin typeface="+mn-ea"/>
                <a:cs typeface="Times New Roman" panose="02020603050405020304" pitchFamily="18" charset="0"/>
              </a:rPr>
              <a:t>　　学校でも、茶の間でも･･･　→ 心的防衛として空想・読書</a:t>
            </a:r>
            <a:endParaRPr lang="en-US" altLang="ja-JP" b="1" kern="100" dirty="0" smtClean="0"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ja-JP" altLang="ja-JP" b="1" kern="1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行動化の大きさ</a:t>
            </a:r>
            <a:r>
              <a:rPr lang="ja-JP" altLang="ja-JP" b="1" kern="100" dirty="0" smtClean="0">
                <a:effectLst/>
                <a:latin typeface="+mn-ea"/>
                <a:cs typeface="Times New Roman" panose="02020603050405020304" pitchFamily="18" charset="0"/>
              </a:rPr>
              <a:t>（暴力　自傷行為　遁走）</a:t>
            </a:r>
            <a:r>
              <a:rPr lang="ja-JP" altLang="en-US" b="1" kern="100" dirty="0" smtClean="0">
                <a:solidFill>
                  <a:schemeClr val="accent2">
                    <a:lumMod val="75000"/>
                  </a:schemeClr>
                </a:solidFill>
                <a:latin typeface="+mn-ea"/>
                <a:cs typeface="Times New Roman" panose="02020603050405020304" pitchFamily="18" charset="0"/>
              </a:rPr>
              <a:t>と </a:t>
            </a:r>
            <a:r>
              <a:rPr lang="ja-JP" altLang="ja-JP" b="1" kern="1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拒絶的対人関係</a:t>
            </a:r>
            <a:r>
              <a:rPr lang="ja-JP" altLang="ja-JP" b="1" kern="100" dirty="0" smtClean="0">
                <a:effectLst/>
                <a:latin typeface="+mn-ea"/>
                <a:cs typeface="Times New Roman" panose="02020603050405020304" pitchFamily="18" charset="0"/>
              </a:rPr>
              <a:t>　</a:t>
            </a:r>
          </a:p>
          <a:p>
            <a:pPr marL="0" indent="0">
              <a:buNone/>
            </a:pP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91758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1493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chemeClr val="accent5">
                    <a:lumMod val="50000"/>
                  </a:schemeClr>
                </a:solidFill>
              </a:rPr>
              <a:t>手話</a:t>
            </a: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がもたらす発達の質的変化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0382" y="1610590"/>
            <a:ext cx="10515600" cy="43273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ja-JP" altLang="en-US" sz="3600" dirty="0" smtClean="0">
                <a:solidFill>
                  <a:schemeClr val="accent5">
                    <a:lumMod val="50000"/>
                  </a:schemeClr>
                </a:solidFill>
              </a:rPr>
              <a:t>～手話の威力～</a:t>
            </a:r>
            <a:endParaRPr kumimoji="1" lang="en-US" altLang="ja-JP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b="1" dirty="0" smtClean="0"/>
              <a:t>◎映像思考が保障される。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◎他者とのやり取りにおける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　　同時性　相互性　対等性　効率性　が保障される。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◎映像記憶の想起が活性化される。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　　　　　　　↓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◆論理的思考の可能性を広げる。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◆感情体験を可能にする</a:t>
            </a:r>
            <a:r>
              <a:rPr lang="ja-JP" altLang="en-US" b="1" dirty="0"/>
              <a:t>。</a:t>
            </a:r>
            <a:endParaRPr lang="en-US" altLang="ja-JP" b="1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>
          <a:xfrm>
            <a:off x="6001555" y="5196625"/>
            <a:ext cx="399246" cy="476518"/>
          </a:xfrm>
          <a:prstGeom prst="rightArrow">
            <a:avLst>
              <a:gd name="adj1" fmla="val 50000"/>
              <a:gd name="adj2" fmla="val 743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503831" y="4778062"/>
            <a:ext cx="5280338" cy="13136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単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なる「情報のやり取り」を超えた</a:t>
            </a:r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「真のコミュニケーション」を可能にする。</a:t>
            </a:r>
            <a:endParaRPr lang="en-US" altLang="ja-JP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1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000" dirty="0" smtClean="0">
                <a:solidFill>
                  <a:schemeClr val="accent1">
                    <a:lumMod val="50000"/>
                  </a:schemeClr>
                </a:solidFill>
              </a:rPr>
              <a:t>手話が心理発達（人格形成）にもたらすもの</a:t>
            </a:r>
            <a:endParaRPr kumimoji="1" lang="ja-JP" alt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◎愛着形成と手話</a:t>
            </a:r>
            <a:endParaRPr kumimoji="1" lang="en-US" altLang="ja-JP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　「かかわり合う能力」の発達　＝　対人関係の基盤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愛着対象を知り、そ</a:t>
            </a:r>
            <a:r>
              <a:rPr lang="ja-JP" altLang="en-US" dirty="0"/>
              <a:t>の</a:t>
            </a:r>
            <a:r>
              <a:rPr kumimoji="1" lang="ja-JP" altLang="en-US" dirty="0" smtClean="0"/>
              <a:t>内在化を可能にするためのやりとり　＝　信頼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◎自尊感情と手話</a:t>
            </a:r>
            <a:endParaRPr kumimoji="1" lang="en-US" altLang="ja-JP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　　「全部わかる自分」を実感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「相手にわからせる（伝える）ことのできる自分」を実感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「ありのままの自分」を是とする体験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◎アイデンティティ形成と手話</a:t>
            </a:r>
            <a:endParaRPr lang="en-US" altLang="ja-JP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　自分と同じことばをもって生きる存在（仲間・先輩）との幅広く、深く、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豊かな出会い　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294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sz="4000" dirty="0" smtClean="0">
                <a:solidFill>
                  <a:schemeClr val="accent2">
                    <a:lumMod val="75000"/>
                  </a:schemeClr>
                </a:solidFill>
              </a:rPr>
              <a:t>早期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</a:rPr>
              <a:t>支援</a:t>
            </a:r>
            <a:r>
              <a:rPr lang="ja-JP" altLang="en-US" sz="4000" dirty="0" smtClean="0">
                <a:solidFill>
                  <a:schemeClr val="accent2">
                    <a:lumMod val="75000"/>
                  </a:schemeClr>
                </a:solidFill>
              </a:rPr>
              <a:t>の重要性　</a:t>
            </a:r>
            <a:r>
              <a:rPr lang="ja-JP" altLang="en-US" sz="2800" dirty="0" smtClean="0">
                <a:solidFill>
                  <a:schemeClr val="accent2">
                    <a:lumMod val="75000"/>
                  </a:schemeClr>
                </a:solidFill>
              </a:rPr>
              <a:t>対人関係の鋳型づくりのとき</a:t>
            </a:r>
            <a:endParaRPr kumimoji="1" lang="ja-JP" alt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 smtClean="0"/>
              <a:t>「</a:t>
            </a:r>
            <a:r>
              <a:rPr lang="ja-JP" altLang="ja-JP" dirty="0"/>
              <a:t>ものごころつく」と</a:t>
            </a:r>
            <a:r>
              <a:rPr lang="ja-JP" altLang="ja-JP" dirty="0" smtClean="0"/>
              <a:t>呼</a:t>
            </a:r>
            <a:r>
              <a:rPr lang="ja-JP" altLang="en-US" dirty="0" smtClean="0"/>
              <a:t>ばれる以前</a:t>
            </a:r>
            <a:r>
              <a:rPr lang="ja-JP" altLang="ja-JP" dirty="0" smtClean="0"/>
              <a:t>にも</a:t>
            </a:r>
            <a:r>
              <a:rPr lang="ja-JP" altLang="ja-JP" dirty="0"/>
              <a:t>、幼児はさまざまな感情を味わいながら、世の中の事象や人々を結びつけて考えて</a:t>
            </a:r>
            <a:r>
              <a:rPr lang="ja-JP" altLang="ja-JP" dirty="0" smtClean="0"/>
              <a:t>いる。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深層</a:t>
            </a:r>
            <a:r>
              <a:rPr lang="ja-JP" altLang="ja-JP" dirty="0"/>
              <a:t>心理学的に言えば、想起できない時代だからこそ、後の人生に重大な影響を与えるのだ</a:t>
            </a:r>
            <a:r>
              <a:rPr lang="ja-JP" altLang="ja-JP" dirty="0" smtClean="0"/>
              <a:t>と</a:t>
            </a:r>
            <a:r>
              <a:rPr lang="ja-JP" altLang="en-US" dirty="0" smtClean="0"/>
              <a:t>も</a:t>
            </a:r>
            <a:r>
              <a:rPr lang="ja-JP" altLang="ja-JP" dirty="0" smtClean="0"/>
              <a:t>言える。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つまり、対人</a:t>
            </a:r>
            <a:r>
              <a:rPr lang="ja-JP" altLang="en-US" dirty="0"/>
              <a:t>関係</a:t>
            </a:r>
            <a:r>
              <a:rPr lang="ja-JP" altLang="en-US" dirty="0" smtClean="0"/>
              <a:t>の「鋳型」を築く時期。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この</a:t>
            </a:r>
            <a:r>
              <a:rPr lang="ja-JP" altLang="ja-JP" dirty="0"/>
              <a:t>時期に</a:t>
            </a:r>
            <a:r>
              <a:rPr lang="ja-JP" altLang="ja-JP" dirty="0" smtClean="0"/>
              <a:t>親子</a:t>
            </a:r>
            <a:r>
              <a:rPr lang="ja-JP" altLang="en-US" dirty="0" smtClean="0"/>
              <a:t>（家族）</a:t>
            </a:r>
            <a:r>
              <a:rPr lang="ja-JP" altLang="ja-JP" dirty="0" smtClean="0"/>
              <a:t>が</a:t>
            </a:r>
            <a:r>
              <a:rPr lang="ja-JP" altLang="ja-JP" dirty="0"/>
              <a:t>手話に</a:t>
            </a:r>
            <a:r>
              <a:rPr lang="ja-JP" altLang="ja-JP" dirty="0" smtClean="0"/>
              <a:t>出会</a:t>
            </a:r>
            <a:r>
              <a:rPr lang="ja-JP" altLang="en-US" dirty="0" smtClean="0"/>
              <a:t>って、</a:t>
            </a:r>
            <a:r>
              <a:rPr lang="ja-JP" altLang="en-US" dirty="0" err="1" smtClean="0"/>
              <a:t>ろう</a:t>
            </a:r>
            <a:r>
              <a:rPr lang="ja-JP" altLang="en-US" dirty="0" smtClean="0"/>
              <a:t>児にとってより自然なやりとりを楽しめるかどうかが</a:t>
            </a:r>
            <a:r>
              <a:rPr lang="ja-JP" altLang="ja-JP" dirty="0" smtClean="0"/>
              <a:t>、</a:t>
            </a:r>
            <a:r>
              <a:rPr lang="ja-JP" altLang="ja-JP" dirty="0"/>
              <a:t>早期支援の決め手と</a:t>
            </a:r>
            <a:r>
              <a:rPr lang="ja-JP" altLang="ja-JP" dirty="0" smtClean="0"/>
              <a:t>な</a:t>
            </a:r>
            <a:r>
              <a:rPr lang="ja-JP" altLang="en-US" dirty="0" smtClean="0"/>
              <a:t>る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後に人口内耳を装用する子どもについても、まずは手話との出会いを保障し、コミュニケーションの楽しさを知り、人とかかわることへの積極性、「わかること＝概念形成」への意欲をもった３歳さん！を育てたい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143500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261</Words>
  <Application>Microsoft Office PowerPoint</Application>
  <PresentationFormat>ユーザー設定</PresentationFormat>
  <Paragraphs>49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聴覚に障がい（疑い含む。）のある子どもの言語能力の発達の支援～ とりわけ乳幼児期における子どもとその保護者の「手話の獲得」を支援する 環境づくりについて～早期支援・療育・教育の現場を中心に～</vt:lpstr>
      <vt:lpstr> 手話から遠ざけられて成長した人々の体験 </vt:lpstr>
      <vt:lpstr>手話がもたらす発達の質的変化</vt:lpstr>
      <vt:lpstr>手話が心理発達（人格形成）にもたらすもの</vt:lpstr>
      <vt:lpstr>早期支援の重要性　対人関係の鋳型づくりのとき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聴覚に障がい（疑い含む。）のある子どもの言語能力の発達の支援～ とりわけ乳幼児期における子どもとその保護者の「手話の獲得」を支援する 環境づくりについて～早期支援・療育・教育の現場を中心に～</dc:title>
  <dc:creator/>
  <cp:lastModifiedBy>HOSTNAME</cp:lastModifiedBy>
  <cp:revision>24</cp:revision>
  <dcterms:created xsi:type="dcterms:W3CDTF">2016-08-28T02:18:22Z</dcterms:created>
  <dcterms:modified xsi:type="dcterms:W3CDTF">2017-03-31T07:55:44Z</dcterms:modified>
</cp:coreProperties>
</file>