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5" r:id="rId11"/>
    <p:sldId id="270" r:id="rId12"/>
    <p:sldId id="272" r:id="rId13"/>
    <p:sldId id="271" r:id="rId14"/>
    <p:sldId id="273" r:id="rId15"/>
    <p:sldId id="276" r:id="rId16"/>
    <p:sldId id="277" r:id="rId17"/>
    <p:sldId id="278" r:id="rId18"/>
  </p:sldIdLst>
  <p:sldSz cx="12192000" cy="6858000"/>
  <p:notesSz cx="10020300" cy="68881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2" d="100"/>
          <a:sy n="82" d="100"/>
        </p:scale>
        <p:origin x="-264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75851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315B5D32-7467-4B9D-B8A1-81824A0783AD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75851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E984F52E-CF61-4EA1-8C77-CCAFED9089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488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10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07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31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97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58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21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61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283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53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11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3FE6-27F0-403A-A7E8-6C7335475C36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81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83FE6-27F0-403A-A7E8-6C7335475C36}" type="datetimeFigureOut">
              <a:rPr kumimoji="1" lang="ja-JP" altLang="en-US" smtClean="0"/>
              <a:t>2017/3/31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C72BB-D7BF-4635-B0FC-1EE07CCB6A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85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sz="3200" dirty="0" smtClean="0"/>
              <a:t/>
            </a:r>
            <a:br>
              <a:rPr lang="ja-JP" altLang="ja-JP" sz="3200" dirty="0" smtClean="0"/>
            </a:b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039091"/>
            <a:ext cx="10515600" cy="513787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ja-JP" dirty="0"/>
              <a:t> </a:t>
            </a:r>
            <a:r>
              <a:rPr lang="ja-JP" altLang="ja-JP" sz="3600" b="1" dirty="0" smtClean="0"/>
              <a:t>当事者</a:t>
            </a:r>
            <a:r>
              <a:rPr lang="ja-JP" altLang="ja-JP" sz="3600" b="1" dirty="0"/>
              <a:t>のライフステージに</a:t>
            </a:r>
            <a:r>
              <a:rPr lang="ja-JP" altLang="ja-JP" sz="3600" b="1" dirty="0" smtClean="0"/>
              <a:t>合わせた</a:t>
            </a:r>
            <a:endParaRPr lang="en-US" altLang="ja-JP" sz="3600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ja-JP" altLang="ja-JP" sz="3600" b="1" dirty="0" smtClean="0"/>
              <a:t>『</a:t>
            </a:r>
            <a:r>
              <a:rPr lang="ja-JP" altLang="ja-JP" sz="3600" b="1" dirty="0"/>
              <a:t>手話</a:t>
            </a:r>
            <a:r>
              <a:rPr lang="ja-JP" altLang="ja-JP" sz="3600" b="1"/>
              <a:t>言語</a:t>
            </a:r>
            <a:r>
              <a:rPr lang="ja-JP" altLang="ja-JP" sz="3600" b="1" smtClean="0"/>
              <a:t>』に</a:t>
            </a:r>
            <a:r>
              <a:rPr lang="ja-JP" altLang="ja-JP" sz="3600" b="1" dirty="0"/>
              <a:t>かかる取組みについて</a:t>
            </a:r>
            <a:r>
              <a:rPr lang="ja-JP" altLang="ja-JP" sz="3600" b="1" dirty="0" smtClean="0"/>
              <a:t>、</a:t>
            </a:r>
            <a:endParaRPr lang="en-US" altLang="ja-JP" sz="3600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ja-JP" altLang="ja-JP" sz="3600" b="1" dirty="0" smtClean="0"/>
              <a:t>子ども</a:t>
            </a:r>
            <a:r>
              <a:rPr lang="ja-JP" altLang="ja-JP" sz="3600" b="1" dirty="0"/>
              <a:t>時代（乳幼児期・</a:t>
            </a:r>
            <a:r>
              <a:rPr lang="ja-JP" altLang="ja-JP" sz="3600" b="1" dirty="0" smtClean="0"/>
              <a:t>児童期）</a:t>
            </a:r>
            <a:r>
              <a:rPr lang="ja-JP" altLang="ja-JP" sz="3600" b="1" dirty="0"/>
              <a:t>に考慮すべき</a:t>
            </a:r>
            <a:r>
              <a:rPr lang="ja-JP" altLang="ja-JP" sz="3600" b="1" dirty="0" smtClean="0"/>
              <a:t>こと</a:t>
            </a:r>
            <a:endParaRPr lang="en-US" altLang="ja-JP" sz="3600" b="1" dirty="0" smtClean="0"/>
          </a:p>
          <a:p>
            <a:pPr marL="0" indent="0" algn="ctr">
              <a:lnSpc>
                <a:spcPct val="150000"/>
              </a:lnSpc>
              <a:buNone/>
            </a:pPr>
            <a:endParaRPr lang="en-US" altLang="ja-JP" sz="3600" b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ja-JP" altLang="en-US" sz="3600" b="1" dirty="0" smtClean="0"/>
              <a:t>河 﨑 佳 子</a:t>
            </a:r>
            <a:endParaRPr lang="ja-JP" altLang="ja-JP" sz="3600" b="1" dirty="0"/>
          </a:p>
          <a:p>
            <a:pPr marL="0" indent="0" algn="ctr">
              <a:lnSpc>
                <a:spcPct val="150000"/>
              </a:lnSpc>
              <a:buNone/>
            </a:pPr>
            <a:endParaRPr lang="ja-JP" altLang="ja-JP" sz="3600" b="1" dirty="0"/>
          </a:p>
        </p:txBody>
      </p:sp>
    </p:spTree>
    <p:extLst>
      <p:ext uri="{BB962C8B-B14F-4D97-AF65-F5344CB8AC3E}">
        <p14:creationId xmlns:p14="http://schemas.microsoft.com/office/powerpoint/2010/main" val="4280997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accent2"/>
                </a:solidFill>
              </a:rPr>
              <a:t>「にじっこ」とは？　</a:t>
            </a:r>
            <a:r>
              <a:rPr kumimoji="1" lang="en-US" altLang="ja-JP" dirty="0" smtClean="0">
                <a:solidFill>
                  <a:schemeClr val="accent2"/>
                </a:solidFill>
              </a:rPr>
              <a:t/>
            </a:r>
            <a:br>
              <a:rPr kumimoji="1" lang="en-US" altLang="ja-JP" dirty="0" smtClean="0">
                <a:solidFill>
                  <a:schemeClr val="accent2"/>
                </a:solidFill>
              </a:rPr>
            </a:br>
            <a:r>
              <a:rPr kumimoji="1" lang="ja-JP" altLang="en-US" dirty="0" smtClean="0">
                <a:solidFill>
                  <a:schemeClr val="accent2"/>
                </a:solidFill>
              </a:rPr>
              <a:t>「にじっこ」が大切にしていることは？</a:t>
            </a:r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 smtClean="0"/>
              <a:t>◎</a:t>
            </a:r>
            <a:r>
              <a:rPr lang="ja-JP" altLang="ja-JP" dirty="0" smtClean="0"/>
              <a:t>聴覚</a:t>
            </a:r>
            <a:r>
              <a:rPr lang="ja-JP" altLang="ja-JP" dirty="0"/>
              <a:t>に障害のある赤ちゃんと子ども・ご家族</a:t>
            </a:r>
            <a:r>
              <a:rPr lang="ja-JP" altLang="ja-JP" dirty="0" smtClean="0"/>
              <a:t>が</a:t>
            </a:r>
            <a:r>
              <a:rPr lang="ja-JP" altLang="en-US" dirty="0" smtClean="0"/>
              <a:t>、</a:t>
            </a:r>
            <a:r>
              <a:rPr lang="ja-JP" altLang="ja-JP" dirty="0" smtClean="0"/>
              <a:t>手話</a:t>
            </a:r>
            <a:r>
              <a:rPr lang="ja-JP" altLang="ja-JP" dirty="0"/>
              <a:t>と</a:t>
            </a:r>
            <a:r>
              <a:rPr lang="ja-JP" altLang="ja-JP" dirty="0" err="1"/>
              <a:t>ろう</a:t>
            </a:r>
            <a:r>
              <a:rPr lang="ja-JP" altLang="ja-JP" dirty="0"/>
              <a:t>者</a:t>
            </a:r>
            <a:r>
              <a:rPr lang="ja-JP" altLang="ja-JP" dirty="0" smtClean="0"/>
              <a:t>に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 </a:t>
            </a:r>
            <a:r>
              <a:rPr lang="ja-JP" altLang="ja-JP" dirty="0" smtClean="0"/>
              <a:t>出会える</a:t>
            </a:r>
            <a:r>
              <a:rPr lang="ja-JP" altLang="ja-JP" dirty="0"/>
              <a:t>場</a:t>
            </a:r>
          </a:p>
          <a:p>
            <a:pPr marL="0" indent="0">
              <a:buNone/>
            </a:pPr>
            <a:r>
              <a:rPr lang="ja-JP" altLang="en-US" dirty="0" smtClean="0"/>
              <a:t>◎</a:t>
            </a:r>
            <a:r>
              <a:rPr lang="ja-JP" altLang="ja-JP" dirty="0" smtClean="0"/>
              <a:t>遊び</a:t>
            </a:r>
            <a:r>
              <a:rPr lang="ja-JP" altLang="ja-JP" dirty="0"/>
              <a:t>・交流・学習をとおして、きこえない子どもたちの成長に</a:t>
            </a:r>
            <a:r>
              <a:rPr lang="ja-JP" altLang="ja-JP" dirty="0" smtClean="0"/>
              <a:t>ついて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</a:t>
            </a:r>
            <a:r>
              <a:rPr lang="ja-JP" altLang="ja-JP" dirty="0" smtClean="0"/>
              <a:t>体験</a:t>
            </a:r>
            <a:r>
              <a:rPr lang="ja-JP" altLang="ja-JP" dirty="0"/>
              <a:t>を分かち合い、共に考える</a:t>
            </a:r>
            <a:r>
              <a:rPr lang="ja-JP" altLang="ja-JP" dirty="0" smtClean="0"/>
              <a:t>場</a:t>
            </a:r>
            <a:endParaRPr lang="en-US" altLang="ja-JP" dirty="0" smtClean="0"/>
          </a:p>
          <a:p>
            <a:pPr marL="0" indent="0">
              <a:buNone/>
            </a:pPr>
            <a:endParaRPr lang="ja-JP" altLang="ja-JP" dirty="0"/>
          </a:p>
          <a:p>
            <a:pPr marL="0" indent="0">
              <a:buNone/>
            </a:pPr>
            <a:r>
              <a:rPr lang="ja-JP" altLang="ja-JP" dirty="0">
                <a:solidFill>
                  <a:schemeClr val="accent6">
                    <a:lumMod val="75000"/>
                  </a:schemeClr>
                </a:solidFill>
              </a:rPr>
              <a:t>◇ 親が年を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重ねた</a:t>
            </a:r>
            <a:r>
              <a:rPr lang="ja-JP" altLang="en-US" dirty="0">
                <a:solidFill>
                  <a:schemeClr val="accent6">
                    <a:lumMod val="75000"/>
                  </a:schemeClr>
                </a:solidFill>
              </a:rPr>
              <a:t>時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、</a:t>
            </a:r>
            <a:r>
              <a:rPr lang="ja-JP" altLang="ja-JP" dirty="0">
                <a:solidFill>
                  <a:schemeClr val="accent6">
                    <a:lumMod val="75000"/>
                  </a:schemeClr>
                </a:solidFill>
              </a:rPr>
              <a:t>親の老後について、きこえの異なるきょう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だい</a:t>
            </a:r>
            <a:endParaRPr lang="en-US" altLang="ja-JP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6">
                    <a:lumMod val="75000"/>
                  </a:schemeClr>
                </a:solidFill>
              </a:rPr>
              <a:t>　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　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が</a:t>
            </a:r>
            <a:r>
              <a:rPr lang="ja-JP" altLang="ja-JP" dirty="0">
                <a:solidFill>
                  <a:schemeClr val="accent6">
                    <a:lumMod val="75000"/>
                  </a:schemeClr>
                </a:solidFill>
              </a:rPr>
              <a:t>対等に話し合える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よう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に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育てる</a:t>
            </a:r>
            <a:r>
              <a:rPr lang="ja-JP" altLang="ja-JP" dirty="0">
                <a:solidFill>
                  <a:schemeClr val="accent6">
                    <a:lumMod val="75000"/>
                  </a:schemeClr>
                </a:solidFill>
              </a:rPr>
              <a:t>。</a:t>
            </a:r>
          </a:p>
          <a:p>
            <a:pPr marL="0" indent="0">
              <a:buNone/>
            </a:pPr>
            <a:r>
              <a:rPr lang="en-US" altLang="ja-JP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◇やがて</a:t>
            </a:r>
            <a:r>
              <a:rPr lang="ja-JP" altLang="ja-JP" dirty="0">
                <a:solidFill>
                  <a:schemeClr val="accent6">
                    <a:lumMod val="75000"/>
                  </a:schemeClr>
                </a:solidFill>
              </a:rPr>
              <a:t>大人に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なる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きこえな</a:t>
            </a:r>
            <a:r>
              <a:rPr lang="ja-JP" altLang="en-US" dirty="0">
                <a:solidFill>
                  <a:schemeClr val="accent6">
                    <a:lumMod val="75000"/>
                  </a:schemeClr>
                </a:solidFill>
              </a:rPr>
              <a:t>い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子</a:t>
            </a:r>
            <a:r>
              <a:rPr lang="ja-JP" altLang="ja-JP" dirty="0">
                <a:solidFill>
                  <a:schemeClr val="accent6">
                    <a:lumMod val="75000"/>
                  </a:schemeClr>
                </a:solidFill>
              </a:rPr>
              <a:t>が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、次</a:t>
            </a:r>
            <a:r>
              <a:rPr lang="ja-JP" altLang="ja-JP" dirty="0">
                <a:solidFill>
                  <a:schemeClr val="accent6">
                    <a:lumMod val="75000"/>
                  </a:schemeClr>
                </a:solidFill>
              </a:rPr>
              <a:t>世代を育てることの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できる</a:t>
            </a:r>
            <a:endParaRPr lang="en-US" altLang="ja-JP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　　きこえない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存在</a:t>
            </a:r>
            <a:r>
              <a:rPr lang="ja-JP" altLang="ja-JP" dirty="0">
                <a:solidFill>
                  <a:schemeClr val="accent6">
                    <a:lumMod val="75000"/>
                  </a:schemeClr>
                </a:solidFill>
              </a:rPr>
              <a:t>に</a:t>
            </a:r>
            <a:r>
              <a:rPr lang="ja-JP" altLang="ja-JP" dirty="0" smtClean="0">
                <a:solidFill>
                  <a:schemeClr val="accent6">
                    <a:lumMod val="75000"/>
                  </a:schemeClr>
                </a:solidFill>
              </a:rPr>
              <a:t>な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れるように育てる。</a:t>
            </a:r>
            <a:endParaRPr lang="ja-JP" altLang="ja-JP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kumimoji="1" lang="ja-JP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571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５．</a:t>
            </a:r>
            <a:r>
              <a:rPr lang="ja-JP" altLang="ja-JP" dirty="0" smtClean="0"/>
              <a:t>「幼児期中期</a:t>
            </a:r>
            <a:r>
              <a:rPr lang="ja-JP" altLang="en-US" dirty="0" smtClean="0"/>
              <a:t>・</a:t>
            </a:r>
            <a:r>
              <a:rPr lang="ja-JP" altLang="ja-JP" dirty="0" smtClean="0"/>
              <a:t>後期　３－６歳頃」の支援</a:t>
            </a:r>
            <a:br>
              <a:rPr lang="ja-JP" altLang="ja-JP" dirty="0" smtClean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b="1" dirty="0" smtClean="0"/>
              <a:t>◎</a:t>
            </a:r>
            <a:r>
              <a:rPr lang="ja-JP" altLang="ja-JP" b="1" dirty="0" smtClean="0"/>
              <a:t>子ども</a:t>
            </a:r>
            <a:r>
              <a:rPr lang="ja-JP" altLang="ja-JP" b="1" dirty="0"/>
              <a:t>が「手話を獲得する」「手話で学ぶ」「</a:t>
            </a:r>
            <a:r>
              <a:rPr lang="ja-JP" altLang="ja-JP" b="1" dirty="0" smtClean="0"/>
              <a:t>手話</a:t>
            </a:r>
            <a:r>
              <a:rPr lang="ja-JP" altLang="en-US" b="1" dirty="0" smtClean="0"/>
              <a:t>をとおして感じ、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/>
              <a:t> </a:t>
            </a:r>
            <a:r>
              <a:rPr lang="ja-JP" altLang="en-US" b="1" dirty="0" smtClean="0"/>
              <a:t>　 考える</a:t>
            </a:r>
            <a:r>
              <a:rPr lang="ja-JP" altLang="ja-JP" b="1" dirty="0" smtClean="0"/>
              <a:t>」環境</a:t>
            </a:r>
            <a:r>
              <a:rPr lang="ja-JP" altLang="ja-JP" b="1" dirty="0"/>
              <a:t>を保障する。</a:t>
            </a:r>
          </a:p>
          <a:p>
            <a:pPr marL="0" indent="0">
              <a:buNone/>
            </a:pPr>
            <a:r>
              <a:rPr lang="ja-JP" altLang="en-US" b="1" dirty="0" smtClean="0"/>
              <a:t>◎</a:t>
            </a:r>
            <a:r>
              <a:rPr lang="ja-JP" altLang="ja-JP" b="1" dirty="0" smtClean="0"/>
              <a:t>豊か</a:t>
            </a:r>
            <a:r>
              <a:rPr lang="ja-JP" altLang="ja-JP" b="1" dirty="0"/>
              <a:t>な手話環境の中で、さまざまな</a:t>
            </a:r>
            <a:r>
              <a:rPr lang="ja-JP" altLang="ja-JP" b="1" dirty="0" smtClean="0"/>
              <a:t>活動</a:t>
            </a:r>
            <a:r>
              <a:rPr lang="ja-JP" altLang="en-US" b="1" dirty="0"/>
              <a:t>と</a:t>
            </a:r>
            <a:r>
              <a:rPr lang="ja-JP" altLang="ja-JP" b="1" dirty="0" smtClean="0"/>
              <a:t>対人</a:t>
            </a:r>
            <a:r>
              <a:rPr lang="ja-JP" altLang="ja-JP" b="1" dirty="0"/>
              <a:t>関係をとおして</a:t>
            </a:r>
            <a:r>
              <a:rPr lang="ja-JP" altLang="ja-JP" b="1" dirty="0" smtClean="0"/>
              <a:t>、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/>
              <a:t>　</a:t>
            </a:r>
            <a:r>
              <a:rPr lang="ja-JP" altLang="en-US" b="1" dirty="0" smtClean="0"/>
              <a:t> </a:t>
            </a:r>
            <a:r>
              <a:rPr lang="ja-JP" altLang="ja-JP" b="1" dirty="0" smtClean="0"/>
              <a:t>「</a:t>
            </a:r>
            <a:r>
              <a:rPr lang="ja-JP" altLang="ja-JP" b="1" dirty="0"/>
              <a:t>生活言語（一次的ことば）」としての手話力を発達させる。</a:t>
            </a:r>
          </a:p>
          <a:p>
            <a:pPr marL="0" indent="0" algn="r">
              <a:buNone/>
            </a:pPr>
            <a:r>
              <a:rPr lang="ja-JP" altLang="ja-JP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遊び</a:t>
            </a:r>
            <a:r>
              <a:rPr lang="ja-JP" altLang="ja-JP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・学習・しつけ・絵本の読み伝え・話し合い…</a:t>
            </a:r>
          </a:p>
          <a:p>
            <a:pPr marL="0" indent="0" algn="r">
              <a:buNone/>
            </a:pPr>
            <a:r>
              <a:rPr lang="en-US" altLang="ja-JP" b="1" dirty="0"/>
              <a:t> </a:t>
            </a:r>
            <a:endParaRPr lang="ja-JP" altLang="ja-JP" b="1" dirty="0"/>
          </a:p>
          <a:p>
            <a:r>
              <a:rPr lang="ja-JP" altLang="ja-JP" b="1" dirty="0"/>
              <a:t>手話を見て理解する（≒　日本語を</a:t>
            </a:r>
            <a:r>
              <a:rPr lang="ja-JP" altLang="ja-JP" b="1" u="sng" dirty="0"/>
              <a:t>聞く</a:t>
            </a:r>
            <a:r>
              <a:rPr lang="ja-JP" altLang="ja-JP" b="1" dirty="0"/>
              <a:t>）</a:t>
            </a:r>
          </a:p>
          <a:p>
            <a:r>
              <a:rPr lang="ja-JP" altLang="ja-JP" b="1" dirty="0"/>
              <a:t>手話で伝える（≒　日本語を</a:t>
            </a:r>
            <a:r>
              <a:rPr lang="ja-JP" altLang="ja-JP" b="1" u="sng" dirty="0"/>
              <a:t>話す</a:t>
            </a:r>
            <a:r>
              <a:rPr lang="ja-JP" altLang="ja-JP" b="1" dirty="0"/>
              <a:t>）</a:t>
            </a:r>
          </a:p>
          <a:p>
            <a:r>
              <a:rPr lang="ja-JP" altLang="ja-JP" b="1" dirty="0"/>
              <a:t>手話で考える（≒　日本語で</a:t>
            </a:r>
            <a:r>
              <a:rPr lang="ja-JP" altLang="ja-JP" b="1" u="sng" dirty="0"/>
              <a:t>考える</a:t>
            </a:r>
            <a:r>
              <a:rPr lang="ja-JP" altLang="ja-JP" b="1" dirty="0"/>
              <a:t>）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985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5593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ja-JP" sz="5300" dirty="0"/>
              <a:t/>
            </a:r>
            <a:br>
              <a:rPr lang="ja-JP" altLang="ja-JP" sz="5300" dirty="0"/>
            </a:br>
            <a:endParaRPr lang="ja-JP" altLang="ja-JP" sz="53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550718"/>
            <a:ext cx="10515600" cy="5626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4000" u="sng" dirty="0" smtClean="0">
                <a:solidFill>
                  <a:schemeClr val="accent1"/>
                </a:solidFill>
              </a:rPr>
              <a:t>対等性</a:t>
            </a:r>
            <a:r>
              <a:rPr lang="ja-JP" altLang="ja-JP" sz="4000" u="sng" dirty="0">
                <a:solidFill>
                  <a:schemeClr val="accent1"/>
                </a:solidFill>
              </a:rPr>
              <a:t>、同時性、相互性、効率性</a:t>
            </a:r>
            <a:r>
              <a:rPr lang="ja-JP" altLang="ja-JP" sz="4000" dirty="0"/>
              <a:t>が</a:t>
            </a:r>
            <a:r>
              <a:rPr lang="ja-JP" altLang="ja-JP" sz="4000" dirty="0" smtClean="0"/>
              <a:t>、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ja-JP" sz="4000" dirty="0" smtClean="0"/>
              <a:t>その</a:t>
            </a:r>
            <a:r>
              <a:rPr lang="ja-JP" altLang="ja-JP" sz="4000" dirty="0"/>
              <a:t>子にとって最善に保障される言語</a:t>
            </a:r>
            <a:r>
              <a:rPr lang="ja-JP" altLang="ja-JP" sz="4000" dirty="0" smtClean="0"/>
              <a:t>で</a:t>
            </a:r>
            <a:r>
              <a:rPr lang="ja-JP" altLang="en-US" sz="4000" dirty="0" smtClean="0"/>
              <a:t>、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/>
              <a:t>養育を開始し、</a:t>
            </a:r>
            <a:r>
              <a:rPr lang="ja-JP" altLang="ja-JP" sz="4000" dirty="0" smtClean="0"/>
              <a:t>教育</a:t>
            </a:r>
            <a:r>
              <a:rPr lang="ja-JP" altLang="en-US" sz="4000" dirty="0" smtClean="0"/>
              <a:t>へとつなげていく。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>
                <a:solidFill>
                  <a:schemeClr val="accent2"/>
                </a:solidFill>
              </a:rPr>
              <a:t>「全部わかる」体験を知って育つ。</a:t>
            </a:r>
            <a:endParaRPr lang="en-US" altLang="ja-JP" sz="40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altLang="ja-JP" sz="4000" dirty="0" smtClean="0"/>
          </a:p>
          <a:p>
            <a:pPr marL="0" indent="0">
              <a:buNone/>
            </a:pPr>
            <a:r>
              <a:rPr lang="ja-JP" altLang="ja-JP" sz="4000" dirty="0" smtClean="0"/>
              <a:t>手話言語</a:t>
            </a:r>
            <a:r>
              <a:rPr lang="ja-JP" altLang="en-US" sz="4000" dirty="0" smtClean="0"/>
              <a:t>条例はどのような役割を</a:t>
            </a:r>
            <a:r>
              <a:rPr lang="ja-JP" altLang="ja-JP" sz="4000" dirty="0" smtClean="0"/>
              <a:t>果た</a:t>
            </a:r>
            <a:r>
              <a:rPr lang="ja-JP" altLang="en-US" sz="4000" dirty="0" smtClean="0"/>
              <a:t>せるか。</a:t>
            </a:r>
            <a:endParaRPr lang="en-US" altLang="ja-JP" sz="4000" dirty="0" smtClean="0"/>
          </a:p>
          <a:p>
            <a:pPr marL="0" indent="0">
              <a:buNone/>
            </a:pP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>
                <a:solidFill>
                  <a:schemeClr val="accent2"/>
                </a:solidFill>
              </a:rPr>
              <a:t>出発点は、早期支援。</a:t>
            </a:r>
            <a:endParaRPr lang="ja-JP" altLang="ja-JP" sz="40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948226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b="1" dirty="0" smtClean="0"/>
              <a:t>６．</a:t>
            </a:r>
            <a:r>
              <a:rPr lang="ja-JP" altLang="ja-JP" b="1" dirty="0" smtClean="0"/>
              <a:t>「学童期前期　小学低～中学年」の支援</a:t>
            </a:r>
            <a:br>
              <a:rPr lang="ja-JP" altLang="ja-JP" b="1" dirty="0" smtClean="0"/>
            </a:b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 smtClean="0"/>
              <a:t>・</a:t>
            </a:r>
            <a:r>
              <a:rPr lang="ja-JP" altLang="ja-JP" sz="3200" dirty="0" smtClean="0"/>
              <a:t>手話</a:t>
            </a:r>
            <a:r>
              <a:rPr lang="ja-JP" altLang="ja-JP" sz="3200" dirty="0"/>
              <a:t>で手話を学ぶ</a:t>
            </a:r>
          </a:p>
          <a:p>
            <a:pPr marL="0" indent="0">
              <a:buNone/>
            </a:pPr>
            <a:r>
              <a:rPr lang="ja-JP" altLang="en-US" sz="3200" dirty="0"/>
              <a:t>　</a:t>
            </a:r>
            <a:r>
              <a:rPr lang="ja-JP" altLang="ja-JP" sz="3200" dirty="0" smtClean="0"/>
              <a:t>語彙力</a:t>
            </a:r>
            <a:r>
              <a:rPr lang="ja-JP" altLang="ja-JP" sz="3200" dirty="0"/>
              <a:t>　より高度な表現　より高度な組み立て（文章化）</a:t>
            </a:r>
          </a:p>
          <a:p>
            <a:pPr marL="0" indent="0">
              <a:buNone/>
            </a:pPr>
            <a:r>
              <a:rPr lang="ja-JP" altLang="en-US" sz="3200" dirty="0" smtClean="0"/>
              <a:t>　</a:t>
            </a:r>
            <a:r>
              <a:rPr lang="ja-JP" altLang="ja-JP" sz="3200" dirty="0" smtClean="0">
                <a:solidFill>
                  <a:schemeClr val="accent3"/>
                </a:solidFill>
              </a:rPr>
              <a:t>読み取る</a:t>
            </a:r>
            <a:r>
              <a:rPr lang="ja-JP" altLang="ja-JP" sz="3200" dirty="0">
                <a:solidFill>
                  <a:schemeClr val="accent3"/>
                </a:solidFill>
              </a:rPr>
              <a:t>（≒聞く）　表す（≒話す</a:t>
            </a:r>
            <a:r>
              <a:rPr lang="ja-JP" altLang="ja-JP" sz="3200" dirty="0" smtClean="0">
                <a:solidFill>
                  <a:schemeClr val="accent3"/>
                </a:solidFill>
              </a:rPr>
              <a:t>）</a:t>
            </a:r>
            <a:endParaRPr lang="en-US" altLang="ja-JP" sz="3200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chemeClr val="accent3"/>
                </a:solidFill>
              </a:rPr>
              <a:t>　</a:t>
            </a:r>
            <a:r>
              <a:rPr lang="ja-JP" altLang="ja-JP" sz="3200" dirty="0" smtClean="0">
                <a:solidFill>
                  <a:schemeClr val="accent3"/>
                </a:solidFill>
              </a:rPr>
              <a:t>→</a:t>
            </a:r>
            <a:r>
              <a:rPr lang="en-US" altLang="ja-JP" sz="3200" dirty="0" smtClean="0">
                <a:solidFill>
                  <a:schemeClr val="accent3"/>
                </a:solidFill>
              </a:rPr>
              <a:t> </a:t>
            </a:r>
            <a:r>
              <a:rPr lang="ja-JP" altLang="ja-JP" sz="3200" dirty="0" smtClean="0">
                <a:solidFill>
                  <a:schemeClr val="accent3"/>
                </a:solidFill>
              </a:rPr>
              <a:t>手話</a:t>
            </a:r>
            <a:r>
              <a:rPr lang="ja-JP" altLang="en-US" sz="3200" dirty="0" smtClean="0">
                <a:solidFill>
                  <a:schemeClr val="accent3"/>
                </a:solidFill>
              </a:rPr>
              <a:t>作</a:t>
            </a:r>
            <a:r>
              <a:rPr lang="ja-JP" altLang="ja-JP" sz="3200" dirty="0" smtClean="0">
                <a:solidFill>
                  <a:schemeClr val="accent3"/>
                </a:solidFill>
              </a:rPr>
              <a:t>文</a:t>
            </a:r>
            <a:r>
              <a:rPr lang="ja-JP" altLang="ja-JP" sz="3200" dirty="0">
                <a:solidFill>
                  <a:schemeClr val="accent3"/>
                </a:solidFill>
              </a:rPr>
              <a:t>（≒口頭作文</a:t>
            </a:r>
            <a:r>
              <a:rPr lang="ja-JP" altLang="ja-JP" sz="3200" dirty="0" smtClean="0">
                <a:solidFill>
                  <a:schemeClr val="accent3"/>
                </a:solidFill>
              </a:rPr>
              <a:t>）</a:t>
            </a:r>
            <a:r>
              <a:rPr lang="ja-JP" altLang="en-US" sz="3200" dirty="0" smtClean="0">
                <a:solidFill>
                  <a:schemeClr val="accent3"/>
                </a:solidFill>
              </a:rPr>
              <a:t>＝</a:t>
            </a:r>
            <a:r>
              <a:rPr lang="ja-JP" altLang="en-US" sz="3200" dirty="0" smtClean="0">
                <a:solidFill>
                  <a:schemeClr val="accent2"/>
                </a:solidFill>
              </a:rPr>
              <a:t>「二次的ことば」としての手話</a:t>
            </a:r>
            <a:endParaRPr lang="en-US" altLang="ja-JP" sz="32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ja-JP" altLang="en-US" sz="3200" dirty="0" smtClean="0"/>
              <a:t>・</a:t>
            </a:r>
            <a:r>
              <a:rPr lang="ja-JP" altLang="ja-JP" sz="3200" dirty="0" smtClean="0"/>
              <a:t>手話</a:t>
            </a:r>
            <a:r>
              <a:rPr lang="ja-JP" altLang="ja-JP" sz="3200" dirty="0"/>
              <a:t>で教科を</a:t>
            </a:r>
            <a:r>
              <a:rPr lang="ja-JP" altLang="ja-JP" sz="3200" dirty="0" smtClean="0"/>
              <a:t>学ぶ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dirty="0"/>
              <a:t>・</a:t>
            </a:r>
            <a:r>
              <a:rPr lang="ja-JP" altLang="ja-JP" sz="3200" dirty="0" smtClean="0"/>
              <a:t>手話</a:t>
            </a:r>
            <a:r>
              <a:rPr lang="ja-JP" altLang="ja-JP" sz="3200" dirty="0"/>
              <a:t>で知識を広げ、議論し、対人関係を豊かにする</a:t>
            </a:r>
          </a:p>
          <a:p>
            <a:pPr marL="0" indent="0">
              <a:buNone/>
            </a:pPr>
            <a:r>
              <a:rPr lang="ja-JP" altLang="en-US" sz="3200" dirty="0" smtClean="0"/>
              <a:t>・</a:t>
            </a:r>
            <a:r>
              <a:rPr lang="ja-JP" altLang="ja-JP" sz="3200" dirty="0" smtClean="0"/>
              <a:t>手話</a:t>
            </a:r>
            <a:r>
              <a:rPr lang="ja-JP" altLang="ja-JP" sz="3200" dirty="0"/>
              <a:t>で書記日本語を学ぶ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3677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ja-JP" altLang="en-US" dirty="0" smtClean="0"/>
              <a:t>７．</a:t>
            </a:r>
            <a:r>
              <a:rPr lang="ja-JP" altLang="ja-JP" dirty="0" smtClean="0"/>
              <a:t>「学童期後期　中～高学年」の支援</a:t>
            </a:r>
            <a:br>
              <a:rPr lang="ja-JP" altLang="ja-JP" dirty="0" smtClean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sz="4400" dirty="0" smtClean="0"/>
              <a:t>・</a:t>
            </a:r>
            <a:r>
              <a:rPr lang="ja-JP" altLang="ja-JP" sz="4400" dirty="0" smtClean="0"/>
              <a:t>手話</a:t>
            </a:r>
            <a:r>
              <a:rPr lang="ja-JP" altLang="ja-JP" sz="4400" dirty="0"/>
              <a:t>で手話を</a:t>
            </a:r>
            <a:r>
              <a:rPr lang="ja-JP" altLang="ja-JP" sz="4400" dirty="0" smtClean="0"/>
              <a:t>学ぶ</a:t>
            </a:r>
            <a:endParaRPr lang="en-US" altLang="ja-JP" sz="4400" dirty="0" smtClean="0"/>
          </a:p>
          <a:p>
            <a:pPr marL="0" indent="0">
              <a:buNone/>
            </a:pPr>
            <a:r>
              <a:rPr lang="ja-JP" altLang="en-US" sz="4400" dirty="0" smtClean="0"/>
              <a:t>　</a:t>
            </a:r>
            <a:r>
              <a:rPr lang="ja-JP" alt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「二次的ことば」としての手話を洗練させる</a:t>
            </a:r>
            <a:endParaRPr lang="en-US" altLang="ja-JP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4400" dirty="0" smtClean="0"/>
              <a:t>・</a:t>
            </a:r>
            <a:r>
              <a:rPr lang="ja-JP" altLang="ja-JP" sz="4400" dirty="0" smtClean="0"/>
              <a:t>手話</a:t>
            </a:r>
            <a:r>
              <a:rPr lang="ja-JP" altLang="ja-JP" sz="4400" dirty="0"/>
              <a:t>で教科を学ぶ</a:t>
            </a:r>
          </a:p>
          <a:p>
            <a:pPr marL="0" indent="0">
              <a:buNone/>
            </a:pPr>
            <a:r>
              <a:rPr lang="ja-JP" altLang="en-US" sz="4400" dirty="0" smtClean="0"/>
              <a:t>・</a:t>
            </a:r>
            <a:r>
              <a:rPr lang="ja-JP" altLang="ja-JP" sz="4400" dirty="0" smtClean="0"/>
              <a:t>手話</a:t>
            </a:r>
            <a:r>
              <a:rPr lang="ja-JP" altLang="ja-JP" sz="4400" dirty="0"/>
              <a:t>でより高度な書記日本語を</a:t>
            </a:r>
            <a:r>
              <a:rPr lang="ja-JP" altLang="ja-JP" sz="4400" dirty="0" smtClean="0"/>
              <a:t>学ぶ</a:t>
            </a:r>
            <a:endParaRPr lang="en-US" altLang="ja-JP" sz="4400" dirty="0" smtClean="0"/>
          </a:p>
          <a:p>
            <a:pPr marL="0" indent="0">
              <a:buNone/>
            </a:pPr>
            <a:r>
              <a:rPr lang="ja-JP" altLang="en-US" sz="4400" dirty="0"/>
              <a:t>　</a:t>
            </a:r>
            <a:r>
              <a:rPr lang="ja-JP" altLang="ja-JP" sz="4400" dirty="0" smtClean="0"/>
              <a:t>（</a:t>
            </a:r>
            <a:r>
              <a:rPr lang="ja-JP" altLang="ja-JP" sz="4400" dirty="0"/>
              <a:t>≒バイリンガルになる</a:t>
            </a:r>
            <a:r>
              <a:rPr lang="ja-JP" altLang="ja-JP" sz="4400" dirty="0" smtClean="0"/>
              <a:t>）</a:t>
            </a:r>
            <a:endParaRPr lang="en-US" altLang="ja-JP" sz="4400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endParaRPr lang="ja-JP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3355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46902"/>
          </a:xfrm>
        </p:spPr>
        <p:txBody>
          <a:bodyPr>
            <a:noAutofit/>
          </a:bodyPr>
          <a:lstStyle/>
          <a:p>
            <a:pPr marL="0" indent="0" algn="r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岡本</a:t>
            </a:r>
            <a:r>
              <a:rPr lang="ja-JP" altLang="en-US" dirty="0">
                <a:solidFill>
                  <a:schemeClr val="accent1">
                    <a:lumMod val="75000"/>
                  </a:schemeClr>
                </a:solidFill>
              </a:rPr>
              <a:t>夏木</a:t>
            </a:r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氏　「ことばと発達」　</a:t>
            </a:r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岩波書店　１９８５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400299"/>
            <a:ext cx="10515600" cy="37766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ja-JP" altLang="ja-JP" sz="4400" dirty="0" smtClean="0"/>
              <a:t>ことばの誕生期　～話し始め～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ja-JP" altLang="ja-JP" sz="4400" dirty="0" smtClean="0"/>
              <a:t>一次的ことば期　～ことばの生活化～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ja-JP" altLang="ja-JP" sz="4400" dirty="0" smtClean="0"/>
              <a:t>二次的ことば期　～ことばのことば化～</a:t>
            </a:r>
          </a:p>
          <a:p>
            <a:pPr marL="0" indent="0">
              <a:buNone/>
            </a:pPr>
            <a:r>
              <a:rPr lang="en-US" altLang="ja-JP" dirty="0" smtClean="0"/>
              <a:t> </a:t>
            </a:r>
            <a:endParaRPr lang="ja-JP" altLang="ja-JP" dirty="0" smtClean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47221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10800000" flipV="1">
            <a:off x="838200" y="319405"/>
            <a:ext cx="10515600" cy="1145712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C00000"/>
                </a:solidFill>
              </a:rPr>
              <a:t>一次的</a:t>
            </a:r>
            <a:r>
              <a:rPr lang="ja-JP" altLang="en-US" dirty="0" smtClean="0">
                <a:solidFill>
                  <a:srgbClr val="C00000"/>
                </a:solidFill>
              </a:rPr>
              <a:t>こと</a:t>
            </a:r>
            <a:r>
              <a:rPr lang="ja-JP" altLang="en-US" dirty="0">
                <a:solidFill>
                  <a:srgbClr val="C00000"/>
                </a:solidFill>
              </a:rPr>
              <a:t>ば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9411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ja-JP" altLang="ja-JP" sz="11100" dirty="0" smtClean="0">
                <a:solidFill>
                  <a:schemeClr val="accent5">
                    <a:lumMod val="75000"/>
                  </a:schemeClr>
                </a:solidFill>
              </a:rPr>
              <a:t>特定</a:t>
            </a:r>
            <a:r>
              <a:rPr lang="ja-JP" altLang="ja-JP" sz="11100" dirty="0">
                <a:solidFill>
                  <a:schemeClr val="accent5">
                    <a:lumMod val="75000"/>
                  </a:schemeClr>
                </a:solidFill>
              </a:rPr>
              <a:t>の親しい人との対面対話場面で、その場と具体的に</a:t>
            </a:r>
            <a:r>
              <a:rPr lang="ja-JP" altLang="ja-JP" sz="11100" dirty="0" smtClean="0">
                <a:solidFill>
                  <a:schemeClr val="accent5">
                    <a:lumMod val="75000"/>
                  </a:schemeClr>
                </a:solidFill>
              </a:rPr>
              <a:t>関連した</a:t>
            </a:r>
            <a:endParaRPr lang="en-US" altLang="ja-JP" sz="111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ja-JP" sz="11100" dirty="0" smtClean="0">
                <a:solidFill>
                  <a:schemeClr val="accent5">
                    <a:lumMod val="75000"/>
                  </a:schemeClr>
                </a:solidFill>
              </a:rPr>
              <a:t>事象</a:t>
            </a:r>
            <a:r>
              <a:rPr lang="ja-JP" altLang="ja-JP" sz="11100" dirty="0">
                <a:solidFill>
                  <a:schemeClr val="accent5">
                    <a:lumMod val="75000"/>
                  </a:schemeClr>
                </a:solidFill>
              </a:rPr>
              <a:t>をテーマに話し合ってゆくことば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ja-JP" altLang="ja-JP" sz="11100" dirty="0" smtClean="0"/>
              <a:t>①</a:t>
            </a:r>
            <a:r>
              <a:rPr lang="en-US" altLang="ja-JP" sz="11100" dirty="0" smtClean="0"/>
              <a:t> </a:t>
            </a:r>
            <a:r>
              <a:rPr lang="ja-JP" altLang="ja-JP" sz="11100" dirty="0" smtClean="0"/>
              <a:t>現実的</a:t>
            </a:r>
            <a:r>
              <a:rPr lang="ja-JP" altLang="ja-JP" sz="11100" dirty="0"/>
              <a:t>な生活場面のなかで、具体的状況と関連して用いられる</a:t>
            </a:r>
            <a:r>
              <a:rPr lang="ja-JP" altLang="ja-JP" sz="11100" dirty="0" smtClean="0"/>
              <a:t>。</a:t>
            </a:r>
            <a:endParaRPr lang="en-US" altLang="ja-JP" sz="111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11100" dirty="0"/>
              <a:t>　</a:t>
            </a:r>
            <a:r>
              <a:rPr lang="ja-JP" altLang="en-US" sz="11100" dirty="0" smtClean="0"/>
              <a:t>  </a:t>
            </a:r>
            <a:r>
              <a:rPr lang="ja-JP" altLang="ja-JP" sz="11100" dirty="0" smtClean="0"/>
              <a:t>場</a:t>
            </a:r>
            <a:r>
              <a:rPr lang="ja-JP" altLang="ja-JP" sz="11100" dirty="0"/>
              <a:t>の状況的文脈や行動文脈に支えられてその意味を相手に</a:t>
            </a:r>
            <a:r>
              <a:rPr lang="ja-JP" altLang="ja-JP" sz="11100" dirty="0" smtClean="0"/>
              <a:t>伝え</a:t>
            </a:r>
            <a:endParaRPr lang="en-US" altLang="ja-JP" sz="111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11100" dirty="0"/>
              <a:t>　</a:t>
            </a:r>
            <a:r>
              <a:rPr lang="ja-JP" altLang="en-US" sz="11100" dirty="0" smtClean="0"/>
              <a:t>　</a:t>
            </a:r>
            <a:r>
              <a:rPr lang="ja-JP" altLang="ja-JP" sz="11100" dirty="0" err="1" smtClean="0"/>
              <a:t>る</a:t>
            </a:r>
            <a:r>
              <a:rPr lang="ja-JP" altLang="ja-JP" sz="11100" dirty="0"/>
              <a:t>ことができる。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ja-JP" altLang="ja-JP" sz="11100" dirty="0" smtClean="0"/>
              <a:t>②</a:t>
            </a:r>
            <a:r>
              <a:rPr lang="en-US" altLang="ja-JP" sz="11100" dirty="0" smtClean="0"/>
              <a:t> </a:t>
            </a:r>
            <a:r>
              <a:rPr lang="ja-JP" altLang="ja-JP" sz="11100" dirty="0" smtClean="0"/>
              <a:t>コミュニケーション</a:t>
            </a:r>
            <a:r>
              <a:rPr lang="ja-JP" altLang="ja-JP" sz="11100" dirty="0"/>
              <a:t>の対象が「特定の親しい人」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ja-JP" altLang="ja-JP" sz="11100" dirty="0" smtClean="0"/>
              <a:t>③</a:t>
            </a:r>
            <a:r>
              <a:rPr lang="en-US" altLang="ja-JP" sz="11100" dirty="0" smtClean="0"/>
              <a:t> </a:t>
            </a:r>
            <a:r>
              <a:rPr lang="ja-JP" altLang="ja-JP" sz="11100" dirty="0" smtClean="0"/>
              <a:t>一対</a:t>
            </a:r>
            <a:r>
              <a:rPr lang="ja-JP" altLang="ja-JP" sz="11100" dirty="0"/>
              <a:t>一の会話（対話）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altLang="ja-JP" dirty="0"/>
              <a:t> </a:t>
            </a:r>
            <a:r>
              <a:rPr lang="ja-JP" altLang="en-US" sz="9600" dirty="0" smtClean="0">
                <a:solidFill>
                  <a:srgbClr val="C00000"/>
                </a:solidFill>
              </a:rPr>
              <a:t>親</a:t>
            </a:r>
            <a:r>
              <a:rPr lang="en-US" altLang="ja-JP" sz="9600" dirty="0" smtClean="0">
                <a:solidFill>
                  <a:srgbClr val="C00000"/>
                </a:solidFill>
              </a:rPr>
              <a:t>-</a:t>
            </a:r>
            <a:r>
              <a:rPr lang="ja-JP" altLang="en-US" sz="9600" dirty="0" smtClean="0">
                <a:solidFill>
                  <a:srgbClr val="C00000"/>
                </a:solidFill>
              </a:rPr>
              <a:t>子　保育士</a:t>
            </a:r>
            <a:r>
              <a:rPr lang="en-US" altLang="ja-JP" sz="9600" dirty="0" smtClean="0">
                <a:solidFill>
                  <a:srgbClr val="C00000"/>
                </a:solidFill>
              </a:rPr>
              <a:t>-</a:t>
            </a:r>
            <a:r>
              <a:rPr lang="ja-JP" altLang="en-US" sz="9600" dirty="0" smtClean="0">
                <a:solidFill>
                  <a:srgbClr val="C00000"/>
                </a:solidFill>
              </a:rPr>
              <a:t>子　先生</a:t>
            </a:r>
            <a:r>
              <a:rPr lang="en-US" altLang="ja-JP" sz="9600" dirty="0" smtClean="0">
                <a:solidFill>
                  <a:srgbClr val="C00000"/>
                </a:solidFill>
              </a:rPr>
              <a:t>-</a:t>
            </a:r>
            <a:r>
              <a:rPr lang="ja-JP" altLang="en-US" sz="9600" dirty="0" smtClean="0">
                <a:solidFill>
                  <a:srgbClr val="C00000"/>
                </a:solidFill>
              </a:rPr>
              <a:t>子</a:t>
            </a:r>
            <a:endParaRPr lang="ja-JP" altLang="ja-JP" sz="96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2793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ja-JP" dirty="0" smtClean="0">
                <a:solidFill>
                  <a:srgbClr val="C00000"/>
                </a:solidFill>
              </a:rPr>
              <a:t>二次的ことば</a:t>
            </a:r>
            <a:br>
              <a:rPr lang="ja-JP" altLang="ja-JP" dirty="0" smtClean="0">
                <a:solidFill>
                  <a:srgbClr val="C00000"/>
                </a:solidFill>
              </a:rPr>
            </a:b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10591"/>
            <a:ext cx="10515600" cy="4566372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altLang="ja-JP" dirty="0" smtClean="0"/>
              <a:t> </a:t>
            </a:r>
            <a:r>
              <a:rPr lang="ja-JP" altLang="ja-JP" sz="3500" dirty="0" smtClean="0"/>
              <a:t>①</a:t>
            </a:r>
            <a:r>
              <a:rPr lang="en-US" altLang="ja-JP" sz="3500" dirty="0" smtClean="0"/>
              <a:t> </a:t>
            </a:r>
            <a:r>
              <a:rPr lang="ja-JP" altLang="ja-JP" sz="3500" dirty="0" smtClean="0"/>
              <a:t>ある事象や事物について、現実の場面を離れたところでことばで</a:t>
            </a:r>
            <a:endParaRPr lang="en-US" altLang="ja-JP" sz="35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altLang="ja-JP" sz="3500" dirty="0"/>
              <a:t> </a:t>
            </a:r>
            <a:r>
              <a:rPr lang="en-US" altLang="ja-JP" sz="3500" dirty="0" smtClean="0"/>
              <a:t>    </a:t>
            </a:r>
            <a:r>
              <a:rPr lang="ja-JP" altLang="ja-JP" sz="3500" dirty="0" smtClean="0"/>
              <a:t>表現する。ことばの文脈そのものにたよる伝達（表現）。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ja-JP" altLang="ja-JP" sz="3500" dirty="0" smtClean="0"/>
              <a:t>②</a:t>
            </a:r>
            <a:r>
              <a:rPr lang="en-US" altLang="ja-JP" sz="3500" dirty="0" smtClean="0"/>
              <a:t> </a:t>
            </a:r>
            <a:r>
              <a:rPr lang="ja-JP" altLang="ja-JP" sz="3500" dirty="0" smtClean="0"/>
              <a:t>コミュニケーションの対象が未知の不特定多数者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ja-JP" altLang="ja-JP" sz="3500" dirty="0" smtClean="0"/>
              <a:t>③</a:t>
            </a:r>
            <a:r>
              <a:rPr lang="en-US" altLang="ja-JP" sz="3500" dirty="0" smtClean="0"/>
              <a:t> </a:t>
            </a:r>
            <a:r>
              <a:rPr lang="ja-JP" altLang="ja-JP" sz="3500" dirty="0" smtClean="0"/>
              <a:t>自分の側からの一方的伝達行為として表現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ja-JP" altLang="ja-JP" sz="3500" dirty="0" smtClean="0"/>
              <a:t>④</a:t>
            </a:r>
            <a:r>
              <a:rPr lang="en-US" altLang="ja-JP" sz="3500" dirty="0" smtClean="0"/>
              <a:t> </a:t>
            </a:r>
            <a:r>
              <a:rPr lang="ja-JP" altLang="ja-JP" sz="3500" dirty="0" smtClean="0"/>
              <a:t>「音声ことば」から「書きことば」へ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sz="3600" dirty="0" smtClean="0">
                <a:solidFill>
                  <a:srgbClr val="C00000"/>
                </a:solidFill>
              </a:rPr>
              <a:t>授業　発表　講義　講演　演説　　</a:t>
            </a:r>
            <a:endParaRPr kumimoji="1" lang="ja-JP" alt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47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b="1" dirty="0" smtClean="0"/>
              <a:t>1. </a:t>
            </a:r>
            <a:r>
              <a:rPr lang="ja-JP" altLang="ja-JP" b="1" dirty="0" smtClean="0"/>
              <a:t>「ことば</a:t>
            </a:r>
            <a:r>
              <a:rPr lang="ja-JP" altLang="ja-JP" dirty="0" smtClean="0"/>
              <a:t>の発達」に関する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/>
              <a:t> </a:t>
            </a:r>
            <a:r>
              <a:rPr lang="ja-JP" altLang="ja-JP" dirty="0" smtClean="0"/>
              <a:t>心理学的な捉え方の変化</a:t>
            </a:r>
            <a:br>
              <a:rPr lang="ja-JP" altLang="ja-JP" dirty="0" smtClean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254827"/>
            <a:ext cx="10515600" cy="3922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4000" b="1" dirty="0" smtClean="0"/>
              <a:t>語彙数は？　何語文か？　の重視</a:t>
            </a:r>
            <a:endParaRPr lang="en-US" altLang="ja-JP" sz="4000" b="1" dirty="0"/>
          </a:p>
          <a:p>
            <a:pPr marL="0" indent="0">
              <a:buNone/>
            </a:pPr>
            <a:endParaRPr kumimoji="1" lang="en-US" altLang="ja-JP" sz="4000" b="1" dirty="0" smtClean="0"/>
          </a:p>
          <a:p>
            <a:pPr marL="0" indent="0">
              <a:buNone/>
            </a:pPr>
            <a:endParaRPr kumimoji="1" lang="en-US" altLang="ja-JP" sz="4000" b="1" dirty="0" smtClean="0"/>
          </a:p>
          <a:p>
            <a:pPr marL="0" indent="0">
              <a:buNone/>
            </a:pPr>
            <a:r>
              <a:rPr kumimoji="1" lang="ja-JP" altLang="en-US" sz="4000" b="1" dirty="0" smtClean="0"/>
              <a:t>文脈における理解</a:t>
            </a:r>
            <a:endParaRPr kumimoji="1" lang="en-US" altLang="ja-JP" sz="4000" b="1" dirty="0" smtClean="0"/>
          </a:p>
          <a:p>
            <a:pPr marL="0" indent="0">
              <a:buNone/>
            </a:pPr>
            <a:r>
              <a:rPr lang="ja-JP" altLang="en-US" sz="4000" b="1" dirty="0" smtClean="0"/>
              <a:t>場面共有のなかで生まれる意味</a:t>
            </a:r>
            <a:endParaRPr kumimoji="1" lang="en-US" altLang="ja-JP" sz="4000" b="1" dirty="0" smtClean="0"/>
          </a:p>
          <a:p>
            <a:pPr marL="0" indent="0">
              <a:buNone/>
            </a:pPr>
            <a:r>
              <a:rPr lang="ja-JP" altLang="en-US" sz="4000" b="1" dirty="0"/>
              <a:t>関係性</a:t>
            </a:r>
            <a:r>
              <a:rPr lang="ja-JP" altLang="en-US" sz="4000" b="1" dirty="0" smtClean="0"/>
              <a:t>の</a:t>
            </a:r>
            <a:r>
              <a:rPr lang="ja-JP" altLang="en-US" sz="4000" b="1" dirty="0"/>
              <a:t>中</a:t>
            </a:r>
            <a:r>
              <a:rPr lang="ja-JP" altLang="en-US" sz="4000" b="1" dirty="0" smtClean="0"/>
              <a:t>で育つ象徴機能としての「ことば」</a:t>
            </a:r>
            <a:endParaRPr kumimoji="1" lang="ja-JP" altLang="en-US" sz="4000" b="1" dirty="0"/>
          </a:p>
        </p:txBody>
      </p:sp>
      <p:sp>
        <p:nvSpPr>
          <p:cNvPr id="4" name="下矢印 3"/>
          <p:cNvSpPr/>
          <p:nvPr/>
        </p:nvSpPr>
        <p:spPr>
          <a:xfrm>
            <a:off x="2109353" y="3249540"/>
            <a:ext cx="484632" cy="6990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60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b="1" dirty="0" smtClean="0"/>
              <a:t>2. </a:t>
            </a:r>
            <a:r>
              <a:rPr lang="ja-JP" altLang="ja-JP" b="1" dirty="0" smtClean="0"/>
              <a:t>言</a:t>
            </a:r>
            <a:r>
              <a:rPr lang="ja-JP" altLang="ja-JP" dirty="0" smtClean="0"/>
              <a:t>語学の視点からみた手話理解が、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ja-JP" dirty="0" smtClean="0"/>
              <a:t>手話獲得の考え方に与えた影響</a:t>
            </a:r>
            <a:br>
              <a:rPr lang="ja-JP" altLang="ja-JP" dirty="0" smtClean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192481"/>
            <a:ext cx="10515600" cy="3984481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4000" b="1" dirty="0" smtClean="0"/>
              <a:t>手話は独自の文法構造をもつ、独立した言語である。</a:t>
            </a:r>
            <a:endParaRPr kumimoji="1" lang="en-US" altLang="ja-JP" sz="4000" b="1" dirty="0" smtClean="0"/>
          </a:p>
          <a:p>
            <a:pPr marL="0" indent="0">
              <a:lnSpc>
                <a:spcPct val="150000"/>
              </a:lnSpc>
              <a:buNone/>
            </a:pPr>
            <a:endParaRPr lang="en-US" altLang="ja-JP" sz="4000" b="1" dirty="0"/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4000" b="1" dirty="0" smtClean="0"/>
              <a:t>手話環境（ネイテイヴサイナーとの交流）が保障される</a:t>
            </a:r>
            <a:endParaRPr kumimoji="1" lang="en-US" altLang="ja-JP" sz="40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4000" b="1" dirty="0" smtClean="0"/>
              <a:t>ことによって、手話は自然に獲得される（母語となる）。</a:t>
            </a:r>
            <a:endParaRPr kumimoji="1"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64068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98857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 smtClean="0"/>
              <a:t>３．</a:t>
            </a:r>
            <a:r>
              <a:rPr lang="ja-JP" altLang="ja-JP" dirty="0" smtClean="0"/>
              <a:t>ネイテイヴサイナー</a:t>
            </a:r>
            <a:r>
              <a:rPr lang="ja-JP" altLang="ja-JP" dirty="0"/>
              <a:t>　と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ja-JP" dirty="0" smtClean="0"/>
              <a:t>手話</a:t>
            </a:r>
            <a:r>
              <a:rPr lang="ja-JP" altLang="ja-JP" dirty="0"/>
              <a:t>を第二言語とするサイナー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ja-JP" dirty="0" smtClean="0"/>
              <a:t>～それぞれ</a:t>
            </a:r>
            <a:r>
              <a:rPr lang="ja-JP" altLang="en-US" dirty="0"/>
              <a:t>の</a:t>
            </a:r>
            <a:r>
              <a:rPr lang="ja-JP" altLang="ja-JP" dirty="0" smtClean="0"/>
              <a:t>手話</a:t>
            </a:r>
            <a:r>
              <a:rPr lang="ja-JP" altLang="en-US" dirty="0" smtClean="0"/>
              <a:t>の尊重</a:t>
            </a:r>
            <a:r>
              <a:rPr lang="ja-JP" altLang="ja-JP" dirty="0" smtClean="0"/>
              <a:t>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763983"/>
            <a:ext cx="10515600" cy="34129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b="1" dirty="0" smtClean="0">
                <a:solidFill>
                  <a:schemeClr val="accent1">
                    <a:lumMod val="75000"/>
                  </a:schemeClr>
                </a:solidFill>
              </a:rPr>
              <a:t>◆</a:t>
            </a:r>
            <a:r>
              <a:rPr lang="ja-JP" altLang="ja-JP" b="1" dirty="0" smtClean="0">
                <a:solidFill>
                  <a:schemeClr val="accent1">
                    <a:lumMod val="75000"/>
                  </a:schemeClr>
                </a:solidFill>
              </a:rPr>
              <a:t>ネイテイヴサイナー</a:t>
            </a:r>
            <a:endParaRPr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b="1" dirty="0" smtClean="0"/>
              <a:t>手話で話すときには、頭の</a:t>
            </a:r>
            <a:r>
              <a:rPr lang="ja-JP" altLang="en-US" b="1" dirty="0"/>
              <a:t>中</a:t>
            </a:r>
            <a:r>
              <a:rPr lang="ja-JP" altLang="en-US" b="1" dirty="0" smtClean="0"/>
              <a:t>に日本語がない。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/>
              <a:t>手話</a:t>
            </a:r>
            <a:r>
              <a:rPr lang="ja-JP" altLang="en-US" b="1" dirty="0" smtClean="0"/>
              <a:t>を手話として、そのまま</a:t>
            </a:r>
            <a:r>
              <a:rPr lang="ja-JP" altLang="en-US" b="1" dirty="0"/>
              <a:t>理解</a:t>
            </a:r>
            <a:r>
              <a:rPr lang="ja-JP" altLang="en-US" b="1" dirty="0" smtClean="0"/>
              <a:t>する。</a:t>
            </a:r>
            <a:endParaRPr lang="en-US" altLang="ja-JP" b="1" dirty="0" smtClean="0"/>
          </a:p>
          <a:p>
            <a:pPr marL="0" indent="0">
              <a:buNone/>
            </a:pP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 smtClean="0">
                <a:solidFill>
                  <a:schemeClr val="accent1">
                    <a:lumMod val="75000"/>
                  </a:schemeClr>
                </a:solidFill>
              </a:rPr>
              <a:t>◆</a:t>
            </a:r>
            <a:r>
              <a:rPr lang="ja-JP" altLang="ja-JP" b="1" dirty="0" smtClean="0">
                <a:solidFill>
                  <a:schemeClr val="accent1">
                    <a:lumMod val="75000"/>
                  </a:schemeClr>
                </a:solidFill>
              </a:rPr>
              <a:t>手話を第二言語とする</a:t>
            </a:r>
            <a:r>
              <a:rPr lang="ja-JP" altLang="en-US" sz="2600" b="1" dirty="0" smtClean="0">
                <a:solidFill>
                  <a:schemeClr val="accent1">
                    <a:lumMod val="75000"/>
                  </a:schemeClr>
                </a:solidFill>
              </a:rPr>
              <a:t>（対応手話をする時のバイリンガル）</a:t>
            </a:r>
            <a:r>
              <a:rPr lang="ja-JP" altLang="en-US" b="1" dirty="0" smtClean="0">
                <a:solidFill>
                  <a:schemeClr val="accent1">
                    <a:lumMod val="75000"/>
                  </a:schemeClr>
                </a:solidFill>
              </a:rPr>
              <a:t>サイナー</a:t>
            </a:r>
            <a:endParaRPr lang="en-US" altLang="ja-JP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kumimoji="1" lang="ja-JP" altLang="en-US" b="1" dirty="0"/>
              <a:t>程度</a:t>
            </a:r>
            <a:r>
              <a:rPr kumimoji="1" lang="ja-JP" altLang="en-US" b="1" dirty="0" smtClean="0"/>
              <a:t>の</a:t>
            </a:r>
            <a:r>
              <a:rPr kumimoji="1" lang="ja-JP" altLang="en-US" b="1" dirty="0"/>
              <a:t>違</a:t>
            </a:r>
            <a:r>
              <a:rPr kumimoji="1" lang="ja-JP" altLang="en-US" b="1" dirty="0" smtClean="0"/>
              <a:t>いはあるが、頭の中</a:t>
            </a:r>
            <a:r>
              <a:rPr lang="ja-JP" altLang="en-US" b="1" dirty="0" smtClean="0"/>
              <a:t>に</a:t>
            </a:r>
            <a:r>
              <a:rPr kumimoji="1" lang="ja-JP" altLang="en-US" b="1" dirty="0" smtClean="0"/>
              <a:t>日本語を伴って、手話をする。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程度の違いはあるが、手話を読み取って、日本語で理解す</a:t>
            </a:r>
            <a:r>
              <a:rPr lang="ja-JP" altLang="en-US" b="1" dirty="0"/>
              <a:t>る</a:t>
            </a:r>
            <a:endParaRPr kumimoji="1" lang="en-US" altLang="ja-JP" b="1" dirty="0"/>
          </a:p>
          <a:p>
            <a:pPr marL="0" indent="0">
              <a:buNone/>
            </a:pP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589509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44682" y="261215"/>
            <a:ext cx="10515600" cy="4051011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b="1" dirty="0" smtClean="0"/>
              <a:t>４</a:t>
            </a:r>
            <a:r>
              <a:rPr lang="ja-JP" altLang="en-US" b="1" dirty="0"/>
              <a:t>．</a:t>
            </a:r>
            <a:r>
              <a:rPr lang="ja-JP" altLang="ja-JP" b="1" dirty="0" smtClean="0"/>
              <a:t>手話</a:t>
            </a:r>
            <a:r>
              <a:rPr lang="ja-JP" altLang="ja-JP" b="1" dirty="0"/>
              <a:t>言語に</a:t>
            </a:r>
            <a:r>
              <a:rPr lang="ja-JP" altLang="ja-JP" b="1" dirty="0" smtClean="0"/>
              <a:t>かかる</a:t>
            </a: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ja-JP" altLang="ja-JP" b="1" dirty="0" smtClean="0"/>
              <a:t>取り組み</a:t>
            </a:r>
            <a:r>
              <a:rPr lang="ja-JP" altLang="ja-JP" b="1" dirty="0"/>
              <a:t>として</a:t>
            </a:r>
            <a:r>
              <a:rPr lang="ja-JP" altLang="ja-JP" b="1" dirty="0" smtClean="0"/>
              <a:t>の</a:t>
            </a: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ja-JP" altLang="ja-JP" b="1" dirty="0" smtClean="0">
                <a:solidFill>
                  <a:schemeClr val="accent1">
                    <a:lumMod val="75000"/>
                  </a:schemeClr>
                </a:solidFill>
              </a:rPr>
              <a:t>「</a:t>
            </a:r>
            <a:r>
              <a:rPr lang="ja-JP" altLang="en-US" b="1" dirty="0" smtClean="0">
                <a:solidFill>
                  <a:schemeClr val="accent1">
                    <a:lumMod val="75000"/>
                  </a:schemeClr>
                </a:solidFill>
              </a:rPr>
              <a:t>乳児</a:t>
            </a:r>
            <a:r>
              <a:rPr lang="ja-JP" altLang="ja-JP" b="1" dirty="0" smtClean="0">
                <a:solidFill>
                  <a:schemeClr val="accent1">
                    <a:lumMod val="75000"/>
                  </a:schemeClr>
                </a:solidFill>
              </a:rPr>
              <a:t>期</a:t>
            </a:r>
            <a:r>
              <a:rPr lang="ja-JP" altLang="ja-JP" b="1" dirty="0">
                <a:solidFill>
                  <a:schemeClr val="accent1">
                    <a:lumMod val="75000"/>
                  </a:schemeClr>
                </a:solidFill>
              </a:rPr>
              <a:t>～幼児期初期　０－３歳頃」</a:t>
            </a:r>
            <a:r>
              <a:rPr lang="ja-JP" altLang="ja-JP" b="1" dirty="0"/>
              <a:t>の</a:t>
            </a:r>
            <a:r>
              <a:rPr lang="ja-JP" altLang="ja-JP" b="1" dirty="0" smtClean="0"/>
              <a:t>支援</a:t>
            </a: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ja-JP" altLang="ja-JP" b="1" dirty="0" smtClean="0"/>
              <a:t>＊</a:t>
            </a:r>
            <a:r>
              <a:rPr lang="ja-JP" altLang="ja-JP" b="1" dirty="0"/>
              <a:t>生活言語の保障</a:t>
            </a:r>
            <a:br>
              <a:rPr lang="ja-JP" altLang="ja-JP" b="1" dirty="0"/>
            </a:b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3636818"/>
            <a:ext cx="10515600" cy="2540145"/>
          </a:xfrm>
        </p:spPr>
        <p:txBody>
          <a:bodyPr/>
          <a:lstStyle/>
          <a:p>
            <a:pPr marL="0" indent="0">
              <a:buNone/>
            </a:pPr>
            <a:r>
              <a:rPr lang="ja-JP" altLang="ja-JP" sz="4000" b="1" dirty="0" smtClean="0"/>
              <a:t>「手話を獲得する」「手話で育つ」環境を保障する</a:t>
            </a:r>
            <a:br>
              <a:rPr lang="ja-JP" altLang="ja-JP" sz="4000" b="1" dirty="0" smtClean="0"/>
            </a:br>
            <a:endParaRPr lang="en-US" altLang="ja-JP" sz="4000" b="1" dirty="0" smtClean="0"/>
          </a:p>
          <a:p>
            <a:pPr marL="0" indent="0">
              <a:buNone/>
            </a:pP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986226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ja-JP" altLang="ja-JP" dirty="0" smtClean="0"/>
              <a:t>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>
                <a:solidFill>
                  <a:srgbClr val="C00000"/>
                </a:solidFill>
              </a:rPr>
              <a:t>乳幼児期の </a:t>
            </a:r>
            <a:r>
              <a:rPr lang="ja-JP" altLang="ja-JP" sz="5300" dirty="0" smtClean="0">
                <a:solidFill>
                  <a:srgbClr val="C00000"/>
                </a:solidFill>
              </a:rPr>
              <a:t>対 親支援</a:t>
            </a:r>
            <a:br>
              <a:rPr lang="ja-JP" altLang="ja-JP" sz="5300" dirty="0" smtClean="0">
                <a:solidFill>
                  <a:srgbClr val="C00000"/>
                </a:solidFill>
              </a:rPr>
            </a:br>
            <a:endParaRPr kumimoji="1" lang="ja-JP" altLang="en-US" sz="53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171700"/>
            <a:ext cx="10515600" cy="40052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4000" dirty="0" smtClean="0">
                <a:solidFill>
                  <a:schemeClr val="accent1">
                    <a:lumMod val="75000"/>
                  </a:schemeClr>
                </a:solidFill>
              </a:rPr>
              <a:t>◎</a:t>
            </a:r>
            <a:r>
              <a:rPr lang="ja-JP" altLang="ja-JP" sz="4000" dirty="0" smtClean="0">
                <a:solidFill>
                  <a:schemeClr val="accent1">
                    <a:lumMod val="75000"/>
                  </a:schemeClr>
                </a:solidFill>
              </a:rPr>
              <a:t>情報提供</a:t>
            </a:r>
            <a:r>
              <a:rPr lang="ja-JP" altLang="en-US" sz="4000" dirty="0" smtClean="0">
                <a:solidFill>
                  <a:schemeClr val="accent1">
                    <a:lumMod val="75000"/>
                  </a:schemeClr>
                </a:solidFill>
              </a:rPr>
              <a:t>　</a:t>
            </a:r>
            <a:r>
              <a:rPr lang="ja-JP" altLang="ja-JP" sz="4000" dirty="0" smtClean="0">
                <a:solidFill>
                  <a:schemeClr val="accent1">
                    <a:lumMod val="75000"/>
                  </a:schemeClr>
                </a:solidFill>
              </a:rPr>
              <a:t>：</a:t>
            </a:r>
            <a:endParaRPr lang="en-US" altLang="ja-JP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4000" dirty="0" smtClean="0"/>
              <a:t>　  </a:t>
            </a:r>
            <a:r>
              <a:rPr lang="ja-JP" altLang="ja-JP" sz="4000" dirty="0" smtClean="0"/>
              <a:t>手話</a:t>
            </a:r>
            <a:r>
              <a:rPr lang="ja-JP" altLang="ja-JP" sz="4000" dirty="0"/>
              <a:t>の紹介　手話を使う人々の紹介　</a:t>
            </a:r>
          </a:p>
          <a:p>
            <a:pPr marL="0" indent="0">
              <a:buNone/>
            </a:pPr>
            <a:r>
              <a:rPr lang="ja-JP" altLang="en-US" sz="4000" dirty="0" smtClean="0">
                <a:solidFill>
                  <a:schemeClr val="accent1">
                    <a:lumMod val="75000"/>
                  </a:schemeClr>
                </a:solidFill>
              </a:rPr>
              <a:t>◎</a:t>
            </a:r>
            <a:r>
              <a:rPr lang="ja-JP" altLang="ja-JP" sz="4000" dirty="0" smtClean="0">
                <a:solidFill>
                  <a:schemeClr val="accent1">
                    <a:lumMod val="75000"/>
                  </a:schemeClr>
                </a:solidFill>
              </a:rPr>
              <a:t>「</a:t>
            </a:r>
            <a:r>
              <a:rPr lang="ja-JP" altLang="ja-JP" sz="4000" dirty="0">
                <a:solidFill>
                  <a:schemeClr val="accent1">
                    <a:lumMod val="75000"/>
                  </a:schemeClr>
                </a:solidFill>
              </a:rPr>
              <a:t>手話を学ぶ」機会の提供　</a:t>
            </a:r>
            <a:r>
              <a:rPr lang="ja-JP" altLang="ja-JP" sz="4000" dirty="0" smtClean="0">
                <a:solidFill>
                  <a:schemeClr val="accent1">
                    <a:lumMod val="75000"/>
                  </a:schemeClr>
                </a:solidFill>
              </a:rPr>
              <a:t>：</a:t>
            </a:r>
            <a:endParaRPr lang="en-US" altLang="ja-JP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sz="4000" dirty="0" smtClean="0"/>
              <a:t>     </a:t>
            </a:r>
            <a:r>
              <a:rPr lang="ja-JP" altLang="ja-JP" sz="4000" dirty="0" smtClean="0"/>
              <a:t>手話</a:t>
            </a:r>
            <a:r>
              <a:rPr lang="ja-JP" altLang="ja-JP" sz="4000" dirty="0"/>
              <a:t>講座　手話学習会　家庭訪問支援</a:t>
            </a:r>
          </a:p>
          <a:p>
            <a:pPr marL="0" indent="0">
              <a:buNone/>
            </a:pPr>
            <a:r>
              <a:rPr lang="ja-JP" altLang="en-US" sz="4000" dirty="0" smtClean="0">
                <a:solidFill>
                  <a:schemeClr val="accent1">
                    <a:lumMod val="75000"/>
                  </a:schemeClr>
                </a:solidFill>
              </a:rPr>
              <a:t>◎</a:t>
            </a:r>
            <a:r>
              <a:rPr lang="ja-JP" altLang="ja-JP" sz="4000" dirty="0" smtClean="0">
                <a:solidFill>
                  <a:schemeClr val="accent1">
                    <a:lumMod val="75000"/>
                  </a:schemeClr>
                </a:solidFill>
              </a:rPr>
              <a:t>きこえない</a:t>
            </a:r>
            <a:r>
              <a:rPr lang="ja-JP" altLang="ja-JP" sz="4000" dirty="0">
                <a:solidFill>
                  <a:schemeClr val="accent1">
                    <a:lumMod val="75000"/>
                  </a:schemeClr>
                </a:solidFill>
              </a:rPr>
              <a:t>乳幼児</a:t>
            </a:r>
            <a:r>
              <a:rPr lang="ja-JP" altLang="ja-JP" sz="4000" dirty="0" smtClean="0">
                <a:solidFill>
                  <a:schemeClr val="accent1">
                    <a:lumMod val="75000"/>
                  </a:schemeClr>
                </a:solidFill>
              </a:rPr>
              <a:t>と「</a:t>
            </a:r>
            <a:r>
              <a:rPr lang="ja-JP" altLang="ja-JP" sz="4000" dirty="0">
                <a:solidFill>
                  <a:schemeClr val="accent1">
                    <a:lumMod val="75000"/>
                  </a:schemeClr>
                </a:solidFill>
              </a:rPr>
              <a:t>手話のある</a:t>
            </a:r>
            <a:r>
              <a:rPr lang="ja-JP" altLang="ja-JP" sz="4000" dirty="0" smtClean="0">
                <a:solidFill>
                  <a:schemeClr val="accent1">
                    <a:lumMod val="75000"/>
                  </a:schemeClr>
                </a:solidFill>
              </a:rPr>
              <a:t>コミュニケー</a:t>
            </a:r>
            <a:endParaRPr lang="en-US" altLang="ja-JP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sz="4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ja-JP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ja-JP" altLang="en-US" sz="4000" dirty="0" smtClean="0">
                <a:solidFill>
                  <a:schemeClr val="accent1">
                    <a:lumMod val="75000"/>
                  </a:schemeClr>
                </a:solidFill>
              </a:rPr>
              <a:t>　</a:t>
            </a:r>
            <a:r>
              <a:rPr lang="ja-JP" altLang="ja-JP" sz="4000" dirty="0" smtClean="0">
                <a:solidFill>
                  <a:schemeClr val="accent1">
                    <a:lumMod val="75000"/>
                  </a:schemeClr>
                </a:solidFill>
              </a:rPr>
              <a:t>ション</a:t>
            </a:r>
            <a:r>
              <a:rPr lang="ja-JP" altLang="ja-JP" sz="4000" dirty="0">
                <a:solidFill>
                  <a:schemeClr val="accent1">
                    <a:lumMod val="75000"/>
                  </a:schemeClr>
                </a:solidFill>
              </a:rPr>
              <a:t>を体験する」</a:t>
            </a:r>
            <a:r>
              <a:rPr lang="ja-JP" altLang="ja-JP" sz="4000" dirty="0" smtClean="0">
                <a:solidFill>
                  <a:schemeClr val="accent1">
                    <a:lumMod val="75000"/>
                  </a:schemeClr>
                </a:solidFill>
              </a:rPr>
              <a:t>機会</a:t>
            </a:r>
            <a:r>
              <a:rPr lang="ja-JP" altLang="en-US" sz="4000" dirty="0" smtClean="0">
                <a:solidFill>
                  <a:schemeClr val="accent1">
                    <a:lumMod val="75000"/>
                  </a:schemeClr>
                </a:solidFill>
              </a:rPr>
              <a:t>　</a:t>
            </a:r>
            <a:r>
              <a:rPr lang="ja-JP" altLang="ja-JP" sz="4000" dirty="0" smtClean="0">
                <a:solidFill>
                  <a:schemeClr val="accent1">
                    <a:lumMod val="75000"/>
                  </a:schemeClr>
                </a:solidFill>
              </a:rPr>
              <a:t>の</a:t>
            </a:r>
            <a:r>
              <a:rPr lang="ja-JP" altLang="ja-JP" sz="4000" dirty="0">
                <a:solidFill>
                  <a:schemeClr val="accent1">
                    <a:lumMod val="75000"/>
                  </a:schemeClr>
                </a:solidFill>
              </a:rPr>
              <a:t>提供</a:t>
            </a:r>
          </a:p>
          <a:p>
            <a:pPr marL="0" indent="0">
              <a:buNone/>
            </a:pPr>
            <a:r>
              <a:rPr lang="en-US" altLang="ja-JP" dirty="0"/>
              <a:t> </a:t>
            </a:r>
            <a:endParaRPr lang="ja-JP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8999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4900" b="1" dirty="0" smtClean="0">
                <a:solidFill>
                  <a:srgbClr val="C00000"/>
                </a:solidFill>
              </a:rPr>
              <a:t>乳幼児期の </a:t>
            </a:r>
            <a:r>
              <a:rPr lang="ja-JP" altLang="ja-JP" sz="4900" b="1" dirty="0" smtClean="0">
                <a:solidFill>
                  <a:srgbClr val="C00000"/>
                </a:solidFill>
              </a:rPr>
              <a:t>対 子ども支援</a:t>
            </a:r>
            <a:r>
              <a:rPr lang="ja-JP" altLang="ja-JP" dirty="0" smtClean="0">
                <a:solidFill>
                  <a:srgbClr val="C00000"/>
                </a:solidFill>
              </a:rPr>
              <a:t/>
            </a:r>
            <a:br>
              <a:rPr lang="ja-JP" altLang="ja-JP" dirty="0" smtClean="0">
                <a:solidFill>
                  <a:srgbClr val="C00000"/>
                </a:solidFill>
              </a:rPr>
            </a:b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995055"/>
            <a:ext cx="10515600" cy="4181908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3600" dirty="0">
                <a:solidFill>
                  <a:schemeClr val="accent1">
                    <a:lumMod val="75000"/>
                  </a:schemeClr>
                </a:solidFill>
              </a:rPr>
              <a:t>◎</a:t>
            </a:r>
            <a:r>
              <a:rPr lang="ja-JP" altLang="ja-JP" sz="3600" dirty="0" smtClean="0">
                <a:solidFill>
                  <a:schemeClr val="accent1">
                    <a:lumMod val="75000"/>
                  </a:schemeClr>
                </a:solidFill>
              </a:rPr>
              <a:t>「</a:t>
            </a:r>
            <a:r>
              <a:rPr lang="ja-JP" altLang="ja-JP" sz="3600" dirty="0">
                <a:solidFill>
                  <a:schemeClr val="accent1">
                    <a:lumMod val="75000"/>
                  </a:schemeClr>
                </a:solidFill>
              </a:rPr>
              <a:t>手話でやりとりする」体験の保障　</a:t>
            </a:r>
            <a:endParaRPr lang="en-US" altLang="ja-JP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</a:t>
            </a:r>
            <a:r>
              <a:rPr lang="ja-JP" altLang="ja-JP" sz="3600" dirty="0" smtClean="0"/>
              <a:t>→</a:t>
            </a:r>
            <a:r>
              <a:rPr lang="ja-JP" altLang="ja-JP" sz="3600" dirty="0"/>
              <a:t>　愛着形成　認知発達　人格形成</a:t>
            </a:r>
          </a:p>
          <a:p>
            <a:pPr marL="0" indent="0">
              <a:buNone/>
            </a:pP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</a:rPr>
              <a:t>◎</a:t>
            </a:r>
            <a:r>
              <a:rPr lang="ja-JP" altLang="ja-JP" sz="3600" dirty="0" smtClean="0">
                <a:solidFill>
                  <a:schemeClr val="accent1">
                    <a:lumMod val="75000"/>
                  </a:schemeClr>
                </a:solidFill>
              </a:rPr>
              <a:t>「</a:t>
            </a:r>
            <a:r>
              <a:rPr lang="ja-JP" altLang="ja-JP" sz="3600" dirty="0">
                <a:solidFill>
                  <a:schemeClr val="accent1">
                    <a:lumMod val="75000"/>
                  </a:schemeClr>
                </a:solidFill>
              </a:rPr>
              <a:t>手話を獲得する」</a:t>
            </a:r>
            <a:r>
              <a:rPr lang="ja-JP" altLang="ja-JP" sz="3600" dirty="0" smtClean="0">
                <a:solidFill>
                  <a:schemeClr val="accent1">
                    <a:lumMod val="75000"/>
                  </a:schemeClr>
                </a:solidFill>
              </a:rPr>
              <a:t>支援</a:t>
            </a:r>
            <a:endParaRPr lang="en-US" altLang="ja-JP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</a:t>
            </a:r>
            <a:r>
              <a:rPr lang="ja-JP" altLang="ja-JP" sz="3600" dirty="0" smtClean="0"/>
              <a:t>＝</a:t>
            </a:r>
            <a:r>
              <a:rPr lang="ja-JP" altLang="ja-JP" sz="3600" dirty="0"/>
              <a:t>ネイテイヴサイナーになる機会を保障する　</a:t>
            </a:r>
          </a:p>
          <a:p>
            <a:pPr marL="0" indent="0">
              <a:buNone/>
            </a:pPr>
            <a:r>
              <a:rPr lang="ja-JP" altLang="en-US" sz="3600" dirty="0" smtClean="0">
                <a:solidFill>
                  <a:schemeClr val="accent1">
                    <a:lumMod val="75000"/>
                  </a:schemeClr>
                </a:solidFill>
              </a:rPr>
              <a:t>◎</a:t>
            </a:r>
            <a:r>
              <a:rPr lang="ja-JP" altLang="ja-JP" sz="3600" dirty="0" smtClean="0">
                <a:solidFill>
                  <a:schemeClr val="accent1">
                    <a:lumMod val="75000"/>
                  </a:schemeClr>
                </a:solidFill>
              </a:rPr>
              <a:t>「</a:t>
            </a:r>
            <a:r>
              <a:rPr lang="ja-JP" altLang="ja-JP" sz="3600" dirty="0">
                <a:solidFill>
                  <a:schemeClr val="accent1">
                    <a:lumMod val="75000"/>
                  </a:schemeClr>
                </a:solidFill>
              </a:rPr>
              <a:t>手話で成長する」機会の</a:t>
            </a:r>
            <a:r>
              <a:rPr lang="ja-JP" altLang="ja-JP" sz="3600" dirty="0" smtClean="0">
                <a:solidFill>
                  <a:schemeClr val="accent1">
                    <a:lumMod val="75000"/>
                  </a:schemeClr>
                </a:solidFill>
              </a:rPr>
              <a:t>提供</a:t>
            </a:r>
            <a:endParaRPr lang="en-US" altLang="ja-JP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</a:t>
            </a:r>
            <a:r>
              <a:rPr lang="ja-JP" altLang="ja-JP" sz="3600" dirty="0" smtClean="0"/>
              <a:t>＝</a:t>
            </a:r>
            <a:r>
              <a:rPr lang="ja-JP" altLang="ja-JP" sz="3600" dirty="0"/>
              <a:t>ネイテイヴサイナーとかかわる環境を保障する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8349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C00000"/>
                </a:solidFill>
              </a:rPr>
              <a:t>乳幼児期の支援はどこで？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ja-JP" altLang="en-US" sz="3600" dirty="0" smtClean="0"/>
              <a:t>◎</a:t>
            </a:r>
            <a:r>
              <a:rPr lang="ja-JP" altLang="ja-JP" sz="3600" dirty="0" err="1" smtClean="0"/>
              <a:t>ろう</a:t>
            </a:r>
            <a:r>
              <a:rPr lang="ja-JP" altLang="ja-JP" sz="3600" dirty="0"/>
              <a:t>学校が取り組む場合は</a:t>
            </a:r>
            <a:r>
              <a:rPr lang="ja-JP" altLang="ja-JP" sz="3600" dirty="0" smtClean="0"/>
              <a:t>、</a:t>
            </a:r>
            <a:endParaRPr lang="en-US" altLang="ja-JP" sz="3600" dirty="0" smtClean="0"/>
          </a:p>
          <a:p>
            <a:pPr marL="0" lv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　</a:t>
            </a:r>
            <a:r>
              <a:rPr lang="ja-JP" altLang="ja-JP" sz="3600" dirty="0" smtClean="0"/>
              <a:t>「</a:t>
            </a:r>
            <a:r>
              <a:rPr lang="ja-JP" altLang="ja-JP" sz="3600" dirty="0"/>
              <a:t>乳幼児教育相談？」→「幼稚部」</a:t>
            </a:r>
          </a:p>
          <a:p>
            <a:pPr marL="0" lvl="0" indent="0">
              <a:buNone/>
            </a:pPr>
            <a:endParaRPr lang="en-US" altLang="ja-JP" sz="3600" dirty="0" smtClean="0"/>
          </a:p>
          <a:p>
            <a:pPr marL="0" lvl="0" indent="0">
              <a:buNone/>
            </a:pPr>
            <a:r>
              <a:rPr lang="ja-JP" altLang="en-US" sz="3600" dirty="0" smtClean="0"/>
              <a:t>◎</a:t>
            </a:r>
            <a:r>
              <a:rPr lang="ja-JP" altLang="ja-JP" sz="3600" dirty="0" smtClean="0"/>
              <a:t>その他</a:t>
            </a:r>
            <a:r>
              <a:rPr lang="ja-JP" altLang="ja-JP" sz="3600" dirty="0"/>
              <a:t>の組織が取り組む場合は</a:t>
            </a:r>
            <a:r>
              <a:rPr lang="ja-JP" altLang="ja-JP" sz="3600" dirty="0" smtClean="0"/>
              <a:t>、</a:t>
            </a:r>
            <a:endParaRPr lang="en-US" altLang="ja-JP" sz="3600" dirty="0" smtClean="0"/>
          </a:p>
          <a:p>
            <a:pPr marL="0" lv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　</a:t>
            </a:r>
            <a:r>
              <a:rPr lang="ja-JP" altLang="ja-JP" sz="3600" dirty="0" smtClean="0"/>
              <a:t>「</a:t>
            </a:r>
            <a:r>
              <a:rPr lang="ja-JP" altLang="ja-JP" sz="3600" dirty="0"/>
              <a:t>早期～就学前支援企画」　</a:t>
            </a:r>
          </a:p>
          <a:p>
            <a:pPr marL="0" indent="0">
              <a:buNone/>
            </a:pPr>
            <a:endParaRPr lang="en-US" altLang="ja-JP" sz="3600" dirty="0" smtClean="0"/>
          </a:p>
          <a:p>
            <a:pPr marL="0" indent="0">
              <a:buNone/>
            </a:pPr>
            <a:r>
              <a:rPr lang="en-US" altLang="ja-JP" sz="3600" dirty="0" smtClean="0">
                <a:solidFill>
                  <a:schemeClr val="accent1">
                    <a:lumMod val="75000"/>
                  </a:schemeClr>
                </a:solidFill>
              </a:rPr>
              <a:t>cf. </a:t>
            </a:r>
            <a:r>
              <a:rPr lang="ja-JP" altLang="ja-JP" sz="3600" dirty="0" smtClean="0">
                <a:solidFill>
                  <a:schemeClr val="accent1">
                    <a:lumMod val="75000"/>
                  </a:schemeClr>
                </a:solidFill>
              </a:rPr>
              <a:t>京都市聴</a:t>
            </a:r>
            <a:r>
              <a:rPr lang="ja-JP" altLang="ja-JP" sz="3600" dirty="0">
                <a:solidFill>
                  <a:schemeClr val="accent1">
                    <a:lumMod val="75000"/>
                  </a:schemeClr>
                </a:solidFill>
              </a:rPr>
              <a:t>言センター「にじっこ」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0072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50718" y="127351"/>
            <a:ext cx="6587837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b="1" dirty="0" smtClean="0">
                <a:solidFill>
                  <a:schemeClr val="accent2"/>
                </a:solidFill>
              </a:rPr>
              <a:t>聴覚に障害のある赤ちゃんと子ども・</a:t>
            </a:r>
            <a:endParaRPr lang="en-US" altLang="ja-JP" sz="3200" b="1" dirty="0" smtClean="0">
              <a:solidFill>
                <a:schemeClr val="accent2"/>
              </a:solidFill>
            </a:endParaRPr>
          </a:p>
          <a:p>
            <a:r>
              <a:rPr lang="ja-JP" altLang="en-US" sz="3200" b="1" dirty="0" smtClean="0">
                <a:solidFill>
                  <a:schemeClr val="accent2"/>
                </a:solidFill>
              </a:rPr>
              <a:t>ご家族のつどいの場　「にじっこ」</a:t>
            </a:r>
          </a:p>
          <a:p>
            <a:endParaRPr lang="en-US" altLang="ja-JP" dirty="0" smtClean="0"/>
          </a:p>
          <a:p>
            <a:r>
              <a:rPr lang="ja-JP" altLang="en-US" sz="2000" dirty="0" smtClean="0"/>
              <a:t>「聞こえのこと」「子育てのこと」「ことばのこと」「ちょっと聞きたいこと」「こんなこときいていいのかな・・」</a:t>
            </a:r>
            <a:br>
              <a:rPr lang="ja-JP" altLang="en-US" sz="2000" dirty="0" smtClean="0"/>
            </a:br>
            <a:r>
              <a:rPr lang="ja-JP" altLang="en-US" sz="2000" dirty="0" smtClean="0"/>
              <a:t>そんな「つどいの場」が始まりました。 </a:t>
            </a:r>
          </a:p>
          <a:p>
            <a:r>
              <a:rPr lang="ja-JP" altLang="en-US" sz="2000" dirty="0" smtClean="0"/>
              <a:t>「聴覚に障害のある赤ちゃんと子供・ご家族のつどいの場」が</a:t>
            </a:r>
            <a:r>
              <a:rPr lang="ja-JP" altLang="en-US" sz="2000" dirty="0" smtClean="0">
                <a:solidFill>
                  <a:schemeClr val="accent6">
                    <a:lumMod val="75000"/>
                  </a:schemeClr>
                </a:solidFill>
              </a:rPr>
              <a:t>京都聴覚障害児放課後等デイサービス「にじ」</a:t>
            </a:r>
            <a:r>
              <a:rPr lang="ja-JP" altLang="en-US" sz="2000" dirty="0" smtClean="0"/>
              <a:t>の部屋でスタートしました。</a:t>
            </a:r>
            <a:br>
              <a:rPr lang="ja-JP" altLang="en-US" sz="2000" dirty="0" smtClean="0"/>
            </a:br>
            <a:r>
              <a:rPr lang="ja-JP" altLang="en-US" sz="2000" dirty="0" smtClean="0"/>
              <a:t>隔週土曜日・木曜日に聴覚に障害のある赤ちゃんとそのご家族を対象に、</a:t>
            </a:r>
            <a:r>
              <a:rPr lang="ja-JP" altLang="en-US" sz="2000" dirty="0" smtClean="0">
                <a:solidFill>
                  <a:schemeClr val="accent2"/>
                </a:solidFill>
              </a:rPr>
              <a:t>手話を使った「絵本の読み聞かせ」や「手遊び」「交流会」「勉強会」</a:t>
            </a:r>
            <a:r>
              <a:rPr lang="ja-JP" altLang="en-US" sz="2000" dirty="0" smtClean="0"/>
              <a:t>等を行います。 </a:t>
            </a:r>
            <a:br>
              <a:rPr lang="ja-JP" altLang="en-US" sz="2000" dirty="0" smtClean="0"/>
            </a:br>
            <a:r>
              <a:rPr lang="ja-JP" altLang="en-US" sz="2000" dirty="0" smtClean="0"/>
              <a:t>乳幼児から学齢期のお子さんまで、年齢・地域・</a:t>
            </a:r>
            <a:r>
              <a:rPr lang="ja-JP" altLang="en-US" sz="2000" dirty="0"/>
              <a:t>き</a:t>
            </a:r>
            <a:r>
              <a:rPr lang="ja-JP" altLang="en-US" sz="2000" dirty="0" smtClean="0"/>
              <a:t>こえの程度は問いません。 ぜひ一度、のぞいてみてください。</a:t>
            </a:r>
            <a:endParaRPr lang="en-US" altLang="ja-JP" sz="2000" dirty="0" smtClean="0"/>
          </a:p>
          <a:p>
            <a:r>
              <a:rPr lang="ja-JP" altLang="en-US" sz="2000" dirty="0" smtClean="0"/>
              <a:t>お待ちしています！ </a:t>
            </a:r>
            <a:endParaRPr lang="en-US" altLang="ja-JP" sz="2000" dirty="0" smtClean="0"/>
          </a:p>
          <a:p>
            <a:r>
              <a:rPr lang="ja-JP" altLang="en-US" sz="2000" dirty="0" smtClean="0"/>
              <a:t/>
            </a:r>
            <a:br>
              <a:rPr lang="ja-JP" altLang="en-US" sz="2000" dirty="0" smtClean="0"/>
            </a:br>
            <a:r>
              <a:rPr lang="ja-JP" altLang="en-US" sz="1600" dirty="0" smtClean="0"/>
              <a:t>第</a:t>
            </a:r>
            <a:r>
              <a:rPr lang="en-US" altLang="ja-JP" sz="1600" dirty="0" smtClean="0"/>
              <a:t>1</a:t>
            </a:r>
            <a:r>
              <a:rPr lang="ja-JP" altLang="en-US" sz="1600" dirty="0" smtClean="0"/>
              <a:t>・第</a:t>
            </a:r>
            <a:r>
              <a:rPr lang="en-US" altLang="ja-JP" sz="1600" dirty="0" smtClean="0"/>
              <a:t>3</a:t>
            </a:r>
            <a:r>
              <a:rPr lang="ja-JP" altLang="en-US" sz="1600" dirty="0" smtClean="0"/>
              <a:t>木曜日　</a:t>
            </a:r>
            <a:r>
              <a:rPr lang="en-US" altLang="ja-JP" sz="1600" dirty="0" smtClean="0"/>
              <a:t>11</a:t>
            </a:r>
            <a:r>
              <a:rPr lang="ja-JP" altLang="en-US" sz="1600" dirty="0" smtClean="0"/>
              <a:t>：</a:t>
            </a:r>
            <a:r>
              <a:rPr lang="en-US" altLang="ja-JP" sz="1600" dirty="0" smtClean="0"/>
              <a:t>00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12</a:t>
            </a:r>
            <a:r>
              <a:rPr lang="ja-JP" altLang="en-US" sz="1600" dirty="0" smtClean="0"/>
              <a:t>：</a:t>
            </a:r>
            <a:r>
              <a:rPr lang="en-US" altLang="ja-JP" sz="1600" dirty="0" smtClean="0"/>
              <a:t>00</a:t>
            </a:r>
            <a:br>
              <a:rPr lang="en-US" altLang="ja-JP" sz="1600" dirty="0" smtClean="0"/>
            </a:br>
            <a:r>
              <a:rPr lang="ja-JP" altLang="en-US" sz="1600" dirty="0" smtClean="0"/>
              <a:t>第</a:t>
            </a:r>
            <a:r>
              <a:rPr lang="en-US" altLang="ja-JP" sz="1600" dirty="0" smtClean="0"/>
              <a:t>2</a:t>
            </a:r>
            <a:r>
              <a:rPr lang="ja-JP" altLang="en-US" sz="1600" dirty="0" smtClean="0"/>
              <a:t>・第</a:t>
            </a:r>
            <a:r>
              <a:rPr lang="en-US" altLang="ja-JP" sz="1600" dirty="0" smtClean="0"/>
              <a:t>4</a:t>
            </a:r>
            <a:r>
              <a:rPr lang="ja-JP" altLang="en-US" sz="1600" dirty="0" smtClean="0"/>
              <a:t>土曜日　</a:t>
            </a:r>
            <a:r>
              <a:rPr lang="en-US" altLang="ja-JP" sz="1600" dirty="0" smtClean="0"/>
              <a:t>11</a:t>
            </a:r>
            <a:r>
              <a:rPr lang="ja-JP" altLang="en-US" sz="1600" dirty="0" smtClean="0"/>
              <a:t>：</a:t>
            </a:r>
            <a:r>
              <a:rPr lang="en-US" altLang="ja-JP" sz="1600" dirty="0" smtClean="0"/>
              <a:t>00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12</a:t>
            </a:r>
            <a:r>
              <a:rPr lang="ja-JP" altLang="en-US" sz="1600" dirty="0" smtClean="0"/>
              <a:t>：</a:t>
            </a:r>
            <a:r>
              <a:rPr lang="en-US" altLang="ja-JP" sz="1600" dirty="0" smtClean="0"/>
              <a:t>00 </a:t>
            </a:r>
          </a:p>
          <a:p>
            <a:pPr algn="r"/>
            <a:r>
              <a:rPr lang="ja-JP" altLang="en-US" sz="1600" dirty="0" smtClean="0"/>
              <a:t>京都市聴覚言語障害センター</a:t>
            </a:r>
            <a:r>
              <a:rPr lang="en-US" altLang="ja-JP" sz="1600" dirty="0" smtClean="0"/>
              <a:t>HP</a:t>
            </a:r>
            <a:r>
              <a:rPr lang="ja-JP" altLang="en-US" sz="1600" dirty="0" smtClean="0"/>
              <a:t>よ</a:t>
            </a:r>
            <a:r>
              <a:rPr lang="ja-JP" altLang="en-US" sz="1600" dirty="0"/>
              <a:t>り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830" y="663719"/>
            <a:ext cx="314325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642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347</Words>
  <Application>Microsoft Office PowerPoint</Application>
  <PresentationFormat>ユーザー設定</PresentationFormat>
  <Paragraphs>126</Paragraphs>
  <Slides>17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Office テーマ</vt:lpstr>
      <vt:lpstr> </vt:lpstr>
      <vt:lpstr> 1. 「ことばの発達」に関する  心理学的な捉え方の変化 </vt:lpstr>
      <vt:lpstr> 2. 言語学の視点からみた手話理解が、 手話獲得の考え方に与えた影響 </vt:lpstr>
      <vt:lpstr>３．ネイテイヴサイナー　と　 　　手話を第二言語とするサイナー　 ～それぞれの手話の尊重～</vt:lpstr>
      <vt:lpstr>  ４．手話言語にかかる 取り組みとしての 「乳児期～幼児期初期　０－３歳頃」の支援   ＊生活言語の保障 </vt:lpstr>
      <vt:lpstr>  乳幼児期の 対 親支援 </vt:lpstr>
      <vt:lpstr> 乳幼児期の 対 子ども支援 </vt:lpstr>
      <vt:lpstr>乳幼児期の支援はどこで？</vt:lpstr>
      <vt:lpstr>PowerPoint プレゼンテーション</vt:lpstr>
      <vt:lpstr>「にじっこ」とは？　 「にじっこ」が大切にしていることは？</vt:lpstr>
      <vt:lpstr> ５．「幼児期中期・後期　３－６歳頃」の支援 </vt:lpstr>
      <vt:lpstr> </vt:lpstr>
      <vt:lpstr> ６．「学童期前期　小学低～中学年」の支援 </vt:lpstr>
      <vt:lpstr> ７．「学童期後期　中～高学年」の支援 </vt:lpstr>
      <vt:lpstr> 岡本夏木氏　「ことばと発達」　 岩波書店　１９８５ </vt:lpstr>
      <vt:lpstr>一次的ことば</vt:lpstr>
      <vt:lpstr> 二次的ことば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/>
  <cp:lastModifiedBy>HOSTNAME</cp:lastModifiedBy>
  <cp:revision>16</cp:revision>
  <cp:lastPrinted>2016-06-14T16:56:55Z</cp:lastPrinted>
  <dcterms:created xsi:type="dcterms:W3CDTF">2016-06-14T13:05:01Z</dcterms:created>
  <dcterms:modified xsi:type="dcterms:W3CDTF">2017-03-31T07:46:17Z</dcterms:modified>
</cp:coreProperties>
</file>