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0" r:id="rId12"/>
    <p:sldId id="272" r:id="rId13"/>
    <p:sldId id="271" r:id="rId14"/>
    <p:sldId id="273" r:id="rId15"/>
    <p:sldId id="276" r:id="rId16"/>
    <p:sldId id="277" r:id="rId17"/>
    <p:sldId id="278" r:id="rId18"/>
  </p:sldIdLst>
  <p:sldSz cx="12192000" cy="6858000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15B5D32-7467-4B9D-B8A1-81824A0783AD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984F52E-CF61-4EA1-8C77-CCAFED9089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8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0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0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1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97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1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8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8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FE6-27F0-403A-A7E8-6C7335475C36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8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3200" dirty="0" smtClean="0"/>
              <a:t/>
            </a:r>
            <a:br>
              <a:rPr lang="ja-JP" altLang="ja-JP" sz="3200" dirty="0" smtClean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dirty="0"/>
              <a:t> </a:t>
            </a:r>
            <a:r>
              <a:rPr lang="ja-JP" altLang="ja-JP" sz="3600" b="1" dirty="0" smtClean="0"/>
              <a:t>当事者</a:t>
            </a:r>
            <a:r>
              <a:rPr lang="ja-JP" altLang="ja-JP" sz="3600" b="1" dirty="0"/>
              <a:t>のライフステージに</a:t>
            </a:r>
            <a:r>
              <a:rPr lang="ja-JP" altLang="ja-JP" sz="3600" b="1" dirty="0" smtClean="0"/>
              <a:t>合わせた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dirty="0" smtClean="0"/>
              <a:t>『</a:t>
            </a:r>
            <a:r>
              <a:rPr lang="ja-JP" altLang="ja-JP" sz="3600" b="1" dirty="0"/>
              <a:t>手話言語』にかかる取組みについて</a:t>
            </a:r>
            <a:r>
              <a:rPr lang="ja-JP" altLang="ja-JP" sz="3600" b="1" dirty="0" smtClean="0"/>
              <a:t>、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dirty="0" smtClean="0"/>
              <a:t>子ども</a:t>
            </a:r>
            <a:r>
              <a:rPr lang="ja-JP" altLang="ja-JP" sz="3600" b="1" dirty="0"/>
              <a:t>時代（乳幼児期・</a:t>
            </a:r>
            <a:r>
              <a:rPr lang="ja-JP" altLang="ja-JP" sz="3600" b="1" dirty="0" smtClean="0"/>
              <a:t>児童期）</a:t>
            </a:r>
            <a:r>
              <a:rPr lang="ja-JP" altLang="ja-JP" sz="3600" b="1" dirty="0"/>
              <a:t>に考慮すべき</a:t>
            </a:r>
            <a:r>
              <a:rPr lang="ja-JP" altLang="ja-JP" sz="3600" b="1" dirty="0" smtClean="0"/>
              <a:t>こと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600" b="1" dirty="0" smtClean="0"/>
              <a:t>河 﨑 佳 子</a:t>
            </a:r>
            <a:endParaRPr lang="ja-JP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endParaRPr lang="ja-JP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428099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2"/>
                </a:solidFill>
              </a:rPr>
              <a:t>「にじっこ」とは？　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/>
            </a:r>
            <a:br>
              <a:rPr kumimoji="1" lang="en-US" altLang="ja-JP" dirty="0" smtClean="0">
                <a:solidFill>
                  <a:schemeClr val="accent2"/>
                </a:solidFill>
              </a:rPr>
            </a:br>
            <a:r>
              <a:rPr kumimoji="1" lang="ja-JP" altLang="en-US" dirty="0" smtClean="0">
                <a:solidFill>
                  <a:schemeClr val="accent2"/>
                </a:solidFill>
              </a:rPr>
              <a:t>「にじっこ」が大切にしていることは？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聴覚</a:t>
            </a:r>
            <a:r>
              <a:rPr lang="ja-JP" altLang="ja-JP" dirty="0"/>
              <a:t>に障害のある赤ちゃんと子ども・ご家族</a:t>
            </a:r>
            <a:r>
              <a:rPr lang="ja-JP" altLang="ja-JP" dirty="0" smtClean="0"/>
              <a:t>が</a:t>
            </a:r>
            <a:r>
              <a:rPr lang="ja-JP" altLang="en-US" dirty="0" smtClean="0"/>
              <a:t>、</a:t>
            </a:r>
            <a:r>
              <a:rPr lang="ja-JP" altLang="ja-JP" dirty="0" smtClean="0"/>
              <a:t>手話</a:t>
            </a:r>
            <a:r>
              <a:rPr lang="ja-JP" altLang="ja-JP" dirty="0"/>
              <a:t>と</a:t>
            </a:r>
            <a:r>
              <a:rPr lang="ja-JP" altLang="ja-JP" dirty="0" err="1"/>
              <a:t>ろう</a:t>
            </a:r>
            <a:r>
              <a:rPr lang="ja-JP" altLang="ja-JP" dirty="0"/>
              <a:t>者</a:t>
            </a:r>
            <a:r>
              <a:rPr lang="ja-JP" altLang="ja-JP" dirty="0" smtClean="0"/>
              <a:t>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ja-JP" dirty="0" smtClean="0"/>
              <a:t>出会える</a:t>
            </a:r>
            <a:r>
              <a:rPr lang="ja-JP" altLang="ja-JP" dirty="0"/>
              <a:t>場</a:t>
            </a:r>
          </a:p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遊び</a:t>
            </a:r>
            <a:r>
              <a:rPr lang="ja-JP" altLang="ja-JP" dirty="0"/>
              <a:t>・交流・学習をとおして、きこえない子どもたちの成長に</a:t>
            </a:r>
            <a:r>
              <a:rPr lang="ja-JP" altLang="ja-JP" dirty="0" smtClean="0"/>
              <a:t>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ja-JP" dirty="0" smtClean="0"/>
              <a:t>体験</a:t>
            </a:r>
            <a:r>
              <a:rPr lang="ja-JP" altLang="ja-JP" dirty="0"/>
              <a:t>を分かち合い、共に考える</a:t>
            </a:r>
            <a:r>
              <a:rPr lang="ja-JP" altLang="ja-JP" dirty="0" smtClean="0"/>
              <a:t>場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◇ 親が年を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重ねた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時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親の老後について、きこえの異なるきょう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だい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対等に話し合える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よう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育てる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◇やがて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大人に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なる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きこえな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子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、次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世代を育てることの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できる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　きこえない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存在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れるように育てる。</a:t>
            </a:r>
            <a:endParaRPr lang="ja-JP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7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５．</a:t>
            </a:r>
            <a:r>
              <a:rPr lang="ja-JP" altLang="ja-JP" dirty="0" smtClean="0"/>
              <a:t>「幼児期中期</a:t>
            </a:r>
            <a:r>
              <a:rPr lang="ja-JP" altLang="en-US" dirty="0" smtClean="0"/>
              <a:t>・</a:t>
            </a:r>
            <a:r>
              <a:rPr lang="ja-JP" altLang="ja-JP" dirty="0" smtClean="0"/>
              <a:t>後期　３－６歳頃」の支援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子ども</a:t>
            </a:r>
            <a:r>
              <a:rPr lang="ja-JP" altLang="ja-JP" b="1" dirty="0"/>
              <a:t>が「手話を獲得する」「手話で学ぶ」「</a:t>
            </a:r>
            <a:r>
              <a:rPr lang="ja-JP" altLang="ja-JP" b="1" dirty="0" smtClean="0"/>
              <a:t>手話</a:t>
            </a:r>
            <a:r>
              <a:rPr lang="ja-JP" altLang="en-US" b="1" dirty="0" smtClean="0"/>
              <a:t>をとおして感じ、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 </a:t>
            </a:r>
            <a:r>
              <a:rPr lang="ja-JP" altLang="en-US" b="1" dirty="0" smtClean="0"/>
              <a:t>　 考える</a:t>
            </a:r>
            <a:r>
              <a:rPr lang="ja-JP" altLang="ja-JP" b="1" dirty="0" smtClean="0"/>
              <a:t>」環境</a:t>
            </a:r>
            <a:r>
              <a:rPr lang="ja-JP" altLang="ja-JP" b="1" dirty="0"/>
              <a:t>を保障する。</a:t>
            </a:r>
          </a:p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豊か</a:t>
            </a:r>
            <a:r>
              <a:rPr lang="ja-JP" altLang="ja-JP" b="1" dirty="0"/>
              <a:t>な手話環境の中で、さまざまな</a:t>
            </a:r>
            <a:r>
              <a:rPr lang="ja-JP" altLang="ja-JP" b="1" dirty="0" smtClean="0"/>
              <a:t>活動</a:t>
            </a:r>
            <a:r>
              <a:rPr lang="ja-JP" altLang="en-US" b="1" dirty="0"/>
              <a:t>と</a:t>
            </a:r>
            <a:r>
              <a:rPr lang="ja-JP" altLang="ja-JP" b="1" dirty="0" smtClean="0"/>
              <a:t>対人</a:t>
            </a:r>
            <a:r>
              <a:rPr lang="ja-JP" altLang="ja-JP" b="1" dirty="0"/>
              <a:t>関係をとおして</a:t>
            </a:r>
            <a:r>
              <a:rPr lang="ja-JP" altLang="ja-JP" b="1" dirty="0" smtClean="0"/>
              <a:t>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 </a:t>
            </a:r>
            <a:r>
              <a:rPr lang="ja-JP" altLang="ja-JP" b="1" dirty="0" smtClean="0"/>
              <a:t>「</a:t>
            </a:r>
            <a:r>
              <a:rPr lang="ja-JP" altLang="ja-JP" b="1" dirty="0"/>
              <a:t>生活言語（一次的ことば）」としての手話力を発達させる。</a:t>
            </a:r>
          </a:p>
          <a:p>
            <a:pPr marL="0" indent="0" algn="r">
              <a:buNone/>
            </a:pPr>
            <a:r>
              <a:rPr lang="ja-JP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遊び</a:t>
            </a:r>
            <a:r>
              <a:rPr lang="ja-JP" altLang="ja-JP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・学習・しつけ・絵本の読み伝え・話し合い…</a:t>
            </a:r>
          </a:p>
          <a:p>
            <a:pPr marL="0" indent="0" algn="r">
              <a:buNone/>
            </a:pPr>
            <a:r>
              <a:rPr lang="en-US" altLang="ja-JP" b="1" dirty="0"/>
              <a:t> </a:t>
            </a:r>
            <a:endParaRPr lang="ja-JP" altLang="ja-JP" b="1" dirty="0"/>
          </a:p>
          <a:p>
            <a:r>
              <a:rPr lang="ja-JP" altLang="ja-JP" b="1" dirty="0"/>
              <a:t>手話を見て理解する（≒　日本語を</a:t>
            </a:r>
            <a:r>
              <a:rPr lang="ja-JP" altLang="ja-JP" b="1" u="sng" dirty="0"/>
              <a:t>聞く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手話で伝える（≒　日本語を</a:t>
            </a:r>
            <a:r>
              <a:rPr lang="ja-JP" altLang="ja-JP" b="1" u="sng" dirty="0"/>
              <a:t>話す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手話で考える（≒　日本語で</a:t>
            </a:r>
            <a:r>
              <a:rPr lang="ja-JP" altLang="ja-JP" b="1" u="sng" dirty="0"/>
              <a:t>考える</a:t>
            </a:r>
            <a:r>
              <a:rPr lang="ja-JP" altLang="ja-JP" b="1" dirty="0"/>
              <a:t>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9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ja-JP" sz="5300" dirty="0"/>
              <a:t/>
            </a:r>
            <a:br>
              <a:rPr lang="ja-JP" altLang="ja-JP" sz="5300" dirty="0"/>
            </a:br>
            <a:endParaRPr lang="ja-JP" altLang="ja-JP" sz="53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50718"/>
            <a:ext cx="10515600" cy="5626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u="sng" dirty="0" smtClean="0">
                <a:solidFill>
                  <a:schemeClr val="accent1"/>
                </a:solidFill>
              </a:rPr>
              <a:t>対等性</a:t>
            </a:r>
            <a:r>
              <a:rPr lang="ja-JP" altLang="ja-JP" sz="4000" u="sng" dirty="0">
                <a:solidFill>
                  <a:schemeClr val="accent1"/>
                </a:solidFill>
              </a:rPr>
              <a:t>、同時性、相互性、効率性</a:t>
            </a:r>
            <a:r>
              <a:rPr lang="ja-JP" altLang="ja-JP" sz="4000" dirty="0"/>
              <a:t>が</a:t>
            </a:r>
            <a:r>
              <a:rPr lang="ja-JP" altLang="ja-JP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その</a:t>
            </a:r>
            <a:r>
              <a:rPr lang="ja-JP" altLang="ja-JP" sz="4000" dirty="0"/>
              <a:t>子にとって最善に保障される言語</a:t>
            </a:r>
            <a:r>
              <a:rPr lang="ja-JP" altLang="ja-JP" sz="4000" dirty="0" smtClean="0"/>
              <a:t>で</a:t>
            </a:r>
            <a:r>
              <a:rPr lang="ja-JP" altLang="en-US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養育を開始し、</a:t>
            </a:r>
            <a:r>
              <a:rPr lang="ja-JP" altLang="ja-JP" sz="4000" dirty="0" smtClean="0"/>
              <a:t>教育</a:t>
            </a:r>
            <a:r>
              <a:rPr lang="ja-JP" altLang="en-US" sz="4000" dirty="0" smtClean="0"/>
              <a:t>へとつなげていく。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「全部わかる」体験を知って育つ。</a:t>
            </a:r>
            <a:endParaRPr lang="en-US" altLang="ja-JP" sz="4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手話言語</a:t>
            </a:r>
            <a:r>
              <a:rPr lang="ja-JP" altLang="en-US" sz="4000" dirty="0" smtClean="0"/>
              <a:t>条例はどのような役割を</a:t>
            </a:r>
            <a:r>
              <a:rPr lang="ja-JP" altLang="ja-JP" sz="4000" dirty="0" smtClean="0"/>
              <a:t>果た</a:t>
            </a:r>
            <a:r>
              <a:rPr lang="ja-JP" altLang="en-US" sz="4000" dirty="0" smtClean="0"/>
              <a:t>せるか。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出発点は、早期支援。</a:t>
            </a:r>
            <a:endParaRPr lang="ja-JP" altLang="ja-JP" sz="4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4822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/>
              <a:t>６．</a:t>
            </a:r>
            <a:r>
              <a:rPr lang="ja-JP" altLang="ja-JP" b="1" dirty="0" smtClean="0"/>
              <a:t>「学童期前期　小学低～中学年」の支援</a:t>
            </a:r>
            <a:br>
              <a:rPr lang="ja-JP" altLang="ja-JP" b="1" dirty="0" smtClean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で手話を学ぶ</a:t>
            </a: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ja-JP" sz="3200" dirty="0" smtClean="0"/>
              <a:t>語彙力</a:t>
            </a:r>
            <a:r>
              <a:rPr lang="ja-JP" altLang="ja-JP" sz="3200" dirty="0"/>
              <a:t>　より高度な表現　より高度な組み立て（文章化）</a:t>
            </a:r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読み取る</a:t>
            </a:r>
            <a:r>
              <a:rPr lang="ja-JP" altLang="ja-JP" sz="3200" dirty="0">
                <a:solidFill>
                  <a:schemeClr val="accent3"/>
                </a:solidFill>
              </a:rPr>
              <a:t>（≒聞く）　表す（≒話す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endParaRPr lang="en-US" altLang="ja-JP" sz="32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3"/>
                </a:solidFill>
              </a:rPr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→</a:t>
            </a:r>
            <a:r>
              <a:rPr lang="en-US" altLang="ja-JP" sz="3200" dirty="0" smtClean="0">
                <a:solidFill>
                  <a:schemeClr val="accent3"/>
                </a:solidFill>
              </a:rPr>
              <a:t> </a:t>
            </a:r>
            <a:r>
              <a:rPr lang="ja-JP" altLang="ja-JP" sz="3200" dirty="0" smtClean="0">
                <a:solidFill>
                  <a:schemeClr val="accent3"/>
                </a:solidFill>
              </a:rPr>
              <a:t>手話</a:t>
            </a:r>
            <a:r>
              <a:rPr lang="ja-JP" altLang="en-US" sz="3200" dirty="0" smtClean="0">
                <a:solidFill>
                  <a:schemeClr val="accent3"/>
                </a:solidFill>
              </a:rPr>
              <a:t>作</a:t>
            </a:r>
            <a:r>
              <a:rPr lang="ja-JP" altLang="ja-JP" sz="3200" dirty="0" smtClean="0">
                <a:solidFill>
                  <a:schemeClr val="accent3"/>
                </a:solidFill>
              </a:rPr>
              <a:t>文</a:t>
            </a:r>
            <a:r>
              <a:rPr lang="ja-JP" altLang="ja-JP" sz="3200" dirty="0">
                <a:solidFill>
                  <a:schemeClr val="accent3"/>
                </a:solidFill>
              </a:rPr>
              <a:t>（≒口頭作文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r>
              <a:rPr lang="ja-JP" altLang="en-US" sz="3200" dirty="0" smtClean="0">
                <a:solidFill>
                  <a:schemeClr val="accent3"/>
                </a:solidFill>
              </a:rPr>
              <a:t>＝</a:t>
            </a:r>
            <a:r>
              <a:rPr lang="ja-JP" altLang="en-US" sz="3200" dirty="0" smtClean="0">
                <a:solidFill>
                  <a:schemeClr val="accent2"/>
                </a:solidFill>
              </a:rPr>
              <a:t>「二次的ことば」としての手話</a:t>
            </a:r>
            <a:endParaRPr lang="en-US" altLang="ja-JP" sz="3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で教科を</a:t>
            </a:r>
            <a:r>
              <a:rPr lang="ja-JP" altLang="ja-JP" sz="3200" dirty="0" smtClean="0"/>
              <a:t>学ぶ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で知識を広げ、議論し、対人関係を豊かにする</a:t>
            </a: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で書記日本語を学ぶ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367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dirty="0" smtClean="0"/>
              <a:t>７．</a:t>
            </a:r>
            <a:r>
              <a:rPr lang="ja-JP" altLang="ja-JP" dirty="0" smtClean="0"/>
              <a:t>「学童期後期　中～高学年」の支援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で手話を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　</a:t>
            </a:r>
            <a:r>
              <a:rPr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「二次的ことば」としての手話を洗練させる</a:t>
            </a:r>
            <a:endParaRPr lang="en-US" altLang="ja-JP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で教科を学ぶ</a:t>
            </a: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でより高度な書記日本語を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ja-JP" sz="4400" dirty="0" smtClean="0"/>
              <a:t>（</a:t>
            </a:r>
            <a:r>
              <a:rPr lang="ja-JP" altLang="ja-JP" sz="4400" dirty="0"/>
              <a:t>≒バイリンガルになる</a:t>
            </a:r>
            <a:r>
              <a:rPr lang="ja-JP" altLang="ja-JP" sz="4400" dirty="0" smtClean="0"/>
              <a:t>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35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6902"/>
          </a:xfrm>
        </p:spPr>
        <p:txBody>
          <a:bodyPr>
            <a:noAutofit/>
          </a:bodyPr>
          <a:lstStyle/>
          <a:p>
            <a:pPr marL="0" indent="0" algn="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岡本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夏木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氏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　「ことばと発達」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岩波書店　１９８５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ことばの誕生期　～話し始め～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一次的ことば期　～ことばの生活化～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二次的ことば期　～ことばのことば化～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22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10800000" flipV="1">
            <a:off x="838200" y="319405"/>
            <a:ext cx="10515600" cy="11457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一次的</a:t>
            </a:r>
            <a:r>
              <a:rPr lang="ja-JP" altLang="en-US" dirty="0" smtClean="0">
                <a:solidFill>
                  <a:srgbClr val="C00000"/>
                </a:solidFill>
              </a:rPr>
              <a:t>こと</a:t>
            </a:r>
            <a:r>
              <a:rPr lang="ja-JP" altLang="en-US" dirty="0">
                <a:solidFill>
                  <a:srgbClr val="C00000"/>
                </a:solidFill>
              </a:rPr>
              <a:t>ば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941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特定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の親しい人との対面対話場面で、その場と具体的に</a:t>
            </a: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関連した</a:t>
            </a:r>
            <a:endParaRPr lang="en-US" altLang="ja-JP" sz="111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事象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をテーマに話し合ってゆくことば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/>
              <a:t>①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現実的</a:t>
            </a:r>
            <a:r>
              <a:rPr lang="ja-JP" altLang="ja-JP" sz="11100" dirty="0"/>
              <a:t>な生活場面のなかで、具体的状況と関連して用いられる</a:t>
            </a:r>
            <a:r>
              <a:rPr lang="ja-JP" altLang="ja-JP" sz="11100" dirty="0" smtClean="0"/>
              <a:t>。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  </a:t>
            </a:r>
            <a:r>
              <a:rPr lang="ja-JP" altLang="ja-JP" sz="11100" dirty="0" smtClean="0"/>
              <a:t>場</a:t>
            </a:r>
            <a:r>
              <a:rPr lang="ja-JP" altLang="ja-JP" sz="11100" dirty="0"/>
              <a:t>の状況的文脈や行動文脈に支えられてその意味を相手に</a:t>
            </a:r>
            <a:r>
              <a:rPr lang="ja-JP" altLang="ja-JP" sz="11100" dirty="0" smtClean="0"/>
              <a:t>伝え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　</a:t>
            </a:r>
            <a:r>
              <a:rPr lang="ja-JP" altLang="ja-JP" sz="11100" dirty="0" err="1" smtClean="0"/>
              <a:t>る</a:t>
            </a:r>
            <a:r>
              <a:rPr lang="ja-JP" altLang="ja-JP" sz="11100" dirty="0"/>
              <a:t>ことができる。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②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コミュニケーション</a:t>
            </a:r>
            <a:r>
              <a:rPr lang="ja-JP" altLang="ja-JP" sz="11100" dirty="0"/>
              <a:t>の対象が「特定の親しい人」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③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一対</a:t>
            </a:r>
            <a:r>
              <a:rPr lang="ja-JP" altLang="ja-JP" sz="11100" dirty="0"/>
              <a:t>一の会話（対話）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dirty="0"/>
              <a:t> </a:t>
            </a:r>
            <a:r>
              <a:rPr lang="ja-JP" altLang="en-US" sz="9600" dirty="0" smtClean="0">
                <a:solidFill>
                  <a:srgbClr val="C00000"/>
                </a:solidFill>
              </a:rPr>
              <a:t>親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保育士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先生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</a:t>
            </a:r>
            <a:endParaRPr lang="ja-JP" altLang="ja-JP" sz="9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79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>
                <a:solidFill>
                  <a:srgbClr val="C00000"/>
                </a:solidFill>
              </a:rPr>
              <a:t>二次的ことば</a:t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ja-JP" dirty="0" smtClean="0"/>
              <a:t> </a:t>
            </a:r>
            <a:r>
              <a:rPr lang="ja-JP" altLang="ja-JP" sz="3500" dirty="0" smtClean="0"/>
              <a:t>①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ある事象や事物について、現実の場面を離れたところでことばで</a:t>
            </a:r>
            <a:endParaRPr lang="en-US" altLang="ja-JP" sz="35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sz="3500" dirty="0"/>
              <a:t> </a:t>
            </a:r>
            <a:r>
              <a:rPr lang="en-US" altLang="ja-JP" sz="3500" dirty="0" smtClean="0"/>
              <a:t>    </a:t>
            </a:r>
            <a:r>
              <a:rPr lang="ja-JP" altLang="ja-JP" sz="3500" dirty="0" smtClean="0"/>
              <a:t>表現する。ことばの文脈そのものにたよる伝達（表現）。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②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コミュニケーションの対象が未知の不特定多数者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③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自分の側からの一方的伝達行為として表現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④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「音声ことば」から「書きことば」へ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C00000"/>
                </a:solidFill>
              </a:rPr>
              <a:t>授業　発表　講義　講演　演説　　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1. </a:t>
            </a:r>
            <a:r>
              <a:rPr lang="ja-JP" altLang="ja-JP" b="1" dirty="0" smtClean="0"/>
              <a:t>「ことば</a:t>
            </a:r>
            <a:r>
              <a:rPr lang="ja-JP" altLang="ja-JP" dirty="0" smtClean="0"/>
              <a:t>の発達」に関する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 </a:t>
            </a:r>
            <a:r>
              <a:rPr lang="ja-JP" altLang="ja-JP" dirty="0" smtClean="0"/>
              <a:t>心理学的な捉え方の変化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254827"/>
            <a:ext cx="10515600" cy="3922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 smtClean="0"/>
              <a:t>語彙数は？　何語文か？　の重視</a:t>
            </a:r>
            <a:endParaRPr lang="en-US" altLang="ja-JP" sz="4000" b="1" dirty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r>
              <a:rPr kumimoji="1" lang="ja-JP" altLang="en-US" sz="4000" b="1" dirty="0" smtClean="0"/>
              <a:t>文脈における理解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 smtClean="0"/>
              <a:t>場面共有のなかで生まれる意味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/>
              <a:t>関係性</a:t>
            </a:r>
            <a:r>
              <a:rPr lang="ja-JP" altLang="en-US" sz="4000" b="1" dirty="0" smtClean="0"/>
              <a:t>の</a:t>
            </a:r>
            <a:r>
              <a:rPr lang="ja-JP" altLang="en-US" sz="4000" b="1" dirty="0"/>
              <a:t>中</a:t>
            </a:r>
            <a:r>
              <a:rPr lang="ja-JP" altLang="en-US" sz="4000" b="1" dirty="0" smtClean="0"/>
              <a:t>で育つ象徴機能としての「ことば」</a:t>
            </a:r>
            <a:endParaRPr kumimoji="1" lang="ja-JP" altLang="en-US" sz="4000" b="1" dirty="0"/>
          </a:p>
        </p:txBody>
      </p:sp>
      <p:sp>
        <p:nvSpPr>
          <p:cNvPr id="4" name="下矢印 3"/>
          <p:cNvSpPr/>
          <p:nvPr/>
        </p:nvSpPr>
        <p:spPr>
          <a:xfrm>
            <a:off x="2109353" y="3249540"/>
            <a:ext cx="484632" cy="699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2. </a:t>
            </a:r>
            <a:r>
              <a:rPr lang="ja-JP" altLang="ja-JP" b="1" dirty="0" smtClean="0"/>
              <a:t>言</a:t>
            </a:r>
            <a:r>
              <a:rPr lang="ja-JP" altLang="ja-JP" dirty="0" smtClean="0"/>
              <a:t>語学の視点からみた手話理解が、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手話獲得の考え方に与えた影響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92481"/>
            <a:ext cx="10515600" cy="398448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手話は独自の文法構造をもつ、独立した言語である。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ja-JP" sz="4000" b="1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手話環境（ネイテイヴサイナーとの交流）が保障される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ことによって、手話は自然に獲得される（母語となる）。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6406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8857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３．</a:t>
            </a:r>
            <a:r>
              <a:rPr lang="ja-JP" altLang="ja-JP" dirty="0" smtClean="0"/>
              <a:t>ネイテイヴサイナー</a:t>
            </a:r>
            <a:r>
              <a:rPr lang="ja-JP" altLang="ja-JP" dirty="0"/>
              <a:t>　と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手話</a:t>
            </a:r>
            <a:r>
              <a:rPr lang="ja-JP" altLang="ja-JP" dirty="0"/>
              <a:t>を第二言語とするサイナー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～それぞれ</a:t>
            </a:r>
            <a:r>
              <a:rPr lang="ja-JP" altLang="en-US" dirty="0"/>
              <a:t>の</a:t>
            </a:r>
            <a:r>
              <a:rPr lang="ja-JP" altLang="ja-JP" dirty="0" smtClean="0"/>
              <a:t>手話</a:t>
            </a:r>
            <a:r>
              <a:rPr lang="ja-JP" altLang="en-US" dirty="0" smtClean="0"/>
              <a:t>の尊重</a:t>
            </a:r>
            <a:r>
              <a:rPr lang="ja-JP" altLang="ja-JP" dirty="0" smtClean="0"/>
              <a:t>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763983"/>
            <a:ext cx="10515600" cy="3412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ネイテイヴサイナー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 smtClean="0"/>
              <a:t>手話で話すときには、頭の</a:t>
            </a:r>
            <a:r>
              <a:rPr lang="ja-JP" altLang="en-US" b="1" dirty="0"/>
              <a:t>中</a:t>
            </a:r>
            <a:r>
              <a:rPr lang="ja-JP" altLang="en-US" b="1" dirty="0" smtClean="0"/>
              <a:t>に日本語がない。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手話</a:t>
            </a:r>
            <a:r>
              <a:rPr lang="ja-JP" altLang="en-US" b="1" dirty="0" smtClean="0"/>
              <a:t>を手話として、そのまま</a:t>
            </a:r>
            <a:r>
              <a:rPr lang="ja-JP" altLang="en-US" b="1" dirty="0"/>
              <a:t>理解</a:t>
            </a:r>
            <a:r>
              <a:rPr lang="ja-JP" altLang="en-US" b="1" dirty="0" smtClean="0"/>
              <a:t>する。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手話を第二言語とする</a:t>
            </a:r>
            <a:r>
              <a:rPr lang="ja-JP" altLang="en-US" sz="2600" b="1" dirty="0" smtClean="0">
                <a:solidFill>
                  <a:schemeClr val="accent1">
                    <a:lumMod val="75000"/>
                  </a:schemeClr>
                </a:solidFill>
              </a:rPr>
              <a:t>（対応手話をする時</a:t>
            </a:r>
            <a:r>
              <a:rPr lang="ja-JP" altLang="en-US" sz="2600" b="1" dirty="0" smtClean="0">
                <a:solidFill>
                  <a:schemeClr val="accent1">
                    <a:lumMod val="75000"/>
                  </a:schemeClr>
                </a:solidFill>
              </a:rPr>
              <a:t>の</a:t>
            </a:r>
            <a:r>
              <a:rPr lang="ja-JP" altLang="en-US" sz="2600" b="1" dirty="0" smtClean="0">
                <a:solidFill>
                  <a:schemeClr val="accent1">
                    <a:lumMod val="75000"/>
                  </a:schemeClr>
                </a:solidFill>
              </a:rPr>
              <a:t>バイリンガル）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サイナー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b="1" dirty="0"/>
              <a:t>程度</a:t>
            </a:r>
            <a:r>
              <a:rPr kumimoji="1" lang="ja-JP" altLang="en-US" b="1" dirty="0" smtClean="0"/>
              <a:t>の</a:t>
            </a:r>
            <a:r>
              <a:rPr kumimoji="1" lang="ja-JP" altLang="en-US" b="1" dirty="0"/>
              <a:t>違</a:t>
            </a:r>
            <a:r>
              <a:rPr kumimoji="1" lang="ja-JP" altLang="en-US" b="1" dirty="0" smtClean="0"/>
              <a:t>いはあるが、頭の中</a:t>
            </a:r>
            <a:r>
              <a:rPr lang="ja-JP" altLang="en-US" b="1" dirty="0" smtClean="0"/>
              <a:t>に</a:t>
            </a:r>
            <a:r>
              <a:rPr kumimoji="1" lang="ja-JP" altLang="en-US" b="1" dirty="0" smtClean="0"/>
              <a:t>日本語を伴って、手話をする。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程度の違いはあるが、手話を読み取って、日本語で理解す</a:t>
            </a:r>
            <a:r>
              <a:rPr lang="ja-JP" altLang="en-US" b="1" dirty="0"/>
              <a:t>る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8950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4682" y="261215"/>
            <a:ext cx="10515600" cy="40510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b="1" dirty="0" smtClean="0"/>
              <a:t>４</a:t>
            </a:r>
            <a:r>
              <a:rPr lang="ja-JP" altLang="en-US" b="1" dirty="0"/>
              <a:t>．</a:t>
            </a:r>
            <a:r>
              <a:rPr lang="ja-JP" altLang="ja-JP" b="1" dirty="0" smtClean="0"/>
              <a:t>手話</a:t>
            </a:r>
            <a:r>
              <a:rPr lang="ja-JP" altLang="ja-JP" b="1" dirty="0"/>
              <a:t>言語に</a:t>
            </a:r>
            <a:r>
              <a:rPr lang="ja-JP" altLang="ja-JP" b="1" dirty="0" smtClean="0"/>
              <a:t>かかる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取り組み</a:t>
            </a:r>
            <a:r>
              <a:rPr lang="ja-JP" altLang="ja-JP" b="1" dirty="0"/>
              <a:t>として</a:t>
            </a:r>
            <a:r>
              <a:rPr lang="ja-JP" altLang="ja-JP" b="1" dirty="0" smtClean="0"/>
              <a:t>の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乳児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期</a:t>
            </a:r>
            <a:r>
              <a:rPr lang="ja-JP" altLang="ja-JP" b="1" dirty="0">
                <a:solidFill>
                  <a:schemeClr val="accent1">
                    <a:lumMod val="75000"/>
                  </a:schemeClr>
                </a:solidFill>
              </a:rPr>
              <a:t>～幼児期初期　０－３歳頃」</a:t>
            </a:r>
            <a:r>
              <a:rPr lang="ja-JP" altLang="ja-JP" b="1" dirty="0"/>
              <a:t>の</a:t>
            </a:r>
            <a:r>
              <a:rPr lang="ja-JP" altLang="ja-JP" b="1" dirty="0" smtClean="0"/>
              <a:t>支援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＊</a:t>
            </a:r>
            <a:r>
              <a:rPr lang="ja-JP" altLang="ja-JP" b="1" dirty="0"/>
              <a:t>生活言語の保障</a:t>
            </a:r>
            <a:br>
              <a:rPr lang="ja-JP" altLang="ja-JP" b="1" dirty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636818"/>
            <a:ext cx="10515600" cy="2540145"/>
          </a:xfrm>
        </p:spPr>
        <p:txBody>
          <a:bodyPr/>
          <a:lstStyle/>
          <a:p>
            <a:pPr marL="0" indent="0">
              <a:buNone/>
            </a:pPr>
            <a:r>
              <a:rPr lang="ja-JP" altLang="ja-JP" sz="4000" b="1" dirty="0" smtClean="0"/>
              <a:t>「手話を獲得する」「手話で育つ」環境を保障する</a:t>
            </a:r>
            <a:br>
              <a:rPr lang="ja-JP" altLang="ja-JP" sz="4000" b="1" dirty="0" smtClean="0"/>
            </a:br>
            <a:endParaRPr lang="en-US" altLang="ja-JP" sz="4000" b="1" dirty="0" smtClean="0"/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8622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ja-JP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5300" dirty="0" smtClean="0">
                <a:solidFill>
                  <a:srgbClr val="C00000"/>
                </a:solidFill>
              </a:rPr>
              <a:t>対 親支援</a:t>
            </a:r>
            <a:br>
              <a:rPr lang="ja-JP" altLang="ja-JP" sz="5300" dirty="0" smtClean="0">
                <a:solidFill>
                  <a:srgbClr val="C00000"/>
                </a:solidFill>
              </a:rPr>
            </a:br>
            <a:endParaRPr kumimoji="1" lang="ja-JP" altLang="en-US" sz="53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情報提供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000" dirty="0" smtClean="0"/>
              <a:t>　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の紹介　手話を使う人々の紹介　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手話を学ぶ」機会の提供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講座　手話学習会　家庭訪問支援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きこえない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乳幼児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と「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手話のある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コミュニケー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ション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を体験する」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機会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の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提供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99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900" b="1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4900" b="1" dirty="0" smtClean="0">
                <a:solidFill>
                  <a:srgbClr val="C00000"/>
                </a:solidFill>
              </a:rPr>
              <a:t>対 子ども支援</a:t>
            </a:r>
            <a:r>
              <a:rPr lang="ja-JP" altLang="ja-JP" dirty="0" smtClean="0">
                <a:solidFill>
                  <a:srgbClr val="C00000"/>
                </a:solidFill>
              </a:rPr>
              <a:t/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8190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手話でやりとりする」体験の保障　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→</a:t>
            </a:r>
            <a:r>
              <a:rPr lang="ja-JP" altLang="ja-JP" sz="3600" dirty="0"/>
              <a:t>　愛着形成　認知発達　人格形成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手話を獲得する」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支援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ネイテイヴサイナーになる機会を保障する　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手話で成長する」機会の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提供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ネイテイヴサイナーとかかわる環境を保障する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834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C00000"/>
                </a:solidFill>
              </a:rPr>
              <a:t>乳幼児期の支援はどこで？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err="1" smtClean="0"/>
              <a:t>ろう</a:t>
            </a:r>
            <a:r>
              <a:rPr lang="ja-JP" altLang="ja-JP" sz="3600" dirty="0"/>
              <a:t>学校が取り組む場合は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乳幼児教育相談？」→「幼稚部」</a:t>
            </a:r>
          </a:p>
          <a:p>
            <a:pPr marL="0" lvl="0" indent="0">
              <a:buNone/>
            </a:pP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smtClean="0"/>
              <a:t>その他</a:t>
            </a:r>
            <a:r>
              <a:rPr lang="ja-JP" altLang="ja-JP" sz="3600" dirty="0"/>
              <a:t>の組織が取り組む場合は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早期～就学前支援企画」　</a:t>
            </a: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cf. 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京都市聴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言センター「にじっこ」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07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0718" y="127351"/>
            <a:ext cx="65878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chemeClr val="accent2"/>
                </a:solidFill>
              </a:rPr>
              <a:t>聴覚に障害のある赤ちゃんと子ども・</a:t>
            </a:r>
            <a:endParaRPr lang="en-US" altLang="ja-JP" sz="3200" b="1" dirty="0" smtClean="0">
              <a:solidFill>
                <a:schemeClr val="accent2"/>
              </a:solidFill>
            </a:endParaRPr>
          </a:p>
          <a:p>
            <a:r>
              <a:rPr lang="ja-JP" altLang="en-US" sz="3200" b="1" dirty="0" smtClean="0">
                <a:solidFill>
                  <a:schemeClr val="accent2"/>
                </a:solidFill>
              </a:rPr>
              <a:t>ご家族のつどいの場　「にじっこ」</a:t>
            </a:r>
          </a:p>
          <a:p>
            <a:endParaRPr lang="en-US" altLang="ja-JP" dirty="0" smtClean="0"/>
          </a:p>
          <a:p>
            <a:r>
              <a:rPr lang="ja-JP" altLang="en-US" sz="2000" dirty="0" smtClean="0"/>
              <a:t>「聞こえのこと」「子育てのこと」「ことばのこと」「ちょっと聞きたいこと」「こんなこときいていいのかな・・」</a:t>
            </a:r>
            <a:br>
              <a:rPr lang="ja-JP" altLang="en-US" sz="2000" dirty="0" smtClean="0"/>
            </a:br>
            <a:r>
              <a:rPr lang="ja-JP" altLang="en-US" sz="2000" dirty="0" smtClean="0"/>
              <a:t>そんな「つどいの場」が始まりました。 </a:t>
            </a:r>
          </a:p>
          <a:p>
            <a:r>
              <a:rPr lang="ja-JP" altLang="en-US" sz="2000" dirty="0" smtClean="0"/>
              <a:t>「聴覚に障害のある赤ちゃんと子供・ご家族のつどいの場」が</a:t>
            </a:r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京都聴覚障害児放課後等デイサービス「にじ」</a:t>
            </a:r>
            <a:r>
              <a:rPr lang="ja-JP" altLang="en-US" sz="2000" dirty="0" smtClean="0"/>
              <a:t>の部屋でスタートしました。</a:t>
            </a:r>
            <a:br>
              <a:rPr lang="ja-JP" altLang="en-US" sz="2000" dirty="0" smtClean="0"/>
            </a:br>
            <a:r>
              <a:rPr lang="ja-JP" altLang="en-US" sz="2000" dirty="0" smtClean="0"/>
              <a:t>隔週土曜日・木曜日に聴覚に障害のある赤ちゃんとそのご家族を対象に、</a:t>
            </a:r>
            <a:r>
              <a:rPr lang="ja-JP" altLang="en-US" sz="2000" dirty="0" smtClean="0">
                <a:solidFill>
                  <a:schemeClr val="accent2"/>
                </a:solidFill>
              </a:rPr>
              <a:t>手話を使った「絵本の読み聞かせ」や「手遊び」「交流会」「勉強会」</a:t>
            </a:r>
            <a:r>
              <a:rPr lang="ja-JP" altLang="en-US" sz="2000" dirty="0" smtClean="0"/>
              <a:t>等を行います。 </a:t>
            </a:r>
            <a:br>
              <a:rPr lang="ja-JP" altLang="en-US" sz="2000" dirty="0" smtClean="0"/>
            </a:br>
            <a:r>
              <a:rPr lang="ja-JP" altLang="en-US" sz="2000" dirty="0" smtClean="0"/>
              <a:t>乳幼児から学齢期のお子さんまで、年齢・地域・</a:t>
            </a:r>
            <a:r>
              <a:rPr lang="ja-JP" altLang="en-US" sz="2000" dirty="0"/>
              <a:t>き</a:t>
            </a:r>
            <a:r>
              <a:rPr lang="ja-JP" altLang="en-US" sz="2000" dirty="0" smtClean="0"/>
              <a:t>こえの程度は問いません。 ぜひ一度、のぞいてみてください。</a:t>
            </a:r>
            <a:endParaRPr lang="en-US" altLang="ja-JP" sz="2000" dirty="0" smtClean="0"/>
          </a:p>
          <a:p>
            <a:r>
              <a:rPr lang="ja-JP" altLang="en-US" sz="2000" dirty="0" smtClean="0"/>
              <a:t>お待ちしています！ </a:t>
            </a:r>
            <a:endParaRPr lang="en-US" altLang="ja-JP" sz="2000" dirty="0" smtClean="0"/>
          </a:p>
          <a:p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木曜日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br>
              <a:rPr lang="en-US" altLang="ja-JP" sz="16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土曜日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 </a:t>
            </a:r>
          </a:p>
          <a:p>
            <a:pPr algn="r"/>
            <a:r>
              <a:rPr lang="ja-JP" altLang="en-US" sz="1600" dirty="0" smtClean="0"/>
              <a:t>京都市聴覚言語障害センター</a:t>
            </a:r>
            <a:r>
              <a:rPr lang="en-US" altLang="ja-JP" sz="1600" dirty="0" smtClean="0"/>
              <a:t>HP</a:t>
            </a:r>
            <a:r>
              <a:rPr lang="ja-JP" altLang="en-US" sz="1600" dirty="0" smtClean="0"/>
              <a:t>よ</a:t>
            </a:r>
            <a:r>
              <a:rPr lang="ja-JP" altLang="en-US" sz="1600" dirty="0"/>
              <a:t>り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30" y="663719"/>
            <a:ext cx="31432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4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347</Words>
  <Application>Microsoft Office PowerPoint</Application>
  <PresentationFormat>ワイド画面</PresentationFormat>
  <Paragraphs>126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Office テーマ</vt:lpstr>
      <vt:lpstr> </vt:lpstr>
      <vt:lpstr> 1. 「ことばの発達」に関する  心理学的な捉え方の変化 </vt:lpstr>
      <vt:lpstr> 2. 言語学の視点からみた手話理解が、 手話獲得の考え方に与えた影響 </vt:lpstr>
      <vt:lpstr>３．ネイテイヴサイナー　と　 　　手話を第二言語とするサイナー　 ～それぞれの手話の尊重～</vt:lpstr>
      <vt:lpstr>  ４．手話言語にかかる 取り組みとしての 「乳児期～幼児期初期　０－３歳頃」の支援   ＊生活言語の保障 </vt:lpstr>
      <vt:lpstr>  乳幼児期の 対 親支援 </vt:lpstr>
      <vt:lpstr> 乳幼児期の 対 子ども支援 </vt:lpstr>
      <vt:lpstr>乳幼児期の支援はどこで？</vt:lpstr>
      <vt:lpstr>PowerPoint プレゼンテーション</vt:lpstr>
      <vt:lpstr>「にじっこ」とは？　 「にじっこ」が大切にしていることは？</vt:lpstr>
      <vt:lpstr> ５．「幼児期中期・後期　３－６歳頃」の支援 </vt:lpstr>
      <vt:lpstr> </vt:lpstr>
      <vt:lpstr> ６．「学童期前期　小学低～中学年」の支援 </vt:lpstr>
      <vt:lpstr> ７．「学童期後期　中～高学年」の支援 </vt:lpstr>
      <vt:lpstr> 岡本夏木氏　「ことばと発達」　 岩波書店　１９８５ </vt:lpstr>
      <vt:lpstr>一次的ことば</vt:lpstr>
      <vt:lpstr> 二次的ことば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KIPP</dc:creator>
  <cp:lastModifiedBy>KIPP</cp:lastModifiedBy>
  <cp:revision>15</cp:revision>
  <cp:lastPrinted>2016-06-14T16:56:55Z</cp:lastPrinted>
  <dcterms:created xsi:type="dcterms:W3CDTF">2016-06-14T13:05:01Z</dcterms:created>
  <dcterms:modified xsi:type="dcterms:W3CDTF">2016-06-14T16:57:05Z</dcterms:modified>
</cp:coreProperties>
</file>