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0" autoAdjust="0"/>
  </p:normalViewPr>
  <p:slideViewPr>
    <p:cSldViewPr>
      <p:cViewPr>
        <p:scale>
          <a:sx n="81" d="100"/>
          <a:sy n="81" d="100"/>
        </p:scale>
        <p:origin x="-1056" y="30"/>
      </p:cViewPr>
      <p:guideLst>
        <p:guide orient="horz" pos="2160"/>
        <p:guide pos="2880"/>
      </p:guideLst>
    </p:cSldViewPr>
  </p:slideViewPr>
  <p:outlineViewPr>
    <p:cViewPr>
      <p:scale>
        <a:sx n="33" d="100"/>
        <a:sy n="33" d="100"/>
      </p:scale>
      <p:origin x="0" y="2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3214170-8113-4FA8-B0F9-6A9D7CF49292}" type="datetimeFigureOut">
              <a:rPr kumimoji="1" lang="ja-JP" altLang="en-US" smtClean="0"/>
              <a:t>2016/8/8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B68B8C3B-6E6D-4FC3-8C72-5033D81A5276}" type="slidenum">
              <a:rPr kumimoji="1" lang="ja-JP" altLang="en-US" smtClean="0"/>
              <a:t>‹#›</a:t>
            </a:fld>
            <a:endParaRPr kumimoji="1" lang="ja-JP" altLang="en-US"/>
          </a:p>
        </p:txBody>
      </p:sp>
    </p:spTree>
    <p:extLst>
      <p:ext uri="{BB962C8B-B14F-4D97-AF65-F5344CB8AC3E}">
        <p14:creationId xmlns:p14="http://schemas.microsoft.com/office/powerpoint/2010/main" val="39126232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C42F7BE-1143-4E4A-87C9-5FCD763CC5C3}" type="datetimeFigureOut">
              <a:rPr kumimoji="1" lang="ja-JP" altLang="en-US" smtClean="0"/>
              <a:t>2016/8/8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95FD6D8-F69A-4EAA-81F9-0C528E8B283D}" type="slidenum">
              <a:rPr kumimoji="1" lang="ja-JP" altLang="en-US" smtClean="0"/>
              <a:t>‹#›</a:t>
            </a:fld>
            <a:endParaRPr kumimoji="1" lang="ja-JP" altLang="en-US"/>
          </a:p>
        </p:txBody>
      </p:sp>
    </p:spTree>
    <p:extLst>
      <p:ext uri="{BB962C8B-B14F-4D97-AF65-F5344CB8AC3E}">
        <p14:creationId xmlns:p14="http://schemas.microsoft.com/office/powerpoint/2010/main" val="22412495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08253BF-A50D-4FE7-B0C2-0FE03793C391}" type="datetime1">
              <a:rPr kumimoji="1" lang="ja-JP" altLang="en-US" smtClean="0"/>
              <a:t>2016/8/8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333416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E2DC9C-716F-4AE9-9EBF-5AED6056361A}" type="datetime1">
              <a:rPr kumimoji="1" lang="ja-JP" altLang="en-US" smtClean="0"/>
              <a:t>2016/8/8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310952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E8039A-E5AE-4164-B051-F5CDAB0A9F05}" type="datetime1">
              <a:rPr kumimoji="1" lang="ja-JP" altLang="en-US" smtClean="0"/>
              <a:t>2016/8/8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116730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573C54-4DE6-4728-B7FA-2E1A19145575}" type="datetime1">
              <a:rPr kumimoji="1" lang="ja-JP" altLang="en-US" smtClean="0"/>
              <a:t>2016/8/8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374684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B5E1D89-338C-475F-93C1-E012EFE161CE}" type="datetime1">
              <a:rPr kumimoji="1" lang="ja-JP" altLang="en-US" smtClean="0"/>
              <a:t>2016/8/8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32932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B36950-FFA3-4AC1-B314-D4EC2B23E238}" type="datetime1">
              <a:rPr kumimoji="1" lang="ja-JP" altLang="en-US" smtClean="0"/>
              <a:t>2016/8/8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154760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1F431C9-D241-4888-A92D-40F38789D429}" type="datetime1">
              <a:rPr kumimoji="1" lang="ja-JP" altLang="en-US" smtClean="0"/>
              <a:t>2016/8/8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160425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1F0643-3D49-41E3-A4CC-8DE7382C1257}" type="datetime1">
              <a:rPr kumimoji="1" lang="ja-JP" altLang="en-US" smtClean="0"/>
              <a:t>2016/8/8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42238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79FF3-075F-462F-930D-7B350770C087}" type="datetime1">
              <a:rPr kumimoji="1" lang="ja-JP" altLang="en-US" smtClean="0"/>
              <a:t>2016/8/8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54985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B90F48-D875-4DBD-A963-081EF2919442}" type="datetime1">
              <a:rPr kumimoji="1" lang="ja-JP" altLang="en-US" smtClean="0"/>
              <a:t>2016/8/8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2540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B0DF77-8B43-4A94-BC7B-C384998605FE}" type="datetime1">
              <a:rPr kumimoji="1" lang="ja-JP" altLang="en-US" smtClean="0"/>
              <a:t>2016/8/8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70439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39B68-0F8D-46F7-B6F4-52A0A43C9487}" type="datetime1">
              <a:rPr kumimoji="1" lang="ja-JP" altLang="en-US" smtClean="0"/>
              <a:t>2016/8/8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EA79D-CF35-4864-928A-95303128401B}" type="slidenum">
              <a:rPr kumimoji="1" lang="ja-JP" altLang="en-US" smtClean="0"/>
              <a:t>‹#›</a:t>
            </a:fld>
            <a:endParaRPr kumimoji="1" lang="ja-JP" altLang="en-US"/>
          </a:p>
        </p:txBody>
      </p:sp>
    </p:spTree>
    <p:extLst>
      <p:ext uri="{BB962C8B-B14F-4D97-AF65-F5344CB8AC3E}">
        <p14:creationId xmlns:p14="http://schemas.microsoft.com/office/powerpoint/2010/main" val="3220621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908720"/>
            <a:ext cx="8784976" cy="5904656"/>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800"/>
              </a:lnSpc>
            </a:pPr>
            <a:r>
              <a:rPr lang="en-US" altLang="ja-JP" sz="1400" b="1" dirty="0" smtClean="0">
                <a:solidFill>
                  <a:schemeClr val="tx1"/>
                </a:solidFill>
                <a:latin typeface="+mn-ea"/>
              </a:rPr>
              <a:t>【</a:t>
            </a:r>
            <a:r>
              <a:rPr lang="ja-JP" altLang="en-US" sz="1400" b="1" dirty="0" smtClean="0">
                <a:solidFill>
                  <a:schemeClr val="tx1"/>
                </a:solidFill>
                <a:latin typeface="+mn-ea"/>
              </a:rPr>
              <a:t>構成</a:t>
            </a:r>
            <a:r>
              <a:rPr lang="en-US" altLang="ja-JP" sz="1400" b="1" dirty="0" smtClean="0">
                <a:solidFill>
                  <a:schemeClr val="tx1"/>
                </a:solidFill>
                <a:latin typeface="+mn-ea"/>
              </a:rPr>
              <a:t>】</a:t>
            </a:r>
          </a:p>
          <a:p>
            <a:pPr>
              <a:lnSpc>
                <a:spcPts val="1800"/>
              </a:lnSpc>
            </a:pPr>
            <a:r>
              <a:rPr lang="ja-JP" altLang="en-US" sz="1200" dirty="0" smtClean="0">
                <a:solidFill>
                  <a:schemeClr val="tx1"/>
                </a:solidFill>
              </a:rPr>
              <a:t>　　・委員２０人以内</a:t>
            </a:r>
            <a:endParaRPr lang="en-US" altLang="ja-JP" sz="1200" dirty="0" smtClean="0">
              <a:solidFill>
                <a:schemeClr val="tx1"/>
              </a:solidFill>
            </a:endParaRPr>
          </a:p>
          <a:p>
            <a:pPr>
              <a:lnSpc>
                <a:spcPts val="1800"/>
              </a:lnSpc>
            </a:pPr>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・委員は、</a:t>
            </a:r>
            <a:r>
              <a:rPr lang="ja-JP" altLang="en-US" sz="1200" dirty="0" err="1" smtClean="0">
                <a:solidFill>
                  <a:schemeClr val="tx1"/>
                </a:solidFill>
              </a:rPr>
              <a:t>障がい</a:t>
            </a:r>
            <a:r>
              <a:rPr lang="ja-JP" altLang="en-US" sz="1200" dirty="0" smtClean="0">
                <a:solidFill>
                  <a:schemeClr val="tx1"/>
                </a:solidFill>
              </a:rPr>
              <a:t>者、障がい者の自立と社会参加に関する事業に従事する者、学識経験者、事業者等から知事が任命</a:t>
            </a:r>
            <a:endParaRPr lang="en-US" altLang="ja-JP" sz="1200" dirty="0" smtClean="0">
              <a:solidFill>
                <a:schemeClr val="tx1"/>
              </a:solidFill>
            </a:endParaRPr>
          </a:p>
          <a:p>
            <a:pPr>
              <a:lnSpc>
                <a:spcPts val="1800"/>
              </a:lnSpc>
            </a:pPr>
            <a:r>
              <a:rPr lang="ja-JP" altLang="en-US" sz="1200" dirty="0">
                <a:solidFill>
                  <a:schemeClr val="tx1"/>
                </a:solidFill>
              </a:rPr>
              <a:t>　</a:t>
            </a:r>
            <a:r>
              <a:rPr lang="ja-JP" altLang="en-US" sz="1200" dirty="0" smtClean="0">
                <a:solidFill>
                  <a:schemeClr val="tx1"/>
                </a:solidFill>
              </a:rPr>
              <a:t>　　</a:t>
            </a:r>
            <a:r>
              <a:rPr lang="en-US" altLang="ja-JP"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smtClean="0">
                <a:solidFill>
                  <a:schemeClr val="tx1"/>
                </a:solidFill>
                <a:latin typeface="ＭＳ Ｐ明朝" panose="02020600040205080304" pitchFamily="18" charset="-128"/>
                <a:ea typeface="ＭＳ Ｐ明朝" panose="02020600040205080304" pitchFamily="18" charset="-128"/>
              </a:rPr>
              <a:t>専門事項を調査審議させるために、専門委員を若干人置くことができる。専門委員は学識経験のある者等から知事が任命</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800"/>
              </a:lnSpc>
            </a:pP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　　</a:t>
            </a:r>
            <a:r>
              <a:rPr lang="en-US" altLang="ja-JP" sz="1050" dirty="0">
                <a:solidFill>
                  <a:schemeClr val="tx1"/>
                </a:solidFill>
                <a:latin typeface="ＭＳ Ｐ明朝" panose="02020600040205080304" pitchFamily="18" charset="-128"/>
                <a:ea typeface="ＭＳ Ｐ明朝" panose="02020600040205080304" pitchFamily="18" charset="-128"/>
              </a:rPr>
              <a:t> </a:t>
            </a:r>
            <a:r>
              <a:rPr lang="en-US" altLang="ja-JP"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smtClean="0">
                <a:solidFill>
                  <a:schemeClr val="tx1"/>
                </a:solidFill>
                <a:latin typeface="ＭＳ Ｐ明朝" panose="02020600040205080304" pitchFamily="18" charset="-128"/>
                <a:ea typeface="ＭＳ Ｐ明朝" panose="02020600040205080304" pitchFamily="18" charset="-128"/>
              </a:rPr>
              <a:t>下記法規定事務を担う組織として、国の機関（法務局、労働局</a:t>
            </a:r>
            <a:r>
              <a:rPr lang="ja-JP" altLang="en-US" sz="1050" smtClean="0">
                <a:solidFill>
                  <a:schemeClr val="tx1"/>
                </a:solidFill>
                <a:latin typeface="ＭＳ Ｐ明朝" panose="02020600040205080304" pitchFamily="18" charset="-128"/>
                <a:ea typeface="ＭＳ Ｐ明朝" panose="02020600040205080304" pitchFamily="18" charset="-128"/>
              </a:rPr>
              <a:t>・</a:t>
            </a:r>
            <a:r>
              <a:rPr lang="ja-JP" altLang="en-US" sz="1050" smtClean="0">
                <a:solidFill>
                  <a:schemeClr val="tx1"/>
                </a:solidFill>
                <a:latin typeface="ＭＳ Ｐ明朝" panose="02020600040205080304" pitchFamily="18" charset="-128"/>
                <a:ea typeface="ＭＳ Ｐ明朝" panose="02020600040205080304" pitchFamily="18" charset="-128"/>
              </a:rPr>
              <a:t>運輸局</a:t>
            </a:r>
            <a:r>
              <a:rPr lang="ja-JP" altLang="en-US" sz="1050" dirty="0" smtClean="0">
                <a:solidFill>
                  <a:schemeClr val="tx1"/>
                </a:solidFill>
                <a:latin typeface="ＭＳ Ｐ明朝" panose="02020600040205080304" pitchFamily="18" charset="-128"/>
                <a:ea typeface="ＭＳ Ｐ明朝" panose="02020600040205080304" pitchFamily="18" charset="-128"/>
              </a:rPr>
              <a:t>などの国地方出先機関等）をオブザーバーに迎える</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a:lnSpc>
                <a:spcPts val="1800"/>
              </a:lnSpc>
            </a:pPr>
            <a:r>
              <a:rPr lang="ja-JP" altLang="en-US" sz="1050" dirty="0" smtClean="0">
                <a:solidFill>
                  <a:schemeClr val="tx1"/>
                </a:solidFill>
                <a:latin typeface="ＭＳ Ｐ明朝" panose="02020600040205080304" pitchFamily="18" charset="-128"/>
                <a:ea typeface="ＭＳ Ｐ明朝" panose="02020600040205080304" pitchFamily="18" charset="-128"/>
              </a:rPr>
              <a:t>　　　 </a:t>
            </a:r>
            <a:r>
              <a:rPr lang="en-US" altLang="ja-JP"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smtClean="0">
                <a:solidFill>
                  <a:schemeClr val="tx1"/>
                </a:solidFill>
                <a:latin typeface="ＭＳ Ｐ明朝" panose="02020600040205080304" pitchFamily="18" charset="-128"/>
                <a:ea typeface="ＭＳ Ｐ明朝" panose="02020600040205080304" pitchFamily="18" charset="-128"/>
              </a:rPr>
              <a:t>市町村との適切な役割分担のもとで、体制整備を実施することから、市町村代表をオブザーバーに迎える</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a:p>
            <a:pPr>
              <a:lnSpc>
                <a:spcPts val="1800"/>
              </a:lnSpc>
            </a:pPr>
            <a:r>
              <a:rPr lang="en-US" altLang="ja-JP" sz="1400" b="1" dirty="0" smtClean="0">
                <a:solidFill>
                  <a:schemeClr val="tx1"/>
                </a:solidFill>
              </a:rPr>
              <a:t>【</a:t>
            </a:r>
            <a:r>
              <a:rPr lang="ja-JP" altLang="en-US" sz="1400" b="1" dirty="0">
                <a:solidFill>
                  <a:schemeClr val="tx1"/>
                </a:solidFill>
              </a:rPr>
              <a:t>担任事務</a:t>
            </a:r>
            <a:r>
              <a:rPr lang="en-US" altLang="ja-JP" sz="1400" b="1" dirty="0">
                <a:solidFill>
                  <a:schemeClr val="tx1"/>
                </a:solidFill>
              </a:rPr>
              <a:t>】</a:t>
            </a:r>
          </a:p>
          <a:p>
            <a:pPr>
              <a:lnSpc>
                <a:spcPts val="1800"/>
              </a:lnSpc>
            </a:pPr>
            <a:r>
              <a:rPr lang="ja-JP" altLang="en-US" sz="1200" dirty="0" smtClean="0">
                <a:solidFill>
                  <a:schemeClr val="tx1"/>
                </a:solidFill>
              </a:rPr>
              <a:t>　</a:t>
            </a:r>
            <a:r>
              <a:rPr lang="ja-JP" altLang="en-US" sz="1300" b="1" u="sng" dirty="0" smtClean="0">
                <a:solidFill>
                  <a:schemeClr val="tx1"/>
                </a:solidFill>
              </a:rPr>
              <a:t>法規定事務</a:t>
            </a:r>
            <a:endParaRPr lang="en-US" altLang="ja-JP" sz="1200" dirty="0" smtClean="0">
              <a:solidFill>
                <a:schemeClr val="tx1"/>
              </a:solidFill>
            </a:endParaRPr>
          </a:p>
          <a:p>
            <a:pPr>
              <a:lnSpc>
                <a:spcPts val="1800"/>
              </a:lnSpc>
            </a:pPr>
            <a:r>
              <a:rPr lang="ja-JP" altLang="en-US" sz="1200" dirty="0" smtClean="0">
                <a:solidFill>
                  <a:schemeClr val="tx1"/>
                </a:solidFill>
              </a:rPr>
              <a:t>　　・</a:t>
            </a:r>
            <a:r>
              <a:rPr lang="ja-JP" altLang="en-US" sz="1200" dirty="0">
                <a:solidFill>
                  <a:schemeClr val="tx1"/>
                </a:solidFill>
              </a:rPr>
              <a:t>情報交換、相談及び事例を踏まえた取組に関する</a:t>
            </a:r>
            <a:r>
              <a:rPr lang="ja-JP" altLang="en-US" sz="1200" dirty="0" smtClean="0">
                <a:solidFill>
                  <a:schemeClr val="tx1"/>
                </a:solidFill>
              </a:rPr>
              <a:t>協議</a:t>
            </a:r>
            <a:endParaRPr lang="en-US" altLang="ja-JP" sz="1200" dirty="0" smtClean="0">
              <a:solidFill>
                <a:schemeClr val="tx1"/>
              </a:solidFill>
            </a:endParaRPr>
          </a:p>
          <a:p>
            <a:pPr>
              <a:lnSpc>
                <a:spcPts val="1800"/>
              </a:lnSpc>
            </a:pPr>
            <a:r>
              <a:rPr lang="ja-JP" altLang="en-US" sz="1200" dirty="0" smtClean="0">
                <a:solidFill>
                  <a:schemeClr val="tx1"/>
                </a:solidFill>
              </a:rPr>
              <a:t>　　・</a:t>
            </a:r>
            <a:r>
              <a:rPr lang="ja-JP" altLang="en-US" sz="1200" dirty="0">
                <a:solidFill>
                  <a:schemeClr val="tx1"/>
                </a:solidFill>
              </a:rPr>
              <a:t>構成機関等に対し、情報の提供、意見表明その他必要な協力の</a:t>
            </a:r>
            <a:r>
              <a:rPr lang="ja-JP" altLang="en-US" sz="1200" dirty="0" smtClean="0">
                <a:solidFill>
                  <a:schemeClr val="tx1"/>
                </a:solidFill>
              </a:rPr>
              <a:t>求め　</a:t>
            </a:r>
            <a:endParaRPr lang="en-US" altLang="ja-JP" sz="1200" dirty="0" smtClean="0">
              <a:solidFill>
                <a:schemeClr val="tx1"/>
              </a:solidFill>
            </a:endParaRPr>
          </a:p>
          <a:p>
            <a:pPr>
              <a:lnSpc>
                <a:spcPts val="1800"/>
              </a:lnSpc>
            </a:pPr>
            <a:r>
              <a:rPr lang="ja-JP" altLang="en-US" sz="1200" dirty="0" smtClean="0">
                <a:solidFill>
                  <a:schemeClr val="tx1"/>
                </a:solidFill>
              </a:rPr>
              <a:t>　</a:t>
            </a:r>
            <a:r>
              <a:rPr lang="ja-JP" altLang="en-US" sz="1300" b="1" u="sng" dirty="0" smtClean="0">
                <a:solidFill>
                  <a:schemeClr val="tx1"/>
                </a:solidFill>
              </a:rPr>
              <a:t>条例</a:t>
            </a:r>
            <a:r>
              <a:rPr lang="ja-JP" altLang="en-US" sz="1300" b="1" u="sng" dirty="0">
                <a:solidFill>
                  <a:schemeClr val="tx1"/>
                </a:solidFill>
              </a:rPr>
              <a:t>規定事務</a:t>
            </a:r>
          </a:p>
          <a:p>
            <a:pPr>
              <a:lnSpc>
                <a:spcPts val="1800"/>
              </a:lnSpc>
            </a:pPr>
            <a:r>
              <a:rPr lang="ja-JP" altLang="en-US" sz="1200" dirty="0" smtClean="0">
                <a:solidFill>
                  <a:schemeClr val="tx1"/>
                </a:solidFill>
              </a:rPr>
              <a:t>　　・</a:t>
            </a:r>
            <a:r>
              <a:rPr lang="ja-JP" altLang="en-US" sz="1200" dirty="0">
                <a:solidFill>
                  <a:schemeClr val="tx1"/>
                </a:solidFill>
              </a:rPr>
              <a:t>知事が諮問する差別解消の推進に関する</a:t>
            </a:r>
            <a:r>
              <a:rPr lang="ja-JP" altLang="en-US" sz="1200" dirty="0" smtClean="0">
                <a:solidFill>
                  <a:schemeClr val="tx1"/>
                </a:solidFill>
              </a:rPr>
              <a:t>事項への意見申述べ　</a:t>
            </a:r>
            <a:endParaRPr lang="ja-JP" altLang="en-US" sz="1200" dirty="0">
              <a:solidFill>
                <a:schemeClr val="tx1"/>
              </a:solidFill>
              <a:latin typeface="ＭＳ Ｐ明朝" panose="02020600040205080304" pitchFamily="18" charset="-128"/>
              <a:ea typeface="ＭＳ Ｐ明朝" panose="02020600040205080304" pitchFamily="18" charset="-128"/>
            </a:endParaRPr>
          </a:p>
          <a:p>
            <a:pPr>
              <a:lnSpc>
                <a:spcPts val="1800"/>
              </a:lnSpc>
            </a:pPr>
            <a:r>
              <a:rPr lang="ja-JP" altLang="en-US" sz="1200" dirty="0" smtClean="0">
                <a:solidFill>
                  <a:schemeClr val="tx1"/>
                </a:solidFill>
              </a:rPr>
              <a:t>　　・</a:t>
            </a:r>
            <a:r>
              <a:rPr lang="ja-JP" altLang="en-US" sz="1200" dirty="0">
                <a:solidFill>
                  <a:schemeClr val="tx1"/>
                </a:solidFill>
              </a:rPr>
              <a:t>知事に対し、正当な理由なくあっせん案に従わない者等への勧告の</a:t>
            </a:r>
            <a:r>
              <a:rPr lang="ja-JP" altLang="en-US" sz="1200" dirty="0" smtClean="0">
                <a:solidFill>
                  <a:schemeClr val="tx1"/>
                </a:solidFill>
              </a:rPr>
              <a:t>求め</a:t>
            </a:r>
            <a:endParaRPr lang="ja-JP" altLang="en-US" sz="1200" dirty="0">
              <a:solidFill>
                <a:schemeClr val="tx1"/>
              </a:solidFill>
              <a:latin typeface="ＭＳ Ｐ明朝" panose="02020600040205080304" pitchFamily="18" charset="-128"/>
              <a:ea typeface="ＭＳ Ｐ明朝" panose="02020600040205080304" pitchFamily="18" charset="-128"/>
            </a:endParaRPr>
          </a:p>
          <a:p>
            <a:pPr>
              <a:lnSpc>
                <a:spcPts val="1800"/>
              </a:lnSpc>
            </a:pPr>
            <a:r>
              <a:rPr lang="ja-JP" altLang="en-US" sz="1200" dirty="0" smtClean="0">
                <a:solidFill>
                  <a:schemeClr val="tx1"/>
                </a:solidFill>
              </a:rPr>
              <a:t>　　・</a:t>
            </a:r>
            <a:r>
              <a:rPr lang="ja-JP" altLang="en-US" sz="1200" dirty="0">
                <a:solidFill>
                  <a:schemeClr val="tx1"/>
                </a:solidFill>
              </a:rPr>
              <a:t>知事が正当な理由なく勧告に従わない者を公表しようとするときの意見</a:t>
            </a:r>
            <a:r>
              <a:rPr lang="ja-JP" altLang="en-US" sz="1200" dirty="0" smtClean="0">
                <a:solidFill>
                  <a:schemeClr val="tx1"/>
                </a:solidFill>
              </a:rPr>
              <a:t>申述べ</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93663">
              <a:lnSpc>
                <a:spcPts val="1800"/>
              </a:lnSpc>
            </a:pPr>
            <a:r>
              <a:rPr lang="ja-JP" altLang="en-US" sz="1200" dirty="0">
                <a:solidFill>
                  <a:schemeClr val="tx1"/>
                </a:solidFill>
              </a:rPr>
              <a:t>　</a:t>
            </a:r>
            <a:r>
              <a:rPr lang="ja-JP" altLang="en-US" sz="1200" dirty="0" smtClean="0">
                <a:solidFill>
                  <a:schemeClr val="tx1"/>
                </a:solidFill>
              </a:rPr>
              <a:t>・合議体を組織し、紛争事案や相談事案に対応</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a:lnSpc>
                <a:spcPts val="1800"/>
              </a:lnSpc>
            </a:pPr>
            <a:r>
              <a:rPr lang="ja-JP" altLang="en-US" sz="1200" dirty="0" smtClean="0">
                <a:solidFill>
                  <a:schemeClr val="tx1"/>
                </a:solidFill>
              </a:rPr>
              <a:t>　　</a:t>
            </a:r>
            <a:endParaRPr lang="ja-JP" altLang="en-US" sz="1200" dirty="0">
              <a:solidFill>
                <a:schemeClr val="tx1"/>
              </a:solidFill>
            </a:endParaRPr>
          </a:p>
        </p:txBody>
      </p:sp>
      <p:sp>
        <p:nvSpPr>
          <p:cNvPr id="7" name="正方形/長方形 6"/>
          <p:cNvSpPr/>
          <p:nvPr/>
        </p:nvSpPr>
        <p:spPr>
          <a:xfrm>
            <a:off x="899592" y="548680"/>
            <a:ext cx="7446738" cy="360040"/>
          </a:xfrm>
          <a:prstGeom prst="rect">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err="1" smtClean="0">
                <a:solidFill>
                  <a:schemeClr val="bg1"/>
                </a:solidFill>
              </a:rPr>
              <a:t>大阪府障がい</a:t>
            </a:r>
            <a:r>
              <a:rPr lang="ja-JP" altLang="en-US" b="1" dirty="0" smtClean="0">
                <a:solidFill>
                  <a:schemeClr val="bg1"/>
                </a:solidFill>
              </a:rPr>
              <a:t>者</a:t>
            </a:r>
            <a:r>
              <a:rPr lang="ja-JP" altLang="en-US" b="1" dirty="0">
                <a:solidFill>
                  <a:schemeClr val="bg1"/>
                </a:solidFill>
              </a:rPr>
              <a:t>差別</a:t>
            </a:r>
            <a:r>
              <a:rPr lang="ja-JP" altLang="en-US" b="1" dirty="0" smtClean="0">
                <a:solidFill>
                  <a:schemeClr val="bg1"/>
                </a:solidFill>
              </a:rPr>
              <a:t>解消</a:t>
            </a:r>
            <a:r>
              <a:rPr lang="ja-JP" altLang="en-US" b="1" dirty="0">
                <a:solidFill>
                  <a:schemeClr val="bg1"/>
                </a:solidFill>
              </a:rPr>
              <a:t>協</a:t>
            </a:r>
            <a:r>
              <a:rPr lang="ja-JP" altLang="en-US" b="1" dirty="0" smtClean="0">
                <a:solidFill>
                  <a:schemeClr val="bg1"/>
                </a:solidFill>
              </a:rPr>
              <a:t>議会（解消協</a:t>
            </a:r>
            <a:r>
              <a:rPr lang="ja-JP" altLang="en-US" dirty="0" smtClean="0">
                <a:solidFill>
                  <a:schemeClr val="bg1"/>
                </a:solidFill>
              </a:rPr>
              <a:t>）について（構成と担任事務）</a:t>
            </a:r>
            <a:endParaRPr kumimoji="1" lang="ja-JP" altLang="en-US" dirty="0">
              <a:solidFill>
                <a:schemeClr val="bg1"/>
              </a:solidFill>
            </a:endParaRPr>
          </a:p>
        </p:txBody>
      </p:sp>
      <p:sp>
        <p:nvSpPr>
          <p:cNvPr id="9" name="正方形/長方形 8"/>
          <p:cNvSpPr/>
          <p:nvPr/>
        </p:nvSpPr>
        <p:spPr>
          <a:xfrm>
            <a:off x="563142" y="4404392"/>
            <a:ext cx="8351113" cy="2336976"/>
          </a:xfrm>
          <a:prstGeom prst="rect">
            <a:avLst/>
          </a:prstGeom>
          <a:ln w="63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lstStyle/>
          <a:p>
            <a:pPr>
              <a:lnSpc>
                <a:spcPts val="1800"/>
              </a:lnSpc>
            </a:pPr>
            <a:endParaRPr lang="en-US" altLang="ja-JP" sz="1600" dirty="0">
              <a:solidFill>
                <a:schemeClr val="tx1"/>
              </a:solidFill>
            </a:endParaRPr>
          </a:p>
          <a:p>
            <a:pPr>
              <a:lnSpc>
                <a:spcPts val="1800"/>
              </a:lnSpc>
            </a:pPr>
            <a:r>
              <a:rPr lang="en-US" altLang="ja-JP" sz="1400" b="1" dirty="0" smtClean="0">
                <a:solidFill>
                  <a:schemeClr val="tx1"/>
                </a:solidFill>
              </a:rPr>
              <a:t>【</a:t>
            </a:r>
            <a:r>
              <a:rPr lang="ja-JP" altLang="en-US" sz="1400" b="1" dirty="0" smtClean="0">
                <a:solidFill>
                  <a:schemeClr val="tx1"/>
                </a:solidFill>
              </a:rPr>
              <a:t>構成等</a:t>
            </a:r>
            <a:r>
              <a:rPr lang="en-US" altLang="ja-JP" sz="1400" b="1" dirty="0" smtClean="0">
                <a:solidFill>
                  <a:schemeClr val="tx1"/>
                </a:solidFill>
              </a:rPr>
              <a:t>】</a:t>
            </a:r>
            <a:endParaRPr lang="en-US" altLang="ja-JP" sz="1400" b="1" dirty="0">
              <a:solidFill>
                <a:schemeClr val="tx1"/>
              </a:solidFill>
            </a:endParaRPr>
          </a:p>
          <a:p>
            <a:pPr marL="93663">
              <a:lnSpc>
                <a:spcPts val="1800"/>
              </a:lnSpc>
            </a:pPr>
            <a:r>
              <a:rPr lang="ja-JP" altLang="en-US" sz="1200" dirty="0">
                <a:solidFill>
                  <a:schemeClr val="tx1"/>
                </a:solidFill>
                <a:latin typeface="+mn-ea"/>
              </a:rPr>
              <a:t>　</a:t>
            </a:r>
            <a:r>
              <a:rPr lang="ja-JP" altLang="en-US" sz="1200" dirty="0" smtClean="0">
                <a:solidFill>
                  <a:schemeClr val="tx1"/>
                </a:solidFill>
                <a:latin typeface="+mn-ea"/>
              </a:rPr>
              <a:t>・一合議体につき、委員・専門委員（委員等）の</a:t>
            </a:r>
            <a:r>
              <a:rPr lang="ja-JP" altLang="en-US" sz="1200" b="1" dirty="0" smtClean="0">
                <a:solidFill>
                  <a:schemeClr val="tx1"/>
                </a:solidFill>
                <a:latin typeface="+mn-ea"/>
              </a:rPr>
              <a:t>５人</a:t>
            </a:r>
            <a:endParaRPr lang="en-US" altLang="ja-JP" sz="1200" b="1" dirty="0" smtClean="0">
              <a:solidFill>
                <a:schemeClr val="tx1"/>
              </a:solidFill>
              <a:latin typeface="+mn-ea"/>
            </a:endParaRPr>
          </a:p>
          <a:p>
            <a:pPr marL="93663">
              <a:lnSpc>
                <a:spcPts val="1800"/>
              </a:lnSpc>
            </a:pPr>
            <a:r>
              <a:rPr lang="ja-JP" altLang="en-US" sz="1200" dirty="0">
                <a:solidFill>
                  <a:schemeClr val="tx1"/>
                </a:solidFill>
                <a:latin typeface="+mn-ea"/>
              </a:rPr>
              <a:t>　</a:t>
            </a:r>
            <a:r>
              <a:rPr lang="ja-JP" altLang="en-US" sz="1200" dirty="0" smtClean="0">
                <a:solidFill>
                  <a:schemeClr val="tx1"/>
                </a:solidFill>
                <a:latin typeface="+mn-ea"/>
              </a:rPr>
              <a:t>・合議体</a:t>
            </a:r>
            <a:r>
              <a:rPr lang="ja-JP" altLang="en-US" sz="1200" dirty="0">
                <a:solidFill>
                  <a:schemeClr val="tx1"/>
                </a:solidFill>
                <a:latin typeface="+mn-ea"/>
              </a:rPr>
              <a:t>を構成する者となる</a:t>
            </a:r>
            <a:r>
              <a:rPr lang="ja-JP" altLang="en-US" sz="1200" dirty="0" smtClean="0">
                <a:solidFill>
                  <a:schemeClr val="tx1"/>
                </a:solidFill>
                <a:latin typeface="+mn-ea"/>
              </a:rPr>
              <a:t>委員等は解消協でリスト化</a:t>
            </a:r>
            <a:endParaRPr lang="en-US" altLang="ja-JP" sz="1200" dirty="0" smtClean="0">
              <a:solidFill>
                <a:schemeClr val="tx1"/>
              </a:solidFill>
              <a:latin typeface="+mn-ea"/>
            </a:endParaRPr>
          </a:p>
          <a:p>
            <a:pPr marL="93663">
              <a:lnSpc>
                <a:spcPts val="1800"/>
              </a:lnSpc>
            </a:pPr>
            <a:r>
              <a:rPr lang="ja-JP" altLang="en-US" sz="1200" dirty="0">
                <a:solidFill>
                  <a:schemeClr val="tx1"/>
                </a:solidFill>
                <a:latin typeface="+mn-ea"/>
              </a:rPr>
              <a:t>　</a:t>
            </a:r>
            <a:r>
              <a:rPr lang="ja-JP" altLang="en-US" sz="1200" dirty="0" smtClean="0">
                <a:solidFill>
                  <a:schemeClr val="tx1"/>
                </a:solidFill>
                <a:latin typeface="+mn-ea"/>
              </a:rPr>
              <a:t>・リストから会長が指名</a:t>
            </a:r>
            <a:endParaRPr lang="en-US" altLang="ja-JP" sz="1200" dirty="0" smtClean="0">
              <a:solidFill>
                <a:schemeClr val="tx1"/>
              </a:solidFill>
              <a:latin typeface="+mn-ea"/>
            </a:endParaRPr>
          </a:p>
          <a:p>
            <a:pPr marL="93663">
              <a:lnSpc>
                <a:spcPts val="1800"/>
              </a:lnSpc>
            </a:pPr>
            <a:r>
              <a:rPr lang="ja-JP" altLang="en-US" sz="1200" dirty="0" smtClean="0">
                <a:solidFill>
                  <a:schemeClr val="tx1"/>
                </a:solidFill>
                <a:latin typeface="+mn-ea"/>
              </a:rPr>
              <a:t>　・合議体の長は会長又は会長指名委員がなる</a:t>
            </a:r>
            <a:endParaRPr lang="en-US" altLang="ja-JP" sz="1200" dirty="0" smtClean="0">
              <a:solidFill>
                <a:schemeClr val="tx1"/>
              </a:solidFill>
              <a:latin typeface="+mn-ea"/>
            </a:endParaRPr>
          </a:p>
          <a:p>
            <a:pPr marL="93663">
              <a:lnSpc>
                <a:spcPts val="1800"/>
              </a:lnSpc>
            </a:pPr>
            <a:r>
              <a:rPr lang="ja-JP" altLang="en-US" sz="1200" dirty="0">
                <a:solidFill>
                  <a:schemeClr val="tx1"/>
                </a:solidFill>
                <a:latin typeface="+mn-ea"/>
              </a:rPr>
              <a:t>　</a:t>
            </a:r>
            <a:r>
              <a:rPr lang="ja-JP" altLang="en-US" sz="1200" dirty="0" smtClean="0">
                <a:solidFill>
                  <a:schemeClr val="tx1"/>
                </a:solidFill>
                <a:latin typeface="+mn-ea"/>
              </a:rPr>
              <a:t>・分野や</a:t>
            </a:r>
            <a:r>
              <a:rPr lang="ja-JP" altLang="en-US" sz="1200" dirty="0" err="1" smtClean="0">
                <a:solidFill>
                  <a:schemeClr val="tx1"/>
                </a:solidFill>
                <a:latin typeface="+mn-ea"/>
              </a:rPr>
              <a:t>障がい</a:t>
            </a:r>
            <a:r>
              <a:rPr lang="ja-JP" altLang="en-US" sz="1200" dirty="0" smtClean="0">
                <a:solidFill>
                  <a:schemeClr val="tx1"/>
                </a:solidFill>
                <a:latin typeface="+mn-ea"/>
              </a:rPr>
              <a:t>種別等を踏まえ、事案に応じて柔軟に組織</a:t>
            </a:r>
            <a:endParaRPr lang="en-US" altLang="ja-JP" sz="1200" dirty="0" smtClean="0">
              <a:solidFill>
                <a:schemeClr val="tx1"/>
              </a:solidFill>
              <a:latin typeface="+mn-ea"/>
            </a:endParaRPr>
          </a:p>
          <a:p>
            <a:pPr>
              <a:lnSpc>
                <a:spcPts val="1800"/>
              </a:lnSpc>
            </a:pPr>
            <a:r>
              <a:rPr lang="en-US" altLang="ja-JP" sz="1400" b="1" dirty="0" smtClean="0">
                <a:solidFill>
                  <a:schemeClr val="tx1"/>
                </a:solidFill>
                <a:latin typeface="+mn-ea"/>
              </a:rPr>
              <a:t>【</a:t>
            </a:r>
            <a:r>
              <a:rPr lang="ja-JP" altLang="en-US" sz="1400" b="1" dirty="0" smtClean="0">
                <a:solidFill>
                  <a:schemeClr val="tx1"/>
                </a:solidFill>
                <a:latin typeface="+mn-ea"/>
              </a:rPr>
              <a:t>担任事務</a:t>
            </a:r>
            <a:r>
              <a:rPr lang="en-US" altLang="ja-JP" sz="1400" b="1" dirty="0" smtClean="0">
                <a:solidFill>
                  <a:schemeClr val="tx1"/>
                </a:solidFill>
                <a:latin typeface="+mn-ea"/>
              </a:rPr>
              <a:t>】</a:t>
            </a:r>
          </a:p>
          <a:p>
            <a:pPr marL="93663">
              <a:lnSpc>
                <a:spcPts val="1800"/>
              </a:lnSpc>
            </a:pPr>
            <a:r>
              <a:rPr lang="ja-JP" altLang="en-US" sz="1200" dirty="0">
                <a:solidFill>
                  <a:schemeClr val="tx1"/>
                </a:solidFill>
                <a:latin typeface="+mn-ea"/>
              </a:rPr>
              <a:t>　・事業者に係る紛争事案の</a:t>
            </a:r>
            <a:r>
              <a:rPr lang="ja-JP" altLang="en-US" sz="1200" dirty="0" smtClean="0">
                <a:solidFill>
                  <a:schemeClr val="tx1"/>
                </a:solidFill>
                <a:latin typeface="+mn-ea"/>
              </a:rPr>
              <a:t>あっせん</a:t>
            </a:r>
            <a:endParaRPr lang="ja-JP" altLang="en-US" sz="1200" dirty="0">
              <a:solidFill>
                <a:schemeClr val="tx1"/>
              </a:solidFill>
              <a:latin typeface="ＭＳ Ｐ明朝" panose="02020600040205080304" pitchFamily="18" charset="-128"/>
              <a:ea typeface="ＭＳ Ｐ明朝" panose="02020600040205080304" pitchFamily="18" charset="-128"/>
            </a:endParaRPr>
          </a:p>
          <a:p>
            <a:pPr marL="93663">
              <a:lnSpc>
                <a:spcPts val="1800"/>
              </a:lnSpc>
            </a:pPr>
            <a:r>
              <a:rPr lang="ja-JP" altLang="en-US" sz="1200" dirty="0">
                <a:solidFill>
                  <a:schemeClr val="tx1"/>
                </a:solidFill>
                <a:latin typeface="+mn-ea"/>
              </a:rPr>
              <a:t>　・広域支援相談員への助言の</a:t>
            </a:r>
            <a:r>
              <a:rPr lang="ja-JP" altLang="en-US" sz="1200" dirty="0" smtClean="0">
                <a:solidFill>
                  <a:schemeClr val="tx1"/>
                </a:solidFill>
                <a:latin typeface="+mn-ea"/>
              </a:rPr>
              <a:t>実施　</a:t>
            </a:r>
            <a:endParaRPr lang="ja-JP" altLang="en-US" sz="1200" dirty="0">
              <a:solidFill>
                <a:schemeClr val="tx1"/>
              </a:solidFill>
              <a:latin typeface="ＭＳ Ｐ明朝" panose="02020600040205080304" pitchFamily="18" charset="-128"/>
              <a:ea typeface="ＭＳ Ｐ明朝" panose="02020600040205080304" pitchFamily="18" charset="-128"/>
            </a:endParaRPr>
          </a:p>
        </p:txBody>
      </p:sp>
      <p:sp>
        <p:nvSpPr>
          <p:cNvPr id="10" name="正方形/長方形 9"/>
          <p:cNvSpPr/>
          <p:nvPr/>
        </p:nvSpPr>
        <p:spPr>
          <a:xfrm>
            <a:off x="610108" y="4406969"/>
            <a:ext cx="1008112" cy="246167"/>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solidFill>
                  <a:schemeClr val="tx1"/>
                </a:solidFill>
              </a:rPr>
              <a:t>合議体</a:t>
            </a:r>
            <a:endParaRPr kumimoji="1" lang="ja-JP" altLang="en-US" sz="1600" dirty="0">
              <a:solidFill>
                <a:schemeClr val="tx1"/>
              </a:solidFill>
            </a:endParaRPr>
          </a:p>
        </p:txBody>
      </p:sp>
      <p:sp>
        <p:nvSpPr>
          <p:cNvPr id="11" name="右矢印 10"/>
          <p:cNvSpPr/>
          <p:nvPr/>
        </p:nvSpPr>
        <p:spPr>
          <a:xfrm>
            <a:off x="4896108" y="5491028"/>
            <a:ext cx="299373" cy="495903"/>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08104" y="4797152"/>
            <a:ext cx="3240360" cy="1872208"/>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altLang="ja-JP" sz="1200" u="sng" dirty="0" smtClean="0">
              <a:solidFill>
                <a:schemeClr val="tx1"/>
              </a:solidFill>
            </a:endParaRPr>
          </a:p>
          <a:p>
            <a:pPr algn="ctr"/>
            <a:r>
              <a:rPr lang="ja-JP" altLang="en-US" sz="1200" u="sng" dirty="0" smtClean="0">
                <a:solidFill>
                  <a:schemeClr val="tx1"/>
                </a:solidFill>
              </a:rPr>
              <a:t>合議体構成イメージ</a:t>
            </a:r>
            <a:endParaRPr lang="en-US" altLang="ja-JP" sz="1200" u="sng" dirty="0">
              <a:solidFill>
                <a:schemeClr val="tx1"/>
              </a:solidFill>
            </a:endParaRPr>
          </a:p>
          <a:p>
            <a:pPr algn="ctr"/>
            <a:endParaRPr kumimoji="1" lang="en-US" altLang="ja-JP" sz="1100" dirty="0" smtClean="0">
              <a:solidFill>
                <a:schemeClr val="tx1"/>
              </a:solidFill>
            </a:endParaRPr>
          </a:p>
          <a:p>
            <a:pPr algn="ctr"/>
            <a:r>
              <a:rPr kumimoji="1" lang="ja-JP" altLang="en-US" sz="1100" dirty="0" smtClean="0">
                <a:solidFill>
                  <a:schemeClr val="tx1"/>
                </a:solidFill>
              </a:rPr>
              <a:t>　学識や</a:t>
            </a:r>
            <a:r>
              <a:rPr kumimoji="1" lang="ja-JP" altLang="en-US" sz="1100" dirty="0" err="1" smtClean="0">
                <a:solidFill>
                  <a:schemeClr val="tx1"/>
                </a:solidFill>
              </a:rPr>
              <a:t>障がい</a:t>
            </a:r>
            <a:r>
              <a:rPr kumimoji="1" lang="ja-JP" altLang="en-US" sz="1100" dirty="0" smtClean="0">
                <a:solidFill>
                  <a:schemeClr val="tx1"/>
                </a:solidFill>
              </a:rPr>
              <a:t>当事者等、</a:t>
            </a:r>
            <a:endParaRPr kumimoji="1" lang="en-US" altLang="ja-JP" sz="1100" dirty="0" smtClean="0">
              <a:solidFill>
                <a:schemeClr val="tx1"/>
              </a:solidFill>
            </a:endParaRPr>
          </a:p>
          <a:p>
            <a:pPr algn="ctr"/>
            <a:r>
              <a:rPr kumimoji="1" lang="ja-JP" altLang="en-US" sz="1100" dirty="0" smtClean="0">
                <a:solidFill>
                  <a:schemeClr val="tx1"/>
                </a:solidFill>
              </a:rPr>
              <a:t>事案に関連する関係者で構成</a:t>
            </a:r>
            <a:endParaRPr kumimoji="1" lang="en-US" altLang="ja-JP" sz="1100" dirty="0" smtClean="0">
              <a:solidFill>
                <a:schemeClr val="tx1"/>
              </a:solidFill>
            </a:endParaRPr>
          </a:p>
        </p:txBody>
      </p:sp>
      <p:grpSp>
        <p:nvGrpSpPr>
          <p:cNvPr id="8" name="グループ化 7"/>
          <p:cNvGrpSpPr/>
          <p:nvPr/>
        </p:nvGrpSpPr>
        <p:grpSpPr>
          <a:xfrm>
            <a:off x="5728122" y="5801444"/>
            <a:ext cx="500062" cy="867916"/>
            <a:chOff x="0" y="0"/>
            <a:chExt cx="1000125" cy="1447800"/>
          </a:xfrm>
          <a:solidFill>
            <a:srgbClr val="F79646">
              <a:lumMod val="60000"/>
              <a:lumOff val="40000"/>
            </a:srgbClr>
          </a:solidFill>
        </p:grpSpPr>
        <p:sp>
          <p:nvSpPr>
            <p:cNvPr id="13" name="二等辺三角形 12"/>
            <p:cNvSpPr/>
            <p:nvPr/>
          </p:nvSpPr>
          <p:spPr>
            <a:xfrm>
              <a:off x="0" y="466725"/>
              <a:ext cx="1000125" cy="981075"/>
            </a:xfrm>
            <a:prstGeom prst="triangl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sp>
          <p:nvSpPr>
            <p:cNvPr id="14" name="スマイル 13"/>
            <p:cNvSpPr/>
            <p:nvPr/>
          </p:nvSpPr>
          <p:spPr>
            <a:xfrm>
              <a:off x="66675" y="0"/>
              <a:ext cx="857250" cy="752475"/>
            </a:xfrm>
            <a:prstGeom prst="smileyFac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grpSp>
      <p:grpSp>
        <p:nvGrpSpPr>
          <p:cNvPr id="15" name="グループ化 14"/>
          <p:cNvGrpSpPr/>
          <p:nvPr/>
        </p:nvGrpSpPr>
        <p:grpSpPr>
          <a:xfrm>
            <a:off x="6304186" y="5801444"/>
            <a:ext cx="500062" cy="867916"/>
            <a:chOff x="0" y="0"/>
            <a:chExt cx="1000125" cy="1447800"/>
          </a:xfrm>
          <a:solidFill>
            <a:srgbClr val="F79646">
              <a:lumMod val="60000"/>
              <a:lumOff val="40000"/>
            </a:srgbClr>
          </a:solidFill>
        </p:grpSpPr>
        <p:sp>
          <p:nvSpPr>
            <p:cNvPr id="16" name="二等辺三角形 15"/>
            <p:cNvSpPr/>
            <p:nvPr/>
          </p:nvSpPr>
          <p:spPr>
            <a:xfrm>
              <a:off x="0" y="466725"/>
              <a:ext cx="1000125" cy="981075"/>
            </a:xfrm>
            <a:prstGeom prst="triangl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sp>
          <p:nvSpPr>
            <p:cNvPr id="17" name="スマイル 16"/>
            <p:cNvSpPr/>
            <p:nvPr/>
          </p:nvSpPr>
          <p:spPr>
            <a:xfrm>
              <a:off x="66675" y="0"/>
              <a:ext cx="857250" cy="752475"/>
            </a:xfrm>
            <a:prstGeom prst="smileyFac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grpSp>
      <p:grpSp>
        <p:nvGrpSpPr>
          <p:cNvPr id="18" name="グループ化 17"/>
          <p:cNvGrpSpPr/>
          <p:nvPr/>
        </p:nvGrpSpPr>
        <p:grpSpPr>
          <a:xfrm>
            <a:off x="6880250" y="5801444"/>
            <a:ext cx="500062" cy="867916"/>
            <a:chOff x="0" y="0"/>
            <a:chExt cx="1000125" cy="1447800"/>
          </a:xfrm>
          <a:solidFill>
            <a:srgbClr val="F79646">
              <a:lumMod val="60000"/>
              <a:lumOff val="40000"/>
            </a:srgbClr>
          </a:solidFill>
        </p:grpSpPr>
        <p:sp>
          <p:nvSpPr>
            <p:cNvPr id="19" name="二等辺三角形 18"/>
            <p:cNvSpPr/>
            <p:nvPr/>
          </p:nvSpPr>
          <p:spPr>
            <a:xfrm>
              <a:off x="0" y="466725"/>
              <a:ext cx="1000125" cy="981075"/>
            </a:xfrm>
            <a:prstGeom prst="triangl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sp>
          <p:nvSpPr>
            <p:cNvPr id="20" name="スマイル 19"/>
            <p:cNvSpPr/>
            <p:nvPr/>
          </p:nvSpPr>
          <p:spPr>
            <a:xfrm>
              <a:off x="66675" y="0"/>
              <a:ext cx="857250" cy="752475"/>
            </a:xfrm>
            <a:prstGeom prst="smileyFac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grpSp>
      <p:grpSp>
        <p:nvGrpSpPr>
          <p:cNvPr id="21" name="グループ化 20"/>
          <p:cNvGrpSpPr/>
          <p:nvPr/>
        </p:nvGrpSpPr>
        <p:grpSpPr>
          <a:xfrm>
            <a:off x="7456314" y="5801444"/>
            <a:ext cx="500062" cy="867916"/>
            <a:chOff x="0" y="0"/>
            <a:chExt cx="1000125" cy="1447800"/>
          </a:xfrm>
          <a:solidFill>
            <a:srgbClr val="F79646">
              <a:lumMod val="60000"/>
              <a:lumOff val="40000"/>
            </a:srgbClr>
          </a:solidFill>
        </p:grpSpPr>
        <p:sp>
          <p:nvSpPr>
            <p:cNvPr id="22" name="二等辺三角形 21"/>
            <p:cNvSpPr/>
            <p:nvPr/>
          </p:nvSpPr>
          <p:spPr>
            <a:xfrm>
              <a:off x="0" y="466725"/>
              <a:ext cx="1000125" cy="981075"/>
            </a:xfrm>
            <a:prstGeom prst="triangl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sp>
          <p:nvSpPr>
            <p:cNvPr id="23" name="スマイル 22"/>
            <p:cNvSpPr/>
            <p:nvPr/>
          </p:nvSpPr>
          <p:spPr>
            <a:xfrm>
              <a:off x="66675" y="0"/>
              <a:ext cx="857250" cy="752475"/>
            </a:xfrm>
            <a:prstGeom prst="smileyFac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grpSp>
      <p:grpSp>
        <p:nvGrpSpPr>
          <p:cNvPr id="24" name="グループ化 23"/>
          <p:cNvGrpSpPr/>
          <p:nvPr/>
        </p:nvGrpSpPr>
        <p:grpSpPr>
          <a:xfrm>
            <a:off x="8028384" y="5801444"/>
            <a:ext cx="500062" cy="867916"/>
            <a:chOff x="0" y="0"/>
            <a:chExt cx="1000125" cy="1447800"/>
          </a:xfrm>
          <a:solidFill>
            <a:srgbClr val="F79646">
              <a:lumMod val="60000"/>
              <a:lumOff val="40000"/>
            </a:srgbClr>
          </a:solidFill>
        </p:grpSpPr>
        <p:sp>
          <p:nvSpPr>
            <p:cNvPr id="25" name="二等辺三角形 24"/>
            <p:cNvSpPr/>
            <p:nvPr/>
          </p:nvSpPr>
          <p:spPr>
            <a:xfrm>
              <a:off x="0" y="466725"/>
              <a:ext cx="1000125" cy="981075"/>
            </a:xfrm>
            <a:prstGeom prst="triangl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sp>
          <p:nvSpPr>
            <p:cNvPr id="26" name="スマイル 25"/>
            <p:cNvSpPr/>
            <p:nvPr/>
          </p:nvSpPr>
          <p:spPr>
            <a:xfrm>
              <a:off x="66675" y="0"/>
              <a:ext cx="857250" cy="752475"/>
            </a:xfrm>
            <a:prstGeom prst="smileyFace">
              <a:avLst/>
            </a:prstGeom>
            <a:grpFill/>
            <a:ln w="19050" cap="flat" cmpd="sng" algn="ctr">
              <a:solidFill>
                <a:srgbClr val="F7964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a:cs typeface="+mn-cs"/>
              </a:endParaRPr>
            </a:p>
          </p:txBody>
        </p:sp>
      </p:grpSp>
      <p:sp>
        <p:nvSpPr>
          <p:cNvPr id="2" name="Text Box 2"/>
          <p:cNvSpPr txBox="1">
            <a:spLocks noChangeArrowheads="1"/>
          </p:cNvSpPr>
          <p:nvPr/>
        </p:nvSpPr>
        <p:spPr bwMode="auto">
          <a:xfrm>
            <a:off x="6660232" y="113705"/>
            <a:ext cx="2415231" cy="362967"/>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資料１－２（</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参考）</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419755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TotalTime>
  <Words>33</Words>
  <Application>Microsoft Office PowerPoint</Application>
  <PresentationFormat>画面に合わせる (4:3)</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107</cp:revision>
  <cp:lastPrinted>2016-06-13T08:53:31Z</cp:lastPrinted>
  <dcterms:created xsi:type="dcterms:W3CDTF">2013-06-06T05:28:58Z</dcterms:created>
  <dcterms:modified xsi:type="dcterms:W3CDTF">2016-08-08T13:12:44Z</dcterms:modified>
</cp:coreProperties>
</file>