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5" r:id="rId1"/>
  </p:sldMasterIdLst>
  <p:notesMasterIdLst>
    <p:notesMasterId r:id="rId3"/>
  </p:notesMasterIdLst>
  <p:sldIdLst>
    <p:sldId id="260"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userDrawn="1">
          <p15:clr>
            <a:srgbClr val="A4A3A4"/>
          </p15:clr>
        </p15:guide>
        <p15:guide id="2" pos="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1110" y="72"/>
      </p:cViewPr>
      <p:guideLst>
        <p:guide orient="horz" pos="1253"/>
        <p:guide pos="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967FED2-F2E3-45DF-9EA3-3C06DE171D92}" type="datetimeFigureOut">
              <a:rPr kumimoji="1" lang="ja-JP" altLang="en-US" smtClean="0"/>
              <a:t>2023/8/10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22AC026-B10F-42EA-8DC1-957762135480}" type="slidenum">
              <a:rPr kumimoji="1" lang="ja-JP" altLang="en-US" smtClean="0"/>
              <a:t>‹#›</a:t>
            </a:fld>
            <a:endParaRPr kumimoji="1" lang="ja-JP" altLang="en-US"/>
          </a:p>
        </p:txBody>
      </p:sp>
    </p:spTree>
    <p:extLst>
      <p:ext uri="{BB962C8B-B14F-4D97-AF65-F5344CB8AC3E}">
        <p14:creationId xmlns:p14="http://schemas.microsoft.com/office/powerpoint/2010/main" val="4198105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2AC026-B10F-42EA-8DC1-957762135480}" type="slidenum">
              <a:rPr kumimoji="1" lang="ja-JP" altLang="en-US" smtClean="0"/>
              <a:t>1</a:t>
            </a:fld>
            <a:endParaRPr kumimoji="1" lang="ja-JP" altLang="en-US"/>
          </a:p>
        </p:txBody>
      </p:sp>
    </p:spTree>
    <p:extLst>
      <p:ext uri="{BB962C8B-B14F-4D97-AF65-F5344CB8AC3E}">
        <p14:creationId xmlns:p14="http://schemas.microsoft.com/office/powerpoint/2010/main" val="4157145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1958605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202965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0888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1662871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225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2787854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292070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51421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286796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406925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47035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403468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118041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202323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420416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6EE919-5049-485E-8DF3-64296EC7D6B4}"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144262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6EE919-5049-485E-8DF3-64296EC7D6B4}" type="datetimeFigureOut">
              <a:rPr kumimoji="1" lang="ja-JP" altLang="en-US" smtClean="0"/>
              <a:t>2023/8/10</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C9B4B39B-64D5-4058-BD6A-5C2FEE6DC2B7}" type="slidenum">
              <a:rPr kumimoji="1" lang="ja-JP" altLang="en-US" smtClean="0"/>
              <a:t>‹#›</a:t>
            </a:fld>
            <a:endParaRPr kumimoji="1" lang="ja-JP" altLang="en-US"/>
          </a:p>
        </p:txBody>
      </p:sp>
    </p:spTree>
    <p:extLst>
      <p:ext uri="{BB962C8B-B14F-4D97-AF65-F5344CB8AC3E}">
        <p14:creationId xmlns:p14="http://schemas.microsoft.com/office/powerpoint/2010/main" val="18694495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4948976" y="5002107"/>
            <a:ext cx="4750089" cy="681511"/>
          </a:xfrm>
          <a:prstGeom prst="rect">
            <a:avLst/>
          </a:prstGeom>
          <a:solidFill>
            <a:srgbClr val="FFFFF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cxnSp>
        <p:nvCxnSpPr>
          <p:cNvPr id="79" name="直線コネクタ 78"/>
          <p:cNvCxnSpPr/>
          <p:nvPr/>
        </p:nvCxnSpPr>
        <p:spPr>
          <a:xfrm flipV="1">
            <a:off x="956063" y="870167"/>
            <a:ext cx="3571151" cy="1"/>
          </a:xfrm>
          <a:prstGeom prst="line">
            <a:avLst/>
          </a:prstGeom>
          <a:ln w="44450" cap="sq" cmpd="thickThin">
            <a:solidFill>
              <a:schemeClr val="accent2"/>
            </a:solidFill>
            <a:miter lim="800000"/>
          </a:ln>
        </p:spPr>
        <p:style>
          <a:lnRef idx="1">
            <a:schemeClr val="accent1"/>
          </a:lnRef>
          <a:fillRef idx="0">
            <a:schemeClr val="accent1"/>
          </a:fillRef>
          <a:effectRef idx="0">
            <a:schemeClr val="accent1"/>
          </a:effectRef>
          <a:fontRef idx="minor">
            <a:schemeClr val="tx1"/>
          </a:fontRef>
        </p:style>
      </p:cxnSp>
      <p:pic>
        <p:nvPicPr>
          <p:cNvPr id="75" name="Picture 2" descr="障害福祉サービス事業りんくうワークス"/>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t="1" b="761"/>
          <a:stretch/>
        </p:blipFill>
        <p:spPr bwMode="auto">
          <a:xfrm>
            <a:off x="152098" y="2012648"/>
            <a:ext cx="1462500" cy="1467652"/>
          </a:xfrm>
          <a:prstGeom prst="rect">
            <a:avLst/>
          </a:prstGeom>
          <a:noFill/>
          <a:extLst>
            <a:ext uri="{909E8E84-426E-40DD-AFC4-6F175D3DCCD1}">
              <a14:hiddenFill xmlns:a14="http://schemas.microsoft.com/office/drawing/2010/main">
                <a:solidFill>
                  <a:srgbClr val="FFFFFF"/>
                </a:solidFill>
              </a14:hiddenFill>
            </a:ext>
          </a:extLst>
        </p:spPr>
      </p:pic>
      <p:sp>
        <p:nvSpPr>
          <p:cNvPr id="69" name="正方形/長方形 68"/>
          <p:cNvSpPr/>
          <p:nvPr/>
        </p:nvSpPr>
        <p:spPr>
          <a:xfrm>
            <a:off x="4948977" y="1293551"/>
            <a:ext cx="4750089" cy="2863989"/>
          </a:xfrm>
          <a:prstGeom prst="rect">
            <a:avLst/>
          </a:prstGeom>
          <a:solidFill>
            <a:srgbClr val="FFFFF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14" name="角丸四角形 13"/>
          <p:cNvSpPr/>
          <p:nvPr/>
        </p:nvSpPr>
        <p:spPr>
          <a:xfrm>
            <a:off x="4989898" y="5975809"/>
            <a:ext cx="4709168" cy="707287"/>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75"/>
              </a:lnSpc>
            </a:pPr>
            <a:endParaRPr kumimoji="1" lang="ja-JP" altLang="en-US" sz="1138"/>
          </a:p>
        </p:txBody>
      </p:sp>
      <p:sp>
        <p:nvSpPr>
          <p:cNvPr id="4" name="テキスト ボックス 3"/>
          <p:cNvSpPr txBox="1"/>
          <p:nvPr/>
        </p:nvSpPr>
        <p:spPr>
          <a:xfrm>
            <a:off x="1141727" y="488899"/>
            <a:ext cx="3625692" cy="309241"/>
          </a:xfrm>
          <a:prstGeom prst="rect">
            <a:avLst/>
          </a:prstGeom>
          <a:noFill/>
        </p:spPr>
        <p:txBody>
          <a:bodyPr wrap="square" rtlCol="0">
            <a:noAutofit/>
          </a:bodyPr>
          <a:lstStyle/>
          <a:p>
            <a:pPr>
              <a:lnSpc>
                <a:spcPct val="150000"/>
              </a:lnSpc>
            </a:pPr>
            <a:r>
              <a:rPr kumimoji="1" lang="ja-JP" altLang="en-US" sz="1300" b="1" dirty="0">
                <a:solidFill>
                  <a:schemeClr val="accent4"/>
                </a:solidFill>
                <a:latin typeface="BIZ UDPゴシック" panose="020B0400000000000000" pitchFamily="50" charset="-128"/>
                <a:ea typeface="BIZ UDPゴシック" panose="020B0400000000000000" pitchFamily="50" charset="-128"/>
              </a:rPr>
              <a:t>人を育てる「仕事」のための環境づくり</a:t>
            </a:r>
          </a:p>
        </p:txBody>
      </p:sp>
      <p:sp>
        <p:nvSpPr>
          <p:cNvPr id="6" name="テキスト ボックス 5"/>
          <p:cNvSpPr txBox="1"/>
          <p:nvPr/>
        </p:nvSpPr>
        <p:spPr>
          <a:xfrm>
            <a:off x="1160910" y="965367"/>
            <a:ext cx="3529019" cy="692497"/>
          </a:xfrm>
          <a:prstGeom prst="rect">
            <a:avLst/>
          </a:prstGeom>
          <a:noFill/>
        </p:spPr>
        <p:txBody>
          <a:bodyPr wrap="square" rtlCol="0">
            <a:spAutoFit/>
          </a:bodyPr>
          <a:lstStyle/>
          <a:p>
            <a:r>
              <a:rPr lang="ja-JP" altLang="en-US" sz="1138" b="1" dirty="0">
                <a:solidFill>
                  <a:schemeClr val="accent2"/>
                </a:solidFill>
                <a:latin typeface="BIZ UDPゴシック" panose="020B0400000000000000" pitchFamily="50" charset="-128"/>
                <a:ea typeface="BIZ UDPゴシック" panose="020B0400000000000000" pitchFamily="50" charset="-128"/>
              </a:rPr>
              <a:t>社会福祉法人恩賜財団　済生会支部大阪府済生会</a:t>
            </a:r>
            <a:r>
              <a:rPr lang="ja-JP" altLang="en-US" sz="1300" b="1" dirty="0">
                <a:solidFill>
                  <a:schemeClr val="accent2"/>
                </a:solidFill>
                <a:latin typeface="BIZ UDPゴシック" panose="020B0400000000000000" pitchFamily="50" charset="-128"/>
                <a:ea typeface="BIZ UDPゴシック" panose="020B0400000000000000" pitchFamily="50" charset="-128"/>
              </a:rPr>
              <a:t>　</a:t>
            </a:r>
            <a:endParaRPr lang="en-US" altLang="ja-JP" sz="1300" b="1" dirty="0">
              <a:solidFill>
                <a:schemeClr val="accent2"/>
              </a:solidFill>
              <a:latin typeface="BIZ UDPゴシック" panose="020B0400000000000000" pitchFamily="50" charset="-128"/>
              <a:ea typeface="BIZ UDPゴシック" panose="020B0400000000000000" pitchFamily="50" charset="-128"/>
            </a:endParaRPr>
          </a:p>
          <a:p>
            <a:r>
              <a:rPr lang="ja-JP" altLang="en-US" sz="2275" b="1" dirty="0">
                <a:solidFill>
                  <a:schemeClr val="accent2"/>
                </a:solidFill>
                <a:latin typeface="BIZ UDPゴシック" panose="020B0400000000000000" pitchFamily="50" charset="-128"/>
                <a:ea typeface="BIZ UDPゴシック" panose="020B0400000000000000" pitchFamily="50" charset="-128"/>
              </a:rPr>
              <a:t>　　　</a:t>
            </a:r>
            <a:r>
              <a:rPr lang="ja-JP" altLang="en-US" sz="2600" b="1" dirty="0">
                <a:solidFill>
                  <a:schemeClr val="accent2"/>
                </a:solidFill>
                <a:latin typeface="BIZ UDPゴシック" panose="020B0400000000000000" pitchFamily="50" charset="-128"/>
                <a:ea typeface="BIZ UDPゴシック" panose="020B0400000000000000" pitchFamily="50" charset="-128"/>
              </a:rPr>
              <a:t>りんくうワークス</a:t>
            </a:r>
          </a:p>
        </p:txBody>
      </p:sp>
      <p:sp>
        <p:nvSpPr>
          <p:cNvPr id="19" name="テキスト ボックス 18"/>
          <p:cNvSpPr txBox="1"/>
          <p:nvPr/>
        </p:nvSpPr>
        <p:spPr>
          <a:xfrm>
            <a:off x="4957513" y="634888"/>
            <a:ext cx="1462539" cy="242374"/>
          </a:xfrm>
          <a:prstGeom prst="rect">
            <a:avLst/>
          </a:prstGeom>
          <a:solidFill>
            <a:schemeClr val="accent2"/>
          </a:solidFill>
        </p:spPr>
        <p:txBody>
          <a:bodyPr wrap="square" rtlCol="0">
            <a:spAutoFit/>
          </a:bodyPr>
          <a:lstStyle/>
          <a:p>
            <a:r>
              <a:rPr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工賃向上</a:t>
            </a:r>
            <a:r>
              <a:rPr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a:t>
            </a:r>
            <a:r>
              <a:rPr kumimoji="1"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取り組み</a:t>
            </a:r>
          </a:p>
        </p:txBody>
      </p:sp>
      <p:cxnSp>
        <p:nvCxnSpPr>
          <p:cNvPr id="21" name="直線コネクタ 20"/>
          <p:cNvCxnSpPr/>
          <p:nvPr/>
        </p:nvCxnSpPr>
        <p:spPr>
          <a:xfrm>
            <a:off x="4953564" y="893565"/>
            <a:ext cx="47100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126538" y="1559500"/>
            <a:ext cx="4326688" cy="1118255"/>
          </a:xfrm>
          <a:prstGeom prst="rect">
            <a:avLst/>
          </a:prstGeom>
          <a:noFill/>
        </p:spPr>
        <p:txBody>
          <a:bodyPr wrap="square" rtlCol="0">
            <a:spAutoFit/>
          </a:bodyPr>
          <a:lstStyle/>
          <a:p>
            <a:pPr>
              <a:lnSpc>
                <a:spcPts val="975"/>
              </a:lnSpc>
            </a:pPr>
            <a:r>
              <a:rPr lang="ja-JP" altLang="en-US" sz="650" dirty="0">
                <a:latin typeface="BIZ UDPゴシック" panose="020B0400000000000000" pitchFamily="50" charset="-128"/>
                <a:ea typeface="BIZ UDPゴシック" panose="020B0400000000000000" pitchFamily="50" charset="-128"/>
              </a:rPr>
              <a:t>　仕事を通じた障がい者の社会参加、経済的自立を目指した事業所として、本格的なクリーニング設備を整えて開設しましたが、設備をフル稼働させるほど仕事量をこなせず、赤字経営が続いていました。福祉にありがちな「安かろう悪かろう」のイメージ払拭に努め、クレーム改善、工程見直しなど、質の向上、効率化に徹底的に取り組み、一般企業と同等の品質を提供できるよう職場環境を整えていきました。機器のメンテナンス、取引先への営業活動など、福祉事業所が苦手な部分は、クリーニング業を営む一般企業との連携で支援を得ています。福祉と経営を両立させるために、法人内での経営改善会議にて、月の売上や課題について検討を行っています。</a:t>
            </a:r>
            <a:endParaRPr lang="en-US" altLang="ja-JP" sz="650" dirty="0">
              <a:latin typeface="BIZ UDPゴシック" panose="020B0400000000000000" pitchFamily="50" charset="-128"/>
              <a:ea typeface="BIZ UDPゴシック" panose="020B0400000000000000" pitchFamily="50" charset="-128"/>
            </a:endParaRPr>
          </a:p>
          <a:p>
            <a:pPr>
              <a:lnSpc>
                <a:spcPts val="975"/>
              </a:lnSpc>
            </a:pPr>
            <a:r>
              <a:rPr lang="ja-JP" altLang="en-US" sz="650" dirty="0">
                <a:latin typeface="BIZ UDPゴシック" panose="020B0400000000000000" pitchFamily="50" charset="-128"/>
                <a:ea typeface="BIZ UDPゴシック" panose="020B0400000000000000" pitchFamily="50" charset="-128"/>
              </a:rPr>
              <a:t>　業務改善の積み重ねが受注拡大、設備のフル稼働につながり、現在は一日１０トンものクリーニングに対応しています。令和元年より黒字化し、一時金も支給ができるようになり、利用者の意欲もさらに向上しました。</a:t>
            </a:r>
          </a:p>
        </p:txBody>
      </p:sp>
      <p:sp>
        <p:nvSpPr>
          <p:cNvPr id="40" name="テキスト ボックス 39"/>
          <p:cNvSpPr txBox="1"/>
          <p:nvPr/>
        </p:nvSpPr>
        <p:spPr>
          <a:xfrm>
            <a:off x="4961561" y="4657063"/>
            <a:ext cx="1469752" cy="220573"/>
          </a:xfrm>
          <a:prstGeom prst="rect">
            <a:avLst/>
          </a:prstGeom>
          <a:solidFill>
            <a:schemeClr val="accent2"/>
          </a:solidFill>
        </p:spPr>
        <p:txBody>
          <a:bodyPr wrap="square" rtlCol="0">
            <a:spAutoFit/>
          </a:bodyPr>
          <a:lstStyle/>
          <a:p>
            <a:pPr>
              <a:lnSpc>
                <a:spcPts val="975"/>
              </a:lnSpc>
            </a:pPr>
            <a:r>
              <a:rPr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就労支援の取り組み</a:t>
            </a:r>
            <a:endParaRPr kumimoji="1"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56382" y="3987460"/>
            <a:ext cx="1428720" cy="242374"/>
          </a:xfrm>
          <a:prstGeom prst="rect">
            <a:avLst/>
          </a:prstGeom>
          <a:solidFill>
            <a:schemeClr val="accent2"/>
          </a:solidFill>
        </p:spPr>
        <p:txBody>
          <a:bodyPr wrap="square" rtlCol="0">
            <a:spAutoFit/>
          </a:bodyPr>
          <a:lstStyle/>
          <a:p>
            <a:r>
              <a:rPr kumimoji="1" lang="ja-JP" altLang="en-US" sz="975"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　基本情報</a:t>
            </a:r>
          </a:p>
        </p:txBody>
      </p:sp>
      <p:cxnSp>
        <p:nvCxnSpPr>
          <p:cNvPr id="23" name="直線コネクタ 22"/>
          <p:cNvCxnSpPr/>
          <p:nvPr/>
        </p:nvCxnSpPr>
        <p:spPr>
          <a:xfrm>
            <a:off x="109129" y="4264619"/>
            <a:ext cx="44477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1953759" y="4103540"/>
            <a:ext cx="2627996" cy="167418"/>
          </a:xfrm>
          <a:prstGeom prst="rect">
            <a:avLst/>
          </a:prstGeom>
          <a:noFill/>
        </p:spPr>
        <p:txBody>
          <a:bodyPr wrap="square" rtlCol="0">
            <a:spAutoFit/>
          </a:bodyPr>
          <a:lstStyle/>
          <a:p>
            <a:pPr algn="r"/>
            <a:r>
              <a:rPr kumimoji="1" lang="ja-JP" altLang="en-US" sz="488" dirty="0">
                <a:latin typeface="BIZ UDPゴシック" panose="020B0400000000000000" pitchFamily="50" charset="-128"/>
                <a:ea typeface="BIZ UDPゴシック" panose="020B0400000000000000" pitchFamily="50" charset="-128"/>
              </a:rPr>
              <a:t>令和</a:t>
            </a:r>
            <a:r>
              <a:rPr kumimoji="1" lang="en-US" altLang="ja-JP" sz="488" dirty="0">
                <a:latin typeface="BIZ UDPゴシック" panose="020B0400000000000000" pitchFamily="50" charset="-128"/>
                <a:ea typeface="BIZ UDPゴシック" panose="020B0400000000000000" pitchFamily="50" charset="-128"/>
              </a:rPr>
              <a:t>5</a:t>
            </a:r>
            <a:r>
              <a:rPr kumimoji="1" lang="ja-JP" altLang="en-US" sz="488" dirty="0">
                <a:latin typeface="BIZ UDPゴシック" panose="020B0400000000000000" pitchFamily="50" charset="-128"/>
                <a:ea typeface="BIZ UDPゴシック" panose="020B0400000000000000" pitchFamily="50" charset="-128"/>
              </a:rPr>
              <a:t>年</a:t>
            </a:r>
            <a:r>
              <a:rPr kumimoji="1" lang="en-US" altLang="ja-JP" sz="488" dirty="0">
                <a:latin typeface="BIZ UDPゴシック" panose="020B0400000000000000" pitchFamily="50" charset="-128"/>
                <a:ea typeface="BIZ UDPゴシック" panose="020B0400000000000000" pitchFamily="50" charset="-128"/>
              </a:rPr>
              <a:t>4</a:t>
            </a:r>
            <a:r>
              <a:rPr kumimoji="1" lang="ja-JP" altLang="en-US" sz="488" dirty="0">
                <a:latin typeface="BIZ UDPゴシック" panose="020B0400000000000000" pitchFamily="50" charset="-128"/>
                <a:ea typeface="BIZ UDPゴシック" panose="020B0400000000000000" pitchFamily="50" charset="-128"/>
              </a:rPr>
              <a:t>月</a:t>
            </a:r>
            <a:r>
              <a:rPr kumimoji="1" lang="en-US" altLang="ja-JP" sz="488" dirty="0">
                <a:latin typeface="BIZ UDPゴシック" panose="020B0400000000000000" pitchFamily="50" charset="-128"/>
                <a:ea typeface="BIZ UDPゴシック" panose="020B0400000000000000" pitchFamily="50" charset="-128"/>
              </a:rPr>
              <a:t>1</a:t>
            </a:r>
            <a:r>
              <a:rPr kumimoji="1" lang="ja-JP" altLang="en-US" sz="488" dirty="0">
                <a:latin typeface="BIZ UDPゴシック" panose="020B0400000000000000" pitchFamily="50" charset="-128"/>
                <a:ea typeface="BIZ UDPゴシック" panose="020B0400000000000000" pitchFamily="50" charset="-128"/>
              </a:rPr>
              <a:t>日時点</a:t>
            </a:r>
          </a:p>
        </p:txBody>
      </p:sp>
      <p:sp>
        <p:nvSpPr>
          <p:cNvPr id="52" name="テキスト ボックス 51"/>
          <p:cNvSpPr txBox="1"/>
          <p:nvPr/>
        </p:nvSpPr>
        <p:spPr>
          <a:xfrm>
            <a:off x="5126537" y="3014216"/>
            <a:ext cx="4326688" cy="1118255"/>
          </a:xfrm>
          <a:prstGeom prst="rect">
            <a:avLst/>
          </a:prstGeom>
          <a:noFill/>
        </p:spPr>
        <p:txBody>
          <a:bodyPr wrap="square" rtlCol="0">
            <a:spAutoFit/>
          </a:bodyPr>
          <a:lstStyle/>
          <a:p>
            <a:pPr>
              <a:lnSpc>
                <a:spcPts val="975"/>
              </a:lnSpc>
            </a:pPr>
            <a:r>
              <a:rPr lang="ja-JP" altLang="en-US" sz="650" dirty="0">
                <a:latin typeface="BIZ UDPゴシック" panose="020B0400000000000000" pitchFamily="50" charset="-128"/>
                <a:ea typeface="BIZ UDPゴシック" panose="020B0400000000000000" pitchFamily="50" charset="-128"/>
              </a:rPr>
              <a:t>　大型設備を活用したクリーニング業を</a:t>
            </a:r>
            <a:r>
              <a:rPr lang="en-US" altLang="ja-JP" sz="650" dirty="0">
                <a:latin typeface="BIZ UDPゴシック" panose="020B0400000000000000" pitchFamily="50" charset="-128"/>
                <a:ea typeface="BIZ UDPゴシック" panose="020B0400000000000000" pitchFamily="50" charset="-128"/>
              </a:rPr>
              <a:t>A</a:t>
            </a:r>
            <a:r>
              <a:rPr lang="ja-JP" altLang="en-US" sz="650" dirty="0">
                <a:latin typeface="BIZ UDPゴシック" panose="020B0400000000000000" pitchFamily="50" charset="-128"/>
                <a:ea typeface="BIZ UDPゴシック" panose="020B0400000000000000" pitchFamily="50" charset="-128"/>
              </a:rPr>
              <a:t>型で担い、</a:t>
            </a:r>
            <a:r>
              <a:rPr lang="en-US" altLang="ja-JP" sz="650" dirty="0">
                <a:latin typeface="BIZ UDPゴシック" panose="020B0400000000000000" pitchFamily="50" charset="-128"/>
                <a:ea typeface="BIZ UDPゴシック" panose="020B0400000000000000" pitchFamily="50" charset="-128"/>
              </a:rPr>
              <a:t>B</a:t>
            </a:r>
            <a:r>
              <a:rPr lang="ja-JP" altLang="en-US" sz="650" dirty="0">
                <a:latin typeface="BIZ UDPゴシック" panose="020B0400000000000000" pitchFamily="50" charset="-128"/>
                <a:ea typeface="BIZ UDPゴシック" panose="020B0400000000000000" pitchFamily="50" charset="-128"/>
              </a:rPr>
              <a:t>型ではタオル類をたたむ仕上工程などを担当しています。最終検品以外の作業工程は、ごみの付着点検などの細かい確認もすべて利用者に任せています。責任をもって高品質の業務を遂行するという意識が、利用者の自信を向上させています。</a:t>
            </a:r>
          </a:p>
          <a:p>
            <a:pPr>
              <a:lnSpc>
                <a:spcPts val="975"/>
              </a:lnSpc>
            </a:pPr>
            <a:r>
              <a:rPr lang="ja-JP" altLang="en-US" sz="650" dirty="0">
                <a:latin typeface="BIZ UDPゴシック" panose="020B0400000000000000" pitchFamily="50" charset="-128"/>
                <a:ea typeface="BIZ UDPゴシック" panose="020B0400000000000000" pitchFamily="50" charset="-128"/>
              </a:rPr>
              <a:t>　工賃は、基本の時間給に</a:t>
            </a:r>
            <a:r>
              <a:rPr lang="ja-JP" altLang="en-US" sz="650" dirty="0" smtClean="0">
                <a:latin typeface="BIZ UDPゴシック" panose="020B0400000000000000" pitchFamily="50" charset="-128"/>
                <a:ea typeface="BIZ UDPゴシック" panose="020B0400000000000000" pitchFamily="50" charset="-128"/>
              </a:rPr>
              <a:t>①</a:t>
            </a:r>
            <a:r>
              <a:rPr lang="en-US" altLang="ja-JP" sz="650" dirty="0" smtClean="0">
                <a:latin typeface="BIZ UDPゴシック" panose="020B0400000000000000" pitchFamily="50" charset="-128"/>
                <a:ea typeface="BIZ UDPゴシック" panose="020B0400000000000000" pitchFamily="50" charset="-128"/>
              </a:rPr>
              <a:t>16</a:t>
            </a:r>
            <a:r>
              <a:rPr lang="ja-JP" altLang="en-US" sz="650" dirty="0" smtClean="0">
                <a:latin typeface="BIZ UDPゴシック" panose="020B0400000000000000" pitchFamily="50" charset="-128"/>
                <a:ea typeface="BIZ UDPゴシック" panose="020B0400000000000000" pitchFamily="50" charset="-128"/>
              </a:rPr>
              <a:t>段階</a:t>
            </a:r>
            <a:r>
              <a:rPr lang="ja-JP" altLang="en-US" sz="650" dirty="0">
                <a:latin typeface="BIZ UDPゴシック" panose="020B0400000000000000" pitchFamily="50" charset="-128"/>
                <a:ea typeface="BIZ UDPゴシック" panose="020B0400000000000000" pitchFamily="50" charset="-128"/>
              </a:rPr>
              <a:t>の業務能力評価と②生活面作業習慣評価（出勤状況、報連相、責任感等）に応じた加算を行い、支給しています。業務量で加算をしたこともありましたが、そうすると品質がおろそかになることもあり、評価項目に改善を加えました。</a:t>
            </a:r>
            <a:endParaRPr lang="en-US" altLang="ja-JP" sz="650" dirty="0">
              <a:latin typeface="BIZ UDPゴシック" panose="020B0400000000000000" pitchFamily="50" charset="-128"/>
              <a:ea typeface="BIZ UDPゴシック" panose="020B0400000000000000" pitchFamily="50" charset="-128"/>
            </a:endParaRPr>
          </a:p>
          <a:p>
            <a:pPr>
              <a:lnSpc>
                <a:spcPts val="975"/>
              </a:lnSpc>
            </a:pPr>
            <a:r>
              <a:rPr lang="ja-JP" altLang="en-US" sz="650" dirty="0">
                <a:latin typeface="BIZ UDPゴシック" panose="020B0400000000000000" pitchFamily="50" charset="-128"/>
                <a:ea typeface="BIZ UDPゴシック" panose="020B0400000000000000" pitchFamily="50" charset="-128"/>
              </a:rPr>
              <a:t>　業務を通した成長が工賃として評価されることにより、利用者の意欲とスキルが向上し、結果として業務の品質の向上につながっています。</a:t>
            </a:r>
          </a:p>
        </p:txBody>
      </p:sp>
      <p:sp>
        <p:nvSpPr>
          <p:cNvPr id="57" name="テキスト ボックス 56"/>
          <p:cNvSpPr txBox="1"/>
          <p:nvPr/>
        </p:nvSpPr>
        <p:spPr>
          <a:xfrm>
            <a:off x="4989894" y="5754868"/>
            <a:ext cx="1430158" cy="220573"/>
          </a:xfrm>
          <a:prstGeom prst="rect">
            <a:avLst/>
          </a:prstGeom>
          <a:solidFill>
            <a:schemeClr val="accent4">
              <a:lumMod val="50000"/>
            </a:schemeClr>
          </a:solidFill>
        </p:spPr>
        <p:txBody>
          <a:bodyPr wrap="square" rtlCol="0" anchor="ctr">
            <a:spAutoFit/>
          </a:bodyPr>
          <a:lstStyle/>
          <a:p>
            <a:pPr>
              <a:lnSpc>
                <a:spcPts val="975"/>
              </a:lnSpc>
            </a:pPr>
            <a:r>
              <a:rPr lang="ja-JP" altLang="en-US" sz="975"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a:t>
            </a:r>
            <a:r>
              <a:rPr kumimoji="1" lang="ja-JP" altLang="en-US" sz="975"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業所からのひとこと</a:t>
            </a:r>
          </a:p>
        </p:txBody>
      </p:sp>
      <p:sp>
        <p:nvSpPr>
          <p:cNvPr id="59" name="テキスト ボックス 58"/>
          <p:cNvSpPr txBox="1"/>
          <p:nvPr/>
        </p:nvSpPr>
        <p:spPr>
          <a:xfrm>
            <a:off x="5126541" y="5208866"/>
            <a:ext cx="4326687" cy="456985"/>
          </a:xfrm>
          <a:prstGeom prst="rect">
            <a:avLst/>
          </a:prstGeom>
          <a:noFill/>
        </p:spPr>
        <p:txBody>
          <a:bodyPr wrap="square" rtlCol="0">
            <a:spAutoFit/>
          </a:bodyPr>
          <a:lstStyle/>
          <a:p>
            <a:pPr>
              <a:lnSpc>
                <a:spcPts val="975"/>
              </a:lnSpc>
            </a:pPr>
            <a:r>
              <a:rPr lang="ja-JP" altLang="en-US" sz="650" dirty="0" smtClean="0">
                <a:latin typeface="BIZ UDPゴシック" panose="020B0400000000000000" pitchFamily="50" charset="-128"/>
                <a:ea typeface="BIZ UDPゴシック" panose="020B0400000000000000" pitchFamily="50" charset="-128"/>
              </a:rPr>
              <a:t>　毎日</a:t>
            </a:r>
            <a:r>
              <a:rPr lang="ja-JP" altLang="en-US" sz="650" dirty="0">
                <a:latin typeface="BIZ UDPゴシック" panose="020B0400000000000000" pitchFamily="50" charset="-128"/>
                <a:ea typeface="BIZ UDPゴシック" panose="020B0400000000000000" pitchFamily="50" charset="-128"/>
              </a:rPr>
              <a:t>作業後に、「生活面作業習慣評価」として、本人・支援者で一日の生活習慣や作業態度等の評価・フィードバックを行っており、仕事を通じた成長を丁寧に支援しています。まずは</a:t>
            </a:r>
            <a:r>
              <a:rPr lang="en-US" altLang="ja-JP" sz="650" dirty="0">
                <a:latin typeface="BIZ UDPゴシック" panose="020B0400000000000000" pitchFamily="50" charset="-128"/>
                <a:ea typeface="BIZ UDPゴシック" panose="020B0400000000000000" pitchFamily="50" charset="-128"/>
              </a:rPr>
              <a:t>B</a:t>
            </a:r>
            <a:r>
              <a:rPr lang="ja-JP" altLang="en-US" sz="650" dirty="0">
                <a:latin typeface="BIZ UDPゴシック" panose="020B0400000000000000" pitchFamily="50" charset="-128"/>
                <a:ea typeface="BIZ UDPゴシック" panose="020B0400000000000000" pitchFamily="50" charset="-128"/>
              </a:rPr>
              <a:t>型から</a:t>
            </a:r>
            <a:r>
              <a:rPr lang="en-US" altLang="ja-JP" sz="650" dirty="0">
                <a:latin typeface="BIZ UDPゴシック" panose="020B0400000000000000" pitchFamily="50" charset="-128"/>
                <a:ea typeface="BIZ UDPゴシック" panose="020B0400000000000000" pitchFamily="50" charset="-128"/>
              </a:rPr>
              <a:t>A</a:t>
            </a:r>
            <a:r>
              <a:rPr lang="ja-JP" altLang="en-US" sz="650" dirty="0">
                <a:latin typeface="BIZ UDPゴシック" panose="020B0400000000000000" pitchFamily="50" charset="-128"/>
                <a:ea typeface="BIZ UDPゴシック" panose="020B0400000000000000" pitchFamily="50" charset="-128"/>
              </a:rPr>
              <a:t>型、そして最終的には一般就労へと繋がるような段階的なステップも踏める環境を整えており、就労希望者には、適性や希望に合わせた支援を行っています。</a:t>
            </a:r>
          </a:p>
        </p:txBody>
      </p:sp>
      <p:sp>
        <p:nvSpPr>
          <p:cNvPr id="37" name="テキスト ボックス 36"/>
          <p:cNvSpPr txBox="1"/>
          <p:nvPr/>
        </p:nvSpPr>
        <p:spPr>
          <a:xfrm>
            <a:off x="5500737" y="961328"/>
            <a:ext cx="4198325" cy="252000"/>
          </a:xfrm>
          <a:prstGeom prst="rect">
            <a:avLst/>
          </a:prstGeom>
          <a:solidFill>
            <a:schemeClr val="bg1">
              <a:lumMod val="95000"/>
              <a:alpha val="80000"/>
            </a:schemeClr>
          </a:solidFill>
        </p:spPr>
        <p:txBody>
          <a:bodyPr wrap="square" rtlCol="0">
            <a:spAutoFit/>
          </a:bodyPr>
          <a:lstStyle/>
          <a:p>
            <a:r>
              <a:rPr lang="ja-JP" altLang="en-US" sz="975" b="1" dirty="0">
                <a:solidFill>
                  <a:schemeClr val="accent4"/>
                </a:solidFill>
                <a:latin typeface="BIZ UDPゴシック" panose="020B0400000000000000" pitchFamily="50" charset="-128"/>
                <a:ea typeface="BIZ UDPゴシック" panose="020B0400000000000000" pitchFamily="50" charset="-128"/>
              </a:rPr>
              <a:t>　　　設備を整えて開所するも、赤字経営に悩む</a:t>
            </a:r>
            <a:r>
              <a:rPr lang="ja-JP" altLang="en-US" sz="975" dirty="0">
                <a:solidFill>
                  <a:schemeClr val="accent4"/>
                </a:solidFill>
                <a:latin typeface="BIZ UDPゴシック" panose="020B0400000000000000" pitchFamily="50" charset="-128"/>
                <a:ea typeface="BIZ UDPゴシック" panose="020B0400000000000000" pitchFamily="50" charset="-128"/>
              </a:rPr>
              <a:t>・・・</a:t>
            </a:r>
            <a:endParaRPr lang="ja-JP" altLang="en-US" sz="975" b="1" dirty="0">
              <a:solidFill>
                <a:schemeClr val="accent4"/>
              </a:solidFill>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5169456" y="6029385"/>
            <a:ext cx="4356926" cy="605294"/>
          </a:xfrm>
          <a:prstGeom prst="rect">
            <a:avLst/>
          </a:prstGeom>
          <a:noFill/>
        </p:spPr>
        <p:txBody>
          <a:bodyPr wrap="square" rtlCol="0">
            <a:spAutoFit/>
          </a:bodyPr>
          <a:lstStyle/>
          <a:p>
            <a:pPr>
              <a:lnSpc>
                <a:spcPts val="975"/>
              </a:lnSpc>
            </a:pPr>
            <a:r>
              <a:rPr lang="ja-JP" altLang="en-US" sz="650" dirty="0">
                <a:latin typeface="BIZ UDPゴシック" panose="020B0400000000000000" pitchFamily="50" charset="-128"/>
                <a:ea typeface="BIZ UDPゴシック" panose="020B0400000000000000" pitchFamily="50" charset="-128"/>
              </a:rPr>
              <a:t>　人を育てるのは「仕事」と感じています。利用者は仕事に対して集中力と責任感を持って、職人技を</a:t>
            </a:r>
            <a:r>
              <a:rPr lang="ja-JP" altLang="en-US" sz="650" dirty="0" smtClean="0">
                <a:latin typeface="BIZ UDPゴシック" panose="020B0400000000000000" pitchFamily="50" charset="-128"/>
                <a:ea typeface="BIZ UDPゴシック" panose="020B0400000000000000" pitchFamily="50" charset="-128"/>
              </a:rPr>
              <a:t>磨き業務</a:t>
            </a:r>
            <a:r>
              <a:rPr lang="ja-JP" altLang="en-US" sz="650" dirty="0">
                <a:latin typeface="BIZ UDPゴシック" panose="020B0400000000000000" pitchFamily="50" charset="-128"/>
                <a:ea typeface="BIZ UDPゴシック" panose="020B0400000000000000" pitchFamily="50" charset="-128"/>
              </a:rPr>
              <a:t>を担っています。ここでこんなに頑張れているのだから、どこに行っても通用する、という自信につながっていると思います。仕事における成長をしっかりと評価し、さらなる仕事と工賃を提供できる環境づくりをすることが事業所の役割であると考えています。</a:t>
            </a:r>
            <a:endParaRPr lang="en-US" altLang="ja-JP" sz="650" dirty="0">
              <a:latin typeface="BIZ UDPゴシック" panose="020B0400000000000000" pitchFamily="50" charset="-128"/>
              <a:ea typeface="BIZ UDPゴシック" panose="020B04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456419763"/>
              </p:ext>
            </p:extLst>
          </p:nvPr>
        </p:nvGraphicFramePr>
        <p:xfrm>
          <a:off x="347018" y="4417517"/>
          <a:ext cx="2317252" cy="1891400"/>
        </p:xfrm>
        <a:graphic>
          <a:graphicData uri="http://schemas.openxmlformats.org/drawingml/2006/table">
            <a:tbl>
              <a:tblPr/>
              <a:tblGrid>
                <a:gridCol w="950402">
                  <a:extLst>
                    <a:ext uri="{9D8B030D-6E8A-4147-A177-3AD203B41FA5}">
                      <a16:colId xmlns:a16="http://schemas.microsoft.com/office/drawing/2014/main" val="2208197989"/>
                    </a:ext>
                  </a:extLst>
                </a:gridCol>
                <a:gridCol w="1366850">
                  <a:extLst>
                    <a:ext uri="{9D8B030D-6E8A-4147-A177-3AD203B41FA5}">
                      <a16:colId xmlns:a16="http://schemas.microsoft.com/office/drawing/2014/main" val="2239883280"/>
                    </a:ext>
                  </a:extLst>
                </a:gridCol>
              </a:tblGrid>
              <a:tr h="236425">
                <a:tc>
                  <a:txBody>
                    <a:bodyPr/>
                    <a:lstStyle/>
                    <a:p>
                      <a:pPr algn="l"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法人名</a:t>
                      </a:r>
                    </a:p>
                  </a:txBody>
                  <a:tcPr marL="7739" marR="7739" marT="7739" marB="0">
                    <a:lnL>
                      <a:noFill/>
                    </a:lnL>
                    <a:lnR>
                      <a:noFill/>
                    </a:lnR>
                    <a:lnT>
                      <a:noFill/>
                    </a:lnT>
                    <a:lnB>
                      <a:noFill/>
                    </a:lnB>
                    <a:noFill/>
                  </a:tcPr>
                </a:tc>
                <a:tc>
                  <a:txBody>
                    <a:bodyPr/>
                    <a:lstStyle/>
                    <a:p>
                      <a:pPr algn="just" rtl="0" fontAlgn="ctr"/>
                      <a:r>
                        <a:rPr lang="zh-CN"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社会福祉法人恩賜財団　</a:t>
                      </a:r>
                      <a:endParaRPr lang="en-US" altLang="zh-CN"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just" rtl="0" fontAlgn="ctr"/>
                      <a:r>
                        <a:rPr lang="zh-CN"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済生会</a:t>
                      </a:r>
                      <a:r>
                        <a:rPr lang="zh-CN"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支部大阪府済生会</a:t>
                      </a:r>
                    </a:p>
                  </a:txBody>
                  <a:tcPr marL="7739" marR="7739" marT="7739" marB="0">
                    <a:lnL>
                      <a:noFill/>
                    </a:lnL>
                    <a:lnR>
                      <a:noFill/>
                    </a:lnR>
                    <a:lnT>
                      <a:noFill/>
                    </a:lnT>
                    <a:lnB>
                      <a:noFill/>
                    </a:lnB>
                  </a:tcPr>
                </a:tc>
                <a:extLst>
                  <a:ext uri="{0D108BD9-81ED-4DB2-BD59-A6C34878D82A}">
                    <a16:rowId xmlns:a16="http://schemas.microsoft.com/office/drawing/2014/main" val="2240419934"/>
                  </a:ext>
                </a:extLst>
              </a:tr>
              <a:tr h="236425">
                <a:tc>
                  <a:txBody>
                    <a:bodyPr/>
                    <a:lstStyle/>
                    <a:p>
                      <a:pPr algn="l"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事業所名</a:t>
                      </a:r>
                    </a:p>
                  </a:txBody>
                  <a:tcPr marL="7739" marR="7739" marT="7739" marB="0">
                    <a:lnL>
                      <a:noFill/>
                    </a:lnL>
                    <a:lnR>
                      <a:noFill/>
                    </a:lnR>
                    <a:lnT>
                      <a:noFill/>
                    </a:lnT>
                    <a:lnB>
                      <a:noFill/>
                    </a:lnB>
                    <a:noFill/>
                  </a:tcPr>
                </a:tc>
                <a:tc>
                  <a:txBody>
                    <a:bodyPr/>
                    <a:lstStyle/>
                    <a:p>
                      <a:pPr algn="just" rtl="0"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りんくう</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ワークス</a:t>
                      </a:r>
                      <a:endPar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just" rtl="0" fontAlgn="ct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lnL>
                      <a:noFill/>
                    </a:lnL>
                    <a:lnR>
                      <a:noFill/>
                    </a:lnR>
                    <a:lnT>
                      <a:noFill/>
                    </a:lnT>
                    <a:lnB>
                      <a:noFill/>
                    </a:lnB>
                  </a:tcPr>
                </a:tc>
                <a:extLst>
                  <a:ext uri="{0D108BD9-81ED-4DB2-BD59-A6C34878D82A}">
                    <a16:rowId xmlns:a16="http://schemas.microsoft.com/office/drawing/2014/main" val="2943309907"/>
                  </a:ext>
                </a:extLst>
              </a:tr>
              <a:tr h="236425">
                <a:tc>
                  <a:txBody>
                    <a:bodyPr/>
                    <a:lstStyle/>
                    <a:p>
                      <a:pPr algn="l"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住所</a:t>
                      </a:r>
                    </a:p>
                  </a:txBody>
                  <a:tcPr marL="7739" marR="7739" marT="7739" marB="0">
                    <a:lnL>
                      <a:noFill/>
                    </a:lnL>
                    <a:lnR>
                      <a:noFill/>
                    </a:lnR>
                    <a:lnT>
                      <a:noFill/>
                    </a:lnT>
                    <a:lnB>
                      <a:noFill/>
                    </a:lnB>
                    <a:noFill/>
                  </a:tcPr>
                </a:tc>
                <a:tc>
                  <a:txBody>
                    <a:bodyPr/>
                    <a:lstStyle/>
                    <a:p>
                      <a:pPr algn="just" rtl="0"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泉南市りんくう南浜</a:t>
                      </a:r>
                      <a:r>
                        <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3-23</a:t>
                      </a:r>
                    </a:p>
                    <a:p>
                      <a:pPr algn="just" rtl="0" fontAlgn="ctr"/>
                      <a:endPar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lnL>
                      <a:noFill/>
                    </a:lnL>
                    <a:lnR>
                      <a:noFill/>
                    </a:lnR>
                    <a:lnT>
                      <a:noFill/>
                    </a:lnT>
                    <a:lnB>
                      <a:noFill/>
                    </a:lnB>
                  </a:tcPr>
                </a:tc>
                <a:extLst>
                  <a:ext uri="{0D108BD9-81ED-4DB2-BD59-A6C34878D82A}">
                    <a16:rowId xmlns:a16="http://schemas.microsoft.com/office/drawing/2014/main" val="562611203"/>
                  </a:ext>
                </a:extLst>
              </a:tr>
              <a:tr h="236425">
                <a:tc>
                  <a:txBody>
                    <a:bodyPr/>
                    <a:lstStyle/>
                    <a:p>
                      <a:pPr algn="just"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指定年月</a:t>
                      </a:r>
                    </a:p>
                  </a:txBody>
                  <a:tcPr marL="7739" marR="7739" marT="7739" marB="0">
                    <a:lnL>
                      <a:noFill/>
                    </a:lnL>
                    <a:lnR>
                      <a:noFill/>
                    </a:lnR>
                    <a:lnT>
                      <a:noFill/>
                    </a:lnT>
                    <a:lnB>
                      <a:noFill/>
                    </a:lnB>
                    <a:noFill/>
                  </a:tcPr>
                </a:tc>
                <a:tc>
                  <a:txBody>
                    <a:bodyPr/>
                    <a:lstStyle/>
                    <a:p>
                      <a:pPr algn="just" rtl="0"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平成</a:t>
                      </a: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24</a:t>
                      </a: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年</a:t>
                      </a: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6</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月</a:t>
                      </a:r>
                      <a:endPar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just" rtl="0" fontAlgn="ct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lnL>
                      <a:noFill/>
                    </a:lnL>
                    <a:lnR>
                      <a:noFill/>
                    </a:lnR>
                    <a:lnT>
                      <a:noFill/>
                    </a:lnT>
                    <a:lnB>
                      <a:noFill/>
                    </a:lnB>
                  </a:tcPr>
                </a:tc>
                <a:extLst>
                  <a:ext uri="{0D108BD9-81ED-4DB2-BD59-A6C34878D82A}">
                    <a16:rowId xmlns:a16="http://schemas.microsoft.com/office/drawing/2014/main" val="3800887231"/>
                  </a:ext>
                </a:extLst>
              </a:tr>
              <a:tr h="236425">
                <a:tc>
                  <a:txBody>
                    <a:bodyPr/>
                    <a:lstStyle/>
                    <a:p>
                      <a:pPr algn="just"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登録者数</a:t>
                      </a:r>
                    </a:p>
                  </a:txBody>
                  <a:tcPr marL="7739" marR="7739" marT="7739" marB="0">
                    <a:lnL>
                      <a:noFill/>
                    </a:lnL>
                    <a:lnR>
                      <a:noFill/>
                    </a:lnR>
                    <a:lnT>
                      <a:noFill/>
                    </a:lnT>
                    <a:lnB>
                      <a:noFill/>
                    </a:lnB>
                    <a:noFill/>
                  </a:tcPr>
                </a:tc>
                <a:tc>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就労継続支援</a:t>
                      </a: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B</a:t>
                      </a: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型・</a:t>
                      </a:r>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8</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名</a:t>
                      </a:r>
                      <a:endPar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marL="0" marR="0" lvl="0" indent="0" algn="just" defTabSz="457200" rtl="0" eaLnBrk="1" fontAlgn="ctr" latinLnBrk="0" hangingPunct="1">
                        <a:lnSpc>
                          <a:spcPct val="100000"/>
                        </a:lnSpc>
                        <a:spcBef>
                          <a:spcPts val="0"/>
                        </a:spcBef>
                        <a:spcAft>
                          <a:spcPts val="0"/>
                        </a:spcAft>
                        <a:buClrTx/>
                        <a:buSzTx/>
                        <a:buFontTx/>
                        <a:buNone/>
                        <a:tabLst/>
                        <a:defRPr/>
                      </a:pP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就労継続支援</a:t>
                      </a:r>
                      <a:r>
                        <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A</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型・</a:t>
                      </a:r>
                      <a:r>
                        <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33</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名</a:t>
                      </a:r>
                    </a:p>
                  </a:txBody>
                  <a:tcPr marL="7739" marR="7739" marT="7739" marB="0">
                    <a:lnL>
                      <a:noFill/>
                    </a:lnL>
                    <a:lnR>
                      <a:noFill/>
                    </a:lnR>
                    <a:lnT>
                      <a:noFill/>
                    </a:lnT>
                    <a:lnB>
                      <a:noFill/>
                    </a:lnB>
                  </a:tcPr>
                </a:tc>
                <a:extLst>
                  <a:ext uri="{0D108BD9-81ED-4DB2-BD59-A6C34878D82A}">
                    <a16:rowId xmlns:a16="http://schemas.microsoft.com/office/drawing/2014/main" val="48442579"/>
                  </a:ext>
                </a:extLst>
              </a:tr>
              <a:tr h="236425">
                <a:tc>
                  <a:txBody>
                    <a:bodyPr/>
                    <a:lstStyle/>
                    <a:p>
                      <a:pPr algn="l"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職員数</a:t>
                      </a:r>
                    </a:p>
                  </a:txBody>
                  <a:tcPr marL="7739" marR="7739" marT="7739" marB="0">
                    <a:lnL>
                      <a:noFill/>
                    </a:lnL>
                    <a:lnR>
                      <a:noFill/>
                    </a:lnR>
                    <a:lnT>
                      <a:noFill/>
                    </a:lnT>
                    <a:lnB>
                      <a:noFill/>
                    </a:lnB>
                    <a:noFill/>
                  </a:tcPr>
                </a:tc>
                <a:tc>
                  <a:txBody>
                    <a:bodyPr/>
                    <a:lstStyle/>
                    <a:p>
                      <a:pPr algn="l" rtl="0" fontAlgn="ctr"/>
                      <a:r>
                        <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14</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名</a:t>
                      </a:r>
                      <a:endPar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rtl="0" fontAlgn="ct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lnL>
                      <a:noFill/>
                    </a:lnL>
                    <a:lnR>
                      <a:noFill/>
                    </a:lnR>
                    <a:lnT>
                      <a:noFill/>
                    </a:lnT>
                    <a:lnB>
                      <a:noFill/>
                    </a:lnB>
                  </a:tcPr>
                </a:tc>
                <a:extLst>
                  <a:ext uri="{0D108BD9-81ED-4DB2-BD59-A6C34878D82A}">
                    <a16:rowId xmlns:a16="http://schemas.microsoft.com/office/drawing/2014/main" val="984055045"/>
                  </a:ext>
                </a:extLst>
              </a:tr>
              <a:tr h="236425">
                <a:tc>
                  <a:txBody>
                    <a:bodyPr/>
                    <a:lstStyle/>
                    <a:p>
                      <a:pPr algn="l"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主</a:t>
                      </a:r>
                      <a:r>
                        <a:rPr lang="ja-JP" altLang="en-US" sz="800" b="1" i="0" u="none" strike="noStrike" dirty="0" smtClean="0">
                          <a:solidFill>
                            <a:schemeClr val="accent4">
                              <a:lumMod val="50000"/>
                            </a:schemeClr>
                          </a:solidFill>
                          <a:effectLst/>
                          <a:latin typeface="BIZ UDPゴシック" panose="020B0400000000000000" pitchFamily="50" charset="-128"/>
                          <a:ea typeface="BIZ UDPゴシック" panose="020B0400000000000000" pitchFamily="50" charset="-128"/>
                        </a:rPr>
                        <a:t>たる障</a:t>
                      </a: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がい種別</a:t>
                      </a:r>
                    </a:p>
                  </a:txBody>
                  <a:tcPr marL="7739" marR="7739" marT="7739" marB="0">
                    <a:lnL>
                      <a:noFill/>
                    </a:lnL>
                    <a:lnR>
                      <a:noFill/>
                    </a:lnR>
                    <a:lnT>
                      <a:noFill/>
                    </a:lnT>
                    <a:lnB>
                      <a:noFill/>
                    </a:lnB>
                    <a:noFill/>
                  </a:tcPr>
                </a:tc>
                <a:tc>
                  <a:txBody>
                    <a:bodyPr/>
                    <a:lstStyle/>
                    <a:p>
                      <a:pPr algn="l" rtl="0" fontAlgn="ct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知的</a:t>
                      </a: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障がい</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者</a:t>
                      </a:r>
                      <a:endPar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rtl="0" fontAlgn="ct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lnL>
                      <a:noFill/>
                    </a:lnL>
                    <a:lnR>
                      <a:noFill/>
                    </a:lnR>
                    <a:lnT>
                      <a:noFill/>
                    </a:lnT>
                    <a:lnB>
                      <a:noFill/>
                    </a:lnB>
                    <a:solidFill>
                      <a:srgbClr val="FFFFFF"/>
                    </a:solidFill>
                  </a:tcPr>
                </a:tc>
                <a:extLst>
                  <a:ext uri="{0D108BD9-81ED-4DB2-BD59-A6C34878D82A}">
                    <a16:rowId xmlns:a16="http://schemas.microsoft.com/office/drawing/2014/main" val="3322007942"/>
                  </a:ext>
                </a:extLst>
              </a:tr>
              <a:tr h="236425">
                <a:tc>
                  <a:txBody>
                    <a:bodyPr/>
                    <a:lstStyle/>
                    <a:p>
                      <a:pPr algn="l" rtl="0" fontAlgn="ctr"/>
                      <a:r>
                        <a:rPr lang="ja-JP" altLang="en-US" sz="800" b="1" i="0" u="none" strike="noStrike" dirty="0">
                          <a:solidFill>
                            <a:schemeClr val="accent4">
                              <a:lumMod val="50000"/>
                            </a:schemeClr>
                          </a:solidFill>
                          <a:effectLst/>
                          <a:latin typeface="BIZ UDPゴシック" panose="020B0400000000000000" pitchFamily="50" charset="-128"/>
                          <a:ea typeface="BIZ UDPゴシック" panose="020B0400000000000000" pitchFamily="50" charset="-128"/>
                        </a:rPr>
                        <a:t>主な作業内容</a:t>
                      </a:r>
                    </a:p>
                  </a:txBody>
                  <a:tcPr marL="7739" marR="7739" marT="7739" marB="0">
                    <a:lnL>
                      <a:noFill/>
                    </a:lnL>
                    <a:lnR>
                      <a:noFill/>
                    </a:lnR>
                    <a:lnT>
                      <a:noFill/>
                    </a:lnT>
                    <a:lnB>
                      <a:noFill/>
                    </a:lnB>
                    <a:noFill/>
                  </a:tcPr>
                </a:tc>
                <a:tc>
                  <a:txBody>
                    <a:bodyPr/>
                    <a:lstStyle/>
                    <a:p>
                      <a:pPr algn="l" rtl="0"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クリーニング</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作業</a:t>
                      </a:r>
                      <a:endPar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rtl="0" fontAlgn="ct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lnL>
                      <a:noFill/>
                    </a:lnL>
                    <a:lnR>
                      <a:noFill/>
                    </a:lnR>
                    <a:lnT>
                      <a:noFill/>
                    </a:lnT>
                    <a:lnB>
                      <a:noFill/>
                    </a:lnB>
                    <a:solidFill>
                      <a:srgbClr val="FFFFFF"/>
                    </a:solidFill>
                  </a:tcPr>
                </a:tc>
                <a:extLst>
                  <a:ext uri="{0D108BD9-81ED-4DB2-BD59-A6C34878D82A}">
                    <a16:rowId xmlns:a16="http://schemas.microsoft.com/office/drawing/2014/main" val="2299538497"/>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3271655082"/>
              </p:ext>
            </p:extLst>
          </p:nvPr>
        </p:nvGraphicFramePr>
        <p:xfrm>
          <a:off x="2748918" y="5941241"/>
          <a:ext cx="1563930" cy="228838"/>
        </p:xfrm>
        <a:graphic>
          <a:graphicData uri="http://schemas.openxmlformats.org/drawingml/2006/table">
            <a:tbl>
              <a:tblPr/>
              <a:tblGrid>
                <a:gridCol w="312786">
                  <a:extLst>
                    <a:ext uri="{9D8B030D-6E8A-4147-A177-3AD203B41FA5}">
                      <a16:colId xmlns:a16="http://schemas.microsoft.com/office/drawing/2014/main" val="2495341924"/>
                    </a:ext>
                  </a:extLst>
                </a:gridCol>
                <a:gridCol w="312786">
                  <a:extLst>
                    <a:ext uri="{9D8B030D-6E8A-4147-A177-3AD203B41FA5}">
                      <a16:colId xmlns:a16="http://schemas.microsoft.com/office/drawing/2014/main" val="3286413251"/>
                    </a:ext>
                  </a:extLst>
                </a:gridCol>
                <a:gridCol w="312786">
                  <a:extLst>
                    <a:ext uri="{9D8B030D-6E8A-4147-A177-3AD203B41FA5}">
                      <a16:colId xmlns:a16="http://schemas.microsoft.com/office/drawing/2014/main" val="2872983160"/>
                    </a:ext>
                  </a:extLst>
                </a:gridCol>
                <a:gridCol w="312786">
                  <a:extLst>
                    <a:ext uri="{9D8B030D-6E8A-4147-A177-3AD203B41FA5}">
                      <a16:colId xmlns:a16="http://schemas.microsoft.com/office/drawing/2014/main" val="2429616414"/>
                    </a:ext>
                  </a:extLst>
                </a:gridCol>
                <a:gridCol w="312786">
                  <a:extLst>
                    <a:ext uri="{9D8B030D-6E8A-4147-A177-3AD203B41FA5}">
                      <a16:colId xmlns:a16="http://schemas.microsoft.com/office/drawing/2014/main" val="416594355"/>
                    </a:ext>
                  </a:extLst>
                </a:gridCol>
              </a:tblGrid>
              <a:tr h="106799">
                <a:tc>
                  <a:txBody>
                    <a:bodyPr/>
                    <a:lstStyle/>
                    <a:p>
                      <a:pPr algn="ctr" rtl="0"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H29</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H30</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R1</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R2</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700" b="0" i="0" u="none" strike="noStrike" dirty="0">
                          <a:solidFill>
                            <a:srgbClr val="000000"/>
                          </a:solidFill>
                          <a:effectLst/>
                          <a:latin typeface="BIZ UDPゴシック" panose="020B0400000000000000" pitchFamily="50" charset="-128"/>
                          <a:ea typeface="BIZ UDPゴシック" panose="020B0400000000000000" pitchFamily="50" charset="-128"/>
                        </a:rPr>
                        <a:t>R3</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40195928"/>
                  </a:ext>
                </a:extLst>
              </a:tr>
              <a:tr h="106799">
                <a:tc>
                  <a:txBody>
                    <a:bodyPr/>
                    <a:lstStyle/>
                    <a:p>
                      <a:pPr algn="ctr" rtl="0"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０名</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rtl="0" fontAlgn="ctr"/>
                      <a:r>
                        <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0</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名</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rtl="0" fontAlgn="ctr"/>
                      <a:r>
                        <a:rPr lang="en-US" altLang="ja-JP"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0</a:t>
                      </a: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名</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rtl="0"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０名</a:t>
                      </a: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rtl="0" fontAlgn="ctr"/>
                      <a:r>
                        <a:rPr lang="ja-JP" altLang="en-US" sz="700" b="0" i="0" u="none" strike="noStrike" dirty="0" smtClean="0">
                          <a:solidFill>
                            <a:srgbClr val="000000"/>
                          </a:solidFill>
                          <a:effectLst/>
                          <a:latin typeface="BIZ UDPゴシック" panose="020B0400000000000000" pitchFamily="50" charset="-128"/>
                          <a:ea typeface="BIZ UDPゴシック" panose="020B0400000000000000" pitchFamily="50" charset="-128"/>
                        </a:rPr>
                        <a:t>１名</a:t>
                      </a:r>
                      <a:endPar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739" marR="7739" marT="7739"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817334348"/>
                  </a:ext>
                </a:extLst>
              </a:tr>
            </a:tbl>
          </a:graphicData>
        </a:graphic>
      </p:graphicFrame>
      <p:sp>
        <p:nvSpPr>
          <p:cNvPr id="28" name="テキスト ボックス 27"/>
          <p:cNvSpPr txBox="1"/>
          <p:nvPr/>
        </p:nvSpPr>
        <p:spPr>
          <a:xfrm>
            <a:off x="5098164" y="1339168"/>
            <a:ext cx="3103495" cy="267446"/>
          </a:xfrm>
          <a:prstGeom prst="rect">
            <a:avLst/>
          </a:prstGeom>
          <a:noFill/>
        </p:spPr>
        <p:txBody>
          <a:bodyPr wrap="square" rtlCol="0" anchor="ctr">
            <a:spAutoFit/>
          </a:bodyPr>
          <a:lstStyle/>
          <a:p>
            <a:r>
              <a:rPr lang="ja-JP" altLang="ja-JP" sz="1138" b="1" dirty="0">
                <a:solidFill>
                  <a:schemeClr val="accent5">
                    <a:lumMod val="50000"/>
                  </a:schemeClr>
                </a:solidFill>
                <a:latin typeface="BIZ UDPゴシック" panose="020B0400000000000000" pitchFamily="50" charset="-128"/>
                <a:ea typeface="BIZ UDPゴシック" panose="020B0400000000000000" pitchFamily="50" charset="-128"/>
              </a:rPr>
              <a:t>企業との連携</a:t>
            </a:r>
            <a:r>
              <a:rPr lang="ja-JP" altLang="en-US" sz="1138" b="1" dirty="0">
                <a:solidFill>
                  <a:schemeClr val="accent5">
                    <a:lumMod val="50000"/>
                  </a:schemeClr>
                </a:solidFill>
                <a:latin typeface="BIZ UDPゴシック" panose="020B0400000000000000" pitchFamily="50" charset="-128"/>
                <a:ea typeface="BIZ UDPゴシック" panose="020B0400000000000000" pitchFamily="50" charset="-128"/>
              </a:rPr>
              <a:t>により、「福祉</a:t>
            </a:r>
            <a:r>
              <a:rPr lang="en-US" altLang="ja-JP" sz="1138" b="1" dirty="0">
                <a:solidFill>
                  <a:schemeClr val="accent5">
                    <a:lumMod val="50000"/>
                  </a:schemeClr>
                </a:solidFill>
                <a:latin typeface="BIZ UDPゴシック" panose="020B0400000000000000" pitchFamily="50" charset="-128"/>
                <a:ea typeface="BIZ UDPゴシック" panose="020B0400000000000000" pitchFamily="50" charset="-128"/>
              </a:rPr>
              <a:t>×</a:t>
            </a:r>
            <a:r>
              <a:rPr lang="ja-JP" altLang="en-US" sz="1138" b="1" dirty="0">
                <a:solidFill>
                  <a:schemeClr val="accent5">
                    <a:lumMod val="50000"/>
                  </a:schemeClr>
                </a:solidFill>
                <a:latin typeface="BIZ UDPゴシック" panose="020B0400000000000000" pitchFamily="50" charset="-128"/>
                <a:ea typeface="BIZ UDPゴシック" panose="020B0400000000000000" pitchFamily="50" charset="-128"/>
              </a:rPr>
              <a:t>経営」を両立</a:t>
            </a:r>
            <a:endParaRPr kumimoji="1" lang="ja-JP" altLang="en-US" sz="1138" b="1" dirty="0">
              <a:solidFill>
                <a:schemeClr val="accent5">
                  <a:lumMod val="50000"/>
                </a:schemeClr>
              </a:solidFill>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5079403" y="1370512"/>
            <a:ext cx="47186" cy="20475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75"/>
              </a:lnSpc>
            </a:pPr>
            <a:endParaRPr kumimoji="1" lang="ja-JP" altLang="en-US" sz="1463"/>
          </a:p>
        </p:txBody>
      </p:sp>
      <p:grpSp>
        <p:nvGrpSpPr>
          <p:cNvPr id="72" name="グループ化 71"/>
          <p:cNvGrpSpPr/>
          <p:nvPr/>
        </p:nvGrpSpPr>
        <p:grpSpPr>
          <a:xfrm>
            <a:off x="5079400" y="2839001"/>
            <a:ext cx="3831337" cy="220573"/>
            <a:chOff x="6129959" y="2322626"/>
            <a:chExt cx="4715492" cy="271474"/>
          </a:xfrm>
        </p:grpSpPr>
        <p:sp>
          <p:nvSpPr>
            <p:cNvPr id="51" name="テキスト ボックス 50"/>
            <p:cNvSpPr txBox="1"/>
            <p:nvPr/>
          </p:nvSpPr>
          <p:spPr>
            <a:xfrm>
              <a:off x="6146841" y="2322626"/>
              <a:ext cx="4698610" cy="271474"/>
            </a:xfrm>
            <a:prstGeom prst="rect">
              <a:avLst/>
            </a:prstGeom>
            <a:noFill/>
          </p:spPr>
          <p:txBody>
            <a:bodyPr wrap="square" rtlCol="0" anchor="ctr">
              <a:spAutoFit/>
            </a:bodyPr>
            <a:lstStyle/>
            <a:p>
              <a:pPr>
                <a:lnSpc>
                  <a:spcPts val="975"/>
                </a:lnSpc>
              </a:pPr>
              <a:r>
                <a:rPr kumimoji="1" lang="ja-JP" altLang="en-US" sz="1138" b="1" dirty="0">
                  <a:solidFill>
                    <a:schemeClr val="accent4">
                      <a:lumMod val="50000"/>
                    </a:schemeClr>
                  </a:solidFill>
                  <a:latin typeface="BIZ UDPゴシック" panose="020B0400000000000000" pitchFamily="50" charset="-128"/>
                  <a:ea typeface="BIZ UDPゴシック" panose="020B0400000000000000" pitchFamily="50" charset="-128"/>
                </a:rPr>
                <a:t>工賃向上につながる評価制度が意欲・スキル向上に貢献</a:t>
              </a:r>
            </a:p>
          </p:txBody>
        </p:sp>
        <p:sp>
          <p:nvSpPr>
            <p:cNvPr id="50" name="正方形/長方形 49"/>
            <p:cNvSpPr/>
            <p:nvPr/>
          </p:nvSpPr>
          <p:spPr>
            <a:xfrm>
              <a:off x="6129959" y="2332361"/>
              <a:ext cx="58075" cy="252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75"/>
                </a:lnSpc>
              </a:pPr>
              <a:endParaRPr kumimoji="1" lang="ja-JP" altLang="en-US" sz="1463"/>
            </a:p>
          </p:txBody>
        </p:sp>
      </p:grpSp>
      <p:grpSp>
        <p:nvGrpSpPr>
          <p:cNvPr id="71" name="グループ化 70"/>
          <p:cNvGrpSpPr/>
          <p:nvPr/>
        </p:nvGrpSpPr>
        <p:grpSpPr>
          <a:xfrm>
            <a:off x="5079400" y="5031899"/>
            <a:ext cx="4619662" cy="220573"/>
            <a:chOff x="6129958" y="4354875"/>
            <a:chExt cx="5685738" cy="271474"/>
          </a:xfrm>
        </p:grpSpPr>
        <p:sp>
          <p:nvSpPr>
            <p:cNvPr id="55" name="テキスト ボックス 54"/>
            <p:cNvSpPr txBox="1"/>
            <p:nvPr/>
          </p:nvSpPr>
          <p:spPr>
            <a:xfrm>
              <a:off x="6144491" y="4354875"/>
              <a:ext cx="5671205" cy="271474"/>
            </a:xfrm>
            <a:prstGeom prst="rect">
              <a:avLst/>
            </a:prstGeom>
            <a:noFill/>
          </p:spPr>
          <p:txBody>
            <a:bodyPr wrap="square" rtlCol="0" anchor="ctr">
              <a:spAutoFit/>
            </a:bodyPr>
            <a:lstStyle/>
            <a:p>
              <a:pPr>
                <a:lnSpc>
                  <a:spcPts val="975"/>
                </a:lnSpc>
              </a:pPr>
              <a:r>
                <a:rPr lang="ja-JP" altLang="en-US" sz="1138" b="1" dirty="0">
                  <a:solidFill>
                    <a:schemeClr val="accent4">
                      <a:lumMod val="50000"/>
                    </a:schemeClr>
                  </a:solidFill>
                  <a:latin typeface="BIZ UDPゴシック" panose="020B0400000000000000" pitchFamily="50" charset="-128"/>
                  <a:ea typeface="BIZ UDPゴシック" panose="020B0400000000000000" pitchFamily="50" charset="-128"/>
                </a:rPr>
                <a:t>仕事を通じた成長を丁寧に支援</a:t>
              </a:r>
            </a:p>
          </p:txBody>
        </p:sp>
        <p:sp>
          <p:nvSpPr>
            <p:cNvPr id="53" name="正方形/長方形 52"/>
            <p:cNvSpPr/>
            <p:nvPr/>
          </p:nvSpPr>
          <p:spPr>
            <a:xfrm>
              <a:off x="6129958" y="4364610"/>
              <a:ext cx="58075" cy="252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75"/>
                </a:lnSpc>
              </a:pPr>
              <a:endParaRPr kumimoji="1" lang="ja-JP" altLang="en-US" sz="1463"/>
            </a:p>
          </p:txBody>
        </p:sp>
      </p:grpSp>
      <p:sp>
        <p:nvSpPr>
          <p:cNvPr id="41" name="正方形/長方形 40"/>
          <p:cNvSpPr/>
          <p:nvPr/>
        </p:nvSpPr>
        <p:spPr>
          <a:xfrm>
            <a:off x="4014809" y="4379799"/>
            <a:ext cx="287258" cy="154786"/>
          </a:xfrm>
          <a:prstGeom prst="rect">
            <a:avLst/>
          </a:prstGeom>
        </p:spPr>
        <p:txBody>
          <a:bodyPr wrap="none">
            <a:spAutoFit/>
          </a:bodyPr>
          <a:lstStyle/>
          <a:p>
            <a:pPr algn="ctr"/>
            <a:r>
              <a:rPr lang="ja-JP" altLang="en-US" sz="406" dirty="0">
                <a:latin typeface="BIZ UDPゴシック" panose="020B0400000000000000" pitchFamily="50" charset="-128"/>
                <a:ea typeface="BIZ UDPゴシック" panose="020B0400000000000000" pitchFamily="50" charset="-128"/>
              </a:rPr>
              <a:t>（円）</a:t>
            </a:r>
            <a:endParaRPr kumimoji="1" lang="ja-JP" altLang="en-US" sz="1463" dirty="0">
              <a:latin typeface="BIZ UDPゴシック" panose="020B0400000000000000" pitchFamily="50" charset="-128"/>
              <a:ea typeface="BIZ UDPゴシック" panose="020B0400000000000000" pitchFamily="50" charset="-128"/>
            </a:endParaRPr>
          </a:p>
        </p:txBody>
      </p:sp>
      <p:grpSp>
        <p:nvGrpSpPr>
          <p:cNvPr id="2" name="グループ化 1"/>
          <p:cNvGrpSpPr/>
          <p:nvPr/>
        </p:nvGrpSpPr>
        <p:grpSpPr>
          <a:xfrm>
            <a:off x="2705039" y="4366177"/>
            <a:ext cx="747515" cy="217432"/>
            <a:chOff x="3405577" y="4238319"/>
            <a:chExt cx="920018" cy="267608"/>
          </a:xfrm>
        </p:grpSpPr>
        <p:sp>
          <p:nvSpPr>
            <p:cNvPr id="47" name="テキスト ボックス 46"/>
            <p:cNvSpPr txBox="1"/>
            <p:nvPr/>
          </p:nvSpPr>
          <p:spPr>
            <a:xfrm>
              <a:off x="3408474" y="4238319"/>
              <a:ext cx="917121" cy="267608"/>
            </a:xfrm>
            <a:prstGeom prst="rect">
              <a:avLst/>
            </a:prstGeom>
            <a:noFill/>
          </p:spPr>
          <p:txBody>
            <a:bodyPr wrap="square" rtlCol="0">
              <a:spAutoFit/>
            </a:bodyPr>
            <a:lstStyle/>
            <a:p>
              <a:r>
                <a:rPr lang="ja-JP" altLang="en-US" sz="813" b="1" dirty="0">
                  <a:solidFill>
                    <a:schemeClr val="accent4">
                      <a:lumMod val="50000"/>
                    </a:schemeClr>
                  </a:solidFill>
                  <a:latin typeface="BIZ UDPゴシック" panose="020B0400000000000000" pitchFamily="50" charset="-128"/>
                  <a:ea typeface="BIZ UDPゴシック" panose="020B0400000000000000" pitchFamily="50" charset="-128"/>
                </a:rPr>
                <a:t>工賃実績</a:t>
              </a:r>
              <a:endParaRPr kumimoji="1" lang="ja-JP" altLang="en-US" sz="813" b="1" dirty="0">
                <a:solidFill>
                  <a:schemeClr val="accent4">
                    <a:lumMod val="50000"/>
                  </a:schemeClr>
                </a:solidFill>
                <a:latin typeface="BIZ UDPゴシック" panose="020B0400000000000000" pitchFamily="50" charset="-128"/>
                <a:ea typeface="BIZ UDPゴシック" panose="020B0400000000000000" pitchFamily="50" charset="-128"/>
              </a:endParaRPr>
            </a:p>
          </p:txBody>
        </p:sp>
        <p:sp>
          <p:nvSpPr>
            <p:cNvPr id="56" name="正方形/長方形 55"/>
            <p:cNvSpPr/>
            <p:nvPr/>
          </p:nvSpPr>
          <p:spPr>
            <a:xfrm>
              <a:off x="3405577" y="4288381"/>
              <a:ext cx="54000" cy="162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grpSp>
      <p:grpSp>
        <p:nvGrpSpPr>
          <p:cNvPr id="8" name="グループ化 7"/>
          <p:cNvGrpSpPr/>
          <p:nvPr/>
        </p:nvGrpSpPr>
        <p:grpSpPr>
          <a:xfrm>
            <a:off x="2707375" y="5707553"/>
            <a:ext cx="604282" cy="217432"/>
            <a:chOff x="3408451" y="5889244"/>
            <a:chExt cx="743732" cy="267608"/>
          </a:xfrm>
        </p:grpSpPr>
        <p:sp>
          <p:nvSpPr>
            <p:cNvPr id="16" name="テキスト ボックス 15"/>
            <p:cNvSpPr txBox="1"/>
            <p:nvPr/>
          </p:nvSpPr>
          <p:spPr>
            <a:xfrm>
              <a:off x="3408474" y="5889244"/>
              <a:ext cx="743709" cy="267608"/>
            </a:xfrm>
            <a:prstGeom prst="rect">
              <a:avLst/>
            </a:prstGeom>
            <a:noFill/>
          </p:spPr>
          <p:txBody>
            <a:bodyPr wrap="square" rtlCol="0">
              <a:spAutoFit/>
            </a:bodyPr>
            <a:lstStyle/>
            <a:p>
              <a:r>
                <a:rPr lang="ja-JP" altLang="en-US" sz="813" b="1" dirty="0">
                  <a:solidFill>
                    <a:schemeClr val="accent4">
                      <a:lumMod val="50000"/>
                    </a:schemeClr>
                  </a:solidFill>
                  <a:latin typeface="BIZ UDPゴシック" panose="020B0400000000000000" pitchFamily="50" charset="-128"/>
                  <a:ea typeface="BIZ UDPゴシック" panose="020B0400000000000000" pitchFamily="50" charset="-128"/>
                </a:rPr>
                <a:t>就労実績</a:t>
              </a:r>
              <a:endParaRPr kumimoji="1" lang="ja-JP" altLang="en-US" sz="813" b="1" dirty="0">
                <a:solidFill>
                  <a:schemeClr val="accent4">
                    <a:lumMod val="50000"/>
                  </a:schemeClr>
                </a:solidFill>
                <a:latin typeface="BIZ UDPゴシック" panose="020B0400000000000000" pitchFamily="50" charset="-128"/>
                <a:ea typeface="BIZ UDPゴシック" panose="020B0400000000000000" pitchFamily="50" charset="-128"/>
              </a:endParaRPr>
            </a:p>
          </p:txBody>
        </p:sp>
        <p:sp>
          <p:nvSpPr>
            <p:cNvPr id="58" name="正方形/長方形 57"/>
            <p:cNvSpPr/>
            <p:nvPr/>
          </p:nvSpPr>
          <p:spPr>
            <a:xfrm>
              <a:off x="3408451" y="5931354"/>
              <a:ext cx="54000" cy="162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grpSp>
      <p:sp>
        <p:nvSpPr>
          <p:cNvPr id="61" name="正方形/長方形 60"/>
          <p:cNvSpPr/>
          <p:nvPr/>
        </p:nvSpPr>
        <p:spPr>
          <a:xfrm>
            <a:off x="276383" y="4413152"/>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2" name="正方形/長方形 61"/>
          <p:cNvSpPr/>
          <p:nvPr/>
        </p:nvSpPr>
        <p:spPr>
          <a:xfrm>
            <a:off x="276383" y="4650877"/>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3" name="正方形/長方形 62"/>
          <p:cNvSpPr/>
          <p:nvPr/>
        </p:nvSpPr>
        <p:spPr>
          <a:xfrm>
            <a:off x="276383" y="4888602"/>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4" name="正方形/長方形 63"/>
          <p:cNvSpPr/>
          <p:nvPr/>
        </p:nvSpPr>
        <p:spPr>
          <a:xfrm>
            <a:off x="276383" y="5126328"/>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5" name="正方形/長方形 64"/>
          <p:cNvSpPr/>
          <p:nvPr/>
        </p:nvSpPr>
        <p:spPr>
          <a:xfrm>
            <a:off x="276383" y="5364053"/>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6" name="正方形/長方形 65"/>
          <p:cNvSpPr/>
          <p:nvPr/>
        </p:nvSpPr>
        <p:spPr>
          <a:xfrm>
            <a:off x="276383" y="5601778"/>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7" name="正方形/長方形 66"/>
          <p:cNvSpPr/>
          <p:nvPr/>
        </p:nvSpPr>
        <p:spPr>
          <a:xfrm>
            <a:off x="276383" y="5839504"/>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sp>
        <p:nvSpPr>
          <p:cNvPr id="68" name="正方形/長方形 67"/>
          <p:cNvSpPr/>
          <p:nvPr/>
        </p:nvSpPr>
        <p:spPr>
          <a:xfrm>
            <a:off x="276383" y="6077227"/>
            <a:ext cx="43875" cy="13162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63"/>
          </a:p>
        </p:txBody>
      </p:sp>
      <p:cxnSp>
        <p:nvCxnSpPr>
          <p:cNvPr id="70" name="直線コネクタ 69"/>
          <p:cNvCxnSpPr/>
          <p:nvPr/>
        </p:nvCxnSpPr>
        <p:spPr>
          <a:xfrm>
            <a:off x="4948973" y="4933159"/>
            <a:ext cx="47100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4" name="図 73"/>
          <p:cNvPicPr>
            <a:picLocks noChangeAspect="1"/>
          </p:cNvPicPr>
          <p:nvPr/>
        </p:nvPicPr>
        <p:blipFill rotWithShape="1">
          <a:blip r:embed="rId4" cstate="print">
            <a:extLst>
              <a:ext uri="{28A0092B-C50C-407E-A947-70E740481C1C}">
                <a14:useLocalDpi xmlns:a14="http://schemas.microsoft.com/office/drawing/2010/main"/>
              </a:ext>
            </a:extLst>
          </a:blip>
          <a:srcRect b="7013"/>
          <a:stretch/>
        </p:blipFill>
        <p:spPr>
          <a:xfrm>
            <a:off x="3125349" y="2012652"/>
            <a:ext cx="1462500" cy="1468474"/>
          </a:xfrm>
          <a:prstGeom prst="rect">
            <a:avLst/>
          </a:prstGeom>
        </p:spPr>
      </p:pic>
      <p:pic>
        <p:nvPicPr>
          <p:cNvPr id="10" name="図 9"/>
          <p:cNvPicPr>
            <a:picLocks noChangeAspect="1"/>
          </p:cNvPicPr>
          <p:nvPr/>
        </p:nvPicPr>
        <p:blipFill rotWithShape="1">
          <a:blip r:embed="rId5" cstate="print">
            <a:extLst>
              <a:ext uri="{28A0092B-C50C-407E-A947-70E740481C1C}">
                <a14:useLocalDpi xmlns:a14="http://schemas.microsoft.com/office/drawing/2010/main"/>
              </a:ext>
            </a:extLst>
          </a:blip>
          <a:srcRect b="3376"/>
          <a:stretch/>
        </p:blipFill>
        <p:spPr>
          <a:xfrm>
            <a:off x="1636787" y="2012652"/>
            <a:ext cx="1462500" cy="1468474"/>
          </a:xfrm>
          <a:prstGeom prst="rect">
            <a:avLst/>
          </a:prstGeom>
        </p:spPr>
      </p:pic>
      <p:sp>
        <p:nvSpPr>
          <p:cNvPr id="26" name="テキスト ボックス 25"/>
          <p:cNvSpPr txBox="1"/>
          <p:nvPr/>
        </p:nvSpPr>
        <p:spPr>
          <a:xfrm>
            <a:off x="140125" y="3306074"/>
            <a:ext cx="1471632" cy="192360"/>
          </a:xfrm>
          <a:prstGeom prst="rect">
            <a:avLst/>
          </a:prstGeom>
          <a:solidFill>
            <a:srgbClr val="FFFFFF">
              <a:alpha val="89804"/>
            </a:srgbClr>
          </a:solidFill>
        </p:spPr>
        <p:txBody>
          <a:bodyPr wrap="square" rtlCol="0">
            <a:spAutoFit/>
          </a:bodyPr>
          <a:lstStyle/>
          <a:p>
            <a:pPr algn="ctr"/>
            <a:r>
              <a:rPr kumimoji="1" lang="ja-JP" altLang="en-US" sz="650" dirty="0">
                <a:latin typeface="BIZ UDPゴシック" panose="020B0400000000000000" pitchFamily="50" charset="-128"/>
                <a:ea typeface="BIZ UDPゴシック" panose="020B0400000000000000" pitchFamily="50" charset="-128"/>
              </a:rPr>
              <a:t>理念：ただ、ひたすら、人のために</a:t>
            </a:r>
          </a:p>
        </p:txBody>
      </p:sp>
      <p:sp>
        <p:nvSpPr>
          <p:cNvPr id="76" name="テキスト ボックス 75"/>
          <p:cNvSpPr txBox="1"/>
          <p:nvPr/>
        </p:nvSpPr>
        <p:spPr>
          <a:xfrm>
            <a:off x="1633944" y="3306074"/>
            <a:ext cx="1465344" cy="192360"/>
          </a:xfrm>
          <a:prstGeom prst="rect">
            <a:avLst/>
          </a:prstGeom>
          <a:solidFill>
            <a:srgbClr val="FFFFFF">
              <a:alpha val="89804"/>
            </a:srgbClr>
          </a:solidFill>
        </p:spPr>
        <p:txBody>
          <a:bodyPr wrap="square" rtlCol="0">
            <a:spAutoFit/>
          </a:bodyPr>
          <a:lstStyle/>
          <a:p>
            <a:pPr algn="ctr"/>
            <a:r>
              <a:rPr kumimoji="1" lang="ja-JP" altLang="en-US" sz="650" dirty="0">
                <a:latin typeface="BIZ UDPゴシック" panose="020B0400000000000000" pitchFamily="50" charset="-128"/>
                <a:ea typeface="BIZ UDPゴシック" panose="020B0400000000000000" pitchFamily="50" charset="-128"/>
              </a:rPr>
              <a:t>作業内容：クリーニングたたみ</a:t>
            </a:r>
            <a:r>
              <a:rPr kumimoji="1" lang="ja-JP" altLang="en-US" sz="650" dirty="0" smtClean="0">
                <a:latin typeface="BIZ UDPゴシック" panose="020B0400000000000000" pitchFamily="50" charset="-128"/>
                <a:ea typeface="BIZ UDPゴシック" panose="020B0400000000000000" pitchFamily="50" charset="-128"/>
              </a:rPr>
              <a:t>仕上</a:t>
            </a:r>
            <a:endParaRPr kumimoji="1" lang="ja-JP" altLang="en-US" sz="650" dirty="0">
              <a:latin typeface="BIZ UDPゴシック" panose="020B0400000000000000" pitchFamily="50" charset="-128"/>
              <a:ea typeface="BIZ UDPゴシック" panose="020B0400000000000000" pitchFamily="50" charset="-128"/>
            </a:endParaRPr>
          </a:p>
        </p:txBody>
      </p:sp>
      <p:sp>
        <p:nvSpPr>
          <p:cNvPr id="77" name="テキスト ボックス 76"/>
          <p:cNvSpPr txBox="1"/>
          <p:nvPr/>
        </p:nvSpPr>
        <p:spPr>
          <a:xfrm>
            <a:off x="3121477" y="3306074"/>
            <a:ext cx="1466372" cy="192360"/>
          </a:xfrm>
          <a:prstGeom prst="rect">
            <a:avLst/>
          </a:prstGeom>
          <a:solidFill>
            <a:srgbClr val="FFFFFF">
              <a:alpha val="89804"/>
            </a:srgbClr>
          </a:solidFill>
        </p:spPr>
        <p:txBody>
          <a:bodyPr wrap="square" rtlCol="0">
            <a:spAutoFit/>
          </a:bodyPr>
          <a:lstStyle/>
          <a:p>
            <a:pPr algn="ctr"/>
            <a:r>
              <a:rPr kumimoji="1" lang="ja-JP" altLang="en-US" sz="650" dirty="0">
                <a:latin typeface="BIZ UDPゴシック" panose="020B0400000000000000" pitchFamily="50" charset="-128"/>
                <a:ea typeface="BIZ UDPゴシック" panose="020B0400000000000000" pitchFamily="50" charset="-128"/>
              </a:rPr>
              <a:t>特色：意欲・能力に応じた評価</a:t>
            </a:r>
          </a:p>
        </p:txBody>
      </p:sp>
      <p:pic>
        <p:nvPicPr>
          <p:cNvPr id="7" name="図 6"/>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117624" y="488367"/>
            <a:ext cx="1087883" cy="1087883"/>
          </a:xfrm>
          <a:prstGeom prst="ellipse">
            <a:avLst/>
          </a:prstGeom>
          <a:effectLst>
            <a:outerShdw blurRad="50800" dist="38100" dir="8100000" algn="tr" rotWithShape="0">
              <a:prstClr val="black">
                <a:alpha val="40000"/>
              </a:prstClr>
            </a:outerShdw>
          </a:effectLst>
        </p:spPr>
      </p:pic>
      <p:sp>
        <p:nvSpPr>
          <p:cNvPr id="17" name="正方形/長方形 16"/>
          <p:cNvSpPr/>
          <p:nvPr/>
        </p:nvSpPr>
        <p:spPr>
          <a:xfrm>
            <a:off x="4989898" y="961328"/>
            <a:ext cx="648694"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kumimoji="1" lang="ja-JP" altLang="en-US" sz="975" dirty="0">
                <a:solidFill>
                  <a:schemeClr val="accent4">
                    <a:lumMod val="50000"/>
                  </a:schemeClr>
                </a:solidFill>
                <a:latin typeface="BIZ UDPゴシック" panose="020B0400000000000000" pitchFamily="50" charset="-128"/>
                <a:ea typeface="BIZ UDPゴシック" panose="020B0400000000000000" pitchFamily="50" charset="-128"/>
              </a:rPr>
              <a:t>課　題</a:t>
            </a:r>
          </a:p>
        </p:txBody>
      </p:sp>
      <p:grpSp>
        <p:nvGrpSpPr>
          <p:cNvPr id="20" name="グループ化 19"/>
          <p:cNvGrpSpPr/>
          <p:nvPr/>
        </p:nvGrpSpPr>
        <p:grpSpPr>
          <a:xfrm>
            <a:off x="4989713" y="4228789"/>
            <a:ext cx="4709348" cy="342022"/>
            <a:chOff x="6141185" y="4225441"/>
            <a:chExt cx="5665721" cy="420950"/>
          </a:xfrm>
        </p:grpSpPr>
        <p:sp>
          <p:nvSpPr>
            <p:cNvPr id="38" name="テキスト ボックス 37"/>
            <p:cNvSpPr txBox="1"/>
            <p:nvPr/>
          </p:nvSpPr>
          <p:spPr>
            <a:xfrm>
              <a:off x="6620209" y="4225581"/>
              <a:ext cx="5186697" cy="420810"/>
            </a:xfrm>
            <a:prstGeom prst="rect">
              <a:avLst/>
            </a:prstGeom>
            <a:solidFill>
              <a:schemeClr val="bg1">
                <a:lumMod val="95000"/>
              </a:schemeClr>
            </a:solidFill>
          </p:spPr>
          <p:txBody>
            <a:bodyPr wrap="square" rtlCol="0" anchor="ctr">
              <a:noAutofit/>
            </a:bodyPr>
            <a:lstStyle/>
            <a:p>
              <a:pPr>
                <a:lnSpc>
                  <a:spcPct val="120000"/>
                </a:lnSpc>
              </a:pPr>
              <a:r>
                <a:rPr lang="ja-JP" altLang="en-US" sz="975" b="1" dirty="0">
                  <a:solidFill>
                    <a:schemeClr val="accent4"/>
                  </a:solidFill>
                  <a:latin typeface="BIZ UDPゴシック" panose="020B0400000000000000" pitchFamily="50" charset="-128"/>
                  <a:ea typeface="BIZ UDPゴシック" panose="020B0400000000000000" pitchFamily="50" charset="-128"/>
                </a:rPr>
                <a:t>　　　　　意欲・スキルの向上が、品質向上につながり、受注拡大！</a:t>
              </a:r>
            </a:p>
            <a:p>
              <a:pPr>
                <a:lnSpc>
                  <a:spcPts val="1138"/>
                </a:lnSpc>
              </a:pPr>
              <a:r>
                <a:rPr lang="ja-JP" altLang="en-US" sz="975" b="1" dirty="0">
                  <a:solidFill>
                    <a:schemeClr val="accent4"/>
                  </a:solidFill>
                  <a:latin typeface="BIZ UDPゴシック" panose="020B0400000000000000" pitchFamily="50" charset="-128"/>
                  <a:ea typeface="BIZ UDPゴシック" panose="020B0400000000000000" pitchFamily="50" charset="-128"/>
                </a:rPr>
                <a:t>　　　　　経営黒字化で、工賃向上・一時金支給を達成！</a:t>
              </a:r>
            </a:p>
          </p:txBody>
        </p:sp>
        <p:sp>
          <p:nvSpPr>
            <p:cNvPr id="73" name="正方形/長方形 72"/>
            <p:cNvSpPr/>
            <p:nvPr/>
          </p:nvSpPr>
          <p:spPr>
            <a:xfrm>
              <a:off x="6141185" y="4225441"/>
              <a:ext cx="869809" cy="41922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kumimoji="1" lang="ja-JP" altLang="en-US" sz="975" dirty="0">
                  <a:solidFill>
                    <a:schemeClr val="accent4">
                      <a:lumMod val="50000"/>
                    </a:schemeClr>
                  </a:solidFill>
                  <a:latin typeface="BIZ UDPゴシック" panose="020B0400000000000000" pitchFamily="50" charset="-128"/>
                  <a:ea typeface="BIZ UDPゴシック" panose="020B0400000000000000" pitchFamily="50" charset="-128"/>
                </a:rPr>
                <a:t>成　果</a:t>
              </a:r>
            </a:p>
          </p:txBody>
        </p:sp>
      </p:grpSp>
      <p:pic>
        <p:nvPicPr>
          <p:cNvPr id="25" name="図 24"/>
          <p:cNvPicPr>
            <a:picLocks noChangeAspect="1"/>
          </p:cNvPicPr>
          <p:nvPr/>
        </p:nvPicPr>
        <p:blipFill>
          <a:blip r:embed="rId7"/>
          <a:stretch>
            <a:fillRect/>
          </a:stretch>
        </p:blipFill>
        <p:spPr>
          <a:xfrm>
            <a:off x="2591459" y="4565758"/>
            <a:ext cx="1721388" cy="1036020"/>
          </a:xfrm>
          <a:prstGeom prst="rect">
            <a:avLst/>
          </a:prstGeom>
        </p:spPr>
      </p:pic>
      <p:sp>
        <p:nvSpPr>
          <p:cNvPr id="78" name="テキスト ボックス 77"/>
          <p:cNvSpPr txBox="1"/>
          <p:nvPr/>
        </p:nvSpPr>
        <p:spPr>
          <a:xfrm>
            <a:off x="7610862" y="164103"/>
            <a:ext cx="2295138" cy="416204"/>
          </a:xfrm>
          <a:prstGeom prst="rect">
            <a:avLst/>
          </a:prstGeom>
          <a:noFill/>
        </p:spPr>
        <p:txBody>
          <a:bodyPr wrap="square" rtlCol="0">
            <a:spAutoFit/>
          </a:bodyPr>
          <a:lstStyle/>
          <a:p>
            <a:pPr algn="r"/>
            <a:r>
              <a:rPr kumimoji="1" lang="ja-JP" altLang="en-US" sz="853"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rPr>
              <a:t>令和</a:t>
            </a:r>
            <a:r>
              <a:rPr kumimoji="1" lang="en-US" altLang="ja-JP" sz="853"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rPr>
              <a:t>4</a:t>
            </a:r>
            <a:r>
              <a:rPr kumimoji="1" lang="ja-JP" altLang="en-US" sz="853"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rPr>
              <a:t>年度 就労継続支援優良取組表彰</a:t>
            </a:r>
            <a:endParaRPr lang="en-US" altLang="ja-JP" sz="853"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endParaRPr>
          </a:p>
          <a:p>
            <a:pPr algn="r">
              <a:lnSpc>
                <a:spcPct val="110000"/>
              </a:lnSpc>
            </a:pPr>
            <a:r>
              <a:rPr kumimoji="1" lang="ja-JP" altLang="en-US" sz="1138"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rPr>
              <a:t>受賞</a:t>
            </a:r>
            <a:r>
              <a:rPr lang="ja-JP" altLang="en-US" sz="1138"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rPr>
              <a:t>者取組事例紹介</a:t>
            </a:r>
            <a:endParaRPr kumimoji="1" lang="ja-JP" altLang="en-US" sz="1138" dirty="0">
              <a:solidFill>
                <a:schemeClr val="bg1"/>
              </a:solidFill>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159835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834</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メイリオ</vt:lpstr>
      <vt:lpstr>游ゴシック</vt:lpstr>
      <vt:lpstr>游明朝</vt:lpstr>
      <vt:lpstr>Arial</vt:lpstr>
      <vt:lpstr>Trebuchet MS</vt:lpstr>
      <vt:lpstr>Wingdings 3</vt:lpstr>
      <vt:lpstr>ファセット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2023-08-10T07:14:22Z</dcterms:created>
  <dcterms:modified xsi:type="dcterms:W3CDTF">2023-08-10T07:20:49Z</dcterms:modified>
</cp:coreProperties>
</file>