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996" autoAdjust="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33E6-AC48-46E0-88E0-D834A9151FD9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6339B-ADA5-4E8E-8243-031EA3A7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8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68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8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8A79-B703-4704-B7CB-7AECC6CE4DA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切り取った四角形 3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令和２年度 平均工賃月額（確定版）</a:t>
            </a:r>
            <a:endParaRPr lang="zh-TW" altLang="en-US" sz="28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316" y="690466"/>
            <a:ext cx="8073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◆令和２年度 都道府県別月額工賃額（前年度比較）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大阪府：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12,142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円（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</a:t>
            </a:r>
            <a:r>
              <a: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46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都道府県順位は昨年度と変わらず）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95056"/>
              </p:ext>
            </p:extLst>
          </p:nvPr>
        </p:nvGraphicFramePr>
        <p:xfrm>
          <a:off x="462193" y="1442303"/>
          <a:ext cx="6041639" cy="5125915"/>
        </p:xfrm>
        <a:graphic>
          <a:graphicData uri="http://schemas.openxmlformats.org/drawingml/2006/table">
            <a:tbl>
              <a:tblPr/>
              <a:tblGrid>
                <a:gridCol w="369354">
                  <a:extLst>
                    <a:ext uri="{9D8B030D-6E8A-4147-A177-3AD203B41FA5}">
                      <a16:colId xmlns:a16="http://schemas.microsoft.com/office/drawing/2014/main" val="3815124849"/>
                    </a:ext>
                  </a:extLst>
                </a:gridCol>
                <a:gridCol w="636542">
                  <a:extLst>
                    <a:ext uri="{9D8B030D-6E8A-4147-A177-3AD203B41FA5}">
                      <a16:colId xmlns:a16="http://schemas.microsoft.com/office/drawing/2014/main" val="2450710351"/>
                    </a:ext>
                  </a:extLst>
                </a:gridCol>
                <a:gridCol w="636542">
                  <a:extLst>
                    <a:ext uri="{9D8B030D-6E8A-4147-A177-3AD203B41FA5}">
                      <a16:colId xmlns:a16="http://schemas.microsoft.com/office/drawing/2014/main" val="3720858959"/>
                    </a:ext>
                  </a:extLst>
                </a:gridCol>
                <a:gridCol w="628682">
                  <a:extLst>
                    <a:ext uri="{9D8B030D-6E8A-4147-A177-3AD203B41FA5}">
                      <a16:colId xmlns:a16="http://schemas.microsoft.com/office/drawing/2014/main" val="849511884"/>
                    </a:ext>
                  </a:extLst>
                </a:gridCol>
                <a:gridCol w="660117">
                  <a:extLst>
                    <a:ext uri="{9D8B030D-6E8A-4147-A177-3AD203B41FA5}">
                      <a16:colId xmlns:a16="http://schemas.microsoft.com/office/drawing/2014/main" val="1230551524"/>
                    </a:ext>
                  </a:extLst>
                </a:gridCol>
                <a:gridCol w="424361">
                  <a:extLst>
                    <a:ext uri="{9D8B030D-6E8A-4147-A177-3AD203B41FA5}">
                      <a16:colId xmlns:a16="http://schemas.microsoft.com/office/drawing/2014/main" val="1569096876"/>
                    </a:ext>
                  </a:extLst>
                </a:gridCol>
                <a:gridCol w="708439">
                  <a:extLst>
                    <a:ext uri="{9D8B030D-6E8A-4147-A177-3AD203B41FA5}">
                      <a16:colId xmlns:a16="http://schemas.microsoft.com/office/drawing/2014/main" val="1747888657"/>
                    </a:ext>
                  </a:extLst>
                </a:gridCol>
                <a:gridCol w="678588">
                  <a:extLst>
                    <a:ext uri="{9D8B030D-6E8A-4147-A177-3AD203B41FA5}">
                      <a16:colId xmlns:a16="http://schemas.microsoft.com/office/drawing/2014/main" val="2917528102"/>
                    </a:ext>
                  </a:extLst>
                </a:gridCol>
                <a:gridCol w="610731">
                  <a:extLst>
                    <a:ext uri="{9D8B030D-6E8A-4147-A177-3AD203B41FA5}">
                      <a16:colId xmlns:a16="http://schemas.microsoft.com/office/drawing/2014/main" val="1283484014"/>
                    </a:ext>
                  </a:extLst>
                </a:gridCol>
                <a:gridCol w="688283">
                  <a:extLst>
                    <a:ext uri="{9D8B030D-6E8A-4147-A177-3AD203B41FA5}">
                      <a16:colId xmlns:a16="http://schemas.microsoft.com/office/drawing/2014/main" val="1682682329"/>
                    </a:ext>
                  </a:extLst>
                </a:gridCol>
              </a:tblGrid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106561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徳島県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22,147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21,631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奈良県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16,211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16,224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16685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福井県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22,043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20,895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16,748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941144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20,005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20,310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17,195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15,838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92.1%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11373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19,489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19,631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沖縄県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15,956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15,638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98016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佐賀県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19,327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静岡県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16,511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15,529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83526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岩手県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19,253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秋田県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15,402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15,484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043599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鳥取県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19,481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岐阜県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15,346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363700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北海道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19,079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15,970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07441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島根県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20,120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熊本県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15,372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15,062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58697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山口県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18,915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18,821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石川県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16,867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14,931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658172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17,664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17,981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14,926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14,820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359907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大分県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17,835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17,924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16,154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14,777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91.5%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98261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鹿児島県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16,490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17,470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岡山県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14,843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14,643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67067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和歌山県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17,265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15,119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14,517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189508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滋賀県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18,517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17,252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14,349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819027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17,477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17,247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新潟県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15,083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07841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17,036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16,876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15,009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14,006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7572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16,888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14,632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13,677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373349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17,168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16,779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14,215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13,673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09693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愛媛県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16,517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15,215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13,478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623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群馬県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17,629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16,668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青森県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15,172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12,265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15961"/>
                  </a:ext>
                </a:extLst>
              </a:tr>
              <a:tr h="2752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香川県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16,664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12,688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12,142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79700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三重県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16,608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山形県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11,828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11,691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27134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栃木県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17,317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16,405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全国平均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16,369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15,776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54941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92194"/>
              </p:ext>
            </p:extLst>
          </p:nvPr>
        </p:nvGraphicFramePr>
        <p:xfrm>
          <a:off x="6796735" y="2004163"/>
          <a:ext cx="2105108" cy="1125404"/>
        </p:xfrm>
        <a:graphic>
          <a:graphicData uri="http://schemas.openxmlformats.org/drawingml/2006/table">
            <a:tbl>
              <a:tblPr/>
              <a:tblGrid>
                <a:gridCol w="523048">
                  <a:extLst>
                    <a:ext uri="{9D8B030D-6E8A-4147-A177-3AD203B41FA5}">
                      <a16:colId xmlns:a16="http://schemas.microsoft.com/office/drawing/2014/main" val="2278823386"/>
                    </a:ext>
                  </a:extLst>
                </a:gridCol>
                <a:gridCol w="523048">
                  <a:extLst>
                    <a:ext uri="{9D8B030D-6E8A-4147-A177-3AD203B41FA5}">
                      <a16:colId xmlns:a16="http://schemas.microsoft.com/office/drawing/2014/main" val="231045409"/>
                    </a:ext>
                  </a:extLst>
                </a:gridCol>
                <a:gridCol w="516591">
                  <a:extLst>
                    <a:ext uri="{9D8B030D-6E8A-4147-A177-3AD203B41FA5}">
                      <a16:colId xmlns:a16="http://schemas.microsoft.com/office/drawing/2014/main" val="693097200"/>
                    </a:ext>
                  </a:extLst>
                </a:gridCol>
                <a:gridCol w="542421">
                  <a:extLst>
                    <a:ext uri="{9D8B030D-6E8A-4147-A177-3AD203B41FA5}">
                      <a16:colId xmlns:a16="http://schemas.microsoft.com/office/drawing/2014/main" val="66759691"/>
                    </a:ext>
                  </a:extLst>
                </a:gridCol>
              </a:tblGrid>
              <a:tr h="2813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23159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53471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41702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2803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91163" y="1565150"/>
            <a:ext cx="2105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〇京阪神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51549"/>
              </p:ext>
            </p:extLst>
          </p:nvPr>
        </p:nvGraphicFramePr>
        <p:xfrm>
          <a:off x="6796735" y="4005260"/>
          <a:ext cx="2105108" cy="1462490"/>
        </p:xfrm>
        <a:graphic>
          <a:graphicData uri="http://schemas.openxmlformats.org/drawingml/2006/table">
            <a:tbl>
              <a:tblPr/>
              <a:tblGrid>
                <a:gridCol w="557776">
                  <a:extLst>
                    <a:ext uri="{9D8B030D-6E8A-4147-A177-3AD203B41FA5}">
                      <a16:colId xmlns:a16="http://schemas.microsoft.com/office/drawing/2014/main" val="374023839"/>
                    </a:ext>
                  </a:extLst>
                </a:gridCol>
                <a:gridCol w="528671">
                  <a:extLst>
                    <a:ext uri="{9D8B030D-6E8A-4147-A177-3AD203B41FA5}">
                      <a16:colId xmlns:a16="http://schemas.microsoft.com/office/drawing/2014/main" val="2028672196"/>
                    </a:ext>
                  </a:extLst>
                </a:gridCol>
                <a:gridCol w="489990">
                  <a:extLst>
                    <a:ext uri="{9D8B030D-6E8A-4147-A177-3AD203B41FA5}">
                      <a16:colId xmlns:a16="http://schemas.microsoft.com/office/drawing/2014/main" val="1934025683"/>
                    </a:ext>
                  </a:extLst>
                </a:gridCol>
                <a:gridCol w="528671">
                  <a:extLst>
                    <a:ext uri="{9D8B030D-6E8A-4147-A177-3AD203B41FA5}">
                      <a16:colId xmlns:a16="http://schemas.microsoft.com/office/drawing/2014/main" val="1981523418"/>
                    </a:ext>
                  </a:extLst>
                </a:gridCol>
              </a:tblGrid>
              <a:tr h="2924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37440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76985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679372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06713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30894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691163" y="3571931"/>
            <a:ext cx="2105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〇首都圏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（１都３県）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70467" y="969512"/>
            <a:ext cx="133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（単位：円）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505" y="144379"/>
            <a:ext cx="1089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31330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切り取った四角形 3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令和２年度</a:t>
            </a:r>
            <a:r>
              <a:rPr kumimoji="0" lang="ja-JP" alt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solidFill>
                  <a:prstClr val="white"/>
                </a:solidFill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優先調達実績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（確定版）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0395" y="661736"/>
            <a:ext cx="8313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◆令和２年度 都道府県別優先調達実績（前年度比較）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大阪府：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193,761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千円（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</a:t>
            </a:r>
            <a:r>
              <a: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都道府県順位は昨年度と変わらず）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70467" y="969512"/>
            <a:ext cx="133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（単位：千円）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21303"/>
              </p:ext>
            </p:extLst>
          </p:nvPr>
        </p:nvGraphicFramePr>
        <p:xfrm>
          <a:off x="804782" y="1370400"/>
          <a:ext cx="7534435" cy="5331803"/>
        </p:xfrm>
        <a:graphic>
          <a:graphicData uri="http://schemas.openxmlformats.org/drawingml/2006/table">
            <a:tbl>
              <a:tblPr/>
              <a:tblGrid>
                <a:gridCol w="445291">
                  <a:extLst>
                    <a:ext uri="{9D8B030D-6E8A-4147-A177-3AD203B41FA5}">
                      <a16:colId xmlns:a16="http://schemas.microsoft.com/office/drawing/2014/main" val="1831415305"/>
                    </a:ext>
                  </a:extLst>
                </a:gridCol>
                <a:gridCol w="767418">
                  <a:extLst>
                    <a:ext uri="{9D8B030D-6E8A-4147-A177-3AD203B41FA5}">
                      <a16:colId xmlns:a16="http://schemas.microsoft.com/office/drawing/2014/main" val="537604869"/>
                    </a:ext>
                  </a:extLst>
                </a:gridCol>
                <a:gridCol w="852687">
                  <a:extLst>
                    <a:ext uri="{9D8B030D-6E8A-4147-A177-3AD203B41FA5}">
                      <a16:colId xmlns:a16="http://schemas.microsoft.com/office/drawing/2014/main" val="4039574181"/>
                    </a:ext>
                  </a:extLst>
                </a:gridCol>
                <a:gridCol w="862161">
                  <a:extLst>
                    <a:ext uri="{9D8B030D-6E8A-4147-A177-3AD203B41FA5}">
                      <a16:colId xmlns:a16="http://schemas.microsoft.com/office/drawing/2014/main" val="1388780967"/>
                    </a:ext>
                  </a:extLst>
                </a:gridCol>
                <a:gridCol w="795841">
                  <a:extLst>
                    <a:ext uri="{9D8B030D-6E8A-4147-A177-3AD203B41FA5}">
                      <a16:colId xmlns:a16="http://schemas.microsoft.com/office/drawing/2014/main" val="3446509129"/>
                    </a:ext>
                  </a:extLst>
                </a:gridCol>
                <a:gridCol w="511611">
                  <a:extLst>
                    <a:ext uri="{9D8B030D-6E8A-4147-A177-3AD203B41FA5}">
                      <a16:colId xmlns:a16="http://schemas.microsoft.com/office/drawing/2014/main" val="1974471512"/>
                    </a:ext>
                  </a:extLst>
                </a:gridCol>
                <a:gridCol w="959273">
                  <a:extLst>
                    <a:ext uri="{9D8B030D-6E8A-4147-A177-3AD203B41FA5}">
                      <a16:colId xmlns:a16="http://schemas.microsoft.com/office/drawing/2014/main" val="1603959361"/>
                    </a:ext>
                  </a:extLst>
                </a:gridCol>
                <a:gridCol w="786367">
                  <a:extLst>
                    <a:ext uri="{9D8B030D-6E8A-4147-A177-3AD203B41FA5}">
                      <a16:colId xmlns:a16="http://schemas.microsoft.com/office/drawing/2014/main" val="2977666559"/>
                    </a:ext>
                  </a:extLst>
                </a:gridCol>
                <a:gridCol w="776893">
                  <a:extLst>
                    <a:ext uri="{9D8B030D-6E8A-4147-A177-3AD203B41FA5}">
                      <a16:colId xmlns:a16="http://schemas.microsoft.com/office/drawing/2014/main" val="954924199"/>
                    </a:ext>
                  </a:extLst>
                </a:gridCol>
                <a:gridCol w="776893">
                  <a:extLst>
                    <a:ext uri="{9D8B030D-6E8A-4147-A177-3AD203B41FA5}">
                      <a16:colId xmlns:a16="http://schemas.microsoft.com/office/drawing/2014/main" val="3255674080"/>
                    </a:ext>
                  </a:extLst>
                </a:gridCol>
              </a:tblGrid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91345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777,386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364,422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群馬県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37,023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36,640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42441"/>
                  </a:ext>
                </a:extLst>
              </a:tr>
              <a:tr h="3079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176,036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193,761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110.1%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25,148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35,499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141.2%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5768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118,820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183,658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154.6%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18,772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33,769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179.9%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60053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101,033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139,569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138.1%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37,041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30,693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92529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北海道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120,426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117,211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滋賀県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40,227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29,909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74.4%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882732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102,144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107,692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18,982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28,973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152.6%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27490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112,977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98,859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87.5%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23,124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28,456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123.1%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0014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徳島県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78,713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93,646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119.0%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奈良県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30,649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27,714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90.4%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15928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岐阜県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46,226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80,413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174.0%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香川県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19,120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26,172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136.9%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45420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大分県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82,742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75,789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91.6%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熊本県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35,943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25,944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72.2%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66347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島根県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41,938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67,657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161.3%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岡山県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24,254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25,777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18524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新潟県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102,602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65,709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64.0%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鳥取県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24,063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25,366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32461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沖縄県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48,590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63,143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130.0%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山形県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24,528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23,313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96071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69,073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61,376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17,194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23,275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135.4%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19862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43,963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58,982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134.2%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岩手県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20,840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21,495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32268"/>
                  </a:ext>
                </a:extLst>
              </a:tr>
              <a:tr h="204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静岡県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55,760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54,443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愛媛県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24,104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56010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46,055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52,833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114.7%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山口県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18,174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19,288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13389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栃木県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43,155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51,411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119.1%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青森県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24,502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18,932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77.3%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07535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佐賀県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40,356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47,686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118.2%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17,681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91.5%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54054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和歌山県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40,939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46,494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113.6%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福井県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25,571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15,416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95216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32,704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45,229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138.3%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秋田県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9,129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11,307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123.9%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65776"/>
                  </a:ext>
                </a:extLst>
              </a:tr>
              <a:tr h="2184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44,063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42,945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石川県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13,286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10,913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26472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鹿児島県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39,826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42,091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11,698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9,693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45319"/>
                  </a:ext>
                </a:extLst>
              </a:tr>
              <a:tr h="209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三重県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33,452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39,518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118.1%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全国平均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62,554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58,270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9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4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739</Words>
  <Application>Microsoft Office PowerPoint</Application>
  <PresentationFormat>画面に合わせる (4:3)</PresentationFormat>
  <Paragraphs>549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2024-02-21T02:52:41Z</dcterms:created>
  <dcterms:modified xsi:type="dcterms:W3CDTF">2024-02-21T02:52:48Z</dcterms:modified>
</cp:coreProperties>
</file>