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2.xml" ContentType="application/vnd.openxmlformats-officedocument.presentationml.notesSlide+xml"/>
  <Override PartName="/ppt/charts/chart16.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39"/>
  </p:notesMasterIdLst>
  <p:handoutMasterIdLst>
    <p:handoutMasterId r:id="rId40"/>
  </p:handoutMasterIdLst>
  <p:sldIdLst>
    <p:sldId id="302" r:id="rId2"/>
    <p:sldId id="404" r:id="rId3"/>
    <p:sldId id="418" r:id="rId4"/>
    <p:sldId id="401" r:id="rId5"/>
    <p:sldId id="402" r:id="rId6"/>
    <p:sldId id="414" r:id="rId7"/>
    <p:sldId id="394" r:id="rId8"/>
    <p:sldId id="396" r:id="rId9"/>
    <p:sldId id="410" r:id="rId10"/>
    <p:sldId id="397" r:id="rId11"/>
    <p:sldId id="409" r:id="rId12"/>
    <p:sldId id="399" r:id="rId13"/>
    <p:sldId id="408" r:id="rId14"/>
    <p:sldId id="406" r:id="rId15"/>
    <p:sldId id="407" r:id="rId16"/>
    <p:sldId id="395" r:id="rId17"/>
    <p:sldId id="405" r:id="rId18"/>
    <p:sldId id="378" r:id="rId19"/>
    <p:sldId id="419" r:id="rId20"/>
    <p:sldId id="373" r:id="rId21"/>
    <p:sldId id="374" r:id="rId22"/>
    <p:sldId id="375" r:id="rId23"/>
    <p:sldId id="379" r:id="rId24"/>
    <p:sldId id="421" r:id="rId25"/>
    <p:sldId id="422" r:id="rId26"/>
    <p:sldId id="387" r:id="rId27"/>
    <p:sldId id="390" r:id="rId28"/>
    <p:sldId id="353" r:id="rId29"/>
    <p:sldId id="380" r:id="rId30"/>
    <p:sldId id="355" r:id="rId31"/>
    <p:sldId id="381" r:id="rId32"/>
    <p:sldId id="356" r:id="rId33"/>
    <p:sldId id="382" r:id="rId34"/>
    <p:sldId id="357" r:id="rId35"/>
    <p:sldId id="383" r:id="rId36"/>
    <p:sldId id="420" r:id="rId37"/>
    <p:sldId id="425" r:id="rId38"/>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ACC8EA"/>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49293" autoAdjust="0"/>
  </p:normalViewPr>
  <p:slideViewPr>
    <p:cSldViewPr>
      <p:cViewPr>
        <p:scale>
          <a:sx n="75" d="100"/>
          <a:sy n="75" d="100"/>
        </p:scale>
        <p:origin x="-119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9_&#25512;&#36914;&#20250;&#35696;&#38306;&#20418;\&#38306;&#36899;&#12487;&#12540;&#12479;\&#12467;&#12500;&#12540;&#12487;&#12540;&#12479;&#12391;&#12415;&#12427;&#25104;&#38263;&#25126;&#30053;170708_&#34255;&#22435;170814.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59_&#38306;&#35199;&#22269;&#38555;&#31354;&#28207;&#12398;&#22269;&#38555;&#36008;&#29289;&#37327;&#3156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59_&#38306;&#35199;&#22269;&#38555;&#31354;&#28207;&#12398;&#22269;&#38555;&#36008;&#29289;&#37327;&#3156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9_&#25512;&#36914;&#20250;&#35696;&#38306;&#20418;\&#38306;&#36899;&#12487;&#12540;&#12479;\&#12381;&#12398;&#20182;&#36861;&#21152;&#12487;&#12540;&#12479;.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9_&#25512;&#36914;&#20250;&#35696;&#38306;&#20418;\&#38306;&#36899;&#12487;&#12540;&#12479;\&#12381;&#12398;&#20182;&#36861;&#21152;&#12487;&#12540;&#1247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9_&#25512;&#36914;&#20250;&#35696;&#38306;&#20418;\&#38306;&#36899;&#12487;&#12540;&#12479;\&#12381;&#12398;&#20182;&#36861;&#21152;&#12487;&#12540;&#12479;.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9_&#25512;&#36914;&#20250;&#35696;&#38306;&#20418;\&#38306;&#36899;&#12487;&#12540;&#12479;\&#12381;&#12398;&#20182;&#36861;&#21152;&#12487;&#12540;&#12479;.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4;&#29987;&#26989;\&#65308;P.61&#65310;&#65299;(2)&#36664;&#20986;&#20837;&#12395;&#21344;&#12417;&#12427;&#12450;&#12472;&#12450;&#12398;&#21106;&#215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9_&#25512;&#36914;&#20250;&#35696;&#38306;&#20418;\&#38306;&#36899;&#12487;&#12540;&#12479;\00_LCC&#12392;&#26469;&#38442;&#25968;\LCC&#12392;&#26469;&#38442;&#22806;&#22269;&#20154;&#25968;&#12398;&#25512;&#3122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9_&#25512;&#36914;&#20250;&#35696;&#38306;&#20418;\&#38306;&#36899;&#12487;&#12540;&#12479;\&#23458;&#23460;&#31292;&#20685;&#29575;.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11&#65343;&#22823;&#38442;&#12398;&#20998;&#37326;&#21029;&#27714;&#20154;&#20805;&#36275;&#29575;.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1" Type="http://schemas.openxmlformats.org/officeDocument/2006/relationships/oleObject" Target="Microsoft%20PowerPoint%20&#20869;&#12398;&#12464;&#12521;&#1250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1_&#21307;&#34220;&#21697;&#21450;&#12403;&#21307;&#30274;&#27231;&#22120;&#12398;&#29983;&#29987;&#38989;&#12392;&#12471;&#12455;&#12450;&#12398;&#25512;&#31227;.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1_&#21307;&#34220;&#21697;&#21450;&#12403;&#21307;&#30274;&#27231;&#22120;&#12398;&#29983;&#29987;&#38989;&#12392;&#12471;&#12455;&#12450;&#12398;&#25512;&#31227;.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36444390772806E-2"/>
          <c:y val="6.6999665063274136E-2"/>
          <c:w val="0.83690780052655955"/>
          <c:h val="0.72563531385813518"/>
        </c:manualLayout>
      </c:layout>
      <c:lineChart>
        <c:grouping val="standard"/>
        <c:varyColors val="0"/>
        <c:ser>
          <c:idx val="0"/>
          <c:order val="0"/>
          <c:tx>
            <c:strRef>
              <c:f>'◆元データ◆ (2)'!$D$2</c:f>
              <c:strCache>
                <c:ptCount val="1"/>
                <c:pt idx="0">
                  <c:v>景気動向指数ＣＩ（一致）[大阪]</c:v>
                </c:pt>
              </c:strCache>
            </c:strRef>
          </c:tx>
          <c:spPr>
            <a:ln w="31750"/>
          </c:spPr>
          <c:marker>
            <c:symbol val="circle"/>
            <c:size val="4"/>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(2)'!$D$15:$D$98</c:f>
              <c:numCache>
                <c:formatCode>0.0</c:formatCode>
                <c:ptCount val="84"/>
                <c:pt idx="0">
                  <c:v>95.2</c:v>
                </c:pt>
                <c:pt idx="1">
                  <c:v>96.3</c:v>
                </c:pt>
                <c:pt idx="2">
                  <c:v>97.1</c:v>
                </c:pt>
                <c:pt idx="3">
                  <c:v>97.7</c:v>
                </c:pt>
                <c:pt idx="4">
                  <c:v>100</c:v>
                </c:pt>
                <c:pt idx="5">
                  <c:v>99.8</c:v>
                </c:pt>
                <c:pt idx="6">
                  <c:v>101.1</c:v>
                </c:pt>
                <c:pt idx="7">
                  <c:v>102.3</c:v>
                </c:pt>
                <c:pt idx="8">
                  <c:v>101.1</c:v>
                </c:pt>
                <c:pt idx="9">
                  <c:v>101.5</c:v>
                </c:pt>
                <c:pt idx="10">
                  <c:v>103.9</c:v>
                </c:pt>
                <c:pt idx="11">
                  <c:v>103.8</c:v>
                </c:pt>
                <c:pt idx="12">
                  <c:v>106.3</c:v>
                </c:pt>
                <c:pt idx="13">
                  <c:v>108.6</c:v>
                </c:pt>
                <c:pt idx="14">
                  <c:v>109.3</c:v>
                </c:pt>
                <c:pt idx="15">
                  <c:v>109.6</c:v>
                </c:pt>
                <c:pt idx="16">
                  <c:v>107.1</c:v>
                </c:pt>
                <c:pt idx="17">
                  <c:v>110</c:v>
                </c:pt>
                <c:pt idx="18">
                  <c:v>111.4</c:v>
                </c:pt>
                <c:pt idx="19">
                  <c:v>112.5</c:v>
                </c:pt>
                <c:pt idx="20">
                  <c:v>109.8</c:v>
                </c:pt>
                <c:pt idx="21">
                  <c:v>112.6</c:v>
                </c:pt>
                <c:pt idx="22">
                  <c:v>112.3</c:v>
                </c:pt>
                <c:pt idx="23">
                  <c:v>113.6</c:v>
                </c:pt>
                <c:pt idx="24">
                  <c:v>112.2</c:v>
                </c:pt>
                <c:pt idx="25">
                  <c:v>111.7</c:v>
                </c:pt>
                <c:pt idx="26">
                  <c:v>113</c:v>
                </c:pt>
                <c:pt idx="27">
                  <c:v>113</c:v>
                </c:pt>
                <c:pt idx="28">
                  <c:v>113.5</c:v>
                </c:pt>
                <c:pt idx="29">
                  <c:v>113.4</c:v>
                </c:pt>
                <c:pt idx="30">
                  <c:v>111.7</c:v>
                </c:pt>
                <c:pt idx="31">
                  <c:v>112.7</c:v>
                </c:pt>
                <c:pt idx="32">
                  <c:v>114.6</c:v>
                </c:pt>
                <c:pt idx="33">
                  <c:v>116.5</c:v>
                </c:pt>
                <c:pt idx="34">
                  <c:v>116.6</c:v>
                </c:pt>
                <c:pt idx="35">
                  <c:v>116.3</c:v>
                </c:pt>
                <c:pt idx="36">
                  <c:v>116.4</c:v>
                </c:pt>
                <c:pt idx="37">
                  <c:v>119.6</c:v>
                </c:pt>
                <c:pt idx="38">
                  <c:v>119.9</c:v>
                </c:pt>
                <c:pt idx="39">
                  <c:v>123.3</c:v>
                </c:pt>
                <c:pt idx="40">
                  <c:v>123.2</c:v>
                </c:pt>
                <c:pt idx="41">
                  <c:v>123.2</c:v>
                </c:pt>
                <c:pt idx="42">
                  <c:v>125</c:v>
                </c:pt>
                <c:pt idx="43">
                  <c:v>124.6</c:v>
                </c:pt>
                <c:pt idx="44">
                  <c:v>124.7</c:v>
                </c:pt>
                <c:pt idx="45">
                  <c:v>125.7</c:v>
                </c:pt>
                <c:pt idx="46">
                  <c:v>126.4</c:v>
                </c:pt>
                <c:pt idx="47">
                  <c:v>128.30000000000001</c:v>
                </c:pt>
                <c:pt idx="48">
                  <c:v>131.1</c:v>
                </c:pt>
                <c:pt idx="49">
                  <c:v>131</c:v>
                </c:pt>
                <c:pt idx="50">
                  <c:v>134.9</c:v>
                </c:pt>
                <c:pt idx="51">
                  <c:v>130.30000000000001</c:v>
                </c:pt>
                <c:pt idx="52">
                  <c:v>132.30000000000001</c:v>
                </c:pt>
                <c:pt idx="53">
                  <c:v>131.69999999999999</c:v>
                </c:pt>
                <c:pt idx="54">
                  <c:v>132</c:v>
                </c:pt>
                <c:pt idx="55">
                  <c:v>131</c:v>
                </c:pt>
                <c:pt idx="56">
                  <c:v>134.6</c:v>
                </c:pt>
                <c:pt idx="57">
                  <c:v>133</c:v>
                </c:pt>
                <c:pt idx="58">
                  <c:v>133</c:v>
                </c:pt>
                <c:pt idx="59">
                  <c:v>132.19999999999999</c:v>
                </c:pt>
                <c:pt idx="60">
                  <c:v>133.5</c:v>
                </c:pt>
                <c:pt idx="61">
                  <c:v>131.9</c:v>
                </c:pt>
                <c:pt idx="62">
                  <c:v>129.1</c:v>
                </c:pt>
                <c:pt idx="63">
                  <c:v>129.80000000000001</c:v>
                </c:pt>
                <c:pt idx="64">
                  <c:v>127.7</c:v>
                </c:pt>
                <c:pt idx="65">
                  <c:v>128.1</c:v>
                </c:pt>
                <c:pt idx="66">
                  <c:v>130.30000000000001</c:v>
                </c:pt>
                <c:pt idx="67">
                  <c:v>128.1</c:v>
                </c:pt>
                <c:pt idx="68">
                  <c:v>128.19999999999999</c:v>
                </c:pt>
                <c:pt idx="69">
                  <c:v>128.9</c:v>
                </c:pt>
                <c:pt idx="70">
                  <c:v>126.6</c:v>
                </c:pt>
                <c:pt idx="71">
                  <c:v>124.7</c:v>
                </c:pt>
                <c:pt idx="72">
                  <c:v>125.2</c:v>
                </c:pt>
                <c:pt idx="73">
                  <c:v>125.3</c:v>
                </c:pt>
                <c:pt idx="74">
                  <c:v>125.7</c:v>
                </c:pt>
                <c:pt idx="75">
                  <c:v>126.3</c:v>
                </c:pt>
                <c:pt idx="76">
                  <c:v>124</c:v>
                </c:pt>
                <c:pt idx="77">
                  <c:v>123.6</c:v>
                </c:pt>
                <c:pt idx="78">
                  <c:v>124.3</c:v>
                </c:pt>
                <c:pt idx="79">
                  <c:v>125.6</c:v>
                </c:pt>
                <c:pt idx="80">
                  <c:v>124.7</c:v>
                </c:pt>
                <c:pt idx="81">
                  <c:v>126.2</c:v>
                </c:pt>
                <c:pt idx="82">
                  <c:v>129.4</c:v>
                </c:pt>
                <c:pt idx="83">
                  <c:v>132</c:v>
                </c:pt>
              </c:numCache>
            </c:numRef>
          </c:val>
          <c:smooth val="0"/>
        </c:ser>
        <c:ser>
          <c:idx val="4"/>
          <c:order val="1"/>
          <c:tx>
            <c:strRef>
              <c:f>'◆元データ◆ (2)'!$E$2</c:f>
              <c:strCache>
                <c:ptCount val="1"/>
                <c:pt idx="0">
                  <c:v>景気動向指数ＣＩ（一致）[全国]</c:v>
                </c:pt>
              </c:strCache>
            </c:strRef>
          </c:tx>
          <c:spPr>
            <a:ln w="31750">
              <a:prstDash val="dash"/>
            </a:ln>
          </c:spPr>
          <c:marker>
            <c:symbol val="star"/>
            <c:size val="4"/>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(2)'!$E$15:$E$98</c:f>
              <c:numCache>
                <c:formatCode>0.0</c:formatCode>
                <c:ptCount val="84"/>
                <c:pt idx="0">
                  <c:v>96.3</c:v>
                </c:pt>
                <c:pt idx="1">
                  <c:v>97.5</c:v>
                </c:pt>
                <c:pt idx="2">
                  <c:v>98.5</c:v>
                </c:pt>
                <c:pt idx="3">
                  <c:v>99.8</c:v>
                </c:pt>
                <c:pt idx="4">
                  <c:v>99.1</c:v>
                </c:pt>
                <c:pt idx="5">
                  <c:v>99.6</c:v>
                </c:pt>
                <c:pt idx="6">
                  <c:v>100.3</c:v>
                </c:pt>
                <c:pt idx="7">
                  <c:v>101</c:v>
                </c:pt>
                <c:pt idx="8">
                  <c:v>101.3</c:v>
                </c:pt>
                <c:pt idx="9">
                  <c:v>100.8</c:v>
                </c:pt>
                <c:pt idx="10">
                  <c:v>103</c:v>
                </c:pt>
                <c:pt idx="11">
                  <c:v>102.9</c:v>
                </c:pt>
                <c:pt idx="12">
                  <c:v>103.1</c:v>
                </c:pt>
                <c:pt idx="13">
                  <c:v>104.5</c:v>
                </c:pt>
                <c:pt idx="14">
                  <c:v>97.4</c:v>
                </c:pt>
                <c:pt idx="15">
                  <c:v>95.8</c:v>
                </c:pt>
                <c:pt idx="16">
                  <c:v>98</c:v>
                </c:pt>
                <c:pt idx="17">
                  <c:v>100.5</c:v>
                </c:pt>
                <c:pt idx="18">
                  <c:v>102.1</c:v>
                </c:pt>
                <c:pt idx="19">
                  <c:v>103.2</c:v>
                </c:pt>
                <c:pt idx="20">
                  <c:v>104</c:v>
                </c:pt>
                <c:pt idx="21">
                  <c:v>106</c:v>
                </c:pt>
                <c:pt idx="22">
                  <c:v>104.3</c:v>
                </c:pt>
                <c:pt idx="23">
                  <c:v>106.7</c:v>
                </c:pt>
                <c:pt idx="24">
                  <c:v>107.1</c:v>
                </c:pt>
                <c:pt idx="25">
                  <c:v>108</c:v>
                </c:pt>
                <c:pt idx="26">
                  <c:v>109.3</c:v>
                </c:pt>
                <c:pt idx="27">
                  <c:v>107.7</c:v>
                </c:pt>
                <c:pt idx="28">
                  <c:v>107.3</c:v>
                </c:pt>
                <c:pt idx="29">
                  <c:v>105.2</c:v>
                </c:pt>
                <c:pt idx="30">
                  <c:v>104.5</c:v>
                </c:pt>
                <c:pt idx="31">
                  <c:v>104.5</c:v>
                </c:pt>
                <c:pt idx="32">
                  <c:v>102.9</c:v>
                </c:pt>
                <c:pt idx="33">
                  <c:v>102.8</c:v>
                </c:pt>
                <c:pt idx="34">
                  <c:v>102.4</c:v>
                </c:pt>
                <c:pt idx="35">
                  <c:v>104</c:v>
                </c:pt>
                <c:pt idx="36">
                  <c:v>104.5</c:v>
                </c:pt>
                <c:pt idx="37">
                  <c:v>105.5</c:v>
                </c:pt>
                <c:pt idx="38">
                  <c:v>106.5</c:v>
                </c:pt>
                <c:pt idx="39">
                  <c:v>107</c:v>
                </c:pt>
                <c:pt idx="40">
                  <c:v>108.2</c:v>
                </c:pt>
                <c:pt idx="41">
                  <c:v>107.8</c:v>
                </c:pt>
                <c:pt idx="42">
                  <c:v>109.5</c:v>
                </c:pt>
                <c:pt idx="43">
                  <c:v>110.2</c:v>
                </c:pt>
                <c:pt idx="44">
                  <c:v>111.6</c:v>
                </c:pt>
                <c:pt idx="45">
                  <c:v>112.9</c:v>
                </c:pt>
                <c:pt idx="46">
                  <c:v>113.6</c:v>
                </c:pt>
                <c:pt idx="47">
                  <c:v>114</c:v>
                </c:pt>
                <c:pt idx="48">
                  <c:v>116.8</c:v>
                </c:pt>
                <c:pt idx="49">
                  <c:v>115.3</c:v>
                </c:pt>
                <c:pt idx="50">
                  <c:v>117.6</c:v>
                </c:pt>
                <c:pt idx="51">
                  <c:v>114</c:v>
                </c:pt>
                <c:pt idx="52">
                  <c:v>113.7</c:v>
                </c:pt>
                <c:pt idx="53">
                  <c:v>112.7</c:v>
                </c:pt>
                <c:pt idx="54">
                  <c:v>113</c:v>
                </c:pt>
                <c:pt idx="55">
                  <c:v>111.8</c:v>
                </c:pt>
                <c:pt idx="56">
                  <c:v>113.5</c:v>
                </c:pt>
                <c:pt idx="57">
                  <c:v>113.4</c:v>
                </c:pt>
                <c:pt idx="58">
                  <c:v>112.8</c:v>
                </c:pt>
                <c:pt idx="59">
                  <c:v>113.7</c:v>
                </c:pt>
                <c:pt idx="60">
                  <c:v>115</c:v>
                </c:pt>
                <c:pt idx="61">
                  <c:v>113.4</c:v>
                </c:pt>
                <c:pt idx="62">
                  <c:v>112.1</c:v>
                </c:pt>
                <c:pt idx="63">
                  <c:v>113.8</c:v>
                </c:pt>
                <c:pt idx="64">
                  <c:v>112.4</c:v>
                </c:pt>
                <c:pt idx="65">
                  <c:v>113.7</c:v>
                </c:pt>
                <c:pt idx="66">
                  <c:v>113.2</c:v>
                </c:pt>
                <c:pt idx="67">
                  <c:v>112.6</c:v>
                </c:pt>
                <c:pt idx="68">
                  <c:v>112.4</c:v>
                </c:pt>
                <c:pt idx="69">
                  <c:v>113.6</c:v>
                </c:pt>
                <c:pt idx="70">
                  <c:v>112.5</c:v>
                </c:pt>
                <c:pt idx="71">
                  <c:v>111.5</c:v>
                </c:pt>
                <c:pt idx="72">
                  <c:v>111.2</c:v>
                </c:pt>
                <c:pt idx="73">
                  <c:v>110.5</c:v>
                </c:pt>
                <c:pt idx="74">
                  <c:v>110.6</c:v>
                </c:pt>
                <c:pt idx="75">
                  <c:v>111.3</c:v>
                </c:pt>
                <c:pt idx="76">
                  <c:v>110.1</c:v>
                </c:pt>
                <c:pt idx="77">
                  <c:v>111.3</c:v>
                </c:pt>
                <c:pt idx="78">
                  <c:v>111.5</c:v>
                </c:pt>
                <c:pt idx="79">
                  <c:v>111.7</c:v>
                </c:pt>
                <c:pt idx="80">
                  <c:v>111.9</c:v>
                </c:pt>
                <c:pt idx="81">
                  <c:v>112.9</c:v>
                </c:pt>
                <c:pt idx="82">
                  <c:v>114.6</c:v>
                </c:pt>
                <c:pt idx="83">
                  <c:v>114.6</c:v>
                </c:pt>
              </c:numCache>
            </c:numRef>
          </c:val>
          <c:smooth val="0"/>
        </c:ser>
        <c:ser>
          <c:idx val="1"/>
          <c:order val="2"/>
          <c:tx>
            <c:strRef>
              <c:f>'◆元データ◆ (2)'!$F$2</c:f>
              <c:strCache>
                <c:ptCount val="1"/>
                <c:pt idx="0">
                  <c:v>鉱工業生産指数[大阪]</c:v>
                </c:pt>
              </c:strCache>
            </c:strRef>
          </c:tx>
          <c:marker>
            <c:symbol val="none"/>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(2)'!$F$15:$F$98</c:f>
              <c:numCache>
                <c:formatCode>0.0</c:formatCode>
                <c:ptCount val="84"/>
                <c:pt idx="0">
                  <c:v>96.9</c:v>
                </c:pt>
                <c:pt idx="1">
                  <c:v>98.5</c:v>
                </c:pt>
                <c:pt idx="2">
                  <c:v>98.7</c:v>
                </c:pt>
                <c:pt idx="3">
                  <c:v>97.3</c:v>
                </c:pt>
                <c:pt idx="4">
                  <c:v>100.7</c:v>
                </c:pt>
                <c:pt idx="5">
                  <c:v>100.7</c:v>
                </c:pt>
                <c:pt idx="6">
                  <c:v>101.7</c:v>
                </c:pt>
                <c:pt idx="7">
                  <c:v>103.5</c:v>
                </c:pt>
                <c:pt idx="8">
                  <c:v>101</c:v>
                </c:pt>
                <c:pt idx="9">
                  <c:v>101.2</c:v>
                </c:pt>
                <c:pt idx="10">
                  <c:v>101</c:v>
                </c:pt>
                <c:pt idx="11">
                  <c:v>100.9</c:v>
                </c:pt>
                <c:pt idx="12">
                  <c:v>107.2</c:v>
                </c:pt>
                <c:pt idx="13">
                  <c:v>112.3</c:v>
                </c:pt>
                <c:pt idx="14">
                  <c:v>112.2</c:v>
                </c:pt>
                <c:pt idx="15">
                  <c:v>105.8</c:v>
                </c:pt>
                <c:pt idx="16">
                  <c:v>100.1</c:v>
                </c:pt>
                <c:pt idx="17">
                  <c:v>110</c:v>
                </c:pt>
                <c:pt idx="18">
                  <c:v>110.5</c:v>
                </c:pt>
                <c:pt idx="19">
                  <c:v>113</c:v>
                </c:pt>
                <c:pt idx="20">
                  <c:v>109.3</c:v>
                </c:pt>
                <c:pt idx="21">
                  <c:v>108.7</c:v>
                </c:pt>
                <c:pt idx="22">
                  <c:v>109.1</c:v>
                </c:pt>
                <c:pt idx="23">
                  <c:v>107.8</c:v>
                </c:pt>
                <c:pt idx="24">
                  <c:v>105.4</c:v>
                </c:pt>
                <c:pt idx="25">
                  <c:v>103.8</c:v>
                </c:pt>
                <c:pt idx="26">
                  <c:v>104</c:v>
                </c:pt>
                <c:pt idx="27">
                  <c:v>104.6</c:v>
                </c:pt>
                <c:pt idx="28">
                  <c:v>103.2</c:v>
                </c:pt>
                <c:pt idx="29">
                  <c:v>103.3</c:v>
                </c:pt>
                <c:pt idx="30">
                  <c:v>100.1</c:v>
                </c:pt>
                <c:pt idx="31">
                  <c:v>100.4</c:v>
                </c:pt>
                <c:pt idx="32">
                  <c:v>101.7</c:v>
                </c:pt>
                <c:pt idx="33">
                  <c:v>106.9</c:v>
                </c:pt>
                <c:pt idx="34">
                  <c:v>103</c:v>
                </c:pt>
                <c:pt idx="35">
                  <c:v>103.4</c:v>
                </c:pt>
                <c:pt idx="36">
                  <c:v>101.5</c:v>
                </c:pt>
                <c:pt idx="37">
                  <c:v>105.4</c:v>
                </c:pt>
                <c:pt idx="38">
                  <c:v>103.7</c:v>
                </c:pt>
                <c:pt idx="39">
                  <c:v>107.9</c:v>
                </c:pt>
                <c:pt idx="40">
                  <c:v>108.1</c:v>
                </c:pt>
                <c:pt idx="41">
                  <c:v>106</c:v>
                </c:pt>
                <c:pt idx="42">
                  <c:v>108.8</c:v>
                </c:pt>
                <c:pt idx="43">
                  <c:v>105.8</c:v>
                </c:pt>
                <c:pt idx="44">
                  <c:v>104.9</c:v>
                </c:pt>
                <c:pt idx="45">
                  <c:v>103.5</c:v>
                </c:pt>
                <c:pt idx="46">
                  <c:v>103.4</c:v>
                </c:pt>
                <c:pt idx="47">
                  <c:v>104.6</c:v>
                </c:pt>
                <c:pt idx="48">
                  <c:v>104.6</c:v>
                </c:pt>
                <c:pt idx="49">
                  <c:v>106.1</c:v>
                </c:pt>
                <c:pt idx="50">
                  <c:v>108.5</c:v>
                </c:pt>
                <c:pt idx="51">
                  <c:v>105.8</c:v>
                </c:pt>
                <c:pt idx="52">
                  <c:v>106.9</c:v>
                </c:pt>
                <c:pt idx="53">
                  <c:v>106.6</c:v>
                </c:pt>
                <c:pt idx="54">
                  <c:v>106.6</c:v>
                </c:pt>
                <c:pt idx="55">
                  <c:v>106</c:v>
                </c:pt>
                <c:pt idx="56">
                  <c:v>110.3</c:v>
                </c:pt>
                <c:pt idx="57">
                  <c:v>109.9</c:v>
                </c:pt>
                <c:pt idx="58">
                  <c:v>108.3</c:v>
                </c:pt>
                <c:pt idx="59">
                  <c:v>107.7</c:v>
                </c:pt>
                <c:pt idx="60">
                  <c:v>110.8</c:v>
                </c:pt>
                <c:pt idx="61">
                  <c:v>106.7</c:v>
                </c:pt>
                <c:pt idx="62">
                  <c:v>107.2</c:v>
                </c:pt>
                <c:pt idx="63">
                  <c:v>106.4</c:v>
                </c:pt>
                <c:pt idx="64">
                  <c:v>106.5</c:v>
                </c:pt>
                <c:pt idx="65">
                  <c:v>105.6</c:v>
                </c:pt>
                <c:pt idx="66">
                  <c:v>108</c:v>
                </c:pt>
                <c:pt idx="67">
                  <c:v>102.2</c:v>
                </c:pt>
                <c:pt idx="68">
                  <c:v>105.7</c:v>
                </c:pt>
                <c:pt idx="69">
                  <c:v>106.4</c:v>
                </c:pt>
                <c:pt idx="70">
                  <c:v>103.7</c:v>
                </c:pt>
                <c:pt idx="71">
                  <c:v>100.4</c:v>
                </c:pt>
                <c:pt idx="72">
                  <c:v>102.5</c:v>
                </c:pt>
                <c:pt idx="73">
                  <c:v>102.9</c:v>
                </c:pt>
                <c:pt idx="74">
                  <c:v>105.2</c:v>
                </c:pt>
                <c:pt idx="75">
                  <c:v>105.1</c:v>
                </c:pt>
                <c:pt idx="76">
                  <c:v>101.3</c:v>
                </c:pt>
                <c:pt idx="77">
                  <c:v>96.6</c:v>
                </c:pt>
                <c:pt idx="78">
                  <c:v>97.8</c:v>
                </c:pt>
                <c:pt idx="79">
                  <c:v>101</c:v>
                </c:pt>
                <c:pt idx="80">
                  <c:v>100.5</c:v>
                </c:pt>
                <c:pt idx="81">
                  <c:v>101.3</c:v>
                </c:pt>
                <c:pt idx="82">
                  <c:v>107.2</c:v>
                </c:pt>
                <c:pt idx="83">
                  <c:v>108.4</c:v>
                </c:pt>
              </c:numCache>
            </c:numRef>
          </c:val>
          <c:smooth val="0"/>
        </c:ser>
        <c:ser>
          <c:idx val="2"/>
          <c:order val="3"/>
          <c:tx>
            <c:strRef>
              <c:f>'◆元データ◆ (2)'!$G$2</c:f>
              <c:strCache>
                <c:ptCount val="1"/>
                <c:pt idx="0">
                  <c:v>鉱工業生産指数[全国]</c:v>
                </c:pt>
              </c:strCache>
            </c:strRef>
          </c:tx>
          <c:spPr>
            <a:ln>
              <a:prstDash val="dash"/>
            </a:ln>
          </c:spPr>
          <c:marker>
            <c:symbol val="none"/>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(2)'!$G$15:$G$98</c:f>
              <c:numCache>
                <c:formatCode>0.0</c:formatCode>
                <c:ptCount val="84"/>
                <c:pt idx="0">
                  <c:v>98.5</c:v>
                </c:pt>
                <c:pt idx="1">
                  <c:v>98.9</c:v>
                </c:pt>
                <c:pt idx="2">
                  <c:v>99.1</c:v>
                </c:pt>
                <c:pt idx="3">
                  <c:v>100.2</c:v>
                </c:pt>
                <c:pt idx="4">
                  <c:v>100</c:v>
                </c:pt>
                <c:pt idx="5">
                  <c:v>99.2</c:v>
                </c:pt>
                <c:pt idx="6">
                  <c:v>100.3</c:v>
                </c:pt>
                <c:pt idx="7">
                  <c:v>100.7</c:v>
                </c:pt>
                <c:pt idx="8">
                  <c:v>102.3</c:v>
                </c:pt>
                <c:pt idx="9">
                  <c:v>99.4</c:v>
                </c:pt>
                <c:pt idx="10">
                  <c:v>101</c:v>
                </c:pt>
                <c:pt idx="11">
                  <c:v>101.6</c:v>
                </c:pt>
                <c:pt idx="12">
                  <c:v>102.1</c:v>
                </c:pt>
                <c:pt idx="13">
                  <c:v>102.7</c:v>
                </c:pt>
                <c:pt idx="14">
                  <c:v>85.8</c:v>
                </c:pt>
                <c:pt idx="15">
                  <c:v>87.6</c:v>
                </c:pt>
                <c:pt idx="16">
                  <c:v>93.6</c:v>
                </c:pt>
                <c:pt idx="17">
                  <c:v>97.5</c:v>
                </c:pt>
                <c:pt idx="18">
                  <c:v>98.7</c:v>
                </c:pt>
                <c:pt idx="19">
                  <c:v>100.4</c:v>
                </c:pt>
                <c:pt idx="20">
                  <c:v>99.5</c:v>
                </c:pt>
                <c:pt idx="21">
                  <c:v>101.3</c:v>
                </c:pt>
                <c:pt idx="22">
                  <c:v>99.1</c:v>
                </c:pt>
                <c:pt idx="23">
                  <c:v>101.1</c:v>
                </c:pt>
                <c:pt idx="24">
                  <c:v>101.5</c:v>
                </c:pt>
                <c:pt idx="25">
                  <c:v>101.3</c:v>
                </c:pt>
                <c:pt idx="26">
                  <c:v>101.1</c:v>
                </c:pt>
                <c:pt idx="27">
                  <c:v>100.6</c:v>
                </c:pt>
                <c:pt idx="28">
                  <c:v>98.8</c:v>
                </c:pt>
                <c:pt idx="29">
                  <c:v>98</c:v>
                </c:pt>
                <c:pt idx="30">
                  <c:v>97.5</c:v>
                </c:pt>
                <c:pt idx="31">
                  <c:v>96.1</c:v>
                </c:pt>
                <c:pt idx="32">
                  <c:v>94</c:v>
                </c:pt>
                <c:pt idx="33">
                  <c:v>94.3</c:v>
                </c:pt>
                <c:pt idx="34">
                  <c:v>93.4</c:v>
                </c:pt>
                <c:pt idx="35">
                  <c:v>94.7</c:v>
                </c:pt>
                <c:pt idx="36">
                  <c:v>94</c:v>
                </c:pt>
                <c:pt idx="37">
                  <c:v>94.8</c:v>
                </c:pt>
                <c:pt idx="38">
                  <c:v>95.1</c:v>
                </c:pt>
                <c:pt idx="39">
                  <c:v>95.7</c:v>
                </c:pt>
                <c:pt idx="40">
                  <c:v>97.7</c:v>
                </c:pt>
                <c:pt idx="41">
                  <c:v>95</c:v>
                </c:pt>
                <c:pt idx="42">
                  <c:v>97.6</c:v>
                </c:pt>
                <c:pt idx="43">
                  <c:v>97.1</c:v>
                </c:pt>
                <c:pt idx="44">
                  <c:v>98.6</c:v>
                </c:pt>
                <c:pt idx="45">
                  <c:v>99.2</c:v>
                </c:pt>
                <c:pt idx="46">
                  <c:v>99.5</c:v>
                </c:pt>
                <c:pt idx="47">
                  <c:v>100</c:v>
                </c:pt>
                <c:pt idx="48">
                  <c:v>103.2</c:v>
                </c:pt>
                <c:pt idx="49">
                  <c:v>101</c:v>
                </c:pt>
                <c:pt idx="50">
                  <c:v>101.5</c:v>
                </c:pt>
                <c:pt idx="51">
                  <c:v>99.2</c:v>
                </c:pt>
                <c:pt idx="52">
                  <c:v>99.5</c:v>
                </c:pt>
                <c:pt idx="53">
                  <c:v>97.6</c:v>
                </c:pt>
                <c:pt idx="54">
                  <c:v>97.5</c:v>
                </c:pt>
                <c:pt idx="55">
                  <c:v>96.7</c:v>
                </c:pt>
                <c:pt idx="56">
                  <c:v>98.1</c:v>
                </c:pt>
                <c:pt idx="57">
                  <c:v>98.5</c:v>
                </c:pt>
                <c:pt idx="58">
                  <c:v>97.9</c:v>
                </c:pt>
                <c:pt idx="59">
                  <c:v>98.1</c:v>
                </c:pt>
                <c:pt idx="60">
                  <c:v>100.9</c:v>
                </c:pt>
                <c:pt idx="61">
                  <c:v>98.7</c:v>
                </c:pt>
                <c:pt idx="62">
                  <c:v>98.2</c:v>
                </c:pt>
                <c:pt idx="63">
                  <c:v>98.9</c:v>
                </c:pt>
                <c:pt idx="64">
                  <c:v>96.7</c:v>
                </c:pt>
                <c:pt idx="65">
                  <c:v>98.3</c:v>
                </c:pt>
                <c:pt idx="66">
                  <c:v>97.4</c:v>
                </c:pt>
                <c:pt idx="67">
                  <c:v>96.7</c:v>
                </c:pt>
                <c:pt idx="68">
                  <c:v>97</c:v>
                </c:pt>
                <c:pt idx="69">
                  <c:v>98.2</c:v>
                </c:pt>
                <c:pt idx="70">
                  <c:v>97.1</c:v>
                </c:pt>
                <c:pt idx="71">
                  <c:v>95.9</c:v>
                </c:pt>
                <c:pt idx="72">
                  <c:v>97</c:v>
                </c:pt>
                <c:pt idx="73">
                  <c:v>95.3</c:v>
                </c:pt>
                <c:pt idx="74">
                  <c:v>96.4</c:v>
                </c:pt>
                <c:pt idx="75">
                  <c:v>96.8</c:v>
                </c:pt>
                <c:pt idx="76">
                  <c:v>95.6</c:v>
                </c:pt>
                <c:pt idx="77">
                  <c:v>97</c:v>
                </c:pt>
                <c:pt idx="78">
                  <c:v>97</c:v>
                </c:pt>
                <c:pt idx="79">
                  <c:v>98.3</c:v>
                </c:pt>
                <c:pt idx="80">
                  <c:v>98.6</c:v>
                </c:pt>
                <c:pt idx="81">
                  <c:v>98.9</c:v>
                </c:pt>
                <c:pt idx="82">
                  <c:v>99.9</c:v>
                </c:pt>
                <c:pt idx="83">
                  <c:v>100.6</c:v>
                </c:pt>
              </c:numCache>
            </c:numRef>
          </c:val>
          <c:smooth val="0"/>
        </c:ser>
        <c:dLbls>
          <c:showLegendKey val="0"/>
          <c:showVal val="0"/>
          <c:showCatName val="0"/>
          <c:showSerName val="0"/>
          <c:showPercent val="0"/>
          <c:showBubbleSize val="0"/>
        </c:dLbls>
        <c:marker val="1"/>
        <c:smooth val="0"/>
        <c:axId val="29676672"/>
        <c:axId val="29678208"/>
      </c:lineChart>
      <c:lineChart>
        <c:grouping val="standard"/>
        <c:varyColors val="0"/>
        <c:ser>
          <c:idx val="3"/>
          <c:order val="4"/>
          <c:tx>
            <c:strRef>
              <c:f>'◆元データ◆ (2)'!$H$2</c:f>
              <c:strCache>
                <c:ptCount val="1"/>
                <c:pt idx="0">
                  <c:v>百貨店・スーパー販売額(年額)[大阪] </c:v>
                </c:pt>
              </c:strCache>
            </c:strRef>
          </c:tx>
          <c:marker>
            <c:symbol val="square"/>
            <c:size val="6"/>
          </c:marker>
          <c:dLbls>
            <c:dLbl>
              <c:idx val="5"/>
              <c:layout>
                <c:manualLayout>
                  <c:x val="-5.5930708494835356E-2"/>
                  <c:y val="2.7837938092942695E-2"/>
                </c:manualLayout>
              </c:layout>
              <c:tx>
                <c:rich>
                  <a:bodyPr/>
                  <a:lstStyle/>
                  <a:p>
                    <a:r>
                      <a:rPr lang="en-US" altLang="en-US" sz="800" dirty="0" smtClean="0"/>
                      <a:t>16,739</a:t>
                    </a:r>
                  </a:p>
                  <a:p>
                    <a:r>
                      <a:rPr lang="en-US" altLang="en-US" sz="800" dirty="0" smtClean="0"/>
                      <a:t>(8.5%)</a:t>
                    </a:r>
                    <a:endParaRPr lang="en-US" altLang="en-US" dirty="0"/>
                  </a:p>
                </c:rich>
              </c:tx>
              <c:showLegendKey val="0"/>
              <c:showVal val="1"/>
              <c:showCatName val="0"/>
              <c:showSerName val="0"/>
              <c:showPercent val="0"/>
              <c:showBubbleSize val="0"/>
            </c:dLbl>
            <c:dLbl>
              <c:idx val="17"/>
              <c:layout>
                <c:manualLayout>
                  <c:x val="-2.285655396794176E-2"/>
                  <c:y val="4.6364604997889289E-2"/>
                </c:manualLayout>
              </c:layout>
              <c:tx>
                <c:rich>
                  <a:bodyPr/>
                  <a:lstStyle/>
                  <a:p>
                    <a:r>
                      <a:rPr lang="en-US" altLang="en-US" sz="800" dirty="0" smtClean="0"/>
                      <a:t>16,977</a:t>
                    </a:r>
                  </a:p>
                  <a:p>
                    <a:r>
                      <a:rPr lang="en-US" altLang="en-US" sz="800" dirty="0" smtClean="0"/>
                      <a:t>(8.7%)</a:t>
                    </a:r>
                    <a:endParaRPr lang="en-US" altLang="en-US" dirty="0"/>
                  </a:p>
                </c:rich>
              </c:tx>
              <c:showLegendKey val="0"/>
              <c:showVal val="1"/>
              <c:showCatName val="0"/>
              <c:showSerName val="0"/>
              <c:showPercent val="0"/>
              <c:showBubbleSize val="0"/>
            </c:dLbl>
            <c:dLbl>
              <c:idx val="29"/>
              <c:layout>
                <c:manualLayout>
                  <c:x val="-2.5190173352475042E-2"/>
                  <c:y val="4.3173183461698593E-2"/>
                </c:manualLayout>
              </c:layout>
              <c:tx>
                <c:rich>
                  <a:bodyPr/>
                  <a:lstStyle/>
                  <a:p>
                    <a:r>
                      <a:rPr lang="en-US" altLang="en-US" sz="800" dirty="0" smtClean="0"/>
                      <a:t>16,987</a:t>
                    </a:r>
                  </a:p>
                  <a:p>
                    <a:r>
                      <a:rPr lang="en-US" altLang="en-US" sz="800" dirty="0" smtClean="0"/>
                      <a:t>(8.7%)</a:t>
                    </a:r>
                    <a:endParaRPr lang="en-US" altLang="en-US" dirty="0"/>
                  </a:p>
                </c:rich>
              </c:tx>
              <c:showLegendKey val="0"/>
              <c:showVal val="1"/>
              <c:showCatName val="0"/>
              <c:showSerName val="0"/>
              <c:showPercent val="0"/>
              <c:showBubbleSize val="0"/>
            </c:dLbl>
            <c:dLbl>
              <c:idx val="41"/>
              <c:layout>
                <c:manualLayout>
                  <c:x val="-2.6866983468086868E-2"/>
                  <c:y val="4.538363229414305E-2"/>
                </c:manualLayout>
              </c:layout>
              <c:tx>
                <c:rich>
                  <a:bodyPr/>
                  <a:lstStyle/>
                  <a:p>
                    <a:r>
                      <a:rPr lang="en-US" altLang="en-US" sz="800" dirty="0" smtClean="0"/>
                      <a:t>17,439</a:t>
                    </a:r>
                  </a:p>
                  <a:p>
                    <a:r>
                      <a:rPr lang="en-US" altLang="en-US" sz="800" dirty="0" smtClean="0"/>
                      <a:t>(8.8%)</a:t>
                    </a:r>
                    <a:endParaRPr lang="en-US" altLang="en-US" dirty="0"/>
                  </a:p>
                </c:rich>
              </c:tx>
              <c:showLegendKey val="0"/>
              <c:showVal val="1"/>
              <c:showCatName val="0"/>
              <c:showSerName val="0"/>
              <c:showPercent val="0"/>
              <c:showBubbleSize val="0"/>
            </c:dLbl>
            <c:dLbl>
              <c:idx val="53"/>
              <c:layout>
                <c:manualLayout>
                  <c:x val="-2.4141117179563163E-2"/>
                  <c:y val="5.4460407052957072E-2"/>
                </c:manualLayout>
              </c:layout>
              <c:tx>
                <c:rich>
                  <a:bodyPr/>
                  <a:lstStyle/>
                  <a:p>
                    <a:r>
                      <a:rPr lang="en-US" altLang="en-US" sz="800" dirty="0" smtClean="0"/>
                      <a:t>17,949</a:t>
                    </a:r>
                  </a:p>
                  <a:p>
                    <a:r>
                      <a:rPr lang="en-US" altLang="ja-JP" sz="800" dirty="0" smtClean="0"/>
                      <a:t>(8.9%)</a:t>
                    </a:r>
                    <a:endParaRPr lang="en-US" altLang="en-US" dirty="0"/>
                  </a:p>
                </c:rich>
              </c:tx>
              <c:showLegendKey val="0"/>
              <c:showVal val="1"/>
              <c:showCatName val="0"/>
              <c:showSerName val="0"/>
              <c:showPercent val="0"/>
              <c:showBubbleSize val="0"/>
            </c:dLbl>
            <c:dLbl>
              <c:idx val="65"/>
              <c:layout>
                <c:manualLayout>
                  <c:x val="-3.1112806509573446E-2"/>
                  <c:y val="4.7220963739268949E-2"/>
                </c:manualLayout>
              </c:layout>
              <c:tx>
                <c:rich>
                  <a:bodyPr/>
                  <a:lstStyle/>
                  <a:p>
                    <a:r>
                      <a:rPr lang="en-US" altLang="en-US" sz="800" dirty="0" smtClean="0"/>
                      <a:t>18,171</a:t>
                    </a:r>
                  </a:p>
                  <a:p>
                    <a:r>
                      <a:rPr lang="en-US" altLang="ja-JP" sz="800" dirty="0" smtClean="0"/>
                      <a:t>(9.1%)</a:t>
                    </a:r>
                    <a:endParaRPr lang="en-US" altLang="en-US" dirty="0"/>
                  </a:p>
                </c:rich>
              </c:tx>
              <c:showLegendKey val="0"/>
              <c:showVal val="1"/>
              <c:showCatName val="0"/>
              <c:showSerName val="0"/>
              <c:showPercent val="0"/>
              <c:showBubbleSize val="0"/>
            </c:dLbl>
            <c:dLbl>
              <c:idx val="77"/>
              <c:layout>
                <c:manualLayout>
                  <c:x val="-2.8622220265023163E-2"/>
                  <c:y val="4.538363229414305E-2"/>
                </c:manualLayout>
              </c:layout>
              <c:tx>
                <c:rich>
                  <a:bodyPr/>
                  <a:lstStyle/>
                  <a:p>
                    <a:r>
                      <a:rPr lang="en-US" altLang="en-US" sz="800" dirty="0" smtClean="0"/>
                      <a:t>17,809</a:t>
                    </a:r>
                  </a:p>
                  <a:p>
                    <a:r>
                      <a:rPr lang="en-US" altLang="ja-JP" sz="800" dirty="0" smtClean="0"/>
                      <a:t>(9.1%)</a:t>
                    </a:r>
                    <a:endParaRPr lang="en-US" altLang="en-US" dirty="0"/>
                  </a:p>
                </c:rich>
              </c:tx>
              <c:showLegendKey val="0"/>
              <c:showVal val="1"/>
              <c:showCatName val="0"/>
              <c:showSerName val="0"/>
              <c:showPercent val="0"/>
              <c:showBubbleSize val="0"/>
            </c:dLbl>
            <c:numFmt formatCode="#,##0;[Red]#,##0" sourceLinked="0"/>
            <c:txPr>
              <a:bodyPr/>
              <a:lstStyle/>
              <a:p>
                <a:pPr>
                  <a:defRPr sz="800"/>
                </a:pPr>
                <a:endParaRPr lang="ja-JP"/>
              </a:p>
            </c:txPr>
            <c:showLegendKey val="0"/>
            <c:showVal val="1"/>
            <c:showCatName val="0"/>
            <c:showSerName val="0"/>
            <c:showPercent val="0"/>
            <c:showBubbleSize val="0"/>
            <c:showLeaderLines val="0"/>
          </c:dLbls>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(2)'!$H$15:$H$98</c:f>
              <c:numCache>
                <c:formatCode>General</c:formatCode>
                <c:ptCount val="84"/>
                <c:pt idx="5" formatCode="0.0">
                  <c:v>16739.099999999999</c:v>
                </c:pt>
                <c:pt idx="17" formatCode="0.0">
                  <c:v>16976.599999999999</c:v>
                </c:pt>
                <c:pt idx="29" formatCode="0.0">
                  <c:v>16987.189999999999</c:v>
                </c:pt>
                <c:pt idx="41" formatCode="0.0">
                  <c:v>17438.522899999996</c:v>
                </c:pt>
                <c:pt idx="53" formatCode="0.0">
                  <c:v>17948.729799999997</c:v>
                </c:pt>
                <c:pt idx="65" formatCode="0.0">
                  <c:v>18170.536700000001</c:v>
                </c:pt>
                <c:pt idx="77" formatCode="0.0">
                  <c:v>17808.998899999999</c:v>
                </c:pt>
              </c:numCache>
            </c:numRef>
          </c:val>
          <c:smooth val="0"/>
        </c:ser>
        <c:dLbls>
          <c:showLegendKey val="0"/>
          <c:showVal val="0"/>
          <c:showCatName val="0"/>
          <c:showSerName val="0"/>
          <c:showPercent val="0"/>
          <c:showBubbleSize val="0"/>
        </c:dLbls>
        <c:marker val="1"/>
        <c:smooth val="0"/>
        <c:axId val="29575040"/>
        <c:axId val="29573504"/>
      </c:lineChart>
      <c:dateAx>
        <c:axId val="29676672"/>
        <c:scaling>
          <c:orientation val="minMax"/>
        </c:scaling>
        <c:delete val="0"/>
        <c:axPos val="b"/>
        <c:numFmt formatCode="yyyy&quot;年&quot;m&quot;月&quot;;@" sourceLinked="1"/>
        <c:majorTickMark val="out"/>
        <c:minorTickMark val="none"/>
        <c:tickLblPos val="nextTo"/>
        <c:txPr>
          <a:bodyPr/>
          <a:lstStyle/>
          <a:p>
            <a:pPr>
              <a:defRPr sz="800"/>
            </a:pPr>
            <a:endParaRPr lang="ja-JP"/>
          </a:p>
        </c:txPr>
        <c:crossAx val="29678208"/>
        <c:crosses val="autoZero"/>
        <c:auto val="1"/>
        <c:lblOffset val="100"/>
        <c:baseTimeUnit val="months"/>
        <c:majorUnit val="6"/>
        <c:majorTimeUnit val="months"/>
      </c:dateAx>
      <c:valAx>
        <c:axId val="29678208"/>
        <c:scaling>
          <c:orientation val="minMax"/>
          <c:min val="70"/>
        </c:scaling>
        <c:delete val="0"/>
        <c:axPos val="l"/>
        <c:majorGridlines/>
        <c:numFmt formatCode="#,##0_);[Red]\(#,##0\)" sourceLinked="0"/>
        <c:majorTickMark val="out"/>
        <c:minorTickMark val="none"/>
        <c:tickLblPos val="nextTo"/>
        <c:crossAx val="29676672"/>
        <c:crosses val="autoZero"/>
        <c:crossBetween val="between"/>
      </c:valAx>
      <c:valAx>
        <c:axId val="29573504"/>
        <c:scaling>
          <c:orientation val="minMax"/>
          <c:max val="25000"/>
          <c:min val="16000"/>
        </c:scaling>
        <c:delete val="0"/>
        <c:axPos val="r"/>
        <c:numFmt formatCode="#,##0_);[Red]\(#,##0\)" sourceLinked="0"/>
        <c:majorTickMark val="out"/>
        <c:minorTickMark val="none"/>
        <c:tickLblPos val="nextTo"/>
        <c:crossAx val="29575040"/>
        <c:crosses val="max"/>
        <c:crossBetween val="between"/>
      </c:valAx>
      <c:dateAx>
        <c:axId val="29575040"/>
        <c:scaling>
          <c:orientation val="minMax"/>
        </c:scaling>
        <c:delete val="1"/>
        <c:axPos val="b"/>
        <c:numFmt formatCode="yyyy&quot;年&quot;m&quot;月&quot;;@" sourceLinked="1"/>
        <c:majorTickMark val="out"/>
        <c:minorTickMark val="none"/>
        <c:tickLblPos val="nextTo"/>
        <c:crossAx val="29573504"/>
        <c:crosses val="autoZero"/>
        <c:auto val="1"/>
        <c:lblOffset val="100"/>
        <c:baseTimeUnit val="months"/>
      </c:dateAx>
    </c:plotArea>
    <c:legend>
      <c:legendPos val="b"/>
      <c:layout>
        <c:manualLayout>
          <c:xMode val="edge"/>
          <c:yMode val="edge"/>
          <c:x val="2.3231662769356211E-2"/>
          <c:y val="0.90605318492023068"/>
          <c:w val="0.95929484993207748"/>
          <c:h val="5.4232479916024652E-2"/>
        </c:manualLayout>
      </c:layout>
      <c:overlay val="0"/>
      <c:spPr>
        <a:noFill/>
      </c:spPr>
      <c:txPr>
        <a:bodyPr/>
        <a:lstStyle/>
        <a:p>
          <a:pPr>
            <a:defRPr sz="700">
              <a:latin typeface="HGPｺﾞｼｯｸM" panose="020B0600000000000000" pitchFamily="50" charset="-128"/>
              <a:ea typeface="HGPｺﾞｼｯｸM" panose="020B0600000000000000" pitchFamily="50" charset="-128"/>
            </a:defRPr>
          </a:pPr>
          <a:endParaRPr lang="ja-JP"/>
        </a:p>
      </c:txPr>
    </c:legend>
    <c:plotVisOnly val="1"/>
    <c:dispBlanksAs val="span"/>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77571885847032E-2"/>
          <c:y val="0.15936285292273689"/>
          <c:w val="0.83401063960964616"/>
          <c:h val="0.59597691988906243"/>
        </c:manualLayout>
      </c:layout>
      <c:barChart>
        <c:barDir val="col"/>
        <c:grouping val="clustered"/>
        <c:varyColors val="0"/>
        <c:ser>
          <c:idx val="0"/>
          <c:order val="0"/>
          <c:tx>
            <c:strRef>
              <c:f>[P59_関西国際空港の国際貨物量等.xlsx]関空!$B$4</c:f>
              <c:strCache>
                <c:ptCount val="1"/>
                <c:pt idx="0">
                  <c:v>関空貨物取扱量[年度ベース]（万トン）</c:v>
                </c:pt>
              </c:strCache>
            </c:strRef>
          </c:tx>
          <c:invertIfNegative val="0"/>
          <c:dLbls>
            <c:dLblPos val="ctr"/>
            <c:showLegendKey val="0"/>
            <c:showVal val="1"/>
            <c:showCatName val="0"/>
            <c:showSerName val="0"/>
            <c:showPercent val="0"/>
            <c:showBubbleSize val="0"/>
            <c:showLeaderLines val="0"/>
          </c:dLbls>
          <c:cat>
            <c:strRef>
              <c:f>[P59_関西国際空港の国際貨物量等.xlsx]関空!$C$3:$I$3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[P59_関西国際空港の国際貨物量等.xlsx]関空!$C$4:$I$4</c:f>
              <c:numCache>
                <c:formatCode>General</c:formatCode>
                <c:ptCount val="7"/>
                <c:pt idx="0">
                  <c:v>75</c:v>
                </c:pt>
                <c:pt idx="1">
                  <c:v>71</c:v>
                </c:pt>
                <c:pt idx="2">
                  <c:v>69</c:v>
                </c:pt>
                <c:pt idx="3">
                  <c:v>67</c:v>
                </c:pt>
                <c:pt idx="4">
                  <c:v>74</c:v>
                </c:pt>
                <c:pt idx="5">
                  <c:v>70</c:v>
                </c:pt>
                <c:pt idx="6">
                  <c:v>75</c:v>
                </c:pt>
              </c:numCache>
            </c:numRef>
          </c:val>
        </c:ser>
        <c:dLbls>
          <c:showLegendKey val="0"/>
          <c:showVal val="0"/>
          <c:showCatName val="0"/>
          <c:showSerName val="0"/>
          <c:showPercent val="0"/>
          <c:showBubbleSize val="0"/>
        </c:dLbls>
        <c:gapWidth val="150"/>
        <c:axId val="88423040"/>
        <c:axId val="88428928"/>
      </c:barChart>
      <c:lineChart>
        <c:grouping val="standard"/>
        <c:varyColors val="0"/>
        <c:ser>
          <c:idx val="1"/>
          <c:order val="1"/>
          <c:tx>
            <c:strRef>
              <c:f>[P59_関西国際空港の国際貨物量等.xlsx]関空!$B$5</c:f>
              <c:strCache>
                <c:ptCount val="1"/>
                <c:pt idx="0">
                  <c:v>関空輸出入貿易額（兆円）</c:v>
                </c:pt>
              </c:strCache>
            </c:strRef>
          </c:tx>
          <c:dLbls>
            <c:dLbl>
              <c:idx val="0"/>
              <c:layout>
                <c:manualLayout>
                  <c:x val="-3.430531732418525E-2"/>
                  <c:y val="-5.3981106612685563E-2"/>
                </c:manualLayout>
              </c:layout>
              <c:showLegendKey val="0"/>
              <c:showVal val="1"/>
              <c:showCatName val="0"/>
              <c:showSerName val="0"/>
              <c:showPercent val="0"/>
              <c:showBubbleSize val="0"/>
            </c:dLbl>
            <c:dLbl>
              <c:idx val="1"/>
              <c:layout>
                <c:manualLayout>
                  <c:x val="-3.430531732418525E-2"/>
                  <c:y val="-4.8582995951417005E-2"/>
                </c:manualLayout>
              </c:layout>
              <c:showLegendKey val="0"/>
              <c:showVal val="1"/>
              <c:showCatName val="0"/>
              <c:showSerName val="0"/>
              <c:showPercent val="0"/>
              <c:showBubbleSize val="0"/>
            </c:dLbl>
            <c:dLbl>
              <c:idx val="2"/>
              <c:layout>
                <c:manualLayout>
                  <c:x val="-3.430531732418525E-2"/>
                  <c:y val="-5.9379217273954142E-2"/>
                </c:manualLayout>
              </c:layout>
              <c:showLegendKey val="0"/>
              <c:showVal val="1"/>
              <c:showCatName val="0"/>
              <c:showSerName val="0"/>
              <c:showPercent val="0"/>
              <c:showBubbleSize val="0"/>
            </c:dLbl>
            <c:dLbl>
              <c:idx val="3"/>
              <c:layout>
                <c:manualLayout>
                  <c:x val="-3.6592338479130931E-2"/>
                  <c:y val="-6.4777327935222673E-2"/>
                </c:manualLayout>
              </c:layout>
              <c:showLegendKey val="0"/>
              <c:showVal val="1"/>
              <c:showCatName val="0"/>
              <c:showSerName val="0"/>
              <c:showPercent val="0"/>
              <c:showBubbleSize val="0"/>
            </c:dLbl>
            <c:dLbl>
              <c:idx val="4"/>
              <c:layout>
                <c:manualLayout>
                  <c:x val="-3.887935963407653E-2"/>
                  <c:y val="-6.4777327935222659E-2"/>
                </c:manualLayout>
              </c:layout>
              <c:showLegendKey val="0"/>
              <c:showVal val="1"/>
              <c:showCatName val="0"/>
              <c:showSerName val="0"/>
              <c:showPercent val="0"/>
              <c:showBubbleSize val="0"/>
            </c:dLbl>
            <c:dLbl>
              <c:idx val="5"/>
              <c:layout>
                <c:manualLayout>
                  <c:x val="-3.4455072310592048E-2"/>
                  <c:y val="-8.0972084967111918E-2"/>
                </c:manualLayout>
              </c:layout>
              <c:showLegendKey val="0"/>
              <c:showVal val="1"/>
              <c:showCatName val="0"/>
              <c:showSerName val="0"/>
              <c:showPercent val="0"/>
              <c:showBubbleSize val="0"/>
            </c:dLbl>
            <c:dLbl>
              <c:idx val="6"/>
              <c:layout>
                <c:manualLayout>
                  <c:x val="-3.2018296169239568E-2"/>
                  <c:y val="-4.8582995951417005E-2"/>
                </c:manualLayout>
              </c:layout>
              <c:showLegendKey val="0"/>
              <c:showVal val="1"/>
              <c:showCatName val="0"/>
              <c:showSerName val="0"/>
              <c:showPercent val="0"/>
              <c:showBubbleSize val="0"/>
            </c:dLbl>
            <c:numFmt formatCode="#,##0.0_);[Red]\(#,##0.0\)" sourceLinked="0"/>
            <c:showLegendKey val="0"/>
            <c:showVal val="1"/>
            <c:showCatName val="0"/>
            <c:showSerName val="0"/>
            <c:showPercent val="0"/>
            <c:showBubbleSize val="0"/>
            <c:showLeaderLines val="0"/>
          </c:dLbls>
          <c:cat>
            <c:strRef>
              <c:f>[P59_関西国際空港の国際貨物量等.xlsx]関空!$C$3:$I$3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[P59_関西国際空港の国際貨物量等.xlsx]関空!$C$5:$I$5</c:f>
              <c:numCache>
                <c:formatCode>0.0</c:formatCode>
                <c:ptCount val="7"/>
                <c:pt idx="0">
                  <c:v>6.9661999999999997</c:v>
                </c:pt>
                <c:pt idx="1">
                  <c:v>7.0465</c:v>
                </c:pt>
                <c:pt idx="2">
                  <c:v>6.8514999999999997</c:v>
                </c:pt>
                <c:pt idx="3">
                  <c:v>7.7374000000000001</c:v>
                </c:pt>
                <c:pt idx="4">
                  <c:v>8.4718999999999998</c:v>
                </c:pt>
                <c:pt idx="5">
                  <c:v>9.2125000000000004</c:v>
                </c:pt>
                <c:pt idx="6">
                  <c:v>8.6343999999999994</c:v>
                </c:pt>
              </c:numCache>
            </c:numRef>
          </c:val>
          <c:smooth val="0"/>
        </c:ser>
        <c:dLbls>
          <c:showLegendKey val="0"/>
          <c:showVal val="0"/>
          <c:showCatName val="0"/>
          <c:showSerName val="0"/>
          <c:showPercent val="0"/>
          <c:showBubbleSize val="0"/>
        </c:dLbls>
        <c:marker val="1"/>
        <c:smooth val="0"/>
        <c:axId val="88432000"/>
        <c:axId val="88430464"/>
      </c:lineChart>
      <c:catAx>
        <c:axId val="88423040"/>
        <c:scaling>
          <c:orientation val="minMax"/>
        </c:scaling>
        <c:delete val="0"/>
        <c:axPos val="b"/>
        <c:majorTickMark val="out"/>
        <c:minorTickMark val="none"/>
        <c:tickLblPos val="nextTo"/>
        <c:txPr>
          <a:bodyPr/>
          <a:lstStyle/>
          <a:p>
            <a:pPr>
              <a:defRPr sz="6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88428928"/>
        <c:crosses val="autoZero"/>
        <c:auto val="1"/>
        <c:lblAlgn val="ctr"/>
        <c:lblOffset val="100"/>
        <c:noMultiLvlLbl val="0"/>
      </c:catAx>
      <c:valAx>
        <c:axId val="88428928"/>
        <c:scaling>
          <c:orientation val="minMax"/>
          <c:max val="90"/>
          <c:min val="60"/>
        </c:scaling>
        <c:delete val="0"/>
        <c:axPos val="l"/>
        <c:majorGridlines/>
        <c:numFmt formatCode="General" sourceLinked="1"/>
        <c:majorTickMark val="out"/>
        <c:minorTickMark val="none"/>
        <c:tickLblPos val="nextTo"/>
        <c:crossAx val="88423040"/>
        <c:crosses val="autoZero"/>
        <c:crossBetween val="between"/>
      </c:valAx>
      <c:valAx>
        <c:axId val="88430464"/>
        <c:scaling>
          <c:orientation val="minMax"/>
        </c:scaling>
        <c:delete val="0"/>
        <c:axPos val="r"/>
        <c:numFmt formatCode="0.0" sourceLinked="1"/>
        <c:majorTickMark val="out"/>
        <c:minorTickMark val="none"/>
        <c:tickLblPos val="nextTo"/>
        <c:crossAx val="88432000"/>
        <c:crosses val="max"/>
        <c:crossBetween val="between"/>
      </c:valAx>
      <c:catAx>
        <c:axId val="88432000"/>
        <c:scaling>
          <c:orientation val="minMax"/>
        </c:scaling>
        <c:delete val="1"/>
        <c:axPos val="b"/>
        <c:majorTickMark val="out"/>
        <c:minorTickMark val="none"/>
        <c:tickLblPos val="nextTo"/>
        <c:crossAx val="88430464"/>
        <c:crosses val="autoZero"/>
        <c:auto val="1"/>
        <c:lblAlgn val="ctr"/>
        <c:lblOffset val="100"/>
        <c:noMultiLvlLbl val="0"/>
      </c:catAx>
    </c:plotArea>
    <c:legend>
      <c:legendPos val="r"/>
      <c:layout>
        <c:manualLayout>
          <c:xMode val="edge"/>
          <c:yMode val="edge"/>
          <c:x val="3.554751196409197E-2"/>
          <c:y val="0.87382872687472768"/>
          <c:w val="0.91865079365079361"/>
          <c:h val="9.3360309128025648E-2"/>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77571885847032E-2"/>
          <c:y val="0.15936285292273689"/>
          <c:w val="0.83401063960964616"/>
          <c:h val="0.59597691988906243"/>
        </c:manualLayout>
      </c:layout>
      <c:barChart>
        <c:barDir val="col"/>
        <c:grouping val="clustered"/>
        <c:varyColors val="0"/>
        <c:ser>
          <c:idx val="0"/>
          <c:order val="0"/>
          <c:tx>
            <c:strRef>
              <c:f>[P59_関西国際空港の国際貨物量等.xlsx]大阪港!$B$4</c:f>
              <c:strCache>
                <c:ptCount val="1"/>
                <c:pt idx="0">
                  <c:v>阪神港貨物取扱量（TEU）</c:v>
                </c:pt>
              </c:strCache>
            </c:strRef>
          </c:tx>
          <c:invertIfNegative val="0"/>
          <c:dLbls>
            <c:dLblPos val="ctr"/>
            <c:showLegendKey val="0"/>
            <c:showVal val="1"/>
            <c:showCatName val="0"/>
            <c:showSerName val="0"/>
            <c:showPercent val="0"/>
            <c:showBubbleSize val="0"/>
            <c:showLeaderLines val="0"/>
          </c:dLbls>
          <c:cat>
            <c:strRef>
              <c:f>[P59_関西国際空港の国際貨物量等.xlsx]大阪港!$C$3:$I$3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[P59_関西国際空港の国際貨物量等.xlsx]大阪港!$C$4:$I$4</c:f>
              <c:numCache>
                <c:formatCode>General</c:formatCode>
                <c:ptCount val="7"/>
                <c:pt idx="0">
                  <c:v>400</c:v>
                </c:pt>
                <c:pt idx="1">
                  <c:v>427</c:v>
                </c:pt>
                <c:pt idx="2">
                  <c:v>419</c:v>
                </c:pt>
                <c:pt idx="3">
                  <c:v>424</c:v>
                </c:pt>
                <c:pt idx="4">
                  <c:v>422</c:v>
                </c:pt>
                <c:pt idx="5">
                  <c:v>409</c:v>
                </c:pt>
                <c:pt idx="6">
                  <c:v>409</c:v>
                </c:pt>
              </c:numCache>
            </c:numRef>
          </c:val>
        </c:ser>
        <c:dLbls>
          <c:showLegendKey val="0"/>
          <c:showVal val="0"/>
          <c:showCatName val="0"/>
          <c:showSerName val="0"/>
          <c:showPercent val="0"/>
          <c:showBubbleSize val="0"/>
        </c:dLbls>
        <c:gapWidth val="150"/>
        <c:axId val="88225664"/>
        <c:axId val="88227200"/>
      </c:barChart>
      <c:lineChart>
        <c:grouping val="standard"/>
        <c:varyColors val="0"/>
        <c:ser>
          <c:idx val="1"/>
          <c:order val="1"/>
          <c:tx>
            <c:strRef>
              <c:f>[P59_関西国際空港の国際貨物量等.xlsx]大阪港!$B$5</c:f>
              <c:strCache>
                <c:ptCount val="1"/>
                <c:pt idx="0">
                  <c:v>阪神港輸出入貿易額（兆円）</c:v>
                </c:pt>
              </c:strCache>
            </c:strRef>
          </c:tx>
          <c:dLbls>
            <c:dLbl>
              <c:idx val="0"/>
              <c:layout>
                <c:manualLayout>
                  <c:x val="-3.430531732418525E-2"/>
                  <c:y val="-5.3981106612685563E-2"/>
                </c:manualLayout>
              </c:layout>
              <c:showLegendKey val="0"/>
              <c:showVal val="1"/>
              <c:showCatName val="0"/>
              <c:showSerName val="0"/>
              <c:showPercent val="0"/>
              <c:showBubbleSize val="0"/>
            </c:dLbl>
            <c:dLbl>
              <c:idx val="1"/>
              <c:layout>
                <c:manualLayout>
                  <c:x val="-3.430531732418525E-2"/>
                  <c:y val="-4.8582995951417005E-2"/>
                </c:manualLayout>
              </c:layout>
              <c:showLegendKey val="0"/>
              <c:showVal val="1"/>
              <c:showCatName val="0"/>
              <c:showSerName val="0"/>
              <c:showPercent val="0"/>
              <c:showBubbleSize val="0"/>
            </c:dLbl>
            <c:dLbl>
              <c:idx val="2"/>
              <c:layout>
                <c:manualLayout>
                  <c:x val="-3.430531732418525E-2"/>
                  <c:y val="-5.9379217273954142E-2"/>
                </c:manualLayout>
              </c:layout>
              <c:showLegendKey val="0"/>
              <c:showVal val="1"/>
              <c:showCatName val="0"/>
              <c:showSerName val="0"/>
              <c:showPercent val="0"/>
              <c:showBubbleSize val="0"/>
            </c:dLbl>
            <c:dLbl>
              <c:idx val="3"/>
              <c:layout>
                <c:manualLayout>
                  <c:x val="-3.6592338479130931E-2"/>
                  <c:y val="-6.4777327935222673E-2"/>
                </c:manualLayout>
              </c:layout>
              <c:showLegendKey val="0"/>
              <c:showVal val="1"/>
              <c:showCatName val="0"/>
              <c:showSerName val="0"/>
              <c:showPercent val="0"/>
              <c:showBubbleSize val="0"/>
            </c:dLbl>
            <c:dLbl>
              <c:idx val="4"/>
              <c:layout>
                <c:manualLayout>
                  <c:x val="-3.887935963407653E-2"/>
                  <c:y val="-6.4777327935222659E-2"/>
                </c:manualLayout>
              </c:layout>
              <c:showLegendKey val="0"/>
              <c:showVal val="1"/>
              <c:showCatName val="0"/>
              <c:showSerName val="0"/>
              <c:showPercent val="0"/>
              <c:showBubbleSize val="0"/>
            </c:dLbl>
            <c:dLbl>
              <c:idx val="5"/>
              <c:layout>
                <c:manualLayout>
                  <c:x val="-3.4455072310592048E-2"/>
                  <c:y val="-8.0972084967111918E-2"/>
                </c:manualLayout>
              </c:layout>
              <c:showLegendKey val="0"/>
              <c:showVal val="1"/>
              <c:showCatName val="0"/>
              <c:showSerName val="0"/>
              <c:showPercent val="0"/>
              <c:showBubbleSize val="0"/>
            </c:dLbl>
            <c:dLbl>
              <c:idx val="6"/>
              <c:layout>
                <c:manualLayout>
                  <c:x val="-3.2018296169239568E-2"/>
                  <c:y val="-4.8582995951417005E-2"/>
                </c:manualLayout>
              </c:layout>
              <c:showLegendKey val="0"/>
              <c:showVal val="1"/>
              <c:showCatName val="0"/>
              <c:showSerName val="0"/>
              <c:showPercent val="0"/>
              <c:showBubbleSize val="0"/>
            </c:dLbl>
            <c:numFmt formatCode="#,##0.0_);[Red]\(#,##0.0\)" sourceLinked="0"/>
            <c:showLegendKey val="0"/>
            <c:showVal val="1"/>
            <c:showCatName val="0"/>
            <c:showSerName val="0"/>
            <c:showPercent val="0"/>
            <c:showBubbleSize val="0"/>
            <c:showLeaderLines val="0"/>
          </c:dLbls>
          <c:cat>
            <c:strRef>
              <c:f>[P59_関西国際空港の国際貨物量等.xlsx]大阪港!$C$3:$I$3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[P59_関西国際空港の国際貨物量等.xlsx]大阪港!$C$5:$I$5</c:f>
              <c:numCache>
                <c:formatCode>General</c:formatCode>
                <c:ptCount val="7"/>
                <c:pt idx="0">
                  <c:v>14.5768</c:v>
                </c:pt>
                <c:pt idx="1">
                  <c:v>15.4092</c:v>
                </c:pt>
                <c:pt idx="2">
                  <c:v>14.5535</c:v>
                </c:pt>
                <c:pt idx="3">
                  <c:v>16.029599999999999</c:v>
                </c:pt>
                <c:pt idx="4">
                  <c:v>17.037500000000001</c:v>
                </c:pt>
                <c:pt idx="5">
                  <c:v>17.238199999999999</c:v>
                </c:pt>
                <c:pt idx="6">
                  <c:v>15.496600000000001</c:v>
                </c:pt>
              </c:numCache>
            </c:numRef>
          </c:val>
          <c:smooth val="0"/>
        </c:ser>
        <c:dLbls>
          <c:showLegendKey val="0"/>
          <c:showVal val="0"/>
          <c:showCatName val="0"/>
          <c:showSerName val="0"/>
          <c:showPercent val="0"/>
          <c:showBubbleSize val="0"/>
        </c:dLbls>
        <c:marker val="1"/>
        <c:smooth val="0"/>
        <c:axId val="88238720"/>
        <c:axId val="88237184"/>
      </c:lineChart>
      <c:catAx>
        <c:axId val="88225664"/>
        <c:scaling>
          <c:orientation val="minMax"/>
        </c:scaling>
        <c:delete val="0"/>
        <c:axPos val="b"/>
        <c:majorTickMark val="out"/>
        <c:minorTickMark val="none"/>
        <c:tickLblPos val="nextTo"/>
        <c:txPr>
          <a:bodyPr/>
          <a:lstStyle/>
          <a:p>
            <a:pPr>
              <a:defRPr sz="6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88227200"/>
        <c:crosses val="autoZero"/>
        <c:auto val="1"/>
        <c:lblAlgn val="ctr"/>
        <c:lblOffset val="100"/>
        <c:noMultiLvlLbl val="0"/>
      </c:catAx>
      <c:valAx>
        <c:axId val="88227200"/>
        <c:scaling>
          <c:orientation val="minMax"/>
          <c:max val="500"/>
          <c:min val="0"/>
        </c:scaling>
        <c:delete val="0"/>
        <c:axPos val="l"/>
        <c:majorGridlines/>
        <c:numFmt formatCode="General" sourceLinked="1"/>
        <c:majorTickMark val="out"/>
        <c:minorTickMark val="none"/>
        <c:tickLblPos val="nextTo"/>
        <c:crossAx val="88225664"/>
        <c:crosses val="autoZero"/>
        <c:crossBetween val="between"/>
      </c:valAx>
      <c:valAx>
        <c:axId val="88237184"/>
        <c:scaling>
          <c:orientation val="minMax"/>
          <c:min val="10"/>
        </c:scaling>
        <c:delete val="0"/>
        <c:axPos val="r"/>
        <c:numFmt formatCode="General" sourceLinked="1"/>
        <c:majorTickMark val="out"/>
        <c:minorTickMark val="none"/>
        <c:tickLblPos val="nextTo"/>
        <c:crossAx val="88238720"/>
        <c:crosses val="max"/>
        <c:crossBetween val="between"/>
        <c:majorUnit val="1"/>
      </c:valAx>
      <c:catAx>
        <c:axId val="88238720"/>
        <c:scaling>
          <c:orientation val="minMax"/>
        </c:scaling>
        <c:delete val="1"/>
        <c:axPos val="b"/>
        <c:majorTickMark val="out"/>
        <c:minorTickMark val="none"/>
        <c:tickLblPos val="nextTo"/>
        <c:crossAx val="88237184"/>
        <c:crosses val="autoZero"/>
        <c:auto val="1"/>
        <c:lblAlgn val="ctr"/>
        <c:lblOffset val="100"/>
        <c:noMultiLvlLbl val="0"/>
      </c:catAx>
    </c:plotArea>
    <c:legend>
      <c:legendPos val="r"/>
      <c:layout>
        <c:manualLayout>
          <c:xMode val="edge"/>
          <c:yMode val="edge"/>
          <c:x val="3.554751196409197E-2"/>
          <c:y val="0.87382872687472768"/>
          <c:w val="0.91865079365079361"/>
          <c:h val="9.3360309128025648E-2"/>
        </c:manualLayout>
      </c:layout>
      <c:overlay val="0"/>
      <c:txPr>
        <a:bodyPr/>
        <a:lstStyle/>
        <a:p>
          <a:pPr>
            <a:defRPr sz="6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noFill/>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地価!$A$3</c:f>
              <c:strCache>
                <c:ptCount val="1"/>
                <c:pt idx="0">
                  <c:v>住宅地</c:v>
                </c:pt>
              </c:strCache>
            </c:strRef>
          </c:tx>
          <c:spPr>
            <a:ln w="28575">
              <a:prstDash val="sysDash"/>
            </a:ln>
          </c:spPr>
          <c:marker>
            <c:symbol val="circle"/>
            <c:size val="7"/>
          </c:marker>
          <c:dLbls>
            <c:dLbl>
              <c:idx val="2"/>
              <c:layout>
                <c:manualLayout>
                  <c:x val="-2.600699912510936E-2"/>
                  <c:y val="7.3599445902595512E-2"/>
                </c:manualLayout>
              </c:layout>
              <c:dLblPos val="r"/>
              <c:showLegendKey val="0"/>
              <c:showVal val="1"/>
              <c:showCatName val="0"/>
              <c:showSerName val="0"/>
              <c:showPercent val="0"/>
              <c:showBubbleSize val="0"/>
            </c:dLbl>
            <c:dLbl>
              <c:idx val="3"/>
              <c:layout>
                <c:manualLayout>
                  <c:x val="-3.1562554680664864E-2"/>
                  <c:y val="4.1192038495188099E-2"/>
                </c:manualLayout>
              </c:layout>
              <c:dLblPos val="r"/>
              <c:showLegendKey val="0"/>
              <c:showVal val="1"/>
              <c:showCatName val="0"/>
              <c:showSerName val="0"/>
              <c:showPercent val="0"/>
              <c:showBubbleSize val="0"/>
            </c:dLbl>
            <c:dLbl>
              <c:idx val="4"/>
              <c:layout>
                <c:manualLayout>
                  <c:x val="-3.4340332458442695E-2"/>
                  <c:y val="5.5080927384076987E-2"/>
                </c:manualLayout>
              </c:layout>
              <c:dLblPos val="r"/>
              <c:showLegendKey val="0"/>
              <c:showVal val="1"/>
              <c:showCatName val="0"/>
              <c:showSerName val="0"/>
              <c:showPercent val="0"/>
              <c:showBubbleSize val="0"/>
            </c:dLbl>
            <c:dLbl>
              <c:idx val="5"/>
              <c:layout>
                <c:manualLayout>
                  <c:x val="-2.600699912510936E-2"/>
                  <c:y val="4.2422830691534637E-2"/>
                </c:manualLayout>
              </c:layout>
              <c:dLblPos val="r"/>
              <c:showLegendKey val="0"/>
              <c:showVal val="1"/>
              <c:showCatName val="0"/>
              <c:showSerName val="0"/>
              <c:showPercent val="0"/>
              <c:showBubbleSize val="0"/>
            </c:dLbl>
            <c:dLbl>
              <c:idx val="6"/>
              <c:layout>
                <c:manualLayout>
                  <c:x val="-2.5097331583552054E-2"/>
                  <c:y val="4.1807450396837691E-2"/>
                </c:manualLayout>
              </c:layout>
              <c:dLblPos val="r"/>
              <c:showLegendKey val="0"/>
              <c:showVal val="1"/>
              <c:showCatName val="0"/>
              <c:showSerName val="0"/>
              <c:showPercent val="0"/>
              <c:showBubbleSize val="0"/>
            </c:dLbl>
            <c:dLbl>
              <c:idx val="7"/>
              <c:layout>
                <c:manualLayout>
                  <c:x val="-3.0652887139107611E-2"/>
                  <c:y val="6.4340186643336295E-2"/>
                </c:manualLayout>
              </c:layout>
              <c:dLblPos val="r"/>
              <c:showLegendKey val="0"/>
              <c:showVal val="1"/>
              <c:showCatName val="0"/>
              <c:showSerName val="0"/>
              <c:showPercent val="0"/>
              <c:showBubbleSize val="0"/>
            </c:dLbl>
            <c:txPr>
              <a:bodyPr/>
              <a:lstStyle/>
              <a:p>
                <a:pPr>
                  <a:defRPr sz="1000" b="1"/>
                </a:pPr>
                <a:endParaRPr lang="ja-JP"/>
              </a:p>
            </c:txPr>
            <c:dLblPos val="t"/>
            <c:showLegendKey val="0"/>
            <c:showVal val="1"/>
            <c:showCatName val="0"/>
            <c:showSerName val="0"/>
            <c:showPercent val="0"/>
            <c:showBubbleSize val="0"/>
            <c:showLeaderLines val="0"/>
          </c:dLbls>
          <c:cat>
            <c:strRef>
              <c:f>地価!$B$2:$I$2</c:f>
              <c:strCache>
                <c:ptCount val="8"/>
                <c:pt idx="0">
                  <c:v>2010年</c:v>
                </c:pt>
                <c:pt idx="1">
                  <c:v>2011年</c:v>
                </c:pt>
                <c:pt idx="2">
                  <c:v>2012年</c:v>
                </c:pt>
                <c:pt idx="3">
                  <c:v>2013年</c:v>
                </c:pt>
                <c:pt idx="4">
                  <c:v>2014年</c:v>
                </c:pt>
                <c:pt idx="5">
                  <c:v>2015年</c:v>
                </c:pt>
                <c:pt idx="6">
                  <c:v>2016年</c:v>
                </c:pt>
                <c:pt idx="7">
                  <c:v>2017年</c:v>
                </c:pt>
              </c:strCache>
            </c:strRef>
          </c:cat>
          <c:val>
            <c:numRef>
              <c:f>地価!$B$3:$I$3</c:f>
              <c:numCache>
                <c:formatCode>General</c:formatCode>
                <c:ptCount val="8"/>
                <c:pt idx="0">
                  <c:v>-4.8</c:v>
                </c:pt>
                <c:pt idx="1">
                  <c:v>-2.6</c:v>
                </c:pt>
                <c:pt idx="2">
                  <c:v>-1.5</c:v>
                </c:pt>
                <c:pt idx="3">
                  <c:v>-0.9</c:v>
                </c:pt>
                <c:pt idx="4">
                  <c:v>-0.2</c:v>
                </c:pt>
                <c:pt idx="5">
                  <c:v>-0.1</c:v>
                </c:pt>
                <c:pt idx="6">
                  <c:v>0</c:v>
                </c:pt>
                <c:pt idx="7">
                  <c:v>0</c:v>
                </c:pt>
              </c:numCache>
            </c:numRef>
          </c:val>
          <c:smooth val="0"/>
        </c:ser>
        <c:ser>
          <c:idx val="1"/>
          <c:order val="1"/>
          <c:tx>
            <c:strRef>
              <c:f>地価!$A$4</c:f>
              <c:strCache>
                <c:ptCount val="1"/>
                <c:pt idx="0">
                  <c:v>商業地</c:v>
                </c:pt>
              </c:strCache>
            </c:strRef>
          </c:tx>
          <c:dLbls>
            <c:dLbl>
              <c:idx val="1"/>
              <c:layout>
                <c:manualLayout>
                  <c:x val="-1.7305555555555557E-2"/>
                  <c:y val="3.3727034120734911E-2"/>
                </c:manualLayout>
              </c:layout>
              <c:dLblPos val="r"/>
              <c:showLegendKey val="0"/>
              <c:showVal val="1"/>
              <c:showCatName val="0"/>
              <c:showSerName val="0"/>
              <c:showPercent val="0"/>
              <c:showBubbleSize val="0"/>
            </c:dLbl>
            <c:dLbl>
              <c:idx val="2"/>
              <c:layout>
                <c:manualLayout>
                  <c:x val="-5.3784776902887139E-2"/>
                  <c:y val="-7.9178331875182223E-2"/>
                </c:manualLayout>
              </c:layout>
              <c:dLblPos val="r"/>
              <c:showLegendKey val="0"/>
              <c:showVal val="1"/>
              <c:showCatName val="0"/>
              <c:showSerName val="0"/>
              <c:showPercent val="0"/>
              <c:showBubbleSize val="0"/>
            </c:dLbl>
            <c:dLbl>
              <c:idx val="3"/>
              <c:layout>
                <c:manualLayout>
                  <c:x val="-4.8229221347331583E-2"/>
                  <c:y val="-4.6770924467774817E-2"/>
                </c:manualLayout>
              </c:layout>
              <c:dLblPos val="r"/>
              <c:showLegendKey val="0"/>
              <c:showVal val="1"/>
              <c:showCatName val="0"/>
              <c:showSerName val="0"/>
              <c:showPercent val="0"/>
              <c:showBubbleSize val="0"/>
            </c:dLbl>
            <c:txPr>
              <a:bodyPr/>
              <a:lstStyle/>
              <a:p>
                <a:pPr>
                  <a:defRPr sz="1000" b="1"/>
                </a:pPr>
                <a:endParaRPr lang="ja-JP"/>
              </a:p>
            </c:txPr>
            <c:dLblPos val="t"/>
            <c:showLegendKey val="0"/>
            <c:showVal val="1"/>
            <c:showCatName val="0"/>
            <c:showSerName val="0"/>
            <c:showPercent val="0"/>
            <c:showBubbleSize val="0"/>
            <c:showLeaderLines val="0"/>
          </c:dLbls>
          <c:cat>
            <c:strRef>
              <c:f>地価!$B$2:$I$2</c:f>
              <c:strCache>
                <c:ptCount val="8"/>
                <c:pt idx="0">
                  <c:v>2010年</c:v>
                </c:pt>
                <c:pt idx="1">
                  <c:v>2011年</c:v>
                </c:pt>
                <c:pt idx="2">
                  <c:v>2012年</c:v>
                </c:pt>
                <c:pt idx="3">
                  <c:v>2013年</c:v>
                </c:pt>
                <c:pt idx="4">
                  <c:v>2014年</c:v>
                </c:pt>
                <c:pt idx="5">
                  <c:v>2015年</c:v>
                </c:pt>
                <c:pt idx="6">
                  <c:v>2016年</c:v>
                </c:pt>
                <c:pt idx="7">
                  <c:v>2017年</c:v>
                </c:pt>
              </c:strCache>
            </c:strRef>
          </c:cat>
          <c:val>
            <c:numRef>
              <c:f>地価!$B$4:$I$4</c:f>
              <c:numCache>
                <c:formatCode>General</c:formatCode>
                <c:ptCount val="8"/>
                <c:pt idx="0">
                  <c:v>-8.9</c:v>
                </c:pt>
                <c:pt idx="1">
                  <c:v>-4.5999999999999996</c:v>
                </c:pt>
                <c:pt idx="2">
                  <c:v>-2.1</c:v>
                </c:pt>
                <c:pt idx="3">
                  <c:v>-0.5</c:v>
                </c:pt>
                <c:pt idx="4">
                  <c:v>1.9</c:v>
                </c:pt>
                <c:pt idx="5">
                  <c:v>2</c:v>
                </c:pt>
                <c:pt idx="6">
                  <c:v>4.2</c:v>
                </c:pt>
                <c:pt idx="7">
                  <c:v>5</c:v>
                </c:pt>
              </c:numCache>
            </c:numRef>
          </c:val>
          <c:smooth val="0"/>
        </c:ser>
        <c:dLbls>
          <c:dLblPos val="t"/>
          <c:showLegendKey val="0"/>
          <c:showVal val="1"/>
          <c:showCatName val="0"/>
          <c:showSerName val="0"/>
          <c:showPercent val="0"/>
          <c:showBubbleSize val="0"/>
        </c:dLbls>
        <c:marker val="1"/>
        <c:smooth val="0"/>
        <c:axId val="88729088"/>
        <c:axId val="88730624"/>
      </c:lineChart>
      <c:catAx>
        <c:axId val="88729088"/>
        <c:scaling>
          <c:orientation val="minMax"/>
        </c:scaling>
        <c:delete val="0"/>
        <c:axPos val="b"/>
        <c:majorTickMark val="out"/>
        <c:minorTickMark val="none"/>
        <c:tickLblPos val="low"/>
        <c:txPr>
          <a:bodyPr/>
          <a:lstStyle/>
          <a:p>
            <a:pPr>
              <a:defRPr sz="6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88730624"/>
        <c:crosses val="autoZero"/>
        <c:auto val="1"/>
        <c:lblAlgn val="ctr"/>
        <c:lblOffset val="100"/>
        <c:noMultiLvlLbl val="0"/>
      </c:catAx>
      <c:valAx>
        <c:axId val="88730624"/>
        <c:scaling>
          <c:orientation val="minMax"/>
        </c:scaling>
        <c:delete val="0"/>
        <c:axPos val="l"/>
        <c:majorGridlines/>
        <c:numFmt formatCode="General" sourceLinked="1"/>
        <c:majorTickMark val="out"/>
        <c:minorTickMark val="none"/>
        <c:tickLblPos val="nextTo"/>
        <c:txPr>
          <a:bodyPr/>
          <a:lstStyle/>
          <a:p>
            <a:pPr>
              <a:defRPr sz="1200"/>
            </a:pPr>
            <a:endParaRPr lang="ja-JP"/>
          </a:p>
        </c:txPr>
        <c:crossAx val="88729088"/>
        <c:crosses val="autoZero"/>
        <c:crossBetween val="between"/>
      </c:valAx>
    </c:plotArea>
    <c:plotVisOnly val="1"/>
    <c:dispBlanksAs val="gap"/>
    <c:showDLblsOverMax val="0"/>
  </c:chart>
  <c:spPr>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5417839769652783"/>
          <c:y val="5.8056708562803476E-2"/>
          <c:w val="0.80119230817150555"/>
          <c:h val="0.6862290484684167"/>
        </c:manualLayout>
      </c:layout>
      <c:barChart>
        <c:barDir val="col"/>
        <c:grouping val="clustered"/>
        <c:varyColors val="0"/>
        <c:ser>
          <c:idx val="0"/>
          <c:order val="0"/>
          <c:invertIfNegative val="0"/>
          <c:dLbls>
            <c:numFmt formatCode="#,##0_);[Red]\(#,##0\)" sourceLinked="0"/>
            <c:txPr>
              <a:bodyPr/>
              <a:lstStyle/>
              <a:p>
                <a:pPr>
                  <a:defRPr sz="800" b="1"/>
                </a:pPr>
                <a:endParaRPr lang="ja-JP"/>
              </a:p>
            </c:txPr>
            <c:dLblPos val="outEnd"/>
            <c:showLegendKey val="0"/>
            <c:showVal val="1"/>
            <c:showCatName val="0"/>
            <c:showSerName val="0"/>
            <c:showPercent val="0"/>
            <c:showBubbleSize val="0"/>
            <c:showLeaderLines val="0"/>
          </c:dLbls>
          <c:cat>
            <c:strRef>
              <c:f>民間建設・土木!$B$2:$H$2</c:f>
              <c:strCache>
                <c:ptCount val="7"/>
                <c:pt idx="0">
                  <c:v>2010年</c:v>
                </c:pt>
                <c:pt idx="1">
                  <c:v>2011年</c:v>
                </c:pt>
                <c:pt idx="2">
                  <c:v>2012年</c:v>
                </c:pt>
                <c:pt idx="3">
                  <c:v>2013年</c:v>
                </c:pt>
                <c:pt idx="4">
                  <c:v>2014年</c:v>
                </c:pt>
                <c:pt idx="5">
                  <c:v>2015年</c:v>
                </c:pt>
                <c:pt idx="6">
                  <c:v>2016年</c:v>
                </c:pt>
              </c:strCache>
            </c:strRef>
          </c:cat>
          <c:val>
            <c:numRef>
              <c:f>民間建設・土木!$B$3:$H$3</c:f>
              <c:numCache>
                <c:formatCode>General</c:formatCode>
                <c:ptCount val="7"/>
                <c:pt idx="0">
                  <c:v>15057</c:v>
                </c:pt>
                <c:pt idx="1">
                  <c:v>14445</c:v>
                </c:pt>
                <c:pt idx="2">
                  <c:v>15128</c:v>
                </c:pt>
                <c:pt idx="3">
                  <c:v>16712</c:v>
                </c:pt>
                <c:pt idx="4">
                  <c:v>17299</c:v>
                </c:pt>
                <c:pt idx="5">
                  <c:v>20142</c:v>
                </c:pt>
                <c:pt idx="6">
                  <c:v>19415</c:v>
                </c:pt>
              </c:numCache>
            </c:numRef>
          </c:val>
        </c:ser>
        <c:dLbls>
          <c:showLegendKey val="0"/>
          <c:showVal val="0"/>
          <c:showCatName val="0"/>
          <c:showSerName val="0"/>
          <c:showPercent val="0"/>
          <c:showBubbleSize val="0"/>
        </c:dLbls>
        <c:gapWidth val="150"/>
        <c:axId val="88623744"/>
        <c:axId val="88641920"/>
      </c:barChart>
      <c:catAx>
        <c:axId val="88623744"/>
        <c:scaling>
          <c:orientation val="minMax"/>
        </c:scaling>
        <c:delete val="0"/>
        <c:axPos val="b"/>
        <c:majorTickMark val="out"/>
        <c:minorTickMark val="none"/>
        <c:tickLblPos val="nextTo"/>
        <c:txPr>
          <a:bodyPr/>
          <a:lstStyle/>
          <a:p>
            <a:pPr>
              <a:defRPr sz="800"/>
            </a:pPr>
            <a:endParaRPr lang="ja-JP"/>
          </a:p>
        </c:txPr>
        <c:crossAx val="88641920"/>
        <c:crosses val="autoZero"/>
        <c:auto val="1"/>
        <c:lblAlgn val="ctr"/>
        <c:lblOffset val="100"/>
        <c:noMultiLvlLbl val="0"/>
      </c:catAx>
      <c:valAx>
        <c:axId val="88641920"/>
        <c:scaling>
          <c:orientation val="minMax"/>
        </c:scaling>
        <c:delete val="0"/>
        <c:axPos val="l"/>
        <c:majorGridlines/>
        <c:numFmt formatCode="#,##0_);[Red]\(#,##0\)" sourceLinked="0"/>
        <c:majorTickMark val="out"/>
        <c:minorTickMark val="none"/>
        <c:tickLblPos val="nextTo"/>
        <c:txPr>
          <a:bodyPr/>
          <a:lstStyle/>
          <a:p>
            <a:pPr>
              <a:defRPr sz="800"/>
            </a:pPr>
            <a:endParaRPr lang="ja-JP"/>
          </a:p>
        </c:txPr>
        <c:crossAx val="88623744"/>
        <c:crosses val="autoZero"/>
        <c:crossBetween val="between"/>
      </c:valAx>
    </c:plotArea>
    <c:plotVisOnly val="1"/>
    <c:dispBlanksAs val="gap"/>
    <c:showDLblsOverMax val="0"/>
  </c:chart>
  <c:spPr>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marker>
            <c:symbol val="circle"/>
            <c:size val="10"/>
          </c:marker>
          <c:dLbls>
            <c:txPr>
              <a:bodyPr/>
              <a:lstStyle/>
              <a:p>
                <a:pPr>
                  <a:defRPr sz="1200" b="1"/>
                </a:pPr>
                <a:endParaRPr lang="ja-JP"/>
              </a:p>
            </c:txPr>
            <c:dLblPos val="t"/>
            <c:showLegendKey val="0"/>
            <c:showVal val="1"/>
            <c:showCatName val="0"/>
            <c:showSerName val="0"/>
            <c:showPercent val="0"/>
            <c:showBubbleSize val="0"/>
            <c:showLeaderLines val="0"/>
          </c:dLbls>
          <c:cat>
            <c:strRef>
              <c:f>都市総合力!$C$2:$I$2</c:f>
              <c:strCache>
                <c:ptCount val="7"/>
                <c:pt idx="0">
                  <c:v>2010年</c:v>
                </c:pt>
                <c:pt idx="1">
                  <c:v>2011年</c:v>
                </c:pt>
                <c:pt idx="2">
                  <c:v>2012年</c:v>
                </c:pt>
                <c:pt idx="3">
                  <c:v>2013年</c:v>
                </c:pt>
                <c:pt idx="4">
                  <c:v>2014年</c:v>
                </c:pt>
                <c:pt idx="5">
                  <c:v>2015年</c:v>
                </c:pt>
                <c:pt idx="6">
                  <c:v>2016年</c:v>
                </c:pt>
              </c:strCache>
            </c:strRef>
          </c:cat>
          <c:val>
            <c:numRef>
              <c:f>都市総合力!$C$3:$I$3</c:f>
              <c:numCache>
                <c:formatCode>General</c:formatCode>
                <c:ptCount val="7"/>
                <c:pt idx="0">
                  <c:v>18</c:v>
                </c:pt>
                <c:pt idx="1">
                  <c:v>15</c:v>
                </c:pt>
                <c:pt idx="2">
                  <c:v>17</c:v>
                </c:pt>
                <c:pt idx="3">
                  <c:v>23</c:v>
                </c:pt>
                <c:pt idx="4">
                  <c:v>26</c:v>
                </c:pt>
                <c:pt idx="5">
                  <c:v>24</c:v>
                </c:pt>
                <c:pt idx="6">
                  <c:v>22</c:v>
                </c:pt>
              </c:numCache>
            </c:numRef>
          </c:val>
          <c:smooth val="0"/>
        </c:ser>
        <c:dLbls>
          <c:showLegendKey val="0"/>
          <c:showVal val="0"/>
          <c:showCatName val="0"/>
          <c:showSerName val="0"/>
          <c:showPercent val="0"/>
          <c:showBubbleSize val="0"/>
        </c:dLbls>
        <c:marker val="1"/>
        <c:smooth val="0"/>
        <c:axId val="88739840"/>
        <c:axId val="88741376"/>
      </c:lineChart>
      <c:catAx>
        <c:axId val="88739840"/>
        <c:scaling>
          <c:orientation val="minMax"/>
        </c:scaling>
        <c:delete val="0"/>
        <c:axPos val="t"/>
        <c:majorTickMark val="out"/>
        <c:minorTickMark val="none"/>
        <c:tickLblPos val="high"/>
        <c:txPr>
          <a:bodyPr/>
          <a:lstStyle/>
          <a:p>
            <a:pPr>
              <a:defRPr sz="800"/>
            </a:pPr>
            <a:endParaRPr lang="ja-JP"/>
          </a:p>
        </c:txPr>
        <c:crossAx val="88741376"/>
        <c:crosses val="autoZero"/>
        <c:auto val="1"/>
        <c:lblAlgn val="ctr"/>
        <c:lblOffset val="100"/>
        <c:noMultiLvlLbl val="0"/>
      </c:catAx>
      <c:valAx>
        <c:axId val="88741376"/>
        <c:scaling>
          <c:orientation val="maxMin"/>
          <c:max val="42"/>
          <c:min val="1"/>
        </c:scaling>
        <c:delete val="0"/>
        <c:axPos val="l"/>
        <c:majorGridlines/>
        <c:numFmt formatCode="General" sourceLinked="1"/>
        <c:majorTickMark val="out"/>
        <c:minorTickMark val="none"/>
        <c:tickLblPos val="nextTo"/>
        <c:txPr>
          <a:bodyPr/>
          <a:lstStyle/>
          <a:p>
            <a:pPr>
              <a:defRPr sz="1100">
                <a:latin typeface="+mn-ea"/>
                <a:ea typeface="+mn-ea"/>
              </a:defRPr>
            </a:pPr>
            <a:endParaRPr lang="ja-JP"/>
          </a:p>
        </c:txPr>
        <c:crossAx val="88739840"/>
        <c:crosses val="autoZero"/>
        <c:crossBetween val="between"/>
        <c:majorUnit val="5"/>
      </c:valAx>
    </c:plotArea>
    <c:plotVisOnly val="1"/>
    <c:dispBlanksAs val="gap"/>
    <c:showDLblsOverMax val="0"/>
  </c:chart>
  <c:spPr>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0"/>
    <c:plotArea>
      <c:layout/>
      <c:barChart>
        <c:barDir val="col"/>
        <c:grouping val="clustered"/>
        <c:varyColors val="0"/>
        <c:ser>
          <c:idx val="0"/>
          <c:order val="0"/>
          <c:invertIfNegative val="0"/>
          <c:dLbls>
            <c:numFmt formatCode="#,##0.0_);[Red]\(#,##0.0\)" sourceLinked="0"/>
            <c:txPr>
              <a:bodyPr/>
              <a:lstStyle/>
              <a:p>
                <a:pPr>
                  <a:defRPr b="1"/>
                </a:pPr>
                <a:endParaRPr lang="ja-JP"/>
              </a:p>
            </c:txPr>
            <c:dLblPos val="outEnd"/>
            <c:showLegendKey val="0"/>
            <c:showVal val="1"/>
            <c:showCatName val="0"/>
            <c:showSerName val="0"/>
            <c:showPercent val="0"/>
            <c:showBubbleSize val="0"/>
            <c:showLeaderLines val="0"/>
          </c:dLbls>
          <c:cat>
            <c:strRef>
              <c:f>太陽光!$B$3:$G$3</c:f>
              <c:strCache>
                <c:ptCount val="6"/>
                <c:pt idx="0">
                  <c:v>2010年</c:v>
                </c:pt>
                <c:pt idx="1">
                  <c:v>2011年</c:v>
                </c:pt>
                <c:pt idx="2">
                  <c:v>2012年</c:v>
                </c:pt>
                <c:pt idx="3">
                  <c:v>2013年</c:v>
                </c:pt>
                <c:pt idx="4">
                  <c:v>2014年</c:v>
                </c:pt>
                <c:pt idx="5">
                  <c:v>2015年</c:v>
                </c:pt>
              </c:strCache>
            </c:strRef>
          </c:cat>
          <c:val>
            <c:numRef>
              <c:f>太陽光!$B$4:$G$4</c:f>
              <c:numCache>
                <c:formatCode>General</c:formatCode>
                <c:ptCount val="6"/>
                <c:pt idx="0">
                  <c:v>14.3</c:v>
                </c:pt>
                <c:pt idx="1">
                  <c:v>17.899999999999999</c:v>
                </c:pt>
                <c:pt idx="2">
                  <c:v>26.5</c:v>
                </c:pt>
                <c:pt idx="3">
                  <c:v>46.4</c:v>
                </c:pt>
                <c:pt idx="4">
                  <c:v>64.5</c:v>
                </c:pt>
                <c:pt idx="5">
                  <c:v>76.099999999999994</c:v>
                </c:pt>
              </c:numCache>
            </c:numRef>
          </c:val>
        </c:ser>
        <c:dLbls>
          <c:showLegendKey val="0"/>
          <c:showVal val="0"/>
          <c:showCatName val="0"/>
          <c:showSerName val="0"/>
          <c:showPercent val="0"/>
          <c:showBubbleSize val="0"/>
        </c:dLbls>
        <c:gapWidth val="150"/>
        <c:axId val="88786048"/>
        <c:axId val="88787584"/>
      </c:barChart>
      <c:catAx>
        <c:axId val="88786048"/>
        <c:scaling>
          <c:orientation val="minMax"/>
        </c:scaling>
        <c:delete val="0"/>
        <c:axPos val="b"/>
        <c:majorTickMark val="out"/>
        <c:minorTickMark val="none"/>
        <c:tickLblPos val="nextTo"/>
        <c:crossAx val="88787584"/>
        <c:crosses val="autoZero"/>
        <c:auto val="1"/>
        <c:lblAlgn val="ctr"/>
        <c:lblOffset val="100"/>
        <c:noMultiLvlLbl val="0"/>
      </c:catAx>
      <c:valAx>
        <c:axId val="88787584"/>
        <c:scaling>
          <c:orientation val="minMax"/>
        </c:scaling>
        <c:delete val="0"/>
        <c:axPos val="l"/>
        <c:majorGridlines/>
        <c:numFmt formatCode="General" sourceLinked="1"/>
        <c:majorTickMark val="out"/>
        <c:minorTickMark val="none"/>
        <c:tickLblPos val="nextTo"/>
        <c:crossAx val="88786048"/>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75240594925635"/>
          <c:y val="5.1400554097404488E-2"/>
          <c:w val="0.84302537182852133"/>
          <c:h val="0.77461213181685618"/>
        </c:manualLayout>
      </c:layout>
      <c:lineChart>
        <c:grouping val="standard"/>
        <c:varyColors val="0"/>
        <c:ser>
          <c:idx val="0"/>
          <c:order val="0"/>
          <c:tx>
            <c:strRef>
              <c:f>'[＜P.61＞３(2)輸出入に占めるアジアの割合.xlsx]Sheet1'!$A$39</c:f>
              <c:strCache>
                <c:ptCount val="1"/>
                <c:pt idx="0">
                  <c:v>近畿圏</c:v>
                </c:pt>
              </c:strCache>
            </c:strRef>
          </c:tx>
          <c:marker>
            <c:symbol val="square"/>
            <c:size val="7"/>
          </c:marker>
          <c:dLbls>
            <c:dLbl>
              <c:idx val="0"/>
              <c:layout>
                <c:manualLayout>
                  <c:x val="-3.0555555555555568E-2"/>
                  <c:y val="4.1666666666666664E-2"/>
                </c:manualLayout>
              </c:layout>
              <c:showLegendKey val="0"/>
              <c:showVal val="1"/>
              <c:showCatName val="0"/>
              <c:showSerName val="0"/>
              <c:showPercent val="0"/>
              <c:showBubbleSize val="0"/>
            </c:dLbl>
            <c:dLbl>
              <c:idx val="1"/>
              <c:layout>
                <c:manualLayout>
                  <c:x val="-5.5555555555555552E-2"/>
                  <c:y val="-4.6296296296296294E-2"/>
                </c:manualLayout>
              </c:layout>
              <c:showLegendKey val="0"/>
              <c:showVal val="1"/>
              <c:showCatName val="0"/>
              <c:showSerName val="0"/>
              <c:showPercent val="0"/>
              <c:showBubbleSize val="0"/>
            </c:dLbl>
            <c:dLbl>
              <c:idx val="2"/>
              <c:layout>
                <c:manualLayout>
                  <c:x val="-3.3333333333333333E-2"/>
                  <c:y val="3.2407407407407406E-2"/>
                </c:manualLayout>
              </c:layout>
              <c:showLegendKey val="0"/>
              <c:showVal val="1"/>
              <c:showCatName val="0"/>
              <c:showSerName val="0"/>
              <c:showPercent val="0"/>
              <c:showBubbleSize val="0"/>
            </c:dLbl>
            <c:dLbl>
              <c:idx val="3"/>
              <c:layout>
                <c:manualLayout>
                  <c:x val="-4.4444444444444446E-2"/>
                  <c:y val="-5.0925925925925923E-2"/>
                </c:manualLayout>
              </c:layout>
              <c:showLegendKey val="0"/>
              <c:showVal val="1"/>
              <c:showCatName val="0"/>
              <c:showSerName val="0"/>
              <c:showPercent val="0"/>
              <c:showBubbleSize val="0"/>
            </c:dLbl>
            <c:dLbl>
              <c:idx val="4"/>
              <c:layout>
                <c:manualLayout>
                  <c:x val="-5.0000000000000051E-2"/>
                  <c:y val="5.0925925925925923E-2"/>
                </c:manualLayout>
              </c:layout>
              <c:showLegendKey val="0"/>
              <c:showVal val="1"/>
              <c:showCatName val="0"/>
              <c:showSerName val="0"/>
              <c:showPercent val="0"/>
              <c:showBubbleSize val="0"/>
            </c:dLbl>
            <c:dLbl>
              <c:idx val="5"/>
              <c:layout>
                <c:manualLayout>
                  <c:x val="-4.9999999999999947E-2"/>
                  <c:y val="-5.5555555555555552E-2"/>
                </c:manualLayout>
              </c:layout>
              <c:showLegendKey val="0"/>
              <c:showVal val="1"/>
              <c:showCatName val="0"/>
              <c:showSerName val="0"/>
              <c:showPercent val="0"/>
              <c:showBubbleSize val="0"/>
            </c:dLbl>
            <c:dLbl>
              <c:idx val="6"/>
              <c:layout>
                <c:manualLayout>
                  <c:x val="-4.1666666666666664E-2"/>
                  <c:y val="-4.1666666666666664E-2"/>
                </c:manualLayout>
              </c:layout>
              <c:showLegendKey val="0"/>
              <c:showVal val="1"/>
              <c:showCatName val="0"/>
              <c:showSerName val="0"/>
              <c:showPercent val="0"/>
              <c:showBubbleSize val="0"/>
            </c:dLbl>
            <c:dLbl>
              <c:idx val="7"/>
              <c:layout>
                <c:manualLayout>
                  <c:x val="-1.6666666666666666E-2"/>
                  <c:y val="1.3888888888888931E-2"/>
                </c:manualLayout>
              </c:layout>
              <c:showLegendKey val="0"/>
              <c:showVal val="1"/>
              <c:showCatName val="0"/>
              <c:showSerName val="0"/>
              <c:showPercent val="0"/>
              <c:showBubbleSize val="0"/>
            </c:dLbl>
            <c:dLbl>
              <c:idx val="8"/>
              <c:layout>
                <c:manualLayout>
                  <c:x val="-5.8333333333333334E-2"/>
                  <c:y val="-4.1666666666666685E-2"/>
                </c:manualLayout>
              </c:layout>
              <c:showLegendKey val="0"/>
              <c:showVal val="1"/>
              <c:showCatName val="0"/>
              <c:showSerName val="0"/>
              <c:showPercent val="0"/>
              <c:showBubbleSize val="0"/>
            </c:dLbl>
            <c:dLbl>
              <c:idx val="9"/>
              <c:layout>
                <c:manualLayout>
                  <c:x val="-5.8333333333333334E-2"/>
                  <c:y val="-4.1666666666666664E-2"/>
                </c:manualLayout>
              </c:layout>
              <c:showLegendKey val="0"/>
              <c:showVal val="1"/>
              <c:showCatName val="0"/>
              <c:showSerName val="0"/>
              <c:showPercent val="0"/>
              <c:showBubbleSize val="0"/>
            </c:dLbl>
            <c:dLbl>
              <c:idx val="10"/>
              <c:layout>
                <c:manualLayout>
                  <c:x val="-3.6111111111111108E-2"/>
                  <c:y val="-5.5555555555555552E-2"/>
                </c:manualLayout>
              </c:layout>
              <c:showLegendKey val="0"/>
              <c:showVal val="1"/>
              <c:showCatName val="0"/>
              <c:showSerName val="0"/>
              <c:showPercent val="0"/>
              <c:showBubbleSize val="0"/>
            </c:dLbl>
            <c:dLbl>
              <c:idx val="11"/>
              <c:layout>
                <c:manualLayout>
                  <c:x val="-2.5000000000000001E-2"/>
                  <c:y val="4.1666666666666664E-2"/>
                </c:manualLayout>
              </c:layout>
              <c:showLegendKey val="0"/>
              <c:showVal val="1"/>
              <c:showCatName val="0"/>
              <c:showSerName val="0"/>
              <c:showPercent val="0"/>
              <c:showBubbleSize val="0"/>
            </c:dLbl>
            <c:dLbl>
              <c:idx val="12"/>
              <c:layout>
                <c:manualLayout>
                  <c:x val="-0.05"/>
                  <c:y val="-5.0925925925925923E-2"/>
                </c:manualLayout>
              </c:layout>
              <c:showLegendKey val="0"/>
              <c:showVal val="1"/>
              <c:showCatName val="0"/>
              <c:showSerName val="0"/>
              <c:showPercent val="0"/>
              <c:showBubbleSize val="0"/>
            </c:dLbl>
            <c:dLbl>
              <c:idx val="13"/>
              <c:layout>
                <c:manualLayout>
                  <c:x val="-1.3888888888888888E-2"/>
                  <c:y val="1.8518153980752405E-2"/>
                </c:manualLayout>
              </c:layout>
              <c:showLegendKey val="0"/>
              <c:showVal val="1"/>
              <c:showCatName val="0"/>
              <c:showSerName val="0"/>
              <c:showPercent val="0"/>
              <c:showBubbleSize val="0"/>
            </c:dLbl>
            <c:dLbl>
              <c:idx val="14"/>
              <c:layout>
                <c:manualLayout>
                  <c:x val="-3.3333552055993004E-2"/>
                  <c:y val="-6.481481481481481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'[＜P.61＞３(2)輸出入に占めるアジアの割合.xlsx]Sheet1'!$B$38:$Q$38</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'[＜P.61＞３(2)輸出入に占めるアジアの割合.xlsx]Sheet1'!$B$39:$Q$39</c:f>
              <c:numCache>
                <c:formatCode>#,##0.0;"▲ "#,##0.0</c:formatCode>
                <c:ptCount val="16"/>
                <c:pt idx="0">
                  <c:v>52.9</c:v>
                </c:pt>
                <c:pt idx="1">
                  <c:v>55.4</c:v>
                </c:pt>
                <c:pt idx="2">
                  <c:v>58.1</c:v>
                </c:pt>
                <c:pt idx="3">
                  <c:v>59</c:v>
                </c:pt>
                <c:pt idx="4">
                  <c:v>58.7</c:v>
                </c:pt>
                <c:pt idx="5">
                  <c:v>58.3</c:v>
                </c:pt>
                <c:pt idx="6">
                  <c:v>58.2</c:v>
                </c:pt>
                <c:pt idx="7">
                  <c:v>57.8</c:v>
                </c:pt>
                <c:pt idx="8">
                  <c:v>61.8</c:v>
                </c:pt>
                <c:pt idx="9">
                  <c:v>63.7</c:v>
                </c:pt>
                <c:pt idx="10">
                  <c:v>63.4</c:v>
                </c:pt>
                <c:pt idx="11">
                  <c:v>61.751995848093088</c:v>
                </c:pt>
                <c:pt idx="12">
                  <c:v>62.242146465491288</c:v>
                </c:pt>
                <c:pt idx="13">
                  <c:v>61.246694334357677</c:v>
                </c:pt>
                <c:pt idx="14">
                  <c:v>62.935680300837447</c:v>
                </c:pt>
                <c:pt idx="15" formatCode="0.0">
                  <c:v>63.6</c:v>
                </c:pt>
              </c:numCache>
            </c:numRef>
          </c:val>
          <c:smooth val="0"/>
        </c:ser>
        <c:ser>
          <c:idx val="1"/>
          <c:order val="1"/>
          <c:tx>
            <c:strRef>
              <c:f>'[＜P.61＞３(2)輸出入に占めるアジアの割合.xlsx]Sheet1'!$A$40</c:f>
              <c:strCache>
                <c:ptCount val="1"/>
                <c:pt idx="0">
                  <c:v>全国</c:v>
                </c:pt>
              </c:strCache>
            </c:strRef>
          </c:tx>
          <c:marker>
            <c:symbol val="triangle"/>
            <c:size val="7"/>
          </c:marker>
          <c:dLbls>
            <c:dLbl>
              <c:idx val="0"/>
              <c:layout>
                <c:manualLayout>
                  <c:x val="-5.000000000000001E-2"/>
                  <c:y val="2.7777777777777693E-2"/>
                </c:manualLayout>
              </c:layout>
              <c:showLegendKey val="0"/>
              <c:showVal val="1"/>
              <c:showCatName val="0"/>
              <c:showSerName val="0"/>
              <c:showPercent val="0"/>
              <c:showBubbleSize val="0"/>
            </c:dLbl>
            <c:dLbl>
              <c:idx val="1"/>
              <c:layout>
                <c:manualLayout>
                  <c:x val="-0.05"/>
                  <c:y val="-5.5555555555555552E-2"/>
                </c:manualLayout>
              </c:layout>
              <c:showLegendKey val="0"/>
              <c:showVal val="1"/>
              <c:showCatName val="0"/>
              <c:showSerName val="0"/>
              <c:showPercent val="0"/>
              <c:showBubbleSize val="0"/>
            </c:dLbl>
            <c:dLbl>
              <c:idx val="2"/>
              <c:layout>
                <c:manualLayout>
                  <c:x val="-3.3333333333333333E-2"/>
                  <c:y val="3.7037037037037035E-2"/>
                </c:manualLayout>
              </c:layout>
              <c:showLegendKey val="0"/>
              <c:showVal val="1"/>
              <c:showCatName val="0"/>
              <c:showSerName val="0"/>
              <c:showPercent val="0"/>
              <c:showBubbleSize val="0"/>
            </c:dLbl>
            <c:dLbl>
              <c:idx val="3"/>
              <c:layout>
                <c:manualLayout>
                  <c:x val="-4.7222222222222221E-2"/>
                  <c:y val="-4.1666666666666664E-2"/>
                </c:manualLayout>
              </c:layout>
              <c:showLegendKey val="0"/>
              <c:showVal val="1"/>
              <c:showCatName val="0"/>
              <c:showSerName val="0"/>
              <c:showPercent val="0"/>
              <c:showBubbleSize val="0"/>
            </c:dLbl>
            <c:dLbl>
              <c:idx val="4"/>
              <c:layout>
                <c:manualLayout>
                  <c:x val="-5.0000000000000051E-2"/>
                  <c:y val="-4.6296296296296294E-2"/>
                </c:manualLayout>
              </c:layout>
              <c:showLegendKey val="0"/>
              <c:showVal val="1"/>
              <c:showCatName val="0"/>
              <c:showSerName val="0"/>
              <c:showPercent val="0"/>
              <c:showBubbleSize val="0"/>
            </c:dLbl>
            <c:dLbl>
              <c:idx val="5"/>
              <c:layout>
                <c:manualLayout>
                  <c:x val="-5.8333333333333334E-2"/>
                  <c:y val="5.0925925925925923E-2"/>
                </c:manualLayout>
              </c:layout>
              <c:showLegendKey val="0"/>
              <c:showVal val="1"/>
              <c:showCatName val="0"/>
              <c:showSerName val="0"/>
              <c:showPercent val="0"/>
              <c:showBubbleSize val="0"/>
            </c:dLbl>
            <c:dLbl>
              <c:idx val="6"/>
              <c:layout>
                <c:manualLayout>
                  <c:x val="-0.05"/>
                  <c:y val="-4.1666666666666664E-2"/>
                </c:manualLayout>
              </c:layout>
              <c:showLegendKey val="0"/>
              <c:showVal val="1"/>
              <c:showCatName val="0"/>
              <c:showSerName val="0"/>
              <c:showPercent val="0"/>
              <c:showBubbleSize val="0"/>
            </c:dLbl>
            <c:dLbl>
              <c:idx val="7"/>
              <c:layout>
                <c:manualLayout>
                  <c:x val="-1.6666666666666666E-2"/>
                  <c:y val="1.3888888888888888E-2"/>
                </c:manualLayout>
              </c:layout>
              <c:showLegendKey val="0"/>
              <c:showVal val="1"/>
              <c:showCatName val="0"/>
              <c:showSerName val="0"/>
              <c:showPercent val="0"/>
              <c:showBubbleSize val="0"/>
            </c:dLbl>
            <c:dLbl>
              <c:idx val="8"/>
              <c:layout>
                <c:manualLayout>
                  <c:x val="-7.7777777777777779E-2"/>
                  <c:y val="-5.0925925925925923E-2"/>
                </c:manualLayout>
              </c:layout>
              <c:showLegendKey val="0"/>
              <c:showVal val="1"/>
              <c:showCatName val="0"/>
              <c:showSerName val="0"/>
              <c:showPercent val="0"/>
              <c:showBubbleSize val="0"/>
            </c:dLbl>
            <c:dLbl>
              <c:idx val="9"/>
              <c:layout>
                <c:manualLayout>
                  <c:x val="-5.5555555555555552E-2"/>
                  <c:y val="-4.6296296296296294E-2"/>
                </c:manualLayout>
              </c:layout>
              <c:showLegendKey val="0"/>
              <c:showVal val="1"/>
              <c:showCatName val="0"/>
              <c:showSerName val="0"/>
              <c:showPercent val="0"/>
              <c:showBubbleSize val="0"/>
            </c:dLbl>
            <c:dLbl>
              <c:idx val="10"/>
              <c:layout>
                <c:manualLayout>
                  <c:x val="-0.05"/>
                  <c:y val="-5.5555555555555552E-2"/>
                </c:manualLayout>
              </c:layout>
              <c:showLegendKey val="0"/>
              <c:showVal val="1"/>
              <c:showCatName val="0"/>
              <c:showSerName val="0"/>
              <c:showPercent val="0"/>
              <c:showBubbleSize val="0"/>
            </c:dLbl>
            <c:dLbl>
              <c:idx val="11"/>
              <c:layout>
                <c:manualLayout>
                  <c:x val="-5.5555555555555552E-2"/>
                  <c:y val="-5.0925925925925881E-2"/>
                </c:manualLayout>
              </c:layout>
              <c:showLegendKey val="0"/>
              <c:showVal val="1"/>
              <c:showCatName val="0"/>
              <c:showSerName val="0"/>
              <c:showPercent val="0"/>
              <c:showBubbleSize val="0"/>
            </c:dLbl>
            <c:dLbl>
              <c:idx val="12"/>
              <c:layout>
                <c:manualLayout>
                  <c:x val="-0.05"/>
                  <c:y val="-4.6296296296296294E-2"/>
                </c:manualLayout>
              </c:layout>
              <c:showLegendKey val="0"/>
              <c:showVal val="1"/>
              <c:showCatName val="0"/>
              <c:showSerName val="0"/>
              <c:showPercent val="0"/>
              <c:showBubbleSize val="0"/>
            </c:dLbl>
            <c:dLbl>
              <c:idx val="13"/>
              <c:layout>
                <c:manualLayout>
                  <c:x val="-4.7222222222222221E-2"/>
                  <c:y val="-5.0925925925925923E-2"/>
                </c:manualLayout>
              </c:layout>
              <c:showLegendKey val="0"/>
              <c:showVal val="1"/>
              <c:showCatName val="0"/>
              <c:showSerName val="0"/>
              <c:showPercent val="0"/>
              <c:showBubbleSize val="0"/>
            </c:dLbl>
            <c:dLbl>
              <c:idx val="14"/>
              <c:layout>
                <c:manualLayout>
                  <c:x val="-2.2222222222222223E-2"/>
                  <c:y val="-4.629629629629629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'[＜P.61＞３(2)輸出入に占めるアジアの割合.xlsx]Sheet1'!$B$38:$Q$38</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'[＜P.61＞３(2)輸出入に占めるアジアの割合.xlsx]Sheet1'!$B$40:$Q$40</c:f>
              <c:numCache>
                <c:formatCode>#,##0.0;"▲ "#,##0.0</c:formatCode>
                <c:ptCount val="16"/>
                <c:pt idx="0">
                  <c:v>41.2</c:v>
                </c:pt>
                <c:pt idx="1">
                  <c:v>43.2</c:v>
                </c:pt>
                <c:pt idx="2">
                  <c:v>45.5</c:v>
                </c:pt>
                <c:pt idx="3">
                  <c:v>47</c:v>
                </c:pt>
                <c:pt idx="4">
                  <c:v>46.6</c:v>
                </c:pt>
                <c:pt idx="5">
                  <c:v>45.7</c:v>
                </c:pt>
                <c:pt idx="6">
                  <c:v>45.8</c:v>
                </c:pt>
                <c:pt idx="7">
                  <c:v>45</c:v>
                </c:pt>
                <c:pt idx="8">
                  <c:v>49.5</c:v>
                </c:pt>
                <c:pt idx="9">
                  <c:v>51</c:v>
                </c:pt>
                <c:pt idx="10">
                  <c:v>50.2</c:v>
                </c:pt>
                <c:pt idx="11">
                  <c:v>49.2</c:v>
                </c:pt>
                <c:pt idx="12">
                  <c:v>48.9</c:v>
                </c:pt>
                <c:pt idx="13">
                  <c:v>49.1</c:v>
                </c:pt>
                <c:pt idx="14">
                  <c:v>51</c:v>
                </c:pt>
                <c:pt idx="15">
                  <c:v>51.7</c:v>
                </c:pt>
              </c:numCache>
            </c:numRef>
          </c:val>
          <c:smooth val="0"/>
        </c:ser>
        <c:dLbls>
          <c:showLegendKey val="0"/>
          <c:showVal val="0"/>
          <c:showCatName val="0"/>
          <c:showSerName val="0"/>
          <c:showPercent val="0"/>
          <c:showBubbleSize val="0"/>
        </c:dLbls>
        <c:marker val="1"/>
        <c:smooth val="0"/>
        <c:axId val="91171072"/>
        <c:axId val="91209728"/>
      </c:lineChart>
      <c:catAx>
        <c:axId val="91171072"/>
        <c:scaling>
          <c:orientation val="minMax"/>
        </c:scaling>
        <c:delete val="0"/>
        <c:axPos val="b"/>
        <c:numFmt formatCode="General" sourceLinked="1"/>
        <c:majorTickMark val="out"/>
        <c:minorTickMark val="none"/>
        <c:tickLblPos val="nextTo"/>
        <c:txPr>
          <a:bodyPr/>
          <a:lstStyle/>
          <a:p>
            <a:pPr>
              <a:defRPr sz="800"/>
            </a:pPr>
            <a:endParaRPr lang="ja-JP"/>
          </a:p>
        </c:txPr>
        <c:crossAx val="91209728"/>
        <c:crosses val="autoZero"/>
        <c:auto val="1"/>
        <c:lblAlgn val="ctr"/>
        <c:lblOffset val="100"/>
        <c:noMultiLvlLbl val="0"/>
      </c:catAx>
      <c:valAx>
        <c:axId val="91209728"/>
        <c:scaling>
          <c:orientation val="minMax"/>
          <c:min val="35"/>
        </c:scaling>
        <c:delete val="0"/>
        <c:axPos val="l"/>
        <c:majorGridlines/>
        <c:numFmt formatCode="General" sourceLinked="0"/>
        <c:majorTickMark val="out"/>
        <c:minorTickMark val="none"/>
        <c:tickLblPos val="nextTo"/>
        <c:txPr>
          <a:bodyPr/>
          <a:lstStyle/>
          <a:p>
            <a:pPr>
              <a:defRPr sz="1200"/>
            </a:pPr>
            <a:endParaRPr lang="ja-JP"/>
          </a:p>
        </c:txPr>
        <c:crossAx val="91171072"/>
        <c:crosses val="autoZero"/>
        <c:crossBetween val="between"/>
      </c:valAx>
    </c:plotArea>
    <c:legend>
      <c:legendPos val="r"/>
      <c:layout>
        <c:manualLayout>
          <c:xMode val="edge"/>
          <c:yMode val="edge"/>
          <c:x val="0.69425000000000003"/>
          <c:y val="0.62461614173228341"/>
          <c:w val="0.20906339180795702"/>
          <c:h val="0.16743438320209975"/>
        </c:manualLayout>
      </c:layout>
      <c:overlay val="0"/>
    </c:legend>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11078242291537"/>
          <c:y val="7.6010935191961032E-2"/>
          <c:w val="0.80452622980138533"/>
          <c:h val="0.69651426944108075"/>
        </c:manualLayout>
      </c:layout>
      <c:barChart>
        <c:barDir val="col"/>
        <c:grouping val="clustered"/>
        <c:varyColors val="0"/>
        <c:ser>
          <c:idx val="0"/>
          <c:order val="0"/>
          <c:tx>
            <c:strRef>
              <c:f>元データ!$B$12</c:f>
              <c:strCache>
                <c:ptCount val="1"/>
                <c:pt idx="0">
                  <c:v>来阪外国人者数（万人）</c:v>
                </c:pt>
              </c:strCache>
            </c:strRef>
          </c:tx>
          <c:invertIfNegative val="0"/>
          <c:dLbls>
            <c:dLbl>
              <c:idx val="2"/>
              <c:layout>
                <c:manualLayout>
                  <c:x val="0"/>
                  <c:y val="0.10462428307572665"/>
                </c:manualLayout>
              </c:layout>
              <c:dLblPos val="outEnd"/>
              <c:showLegendKey val="0"/>
              <c:showVal val="1"/>
              <c:showCatName val="0"/>
              <c:showSerName val="0"/>
              <c:showPercent val="0"/>
              <c:showBubbleSize val="0"/>
            </c:dLbl>
            <c:dLbl>
              <c:idx val="3"/>
              <c:layout>
                <c:manualLayout>
                  <c:x val="1.8832391713747645E-3"/>
                  <c:y val="0.12235612909497424"/>
                </c:manualLayout>
              </c:layout>
              <c:dLblPos val="outEnd"/>
              <c:showLegendKey val="0"/>
              <c:showVal val="1"/>
              <c:showCatName val="0"/>
              <c:showSerName val="0"/>
              <c:showPercent val="0"/>
              <c:showBubbleSize val="0"/>
            </c:dLbl>
            <c:dLbl>
              <c:idx val="4"/>
              <c:layout>
                <c:manualLayout>
                  <c:x val="-1.8832391713747645E-3"/>
                  <c:y val="0.14794352094877028"/>
                </c:manualLayout>
              </c:layout>
              <c:dLblPos val="outEnd"/>
              <c:showLegendKey val="0"/>
              <c:showVal val="1"/>
              <c:showCatName val="0"/>
              <c:showSerName val="0"/>
              <c:showPercent val="0"/>
              <c:showBubbleSize val="0"/>
            </c:dLbl>
            <c:dLbl>
              <c:idx val="5"/>
              <c:layout>
                <c:manualLayout>
                  <c:x val="1.8832391713747645E-3"/>
                  <c:y val="0.22513050452026831"/>
                </c:manualLayout>
              </c:layout>
              <c:dLblPos val="outEnd"/>
              <c:showLegendKey val="0"/>
              <c:showVal val="1"/>
              <c:showCatName val="0"/>
              <c:showSerName val="0"/>
              <c:showPercent val="0"/>
              <c:showBubbleSize val="0"/>
            </c:dLbl>
            <c:dLbl>
              <c:idx val="6"/>
              <c:layout>
                <c:manualLayout>
                  <c:x val="0"/>
                  <c:y val="0.21892801594245165"/>
                </c:manualLayout>
              </c:layout>
              <c:dLblPos val="outEnd"/>
              <c:showLegendKey val="0"/>
              <c:showVal val="1"/>
              <c:showCatName val="0"/>
              <c:showSerName val="0"/>
              <c:showPercent val="0"/>
              <c:showBubbleSize val="0"/>
            </c:dLbl>
            <c:txPr>
              <a:bodyPr/>
              <a:lstStyle/>
              <a:p>
                <a:pPr>
                  <a:defRPr>
                    <a:solidFill>
                      <a:schemeClr val="tx1"/>
                    </a:solidFill>
                  </a:defRPr>
                </a:pPr>
                <a:endParaRPr lang="ja-JP"/>
              </a:p>
            </c:txPr>
            <c:dLblPos val="inBase"/>
            <c:showLegendKey val="0"/>
            <c:showVal val="1"/>
            <c:showCatName val="0"/>
            <c:showSerName val="0"/>
            <c:showPercent val="0"/>
            <c:showBubbleSize val="0"/>
            <c:showLeaderLines val="0"/>
          </c:dLbls>
          <c:cat>
            <c:numRef>
              <c:f>元データ!$A$13:$A$19</c:f>
              <c:numCache>
                <c:formatCode>General</c:formatCode>
                <c:ptCount val="7"/>
                <c:pt idx="0">
                  <c:v>2010</c:v>
                </c:pt>
                <c:pt idx="1">
                  <c:v>2011</c:v>
                </c:pt>
                <c:pt idx="2">
                  <c:v>2012</c:v>
                </c:pt>
                <c:pt idx="3">
                  <c:v>2013</c:v>
                </c:pt>
                <c:pt idx="4">
                  <c:v>2014</c:v>
                </c:pt>
                <c:pt idx="5">
                  <c:v>2015</c:v>
                </c:pt>
                <c:pt idx="6">
                  <c:v>2016</c:v>
                </c:pt>
              </c:numCache>
            </c:numRef>
          </c:cat>
          <c:val>
            <c:numRef>
              <c:f>元データ!$B$13:$B$19</c:f>
              <c:numCache>
                <c:formatCode>#,##0_);[Red]\(#,##0\)</c:formatCode>
                <c:ptCount val="7"/>
                <c:pt idx="0">
                  <c:v>234.9</c:v>
                </c:pt>
                <c:pt idx="1">
                  <c:v>158.30000000000001</c:v>
                </c:pt>
                <c:pt idx="2">
                  <c:v>202.8</c:v>
                </c:pt>
                <c:pt idx="3">
                  <c:v>262.5</c:v>
                </c:pt>
                <c:pt idx="4">
                  <c:v>375.8</c:v>
                </c:pt>
                <c:pt idx="5">
                  <c:v>716.4</c:v>
                </c:pt>
                <c:pt idx="6">
                  <c:v>940</c:v>
                </c:pt>
              </c:numCache>
            </c:numRef>
          </c:val>
        </c:ser>
        <c:dLbls>
          <c:showLegendKey val="0"/>
          <c:showVal val="0"/>
          <c:showCatName val="0"/>
          <c:showSerName val="0"/>
          <c:showPercent val="0"/>
          <c:showBubbleSize val="0"/>
        </c:dLbls>
        <c:gapWidth val="150"/>
        <c:axId val="23296640"/>
        <c:axId val="23310720"/>
      </c:barChart>
      <c:lineChart>
        <c:grouping val="standard"/>
        <c:varyColors val="0"/>
        <c:ser>
          <c:idx val="1"/>
          <c:order val="1"/>
          <c:tx>
            <c:strRef>
              <c:f>元データ!$C$12</c:f>
              <c:strCache>
                <c:ptCount val="1"/>
                <c:pt idx="0">
                  <c:v>関西国際空港におけるLCC国際線旅客便数（便/週）</c:v>
                </c:pt>
              </c:strCache>
            </c:strRef>
          </c:tx>
          <c:spPr>
            <a:ln>
              <a:prstDash val="sysDash"/>
            </a:ln>
          </c:spPr>
          <c:marker>
            <c:symbol val="square"/>
            <c:size val="5"/>
            <c:spPr>
              <a:ln>
                <a:prstDash val="sysDash"/>
              </a:ln>
            </c:spPr>
          </c:marker>
          <c:dLbls>
            <c:dLbl>
              <c:idx val="0"/>
              <c:layout>
                <c:manualLayout>
                  <c:x val="5.4067583223395633E-3"/>
                  <c:y val="-7.0560373749202945E-2"/>
                </c:manualLayout>
              </c:layout>
              <c:showLegendKey val="0"/>
              <c:showVal val="1"/>
              <c:showCatName val="0"/>
              <c:showSerName val="0"/>
              <c:showPercent val="0"/>
              <c:showBubbleSize val="0"/>
            </c:dLbl>
            <c:dLbl>
              <c:idx val="1"/>
              <c:layout>
                <c:manualLayout>
                  <c:x val="-3.1346641933474854E-2"/>
                  <c:y val="-0.1049544274360588"/>
                </c:manualLayout>
              </c:layout>
              <c:showLegendKey val="0"/>
              <c:showVal val="1"/>
              <c:showCatName val="0"/>
              <c:showSerName val="0"/>
              <c:showPercent val="0"/>
              <c:showBubbleSize val="0"/>
            </c:dLbl>
            <c:dLbl>
              <c:idx val="2"/>
              <c:layout>
                <c:manualLayout>
                  <c:x val="-3.2015141267151957E-2"/>
                  <c:y val="-7.2760859689848176E-2"/>
                </c:manualLayout>
              </c:layout>
              <c:showLegendKey val="0"/>
              <c:showVal val="1"/>
              <c:showCatName val="0"/>
              <c:showSerName val="0"/>
              <c:showPercent val="0"/>
              <c:showBubbleSize val="0"/>
            </c:dLbl>
            <c:dLbl>
              <c:idx val="3"/>
              <c:layout>
                <c:manualLayout>
                  <c:x val="-3.6024463091068597E-2"/>
                  <c:y val="-8.5992427494405013E-2"/>
                </c:manualLayout>
              </c:layout>
              <c:showLegendKey val="0"/>
              <c:showVal val="1"/>
              <c:showCatName val="0"/>
              <c:showSerName val="0"/>
              <c:showPercent val="0"/>
              <c:showBubbleSize val="0"/>
            </c:dLbl>
            <c:dLbl>
              <c:idx val="4"/>
              <c:layout>
                <c:manualLayout>
                  <c:x val="-4.258556724503941E-2"/>
                  <c:y val="-7.4090319945654667E-2"/>
                </c:manualLayout>
              </c:layout>
              <c:showLegendKey val="0"/>
              <c:showVal val="1"/>
              <c:showCatName val="0"/>
              <c:showSerName val="0"/>
              <c:showPercent val="0"/>
              <c:showBubbleSize val="0"/>
            </c:dLbl>
            <c:dLbl>
              <c:idx val="5"/>
              <c:layout>
                <c:manualLayout>
                  <c:x val="-3.5781539842091516E-2"/>
                  <c:y val="-5.9528770936915221E-2"/>
                </c:manualLayout>
              </c:layout>
              <c:showLegendKey val="0"/>
              <c:showVal val="1"/>
              <c:showCatName val="0"/>
              <c:showSerName val="0"/>
              <c:showPercent val="0"/>
              <c:showBubbleSize val="0"/>
            </c:dLbl>
            <c:dLbl>
              <c:idx val="6"/>
              <c:layout>
                <c:manualLayout>
                  <c:x val="-3.6996323504791498E-2"/>
                  <c:y val="-7.14308784856655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元データ!$A$13:$A$19</c:f>
              <c:numCache>
                <c:formatCode>General</c:formatCode>
                <c:ptCount val="7"/>
                <c:pt idx="0">
                  <c:v>2010</c:v>
                </c:pt>
                <c:pt idx="1">
                  <c:v>2011</c:v>
                </c:pt>
                <c:pt idx="2">
                  <c:v>2012</c:v>
                </c:pt>
                <c:pt idx="3">
                  <c:v>2013</c:v>
                </c:pt>
                <c:pt idx="4">
                  <c:v>2014</c:v>
                </c:pt>
                <c:pt idx="5">
                  <c:v>2015</c:v>
                </c:pt>
                <c:pt idx="6">
                  <c:v>2016</c:v>
                </c:pt>
              </c:numCache>
            </c:numRef>
          </c:cat>
          <c:val>
            <c:numRef>
              <c:f>元データ!$C$13:$C$19</c:f>
              <c:numCache>
                <c:formatCode>General</c:formatCode>
                <c:ptCount val="7"/>
                <c:pt idx="0">
                  <c:v>42</c:v>
                </c:pt>
                <c:pt idx="1">
                  <c:v>43</c:v>
                </c:pt>
                <c:pt idx="2">
                  <c:v>104</c:v>
                </c:pt>
                <c:pt idx="3">
                  <c:v>119</c:v>
                </c:pt>
                <c:pt idx="4">
                  <c:v>170</c:v>
                </c:pt>
                <c:pt idx="5">
                  <c:v>308</c:v>
                </c:pt>
                <c:pt idx="6">
                  <c:v>365</c:v>
                </c:pt>
              </c:numCache>
            </c:numRef>
          </c:val>
          <c:smooth val="0"/>
        </c:ser>
        <c:dLbls>
          <c:showLegendKey val="0"/>
          <c:showVal val="0"/>
          <c:showCatName val="0"/>
          <c:showSerName val="0"/>
          <c:showPercent val="0"/>
          <c:showBubbleSize val="0"/>
        </c:dLbls>
        <c:marker val="1"/>
        <c:smooth val="0"/>
        <c:axId val="23313792"/>
        <c:axId val="23312256"/>
      </c:lineChart>
      <c:catAx>
        <c:axId val="23296640"/>
        <c:scaling>
          <c:orientation val="minMax"/>
        </c:scaling>
        <c:delete val="0"/>
        <c:axPos val="b"/>
        <c:numFmt formatCode="General" sourceLinked="1"/>
        <c:majorTickMark val="none"/>
        <c:minorTickMark val="none"/>
        <c:tickLblPos val="nextTo"/>
        <c:crossAx val="23310720"/>
        <c:crosses val="autoZero"/>
        <c:auto val="1"/>
        <c:lblAlgn val="ctr"/>
        <c:lblOffset val="100"/>
        <c:noMultiLvlLbl val="0"/>
      </c:catAx>
      <c:valAx>
        <c:axId val="23310720"/>
        <c:scaling>
          <c:orientation val="minMax"/>
        </c:scaling>
        <c:delete val="0"/>
        <c:axPos val="l"/>
        <c:majorGridlines/>
        <c:numFmt formatCode="#,##0_);[Red]\(#,##0\)" sourceLinked="1"/>
        <c:majorTickMark val="none"/>
        <c:minorTickMark val="none"/>
        <c:tickLblPos val="nextTo"/>
        <c:spPr>
          <a:ln w="9525">
            <a:noFill/>
          </a:ln>
        </c:spPr>
        <c:crossAx val="23296640"/>
        <c:crosses val="autoZero"/>
        <c:crossBetween val="between"/>
      </c:valAx>
      <c:valAx>
        <c:axId val="23312256"/>
        <c:scaling>
          <c:orientation val="minMax"/>
        </c:scaling>
        <c:delete val="0"/>
        <c:axPos val="r"/>
        <c:numFmt formatCode="General" sourceLinked="1"/>
        <c:majorTickMark val="out"/>
        <c:minorTickMark val="none"/>
        <c:tickLblPos val="nextTo"/>
        <c:crossAx val="23313792"/>
        <c:crosses val="max"/>
        <c:crossBetween val="between"/>
      </c:valAx>
      <c:catAx>
        <c:axId val="23313792"/>
        <c:scaling>
          <c:orientation val="minMax"/>
        </c:scaling>
        <c:delete val="1"/>
        <c:axPos val="b"/>
        <c:numFmt formatCode="General" sourceLinked="1"/>
        <c:majorTickMark val="out"/>
        <c:minorTickMark val="none"/>
        <c:tickLblPos val="nextTo"/>
        <c:crossAx val="23312256"/>
        <c:crosses val="autoZero"/>
        <c:auto val="1"/>
        <c:lblAlgn val="ctr"/>
        <c:lblOffset val="100"/>
        <c:noMultiLvlLbl val="0"/>
      </c:catAx>
    </c:plotArea>
    <c:legend>
      <c:legendPos val="b"/>
      <c:layout>
        <c:manualLayout>
          <c:xMode val="edge"/>
          <c:yMode val="edge"/>
          <c:x val="7.0375141244468767E-2"/>
          <c:y val="0.89119052055672443"/>
          <c:w val="0.85494802745494403"/>
          <c:h val="0.10243078488580881"/>
        </c:manualLayout>
      </c:layout>
      <c:overlay val="0"/>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txPr>
    <a:bodyPr/>
    <a:lstStyle/>
    <a:p>
      <a:pPr>
        <a:defRPr sz="11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まとめ!$B$6</c:f>
              <c:strCache>
                <c:ptCount val="1"/>
                <c:pt idx="0">
                  <c:v>大阪府</c:v>
                </c:pt>
              </c:strCache>
            </c:strRef>
          </c:tx>
          <c:spPr>
            <a:ln w="41275"/>
          </c:spPr>
          <c:marker>
            <c:symbol val="diamond"/>
            <c:size val="10"/>
          </c:marker>
          <c:dLbls>
            <c:dLbl>
              <c:idx val="0"/>
              <c:layout>
                <c:manualLayout>
                  <c:x val="-9.7591815420834144E-2"/>
                  <c:y val="-4.5535072961687996E-2"/>
                </c:manualLayout>
              </c:layout>
              <c:showLegendKey val="0"/>
              <c:showVal val="1"/>
              <c:showCatName val="0"/>
              <c:showSerName val="0"/>
              <c:showPercent val="0"/>
              <c:showBubbleSize val="0"/>
            </c:dLbl>
            <c:dLbl>
              <c:idx val="5"/>
              <c:layout>
                <c:manualLayout>
                  <c:x val="-5.7667890930492904E-2"/>
                  <c:y val="-6.1478087010304494E-2"/>
                </c:manualLayout>
              </c:layout>
              <c:showLegendKey val="0"/>
              <c:showVal val="1"/>
              <c:showCatName val="0"/>
              <c:showSerName val="0"/>
              <c:showPercent val="0"/>
              <c:showBubbleSize val="0"/>
            </c:dLbl>
            <c:showLegendKey val="0"/>
            <c:showVal val="0"/>
            <c:showCatName val="0"/>
            <c:showSerName val="0"/>
            <c:showPercent val="0"/>
            <c:showBubbleSize val="0"/>
          </c:dLbls>
          <c:cat>
            <c:strRef>
              <c:f>まとめ!$C$5:$H$5</c:f>
              <c:strCache>
                <c:ptCount val="6"/>
                <c:pt idx="0">
                  <c:v>2011年</c:v>
                </c:pt>
                <c:pt idx="1">
                  <c:v>2012年</c:v>
                </c:pt>
                <c:pt idx="2">
                  <c:v>2013年</c:v>
                </c:pt>
                <c:pt idx="3">
                  <c:v>2014年</c:v>
                </c:pt>
                <c:pt idx="4">
                  <c:v>2015年</c:v>
                </c:pt>
                <c:pt idx="5">
                  <c:v>2016年</c:v>
                </c:pt>
              </c:strCache>
            </c:strRef>
          </c:cat>
          <c:val>
            <c:numRef>
              <c:f>まとめ!$C$6:$H$6</c:f>
              <c:numCache>
                <c:formatCode>#,##0.0\ ;\-#.##0.0\ ;0.0\ ;@\ </c:formatCode>
                <c:ptCount val="6"/>
                <c:pt idx="0">
                  <c:v>68.2</c:v>
                </c:pt>
                <c:pt idx="1">
                  <c:v>71.599999999999994</c:v>
                </c:pt>
                <c:pt idx="2">
                  <c:v>76.2</c:v>
                </c:pt>
                <c:pt idx="3">
                  <c:v>81</c:v>
                </c:pt>
                <c:pt idx="4">
                  <c:v>84.8</c:v>
                </c:pt>
                <c:pt idx="5" formatCode="0.0">
                  <c:v>83.3</c:v>
                </c:pt>
              </c:numCache>
            </c:numRef>
          </c:val>
          <c:smooth val="0"/>
        </c:ser>
        <c:ser>
          <c:idx val="1"/>
          <c:order val="1"/>
          <c:tx>
            <c:strRef>
              <c:f>まとめ!$B$7</c:f>
              <c:strCache>
                <c:ptCount val="1"/>
                <c:pt idx="0">
                  <c:v>全国平均</c:v>
                </c:pt>
              </c:strCache>
            </c:strRef>
          </c:tx>
          <c:spPr>
            <a:ln w="38100"/>
          </c:spPr>
          <c:dLbls>
            <c:dLbl>
              <c:idx val="0"/>
              <c:layout/>
              <c:showLegendKey val="0"/>
              <c:showVal val="1"/>
              <c:showCatName val="0"/>
              <c:showSerName val="0"/>
              <c:showPercent val="0"/>
              <c:showBubbleSize val="0"/>
            </c:dLbl>
            <c:dLbl>
              <c:idx val="5"/>
              <c:layout>
                <c:manualLayout>
                  <c:x val="-4.8795907710417072E-2"/>
                  <c:y val="-4.0475620410389324E-2"/>
                </c:manualLayout>
              </c:layout>
              <c:showLegendKey val="0"/>
              <c:showVal val="1"/>
              <c:showCatName val="0"/>
              <c:showSerName val="0"/>
              <c:showPercent val="0"/>
              <c:showBubbleSize val="0"/>
            </c:dLbl>
            <c:showLegendKey val="0"/>
            <c:showVal val="0"/>
            <c:showCatName val="0"/>
            <c:showSerName val="0"/>
            <c:showPercent val="0"/>
            <c:showBubbleSize val="0"/>
          </c:dLbls>
          <c:cat>
            <c:strRef>
              <c:f>まとめ!$C$5:$H$5</c:f>
              <c:strCache>
                <c:ptCount val="6"/>
                <c:pt idx="0">
                  <c:v>2011年</c:v>
                </c:pt>
                <c:pt idx="1">
                  <c:v>2012年</c:v>
                </c:pt>
                <c:pt idx="2">
                  <c:v>2013年</c:v>
                </c:pt>
                <c:pt idx="3">
                  <c:v>2014年</c:v>
                </c:pt>
                <c:pt idx="4">
                  <c:v>2015年</c:v>
                </c:pt>
                <c:pt idx="5">
                  <c:v>2016年</c:v>
                </c:pt>
              </c:strCache>
            </c:strRef>
          </c:cat>
          <c:val>
            <c:numRef>
              <c:f>まとめ!$C$7:$H$7</c:f>
              <c:numCache>
                <c:formatCode>#,##0.0\ ;\-#.##0.0\ ;0.0\ ;@\ </c:formatCode>
                <c:ptCount val="6"/>
                <c:pt idx="0">
                  <c:v>51.8</c:v>
                </c:pt>
                <c:pt idx="1">
                  <c:v>54.8</c:v>
                </c:pt>
                <c:pt idx="2">
                  <c:v>55.2</c:v>
                </c:pt>
                <c:pt idx="3">
                  <c:v>57.4</c:v>
                </c:pt>
                <c:pt idx="4">
                  <c:v>60.3</c:v>
                </c:pt>
                <c:pt idx="5" formatCode="0.0">
                  <c:v>59.7</c:v>
                </c:pt>
              </c:numCache>
            </c:numRef>
          </c:val>
          <c:smooth val="0"/>
        </c:ser>
        <c:ser>
          <c:idx val="2"/>
          <c:order val="2"/>
          <c:tx>
            <c:strRef>
              <c:f>まとめ!$B$8</c:f>
              <c:strCache>
                <c:ptCount val="1"/>
                <c:pt idx="0">
                  <c:v>東京都</c:v>
                </c:pt>
              </c:strCache>
            </c:strRef>
          </c:tx>
          <c:spPr>
            <a:ln w="25400"/>
          </c:spPr>
          <c:dLbls>
            <c:dLbl>
              <c:idx val="0"/>
              <c:layout>
                <c:manualLayout>
                  <c:x val="-3.1051941270265407E-2"/>
                  <c:y val="1.5177959271805343E-2"/>
                </c:manualLayout>
              </c:layout>
              <c:showLegendKey val="0"/>
              <c:showVal val="1"/>
              <c:showCatName val="0"/>
              <c:showSerName val="0"/>
              <c:showPercent val="0"/>
              <c:showBubbleSize val="0"/>
            </c:dLbl>
            <c:dLbl>
              <c:idx val="5"/>
              <c:layout/>
              <c:showLegendKey val="0"/>
              <c:showVal val="1"/>
              <c:showCatName val="0"/>
              <c:showSerName val="0"/>
              <c:showPercent val="0"/>
              <c:showBubbleSize val="0"/>
            </c:dLbl>
            <c:showLegendKey val="0"/>
            <c:showVal val="0"/>
            <c:showCatName val="0"/>
            <c:showSerName val="0"/>
            <c:showPercent val="0"/>
            <c:showBubbleSize val="0"/>
          </c:dLbls>
          <c:cat>
            <c:strRef>
              <c:f>まとめ!$C$5:$H$5</c:f>
              <c:strCache>
                <c:ptCount val="6"/>
                <c:pt idx="0">
                  <c:v>2011年</c:v>
                </c:pt>
                <c:pt idx="1">
                  <c:v>2012年</c:v>
                </c:pt>
                <c:pt idx="2">
                  <c:v>2013年</c:v>
                </c:pt>
                <c:pt idx="3">
                  <c:v>2014年</c:v>
                </c:pt>
                <c:pt idx="4">
                  <c:v>2015年</c:v>
                </c:pt>
                <c:pt idx="5">
                  <c:v>2016年</c:v>
                </c:pt>
              </c:strCache>
            </c:strRef>
          </c:cat>
          <c:val>
            <c:numRef>
              <c:f>まとめ!$C$8:$H$8</c:f>
              <c:numCache>
                <c:formatCode>#,##0.0\ ;\-#.##0.0\ ;0.0\ ;@\ </c:formatCode>
                <c:ptCount val="6"/>
                <c:pt idx="0">
                  <c:v>68</c:v>
                </c:pt>
                <c:pt idx="1">
                  <c:v>76.400000000000006</c:v>
                </c:pt>
                <c:pt idx="2">
                  <c:v>81.099999999999994</c:v>
                </c:pt>
                <c:pt idx="3">
                  <c:v>78.8</c:v>
                </c:pt>
                <c:pt idx="4">
                  <c:v>82.6</c:v>
                </c:pt>
                <c:pt idx="5" formatCode="0.0">
                  <c:v>78.8</c:v>
                </c:pt>
              </c:numCache>
            </c:numRef>
          </c:val>
          <c:smooth val="0"/>
        </c:ser>
        <c:ser>
          <c:idx val="3"/>
          <c:order val="3"/>
          <c:tx>
            <c:strRef>
              <c:f>まとめ!#REF!</c:f>
              <c:strCache>
                <c:ptCount val="1"/>
                <c:pt idx="0">
                  <c:v>#REF!</c:v>
                </c:pt>
              </c:strCache>
            </c:strRef>
          </c:tx>
          <c:spPr>
            <a:ln w="25400"/>
          </c:spPr>
          <c:cat>
            <c:strRef>
              <c:f>まとめ!$C$5:$H$5</c:f>
              <c:strCache>
                <c:ptCount val="6"/>
                <c:pt idx="0">
                  <c:v>2011年</c:v>
                </c:pt>
                <c:pt idx="1">
                  <c:v>2012年</c:v>
                </c:pt>
                <c:pt idx="2">
                  <c:v>2013年</c:v>
                </c:pt>
                <c:pt idx="3">
                  <c:v>2014年</c:v>
                </c:pt>
                <c:pt idx="4">
                  <c:v>2015年</c:v>
                </c:pt>
                <c:pt idx="5">
                  <c:v>2016年</c:v>
                </c:pt>
              </c:strCache>
            </c:strRef>
          </c:cat>
          <c:val>
            <c:numRef>
              <c:f>まとめ!#REF!</c:f>
              <c:numCache>
                <c:formatCode>General</c:formatCode>
                <c:ptCount val="1"/>
                <c:pt idx="0">
                  <c:v>1</c:v>
                </c:pt>
              </c:numCache>
            </c:numRef>
          </c:val>
          <c:smooth val="0"/>
        </c:ser>
        <c:ser>
          <c:idx val="4"/>
          <c:order val="4"/>
          <c:tx>
            <c:strRef>
              <c:f>まとめ!$B$9</c:f>
              <c:strCache>
                <c:ptCount val="1"/>
                <c:pt idx="0">
                  <c:v>京都府</c:v>
                </c:pt>
              </c:strCache>
            </c:strRef>
          </c:tx>
          <c:spPr>
            <a:ln w="25400"/>
          </c:spPr>
          <c:dLbls>
            <c:dLbl>
              <c:idx val="0"/>
              <c:layout>
                <c:manualLayout>
                  <c:x val="-4.4359916100379156E-2"/>
                  <c:y val="3.5416167859090658E-2"/>
                </c:manualLayout>
              </c:layout>
              <c:showLegendKey val="0"/>
              <c:showVal val="1"/>
              <c:showCatName val="0"/>
              <c:showSerName val="0"/>
              <c:showPercent val="0"/>
              <c:showBubbleSize val="0"/>
            </c:dLbl>
            <c:dLbl>
              <c:idx val="5"/>
              <c:layout/>
              <c:showLegendKey val="0"/>
              <c:showVal val="1"/>
              <c:showCatName val="0"/>
              <c:showSerName val="0"/>
              <c:showPercent val="0"/>
              <c:showBubbleSize val="0"/>
            </c:dLbl>
            <c:showLegendKey val="0"/>
            <c:showVal val="0"/>
            <c:showCatName val="0"/>
            <c:showSerName val="0"/>
            <c:showPercent val="0"/>
            <c:showBubbleSize val="0"/>
          </c:dLbls>
          <c:cat>
            <c:strRef>
              <c:f>まとめ!$C$5:$H$5</c:f>
              <c:strCache>
                <c:ptCount val="6"/>
                <c:pt idx="0">
                  <c:v>2011年</c:v>
                </c:pt>
                <c:pt idx="1">
                  <c:v>2012年</c:v>
                </c:pt>
                <c:pt idx="2">
                  <c:v>2013年</c:v>
                </c:pt>
                <c:pt idx="3">
                  <c:v>2014年</c:v>
                </c:pt>
                <c:pt idx="4">
                  <c:v>2015年</c:v>
                </c:pt>
                <c:pt idx="5">
                  <c:v>2016年</c:v>
                </c:pt>
              </c:strCache>
            </c:strRef>
          </c:cat>
          <c:val>
            <c:numRef>
              <c:f>まとめ!$C$9:$H$9</c:f>
              <c:numCache>
                <c:formatCode>#,##0.0\ ;\-#.##0.0\ ;0.0\ ;@\ </c:formatCode>
                <c:ptCount val="6"/>
                <c:pt idx="0">
                  <c:v>62.4</c:v>
                </c:pt>
                <c:pt idx="1">
                  <c:v>64.900000000000006</c:v>
                </c:pt>
                <c:pt idx="2">
                  <c:v>68.3</c:v>
                </c:pt>
                <c:pt idx="3">
                  <c:v>67.7</c:v>
                </c:pt>
                <c:pt idx="4">
                  <c:v>71.3</c:v>
                </c:pt>
                <c:pt idx="5" formatCode="0.0">
                  <c:v>67.3</c:v>
                </c:pt>
              </c:numCache>
            </c:numRef>
          </c:val>
          <c:smooth val="0"/>
        </c:ser>
        <c:ser>
          <c:idx val="5"/>
          <c:order val="5"/>
          <c:tx>
            <c:strRef>
              <c:f>まとめ!$B$10</c:f>
              <c:strCache>
                <c:ptCount val="1"/>
                <c:pt idx="0">
                  <c:v>兵庫県</c:v>
                </c:pt>
              </c:strCache>
            </c:strRef>
          </c:tx>
          <c:spPr>
            <a:ln w="25400"/>
          </c:spPr>
          <c:dLbls>
            <c:dLbl>
              <c:idx val="0"/>
              <c:layout>
                <c:manualLayout>
                  <c:x val="-3.5487932880303323E-2"/>
                  <c:y val="-4.0475620410389324E-2"/>
                </c:manualLayout>
              </c:layout>
              <c:showLegendKey val="0"/>
              <c:showVal val="1"/>
              <c:showCatName val="0"/>
              <c:showSerName val="0"/>
              <c:showPercent val="0"/>
              <c:showBubbleSize val="0"/>
            </c:dLbl>
            <c:dLbl>
              <c:idx val="5"/>
              <c:layout>
                <c:manualLayout>
                  <c:x val="-3.5487932880303323E-2"/>
                  <c:y val="6.0713430615583992E-2"/>
                </c:manualLayout>
              </c:layout>
              <c:showLegendKey val="0"/>
              <c:showVal val="1"/>
              <c:showCatName val="0"/>
              <c:showSerName val="0"/>
              <c:showPercent val="0"/>
              <c:showBubbleSize val="0"/>
            </c:dLbl>
            <c:showLegendKey val="0"/>
            <c:showVal val="0"/>
            <c:showCatName val="0"/>
            <c:showSerName val="0"/>
            <c:showPercent val="0"/>
            <c:showBubbleSize val="0"/>
          </c:dLbls>
          <c:cat>
            <c:strRef>
              <c:f>まとめ!$C$5:$H$5</c:f>
              <c:strCache>
                <c:ptCount val="6"/>
                <c:pt idx="0">
                  <c:v>2011年</c:v>
                </c:pt>
                <c:pt idx="1">
                  <c:v>2012年</c:v>
                </c:pt>
                <c:pt idx="2">
                  <c:v>2013年</c:v>
                </c:pt>
                <c:pt idx="3">
                  <c:v>2014年</c:v>
                </c:pt>
                <c:pt idx="4">
                  <c:v>2015年</c:v>
                </c:pt>
                <c:pt idx="5">
                  <c:v>2016年</c:v>
                </c:pt>
              </c:strCache>
            </c:strRef>
          </c:cat>
          <c:val>
            <c:numRef>
              <c:f>まとめ!$C$10:$H$10</c:f>
              <c:numCache>
                <c:formatCode>#,##0.0\ ;\-#.##0.0\ ;0.0\ ;@\ </c:formatCode>
                <c:ptCount val="6"/>
                <c:pt idx="0">
                  <c:v>53.6</c:v>
                </c:pt>
                <c:pt idx="1">
                  <c:v>54.8</c:v>
                </c:pt>
                <c:pt idx="2">
                  <c:v>52.1</c:v>
                </c:pt>
                <c:pt idx="3">
                  <c:v>54.9</c:v>
                </c:pt>
                <c:pt idx="4">
                  <c:v>60.1</c:v>
                </c:pt>
                <c:pt idx="5" formatCode="0.0">
                  <c:v>57.5</c:v>
                </c:pt>
              </c:numCache>
            </c:numRef>
          </c:val>
          <c:smooth val="0"/>
        </c:ser>
        <c:dLbls>
          <c:showLegendKey val="0"/>
          <c:showVal val="0"/>
          <c:showCatName val="0"/>
          <c:showSerName val="0"/>
          <c:showPercent val="0"/>
          <c:showBubbleSize val="0"/>
        </c:dLbls>
        <c:marker val="1"/>
        <c:smooth val="0"/>
        <c:axId val="28104192"/>
        <c:axId val="28105728"/>
      </c:lineChart>
      <c:catAx>
        <c:axId val="28104192"/>
        <c:scaling>
          <c:orientation val="minMax"/>
        </c:scaling>
        <c:delete val="0"/>
        <c:axPos val="b"/>
        <c:majorTickMark val="out"/>
        <c:minorTickMark val="none"/>
        <c:tickLblPos val="nextTo"/>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28105728"/>
        <c:crosses val="autoZero"/>
        <c:auto val="1"/>
        <c:lblAlgn val="ctr"/>
        <c:lblOffset val="100"/>
        <c:noMultiLvlLbl val="0"/>
      </c:catAx>
      <c:valAx>
        <c:axId val="28105728"/>
        <c:scaling>
          <c:orientation val="minMax"/>
          <c:min val="50"/>
        </c:scaling>
        <c:delete val="0"/>
        <c:axPos val="l"/>
        <c:majorGridlines/>
        <c:numFmt formatCode="#,##0.0\ ;\-#.##0.0\ ;0.0\ ;@\ " sourceLinked="1"/>
        <c:majorTickMark val="out"/>
        <c:minorTickMark val="none"/>
        <c:tickLblPos val="nextTo"/>
        <c:crossAx val="2810419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241153536907948"/>
          <c:y val="8.7406457289777514E-2"/>
          <c:w val="0.77915401784847271"/>
          <c:h val="0.77361733764359619"/>
        </c:manualLayout>
      </c:layout>
      <c:lineChart>
        <c:grouping val="standard"/>
        <c:varyColors val="0"/>
        <c:ser>
          <c:idx val="1"/>
          <c:order val="0"/>
          <c:tx>
            <c:strRef>
              <c:f>Sheet1!$B$4</c:f>
              <c:strCache>
                <c:ptCount val="1"/>
                <c:pt idx="0">
                  <c:v>外国人別延べ宿泊者数[大阪]</c:v>
                </c:pt>
              </c:strCache>
            </c:strRef>
          </c:tx>
          <c:spPr>
            <a:ln w="38100"/>
          </c:spPr>
          <c:marker>
            <c:symbol val="square"/>
            <c:size val="8"/>
          </c:marker>
          <c:dLbls>
            <c:dLbl>
              <c:idx val="0"/>
              <c:delete val="1"/>
            </c:dLbl>
            <c:dLbl>
              <c:idx val="1"/>
              <c:delete val="1"/>
            </c:dLbl>
            <c:dLbl>
              <c:idx val="2"/>
              <c:delete val="1"/>
            </c:dLbl>
            <c:dLbl>
              <c:idx val="3"/>
              <c:delete val="1"/>
            </c:dLbl>
            <c:dLbl>
              <c:idx val="4"/>
              <c:layout>
                <c:manualLayout>
                  <c:x val="-1.2790664493484651E-2"/>
                  <c:y val="3.6759628417632383E-2"/>
                </c:manualLayout>
              </c:layout>
              <c:showLegendKey val="0"/>
              <c:showVal val="1"/>
              <c:showCatName val="0"/>
              <c:showSerName val="0"/>
              <c:showPercent val="0"/>
              <c:showBubbleSize val="0"/>
            </c:dLbl>
            <c:dLbl>
              <c:idx val="5"/>
              <c:layout>
                <c:manualLayout>
                  <c:x val="-2.5581328986969302E-2"/>
                  <c:y val="4.201059041173255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Sheet1!$C$2:$H$2</c:f>
              <c:strCache>
                <c:ptCount val="6"/>
                <c:pt idx="0">
                  <c:v>2011年</c:v>
                </c:pt>
                <c:pt idx="1">
                  <c:v>2012年</c:v>
                </c:pt>
                <c:pt idx="2">
                  <c:v>2013年</c:v>
                </c:pt>
                <c:pt idx="3">
                  <c:v>2014年</c:v>
                </c:pt>
                <c:pt idx="4">
                  <c:v>2015年</c:v>
                </c:pt>
                <c:pt idx="5">
                  <c:v>2016年</c:v>
                </c:pt>
              </c:strCache>
            </c:strRef>
          </c:cat>
          <c:val>
            <c:numRef>
              <c:f>Sheet1!$C$4:$H$4</c:f>
              <c:numCache>
                <c:formatCode>#,##0_);[Red]\(#,##0\)</c:formatCode>
                <c:ptCount val="6"/>
                <c:pt idx="0">
                  <c:v>236.53899999999999</c:v>
                </c:pt>
                <c:pt idx="1">
                  <c:v>306.08499999999998</c:v>
                </c:pt>
                <c:pt idx="2">
                  <c:v>431.45</c:v>
                </c:pt>
                <c:pt idx="3">
                  <c:v>620.01599999999996</c:v>
                </c:pt>
                <c:pt idx="4">
                  <c:v>896.56700000000001</c:v>
                </c:pt>
                <c:pt idx="5">
                  <c:v>1000.883</c:v>
                </c:pt>
              </c:numCache>
            </c:numRef>
          </c:val>
          <c:smooth val="0"/>
        </c:ser>
        <c:ser>
          <c:idx val="5"/>
          <c:order val="1"/>
          <c:tx>
            <c:strRef>
              <c:f>Sheet1!$B$8</c:f>
              <c:strCache>
                <c:ptCount val="1"/>
                <c:pt idx="0">
                  <c:v>日本人延べ宿泊者数[大阪]</c:v>
                </c:pt>
              </c:strCache>
            </c:strRef>
          </c:tx>
          <c:spPr>
            <a:ln w="38100"/>
          </c:spPr>
          <c:marker>
            <c:symbol val="circle"/>
            <c:size val="8"/>
          </c:marker>
          <c:dLbls>
            <c:dLbl>
              <c:idx val="0"/>
              <c:layout>
                <c:manualLayout>
                  <c:x val="-9.8061761116715648E-2"/>
                  <c:y val="-7.3519256835264765E-2"/>
                </c:manualLayout>
              </c:layout>
              <c:showLegendKey val="0"/>
              <c:showVal val="1"/>
              <c:showCatName val="0"/>
              <c:showSerName val="0"/>
              <c:showPercent val="0"/>
              <c:showBubbleSize val="0"/>
            </c:dLbl>
            <c:dLbl>
              <c:idx val="1"/>
              <c:layout>
                <c:manualLayout>
                  <c:x val="-9.3798206285554103E-2"/>
                  <c:y val="-7.3519256835264765E-2"/>
                </c:manualLayout>
              </c:layout>
              <c:showLegendKey val="0"/>
              <c:showVal val="1"/>
              <c:showCatName val="0"/>
              <c:showSerName val="0"/>
              <c:showPercent val="0"/>
              <c:showBubbleSize val="0"/>
            </c:dLbl>
            <c:dLbl>
              <c:idx val="2"/>
              <c:layout>
                <c:manualLayout>
                  <c:x val="-8.5271096623230999E-2"/>
                  <c:y val="-5.2513754882331974E-2"/>
                </c:manualLayout>
              </c:layout>
              <c:showLegendKey val="0"/>
              <c:showVal val="1"/>
              <c:showCatName val="0"/>
              <c:showSerName val="0"/>
              <c:showPercent val="0"/>
              <c:showBubbleSize val="0"/>
            </c:dLbl>
            <c:dLbl>
              <c:idx val="3"/>
              <c:layout>
                <c:manualLayout>
                  <c:x val="-0.10232531594787721"/>
                  <c:y val="-7.351925683526471E-2"/>
                </c:manualLayout>
              </c:layout>
              <c:showLegendKey val="0"/>
              <c:showVal val="1"/>
              <c:showCatName val="0"/>
              <c:showSerName val="0"/>
              <c:showPercent val="0"/>
              <c:showBubbleSize val="0"/>
            </c:dLbl>
            <c:dLbl>
              <c:idx val="4"/>
              <c:layout>
                <c:manualLayout>
                  <c:x val="-8.1007541792069454E-2"/>
                  <c:y val="-5.2513754882331974E-2"/>
                </c:manualLayout>
              </c:layout>
              <c:showLegendKey val="0"/>
              <c:showVal val="1"/>
              <c:showCatName val="0"/>
              <c:showSerName val="0"/>
              <c:showPercent val="0"/>
              <c:showBubbleSize val="0"/>
            </c:dLbl>
            <c:dLbl>
              <c:idx val="5"/>
              <c:layout>
                <c:manualLayout>
                  <c:x val="-3.8371993480453954E-2"/>
                  <c:y val="-5.251375488233197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Sheet1!$C$2:$H$2</c:f>
              <c:strCache>
                <c:ptCount val="6"/>
                <c:pt idx="0">
                  <c:v>2011年</c:v>
                </c:pt>
                <c:pt idx="1">
                  <c:v>2012年</c:v>
                </c:pt>
                <c:pt idx="2">
                  <c:v>2013年</c:v>
                </c:pt>
                <c:pt idx="3">
                  <c:v>2014年</c:v>
                </c:pt>
                <c:pt idx="4">
                  <c:v>2015年</c:v>
                </c:pt>
                <c:pt idx="5">
                  <c:v>2016年</c:v>
                </c:pt>
              </c:strCache>
            </c:strRef>
          </c:cat>
          <c:val>
            <c:numRef>
              <c:f>Sheet1!$C$8:$H$8</c:f>
              <c:numCache>
                <c:formatCode>#,##0_);[Red]\(#,##0\)</c:formatCode>
                <c:ptCount val="6"/>
                <c:pt idx="0">
                  <c:v>1939.924</c:v>
                </c:pt>
                <c:pt idx="1">
                  <c:v>2028.277</c:v>
                </c:pt>
                <c:pt idx="2">
                  <c:v>1956.693</c:v>
                </c:pt>
                <c:pt idx="3">
                  <c:v>2216.9090000000001</c:v>
                </c:pt>
                <c:pt idx="4">
                  <c:v>2140.0410000000002</c:v>
                </c:pt>
                <c:pt idx="5">
                  <c:v>2100.1640000000002</c:v>
                </c:pt>
              </c:numCache>
            </c:numRef>
          </c:val>
          <c:smooth val="0"/>
        </c:ser>
        <c:ser>
          <c:idx val="2"/>
          <c:order val="2"/>
          <c:tx>
            <c:strRef>
              <c:f>Sheet1!$B$5</c:f>
              <c:strCache>
                <c:ptCount val="1"/>
                <c:pt idx="0">
                  <c:v>外国人別延べ宿泊者数[東京]</c:v>
                </c:pt>
              </c:strCache>
            </c:strRef>
          </c:tx>
          <c:cat>
            <c:strRef>
              <c:f>Sheet1!$C$2:$H$2</c:f>
              <c:strCache>
                <c:ptCount val="6"/>
                <c:pt idx="0">
                  <c:v>2011年</c:v>
                </c:pt>
                <c:pt idx="1">
                  <c:v>2012年</c:v>
                </c:pt>
                <c:pt idx="2">
                  <c:v>2013年</c:v>
                </c:pt>
                <c:pt idx="3">
                  <c:v>2014年</c:v>
                </c:pt>
                <c:pt idx="4">
                  <c:v>2015年</c:v>
                </c:pt>
                <c:pt idx="5">
                  <c:v>2016年</c:v>
                </c:pt>
              </c:strCache>
            </c:strRef>
          </c:cat>
          <c:val>
            <c:numRef>
              <c:f>Sheet1!$C$5:$H$5</c:f>
              <c:numCache>
                <c:formatCode>#,##0_);[Red]\(#,##0\)</c:formatCode>
                <c:ptCount val="6"/>
                <c:pt idx="0">
                  <c:v>565.18100000000004</c:v>
                </c:pt>
                <c:pt idx="1">
                  <c:v>829.17399999999998</c:v>
                </c:pt>
                <c:pt idx="2">
                  <c:v>983.09500000000003</c:v>
                </c:pt>
                <c:pt idx="3">
                  <c:v>1319.5260000000001</c:v>
                </c:pt>
                <c:pt idx="4">
                  <c:v>1756.059</c:v>
                </c:pt>
                <c:pt idx="5">
                  <c:v>1805.9960000000001</c:v>
                </c:pt>
              </c:numCache>
            </c:numRef>
          </c:val>
          <c:smooth val="0"/>
        </c:ser>
        <c:ser>
          <c:idx val="6"/>
          <c:order val="3"/>
          <c:tx>
            <c:strRef>
              <c:f>Sheet1!$B$9</c:f>
              <c:strCache>
                <c:ptCount val="1"/>
                <c:pt idx="0">
                  <c:v>日本人延べ宿泊者数[東京]</c:v>
                </c:pt>
              </c:strCache>
            </c:strRef>
          </c:tx>
          <c:cat>
            <c:strRef>
              <c:f>Sheet1!$C$2:$H$2</c:f>
              <c:strCache>
                <c:ptCount val="6"/>
                <c:pt idx="0">
                  <c:v>2011年</c:v>
                </c:pt>
                <c:pt idx="1">
                  <c:v>2012年</c:v>
                </c:pt>
                <c:pt idx="2">
                  <c:v>2013年</c:v>
                </c:pt>
                <c:pt idx="3">
                  <c:v>2014年</c:v>
                </c:pt>
                <c:pt idx="4">
                  <c:v>2015年</c:v>
                </c:pt>
                <c:pt idx="5">
                  <c:v>2016年</c:v>
                </c:pt>
              </c:strCache>
            </c:strRef>
          </c:cat>
          <c:val>
            <c:numRef>
              <c:f>Sheet1!$C$9:$H$9</c:f>
              <c:numCache>
                <c:formatCode>#,##0_);[Red]\(#,##0\)</c:formatCode>
                <c:ptCount val="6"/>
                <c:pt idx="0">
                  <c:v>3587.6509999999998</c:v>
                </c:pt>
                <c:pt idx="1">
                  <c:v>4089.8130000000001</c:v>
                </c:pt>
                <c:pt idx="2">
                  <c:v>4299.3109999999997</c:v>
                </c:pt>
                <c:pt idx="3">
                  <c:v>4106.3519999999999</c:v>
                </c:pt>
                <c:pt idx="4">
                  <c:v>4152.7330000000002</c:v>
                </c:pt>
                <c:pt idx="5">
                  <c:v>3945.4989999999998</c:v>
                </c:pt>
              </c:numCache>
            </c:numRef>
          </c:val>
          <c:smooth val="0"/>
        </c:ser>
        <c:ser>
          <c:idx val="3"/>
          <c:order val="4"/>
          <c:tx>
            <c:strRef>
              <c:f>Sheet1!$B$6</c:f>
              <c:strCache>
                <c:ptCount val="1"/>
                <c:pt idx="0">
                  <c:v>外国人別延べ宿泊者数[京都]</c:v>
                </c:pt>
              </c:strCache>
            </c:strRef>
          </c:tx>
          <c:cat>
            <c:strRef>
              <c:f>Sheet1!$C$2:$H$2</c:f>
              <c:strCache>
                <c:ptCount val="6"/>
                <c:pt idx="0">
                  <c:v>2011年</c:v>
                </c:pt>
                <c:pt idx="1">
                  <c:v>2012年</c:v>
                </c:pt>
                <c:pt idx="2">
                  <c:v>2013年</c:v>
                </c:pt>
                <c:pt idx="3">
                  <c:v>2014年</c:v>
                </c:pt>
                <c:pt idx="4">
                  <c:v>2015年</c:v>
                </c:pt>
                <c:pt idx="5">
                  <c:v>2016年</c:v>
                </c:pt>
              </c:strCache>
            </c:strRef>
          </c:cat>
          <c:val>
            <c:numRef>
              <c:f>Sheet1!$C$6:$H$6</c:f>
              <c:numCache>
                <c:formatCode>#,##0_);[Red]\(#,##0\)</c:formatCode>
                <c:ptCount val="6"/>
                <c:pt idx="0">
                  <c:v>105.274</c:v>
                </c:pt>
                <c:pt idx="1">
                  <c:v>230.517</c:v>
                </c:pt>
                <c:pt idx="2">
                  <c:v>262.58800000000002</c:v>
                </c:pt>
                <c:pt idx="3">
                  <c:v>329.101</c:v>
                </c:pt>
                <c:pt idx="4">
                  <c:v>457.86700000000002</c:v>
                </c:pt>
                <c:pt idx="5">
                  <c:v>460.28100000000001</c:v>
                </c:pt>
              </c:numCache>
            </c:numRef>
          </c:val>
          <c:smooth val="0"/>
        </c:ser>
        <c:ser>
          <c:idx val="7"/>
          <c:order val="5"/>
          <c:tx>
            <c:strRef>
              <c:f>Sheet1!$B$10</c:f>
              <c:strCache>
                <c:ptCount val="1"/>
                <c:pt idx="0">
                  <c:v>日本人延べ宿泊者数[京都]</c:v>
                </c:pt>
              </c:strCache>
            </c:strRef>
          </c:tx>
          <c:cat>
            <c:strRef>
              <c:f>Sheet1!$C$2:$H$2</c:f>
              <c:strCache>
                <c:ptCount val="6"/>
                <c:pt idx="0">
                  <c:v>2011年</c:v>
                </c:pt>
                <c:pt idx="1">
                  <c:v>2012年</c:v>
                </c:pt>
                <c:pt idx="2">
                  <c:v>2013年</c:v>
                </c:pt>
                <c:pt idx="3">
                  <c:v>2014年</c:v>
                </c:pt>
                <c:pt idx="4">
                  <c:v>2015年</c:v>
                </c:pt>
                <c:pt idx="5">
                  <c:v>2016年</c:v>
                </c:pt>
              </c:strCache>
            </c:strRef>
          </c:cat>
          <c:val>
            <c:numRef>
              <c:f>Sheet1!$C$10:$H$10</c:f>
              <c:numCache>
                <c:formatCode>#,##0_);[Red]\(#,##0\)</c:formatCode>
                <c:ptCount val="6"/>
                <c:pt idx="0">
                  <c:v>1335.2370000000001</c:v>
                </c:pt>
                <c:pt idx="1">
                  <c:v>1393.558</c:v>
                </c:pt>
                <c:pt idx="2">
                  <c:v>1746.163</c:v>
                </c:pt>
                <c:pt idx="3">
                  <c:v>1369.575</c:v>
                </c:pt>
                <c:pt idx="4">
                  <c:v>1367.636</c:v>
                </c:pt>
                <c:pt idx="5">
                  <c:v>1304.6690000000001</c:v>
                </c:pt>
              </c:numCache>
            </c:numRef>
          </c:val>
          <c:smooth val="0"/>
        </c:ser>
        <c:dLbls>
          <c:showLegendKey val="0"/>
          <c:showVal val="0"/>
          <c:showCatName val="0"/>
          <c:showSerName val="0"/>
          <c:showPercent val="0"/>
          <c:showBubbleSize val="0"/>
        </c:dLbls>
        <c:marker val="1"/>
        <c:smooth val="0"/>
        <c:axId val="23264256"/>
        <c:axId val="41046784"/>
      </c:lineChart>
      <c:catAx>
        <c:axId val="23264256"/>
        <c:scaling>
          <c:orientation val="minMax"/>
        </c:scaling>
        <c:delete val="0"/>
        <c:axPos val="b"/>
        <c:majorTickMark val="out"/>
        <c:minorTickMark val="none"/>
        <c:tickLblPos val="nextTo"/>
        <c:txPr>
          <a:bodyPr/>
          <a:lstStyle/>
          <a:p>
            <a:pPr>
              <a:defRPr sz="800"/>
            </a:pPr>
            <a:endParaRPr lang="ja-JP"/>
          </a:p>
        </c:txPr>
        <c:crossAx val="41046784"/>
        <c:crosses val="autoZero"/>
        <c:auto val="1"/>
        <c:lblAlgn val="ctr"/>
        <c:lblOffset val="100"/>
        <c:noMultiLvlLbl val="0"/>
      </c:catAx>
      <c:valAx>
        <c:axId val="41046784"/>
        <c:scaling>
          <c:orientation val="minMax"/>
          <c:max val="4500"/>
        </c:scaling>
        <c:delete val="0"/>
        <c:axPos val="l"/>
        <c:majorGridlines/>
        <c:numFmt formatCode="#,##0_);[Red]\(#,##0\)" sourceLinked="1"/>
        <c:majorTickMark val="out"/>
        <c:minorTickMark val="none"/>
        <c:tickLblPos val="nextTo"/>
        <c:txPr>
          <a:bodyPr/>
          <a:lstStyle/>
          <a:p>
            <a:pPr>
              <a:defRPr sz="800"/>
            </a:pPr>
            <a:endParaRPr lang="ja-JP"/>
          </a:p>
        </c:txPr>
        <c:crossAx val="2326425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'[P11＿大阪の分野別求人充足率.xlsx]大阪の分野別求人充足率 (新)'!$L$11</c:f>
              <c:strCache>
                <c:ptCount val="1"/>
                <c:pt idx="0">
                  <c:v>医療・福祉</c:v>
                </c:pt>
              </c:strCache>
            </c:strRef>
          </c:tx>
          <c:dLbls>
            <c:dLbl>
              <c:idx val="0"/>
              <c:layout>
                <c:manualLayout>
                  <c:x val="-5.5921126260289361E-2"/>
                  <c:y val="3.7168271090067206E-2"/>
                </c:manualLayout>
              </c:layout>
              <c:showLegendKey val="0"/>
              <c:showVal val="1"/>
              <c:showCatName val="0"/>
              <c:showSerName val="0"/>
              <c:showPercent val="0"/>
              <c:showBubbleSize val="0"/>
            </c:dLbl>
            <c:dLbl>
              <c:idx val="1"/>
              <c:layout>
                <c:manualLayout>
                  <c:x val="-6.0581220115313472E-2"/>
                  <c:y val="5.3097530128667442E-2"/>
                </c:manualLayout>
              </c:layout>
              <c:showLegendKey val="0"/>
              <c:showVal val="1"/>
              <c:showCatName val="0"/>
              <c:showSerName val="0"/>
              <c:showPercent val="0"/>
              <c:showBubbleSize val="0"/>
            </c:dLbl>
            <c:dLbl>
              <c:idx val="2"/>
              <c:layout>
                <c:manualLayout>
                  <c:x val="-4.1940844695217021E-2"/>
                  <c:y val="-3.1858518077200464E-2"/>
                </c:manualLayout>
              </c:layout>
              <c:showLegendKey val="0"/>
              <c:showVal val="1"/>
              <c:showCatName val="0"/>
              <c:showSerName val="0"/>
              <c:showPercent val="0"/>
              <c:showBubbleSize val="0"/>
            </c:dLbl>
            <c:dLbl>
              <c:idx val="3"/>
              <c:layout>
                <c:manualLayout>
                  <c:x val="-4.6600938550241049E-2"/>
                  <c:y val="4.2478024102933949E-2"/>
                </c:manualLayout>
              </c:layout>
              <c:showLegendKey val="0"/>
              <c:showVal val="1"/>
              <c:showCatName val="0"/>
              <c:showSerName val="0"/>
              <c:showPercent val="0"/>
              <c:showBubbleSize val="0"/>
            </c:dLbl>
            <c:dLbl>
              <c:idx val="4"/>
              <c:layout>
                <c:manualLayout>
                  <c:x val="-7.922159553540993E-2"/>
                  <c:y val="2.6548765064333721E-2"/>
                </c:manualLayout>
              </c:layout>
              <c:showLegendKey val="0"/>
              <c:showVal val="1"/>
              <c:showCatName val="0"/>
              <c:showSerName val="0"/>
              <c:showPercent val="0"/>
              <c:showBubbleSize val="0"/>
            </c:dLbl>
            <c:dLbl>
              <c:idx val="5"/>
              <c:layout>
                <c:manualLayout>
                  <c:x val="-2.3300469275120566E-2"/>
                  <c:y val="3.1858518077200464E-2"/>
                </c:manualLayout>
              </c:layout>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(新)'!$M$11:$R$11</c:f>
              <c:numCache>
                <c:formatCode>#.0"%"</c:formatCode>
                <c:ptCount val="6"/>
                <c:pt idx="0">
                  <c:v>24.9</c:v>
                </c:pt>
                <c:pt idx="1">
                  <c:v>23.4</c:v>
                </c:pt>
                <c:pt idx="2">
                  <c:v>21.6</c:v>
                </c:pt>
                <c:pt idx="3">
                  <c:v>20.399999999999999</c:v>
                </c:pt>
                <c:pt idx="4">
                  <c:v>17.8</c:v>
                </c:pt>
                <c:pt idx="5">
                  <c:v>15.3</c:v>
                </c:pt>
              </c:numCache>
            </c:numRef>
          </c:val>
          <c:smooth val="0"/>
        </c:ser>
        <c:ser>
          <c:idx val="2"/>
          <c:order val="1"/>
          <c:tx>
            <c:strRef>
              <c:f>'[P11＿大阪の分野別求人充足率.xlsx]大阪の分野別求人充足率 (新)'!$L$13</c:f>
              <c:strCache>
                <c:ptCount val="1"/>
                <c:pt idx="0">
                  <c:v>卸売業・小売業</c:v>
                </c:pt>
              </c:strCache>
            </c:strRef>
          </c:tx>
          <c:dLbls>
            <c:dLbl>
              <c:idx val="3"/>
              <c:layout>
                <c:manualLayout>
                  <c:x val="-4.6600938550241049E-2"/>
                  <c:y val="-3.1858518077200464E-2"/>
                </c:manualLayout>
              </c:layout>
              <c:showLegendKey val="0"/>
              <c:showVal val="1"/>
              <c:showCatName val="0"/>
              <c:showSerName val="0"/>
              <c:showPercent val="0"/>
              <c:showBubbleSize val="0"/>
            </c:dLbl>
            <c:dLbl>
              <c:idx val="4"/>
              <c:layout>
                <c:manualLayout>
                  <c:x val="-6.0581220115313472E-2"/>
                  <c:y val="-4.7787777115800699E-2"/>
                </c:manualLayout>
              </c:layout>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(新)'!$M$13:$R$13</c:f>
              <c:numCache>
                <c:formatCode>#.0"%"</c:formatCode>
                <c:ptCount val="6"/>
                <c:pt idx="0">
                  <c:v>29.7</c:v>
                </c:pt>
                <c:pt idx="1">
                  <c:v>27.8</c:v>
                </c:pt>
                <c:pt idx="2">
                  <c:v>24.4</c:v>
                </c:pt>
                <c:pt idx="3">
                  <c:v>21.6</c:v>
                </c:pt>
                <c:pt idx="4">
                  <c:v>18.7</c:v>
                </c:pt>
                <c:pt idx="5">
                  <c:v>15.7</c:v>
                </c:pt>
              </c:numCache>
            </c:numRef>
          </c:val>
          <c:smooth val="0"/>
        </c:ser>
        <c:ser>
          <c:idx val="3"/>
          <c:order val="2"/>
          <c:tx>
            <c:strRef>
              <c:f>'[P11＿大阪の分野別求人充足率.xlsx]大阪の分野別求人充足率 (新)'!$L$14</c:f>
              <c:strCache>
                <c:ptCount val="1"/>
                <c:pt idx="0">
                  <c:v>宿泊業・飲食サービス業</c:v>
                </c:pt>
              </c:strCache>
            </c:strRef>
          </c:tx>
          <c:dLbls>
            <c:dLbl>
              <c:idx val="4"/>
              <c:layout>
                <c:manualLayout>
                  <c:x val="-5.1261032405265243E-2"/>
                  <c:y val="4.2478024102933949E-2"/>
                </c:manualLayout>
              </c:layout>
              <c:dLblPos val="r"/>
              <c:showLegendKey val="0"/>
              <c:showVal val="1"/>
              <c:showCatName val="0"/>
              <c:showSerName val="0"/>
              <c:showPercent val="0"/>
              <c:showBubbleSize val="0"/>
            </c:dLbl>
            <c:numFmt formatCode="General" sourceLinked="0"/>
            <c:txPr>
              <a:bodyPr/>
              <a:lstStyle/>
              <a:p>
                <a:pPr>
                  <a:defRPr sz="600"/>
                </a:pPr>
                <a:endParaRPr lang="ja-JP"/>
              </a:p>
            </c:txPr>
            <c:dLblPos val="r"/>
            <c:showLegendKey val="0"/>
            <c:showVal val="1"/>
            <c:showCatName val="0"/>
            <c:showSerName val="0"/>
            <c:showPercent val="0"/>
            <c:showBubbleSize val="0"/>
            <c:showLeaderLines val="0"/>
          </c:dLbls>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(新)'!$M$14:$R$14</c:f>
              <c:numCache>
                <c:formatCode>#.0"%"</c:formatCode>
                <c:ptCount val="6"/>
                <c:pt idx="0">
                  <c:v>19.7</c:v>
                </c:pt>
                <c:pt idx="1">
                  <c:v>17.899999999999999</c:v>
                </c:pt>
                <c:pt idx="2">
                  <c:v>12.9</c:v>
                </c:pt>
                <c:pt idx="3">
                  <c:v>11.4</c:v>
                </c:pt>
                <c:pt idx="4">
                  <c:v>11.9</c:v>
                </c:pt>
                <c:pt idx="5">
                  <c:v>9</c:v>
                </c:pt>
              </c:numCache>
            </c:numRef>
          </c:val>
          <c:smooth val="0"/>
        </c:ser>
        <c:ser>
          <c:idx val="4"/>
          <c:order val="3"/>
          <c:tx>
            <c:strRef>
              <c:f>'[P11＿大阪の分野別求人充足率.xlsx]大阪の分野別求人充足率 (新)'!$L$15</c:f>
              <c:strCache>
                <c:ptCount val="1"/>
                <c:pt idx="0">
                  <c:v>建設業</c:v>
                </c:pt>
              </c:strCache>
            </c:strRef>
          </c:tx>
          <c:dLbls>
            <c:dLbl>
              <c:idx val="2"/>
              <c:layout>
                <c:manualLayout>
                  <c:x val="-1.398028156507234E-2"/>
                  <c:y val="1.592925903860028E-2"/>
                </c:manualLayout>
              </c:layout>
              <c:showLegendKey val="0"/>
              <c:showVal val="1"/>
              <c:showCatName val="0"/>
              <c:showSerName val="0"/>
              <c:showPercent val="0"/>
              <c:showBubbleSize val="0"/>
            </c:dLbl>
            <c:dLbl>
              <c:idx val="3"/>
              <c:layout>
                <c:manualLayout>
                  <c:x val="-1.8640375420096368E-2"/>
                  <c:y val="-2.1239012051466975E-2"/>
                </c:manualLayout>
              </c:layout>
              <c:showLegendKey val="0"/>
              <c:showVal val="1"/>
              <c:showCatName val="0"/>
              <c:showSerName val="0"/>
              <c:showPercent val="0"/>
              <c:showBubbleSize val="0"/>
            </c:dLbl>
            <c:dLbl>
              <c:idx val="4"/>
              <c:layout>
                <c:manualLayout>
                  <c:x val="-2.7960563130144681E-2"/>
                  <c:y val="-1.5929259038600232E-2"/>
                </c:manualLayout>
              </c:layout>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(新)'!$M$15:$R$15</c:f>
              <c:numCache>
                <c:formatCode>#.0"%"</c:formatCode>
                <c:ptCount val="6"/>
                <c:pt idx="0">
                  <c:v>27.1</c:v>
                </c:pt>
                <c:pt idx="1">
                  <c:v>23.3</c:v>
                </c:pt>
                <c:pt idx="2">
                  <c:v>19.5</c:v>
                </c:pt>
                <c:pt idx="3">
                  <c:v>15.3</c:v>
                </c:pt>
                <c:pt idx="4">
                  <c:v>14.7</c:v>
                </c:pt>
                <c:pt idx="5">
                  <c:v>12.1</c:v>
                </c:pt>
              </c:numCache>
            </c:numRef>
          </c:val>
          <c:smooth val="0"/>
        </c:ser>
        <c:dLbls>
          <c:showLegendKey val="0"/>
          <c:showVal val="0"/>
          <c:showCatName val="0"/>
          <c:showSerName val="0"/>
          <c:showPercent val="0"/>
          <c:showBubbleSize val="0"/>
        </c:dLbls>
        <c:marker val="1"/>
        <c:smooth val="0"/>
        <c:axId val="41648896"/>
        <c:axId val="41650432"/>
      </c:lineChart>
      <c:catAx>
        <c:axId val="41648896"/>
        <c:scaling>
          <c:orientation val="minMax"/>
        </c:scaling>
        <c:delete val="0"/>
        <c:axPos val="b"/>
        <c:numFmt formatCode="General" sourceLinked="1"/>
        <c:majorTickMark val="out"/>
        <c:minorTickMark val="none"/>
        <c:tickLblPos val="nextTo"/>
        <c:crossAx val="41650432"/>
        <c:crosses val="autoZero"/>
        <c:auto val="1"/>
        <c:lblAlgn val="ctr"/>
        <c:lblOffset val="100"/>
        <c:noMultiLvlLbl val="0"/>
      </c:catAx>
      <c:valAx>
        <c:axId val="41650432"/>
        <c:scaling>
          <c:orientation val="minMax"/>
          <c:max val="30"/>
          <c:min val="5"/>
        </c:scaling>
        <c:delete val="0"/>
        <c:axPos val="l"/>
        <c:majorGridlines/>
        <c:numFmt formatCode="General" sourceLinked="0"/>
        <c:majorTickMark val="out"/>
        <c:minorTickMark val="none"/>
        <c:tickLblPos val="nextTo"/>
        <c:crossAx val="4164889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93119636326451"/>
          <c:y val="8.6496033907877121E-2"/>
          <c:w val="0.75801117179570388"/>
          <c:h val="0.77115509634341872"/>
        </c:manualLayout>
      </c:layout>
      <c:lineChart>
        <c:grouping val="standard"/>
        <c:varyColors val="0"/>
        <c:ser>
          <c:idx val="3"/>
          <c:order val="0"/>
          <c:tx>
            <c:strRef>
              <c:f>サマリ!$B$13</c:f>
              <c:strCache>
                <c:ptCount val="1"/>
                <c:pt idx="0">
                  <c:v>大阪府</c:v>
                </c:pt>
              </c:strCache>
            </c:strRef>
          </c:tx>
          <c:marker>
            <c:symbol val="circle"/>
            <c:size val="6"/>
          </c:marker>
          <c:dLbls>
            <c:dLbl>
              <c:idx val="0"/>
              <c:layout>
                <c:manualLayout>
                  <c:x val="-7.6355399750576133E-2"/>
                  <c:y val="4.8597526053901635E-2"/>
                </c:manualLayout>
              </c:layout>
              <c:spPr/>
              <c:txPr>
                <a:bodyPr/>
                <a:lstStyle/>
                <a:p>
                  <a:pPr>
                    <a:defRPr sz="1200"/>
                  </a:pPr>
                  <a:endParaRPr lang="ja-JP"/>
                </a:p>
              </c:txPr>
              <c:showLegendKey val="0"/>
              <c:showVal val="1"/>
              <c:showCatName val="0"/>
              <c:showSerName val="0"/>
              <c:showPercent val="0"/>
              <c:showBubbleSize val="0"/>
            </c:dLbl>
            <c:dLbl>
              <c:idx val="6"/>
              <c:layout>
                <c:manualLayout>
                  <c:x val="-0.10439240496756602"/>
                  <c:y val="-5.3997723592030603E-2"/>
                </c:manualLayout>
              </c:layout>
              <c:spPr/>
              <c:txPr>
                <a:bodyPr/>
                <a:lstStyle/>
                <a:p>
                  <a:pPr>
                    <a:defRPr sz="1200"/>
                  </a:pPr>
                  <a:endParaRPr lang="ja-JP"/>
                </a:p>
              </c:txPr>
              <c:showLegendKey val="0"/>
              <c:showVal val="1"/>
              <c:showCatName val="0"/>
              <c:showSerName val="0"/>
              <c:showPercent val="0"/>
              <c:showBubbleSize val="0"/>
            </c:dLbl>
            <c:showLegendKey val="0"/>
            <c:showVal val="0"/>
            <c:showCatName val="0"/>
            <c:showSerName val="0"/>
            <c:showPercent val="0"/>
            <c:showBubbleSize val="0"/>
          </c:dLbls>
          <c:cat>
            <c:strRef>
              <c:f>サマリ!$C$17:$I$17</c:f>
              <c:strCache>
                <c:ptCount val="7"/>
                <c:pt idx="0">
                  <c:v>2010年</c:v>
                </c:pt>
                <c:pt idx="1">
                  <c:v>2011年</c:v>
                </c:pt>
                <c:pt idx="2">
                  <c:v>2012年</c:v>
                </c:pt>
                <c:pt idx="3">
                  <c:v>2013年</c:v>
                </c:pt>
                <c:pt idx="4">
                  <c:v>2014年</c:v>
                </c:pt>
                <c:pt idx="5">
                  <c:v>2015年</c:v>
                </c:pt>
                <c:pt idx="6">
                  <c:v>2016年</c:v>
                </c:pt>
              </c:strCache>
            </c:strRef>
          </c:cat>
          <c:val>
            <c:numRef>
              <c:f>サマリ!$C$13:$I$13</c:f>
              <c:numCache>
                <c:formatCode>0.00</c:formatCode>
                <c:ptCount val="7"/>
                <c:pt idx="0">
                  <c:v>0.52</c:v>
                </c:pt>
                <c:pt idx="1">
                  <c:v>0.65</c:v>
                </c:pt>
                <c:pt idx="2">
                  <c:v>0.77</c:v>
                </c:pt>
                <c:pt idx="3">
                  <c:v>0.95</c:v>
                </c:pt>
                <c:pt idx="4">
                  <c:v>1.1100000000000001</c:v>
                </c:pt>
                <c:pt idx="5">
                  <c:v>1.2</c:v>
                </c:pt>
                <c:pt idx="6" formatCode="General">
                  <c:v>1.38</c:v>
                </c:pt>
              </c:numCache>
            </c:numRef>
          </c:val>
          <c:smooth val="0"/>
        </c:ser>
        <c:dLbls>
          <c:showLegendKey val="0"/>
          <c:showVal val="0"/>
          <c:showCatName val="0"/>
          <c:showSerName val="0"/>
          <c:showPercent val="0"/>
          <c:showBubbleSize val="0"/>
        </c:dLbls>
        <c:marker val="1"/>
        <c:smooth val="0"/>
        <c:axId val="88000000"/>
        <c:axId val="88001536"/>
      </c:lineChart>
      <c:lineChart>
        <c:grouping val="standard"/>
        <c:varyColors val="0"/>
        <c:ser>
          <c:idx val="1"/>
          <c:order val="1"/>
          <c:tx>
            <c:strRef>
              <c:f>サマリ!$B$18</c:f>
              <c:strCache>
                <c:ptCount val="1"/>
                <c:pt idx="0">
                  <c:v>全国</c:v>
                </c:pt>
              </c:strCache>
            </c:strRef>
          </c:tx>
          <c:dLbls>
            <c:dLbl>
              <c:idx val="0"/>
              <c:layout>
                <c:manualLayout>
                  <c:x val="-5.8459746781836949E-2"/>
                  <c:y val="-8.0996585388045925E-2"/>
                </c:manualLayout>
              </c:layout>
              <c:spPr/>
              <c:txPr>
                <a:bodyPr/>
                <a:lstStyle/>
                <a:p>
                  <a:pPr>
                    <a:defRPr sz="1200"/>
                  </a:pPr>
                  <a:endParaRPr lang="ja-JP"/>
                </a:p>
              </c:txPr>
              <c:showLegendKey val="0"/>
              <c:showVal val="1"/>
              <c:showCatName val="0"/>
              <c:showSerName val="0"/>
              <c:showPercent val="0"/>
              <c:showBubbleSize val="0"/>
            </c:dLbl>
            <c:dLbl>
              <c:idx val="1"/>
              <c:delete val="1"/>
            </c:dLbl>
            <c:dLbl>
              <c:idx val="2"/>
              <c:delete val="1"/>
            </c:dLbl>
            <c:dLbl>
              <c:idx val="3"/>
              <c:delete val="1"/>
            </c:dLbl>
            <c:dLbl>
              <c:idx val="4"/>
              <c:delete val="1"/>
            </c:dLbl>
            <c:dLbl>
              <c:idx val="5"/>
              <c:delete val="1"/>
            </c:dLbl>
            <c:dLbl>
              <c:idx val="6"/>
              <c:layout>
                <c:manualLayout>
                  <c:x val="-6.6811139179242252E-2"/>
                  <c:y val="-7.5596813028842857E-2"/>
                </c:manualLayout>
              </c:layout>
              <c:spPr/>
              <c:txPr>
                <a:bodyPr/>
                <a:lstStyle/>
                <a:p>
                  <a:pPr>
                    <a:defRPr sz="1200"/>
                  </a:pPr>
                  <a:endParaRPr lang="ja-JP"/>
                </a:p>
              </c:txPr>
              <c:showLegendKey val="0"/>
              <c:showVal val="1"/>
              <c:showCatName val="0"/>
              <c:showSerName val="0"/>
              <c:showPercent val="0"/>
              <c:showBubbleSize val="0"/>
            </c:dLbl>
            <c:showLegendKey val="0"/>
            <c:showVal val="1"/>
            <c:showCatName val="0"/>
            <c:showSerName val="0"/>
            <c:showPercent val="0"/>
            <c:showBubbleSize val="0"/>
            <c:showLeaderLines val="0"/>
          </c:dLbls>
          <c:cat>
            <c:strRef>
              <c:f>サマリ!$C$17:$I$17</c:f>
              <c:strCache>
                <c:ptCount val="7"/>
                <c:pt idx="0">
                  <c:v>2010年</c:v>
                </c:pt>
                <c:pt idx="1">
                  <c:v>2011年</c:v>
                </c:pt>
                <c:pt idx="2">
                  <c:v>2012年</c:v>
                </c:pt>
                <c:pt idx="3">
                  <c:v>2013年</c:v>
                </c:pt>
                <c:pt idx="4">
                  <c:v>2014年</c:v>
                </c:pt>
                <c:pt idx="5">
                  <c:v>2015年</c:v>
                </c:pt>
                <c:pt idx="6">
                  <c:v>2016年</c:v>
                </c:pt>
              </c:strCache>
            </c:strRef>
          </c:cat>
          <c:val>
            <c:numRef>
              <c:f>サマリ!$C$18:$I$18</c:f>
              <c:numCache>
                <c:formatCode>0.0</c:formatCode>
                <c:ptCount val="7"/>
                <c:pt idx="0">
                  <c:v>5.0999999999999996</c:v>
                </c:pt>
                <c:pt idx="1">
                  <c:v>4.5</c:v>
                </c:pt>
                <c:pt idx="2">
                  <c:v>4.3</c:v>
                </c:pt>
                <c:pt idx="3">
                  <c:v>4</c:v>
                </c:pt>
                <c:pt idx="4">
                  <c:v>3.6</c:v>
                </c:pt>
                <c:pt idx="5">
                  <c:v>3.4</c:v>
                </c:pt>
                <c:pt idx="6">
                  <c:v>3.1</c:v>
                </c:pt>
              </c:numCache>
            </c:numRef>
          </c:val>
          <c:smooth val="0"/>
        </c:ser>
        <c:ser>
          <c:idx val="4"/>
          <c:order val="2"/>
          <c:tx>
            <c:strRef>
              <c:f>サマリ!$B$19</c:f>
              <c:strCache>
                <c:ptCount val="1"/>
                <c:pt idx="0">
                  <c:v>大阪</c:v>
                </c:pt>
              </c:strCache>
            </c:strRef>
          </c:tx>
          <c:dLbls>
            <c:dLbl>
              <c:idx val="0"/>
              <c:layout>
                <c:manualLayout>
                  <c:x val="-5.8459746781836949E-2"/>
                  <c:y val="-4.8597951232827556E-2"/>
                </c:manualLayout>
              </c:layout>
              <c:spPr/>
              <c:txPr>
                <a:bodyPr/>
                <a:lstStyle/>
                <a:p>
                  <a:pPr>
                    <a:defRPr sz="1100"/>
                  </a:pPr>
                  <a:endParaRPr lang="ja-JP"/>
                </a:p>
              </c:txPr>
              <c:showLegendKey val="0"/>
              <c:showVal val="1"/>
              <c:showCatName val="0"/>
              <c:showSerName val="0"/>
              <c:showPercent val="0"/>
              <c:showBubbleSize val="0"/>
            </c:dLbl>
            <c:dLbl>
              <c:idx val="1"/>
              <c:delete val="1"/>
            </c:dLbl>
            <c:dLbl>
              <c:idx val="2"/>
              <c:delete val="1"/>
            </c:dLbl>
            <c:dLbl>
              <c:idx val="3"/>
              <c:delete val="1"/>
            </c:dLbl>
            <c:dLbl>
              <c:idx val="4"/>
              <c:delete val="1"/>
            </c:dLbl>
            <c:dLbl>
              <c:idx val="5"/>
              <c:delete val="1"/>
            </c:dLbl>
            <c:dLbl>
              <c:idx val="6"/>
              <c:layout>
                <c:manualLayout>
                  <c:x val="-6.6811139179242252E-2"/>
                  <c:y val="-5.9397495951233677E-2"/>
                </c:manualLayout>
              </c:layout>
              <c:spPr/>
              <c:txPr>
                <a:bodyPr/>
                <a:lstStyle/>
                <a:p>
                  <a:pPr>
                    <a:defRPr sz="1200"/>
                  </a:pPr>
                  <a:endParaRPr lang="ja-JP"/>
                </a:p>
              </c:txPr>
              <c:showLegendKey val="0"/>
              <c:showVal val="1"/>
              <c:showCatName val="0"/>
              <c:showSerName val="0"/>
              <c:showPercent val="0"/>
              <c:showBubbleSize val="0"/>
            </c:dLbl>
            <c:showLegendKey val="0"/>
            <c:showVal val="1"/>
            <c:showCatName val="0"/>
            <c:showSerName val="0"/>
            <c:showPercent val="0"/>
            <c:showBubbleSize val="0"/>
            <c:showLeaderLines val="0"/>
          </c:dLbls>
          <c:cat>
            <c:strRef>
              <c:f>サマリ!$C$17:$I$17</c:f>
              <c:strCache>
                <c:ptCount val="7"/>
                <c:pt idx="0">
                  <c:v>2010年</c:v>
                </c:pt>
                <c:pt idx="1">
                  <c:v>2011年</c:v>
                </c:pt>
                <c:pt idx="2">
                  <c:v>2012年</c:v>
                </c:pt>
                <c:pt idx="3">
                  <c:v>2013年</c:v>
                </c:pt>
                <c:pt idx="4">
                  <c:v>2014年</c:v>
                </c:pt>
                <c:pt idx="5">
                  <c:v>2015年</c:v>
                </c:pt>
                <c:pt idx="6">
                  <c:v>2016年</c:v>
                </c:pt>
              </c:strCache>
            </c:strRef>
          </c:cat>
          <c:val>
            <c:numRef>
              <c:f>サマリ!$C$19:$I$19</c:f>
              <c:numCache>
                <c:formatCode>0.0</c:formatCode>
                <c:ptCount val="7"/>
                <c:pt idx="0">
                  <c:v>6.9</c:v>
                </c:pt>
                <c:pt idx="1">
                  <c:v>5.0999999999999996</c:v>
                </c:pt>
                <c:pt idx="2">
                  <c:v>5.4</c:v>
                </c:pt>
                <c:pt idx="3">
                  <c:v>4.8</c:v>
                </c:pt>
                <c:pt idx="4">
                  <c:v>4.5999999999999996</c:v>
                </c:pt>
                <c:pt idx="5">
                  <c:v>4.2</c:v>
                </c:pt>
                <c:pt idx="6">
                  <c:v>4</c:v>
                </c:pt>
              </c:numCache>
            </c:numRef>
          </c:val>
          <c:smooth val="0"/>
        </c:ser>
        <c:dLbls>
          <c:showLegendKey val="0"/>
          <c:showVal val="0"/>
          <c:showCatName val="0"/>
          <c:showSerName val="0"/>
          <c:showPercent val="0"/>
          <c:showBubbleSize val="0"/>
        </c:dLbls>
        <c:marker val="1"/>
        <c:smooth val="0"/>
        <c:axId val="86640896"/>
        <c:axId val="86639360"/>
      </c:lineChart>
      <c:catAx>
        <c:axId val="88000000"/>
        <c:scaling>
          <c:orientation val="minMax"/>
        </c:scaling>
        <c:delete val="0"/>
        <c:axPos val="b"/>
        <c:majorTickMark val="out"/>
        <c:minorTickMark val="none"/>
        <c:tickLblPos val="nextTo"/>
        <c:txPr>
          <a:bodyPr/>
          <a:lstStyle/>
          <a:p>
            <a:pPr>
              <a:defRPr sz="800"/>
            </a:pPr>
            <a:endParaRPr lang="ja-JP"/>
          </a:p>
        </c:txPr>
        <c:crossAx val="88001536"/>
        <c:crosses val="autoZero"/>
        <c:auto val="1"/>
        <c:lblAlgn val="ctr"/>
        <c:lblOffset val="100"/>
        <c:noMultiLvlLbl val="0"/>
      </c:catAx>
      <c:valAx>
        <c:axId val="88001536"/>
        <c:scaling>
          <c:orientation val="minMax"/>
        </c:scaling>
        <c:delete val="0"/>
        <c:axPos val="l"/>
        <c:majorGridlines/>
        <c:numFmt formatCode="0.00" sourceLinked="1"/>
        <c:majorTickMark val="out"/>
        <c:minorTickMark val="none"/>
        <c:tickLblPos val="nextTo"/>
        <c:txPr>
          <a:bodyPr/>
          <a:lstStyle/>
          <a:p>
            <a:pPr>
              <a:defRPr sz="900"/>
            </a:pPr>
            <a:endParaRPr lang="ja-JP"/>
          </a:p>
        </c:txPr>
        <c:crossAx val="88000000"/>
        <c:crosses val="autoZero"/>
        <c:crossBetween val="between"/>
      </c:valAx>
      <c:valAx>
        <c:axId val="86639360"/>
        <c:scaling>
          <c:orientation val="minMax"/>
          <c:min val="3"/>
        </c:scaling>
        <c:delete val="0"/>
        <c:axPos val="r"/>
        <c:numFmt formatCode="0.0" sourceLinked="1"/>
        <c:majorTickMark val="out"/>
        <c:minorTickMark val="none"/>
        <c:tickLblPos val="nextTo"/>
        <c:txPr>
          <a:bodyPr/>
          <a:lstStyle/>
          <a:p>
            <a:pPr>
              <a:defRPr sz="900"/>
            </a:pPr>
            <a:endParaRPr lang="ja-JP"/>
          </a:p>
        </c:txPr>
        <c:crossAx val="86640896"/>
        <c:crosses val="max"/>
        <c:crossBetween val="between"/>
      </c:valAx>
      <c:catAx>
        <c:axId val="86640896"/>
        <c:scaling>
          <c:orientation val="minMax"/>
        </c:scaling>
        <c:delete val="1"/>
        <c:axPos val="b"/>
        <c:majorTickMark val="out"/>
        <c:minorTickMark val="none"/>
        <c:tickLblPos val="nextTo"/>
        <c:crossAx val="86639360"/>
        <c:crosses val="autoZero"/>
        <c:auto val="1"/>
        <c:lblAlgn val="ctr"/>
        <c:lblOffset val="100"/>
        <c:noMultiLvlLbl val="0"/>
      </c:cat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69414427928801E-2"/>
          <c:y val="0.11231915459930795"/>
          <c:w val="0.62613002144971863"/>
          <c:h val="0.72695176649413451"/>
        </c:manualLayout>
      </c:layout>
      <c:barChart>
        <c:barDir val="col"/>
        <c:grouping val="clustered"/>
        <c:varyColors val="0"/>
        <c:ser>
          <c:idx val="0"/>
          <c:order val="0"/>
          <c:tx>
            <c:strRef>
              <c:f>'[Microsoft PowerPoint 内のグラフ]開業数・率（上半期） (2)'!$C$2</c:f>
              <c:strCache>
                <c:ptCount val="1"/>
                <c:pt idx="0">
                  <c:v>開業数</c:v>
                </c:pt>
              </c:strCache>
            </c:strRef>
          </c:tx>
          <c:spPr>
            <a:solidFill>
              <a:schemeClr val="accent4">
                <a:lumMod val="60000"/>
                <a:lumOff val="40000"/>
              </a:schemeClr>
            </a:solidFill>
          </c:spPr>
          <c:invertIfNegative val="0"/>
          <c:dPt>
            <c:idx val="0"/>
            <c:invertIfNegative val="0"/>
            <c:bubble3D val="0"/>
            <c:spPr>
              <a:solidFill>
                <a:schemeClr val="accent4">
                  <a:lumMod val="60000"/>
                  <a:lumOff val="40000"/>
                </a:schemeClr>
              </a:solidFill>
            </c:spPr>
          </c:dPt>
          <c:dPt>
            <c:idx val="8"/>
            <c:invertIfNegative val="0"/>
            <c:bubble3D val="0"/>
          </c:dPt>
          <c:dPt>
            <c:idx val="10"/>
            <c:invertIfNegative val="0"/>
            <c:bubble3D val="0"/>
          </c:dPt>
          <c:dLbls>
            <c:txPr>
              <a:bodyPr/>
              <a:lstStyle/>
              <a:p>
                <a:pPr>
                  <a:defRPr sz="1050" b="1"/>
                </a:pPr>
                <a:endParaRPr lang="ja-JP"/>
              </a:p>
            </c:txPr>
            <c:dLblPos val="outEnd"/>
            <c:showLegendKey val="0"/>
            <c:showVal val="1"/>
            <c:showCatName val="0"/>
            <c:showSerName val="0"/>
            <c:showPercent val="0"/>
            <c:showBubbleSize val="0"/>
            <c:showLeaderLines val="0"/>
          </c:dLbls>
          <c:cat>
            <c:numRef>
              <c:f>'[Microsoft PowerPoint 内のグラフ]開業数・率（上半期） (2)'!$B$3:$B$9</c:f>
              <c:numCache>
                <c:formatCode>General</c:formatCode>
                <c:ptCount val="7"/>
                <c:pt idx="0">
                  <c:v>2010</c:v>
                </c:pt>
                <c:pt idx="1">
                  <c:v>2011</c:v>
                </c:pt>
                <c:pt idx="2">
                  <c:v>2012</c:v>
                </c:pt>
                <c:pt idx="3">
                  <c:v>2013</c:v>
                </c:pt>
                <c:pt idx="4">
                  <c:v>2014</c:v>
                </c:pt>
                <c:pt idx="5">
                  <c:v>2015</c:v>
                </c:pt>
                <c:pt idx="6">
                  <c:v>2016</c:v>
                </c:pt>
              </c:numCache>
            </c:numRef>
          </c:cat>
          <c:val>
            <c:numRef>
              <c:f>'[Microsoft PowerPoint 内のグラフ]開業数・率（上半期） (2)'!$C$3:$C$9</c:f>
              <c:numCache>
                <c:formatCode>#,##0_);[Red]\(#,##0\)</c:formatCode>
                <c:ptCount val="7"/>
                <c:pt idx="0">
                  <c:v>7477</c:v>
                </c:pt>
                <c:pt idx="1">
                  <c:v>7564</c:v>
                </c:pt>
                <c:pt idx="2">
                  <c:v>7854</c:v>
                </c:pt>
                <c:pt idx="3">
                  <c:v>8276</c:v>
                </c:pt>
                <c:pt idx="4">
                  <c:v>8383</c:v>
                </c:pt>
                <c:pt idx="5">
                  <c:v>10119</c:v>
                </c:pt>
                <c:pt idx="6">
                  <c:v>11700</c:v>
                </c:pt>
              </c:numCache>
            </c:numRef>
          </c:val>
        </c:ser>
        <c:dLbls>
          <c:showLegendKey val="0"/>
          <c:showVal val="1"/>
          <c:showCatName val="0"/>
          <c:showSerName val="0"/>
          <c:showPercent val="0"/>
          <c:showBubbleSize val="0"/>
        </c:dLbls>
        <c:gapWidth val="75"/>
        <c:axId val="86853504"/>
        <c:axId val="86736896"/>
      </c:barChart>
      <c:lineChart>
        <c:grouping val="standard"/>
        <c:varyColors val="0"/>
        <c:ser>
          <c:idx val="1"/>
          <c:order val="1"/>
          <c:tx>
            <c:strRef>
              <c:f>'[Microsoft PowerPoint 内のグラフ]開業数・率（上半期） (2)'!$D$2</c:f>
              <c:strCache>
                <c:ptCount val="1"/>
                <c:pt idx="0">
                  <c:v>開業率</c:v>
                </c:pt>
              </c:strCache>
            </c:strRef>
          </c:tx>
          <c:spPr>
            <a:ln>
              <a:solidFill>
                <a:schemeClr val="accent2"/>
              </a:solidFill>
            </a:ln>
          </c:spPr>
          <c:marker>
            <c:symbol val="none"/>
          </c:marker>
          <c:dLbls>
            <c:dLbl>
              <c:idx val="0"/>
              <c:layout>
                <c:manualLayout>
                  <c:x val="-3.9374566843991335E-2"/>
                  <c:y val="-5.5873172298345139E-2"/>
                </c:manualLayout>
              </c:layout>
              <c:showLegendKey val="0"/>
              <c:showVal val="1"/>
              <c:showCatName val="0"/>
              <c:showSerName val="0"/>
              <c:showPercent val="0"/>
              <c:showBubbleSize val="0"/>
            </c:dLbl>
            <c:dLbl>
              <c:idx val="1"/>
              <c:layout>
                <c:manualLayout>
                  <c:x val="-4.5432192512297694E-2"/>
                  <c:y val="-1.6761951689503542E-2"/>
                </c:manualLayout>
              </c:layout>
              <c:showLegendKey val="0"/>
              <c:showVal val="1"/>
              <c:showCatName val="0"/>
              <c:showSerName val="0"/>
              <c:showPercent val="0"/>
              <c:showBubbleSize val="0"/>
            </c:dLbl>
            <c:dLbl>
              <c:idx val="2"/>
              <c:layout>
                <c:manualLayout>
                  <c:x val="-3.6345754009838187E-2"/>
                  <c:y val="-2.7936586149172569E-2"/>
                </c:manualLayout>
              </c:layout>
              <c:showLegendKey val="0"/>
              <c:showVal val="1"/>
              <c:showCatName val="0"/>
              <c:showSerName val="0"/>
              <c:showPercent val="0"/>
              <c:showBubbleSize val="0"/>
            </c:dLbl>
            <c:dLbl>
              <c:idx val="3"/>
              <c:layout>
                <c:manualLayout>
                  <c:x val="-4.2403379678144518E-2"/>
                  <c:y val="-2.2349268919338056E-2"/>
                </c:manualLayout>
              </c:layout>
              <c:showLegendKey val="0"/>
              <c:showVal val="1"/>
              <c:showCatName val="0"/>
              <c:showSerName val="0"/>
              <c:showPercent val="0"/>
              <c:showBubbleSize val="0"/>
            </c:dLbl>
            <c:dLbl>
              <c:idx val="4"/>
              <c:layout>
                <c:manualLayout>
                  <c:x val="-3.0288128341531852E-2"/>
                  <c:y val="5.5873172298345139E-3"/>
                </c:manualLayout>
              </c:layout>
              <c:showLegendKey val="0"/>
              <c:showVal val="1"/>
              <c:showCatName val="0"/>
              <c:showSerName val="0"/>
              <c:showPercent val="0"/>
              <c:showBubbleSize val="0"/>
            </c:dLbl>
            <c:dLbl>
              <c:idx val="5"/>
              <c:layout>
                <c:manualLayout>
                  <c:x val="-4.2403379678144518E-2"/>
                  <c:y val="5.0285855068510577E-2"/>
                </c:manualLayout>
              </c:layout>
              <c:showLegendKey val="0"/>
              <c:showVal val="1"/>
              <c:showCatName val="0"/>
              <c:showSerName val="0"/>
              <c:showPercent val="0"/>
              <c:showBubbleSize val="0"/>
            </c:dLbl>
            <c:dLbl>
              <c:idx val="6"/>
              <c:layout>
                <c:manualLayout>
                  <c:x val="-4.2403379678144518E-2"/>
                  <c:y val="4.4698537838676111E-2"/>
                </c:manualLayout>
              </c:layout>
              <c:showLegendKey val="0"/>
              <c:showVal val="1"/>
              <c:showCatName val="0"/>
              <c:showSerName val="0"/>
              <c:showPercent val="0"/>
              <c:showBubbleSize val="0"/>
            </c:dLbl>
            <c:txPr>
              <a:bodyPr/>
              <a:lstStyle/>
              <a:p>
                <a:pPr>
                  <a:defRPr b="1"/>
                </a:pPr>
                <a:endParaRPr lang="ja-JP"/>
              </a:p>
            </c:txPr>
            <c:showLegendKey val="0"/>
            <c:showVal val="1"/>
            <c:showCatName val="0"/>
            <c:showSerName val="0"/>
            <c:showPercent val="0"/>
            <c:showBubbleSize val="0"/>
            <c:showLeaderLines val="0"/>
          </c:dLbls>
          <c:cat>
            <c:numRef>
              <c:f>'[Microsoft PowerPoint 内のグラフ]開業数・率（上半期） (2)'!$B$3:$B$9</c:f>
              <c:numCache>
                <c:formatCode>General</c:formatCode>
                <c:ptCount val="7"/>
                <c:pt idx="0">
                  <c:v>2010</c:v>
                </c:pt>
                <c:pt idx="1">
                  <c:v>2011</c:v>
                </c:pt>
                <c:pt idx="2">
                  <c:v>2012</c:v>
                </c:pt>
                <c:pt idx="3">
                  <c:v>2013</c:v>
                </c:pt>
                <c:pt idx="4">
                  <c:v>2014</c:v>
                </c:pt>
                <c:pt idx="5">
                  <c:v>2015</c:v>
                </c:pt>
                <c:pt idx="6">
                  <c:v>2016</c:v>
                </c:pt>
              </c:numCache>
            </c:numRef>
          </c:cat>
          <c:val>
            <c:numRef>
              <c:f>'[Microsoft PowerPoint 内のグラフ]開業数・率（上半期） (2)'!$D$3:$D$9</c:f>
              <c:numCache>
                <c:formatCode>0.0%</c:formatCode>
                <c:ptCount val="7"/>
                <c:pt idx="0">
                  <c:v>4.5601751614693556E-2</c:v>
                </c:pt>
                <c:pt idx="1">
                  <c:v>4.6083173914632812E-2</c:v>
                </c:pt>
                <c:pt idx="2">
                  <c:v>4.7634354473832644E-2</c:v>
                </c:pt>
                <c:pt idx="3">
                  <c:v>4.9906831736306674E-2</c:v>
                </c:pt>
                <c:pt idx="4">
                  <c:v>0.05</c:v>
                </c:pt>
                <c:pt idx="5">
                  <c:v>5.9000000000000004E-2</c:v>
                </c:pt>
                <c:pt idx="6">
                  <c:v>6.7000000000000004E-2</c:v>
                </c:pt>
              </c:numCache>
            </c:numRef>
          </c:val>
          <c:smooth val="0"/>
        </c:ser>
        <c:ser>
          <c:idx val="2"/>
          <c:order val="2"/>
          <c:tx>
            <c:strRef>
              <c:f>'[Microsoft PowerPoint 内のグラフ]開業数・率（上半期） (2)'!$E$2</c:f>
              <c:strCache>
                <c:ptCount val="1"/>
                <c:pt idx="0">
                  <c:v>廃業率</c:v>
                </c:pt>
              </c:strCache>
            </c:strRef>
          </c:tx>
          <c:spPr>
            <a:ln>
              <a:solidFill>
                <a:schemeClr val="accent5">
                  <a:lumMod val="75000"/>
                </a:schemeClr>
              </a:solidFill>
              <a:prstDash val="sysDash"/>
            </a:ln>
          </c:spPr>
          <c:marker>
            <c:symbol val="none"/>
          </c:marker>
          <c:dLbls>
            <c:dLbl>
              <c:idx val="0"/>
              <c:layout>
                <c:manualLayout>
                  <c:x val="-5.7547443848910418E-2"/>
                  <c:y val="2.2349268919338056E-2"/>
                </c:manualLayout>
              </c:layout>
              <c:showLegendKey val="0"/>
              <c:showVal val="1"/>
              <c:showCatName val="0"/>
              <c:showSerName val="0"/>
              <c:showPercent val="0"/>
              <c:showBubbleSize val="0"/>
            </c:dLbl>
            <c:dLbl>
              <c:idx val="1"/>
              <c:layout>
                <c:manualLayout>
                  <c:x val="-4.5432192512297694E-2"/>
                  <c:y val="3.9111220608841597E-2"/>
                </c:manualLayout>
              </c:layout>
              <c:showLegendKey val="0"/>
              <c:showVal val="1"/>
              <c:showCatName val="0"/>
              <c:showSerName val="0"/>
              <c:showPercent val="0"/>
              <c:showBubbleSize val="0"/>
            </c:dLbl>
            <c:dLbl>
              <c:idx val="2"/>
              <c:layout>
                <c:manualLayout>
                  <c:x val="-3.6345754009838187E-2"/>
                  <c:y val="-5.5873172298345139E-3"/>
                </c:manualLayout>
              </c:layout>
              <c:showLegendKey val="0"/>
              <c:showVal val="1"/>
              <c:showCatName val="0"/>
              <c:showSerName val="0"/>
              <c:showPercent val="0"/>
              <c:showBubbleSize val="0"/>
            </c:dLbl>
            <c:dLbl>
              <c:idx val="3"/>
              <c:layout>
                <c:manualLayout>
                  <c:x val="-4.2403379678144518E-2"/>
                  <c:y val="-1.6761951689503542E-2"/>
                </c:manualLayout>
              </c:layout>
              <c:showLegendKey val="0"/>
              <c:showVal val="1"/>
              <c:showCatName val="0"/>
              <c:showSerName val="0"/>
              <c:showPercent val="0"/>
              <c:showBubbleSize val="0"/>
            </c:dLbl>
            <c:dLbl>
              <c:idx val="4"/>
              <c:layout>
                <c:manualLayout>
                  <c:x val="-3.3316941175685032E-2"/>
                  <c:y val="-1.6761951689503542E-2"/>
                </c:manualLayout>
              </c:layout>
              <c:showLegendKey val="0"/>
              <c:showVal val="1"/>
              <c:showCatName val="0"/>
              <c:showSerName val="0"/>
              <c:showPercent val="0"/>
              <c:showBubbleSize val="0"/>
            </c:dLbl>
            <c:dLbl>
              <c:idx val="5"/>
              <c:layout>
                <c:manualLayout>
                  <c:x val="-4.2403379678144518E-2"/>
                  <c:y val="-3.3523903379007083E-2"/>
                </c:manualLayout>
              </c:layout>
              <c:showLegendKey val="0"/>
              <c:showVal val="1"/>
              <c:showCatName val="0"/>
              <c:showSerName val="0"/>
              <c:showPercent val="0"/>
              <c:showBubbleSize val="0"/>
            </c:dLbl>
            <c:dLbl>
              <c:idx val="6"/>
              <c:layout>
                <c:manualLayout>
                  <c:x val="-4.2403379678144518E-2"/>
                  <c:y val="-3.3523903379007083E-2"/>
                </c:manualLayout>
              </c:layout>
              <c:showLegendKey val="0"/>
              <c:showVal val="1"/>
              <c:showCatName val="0"/>
              <c:showSerName val="0"/>
              <c:showPercent val="0"/>
              <c:showBubbleSize val="0"/>
            </c:dLbl>
            <c:txPr>
              <a:bodyPr/>
              <a:lstStyle/>
              <a:p>
                <a:pPr>
                  <a:defRPr b="1"/>
                </a:pPr>
                <a:endParaRPr lang="ja-JP"/>
              </a:p>
            </c:txPr>
            <c:showLegendKey val="0"/>
            <c:showVal val="1"/>
            <c:showCatName val="0"/>
            <c:showSerName val="0"/>
            <c:showPercent val="0"/>
            <c:showBubbleSize val="0"/>
            <c:showLeaderLines val="0"/>
          </c:dLbls>
          <c:cat>
            <c:numRef>
              <c:f>'[Microsoft PowerPoint 内のグラフ]開業数・率（上半期） (2)'!$B$3:$B$9</c:f>
              <c:numCache>
                <c:formatCode>General</c:formatCode>
                <c:ptCount val="7"/>
                <c:pt idx="0">
                  <c:v>2010</c:v>
                </c:pt>
                <c:pt idx="1">
                  <c:v>2011</c:v>
                </c:pt>
                <c:pt idx="2">
                  <c:v>2012</c:v>
                </c:pt>
                <c:pt idx="3">
                  <c:v>2013</c:v>
                </c:pt>
                <c:pt idx="4">
                  <c:v>2014</c:v>
                </c:pt>
                <c:pt idx="5">
                  <c:v>2015</c:v>
                </c:pt>
                <c:pt idx="6">
                  <c:v>2016</c:v>
                </c:pt>
              </c:numCache>
            </c:numRef>
          </c:cat>
          <c:val>
            <c:numRef>
              <c:f>'[Microsoft PowerPoint 内のグラフ]開業数・率（上半期） (2)'!$E$3:$E$9</c:f>
              <c:numCache>
                <c:formatCode>0.0%</c:formatCode>
                <c:ptCount val="7"/>
                <c:pt idx="0">
                  <c:v>4.2999999999999997E-2</c:v>
                </c:pt>
                <c:pt idx="1">
                  <c:v>4.2000000000000003E-2</c:v>
                </c:pt>
                <c:pt idx="2">
                  <c:v>4.1000000000000002E-2</c:v>
                </c:pt>
                <c:pt idx="3">
                  <c:v>3.5999999999999997E-2</c:v>
                </c:pt>
                <c:pt idx="4">
                  <c:v>3.7999999999999999E-2</c:v>
                </c:pt>
                <c:pt idx="5">
                  <c:v>3.7000000000000005E-2</c:v>
                </c:pt>
                <c:pt idx="6">
                  <c:v>3.6999999999999998E-2</c:v>
                </c:pt>
              </c:numCache>
            </c:numRef>
          </c:val>
          <c:smooth val="0"/>
        </c:ser>
        <c:dLbls>
          <c:showLegendKey val="0"/>
          <c:showVal val="1"/>
          <c:showCatName val="0"/>
          <c:showSerName val="0"/>
          <c:showPercent val="0"/>
          <c:showBubbleSize val="0"/>
        </c:dLbls>
        <c:marker val="1"/>
        <c:smooth val="0"/>
        <c:axId val="86740352"/>
        <c:axId val="86738816"/>
      </c:lineChart>
      <c:catAx>
        <c:axId val="86853504"/>
        <c:scaling>
          <c:orientation val="minMax"/>
        </c:scaling>
        <c:delete val="0"/>
        <c:axPos val="b"/>
        <c:numFmt formatCode="General" sourceLinked="1"/>
        <c:majorTickMark val="none"/>
        <c:minorTickMark val="none"/>
        <c:tickLblPos val="nextTo"/>
        <c:txPr>
          <a:bodyPr/>
          <a:lstStyle/>
          <a:p>
            <a:pPr>
              <a:defRPr sz="1100"/>
            </a:pPr>
            <a:endParaRPr lang="ja-JP"/>
          </a:p>
        </c:txPr>
        <c:crossAx val="86736896"/>
        <c:crosses val="autoZero"/>
        <c:auto val="1"/>
        <c:lblAlgn val="ctr"/>
        <c:lblOffset val="100"/>
        <c:noMultiLvlLbl val="0"/>
      </c:catAx>
      <c:valAx>
        <c:axId val="86736896"/>
        <c:scaling>
          <c:orientation val="minMax"/>
          <c:max val="13000"/>
          <c:min val="3000"/>
        </c:scaling>
        <c:delete val="0"/>
        <c:axPos val="l"/>
        <c:minorGridlines>
          <c:spPr>
            <a:ln>
              <a:noFill/>
            </a:ln>
          </c:spPr>
        </c:minorGridlines>
        <c:title>
          <c:tx>
            <c:rich>
              <a:bodyPr rot="0" vert="horz"/>
              <a:lstStyle/>
              <a:p>
                <a:pPr>
                  <a:defRPr sz="800" b="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r>
                  <a:rPr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所</a:t>
                </a:r>
                <a:r>
                  <a:rPr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2.4230502673225438E-2"/>
              <c:y val="2.5429332535564154E-2"/>
            </c:manualLayout>
          </c:layout>
          <c:overlay val="0"/>
        </c:title>
        <c:numFmt formatCode="#,##0_);[Red]\(#,##0\)" sourceLinked="1"/>
        <c:majorTickMark val="none"/>
        <c:minorTickMark val="none"/>
        <c:tickLblPos val="nextTo"/>
        <c:txPr>
          <a:bodyPr/>
          <a:lstStyle/>
          <a:p>
            <a:pPr>
              <a:defRPr sz="100"/>
            </a:pPr>
            <a:endParaRPr lang="ja-JP"/>
          </a:p>
        </c:txPr>
        <c:crossAx val="86853504"/>
        <c:crosses val="autoZero"/>
        <c:crossBetween val="between"/>
        <c:majorUnit val="200000"/>
        <c:minorUnit val="20"/>
      </c:valAx>
      <c:valAx>
        <c:axId val="86738816"/>
        <c:scaling>
          <c:orientation val="minMax"/>
          <c:max val="8.0000000000000016E-2"/>
          <c:min val="3.0000000000000006E-2"/>
        </c:scaling>
        <c:delete val="0"/>
        <c:axPos val="r"/>
        <c:numFmt formatCode="0.0%" sourceLinked="1"/>
        <c:majorTickMark val="out"/>
        <c:minorTickMark val="none"/>
        <c:tickLblPos val="nextTo"/>
        <c:txPr>
          <a:bodyPr/>
          <a:lstStyle/>
          <a:p>
            <a:pPr>
              <a:defRPr>
                <a:solidFill>
                  <a:schemeClr val="tx1"/>
                </a:solidFill>
              </a:defRPr>
            </a:pPr>
            <a:endParaRPr lang="ja-JP"/>
          </a:p>
        </c:txPr>
        <c:crossAx val="86740352"/>
        <c:crosses val="max"/>
        <c:crossBetween val="between"/>
      </c:valAx>
      <c:catAx>
        <c:axId val="86740352"/>
        <c:scaling>
          <c:orientation val="minMax"/>
        </c:scaling>
        <c:delete val="1"/>
        <c:axPos val="b"/>
        <c:numFmt formatCode="General" sourceLinked="1"/>
        <c:majorTickMark val="out"/>
        <c:minorTickMark val="none"/>
        <c:tickLblPos val="nextTo"/>
        <c:crossAx val="86738816"/>
        <c:crosses val="autoZero"/>
        <c:auto val="1"/>
        <c:lblAlgn val="ctr"/>
        <c:lblOffset val="100"/>
        <c:noMultiLvlLbl val="0"/>
      </c:catAx>
    </c:plotArea>
    <c:legend>
      <c:legendPos val="r"/>
      <c:layout>
        <c:manualLayout>
          <c:xMode val="edge"/>
          <c:yMode val="edge"/>
          <c:x val="5.466172453448101E-2"/>
          <c:y val="0.10989241114735777"/>
          <c:w val="0.27265139204078526"/>
          <c:h val="0.22408925629288101"/>
        </c:manualLayout>
      </c:layout>
      <c:overlay val="0"/>
      <c:txPr>
        <a:bodyPr/>
        <a:lstStyle/>
        <a:p>
          <a:pPr>
            <a:lnSpc>
              <a:spcPts val="1000"/>
            </a:lnSpc>
            <a:defRPr sz="9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'計算表H22～H27の推移'!$C$3</c:f>
              <c:strCache>
                <c:ptCount val="1"/>
                <c:pt idx="0">
                  <c:v>大阪府の医薬品生産額</c:v>
                </c:pt>
              </c:strCache>
            </c:strRef>
          </c:tx>
          <c:spPr>
            <a:pattFill prst="pct40">
              <a:fgClr>
                <a:srgbClr val="00B050"/>
              </a:fgClr>
              <a:bgClr>
                <a:schemeClr val="bg1"/>
              </a:bgClr>
            </a:pattFill>
          </c:spPr>
          <c:invertIfNegative val="0"/>
          <c:dLbls>
            <c:txPr>
              <a:bodyPr/>
              <a:lstStyle/>
              <a:p>
                <a:pPr>
                  <a:defRPr b="1"/>
                </a:pPr>
                <a:endParaRPr lang="ja-JP"/>
              </a:p>
            </c:txPr>
            <c:dLblPos val="outEnd"/>
            <c:showLegendKey val="0"/>
            <c:showVal val="1"/>
            <c:showCatName val="0"/>
            <c:showSerName val="0"/>
            <c:showPercent val="0"/>
            <c:showBubbleSize val="0"/>
            <c:showLeaderLines val="0"/>
          </c:dLbls>
          <c:cat>
            <c:numRef>
              <c:f>'計算表H22～H27の推移'!$B$4:$B$9</c:f>
              <c:numCache>
                <c:formatCode>General</c:formatCode>
                <c:ptCount val="6"/>
                <c:pt idx="0">
                  <c:v>2010</c:v>
                </c:pt>
                <c:pt idx="1">
                  <c:v>2011</c:v>
                </c:pt>
                <c:pt idx="2">
                  <c:v>2012</c:v>
                </c:pt>
                <c:pt idx="3">
                  <c:v>2013</c:v>
                </c:pt>
                <c:pt idx="4">
                  <c:v>2014</c:v>
                </c:pt>
                <c:pt idx="5">
                  <c:v>2015</c:v>
                </c:pt>
              </c:numCache>
            </c:numRef>
          </c:cat>
          <c:val>
            <c:numRef>
              <c:f>'計算表H22～H27の推移'!$C$4:$C$9</c:f>
              <c:numCache>
                <c:formatCode>#,##0_);[Red]\(#,##0\)</c:formatCode>
                <c:ptCount val="6"/>
                <c:pt idx="0">
                  <c:v>499882538000</c:v>
                </c:pt>
                <c:pt idx="1">
                  <c:v>503834835000</c:v>
                </c:pt>
                <c:pt idx="2">
                  <c:v>537553065000</c:v>
                </c:pt>
                <c:pt idx="3">
                  <c:v>565324420000</c:v>
                </c:pt>
                <c:pt idx="4">
                  <c:v>562652115000</c:v>
                </c:pt>
                <c:pt idx="5">
                  <c:v>549601098000</c:v>
                </c:pt>
              </c:numCache>
            </c:numRef>
          </c:val>
        </c:ser>
        <c:dLbls>
          <c:showLegendKey val="0"/>
          <c:showVal val="0"/>
          <c:showCatName val="0"/>
          <c:showSerName val="0"/>
          <c:showPercent val="0"/>
          <c:showBubbleSize val="0"/>
        </c:dLbls>
        <c:gapWidth val="150"/>
        <c:axId val="88279296"/>
        <c:axId val="88285184"/>
      </c:barChart>
      <c:lineChart>
        <c:grouping val="standard"/>
        <c:varyColors val="0"/>
        <c:ser>
          <c:idx val="1"/>
          <c:order val="1"/>
          <c:tx>
            <c:strRef>
              <c:f>'計算表H22～H27の推移'!$D$3</c:f>
              <c:strCache>
                <c:ptCount val="1"/>
                <c:pt idx="0">
                  <c:v>大阪府の医薬品生産額全国シェア</c:v>
                </c:pt>
              </c:strCache>
            </c:strRef>
          </c:tx>
          <c:dLbls>
            <c:txPr>
              <a:bodyPr/>
              <a:lstStyle/>
              <a:p>
                <a:pPr>
                  <a:defRPr b="1"/>
                </a:pPr>
                <a:endParaRPr lang="ja-JP"/>
              </a:p>
            </c:txPr>
            <c:dLblPos val="b"/>
            <c:showLegendKey val="0"/>
            <c:showVal val="1"/>
            <c:showCatName val="0"/>
            <c:showSerName val="0"/>
            <c:showPercent val="0"/>
            <c:showBubbleSize val="0"/>
            <c:showLeaderLines val="0"/>
          </c:dLbls>
          <c:cat>
            <c:numRef>
              <c:f>'計算表H22～H27の推移'!$B$4:$B$9</c:f>
              <c:numCache>
                <c:formatCode>General</c:formatCode>
                <c:ptCount val="6"/>
                <c:pt idx="0">
                  <c:v>2010</c:v>
                </c:pt>
                <c:pt idx="1">
                  <c:v>2011</c:v>
                </c:pt>
                <c:pt idx="2">
                  <c:v>2012</c:v>
                </c:pt>
                <c:pt idx="3">
                  <c:v>2013</c:v>
                </c:pt>
                <c:pt idx="4">
                  <c:v>2014</c:v>
                </c:pt>
                <c:pt idx="5">
                  <c:v>2015</c:v>
                </c:pt>
              </c:numCache>
            </c:numRef>
          </c:cat>
          <c:val>
            <c:numRef>
              <c:f>'計算表H22～H27の推移'!$D$4:$D$9</c:f>
              <c:numCache>
                <c:formatCode>0.0%</c:formatCode>
                <c:ptCount val="6"/>
                <c:pt idx="0">
                  <c:v>6.6876262410724183E-2</c:v>
                </c:pt>
                <c:pt idx="1">
                  <c:v>6.5186786023737925E-2</c:v>
                </c:pt>
                <c:pt idx="2">
                  <c:v>6.920566722864635E-2</c:v>
                </c:pt>
                <c:pt idx="3">
                  <c:v>7.3801741364373341E-2</c:v>
                </c:pt>
                <c:pt idx="4">
                  <c:v>7.5351769070478039E-2</c:v>
                </c:pt>
                <c:pt idx="5">
                  <c:v>7.1243882827526209E-2</c:v>
                </c:pt>
              </c:numCache>
            </c:numRef>
          </c:val>
          <c:smooth val="0"/>
        </c:ser>
        <c:dLbls>
          <c:showLegendKey val="0"/>
          <c:showVal val="0"/>
          <c:showCatName val="0"/>
          <c:showSerName val="0"/>
          <c:showPercent val="0"/>
          <c:showBubbleSize val="0"/>
        </c:dLbls>
        <c:marker val="1"/>
        <c:smooth val="0"/>
        <c:axId val="88288640"/>
        <c:axId val="88287104"/>
      </c:lineChart>
      <c:catAx>
        <c:axId val="88279296"/>
        <c:scaling>
          <c:orientation val="minMax"/>
        </c:scaling>
        <c:delete val="0"/>
        <c:axPos val="b"/>
        <c:numFmt formatCode="General" sourceLinked="1"/>
        <c:majorTickMark val="out"/>
        <c:minorTickMark val="none"/>
        <c:tickLblPos val="nextTo"/>
        <c:crossAx val="88285184"/>
        <c:crosses val="autoZero"/>
        <c:auto val="1"/>
        <c:lblAlgn val="ctr"/>
        <c:lblOffset val="100"/>
        <c:noMultiLvlLbl val="0"/>
      </c:catAx>
      <c:valAx>
        <c:axId val="88285184"/>
        <c:scaling>
          <c:orientation val="minMax"/>
          <c:max val="600000000000"/>
          <c:min val="350000000000"/>
        </c:scaling>
        <c:delete val="0"/>
        <c:axPos val="l"/>
        <c:majorGridlines/>
        <c:numFmt formatCode="#,##0_);[Red]\(#,##0\)" sourceLinked="1"/>
        <c:majorTickMark val="out"/>
        <c:minorTickMark val="none"/>
        <c:tickLblPos val="nextTo"/>
        <c:crossAx val="88279296"/>
        <c:crosses val="autoZero"/>
        <c:crossBetween val="between"/>
        <c:dispUnits>
          <c:builtInUnit val="hundredMillions"/>
        </c:dispUnits>
      </c:valAx>
      <c:valAx>
        <c:axId val="88287104"/>
        <c:scaling>
          <c:orientation val="minMax"/>
          <c:max val="0.15000000000000002"/>
          <c:min val="0"/>
        </c:scaling>
        <c:delete val="0"/>
        <c:axPos val="r"/>
        <c:numFmt formatCode="0.0%" sourceLinked="1"/>
        <c:majorTickMark val="out"/>
        <c:minorTickMark val="none"/>
        <c:tickLblPos val="nextTo"/>
        <c:txPr>
          <a:bodyPr/>
          <a:lstStyle/>
          <a:p>
            <a:pPr>
              <a:defRPr sz="800"/>
            </a:pPr>
            <a:endParaRPr lang="ja-JP"/>
          </a:p>
        </c:txPr>
        <c:crossAx val="88288640"/>
        <c:crosses val="max"/>
        <c:crossBetween val="between"/>
        <c:majorUnit val="3.0000000000000006E-2"/>
      </c:valAx>
      <c:catAx>
        <c:axId val="88288640"/>
        <c:scaling>
          <c:orientation val="minMax"/>
        </c:scaling>
        <c:delete val="1"/>
        <c:axPos val="b"/>
        <c:numFmt formatCode="General" sourceLinked="1"/>
        <c:majorTickMark val="out"/>
        <c:minorTickMark val="none"/>
        <c:tickLblPos val="nextTo"/>
        <c:crossAx val="88287104"/>
        <c:crosses val="autoZero"/>
        <c:auto val="1"/>
        <c:lblAlgn val="ctr"/>
        <c:lblOffset val="100"/>
        <c:noMultiLvlLbl val="0"/>
      </c:catAx>
    </c:plotArea>
    <c:legend>
      <c:legendPos val="b"/>
      <c:layout/>
      <c:overlay val="0"/>
      <c:txPr>
        <a:bodyPr/>
        <a:lstStyle/>
        <a:p>
          <a:pPr>
            <a:defRPr sz="6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'計算表H22～H27の推移'!$C$13</c:f>
              <c:strCache>
                <c:ptCount val="1"/>
                <c:pt idx="0">
                  <c:v>大阪府の医療機器生産額</c:v>
                </c:pt>
              </c:strCache>
            </c:strRef>
          </c:tx>
          <c:spPr>
            <a:pattFill prst="pct40">
              <a:fgClr>
                <a:schemeClr val="accent6">
                  <a:lumMod val="75000"/>
                </a:schemeClr>
              </a:fgClr>
              <a:bgClr>
                <a:schemeClr val="bg1"/>
              </a:bgClr>
            </a:pattFill>
          </c:spPr>
          <c:invertIfNegative val="0"/>
          <c:dLbls>
            <c:txPr>
              <a:bodyPr/>
              <a:lstStyle/>
              <a:p>
                <a:pPr>
                  <a:defRPr b="1"/>
                </a:pPr>
                <a:endParaRPr lang="ja-JP"/>
              </a:p>
            </c:txPr>
            <c:dLblPos val="outEnd"/>
            <c:showLegendKey val="0"/>
            <c:showVal val="1"/>
            <c:showCatName val="0"/>
            <c:showSerName val="0"/>
            <c:showPercent val="0"/>
            <c:showBubbleSize val="0"/>
            <c:showLeaderLines val="0"/>
          </c:dLbls>
          <c:cat>
            <c:numRef>
              <c:f>'計算表H22～H27の推移'!$B$14:$B$19</c:f>
              <c:numCache>
                <c:formatCode>General</c:formatCode>
                <c:ptCount val="6"/>
                <c:pt idx="0">
                  <c:v>2010</c:v>
                </c:pt>
                <c:pt idx="1">
                  <c:v>2011</c:v>
                </c:pt>
                <c:pt idx="2">
                  <c:v>2012</c:v>
                </c:pt>
                <c:pt idx="3">
                  <c:v>2013</c:v>
                </c:pt>
                <c:pt idx="4">
                  <c:v>2014</c:v>
                </c:pt>
                <c:pt idx="5">
                  <c:v>2015</c:v>
                </c:pt>
              </c:numCache>
            </c:numRef>
          </c:cat>
          <c:val>
            <c:numRef>
              <c:f>'計算表H22～H27の推移'!$C$14:$C$19</c:f>
              <c:numCache>
                <c:formatCode>#,##0_);[Red]\(#,##0\)</c:formatCode>
                <c:ptCount val="6"/>
                <c:pt idx="0">
                  <c:v>20915689000</c:v>
                </c:pt>
                <c:pt idx="1">
                  <c:v>21942303000</c:v>
                </c:pt>
                <c:pt idx="2">
                  <c:v>22826707000</c:v>
                </c:pt>
                <c:pt idx="3">
                  <c:v>28791494000</c:v>
                </c:pt>
                <c:pt idx="4">
                  <c:v>42968384000</c:v>
                </c:pt>
                <c:pt idx="5">
                  <c:v>63883039000</c:v>
                </c:pt>
              </c:numCache>
            </c:numRef>
          </c:val>
        </c:ser>
        <c:dLbls>
          <c:showLegendKey val="0"/>
          <c:showVal val="0"/>
          <c:showCatName val="0"/>
          <c:showSerName val="0"/>
          <c:showPercent val="0"/>
          <c:showBubbleSize val="0"/>
        </c:dLbls>
        <c:gapWidth val="150"/>
        <c:axId val="88307584"/>
        <c:axId val="88309120"/>
      </c:barChart>
      <c:lineChart>
        <c:grouping val="standard"/>
        <c:varyColors val="0"/>
        <c:ser>
          <c:idx val="1"/>
          <c:order val="1"/>
          <c:tx>
            <c:strRef>
              <c:f>'計算表H22～H27の推移'!$D$13</c:f>
              <c:strCache>
                <c:ptCount val="1"/>
                <c:pt idx="0">
                  <c:v>大阪府の医療機器生産額全国シェア</c:v>
                </c:pt>
              </c:strCache>
            </c:strRef>
          </c:tx>
          <c:dLbls>
            <c:txPr>
              <a:bodyPr/>
              <a:lstStyle/>
              <a:p>
                <a:pPr>
                  <a:defRPr b="1"/>
                </a:pPr>
                <a:endParaRPr lang="ja-JP"/>
              </a:p>
            </c:txPr>
            <c:dLblPos val="t"/>
            <c:showLegendKey val="0"/>
            <c:showVal val="1"/>
            <c:showCatName val="0"/>
            <c:showSerName val="0"/>
            <c:showPercent val="0"/>
            <c:showBubbleSize val="0"/>
            <c:showLeaderLines val="0"/>
          </c:dLbls>
          <c:cat>
            <c:numRef>
              <c:f>'計算表H22～H27の推移'!$B$14:$B$19</c:f>
              <c:numCache>
                <c:formatCode>General</c:formatCode>
                <c:ptCount val="6"/>
                <c:pt idx="0">
                  <c:v>2010</c:v>
                </c:pt>
                <c:pt idx="1">
                  <c:v>2011</c:v>
                </c:pt>
                <c:pt idx="2">
                  <c:v>2012</c:v>
                </c:pt>
                <c:pt idx="3">
                  <c:v>2013</c:v>
                </c:pt>
                <c:pt idx="4">
                  <c:v>2014</c:v>
                </c:pt>
                <c:pt idx="5">
                  <c:v>2015</c:v>
                </c:pt>
              </c:numCache>
            </c:numRef>
          </c:cat>
          <c:val>
            <c:numRef>
              <c:f>'計算表H22～H27の推移'!$D$14:$D$19</c:f>
              <c:numCache>
                <c:formatCode>0.0%</c:formatCode>
                <c:ptCount val="6"/>
                <c:pt idx="0">
                  <c:v>1.1286779515691616E-2</c:v>
                </c:pt>
                <c:pt idx="1">
                  <c:v>1.1202975901453143E-2</c:v>
                </c:pt>
                <c:pt idx="2">
                  <c:v>1.1056427791776381E-2</c:v>
                </c:pt>
                <c:pt idx="3">
                  <c:v>1.3960056498493597E-2</c:v>
                </c:pt>
                <c:pt idx="4">
                  <c:v>1.9906623804597318E-2</c:v>
                </c:pt>
                <c:pt idx="5">
                  <c:v>2.9747155170015974E-2</c:v>
                </c:pt>
              </c:numCache>
            </c:numRef>
          </c:val>
          <c:smooth val="0"/>
        </c:ser>
        <c:dLbls>
          <c:showLegendKey val="0"/>
          <c:showVal val="0"/>
          <c:showCatName val="0"/>
          <c:showSerName val="0"/>
          <c:showPercent val="0"/>
          <c:showBubbleSize val="0"/>
        </c:dLbls>
        <c:marker val="1"/>
        <c:smooth val="0"/>
        <c:axId val="88321024"/>
        <c:axId val="88319488"/>
      </c:lineChart>
      <c:catAx>
        <c:axId val="88307584"/>
        <c:scaling>
          <c:orientation val="minMax"/>
        </c:scaling>
        <c:delete val="0"/>
        <c:axPos val="b"/>
        <c:numFmt formatCode="General" sourceLinked="1"/>
        <c:majorTickMark val="out"/>
        <c:minorTickMark val="none"/>
        <c:tickLblPos val="nextTo"/>
        <c:crossAx val="88309120"/>
        <c:crosses val="autoZero"/>
        <c:auto val="1"/>
        <c:lblAlgn val="ctr"/>
        <c:lblOffset val="100"/>
        <c:noMultiLvlLbl val="0"/>
      </c:catAx>
      <c:valAx>
        <c:axId val="88309120"/>
        <c:scaling>
          <c:orientation val="minMax"/>
        </c:scaling>
        <c:delete val="0"/>
        <c:axPos val="l"/>
        <c:majorGridlines/>
        <c:numFmt formatCode="#,##0_);[Red]\(#,##0\)" sourceLinked="1"/>
        <c:majorTickMark val="out"/>
        <c:minorTickMark val="none"/>
        <c:tickLblPos val="nextTo"/>
        <c:crossAx val="88307584"/>
        <c:crosses val="autoZero"/>
        <c:crossBetween val="between"/>
        <c:dispUnits>
          <c:builtInUnit val="hundredMillions"/>
        </c:dispUnits>
      </c:valAx>
      <c:valAx>
        <c:axId val="88319488"/>
        <c:scaling>
          <c:orientation val="minMax"/>
          <c:max val="0.15000000000000002"/>
        </c:scaling>
        <c:delete val="0"/>
        <c:axPos val="r"/>
        <c:numFmt formatCode="0.0%" sourceLinked="1"/>
        <c:majorTickMark val="out"/>
        <c:minorTickMark val="none"/>
        <c:tickLblPos val="nextTo"/>
        <c:txPr>
          <a:bodyPr/>
          <a:lstStyle/>
          <a:p>
            <a:pPr>
              <a:defRPr sz="800"/>
            </a:pPr>
            <a:endParaRPr lang="ja-JP"/>
          </a:p>
        </c:txPr>
        <c:crossAx val="88321024"/>
        <c:crosses val="max"/>
        <c:crossBetween val="between"/>
        <c:majorUnit val="3.0000000000000006E-2"/>
      </c:valAx>
      <c:catAx>
        <c:axId val="88321024"/>
        <c:scaling>
          <c:orientation val="minMax"/>
        </c:scaling>
        <c:delete val="1"/>
        <c:axPos val="b"/>
        <c:numFmt formatCode="General" sourceLinked="1"/>
        <c:majorTickMark val="out"/>
        <c:minorTickMark val="none"/>
        <c:tickLblPos val="nextTo"/>
        <c:crossAx val="88319488"/>
        <c:crosses val="autoZero"/>
        <c:auto val="1"/>
        <c:lblAlgn val="ctr"/>
        <c:lblOffset val="100"/>
        <c:noMultiLvlLbl val="0"/>
      </c:catAx>
    </c:plotArea>
    <c:legend>
      <c:legendPos val="b"/>
      <c:layout/>
      <c:overlay val="0"/>
      <c:txPr>
        <a:bodyPr/>
        <a:lstStyle/>
        <a:p>
          <a:pPr>
            <a:defRPr sz="6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0.00417</cdr:x>
      <cdr:y>0.04688</cdr:y>
    </cdr:from>
    <cdr:to>
      <cdr:x>0.20417</cdr:x>
      <cdr:y>0.15451</cdr:y>
    </cdr:to>
    <cdr:sp macro="" textlink="">
      <cdr:nvSpPr>
        <cdr:cNvPr id="2" name="テキスト ボックス 1"/>
        <cdr:cNvSpPr txBox="1"/>
      </cdr:nvSpPr>
      <cdr:spPr>
        <a:xfrm xmlns:a="http://schemas.openxmlformats.org/drawingml/2006/main">
          <a:off x="19050" y="128588"/>
          <a:ext cx="914400" cy="2952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a:t>(%)</a:t>
          </a:r>
          <a:endParaRPr lang="ja-JP" altLang="en-US" sz="1100"/>
        </a:p>
      </cdr:txBody>
    </cdr:sp>
  </cdr:relSizeAnchor>
  <cdr:relSizeAnchor xmlns:cdr="http://schemas.openxmlformats.org/drawingml/2006/chartDrawing">
    <cdr:from>
      <cdr:x>0.88958</cdr:x>
      <cdr:y>0.7309</cdr:y>
    </cdr:from>
    <cdr:to>
      <cdr:x>0.975</cdr:x>
      <cdr:y>0.83854</cdr:y>
    </cdr:to>
    <cdr:sp macro="" textlink="">
      <cdr:nvSpPr>
        <cdr:cNvPr id="3" name="テキスト ボックス 2"/>
        <cdr:cNvSpPr txBox="1"/>
      </cdr:nvSpPr>
      <cdr:spPr>
        <a:xfrm xmlns:a="http://schemas.openxmlformats.org/drawingml/2006/main">
          <a:off x="4067175" y="2005013"/>
          <a:ext cx="390525" cy="2952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a:t>(</a:t>
          </a:r>
          <a:r>
            <a:rPr lang="ja-JP" altLang="en-US" sz="1100"/>
            <a:t>年</a:t>
          </a:r>
          <a:r>
            <a:rPr lang="en-US" altLang="ja-JP" sz="1100"/>
            <a:t>)</a:t>
          </a:r>
          <a:endParaRPr lang="ja-JP" alt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35C30429-65F2-4AEF-BBC9-67A385B17EC8}" type="datetimeFigureOut">
              <a:rPr lang="ja-JP" altLang="en-US"/>
              <a:pPr>
                <a:defRPr/>
              </a:pPr>
              <a:t>2017/8/25</a:t>
            </a:fld>
            <a:endParaRPr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BFE94123-6EBB-4117-BFDC-0156C89A26A4}" type="slidenum">
              <a:rPr lang="ja-JP" altLang="en-US"/>
              <a:pPr>
                <a:defRPr/>
              </a:pPr>
              <a:t>‹#›</a:t>
            </a:fld>
            <a:endParaRPr lang="ja-JP" altLang="en-US"/>
          </a:p>
        </p:txBody>
      </p:sp>
    </p:spTree>
    <p:extLst>
      <p:ext uri="{BB962C8B-B14F-4D97-AF65-F5344CB8AC3E}">
        <p14:creationId xmlns:p14="http://schemas.microsoft.com/office/powerpoint/2010/main" val="30994133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2C610FAD-D211-485C-86D1-59FAE5B0099D}" type="datetimeFigureOut">
              <a:rPr lang="ja-JP" altLang="en-US"/>
              <a:pPr>
                <a:defRPr/>
              </a:pPr>
              <a:t>2017/8/25</a:t>
            </a:fld>
            <a:endParaRPr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A9CD8DB5-BB58-4124-A833-C35C73600187}" type="slidenum">
              <a:rPr lang="ja-JP" altLang="en-US"/>
              <a:pPr>
                <a:defRPr/>
              </a:pPr>
              <a:t>‹#›</a:t>
            </a:fld>
            <a:endParaRPr lang="ja-JP" altLang="en-US"/>
          </a:p>
        </p:txBody>
      </p:sp>
    </p:spTree>
    <p:extLst>
      <p:ext uri="{BB962C8B-B14F-4D97-AF65-F5344CB8AC3E}">
        <p14:creationId xmlns:p14="http://schemas.microsoft.com/office/powerpoint/2010/main" val="14735782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38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16387"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CE1465-0234-4DEA-85F9-6933627E8022}" type="slidenum">
              <a:rPr lang="ja-JP" altLang="en-US"/>
              <a:pPr fontAlgn="base">
                <a:spcBef>
                  <a:spcPct val="0"/>
                </a:spcBef>
                <a:spcAft>
                  <a:spcPct val="0"/>
                </a:spcAft>
                <a:defRPr/>
              </a:pPr>
              <a:t>0</a:t>
            </a:fld>
            <a:endParaRPr lang="en-US" altLang="ja-JP"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9CD8DB5-BB58-4124-A833-C35C73600187}" type="slidenum">
              <a:rPr lang="ja-JP" altLang="en-US" smtClean="0"/>
              <a:pPr>
                <a:defRPr/>
              </a:pPr>
              <a:t>20</a:t>
            </a:fld>
            <a:endParaRPr lang="ja-JP" altLang="en-US"/>
          </a:p>
        </p:txBody>
      </p:sp>
    </p:spTree>
    <p:extLst>
      <p:ext uri="{BB962C8B-B14F-4D97-AF65-F5344CB8AC3E}">
        <p14:creationId xmlns:p14="http://schemas.microsoft.com/office/powerpoint/2010/main" val="3791083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57462DA-F6E9-47E8-8140-DB200C15FA24}" type="datetime1">
              <a:rPr lang="ja-JP" altLang="en-US" smtClean="0"/>
              <a:t>2017/8/25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a:xfrm>
            <a:off x="7010400" y="6492875"/>
            <a:ext cx="2133600" cy="365125"/>
          </a:xfrm>
        </p:spPr>
        <p:txBody>
          <a:bodyPr/>
          <a:lstStyle>
            <a:lvl1pPr>
              <a:defRPr sz="1600" b="1">
                <a:solidFill>
                  <a:schemeClr val="tx1"/>
                </a:solidFill>
                <a:latin typeface="+mj-ea"/>
                <a:ea typeface="+mj-ea"/>
              </a:defRPr>
            </a:lvl1pPr>
          </a:lstStyle>
          <a:p>
            <a:pPr>
              <a:defRPr/>
            </a:pPr>
            <a:fld id="{FA3047F3-2FCF-4527-9259-7229A3906898}"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24B6B15-3A26-4F0D-9A07-5F1302E2FCD9}" type="datetime1">
              <a:rPr lang="ja-JP" altLang="en-US" smtClean="0"/>
              <a:t>2017/8/25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C4E6076D-7859-4156-8382-08FF90AF6023}"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4B1F104-C033-4355-9BD2-11405DB7A2C2}" type="datetime1">
              <a:rPr lang="ja-JP" altLang="en-US" smtClean="0"/>
              <a:t>2017/8/25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16BEE0C9-7421-4C96-A57F-29B90876AC0B}"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5481663-448D-4849-9F93-B23BB270B5E2}" type="datetime1">
              <a:rPr lang="ja-JP" altLang="en-US" smtClean="0"/>
              <a:t>2017/8/25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B67003A-7D2A-48E9-9D5E-2EBAC62ED091}" type="slidenum">
              <a:rPr lang="ja-JP" altLang="en-US"/>
              <a:pPr>
                <a:defRPr/>
              </a:pPr>
              <a:t>‹#›</a:t>
            </a:fld>
            <a:endParaRPr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91889B5E-3C42-4F95-BCD8-B83D36FBEC35}" type="datetime1">
              <a:rPr lang="ja-JP" altLang="en-US" smtClean="0"/>
              <a:t>2017/8/25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36C93B1-BD91-4D58-8951-DDFE9A85A589}" type="slidenum">
              <a:rPr lang="ja-JP" altLang="en-US"/>
              <a:pPr>
                <a:defRPr/>
              </a:pPr>
              <a:t>‹#›</a:t>
            </a:fld>
            <a:endParaRPr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67ED7A54-54AF-4606-9BDD-4D763C6A8E44}" type="datetime1">
              <a:rPr lang="ja-JP" altLang="en-US" smtClean="0"/>
              <a:t>2017/8/25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D1247720-6D66-4D53-AD35-93419A2EF6D3}" type="slidenum">
              <a:rPr lang="ja-JP" altLang="en-US"/>
              <a:pPr>
                <a:defRPr/>
              </a:pPr>
              <a:t>‹#›</a:t>
            </a:fld>
            <a:endParaRPr lang="ja-JP"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FE5276ED-71FE-4A51-9AE4-F9EA1A353A66}" type="datetime1">
              <a:rPr lang="ja-JP" altLang="en-US" smtClean="0"/>
              <a:t>2017/8/25</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D772A354-7BDD-4AAD-93FE-11399078DD62}" type="slidenum">
              <a:rPr lang="ja-JP" altLang="en-US"/>
              <a:pPr>
                <a:defRPr/>
              </a:pPr>
              <a:t>‹#›</a:t>
            </a:fld>
            <a:endParaRPr lang="ja-JP"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4124A8CA-53D1-42FB-9E65-BBCEA504B90D}" type="datetime1">
              <a:rPr lang="ja-JP" altLang="en-US" smtClean="0"/>
              <a:t>2017/8/25</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52E93777-ECED-47CC-ABC7-849DF37DCA3C}" type="slidenum">
              <a:rPr lang="ja-JP" altLang="en-US"/>
              <a:pPr>
                <a:defRPr/>
              </a:pPr>
              <a:t>‹#›</a:t>
            </a:fld>
            <a:endParaRPr lang="ja-JP"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5A8EC370-E4D1-45C7-827F-EBE3DB92EA2B}" type="datetime1">
              <a:rPr lang="ja-JP" altLang="en-US" smtClean="0"/>
              <a:t>2017/8/25</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28C8BE91-3D4A-47CD-8A44-7BADA62486A1}" type="slidenum">
              <a:rPr lang="ja-JP" altLang="en-US"/>
              <a:pPr>
                <a:defRPr/>
              </a:pPr>
              <a:t>‹#›</a:t>
            </a:fld>
            <a:endParaRPr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C359C0AE-34DB-4516-85FB-97BF72BC5DB0}" type="datetime1">
              <a:rPr lang="ja-JP" altLang="en-US" smtClean="0"/>
              <a:t>2017/8/25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9379336-EC71-46C6-94FA-60FEA73F0922}"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544B196-363E-419D-B508-B38598563A7F}" type="datetime1">
              <a:rPr lang="ja-JP" altLang="en-US" smtClean="0"/>
              <a:t>2017/8/25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3AD0E455-6E02-4F7E-94EC-D85F63CFDC4F}"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2C58CDA4-44CC-44CB-BA77-93D0DF665560}" type="datetime1">
              <a:rPr lang="ja-JP" altLang="en-US" smtClean="0"/>
              <a:t>2017/8/25</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fontAlgn="auto">
              <a:spcBef>
                <a:spcPts val="0"/>
              </a:spcBef>
              <a:spcAft>
                <a:spcPts val="0"/>
              </a:spcAft>
              <a:defRPr sz="1600" b="1">
                <a:solidFill>
                  <a:schemeClr val="tx1"/>
                </a:solidFill>
                <a:latin typeface="+mn-lt"/>
                <a:ea typeface="+mn-ea"/>
              </a:defRPr>
            </a:lvl1pPr>
          </a:lstStyle>
          <a:p>
            <a:pPr>
              <a:defRPr/>
            </a:pPr>
            <a:fld id="{9BE462A8-3792-4982-B0B1-1BFE257BA491}"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xml"/><Relationship Id="rId5" Type="http://schemas.openxmlformats.org/officeDocument/2006/relationships/chart" Target="../charts/chart15.xml"/><Relationship Id="rId4" Type="http://schemas.openxmlformats.org/officeDocument/2006/relationships/chart" Target="../charts/char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p:cNvSpPr>
            <a:spLocks noChangeArrowheads="1"/>
          </p:cNvSpPr>
          <p:nvPr/>
        </p:nvSpPr>
        <p:spPr bwMode="auto">
          <a:xfrm>
            <a:off x="-15875" y="3719376"/>
            <a:ext cx="9159875" cy="53975"/>
          </a:xfrm>
          <a:prstGeom prst="rect">
            <a:avLst/>
          </a:prstGeom>
          <a:gradFill rotWithShape="1">
            <a:gsLst>
              <a:gs pos="0">
                <a:srgbClr val="0000FF"/>
              </a:gs>
              <a:gs pos="100000">
                <a:schemeClr val="bg1"/>
              </a:gs>
            </a:gsLst>
            <a:lin ang="0" scaled="1"/>
          </a:gradFill>
          <a:ln w="9525">
            <a:noFill/>
            <a:miter lim="800000"/>
            <a:headEnd/>
            <a:tailEnd/>
          </a:ln>
        </p:spPr>
        <p:txBody>
          <a:bodyPr wrap="none" lIns="91374" tIns="45687" rIns="91374" bIns="45687" anchor="ctr"/>
          <a:lstStyle/>
          <a:p>
            <a:pPr defTabSz="909638"/>
            <a:endParaRPr lang="ja-JP" altLang="en-US" dirty="0">
              <a:solidFill>
                <a:srgbClr val="000000"/>
              </a:solidFill>
              <a:latin typeface="Calibri" pitchFamily="34" charset="0"/>
            </a:endParaRPr>
          </a:p>
        </p:txBody>
      </p:sp>
      <p:sp>
        <p:nvSpPr>
          <p:cNvPr id="15362" name="タイトル 4"/>
          <p:cNvSpPr>
            <a:spLocks noGrp="1"/>
          </p:cNvSpPr>
          <p:nvPr>
            <p:ph type="ctrTitle"/>
          </p:nvPr>
        </p:nvSpPr>
        <p:spPr>
          <a:xfrm>
            <a:off x="-15876" y="2564904"/>
            <a:ext cx="9159875" cy="1470025"/>
          </a:xfrm>
        </p:spPr>
        <p:txBody>
          <a:bodyPr/>
          <a:lstStyle/>
          <a:p>
            <a:pPr eaLnBrk="1" hangingPunct="1"/>
            <a:r>
              <a:rPr lang="ja-JP" altLang="en-US" sz="2800" b="1" dirty="0" smtClean="0">
                <a:latin typeface="メイリオ" pitchFamily="50" charset="-128"/>
                <a:ea typeface="メイリオ" pitchFamily="50" charset="-128"/>
              </a:rPr>
              <a:t>「大阪の成長戦略」のバージョンアップについて</a:t>
            </a:r>
          </a:p>
        </p:txBody>
      </p:sp>
      <p:sp>
        <p:nvSpPr>
          <p:cNvPr id="7" name="タイトル 4"/>
          <p:cNvSpPr txBox="1">
            <a:spLocks/>
          </p:cNvSpPr>
          <p:nvPr/>
        </p:nvSpPr>
        <p:spPr>
          <a:xfrm>
            <a:off x="-8756" y="3714229"/>
            <a:ext cx="9159857" cy="93890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事務局案</a:t>
            </a:r>
            <a:r>
              <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p:cNvSpPr txBox="1"/>
          <p:nvPr/>
        </p:nvSpPr>
        <p:spPr>
          <a:xfrm>
            <a:off x="7560332" y="250158"/>
            <a:ext cx="1152128" cy="495108"/>
          </a:xfrm>
          <a:prstGeom prst="rect">
            <a:avLst/>
          </a:prstGeom>
          <a:noFill/>
          <a:ln w="15875">
            <a:solidFill>
              <a:schemeClr val="tx1"/>
            </a:solidFill>
          </a:ln>
        </p:spPr>
        <p:txBody>
          <a:bodyPr wrap="square" lIns="180000" tIns="108000" rIns="180000" bIns="108000" rtlCol="0" anchor="ctr" anchorCtr="0">
            <a:spAutoFit/>
          </a:bodyPr>
          <a:lstStyle/>
          <a:p>
            <a:pPr algn="ctr"/>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資料２</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302225202"/>
              </p:ext>
            </p:extLst>
          </p:nvPr>
        </p:nvGraphicFramePr>
        <p:xfrm>
          <a:off x="224024" y="633388"/>
          <a:ext cx="8676963" cy="6048672"/>
        </p:xfrm>
        <a:graphic>
          <a:graphicData uri="http://schemas.openxmlformats.org/drawingml/2006/table">
            <a:tbl>
              <a:tblPr firstRow="1" bandRow="1">
                <a:tableStyleId>{5C22544A-7EE6-4342-B048-85BDC9FD1C3A}</a:tableStyleId>
              </a:tblPr>
              <a:tblGrid>
                <a:gridCol w="2475768"/>
                <a:gridCol w="6201195"/>
              </a:tblGrid>
              <a:tr h="360040">
                <a:tc>
                  <a:txBody>
                    <a:bodyPr/>
                    <a:lstStyle/>
                    <a:p>
                      <a:pPr algn="ctr">
                        <a:lnSpc>
                          <a:spcPts val="20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144000" anchor="ctr">
                    <a:lnL w="19050" cap="flat" cmpd="sng" algn="ctr">
                      <a:solidFill>
                        <a:schemeClr val="tx1"/>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関連指標</a:t>
                      </a:r>
                    </a:p>
                  </a:txBody>
                  <a:tcPr marL="144000" anchor="ctr">
                    <a:lnL w="3175" cap="flat" cmpd="sng" algn="ctr">
                      <a:solidFill>
                        <a:schemeClr val="tx1">
                          <a:lumMod val="75000"/>
                          <a:lumOff val="2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r>
              <a:tr h="5688632">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■人材力強化・活躍の場づくり</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主な取組み例</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indent="0" algn="l" defTabSz="914400" rtl="0" eaLnBrk="1" fontAlgn="auto" latinLnBrk="0" hangingPunct="1">
                        <a:lnSpc>
                          <a:spcPts val="1300"/>
                        </a:lnSpc>
                        <a:spcBef>
                          <a:spcPts val="60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・国際競争を勝ち抜くハイエンド人材</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の育成</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⇒グローバルリーダー育成、留学促</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進事業、高校生相互派遣・交</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流事業、公設民営学校（国際</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バカロレア）設置に向けた取組</a:t>
                      </a:r>
                    </a:p>
                    <a:p>
                      <a:pPr marL="0" marR="0" indent="0" algn="l" defTabSz="914400" rtl="0" eaLnBrk="1" fontAlgn="auto" latinLnBrk="0" hangingPunct="1">
                        <a:lnSpc>
                          <a:spcPts val="1300"/>
                        </a:lnSpc>
                        <a:spcBef>
                          <a:spcPts val="0"/>
                        </a:spcBef>
                        <a:spcAft>
                          <a:spcPts val="0"/>
                        </a:spcAft>
                        <a:buClrTx/>
                        <a:buSzTx/>
                        <a:buFontTx/>
                        <a:buNone/>
                        <a:tabLst/>
                        <a:defRPr/>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marR="0" indent="-9525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・外国人高度専門人材等の受入拡大</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⇒海外留学プロモーション、外国人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留学生の府内企業へのインター</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ンシップ事業</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・成長を支える基盤となる人材の育 </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成力強化</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小中学校における英語教育推進</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、高校生のアントレプレナーシップ</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教育、大学における</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PBL</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等実践</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的産学官連携プログラムの実施</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marR="0" indent="-9525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・地域の強みを活かす労働市場の構築</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しごとフィールドにおける</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ハローワーク業務との一体的運営</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marR="0" indent="-9525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・成長を支えるセーフティネットの整備と多様な人材が活躍できる場づくり</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⇒男女いきいき・元気宣言、</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女性活躍推進会議</a:t>
                      </a: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44000">
                    <a:lnL w="19050" cap="flat" cmpd="sng" algn="ctr">
                      <a:solidFill>
                        <a:schemeClr val="tx1"/>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lnSpc>
                          <a:spcPts val="1800"/>
                        </a:lnSpc>
                      </a:pP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marL="144000">
                    <a:lnL w="3175" cap="flat" cmpd="sng" algn="ctr">
                      <a:solidFill>
                        <a:schemeClr val="tx1">
                          <a:lumMod val="75000"/>
                          <a:lumOff val="2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
        <p:nvSpPr>
          <p:cNvPr id="6" name="正方形/長方形 5"/>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これまでの５源泉ごとの府市の取組みに対する評価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5821880" y="1007055"/>
            <a:ext cx="2969083" cy="276999"/>
          </a:xfrm>
          <a:prstGeom prst="rect">
            <a:avLst/>
          </a:prstGeom>
        </p:spPr>
        <p:txBody>
          <a:bodyPr wrap="none">
            <a:spAutoFit/>
          </a:bodyPr>
          <a:lstStyle/>
          <a:p>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■大阪府の分野</a:t>
            </a:r>
            <a:r>
              <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別</a:t>
            </a:r>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の求人充足率</a:t>
            </a:r>
            <a:r>
              <a:rPr kumimoji="0" lang="ja-JP" altLang="en-US" sz="8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（年度ベース）</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893888" y="1183274"/>
            <a:ext cx="2785508" cy="233397"/>
          </a:xfrm>
          <a:prstGeom prst="rect">
            <a:avLst/>
          </a:prstGeom>
        </p:spPr>
        <p:txBody>
          <a:bodyPr wrap="square">
            <a:spAutoFit/>
          </a:bodyPr>
          <a:lstStyle/>
          <a:p>
            <a:pPr marL="177800" indent="-177800">
              <a:lnSpc>
                <a:spcPts val="11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：大阪労働局　「統計年報」より作成</a:t>
            </a:r>
          </a:p>
        </p:txBody>
      </p:sp>
      <p:graphicFrame>
        <p:nvGraphicFramePr>
          <p:cNvPr id="16" name="グラフ 15"/>
          <p:cNvGraphicFramePr>
            <a:graphicFrameLocks/>
          </p:cNvGraphicFramePr>
          <p:nvPr>
            <p:extLst>
              <p:ext uri="{D42A27DB-BD31-4B8C-83A1-F6EECF244321}">
                <p14:modId xmlns:p14="http://schemas.microsoft.com/office/powerpoint/2010/main" val="1281274929"/>
              </p:ext>
            </p:extLst>
          </p:nvPr>
        </p:nvGraphicFramePr>
        <p:xfrm>
          <a:off x="5941937" y="1469223"/>
          <a:ext cx="2725267" cy="2391825"/>
        </p:xfrm>
        <a:graphic>
          <a:graphicData uri="http://schemas.openxmlformats.org/drawingml/2006/chart">
            <c:chart xmlns:c="http://schemas.openxmlformats.org/drawingml/2006/chart" xmlns:r="http://schemas.openxmlformats.org/officeDocument/2006/relationships" r:id="rId2"/>
          </a:graphicData>
        </a:graphic>
      </p:graphicFrame>
      <p:sp>
        <p:nvSpPr>
          <p:cNvPr id="18" name="正方形/長方形 17"/>
          <p:cNvSpPr/>
          <p:nvPr/>
        </p:nvSpPr>
        <p:spPr>
          <a:xfrm>
            <a:off x="7179175" y="1655953"/>
            <a:ext cx="1224136" cy="246221"/>
          </a:xfrm>
          <a:prstGeom prst="rect">
            <a:avLst/>
          </a:prstGeom>
        </p:spPr>
        <p:txBody>
          <a:bodyPr wrap="square">
            <a:spAutoFit/>
          </a:bodyPr>
          <a:lstStyle/>
          <a:p>
            <a:pPr marL="177800" indent="-177800">
              <a:lnSpc>
                <a:spcPts val="12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卸売業・小売業</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7554635" y="1899114"/>
            <a:ext cx="1224136" cy="230641"/>
          </a:xfrm>
          <a:prstGeom prst="rect">
            <a:avLst/>
          </a:prstGeom>
        </p:spPr>
        <p:txBody>
          <a:bodyPr wrap="square">
            <a:spAutoFit/>
          </a:bodyPr>
          <a:lstStyle/>
          <a:p>
            <a:pPr marL="177800" indent="-177800">
              <a:lnSpc>
                <a:spcPts val="12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医療・福祉</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6239301" y="2585800"/>
            <a:ext cx="1224136" cy="348813"/>
          </a:xfrm>
          <a:prstGeom prst="rect">
            <a:avLst/>
          </a:prstGeom>
        </p:spPr>
        <p:txBody>
          <a:bodyPr wrap="square">
            <a:spAutoFit/>
          </a:bodyPr>
          <a:lstStyle/>
          <a:p>
            <a:pPr marL="177800" indent="-177800">
              <a:lnSpc>
                <a:spcPts val="1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宿泊業・飲食</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サービス業</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6661164" y="3017848"/>
            <a:ext cx="1224136" cy="220573"/>
          </a:xfrm>
          <a:prstGeom prst="rect">
            <a:avLst/>
          </a:prstGeom>
        </p:spPr>
        <p:txBody>
          <a:bodyPr wrap="square">
            <a:spAutoFit/>
          </a:bodyPr>
          <a:lstStyle/>
          <a:p>
            <a:pPr marL="177800" indent="-177800">
              <a:lnSpc>
                <a:spcPts val="1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建設業</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6834124" y="2781015"/>
            <a:ext cx="288032" cy="41618"/>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7103397" y="2781015"/>
            <a:ext cx="687846" cy="337284"/>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6978140" y="1782229"/>
            <a:ext cx="288032" cy="116885"/>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7391429" y="2031519"/>
            <a:ext cx="288032" cy="266249"/>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
        <p:nvSpPr>
          <p:cNvPr id="30" name="角丸四角形 29"/>
          <p:cNvSpPr/>
          <p:nvPr/>
        </p:nvSpPr>
        <p:spPr>
          <a:xfrm>
            <a:off x="8244319" y="2509766"/>
            <a:ext cx="483687" cy="1035401"/>
          </a:xfrm>
          <a:prstGeom prst="roundRect">
            <a:avLst>
              <a:gd name="adj" fmla="val 50000"/>
            </a:avLst>
          </a:prstGeom>
          <a:noFill/>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p>
        </p:txBody>
      </p:sp>
      <p:sp>
        <p:nvSpPr>
          <p:cNvPr id="31" name="正方形/長方形 6"/>
          <p:cNvSpPr>
            <a:spLocks noChangeArrowheads="1"/>
          </p:cNvSpPr>
          <p:nvPr/>
        </p:nvSpPr>
        <p:spPr bwMode="auto">
          <a:xfrm>
            <a:off x="8103362" y="2197407"/>
            <a:ext cx="817573" cy="338554"/>
          </a:xfrm>
          <a:prstGeom prst="rect">
            <a:avLst/>
          </a:prstGeom>
          <a:noFill/>
          <a:ln>
            <a:noFill/>
          </a:ln>
          <a:extLst/>
        </p:spPr>
        <p:txBody>
          <a:bodyPr wrap="square">
            <a:spAutoFit/>
          </a:bodyPr>
          <a:lstStyle/>
          <a:p>
            <a:pPr marL="177800" indent="-177800"/>
            <a:r>
              <a:rPr lang="ja-JP" altLang="en-US" sz="800" b="1"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人手不足の</a:t>
            </a:r>
            <a:endParaRPr lang="en-US" altLang="ja-JP" sz="800" b="1"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177800" indent="-177800"/>
            <a:r>
              <a:rPr lang="ja-JP" altLang="en-US" sz="800" b="1"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傾向が顕著に</a:t>
            </a:r>
            <a:endParaRPr lang="ja-JP" altLang="en-US" sz="800" b="1" dirty="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46" name="スライド番号プレースホルダー 45"/>
          <p:cNvSpPr>
            <a:spLocks noGrp="1"/>
          </p:cNvSpPr>
          <p:nvPr>
            <p:ph type="sldNum" sz="quarter" idx="12"/>
          </p:nvPr>
        </p:nvSpPr>
        <p:spPr/>
        <p:txBody>
          <a:bodyPr/>
          <a:lstStyle/>
          <a:p>
            <a:pPr>
              <a:defRPr/>
            </a:pPr>
            <a:fld id="{FA3047F3-2FCF-4527-9259-7229A3906898}" type="slidenum">
              <a:rPr lang="ja-JP" altLang="en-US" smtClean="0"/>
              <a:pPr>
                <a:defRPr/>
              </a:pPr>
              <a:t>9</a:t>
            </a:fld>
            <a:endParaRPr lang="ja-JP" altLang="en-US" dirty="0"/>
          </a:p>
        </p:txBody>
      </p:sp>
      <p:sp>
        <p:nvSpPr>
          <p:cNvPr id="43" name="正方形/長方形 42"/>
          <p:cNvSpPr/>
          <p:nvPr/>
        </p:nvSpPr>
        <p:spPr>
          <a:xfrm>
            <a:off x="6014409" y="1305918"/>
            <a:ext cx="741378" cy="228076"/>
          </a:xfrm>
          <a:prstGeom prst="rect">
            <a:avLst/>
          </a:prstGeom>
        </p:spPr>
        <p:txBody>
          <a:bodyPr wrap="square">
            <a:spAutoFit/>
          </a:bodyPr>
          <a:lstStyle/>
          <a:p>
            <a:pPr marL="177800" indent="-177800">
              <a:lnSpc>
                <a:spcPts val="12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6638926" y="2297768"/>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48" name="正方形/長方形 47"/>
          <p:cNvSpPr/>
          <p:nvPr/>
        </p:nvSpPr>
        <p:spPr>
          <a:xfrm>
            <a:off x="7004531" y="2434043"/>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49" name="正方形/長方形 48"/>
          <p:cNvSpPr/>
          <p:nvPr/>
        </p:nvSpPr>
        <p:spPr>
          <a:xfrm>
            <a:off x="7382877" y="2813668"/>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50" name="正方形/長方形 49"/>
          <p:cNvSpPr/>
          <p:nvPr/>
        </p:nvSpPr>
        <p:spPr>
          <a:xfrm>
            <a:off x="7744244" y="2939000"/>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51" name="正方形/長方形 50"/>
          <p:cNvSpPr/>
          <p:nvPr/>
        </p:nvSpPr>
        <p:spPr>
          <a:xfrm>
            <a:off x="8009563" y="3008012"/>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52" name="正方形/長方形 51"/>
          <p:cNvSpPr/>
          <p:nvPr/>
        </p:nvSpPr>
        <p:spPr>
          <a:xfrm>
            <a:off x="8412752" y="3134734"/>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56" name="正方形/長方形 55"/>
          <p:cNvSpPr/>
          <p:nvPr/>
        </p:nvSpPr>
        <p:spPr>
          <a:xfrm>
            <a:off x="2712166" y="3890374"/>
            <a:ext cx="2896947" cy="276999"/>
          </a:xfrm>
          <a:prstGeom prst="rect">
            <a:avLst/>
          </a:prstGeom>
        </p:spPr>
        <p:txBody>
          <a:bodyPr wrap="none">
            <a:spAutoFit/>
          </a:bodyPr>
          <a:lstStyle/>
          <a:p>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■大阪府の業種</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別雇用者数と非正規</a:t>
            </a: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割合</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p:cNvSpPr/>
          <p:nvPr/>
        </p:nvSpPr>
        <p:spPr>
          <a:xfrm>
            <a:off x="2771800" y="4074638"/>
            <a:ext cx="2808312" cy="218458"/>
          </a:xfrm>
          <a:prstGeom prst="rect">
            <a:avLst/>
          </a:prstGeom>
        </p:spPr>
        <p:txBody>
          <a:bodyPr wrap="square">
            <a:spAutoFit/>
          </a:bodyPr>
          <a:lstStyle/>
          <a:p>
            <a:pPr marL="177800" indent="-177800">
              <a:lnSpc>
                <a:spcPts val="11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資料：</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24</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年就業構造基本</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8" name="表 57"/>
          <p:cNvGraphicFramePr>
            <a:graphicFrameLocks noGrp="1"/>
          </p:cNvGraphicFramePr>
          <p:nvPr>
            <p:extLst>
              <p:ext uri="{D42A27DB-BD31-4B8C-83A1-F6EECF244321}">
                <p14:modId xmlns:p14="http://schemas.microsoft.com/office/powerpoint/2010/main" val="1768063447"/>
              </p:ext>
            </p:extLst>
          </p:nvPr>
        </p:nvGraphicFramePr>
        <p:xfrm>
          <a:off x="2874528" y="4293096"/>
          <a:ext cx="2633576" cy="2304257"/>
        </p:xfrm>
        <a:graphic>
          <a:graphicData uri="http://schemas.openxmlformats.org/drawingml/2006/table">
            <a:tbl>
              <a:tblPr firstRow="1" firstCol="1" bandRow="1">
                <a:tableStyleId>{5940675A-B579-460E-94D1-54222C63F5DA}</a:tableStyleId>
              </a:tblPr>
              <a:tblGrid>
                <a:gridCol w="905384"/>
                <a:gridCol w="576064"/>
                <a:gridCol w="576064"/>
                <a:gridCol w="576064"/>
              </a:tblGrid>
              <a:tr h="449184">
                <a:tc>
                  <a:txBody>
                    <a:bodyPr/>
                    <a:lstStyle/>
                    <a:p>
                      <a:pPr algn="r">
                        <a:lnSpc>
                          <a:spcPct val="1000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solidFill>
                      <a:schemeClr val="bg1"/>
                    </a:solidFill>
                  </a:tcPr>
                </a:tc>
                <a:tc>
                  <a:txBody>
                    <a:bodyPr/>
                    <a:lstStyle/>
                    <a:p>
                      <a:pPr algn="ctr">
                        <a:lnSpc>
                          <a:spcPct val="1000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雇用者数</a:t>
                      </a: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
                      </a:r>
                      <a:br>
                        <a:rPr lang="en-US" sz="900" kern="0" dirty="0">
                          <a:effectLst/>
                          <a:latin typeface="Meiryo UI" panose="020B0604030504040204" pitchFamily="50" charset="-128"/>
                          <a:ea typeface="Meiryo UI" panose="020B0604030504040204" pitchFamily="50" charset="-128"/>
                          <a:cs typeface="Meiryo UI" panose="020B0604030504040204" pitchFamily="50" charset="-128"/>
                        </a:rPr>
                      </a:br>
                      <a:r>
                        <a:rPr lang="ja-JP" sz="900" kern="0" dirty="0" smtClean="0">
                          <a:effectLst/>
                          <a:latin typeface="Meiryo UI" panose="020B0604030504040204" pitchFamily="50" charset="-128"/>
                          <a:ea typeface="Meiryo UI" panose="020B0604030504040204" pitchFamily="50" charset="-128"/>
                          <a:cs typeface="Meiryo UI" panose="020B0604030504040204" pitchFamily="50" charset="-128"/>
                        </a:rPr>
                        <a:t>総数</a:t>
                      </a:r>
                      <a:r>
                        <a:rPr lang="en-US" altLang="ja-JP" sz="60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600" kern="0" dirty="0" smtClean="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ja-JP" sz="600" kern="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solidFill>
                      <a:schemeClr val="bg1"/>
                    </a:solidFill>
                  </a:tcPr>
                </a:tc>
                <a:tc>
                  <a:txBody>
                    <a:bodyPr/>
                    <a:lstStyle/>
                    <a:p>
                      <a:pPr algn="ctr">
                        <a:lnSpc>
                          <a:spcPct val="1000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非正規</a:t>
                      </a: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
                      </a:r>
                      <a:br>
                        <a:rPr lang="en-US" sz="900" kern="0" dirty="0">
                          <a:effectLst/>
                          <a:latin typeface="Meiryo UI" panose="020B0604030504040204" pitchFamily="50" charset="-128"/>
                          <a:ea typeface="Meiryo UI" panose="020B0604030504040204" pitchFamily="50" charset="-128"/>
                          <a:cs typeface="Meiryo UI" panose="020B0604030504040204" pitchFamily="50" charset="-128"/>
                        </a:rPr>
                      </a:br>
                      <a:r>
                        <a:rPr lang="ja-JP" sz="900" kern="0" dirty="0" smtClean="0">
                          <a:effectLst/>
                          <a:latin typeface="Meiryo UI" panose="020B0604030504040204" pitchFamily="50" charset="-128"/>
                          <a:ea typeface="Meiryo UI" panose="020B0604030504040204" pitchFamily="50" charset="-128"/>
                          <a:cs typeface="Meiryo UI" panose="020B0604030504040204" pitchFamily="50" charset="-128"/>
                        </a:rPr>
                        <a:t>総数</a:t>
                      </a:r>
                      <a:r>
                        <a:rPr lang="en-US" altLang="ja-JP" sz="60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600" kern="0" dirty="0" smtClean="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ja-JP" sz="600" kern="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solidFill>
                      <a:schemeClr val="bg1"/>
                    </a:solidFill>
                  </a:tcPr>
                </a:tc>
                <a:tc>
                  <a:txBody>
                    <a:bodyPr/>
                    <a:lstStyle/>
                    <a:p>
                      <a:pPr algn="ctr">
                        <a:lnSpc>
                          <a:spcPct val="1000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非正規</a:t>
                      </a: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
                      </a:r>
                      <a:br>
                        <a:rPr lang="en-US" sz="900" kern="0" dirty="0">
                          <a:effectLst/>
                          <a:latin typeface="Meiryo UI" panose="020B0604030504040204" pitchFamily="50" charset="-128"/>
                          <a:ea typeface="Meiryo UI" panose="020B0604030504040204" pitchFamily="50" charset="-128"/>
                          <a:cs typeface="Meiryo UI" panose="020B0604030504040204" pitchFamily="50" charset="-128"/>
                        </a:rPr>
                      </a:b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割合</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solidFill>
                      <a:schemeClr val="bg1"/>
                    </a:solidFill>
                  </a:tcPr>
                </a:tc>
              </a:tr>
              <a:tr h="370293">
                <a:tc>
                  <a:txBody>
                    <a:bodyPr/>
                    <a:lstStyle/>
                    <a:p>
                      <a:pPr algn="l">
                        <a:lnSpc>
                          <a:spcPct val="100000"/>
                        </a:lnSpc>
                        <a:spcAft>
                          <a:spcPts val="0"/>
                        </a:spcAft>
                      </a:pPr>
                      <a:r>
                        <a:rPr lang="ja-JP" altLang="en-US" sz="80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800" kern="0" dirty="0" smtClean="0">
                          <a:effectLst/>
                          <a:latin typeface="Meiryo UI" panose="020B0604030504040204" pitchFamily="50" charset="-128"/>
                          <a:ea typeface="Meiryo UI" panose="020B0604030504040204" pitchFamily="50" charset="-128"/>
                          <a:cs typeface="Meiryo UI" panose="020B0604030504040204" pitchFamily="50" charset="-128"/>
                        </a:rPr>
                        <a:t>総数</a:t>
                      </a:r>
                      <a:endParaRPr lang="en-US" altLang="ja-JP" sz="800" kern="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solidFill>
                      <a:schemeClr val="bg1"/>
                    </a:solid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382.51</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solidFill>
                      <a:schemeClr val="bg1"/>
                    </a:solid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147.61</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solidFill>
                      <a:schemeClr val="bg1"/>
                    </a:solidFill>
                  </a:tcPr>
                </a:tc>
                <a:tc>
                  <a:txBody>
                    <a:bodyPr/>
                    <a:lstStyle/>
                    <a:p>
                      <a:pPr algn="r">
                        <a:lnSpc>
                          <a:spcPct val="100000"/>
                        </a:lnSpc>
                        <a:spcAft>
                          <a:spcPts val="0"/>
                        </a:spcAft>
                      </a:pP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38.6</a:t>
                      </a: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a:t>
                      </a:r>
                    </a:p>
                    <a:p>
                      <a:pPr algn="r">
                        <a:lnSpc>
                          <a:spcPct val="100000"/>
                        </a:lnSpc>
                        <a:spcAft>
                          <a:spcPts val="0"/>
                        </a:spcAft>
                      </a:pPr>
                      <a:r>
                        <a:rPr lang="en-US" altLang="ja-JP" sz="60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600" kern="0" dirty="0" smtClean="0">
                          <a:effectLst/>
                          <a:latin typeface="Meiryo UI" panose="020B0604030504040204" pitchFamily="50" charset="-128"/>
                          <a:ea typeface="Meiryo UI" panose="020B0604030504040204" pitchFamily="50" charset="-128"/>
                          <a:cs typeface="Meiryo UI" panose="020B0604030504040204" pitchFamily="50" charset="-128"/>
                        </a:rPr>
                        <a:t>全国</a:t>
                      </a:r>
                      <a:r>
                        <a:rPr lang="en-US" altLang="ja-JP" sz="600" kern="0" dirty="0" smtClean="0">
                          <a:effectLst/>
                          <a:latin typeface="Meiryo UI" panose="020B0604030504040204" pitchFamily="50" charset="-128"/>
                          <a:ea typeface="Meiryo UI" panose="020B0604030504040204" pitchFamily="50" charset="-128"/>
                          <a:cs typeface="Meiryo UI" panose="020B0604030504040204" pitchFamily="50" charset="-128"/>
                        </a:rPr>
                        <a:t>:35.8%)</a:t>
                      </a:r>
                      <a:endParaRPr lang="ja-JP" sz="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solidFill>
                      <a:schemeClr val="bg1"/>
                    </a:solidFill>
                  </a:tcPr>
                </a:tc>
              </a:tr>
              <a:tr h="257036">
                <a:tc>
                  <a:txBody>
                    <a:bodyPr/>
                    <a:lstStyle/>
                    <a:p>
                      <a:pPr algn="l">
                        <a:lnSpc>
                          <a:spcPct val="100000"/>
                        </a:lnSpc>
                        <a:spcAft>
                          <a:spcPts val="0"/>
                        </a:spcAft>
                      </a:pPr>
                      <a:r>
                        <a:rPr lang="ja-JP" sz="8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sz="800" kern="0" dirty="0" smtClean="0">
                          <a:effectLst/>
                          <a:latin typeface="Meiryo UI" panose="020B0604030504040204" pitchFamily="50" charset="-128"/>
                          <a:ea typeface="Meiryo UI" panose="020B0604030504040204" pitchFamily="50" charset="-128"/>
                          <a:cs typeface="Meiryo UI" panose="020B0604030504040204" pitchFamily="50" charset="-128"/>
                        </a:rPr>
                        <a:t>卸売業</a:t>
                      </a:r>
                      <a:r>
                        <a:rPr lang="ja-JP" sz="800" kern="0" dirty="0">
                          <a:effectLst/>
                          <a:latin typeface="Meiryo UI" panose="020B0604030504040204" pitchFamily="50" charset="-128"/>
                          <a:ea typeface="Meiryo UI" panose="020B0604030504040204" pitchFamily="50" charset="-128"/>
                          <a:cs typeface="Meiryo UI" panose="020B0604030504040204" pitchFamily="50" charset="-128"/>
                        </a:rPr>
                        <a:t>，小売業</a:t>
                      </a:r>
                      <a:endParaRPr lang="ja-JP" sz="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65.73</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31.08</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47.3%</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r>
              <a:tr h="333618">
                <a:tc>
                  <a:txBody>
                    <a:bodyPr/>
                    <a:lstStyle/>
                    <a:p>
                      <a:pPr algn="l">
                        <a:lnSpc>
                          <a:spcPct val="100000"/>
                        </a:lnSpc>
                        <a:spcAft>
                          <a:spcPts val="0"/>
                        </a:spcAft>
                      </a:pPr>
                      <a:r>
                        <a:rPr lang="ja-JP" sz="8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sz="800" kern="0" dirty="0" smtClean="0">
                          <a:effectLst/>
                          <a:latin typeface="Meiryo UI" panose="020B0604030504040204" pitchFamily="50" charset="-128"/>
                          <a:ea typeface="Meiryo UI" panose="020B0604030504040204" pitchFamily="50" charset="-128"/>
                          <a:cs typeface="Meiryo UI" panose="020B0604030504040204" pitchFamily="50" charset="-128"/>
                        </a:rPr>
                        <a:t>宿泊業，</a:t>
                      </a:r>
                      <a:endParaRPr lang="en-US" altLang="ja-JP" sz="800" kern="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80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800" kern="0" dirty="0" smtClean="0">
                          <a:effectLst/>
                          <a:latin typeface="Meiryo UI" panose="020B0604030504040204" pitchFamily="50" charset="-128"/>
                          <a:ea typeface="Meiryo UI" panose="020B0604030504040204" pitchFamily="50" charset="-128"/>
                          <a:cs typeface="Meiryo UI" panose="020B0604030504040204" pitchFamily="50" charset="-128"/>
                        </a:rPr>
                        <a:t>飲食サービス業</a:t>
                      </a:r>
                      <a:endParaRPr lang="ja-JP" sz="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21.33</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15.14</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71.0%</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r>
              <a:tr h="280861">
                <a:tc>
                  <a:txBody>
                    <a:bodyPr/>
                    <a:lstStyle/>
                    <a:p>
                      <a:pPr algn="l">
                        <a:lnSpc>
                          <a:spcPct val="100000"/>
                        </a:lnSpc>
                        <a:spcAft>
                          <a:spcPts val="0"/>
                        </a:spcAft>
                      </a:pPr>
                      <a:r>
                        <a:rPr lang="ja-JP" sz="8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sz="800" kern="0" dirty="0" smtClean="0">
                          <a:effectLst/>
                          <a:latin typeface="Meiryo UI" panose="020B0604030504040204" pitchFamily="50" charset="-128"/>
                          <a:ea typeface="Meiryo UI" panose="020B0604030504040204" pitchFamily="50" charset="-128"/>
                          <a:cs typeface="Meiryo UI" panose="020B0604030504040204" pitchFamily="50" charset="-128"/>
                        </a:rPr>
                        <a:t>医療</a:t>
                      </a:r>
                      <a:r>
                        <a:rPr lang="ja-JP" sz="800" kern="0" dirty="0">
                          <a:effectLst/>
                          <a:latin typeface="Meiryo UI" panose="020B0604030504040204" pitchFamily="50" charset="-128"/>
                          <a:ea typeface="Meiryo UI" panose="020B0604030504040204" pitchFamily="50" charset="-128"/>
                          <a:cs typeface="Meiryo UI" panose="020B0604030504040204" pitchFamily="50" charset="-128"/>
                        </a:rPr>
                        <a:t>，福祉</a:t>
                      </a:r>
                      <a:endParaRPr lang="ja-JP" sz="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45.61</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20.70</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45.4%</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r>
              <a:tr h="301670">
                <a:tc>
                  <a:txBody>
                    <a:bodyPr/>
                    <a:lstStyle/>
                    <a:p>
                      <a:pPr algn="l">
                        <a:lnSpc>
                          <a:spcPct val="100000"/>
                        </a:lnSpc>
                        <a:spcAft>
                          <a:spcPts val="0"/>
                        </a:spcAft>
                      </a:pPr>
                      <a:r>
                        <a:rPr lang="ja-JP" sz="8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sz="800" kern="0" dirty="0" smtClean="0">
                          <a:effectLst/>
                          <a:latin typeface="Meiryo UI" panose="020B0604030504040204" pitchFamily="50" charset="-128"/>
                          <a:ea typeface="Meiryo UI" panose="020B0604030504040204" pitchFamily="50" charset="-128"/>
                          <a:cs typeface="Meiryo UI" panose="020B0604030504040204" pitchFamily="50" charset="-128"/>
                        </a:rPr>
                        <a:t>複合</a:t>
                      </a:r>
                      <a:r>
                        <a:rPr lang="ja-JP" sz="800" kern="0" dirty="0">
                          <a:effectLst/>
                          <a:latin typeface="Meiryo UI" panose="020B0604030504040204" pitchFamily="50" charset="-128"/>
                          <a:ea typeface="Meiryo UI" panose="020B0604030504040204" pitchFamily="50" charset="-128"/>
                          <a:cs typeface="Meiryo UI" panose="020B0604030504040204" pitchFamily="50" charset="-128"/>
                        </a:rPr>
                        <a:t>サービス事業</a:t>
                      </a:r>
                      <a:endParaRPr lang="ja-JP" sz="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2.20</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0.89</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40.5%</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r>
              <a:tr h="311595">
                <a:tc>
                  <a:txBody>
                    <a:bodyPr/>
                    <a:lstStyle/>
                    <a:p>
                      <a:pPr algn="l">
                        <a:lnSpc>
                          <a:spcPct val="100000"/>
                        </a:lnSpc>
                        <a:spcAft>
                          <a:spcPts val="0"/>
                        </a:spcAft>
                      </a:pPr>
                      <a:r>
                        <a:rPr lang="ja-JP" sz="8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sz="800" kern="0" dirty="0" smtClean="0">
                          <a:effectLst/>
                          <a:latin typeface="Meiryo UI" panose="020B0604030504040204" pitchFamily="50" charset="-128"/>
                          <a:ea typeface="Meiryo UI" panose="020B0604030504040204" pitchFamily="50" charset="-128"/>
                          <a:cs typeface="Meiryo UI" panose="020B0604030504040204" pitchFamily="50" charset="-128"/>
                        </a:rPr>
                        <a:t>サービス業</a:t>
                      </a:r>
                      <a:r>
                        <a:rPr lang="ja-JP" sz="800" kern="0" dirty="0">
                          <a:effectLst/>
                          <a:latin typeface="Meiryo UI" panose="020B0604030504040204" pitchFamily="50" charset="-128"/>
                          <a:ea typeface="Meiryo UI" panose="020B0604030504040204" pitchFamily="50" charset="-128"/>
                          <a:cs typeface="Meiryo UI" panose="020B0604030504040204" pitchFamily="50" charset="-128"/>
                        </a:rPr>
                        <a:t>（他</a:t>
                      </a:r>
                      <a:r>
                        <a:rPr lang="ja-JP" sz="800" kern="0" dirty="0" smtClean="0">
                          <a:effectLst/>
                          <a:latin typeface="Meiryo UI" panose="020B0604030504040204" pitchFamily="50" charset="-128"/>
                          <a:ea typeface="Meiryo UI" panose="020B0604030504040204" pitchFamily="50" charset="-128"/>
                          <a:cs typeface="Meiryo UI" panose="020B0604030504040204" pitchFamily="50" charset="-128"/>
                        </a:rPr>
                        <a:t>に</a:t>
                      </a:r>
                      <a:endParaRPr lang="en-US" altLang="ja-JP" sz="800" kern="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80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800" kern="0" dirty="0" smtClean="0">
                          <a:effectLst/>
                          <a:latin typeface="Meiryo UI" panose="020B0604030504040204" pitchFamily="50" charset="-128"/>
                          <a:ea typeface="Meiryo UI" panose="020B0604030504040204" pitchFamily="50" charset="-128"/>
                          <a:cs typeface="Meiryo UI" panose="020B0604030504040204" pitchFamily="50" charset="-128"/>
                        </a:rPr>
                        <a:t>分類されない</a:t>
                      </a:r>
                      <a:r>
                        <a:rPr lang="ja-JP" sz="800" kern="0" dirty="0">
                          <a:effectLst/>
                          <a:latin typeface="Meiryo UI" panose="020B0604030504040204" pitchFamily="50" charset="-128"/>
                          <a:ea typeface="Meiryo UI" panose="020B0604030504040204" pitchFamily="50" charset="-128"/>
                          <a:cs typeface="Meiryo UI" panose="020B0604030504040204" pitchFamily="50" charset="-128"/>
                        </a:rPr>
                        <a:t>もの）</a:t>
                      </a:r>
                      <a:endParaRPr lang="ja-JP" sz="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25.50</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smtClean="0">
                          <a:effectLst/>
                          <a:latin typeface="Meiryo UI" panose="020B0604030504040204" pitchFamily="50" charset="-128"/>
                          <a:ea typeface="Meiryo UI" panose="020B0604030504040204" pitchFamily="50" charset="-128"/>
                          <a:cs typeface="Meiryo UI" panose="020B0604030504040204" pitchFamily="50" charset="-128"/>
                        </a:rPr>
                        <a:t>12.73</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c>
                  <a:txBody>
                    <a:bodyPr/>
                    <a:lstStyle/>
                    <a:p>
                      <a:pPr algn="r">
                        <a:lnSpc>
                          <a:spcPct val="100000"/>
                        </a:lnSpc>
                        <a:spcAft>
                          <a:spcPts val="0"/>
                        </a:spcAft>
                      </a:pP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49.9%</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0" marR="36000" marT="0" marB="0" anchor="ctr">
                    <a:noFill/>
                  </a:tcPr>
                </a:tc>
              </a:tr>
            </a:tbl>
          </a:graphicData>
        </a:graphic>
      </p:graphicFrame>
      <p:sp>
        <p:nvSpPr>
          <p:cNvPr id="59" name="正方形/長方形 58"/>
          <p:cNvSpPr/>
          <p:nvPr/>
        </p:nvSpPr>
        <p:spPr>
          <a:xfrm>
            <a:off x="5609113" y="3858411"/>
            <a:ext cx="2965877" cy="276999"/>
          </a:xfrm>
          <a:prstGeom prst="rect">
            <a:avLst/>
          </a:prstGeom>
        </p:spPr>
        <p:txBody>
          <a:bodyPr wrap="none">
            <a:spAutoFit/>
          </a:bodyPr>
          <a:lstStyle/>
          <a:p>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■一人当たり府民所得</a:t>
            </a:r>
            <a:r>
              <a:rPr kumimoji="0" lang="en-US" altLang="ja-JP" sz="1200" b="1" kern="0" dirty="0" smtClean="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の推移</a:t>
            </a:r>
            <a:r>
              <a:rPr kumimoji="0" lang="en-US" altLang="ja-JP" sz="800" b="1" kern="0" dirty="0" smtClean="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b="1" kern="0" dirty="0" smtClean="0">
                <a:latin typeface="Meiryo UI" panose="020B0604030504040204" pitchFamily="50" charset="-128"/>
                <a:ea typeface="Meiryo UI" panose="020B0604030504040204" pitchFamily="50" charset="-128"/>
                <a:cs typeface="Meiryo UI" panose="020B0604030504040204" pitchFamily="50" charset="-128"/>
              </a:rPr>
              <a:t>年度ベース</a:t>
            </a:r>
            <a:r>
              <a:rPr kumimoji="0" lang="en-US" altLang="ja-JP" sz="800" b="1" kern="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0" name="表 59"/>
          <p:cNvGraphicFramePr>
            <a:graphicFrameLocks noGrp="1"/>
          </p:cNvGraphicFramePr>
          <p:nvPr>
            <p:extLst>
              <p:ext uri="{D42A27DB-BD31-4B8C-83A1-F6EECF244321}">
                <p14:modId xmlns:p14="http://schemas.microsoft.com/office/powerpoint/2010/main" val="355177928"/>
              </p:ext>
            </p:extLst>
          </p:nvPr>
        </p:nvGraphicFramePr>
        <p:xfrm>
          <a:off x="5713719" y="4431516"/>
          <a:ext cx="3085765" cy="2093827"/>
        </p:xfrm>
        <a:graphic>
          <a:graphicData uri="http://schemas.openxmlformats.org/drawingml/2006/table">
            <a:tbl>
              <a:tblPr/>
              <a:tblGrid>
                <a:gridCol w="184291"/>
                <a:gridCol w="483579"/>
                <a:gridCol w="483579"/>
                <a:gridCol w="483579"/>
                <a:gridCol w="483579"/>
                <a:gridCol w="483579"/>
                <a:gridCol w="483579"/>
              </a:tblGrid>
              <a:tr h="192782">
                <a:tc>
                  <a:txBody>
                    <a:bodyPr/>
                    <a:lstStyle/>
                    <a:p>
                      <a:pPr algn="ctr">
                        <a:lnSpc>
                          <a:spcPts val="700"/>
                        </a:lnSpc>
                      </a:pPr>
                      <a:r>
                        <a:rPr lang="ja-JP" sz="800" kern="0" dirty="0">
                          <a:solidFill>
                            <a:schemeClr val="tx1"/>
                          </a:solidFill>
                          <a:effectLst/>
                          <a:latin typeface="HGPｺﾞｼｯｸE" pitchFamily="50" charset="-128"/>
                          <a:ea typeface="HGPｺﾞｼｯｸE" pitchFamily="50" charset="-128"/>
                        </a:rPr>
                        <a:t>順位</a:t>
                      </a:r>
                      <a:endParaRPr lang="ja-JP" sz="8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1990</a:t>
                      </a: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200" dirty="0" smtClean="0">
                          <a:solidFill>
                            <a:schemeClr val="tx1"/>
                          </a:solidFill>
                          <a:effectLst/>
                          <a:latin typeface="HGPｺﾞｼｯｸE" pitchFamily="50" charset="-128"/>
                          <a:ea typeface="HGPｺﾞｼｯｸE" pitchFamily="50" charset="-128"/>
                        </a:rPr>
                        <a:t>2010</a:t>
                      </a:r>
                      <a:endParaRPr lang="en-US" sz="750" kern="12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2011</a:t>
                      </a: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2013</a:t>
                      </a: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2014</a:t>
                      </a: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r>
              <a:tr h="198375">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1</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sz="700" b="0" kern="1200" dirty="0">
                          <a:solidFill>
                            <a:schemeClr val="tx1"/>
                          </a:solidFill>
                          <a:effectLst/>
                          <a:latin typeface="HGPｺﾞｼｯｸE" pitchFamily="50" charset="-128"/>
                          <a:ea typeface="HGPｺﾞｼｯｸE" pitchFamily="50" charset="-128"/>
                        </a:rPr>
                        <a:t>東京都</a:t>
                      </a:r>
                      <a:endParaRPr lang="ja-JP" sz="700" b="0" kern="100" dirty="0">
                        <a:solidFill>
                          <a:schemeClr val="tx1"/>
                        </a:solidFill>
                        <a:effectLst/>
                        <a:latin typeface="HGPｺﾞｼｯｸE" pitchFamily="50" charset="-128"/>
                        <a:ea typeface="HGPｺﾞｼｯｸE" pitchFamily="50" charset="-128"/>
                      </a:endParaRPr>
                    </a:p>
                    <a:p>
                      <a:pPr algn="ctr" fontAlgn="ctr">
                        <a:lnSpc>
                          <a:spcPts val="700"/>
                        </a:lnSpc>
                      </a:pPr>
                      <a:r>
                        <a:rPr lang="ja-JP" sz="700" b="0" kern="1200" dirty="0">
                          <a:solidFill>
                            <a:schemeClr val="tx1"/>
                          </a:solidFill>
                          <a:effectLst/>
                          <a:latin typeface="HGPｺﾞｼｯｸE" pitchFamily="50" charset="-128"/>
                          <a:ea typeface="HGPｺﾞｼｯｸE" pitchFamily="50" charset="-128"/>
                        </a:rPr>
                        <a:t>（</a:t>
                      </a:r>
                      <a:r>
                        <a:rPr lang="en-US" sz="700" b="0" kern="1200" dirty="0" smtClean="0">
                          <a:solidFill>
                            <a:schemeClr val="tx1"/>
                          </a:solidFill>
                          <a:effectLst/>
                          <a:latin typeface="HGPｺﾞｼｯｸE" pitchFamily="50" charset="-128"/>
                          <a:ea typeface="HGPｺﾞｼｯｸE" pitchFamily="50" charset="-128"/>
                        </a:rPr>
                        <a:t>414</a:t>
                      </a:r>
                      <a:r>
                        <a:rPr lang="ja-JP" sz="700" b="0" kern="1200" dirty="0" smtClean="0">
                          <a:solidFill>
                            <a:schemeClr val="tx1"/>
                          </a:solidFill>
                          <a:effectLst/>
                          <a:latin typeface="HGPｺﾞｼｯｸE" pitchFamily="50" charset="-128"/>
                          <a:ea typeface="HGPｺﾞｼｯｸE" pitchFamily="50" charset="-128"/>
                        </a:rPr>
                        <a:t>万</a:t>
                      </a:r>
                      <a:r>
                        <a:rPr lang="ja-JP" sz="700" b="0" kern="1200" dirty="0">
                          <a:solidFill>
                            <a:schemeClr val="tx1"/>
                          </a:solidFill>
                          <a:effectLst/>
                          <a:latin typeface="HGPｺﾞｼｯｸE" pitchFamily="50" charset="-128"/>
                          <a:ea typeface="HGPｺﾞｼｯｸE" pitchFamily="50" charset="-128"/>
                        </a:rPr>
                        <a:t>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sz="700" b="0" kern="1200" dirty="0">
                          <a:solidFill>
                            <a:schemeClr val="tx1"/>
                          </a:solidFill>
                          <a:effectLst/>
                          <a:latin typeface="HGPｺﾞｼｯｸE" pitchFamily="50" charset="-128"/>
                          <a:ea typeface="HGPｺﾞｼｯｸE" pitchFamily="50" charset="-128"/>
                        </a:rPr>
                        <a:t>東京都</a:t>
                      </a:r>
                      <a:endParaRPr lang="ja-JP" sz="700" b="0" kern="100" dirty="0">
                        <a:solidFill>
                          <a:schemeClr val="tx1"/>
                        </a:solidFill>
                        <a:effectLst/>
                        <a:latin typeface="HGPｺﾞｼｯｸE" pitchFamily="50" charset="-128"/>
                        <a:ea typeface="HGPｺﾞｼｯｸE" pitchFamily="50" charset="-128"/>
                      </a:endParaRPr>
                    </a:p>
                    <a:p>
                      <a:pPr algn="ctr" fontAlgn="ctr">
                        <a:lnSpc>
                          <a:spcPts val="700"/>
                        </a:lnSpc>
                      </a:pPr>
                      <a:r>
                        <a:rPr lang="ja-JP" sz="700" b="0" kern="0" dirty="0" smtClean="0">
                          <a:solidFill>
                            <a:schemeClr val="tx1"/>
                          </a:solidFill>
                          <a:effectLst/>
                          <a:latin typeface="HGPｺﾞｼｯｸE" pitchFamily="50" charset="-128"/>
                          <a:ea typeface="HGPｺﾞｼｯｸE" pitchFamily="50" charset="-128"/>
                        </a:rPr>
                        <a:t>（</a:t>
                      </a:r>
                      <a:r>
                        <a:rPr lang="en-US" altLang="ja-JP" sz="700" b="0" kern="0" dirty="0" smtClean="0">
                          <a:solidFill>
                            <a:schemeClr val="tx1"/>
                          </a:solidFill>
                          <a:effectLst/>
                          <a:latin typeface="HGPｺﾞｼｯｸE" pitchFamily="50" charset="-128"/>
                          <a:ea typeface="HGPｺﾞｼｯｸE" pitchFamily="50" charset="-128"/>
                        </a:rPr>
                        <a:t>445</a:t>
                      </a:r>
                      <a:r>
                        <a:rPr lang="ja-JP" sz="700" b="0" kern="0" dirty="0" smtClean="0">
                          <a:solidFill>
                            <a:schemeClr val="tx1"/>
                          </a:solidFill>
                          <a:effectLst/>
                          <a:latin typeface="HGPｺﾞｼｯｸE" pitchFamily="50" charset="-128"/>
                          <a:ea typeface="HGPｺﾞｼｯｸE" pitchFamily="50" charset="-128"/>
                        </a:rPr>
                        <a:t>万円</a:t>
                      </a:r>
                      <a:r>
                        <a:rPr lang="ja-JP" sz="700" b="0" kern="0" dirty="0">
                          <a:solidFill>
                            <a:schemeClr val="tx1"/>
                          </a:solidFill>
                          <a:effectLst/>
                          <a:latin typeface="HGPｺﾞｼｯｸE" pitchFamily="50" charset="-128"/>
                          <a:ea typeface="HGPｺﾞｼｯｸE" pitchFamily="50" charset="-128"/>
                        </a:rPr>
                        <a:t>）</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東京都</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452</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東京都</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en-US" altLang="ja-JP" sz="700" b="0" kern="100" dirty="0" smtClean="0">
                          <a:solidFill>
                            <a:schemeClr val="tx1"/>
                          </a:solidFill>
                          <a:effectLst/>
                          <a:latin typeface="HGPｺﾞｼｯｸE" pitchFamily="50" charset="-128"/>
                          <a:ea typeface="HGPｺﾞｼｯｸE" pitchFamily="50" charset="-128"/>
                        </a:rPr>
                        <a:t>(444</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東京都</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en-US" altLang="ja-JP" sz="700" b="0" kern="100" dirty="0" smtClean="0">
                          <a:solidFill>
                            <a:schemeClr val="tx1"/>
                          </a:solidFill>
                          <a:effectLst/>
                          <a:latin typeface="HGPｺﾞｼｯｸE" pitchFamily="50" charset="-128"/>
                          <a:ea typeface="HGPｺﾞｼｯｸE" pitchFamily="50" charset="-128"/>
                        </a:rPr>
                        <a:t>(455</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東京都</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en-US" altLang="ja-JP" sz="700" b="0" kern="100" dirty="0" smtClean="0">
                          <a:solidFill>
                            <a:schemeClr val="tx1"/>
                          </a:solidFill>
                          <a:effectLst/>
                          <a:latin typeface="HGPｺﾞｼｯｸE" pitchFamily="50" charset="-128"/>
                          <a:ea typeface="HGPｺﾞｼｯｸE" pitchFamily="50" charset="-128"/>
                        </a:rPr>
                        <a:t>(451</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375">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sz="700" b="0" kern="1200" dirty="0">
                          <a:solidFill>
                            <a:schemeClr val="bg1"/>
                          </a:solidFill>
                          <a:effectLst/>
                          <a:latin typeface="HGPｺﾞｼｯｸE" pitchFamily="50" charset="-128"/>
                          <a:ea typeface="HGPｺﾞｼｯｸE" pitchFamily="50" charset="-128"/>
                        </a:rPr>
                        <a:t>大阪府</a:t>
                      </a:r>
                      <a:endParaRPr lang="ja-JP" sz="700" b="0" kern="100" dirty="0">
                        <a:solidFill>
                          <a:schemeClr val="bg1"/>
                        </a:solidFill>
                        <a:effectLst/>
                        <a:latin typeface="HGPｺﾞｼｯｸE" pitchFamily="50" charset="-128"/>
                        <a:ea typeface="HGPｺﾞｼｯｸE" pitchFamily="50" charset="-128"/>
                      </a:endParaRPr>
                    </a:p>
                    <a:p>
                      <a:pPr algn="ctr" fontAlgn="ctr">
                        <a:lnSpc>
                          <a:spcPts val="700"/>
                        </a:lnSpc>
                      </a:pPr>
                      <a:r>
                        <a:rPr lang="ja-JP" sz="700" b="0" kern="1200" dirty="0" smtClean="0">
                          <a:solidFill>
                            <a:schemeClr val="bg1"/>
                          </a:solidFill>
                          <a:effectLst/>
                          <a:latin typeface="HGPｺﾞｼｯｸE" pitchFamily="50" charset="-128"/>
                          <a:ea typeface="HGPｺﾞｼｯｸE" pitchFamily="50" charset="-128"/>
                        </a:rPr>
                        <a:t>（</a:t>
                      </a:r>
                      <a:r>
                        <a:rPr lang="en-US" altLang="ja-JP" sz="700" b="0" kern="1200" dirty="0" smtClean="0">
                          <a:solidFill>
                            <a:schemeClr val="bg1"/>
                          </a:solidFill>
                          <a:effectLst/>
                          <a:latin typeface="HGPｺﾞｼｯｸE" pitchFamily="50" charset="-128"/>
                          <a:ea typeface="HGPｺﾞｼｯｸE" pitchFamily="50" charset="-128"/>
                        </a:rPr>
                        <a:t>360</a:t>
                      </a:r>
                      <a:r>
                        <a:rPr lang="ja-JP" sz="700" b="0" kern="1200" dirty="0" smtClean="0">
                          <a:solidFill>
                            <a:schemeClr val="bg1"/>
                          </a:solidFill>
                          <a:effectLst/>
                          <a:latin typeface="HGPｺﾞｼｯｸE" pitchFamily="50" charset="-128"/>
                          <a:ea typeface="HGPｺﾞｼｯｸE" pitchFamily="50" charset="-128"/>
                        </a:rPr>
                        <a:t>万円</a:t>
                      </a:r>
                      <a:r>
                        <a:rPr lang="ja-JP" sz="700" b="0" kern="1200" dirty="0">
                          <a:solidFill>
                            <a:schemeClr val="bg1"/>
                          </a:solidFill>
                          <a:effectLst/>
                          <a:latin typeface="HGPｺﾞｼｯｸE" pitchFamily="50" charset="-128"/>
                          <a:ea typeface="HGPｺﾞｼｯｸE" pitchFamily="50" charset="-128"/>
                        </a:rPr>
                        <a:t>）</a:t>
                      </a:r>
                      <a:endParaRPr lang="ja-JP" sz="700" b="0" kern="100" dirty="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0A97"/>
                    </a:solidFill>
                  </a:tcPr>
                </a:tc>
                <a:tc>
                  <a:txBody>
                    <a:bodyPr/>
                    <a:lstStyle/>
                    <a:p>
                      <a:pPr algn="ctr" fontAlgn="ctr">
                        <a:lnSpc>
                          <a:spcPts val="700"/>
                        </a:lnSpc>
                      </a:pPr>
                      <a:r>
                        <a:rPr lang="ja-JP" altLang="en-US" sz="700" b="0" kern="1200" dirty="0" smtClean="0">
                          <a:solidFill>
                            <a:schemeClr val="tx1"/>
                          </a:solidFill>
                          <a:effectLst/>
                          <a:latin typeface="HGPｺﾞｼｯｸE" pitchFamily="50" charset="-128"/>
                          <a:ea typeface="HGPｺﾞｼｯｸE" pitchFamily="50" charset="-128"/>
                        </a:rPr>
                        <a:t>滋賀</a:t>
                      </a:r>
                      <a:r>
                        <a:rPr lang="ja-JP" sz="700" b="0" kern="1200" dirty="0" smtClean="0">
                          <a:solidFill>
                            <a:schemeClr val="tx1"/>
                          </a:solidFill>
                          <a:effectLst/>
                          <a:latin typeface="HGPｺﾞｼｯｸE" pitchFamily="50" charset="-128"/>
                          <a:ea typeface="HGPｺﾞｼｯｸE" pitchFamily="50" charset="-128"/>
                        </a:rPr>
                        <a:t>県</a:t>
                      </a:r>
                      <a:endParaRPr lang="ja-JP" sz="700" b="0" kern="100" dirty="0">
                        <a:solidFill>
                          <a:schemeClr val="tx1"/>
                        </a:solidFill>
                        <a:effectLst/>
                        <a:latin typeface="HGPｺﾞｼｯｸE" pitchFamily="50" charset="-128"/>
                        <a:ea typeface="HGPｺﾞｼｯｸE" pitchFamily="50" charset="-128"/>
                      </a:endParaRPr>
                    </a:p>
                    <a:p>
                      <a:pPr algn="ctr" fontAlgn="ctr">
                        <a:lnSpc>
                          <a:spcPts val="700"/>
                        </a:lnSpc>
                      </a:pPr>
                      <a:r>
                        <a:rPr lang="ja-JP" sz="700" b="0" kern="1200" dirty="0" smtClean="0">
                          <a:solidFill>
                            <a:schemeClr val="tx1"/>
                          </a:solidFill>
                          <a:effectLst/>
                          <a:latin typeface="HGPｺﾞｼｯｸE" pitchFamily="50" charset="-128"/>
                          <a:ea typeface="HGPｺﾞｼｯｸE" pitchFamily="50" charset="-128"/>
                        </a:rPr>
                        <a:t>（</a:t>
                      </a:r>
                      <a:r>
                        <a:rPr lang="en-US" altLang="ja-JP" sz="700" b="0" kern="1200" dirty="0" smtClean="0">
                          <a:solidFill>
                            <a:schemeClr val="tx1"/>
                          </a:solidFill>
                          <a:effectLst/>
                          <a:latin typeface="HGPｺﾞｼｯｸE" pitchFamily="50" charset="-128"/>
                          <a:ea typeface="HGPｺﾞｼｯｸE" pitchFamily="50" charset="-128"/>
                        </a:rPr>
                        <a:t>323</a:t>
                      </a:r>
                      <a:r>
                        <a:rPr lang="ja-JP" sz="700" b="0" kern="1200" dirty="0" smtClean="0">
                          <a:solidFill>
                            <a:schemeClr val="tx1"/>
                          </a:solidFill>
                          <a:effectLst/>
                          <a:latin typeface="HGPｺﾞｼｯｸE" pitchFamily="50" charset="-128"/>
                          <a:ea typeface="HGPｺﾞｼｯｸE" pitchFamily="50" charset="-128"/>
                        </a:rPr>
                        <a:t>万円</a:t>
                      </a:r>
                      <a:r>
                        <a:rPr lang="ja-JP" sz="700" b="0" kern="1200" dirty="0">
                          <a:solidFill>
                            <a:schemeClr val="tx1"/>
                          </a:solidFill>
                          <a:effectLst/>
                          <a:latin typeface="HGPｺﾞｼｯｸE" pitchFamily="50" charset="-128"/>
                          <a:ea typeface="HGPｺﾞｼｯｸE" pitchFamily="50" charset="-128"/>
                        </a:rPr>
                        <a:t>）</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愛知県</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325</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愛知県</a:t>
                      </a:r>
                      <a:r>
                        <a:rPr lang="en-US" altLang="ja-JP" sz="700" b="0" kern="100" dirty="0" smtClean="0">
                          <a:solidFill>
                            <a:schemeClr val="tx1"/>
                          </a:solidFill>
                          <a:effectLst/>
                          <a:latin typeface="HGPｺﾞｼｯｸE" pitchFamily="50" charset="-128"/>
                          <a:ea typeface="HGPｺﾞｼｯｸE" pitchFamily="50" charset="-128"/>
                        </a:rPr>
                        <a:t/>
                      </a:r>
                      <a:br>
                        <a:rPr lang="en-US" altLang="ja-JP" sz="700" b="0" kern="100" dirty="0" smtClean="0">
                          <a:solidFill>
                            <a:schemeClr val="tx1"/>
                          </a:solidFill>
                          <a:effectLst/>
                          <a:latin typeface="HGPｺﾞｼｯｸE" pitchFamily="50" charset="-128"/>
                          <a:ea typeface="HGPｺﾞｼｯｸE" pitchFamily="50" charset="-128"/>
                        </a:rPr>
                      </a:b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347</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愛知県</a:t>
                      </a:r>
                      <a:r>
                        <a:rPr lang="en-US" altLang="ja-JP" sz="700" b="0" kern="100" dirty="0" smtClean="0">
                          <a:solidFill>
                            <a:schemeClr val="tx1"/>
                          </a:solidFill>
                          <a:effectLst/>
                          <a:latin typeface="HGPｺﾞｼｯｸE" pitchFamily="50" charset="-128"/>
                          <a:ea typeface="HGPｺﾞｼｯｸE" pitchFamily="50" charset="-128"/>
                        </a:rPr>
                        <a:t/>
                      </a:r>
                      <a:br>
                        <a:rPr lang="en-US" altLang="ja-JP" sz="700" b="0" kern="100" dirty="0" smtClean="0">
                          <a:solidFill>
                            <a:schemeClr val="tx1"/>
                          </a:solidFill>
                          <a:effectLst/>
                          <a:latin typeface="HGPｺﾞｼｯｸE" pitchFamily="50" charset="-128"/>
                          <a:ea typeface="HGPｺﾞｼｯｸE" pitchFamily="50" charset="-128"/>
                        </a:rPr>
                      </a:b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355</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愛知県</a:t>
                      </a:r>
                      <a:r>
                        <a:rPr lang="en-US" altLang="ja-JP" sz="700" b="0" kern="100" dirty="0" smtClean="0">
                          <a:solidFill>
                            <a:schemeClr val="tx1"/>
                          </a:solidFill>
                          <a:effectLst/>
                          <a:latin typeface="HGPｺﾞｼｯｸE" pitchFamily="50" charset="-128"/>
                          <a:ea typeface="HGPｺﾞｼｯｸE" pitchFamily="50" charset="-128"/>
                        </a:rPr>
                        <a:t/>
                      </a:r>
                      <a:br>
                        <a:rPr lang="en-US" altLang="ja-JP" sz="700" b="0" kern="100" dirty="0" smtClean="0">
                          <a:solidFill>
                            <a:schemeClr val="tx1"/>
                          </a:solidFill>
                          <a:effectLst/>
                          <a:latin typeface="HGPｺﾞｼｯｸE" pitchFamily="50" charset="-128"/>
                          <a:ea typeface="HGPｺﾞｼｯｸE" pitchFamily="50" charset="-128"/>
                        </a:rPr>
                      </a:b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353</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375">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3</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sz="700" b="0" kern="1200" dirty="0">
                          <a:solidFill>
                            <a:schemeClr val="tx1"/>
                          </a:solidFill>
                          <a:effectLst/>
                          <a:latin typeface="HGPｺﾞｼｯｸE" pitchFamily="50" charset="-128"/>
                          <a:ea typeface="HGPｺﾞｼｯｸE" pitchFamily="50" charset="-128"/>
                        </a:rPr>
                        <a:t>愛知県</a:t>
                      </a:r>
                      <a:endParaRPr lang="ja-JP" sz="700" b="0" kern="100" dirty="0">
                        <a:solidFill>
                          <a:schemeClr val="tx1"/>
                        </a:solidFill>
                        <a:effectLst/>
                        <a:latin typeface="HGPｺﾞｼｯｸE" pitchFamily="50" charset="-128"/>
                        <a:ea typeface="HGPｺﾞｼｯｸE" pitchFamily="50" charset="-128"/>
                      </a:endParaRPr>
                    </a:p>
                    <a:p>
                      <a:pPr algn="ctr" fontAlgn="ctr">
                        <a:lnSpc>
                          <a:spcPts val="700"/>
                        </a:lnSpc>
                      </a:pPr>
                      <a:r>
                        <a:rPr lang="ja-JP" sz="700" b="0" kern="1200" dirty="0">
                          <a:solidFill>
                            <a:schemeClr val="tx1"/>
                          </a:solidFill>
                          <a:effectLst/>
                          <a:latin typeface="HGPｺﾞｼｯｸE" pitchFamily="50" charset="-128"/>
                          <a:ea typeface="HGPｺﾞｼｯｸE" pitchFamily="50" charset="-128"/>
                        </a:rPr>
                        <a:t>（</a:t>
                      </a:r>
                      <a:r>
                        <a:rPr lang="en-US" sz="700" b="0" kern="1200" dirty="0" smtClean="0">
                          <a:solidFill>
                            <a:schemeClr val="tx1"/>
                          </a:solidFill>
                          <a:effectLst/>
                          <a:latin typeface="HGPｺﾞｼｯｸE" pitchFamily="50" charset="-128"/>
                          <a:ea typeface="HGPｺﾞｼｯｸE" pitchFamily="50" charset="-128"/>
                        </a:rPr>
                        <a:t>332</a:t>
                      </a:r>
                      <a:r>
                        <a:rPr lang="ja-JP" sz="700" b="0" kern="1200" dirty="0" smtClean="0">
                          <a:solidFill>
                            <a:schemeClr val="tx1"/>
                          </a:solidFill>
                          <a:effectLst/>
                          <a:latin typeface="HGPｺﾞｼｯｸE" pitchFamily="50" charset="-128"/>
                          <a:ea typeface="HGPｺﾞｼｯｸE" pitchFamily="50" charset="-128"/>
                        </a:rPr>
                        <a:t>万</a:t>
                      </a:r>
                      <a:r>
                        <a:rPr lang="ja-JP" sz="700" b="0" kern="1200" dirty="0">
                          <a:solidFill>
                            <a:schemeClr val="tx1"/>
                          </a:solidFill>
                          <a:effectLst/>
                          <a:latin typeface="HGPｺﾞｼｯｸE" pitchFamily="50" charset="-128"/>
                          <a:ea typeface="HGPｺﾞｼｯｸE" pitchFamily="50" charset="-128"/>
                        </a:rPr>
                        <a:t>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200" dirty="0" smtClean="0">
                          <a:solidFill>
                            <a:schemeClr val="tx1"/>
                          </a:solidFill>
                          <a:effectLst/>
                          <a:latin typeface="HGPｺﾞｼｯｸE" pitchFamily="50" charset="-128"/>
                          <a:ea typeface="HGPｺﾞｼｯｸE" pitchFamily="50" charset="-128"/>
                        </a:rPr>
                        <a:t>静岡</a:t>
                      </a:r>
                      <a:r>
                        <a:rPr lang="ja-JP" sz="700" b="0" kern="1200" dirty="0" smtClean="0">
                          <a:solidFill>
                            <a:schemeClr val="tx1"/>
                          </a:solidFill>
                          <a:effectLst/>
                          <a:latin typeface="HGPｺﾞｼｯｸE" pitchFamily="50" charset="-128"/>
                          <a:ea typeface="HGPｺﾞｼｯｸE" pitchFamily="50" charset="-128"/>
                        </a:rPr>
                        <a:t>県</a:t>
                      </a:r>
                      <a:endParaRPr lang="ja-JP" sz="700" b="0" kern="100" dirty="0">
                        <a:solidFill>
                          <a:schemeClr val="tx1"/>
                        </a:solidFill>
                        <a:effectLst/>
                        <a:latin typeface="HGPｺﾞｼｯｸE" pitchFamily="50" charset="-128"/>
                        <a:ea typeface="HGPｺﾞｼｯｸE" pitchFamily="50" charset="-128"/>
                      </a:endParaRPr>
                    </a:p>
                    <a:p>
                      <a:pPr algn="ctr" fontAlgn="ctr">
                        <a:lnSpc>
                          <a:spcPts val="700"/>
                        </a:lnSpc>
                      </a:pPr>
                      <a:r>
                        <a:rPr lang="ja-JP" altLang="en-US" sz="700" b="0" kern="1200" dirty="0" smtClean="0">
                          <a:solidFill>
                            <a:schemeClr val="tx1"/>
                          </a:solidFill>
                          <a:effectLst/>
                          <a:latin typeface="HGPｺﾞｼｯｸE" pitchFamily="50" charset="-128"/>
                          <a:ea typeface="HGPｺﾞｼｯｸE" pitchFamily="50" charset="-128"/>
                        </a:rPr>
                        <a:t>（</a:t>
                      </a:r>
                      <a:r>
                        <a:rPr lang="en-US" altLang="ja-JP" sz="700" b="0" kern="1200" dirty="0" smtClean="0">
                          <a:solidFill>
                            <a:schemeClr val="tx1"/>
                          </a:solidFill>
                          <a:effectLst/>
                          <a:latin typeface="HGPｺﾞｼｯｸE" pitchFamily="50" charset="-128"/>
                          <a:ea typeface="HGPｺﾞｼｯｸE" pitchFamily="50" charset="-128"/>
                        </a:rPr>
                        <a:t>312</a:t>
                      </a:r>
                      <a:r>
                        <a:rPr lang="ja-JP" sz="700" b="0" kern="1200" dirty="0" smtClean="0">
                          <a:solidFill>
                            <a:schemeClr val="tx1"/>
                          </a:solidFill>
                          <a:effectLst/>
                          <a:latin typeface="HGPｺﾞｼｯｸE" pitchFamily="50" charset="-128"/>
                          <a:ea typeface="HGPｺﾞｼｯｸE" pitchFamily="50" charset="-128"/>
                        </a:rPr>
                        <a:t>万円</a:t>
                      </a:r>
                      <a:r>
                        <a:rPr lang="ja-JP" sz="700" b="0" kern="1200" dirty="0">
                          <a:solidFill>
                            <a:schemeClr val="tx1"/>
                          </a:solidFill>
                          <a:effectLst/>
                          <a:latin typeface="HGPｺﾞｼｯｸE" pitchFamily="50" charset="-128"/>
                          <a:ea typeface="HGPｺﾞｼｯｸE" pitchFamily="50" charset="-128"/>
                        </a:rPr>
                        <a:t>）</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静岡県</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316</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静岡県</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316</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栃木県</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329</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静岡県</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322</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375">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4</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sz="700" b="0" kern="1200" dirty="0">
                          <a:solidFill>
                            <a:schemeClr val="tx1"/>
                          </a:solidFill>
                          <a:effectLst/>
                          <a:latin typeface="HGPｺﾞｼｯｸE" pitchFamily="50" charset="-128"/>
                          <a:ea typeface="HGPｺﾞｼｯｸE" pitchFamily="50" charset="-128"/>
                        </a:rPr>
                        <a:t>神奈川県</a:t>
                      </a:r>
                      <a:endParaRPr lang="ja-JP" sz="700" b="0" kern="100" dirty="0">
                        <a:solidFill>
                          <a:schemeClr val="tx1"/>
                        </a:solidFill>
                        <a:effectLst/>
                        <a:latin typeface="HGPｺﾞｼｯｸE" pitchFamily="50" charset="-128"/>
                        <a:ea typeface="HGPｺﾞｼｯｸE" pitchFamily="50" charset="-128"/>
                      </a:endParaRPr>
                    </a:p>
                    <a:p>
                      <a:pPr algn="ctr" fontAlgn="ctr">
                        <a:lnSpc>
                          <a:spcPts val="700"/>
                        </a:lnSpc>
                      </a:pPr>
                      <a:r>
                        <a:rPr lang="ja-JP" sz="700" b="0" kern="1200" dirty="0">
                          <a:solidFill>
                            <a:schemeClr val="tx1"/>
                          </a:solidFill>
                          <a:effectLst/>
                          <a:latin typeface="HGPｺﾞｼｯｸE" pitchFamily="50" charset="-128"/>
                          <a:ea typeface="HGPｺﾞｼｯｸE" pitchFamily="50" charset="-128"/>
                        </a:rPr>
                        <a:t>（</a:t>
                      </a:r>
                      <a:r>
                        <a:rPr lang="en-US" sz="700" b="0" kern="1200" dirty="0" smtClean="0">
                          <a:solidFill>
                            <a:schemeClr val="tx1"/>
                          </a:solidFill>
                          <a:effectLst/>
                          <a:latin typeface="HGPｺﾞｼｯｸE" pitchFamily="50" charset="-128"/>
                          <a:ea typeface="HGPｺﾞｼｯｸE" pitchFamily="50" charset="-128"/>
                        </a:rPr>
                        <a:t>322</a:t>
                      </a:r>
                      <a:r>
                        <a:rPr lang="ja-JP" sz="700" b="0" kern="1200" dirty="0" smtClean="0">
                          <a:solidFill>
                            <a:schemeClr val="tx1"/>
                          </a:solidFill>
                          <a:effectLst/>
                          <a:latin typeface="HGPｺﾞｼｯｸE" pitchFamily="50" charset="-128"/>
                          <a:ea typeface="HGPｺﾞｼｯｸE" pitchFamily="50" charset="-128"/>
                        </a:rPr>
                        <a:t>万</a:t>
                      </a:r>
                      <a:r>
                        <a:rPr lang="ja-JP" sz="700" b="0" kern="1200" dirty="0">
                          <a:solidFill>
                            <a:schemeClr val="tx1"/>
                          </a:solidFill>
                          <a:effectLst/>
                          <a:latin typeface="HGPｺﾞｼｯｸE" pitchFamily="50" charset="-128"/>
                          <a:ea typeface="HGPｺﾞｼｯｸE" pitchFamily="50" charset="-128"/>
                        </a:rPr>
                        <a:t>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200" dirty="0" smtClean="0">
                          <a:solidFill>
                            <a:schemeClr val="tx1"/>
                          </a:solidFill>
                          <a:effectLst/>
                          <a:latin typeface="HGPｺﾞｼｯｸE" pitchFamily="50" charset="-128"/>
                          <a:ea typeface="HGPｺﾞｼｯｸE" pitchFamily="50" charset="-128"/>
                        </a:rPr>
                        <a:t>愛知</a:t>
                      </a:r>
                      <a:r>
                        <a:rPr lang="ja-JP" sz="700" b="0" kern="1200" dirty="0" smtClean="0">
                          <a:solidFill>
                            <a:schemeClr val="tx1"/>
                          </a:solidFill>
                          <a:effectLst/>
                          <a:latin typeface="HGPｺﾞｼｯｸE" pitchFamily="50" charset="-128"/>
                          <a:ea typeface="HGPｺﾞｼｯｸE" pitchFamily="50" charset="-128"/>
                        </a:rPr>
                        <a:t>県</a:t>
                      </a:r>
                      <a:endParaRPr lang="ja-JP" sz="700" b="0" kern="100" dirty="0">
                        <a:solidFill>
                          <a:schemeClr val="tx1"/>
                        </a:solidFill>
                        <a:effectLst/>
                        <a:latin typeface="HGPｺﾞｼｯｸE" pitchFamily="50" charset="-128"/>
                        <a:ea typeface="HGPｺﾞｼｯｸE" pitchFamily="50" charset="-128"/>
                      </a:endParaRPr>
                    </a:p>
                    <a:p>
                      <a:pPr algn="ctr" fontAlgn="ctr">
                        <a:lnSpc>
                          <a:spcPts val="700"/>
                        </a:lnSpc>
                      </a:pPr>
                      <a:r>
                        <a:rPr lang="ja-JP" sz="700" b="0" kern="1200" dirty="0" smtClean="0">
                          <a:solidFill>
                            <a:schemeClr val="tx1"/>
                          </a:solidFill>
                          <a:effectLst/>
                          <a:latin typeface="HGPｺﾞｼｯｸE" pitchFamily="50" charset="-128"/>
                          <a:ea typeface="HGPｺﾞｼｯｸE" pitchFamily="50" charset="-128"/>
                        </a:rPr>
                        <a:t>（</a:t>
                      </a:r>
                      <a:r>
                        <a:rPr lang="en-US" altLang="ja-JP" sz="700" b="0" kern="1200" dirty="0" smtClean="0">
                          <a:solidFill>
                            <a:schemeClr val="tx1"/>
                          </a:solidFill>
                          <a:effectLst/>
                          <a:latin typeface="HGPｺﾞｼｯｸE" pitchFamily="50" charset="-128"/>
                          <a:ea typeface="HGPｺﾞｼｯｸE" pitchFamily="50" charset="-128"/>
                        </a:rPr>
                        <a:t>312</a:t>
                      </a:r>
                      <a:r>
                        <a:rPr lang="ja-JP" sz="700" b="0" kern="1200" dirty="0" smtClean="0">
                          <a:solidFill>
                            <a:schemeClr val="tx1"/>
                          </a:solidFill>
                          <a:effectLst/>
                          <a:latin typeface="HGPｺﾞｼｯｸE" pitchFamily="50" charset="-128"/>
                          <a:ea typeface="HGPｺﾞｼｯｸE" pitchFamily="50" charset="-128"/>
                        </a:rPr>
                        <a:t>万円</a:t>
                      </a:r>
                      <a:r>
                        <a:rPr lang="ja-JP" sz="700" b="0" kern="1200" dirty="0">
                          <a:solidFill>
                            <a:schemeClr val="tx1"/>
                          </a:solidFill>
                          <a:effectLst/>
                          <a:latin typeface="HGPｺﾞｼｯｸE" pitchFamily="50" charset="-128"/>
                          <a:ea typeface="HGPｺﾞｼｯｸE" pitchFamily="50" charset="-128"/>
                        </a:rPr>
                        <a:t>）</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滋賀県</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314</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茨城県</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310</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静岡県</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326</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栃木県</a:t>
                      </a:r>
                      <a:endParaRPr lang="en-US" altLang="ja-JP" sz="700" b="0" kern="100" dirty="0" smtClean="0">
                        <a:solidFill>
                          <a:schemeClr val="tx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tx1"/>
                          </a:solidFill>
                          <a:effectLst/>
                          <a:latin typeface="HGPｺﾞｼｯｸE" pitchFamily="50" charset="-128"/>
                          <a:ea typeface="HGPｺﾞｼｯｸE" pitchFamily="50" charset="-128"/>
                        </a:rPr>
                        <a:t>（</a:t>
                      </a:r>
                      <a:r>
                        <a:rPr lang="en-US" altLang="ja-JP" sz="700" b="0" kern="100" dirty="0" smtClean="0">
                          <a:solidFill>
                            <a:schemeClr val="tx1"/>
                          </a:solidFill>
                          <a:effectLst/>
                          <a:latin typeface="HGPｺﾞｼｯｸE" pitchFamily="50" charset="-128"/>
                          <a:ea typeface="HGPｺﾞｼｯｸE" pitchFamily="50" charset="-128"/>
                        </a:rPr>
                        <a:t>320</a:t>
                      </a:r>
                      <a:r>
                        <a:rPr lang="ja-JP" altLang="en-US" sz="700" b="0" kern="100" dirty="0" smtClean="0">
                          <a:solidFill>
                            <a:schemeClr val="tx1"/>
                          </a:solidFill>
                          <a:effectLst/>
                          <a:latin typeface="HGPｺﾞｼｯｸE" pitchFamily="50" charset="-128"/>
                          <a:ea typeface="HGPｺﾞｼｯｸE" pitchFamily="50" charset="-128"/>
                        </a:rPr>
                        <a:t>万円）</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5670">
                <a:tc gridSpan="7">
                  <a:txBody>
                    <a:bodyPr/>
                    <a:lstStyle/>
                    <a:p>
                      <a:pPr algn="ctr" fontAlgn="ctr">
                        <a:lnSpc>
                          <a:spcPts val="800"/>
                        </a:lnSpc>
                      </a:pPr>
                      <a:r>
                        <a:rPr lang="ja-JP" altLang="en-US" sz="700" b="0" kern="100" dirty="0" smtClean="0">
                          <a:solidFill>
                            <a:schemeClr val="tx1"/>
                          </a:solidFill>
                          <a:effectLst/>
                          <a:latin typeface="HGPｺﾞｼｯｸE" pitchFamily="50" charset="-128"/>
                          <a:ea typeface="HGPｺﾞｼｯｸE" pitchFamily="50" charset="-128"/>
                        </a:rPr>
                        <a:t>～</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ctr" latinLnBrk="0" hangingPunct="1">
                        <a:lnSpc>
                          <a:spcPts val="700"/>
                        </a:lnSpc>
                        <a:spcBef>
                          <a:spcPts val="0"/>
                        </a:spcBef>
                        <a:spcAft>
                          <a:spcPts val="0"/>
                        </a:spcAft>
                        <a:buClrTx/>
                        <a:buSzTx/>
                        <a:buFontTx/>
                        <a:buNone/>
                        <a:tabLst/>
                        <a:defRPr/>
                      </a:pPr>
                      <a:endParaRPr lang="ja-JP" altLang="ja-JP" sz="7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hMerge="1">
                  <a:txBody>
                    <a:bodyPr/>
                    <a:lstStyle/>
                    <a:p>
                      <a:pPr algn="ctr" fontAlgn="ctr">
                        <a:lnSpc>
                          <a:spcPts val="700"/>
                        </a:lnSpc>
                      </a:pPr>
                      <a:endParaRPr lang="ja-JP" altLang="ja-JP" sz="7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hMerge="1">
                  <a:txBody>
                    <a:bodyPr/>
                    <a:lstStyle/>
                    <a:p>
                      <a:pPr algn="ctr" fontAlgn="ctr">
                        <a:lnSpc>
                          <a:spcPts val="700"/>
                        </a:lnSpc>
                      </a:pPr>
                      <a:endParaRPr lang="ja-JP" sz="7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hMerge="1">
                  <a:txBody>
                    <a:bodyPr/>
                    <a:lstStyle/>
                    <a:p>
                      <a:pPr marL="0" marR="0" indent="0" algn="ctr" defTabSz="914400" rtl="0" eaLnBrk="1" fontAlgn="ctr" latinLnBrk="0" hangingPunct="1">
                        <a:lnSpc>
                          <a:spcPts val="700"/>
                        </a:lnSpc>
                        <a:spcBef>
                          <a:spcPts val="0"/>
                        </a:spcBef>
                        <a:spcAft>
                          <a:spcPts val="0"/>
                        </a:spcAft>
                        <a:buClrTx/>
                        <a:buSzTx/>
                        <a:buFontTx/>
                        <a:buNone/>
                        <a:tabLst/>
                        <a:defRPr/>
                      </a:pPr>
                      <a:endParaRPr lang="ja-JP" altLang="ja-JP" sz="7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hMerge="1">
                  <a:txBody>
                    <a:bodyPr/>
                    <a:lstStyle/>
                    <a:p>
                      <a:pPr marL="0" marR="0" indent="0" algn="ctr" defTabSz="914400" rtl="0" eaLnBrk="1" fontAlgn="ctr" latinLnBrk="0" hangingPunct="1">
                        <a:lnSpc>
                          <a:spcPts val="700"/>
                        </a:lnSpc>
                        <a:spcBef>
                          <a:spcPts val="0"/>
                        </a:spcBef>
                        <a:spcAft>
                          <a:spcPts val="0"/>
                        </a:spcAft>
                        <a:buClrTx/>
                        <a:buSzTx/>
                        <a:buFontTx/>
                        <a:buNone/>
                        <a:tabLst/>
                        <a:defRPr/>
                      </a:pPr>
                      <a:endParaRPr lang="ja-JP" altLang="ja-JP" sz="7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hMerge="1">
                  <a:txBody>
                    <a:bodyPr/>
                    <a:lstStyle/>
                    <a:p>
                      <a:pPr marL="0" marR="0" indent="0" algn="ctr" defTabSz="914400" rtl="0" eaLnBrk="1" fontAlgn="ctr" latinLnBrk="0" hangingPunct="1">
                        <a:lnSpc>
                          <a:spcPts val="700"/>
                        </a:lnSpc>
                        <a:spcBef>
                          <a:spcPts val="0"/>
                        </a:spcBef>
                        <a:spcAft>
                          <a:spcPts val="0"/>
                        </a:spcAft>
                        <a:buClrTx/>
                        <a:buSzTx/>
                        <a:buFontTx/>
                        <a:buNone/>
                        <a:tabLst/>
                        <a:defRPr/>
                      </a:pPr>
                      <a:endParaRPr lang="ja-JP" altLang="ja-JP" sz="7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r>
              <a:tr h="198375">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9</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ts val="700"/>
                        </a:lnSpc>
                      </a:pPr>
                      <a:r>
                        <a:rPr lang="ja-JP" altLang="en-US" sz="700" b="0" kern="0" dirty="0" smtClean="0">
                          <a:solidFill>
                            <a:schemeClr val="bg1"/>
                          </a:solidFill>
                          <a:effectLst/>
                          <a:latin typeface="HGPｺﾞｼｯｸE" pitchFamily="50" charset="-128"/>
                          <a:ea typeface="HGPｺﾞｼｯｸE" pitchFamily="50" charset="-128"/>
                        </a:rPr>
                        <a:t>大阪府</a:t>
                      </a:r>
                      <a:endParaRPr lang="en-US" altLang="ja-JP" sz="700" b="0" kern="0" dirty="0" smtClean="0">
                        <a:solidFill>
                          <a:schemeClr val="bg1"/>
                        </a:solidFill>
                        <a:effectLst/>
                        <a:latin typeface="HGPｺﾞｼｯｸE" pitchFamily="50" charset="-128"/>
                        <a:ea typeface="HGPｺﾞｼｯｸE" pitchFamily="50" charset="-128"/>
                      </a:endParaRPr>
                    </a:p>
                    <a:p>
                      <a:pPr algn="ctr" fontAlgn="ctr">
                        <a:lnSpc>
                          <a:spcPts val="700"/>
                        </a:lnSpc>
                      </a:pPr>
                      <a:r>
                        <a:rPr lang="ja-JP" altLang="en-US" sz="700" b="0" kern="0" dirty="0" smtClean="0">
                          <a:solidFill>
                            <a:schemeClr val="bg1"/>
                          </a:solidFill>
                          <a:effectLst/>
                          <a:latin typeface="HGPｺﾞｼｯｸE" pitchFamily="50" charset="-128"/>
                          <a:ea typeface="HGPｺﾞｼｯｸE" pitchFamily="50" charset="-128"/>
                        </a:rPr>
                        <a:t>（</a:t>
                      </a:r>
                      <a:r>
                        <a:rPr lang="en-US" altLang="ja-JP" sz="700" b="0" kern="0" dirty="0" smtClean="0">
                          <a:solidFill>
                            <a:schemeClr val="bg1"/>
                          </a:solidFill>
                          <a:effectLst/>
                          <a:latin typeface="HGPｺﾞｼｯｸE" pitchFamily="50" charset="-128"/>
                          <a:ea typeface="HGPｺﾞｼｯｸE" pitchFamily="50" charset="-128"/>
                        </a:rPr>
                        <a:t>298</a:t>
                      </a:r>
                      <a:r>
                        <a:rPr lang="ja-JP" altLang="en-US" sz="700" b="0" kern="0" dirty="0" smtClean="0">
                          <a:solidFill>
                            <a:schemeClr val="bg1"/>
                          </a:solidFill>
                          <a:effectLst/>
                          <a:latin typeface="HGPｺﾞｼｯｸE" pitchFamily="50" charset="-128"/>
                          <a:ea typeface="HGPｺﾞｼｯｸE" pitchFamily="50" charset="-128"/>
                        </a:rPr>
                        <a:t>万円）</a:t>
                      </a:r>
                      <a:endParaRPr lang="ja-JP" altLang="ja-JP" sz="700" b="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375">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10</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altLang="en-US" sz="700" b="0" kern="100" dirty="0" smtClean="0">
                          <a:solidFill>
                            <a:schemeClr val="bg1"/>
                          </a:solidFill>
                          <a:effectLst/>
                          <a:latin typeface="HGPｺﾞｼｯｸE" pitchFamily="50" charset="-128"/>
                          <a:ea typeface="HGPｺﾞｼｯｸE" pitchFamily="50" charset="-128"/>
                        </a:rPr>
                        <a:t>大阪府</a:t>
                      </a:r>
                    </a:p>
                    <a:p>
                      <a:pPr algn="ctr" fontAlgn="ctr">
                        <a:lnSpc>
                          <a:spcPts val="700"/>
                        </a:lnSpc>
                      </a:pPr>
                      <a:r>
                        <a:rPr lang="ja-JP" altLang="en-US" sz="700" b="0" kern="100" dirty="0" smtClean="0">
                          <a:solidFill>
                            <a:schemeClr val="bg1"/>
                          </a:solidFill>
                          <a:effectLst/>
                          <a:latin typeface="HGPｺﾞｼｯｸE" pitchFamily="50" charset="-128"/>
                          <a:ea typeface="HGPｺﾞｼｯｸE" pitchFamily="50" charset="-128"/>
                        </a:rPr>
                        <a:t>（</a:t>
                      </a:r>
                      <a:r>
                        <a:rPr lang="en-US" altLang="ja-JP" sz="700" b="0" kern="100" dirty="0" smtClean="0">
                          <a:solidFill>
                            <a:schemeClr val="bg1"/>
                          </a:solidFill>
                          <a:effectLst/>
                          <a:latin typeface="HGPｺﾞｼｯｸE" pitchFamily="50" charset="-128"/>
                          <a:ea typeface="HGPｺﾞｼｯｸE" pitchFamily="50" charset="-128"/>
                        </a:rPr>
                        <a:t>291</a:t>
                      </a:r>
                      <a:r>
                        <a:rPr lang="ja-JP" altLang="en-US" sz="700" b="0" kern="10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8375">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11</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ts val="700"/>
                        </a:lnSpc>
                      </a:pPr>
                      <a:r>
                        <a:rPr lang="ja-JP" altLang="en-US" sz="700" b="0" kern="100" dirty="0" smtClean="0">
                          <a:solidFill>
                            <a:schemeClr val="bg1"/>
                          </a:solidFill>
                          <a:effectLst/>
                          <a:latin typeface="HGPｺﾞｼｯｸE" pitchFamily="50" charset="-128"/>
                          <a:ea typeface="HGPｺﾞｼｯｸE" pitchFamily="50" charset="-128"/>
                        </a:rPr>
                        <a:t>大阪府</a:t>
                      </a:r>
                      <a:endParaRPr lang="en-US" altLang="ja-JP" sz="700" b="0" kern="100" dirty="0" smtClean="0">
                        <a:solidFill>
                          <a:schemeClr val="bg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bg1"/>
                          </a:solidFill>
                          <a:effectLst/>
                          <a:latin typeface="HGPｺﾞｼｯｸE" pitchFamily="50" charset="-128"/>
                          <a:ea typeface="HGPｺﾞｼｯｸE" pitchFamily="50" charset="-128"/>
                        </a:rPr>
                        <a:t>（</a:t>
                      </a:r>
                      <a:r>
                        <a:rPr lang="en-US" altLang="ja-JP" sz="700" b="0" kern="100" dirty="0" smtClean="0">
                          <a:solidFill>
                            <a:schemeClr val="bg1"/>
                          </a:solidFill>
                          <a:effectLst/>
                          <a:latin typeface="HGPｺﾞｼｯｸE" pitchFamily="50" charset="-128"/>
                          <a:ea typeface="HGPｺﾞｼｯｸE" pitchFamily="50" charset="-128"/>
                        </a:rPr>
                        <a:t>294</a:t>
                      </a:r>
                      <a:r>
                        <a:rPr lang="ja-JP" altLang="en-US" sz="700" b="0" kern="100" dirty="0" smtClean="0">
                          <a:solidFill>
                            <a:schemeClr val="bg1"/>
                          </a:solidFill>
                          <a:effectLst/>
                          <a:latin typeface="HGPｺﾞｼｯｸE" pitchFamily="50" charset="-128"/>
                          <a:ea typeface="HGPｺﾞｼｯｸE" pitchFamily="50" charset="-128"/>
                        </a:rPr>
                        <a:t>万円）</a:t>
                      </a:r>
                      <a:endParaRPr lang="ja-JP" altLang="ja-JP" sz="700" b="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8375">
                <a:tc>
                  <a:txBody>
                    <a:bodyPr/>
                    <a:lstStyle/>
                    <a:p>
                      <a:pPr algn="ctr" fontAlgn="ctr">
                        <a:lnSpc>
                          <a:spcPts val="800"/>
                        </a:lnSpc>
                      </a:pPr>
                      <a:r>
                        <a:rPr lang="en-US" altLang="ja-JP" sz="750" kern="1200" dirty="0" smtClean="0">
                          <a:solidFill>
                            <a:schemeClr val="tx1"/>
                          </a:solidFill>
                          <a:effectLst/>
                          <a:latin typeface="HGPｺﾞｼｯｸE" pitchFamily="50" charset="-128"/>
                          <a:ea typeface="HGPｺﾞｼｯｸE" pitchFamily="50" charset="-128"/>
                        </a:rPr>
                        <a:t>12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sz="700" b="0" kern="0" dirty="0">
                          <a:solidFill>
                            <a:schemeClr val="tx1"/>
                          </a:solidFill>
                          <a:effectLst/>
                          <a:latin typeface="HGPｺﾞｼｯｸE" pitchFamily="50" charset="-128"/>
                          <a:ea typeface="HGPｺﾞｼｯｸE" pitchFamily="50" charset="-128"/>
                        </a:rPr>
                        <a:t>―</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en-US" sz="700" b="0" kern="100" dirty="0" smtClean="0">
                          <a:solidFill>
                            <a:schemeClr val="bg1"/>
                          </a:solidFill>
                          <a:effectLst/>
                          <a:latin typeface="HGPｺﾞｼｯｸE" pitchFamily="50" charset="-128"/>
                          <a:ea typeface="HGPｺﾞｼｯｸE" pitchFamily="50" charset="-128"/>
                        </a:rPr>
                        <a:t>大阪府</a:t>
                      </a:r>
                    </a:p>
                    <a:p>
                      <a:pPr marL="0" marR="0" indent="0" algn="ctr" defTabSz="914400" rtl="0" eaLnBrk="1" fontAlgn="ctr" latinLnBrk="0" hangingPunct="1">
                        <a:lnSpc>
                          <a:spcPts val="700"/>
                        </a:lnSpc>
                        <a:spcBef>
                          <a:spcPts val="0"/>
                        </a:spcBef>
                        <a:spcAft>
                          <a:spcPts val="0"/>
                        </a:spcAft>
                        <a:buClrTx/>
                        <a:buSzTx/>
                        <a:buFontTx/>
                        <a:buNone/>
                        <a:tabLst/>
                        <a:defRPr/>
                      </a:pPr>
                      <a:r>
                        <a:rPr lang="ja-JP" altLang="en-US" sz="700" b="0" kern="100" dirty="0" smtClean="0">
                          <a:solidFill>
                            <a:schemeClr val="bg1"/>
                          </a:solidFill>
                          <a:effectLst/>
                          <a:latin typeface="HGPｺﾞｼｯｸE" pitchFamily="50" charset="-128"/>
                          <a:ea typeface="HGPｺﾞｼｯｸE" pitchFamily="50" charset="-128"/>
                        </a:rPr>
                        <a:t>（</a:t>
                      </a:r>
                      <a:r>
                        <a:rPr lang="en-US" altLang="ja-JP" sz="700" b="0" kern="100" dirty="0" smtClean="0">
                          <a:solidFill>
                            <a:schemeClr val="bg1"/>
                          </a:solidFill>
                          <a:effectLst/>
                          <a:latin typeface="HGPｺﾞｼｯｸE" pitchFamily="50" charset="-128"/>
                          <a:ea typeface="HGPｺﾞｼｯｸE" pitchFamily="50" charset="-128"/>
                        </a:rPr>
                        <a:t>299</a:t>
                      </a:r>
                      <a:r>
                        <a:rPr lang="ja-JP" altLang="en-US" sz="700" b="0" kern="10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8375">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13</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700"/>
                        </a:lnSpc>
                      </a:pPr>
                      <a:r>
                        <a:rPr lang="ja-JP" sz="700" b="0" kern="0" dirty="0">
                          <a:solidFill>
                            <a:schemeClr val="tx1"/>
                          </a:solidFill>
                          <a:effectLst/>
                          <a:latin typeface="HGPｺﾞｼｯｸE" pitchFamily="50" charset="-128"/>
                          <a:ea typeface="HGPｺﾞｼｯｸE" pitchFamily="50" charset="-128"/>
                        </a:rPr>
                        <a:t>―</a:t>
                      </a:r>
                      <a:endParaRPr lang="ja-JP" sz="700" b="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700"/>
                        </a:lnSpc>
                        <a:spcBef>
                          <a:spcPts val="0"/>
                        </a:spcBef>
                        <a:spcAft>
                          <a:spcPts val="0"/>
                        </a:spcAft>
                        <a:buClrTx/>
                        <a:buSzTx/>
                        <a:buFontTx/>
                        <a:buNone/>
                        <a:tabLst/>
                        <a:defRPr/>
                      </a:pPr>
                      <a:r>
                        <a:rPr lang="ja-JP" altLang="ja-JP" sz="700" b="0" kern="0" dirty="0" smtClean="0">
                          <a:solidFill>
                            <a:schemeClr val="tx1"/>
                          </a:solidFill>
                          <a:effectLst/>
                          <a:latin typeface="HGPｺﾞｼｯｸE" pitchFamily="50" charset="-128"/>
                          <a:ea typeface="HGPｺﾞｼｯｸE" pitchFamily="50" charset="-128"/>
                        </a:rPr>
                        <a:t>―</a:t>
                      </a:r>
                      <a:endParaRPr lang="ja-JP" altLang="ja-JP" sz="700" b="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lnSpc>
                          <a:spcPts val="700"/>
                        </a:lnSpc>
                      </a:pPr>
                      <a:r>
                        <a:rPr lang="ja-JP" altLang="en-US" sz="700" b="0" kern="100" dirty="0" smtClean="0">
                          <a:solidFill>
                            <a:schemeClr val="bg1"/>
                          </a:solidFill>
                          <a:effectLst/>
                          <a:latin typeface="HGPｺﾞｼｯｸE" pitchFamily="50" charset="-128"/>
                          <a:ea typeface="HGPｺﾞｼｯｸE" pitchFamily="50" charset="-128"/>
                        </a:rPr>
                        <a:t>大阪府</a:t>
                      </a:r>
                      <a:endParaRPr lang="en-US" altLang="ja-JP" sz="700" b="0" kern="100" dirty="0" smtClean="0">
                        <a:solidFill>
                          <a:schemeClr val="bg1"/>
                        </a:solidFill>
                        <a:effectLst/>
                        <a:latin typeface="HGPｺﾞｼｯｸE" pitchFamily="50" charset="-128"/>
                        <a:ea typeface="HGPｺﾞｼｯｸE" pitchFamily="50" charset="-128"/>
                      </a:endParaRPr>
                    </a:p>
                    <a:p>
                      <a:pPr algn="ctr" fontAlgn="ctr">
                        <a:lnSpc>
                          <a:spcPts val="700"/>
                        </a:lnSpc>
                      </a:pPr>
                      <a:r>
                        <a:rPr lang="ja-JP" altLang="en-US" sz="700" b="0" kern="100" dirty="0" smtClean="0">
                          <a:solidFill>
                            <a:schemeClr val="bg1"/>
                          </a:solidFill>
                          <a:effectLst/>
                          <a:latin typeface="HGPｺﾞｼｯｸE" pitchFamily="50" charset="-128"/>
                          <a:ea typeface="HGPｺﾞｼｯｸE" pitchFamily="50" charset="-128"/>
                        </a:rPr>
                        <a:t>（</a:t>
                      </a:r>
                      <a:r>
                        <a:rPr lang="en-US" altLang="ja-JP" sz="700" b="0" kern="100" dirty="0" smtClean="0">
                          <a:solidFill>
                            <a:schemeClr val="bg1"/>
                          </a:solidFill>
                          <a:effectLst/>
                          <a:latin typeface="HGPｺﾞｼｯｸE" pitchFamily="50" charset="-128"/>
                          <a:ea typeface="HGPｺﾞｼｯｸE" pitchFamily="50" charset="-128"/>
                        </a:rPr>
                        <a:t>301</a:t>
                      </a:r>
                      <a:r>
                        <a:rPr lang="ja-JP" altLang="en-US" sz="700" b="0" kern="100" dirty="0" smtClean="0">
                          <a:solidFill>
                            <a:schemeClr val="bg1"/>
                          </a:solidFill>
                          <a:effectLst/>
                          <a:latin typeface="HGPｺﾞｼｯｸE" pitchFamily="50" charset="-128"/>
                          <a:ea typeface="HGPｺﾞｼｯｸE" pitchFamily="50" charset="-128"/>
                        </a:rPr>
                        <a:t>万円）</a:t>
                      </a:r>
                      <a:endParaRPr lang="ja-JP" altLang="ja-JP" sz="700" b="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0A97"/>
                    </a:solidFill>
                  </a:tcPr>
                </a:tc>
              </a:tr>
            </a:tbl>
          </a:graphicData>
        </a:graphic>
      </p:graphicFrame>
      <p:sp>
        <p:nvSpPr>
          <p:cNvPr id="61" name="正方形/長方形 60"/>
          <p:cNvSpPr/>
          <p:nvPr/>
        </p:nvSpPr>
        <p:spPr>
          <a:xfrm>
            <a:off x="5663268" y="6493680"/>
            <a:ext cx="3247427" cy="218458"/>
          </a:xfrm>
          <a:prstGeom prst="rect">
            <a:avLst/>
          </a:prstGeom>
        </p:spPr>
        <p:txBody>
          <a:bodyPr wrap="square">
            <a:spAutoFit/>
          </a:bodyPr>
          <a:lstStyle/>
          <a:p>
            <a:pPr marL="177800" indent="-177800">
              <a:lnSpc>
                <a:spcPts val="11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府民</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所得は、府民雇用者報酬、財産所得、企業所得を合計したもの</a:t>
            </a:r>
          </a:p>
        </p:txBody>
      </p:sp>
      <p:sp>
        <p:nvSpPr>
          <p:cNvPr id="62" name="正方形/長方形 61"/>
          <p:cNvSpPr/>
          <p:nvPr/>
        </p:nvSpPr>
        <p:spPr>
          <a:xfrm>
            <a:off x="5586260" y="4065833"/>
            <a:ext cx="3378228" cy="400110"/>
          </a:xfrm>
          <a:prstGeom prst="rect">
            <a:avLst/>
          </a:prstGeom>
        </p:spPr>
        <p:txBody>
          <a:bodyPr wrap="square">
            <a:spAutoFit/>
          </a:bodyPr>
          <a:lstStyle/>
          <a:p>
            <a:pPr marL="177800" indent="-177800">
              <a:lnSpc>
                <a:spcPts val="8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資料：</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内閣府県民経済計算（</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S55</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H1</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68SNA</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2</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年基準</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8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zh-TW" sz="800" dirty="0" smtClean="0">
                <a:latin typeface="Meiryo UI" panose="020B0604030504040204" pitchFamily="50" charset="-128"/>
                <a:ea typeface="Meiryo UI" panose="020B0604030504040204" pitchFamily="50" charset="-128"/>
                <a:cs typeface="Meiryo UI" panose="020B0604030504040204" pitchFamily="50" charset="-128"/>
              </a:rPr>
              <a:t>H2</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H7</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93SNA</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7</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年基準</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smtClean="0">
                <a:latin typeface="Meiryo UI" panose="020B0604030504040204" pitchFamily="50" charset="-128"/>
                <a:ea typeface="Meiryo UI" panose="020B0604030504040204" pitchFamily="50" charset="-128"/>
                <a:cs typeface="Meiryo UI" panose="020B0604030504040204" pitchFamily="50" charset="-128"/>
              </a:rPr>
              <a:t>H8</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H12</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93SNA</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800"/>
              </a:lnSpc>
            </a:pPr>
            <a:r>
              <a:rPr lang="en-US" altLang="zh-TW" sz="800" dirty="0">
                <a:latin typeface="Meiryo UI" panose="020B0604030504040204" pitchFamily="50" charset="-128"/>
                <a:ea typeface="Meiryo UI" panose="020B0604030504040204" pitchFamily="50" charset="-128"/>
                <a:cs typeface="Meiryo UI" panose="020B0604030504040204" pitchFamily="50" charset="-128"/>
              </a:rPr>
              <a:t> </a:t>
            </a:r>
            <a:r>
              <a:rPr lang="en-US" altLang="zh-TW" sz="8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12</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年基準。</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H13</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H26</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93SNA</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17</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年基準</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36" name="正方形/長方形 35"/>
          <p:cNvSpPr/>
          <p:nvPr/>
        </p:nvSpPr>
        <p:spPr>
          <a:xfrm>
            <a:off x="2710840" y="997062"/>
            <a:ext cx="3027915" cy="276999"/>
          </a:xfrm>
          <a:prstGeom prst="rect">
            <a:avLst/>
          </a:prstGeom>
        </p:spPr>
        <p:txBody>
          <a:bodyPr wrap="square">
            <a:spAutoFit/>
          </a:bodyPr>
          <a:lstStyle/>
          <a:p>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■有効求人倍率及び完全失業率の推移</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2779111" y="1180049"/>
            <a:ext cx="3089033" cy="500586"/>
          </a:xfrm>
          <a:prstGeom prst="rect">
            <a:avLst/>
          </a:prstGeom>
        </p:spPr>
        <p:txBody>
          <a:bodyPr wrap="square">
            <a:spAutoFit/>
          </a:bodyPr>
          <a:lstStyle/>
          <a:p>
            <a:pPr marL="177800" indent="-177800">
              <a:lnSpc>
                <a:spcPts val="11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厚生労働省「一般職業紹介状況ついて</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年平均</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「労働力調査」及び大阪府統計課「労働力調査地方集計結果（年平均）」より</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5230867" y="1556792"/>
            <a:ext cx="49532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9" name="グラフ 38"/>
          <p:cNvGraphicFramePr>
            <a:graphicFrameLocks/>
          </p:cNvGraphicFramePr>
          <p:nvPr>
            <p:extLst>
              <p:ext uri="{D42A27DB-BD31-4B8C-83A1-F6EECF244321}">
                <p14:modId xmlns:p14="http://schemas.microsoft.com/office/powerpoint/2010/main" val="2816730333"/>
              </p:ext>
            </p:extLst>
          </p:nvPr>
        </p:nvGraphicFramePr>
        <p:xfrm>
          <a:off x="2779111" y="1593694"/>
          <a:ext cx="3041409" cy="2351950"/>
        </p:xfrm>
        <a:graphic>
          <a:graphicData uri="http://schemas.openxmlformats.org/drawingml/2006/chart">
            <c:chart xmlns:c="http://schemas.openxmlformats.org/drawingml/2006/chart" xmlns:r="http://schemas.openxmlformats.org/officeDocument/2006/relationships" r:id="rId3"/>
          </a:graphicData>
        </a:graphic>
      </p:graphicFrame>
      <p:sp>
        <p:nvSpPr>
          <p:cNvPr id="41" name="正方形/長方形 40"/>
          <p:cNvSpPr/>
          <p:nvPr/>
        </p:nvSpPr>
        <p:spPr>
          <a:xfrm>
            <a:off x="4618797" y="2514549"/>
            <a:ext cx="961315" cy="369332"/>
          </a:xfrm>
          <a:prstGeom prst="rect">
            <a:avLst/>
          </a:prstGeom>
        </p:spPr>
        <p:txBody>
          <a:bodyPr wrap="square" lIns="0" rIns="0">
            <a:spAutoFit/>
          </a:bodyPr>
          <a:lstStyle/>
          <a:p>
            <a:pPr marL="177800" indent="-177800"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完全失業率</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2" name="直線コネクタ 41"/>
          <p:cNvCxnSpPr/>
          <p:nvPr/>
        </p:nvCxnSpPr>
        <p:spPr>
          <a:xfrm flipH="1">
            <a:off x="4499993" y="2699215"/>
            <a:ext cx="207143" cy="232889"/>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4323627" y="2256763"/>
            <a:ext cx="248373" cy="132468"/>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3263482" y="3238368"/>
            <a:ext cx="961315" cy="369332"/>
          </a:xfrm>
          <a:prstGeom prst="rect">
            <a:avLst/>
          </a:prstGeom>
        </p:spPr>
        <p:txBody>
          <a:bodyPr wrap="square" lIns="0" rIns="0">
            <a:spAutoFit/>
          </a:bodyPr>
          <a:lstStyle/>
          <a:p>
            <a:pPr marL="177800" indent="-177800"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完全失業率</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3" name="直線コネクタ 52"/>
          <p:cNvCxnSpPr/>
          <p:nvPr/>
        </p:nvCxnSpPr>
        <p:spPr>
          <a:xfrm flipV="1">
            <a:off x="4094483" y="3175700"/>
            <a:ext cx="81473" cy="247334"/>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3679981" y="2019899"/>
            <a:ext cx="961315" cy="369332"/>
          </a:xfrm>
          <a:prstGeom prst="rect">
            <a:avLst/>
          </a:prstGeom>
        </p:spPr>
        <p:txBody>
          <a:bodyPr wrap="square" lIns="0" rIns="0">
            <a:spAutoFit/>
          </a:bodyPr>
          <a:lstStyle/>
          <a:p>
            <a:pPr marL="177800" indent="-177800"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有効求人倍率</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2915816" y="1571351"/>
            <a:ext cx="49532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（倍）</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81903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これまでの５源泉ごとの府市の取組みに対する評価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587828" y="1181943"/>
            <a:ext cx="8160635" cy="5201662"/>
          </a:xfrm>
          <a:prstGeom prst="rect">
            <a:avLst/>
          </a:prstGeom>
          <a:ln>
            <a:solidFill>
              <a:schemeClr val="tx1"/>
            </a:solidFill>
            <a:prstDash val="sysDot"/>
          </a:ln>
        </p:spPr>
        <p:txBody>
          <a:bodyPr wrap="square" lIns="180000" tIns="72000" rIns="180000" bIns="72000">
            <a:spAutoFit/>
          </a:bodyPr>
          <a:lstStyle/>
          <a:p>
            <a:pPr>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ハローワークと連携した就職支援施設</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しごとフィールド）では、</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地域に密着</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した雇用マッチング、また、女性が活躍できる環境整備、生活困窮者の自立支援等で一定効果をあげている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「グローバルリーダーズハイスクール」や「おおさかグローバル塾」などは素晴らしい取組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で実績も生まれている。［大学教授］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人材・技能育成に関して、</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これからのロボット技術の導入などでは、一定の知識を持った多くの中間層人材育成が重要であり十分と言えない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工科高校を活かすなど、現場のニーズにあった人材育成を行う必要。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就業率向上では、若い人の</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中小企業のイメージをどう変えていくか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が課題。また、マッチング支援では、</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若者や女性などテーマ別に単発的な取組となっている面は否めない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。［金融機関］</a:t>
            </a: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中等・高等レベルの英語教育は課題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。世界で活躍できるレベルには、まだ遠い。また、アジアからのインバウンド増加など、今後、多様な言語でのコミュニケーション能力が求められる中で、</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英語科目だけに特化した教育では視野が狭い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。［大学教授］</a:t>
            </a: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インターナショナルスクールの３割は日本人</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。高度な外国専門</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人材の受入だけでなく、日本人の</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「グローバル人材</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」を生み出す</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教育機関でもあり、更</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なる充実が必要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。［大学教授］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人手不足に対する自動・無人化の対応などは、大規模投資を行えない中小企業をどうサポートしていくかが課題。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［金融機関］</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113994" y="710175"/>
            <a:ext cx="4890054"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人材力強化・活躍の場づくりに</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ついての有識者の評価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10</a:t>
            </a:fld>
            <a:endParaRPr lang="ja-JP" altLang="en-US" dirty="0"/>
          </a:p>
        </p:txBody>
      </p:sp>
    </p:spTree>
    <p:extLst>
      <p:ext uri="{BB962C8B-B14F-4D97-AF65-F5344CB8AC3E}">
        <p14:creationId xmlns:p14="http://schemas.microsoft.com/office/powerpoint/2010/main" val="3412261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801552109"/>
              </p:ext>
            </p:extLst>
          </p:nvPr>
        </p:nvGraphicFramePr>
        <p:xfrm>
          <a:off x="287524" y="620689"/>
          <a:ext cx="8676963" cy="6088380"/>
        </p:xfrm>
        <a:graphic>
          <a:graphicData uri="http://schemas.openxmlformats.org/drawingml/2006/table">
            <a:tbl>
              <a:tblPr firstRow="1" bandRow="1">
                <a:tableStyleId>{5C22544A-7EE6-4342-B048-85BDC9FD1C3A}</a:tableStyleId>
              </a:tblPr>
              <a:tblGrid>
                <a:gridCol w="2412268"/>
                <a:gridCol w="6264695"/>
              </a:tblGrid>
              <a:tr h="316635">
                <a:tc>
                  <a:txBody>
                    <a:bodyPr/>
                    <a:lstStyle/>
                    <a:p>
                      <a:pPr algn="ctr">
                        <a:lnSpc>
                          <a:spcPts val="20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14400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関連指標</a:t>
                      </a:r>
                    </a:p>
                  </a:txBody>
                  <a:tcPr marL="14400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5582392">
                <a:tc>
                  <a:txBody>
                    <a:bodyPr/>
                    <a:lstStyle/>
                    <a:p>
                      <a:pPr algn="l">
                        <a:lnSpc>
                          <a:spcPts val="18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■強みを生かす産業・技術の</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8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主な取組み例</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l">
                        <a:lnSpc>
                          <a:spcPts val="1300"/>
                        </a:lnSpc>
                        <a:spcBef>
                          <a:spcPts val="600"/>
                        </a:spcBef>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・先端技術産業のさらなる強化</a:t>
                      </a: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⇒「総合特区・国家戦略特区」の</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指定、</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関西支部設置、</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健都プロジェクト</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・世界市場に打って出る大阪産業・</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大阪企業への支援</a:t>
                      </a:r>
                    </a:p>
                    <a:p>
                      <a:pPr marL="269875" indent="-269875"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⇒大阪府知事、大阪市長による中小企業のトッププロモーション</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・生活支援型サービス産業・都市型</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サービス産業の強化</a:t>
                      </a: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⇒スマートエイジング・シティの実</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現に向けた市町村支援</a:t>
                      </a:r>
                    </a:p>
                    <a:p>
                      <a:pPr algn="l">
                        <a:lnSpc>
                          <a:spcPts val="1300"/>
                        </a:lnSpc>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・対内投資促進による国際競争力</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の強化</a:t>
                      </a: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⇒うめきたにおける世界から人材、　</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資金、情報を呼び込む「グロー</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バルイノベーション創出拠点」の</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p>
                    <a:p>
                      <a:pPr algn="l">
                        <a:lnSpc>
                          <a:spcPts val="1300"/>
                        </a:lnSpc>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・ハイエンドなものづくりの推進</a:t>
                      </a: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の運営</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・成長分野に挑戦する企業への支</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援・経済活動の新陳代謝の促進</a:t>
                      </a:r>
                    </a:p>
                    <a:p>
                      <a:pPr algn="l">
                        <a:lnSpc>
                          <a:spcPts val="13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⇒金融機関提案型融資創設、ク</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ラウド・ファンディングの活用促進</a:t>
                      </a:r>
                    </a:p>
                  </a:txBody>
                  <a:tcPr marL="144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lnSpc>
                          <a:spcPts val="1800"/>
                        </a:lnSpc>
                      </a:pP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marL="144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
        <p:nvSpPr>
          <p:cNvPr id="6" name="正方形/長方形 5"/>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これまでの５源泉ごとの府市の取組みに対する評価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712166" y="3927934"/>
            <a:ext cx="2239716" cy="276999"/>
          </a:xfrm>
          <a:prstGeom prst="rect">
            <a:avLst/>
          </a:prstGeom>
        </p:spPr>
        <p:txBody>
          <a:bodyPr wrap="none">
            <a:spAutoFit/>
          </a:bodyPr>
          <a:lstStyle/>
          <a:p>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■大阪の開業数・廃業数の推移</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2679310" y="986552"/>
            <a:ext cx="3060453" cy="276999"/>
          </a:xfrm>
          <a:prstGeom prst="rect">
            <a:avLst/>
          </a:prstGeom>
        </p:spPr>
        <p:txBody>
          <a:bodyPr wrap="none">
            <a:spAutoFit/>
          </a:bodyPr>
          <a:lstStyle/>
          <a:p>
            <a:r>
              <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■大阪府の医薬品生産額・全国シェアの推移</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5799500" y="965531"/>
            <a:ext cx="3214341" cy="276999"/>
          </a:xfrm>
          <a:prstGeom prst="rect">
            <a:avLst/>
          </a:prstGeom>
        </p:spPr>
        <p:txBody>
          <a:bodyPr wrap="none">
            <a:spAutoFit/>
          </a:bodyPr>
          <a:lstStyle/>
          <a:p>
            <a:r>
              <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5738755" y="3916430"/>
            <a:ext cx="2339102" cy="276999"/>
          </a:xfrm>
          <a:prstGeom prst="rect">
            <a:avLst/>
          </a:prstGeom>
        </p:spPr>
        <p:txBody>
          <a:bodyPr wrap="none">
            <a:spAutoFit/>
          </a:bodyPr>
          <a:lstStyle/>
          <a:p>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zh-TW"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外資系企業数（都道府県別）</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2678692" y="1168227"/>
            <a:ext cx="3121571" cy="337080"/>
          </a:xfrm>
          <a:prstGeom prst="rect">
            <a:avLst/>
          </a:prstGeom>
        </p:spPr>
        <p:txBody>
          <a:bodyPr wrap="square">
            <a:spAutoFit/>
          </a:bodyPr>
          <a:lstStyle/>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：厚生労働省「薬事工業生産動態統計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年）」より作成</a:t>
            </a:r>
          </a:p>
        </p:txBody>
      </p:sp>
      <p:sp>
        <p:nvSpPr>
          <p:cNvPr id="12" name="正方形/長方形 11"/>
          <p:cNvSpPr/>
          <p:nvPr/>
        </p:nvSpPr>
        <p:spPr>
          <a:xfrm>
            <a:off x="5891025" y="1150040"/>
            <a:ext cx="3133325" cy="515526"/>
          </a:xfrm>
          <a:prstGeom prst="rect">
            <a:avLst/>
          </a:prstGeom>
        </p:spPr>
        <p:txBody>
          <a:bodyPr wrap="square">
            <a:spAutoFit/>
          </a:bodyPr>
          <a:lstStyle/>
          <a:p>
            <a:pPr marL="177800" indent="-177800">
              <a:lnSpc>
                <a:spcPts val="11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：厚生労働省「薬事工業生産動態統計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1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年）」より作成</a:t>
            </a:r>
          </a:p>
          <a:p>
            <a:pPr marL="177800" indent="-177800">
              <a:lnSpc>
                <a:spcPts val="1100"/>
              </a:lnSpc>
            </a:pP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665919" y="4125646"/>
            <a:ext cx="3390672" cy="218458"/>
          </a:xfrm>
          <a:prstGeom prst="rect">
            <a:avLst/>
          </a:prstGeom>
        </p:spPr>
        <p:txBody>
          <a:bodyPr wrap="square">
            <a:spAutoFit/>
          </a:bodyPr>
          <a:lstStyle/>
          <a:p>
            <a:pPr marL="177800" indent="-177800">
              <a:lnSpc>
                <a:spcPts val="11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資料：厚生労働省「雇用保険事業年報」より作成（有雇用事業者数）</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810763" y="4092649"/>
            <a:ext cx="2785508" cy="233397"/>
          </a:xfrm>
          <a:prstGeom prst="rect">
            <a:avLst/>
          </a:prstGeom>
        </p:spPr>
        <p:txBody>
          <a:bodyPr wrap="square">
            <a:spAutoFit/>
          </a:bodyPr>
          <a:lstStyle/>
          <a:p>
            <a:pPr marL="177800" indent="-177800">
              <a:lnSpc>
                <a:spcPts val="11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：経済産業省「外資系企業動向調査」より作成</a:t>
            </a:r>
          </a:p>
        </p:txBody>
      </p:sp>
      <p:graphicFrame>
        <p:nvGraphicFramePr>
          <p:cNvPr id="15" name="グラフ 14"/>
          <p:cNvGraphicFramePr>
            <a:graphicFrameLocks/>
          </p:cNvGraphicFramePr>
          <p:nvPr>
            <p:extLst>
              <p:ext uri="{D42A27DB-BD31-4B8C-83A1-F6EECF244321}">
                <p14:modId xmlns:p14="http://schemas.microsoft.com/office/powerpoint/2010/main" val="1227214670"/>
              </p:ext>
            </p:extLst>
          </p:nvPr>
        </p:nvGraphicFramePr>
        <p:xfrm>
          <a:off x="2685762" y="4252930"/>
          <a:ext cx="4049045" cy="22730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グラフ 15"/>
          <p:cNvGraphicFramePr>
            <a:graphicFrameLocks/>
          </p:cNvGraphicFramePr>
          <p:nvPr>
            <p:extLst>
              <p:ext uri="{D42A27DB-BD31-4B8C-83A1-F6EECF244321}">
                <p14:modId xmlns:p14="http://schemas.microsoft.com/office/powerpoint/2010/main" val="2415274378"/>
              </p:ext>
            </p:extLst>
          </p:nvPr>
        </p:nvGraphicFramePr>
        <p:xfrm>
          <a:off x="2773613" y="1498596"/>
          <a:ext cx="3018700" cy="2417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グラフ 16"/>
          <p:cNvGraphicFramePr>
            <a:graphicFrameLocks/>
          </p:cNvGraphicFramePr>
          <p:nvPr>
            <p:extLst>
              <p:ext uri="{D42A27DB-BD31-4B8C-83A1-F6EECF244321}">
                <p14:modId xmlns:p14="http://schemas.microsoft.com/office/powerpoint/2010/main" val="815072806"/>
              </p:ext>
            </p:extLst>
          </p:nvPr>
        </p:nvGraphicFramePr>
        <p:xfrm>
          <a:off x="5939365" y="1505306"/>
          <a:ext cx="2953115" cy="24226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表 19"/>
          <p:cNvGraphicFramePr>
            <a:graphicFrameLocks noGrp="1"/>
          </p:cNvGraphicFramePr>
          <p:nvPr>
            <p:extLst>
              <p:ext uri="{D42A27DB-BD31-4B8C-83A1-F6EECF244321}">
                <p14:modId xmlns:p14="http://schemas.microsoft.com/office/powerpoint/2010/main" val="2732187374"/>
              </p:ext>
            </p:extLst>
          </p:nvPr>
        </p:nvGraphicFramePr>
        <p:xfrm>
          <a:off x="5908032" y="4326045"/>
          <a:ext cx="2978330" cy="2119169"/>
        </p:xfrm>
        <a:graphic>
          <a:graphicData uri="http://schemas.openxmlformats.org/drawingml/2006/table">
            <a:tbl>
              <a:tblPr firstRow="1" firstCol="1" bandRow="1">
                <a:tableStyleId>{5C22544A-7EE6-4342-B048-85BDC9FD1C3A}</a:tableStyleId>
              </a:tblPr>
              <a:tblGrid>
                <a:gridCol w="566061"/>
                <a:gridCol w="589694"/>
                <a:gridCol w="607395"/>
                <a:gridCol w="607395"/>
                <a:gridCol w="607785"/>
              </a:tblGrid>
              <a:tr h="168095">
                <a:tc>
                  <a:txBody>
                    <a:bodyPr/>
                    <a:lstStyle/>
                    <a:p>
                      <a:pPr algn="l">
                        <a:lnSpc>
                          <a:spcPct val="100000"/>
                        </a:lnSpc>
                        <a:spcAft>
                          <a:spcPts val="0"/>
                        </a:spcAft>
                      </a:pPr>
                      <a:r>
                        <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68580" marR="68580" marT="0" marB="0"/>
                </a:tc>
                <a:tc gridSpan="2">
                  <a:txBody>
                    <a:bodyPr/>
                    <a:lstStyle/>
                    <a:p>
                      <a:pPr algn="ctr">
                        <a:lnSpc>
                          <a:spcPct val="100000"/>
                        </a:lnSpc>
                        <a:spcAft>
                          <a:spcPts val="0"/>
                        </a:spcAft>
                      </a:pPr>
                      <a:r>
                        <a:rPr 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r>
                        <a:rPr 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hMerge="1">
                  <a:txBody>
                    <a:bodyPr/>
                    <a:lstStyle/>
                    <a:p>
                      <a:endParaRPr kumimoji="1" lang="ja-JP" altLang="en-US"/>
                    </a:p>
                  </a:txBody>
                  <a:tcPr/>
                </a:tc>
                <a:tc gridSpan="2">
                  <a:txBody>
                    <a:bodyPr/>
                    <a:lstStyle/>
                    <a:p>
                      <a:pPr algn="ctr">
                        <a:lnSpc>
                          <a:spcPct val="100000"/>
                        </a:lnSpc>
                        <a:spcAft>
                          <a:spcPts val="0"/>
                        </a:spcAft>
                      </a:pPr>
                      <a:r>
                        <a:rPr 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hMerge="1">
                  <a:txBody>
                    <a:bodyPr/>
                    <a:lstStyle/>
                    <a:p>
                      <a:endParaRPr kumimoji="1" lang="ja-JP" altLang="en-US"/>
                    </a:p>
                  </a:txBody>
                  <a:tcPr/>
                </a:tc>
              </a:tr>
              <a:tr h="288162">
                <a:tc>
                  <a:txBody>
                    <a:bodyPr/>
                    <a:lstStyle/>
                    <a:p>
                      <a:pPr algn="l">
                        <a:lnSpc>
                          <a:spcPct val="100000"/>
                        </a:lnSpc>
                        <a:spcAft>
                          <a:spcPts val="0"/>
                        </a:spcAft>
                      </a:pPr>
                      <a:r>
                        <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68580" marR="68580" marT="0" marB="0"/>
                </a:tc>
                <a:tc>
                  <a:txBody>
                    <a:bodyPr/>
                    <a:lstStyle/>
                    <a:p>
                      <a:pPr algn="ctr">
                        <a:lnSpc>
                          <a:spcPct val="100000"/>
                        </a:lnSpc>
                        <a:spcAft>
                          <a:spcPts val="0"/>
                        </a:spcAft>
                      </a:pPr>
                      <a:r>
                        <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企業数（社）</a:t>
                      </a:r>
                    </a:p>
                  </a:txBody>
                  <a:tcPr marL="68580" marR="68580" marT="0" marB="0"/>
                </a:tc>
                <a:tc>
                  <a:txBody>
                    <a:bodyPr/>
                    <a:lstStyle/>
                    <a:p>
                      <a:pPr algn="ctr">
                        <a:lnSpc>
                          <a:spcPct val="100000"/>
                        </a:lnSpc>
                        <a:spcAft>
                          <a:spcPts val="0"/>
                        </a:spcAft>
                      </a:pPr>
                      <a:r>
                        <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p>
                  </a:txBody>
                  <a:tcPr marL="68580" marR="68580" marT="0" marB="0"/>
                </a:tc>
                <a:tc>
                  <a:txBody>
                    <a:bodyPr/>
                    <a:lstStyle/>
                    <a:p>
                      <a:pPr algn="ctr">
                        <a:lnSpc>
                          <a:spcPct val="100000"/>
                        </a:lnSpc>
                        <a:spcAft>
                          <a:spcPts val="0"/>
                        </a:spcAft>
                      </a:pPr>
                      <a:r>
                        <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企業数（社）</a:t>
                      </a:r>
                    </a:p>
                  </a:txBody>
                  <a:tcPr marL="68580" marR="68580" marT="0" marB="0"/>
                </a:tc>
                <a:tc>
                  <a:txBody>
                    <a:bodyPr/>
                    <a:lstStyle/>
                    <a:p>
                      <a:pPr algn="ctr">
                        <a:lnSpc>
                          <a:spcPct val="100000"/>
                        </a:lnSpc>
                        <a:spcAft>
                          <a:spcPts val="0"/>
                        </a:spcAft>
                      </a:pPr>
                      <a:r>
                        <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p>
                  </a:txBody>
                  <a:tcPr marL="68580" marR="68580" marT="0" marB="0"/>
                </a:tc>
              </a:tr>
              <a:tr h="239347">
                <a:tc>
                  <a:txBody>
                    <a:bodyPr/>
                    <a:lstStyle/>
                    <a:p>
                      <a:pPr algn="l">
                        <a:lnSpc>
                          <a:spcPct val="100000"/>
                        </a:lnSpc>
                        <a:spcAft>
                          <a:spcPts val="0"/>
                        </a:spcAft>
                      </a:pPr>
                      <a:r>
                        <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a:t>
                      </a: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3,142</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410</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r>
              <a:tr h="284713">
                <a:tc>
                  <a:txBody>
                    <a:bodyPr/>
                    <a:lstStyle/>
                    <a:p>
                      <a:pPr algn="l">
                        <a:lnSpc>
                          <a:spcPct val="100000"/>
                        </a:lnSpc>
                        <a:spcAft>
                          <a:spcPts val="0"/>
                        </a:spcAft>
                      </a:pPr>
                      <a:r>
                        <a:rPr lang="ja-JP" sz="1050" kern="10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2,139</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68.1%</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67.3</a:t>
                      </a:r>
                      <a:r>
                        <a:rPr 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r>
              <a:tr h="284713">
                <a:tc>
                  <a:txBody>
                    <a:bodyPr/>
                    <a:lstStyle/>
                    <a:p>
                      <a:pPr algn="l">
                        <a:lnSpc>
                          <a:spcPct val="100000"/>
                        </a:lnSpc>
                        <a:spcAft>
                          <a:spcPts val="0"/>
                        </a:spcAft>
                      </a:pPr>
                      <a:r>
                        <a:rPr lang="ja-JP" sz="1050" kern="10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a:t>
                      </a:r>
                      <a:r>
                        <a:rPr 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r>
              <a:tr h="284713">
                <a:tc>
                  <a:txBody>
                    <a:bodyPr/>
                    <a:lstStyle/>
                    <a:p>
                      <a:pPr algn="l">
                        <a:lnSpc>
                          <a:spcPct val="100000"/>
                        </a:lnSpc>
                        <a:spcAft>
                          <a:spcPts val="0"/>
                        </a:spcAft>
                      </a:pPr>
                      <a:r>
                        <a:rPr lang="ja-JP" sz="1050" kern="10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京都府</a:t>
                      </a: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0.5%</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a:t>
                      </a: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r>
              <a:tr h="284713">
                <a:tc>
                  <a:txBody>
                    <a:bodyPr/>
                    <a:lstStyle/>
                    <a:p>
                      <a:pPr algn="l">
                        <a:lnSpc>
                          <a:spcPct val="100000"/>
                        </a:lnSpc>
                        <a:spcAft>
                          <a:spcPts val="0"/>
                        </a:spcAft>
                      </a:pPr>
                      <a:r>
                        <a:rPr lang="ja-JP" sz="1050" kern="10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1050" kern="10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a:t>
                      </a:r>
                      <a:r>
                        <a:rPr 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r>
              <a:tr h="284713">
                <a:tc>
                  <a:txBody>
                    <a:bodyPr/>
                    <a:lstStyle/>
                    <a:p>
                      <a:pPr algn="l">
                        <a:lnSpc>
                          <a:spcPct val="100000"/>
                        </a:lnSpc>
                        <a:spcAft>
                          <a:spcPts val="0"/>
                        </a:spcAft>
                      </a:pPr>
                      <a:r>
                        <a:rPr lang="ja-JP" sz="1050" kern="10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95</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tc>
              </a:tr>
            </a:tbl>
          </a:graphicData>
        </a:graphic>
      </p:graphicFrame>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11</a:t>
            </a:fld>
            <a:endParaRPr lang="ja-JP" altLang="en-US" dirty="0"/>
          </a:p>
        </p:txBody>
      </p:sp>
      <p:sp>
        <p:nvSpPr>
          <p:cNvPr id="18" name="テキスト ボックス 17"/>
          <p:cNvSpPr txBox="1"/>
          <p:nvPr/>
        </p:nvSpPr>
        <p:spPr>
          <a:xfrm>
            <a:off x="2987824" y="1454638"/>
            <a:ext cx="63933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110080" y="1450122"/>
            <a:ext cx="63933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057402" y="1454638"/>
            <a:ext cx="63933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8236008" y="1465101"/>
            <a:ext cx="63933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48903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これまでの５源泉ごとの府市の取組みに対する評価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587828" y="1181943"/>
            <a:ext cx="8160635" cy="5454552"/>
          </a:xfrm>
          <a:prstGeom prst="rect">
            <a:avLst/>
          </a:prstGeom>
          <a:ln>
            <a:solidFill>
              <a:schemeClr val="tx1"/>
            </a:solidFill>
            <a:prstDash val="sysDot"/>
          </a:ln>
        </p:spPr>
        <p:txBody>
          <a:bodyPr wrap="square" lIns="180000" tIns="72000" rIns="180000" bIns="72000">
            <a:spAutoFit/>
          </a:bodyPr>
          <a:lstStyle/>
          <a:p>
            <a:pPr>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健康、医療は大阪の強みというイメージは十分に浸透してきている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。彩都と健都に加え、中之島の動きなど</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重層感が出てきた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。［シンクタンク、金融機関］</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総合特区や国家戦略特区などを通じ、大阪のライフサイエンス産業の集積促進やイノベーション促進の取組み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は進みつつある。［シンクタンク］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ベンチャー支援については、</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Booming!</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や</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OIH</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など効果的な取組みが出てきており評価できる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。［シンクタンク、金融機関］</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MOBI</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Ｏのネットワークづくりや海外情報とのつながりづくりは機能している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。デザイナー・クリエーターのマッチング技術支援強化の取組みも評価できる。［シンクタンク］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オープンイノベーションの取組みは、まずは東京でやりたいという事業者の声がほとんど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大阪で取り組むメリットをもっと発信する必要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金融機関］</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国家戦略特区の動きが最近乏しくなってきている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規制改革は非常に重要でもっと積極的に活用すべき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中小企業の海外展開に関して、力のあるところは一定の進出が進んだ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。今後は、行政による</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現地政府やキーマンとのコネクション形成などが課題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。知事や市長のトッププロモーションを活かし、大阪とつながりのある海外の都市との連携に注力すべき</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スポーツ、食、健康サービスなど</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より裾野の広い健康分野へ広げていく取組がさらに必要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113994" y="710175"/>
            <a:ext cx="5106078"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強みを生かす産業・技術の強化に</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ついての有識者の評価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12</a:t>
            </a:fld>
            <a:endParaRPr lang="ja-JP" altLang="en-US" dirty="0"/>
          </a:p>
        </p:txBody>
      </p:sp>
    </p:spTree>
    <p:extLst>
      <p:ext uri="{BB962C8B-B14F-4D97-AF65-F5344CB8AC3E}">
        <p14:creationId xmlns:p14="http://schemas.microsoft.com/office/powerpoint/2010/main" val="3655689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365525629"/>
              </p:ext>
            </p:extLst>
          </p:nvPr>
        </p:nvGraphicFramePr>
        <p:xfrm>
          <a:off x="233518" y="642070"/>
          <a:ext cx="8676963" cy="5815621"/>
        </p:xfrm>
        <a:graphic>
          <a:graphicData uri="http://schemas.openxmlformats.org/drawingml/2006/table">
            <a:tbl>
              <a:tblPr firstRow="1" bandRow="1">
                <a:tableStyleId>{5C22544A-7EE6-4342-B048-85BDC9FD1C3A}</a:tableStyleId>
              </a:tblPr>
              <a:tblGrid>
                <a:gridCol w="2340260"/>
                <a:gridCol w="6336703"/>
              </a:tblGrid>
              <a:tr h="341085">
                <a:tc>
                  <a:txBody>
                    <a:bodyPr/>
                    <a:lstStyle/>
                    <a:p>
                      <a:pPr algn="ctr">
                        <a:lnSpc>
                          <a:spcPts val="20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144000" anchor="ctr">
                    <a:lnL w="19050" cap="flat" cmpd="sng" algn="ctr">
                      <a:solidFill>
                        <a:schemeClr val="tx1"/>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関連指標</a:t>
                      </a:r>
                    </a:p>
                  </a:txBody>
                  <a:tcPr marL="144000" anchor="ctr">
                    <a:lnL w="3175" cap="flat" cmpd="sng" algn="ctr">
                      <a:solidFill>
                        <a:schemeClr val="tx1">
                          <a:lumMod val="75000"/>
                          <a:lumOff val="2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r>
              <a:tr h="5470181">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■アジア活力の取り込み強</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8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化・物流人流インフラの活用</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主な取組み例</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indent="0" algn="l" defTabSz="914400" rtl="0" eaLnBrk="1" fontAlgn="auto" latinLnBrk="0" hangingPunct="1">
                        <a:lnSpc>
                          <a:spcPts val="1300"/>
                        </a:lnSpc>
                        <a:spcBef>
                          <a:spcPts val="60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・関西国際空港の国際ハブ化</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⇒関空を拠点とする</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LCC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の就航、</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関西国際空港と大阪国際空</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港の経営統合、新関空会社</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によるコンセッションの実施</a:t>
                      </a:r>
                    </a:p>
                    <a:p>
                      <a:pPr marL="0" marR="0" indent="0" algn="l" defTabSz="914400" rtl="0" eaLnBrk="1" fontAlgn="auto" latinLnBrk="0" hangingPunct="1">
                        <a:lnSpc>
                          <a:spcPts val="1300"/>
                        </a:lnSpc>
                        <a:spcBef>
                          <a:spcPts val="0"/>
                        </a:spcBef>
                        <a:spcAft>
                          <a:spcPts val="0"/>
                        </a:spcAft>
                        <a:buClrTx/>
                        <a:buSzTx/>
                        <a:buFontTx/>
                        <a:buNone/>
                        <a:tabLst/>
                        <a:defRPr/>
                      </a:pPr>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・阪神港の国際ハブ化</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⇒内航フィーダー網の強化、夢洲</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コンテナターミナル</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C12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岸壁の</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延伸整備</a:t>
                      </a:r>
                    </a:p>
                    <a:p>
                      <a:pPr marL="0" marR="0" indent="0" algn="l" defTabSz="914400" rtl="0" eaLnBrk="1" fontAlgn="auto" latinLnBrk="0" hangingPunct="1">
                        <a:lnSpc>
                          <a:spcPts val="1300"/>
                        </a:lnSpc>
                        <a:spcBef>
                          <a:spcPts val="0"/>
                        </a:spcBef>
                        <a:spcAft>
                          <a:spcPts val="0"/>
                        </a:spcAft>
                        <a:buClrTx/>
                        <a:buSzTx/>
                        <a:buFontTx/>
                        <a:buNone/>
                        <a:tabLst/>
                        <a:defRPr/>
                      </a:pPr>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・物流を支える高速道路機能の強</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化</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⇒阪神高速道路における対距</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離制料金の導入</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・人流を支える鉄道アクセス・ネット</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ワーク強化</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⇒北大阪急行延伸やモノレール</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延伸事業化、なにわ筋線の具</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体化に向けた取組推進、リニ</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ア中央新幹線の東京</a:t>
                      </a:r>
                      <a:r>
                        <a:rPr kumimoji="1"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ー</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269875" marR="0" indent="-269875" algn="l" defTabSz="914400" rtl="0" eaLnBrk="1" fontAlgn="auto" latinLnBrk="0" hangingPunct="1">
                        <a:lnSpc>
                          <a:spcPts val="1300"/>
                        </a:lnSpc>
                        <a:spcBef>
                          <a:spcPts val="0"/>
                        </a:spcBef>
                        <a:spcAft>
                          <a:spcPts val="0"/>
                        </a:spcAft>
                        <a:buClrTx/>
                        <a:buSzTx/>
                        <a:buFontTx/>
                        <a:buNone/>
                        <a:tabLst/>
                        <a:defRPr/>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間の全線同時開業・北陸新幹線早期全線開通に向けた取組み</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44000">
                    <a:lnL w="19050" cap="flat" cmpd="sng" algn="ctr">
                      <a:solidFill>
                        <a:schemeClr val="tx1"/>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marL="144000">
                    <a:lnL w="3175" cap="flat" cmpd="sng" algn="ctr">
                      <a:solidFill>
                        <a:schemeClr val="tx1">
                          <a:lumMod val="75000"/>
                          <a:lumOff val="2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
        <p:nvSpPr>
          <p:cNvPr id="6" name="正方形/長方形 5"/>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これまでの５源泉ごとの府市の取組みに対する評価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627784" y="1052736"/>
            <a:ext cx="2480166" cy="425758"/>
          </a:xfrm>
          <a:prstGeom prst="rect">
            <a:avLst/>
          </a:prstGeom>
        </p:spPr>
        <p:txBody>
          <a:bodyPr wrap="none">
            <a:spAutoFit/>
          </a:bodyPr>
          <a:lstStyle/>
          <a:p>
            <a:pPr>
              <a:lnSpc>
                <a:spcPts val="1300"/>
              </a:lnSpc>
            </a:pP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■関西国際空港の国際貨物扱量と</a:t>
            </a:r>
          </a:p>
          <a:p>
            <a:pPr>
              <a:lnSpc>
                <a:spcPts val="1300"/>
              </a:lnSpc>
            </a:pP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 輸出入</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貿易額の推移</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2585189" y="1387768"/>
            <a:ext cx="2808312" cy="337080"/>
          </a:xfrm>
          <a:prstGeom prst="rect">
            <a:avLst/>
          </a:prstGeom>
        </p:spPr>
        <p:txBody>
          <a:bodyPr wrap="square">
            <a:spAutoFit/>
          </a:bodyPr>
          <a:lstStyle/>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：新関西国際空港㈱「関西国際空港運営概況」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及び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税関「貿易統計計表」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作成</a:t>
            </a:r>
          </a:p>
        </p:txBody>
      </p:sp>
      <p:grpSp>
        <p:nvGrpSpPr>
          <p:cNvPr id="9" name="グループ化 8"/>
          <p:cNvGrpSpPr/>
          <p:nvPr/>
        </p:nvGrpSpPr>
        <p:grpSpPr>
          <a:xfrm>
            <a:off x="2583566" y="1556308"/>
            <a:ext cx="3254761" cy="2592772"/>
            <a:chOff x="-349624" y="0"/>
            <a:chExt cx="6150349" cy="2447925"/>
          </a:xfrm>
        </p:grpSpPr>
        <p:graphicFrame>
          <p:nvGraphicFramePr>
            <p:cNvPr id="10" name="グラフ 9"/>
            <p:cNvGraphicFramePr/>
            <p:nvPr>
              <p:extLst>
                <p:ext uri="{D42A27DB-BD31-4B8C-83A1-F6EECF244321}">
                  <p14:modId xmlns:p14="http://schemas.microsoft.com/office/powerpoint/2010/main" val="406582367"/>
                </p:ext>
              </p:extLst>
            </p:nvPr>
          </p:nvGraphicFramePr>
          <p:xfrm>
            <a:off x="0" y="0"/>
            <a:ext cx="5800725" cy="2447925"/>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2"/>
            <p:cNvSpPr txBox="1"/>
            <p:nvPr/>
          </p:nvSpPr>
          <p:spPr>
            <a:xfrm>
              <a:off x="-349624" y="98652"/>
              <a:ext cx="1224627" cy="17144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800" dirty="0"/>
                <a:t>（万トン）</a:t>
              </a:r>
            </a:p>
          </p:txBody>
        </p:sp>
        <p:sp>
          <p:nvSpPr>
            <p:cNvPr id="12" name="テキスト ボックス 3"/>
            <p:cNvSpPr txBox="1"/>
            <p:nvPr/>
          </p:nvSpPr>
          <p:spPr>
            <a:xfrm>
              <a:off x="4588365" y="136749"/>
              <a:ext cx="1063663"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800" dirty="0"/>
                <a:t>（兆円）</a:t>
              </a:r>
            </a:p>
          </p:txBody>
        </p:sp>
      </p:grpSp>
      <p:sp>
        <p:nvSpPr>
          <p:cNvPr id="13" name="正方形/長方形 12"/>
          <p:cNvSpPr/>
          <p:nvPr/>
        </p:nvSpPr>
        <p:spPr>
          <a:xfrm>
            <a:off x="5868144" y="1052736"/>
            <a:ext cx="2920075" cy="425758"/>
          </a:xfrm>
          <a:prstGeom prst="rect">
            <a:avLst/>
          </a:prstGeom>
        </p:spPr>
        <p:txBody>
          <a:bodyPr wrap="square">
            <a:spAutoFit/>
          </a:bodyPr>
          <a:lstStyle/>
          <a:p>
            <a:pPr>
              <a:lnSpc>
                <a:spcPts val="1300"/>
              </a:lnSpc>
            </a:pPr>
            <a:r>
              <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■阪神港の国際貨物扱量と輸出入貿易</a:t>
            </a:r>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額</a:t>
            </a:r>
            <a:endPar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推移</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 name="グループ化 14"/>
          <p:cNvGrpSpPr/>
          <p:nvPr/>
        </p:nvGrpSpPr>
        <p:grpSpPr>
          <a:xfrm>
            <a:off x="5839682" y="1604066"/>
            <a:ext cx="3050247" cy="2545014"/>
            <a:chOff x="-273017" y="0"/>
            <a:chExt cx="5780725" cy="2590800"/>
          </a:xfrm>
        </p:grpSpPr>
        <p:graphicFrame>
          <p:nvGraphicFramePr>
            <p:cNvPr id="16" name="グラフ 15"/>
            <p:cNvGraphicFramePr>
              <a:graphicFrameLocks/>
            </p:cNvGraphicFramePr>
            <p:nvPr>
              <p:extLst>
                <p:ext uri="{D42A27DB-BD31-4B8C-83A1-F6EECF244321}">
                  <p14:modId xmlns:p14="http://schemas.microsoft.com/office/powerpoint/2010/main" val="3129869113"/>
                </p:ext>
              </p:extLst>
            </p:nvPr>
          </p:nvGraphicFramePr>
          <p:xfrm>
            <a:off x="0" y="0"/>
            <a:ext cx="5314950" cy="2590800"/>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2"/>
            <p:cNvSpPr txBox="1"/>
            <p:nvPr/>
          </p:nvSpPr>
          <p:spPr>
            <a:xfrm>
              <a:off x="-273017" y="115491"/>
              <a:ext cx="1418610"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smtClean="0">
                  <a:latin typeface="ＭＳ Ｐゴシック 本文"/>
                </a:rPr>
                <a:t>（万</a:t>
              </a:r>
              <a:r>
                <a:rPr kumimoji="1" lang="en-US" altLang="ja-JP" sz="900" dirty="0" smtClean="0">
                  <a:latin typeface="ＭＳ Ｐゴシック 本文"/>
                </a:rPr>
                <a:t>TEU</a:t>
              </a:r>
              <a:r>
                <a:rPr kumimoji="1" lang="ja-JP" altLang="en-US" sz="900" dirty="0">
                  <a:latin typeface="ＭＳ Ｐゴシック 本文"/>
                </a:rPr>
                <a:t>）</a:t>
              </a:r>
            </a:p>
          </p:txBody>
        </p:sp>
        <p:sp>
          <p:nvSpPr>
            <p:cNvPr id="18" name="テキスト ボックス 3"/>
            <p:cNvSpPr txBox="1"/>
            <p:nvPr/>
          </p:nvSpPr>
          <p:spPr>
            <a:xfrm>
              <a:off x="4147871" y="76202"/>
              <a:ext cx="1359837" cy="1333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t>（兆円）</a:t>
              </a:r>
            </a:p>
          </p:txBody>
        </p:sp>
        <p:sp>
          <p:nvSpPr>
            <p:cNvPr id="27" name="テキスト ボックス 2"/>
            <p:cNvSpPr txBox="1"/>
            <p:nvPr/>
          </p:nvSpPr>
          <p:spPr>
            <a:xfrm>
              <a:off x="2052195" y="2260952"/>
              <a:ext cx="663801" cy="238125"/>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non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550" dirty="0" smtClean="0">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550" dirty="0" smtClean="0">
                  <a:latin typeface="Meiryo UI" panose="020B0604030504040204" pitchFamily="50" charset="-128"/>
                  <a:ea typeface="Meiryo UI" panose="020B0604030504040204" pitchFamily="50" charset="-128"/>
                  <a:cs typeface="Meiryo UI" panose="020B0604030504040204" pitchFamily="50" charset="-128"/>
                </a:rPr>
                <a:t>TEU</a:t>
              </a:r>
              <a:r>
                <a:rPr kumimoji="1" lang="ja-JP" altLang="en-US" sz="5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5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9" name="正方形/長方形 18"/>
          <p:cNvSpPr/>
          <p:nvPr/>
        </p:nvSpPr>
        <p:spPr>
          <a:xfrm>
            <a:off x="2672431" y="4146268"/>
            <a:ext cx="2133918" cy="259045"/>
          </a:xfrm>
          <a:prstGeom prst="rect">
            <a:avLst/>
          </a:prstGeom>
        </p:spPr>
        <p:txBody>
          <a:bodyPr wrap="none">
            <a:spAutoFit/>
          </a:bodyPr>
          <a:lstStyle/>
          <a:p>
            <a:pPr>
              <a:lnSpc>
                <a:spcPts val="1300"/>
              </a:lnSpc>
            </a:pPr>
            <a:r>
              <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■高速道路ネットワークの状況</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722126" y="4312923"/>
            <a:ext cx="2917641" cy="220573"/>
          </a:xfrm>
          <a:prstGeom prst="rect">
            <a:avLst/>
          </a:prstGeom>
        </p:spPr>
        <p:txBody>
          <a:bodyPr wrap="square">
            <a:spAutoFit/>
          </a:bodyPr>
          <a:lstStyle/>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：関西高速道路ネットワーク推進協議会　資料　</a:t>
            </a:r>
          </a:p>
        </p:txBody>
      </p:sp>
      <p:pic>
        <p:nvPicPr>
          <p:cNvPr id="21" name="Picture 2" descr="\\Kefoasv1\2016\d地域連携部\国土・広域基盤\２．高速道路\関西高速道路ネットワーク推進協議会\パンフレット\160823使用版について\160801②ＭＣ＆Ｐ桑田氏より\160801道路整備パンフ画像\関西圏.jpg"/>
          <p:cNvPicPr>
            <a:picLocks noChangeAspect="1" noChangeArrowheads="1"/>
          </p:cNvPicPr>
          <p:nvPr/>
        </p:nvPicPr>
        <p:blipFill>
          <a:blip r:embed="rId4" cstate="print"/>
          <a:srcRect/>
          <a:stretch>
            <a:fillRect/>
          </a:stretch>
        </p:blipFill>
        <p:spPr bwMode="auto">
          <a:xfrm>
            <a:off x="2850135" y="4512661"/>
            <a:ext cx="2543365" cy="1868668"/>
          </a:xfrm>
          <a:prstGeom prst="rect">
            <a:avLst/>
          </a:prstGeom>
          <a:noFill/>
        </p:spPr>
      </p:pic>
      <p:sp>
        <p:nvSpPr>
          <p:cNvPr id="22" name="正方形/長方形 21"/>
          <p:cNvSpPr/>
          <p:nvPr/>
        </p:nvSpPr>
        <p:spPr>
          <a:xfrm>
            <a:off x="5724951" y="4183400"/>
            <a:ext cx="1864613" cy="259045"/>
          </a:xfrm>
          <a:prstGeom prst="rect">
            <a:avLst/>
          </a:prstGeom>
        </p:spPr>
        <p:txBody>
          <a:bodyPr wrap="none">
            <a:spAutoFit/>
          </a:bodyPr>
          <a:lstStyle/>
          <a:p>
            <a:pPr>
              <a:lnSpc>
                <a:spcPts val="1300"/>
              </a:lnSpc>
            </a:pPr>
            <a:r>
              <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■環状道路整備率の推移</a:t>
            </a:r>
          </a:p>
        </p:txBody>
      </p:sp>
      <p:sp>
        <p:nvSpPr>
          <p:cNvPr id="23" name="正方形/長方形 22"/>
          <p:cNvSpPr/>
          <p:nvPr/>
        </p:nvSpPr>
        <p:spPr>
          <a:xfrm>
            <a:off x="5759637" y="4402374"/>
            <a:ext cx="3028582" cy="348813"/>
          </a:xfrm>
          <a:prstGeom prst="rect">
            <a:avLst/>
          </a:prstGeom>
        </p:spPr>
        <p:txBody>
          <a:bodyPr wrap="square">
            <a:spAutoFit/>
          </a:bodyPr>
          <a:lstStyle/>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：国土交通省「高規格幹線道路等の幹線道路の状況」及び</a:t>
            </a:r>
          </a:p>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「近畿圏広域地方計画　骨子（案）説明資料」より作成　</a:t>
            </a:r>
          </a:p>
        </p:txBody>
      </p:sp>
      <p:graphicFrame>
        <p:nvGraphicFramePr>
          <p:cNvPr id="24" name="表 23"/>
          <p:cNvGraphicFramePr>
            <a:graphicFrameLocks noGrp="1"/>
          </p:cNvGraphicFramePr>
          <p:nvPr>
            <p:extLst>
              <p:ext uri="{D42A27DB-BD31-4B8C-83A1-F6EECF244321}">
                <p14:modId xmlns:p14="http://schemas.microsoft.com/office/powerpoint/2010/main" val="1838252564"/>
              </p:ext>
            </p:extLst>
          </p:nvPr>
        </p:nvGraphicFramePr>
        <p:xfrm>
          <a:off x="5886237" y="4782424"/>
          <a:ext cx="2775381" cy="1238863"/>
        </p:xfrm>
        <a:graphic>
          <a:graphicData uri="http://schemas.openxmlformats.org/drawingml/2006/table">
            <a:tbl>
              <a:tblPr firstRow="1" firstCol="1" bandRow="1">
                <a:tableStyleId>{69CF1AB2-1976-4502-BF36-3FF5EA218861}</a:tableStyleId>
              </a:tblPr>
              <a:tblGrid>
                <a:gridCol w="1350059"/>
                <a:gridCol w="720080"/>
                <a:gridCol w="705242"/>
              </a:tblGrid>
              <a:tr h="398009">
                <a:tc>
                  <a:txBody>
                    <a:bodyPr/>
                    <a:lstStyle/>
                    <a:p>
                      <a:pPr>
                        <a:lnSpc>
                          <a:spcPts val="1200"/>
                        </a:lnSpc>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ja-JP" sz="1200" kern="0" dirty="0">
                          <a:effectLst/>
                          <a:latin typeface="Meiryo UI" panose="020B0604030504040204" pitchFamily="50" charset="-128"/>
                          <a:ea typeface="Meiryo UI" panose="020B0604030504040204" pitchFamily="50" charset="-128"/>
                          <a:cs typeface="Meiryo UI" panose="020B0604030504040204" pitchFamily="50" charset="-128"/>
                        </a:rPr>
                        <a:t>近畿圏</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ja-JP" sz="1200" kern="0" dirty="0">
                          <a:effectLst/>
                          <a:latin typeface="Meiryo UI" panose="020B0604030504040204" pitchFamily="50" charset="-128"/>
                          <a:ea typeface="Meiryo UI" panose="020B0604030504040204" pitchFamily="50" charset="-128"/>
                          <a:cs typeface="Meiryo UI" panose="020B0604030504040204" pitchFamily="50" charset="-128"/>
                        </a:rPr>
                        <a:t>関東圏</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420427">
                <a:tc>
                  <a:txBody>
                    <a:bodyPr/>
                    <a:lstStyle/>
                    <a:p>
                      <a:pPr algn="l">
                        <a:lnSpc>
                          <a:spcPts val="1200"/>
                        </a:lnSpc>
                        <a:spcAft>
                          <a:spcPts val="0"/>
                        </a:spcAft>
                      </a:pPr>
                      <a:r>
                        <a:rPr lang="ja-JP" sz="1200" kern="0"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19</a:t>
                      </a: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2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末</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600" kern="0" dirty="0">
                          <a:effectLst/>
                        </a:rPr>
                        <a:t>61%</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600" kern="0" dirty="0">
                          <a:effectLst/>
                        </a:rPr>
                        <a:t>43%</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420427">
                <a:tc>
                  <a:txBody>
                    <a:bodyPr/>
                    <a:lstStyle/>
                    <a:p>
                      <a:pPr algn="l">
                        <a:lnSpc>
                          <a:spcPts val="1200"/>
                        </a:lnSpc>
                        <a:spcAft>
                          <a:spcPts val="0"/>
                        </a:spcAft>
                      </a:pPr>
                      <a:r>
                        <a:rPr lang="ja-JP" sz="1200" kern="0"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27</a:t>
                      </a:r>
                      <a:r>
                        <a:rPr lang="ja-JP" sz="1200" kern="0" dirty="0">
                          <a:effectLst/>
                          <a:latin typeface="Meiryo UI" panose="020B0604030504040204" pitchFamily="50" charset="-128"/>
                          <a:ea typeface="Meiryo UI" panose="020B0604030504040204" pitchFamily="50" charset="-128"/>
                          <a:cs typeface="Meiryo UI" panose="020B0604030504040204" pitchFamily="50" charset="-128"/>
                        </a:rPr>
                        <a:t>年</a:t>
                      </a: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3</a:t>
                      </a:r>
                      <a:r>
                        <a:rPr lang="ja-JP" sz="1200" kern="0" dirty="0">
                          <a:effectLst/>
                          <a:latin typeface="Meiryo UI" panose="020B0604030504040204" pitchFamily="50" charset="-128"/>
                          <a:ea typeface="Meiryo UI" panose="020B0604030504040204" pitchFamily="50" charset="-128"/>
                          <a:cs typeface="Meiryo UI" panose="020B0604030504040204" pitchFamily="50" charset="-128"/>
                        </a:rPr>
                        <a:t>月末</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600" kern="0" dirty="0">
                          <a:effectLst/>
                        </a:rPr>
                        <a:t>68%</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600" kern="0" dirty="0">
                          <a:effectLst/>
                        </a:rPr>
                        <a:t>70%</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bl>
          </a:graphicData>
        </a:graphic>
      </p:graphicFrame>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13</a:t>
            </a:fld>
            <a:endParaRPr lang="ja-JP" altLang="en-US" dirty="0"/>
          </a:p>
        </p:txBody>
      </p:sp>
      <p:sp>
        <p:nvSpPr>
          <p:cNvPr id="14" name="正方形/長方形 13"/>
          <p:cNvSpPr/>
          <p:nvPr/>
        </p:nvSpPr>
        <p:spPr>
          <a:xfrm>
            <a:off x="5870578" y="1392566"/>
            <a:ext cx="2917641" cy="348813"/>
          </a:xfrm>
          <a:prstGeom prst="rect">
            <a:avLst/>
          </a:prstGeom>
        </p:spPr>
        <p:txBody>
          <a:bodyPr wrap="square">
            <a:spAutoFit/>
          </a:bodyPr>
          <a:lstStyle/>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：大阪市「港湾統計」、神戸市「神戸港の港勢」及び</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税関</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「貿易統計計表」より</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73636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これまでの５源泉ごとの府市の取組みに対する評価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587829" y="1181943"/>
            <a:ext cx="8049278" cy="5356403"/>
          </a:xfrm>
          <a:prstGeom prst="rect">
            <a:avLst/>
          </a:prstGeom>
          <a:ln>
            <a:solidFill>
              <a:schemeClr val="tx1"/>
            </a:solidFill>
            <a:prstDash val="sysDot"/>
          </a:ln>
        </p:spPr>
        <p:txBody>
          <a:bodyPr wrap="square" lIns="180000" tIns="216000" rIns="180000" bIns="216000">
            <a:spAutoFit/>
          </a:bodyPr>
          <a:lstStyle/>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インフラ整備に関しては、これからの部分もあるが、</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淀川左岸線など様々な動きで都市の閉塞感が払拭されてきている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ことは大きい。［大学教授］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ミッシングリンクが解消されつつある点は、渋滞緩和だけでなく、住宅販売や、企業立地の促進にもつながっている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世界の主要都市と比べるとまだ不利な状況にあるが、</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戦略策定時に比べ関空のハブ機能化やアクセスは改善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都市部の交通・物流インフラ整備もこの間かなり進んできている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。［金融機関、シンクタンク］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港湾の取組みでは</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、欧米の基幹</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航路が減少するなど、さらなる取り組みが課題。世界的な分業体制や地政学リスクを含め、ビジネスを意識して航路を誘致することが重要。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［大学教授、シンクタンク］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ポスト万博を見据えてインフラ整備を考える視点は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重要。ミッシングリンクが解消すれば、神戸空港からのほうが大阪市内に入りやすい状況も生まれる。</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京都や神戸とインフラ面でどう連携していくかは大きなテーマ。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インフラ整備を考えるうえでは、産学官が横断的に議論できる場を強化する必要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。戦後高度成長の延長からの次の青写真を整理すべき。［大学教授］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道路ネットワークを活用した産業集積促進も重要。</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府内で産業用地が確保しにくい中で取組が必要。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［金融機関］</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113994" y="710175"/>
            <a:ext cx="7050294"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活用についての有識者の評価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FA3047F3-2FCF-4527-9259-7229A3906898}" type="slidenum">
              <a:rPr lang="ja-JP" altLang="en-US" smtClean="0"/>
              <a:pPr>
                <a:defRPr/>
              </a:pPr>
              <a:t>14</a:t>
            </a:fld>
            <a:endParaRPr lang="ja-JP" altLang="en-US" dirty="0"/>
          </a:p>
        </p:txBody>
      </p:sp>
    </p:spTree>
    <p:extLst>
      <p:ext uri="{BB962C8B-B14F-4D97-AF65-F5344CB8AC3E}">
        <p14:creationId xmlns:p14="http://schemas.microsoft.com/office/powerpoint/2010/main" val="1077765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815488660"/>
              </p:ext>
            </p:extLst>
          </p:nvPr>
        </p:nvGraphicFramePr>
        <p:xfrm>
          <a:off x="287524" y="702576"/>
          <a:ext cx="8676963" cy="5931920"/>
        </p:xfrm>
        <a:graphic>
          <a:graphicData uri="http://schemas.openxmlformats.org/drawingml/2006/table">
            <a:tbl>
              <a:tblPr firstRow="1" bandRow="1">
                <a:tableStyleId>{5C22544A-7EE6-4342-B048-85BDC9FD1C3A}</a:tableStyleId>
              </a:tblPr>
              <a:tblGrid>
                <a:gridCol w="2196244"/>
                <a:gridCol w="6480719"/>
              </a:tblGrid>
              <a:tr h="318176">
                <a:tc>
                  <a:txBody>
                    <a:bodyPr/>
                    <a:lstStyle/>
                    <a:p>
                      <a:pPr algn="ctr">
                        <a:lnSpc>
                          <a:spcPts val="20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144000" anchor="ctr">
                    <a:lnL w="19050" cap="flat" cmpd="sng" algn="ctr">
                      <a:solidFill>
                        <a:schemeClr val="tx1"/>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関連指標</a:t>
                      </a:r>
                    </a:p>
                  </a:txBody>
                  <a:tcPr marL="144000" anchor="ctr">
                    <a:lnL w="3175" cap="flat" cmpd="sng" algn="ctr">
                      <a:solidFill>
                        <a:schemeClr val="tx1">
                          <a:lumMod val="75000"/>
                          <a:lumOff val="2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r>
              <a:tr h="5586480">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■都市の再生</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主な取組み例</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87313" marR="0" indent="-87313"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・企業・人材・情報が集い、イノベーションが生まれる都市づくり</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「大阪駅周辺・中之島・御堂</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筋周辺地域」等における民</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間都市開発事業、うめきた</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２期など、大阪の顔となる</a:t>
                      </a:r>
                      <a:r>
                        <a:rPr kumimoji="1" lang="ja-JP" altLang="en-US"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ちづくり</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・安全・安心を確保し持続的に</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発展する都市づくり</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⇒南海トラフ巨大地震を</a:t>
                      </a:r>
                      <a:r>
                        <a:rPr kumimoji="1" lang="ja-JP" altLang="en-US"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踏ま</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えた河川、海岸堤防、ため</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池の耐震・液状化対策の</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・新たなエネルギー社会の構築と</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環境先進都市づくり</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再生可能エネルギー、下水</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熱の普及促進</a:t>
                      </a:r>
                    </a:p>
                    <a:p>
                      <a:pPr marL="0" marR="0" indent="0" algn="l" defTabSz="914400" rtl="0" eaLnBrk="1" fontAlgn="auto" latinLnBrk="0" hangingPunct="1">
                        <a:lnSpc>
                          <a:spcPts val="1300"/>
                        </a:lnSpc>
                        <a:spcBef>
                          <a:spcPts val="0"/>
                        </a:spcBef>
                        <a:spcAft>
                          <a:spcPts val="0"/>
                        </a:spcAft>
                        <a:buClrTx/>
                        <a:buSzTx/>
                        <a:buFontTx/>
                        <a:buNone/>
                        <a:tabLst/>
                        <a:defRPr/>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・みどりを活かした都市づくり</a:t>
                      </a: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⇒みどりの風促進区域の緑化</a:t>
                      </a:r>
                    </a:p>
                    <a:p>
                      <a:pPr marL="0" marR="0" indent="0" algn="l" defTabSz="914400" rtl="0" eaLnBrk="1" fontAlgn="auto" latinLnBrk="0" hangingPunct="1">
                        <a:lnSpc>
                          <a:spcPts val="1300"/>
                        </a:lnSpc>
                        <a:spcBef>
                          <a:spcPts val="0"/>
                        </a:spcBef>
                        <a:spcAft>
                          <a:spcPts val="0"/>
                        </a:spcAft>
                        <a:buClrTx/>
                        <a:buSzTx/>
                        <a:buFontTx/>
                        <a:buNone/>
                        <a:tabLst/>
                        <a:defRPr/>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・農空間の多面的な機能を活</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かした都市づくり・都市農業の</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推進</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⇒大阪産（もん）の</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次産</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業化に取り組む事業者の</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新商品開発への技術支援</a:t>
                      </a:r>
                    </a:p>
                  </a:txBody>
                  <a:tcPr marL="144000">
                    <a:lnL w="19050" cap="flat" cmpd="sng" algn="ctr">
                      <a:solidFill>
                        <a:schemeClr val="tx1"/>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p>
                  </a:txBody>
                  <a:tcPr marL="144000">
                    <a:lnL w="3175" cap="flat" cmpd="sng" algn="ctr">
                      <a:solidFill>
                        <a:schemeClr val="tx1">
                          <a:lumMod val="75000"/>
                          <a:lumOff val="2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
        <p:nvSpPr>
          <p:cNvPr id="7" name="正方形/長方形 6"/>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これまでの５源泉ごとの府市の取組みに対する評価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グラフ 5"/>
          <p:cNvGraphicFramePr>
            <a:graphicFrameLocks/>
          </p:cNvGraphicFramePr>
          <p:nvPr>
            <p:extLst>
              <p:ext uri="{D42A27DB-BD31-4B8C-83A1-F6EECF244321}">
                <p14:modId xmlns:p14="http://schemas.microsoft.com/office/powerpoint/2010/main" val="2419351109"/>
              </p:ext>
            </p:extLst>
          </p:nvPr>
        </p:nvGraphicFramePr>
        <p:xfrm>
          <a:off x="2451917" y="1385212"/>
          <a:ext cx="3272211" cy="2053547"/>
        </p:xfrm>
        <a:graphic>
          <a:graphicData uri="http://schemas.openxmlformats.org/drawingml/2006/chart">
            <c:chart xmlns:c="http://schemas.openxmlformats.org/drawingml/2006/chart" xmlns:r="http://schemas.openxmlformats.org/officeDocument/2006/relationships" r:id="rId2"/>
          </a:graphicData>
        </a:graphic>
      </p:graphicFrame>
      <p:sp>
        <p:nvSpPr>
          <p:cNvPr id="8" name="正方形/長方形 7"/>
          <p:cNvSpPr/>
          <p:nvPr/>
        </p:nvSpPr>
        <p:spPr>
          <a:xfrm>
            <a:off x="2451917" y="1058023"/>
            <a:ext cx="2787943" cy="276999"/>
          </a:xfrm>
          <a:prstGeom prst="rect">
            <a:avLst/>
          </a:prstGeom>
        </p:spPr>
        <p:txBody>
          <a:bodyPr wrap="none">
            <a:spAutoFit/>
          </a:bodyPr>
          <a:lstStyle/>
          <a:p>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a:t>
            </a:r>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の地価動向（対前年変動率）</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2404782" y="3172839"/>
            <a:ext cx="864096"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2420611" y="1253375"/>
            <a:ext cx="3390672"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資料：大阪府　「平成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年地価公示の結果について」より作成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2565715" y="3399182"/>
            <a:ext cx="3528392" cy="374461"/>
          </a:xfrm>
          <a:prstGeom prst="rect">
            <a:avLst/>
          </a:prstGeom>
        </p:spPr>
        <p:txBody>
          <a:bodyPr wrap="square">
            <a:spAutoFit/>
          </a:bodyPr>
          <a:lstStyle/>
          <a:p>
            <a:pPr marL="177800" indent="-177800">
              <a:lnSpc>
                <a:spcPts val="11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商業地については、好調なインバウンドによる店舗・ホテル需要や</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1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都心部の好調なマンション及びオフィス需要を背景に上昇率が拡大</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042389" y="2926618"/>
            <a:ext cx="864096"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商業地</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807812" y="2492896"/>
            <a:ext cx="864096"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住宅</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地</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2798742144"/>
              </p:ext>
            </p:extLst>
          </p:nvPr>
        </p:nvGraphicFramePr>
        <p:xfrm>
          <a:off x="5811283" y="1470161"/>
          <a:ext cx="3130231" cy="2678919"/>
        </p:xfrm>
        <a:graphic>
          <a:graphicData uri="http://schemas.openxmlformats.org/drawingml/2006/chart">
            <c:chart xmlns:c="http://schemas.openxmlformats.org/drawingml/2006/chart" xmlns:r="http://schemas.openxmlformats.org/officeDocument/2006/relationships" r:id="rId3"/>
          </a:graphicData>
        </a:graphic>
      </p:graphicFrame>
      <p:sp>
        <p:nvSpPr>
          <p:cNvPr id="15" name="正方形/長方形 14"/>
          <p:cNvSpPr/>
          <p:nvPr/>
        </p:nvSpPr>
        <p:spPr>
          <a:xfrm>
            <a:off x="5723024" y="3478693"/>
            <a:ext cx="864096"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（億円）</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5642091" y="1077901"/>
            <a:ext cx="3531725" cy="276999"/>
          </a:xfrm>
          <a:prstGeom prst="rect">
            <a:avLst/>
          </a:prstGeom>
        </p:spPr>
        <p:txBody>
          <a:bodyPr wrap="square">
            <a:spAutoFit/>
          </a:bodyPr>
          <a:lstStyle/>
          <a:p>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a:t>
            </a:r>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の民間建設・土木工事費</a:t>
            </a:r>
            <a:r>
              <a:rPr kumimoji="0" lang="ja-JP" altLang="en-US" sz="8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（大阪府・着工ベース）</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625538" y="1265550"/>
            <a:ext cx="3390672"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資料：国土交通省「建設総合統計」より作成（年度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ベース</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2444857" y="3980586"/>
            <a:ext cx="3089307" cy="276999"/>
          </a:xfrm>
          <a:prstGeom prst="rect">
            <a:avLst/>
          </a:prstGeom>
        </p:spPr>
        <p:txBody>
          <a:bodyPr wrap="none">
            <a:spAutoFit/>
          </a:bodyPr>
          <a:lstStyle/>
          <a:p>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■大阪の都市総合ランキング（順位の推移）</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p:cNvGraphicFramePr>
            <a:graphicFrameLocks/>
          </p:cNvGraphicFramePr>
          <p:nvPr>
            <p:extLst>
              <p:ext uri="{D42A27DB-BD31-4B8C-83A1-F6EECF244321}">
                <p14:modId xmlns:p14="http://schemas.microsoft.com/office/powerpoint/2010/main" val="3740040932"/>
              </p:ext>
            </p:extLst>
          </p:nvPr>
        </p:nvGraphicFramePr>
        <p:xfrm>
          <a:off x="2544247" y="4417909"/>
          <a:ext cx="3178777" cy="2249189"/>
        </p:xfrm>
        <a:graphic>
          <a:graphicData uri="http://schemas.openxmlformats.org/drawingml/2006/chart">
            <c:chart xmlns:c="http://schemas.openxmlformats.org/drawingml/2006/chart" xmlns:r="http://schemas.openxmlformats.org/officeDocument/2006/relationships" r:id="rId4"/>
          </a:graphicData>
        </a:graphic>
      </p:graphicFrame>
      <p:sp>
        <p:nvSpPr>
          <p:cNvPr id="20" name="正方形/長方形 19"/>
          <p:cNvSpPr/>
          <p:nvPr/>
        </p:nvSpPr>
        <p:spPr>
          <a:xfrm>
            <a:off x="2424979" y="4161750"/>
            <a:ext cx="3902084" cy="337080"/>
          </a:xfrm>
          <a:prstGeom prst="rect">
            <a:avLst/>
          </a:prstGeom>
        </p:spPr>
        <p:txBody>
          <a:bodyPr wrap="square">
            <a:spAutoFit/>
          </a:bodyPr>
          <a:lstStyle/>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：森記念財団都市戦略研究所「世界の都市総合力</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ランキング」</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5776371" y="3980585"/>
            <a:ext cx="2787943" cy="276999"/>
          </a:xfrm>
          <a:prstGeom prst="rect">
            <a:avLst/>
          </a:prstGeom>
        </p:spPr>
        <p:txBody>
          <a:bodyPr wrap="none">
            <a:spAutoFit/>
          </a:bodyPr>
          <a:lstStyle/>
          <a:p>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■大阪府内の太陽光発電設備導入状況</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777142" y="4191567"/>
            <a:ext cx="3073147" cy="220573"/>
          </a:xfrm>
          <a:prstGeom prst="rect">
            <a:avLst/>
          </a:prstGeom>
        </p:spPr>
        <p:txBody>
          <a:bodyPr wrap="square">
            <a:spAutoFit/>
          </a:bodyPr>
          <a:lstStyle/>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資料：資源エネルギー庁ホームページなどから作成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392283" y="6371389"/>
            <a:ext cx="864096" cy="228076"/>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2995448" y="4993298"/>
            <a:ext cx="432048"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3377801" y="4883981"/>
            <a:ext cx="432048"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3770701" y="4957396"/>
            <a:ext cx="432048"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164140" y="5219641"/>
            <a:ext cx="432048"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546493" y="5338264"/>
            <a:ext cx="432048"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4926118" y="5268677"/>
            <a:ext cx="432048"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5282975" y="5200701"/>
            <a:ext cx="432048"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グラフ 30"/>
          <p:cNvGraphicFramePr>
            <a:graphicFrameLocks/>
          </p:cNvGraphicFramePr>
          <p:nvPr>
            <p:extLst>
              <p:ext uri="{D42A27DB-BD31-4B8C-83A1-F6EECF244321}">
                <p14:modId xmlns:p14="http://schemas.microsoft.com/office/powerpoint/2010/main" val="2832373163"/>
              </p:ext>
            </p:extLst>
          </p:nvPr>
        </p:nvGraphicFramePr>
        <p:xfrm>
          <a:off x="5781466" y="4412140"/>
          <a:ext cx="3234744" cy="2257219"/>
        </p:xfrm>
        <a:graphic>
          <a:graphicData uri="http://schemas.openxmlformats.org/drawingml/2006/chart">
            <c:chart xmlns:c="http://schemas.openxmlformats.org/drawingml/2006/chart" xmlns:r="http://schemas.openxmlformats.org/officeDocument/2006/relationships" r:id="rId5"/>
          </a:graphicData>
        </a:graphic>
      </p:graphicFrame>
      <p:sp>
        <p:nvSpPr>
          <p:cNvPr id="32" name="正方形/長方形 31"/>
          <p:cNvSpPr/>
          <p:nvPr/>
        </p:nvSpPr>
        <p:spPr>
          <a:xfrm>
            <a:off x="5584799" y="6341572"/>
            <a:ext cx="811837"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600" b="1" dirty="0" smtClean="0">
                <a:latin typeface="Meiryo UI" panose="020B0604030504040204" pitchFamily="50" charset="-128"/>
                <a:ea typeface="Meiryo UI" panose="020B0604030504040204" pitchFamily="50" charset="-128"/>
                <a:cs typeface="Meiryo UI" panose="020B0604030504040204" pitchFamily="50" charset="-128"/>
              </a:rPr>
              <a:t>（万ｋｗ）</a:t>
            </a:r>
            <a:endParaRPr lang="en-US" altLang="ja-JP" sz="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15</a:t>
            </a:fld>
            <a:endParaRPr lang="ja-JP" altLang="en-US" dirty="0"/>
          </a:p>
        </p:txBody>
      </p:sp>
    </p:spTree>
    <p:extLst>
      <p:ext uri="{BB962C8B-B14F-4D97-AF65-F5344CB8AC3E}">
        <p14:creationId xmlns:p14="http://schemas.microsoft.com/office/powerpoint/2010/main" val="3589033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これまでの５源泉ごとの府市の取組みに対する評価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587829" y="1181943"/>
            <a:ext cx="8049278" cy="5356403"/>
          </a:xfrm>
          <a:prstGeom prst="rect">
            <a:avLst/>
          </a:prstGeom>
          <a:ln>
            <a:solidFill>
              <a:schemeClr val="tx1"/>
            </a:solidFill>
            <a:prstDash val="sysDot"/>
          </a:ln>
        </p:spPr>
        <p:txBody>
          <a:bodyPr wrap="square" lIns="180000" tIns="216000" rIns="180000" bIns="216000">
            <a:spAutoFit/>
          </a:bodyPr>
          <a:lstStyle/>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再生医療に着目した中之島の開発は目の付け所が良い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。単なる研究拠点ではなく、有力企業によるオープンイノベーションの拠点形成をめざしてほしい。［シンクタンク］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うめきた２期の整備は加速させてほしい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１期は、ベンチャー拠点として活気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が出てきた。世界的に見ても、</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都心駅のど真ん中にベンチャー拠点を置く例はなく面白い取組み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。もっと広く宣伝してよい。［シンクタンク］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「スマート・エイジング・シティ」の取組みは、日本だけでなく、海外の行政や企業からのベンチマークになりうる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エネルギーの観点では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都市の省エネは</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かなり進んできた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。特にビルなどは熱利用も含めトータルコスト削減に取り組んでいる。［シンクタンク］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外国人材を呼び込むための家族の教育環境の問題や、対内投資を促すために英語で対応できる行政手続きなど、外国からの呼び込みを考えた取組がさらに必要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。［大学教授］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大都市に近い大阪南部の農林水産資源の魅力はもっとアピールすべき。インバウンドでも活かすことができる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。「都市に近いからこそ」という視点で様々に取組める可能性がある。［シンクタンク］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世界中で「職住近接」の動き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が増えており、御堂筋沿いでそうした動きがあってもよいと思う。虫食い的にホテルやマンションが建つのではなく、</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職住近接のコンセプトをもう少し明確にすべき。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113994" y="710175"/>
            <a:ext cx="3377886"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都市の再生についての有識者の評価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16</a:t>
            </a:fld>
            <a:endParaRPr lang="ja-JP" altLang="en-US" dirty="0"/>
          </a:p>
        </p:txBody>
      </p:sp>
    </p:spTree>
    <p:extLst>
      <p:ext uri="{BB962C8B-B14F-4D97-AF65-F5344CB8AC3E}">
        <p14:creationId xmlns:p14="http://schemas.microsoft.com/office/powerpoint/2010/main" val="29959984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48931" y="879033"/>
            <a:ext cx="9497520" cy="5701628"/>
            <a:chOff x="-148931" y="751708"/>
            <a:chExt cx="9497520" cy="4645531"/>
          </a:xfrm>
        </p:grpSpPr>
        <p:sp>
          <p:nvSpPr>
            <p:cNvPr id="38" name="台形 37"/>
            <p:cNvSpPr/>
            <p:nvPr/>
          </p:nvSpPr>
          <p:spPr>
            <a:xfrm rot="10800000">
              <a:off x="449282" y="751708"/>
              <a:ext cx="8280000" cy="288000"/>
            </a:xfrm>
            <a:prstGeom prst="trapezoid">
              <a:avLst>
                <a:gd name="adj" fmla="val 8691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台形 38"/>
            <p:cNvSpPr/>
            <p:nvPr/>
          </p:nvSpPr>
          <p:spPr>
            <a:xfrm>
              <a:off x="449058" y="5025380"/>
              <a:ext cx="8280000" cy="288000"/>
            </a:xfrm>
            <a:prstGeom prst="trapezoid">
              <a:avLst>
                <a:gd name="adj" fmla="val 8691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AutoShape 19"/>
            <p:cNvSpPr>
              <a:spLocks noChangeArrowheads="1"/>
            </p:cNvSpPr>
            <p:nvPr/>
          </p:nvSpPr>
          <p:spPr bwMode="auto">
            <a:xfrm rot="16200000" flipH="1" flipV="1">
              <a:off x="6444043" y="2908344"/>
              <a:ext cx="4500000" cy="288000"/>
            </a:xfrm>
            <a:custGeom>
              <a:avLst/>
              <a:gdLst>
                <a:gd name="G0" fmla="+- 1531 0 0"/>
                <a:gd name="G1" fmla="+- 21600 0 1531"/>
                <a:gd name="G2" fmla="*/ 1531 1 2"/>
                <a:gd name="G3" fmla="+- 21600 0 G2"/>
                <a:gd name="G4" fmla="+/ 1531 21600 2"/>
                <a:gd name="G5" fmla="+/ G1 0 2"/>
                <a:gd name="G6" fmla="*/ 21600 21600 1531"/>
                <a:gd name="G7" fmla="*/ G6 1 2"/>
                <a:gd name="G8" fmla="+- 21600 0 G7"/>
                <a:gd name="G9" fmla="*/ 21600 1 2"/>
                <a:gd name="G10" fmla="+- 1531 0 G9"/>
                <a:gd name="G11" fmla="?: G10 G8 0"/>
                <a:gd name="G12" fmla="?: G10 G7 21600"/>
                <a:gd name="T0" fmla="*/ 20834 w 21600"/>
                <a:gd name="T1" fmla="*/ 10800 h 21600"/>
                <a:gd name="T2" fmla="*/ 10800 w 21600"/>
                <a:gd name="T3" fmla="*/ 21600 h 21600"/>
                <a:gd name="T4" fmla="*/ 766 w 21600"/>
                <a:gd name="T5" fmla="*/ 10800 h 21600"/>
                <a:gd name="T6" fmla="*/ 10800 w 21600"/>
                <a:gd name="T7" fmla="*/ 0 h 21600"/>
                <a:gd name="T8" fmla="*/ 2566 w 21600"/>
                <a:gd name="T9" fmla="*/ 2566 h 21600"/>
                <a:gd name="T10" fmla="*/ 19034 w 21600"/>
                <a:gd name="T11" fmla="*/ 19034 h 21600"/>
              </a:gdLst>
              <a:ahLst/>
              <a:cxnLst>
                <a:cxn ang="0">
                  <a:pos x="T0" y="T1"/>
                </a:cxn>
                <a:cxn ang="0">
                  <a:pos x="T2" y="T3"/>
                </a:cxn>
                <a:cxn ang="0">
                  <a:pos x="T4" y="T5"/>
                </a:cxn>
                <a:cxn ang="0">
                  <a:pos x="T6" y="T7"/>
                </a:cxn>
              </a:cxnLst>
              <a:rect l="T8" t="T9" r="T10" b="T11"/>
              <a:pathLst>
                <a:path w="21600" h="21600">
                  <a:moveTo>
                    <a:pt x="0" y="0"/>
                  </a:moveTo>
                  <a:lnTo>
                    <a:pt x="1531" y="21600"/>
                  </a:lnTo>
                  <a:lnTo>
                    <a:pt x="20069" y="21600"/>
                  </a:lnTo>
                  <a:lnTo>
                    <a:pt x="21600" y="0"/>
                  </a:lnTo>
                  <a:close/>
                </a:path>
              </a:pathLst>
            </a:custGeom>
            <a:solidFill>
              <a:schemeClr val="tx1">
                <a:lumMod val="65000"/>
                <a:lumOff val="35000"/>
              </a:schemeClr>
            </a:solidFill>
            <a:ln>
              <a:noFill/>
            </a:ln>
            <a:effectLst/>
          </p:spPr>
          <p:txBody>
            <a:bodyPr wrap="none" anchor="ctr"/>
            <a:lstStyle/>
            <a:p>
              <a:endParaRPr lang="ja-JP" altLang="en-US"/>
            </a:p>
          </p:txBody>
        </p:sp>
        <p:sp>
          <p:nvSpPr>
            <p:cNvPr id="44" name="AutoShape 11"/>
            <p:cNvSpPr>
              <a:spLocks noChangeArrowheads="1"/>
            </p:cNvSpPr>
            <p:nvPr/>
          </p:nvSpPr>
          <p:spPr bwMode="auto">
            <a:xfrm>
              <a:off x="728682" y="1121695"/>
              <a:ext cx="3816000" cy="1978830"/>
            </a:xfrm>
            <a:prstGeom prst="roundRect">
              <a:avLst>
                <a:gd name="adj" fmla="val 16667"/>
              </a:avLst>
            </a:prstGeom>
            <a:solidFill>
              <a:schemeClr val="tx1">
                <a:lumMod val="65000"/>
                <a:lumOff val="35000"/>
              </a:schemeClr>
            </a:solidFill>
            <a:ln>
              <a:noFill/>
            </a:ln>
            <a:effectLst/>
          </p:spPr>
          <p:txBody>
            <a:bodyPr wrap="none" anchor="ctr"/>
            <a:lstStyle/>
            <a:p>
              <a:pPr algn="ctr"/>
              <a:endParaRPr lang="ja-JP" altLang="en-US">
                <a:ea typeface="ＭＳ Ｐゴシック" pitchFamily="50" charset="-128"/>
              </a:endParaRPr>
            </a:p>
          </p:txBody>
        </p:sp>
        <p:sp>
          <p:nvSpPr>
            <p:cNvPr id="45" name="AutoShape 12"/>
            <p:cNvSpPr>
              <a:spLocks noChangeArrowheads="1"/>
            </p:cNvSpPr>
            <p:nvPr/>
          </p:nvSpPr>
          <p:spPr bwMode="auto">
            <a:xfrm>
              <a:off x="4660432" y="1127149"/>
              <a:ext cx="3816000" cy="1973375"/>
            </a:xfrm>
            <a:prstGeom prst="roundRect">
              <a:avLst>
                <a:gd name="adj" fmla="val 16667"/>
              </a:avLst>
            </a:prstGeom>
            <a:solidFill>
              <a:schemeClr val="tx1">
                <a:lumMod val="65000"/>
                <a:lumOff val="35000"/>
              </a:schemeClr>
            </a:solidFill>
            <a:ln>
              <a:noFill/>
            </a:ln>
            <a:effectLst/>
          </p:spPr>
          <p:txBody>
            <a:bodyPr wrap="none" anchor="ctr"/>
            <a:lstStyle/>
            <a:p>
              <a:endParaRPr lang="ja-JP" altLang="en-US"/>
            </a:p>
          </p:txBody>
        </p:sp>
        <p:sp>
          <p:nvSpPr>
            <p:cNvPr id="46" name="AutoShape 13"/>
            <p:cNvSpPr>
              <a:spLocks noChangeArrowheads="1"/>
            </p:cNvSpPr>
            <p:nvPr/>
          </p:nvSpPr>
          <p:spPr bwMode="auto">
            <a:xfrm>
              <a:off x="4662233" y="3193205"/>
              <a:ext cx="3816000" cy="1707013"/>
            </a:xfrm>
            <a:prstGeom prst="roundRect">
              <a:avLst>
                <a:gd name="adj" fmla="val 16667"/>
              </a:avLst>
            </a:prstGeom>
            <a:solidFill>
              <a:schemeClr val="tx1">
                <a:lumMod val="65000"/>
                <a:lumOff val="35000"/>
              </a:schemeClr>
            </a:solidFill>
            <a:ln>
              <a:noFill/>
            </a:ln>
            <a:effectLst/>
          </p:spPr>
          <p:txBody>
            <a:bodyPr wrap="none" anchor="ctr"/>
            <a:lstStyle/>
            <a:p>
              <a:endParaRPr lang="ja-JP" altLang="en-US"/>
            </a:p>
          </p:txBody>
        </p:sp>
        <p:sp>
          <p:nvSpPr>
            <p:cNvPr id="47" name="AutoShape 14"/>
            <p:cNvSpPr>
              <a:spLocks noChangeArrowheads="1"/>
            </p:cNvSpPr>
            <p:nvPr/>
          </p:nvSpPr>
          <p:spPr bwMode="auto">
            <a:xfrm>
              <a:off x="715235" y="3193205"/>
              <a:ext cx="3816000" cy="1704274"/>
            </a:xfrm>
            <a:prstGeom prst="roundRect">
              <a:avLst>
                <a:gd name="adj" fmla="val 16667"/>
              </a:avLst>
            </a:prstGeom>
            <a:solidFill>
              <a:schemeClr val="tx1">
                <a:lumMod val="65000"/>
                <a:lumOff val="35000"/>
              </a:schemeClr>
            </a:solidFill>
            <a:ln>
              <a:noFill/>
            </a:ln>
            <a:effectLst/>
          </p:spPr>
          <p:txBody>
            <a:bodyPr wrap="none" anchor="ctr"/>
            <a:lstStyle/>
            <a:p>
              <a:endParaRPr lang="ja-JP" altLang="en-US"/>
            </a:p>
          </p:txBody>
        </p:sp>
        <p:sp>
          <p:nvSpPr>
            <p:cNvPr id="48" name="AutoShape 19"/>
            <p:cNvSpPr>
              <a:spLocks noChangeArrowheads="1"/>
            </p:cNvSpPr>
            <p:nvPr/>
          </p:nvSpPr>
          <p:spPr bwMode="auto">
            <a:xfrm rot="5400000" flipH="1" flipV="1">
              <a:off x="-1772729" y="2896126"/>
              <a:ext cx="4500000" cy="288000"/>
            </a:xfrm>
            <a:custGeom>
              <a:avLst/>
              <a:gdLst>
                <a:gd name="G0" fmla="+- 1531 0 0"/>
                <a:gd name="G1" fmla="+- 21600 0 1531"/>
                <a:gd name="G2" fmla="*/ 1531 1 2"/>
                <a:gd name="G3" fmla="+- 21600 0 G2"/>
                <a:gd name="G4" fmla="+/ 1531 21600 2"/>
                <a:gd name="G5" fmla="+/ G1 0 2"/>
                <a:gd name="G6" fmla="*/ 21600 21600 1531"/>
                <a:gd name="G7" fmla="*/ G6 1 2"/>
                <a:gd name="G8" fmla="+- 21600 0 G7"/>
                <a:gd name="G9" fmla="*/ 21600 1 2"/>
                <a:gd name="G10" fmla="+- 1531 0 G9"/>
                <a:gd name="G11" fmla="?: G10 G8 0"/>
                <a:gd name="G12" fmla="?: G10 G7 21600"/>
                <a:gd name="T0" fmla="*/ 20834 w 21600"/>
                <a:gd name="T1" fmla="*/ 10800 h 21600"/>
                <a:gd name="T2" fmla="*/ 10800 w 21600"/>
                <a:gd name="T3" fmla="*/ 21600 h 21600"/>
                <a:gd name="T4" fmla="*/ 766 w 21600"/>
                <a:gd name="T5" fmla="*/ 10800 h 21600"/>
                <a:gd name="T6" fmla="*/ 10800 w 21600"/>
                <a:gd name="T7" fmla="*/ 0 h 21600"/>
                <a:gd name="T8" fmla="*/ 2566 w 21600"/>
                <a:gd name="T9" fmla="*/ 2566 h 21600"/>
                <a:gd name="T10" fmla="*/ 19034 w 21600"/>
                <a:gd name="T11" fmla="*/ 19034 h 21600"/>
              </a:gdLst>
              <a:ahLst/>
              <a:cxnLst>
                <a:cxn ang="0">
                  <a:pos x="T0" y="T1"/>
                </a:cxn>
                <a:cxn ang="0">
                  <a:pos x="T2" y="T3"/>
                </a:cxn>
                <a:cxn ang="0">
                  <a:pos x="T4" y="T5"/>
                </a:cxn>
                <a:cxn ang="0">
                  <a:pos x="T6" y="T7"/>
                </a:cxn>
              </a:cxnLst>
              <a:rect l="T8" t="T9" r="T10" b="T11"/>
              <a:pathLst>
                <a:path w="21600" h="21600">
                  <a:moveTo>
                    <a:pt x="0" y="0"/>
                  </a:moveTo>
                  <a:lnTo>
                    <a:pt x="1531" y="21600"/>
                  </a:lnTo>
                  <a:lnTo>
                    <a:pt x="20069" y="21600"/>
                  </a:lnTo>
                  <a:lnTo>
                    <a:pt x="21600" y="0"/>
                  </a:lnTo>
                  <a:close/>
                </a:path>
              </a:pathLst>
            </a:custGeom>
            <a:solidFill>
              <a:schemeClr val="tx1">
                <a:lumMod val="65000"/>
                <a:lumOff val="35000"/>
              </a:schemeClr>
            </a:solidFill>
            <a:ln>
              <a:noFill/>
            </a:ln>
            <a:effectLst/>
          </p:spPr>
          <p:txBody>
            <a:bodyPr wrap="none" anchor="ctr"/>
            <a:lstStyle/>
            <a:p>
              <a:endParaRPr lang="ja-JP" altLang="en-US"/>
            </a:p>
          </p:txBody>
        </p:sp>
        <p:sp>
          <p:nvSpPr>
            <p:cNvPr id="49" name="Text Box 20"/>
            <p:cNvSpPr txBox="1">
              <a:spLocks noChangeArrowheads="1"/>
            </p:cNvSpPr>
            <p:nvPr/>
          </p:nvSpPr>
          <p:spPr bwMode="auto">
            <a:xfrm>
              <a:off x="4227951" y="751708"/>
              <a:ext cx="2305060" cy="348678"/>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dirty="0">
                  <a:solidFill>
                    <a:schemeClr val="bg1"/>
                  </a:solidFill>
                  <a:ea typeface="ＭＳ Ｐゴシック" pitchFamily="50" charset="-128"/>
                </a:rPr>
                <a:t>INTERNAL</a:t>
              </a:r>
            </a:p>
          </p:txBody>
        </p:sp>
        <p:sp>
          <p:nvSpPr>
            <p:cNvPr id="50" name="Text Box 21"/>
            <p:cNvSpPr txBox="1">
              <a:spLocks noChangeArrowheads="1"/>
            </p:cNvSpPr>
            <p:nvPr/>
          </p:nvSpPr>
          <p:spPr bwMode="auto">
            <a:xfrm>
              <a:off x="4220492" y="5046546"/>
              <a:ext cx="2162515" cy="350693"/>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dirty="0">
                  <a:solidFill>
                    <a:schemeClr val="bg1"/>
                  </a:solidFill>
                  <a:ea typeface="ＭＳ Ｐゴシック" pitchFamily="50" charset="-128"/>
                </a:rPr>
                <a:t>EXTERNAL</a:t>
              </a:r>
            </a:p>
          </p:txBody>
        </p:sp>
        <p:sp>
          <p:nvSpPr>
            <p:cNvPr id="51" name="Text Box 22"/>
            <p:cNvSpPr txBox="1">
              <a:spLocks noChangeArrowheads="1"/>
            </p:cNvSpPr>
            <p:nvPr/>
          </p:nvSpPr>
          <p:spPr bwMode="auto">
            <a:xfrm rot="10800000">
              <a:off x="8545468" y="2421664"/>
              <a:ext cx="803121" cy="1096421"/>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ja-JP" sz="1200" dirty="0">
                  <a:solidFill>
                    <a:schemeClr val="bg1"/>
                  </a:solidFill>
                  <a:ea typeface="ＭＳ Ｐゴシック" pitchFamily="50" charset="-128"/>
                </a:rPr>
                <a:t>NEGATIVE</a:t>
              </a:r>
            </a:p>
          </p:txBody>
        </p:sp>
        <p:sp>
          <p:nvSpPr>
            <p:cNvPr id="52" name="Text Box 23"/>
            <p:cNvSpPr txBox="1">
              <a:spLocks noChangeArrowheads="1"/>
            </p:cNvSpPr>
            <p:nvPr/>
          </p:nvSpPr>
          <p:spPr bwMode="auto">
            <a:xfrm>
              <a:off x="-148931" y="2677821"/>
              <a:ext cx="803121" cy="1011771"/>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ja-JP" sz="1200">
                  <a:solidFill>
                    <a:schemeClr val="bg1"/>
                  </a:solidFill>
                  <a:ea typeface="ＭＳ Ｐゴシック" pitchFamily="50" charset="-128"/>
                </a:rPr>
                <a:t>POSITIVE</a:t>
              </a:r>
            </a:p>
          </p:txBody>
        </p:sp>
        <p:sp>
          <p:nvSpPr>
            <p:cNvPr id="53" name="Text Box 28"/>
            <p:cNvSpPr txBox="1">
              <a:spLocks noChangeAspect="1" noChangeArrowheads="1"/>
            </p:cNvSpPr>
            <p:nvPr/>
          </p:nvSpPr>
          <p:spPr bwMode="auto">
            <a:xfrm>
              <a:off x="1847598" y="1147120"/>
              <a:ext cx="1678665" cy="338554"/>
            </a:xfrm>
            <a:prstGeom prst="rect">
              <a:avLst/>
            </a:prstGeom>
            <a:noFill/>
            <a:ln>
              <a:noFill/>
            </a:ln>
            <a:effectLst/>
          </p:spPr>
          <p:txBody>
            <a:bodyPr wrap="none">
              <a:spAutoFit/>
            </a:bodyPr>
            <a:lstStyle/>
            <a:p>
              <a:r>
                <a:rPr lang="en-US" altLang="ja-JP" sz="1600" dirty="0" smtClean="0">
                  <a:solidFill>
                    <a:schemeClr val="bg1"/>
                  </a:solidFill>
                  <a:ea typeface="ＭＳ Ｐゴシック" pitchFamily="50" charset="-128"/>
                </a:rPr>
                <a:t>Strengths</a:t>
              </a:r>
              <a:r>
                <a:rPr lang="ja-JP" altLang="en-US" sz="1600" dirty="0" smtClean="0">
                  <a:solidFill>
                    <a:schemeClr val="bg1"/>
                  </a:solidFill>
                  <a:ea typeface="ＭＳ Ｐゴシック" pitchFamily="50" charset="-128"/>
                </a:rPr>
                <a:t>（強み）</a:t>
              </a:r>
              <a:endParaRPr lang="en-US" altLang="ja-JP" sz="1600" dirty="0">
                <a:solidFill>
                  <a:schemeClr val="bg1"/>
                </a:solidFill>
                <a:ea typeface="ＭＳ Ｐゴシック" pitchFamily="50" charset="-128"/>
              </a:endParaRPr>
            </a:p>
          </p:txBody>
        </p:sp>
        <p:sp>
          <p:nvSpPr>
            <p:cNvPr id="54" name="Text Box 29"/>
            <p:cNvSpPr txBox="1">
              <a:spLocks noChangeAspect="1" noChangeArrowheads="1"/>
            </p:cNvSpPr>
            <p:nvPr/>
          </p:nvSpPr>
          <p:spPr bwMode="auto">
            <a:xfrm>
              <a:off x="5706201" y="1131683"/>
              <a:ext cx="2107046" cy="338554"/>
            </a:xfrm>
            <a:prstGeom prst="rect">
              <a:avLst/>
            </a:prstGeom>
            <a:noFill/>
            <a:ln>
              <a:noFill/>
            </a:ln>
            <a:effectLst/>
          </p:spPr>
          <p:txBody>
            <a:bodyPr wrap="square">
              <a:spAutoFit/>
            </a:bodyPr>
            <a:lstStyle/>
            <a:p>
              <a:r>
                <a:rPr lang="en-US" altLang="ja-JP" sz="1600" dirty="0" smtClean="0">
                  <a:solidFill>
                    <a:schemeClr val="bg1"/>
                  </a:solidFill>
                  <a:ea typeface="ＭＳ Ｐゴシック" pitchFamily="50" charset="-128"/>
                </a:rPr>
                <a:t>Weaknesses</a:t>
              </a:r>
              <a:r>
                <a:rPr lang="ja-JP" altLang="en-US" sz="1600" dirty="0" smtClean="0">
                  <a:solidFill>
                    <a:schemeClr val="bg1"/>
                  </a:solidFill>
                  <a:ea typeface="ＭＳ Ｐゴシック" pitchFamily="50" charset="-128"/>
                </a:rPr>
                <a:t>（弱み）</a:t>
              </a:r>
              <a:endParaRPr lang="en-US" altLang="ja-JP" sz="1600" dirty="0">
                <a:solidFill>
                  <a:schemeClr val="bg1"/>
                </a:solidFill>
                <a:ea typeface="ＭＳ Ｐゴシック" pitchFamily="50" charset="-128"/>
              </a:endParaRPr>
            </a:p>
          </p:txBody>
        </p:sp>
        <p:sp>
          <p:nvSpPr>
            <p:cNvPr id="55" name="Text Box 30"/>
            <p:cNvSpPr txBox="1">
              <a:spLocks noChangeAspect="1" noChangeArrowheads="1"/>
            </p:cNvSpPr>
            <p:nvPr/>
          </p:nvSpPr>
          <p:spPr bwMode="auto">
            <a:xfrm>
              <a:off x="1635644" y="4610247"/>
              <a:ext cx="2020105" cy="338554"/>
            </a:xfrm>
            <a:prstGeom prst="rect">
              <a:avLst/>
            </a:prstGeom>
            <a:noFill/>
            <a:ln>
              <a:noFill/>
            </a:ln>
            <a:effectLst/>
          </p:spPr>
          <p:txBody>
            <a:bodyPr wrap="none">
              <a:spAutoFit/>
            </a:bodyPr>
            <a:lstStyle/>
            <a:p>
              <a:r>
                <a:rPr lang="en-US" altLang="ja-JP" sz="1600" dirty="0" smtClean="0">
                  <a:solidFill>
                    <a:schemeClr val="bg1"/>
                  </a:solidFill>
                  <a:ea typeface="ＭＳ Ｐゴシック" pitchFamily="50" charset="-128"/>
                </a:rPr>
                <a:t>Opportunities</a:t>
              </a:r>
              <a:r>
                <a:rPr lang="ja-JP" altLang="en-US" sz="1600" dirty="0" smtClean="0">
                  <a:solidFill>
                    <a:schemeClr val="bg1"/>
                  </a:solidFill>
                  <a:ea typeface="ＭＳ Ｐゴシック" pitchFamily="50" charset="-128"/>
                </a:rPr>
                <a:t>（機会）</a:t>
              </a:r>
              <a:endParaRPr lang="en-US" altLang="ja-JP" sz="1600" dirty="0">
                <a:solidFill>
                  <a:schemeClr val="bg1"/>
                </a:solidFill>
                <a:ea typeface="ＭＳ Ｐゴシック" pitchFamily="50" charset="-128"/>
              </a:endParaRPr>
            </a:p>
          </p:txBody>
        </p:sp>
        <p:sp>
          <p:nvSpPr>
            <p:cNvPr id="56" name="Text Box 31"/>
            <p:cNvSpPr txBox="1">
              <a:spLocks noChangeAspect="1" noChangeArrowheads="1"/>
            </p:cNvSpPr>
            <p:nvPr/>
          </p:nvSpPr>
          <p:spPr bwMode="auto">
            <a:xfrm>
              <a:off x="5941396" y="4635506"/>
              <a:ext cx="1495922" cy="338554"/>
            </a:xfrm>
            <a:prstGeom prst="rect">
              <a:avLst/>
            </a:prstGeom>
            <a:noFill/>
            <a:ln>
              <a:noFill/>
            </a:ln>
            <a:effectLst/>
          </p:spPr>
          <p:txBody>
            <a:bodyPr wrap="none">
              <a:spAutoFit/>
            </a:bodyPr>
            <a:lstStyle/>
            <a:p>
              <a:r>
                <a:rPr lang="en-US" altLang="ja-JP" sz="1600" dirty="0" smtClean="0">
                  <a:solidFill>
                    <a:schemeClr val="bg1"/>
                  </a:solidFill>
                  <a:ea typeface="ＭＳ Ｐゴシック" pitchFamily="50" charset="-128"/>
                </a:rPr>
                <a:t>Threats</a:t>
              </a:r>
              <a:r>
                <a:rPr lang="ja-JP" altLang="en-US" sz="1600" dirty="0" smtClean="0">
                  <a:solidFill>
                    <a:schemeClr val="bg1"/>
                  </a:solidFill>
                  <a:ea typeface="ＭＳ Ｐゴシック" pitchFamily="50" charset="-128"/>
                </a:rPr>
                <a:t>（脅威）</a:t>
              </a:r>
              <a:endParaRPr lang="en-US" altLang="ja-JP" sz="1600" dirty="0">
                <a:solidFill>
                  <a:schemeClr val="bg1"/>
                </a:solidFill>
                <a:ea typeface="ＭＳ Ｐゴシック" pitchFamily="50" charset="-128"/>
              </a:endParaRPr>
            </a:p>
          </p:txBody>
        </p:sp>
        <p:sp>
          <p:nvSpPr>
            <p:cNvPr id="57" name="テキスト ボックス 56"/>
            <p:cNvSpPr txBox="1"/>
            <p:nvPr/>
          </p:nvSpPr>
          <p:spPr>
            <a:xfrm>
              <a:off x="828966" y="1394257"/>
              <a:ext cx="3599018" cy="1736568"/>
            </a:xfrm>
            <a:prstGeom prst="rect">
              <a:avLst/>
            </a:prstGeom>
            <a:noFill/>
          </p:spPr>
          <p:txBody>
            <a:bodyPr wrap="square" rtlCol="0">
              <a:spAutoFit/>
            </a:bodyPr>
            <a:lstStyle/>
            <a:p>
              <a:pPr>
                <a:spcBef>
                  <a:spcPts val="300"/>
                </a:spcBef>
              </a:pPr>
              <a:r>
                <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・世界標準のインフラ（関空・阪神港）</a:t>
              </a:r>
            </a:p>
            <a:p>
              <a:pPr>
                <a:spcBef>
                  <a:spcPts val="300"/>
                </a:spcBef>
              </a:pPr>
              <a:r>
                <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・関西全体で先進国一国に匹敵する人口（</a:t>
              </a:r>
              <a:r>
                <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2000</a:t>
              </a:r>
              <a:r>
                <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万人強）</a:t>
              </a:r>
            </a:p>
            <a:p>
              <a:pPr>
                <a:spcBef>
                  <a:spcPts val="300"/>
                </a:spcBef>
              </a:pPr>
              <a:r>
                <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・経済規模</a:t>
              </a:r>
              <a:r>
                <a:rPr lang="ja-JP"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関西で</a:t>
              </a:r>
              <a:r>
                <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GDP80</a:t>
              </a:r>
              <a:r>
                <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兆円強）</a:t>
              </a:r>
            </a:p>
            <a:p>
              <a:pPr>
                <a:spcBef>
                  <a:spcPts val="300"/>
                </a:spcBef>
              </a:pPr>
              <a:r>
                <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・ライフサイエンス産業の集積</a:t>
              </a:r>
            </a:p>
            <a:p>
              <a:pPr>
                <a:spcBef>
                  <a:spcPts val="300"/>
                </a:spcBef>
              </a:pPr>
              <a:r>
                <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・高い技術を有するものづくり中小企業の集積</a:t>
              </a: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・総合</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特</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区制度、国家戦略特区制度などを活用した</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ビジネス</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環境の整備</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高水準な大学・研究機関の</a:t>
              </a:r>
              <a:r>
                <a:rPr lang="ja-JP"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集積</a:t>
              </a:r>
              <a:endPar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・世界の大都市と比較し、居住性（平均賃料、公共交通</a:t>
              </a:r>
              <a:r>
                <a:rPr lang="ja-JP"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充実度など</a:t>
              </a:r>
              <a:r>
                <a:rPr lang="ja-JP"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に強み</a:t>
              </a:r>
              <a:r>
                <a:rPr lang="ja-JP"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あり</a:t>
              </a:r>
              <a:endPar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852116" y="3330901"/>
              <a:ext cx="3599018" cy="1197417"/>
            </a:xfrm>
            <a:prstGeom prst="rect">
              <a:avLst/>
            </a:prstGeom>
            <a:noFill/>
          </p:spPr>
          <p:txBody>
            <a:bodyPr wrap="square" rtlCol="0">
              <a:spAutoFit/>
            </a:bodyPr>
            <a:lstStyle/>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・アジア市場の急速な拡大</a:t>
              </a: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インバウンドが引き続き増加傾向</a:t>
              </a: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・健康関連、環境</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・新エネルギー等の市場</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の世界的な拡大</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・水・インフラ・食など日本の安全・安心に対する国際的評価</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高まり</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万博</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などの取組み</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大学の府内</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進出、都心</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回帰により学生数が増加</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傾向</a:t>
              </a:r>
              <a:endPar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4861414" y="1449280"/>
              <a:ext cx="3599018" cy="1705222"/>
            </a:xfrm>
            <a:prstGeom prst="rect">
              <a:avLst/>
            </a:prstGeom>
            <a:noFill/>
          </p:spPr>
          <p:txBody>
            <a:bodyPr wrap="square" rtlCol="0">
              <a:spAutoFit/>
            </a:bodyPr>
            <a:lstStyle/>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・経済シェアの低下など長期低落</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傾向</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非正規労働者の割合が高く、</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低所得層の増加により成長を </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支える</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中間所得層が弱体化</a:t>
              </a: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・世界標準並みのインフラが十分に活用できていない</a:t>
              </a: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ベンチャー企業を受入れ</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育てる</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が十分でない</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グローバルに活躍できる人材が少ない</a:t>
              </a: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女性・高齢者の就業率が全国平均より低い</a:t>
              </a: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・工場適地の減少、住工近接など操業環境の問題が</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課題</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・世界における大阪の存在感（プレゼンス）は</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まだまだ低い</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4849838" y="3273992"/>
              <a:ext cx="3688629" cy="1166071"/>
            </a:xfrm>
            <a:prstGeom prst="rect">
              <a:avLst/>
            </a:prstGeom>
            <a:noFill/>
          </p:spPr>
          <p:txBody>
            <a:bodyPr wrap="square" rtlCol="0">
              <a:spAutoFit/>
            </a:bodyPr>
            <a:lstStyle/>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急速な高齢化の進展による労働力人口の減少、</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社会</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保障</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不安の増大</a:t>
              </a: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・首都圏</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等への本社機能移転が</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続く</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・西日本の各圏域と東京圏・アジアとの直接的な</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結びつき</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が強まり、</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大阪・関西の地位</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の相対的低下</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・アジア各国で国際ハブ（拠点）空港・港湾化が急速</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に進展</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・来阪外国人観光客のニーズの多様化</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6" name="正方形/長方形 25"/>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③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SWOT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分析</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FA3047F3-2FCF-4527-9259-7229A3906898}" type="slidenum">
              <a:rPr lang="ja-JP" altLang="en-US" smtClean="0"/>
              <a:pPr>
                <a:defRPr/>
              </a:pPr>
              <a:t>17</a:t>
            </a:fld>
            <a:endParaRPr lang="ja-JP" altLang="en-US" dirty="0"/>
          </a:p>
        </p:txBody>
      </p:sp>
    </p:spTree>
    <p:extLst>
      <p:ext uri="{BB962C8B-B14F-4D97-AF65-F5344CB8AC3E}">
        <p14:creationId xmlns:p14="http://schemas.microsoft.com/office/powerpoint/2010/main" val="1773033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36512"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■これまでの検証と</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総括</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④</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総括</a:t>
            </a:r>
            <a:endPar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FA3047F3-2FCF-4527-9259-7229A3906898}" type="slidenum">
              <a:rPr lang="ja-JP" altLang="en-US" smtClean="0"/>
              <a:pPr>
                <a:defRPr/>
              </a:pPr>
              <a:t>18</a:t>
            </a:fld>
            <a:endParaRPr lang="ja-JP" altLang="en-US" dirty="0"/>
          </a:p>
        </p:txBody>
      </p:sp>
      <p:sp>
        <p:nvSpPr>
          <p:cNvPr id="7" name="テキスト ボックス 6"/>
          <p:cNvSpPr txBox="1"/>
          <p:nvPr/>
        </p:nvSpPr>
        <p:spPr>
          <a:xfrm>
            <a:off x="231760" y="692696"/>
            <a:ext cx="8660720" cy="3096344"/>
          </a:xfrm>
          <a:prstGeom prst="rect">
            <a:avLst/>
          </a:prstGeom>
          <a:noFill/>
          <a:ln w="12700" cmpd="sng">
            <a:solidFill>
              <a:schemeClr val="tx1"/>
            </a:solidFill>
            <a:prstDash val="sysDot"/>
          </a:ln>
        </p:spPr>
        <p:txBody>
          <a:bodyPr wrap="square" lIns="72000" tIns="108000" rtlCol="0" anchor="t" anchorCtr="0">
            <a:noAutofit/>
          </a:bodyPr>
          <a:lstStyle/>
          <a:p>
            <a:pPr>
              <a:lnSpc>
                <a:spcPts val="1200"/>
              </a:lnSpc>
            </a:pPr>
            <a:endParaRPr kumimoji="1"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kumimoji="1" lang="en-US" altLang="ja-JP" sz="1050" u="none"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kumimoji="1"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kumimoji="1"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p:cNvSpPr txBox="1">
            <a:spLocks noChangeArrowheads="1"/>
          </p:cNvSpPr>
          <p:nvPr/>
        </p:nvSpPr>
        <p:spPr bwMode="auto">
          <a:xfrm>
            <a:off x="417820" y="844744"/>
            <a:ext cx="8552779" cy="273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nSpc>
                <a:spcPts val="1800"/>
              </a:lnSpc>
              <a:spcBef>
                <a:spcPts val="0"/>
              </a:spcBef>
              <a:defRPr/>
            </a:pPr>
            <a:r>
              <a:rPr lang="ja-JP" altLang="en-US" sz="1400" dirty="0" smtClean="0">
                <a:latin typeface="Meiryo UI"/>
                <a:ea typeface="Meiryo UI"/>
                <a:cs typeface="Meiryo UI"/>
              </a:rPr>
              <a:t>○　</a:t>
            </a:r>
            <a:r>
              <a:rPr lang="en-US" altLang="ja-JP" sz="1400" dirty="0" smtClean="0">
                <a:latin typeface="Meiryo UI"/>
                <a:ea typeface="Meiryo UI"/>
                <a:cs typeface="Meiryo UI"/>
              </a:rPr>
              <a:t>LCC</a:t>
            </a:r>
            <a:r>
              <a:rPr lang="ja-JP" altLang="en-US" sz="1400" dirty="0">
                <a:latin typeface="Meiryo UI"/>
                <a:ea typeface="Meiryo UI"/>
                <a:cs typeface="Meiryo UI"/>
              </a:rPr>
              <a:t>路線の増加等に伴う来阪外国人の急増や、消費財の輸出の動きからも</a:t>
            </a:r>
            <a:r>
              <a:rPr lang="ja-JP" altLang="en-US" sz="1400" dirty="0" smtClean="0">
                <a:latin typeface="Meiryo UI"/>
                <a:ea typeface="Meiryo UI"/>
                <a:cs typeface="Meiryo UI"/>
              </a:rPr>
              <a:t>アジアとの</a:t>
            </a:r>
            <a:r>
              <a:rPr lang="ja-JP" altLang="en-US" sz="1400" dirty="0">
                <a:latin typeface="Meiryo UI"/>
                <a:ea typeface="Meiryo UI"/>
                <a:cs typeface="Meiryo UI"/>
              </a:rPr>
              <a:t>つ</a:t>
            </a:r>
            <a:r>
              <a:rPr lang="ja-JP" altLang="en-US" sz="1400" dirty="0" smtClean="0">
                <a:latin typeface="Meiryo UI"/>
                <a:ea typeface="Meiryo UI"/>
                <a:cs typeface="Meiryo UI"/>
              </a:rPr>
              <a:t>ながりの</a:t>
            </a:r>
            <a:r>
              <a:rPr lang="ja-JP" altLang="en-US" sz="1400" dirty="0">
                <a:latin typeface="Meiryo UI"/>
                <a:ea typeface="Meiryo UI"/>
                <a:cs typeface="Meiryo UI"/>
              </a:rPr>
              <a:t>深まりが</a:t>
            </a:r>
            <a:r>
              <a:rPr lang="ja-JP" altLang="en-US" sz="1400" dirty="0" smtClean="0">
                <a:latin typeface="Meiryo UI"/>
                <a:ea typeface="Meiryo UI"/>
                <a:cs typeface="Meiryo UI"/>
              </a:rPr>
              <a:t>みられる</a:t>
            </a:r>
            <a:endParaRPr lang="en-US" altLang="ja-JP" sz="1400" dirty="0" smtClean="0">
              <a:latin typeface="Meiryo UI"/>
              <a:ea typeface="Meiryo UI"/>
              <a:cs typeface="Meiryo UI"/>
            </a:endParaRPr>
          </a:p>
          <a:p>
            <a:pPr>
              <a:lnSpc>
                <a:spcPts val="1800"/>
              </a:lnSpc>
              <a:spcBef>
                <a:spcPts val="0"/>
              </a:spcBef>
              <a:defRPr/>
            </a:pPr>
            <a:r>
              <a:rPr lang="ja-JP" altLang="en-US" sz="1400" dirty="0">
                <a:latin typeface="Meiryo UI"/>
                <a:ea typeface="Meiryo UI"/>
                <a:cs typeface="Meiryo UI"/>
              </a:rPr>
              <a:t>　</a:t>
            </a:r>
            <a:r>
              <a:rPr lang="ja-JP" altLang="en-US" sz="1400" dirty="0" smtClean="0">
                <a:latin typeface="Meiryo UI"/>
                <a:ea typeface="Meiryo UI"/>
                <a:cs typeface="Meiryo UI"/>
              </a:rPr>
              <a:t>　 と</a:t>
            </a:r>
            <a:r>
              <a:rPr lang="ja-JP" altLang="en-US" sz="1400" dirty="0">
                <a:latin typeface="Meiryo UI"/>
                <a:ea typeface="Meiryo UI"/>
                <a:cs typeface="Meiryo UI"/>
              </a:rPr>
              <a:t>ともに、基盤となるインフラ整備も進みつつあり</a:t>
            </a:r>
            <a:r>
              <a:rPr lang="ja-JP" altLang="en-US" sz="1400" b="1" u="sng" dirty="0">
                <a:latin typeface="Meiryo UI"/>
                <a:ea typeface="Meiryo UI"/>
                <a:cs typeface="Meiryo UI"/>
              </a:rPr>
              <a:t>「中継都市」としての機能</a:t>
            </a:r>
            <a:r>
              <a:rPr lang="ja-JP" altLang="en-US" sz="1400" b="1" u="sng" dirty="0" smtClean="0">
                <a:latin typeface="Meiryo UI"/>
                <a:ea typeface="Meiryo UI"/>
                <a:cs typeface="Meiryo UI"/>
              </a:rPr>
              <a:t>は高まっている。</a:t>
            </a:r>
            <a:endParaRPr lang="en-US" altLang="ja-JP" sz="1400" b="1" u="sng" dirty="0" smtClean="0">
              <a:latin typeface="Meiryo UI"/>
              <a:ea typeface="Meiryo UI"/>
              <a:cs typeface="Meiryo UI"/>
            </a:endParaRPr>
          </a:p>
          <a:p>
            <a:pPr>
              <a:lnSpc>
                <a:spcPts val="1800"/>
              </a:lnSpc>
              <a:spcBef>
                <a:spcPts val="0"/>
              </a:spcBef>
              <a:defRPr/>
            </a:pPr>
            <a:endParaRPr lang="ja-JP" altLang="en-US" sz="1400" b="1" u="sng" dirty="0">
              <a:latin typeface="Meiryo UI"/>
              <a:ea typeface="Meiryo UI"/>
              <a:cs typeface="Meiryo UI"/>
            </a:endParaRPr>
          </a:p>
          <a:p>
            <a:pPr>
              <a:lnSpc>
                <a:spcPts val="1700"/>
              </a:lnSpc>
            </a:pPr>
            <a:r>
              <a:rPr lang="ja-JP" altLang="en-US" sz="1400" dirty="0" smtClean="0">
                <a:latin typeface="Meiryo UI"/>
                <a:ea typeface="Meiryo UI"/>
                <a:cs typeface="Meiryo UI"/>
              </a:rPr>
              <a:t>○　一方</a:t>
            </a:r>
            <a:r>
              <a:rPr lang="ja-JP" altLang="en-US" sz="1400" dirty="0">
                <a:latin typeface="Meiryo UI"/>
                <a:ea typeface="Meiryo UI"/>
                <a:cs typeface="Meiryo UI"/>
              </a:rPr>
              <a:t>で</a:t>
            </a:r>
            <a:r>
              <a:rPr lang="ja-JP" altLang="en-US" sz="1400" dirty="0" smtClean="0">
                <a:latin typeface="Meiryo UI"/>
                <a:ea typeface="Meiryo UI"/>
                <a:cs typeface="Meiryo UI"/>
              </a:rPr>
              <a:t>、</a:t>
            </a:r>
            <a:r>
              <a:rPr lang="ja-JP" altLang="en-US" sz="1400" b="1" u="sng" dirty="0">
                <a:latin typeface="Meiryo UI"/>
                <a:ea typeface="Meiryo UI"/>
                <a:cs typeface="Meiryo UI"/>
              </a:rPr>
              <a:t>「ハイエンド都市」という観点からは</a:t>
            </a:r>
            <a:r>
              <a:rPr lang="ja-JP" altLang="en-US" sz="1400" dirty="0">
                <a:latin typeface="Meiryo UI"/>
                <a:ea typeface="Meiryo UI"/>
                <a:cs typeface="Meiryo UI"/>
              </a:rPr>
              <a:t>、</a:t>
            </a:r>
            <a:r>
              <a:rPr lang="ja-JP" altLang="en-US" sz="1400" b="1" u="sng" dirty="0">
                <a:latin typeface="Meiryo UI"/>
                <a:ea typeface="Meiryo UI"/>
                <a:cs typeface="Meiryo UI"/>
              </a:rPr>
              <a:t>ライフサイエンス分野などで一定の芽は見られるが、産業のさら</a:t>
            </a:r>
            <a:r>
              <a:rPr lang="ja-JP" altLang="en-US" sz="1400" b="1" u="sng" dirty="0" smtClean="0">
                <a:latin typeface="Meiryo UI"/>
                <a:ea typeface="Meiryo UI"/>
                <a:cs typeface="Meiryo UI"/>
              </a:rPr>
              <a:t>なる</a:t>
            </a:r>
            <a:endParaRPr lang="en-US" altLang="ja-JP" sz="1400" b="1" u="sng" dirty="0" smtClean="0">
              <a:latin typeface="Meiryo UI"/>
              <a:ea typeface="Meiryo UI"/>
              <a:cs typeface="Meiryo UI"/>
            </a:endParaRPr>
          </a:p>
          <a:p>
            <a:pPr>
              <a:lnSpc>
                <a:spcPts val="1700"/>
              </a:lnSpc>
            </a:pPr>
            <a:r>
              <a:rPr lang="ja-JP" altLang="en-US" sz="1400" b="1" dirty="0">
                <a:latin typeface="Meiryo UI"/>
                <a:ea typeface="Meiryo UI"/>
                <a:cs typeface="Meiryo UI"/>
              </a:rPr>
              <a:t>　</a:t>
            </a:r>
            <a:r>
              <a:rPr lang="ja-JP" altLang="en-US" sz="1400" b="1" dirty="0" smtClean="0">
                <a:latin typeface="Meiryo UI"/>
                <a:ea typeface="Meiryo UI"/>
                <a:cs typeface="Meiryo UI"/>
              </a:rPr>
              <a:t>　 </a:t>
            </a:r>
            <a:r>
              <a:rPr lang="ja-JP" altLang="en-US" sz="1400" b="1" u="sng" dirty="0" smtClean="0">
                <a:latin typeface="Meiryo UI"/>
                <a:ea typeface="Meiryo UI"/>
                <a:cs typeface="Meiryo UI"/>
              </a:rPr>
              <a:t>高付加価値化</a:t>
            </a:r>
            <a:r>
              <a:rPr lang="ja-JP" altLang="en-US" sz="1400" b="1" u="sng" dirty="0">
                <a:latin typeface="Meiryo UI"/>
                <a:ea typeface="Meiryo UI"/>
                <a:cs typeface="Meiryo UI"/>
              </a:rPr>
              <a:t>を進め、リーディング産業を育てる必要</a:t>
            </a:r>
            <a:r>
              <a:rPr lang="ja-JP" altLang="en-US" sz="1400" b="1" u="sng" dirty="0" smtClean="0">
                <a:latin typeface="Meiryo UI"/>
                <a:ea typeface="Meiryo UI"/>
                <a:cs typeface="Meiryo UI"/>
              </a:rPr>
              <a:t>。</a:t>
            </a:r>
            <a:endParaRPr lang="en-US" altLang="ja-JP" sz="1400" b="1" u="sng" dirty="0" smtClean="0">
              <a:latin typeface="Meiryo UI"/>
              <a:ea typeface="Meiryo UI"/>
              <a:cs typeface="Meiryo UI"/>
            </a:endParaRPr>
          </a:p>
          <a:p>
            <a:pPr>
              <a:lnSpc>
                <a:spcPts val="1700"/>
              </a:lnSpc>
            </a:pPr>
            <a:endParaRPr lang="en-US" altLang="ja-JP" sz="1400" b="1" u="sng" dirty="0">
              <a:latin typeface="Meiryo UI"/>
              <a:ea typeface="Meiryo UI"/>
              <a:cs typeface="Meiryo UI"/>
            </a:endParaRPr>
          </a:p>
          <a:p>
            <a:pPr>
              <a:lnSpc>
                <a:spcPts val="1800"/>
              </a:lnSpc>
              <a:spcBef>
                <a:spcPts val="0"/>
              </a:spcBef>
              <a:defRPr/>
            </a:pPr>
            <a:r>
              <a:rPr lang="ja-JP" altLang="en-US" sz="1400" dirty="0" smtClean="0">
                <a:latin typeface="Meiryo UI"/>
                <a:ea typeface="Meiryo UI"/>
                <a:cs typeface="Meiryo UI"/>
              </a:rPr>
              <a:t>○　</a:t>
            </a:r>
            <a:r>
              <a:rPr lang="ja-JP" altLang="en-US" sz="1400" b="1" u="sng" dirty="0" smtClean="0">
                <a:latin typeface="Meiryo UI"/>
                <a:ea typeface="Meiryo UI"/>
                <a:cs typeface="Meiryo UI"/>
              </a:rPr>
              <a:t>人手</a:t>
            </a:r>
            <a:r>
              <a:rPr lang="ja-JP" altLang="en-US" sz="1400" b="1" u="sng" dirty="0">
                <a:latin typeface="Meiryo UI"/>
                <a:ea typeface="Meiryo UI"/>
                <a:cs typeface="Meiryo UI"/>
              </a:rPr>
              <a:t>不足問題が深刻化</a:t>
            </a:r>
            <a:r>
              <a:rPr lang="ja-JP" altLang="en-US" sz="1400" dirty="0">
                <a:latin typeface="Meiryo UI"/>
                <a:ea typeface="Meiryo UI"/>
                <a:cs typeface="Meiryo UI"/>
              </a:rPr>
              <a:t>しつつあり、</a:t>
            </a:r>
            <a:r>
              <a:rPr lang="ja-JP" altLang="en-US" sz="1400" b="1" u="sng" dirty="0">
                <a:latin typeface="Meiryo UI"/>
                <a:ea typeface="Meiryo UI"/>
                <a:cs typeface="Meiryo UI"/>
              </a:rPr>
              <a:t>低所得構造など雇用の質的改善も</a:t>
            </a:r>
            <a:r>
              <a:rPr lang="ja-JP" altLang="en-US" sz="1400" b="1" u="sng" dirty="0" smtClean="0">
                <a:latin typeface="Meiryo UI"/>
                <a:ea typeface="Meiryo UI"/>
                <a:cs typeface="Meiryo UI"/>
              </a:rPr>
              <a:t>必要</a:t>
            </a:r>
            <a:r>
              <a:rPr lang="ja-JP" altLang="en-US" sz="1400" dirty="0" smtClean="0">
                <a:latin typeface="Meiryo UI"/>
                <a:ea typeface="Meiryo UI"/>
                <a:cs typeface="Meiryo UI"/>
              </a:rPr>
              <a:t>と</a:t>
            </a:r>
            <a:r>
              <a:rPr lang="ja-JP" altLang="en-US" sz="1400" dirty="0">
                <a:latin typeface="Meiryo UI"/>
                <a:ea typeface="Meiryo UI"/>
                <a:cs typeface="Meiryo UI"/>
              </a:rPr>
              <a:t>いった課題があげられる。</a:t>
            </a:r>
          </a:p>
          <a:p>
            <a:pPr>
              <a:lnSpc>
                <a:spcPts val="1800"/>
              </a:lnSpc>
              <a:spcBef>
                <a:spcPts val="0"/>
              </a:spcBef>
              <a:defRPr/>
            </a:pPr>
            <a:endParaRPr lang="en-US" altLang="ja-JP" sz="1400" dirty="0" smtClean="0">
              <a:latin typeface="Meiryo UI"/>
              <a:ea typeface="Meiryo UI"/>
              <a:cs typeface="Meiryo UI"/>
            </a:endParaRPr>
          </a:p>
          <a:p>
            <a:pPr>
              <a:lnSpc>
                <a:spcPts val="1800"/>
              </a:lnSpc>
              <a:spcBef>
                <a:spcPts val="0"/>
              </a:spcBef>
              <a:defRPr/>
            </a:pPr>
            <a:r>
              <a:rPr lang="ja-JP" altLang="en-US" sz="1400" dirty="0" smtClean="0">
                <a:latin typeface="Meiryo UI"/>
                <a:ea typeface="Meiryo UI"/>
                <a:cs typeface="Meiryo UI"/>
              </a:rPr>
              <a:t>○</a:t>
            </a:r>
            <a:r>
              <a:rPr lang="ja-JP" altLang="en-US" sz="1400" dirty="0">
                <a:latin typeface="Meiryo UI"/>
                <a:ea typeface="Meiryo UI"/>
                <a:cs typeface="Meiryo UI"/>
              </a:rPr>
              <a:t>　さらに、新たな潮流として</a:t>
            </a:r>
            <a:r>
              <a:rPr lang="ja-JP" altLang="en-US" sz="1400" dirty="0" smtClean="0">
                <a:latin typeface="Meiryo UI"/>
                <a:ea typeface="Meiryo UI"/>
                <a:cs typeface="Meiryo UI"/>
              </a:rPr>
              <a:t>、「</a:t>
            </a:r>
            <a:r>
              <a:rPr lang="en-US" altLang="ja-JP" sz="1400" dirty="0">
                <a:latin typeface="Meiryo UI"/>
                <a:ea typeface="Meiryo UI"/>
                <a:cs typeface="Meiryo UI"/>
              </a:rPr>
              <a:t>2025</a:t>
            </a:r>
            <a:r>
              <a:rPr lang="ja-JP" altLang="en-US" sz="1400" dirty="0">
                <a:latin typeface="Meiryo UI"/>
                <a:ea typeface="Meiryo UI"/>
                <a:cs typeface="Meiryo UI"/>
              </a:rPr>
              <a:t>年問題」に代表される</a:t>
            </a:r>
            <a:r>
              <a:rPr lang="ja-JP" altLang="en-US" sz="1400" b="1" u="sng" dirty="0">
                <a:latin typeface="Meiryo UI"/>
                <a:ea typeface="Meiryo UI"/>
                <a:cs typeface="Meiryo UI"/>
              </a:rPr>
              <a:t>超高齢社会と人口減少</a:t>
            </a:r>
            <a:r>
              <a:rPr lang="ja-JP" altLang="en-US" sz="1400" dirty="0">
                <a:latin typeface="Meiryo UI"/>
                <a:ea typeface="Meiryo UI"/>
                <a:cs typeface="Meiryo UI"/>
              </a:rPr>
              <a:t>や「第</a:t>
            </a:r>
            <a:r>
              <a:rPr lang="en-US" altLang="ja-JP" sz="1400" dirty="0">
                <a:latin typeface="Meiryo UI"/>
                <a:ea typeface="Meiryo UI"/>
                <a:cs typeface="Meiryo UI"/>
              </a:rPr>
              <a:t>4</a:t>
            </a:r>
            <a:r>
              <a:rPr lang="ja-JP" altLang="en-US" sz="1400" dirty="0">
                <a:latin typeface="Meiryo UI"/>
                <a:ea typeface="Meiryo UI"/>
                <a:cs typeface="Meiryo UI"/>
              </a:rPr>
              <a:t>次産業革命」</a:t>
            </a:r>
            <a:r>
              <a:rPr lang="ja-JP" altLang="en-US" sz="1400" dirty="0" smtClean="0">
                <a:latin typeface="Meiryo UI"/>
                <a:ea typeface="Meiryo UI"/>
                <a:cs typeface="Meiryo UI"/>
              </a:rPr>
              <a:t>といわれ</a:t>
            </a:r>
            <a:endParaRPr lang="en-US" altLang="ja-JP" sz="1400" dirty="0" smtClean="0">
              <a:latin typeface="Meiryo UI"/>
              <a:ea typeface="Meiryo UI"/>
              <a:cs typeface="Meiryo UI"/>
            </a:endParaRPr>
          </a:p>
          <a:p>
            <a:pPr>
              <a:lnSpc>
                <a:spcPts val="1800"/>
              </a:lnSpc>
              <a:spcBef>
                <a:spcPts val="0"/>
              </a:spcBef>
              <a:defRPr/>
            </a:pPr>
            <a:r>
              <a:rPr lang="ja-JP" altLang="en-US" sz="1400" dirty="0">
                <a:latin typeface="Meiryo UI"/>
                <a:ea typeface="Meiryo UI"/>
                <a:cs typeface="Meiryo UI"/>
              </a:rPr>
              <a:t>　</a:t>
            </a:r>
            <a:r>
              <a:rPr lang="ja-JP" altLang="en-US" sz="1400" dirty="0" smtClean="0">
                <a:latin typeface="Meiryo UI"/>
                <a:ea typeface="Meiryo UI"/>
                <a:cs typeface="Meiryo UI"/>
              </a:rPr>
              <a:t>　 </a:t>
            </a:r>
            <a:r>
              <a:rPr lang="ja-JP" altLang="en-US" sz="1400" dirty="0" err="1" smtClean="0">
                <a:latin typeface="Meiryo UI"/>
                <a:ea typeface="Meiryo UI"/>
                <a:cs typeface="Meiryo UI"/>
              </a:rPr>
              <a:t>る</a:t>
            </a:r>
            <a:r>
              <a:rPr lang="ja-JP" altLang="en-US" sz="1400" dirty="0">
                <a:latin typeface="Meiryo UI"/>
                <a:ea typeface="Meiryo UI"/>
                <a:cs typeface="Meiryo UI"/>
              </a:rPr>
              <a:t>グローバルでの</a:t>
            </a:r>
            <a:r>
              <a:rPr lang="ja-JP" altLang="en-US" sz="1400" b="1" u="sng" dirty="0">
                <a:latin typeface="Meiryo UI"/>
                <a:ea typeface="Meiryo UI"/>
                <a:cs typeface="Meiryo UI"/>
              </a:rPr>
              <a:t>技術革命</a:t>
            </a:r>
            <a:r>
              <a:rPr lang="ja-JP" altLang="en-US" sz="1400" b="1" u="sng" dirty="0" smtClean="0">
                <a:latin typeface="Meiryo UI"/>
                <a:ea typeface="Meiryo UI"/>
                <a:cs typeface="Meiryo UI"/>
              </a:rPr>
              <a:t>による</a:t>
            </a:r>
            <a:r>
              <a:rPr lang="ja-JP" altLang="en-US" sz="1400" b="1" u="sng" dirty="0">
                <a:latin typeface="Meiryo UI"/>
                <a:ea typeface="Meiryo UI"/>
                <a:cs typeface="Meiryo UI"/>
              </a:rPr>
              <a:t>産業・就業構造の大きな変化</a:t>
            </a:r>
            <a:r>
              <a:rPr lang="ja-JP" altLang="en-US" sz="1400" dirty="0">
                <a:latin typeface="Meiryo UI"/>
                <a:ea typeface="Meiryo UI"/>
                <a:cs typeface="Meiryo UI"/>
              </a:rPr>
              <a:t>が確実に見込まれ</a:t>
            </a:r>
            <a:r>
              <a:rPr lang="ja-JP" altLang="en-US" sz="1400" dirty="0" smtClean="0">
                <a:latin typeface="Meiryo UI"/>
                <a:ea typeface="Meiryo UI"/>
                <a:cs typeface="Meiryo UI"/>
              </a:rPr>
              <a:t>、今後</a:t>
            </a:r>
            <a:r>
              <a:rPr lang="ja-JP" altLang="en-US" sz="1400" dirty="0">
                <a:latin typeface="Meiryo UI"/>
                <a:ea typeface="Meiryo UI"/>
                <a:cs typeface="Meiryo UI"/>
              </a:rPr>
              <a:t>は、</a:t>
            </a:r>
            <a:r>
              <a:rPr lang="ja-JP" altLang="en-US" sz="1400" dirty="0" smtClean="0">
                <a:latin typeface="Meiryo UI"/>
                <a:ea typeface="Meiryo UI"/>
                <a:cs typeface="Meiryo UI"/>
              </a:rPr>
              <a:t>東京オリンピック・</a:t>
            </a:r>
            <a:endParaRPr lang="en-US" altLang="ja-JP" sz="1400" dirty="0" smtClean="0">
              <a:latin typeface="Meiryo UI"/>
              <a:ea typeface="Meiryo UI"/>
              <a:cs typeface="Meiryo UI"/>
            </a:endParaRPr>
          </a:p>
          <a:p>
            <a:pPr>
              <a:lnSpc>
                <a:spcPts val="1800"/>
              </a:lnSpc>
              <a:spcBef>
                <a:spcPts val="0"/>
              </a:spcBef>
              <a:defRPr/>
            </a:pPr>
            <a:r>
              <a:rPr lang="en-US" altLang="ja-JP" sz="1400" dirty="0">
                <a:latin typeface="Meiryo UI"/>
                <a:ea typeface="Meiryo UI"/>
                <a:cs typeface="Meiryo UI"/>
              </a:rPr>
              <a:t> </a:t>
            </a:r>
            <a:r>
              <a:rPr lang="en-US" altLang="ja-JP" sz="1400" dirty="0" smtClean="0">
                <a:latin typeface="Meiryo UI"/>
                <a:ea typeface="Meiryo UI"/>
                <a:cs typeface="Meiryo UI"/>
              </a:rPr>
              <a:t>    </a:t>
            </a:r>
            <a:r>
              <a:rPr lang="ja-JP" altLang="en-US" sz="1400" dirty="0" smtClean="0">
                <a:latin typeface="Meiryo UI"/>
                <a:ea typeface="Meiryo UI"/>
                <a:cs typeface="Meiryo UI"/>
              </a:rPr>
              <a:t>パラリンピックなどの</a:t>
            </a:r>
            <a:r>
              <a:rPr lang="ja-JP" altLang="en-US" sz="1400" dirty="0">
                <a:latin typeface="Meiryo UI"/>
                <a:ea typeface="Meiryo UI"/>
                <a:cs typeface="Meiryo UI"/>
              </a:rPr>
              <a:t>開催や、</a:t>
            </a:r>
            <a:r>
              <a:rPr lang="en-US" altLang="ja-JP" sz="1400" b="1" u="sng" dirty="0">
                <a:latin typeface="Meiryo UI"/>
                <a:ea typeface="Meiryo UI"/>
                <a:cs typeface="Meiryo UI"/>
              </a:rPr>
              <a:t>IR</a:t>
            </a:r>
            <a:r>
              <a:rPr lang="ja-JP" altLang="en-US" sz="1400" b="1" u="sng" dirty="0" err="1">
                <a:latin typeface="Meiryo UI"/>
                <a:ea typeface="Meiryo UI"/>
                <a:cs typeface="Meiryo UI"/>
              </a:rPr>
              <a:t>、</a:t>
            </a:r>
            <a:r>
              <a:rPr lang="en-US" altLang="ja-JP" sz="1400" b="1" u="sng" dirty="0">
                <a:latin typeface="Meiryo UI"/>
                <a:ea typeface="Meiryo UI"/>
                <a:cs typeface="Meiryo UI"/>
              </a:rPr>
              <a:t>2025</a:t>
            </a:r>
            <a:r>
              <a:rPr lang="ja-JP" altLang="en-US" sz="1400" b="1" u="sng" dirty="0">
                <a:latin typeface="Meiryo UI"/>
                <a:ea typeface="Meiryo UI"/>
                <a:cs typeface="Meiryo UI"/>
              </a:rPr>
              <a:t>日本万国博覧会</a:t>
            </a:r>
            <a:r>
              <a:rPr lang="ja-JP" altLang="en-US" sz="1400" dirty="0">
                <a:latin typeface="Meiryo UI"/>
                <a:ea typeface="Meiryo UI"/>
                <a:cs typeface="Meiryo UI"/>
              </a:rPr>
              <a:t>の実現といった、経済社会</a:t>
            </a:r>
            <a:r>
              <a:rPr lang="ja-JP" altLang="en-US" sz="1400" dirty="0" smtClean="0">
                <a:latin typeface="Meiryo UI"/>
                <a:ea typeface="Meiryo UI"/>
                <a:cs typeface="Meiryo UI"/>
              </a:rPr>
              <a:t>に大きなインパクト</a:t>
            </a:r>
            <a:r>
              <a:rPr lang="ja-JP" altLang="en-US" sz="1400" dirty="0">
                <a:latin typeface="Meiryo UI"/>
                <a:ea typeface="Meiryo UI"/>
                <a:cs typeface="Meiryo UI"/>
              </a:rPr>
              <a:t>を与える</a:t>
            </a:r>
            <a:r>
              <a:rPr lang="ja-JP" altLang="en-US" sz="1400" dirty="0" smtClean="0">
                <a:latin typeface="Meiryo UI"/>
                <a:ea typeface="Meiryo UI"/>
                <a:cs typeface="Meiryo UI"/>
              </a:rPr>
              <a:t>プロ</a:t>
            </a:r>
            <a:endParaRPr lang="en-US" altLang="ja-JP" sz="1400" dirty="0" smtClean="0">
              <a:latin typeface="Meiryo UI"/>
              <a:ea typeface="Meiryo UI"/>
              <a:cs typeface="Meiryo UI"/>
            </a:endParaRPr>
          </a:p>
          <a:p>
            <a:pPr>
              <a:lnSpc>
                <a:spcPts val="1800"/>
              </a:lnSpc>
              <a:spcBef>
                <a:spcPts val="0"/>
              </a:spcBef>
              <a:defRPr/>
            </a:pPr>
            <a:r>
              <a:rPr lang="en-US" altLang="ja-JP" sz="1400" dirty="0">
                <a:latin typeface="Meiryo UI"/>
                <a:ea typeface="Meiryo UI"/>
                <a:cs typeface="Meiryo UI"/>
              </a:rPr>
              <a:t> </a:t>
            </a:r>
            <a:r>
              <a:rPr lang="en-US" altLang="ja-JP" sz="1400" dirty="0" smtClean="0">
                <a:latin typeface="Meiryo UI"/>
                <a:ea typeface="Meiryo UI"/>
                <a:cs typeface="Meiryo UI"/>
              </a:rPr>
              <a:t>    </a:t>
            </a:r>
            <a:r>
              <a:rPr lang="ja-JP" altLang="en-US" sz="1400" dirty="0" smtClean="0">
                <a:latin typeface="Meiryo UI"/>
                <a:ea typeface="Meiryo UI"/>
                <a:cs typeface="Meiryo UI"/>
              </a:rPr>
              <a:t>ジェクト</a:t>
            </a:r>
            <a:r>
              <a:rPr lang="ja-JP" altLang="en-US" sz="1400" dirty="0">
                <a:latin typeface="Meiryo UI"/>
                <a:ea typeface="Meiryo UI"/>
                <a:cs typeface="Meiryo UI"/>
              </a:rPr>
              <a:t>も予定されている。</a:t>
            </a:r>
          </a:p>
        </p:txBody>
      </p:sp>
    </p:spTree>
    <p:extLst>
      <p:ext uri="{BB962C8B-B14F-4D97-AF65-F5344CB8AC3E}">
        <p14:creationId xmlns:p14="http://schemas.microsoft.com/office/powerpoint/2010/main" val="1862463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11560" y="1268760"/>
            <a:ext cx="7992888" cy="5137912"/>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lIns="216000" rIns="144000" anchor="t" anchorCtr="0"/>
          <a:lstStyle/>
          <a:p>
            <a:pPr>
              <a:lnSpc>
                <a:spcPts val="2200"/>
              </a:lnSpc>
              <a:defRPr/>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本資料の位置付け</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2200"/>
              </a:lnSpc>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本資料は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成長戦略策定時からこれまでの成果や課題の検証・総括、また、今後重点化を図ってはどうかと考えられる分野</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など、バージョンアップに向け議論を深めていただくための「たたき台」として、事務局において作成したもの。</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11922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■バージョンアップの方向性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①　今後の検討課題とポイント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（有識者ヒアリングから</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203124" y="1118284"/>
            <a:ext cx="8668301" cy="5688000"/>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lIns="180000" anchor="t" anchorCtr="0"/>
          <a:lstStyle/>
          <a:p>
            <a:pPr>
              <a:lnSpc>
                <a:spcPts val="2000"/>
              </a:lnSpc>
              <a:spcBef>
                <a:spcPts val="0"/>
              </a:spcBef>
              <a:defRPr/>
            </a:pPr>
            <a:r>
              <a:rPr lang="ja-JP" altLang="en-US" sz="1400" dirty="0" smtClean="0">
                <a:solidFill>
                  <a:srgbClr val="000000"/>
                </a:solidFill>
                <a:latin typeface="Meiryo UI"/>
                <a:ea typeface="Meiryo UI"/>
                <a:cs typeface="Meiryo UI"/>
              </a:rPr>
              <a:t>○　</a:t>
            </a:r>
            <a:r>
              <a:rPr lang="ja-JP" altLang="en-US" sz="1400" b="1" u="sng" dirty="0" smtClean="0">
                <a:solidFill>
                  <a:srgbClr val="000000"/>
                </a:solidFill>
                <a:latin typeface="Meiryo UI"/>
                <a:ea typeface="Meiryo UI"/>
                <a:cs typeface="Meiryo UI"/>
              </a:rPr>
              <a:t>健康関連産業と観光インバウンド関連</a:t>
            </a:r>
            <a:r>
              <a:rPr lang="ja-JP" altLang="en-US" sz="1400" b="1" u="sng" dirty="0" smtClean="0">
                <a:solidFill>
                  <a:schemeClr val="tx1"/>
                </a:solidFill>
                <a:latin typeface="Meiryo UI"/>
                <a:ea typeface="Meiryo UI"/>
                <a:cs typeface="Meiryo UI"/>
              </a:rPr>
              <a:t>産業</a:t>
            </a:r>
            <a:r>
              <a:rPr lang="ja-JP" altLang="en-US" sz="1400" b="1" u="sng" dirty="0" smtClean="0">
                <a:solidFill>
                  <a:srgbClr val="000000"/>
                </a:solidFill>
                <a:latin typeface="Meiryo UI"/>
                <a:ea typeface="Meiryo UI"/>
                <a:cs typeface="Meiryo UI"/>
              </a:rPr>
              <a:t>は市場が見込まれ、大阪・関西が強い産業</a:t>
            </a:r>
            <a:r>
              <a:rPr lang="ja-JP" altLang="en-US" sz="1400" dirty="0" smtClean="0">
                <a:solidFill>
                  <a:srgbClr val="000000"/>
                </a:solidFill>
                <a:latin typeface="Meiryo UI"/>
                <a:ea typeface="Meiryo UI"/>
                <a:cs typeface="Meiryo UI"/>
              </a:rPr>
              <a:t>。</a:t>
            </a:r>
            <a:r>
              <a:rPr lang="ja-JP" altLang="en-US" sz="1200" dirty="0" smtClean="0">
                <a:solidFill>
                  <a:srgbClr val="000000"/>
                </a:solidFill>
                <a:latin typeface="Meiryo UI"/>
                <a:ea typeface="Meiryo UI"/>
                <a:cs typeface="Meiryo UI"/>
              </a:rPr>
              <a:t>［シンクタンク、大学教授］</a:t>
            </a:r>
            <a:endParaRPr lang="en-US" altLang="ja-JP" sz="1400" dirty="0" smtClean="0">
              <a:solidFill>
                <a:srgbClr val="000000"/>
              </a:solidFill>
              <a:latin typeface="Meiryo UI"/>
              <a:ea typeface="Meiryo UI"/>
              <a:cs typeface="Meiryo UI"/>
            </a:endParaRPr>
          </a:p>
          <a:p>
            <a:pPr>
              <a:lnSpc>
                <a:spcPts val="2000"/>
              </a:lnSpc>
              <a:spcBef>
                <a:spcPts val="0"/>
              </a:spcBef>
              <a:defRPr/>
            </a:pPr>
            <a:endParaRPr lang="en-US" altLang="ja-JP" sz="1400" dirty="0" smtClean="0">
              <a:solidFill>
                <a:srgbClr val="000000"/>
              </a:solidFill>
              <a:latin typeface="Meiryo UI"/>
              <a:ea typeface="Meiryo UI"/>
              <a:cs typeface="Meiryo UI"/>
            </a:endParaRPr>
          </a:p>
          <a:p>
            <a:pPr>
              <a:lnSpc>
                <a:spcPts val="2000"/>
              </a:lnSpc>
              <a:spcBef>
                <a:spcPts val="0"/>
              </a:spcBef>
              <a:defRPr/>
            </a:pPr>
            <a:r>
              <a:rPr lang="ja-JP" altLang="en-US" sz="1400" dirty="0" smtClean="0">
                <a:solidFill>
                  <a:srgbClr val="000000"/>
                </a:solidFill>
                <a:latin typeface="Meiryo UI"/>
                <a:ea typeface="Meiryo UI"/>
                <a:cs typeface="Meiryo UI"/>
              </a:rPr>
              <a:t>○　</a:t>
            </a:r>
            <a:r>
              <a:rPr lang="ja-JP" altLang="en-US" sz="1400" b="1" u="sng" dirty="0" smtClean="0">
                <a:solidFill>
                  <a:srgbClr val="000000"/>
                </a:solidFill>
                <a:latin typeface="Meiryo UI"/>
                <a:ea typeface="Meiryo UI"/>
                <a:cs typeface="Meiryo UI"/>
              </a:rPr>
              <a:t>健康</a:t>
            </a:r>
            <a:r>
              <a:rPr lang="ja-JP" altLang="en-US" sz="1400" dirty="0" smtClean="0">
                <a:solidFill>
                  <a:srgbClr val="000000"/>
                </a:solidFill>
                <a:latin typeface="Meiryo UI"/>
                <a:ea typeface="Meiryo UI"/>
                <a:cs typeface="Meiryo UI"/>
              </a:rPr>
              <a:t>や人々の</a:t>
            </a:r>
            <a:r>
              <a:rPr lang="ja-JP" altLang="en-US" sz="1400" b="1" u="sng" dirty="0" smtClean="0">
                <a:solidFill>
                  <a:srgbClr val="000000"/>
                </a:solidFill>
                <a:latin typeface="Meiryo UI"/>
                <a:ea typeface="Meiryo UI"/>
                <a:cs typeface="Meiryo UI"/>
              </a:rPr>
              <a:t>幸せ、最適なライフスタイルをより良く保つ商品やサービス</a:t>
            </a:r>
            <a:r>
              <a:rPr lang="ja-JP" altLang="en-US" sz="1400" dirty="0" smtClean="0">
                <a:solidFill>
                  <a:srgbClr val="000000"/>
                </a:solidFill>
                <a:latin typeface="Meiryo UI"/>
                <a:ea typeface="Meiryo UI"/>
                <a:cs typeface="Meiryo UI"/>
              </a:rPr>
              <a:t>の提供は、</a:t>
            </a:r>
            <a:r>
              <a:rPr lang="ja-JP" altLang="en-US" sz="1400" b="1" u="sng" dirty="0" smtClean="0">
                <a:solidFill>
                  <a:srgbClr val="000000"/>
                </a:solidFill>
                <a:latin typeface="Meiryo UI"/>
                <a:ea typeface="Meiryo UI"/>
                <a:cs typeface="Meiryo UI"/>
              </a:rPr>
              <a:t>今後確実に伸びる産業</a:t>
            </a:r>
            <a:r>
              <a:rPr lang="ja-JP" altLang="en-US" sz="1400" dirty="0" smtClean="0">
                <a:solidFill>
                  <a:srgbClr val="000000"/>
                </a:solidFill>
                <a:latin typeface="Meiryo UI"/>
                <a:ea typeface="Meiryo UI"/>
                <a:cs typeface="Meiryo UI"/>
              </a:rPr>
              <a:t>であり、</a:t>
            </a:r>
            <a:endParaRPr lang="en-US" altLang="ja-JP" sz="1400" dirty="0" smtClean="0">
              <a:solidFill>
                <a:srgbClr val="000000"/>
              </a:solidFill>
              <a:latin typeface="Meiryo UI"/>
              <a:ea typeface="Meiryo UI"/>
              <a:cs typeface="Meiryo UI"/>
            </a:endParaRPr>
          </a:p>
          <a:p>
            <a:pPr>
              <a:lnSpc>
                <a:spcPts val="2000"/>
              </a:lnSpc>
              <a:spcBef>
                <a:spcPts val="0"/>
              </a:spcBef>
              <a:defRPr/>
            </a:pPr>
            <a:r>
              <a:rPr lang="ja-JP" altLang="en-US" sz="1400" dirty="0">
                <a:solidFill>
                  <a:srgbClr val="000000"/>
                </a:solidFill>
                <a:latin typeface="Meiryo UI"/>
                <a:ea typeface="Meiryo UI"/>
                <a:cs typeface="Meiryo UI"/>
              </a:rPr>
              <a:t>　 </a:t>
            </a:r>
            <a:r>
              <a:rPr lang="ja-JP" altLang="en-US" sz="1400" dirty="0" smtClean="0">
                <a:solidFill>
                  <a:srgbClr val="000000"/>
                </a:solidFill>
                <a:latin typeface="Meiryo UI"/>
                <a:ea typeface="Meiryo UI"/>
                <a:cs typeface="Meiryo UI"/>
              </a:rPr>
              <a:t>ここへ注力していく</a:t>
            </a:r>
            <a:r>
              <a:rPr lang="ja-JP" altLang="en-US" sz="1400" dirty="0">
                <a:solidFill>
                  <a:srgbClr val="000000"/>
                </a:solidFill>
                <a:latin typeface="Meiryo UI"/>
                <a:ea typeface="Meiryo UI"/>
                <a:cs typeface="Meiryo UI"/>
              </a:rPr>
              <a:t>こと</a:t>
            </a:r>
            <a:r>
              <a:rPr lang="ja-JP" altLang="en-US" sz="1400" dirty="0" smtClean="0">
                <a:solidFill>
                  <a:srgbClr val="000000"/>
                </a:solidFill>
                <a:latin typeface="Meiryo UI"/>
                <a:ea typeface="Meiryo UI"/>
                <a:cs typeface="Meiryo UI"/>
              </a:rPr>
              <a:t>が大阪の成長に重要</a:t>
            </a:r>
            <a:r>
              <a:rPr lang="ja-JP" altLang="en-US" sz="1400" dirty="0" smtClean="0">
                <a:solidFill>
                  <a:srgbClr val="FF0000"/>
                </a:solidFill>
                <a:latin typeface="Meiryo UI"/>
                <a:ea typeface="Meiryo UI"/>
                <a:cs typeface="Meiryo UI"/>
              </a:rPr>
              <a:t>。</a:t>
            </a:r>
            <a:r>
              <a:rPr lang="ja-JP" altLang="en-US" sz="1400" dirty="0" smtClean="0">
                <a:solidFill>
                  <a:srgbClr val="000000"/>
                </a:solidFill>
                <a:latin typeface="Meiryo UI"/>
                <a:ea typeface="Meiryo UI"/>
                <a:cs typeface="Meiryo UI"/>
              </a:rPr>
              <a:t>［民間事業者］</a:t>
            </a:r>
            <a:endParaRPr lang="en-US" altLang="ja-JP" sz="1400" dirty="0" smtClean="0">
              <a:solidFill>
                <a:srgbClr val="000000"/>
              </a:solidFill>
              <a:latin typeface="Meiryo UI"/>
              <a:ea typeface="Meiryo UI"/>
              <a:cs typeface="Meiryo UI"/>
            </a:endParaRPr>
          </a:p>
          <a:p>
            <a:pPr>
              <a:lnSpc>
                <a:spcPts val="2000"/>
              </a:lnSpc>
              <a:spcBef>
                <a:spcPts val="0"/>
              </a:spcBef>
              <a:defRPr/>
            </a:pPr>
            <a:endParaRPr lang="en-US" altLang="ja-JP" sz="1400" dirty="0" smtClean="0">
              <a:solidFill>
                <a:srgbClr val="000000"/>
              </a:solidFill>
              <a:latin typeface="Meiryo UI"/>
              <a:ea typeface="Meiryo UI"/>
              <a:cs typeface="Meiryo UI"/>
            </a:endParaRPr>
          </a:p>
          <a:p>
            <a:pPr>
              <a:lnSpc>
                <a:spcPts val="2000"/>
              </a:lnSpc>
              <a:spcBef>
                <a:spcPts val="0"/>
              </a:spcBef>
              <a:defRPr/>
            </a:pPr>
            <a:r>
              <a:rPr lang="ja-JP" altLang="en-US" sz="1400" dirty="0" smtClean="0">
                <a:solidFill>
                  <a:srgbClr val="000000"/>
                </a:solidFill>
                <a:latin typeface="Meiryo UI"/>
                <a:ea typeface="Meiryo UI"/>
                <a:cs typeface="Meiryo UI"/>
              </a:rPr>
              <a:t>○  大阪・関西における</a:t>
            </a:r>
            <a:r>
              <a:rPr lang="ja-JP" altLang="en-US" sz="1400" b="1" u="sng" dirty="0" smtClean="0">
                <a:solidFill>
                  <a:srgbClr val="000000"/>
                </a:solidFill>
                <a:latin typeface="Meiryo UI"/>
                <a:ea typeface="Meiryo UI"/>
                <a:cs typeface="Meiryo UI"/>
              </a:rPr>
              <a:t>世界レベルのライフサイエンスのポテンシャルを生かし</a:t>
            </a:r>
            <a:r>
              <a:rPr lang="ja-JP" altLang="en-US" sz="1400" dirty="0" smtClean="0">
                <a:solidFill>
                  <a:srgbClr val="000000"/>
                </a:solidFill>
                <a:latin typeface="Meiryo UI"/>
                <a:ea typeface="Meiryo UI"/>
                <a:cs typeface="Meiryo UI"/>
              </a:rPr>
              <a:t>、更に磨きをかけ</a:t>
            </a:r>
            <a:r>
              <a:rPr lang="ja-JP" altLang="en-US" sz="1400" b="1" u="sng" dirty="0" smtClean="0">
                <a:solidFill>
                  <a:srgbClr val="000000"/>
                </a:solidFill>
                <a:latin typeface="Meiryo UI"/>
                <a:ea typeface="Meiryo UI"/>
                <a:cs typeface="Meiryo UI"/>
              </a:rPr>
              <a:t>、トップクラスのクラスター</a:t>
            </a:r>
            <a:endParaRPr lang="en-US" altLang="ja-JP" sz="1400" b="1" u="sng" dirty="0" smtClean="0">
              <a:solidFill>
                <a:srgbClr val="000000"/>
              </a:solidFill>
              <a:latin typeface="Meiryo UI"/>
              <a:ea typeface="Meiryo UI"/>
              <a:cs typeface="Meiryo UI"/>
            </a:endParaRPr>
          </a:p>
          <a:p>
            <a:pPr>
              <a:lnSpc>
                <a:spcPts val="2000"/>
              </a:lnSpc>
              <a:spcBef>
                <a:spcPts val="0"/>
              </a:spcBef>
              <a:defRPr/>
            </a:pPr>
            <a:r>
              <a:rPr lang="ja-JP" altLang="en-US" sz="1400" b="1" dirty="0" smtClean="0">
                <a:solidFill>
                  <a:srgbClr val="000000"/>
                </a:solidFill>
                <a:latin typeface="Meiryo UI"/>
                <a:ea typeface="Meiryo UI"/>
                <a:cs typeface="Meiryo UI"/>
              </a:rPr>
              <a:t>　 </a:t>
            </a:r>
            <a:r>
              <a:rPr lang="ja-JP" altLang="en-US" sz="1400" b="1" u="sng" dirty="0" smtClean="0">
                <a:solidFill>
                  <a:srgbClr val="000000"/>
                </a:solidFill>
                <a:latin typeface="Meiryo UI"/>
                <a:ea typeface="Meiryo UI"/>
                <a:cs typeface="Meiryo UI"/>
              </a:rPr>
              <a:t>を形成</a:t>
            </a:r>
            <a:r>
              <a:rPr lang="ja-JP" altLang="en-US" sz="1400" dirty="0" smtClean="0">
                <a:solidFill>
                  <a:srgbClr val="000000"/>
                </a:solidFill>
                <a:latin typeface="Meiryo UI"/>
                <a:ea typeface="Meiryo UI"/>
                <a:cs typeface="Meiryo UI"/>
              </a:rPr>
              <a:t>していかなければならない。また、国内だけでなく、海外の高齢化や健康意識の高まりを見据え、</a:t>
            </a:r>
            <a:r>
              <a:rPr lang="ja-JP" altLang="en-US" sz="1400" b="1" u="sng" dirty="0" smtClean="0">
                <a:solidFill>
                  <a:srgbClr val="000000"/>
                </a:solidFill>
                <a:latin typeface="Meiryo UI"/>
                <a:ea typeface="Meiryo UI"/>
                <a:cs typeface="Meiryo UI"/>
              </a:rPr>
              <a:t>ヘルスケア、</a:t>
            </a:r>
            <a:endParaRPr lang="en-US" altLang="ja-JP" sz="1400" b="1" u="sng" dirty="0" smtClean="0">
              <a:solidFill>
                <a:srgbClr val="000000"/>
              </a:solidFill>
              <a:latin typeface="Meiryo UI"/>
              <a:ea typeface="Meiryo UI"/>
              <a:cs typeface="Meiryo UI"/>
            </a:endParaRPr>
          </a:p>
          <a:p>
            <a:pPr>
              <a:lnSpc>
                <a:spcPts val="2000"/>
              </a:lnSpc>
              <a:spcBef>
                <a:spcPts val="0"/>
              </a:spcBef>
              <a:defRPr/>
            </a:pPr>
            <a:r>
              <a:rPr lang="ja-JP" altLang="en-US" sz="1400" b="1" dirty="0">
                <a:solidFill>
                  <a:srgbClr val="000000"/>
                </a:solidFill>
                <a:latin typeface="Meiryo UI"/>
                <a:ea typeface="Meiryo UI"/>
                <a:cs typeface="Meiryo UI"/>
              </a:rPr>
              <a:t>　 </a:t>
            </a:r>
            <a:r>
              <a:rPr lang="ja-JP" altLang="en-US" sz="1400" b="1" u="sng" dirty="0" smtClean="0">
                <a:solidFill>
                  <a:srgbClr val="000000"/>
                </a:solidFill>
                <a:latin typeface="Meiryo UI"/>
                <a:ea typeface="Meiryo UI"/>
                <a:cs typeface="Meiryo UI"/>
              </a:rPr>
              <a:t>ウェルネスといったすそ野の広い産業創出を図るための重層的な取組が必要</a:t>
            </a:r>
            <a:r>
              <a:rPr lang="ja-JP" altLang="en-US" sz="1400" dirty="0" smtClean="0">
                <a:solidFill>
                  <a:srgbClr val="000000"/>
                </a:solidFill>
                <a:latin typeface="Meiryo UI"/>
                <a:ea typeface="Meiryo UI"/>
                <a:cs typeface="Meiryo UI"/>
              </a:rPr>
              <a:t>。［大学教授］</a:t>
            </a:r>
            <a:endParaRPr lang="en-US" altLang="ja-JP" sz="1400" dirty="0" smtClean="0">
              <a:solidFill>
                <a:srgbClr val="000000"/>
              </a:solidFill>
              <a:latin typeface="Meiryo UI"/>
              <a:ea typeface="Meiryo UI"/>
              <a:cs typeface="Meiryo UI"/>
            </a:endParaRPr>
          </a:p>
          <a:p>
            <a:pPr>
              <a:lnSpc>
                <a:spcPts val="2000"/>
              </a:lnSpc>
              <a:spcBef>
                <a:spcPts val="0"/>
              </a:spcBef>
              <a:defRPr/>
            </a:pPr>
            <a:endParaRPr lang="en-US" altLang="ja-JP" sz="1400" dirty="0" smtClean="0">
              <a:solidFill>
                <a:srgbClr val="000000"/>
              </a:solidFill>
              <a:latin typeface="Meiryo UI"/>
              <a:ea typeface="Meiryo UI"/>
              <a:cs typeface="Meiryo UI"/>
            </a:endParaRPr>
          </a:p>
          <a:p>
            <a:pPr>
              <a:lnSpc>
                <a:spcPts val="2000"/>
              </a:lnSpc>
              <a:spcBef>
                <a:spcPts val="0"/>
              </a:spcBef>
              <a:defRPr/>
            </a:pPr>
            <a:r>
              <a:rPr lang="ja-JP" altLang="en-US" sz="1400" dirty="0" smtClean="0">
                <a:solidFill>
                  <a:srgbClr val="000000"/>
                </a:solidFill>
                <a:latin typeface="Meiryo UI"/>
                <a:ea typeface="Meiryo UI"/>
                <a:cs typeface="Meiryo UI"/>
              </a:rPr>
              <a:t>○</a:t>
            </a:r>
            <a:r>
              <a:rPr lang="ja-JP" altLang="en-US" sz="1400" dirty="0">
                <a:solidFill>
                  <a:srgbClr val="000000"/>
                </a:solidFill>
                <a:latin typeface="Meiryo UI"/>
                <a:ea typeface="Meiryo UI"/>
                <a:cs typeface="Meiryo UI"/>
              </a:rPr>
              <a:t>　</a:t>
            </a:r>
            <a:r>
              <a:rPr lang="ja-JP" altLang="en-US" sz="1400" b="1" u="sng" dirty="0">
                <a:solidFill>
                  <a:srgbClr val="000000"/>
                </a:solidFill>
                <a:latin typeface="Meiryo UI"/>
                <a:ea typeface="Meiryo UI"/>
                <a:cs typeface="Meiryo UI"/>
              </a:rPr>
              <a:t>健康</a:t>
            </a:r>
            <a:r>
              <a:rPr lang="ja-JP" altLang="en-US" sz="1400" b="1" u="sng" dirty="0" smtClean="0">
                <a:solidFill>
                  <a:srgbClr val="000000"/>
                </a:solidFill>
                <a:latin typeface="Meiryo UI"/>
                <a:ea typeface="Meiryo UI"/>
                <a:cs typeface="Meiryo UI"/>
              </a:rPr>
              <a:t>関連</a:t>
            </a:r>
            <a:r>
              <a:rPr lang="ja-JP" altLang="en-US" sz="1400" b="1" u="sng" dirty="0">
                <a:solidFill>
                  <a:srgbClr val="000000"/>
                </a:solidFill>
                <a:latin typeface="Meiryo UI"/>
                <a:ea typeface="Meiryo UI"/>
                <a:cs typeface="Meiryo UI"/>
              </a:rPr>
              <a:t>分野</a:t>
            </a:r>
            <a:r>
              <a:rPr lang="ja-JP" altLang="en-US" sz="1400" dirty="0">
                <a:solidFill>
                  <a:srgbClr val="000000"/>
                </a:solidFill>
                <a:latin typeface="Meiryo UI"/>
                <a:ea typeface="Meiryo UI"/>
                <a:cs typeface="Meiryo UI"/>
              </a:rPr>
              <a:t>に関しては、</a:t>
            </a:r>
            <a:r>
              <a:rPr lang="ja-JP" altLang="en-US" sz="1400" dirty="0" smtClean="0">
                <a:solidFill>
                  <a:srgbClr val="000000"/>
                </a:solidFill>
                <a:latin typeface="Meiryo UI"/>
                <a:ea typeface="Meiryo UI"/>
                <a:cs typeface="Meiryo UI"/>
              </a:rPr>
              <a:t>病院食</a:t>
            </a:r>
            <a:r>
              <a:rPr lang="ja-JP" altLang="en-US" sz="1400" dirty="0">
                <a:solidFill>
                  <a:srgbClr val="000000"/>
                </a:solidFill>
                <a:latin typeface="Meiryo UI"/>
                <a:ea typeface="Meiryo UI"/>
                <a:cs typeface="Meiryo UI"/>
              </a:rPr>
              <a:t>に</a:t>
            </a:r>
            <a:r>
              <a:rPr lang="ja-JP" altLang="en-US" sz="1400" dirty="0" smtClean="0">
                <a:solidFill>
                  <a:srgbClr val="000000"/>
                </a:solidFill>
                <a:latin typeface="Meiryo UI"/>
                <a:ea typeface="Meiryo UI"/>
                <a:cs typeface="Meiryo UI"/>
              </a:rPr>
              <a:t>も多様なニーズがあるように、</a:t>
            </a:r>
            <a:r>
              <a:rPr lang="ja-JP" altLang="en-US" sz="1400" b="1" u="sng" dirty="0" smtClean="0">
                <a:solidFill>
                  <a:srgbClr val="000000"/>
                </a:solidFill>
                <a:latin typeface="Meiryo UI"/>
                <a:ea typeface="Meiryo UI"/>
                <a:cs typeface="Meiryo UI"/>
              </a:rPr>
              <a:t>波及するサービスもマーケットとして広くとらえ</a:t>
            </a:r>
            <a:r>
              <a:rPr lang="ja-JP" altLang="en-US" sz="1400" dirty="0" smtClean="0">
                <a:solidFill>
                  <a:srgbClr val="000000"/>
                </a:solidFill>
                <a:latin typeface="Meiryo UI"/>
                <a:ea typeface="Meiryo UI"/>
                <a:cs typeface="Meiryo UI"/>
              </a:rPr>
              <a:t>、</a:t>
            </a:r>
            <a:endParaRPr lang="en-US" altLang="ja-JP" sz="1400" dirty="0" smtClean="0">
              <a:solidFill>
                <a:srgbClr val="000000"/>
              </a:solidFill>
              <a:latin typeface="Meiryo UI"/>
              <a:ea typeface="Meiryo UI"/>
              <a:cs typeface="Meiryo UI"/>
            </a:endParaRPr>
          </a:p>
          <a:p>
            <a:pPr>
              <a:lnSpc>
                <a:spcPts val="2000"/>
              </a:lnSpc>
              <a:spcBef>
                <a:spcPts val="0"/>
              </a:spcBef>
              <a:defRPr/>
            </a:pPr>
            <a:r>
              <a:rPr lang="en-US" altLang="ja-JP" sz="1400" dirty="0">
                <a:solidFill>
                  <a:srgbClr val="000000"/>
                </a:solidFill>
                <a:latin typeface="Meiryo UI"/>
                <a:ea typeface="Meiryo UI"/>
                <a:cs typeface="Meiryo UI"/>
              </a:rPr>
              <a:t> </a:t>
            </a:r>
            <a:r>
              <a:rPr lang="en-US" altLang="ja-JP" sz="1400" dirty="0" smtClean="0">
                <a:solidFill>
                  <a:srgbClr val="000000"/>
                </a:solidFill>
                <a:latin typeface="Meiryo UI"/>
                <a:ea typeface="Meiryo UI"/>
                <a:cs typeface="Meiryo UI"/>
              </a:rPr>
              <a:t>  </a:t>
            </a:r>
            <a:r>
              <a:rPr lang="ja-JP" altLang="en-US" sz="1400" dirty="0" smtClean="0">
                <a:solidFill>
                  <a:srgbClr val="000000"/>
                </a:solidFill>
                <a:latin typeface="Meiryo UI"/>
                <a:ea typeface="Meiryo UI"/>
                <a:cs typeface="Meiryo UI"/>
              </a:rPr>
              <a:t>生産性</a:t>
            </a:r>
            <a:r>
              <a:rPr lang="ja-JP" altLang="en-US" sz="1400" dirty="0" smtClean="0">
                <a:solidFill>
                  <a:schemeClr val="tx1"/>
                </a:solidFill>
                <a:latin typeface="Meiryo UI"/>
                <a:ea typeface="Meiryo UI"/>
                <a:cs typeface="Meiryo UI"/>
              </a:rPr>
              <a:t>向上や中小企業の参画も促進する中で</a:t>
            </a:r>
            <a:r>
              <a:rPr lang="ja-JP" altLang="en-US" sz="1400" b="1" u="sng" dirty="0" smtClean="0">
                <a:solidFill>
                  <a:schemeClr val="tx1"/>
                </a:solidFill>
                <a:latin typeface="Meiryo UI"/>
                <a:ea typeface="Meiryo UI"/>
                <a:cs typeface="Meiryo UI"/>
              </a:rPr>
              <a:t>、産業の成長を図りながら社会保障財源も抑制するという好循環</a:t>
            </a:r>
            <a:endParaRPr lang="en-US" altLang="ja-JP" sz="1400" b="1" u="sng" dirty="0" smtClean="0">
              <a:solidFill>
                <a:schemeClr val="tx1"/>
              </a:solidFill>
              <a:latin typeface="Meiryo UI"/>
              <a:ea typeface="Meiryo UI"/>
              <a:cs typeface="Meiryo UI"/>
            </a:endParaRPr>
          </a:p>
          <a:p>
            <a:pPr>
              <a:lnSpc>
                <a:spcPts val="2000"/>
              </a:lnSpc>
              <a:spcBef>
                <a:spcPts val="0"/>
              </a:spcBef>
              <a:defRPr/>
            </a:pPr>
            <a:r>
              <a:rPr lang="en-US" altLang="ja-JP" sz="1400" b="1" dirty="0">
                <a:solidFill>
                  <a:schemeClr val="tx1"/>
                </a:solidFill>
                <a:latin typeface="Meiryo UI"/>
                <a:ea typeface="Meiryo UI"/>
                <a:cs typeface="Meiryo UI"/>
              </a:rPr>
              <a:t> </a:t>
            </a:r>
            <a:r>
              <a:rPr lang="en-US" altLang="ja-JP" sz="1400" b="1"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をめざす考え方が重要</a:t>
            </a:r>
            <a:r>
              <a:rPr lang="ja-JP" altLang="en-US" sz="1400" dirty="0" smtClean="0">
                <a:solidFill>
                  <a:schemeClr val="tx1"/>
                </a:solidFill>
                <a:latin typeface="Meiryo UI"/>
                <a:ea typeface="Meiryo UI"/>
                <a:cs typeface="Meiryo UI"/>
              </a:rPr>
              <a:t>。［大学教授］</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marL="180975" indent="-180975">
              <a:lnSpc>
                <a:spcPts val="2000"/>
              </a:lnSpc>
              <a:spcBef>
                <a:spcPts val="0"/>
              </a:spcBef>
              <a:defRPr/>
            </a:pPr>
            <a:r>
              <a:rPr lang="ja-JP" altLang="en-US" sz="1400" dirty="0" smtClean="0">
                <a:solidFill>
                  <a:schemeClr val="tx1"/>
                </a:solidFill>
                <a:latin typeface="Meiryo UI"/>
                <a:ea typeface="Meiryo UI"/>
                <a:cs typeface="Meiryo UI"/>
              </a:rPr>
              <a:t>○</a:t>
            </a:r>
            <a:r>
              <a:rPr lang="ja-JP" altLang="en-US" sz="1400" dirty="0">
                <a:solidFill>
                  <a:schemeClr val="tx1"/>
                </a:solidFill>
                <a:latin typeface="Meiryo UI"/>
                <a:ea typeface="Meiryo UI"/>
                <a:cs typeface="Meiryo UI"/>
              </a:rPr>
              <a:t>　</a:t>
            </a:r>
            <a:r>
              <a:rPr lang="ja-JP" altLang="en-US" sz="1400" b="1" u="sng" dirty="0">
                <a:solidFill>
                  <a:schemeClr val="tx1"/>
                </a:solidFill>
                <a:latin typeface="Meiryo UI"/>
                <a:ea typeface="Meiryo UI"/>
                <a:cs typeface="Meiryo UI"/>
              </a:rPr>
              <a:t>医療や福祉、</a:t>
            </a:r>
            <a:r>
              <a:rPr lang="ja-JP" altLang="en-US" sz="1400" b="1" u="sng" dirty="0" smtClean="0">
                <a:solidFill>
                  <a:schemeClr val="tx1"/>
                </a:solidFill>
                <a:latin typeface="Meiryo UI"/>
                <a:ea typeface="Meiryo UI"/>
                <a:cs typeface="Meiryo UI"/>
              </a:rPr>
              <a:t>介護関連の施設を核とした地域経済の循環の輪が構築されていない</a:t>
            </a:r>
            <a:r>
              <a:rPr lang="ja-JP" altLang="en-US" sz="1400" dirty="0" smtClean="0">
                <a:solidFill>
                  <a:schemeClr val="tx1"/>
                </a:solidFill>
                <a:latin typeface="Meiryo UI"/>
                <a:ea typeface="Meiryo UI"/>
                <a:cs typeface="Meiryo UI"/>
              </a:rPr>
              <a:t>ことは課題。施設で提供される食事と地元農産物の関係、地元商店街との関連など</a:t>
            </a:r>
            <a:r>
              <a:rPr lang="ja-JP" altLang="en-US" sz="1400" b="1" u="sng" dirty="0" smtClean="0">
                <a:solidFill>
                  <a:schemeClr val="tx1"/>
                </a:solidFill>
                <a:latin typeface="Meiryo UI"/>
                <a:ea typeface="Meiryo UI"/>
                <a:cs typeface="Meiryo UI"/>
              </a:rPr>
              <a:t>人口減少を見据えた効率的なまちの運営</a:t>
            </a:r>
            <a:r>
              <a:rPr lang="ja-JP" altLang="en-US" sz="1400" dirty="0" smtClean="0">
                <a:solidFill>
                  <a:schemeClr val="tx1"/>
                </a:solidFill>
                <a:latin typeface="Meiryo UI"/>
                <a:ea typeface="Meiryo UI"/>
                <a:cs typeface="Meiryo UI"/>
              </a:rPr>
              <a:t>が求められる。</a:t>
            </a:r>
            <a:r>
              <a:rPr lang="en-US" altLang="ja-JP" sz="1400" dirty="0" smtClean="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［民間事業者］</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日本の医療に対する海外での需要は、掘り起こせばもっと出てくる。医療を海外に売り込むべき</a:t>
            </a:r>
            <a:r>
              <a:rPr lang="ja-JP" altLang="en-US" sz="1400" dirty="0" smtClean="0">
                <a:solidFill>
                  <a:schemeClr val="tx1"/>
                </a:solidFill>
                <a:latin typeface="Meiryo UI"/>
                <a:ea typeface="Meiryo UI"/>
                <a:cs typeface="Meiryo UI"/>
              </a:rPr>
              <a:t>。［大学教授］</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marL="180975" indent="-180975">
              <a:lnSpc>
                <a:spcPts val="2000"/>
              </a:lnSpc>
              <a:spcBef>
                <a:spcPts val="0"/>
              </a:spcBef>
              <a:defRPr/>
            </a:pPr>
            <a:r>
              <a:rPr lang="ja-JP" altLang="en-US" sz="1400"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医療機器や再生医療</a:t>
            </a:r>
            <a:r>
              <a:rPr lang="ja-JP" altLang="en-US" sz="1400" dirty="0" smtClean="0">
                <a:solidFill>
                  <a:schemeClr val="tx1"/>
                </a:solidFill>
                <a:latin typeface="Meiryo UI"/>
                <a:ea typeface="Meiryo UI"/>
                <a:cs typeface="Meiryo UI"/>
              </a:rPr>
              <a:t>の分野では、</a:t>
            </a:r>
            <a:r>
              <a:rPr lang="ja-JP" altLang="en-US" sz="1400" b="1" u="sng" dirty="0" smtClean="0">
                <a:solidFill>
                  <a:schemeClr val="tx1"/>
                </a:solidFill>
                <a:latin typeface="Meiryo UI"/>
                <a:ea typeface="Meiryo UI"/>
                <a:cs typeface="Meiryo UI"/>
              </a:rPr>
              <a:t>中小・ものづくり企業の参入が起こりつつあるが</a:t>
            </a:r>
            <a:r>
              <a:rPr lang="ja-JP" altLang="en-US" sz="1400" dirty="0" smtClean="0">
                <a:solidFill>
                  <a:schemeClr val="tx1"/>
                </a:solidFill>
                <a:latin typeface="Meiryo UI"/>
                <a:ea typeface="Meiryo UI"/>
                <a:cs typeface="Meiryo UI"/>
              </a:rPr>
              <a:t>、器具をつくる場合でも</a:t>
            </a:r>
            <a:r>
              <a:rPr lang="ja-JP" altLang="en-US" sz="1400" b="1" u="sng" dirty="0" smtClean="0">
                <a:solidFill>
                  <a:schemeClr val="tx1"/>
                </a:solidFill>
                <a:latin typeface="Meiryo UI"/>
                <a:ea typeface="Meiryo UI"/>
                <a:cs typeface="Meiryo UI"/>
              </a:rPr>
              <a:t>小規模の受注では利益が出にくい</a:t>
            </a:r>
            <a:r>
              <a:rPr lang="ja-JP" altLang="en-US" sz="1400" dirty="0" smtClean="0">
                <a:solidFill>
                  <a:schemeClr val="tx1"/>
                </a:solidFill>
                <a:latin typeface="Meiryo UI"/>
                <a:ea typeface="Meiryo UI"/>
                <a:cs typeface="Meiryo UI"/>
              </a:rPr>
              <a:t>状況。商社などビジネス、需要見込みができる</a:t>
            </a:r>
            <a:r>
              <a:rPr lang="ja-JP" altLang="en-US" sz="1400" b="1" u="sng" dirty="0" smtClean="0">
                <a:solidFill>
                  <a:schemeClr val="tx1"/>
                </a:solidFill>
                <a:latin typeface="Meiryo UI"/>
                <a:ea typeface="Meiryo UI"/>
                <a:cs typeface="Meiryo UI"/>
              </a:rPr>
              <a:t>目利きを間に入れた産学連携</a:t>
            </a:r>
            <a:r>
              <a:rPr lang="ja-JP" altLang="en-US" sz="1400" dirty="0" smtClean="0">
                <a:solidFill>
                  <a:schemeClr val="tx1"/>
                </a:solidFill>
                <a:latin typeface="Meiryo UI"/>
                <a:ea typeface="Meiryo UI"/>
                <a:cs typeface="Meiryo UI"/>
              </a:rPr>
              <a:t>が必要。［大学教授、シンクタンク］ </a:t>
            </a:r>
            <a:endParaRPr lang="en-US" altLang="ja-JP" sz="1400" dirty="0">
              <a:solidFill>
                <a:schemeClr val="tx1"/>
              </a:solidFill>
              <a:latin typeface="Meiryo UI"/>
              <a:ea typeface="Meiryo UI"/>
              <a:cs typeface="Meiryo UI"/>
            </a:endParaRPr>
          </a:p>
        </p:txBody>
      </p:sp>
      <p:sp>
        <p:nvSpPr>
          <p:cNvPr id="2" name="正方形/長方形 1"/>
          <p:cNvSpPr/>
          <p:nvPr/>
        </p:nvSpPr>
        <p:spPr>
          <a:xfrm>
            <a:off x="163746" y="1124744"/>
            <a:ext cx="8816508" cy="5652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ja-JP" altLang="en-US"/>
          </a:p>
        </p:txBody>
      </p:sp>
      <p:sp>
        <p:nvSpPr>
          <p:cNvPr id="9" name="角丸四角形 8"/>
          <p:cNvSpPr/>
          <p:nvPr/>
        </p:nvSpPr>
        <p:spPr>
          <a:xfrm>
            <a:off x="152171" y="662957"/>
            <a:ext cx="3051677"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「今後の成長市場」に関して</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FA3047F3-2FCF-4527-9259-7229A3906898}" type="slidenum">
              <a:rPr lang="ja-JP" altLang="en-US" smtClean="0"/>
              <a:pPr>
                <a:defRPr/>
              </a:pPr>
              <a:t>19</a:t>
            </a:fld>
            <a:endParaRPr lang="ja-JP" altLang="en-US" dirty="0"/>
          </a:p>
        </p:txBody>
      </p:sp>
    </p:spTree>
    <p:extLst>
      <p:ext uri="{BB962C8B-B14F-4D97-AF65-F5344CB8AC3E}">
        <p14:creationId xmlns:p14="http://schemas.microsoft.com/office/powerpoint/2010/main" val="3850513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287223" y="1196752"/>
            <a:ext cx="8730024" cy="5544616"/>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lIns="180000" anchor="ctr" anchorCtr="0"/>
          <a:lstStyle/>
          <a:p>
            <a:pPr>
              <a:lnSpc>
                <a:spcPts val="2000"/>
              </a:lnSpc>
              <a:spcBef>
                <a:spcPts val="0"/>
              </a:spcBef>
              <a:defRPr/>
            </a:pPr>
            <a:r>
              <a:rPr lang="ja-JP" altLang="en-US" sz="1400" dirty="0" smtClean="0">
                <a:solidFill>
                  <a:schemeClr val="tx1"/>
                </a:solidFill>
                <a:latin typeface="Meiryo UI"/>
                <a:ea typeface="Meiryo UI"/>
                <a:cs typeface="Meiryo UI"/>
              </a:rPr>
              <a:t>○　いわゆる</a:t>
            </a:r>
            <a:r>
              <a:rPr lang="ja-JP" altLang="en-US" sz="1400" b="1" u="sng" dirty="0" smtClean="0">
                <a:solidFill>
                  <a:schemeClr val="tx1"/>
                </a:solidFill>
                <a:latin typeface="Meiryo UI"/>
                <a:ea typeface="Meiryo UI"/>
                <a:cs typeface="Meiryo UI"/>
              </a:rPr>
              <a:t>「第４次産業革命」の技術の進展、広がりは世界的潮流であり、後戻りはない</a:t>
            </a:r>
            <a:r>
              <a:rPr lang="ja-JP" altLang="en-US" sz="1400" dirty="0" smtClean="0">
                <a:solidFill>
                  <a:schemeClr val="tx1"/>
                </a:solidFill>
                <a:latin typeface="Meiryo UI"/>
                <a:ea typeface="Meiryo UI"/>
                <a:cs typeface="Meiryo UI"/>
              </a:rPr>
              <a:t>。［</a:t>
            </a:r>
            <a:r>
              <a:rPr lang="ja-JP" altLang="en-US" sz="1400" dirty="0">
                <a:solidFill>
                  <a:schemeClr val="tx1"/>
                </a:solidFill>
                <a:latin typeface="Meiryo UI"/>
                <a:ea typeface="Meiryo UI"/>
                <a:cs typeface="Meiryo UI"/>
              </a:rPr>
              <a:t>シンクタンク</a:t>
            </a:r>
            <a:r>
              <a:rPr lang="ja-JP" altLang="en-US" sz="1400" dirty="0" smtClean="0">
                <a:solidFill>
                  <a:schemeClr val="tx1"/>
                </a:solidFill>
                <a:latin typeface="Meiryo UI"/>
                <a:ea typeface="Meiryo UI"/>
                <a:cs typeface="Meiryo UI"/>
              </a:rPr>
              <a:t>］</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日本の労働人口の約</a:t>
            </a:r>
            <a:r>
              <a:rPr lang="ja-JP" altLang="en-US" sz="1400" b="1" u="sng" dirty="0">
                <a:solidFill>
                  <a:schemeClr val="tx1"/>
                </a:solidFill>
                <a:latin typeface="Meiryo UI"/>
                <a:ea typeface="Meiryo UI"/>
                <a:cs typeface="Meiryo UI"/>
              </a:rPr>
              <a:t>半分</a:t>
            </a:r>
            <a:r>
              <a:rPr lang="ja-JP" altLang="en-US" sz="1400" b="1" u="sng" dirty="0" smtClean="0">
                <a:solidFill>
                  <a:schemeClr val="tx1"/>
                </a:solidFill>
                <a:latin typeface="Meiryo UI"/>
                <a:ea typeface="Meiryo UI"/>
                <a:cs typeface="Meiryo UI"/>
              </a:rPr>
              <a:t>が、技術的には、人工知能や</a:t>
            </a:r>
            <a:r>
              <a:rPr lang="ja-JP" altLang="en-US" sz="1400" b="1" u="sng" dirty="0">
                <a:solidFill>
                  <a:schemeClr val="tx1"/>
                </a:solidFill>
                <a:latin typeface="Meiryo UI"/>
                <a:ea typeface="Meiryo UI"/>
                <a:cs typeface="Meiryo UI"/>
              </a:rPr>
              <a:t>ロボット</a:t>
            </a:r>
            <a:r>
              <a:rPr lang="ja-JP" altLang="en-US" sz="1400" b="1" u="sng" dirty="0" smtClean="0">
                <a:solidFill>
                  <a:schemeClr val="tx1"/>
                </a:solidFill>
                <a:latin typeface="Meiryo UI"/>
                <a:ea typeface="Meiryo UI"/>
                <a:cs typeface="Meiryo UI"/>
              </a:rPr>
              <a:t>等により代替できる</a:t>
            </a:r>
            <a:r>
              <a:rPr lang="ja-JP" altLang="en-US" sz="1400" dirty="0" smtClean="0">
                <a:solidFill>
                  <a:schemeClr val="tx1"/>
                </a:solidFill>
                <a:latin typeface="Meiryo UI"/>
                <a:ea typeface="Meiryo UI"/>
                <a:cs typeface="Meiryo UI"/>
              </a:rPr>
              <a:t>可能性が高いと推計。</a:t>
            </a: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一方で、こうした</a:t>
            </a:r>
            <a:r>
              <a:rPr lang="ja-JP" altLang="en-US" sz="1400" b="1" u="sng" dirty="0" smtClean="0">
                <a:solidFill>
                  <a:schemeClr val="tx1"/>
                </a:solidFill>
                <a:latin typeface="Meiryo UI"/>
                <a:ea typeface="Meiryo UI"/>
                <a:cs typeface="Meiryo UI"/>
              </a:rPr>
              <a:t>デジタル労働力と共存し、</a:t>
            </a:r>
            <a:r>
              <a:rPr lang="ja-JP" altLang="en-US" sz="1400" dirty="0" smtClean="0">
                <a:solidFill>
                  <a:schemeClr val="tx1"/>
                </a:solidFill>
                <a:latin typeface="Meiryo UI"/>
                <a:ea typeface="Meiryo UI"/>
                <a:cs typeface="Meiryo UI"/>
              </a:rPr>
              <a:t>人間は</a:t>
            </a:r>
            <a:r>
              <a:rPr lang="ja-JP" altLang="en-US" sz="1400" b="1" u="sng" dirty="0" smtClean="0">
                <a:solidFill>
                  <a:schemeClr val="tx1"/>
                </a:solidFill>
                <a:latin typeface="Meiryo UI"/>
                <a:ea typeface="Meiryo UI"/>
                <a:cs typeface="Meiryo UI"/>
              </a:rPr>
              <a:t>人間の得意な領域（創造性の高い仕事など）分野にフォーカス</a:t>
            </a:r>
            <a:endParaRPr lang="en-US" altLang="ja-JP" sz="1400" b="1" u="sng" dirty="0" smtClean="0">
              <a:solidFill>
                <a:schemeClr val="tx1"/>
              </a:solidFill>
              <a:latin typeface="Meiryo UI"/>
              <a:ea typeface="Meiryo UI"/>
              <a:cs typeface="Meiryo UI"/>
            </a:endParaRPr>
          </a:p>
          <a:p>
            <a:pPr>
              <a:lnSpc>
                <a:spcPts val="2000"/>
              </a:lnSpc>
              <a:spcBef>
                <a:spcPts val="0"/>
              </a:spcBef>
              <a:defRPr/>
            </a:pPr>
            <a:r>
              <a:rPr lang="ja-JP" altLang="en-US" sz="1400" b="1" dirty="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することにより、新しいサービスが提供され、新しい市場が生まれる。</a:t>
            </a:r>
            <a:r>
              <a:rPr lang="en-US" altLang="ja-JP" sz="1400" dirty="0" smtClean="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a:t>
            </a:r>
            <a:r>
              <a:rPr lang="ja-JP" altLang="en-US" sz="1400" dirty="0">
                <a:solidFill>
                  <a:schemeClr val="tx1"/>
                </a:solidFill>
                <a:latin typeface="Meiryo UI"/>
                <a:ea typeface="Meiryo UI"/>
                <a:cs typeface="Meiryo UI"/>
              </a:rPr>
              <a:t>シンクタンク</a:t>
            </a:r>
            <a:r>
              <a:rPr lang="ja-JP" altLang="en-US" sz="1400" dirty="0" smtClean="0">
                <a:solidFill>
                  <a:schemeClr val="tx1"/>
                </a:solidFill>
                <a:latin typeface="Meiryo UI"/>
                <a:ea typeface="Meiryo UI"/>
                <a:cs typeface="Meiryo UI"/>
              </a:rPr>
              <a:t>］</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ロボット技術</a:t>
            </a:r>
            <a:r>
              <a:rPr lang="ja-JP" altLang="en-US" sz="1400" dirty="0" smtClean="0">
                <a:solidFill>
                  <a:schemeClr val="tx1"/>
                </a:solidFill>
                <a:latin typeface="Meiryo UI"/>
                <a:ea typeface="Meiryo UI"/>
                <a:cs typeface="Meiryo UI"/>
              </a:rPr>
              <a:t>の本質は、同じ作業を正確に長時間行えること。今後の</a:t>
            </a:r>
            <a:r>
              <a:rPr lang="ja-JP" altLang="en-US" sz="1400" b="1" u="sng" dirty="0" smtClean="0">
                <a:solidFill>
                  <a:schemeClr val="tx1"/>
                </a:solidFill>
                <a:latin typeface="Meiryo UI"/>
                <a:ea typeface="Meiryo UI"/>
                <a:cs typeface="Meiryo UI"/>
              </a:rPr>
              <a:t>人手不足の穴埋めが必要となる中小企業に</a:t>
            </a:r>
            <a:endParaRPr lang="en-US" altLang="ja-JP" sz="1400" b="1" u="sng" dirty="0" smtClean="0">
              <a:solidFill>
                <a:schemeClr val="tx1"/>
              </a:solidFill>
              <a:latin typeface="Meiryo UI"/>
              <a:ea typeface="Meiryo UI"/>
              <a:cs typeface="Meiryo UI"/>
            </a:endParaRPr>
          </a:p>
          <a:p>
            <a:pPr>
              <a:lnSpc>
                <a:spcPts val="2000"/>
              </a:lnSpc>
              <a:spcBef>
                <a:spcPts val="0"/>
              </a:spcBef>
              <a:defRPr/>
            </a:pPr>
            <a:r>
              <a:rPr lang="ja-JP" altLang="en-US" sz="1400" b="1" dirty="0">
                <a:solidFill>
                  <a:schemeClr val="tx1"/>
                </a:solidFill>
                <a:latin typeface="Meiryo UI"/>
                <a:ea typeface="Meiryo UI"/>
                <a:cs typeface="Meiryo UI"/>
              </a:rPr>
              <a:t>　</a:t>
            </a:r>
            <a:r>
              <a:rPr lang="ja-JP" altLang="en-US" sz="1400" b="1"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とって重労働な作業、付加価値を生まないにも関わらず人手が</a:t>
            </a:r>
            <a:r>
              <a:rPr lang="ja-JP" altLang="en-US" sz="1400" b="1" u="sng" dirty="0">
                <a:solidFill>
                  <a:schemeClr val="tx1"/>
                </a:solidFill>
                <a:latin typeface="Meiryo UI"/>
                <a:ea typeface="Meiryo UI"/>
                <a:cs typeface="Meiryo UI"/>
              </a:rPr>
              <a:t>かかる</a:t>
            </a:r>
            <a:r>
              <a:rPr lang="ja-JP" altLang="en-US" sz="1400" b="1" u="sng" dirty="0" smtClean="0">
                <a:solidFill>
                  <a:schemeClr val="tx1"/>
                </a:solidFill>
                <a:latin typeface="Meiryo UI"/>
                <a:ea typeface="Meiryo UI"/>
                <a:cs typeface="Meiryo UI"/>
              </a:rPr>
              <a:t>作業代替としてニーズ</a:t>
            </a:r>
            <a:r>
              <a:rPr lang="ja-JP" altLang="en-US" sz="1400" dirty="0" smtClean="0">
                <a:solidFill>
                  <a:schemeClr val="tx1"/>
                </a:solidFill>
                <a:latin typeface="Meiryo UI"/>
                <a:ea typeface="Meiryo UI"/>
                <a:cs typeface="Meiryo UI"/>
              </a:rPr>
              <a:t>がある。［</a:t>
            </a:r>
            <a:r>
              <a:rPr lang="ja-JP" altLang="en-US" sz="1400" dirty="0">
                <a:solidFill>
                  <a:schemeClr val="tx1"/>
                </a:solidFill>
                <a:latin typeface="Meiryo UI"/>
                <a:ea typeface="Meiryo UI"/>
                <a:cs typeface="Meiryo UI"/>
              </a:rPr>
              <a:t>シンクタンク</a:t>
            </a:r>
            <a:r>
              <a:rPr lang="ja-JP" altLang="en-US" sz="1400" dirty="0" smtClean="0">
                <a:solidFill>
                  <a:schemeClr val="tx1"/>
                </a:solidFill>
                <a:latin typeface="Meiryo UI"/>
                <a:ea typeface="Meiryo UI"/>
                <a:cs typeface="Meiryo UI"/>
              </a:rPr>
              <a:t>］</a:t>
            </a:r>
            <a:endParaRPr lang="en-US" altLang="ja-JP" sz="1400" dirty="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ビックデータが浸透し、スマホでも簡単に画像分析でデータが取得できる時代。大阪の中小企業には、既に</a:t>
            </a:r>
            <a:r>
              <a:rPr lang="ja-JP" altLang="en-US" sz="1400" dirty="0">
                <a:solidFill>
                  <a:schemeClr val="tx1"/>
                </a:solidFill>
                <a:latin typeface="Meiryo UI"/>
                <a:ea typeface="Meiryo UI"/>
                <a:cs typeface="Meiryo UI"/>
              </a:rPr>
              <a:t>高い</a:t>
            </a: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b="1" dirty="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技術力</a:t>
            </a:r>
            <a:r>
              <a:rPr lang="ja-JP" altLang="en-US" sz="1400" dirty="0" smtClean="0">
                <a:solidFill>
                  <a:schemeClr val="tx1"/>
                </a:solidFill>
                <a:latin typeface="Meiryo UI"/>
                <a:ea typeface="Meiryo UI"/>
                <a:cs typeface="Meiryo UI"/>
              </a:rPr>
              <a:t>があるので、</a:t>
            </a:r>
            <a:r>
              <a:rPr lang="ja-JP" altLang="en-US" sz="1400" b="1" u="sng" dirty="0" smtClean="0">
                <a:solidFill>
                  <a:schemeClr val="tx1"/>
                </a:solidFill>
                <a:latin typeface="Meiryo UI"/>
                <a:ea typeface="Meiryo UI"/>
                <a:cs typeface="Meiryo UI"/>
              </a:rPr>
              <a:t>連動する</a:t>
            </a:r>
            <a:r>
              <a:rPr lang="en-US" altLang="ja-JP" sz="1400" b="1" u="sng" dirty="0" err="1" smtClean="0">
                <a:solidFill>
                  <a:schemeClr val="tx1"/>
                </a:solidFill>
                <a:latin typeface="Meiryo UI"/>
                <a:ea typeface="Meiryo UI"/>
                <a:cs typeface="Meiryo UI"/>
              </a:rPr>
              <a:t>IoT</a:t>
            </a:r>
            <a:r>
              <a:rPr lang="ja-JP" altLang="en-US" sz="1400" b="1" u="sng" dirty="0" smtClean="0">
                <a:solidFill>
                  <a:schemeClr val="tx1"/>
                </a:solidFill>
                <a:latin typeface="Meiryo UI"/>
                <a:ea typeface="Meiryo UI"/>
                <a:cs typeface="Meiryo UI"/>
              </a:rPr>
              <a:t>の活用で生産性の向上や付加価値を向上させる</a:t>
            </a:r>
            <a:r>
              <a:rPr lang="ja-JP" altLang="en-US" sz="1400" b="1" u="sng" dirty="0">
                <a:solidFill>
                  <a:schemeClr val="tx1"/>
                </a:solidFill>
                <a:latin typeface="Meiryo UI"/>
                <a:ea typeface="Meiryo UI"/>
                <a:cs typeface="Meiryo UI"/>
              </a:rPr>
              <a:t>取組み</a:t>
            </a:r>
            <a:r>
              <a:rPr lang="ja-JP" altLang="en-US" sz="1400" b="1" u="sng" dirty="0" smtClean="0">
                <a:solidFill>
                  <a:schemeClr val="tx1"/>
                </a:solidFill>
                <a:latin typeface="Meiryo UI"/>
                <a:ea typeface="Meiryo UI"/>
                <a:cs typeface="Meiryo UI"/>
              </a:rPr>
              <a:t>が必要</a:t>
            </a:r>
            <a:r>
              <a:rPr lang="ja-JP" altLang="en-US" sz="1400" dirty="0" smtClean="0">
                <a:solidFill>
                  <a:schemeClr val="tx1"/>
                </a:solidFill>
                <a:latin typeface="Meiryo UI"/>
                <a:ea typeface="Meiryo UI"/>
                <a:cs typeface="Meiryo UI"/>
              </a:rPr>
              <a:t>。［大学教授］</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a:t>
            </a:r>
            <a:r>
              <a:rPr lang="ja-JP" altLang="en-US" sz="1400" dirty="0">
                <a:solidFill>
                  <a:schemeClr val="tx1"/>
                </a:solidFill>
                <a:latin typeface="Meiryo UI"/>
                <a:ea typeface="Meiryo UI"/>
                <a:cs typeface="Meiryo UI"/>
              </a:rPr>
              <a:t>バッテリー</a:t>
            </a:r>
            <a:r>
              <a:rPr lang="ja-JP" altLang="en-US" sz="1400" dirty="0" smtClean="0">
                <a:solidFill>
                  <a:schemeClr val="tx1"/>
                </a:solidFill>
                <a:latin typeface="Meiryo UI"/>
                <a:ea typeface="Meiryo UI"/>
                <a:cs typeface="Meiryo UI"/>
              </a:rPr>
              <a:t>など</a:t>
            </a:r>
            <a:r>
              <a:rPr lang="ja-JP" altLang="en-US" sz="1400" b="1" u="sng" dirty="0" smtClean="0">
                <a:solidFill>
                  <a:schemeClr val="tx1"/>
                </a:solidFill>
                <a:latin typeface="Meiryo UI"/>
                <a:ea typeface="Meiryo UI"/>
                <a:cs typeface="Meiryo UI"/>
              </a:rPr>
              <a:t>エネルギー</a:t>
            </a:r>
            <a:r>
              <a:rPr lang="ja-JP" altLang="en-US" sz="1400" b="1" u="sng" dirty="0">
                <a:solidFill>
                  <a:schemeClr val="tx1"/>
                </a:solidFill>
                <a:latin typeface="Meiryo UI"/>
                <a:ea typeface="Meiryo UI"/>
                <a:cs typeface="Meiryo UI"/>
              </a:rPr>
              <a:t>関連も大阪の強みを</a:t>
            </a:r>
            <a:r>
              <a:rPr lang="ja-JP" altLang="en-US" sz="1400" b="1" u="sng" dirty="0" smtClean="0">
                <a:solidFill>
                  <a:schemeClr val="tx1"/>
                </a:solidFill>
                <a:latin typeface="Meiryo UI"/>
                <a:ea typeface="Meiryo UI"/>
                <a:cs typeface="Meiryo UI"/>
              </a:rPr>
              <a:t>活かし取組む</a:t>
            </a:r>
            <a:r>
              <a:rPr lang="ja-JP" altLang="en-US" sz="1400" b="1" u="sng" dirty="0">
                <a:solidFill>
                  <a:schemeClr val="tx1"/>
                </a:solidFill>
                <a:latin typeface="Meiryo UI"/>
                <a:ea typeface="Meiryo UI"/>
                <a:cs typeface="Meiryo UI"/>
              </a:rPr>
              <a:t>べき分野</a:t>
            </a:r>
            <a:r>
              <a:rPr lang="ja-JP" altLang="en-US" sz="1400" dirty="0">
                <a:solidFill>
                  <a:schemeClr val="tx1"/>
                </a:solidFill>
                <a:latin typeface="Meiryo UI"/>
                <a:ea typeface="Meiryo UI"/>
                <a:cs typeface="Meiryo UI"/>
              </a:rPr>
              <a:t>。水素の</a:t>
            </a:r>
            <a:r>
              <a:rPr lang="ja-JP" altLang="en-US" sz="1400" dirty="0" smtClean="0">
                <a:solidFill>
                  <a:schemeClr val="tx1"/>
                </a:solidFill>
                <a:latin typeface="Meiryo UI"/>
                <a:ea typeface="Meiryo UI"/>
                <a:cs typeface="Meiryo UI"/>
              </a:rPr>
              <a:t>普及はコストが課題。［シンクタンク］</a:t>
            </a:r>
            <a:endParaRPr lang="en-US" altLang="ja-JP" sz="1400" dirty="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イノベーションを起こしていくためには、</a:t>
            </a:r>
            <a:r>
              <a:rPr lang="en-US" altLang="ja-JP" sz="1400" b="1" u="sng" dirty="0" err="1" smtClean="0">
                <a:solidFill>
                  <a:schemeClr val="tx1"/>
                </a:solidFill>
                <a:latin typeface="Meiryo UI"/>
                <a:ea typeface="Meiryo UI"/>
                <a:cs typeface="Meiryo UI"/>
              </a:rPr>
              <a:t>IoT</a:t>
            </a:r>
            <a:r>
              <a:rPr lang="ja-JP" altLang="en-US" sz="1400" b="1" u="sng" dirty="0" smtClean="0">
                <a:solidFill>
                  <a:schemeClr val="tx1"/>
                </a:solidFill>
                <a:latin typeface="Meiryo UI"/>
                <a:ea typeface="Meiryo UI"/>
                <a:cs typeface="Meiryo UI"/>
              </a:rPr>
              <a:t>などの活用と規制改革を結び付けていくことが必要</a:t>
            </a:r>
            <a:r>
              <a:rPr lang="ja-JP" altLang="en-US" sz="1400" dirty="0" smtClean="0">
                <a:solidFill>
                  <a:schemeClr val="tx1"/>
                </a:solidFill>
                <a:latin typeface="Meiryo UI"/>
                <a:ea typeface="Meiryo UI"/>
                <a:cs typeface="Meiryo UI"/>
              </a:rPr>
              <a:t>。［</a:t>
            </a:r>
            <a:r>
              <a:rPr lang="ja-JP" altLang="en-US" sz="1400" dirty="0">
                <a:solidFill>
                  <a:schemeClr val="tx1"/>
                </a:solidFill>
                <a:latin typeface="Meiryo UI"/>
                <a:ea typeface="Meiryo UI"/>
                <a:cs typeface="Meiryo UI"/>
              </a:rPr>
              <a:t>民間事業者</a:t>
            </a:r>
            <a:r>
              <a:rPr lang="ja-JP" altLang="en-US" sz="1400" dirty="0" smtClean="0">
                <a:solidFill>
                  <a:schemeClr val="tx1"/>
                </a:solidFill>
                <a:latin typeface="Meiryo UI"/>
                <a:ea typeface="Meiryo UI"/>
                <a:cs typeface="Meiryo UI"/>
              </a:rPr>
              <a:t>］</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オープンイノベーションから社会実証まで包括的に支援</a:t>
            </a:r>
            <a:r>
              <a:rPr lang="ja-JP" altLang="en-US" sz="1400" dirty="0" smtClean="0">
                <a:solidFill>
                  <a:schemeClr val="tx1"/>
                </a:solidFill>
                <a:latin typeface="Meiryo UI"/>
                <a:ea typeface="Meiryo UI"/>
                <a:cs typeface="Meiryo UI"/>
              </a:rPr>
              <a:t>することで、新ビジネスの創出が期待できる。［経済団体］</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a:t>
            </a:r>
            <a:r>
              <a:rPr lang="en-US" altLang="ja-JP" sz="1400" b="1" u="sng" dirty="0">
                <a:solidFill>
                  <a:schemeClr val="tx1"/>
                </a:solidFill>
                <a:latin typeface="Meiryo UI"/>
                <a:ea typeface="Meiryo UI"/>
                <a:cs typeface="Meiryo UI"/>
              </a:rPr>
              <a:t>AI</a:t>
            </a:r>
            <a:r>
              <a:rPr lang="ja-JP" altLang="en-US" sz="1400" b="1" u="sng" dirty="0">
                <a:solidFill>
                  <a:schemeClr val="tx1"/>
                </a:solidFill>
                <a:latin typeface="Meiryo UI"/>
                <a:ea typeface="Meiryo UI"/>
                <a:cs typeface="Meiryo UI"/>
              </a:rPr>
              <a:t>や</a:t>
            </a:r>
            <a:r>
              <a:rPr lang="en-US" altLang="ja-JP" sz="1400" b="1" u="sng" dirty="0" err="1">
                <a:solidFill>
                  <a:schemeClr val="tx1"/>
                </a:solidFill>
                <a:latin typeface="Meiryo UI"/>
                <a:ea typeface="Meiryo UI"/>
                <a:cs typeface="Meiryo UI"/>
              </a:rPr>
              <a:t>IoT</a:t>
            </a:r>
            <a:r>
              <a:rPr lang="ja-JP" altLang="en-US" sz="1400" b="1" u="sng" dirty="0" err="1">
                <a:solidFill>
                  <a:schemeClr val="tx1"/>
                </a:solidFill>
                <a:latin typeface="Meiryo UI"/>
                <a:ea typeface="Meiryo UI"/>
                <a:cs typeface="Meiryo UI"/>
              </a:rPr>
              <a:t>、</a:t>
            </a:r>
            <a:r>
              <a:rPr lang="ja-JP" altLang="en-US" sz="1400" b="1" u="sng" dirty="0">
                <a:solidFill>
                  <a:schemeClr val="tx1"/>
                </a:solidFill>
                <a:latin typeface="Meiryo UI"/>
                <a:ea typeface="Meiryo UI"/>
                <a:cs typeface="Meiryo UI"/>
              </a:rPr>
              <a:t>ロボットを</a:t>
            </a:r>
            <a:r>
              <a:rPr lang="ja-JP" altLang="en-US" sz="1400" b="1" u="sng" dirty="0" smtClean="0">
                <a:solidFill>
                  <a:schemeClr val="tx1"/>
                </a:solidFill>
                <a:latin typeface="Meiryo UI"/>
                <a:ea typeface="Meiryo UI"/>
                <a:cs typeface="Meiryo UI"/>
              </a:rPr>
              <a:t>大阪</a:t>
            </a:r>
            <a:r>
              <a:rPr lang="ja-JP" altLang="en-US" sz="1400" b="1" u="sng" dirty="0">
                <a:solidFill>
                  <a:schemeClr val="tx1"/>
                </a:solidFill>
                <a:latin typeface="Meiryo UI"/>
                <a:ea typeface="Meiryo UI"/>
                <a:cs typeface="Meiryo UI"/>
              </a:rPr>
              <a:t>産業の強みと</a:t>
            </a:r>
            <a:r>
              <a:rPr lang="ja-JP" altLang="en-US" sz="1400" b="1" u="sng" dirty="0" smtClean="0">
                <a:solidFill>
                  <a:schemeClr val="tx1"/>
                </a:solidFill>
                <a:latin typeface="Meiryo UI"/>
                <a:ea typeface="Meiryo UI"/>
                <a:cs typeface="Meiryo UI"/>
              </a:rPr>
              <a:t>して打ち出すべき。ものづくり</a:t>
            </a:r>
            <a:r>
              <a:rPr lang="ja-JP" altLang="en-US" sz="1400" b="1" u="sng" dirty="0">
                <a:solidFill>
                  <a:schemeClr val="tx1"/>
                </a:solidFill>
                <a:latin typeface="Meiryo UI"/>
                <a:ea typeface="Meiryo UI"/>
                <a:cs typeface="Meiryo UI"/>
              </a:rPr>
              <a:t>のイメージが強い大阪</a:t>
            </a:r>
            <a:r>
              <a:rPr lang="ja-JP" altLang="en-US" sz="1400" b="1" u="sng" dirty="0" smtClean="0">
                <a:solidFill>
                  <a:schemeClr val="tx1"/>
                </a:solidFill>
                <a:latin typeface="Meiryo UI"/>
                <a:ea typeface="Meiryo UI"/>
                <a:cs typeface="Meiryo UI"/>
              </a:rPr>
              <a:t>で取り組む</a:t>
            </a:r>
            <a:r>
              <a:rPr lang="ja-JP" altLang="en-US" sz="1400" b="1" u="sng" dirty="0">
                <a:solidFill>
                  <a:schemeClr val="tx1"/>
                </a:solidFill>
                <a:latin typeface="Meiryo UI"/>
                <a:ea typeface="Meiryo UI"/>
                <a:cs typeface="Meiryo UI"/>
              </a:rPr>
              <a:t>から</a:t>
            </a:r>
            <a:r>
              <a:rPr lang="ja-JP" altLang="en-US" sz="1400" b="1" u="sng" dirty="0" smtClean="0">
                <a:solidFill>
                  <a:schemeClr val="tx1"/>
                </a:solidFill>
                <a:latin typeface="Meiryo UI"/>
                <a:ea typeface="Meiryo UI"/>
                <a:cs typeface="Meiryo UI"/>
              </a:rPr>
              <a:t>良い。</a:t>
            </a:r>
            <a:r>
              <a:rPr lang="ja-JP" altLang="en-US" sz="1400" dirty="0" smtClean="0">
                <a:solidFill>
                  <a:schemeClr val="tx1"/>
                </a:solidFill>
                <a:latin typeface="Meiryo UI"/>
                <a:ea typeface="Meiryo UI"/>
                <a:cs typeface="Meiryo UI"/>
              </a:rPr>
              <a:t>［シンクタンク、民間事業者］</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ベンチャーが次々生まれるためには、</a:t>
            </a:r>
            <a:r>
              <a:rPr lang="ja-JP" altLang="en-US" sz="1400" b="1" u="sng" dirty="0" smtClean="0">
                <a:solidFill>
                  <a:schemeClr val="tx1"/>
                </a:solidFill>
                <a:latin typeface="Meiryo UI"/>
                <a:ea typeface="Meiryo UI"/>
                <a:cs typeface="Meiryo UI"/>
              </a:rPr>
              <a:t>若い人材が集まってアイデアや情報交換できる場</a:t>
            </a:r>
            <a:r>
              <a:rPr lang="ja-JP" altLang="en-US" sz="1400" dirty="0" smtClean="0">
                <a:solidFill>
                  <a:schemeClr val="tx1"/>
                </a:solidFill>
                <a:latin typeface="Meiryo UI"/>
                <a:ea typeface="Meiryo UI"/>
                <a:cs typeface="Meiryo UI"/>
              </a:rPr>
              <a:t>が重要。［民間事</a:t>
            </a:r>
            <a:r>
              <a:rPr lang="ja-JP" altLang="en-US" sz="1400" dirty="0">
                <a:solidFill>
                  <a:schemeClr val="tx1"/>
                </a:solidFill>
                <a:latin typeface="Meiryo UI"/>
                <a:ea typeface="Meiryo UI"/>
                <a:cs typeface="Meiryo UI"/>
              </a:rPr>
              <a:t>業</a:t>
            </a:r>
            <a:r>
              <a:rPr lang="ja-JP" altLang="en-US" sz="1400" dirty="0" smtClean="0">
                <a:solidFill>
                  <a:schemeClr val="tx1"/>
                </a:solidFill>
                <a:latin typeface="Meiryo UI"/>
                <a:ea typeface="Meiryo UI"/>
                <a:cs typeface="Meiryo UI"/>
              </a:rPr>
              <a:t>者］</a:t>
            </a:r>
            <a:endParaRPr lang="en-US" altLang="ja-JP" sz="1400" dirty="0">
              <a:solidFill>
                <a:schemeClr val="tx1"/>
              </a:solidFill>
              <a:latin typeface="Meiryo UI"/>
              <a:ea typeface="Meiryo UI"/>
              <a:cs typeface="Meiryo UI"/>
            </a:endParaRPr>
          </a:p>
        </p:txBody>
      </p:sp>
      <p:sp>
        <p:nvSpPr>
          <p:cNvPr id="7" name="正方形/長方形 6"/>
          <p:cNvSpPr/>
          <p:nvPr/>
        </p:nvSpPr>
        <p:spPr>
          <a:xfrm>
            <a:off x="252497" y="1085030"/>
            <a:ext cx="8677265" cy="5721653"/>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152171" y="662957"/>
            <a:ext cx="3555733"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「第４次産業革命</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の対応」に関して</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■バージョンアップの方向性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①　今後の検討課題とポイント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（有識者ヒアリングから</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20</a:t>
            </a:fld>
            <a:endParaRPr lang="ja-JP" altLang="en-US" dirty="0"/>
          </a:p>
        </p:txBody>
      </p:sp>
    </p:spTree>
    <p:extLst>
      <p:ext uri="{BB962C8B-B14F-4D97-AF65-F5344CB8AC3E}">
        <p14:creationId xmlns:p14="http://schemas.microsoft.com/office/powerpoint/2010/main" val="2192771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36405" y="1157025"/>
            <a:ext cx="8816508" cy="5585223"/>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lIns="180000" anchor="t" anchorCtr="0"/>
          <a:lstStyle/>
          <a:p>
            <a:pPr>
              <a:lnSpc>
                <a:spcPts val="2000"/>
              </a:lnSpc>
              <a:spcBef>
                <a:spcPts val="0"/>
              </a:spcBef>
              <a:defRPr/>
            </a:pPr>
            <a:r>
              <a:rPr lang="ja-JP" altLang="en-US" sz="1400" dirty="0" smtClean="0">
                <a:solidFill>
                  <a:schemeClr val="tx1"/>
                </a:solidFill>
                <a:latin typeface="Meiryo UI"/>
                <a:ea typeface="Meiryo UI"/>
                <a:cs typeface="Meiryo UI"/>
              </a:rPr>
              <a:t>○　</a:t>
            </a:r>
            <a:r>
              <a:rPr lang="ja-JP" altLang="en-US" sz="1400" b="1" u="sng" dirty="0">
                <a:solidFill>
                  <a:schemeClr val="tx1"/>
                </a:solidFill>
                <a:latin typeface="Meiryo UI"/>
                <a:ea typeface="Meiryo UI"/>
                <a:cs typeface="Meiryo UI"/>
              </a:rPr>
              <a:t>アジア市場は今後も拡大</a:t>
            </a:r>
            <a:r>
              <a:rPr lang="ja-JP" altLang="en-US" sz="1400" dirty="0">
                <a:solidFill>
                  <a:schemeClr val="tx1"/>
                </a:solidFill>
                <a:latin typeface="Meiryo UI"/>
                <a:ea typeface="Meiryo UI"/>
                <a:cs typeface="Meiryo UI"/>
              </a:rPr>
              <a:t>。グローバル経済の地域ネットワークは、国境を越えて複雑に</a:t>
            </a:r>
            <a:r>
              <a:rPr lang="ja-JP" altLang="en-US" sz="1400" dirty="0" smtClean="0">
                <a:solidFill>
                  <a:schemeClr val="tx1"/>
                </a:solidFill>
                <a:latin typeface="Meiryo UI"/>
                <a:ea typeface="Meiryo UI"/>
                <a:cs typeface="Meiryo UI"/>
              </a:rPr>
              <a:t>張り巡らされており</a:t>
            </a:r>
            <a:r>
              <a:rPr lang="ja-JP" altLang="en-US" sz="1400" dirty="0">
                <a:solidFill>
                  <a:schemeClr val="tx1"/>
                </a:solidFill>
                <a:latin typeface="Meiryo UI"/>
                <a:ea typeface="Meiryo UI"/>
                <a:cs typeface="Meiryo UI"/>
              </a:rPr>
              <a:t>、</a:t>
            </a:r>
            <a:r>
              <a:rPr lang="ja-JP" altLang="en-US" sz="1400" b="1" u="sng" dirty="0" smtClean="0">
                <a:solidFill>
                  <a:schemeClr val="tx1"/>
                </a:solidFill>
                <a:latin typeface="Meiryo UI"/>
                <a:ea typeface="Meiryo UI"/>
                <a:cs typeface="Meiryo UI"/>
              </a:rPr>
              <a:t>アジア</a:t>
            </a:r>
            <a:endParaRPr lang="en-US" altLang="ja-JP" sz="1400" b="1" u="sng" dirty="0" smtClean="0">
              <a:solidFill>
                <a:schemeClr val="tx1"/>
              </a:solidFill>
              <a:latin typeface="Meiryo UI"/>
              <a:ea typeface="Meiryo UI"/>
              <a:cs typeface="Meiryo UI"/>
            </a:endParaRPr>
          </a:p>
          <a:p>
            <a:pPr>
              <a:lnSpc>
                <a:spcPts val="2000"/>
              </a:lnSpc>
              <a:spcBef>
                <a:spcPts val="0"/>
              </a:spcBef>
              <a:defRPr/>
            </a:pPr>
            <a:r>
              <a:rPr lang="en-US" altLang="ja-JP" sz="1400" b="1" dirty="0">
                <a:solidFill>
                  <a:schemeClr val="tx1"/>
                </a:solidFill>
                <a:latin typeface="Meiryo UI"/>
                <a:ea typeface="Meiryo UI"/>
                <a:cs typeface="Meiryo UI"/>
              </a:rPr>
              <a:t> </a:t>
            </a:r>
            <a:r>
              <a:rPr lang="en-US" altLang="ja-JP" sz="1400" b="1"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との接続強化</a:t>
            </a:r>
            <a:r>
              <a:rPr lang="ja-JP" altLang="en-US" sz="1400" b="1" u="sng" dirty="0">
                <a:solidFill>
                  <a:schemeClr val="tx1"/>
                </a:solidFill>
                <a:latin typeface="Meiryo UI"/>
                <a:ea typeface="Meiryo UI"/>
                <a:cs typeface="Meiryo UI"/>
              </a:rPr>
              <a:t>・一体化</a:t>
            </a:r>
            <a:r>
              <a:rPr lang="ja-JP" altLang="en-US" sz="1400" b="1" u="sng" dirty="0" smtClean="0">
                <a:solidFill>
                  <a:schemeClr val="tx1"/>
                </a:solidFill>
                <a:latin typeface="Meiryo UI"/>
                <a:ea typeface="Meiryo UI"/>
                <a:cs typeface="Meiryo UI"/>
              </a:rPr>
              <a:t>が大阪の成長にとって不可欠</a:t>
            </a:r>
            <a:r>
              <a:rPr lang="ja-JP" altLang="en-US" sz="1400" dirty="0" smtClean="0">
                <a:solidFill>
                  <a:schemeClr val="tx1"/>
                </a:solidFill>
                <a:latin typeface="Meiryo UI"/>
                <a:ea typeface="Meiryo UI"/>
                <a:cs typeface="Meiryo UI"/>
              </a:rPr>
              <a:t>。［大学教授］</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ネクストアジアとして、</a:t>
            </a:r>
            <a:r>
              <a:rPr lang="ja-JP" altLang="en-US" sz="1400" b="1" u="sng" dirty="0" smtClean="0">
                <a:solidFill>
                  <a:schemeClr val="tx1"/>
                </a:solidFill>
                <a:latin typeface="Meiryo UI"/>
                <a:ea typeface="Meiryo UI"/>
                <a:cs typeface="Meiryo UI"/>
              </a:rPr>
              <a:t>インドなどの新興国の</a:t>
            </a:r>
            <a:r>
              <a:rPr lang="ja-JP" altLang="en-US" sz="1400" b="1" u="sng" dirty="0">
                <a:solidFill>
                  <a:schemeClr val="tx1"/>
                </a:solidFill>
                <a:latin typeface="Meiryo UI"/>
                <a:ea typeface="Meiryo UI"/>
                <a:cs typeface="Meiryo UI"/>
              </a:rPr>
              <a:t>経済成長をいかにして大阪に取り込む</a:t>
            </a:r>
            <a:r>
              <a:rPr lang="ja-JP" altLang="en-US" sz="1400" b="1" u="sng" dirty="0" smtClean="0">
                <a:solidFill>
                  <a:schemeClr val="tx1"/>
                </a:solidFill>
                <a:latin typeface="Meiryo UI"/>
                <a:ea typeface="Meiryo UI"/>
                <a:cs typeface="Meiryo UI"/>
              </a:rPr>
              <a:t>かがポイント</a:t>
            </a:r>
            <a:r>
              <a:rPr lang="ja-JP" altLang="en-US" sz="1400" dirty="0" smtClean="0">
                <a:solidFill>
                  <a:schemeClr val="tx1"/>
                </a:solidFill>
                <a:latin typeface="Meiryo UI"/>
                <a:ea typeface="Meiryo UI"/>
                <a:cs typeface="Meiryo UI"/>
              </a:rPr>
              <a:t>。［</a:t>
            </a:r>
            <a:r>
              <a:rPr lang="ja-JP" altLang="en-US" sz="1400" dirty="0">
                <a:solidFill>
                  <a:schemeClr val="tx1"/>
                </a:solidFill>
                <a:latin typeface="Meiryo UI"/>
                <a:ea typeface="Meiryo UI"/>
                <a:cs typeface="Meiryo UI"/>
              </a:rPr>
              <a:t>大学</a:t>
            </a:r>
            <a:r>
              <a:rPr lang="ja-JP" altLang="en-US" sz="1400" dirty="0" smtClean="0">
                <a:solidFill>
                  <a:schemeClr val="tx1"/>
                </a:solidFill>
                <a:latin typeface="Meiryo UI"/>
                <a:ea typeface="Meiryo UI"/>
                <a:cs typeface="Meiryo UI"/>
              </a:rPr>
              <a:t>教授、</a:t>
            </a:r>
            <a:endParaRPr lang="en-US" altLang="ja-JP" sz="1400" dirty="0" smtClean="0">
              <a:solidFill>
                <a:schemeClr val="tx1"/>
              </a:solidFill>
              <a:latin typeface="Meiryo UI"/>
              <a:ea typeface="Meiryo UI"/>
              <a:cs typeface="Meiryo UI"/>
            </a:endParaRPr>
          </a:p>
          <a:p>
            <a:pPr>
              <a:lnSpc>
                <a:spcPts val="2000"/>
              </a:lnSpc>
              <a:spcBef>
                <a:spcPts val="0"/>
              </a:spcBef>
              <a:defRPr/>
            </a:pPr>
            <a:r>
              <a:rPr lang="en-US" altLang="ja-JP" sz="1400" dirty="0">
                <a:solidFill>
                  <a:schemeClr val="tx1"/>
                </a:solidFill>
                <a:latin typeface="Meiryo UI"/>
                <a:ea typeface="Meiryo UI"/>
                <a:cs typeface="Meiryo UI"/>
              </a:rPr>
              <a:t> </a:t>
            </a:r>
            <a:r>
              <a:rPr lang="en-US" altLang="ja-JP" sz="1400" dirty="0" smtClean="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民間事業者］</a:t>
            </a:r>
            <a:endParaRPr lang="ja-JP" altLang="en-US" sz="1400" dirty="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対内投資など</a:t>
            </a:r>
            <a:r>
              <a:rPr lang="ja-JP" altLang="en-US" sz="1400" b="1" u="sng" dirty="0" smtClean="0">
                <a:solidFill>
                  <a:schemeClr val="tx1"/>
                </a:solidFill>
                <a:latin typeface="Meiryo UI"/>
                <a:ea typeface="Meiryo UI"/>
                <a:cs typeface="Meiryo UI"/>
              </a:rPr>
              <a:t>大阪がアジアを中心とするグローバル経済のオフショア先として選択されるには</a:t>
            </a:r>
            <a:r>
              <a:rPr lang="ja-JP" altLang="en-US" sz="1400" dirty="0" smtClean="0">
                <a:solidFill>
                  <a:schemeClr val="tx1"/>
                </a:solidFill>
                <a:latin typeface="Meiryo UI"/>
                <a:ea typeface="Meiryo UI"/>
                <a:cs typeface="Meiryo UI"/>
              </a:rPr>
              <a:t>独自性を前面に</a:t>
            </a:r>
            <a:endParaRPr lang="en-US" altLang="ja-JP" sz="1400" dirty="0" smtClean="0">
              <a:solidFill>
                <a:schemeClr val="tx1"/>
              </a:solidFill>
              <a:latin typeface="Meiryo UI"/>
              <a:ea typeface="Meiryo UI"/>
              <a:cs typeface="Meiryo UI"/>
            </a:endParaRPr>
          </a:p>
          <a:p>
            <a:pPr>
              <a:lnSpc>
                <a:spcPts val="2000"/>
              </a:lnSpc>
              <a:spcBef>
                <a:spcPts val="0"/>
              </a:spcBef>
              <a:defRPr/>
            </a:pPr>
            <a:r>
              <a:rPr lang="en-US" altLang="ja-JP" sz="1400" dirty="0">
                <a:solidFill>
                  <a:schemeClr val="tx1"/>
                </a:solidFill>
                <a:latin typeface="Meiryo UI"/>
                <a:ea typeface="Meiryo UI"/>
                <a:cs typeface="Meiryo UI"/>
              </a:rPr>
              <a:t> </a:t>
            </a:r>
            <a:r>
              <a:rPr lang="en-US" altLang="ja-JP" sz="1400" dirty="0" smtClean="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打ち出す、特化したポジショニングが求められる。</a:t>
            </a:r>
            <a:r>
              <a:rPr lang="ja-JP" altLang="en-US" sz="1400" b="1" u="sng" dirty="0" smtClean="0">
                <a:solidFill>
                  <a:schemeClr val="tx1"/>
                </a:solidFill>
                <a:latin typeface="Meiryo UI"/>
                <a:ea typeface="Meiryo UI"/>
                <a:cs typeface="Meiryo UI"/>
              </a:rPr>
              <a:t>強みや資源など、海外から見て何に期待できるの</a:t>
            </a:r>
            <a:r>
              <a:rPr lang="ja-JP" altLang="en-US" sz="1400" b="1" u="sng" dirty="0">
                <a:solidFill>
                  <a:schemeClr val="tx1"/>
                </a:solidFill>
                <a:latin typeface="Meiryo UI"/>
                <a:ea typeface="Meiryo UI"/>
                <a:cs typeface="Meiryo UI"/>
              </a:rPr>
              <a:t>か</a:t>
            </a:r>
            <a:r>
              <a:rPr lang="ja-JP" altLang="en-US" sz="1400" b="1" u="sng" dirty="0" smtClean="0">
                <a:solidFill>
                  <a:schemeClr val="tx1"/>
                </a:solidFill>
                <a:latin typeface="Meiryo UI"/>
                <a:ea typeface="Meiryo UI"/>
                <a:cs typeface="Meiryo UI"/>
              </a:rPr>
              <a:t>を明確にする</a:t>
            </a:r>
            <a:endParaRPr lang="en-US" altLang="ja-JP" sz="1400" b="1" u="sng" dirty="0" smtClean="0">
              <a:solidFill>
                <a:schemeClr val="tx1"/>
              </a:solidFill>
              <a:latin typeface="Meiryo UI"/>
              <a:ea typeface="Meiryo UI"/>
              <a:cs typeface="Meiryo UI"/>
            </a:endParaRPr>
          </a:p>
          <a:p>
            <a:pPr>
              <a:lnSpc>
                <a:spcPts val="2000"/>
              </a:lnSpc>
              <a:spcBef>
                <a:spcPts val="0"/>
              </a:spcBef>
              <a:defRPr/>
            </a:pPr>
            <a:r>
              <a:rPr lang="en-US" altLang="ja-JP" sz="1400" b="1" dirty="0">
                <a:solidFill>
                  <a:schemeClr val="tx1"/>
                </a:solidFill>
                <a:latin typeface="Meiryo UI"/>
                <a:ea typeface="Meiryo UI"/>
                <a:cs typeface="Meiryo UI"/>
              </a:rPr>
              <a:t> </a:t>
            </a:r>
            <a:r>
              <a:rPr lang="en-US" altLang="ja-JP" sz="1400" b="1"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作業が必要</a:t>
            </a:r>
            <a:r>
              <a:rPr lang="ja-JP" altLang="en-US" sz="1400" dirty="0" smtClean="0">
                <a:solidFill>
                  <a:schemeClr val="tx1"/>
                </a:solidFill>
                <a:latin typeface="Meiryo UI"/>
                <a:ea typeface="Meiryo UI"/>
                <a:cs typeface="Meiryo UI"/>
              </a:rPr>
              <a:t>であり、それは企業ではなく行政が主体的に行う</a:t>
            </a:r>
            <a:r>
              <a:rPr lang="ja-JP" altLang="en-US" sz="1400" dirty="0">
                <a:solidFill>
                  <a:schemeClr val="tx1"/>
                </a:solidFill>
                <a:latin typeface="Meiryo UI"/>
                <a:ea typeface="Meiryo UI"/>
                <a:cs typeface="Meiryo UI"/>
              </a:rPr>
              <a:t>必要</a:t>
            </a:r>
            <a:r>
              <a:rPr lang="ja-JP" altLang="en-US" sz="1400" dirty="0" smtClean="0">
                <a:solidFill>
                  <a:schemeClr val="tx1"/>
                </a:solidFill>
                <a:latin typeface="Meiryo UI"/>
                <a:ea typeface="Meiryo UI"/>
                <a:cs typeface="Meiryo UI"/>
              </a:rPr>
              <a:t>。［大学教授］</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アジアの安定的な成長で海外観光人口が増えていくことは間違いなく、インバウンドは今後も増え続ける</a:t>
            </a:r>
            <a:r>
              <a:rPr lang="ja-JP" altLang="en-US" sz="1400" dirty="0" smtClean="0">
                <a:solidFill>
                  <a:schemeClr val="tx1"/>
                </a:solidFill>
                <a:latin typeface="Meiryo UI"/>
                <a:ea typeface="Meiryo UI"/>
                <a:cs typeface="Meiryo UI"/>
              </a:rPr>
              <a:t>。</a:t>
            </a:r>
            <a:r>
              <a:rPr lang="en-US" altLang="ja-JP" sz="1400" dirty="0" smtClean="0">
                <a:solidFill>
                  <a:schemeClr val="tx1"/>
                </a:solidFill>
                <a:latin typeface="Meiryo UI"/>
                <a:ea typeface="Meiryo UI"/>
                <a:cs typeface="Meiryo UI"/>
              </a:rPr>
              <a:t>2030</a:t>
            </a:r>
          </a:p>
          <a:p>
            <a:pPr>
              <a:lnSpc>
                <a:spcPts val="2000"/>
              </a:lnSpc>
              <a:spcBef>
                <a:spcPts val="0"/>
              </a:spcBef>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年ごろには航空機やホテルなど</a:t>
            </a:r>
            <a:r>
              <a:rPr lang="en-US" altLang="ja-JP" sz="1400" dirty="0" smtClean="0">
                <a:solidFill>
                  <a:schemeClr val="tx1"/>
                </a:solidFill>
                <a:latin typeface="Meiryo UI"/>
                <a:ea typeface="Meiryo UI"/>
                <a:cs typeface="Meiryo UI"/>
              </a:rPr>
              <a:t>2,000</a:t>
            </a:r>
            <a:r>
              <a:rPr lang="ja-JP" altLang="en-US" sz="1400" dirty="0" smtClean="0">
                <a:solidFill>
                  <a:schemeClr val="tx1"/>
                </a:solidFill>
                <a:latin typeface="Meiryo UI"/>
                <a:ea typeface="Meiryo UI"/>
                <a:cs typeface="Meiryo UI"/>
              </a:rPr>
              <a:t>万人前後を受け入れるインフラ・観光資源が必要と見込まれ、その受皿としての</a:t>
            </a: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ベイエリアの開発、ＩＲは不可欠と考えられる。［シンクタンク］</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アジアの成長を取り込むには、ブリッジ人材の役割が重要</a:t>
            </a:r>
            <a:r>
              <a:rPr lang="ja-JP" altLang="en-US" sz="1400" dirty="0" smtClean="0">
                <a:solidFill>
                  <a:schemeClr val="tx1"/>
                </a:solidFill>
                <a:latin typeface="Meiryo UI"/>
                <a:ea typeface="Meiryo UI"/>
                <a:cs typeface="Meiryo UI"/>
              </a:rPr>
              <a:t>。大阪の中小企業が海外展開していくうえで、</a:t>
            </a:r>
            <a:r>
              <a:rPr lang="ja-JP" altLang="en-US" sz="1400" b="1" u="sng" dirty="0" smtClean="0">
                <a:solidFill>
                  <a:schemeClr val="tx1"/>
                </a:solidFill>
                <a:latin typeface="Meiryo UI"/>
                <a:ea typeface="Meiryo UI"/>
                <a:cs typeface="Meiryo UI"/>
              </a:rPr>
              <a:t>現地と</a:t>
            </a:r>
            <a:endParaRPr lang="en-US" altLang="ja-JP" sz="1400" b="1" u="sng" dirty="0" smtClean="0">
              <a:solidFill>
                <a:schemeClr val="tx1"/>
              </a:solidFill>
              <a:latin typeface="Meiryo UI"/>
              <a:ea typeface="Meiryo UI"/>
              <a:cs typeface="Meiryo UI"/>
            </a:endParaRPr>
          </a:p>
          <a:p>
            <a:pPr>
              <a:lnSpc>
                <a:spcPts val="2000"/>
              </a:lnSpc>
              <a:spcBef>
                <a:spcPts val="0"/>
              </a:spcBef>
              <a:defRPr/>
            </a:pPr>
            <a:r>
              <a:rPr lang="en-US" altLang="ja-JP" sz="1400" b="1" dirty="0">
                <a:solidFill>
                  <a:schemeClr val="tx1"/>
                </a:solidFill>
                <a:latin typeface="Meiryo UI"/>
                <a:ea typeface="Meiryo UI"/>
                <a:cs typeface="Meiryo UI"/>
              </a:rPr>
              <a:t> </a:t>
            </a:r>
            <a:r>
              <a:rPr lang="en-US" altLang="ja-JP" sz="1400" b="1"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大阪をつなぐ人材の有無が大きい</a:t>
            </a:r>
            <a:r>
              <a:rPr lang="ja-JP" altLang="en-US" sz="1400" dirty="0" smtClean="0">
                <a:solidFill>
                  <a:schemeClr val="tx1"/>
                </a:solidFill>
                <a:latin typeface="Meiryo UI"/>
                <a:ea typeface="Meiryo UI"/>
                <a:cs typeface="Meiryo UI"/>
              </a:rPr>
              <a:t>。［大学教授］</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これから世界的に注目されるのは文化に関わる産業</a:t>
            </a:r>
            <a:r>
              <a:rPr lang="ja-JP" altLang="en-US" sz="1400" dirty="0" smtClean="0">
                <a:solidFill>
                  <a:schemeClr val="tx1"/>
                </a:solidFill>
                <a:latin typeface="Meiryo UI"/>
                <a:ea typeface="Meiryo UI"/>
                <a:cs typeface="Meiryo UI"/>
              </a:rPr>
              <a:t>。文化は人間</a:t>
            </a:r>
            <a:r>
              <a:rPr lang="ja-JP" altLang="en-US" sz="1400" dirty="0">
                <a:solidFill>
                  <a:schemeClr val="tx1"/>
                </a:solidFill>
                <a:latin typeface="Meiryo UI"/>
                <a:ea typeface="Meiryo UI"/>
                <a:cs typeface="Meiryo UI"/>
              </a:rPr>
              <a:t>の</a:t>
            </a:r>
            <a:r>
              <a:rPr lang="ja-JP" altLang="en-US" sz="1400" dirty="0" smtClean="0">
                <a:solidFill>
                  <a:schemeClr val="tx1"/>
                </a:solidFill>
                <a:latin typeface="Meiryo UI"/>
                <a:ea typeface="Meiryo UI"/>
                <a:cs typeface="Meiryo UI"/>
              </a:rPr>
              <a:t>本質であり、文化</a:t>
            </a:r>
            <a:r>
              <a:rPr lang="ja-JP" altLang="en-US" sz="1400" dirty="0">
                <a:solidFill>
                  <a:schemeClr val="tx1"/>
                </a:solidFill>
                <a:latin typeface="Meiryo UI"/>
                <a:ea typeface="Meiryo UI"/>
                <a:cs typeface="Meiryo UI"/>
              </a:rPr>
              <a:t>に優しい</a:t>
            </a:r>
            <a:r>
              <a:rPr lang="ja-JP" altLang="en-US" sz="1400" dirty="0" smtClean="0">
                <a:solidFill>
                  <a:schemeClr val="tx1"/>
                </a:solidFill>
                <a:latin typeface="Meiryo UI"/>
                <a:ea typeface="Meiryo UI"/>
                <a:cs typeface="Meiryo UI"/>
              </a:rPr>
              <a:t>企業に人</a:t>
            </a:r>
            <a:r>
              <a:rPr lang="ja-JP" altLang="en-US" sz="1400" dirty="0">
                <a:solidFill>
                  <a:schemeClr val="tx1"/>
                </a:solidFill>
                <a:latin typeface="Meiryo UI"/>
                <a:ea typeface="Meiryo UI"/>
                <a:cs typeface="Meiryo UI"/>
              </a:rPr>
              <a:t>が</a:t>
            </a:r>
            <a:r>
              <a:rPr lang="ja-JP" altLang="en-US" sz="1400" dirty="0" smtClean="0">
                <a:solidFill>
                  <a:schemeClr val="tx1"/>
                </a:solidFill>
                <a:latin typeface="Meiryo UI"/>
                <a:ea typeface="Meiryo UI"/>
                <a:cs typeface="Meiryo UI"/>
              </a:rPr>
              <a:t>集まる</a:t>
            </a:r>
            <a:endParaRPr lang="en-US" altLang="ja-JP" sz="1400" dirty="0" smtClean="0">
              <a:solidFill>
                <a:schemeClr val="tx1"/>
              </a:solidFill>
              <a:latin typeface="Meiryo UI"/>
              <a:ea typeface="Meiryo UI"/>
              <a:cs typeface="Meiryo UI"/>
            </a:endParaRPr>
          </a:p>
          <a:p>
            <a:pPr>
              <a:lnSpc>
                <a:spcPts val="2000"/>
              </a:lnSpc>
              <a:spcBef>
                <a:spcPts val="0"/>
              </a:spcBef>
              <a:defRPr/>
            </a:pPr>
            <a:r>
              <a:rPr lang="en-US" altLang="ja-JP" sz="1400" dirty="0">
                <a:solidFill>
                  <a:schemeClr val="tx1"/>
                </a:solidFill>
                <a:latin typeface="Meiryo UI"/>
                <a:ea typeface="Meiryo UI"/>
                <a:cs typeface="Meiryo UI"/>
              </a:rPr>
              <a:t> </a:t>
            </a:r>
            <a:r>
              <a:rPr lang="en-US" altLang="ja-JP" sz="1400" dirty="0" smtClean="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好循環が生まれる。［民間事業者］</a:t>
            </a:r>
            <a:endParaRPr lang="en-US" altLang="ja-JP" sz="1400" dirty="0" smtClean="0">
              <a:solidFill>
                <a:schemeClr val="tx1"/>
              </a:solidFill>
              <a:latin typeface="Meiryo UI"/>
              <a:ea typeface="Meiryo UI"/>
              <a:cs typeface="Meiryo UI"/>
            </a:endParaRPr>
          </a:p>
          <a:p>
            <a:pPr>
              <a:lnSpc>
                <a:spcPts val="2000"/>
              </a:lnSpc>
              <a:spcBef>
                <a:spcPts val="0"/>
              </a:spcBef>
              <a:defRPr/>
            </a:pPr>
            <a:endParaRPr lang="en-US" altLang="ja-JP" sz="1400" dirty="0">
              <a:solidFill>
                <a:schemeClr val="tx1"/>
              </a:solidFill>
              <a:latin typeface="Meiryo UI"/>
              <a:ea typeface="Meiryo UI"/>
              <a:cs typeface="Meiryo UI"/>
            </a:endParaRPr>
          </a:p>
          <a:p>
            <a:pPr>
              <a:lnSpc>
                <a:spcPts val="2000"/>
              </a:lnSpc>
              <a:spcBef>
                <a:spcPts val="0"/>
              </a:spcBef>
              <a:defRPr/>
            </a:pPr>
            <a:r>
              <a:rPr lang="ja-JP" altLang="en-US" sz="1400" dirty="0" smtClean="0">
                <a:solidFill>
                  <a:schemeClr val="tx1"/>
                </a:solidFill>
                <a:latin typeface="Meiryo UI"/>
                <a:ea typeface="Meiryo UI"/>
                <a:cs typeface="Meiryo UI"/>
              </a:rPr>
              <a:t>○　海外の投資家から見て大阪が選択されるかどうか、</a:t>
            </a:r>
            <a:r>
              <a:rPr lang="ja-JP" altLang="en-US" sz="1400" dirty="0">
                <a:solidFill>
                  <a:schemeClr val="tx1"/>
                </a:solidFill>
                <a:latin typeface="Meiryo UI"/>
                <a:ea typeface="Meiryo UI"/>
                <a:cs typeface="Meiryo UI"/>
              </a:rPr>
              <a:t>支援</a:t>
            </a:r>
            <a:r>
              <a:rPr lang="ja-JP" altLang="en-US" sz="1400" dirty="0" smtClean="0">
                <a:solidFill>
                  <a:schemeClr val="tx1"/>
                </a:solidFill>
                <a:latin typeface="Meiryo UI"/>
                <a:ea typeface="Meiryo UI"/>
                <a:cs typeface="Meiryo UI"/>
              </a:rPr>
              <a:t>措置など</a:t>
            </a:r>
            <a:r>
              <a:rPr lang="ja-JP" altLang="en-US" sz="1400" dirty="0">
                <a:solidFill>
                  <a:schemeClr val="tx1"/>
                </a:solidFill>
                <a:latin typeface="Meiryo UI"/>
                <a:ea typeface="Meiryo UI"/>
                <a:cs typeface="Meiryo UI"/>
              </a:rPr>
              <a:t>の</a:t>
            </a:r>
            <a:r>
              <a:rPr lang="ja-JP" altLang="en-US" sz="1400" b="1" u="sng" dirty="0" smtClean="0">
                <a:solidFill>
                  <a:schemeClr val="tx1"/>
                </a:solidFill>
                <a:latin typeface="Meiryo UI"/>
                <a:ea typeface="Meiryo UI"/>
                <a:cs typeface="Meiryo UI"/>
              </a:rPr>
              <a:t>行政のトップコミットメントが絶対に必要</a:t>
            </a:r>
            <a:r>
              <a:rPr lang="ja-JP" altLang="en-US" sz="1400" dirty="0" smtClean="0">
                <a:solidFill>
                  <a:schemeClr val="tx1"/>
                </a:solidFill>
                <a:latin typeface="Meiryo UI"/>
                <a:ea typeface="Meiryo UI"/>
                <a:cs typeface="Meiryo UI"/>
              </a:rPr>
              <a:t>。［大学</a:t>
            </a:r>
            <a:endParaRPr lang="en-US" altLang="ja-JP" sz="1400" dirty="0" smtClean="0">
              <a:solidFill>
                <a:schemeClr val="tx1"/>
              </a:solidFill>
              <a:latin typeface="Meiryo UI"/>
              <a:ea typeface="Meiryo UI"/>
              <a:cs typeface="Meiryo UI"/>
            </a:endParaRPr>
          </a:p>
          <a:p>
            <a:pPr>
              <a:lnSpc>
                <a:spcPts val="2000"/>
              </a:lnSpc>
              <a:spcBef>
                <a:spcPts val="0"/>
              </a:spcBef>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教授］</a:t>
            </a:r>
            <a:endParaRPr lang="en-US" altLang="ja-JP" sz="1400" dirty="0">
              <a:solidFill>
                <a:schemeClr val="tx1"/>
              </a:solidFill>
              <a:latin typeface="Meiryo UI"/>
              <a:ea typeface="Meiryo UI"/>
              <a:cs typeface="Meiryo UI"/>
            </a:endParaRPr>
          </a:p>
        </p:txBody>
      </p:sp>
      <p:sp>
        <p:nvSpPr>
          <p:cNvPr id="7" name="正方形/長方形 6"/>
          <p:cNvSpPr/>
          <p:nvPr/>
        </p:nvSpPr>
        <p:spPr>
          <a:xfrm>
            <a:off x="136405" y="1146675"/>
            <a:ext cx="8816508" cy="5652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152171" y="662957"/>
            <a:ext cx="3051677"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「海外市場の動向」に関して</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■バージョンアップの方向性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①　今後の検討課題とポイント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（有識者ヒアリングから</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21</a:t>
            </a:fld>
            <a:endParaRPr lang="ja-JP" altLang="en-US" dirty="0"/>
          </a:p>
        </p:txBody>
      </p:sp>
    </p:spTree>
    <p:extLst>
      <p:ext uri="{BB962C8B-B14F-4D97-AF65-F5344CB8AC3E}">
        <p14:creationId xmlns:p14="http://schemas.microsoft.com/office/powerpoint/2010/main" val="41947404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264073" y="1319075"/>
            <a:ext cx="8632308" cy="5226862"/>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lIns="180000" anchor="t" anchorCtr="0"/>
          <a:lstStyle/>
          <a:p>
            <a:pPr>
              <a:lnSpc>
                <a:spcPts val="1900"/>
              </a:lnSpc>
              <a:spcBef>
                <a:spcPts val="0"/>
              </a:spcBef>
              <a:defRPr/>
            </a:pPr>
            <a:r>
              <a:rPr lang="ja-JP" altLang="en-US" sz="1400" dirty="0" smtClean="0">
                <a:solidFill>
                  <a:schemeClr val="tx1"/>
                </a:solidFill>
                <a:latin typeface="Meiryo UI"/>
                <a:ea typeface="Meiryo UI"/>
                <a:cs typeface="Meiryo UI"/>
              </a:rPr>
              <a:t>○</a:t>
            </a:r>
            <a:r>
              <a:rPr lang="ja-JP" altLang="en-US" sz="1400" dirty="0">
                <a:solidFill>
                  <a:schemeClr val="tx1"/>
                </a:solidFill>
                <a:latin typeface="Meiryo UI"/>
                <a:ea typeface="Meiryo UI"/>
                <a:cs typeface="Meiryo UI"/>
              </a:rPr>
              <a:t>　</a:t>
            </a:r>
            <a:r>
              <a:rPr lang="ja-JP" altLang="en-US" sz="1400" b="1" u="sng" dirty="0">
                <a:solidFill>
                  <a:schemeClr val="tx1"/>
                </a:solidFill>
                <a:latin typeface="Meiryo UI"/>
                <a:ea typeface="Meiryo UI"/>
                <a:cs typeface="Meiryo UI"/>
              </a:rPr>
              <a:t>人口減少・超高齢社会への対応は待ったなし</a:t>
            </a:r>
            <a:r>
              <a:rPr lang="ja-JP" altLang="en-US" sz="1400" dirty="0">
                <a:solidFill>
                  <a:schemeClr val="tx1"/>
                </a:solidFill>
                <a:latin typeface="Meiryo UI"/>
                <a:ea typeface="Meiryo UI"/>
                <a:cs typeface="Meiryo UI"/>
              </a:rPr>
              <a:t>。</a:t>
            </a:r>
            <a:r>
              <a:rPr lang="ja-JP" altLang="en-US" sz="1400" b="1" u="sng" dirty="0">
                <a:solidFill>
                  <a:schemeClr val="tx1"/>
                </a:solidFill>
                <a:latin typeface="Meiryo UI"/>
                <a:ea typeface="Meiryo UI"/>
                <a:cs typeface="Meiryo UI"/>
              </a:rPr>
              <a:t>中長期的には確実に労働力が減少するという</a:t>
            </a:r>
            <a:r>
              <a:rPr lang="ja-JP" altLang="en-US" sz="1400" b="1" u="sng" dirty="0" smtClean="0">
                <a:solidFill>
                  <a:schemeClr val="tx1"/>
                </a:solidFill>
                <a:latin typeface="Meiryo UI"/>
                <a:ea typeface="Meiryo UI"/>
                <a:cs typeface="Meiryo UI"/>
              </a:rPr>
              <a:t>前提にたって</a:t>
            </a:r>
            <a:r>
              <a:rPr lang="ja-JP" altLang="en-US" sz="1400" dirty="0" smtClean="0">
                <a:solidFill>
                  <a:schemeClr val="tx1"/>
                </a:solidFill>
                <a:latin typeface="Meiryo UI"/>
                <a:ea typeface="Meiryo UI"/>
                <a:cs typeface="Meiryo UI"/>
              </a:rPr>
              <a:t>、</a:t>
            </a:r>
            <a:endParaRPr lang="en-US" altLang="ja-JP" sz="1400" dirty="0" smtClean="0">
              <a:solidFill>
                <a:schemeClr val="tx1"/>
              </a:solidFill>
              <a:latin typeface="Meiryo UI"/>
              <a:ea typeface="Meiryo UI"/>
              <a:cs typeface="Meiryo UI"/>
            </a:endParaRPr>
          </a:p>
          <a:p>
            <a:pPr>
              <a:lnSpc>
                <a:spcPts val="1900"/>
              </a:lnSpc>
              <a:spcBef>
                <a:spcPts val="0"/>
              </a:spcBef>
              <a:defRPr/>
            </a:pPr>
            <a:r>
              <a:rPr lang="en-US" altLang="ja-JP" sz="1400" b="1" dirty="0">
                <a:solidFill>
                  <a:schemeClr val="tx1"/>
                </a:solidFill>
                <a:latin typeface="Meiryo UI"/>
                <a:ea typeface="Meiryo UI"/>
                <a:cs typeface="Meiryo UI"/>
              </a:rPr>
              <a:t> </a:t>
            </a:r>
            <a:r>
              <a:rPr lang="en-US" altLang="ja-JP" sz="1400" b="1"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生産性</a:t>
            </a:r>
            <a:r>
              <a:rPr lang="ja-JP" altLang="en-US" sz="1400" b="1" u="sng" dirty="0">
                <a:solidFill>
                  <a:schemeClr val="tx1"/>
                </a:solidFill>
                <a:latin typeface="Meiryo UI"/>
                <a:ea typeface="Meiryo UI"/>
                <a:cs typeface="Meiryo UI"/>
              </a:rPr>
              <a:t>の</a:t>
            </a:r>
            <a:r>
              <a:rPr lang="ja-JP" altLang="en-US" sz="1400" b="1" u="sng" dirty="0" smtClean="0">
                <a:solidFill>
                  <a:schemeClr val="tx1"/>
                </a:solidFill>
                <a:latin typeface="Meiryo UI"/>
                <a:ea typeface="Meiryo UI"/>
                <a:cs typeface="Meiryo UI"/>
              </a:rPr>
              <a:t>向上</a:t>
            </a:r>
            <a:r>
              <a:rPr lang="ja-JP" altLang="en-US" sz="1400" dirty="0">
                <a:solidFill>
                  <a:schemeClr val="tx1"/>
                </a:solidFill>
                <a:latin typeface="Meiryo UI"/>
                <a:ea typeface="Meiryo UI"/>
                <a:cs typeface="Meiryo UI"/>
              </a:rPr>
              <a:t>や</a:t>
            </a:r>
            <a:r>
              <a:rPr lang="ja-JP" altLang="en-US" sz="1400" b="1" u="sng" dirty="0">
                <a:solidFill>
                  <a:schemeClr val="tx1"/>
                </a:solidFill>
                <a:latin typeface="Meiryo UI"/>
                <a:ea typeface="Meiryo UI"/>
                <a:cs typeface="Meiryo UI"/>
              </a:rPr>
              <a:t>潜在的労働力の活躍の場を広げる取組み</a:t>
            </a:r>
            <a:r>
              <a:rPr lang="ja-JP" altLang="en-US" sz="1400" dirty="0">
                <a:solidFill>
                  <a:schemeClr val="tx1"/>
                </a:solidFill>
                <a:latin typeface="Meiryo UI"/>
                <a:ea typeface="Meiryo UI"/>
                <a:cs typeface="Meiryo UI"/>
              </a:rPr>
              <a:t>など、あらゆる手段を講じる必要</a:t>
            </a:r>
            <a:r>
              <a:rPr lang="ja-JP" altLang="en-US" sz="1400" dirty="0" smtClean="0">
                <a:solidFill>
                  <a:schemeClr val="tx1"/>
                </a:solidFill>
                <a:latin typeface="Meiryo UI"/>
                <a:ea typeface="Meiryo UI"/>
                <a:cs typeface="Meiryo UI"/>
              </a:rPr>
              <a:t>。［</a:t>
            </a:r>
            <a:r>
              <a:rPr lang="ja-JP" altLang="en-US" sz="1400" dirty="0">
                <a:solidFill>
                  <a:schemeClr val="tx1"/>
                </a:solidFill>
                <a:latin typeface="Meiryo UI"/>
                <a:ea typeface="Meiryo UI"/>
                <a:cs typeface="Meiryo UI"/>
              </a:rPr>
              <a:t>大学教授</a:t>
            </a:r>
            <a:r>
              <a:rPr lang="ja-JP" altLang="en-US" sz="1400" dirty="0" smtClean="0">
                <a:solidFill>
                  <a:schemeClr val="tx1"/>
                </a:solidFill>
                <a:latin typeface="Meiryo UI"/>
                <a:ea typeface="Meiryo UI"/>
                <a:cs typeface="Meiryo UI"/>
              </a:rPr>
              <a:t>］</a:t>
            </a:r>
            <a:endParaRPr lang="en-US" altLang="ja-JP" sz="1400" dirty="0" smtClean="0">
              <a:solidFill>
                <a:schemeClr val="tx1"/>
              </a:solidFill>
              <a:latin typeface="Meiryo UI"/>
              <a:ea typeface="Meiryo UI"/>
              <a:cs typeface="Meiryo UI"/>
            </a:endParaRPr>
          </a:p>
          <a:p>
            <a:pPr>
              <a:lnSpc>
                <a:spcPts val="1900"/>
              </a:lnSpc>
              <a:spcBef>
                <a:spcPts val="0"/>
              </a:spcBef>
              <a:defRPr/>
            </a:pPr>
            <a:endParaRPr lang="en-US" altLang="ja-JP" sz="1400" dirty="0" smtClean="0">
              <a:solidFill>
                <a:schemeClr val="tx1"/>
              </a:solidFill>
              <a:latin typeface="Meiryo UI"/>
              <a:ea typeface="Meiryo UI"/>
              <a:cs typeface="Meiryo UI"/>
            </a:endParaRPr>
          </a:p>
          <a:p>
            <a:pPr>
              <a:lnSpc>
                <a:spcPts val="1900"/>
              </a:lnSpc>
              <a:spcBef>
                <a:spcPts val="0"/>
              </a:spcBef>
              <a:defRPr/>
            </a:pPr>
            <a:r>
              <a:rPr lang="ja-JP" altLang="en-US" sz="1400" dirty="0" smtClean="0">
                <a:solidFill>
                  <a:schemeClr val="tx1"/>
                </a:solidFill>
                <a:latin typeface="Meiryo UI"/>
                <a:ea typeface="Meiryo UI"/>
                <a:cs typeface="Meiryo UI"/>
              </a:rPr>
              <a:t>○</a:t>
            </a:r>
            <a:r>
              <a:rPr lang="ja-JP" altLang="en-US" sz="1400" dirty="0">
                <a:solidFill>
                  <a:schemeClr val="tx1"/>
                </a:solidFill>
                <a:latin typeface="Meiryo UI"/>
                <a:ea typeface="Meiryo UI"/>
                <a:cs typeface="Meiryo UI"/>
              </a:rPr>
              <a:t>　</a:t>
            </a:r>
            <a:r>
              <a:rPr lang="ja-JP" altLang="en-US" sz="1400" b="1" u="sng" dirty="0">
                <a:solidFill>
                  <a:schemeClr val="tx1"/>
                </a:solidFill>
                <a:latin typeface="Meiryo UI"/>
                <a:ea typeface="Meiryo UI"/>
                <a:cs typeface="Meiryo UI"/>
              </a:rPr>
              <a:t>ＩＴや人工知能関連の人材が圧倒的に不足</a:t>
            </a:r>
            <a:r>
              <a:rPr lang="ja-JP" altLang="en-US" sz="1400" dirty="0" smtClean="0">
                <a:solidFill>
                  <a:schemeClr val="tx1"/>
                </a:solidFill>
                <a:latin typeface="Meiryo UI"/>
                <a:ea typeface="Meiryo UI"/>
                <a:cs typeface="Meiryo UI"/>
              </a:rPr>
              <a:t>。</a:t>
            </a:r>
            <a:r>
              <a:rPr lang="ja-JP" altLang="en-US" sz="1400" b="1" u="sng" dirty="0" smtClean="0">
                <a:solidFill>
                  <a:schemeClr val="tx1"/>
                </a:solidFill>
                <a:latin typeface="Meiryo UI"/>
                <a:ea typeface="Meiryo UI"/>
                <a:cs typeface="Meiryo UI"/>
              </a:rPr>
              <a:t>業種</a:t>
            </a:r>
            <a:r>
              <a:rPr lang="ja-JP" altLang="en-US" sz="1400" b="1" u="sng" dirty="0">
                <a:solidFill>
                  <a:schemeClr val="tx1"/>
                </a:solidFill>
                <a:latin typeface="Meiryo UI"/>
                <a:ea typeface="Meiryo UI"/>
                <a:cs typeface="Meiryo UI"/>
              </a:rPr>
              <a:t>を問わず求められる人材</a:t>
            </a:r>
            <a:r>
              <a:rPr lang="ja-JP" altLang="en-US" sz="1400" dirty="0">
                <a:solidFill>
                  <a:schemeClr val="tx1"/>
                </a:solidFill>
                <a:latin typeface="Meiryo UI"/>
                <a:ea typeface="Meiryo UI"/>
                <a:cs typeface="Meiryo UI"/>
              </a:rPr>
              <a:t>であり、大阪</a:t>
            </a:r>
            <a:r>
              <a:rPr lang="ja-JP" altLang="en-US" sz="1400" dirty="0" smtClean="0">
                <a:solidFill>
                  <a:schemeClr val="tx1"/>
                </a:solidFill>
                <a:latin typeface="Meiryo UI"/>
                <a:ea typeface="Meiryo UI"/>
                <a:cs typeface="Meiryo UI"/>
              </a:rPr>
              <a:t>で手</a:t>
            </a:r>
            <a:r>
              <a:rPr lang="ja-JP" altLang="en-US" sz="1400" dirty="0">
                <a:solidFill>
                  <a:schemeClr val="tx1"/>
                </a:solidFill>
                <a:latin typeface="Meiryo UI"/>
                <a:ea typeface="Meiryo UI"/>
                <a:cs typeface="Meiryo UI"/>
              </a:rPr>
              <a:t>を</a:t>
            </a:r>
            <a:r>
              <a:rPr lang="ja-JP" altLang="en-US" sz="1400" dirty="0" smtClean="0">
                <a:solidFill>
                  <a:schemeClr val="tx1"/>
                </a:solidFill>
                <a:latin typeface="Meiryo UI"/>
                <a:ea typeface="Meiryo UI"/>
                <a:cs typeface="Meiryo UI"/>
              </a:rPr>
              <a:t>打たなければ</a:t>
            </a:r>
            <a:endParaRPr lang="en-US" altLang="ja-JP" sz="1400" dirty="0" smtClean="0">
              <a:solidFill>
                <a:schemeClr val="tx1"/>
              </a:solidFill>
              <a:latin typeface="Meiryo UI"/>
              <a:ea typeface="Meiryo UI"/>
              <a:cs typeface="Meiryo UI"/>
            </a:endParaRPr>
          </a:p>
          <a:p>
            <a:pPr>
              <a:lnSpc>
                <a:spcPts val="1900"/>
              </a:lnSpc>
              <a:spcBef>
                <a:spcPts val="0"/>
              </a:spcBef>
              <a:defRPr/>
            </a:pPr>
            <a:r>
              <a:rPr lang="en-US" altLang="ja-JP" sz="1400" dirty="0">
                <a:solidFill>
                  <a:schemeClr val="tx1"/>
                </a:solidFill>
                <a:latin typeface="Meiryo UI"/>
                <a:ea typeface="Meiryo UI"/>
                <a:cs typeface="Meiryo UI"/>
              </a:rPr>
              <a:t> </a:t>
            </a:r>
            <a:r>
              <a:rPr lang="en-US" altLang="ja-JP" sz="1400" dirty="0" smtClean="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東京</a:t>
            </a:r>
            <a:r>
              <a:rPr lang="ja-JP" altLang="en-US" sz="1400" dirty="0">
                <a:solidFill>
                  <a:schemeClr val="tx1"/>
                </a:solidFill>
                <a:latin typeface="Meiryo UI"/>
                <a:ea typeface="Meiryo UI"/>
                <a:cs typeface="Meiryo UI"/>
              </a:rPr>
              <a:t>が核と</a:t>
            </a:r>
            <a:r>
              <a:rPr lang="ja-JP" altLang="en-US" sz="1400" dirty="0" smtClean="0">
                <a:solidFill>
                  <a:schemeClr val="tx1"/>
                </a:solidFill>
                <a:latin typeface="Meiryo UI"/>
                <a:ea typeface="Meiryo UI"/>
                <a:cs typeface="Meiryo UI"/>
              </a:rPr>
              <a:t>なる。</a:t>
            </a:r>
            <a:r>
              <a:rPr lang="ja-JP" altLang="en-US" sz="1400" dirty="0">
                <a:solidFill>
                  <a:schemeClr val="tx1"/>
                </a:solidFill>
                <a:latin typeface="Meiryo UI"/>
                <a:ea typeface="Meiryo UI"/>
                <a:cs typeface="Meiryo UI"/>
              </a:rPr>
              <a:t>自治体や教育界だけで手におえる分野</a:t>
            </a:r>
            <a:r>
              <a:rPr lang="ja-JP" altLang="en-US" sz="1400" dirty="0" smtClean="0">
                <a:solidFill>
                  <a:schemeClr val="tx1"/>
                </a:solidFill>
                <a:latin typeface="Meiryo UI"/>
                <a:ea typeface="Meiryo UI"/>
                <a:cs typeface="Meiryo UI"/>
              </a:rPr>
              <a:t>でなく</a:t>
            </a:r>
            <a:r>
              <a:rPr lang="ja-JP" altLang="en-US" sz="1400" dirty="0">
                <a:solidFill>
                  <a:schemeClr val="tx1"/>
                </a:solidFill>
                <a:latin typeface="Meiryo UI"/>
                <a:ea typeface="Meiryo UI"/>
                <a:cs typeface="Meiryo UI"/>
              </a:rPr>
              <a:t>、</a:t>
            </a:r>
            <a:r>
              <a:rPr lang="ja-JP" altLang="en-US" sz="1400" b="1" u="sng" dirty="0">
                <a:solidFill>
                  <a:schemeClr val="tx1"/>
                </a:solidFill>
                <a:latin typeface="Meiryo UI"/>
                <a:ea typeface="Meiryo UI"/>
                <a:cs typeface="Meiryo UI"/>
              </a:rPr>
              <a:t>企業と</a:t>
            </a:r>
            <a:r>
              <a:rPr lang="ja-JP" altLang="en-US" sz="1400" b="1" u="sng" dirty="0" smtClean="0">
                <a:solidFill>
                  <a:schemeClr val="tx1"/>
                </a:solidFill>
                <a:latin typeface="Meiryo UI"/>
                <a:ea typeface="Meiryo UI"/>
                <a:cs typeface="Meiryo UI"/>
              </a:rPr>
              <a:t>一体</a:t>
            </a:r>
            <a:r>
              <a:rPr lang="ja-JP" altLang="en-US" sz="1400" b="1" u="sng" dirty="0">
                <a:solidFill>
                  <a:schemeClr val="tx1"/>
                </a:solidFill>
                <a:latin typeface="Meiryo UI"/>
                <a:ea typeface="Meiryo UI"/>
                <a:cs typeface="Meiryo UI"/>
              </a:rPr>
              <a:t>と</a:t>
            </a:r>
            <a:r>
              <a:rPr lang="ja-JP" altLang="en-US" sz="1400" b="1" u="sng" dirty="0" smtClean="0">
                <a:solidFill>
                  <a:schemeClr val="tx1"/>
                </a:solidFill>
                <a:latin typeface="Meiryo UI"/>
                <a:ea typeface="Meiryo UI"/>
                <a:cs typeface="Meiryo UI"/>
              </a:rPr>
              <a:t>なった取組</a:t>
            </a:r>
            <a:r>
              <a:rPr lang="ja-JP" altLang="en-US" sz="1400" dirty="0" smtClean="0">
                <a:solidFill>
                  <a:schemeClr val="tx1"/>
                </a:solidFill>
                <a:latin typeface="Meiryo UI"/>
                <a:ea typeface="Meiryo UI"/>
                <a:cs typeface="Meiryo UI"/>
              </a:rPr>
              <a:t>が必要。［</a:t>
            </a:r>
            <a:r>
              <a:rPr lang="ja-JP" altLang="en-US" sz="1400" dirty="0">
                <a:solidFill>
                  <a:schemeClr val="tx1"/>
                </a:solidFill>
                <a:latin typeface="Meiryo UI"/>
                <a:ea typeface="Meiryo UI"/>
                <a:cs typeface="Meiryo UI"/>
              </a:rPr>
              <a:t>研究機関</a:t>
            </a:r>
            <a:r>
              <a:rPr lang="ja-JP" altLang="en-US" sz="1400" dirty="0" smtClean="0">
                <a:solidFill>
                  <a:schemeClr val="tx1"/>
                </a:solidFill>
                <a:latin typeface="Meiryo UI"/>
                <a:ea typeface="Meiryo UI"/>
                <a:cs typeface="Meiryo UI"/>
              </a:rPr>
              <a:t>］</a:t>
            </a:r>
            <a:endParaRPr lang="en-US" altLang="ja-JP" sz="1400" dirty="0" smtClean="0">
              <a:solidFill>
                <a:schemeClr val="tx1"/>
              </a:solidFill>
              <a:latin typeface="Meiryo UI"/>
              <a:ea typeface="Meiryo UI"/>
              <a:cs typeface="Meiryo UI"/>
            </a:endParaRPr>
          </a:p>
          <a:p>
            <a:pPr>
              <a:lnSpc>
                <a:spcPts val="1900"/>
              </a:lnSpc>
              <a:spcBef>
                <a:spcPts val="0"/>
              </a:spcBef>
              <a:defRPr/>
            </a:pPr>
            <a:endParaRPr lang="en-US" altLang="ja-JP" sz="1400" dirty="0" smtClean="0">
              <a:solidFill>
                <a:schemeClr val="tx1"/>
              </a:solidFill>
              <a:latin typeface="Meiryo UI"/>
              <a:ea typeface="Meiryo UI"/>
              <a:cs typeface="Meiryo UI"/>
            </a:endParaRPr>
          </a:p>
          <a:p>
            <a:pPr>
              <a:lnSpc>
                <a:spcPts val="1900"/>
              </a:lnSpc>
              <a:spcBef>
                <a:spcPts val="0"/>
              </a:spcBef>
              <a:defRPr/>
            </a:pPr>
            <a:r>
              <a:rPr lang="ja-JP" altLang="en-US" sz="1400" dirty="0" smtClean="0">
                <a:solidFill>
                  <a:schemeClr val="tx1"/>
                </a:solidFill>
                <a:latin typeface="Meiryo UI"/>
                <a:ea typeface="Meiryo UI"/>
                <a:cs typeface="Meiryo UI"/>
              </a:rPr>
              <a:t>○　大阪が</a:t>
            </a:r>
            <a:r>
              <a:rPr lang="ja-JP" altLang="en-US" sz="1400" b="1" u="sng" dirty="0" smtClean="0">
                <a:solidFill>
                  <a:schemeClr val="tx1"/>
                </a:solidFill>
                <a:latin typeface="Meiryo UI"/>
                <a:ea typeface="Meiryo UI"/>
                <a:cs typeface="Meiryo UI"/>
              </a:rPr>
              <a:t>若い人材を西日本から集められなくなっている</a:t>
            </a:r>
            <a:r>
              <a:rPr lang="ja-JP" altLang="en-US" sz="1400" dirty="0" smtClean="0">
                <a:solidFill>
                  <a:schemeClr val="tx1"/>
                </a:solidFill>
                <a:latin typeface="Meiryo UI"/>
                <a:ea typeface="Meiryo UI"/>
                <a:cs typeface="Meiryo UI"/>
              </a:rPr>
              <a:t>ことが課題。人口減少下で日本が成長していくためには、</a:t>
            </a:r>
            <a:endParaRPr lang="en-US" altLang="ja-JP" sz="1400" dirty="0" smtClean="0">
              <a:solidFill>
                <a:schemeClr val="tx1"/>
              </a:solidFill>
              <a:latin typeface="Meiryo UI"/>
              <a:ea typeface="Meiryo UI"/>
              <a:cs typeface="Meiryo UI"/>
            </a:endParaRPr>
          </a:p>
          <a:p>
            <a:pPr>
              <a:lnSpc>
                <a:spcPts val="1900"/>
              </a:lnSpc>
              <a:spcBef>
                <a:spcPts val="0"/>
              </a:spcBef>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大阪のような</a:t>
            </a:r>
            <a:r>
              <a:rPr lang="ja-JP" altLang="en-US" sz="1400" b="1" u="sng" dirty="0" smtClean="0">
                <a:solidFill>
                  <a:schemeClr val="tx1"/>
                </a:solidFill>
                <a:latin typeface="Meiryo UI"/>
                <a:ea typeface="Meiryo UI"/>
                <a:cs typeface="Meiryo UI"/>
              </a:rPr>
              <a:t>大都市に人を集めて生産性を上げることが必要</a:t>
            </a:r>
            <a:r>
              <a:rPr lang="ja-JP" altLang="en-US" sz="1400" dirty="0" smtClean="0">
                <a:solidFill>
                  <a:schemeClr val="tx1"/>
                </a:solidFill>
                <a:latin typeface="Meiryo UI"/>
                <a:ea typeface="Meiryo UI"/>
                <a:cs typeface="Meiryo UI"/>
              </a:rPr>
              <a:t>。［大学教授］</a:t>
            </a:r>
            <a:endParaRPr lang="en-US" altLang="ja-JP" sz="1400" dirty="0" smtClean="0">
              <a:solidFill>
                <a:schemeClr val="tx1"/>
              </a:solidFill>
              <a:latin typeface="Meiryo UI"/>
              <a:ea typeface="Meiryo UI"/>
              <a:cs typeface="Meiryo UI"/>
            </a:endParaRPr>
          </a:p>
          <a:p>
            <a:pPr>
              <a:lnSpc>
                <a:spcPts val="1900"/>
              </a:lnSpc>
              <a:spcBef>
                <a:spcPts val="0"/>
              </a:spcBef>
              <a:defRPr/>
            </a:pPr>
            <a:endParaRPr lang="en-US" altLang="ja-JP" sz="1400" dirty="0" smtClean="0">
              <a:solidFill>
                <a:schemeClr val="tx1"/>
              </a:solidFill>
              <a:latin typeface="Meiryo UI"/>
              <a:ea typeface="Meiryo UI"/>
              <a:cs typeface="Meiryo UI"/>
            </a:endParaRPr>
          </a:p>
          <a:p>
            <a:pPr>
              <a:lnSpc>
                <a:spcPts val="1900"/>
              </a:lnSpc>
              <a:spcBef>
                <a:spcPts val="0"/>
              </a:spcBef>
              <a:defRPr/>
            </a:pPr>
            <a:r>
              <a:rPr lang="ja-JP" altLang="en-US" sz="1400"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潜在労働力の活用</a:t>
            </a:r>
            <a:r>
              <a:rPr lang="ja-JP" altLang="en-US" sz="1400" dirty="0" smtClean="0">
                <a:solidFill>
                  <a:schemeClr val="tx1"/>
                </a:solidFill>
                <a:latin typeface="Meiryo UI"/>
                <a:ea typeface="Meiryo UI"/>
                <a:cs typeface="Meiryo UI"/>
              </a:rPr>
              <a:t>は極めて重要な視点だが、活躍促進に</a:t>
            </a:r>
            <a:r>
              <a:rPr lang="ja-JP" altLang="en-US" sz="1400" b="1" u="sng" dirty="0" smtClean="0">
                <a:solidFill>
                  <a:schemeClr val="tx1"/>
                </a:solidFill>
                <a:latin typeface="Meiryo UI"/>
                <a:ea typeface="Meiryo UI"/>
                <a:cs typeface="Meiryo UI"/>
              </a:rPr>
              <a:t>時間がかかるという</a:t>
            </a:r>
            <a:r>
              <a:rPr lang="ja-JP" altLang="en-US" sz="1400" b="1" u="sng" dirty="0">
                <a:solidFill>
                  <a:schemeClr val="tx1"/>
                </a:solidFill>
                <a:latin typeface="Meiryo UI"/>
                <a:ea typeface="Meiryo UI"/>
                <a:cs typeface="Meiryo UI"/>
              </a:rPr>
              <a:t>基本</a:t>
            </a:r>
            <a:r>
              <a:rPr lang="ja-JP" altLang="en-US" sz="1400" b="1" u="sng" dirty="0" smtClean="0">
                <a:solidFill>
                  <a:schemeClr val="tx1"/>
                </a:solidFill>
                <a:latin typeface="Meiryo UI"/>
                <a:ea typeface="Meiryo UI"/>
                <a:cs typeface="Meiryo UI"/>
              </a:rPr>
              <a:t>認識が必要</a:t>
            </a:r>
            <a:r>
              <a:rPr lang="ja-JP" altLang="en-US" sz="1400" dirty="0" smtClean="0">
                <a:solidFill>
                  <a:schemeClr val="tx1"/>
                </a:solidFill>
                <a:latin typeface="Meiryo UI"/>
                <a:ea typeface="Meiryo UI"/>
                <a:cs typeface="Meiryo UI"/>
              </a:rPr>
              <a:t>。そもそも働いて</a:t>
            </a:r>
            <a:endParaRPr lang="en-US" altLang="ja-JP" sz="1400" dirty="0" smtClean="0">
              <a:solidFill>
                <a:schemeClr val="tx1"/>
              </a:solidFill>
              <a:latin typeface="Meiryo UI"/>
              <a:ea typeface="Meiryo UI"/>
              <a:cs typeface="Meiryo UI"/>
            </a:endParaRPr>
          </a:p>
          <a:p>
            <a:pPr>
              <a:lnSpc>
                <a:spcPts val="1900"/>
              </a:lnSpc>
              <a:spcBef>
                <a:spcPts val="0"/>
              </a:spcBef>
              <a:defRPr/>
            </a:pPr>
            <a:r>
              <a:rPr lang="en-US" altLang="ja-JP" sz="1400" dirty="0">
                <a:solidFill>
                  <a:schemeClr val="tx1"/>
                </a:solidFill>
                <a:latin typeface="Meiryo UI"/>
                <a:ea typeface="Meiryo UI"/>
                <a:cs typeface="Meiryo UI"/>
              </a:rPr>
              <a:t> </a:t>
            </a:r>
            <a:r>
              <a:rPr lang="en-US" altLang="ja-JP" sz="1400" dirty="0" smtClean="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いない層</a:t>
            </a:r>
            <a:r>
              <a:rPr lang="ja-JP" altLang="en-US" sz="1400" dirty="0">
                <a:solidFill>
                  <a:schemeClr val="tx1"/>
                </a:solidFill>
                <a:latin typeface="Meiryo UI"/>
                <a:ea typeface="Meiryo UI"/>
                <a:cs typeface="Meiryo UI"/>
              </a:rPr>
              <a:t>について</a:t>
            </a:r>
            <a:r>
              <a:rPr lang="ja-JP" altLang="en-US" sz="1400" dirty="0" smtClean="0">
                <a:solidFill>
                  <a:schemeClr val="tx1"/>
                </a:solidFill>
                <a:latin typeface="Meiryo UI"/>
                <a:ea typeface="Meiryo UI"/>
                <a:cs typeface="Meiryo UI"/>
              </a:rPr>
              <a:t>は、</a:t>
            </a:r>
            <a:r>
              <a:rPr lang="ja-JP" altLang="en-US" sz="1400" b="1" u="sng" dirty="0" smtClean="0">
                <a:solidFill>
                  <a:schemeClr val="tx1"/>
                </a:solidFill>
                <a:latin typeface="Meiryo UI"/>
                <a:ea typeface="Meiryo UI"/>
                <a:cs typeface="Meiryo UI"/>
              </a:rPr>
              <a:t>まずは非正規就労への誘導ということも考えてよい</a:t>
            </a:r>
            <a:r>
              <a:rPr lang="ja-JP" altLang="en-US" sz="1400" dirty="0" smtClean="0">
                <a:solidFill>
                  <a:schemeClr val="tx1"/>
                </a:solidFill>
                <a:latin typeface="Meiryo UI"/>
                <a:ea typeface="Meiryo UI"/>
                <a:cs typeface="Meiryo UI"/>
              </a:rPr>
              <a:t>。その代わり、やむを得ず非正規となっている</a:t>
            </a:r>
            <a:endParaRPr lang="en-US" altLang="ja-JP" sz="1400" dirty="0" smtClean="0">
              <a:solidFill>
                <a:schemeClr val="tx1"/>
              </a:solidFill>
              <a:latin typeface="Meiryo UI"/>
              <a:ea typeface="Meiryo UI"/>
              <a:cs typeface="Meiryo UI"/>
            </a:endParaRPr>
          </a:p>
          <a:p>
            <a:pPr>
              <a:lnSpc>
                <a:spcPts val="1900"/>
              </a:lnSpc>
              <a:spcBef>
                <a:spcPts val="0"/>
              </a:spcBef>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就労者の正社員化や働き方改革、処遇改善、定着促進などに平行して取り組むことが重要。［民間事業者］</a:t>
            </a:r>
            <a:endParaRPr lang="en-US" altLang="ja-JP" sz="1400" dirty="0">
              <a:solidFill>
                <a:schemeClr val="tx1"/>
              </a:solidFill>
              <a:latin typeface="Meiryo UI"/>
              <a:ea typeface="Meiryo UI"/>
              <a:cs typeface="Meiryo UI"/>
            </a:endParaRPr>
          </a:p>
          <a:p>
            <a:pPr>
              <a:lnSpc>
                <a:spcPts val="1900"/>
              </a:lnSpc>
              <a:spcBef>
                <a:spcPts val="0"/>
              </a:spcBef>
              <a:defRPr/>
            </a:pPr>
            <a:endParaRPr lang="en-US" altLang="ja-JP" sz="1400" dirty="0" smtClean="0">
              <a:solidFill>
                <a:schemeClr val="tx1"/>
              </a:solidFill>
              <a:latin typeface="Meiryo UI"/>
              <a:ea typeface="Meiryo UI"/>
              <a:cs typeface="Meiryo UI"/>
            </a:endParaRPr>
          </a:p>
          <a:p>
            <a:pPr>
              <a:lnSpc>
                <a:spcPts val="1900"/>
              </a:lnSpc>
              <a:spcBef>
                <a:spcPts val="0"/>
              </a:spcBef>
              <a:defRPr/>
            </a:pPr>
            <a:r>
              <a:rPr lang="ja-JP" altLang="en-US" sz="1400"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女性が働けていないことは成長にとって極めてマイナス</a:t>
            </a:r>
            <a:r>
              <a:rPr lang="ja-JP" altLang="en-US" sz="1400" dirty="0" smtClean="0">
                <a:solidFill>
                  <a:schemeClr val="tx1"/>
                </a:solidFill>
                <a:latin typeface="Meiryo UI"/>
                <a:ea typeface="Meiryo UI"/>
                <a:cs typeface="Meiryo UI"/>
              </a:rPr>
              <a:t>。大阪の世帯年収が低いのは女性の就業率の低さも影響　　　　　　　　　　　</a:t>
            </a: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　</a:t>
            </a:r>
            <a:r>
              <a:rPr lang="en-US" altLang="ja-JP" sz="1400" dirty="0" smtClean="0">
                <a:solidFill>
                  <a:schemeClr val="tx1"/>
                </a:solidFill>
                <a:latin typeface="Meiryo UI"/>
                <a:ea typeface="Meiryo UI"/>
                <a:cs typeface="Meiryo UI"/>
              </a:rPr>
              <a:t/>
            </a:r>
            <a:br>
              <a:rPr lang="en-US" altLang="ja-JP" sz="1400" dirty="0" smtClean="0">
                <a:solidFill>
                  <a:schemeClr val="tx1"/>
                </a:solidFill>
                <a:latin typeface="Meiryo UI"/>
                <a:ea typeface="Meiryo UI"/>
                <a:cs typeface="Meiryo UI"/>
              </a:rPr>
            </a:br>
            <a:r>
              <a:rPr lang="ja-JP" altLang="en-US" sz="1400" dirty="0" smtClean="0">
                <a:solidFill>
                  <a:schemeClr val="tx1"/>
                </a:solidFill>
                <a:latin typeface="Meiryo UI"/>
                <a:ea typeface="Meiryo UI"/>
                <a:cs typeface="Meiryo UI"/>
              </a:rPr>
              <a:t>　　している。</a:t>
            </a:r>
            <a:r>
              <a:rPr lang="en-US" altLang="ja-JP" sz="1400" dirty="0" smtClean="0">
                <a:solidFill>
                  <a:schemeClr val="tx1"/>
                </a:solidFill>
                <a:latin typeface="Meiryo UI"/>
                <a:ea typeface="Meiryo UI"/>
                <a:cs typeface="Meiryo UI"/>
              </a:rPr>
              <a:t>[</a:t>
            </a:r>
            <a:r>
              <a:rPr lang="ja-JP" altLang="en-US" sz="1400" dirty="0" smtClean="0">
                <a:solidFill>
                  <a:schemeClr val="tx1"/>
                </a:solidFill>
                <a:latin typeface="Meiryo UI"/>
                <a:ea typeface="Meiryo UI"/>
                <a:cs typeface="Meiryo UI"/>
              </a:rPr>
              <a:t>大学教授</a:t>
            </a:r>
            <a:r>
              <a:rPr lang="en-US" altLang="ja-JP" sz="1400" dirty="0" smtClean="0">
                <a:solidFill>
                  <a:schemeClr val="tx1"/>
                </a:solidFill>
                <a:latin typeface="Meiryo UI"/>
                <a:ea typeface="Meiryo UI"/>
                <a:cs typeface="Meiryo UI"/>
              </a:rPr>
              <a:t>]</a:t>
            </a:r>
          </a:p>
          <a:p>
            <a:pPr>
              <a:lnSpc>
                <a:spcPts val="1900"/>
              </a:lnSpc>
              <a:spcBef>
                <a:spcPts val="0"/>
              </a:spcBef>
              <a:defRPr/>
            </a:pPr>
            <a:endParaRPr lang="en-US" altLang="ja-JP" sz="1400" dirty="0" smtClean="0">
              <a:solidFill>
                <a:schemeClr val="tx1"/>
              </a:solidFill>
              <a:latin typeface="Meiryo UI"/>
              <a:ea typeface="Meiryo UI"/>
              <a:cs typeface="Meiryo UI"/>
            </a:endParaRPr>
          </a:p>
          <a:p>
            <a:pPr>
              <a:lnSpc>
                <a:spcPts val="1900"/>
              </a:lnSpc>
              <a:spcBef>
                <a:spcPts val="0"/>
              </a:spcBef>
              <a:defRPr/>
            </a:pPr>
            <a:r>
              <a:rPr lang="ja-JP" altLang="en-US" sz="1400" dirty="0" smtClean="0">
                <a:solidFill>
                  <a:schemeClr val="tx1"/>
                </a:solidFill>
                <a:latin typeface="Meiryo UI"/>
                <a:ea typeface="Meiryo UI"/>
                <a:cs typeface="Meiryo UI"/>
              </a:rPr>
              <a:t>○　労働力不足の中では、技術や資格を持つ人は</a:t>
            </a:r>
            <a:r>
              <a:rPr lang="ja-JP" altLang="en-US" sz="1400" dirty="0">
                <a:solidFill>
                  <a:schemeClr val="tx1"/>
                </a:solidFill>
                <a:latin typeface="Meiryo UI"/>
                <a:ea typeface="Meiryo UI"/>
                <a:cs typeface="Meiryo UI"/>
              </a:rPr>
              <a:t>自己の</a:t>
            </a:r>
            <a:r>
              <a:rPr lang="ja-JP" altLang="en-US" sz="1400" dirty="0" smtClean="0">
                <a:solidFill>
                  <a:schemeClr val="tx1"/>
                </a:solidFill>
                <a:latin typeface="Meiryo UI"/>
                <a:ea typeface="Meiryo UI"/>
                <a:cs typeface="Meiryo UI"/>
              </a:rPr>
              <a:t>仕事だけという縦割りから、要請に合わせフレキシブルに</a:t>
            </a:r>
            <a:endParaRPr lang="en-US" altLang="ja-JP" sz="1400" dirty="0" smtClean="0">
              <a:solidFill>
                <a:schemeClr val="tx1"/>
              </a:solidFill>
              <a:latin typeface="Meiryo UI"/>
              <a:ea typeface="Meiryo UI"/>
              <a:cs typeface="Meiryo UI"/>
            </a:endParaRPr>
          </a:p>
          <a:p>
            <a:pPr>
              <a:lnSpc>
                <a:spcPts val="1900"/>
              </a:lnSpc>
              <a:spcBef>
                <a:spcPts val="0"/>
              </a:spcBef>
              <a:defRPr/>
            </a:pPr>
            <a:r>
              <a:rPr lang="en-US" altLang="ja-JP" sz="1400" dirty="0">
                <a:solidFill>
                  <a:schemeClr val="tx1"/>
                </a:solidFill>
                <a:latin typeface="Meiryo UI"/>
                <a:ea typeface="Meiryo UI"/>
                <a:cs typeface="Meiryo UI"/>
              </a:rPr>
              <a:t> </a:t>
            </a:r>
            <a:r>
              <a:rPr lang="en-US" altLang="ja-JP" sz="1400" dirty="0" smtClean="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人材を融通する</a:t>
            </a:r>
            <a:r>
              <a:rPr lang="ja-JP" altLang="en-US" sz="1400" b="1" u="sng" dirty="0" smtClean="0">
                <a:solidFill>
                  <a:schemeClr val="tx1"/>
                </a:solidFill>
                <a:latin typeface="Meiryo UI"/>
                <a:ea typeface="Meiryo UI"/>
                <a:cs typeface="Meiryo UI"/>
              </a:rPr>
              <a:t>「人材シェアリング」の仕組み</a:t>
            </a:r>
            <a:r>
              <a:rPr lang="ja-JP" altLang="en-US" sz="1400" dirty="0" smtClean="0">
                <a:solidFill>
                  <a:schemeClr val="tx1"/>
                </a:solidFill>
                <a:latin typeface="Meiryo UI"/>
                <a:ea typeface="Meiryo UI"/>
                <a:cs typeface="Meiryo UI"/>
              </a:rPr>
              <a:t>をシステマティックにつくることも求められる。［民間事業者］</a:t>
            </a:r>
            <a:endParaRPr lang="en-US" altLang="ja-JP" sz="1400" dirty="0">
              <a:solidFill>
                <a:schemeClr val="tx1"/>
              </a:solidFill>
              <a:latin typeface="Meiryo UI"/>
              <a:ea typeface="Meiryo UI"/>
              <a:cs typeface="Meiryo UI"/>
            </a:endParaRPr>
          </a:p>
          <a:p>
            <a:pPr>
              <a:lnSpc>
                <a:spcPts val="1900"/>
              </a:lnSpc>
              <a:spcBef>
                <a:spcPts val="0"/>
              </a:spcBef>
              <a:defRPr/>
            </a:pPr>
            <a:endParaRPr lang="en-US" altLang="ja-JP" sz="1400" dirty="0" smtClean="0">
              <a:solidFill>
                <a:schemeClr val="tx1"/>
              </a:solidFill>
              <a:latin typeface="Meiryo UI"/>
              <a:ea typeface="Meiryo UI"/>
              <a:cs typeface="Meiryo UI"/>
            </a:endParaRPr>
          </a:p>
          <a:p>
            <a:pPr>
              <a:lnSpc>
                <a:spcPts val="1900"/>
              </a:lnSpc>
              <a:spcBef>
                <a:spcPts val="0"/>
              </a:spcBef>
              <a:defRPr/>
            </a:pPr>
            <a:r>
              <a:rPr lang="ja-JP" altLang="en-US" sz="1400" dirty="0" smtClean="0">
                <a:solidFill>
                  <a:schemeClr val="tx1"/>
                </a:solidFill>
                <a:latin typeface="Meiryo UI"/>
                <a:ea typeface="Meiryo UI"/>
                <a:cs typeface="Meiryo UI"/>
              </a:rPr>
              <a:t>○　日本の雇用</a:t>
            </a:r>
            <a:r>
              <a:rPr lang="ja-JP" altLang="en-US" sz="1400" dirty="0">
                <a:solidFill>
                  <a:schemeClr val="tx1"/>
                </a:solidFill>
                <a:latin typeface="Meiryo UI"/>
                <a:ea typeface="Meiryo UI"/>
                <a:cs typeface="Meiryo UI"/>
              </a:rPr>
              <a:t>や</a:t>
            </a:r>
            <a:r>
              <a:rPr lang="ja-JP" altLang="en-US" sz="1400" dirty="0" smtClean="0">
                <a:solidFill>
                  <a:schemeClr val="tx1"/>
                </a:solidFill>
                <a:latin typeface="Meiryo UI"/>
                <a:ea typeface="Meiryo UI"/>
                <a:cs typeface="Meiryo UI"/>
              </a:rPr>
              <a:t>生活環境が必ずしも魅力的でなくなっており、</a:t>
            </a:r>
            <a:r>
              <a:rPr lang="ja-JP" altLang="en-US" sz="1400" b="1" u="sng" dirty="0" smtClean="0">
                <a:solidFill>
                  <a:schemeClr val="tx1"/>
                </a:solidFill>
                <a:latin typeface="Meiryo UI"/>
                <a:ea typeface="Meiryo UI"/>
                <a:cs typeface="Meiryo UI"/>
              </a:rPr>
              <a:t>高度な外国</a:t>
            </a:r>
            <a:r>
              <a:rPr lang="ja-JP" altLang="en-US" sz="1400" b="1" u="sng" dirty="0">
                <a:solidFill>
                  <a:schemeClr val="tx1"/>
                </a:solidFill>
                <a:latin typeface="Meiryo UI"/>
                <a:ea typeface="Meiryo UI"/>
                <a:cs typeface="Meiryo UI"/>
              </a:rPr>
              <a:t>専門</a:t>
            </a:r>
            <a:r>
              <a:rPr lang="ja-JP" altLang="en-US" sz="1400" b="1" u="sng" dirty="0" smtClean="0">
                <a:solidFill>
                  <a:schemeClr val="tx1"/>
                </a:solidFill>
                <a:latin typeface="Meiryo UI"/>
                <a:ea typeface="Meiryo UI"/>
                <a:cs typeface="Meiryo UI"/>
              </a:rPr>
              <a:t>人材に日本に来てもらうのは難しく</a:t>
            </a:r>
            <a:endParaRPr lang="en-US" altLang="ja-JP" sz="1400" b="1" dirty="0" smtClean="0">
              <a:solidFill>
                <a:schemeClr val="tx1"/>
              </a:solidFill>
              <a:latin typeface="Meiryo UI"/>
              <a:ea typeface="Meiryo UI"/>
              <a:cs typeface="Meiryo UI"/>
            </a:endParaRPr>
          </a:p>
          <a:p>
            <a:pPr>
              <a:lnSpc>
                <a:spcPts val="1900"/>
              </a:lnSpc>
              <a:spcBef>
                <a:spcPts val="0"/>
              </a:spcBef>
              <a:defRPr/>
            </a:pPr>
            <a:r>
              <a:rPr lang="ja-JP" altLang="en-US" sz="1400" b="1" dirty="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なって</a:t>
            </a:r>
            <a:r>
              <a:rPr lang="ja-JP" altLang="en-US" sz="1400" b="1" u="sng" dirty="0">
                <a:solidFill>
                  <a:schemeClr val="tx1"/>
                </a:solidFill>
                <a:latin typeface="Meiryo UI"/>
                <a:ea typeface="Meiryo UI"/>
                <a:cs typeface="Meiryo UI"/>
              </a:rPr>
              <a:t>きて</a:t>
            </a:r>
            <a:r>
              <a:rPr lang="ja-JP" altLang="en-US" sz="1400" b="1" u="sng" dirty="0" smtClean="0">
                <a:solidFill>
                  <a:schemeClr val="tx1"/>
                </a:solidFill>
                <a:latin typeface="Meiryo UI"/>
                <a:ea typeface="Meiryo UI"/>
                <a:cs typeface="Meiryo UI"/>
              </a:rPr>
              <a:t>いる</a:t>
            </a:r>
            <a:r>
              <a:rPr lang="ja-JP" altLang="en-US" sz="1400" dirty="0" smtClean="0">
                <a:solidFill>
                  <a:schemeClr val="tx1"/>
                </a:solidFill>
                <a:latin typeface="Meiryo UI"/>
                <a:ea typeface="Meiryo UI"/>
                <a:cs typeface="Meiryo UI"/>
              </a:rPr>
              <a:t>。人口減少社会を踏まえ</a:t>
            </a:r>
            <a:r>
              <a:rPr lang="ja-JP" altLang="en-US" sz="1400" b="1" u="sng" dirty="0" smtClean="0">
                <a:solidFill>
                  <a:schemeClr val="tx1"/>
                </a:solidFill>
                <a:latin typeface="Meiryo UI"/>
                <a:ea typeface="Meiryo UI"/>
                <a:cs typeface="Meiryo UI"/>
              </a:rPr>
              <a:t>外国人材の受入について検討を広げていくべき</a:t>
            </a:r>
            <a:r>
              <a:rPr lang="ja-JP" altLang="en-US" sz="1400" dirty="0" smtClean="0">
                <a:solidFill>
                  <a:schemeClr val="tx1"/>
                </a:solidFill>
                <a:latin typeface="Meiryo UI"/>
                <a:ea typeface="Meiryo UI"/>
                <a:cs typeface="Meiryo UI"/>
              </a:rPr>
              <a:t>。［大学教授］</a:t>
            </a:r>
            <a:endParaRPr lang="en-US" altLang="ja-JP" sz="1400" dirty="0">
              <a:solidFill>
                <a:schemeClr val="tx1"/>
              </a:solidFill>
              <a:latin typeface="Meiryo UI"/>
              <a:ea typeface="Meiryo UI"/>
              <a:cs typeface="Meiryo UI"/>
            </a:endParaRPr>
          </a:p>
          <a:p>
            <a:pPr>
              <a:lnSpc>
                <a:spcPts val="1900"/>
              </a:lnSpc>
              <a:defRPr/>
            </a:pPr>
            <a:endParaRPr lang="en-US" altLang="ja-JP" sz="1400" dirty="0">
              <a:solidFill>
                <a:srgbClr val="000000"/>
              </a:solidFill>
              <a:latin typeface="Meiryo UI"/>
              <a:ea typeface="Meiryo UI"/>
              <a:cs typeface="Meiryo UI"/>
            </a:endParaRPr>
          </a:p>
          <a:p>
            <a:pPr>
              <a:lnSpc>
                <a:spcPts val="1800"/>
              </a:lnSpc>
              <a:defRPr/>
            </a:pPr>
            <a:r>
              <a:rPr lang="ja-JP" altLang="en-US" sz="1400" dirty="0" smtClean="0">
                <a:solidFill>
                  <a:srgbClr val="000000"/>
                </a:solidFill>
                <a:latin typeface="Meiryo UI"/>
                <a:ea typeface="Meiryo UI"/>
                <a:cs typeface="Meiryo UI"/>
              </a:rPr>
              <a:t>　</a:t>
            </a:r>
            <a:endParaRPr lang="ja-JP" altLang="en-US" sz="1400" dirty="0">
              <a:solidFill>
                <a:srgbClr val="000000"/>
              </a:solidFill>
              <a:latin typeface="Meiryo UI"/>
              <a:ea typeface="Meiryo UI"/>
              <a:cs typeface="Meiryo UI"/>
            </a:endParaRPr>
          </a:p>
        </p:txBody>
      </p:sp>
      <p:sp>
        <p:nvSpPr>
          <p:cNvPr id="7" name="正方形/長方形 6"/>
          <p:cNvSpPr/>
          <p:nvPr/>
        </p:nvSpPr>
        <p:spPr>
          <a:xfrm>
            <a:off x="124830" y="1174504"/>
            <a:ext cx="8816508" cy="5566864"/>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52171" y="662957"/>
            <a:ext cx="3051677"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「人口・労働力」に関して</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■バージョンアップの方向性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①　今後の検討課題とポイン</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（有識者ヒアリングから</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22</a:t>
            </a:fld>
            <a:endParaRPr lang="ja-JP" altLang="en-US" dirty="0"/>
          </a:p>
        </p:txBody>
      </p:sp>
    </p:spTree>
    <p:extLst>
      <p:ext uri="{BB962C8B-B14F-4D97-AF65-F5344CB8AC3E}">
        <p14:creationId xmlns:p14="http://schemas.microsoft.com/office/powerpoint/2010/main" val="2352607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36512"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 ■バージョンアップの方向性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①　今後の検討課題とポイン</a:t>
            </a:r>
            <a:r>
              <a:rPr lang="ja-JP" altLang="en-US" b="1" dirty="0">
                <a:latin typeface="Meiryo UI" panose="020B0604030504040204" pitchFamily="50" charset="-128"/>
                <a:ea typeface="Meiryo UI" panose="020B0604030504040204" pitchFamily="50" charset="-128"/>
                <a:cs typeface="Meiryo UI" panose="020B0604030504040204" pitchFamily="50" charset="-128"/>
              </a:rPr>
              <a:t>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（有識者ヒアリングから</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FA3047F3-2FCF-4527-9259-7229A3906898}" type="slidenum">
              <a:rPr lang="ja-JP" altLang="en-US" smtClean="0"/>
              <a:pPr>
                <a:defRPr/>
              </a:pPr>
              <a:t>23</a:t>
            </a:fld>
            <a:endParaRPr lang="ja-JP" altLang="en-US" dirty="0"/>
          </a:p>
        </p:txBody>
      </p:sp>
      <p:sp>
        <p:nvSpPr>
          <p:cNvPr id="9" name="Rectangle 2"/>
          <p:cNvSpPr txBox="1">
            <a:spLocks noChangeArrowheads="1"/>
          </p:cNvSpPr>
          <p:nvPr/>
        </p:nvSpPr>
        <p:spPr bwMode="auto">
          <a:xfrm>
            <a:off x="359024" y="1412776"/>
            <a:ext cx="8352928" cy="2188667"/>
          </a:xfrm>
          <a:prstGeom prst="rect">
            <a:avLst/>
          </a:prstGeom>
          <a:noFill/>
          <a:ln w="28575">
            <a:noFill/>
            <a:miter lim="800000"/>
            <a:headEnd/>
            <a:tailEnd/>
          </a:ln>
          <a:effectLst/>
          <a:extLst/>
        </p:spPr>
        <p:txBody>
          <a:bodyPr vert="horz" wrap="square" lIns="72000" tIns="36000" rIns="72000" bIns="36000" numCol="1" anchor="ctr"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nSpc>
                <a:spcPts val="1800"/>
              </a:lnSpc>
              <a:spcBef>
                <a:spcPts val="300"/>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成長市場として裾野の広い健康・医療関連産業について注力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していく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必要</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Bef>
                <a:spcPts val="300"/>
              </a:spcBef>
              <a:defRPr/>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Bef>
                <a:spcPts val="0"/>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400" b="1" u="sng"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次産業革命による技術革新に対応し、生産性向上やイノベーションを創出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していく必要</a:t>
            </a:r>
          </a:p>
          <a:p>
            <a:pPr>
              <a:lnSpc>
                <a:spcPts val="1800"/>
              </a:lnSpc>
              <a:spcBef>
                <a:spcPts val="0"/>
              </a:spcBef>
              <a:defRPr/>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Bef>
                <a:spcPts val="0"/>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拡大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するアジアの成長を取り込むために、</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インバウンドのさらなる拡大、大阪企業のアジア展開の進展</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Bef>
                <a:spcPts val="0"/>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経済的な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ネットワーク強化を図っていく必要</a:t>
            </a:r>
          </a:p>
          <a:p>
            <a:pPr>
              <a:lnSpc>
                <a:spcPts val="1800"/>
              </a:lnSpc>
              <a:spcBef>
                <a:spcPts val="0"/>
              </a:spcBef>
              <a:defRPr/>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Bef>
                <a:spcPts val="0"/>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減少や人手不足に対応し</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、潜在的な人材活躍の促進や産業構造の変化に対応した人材育成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spcBef>
                <a:spcPts val="0"/>
              </a:spcBef>
              <a:defRPr/>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図っていく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必要</a:t>
            </a:r>
          </a:p>
        </p:txBody>
      </p:sp>
      <p:sp>
        <p:nvSpPr>
          <p:cNvPr id="5" name="正方形/長方形 4"/>
          <p:cNvSpPr/>
          <p:nvPr/>
        </p:nvSpPr>
        <p:spPr>
          <a:xfrm>
            <a:off x="359024" y="1124744"/>
            <a:ext cx="8121138" cy="2710277"/>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2"/>
          <p:cNvSpPr txBox="1">
            <a:spLocks noChangeArrowheads="1"/>
          </p:cNvSpPr>
          <p:nvPr/>
        </p:nvSpPr>
        <p:spPr bwMode="auto">
          <a:xfrm>
            <a:off x="140882" y="692696"/>
            <a:ext cx="8352928" cy="303536"/>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36000" rIns="72000" bIns="36000" numCol="1" anchor="ctr"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nSpc>
                <a:spcPts val="1800"/>
              </a:lnSpc>
              <a:spcBef>
                <a:spcPts val="0"/>
              </a:spcBef>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大阪が成長に向け対応すべき課題として、</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有識者</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へ</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ヒアリングで多くを占めた意見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390258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501689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80570" y="2525535"/>
            <a:ext cx="8595586" cy="1008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角丸四角形 6"/>
          <p:cNvSpPr/>
          <p:nvPr/>
        </p:nvSpPr>
        <p:spPr>
          <a:xfrm>
            <a:off x="19763" y="2204864"/>
            <a:ext cx="4359421" cy="356758"/>
          </a:xfrm>
          <a:prstGeom prst="roundRect">
            <a:avLst>
              <a:gd name="adj" fmla="val 24697"/>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defRP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■特に重点化を図る「４つの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分野（案） 」</a:t>
            </a:r>
          </a:p>
        </p:txBody>
      </p:sp>
      <p:sp>
        <p:nvSpPr>
          <p:cNvPr id="8" name="角丸四角形 7"/>
          <p:cNvSpPr/>
          <p:nvPr/>
        </p:nvSpPr>
        <p:spPr>
          <a:xfrm>
            <a:off x="220429" y="2492896"/>
            <a:ext cx="6694964" cy="388489"/>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ctr"/>
          <a:lstStyle/>
          <a:p>
            <a:pPr>
              <a:spcBef>
                <a:spcPts val="0"/>
              </a:spcBef>
              <a:defRPr/>
            </a:pPr>
            <a:r>
              <a:rPr lang="ja-JP" altLang="en-US" dirty="0" smtClean="0">
                <a:solidFill>
                  <a:srgbClr val="000000"/>
                </a:solidFill>
                <a:latin typeface="Meiryo UI"/>
                <a:ea typeface="Meiryo UI"/>
                <a:cs typeface="Meiryo UI"/>
              </a:rPr>
              <a:t>　</a:t>
            </a:r>
            <a:r>
              <a:rPr lang="en-US" altLang="ja-JP" sz="1600" b="1" u="sng" dirty="0">
                <a:solidFill>
                  <a:srgbClr val="000000"/>
                </a:solidFill>
                <a:latin typeface="Meiryo UI"/>
                <a:ea typeface="Meiryo UI"/>
                <a:cs typeface="Meiryo UI"/>
              </a:rPr>
              <a:t>Ⅰ</a:t>
            </a:r>
            <a:r>
              <a:rPr lang="ja-JP" altLang="en-US" sz="1600" b="1" u="sng" dirty="0" smtClean="0">
                <a:solidFill>
                  <a:srgbClr val="000000"/>
                </a:solidFill>
                <a:latin typeface="Meiryo UI"/>
                <a:ea typeface="Meiryo UI"/>
                <a:cs typeface="Meiryo UI"/>
              </a:rPr>
              <a:t>　健康・医療関連産業</a:t>
            </a:r>
            <a:r>
              <a:rPr lang="ja-JP" altLang="en-US" sz="1600" b="1" u="sng" dirty="0">
                <a:solidFill>
                  <a:srgbClr val="000000"/>
                </a:solidFill>
                <a:latin typeface="Meiryo UI"/>
                <a:ea typeface="Meiryo UI"/>
                <a:cs typeface="Meiryo UI"/>
              </a:rPr>
              <a:t>の世界的なクラスター</a:t>
            </a:r>
            <a:r>
              <a:rPr lang="ja-JP" altLang="en-US" sz="1600" b="1" u="sng" dirty="0" smtClean="0">
                <a:solidFill>
                  <a:srgbClr val="000000"/>
                </a:solidFill>
                <a:latin typeface="Meiryo UI"/>
                <a:ea typeface="Meiryo UI"/>
                <a:cs typeface="Meiryo UI"/>
              </a:rPr>
              <a:t>形成</a:t>
            </a:r>
            <a:endParaRPr lang="ja-JP" altLang="en-US" sz="1600" b="1" u="sng" dirty="0">
              <a:solidFill>
                <a:srgbClr val="000000"/>
              </a:solidFill>
              <a:latin typeface="Meiryo UI"/>
              <a:ea typeface="Meiryo UI"/>
              <a:cs typeface="Meiryo UI"/>
            </a:endParaRPr>
          </a:p>
        </p:txBody>
      </p:sp>
      <p:sp>
        <p:nvSpPr>
          <p:cNvPr id="9" name="角丸四角形 8"/>
          <p:cNvSpPr/>
          <p:nvPr/>
        </p:nvSpPr>
        <p:spPr>
          <a:xfrm>
            <a:off x="454930" y="2795474"/>
            <a:ext cx="8324486" cy="790317"/>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t" anchorCtr="0"/>
          <a:lstStyle/>
          <a:p>
            <a:pPr>
              <a:lnSpc>
                <a:spcPts val="1800"/>
              </a:lnSpc>
              <a:defRPr/>
            </a:pPr>
            <a:r>
              <a:rPr lang="ja-JP" altLang="en-US" sz="1400" dirty="0" smtClean="0">
                <a:solidFill>
                  <a:srgbClr val="000000"/>
                </a:solidFill>
                <a:latin typeface="Meiryo UI"/>
                <a:ea typeface="Meiryo UI"/>
                <a:cs typeface="Meiryo UI"/>
              </a:rPr>
              <a:t>○ 大阪・関西におけるライフサイエンスのポテンシャルを活かし</a:t>
            </a:r>
            <a:r>
              <a:rPr lang="ja-JP" altLang="en-US" sz="1400" dirty="0" smtClean="0">
                <a:solidFill>
                  <a:schemeClr val="tx1"/>
                </a:solidFill>
                <a:latin typeface="Meiryo UI"/>
                <a:ea typeface="Meiryo UI"/>
                <a:cs typeface="Meiryo UI"/>
              </a:rPr>
              <a:t>、さらに磨きをかけて</a:t>
            </a:r>
            <a:r>
              <a:rPr lang="ja-JP" altLang="en-US" sz="1400" dirty="0">
                <a:solidFill>
                  <a:schemeClr val="tx1"/>
                </a:solidFill>
                <a:latin typeface="Meiryo UI"/>
                <a:ea typeface="Meiryo UI"/>
                <a:cs typeface="Meiryo UI"/>
              </a:rPr>
              <a:t>世界的な</a:t>
            </a:r>
            <a:r>
              <a:rPr lang="ja-JP" altLang="en-US" sz="1400" dirty="0" smtClean="0">
                <a:solidFill>
                  <a:schemeClr val="tx1"/>
                </a:solidFill>
                <a:latin typeface="Meiryo UI"/>
                <a:ea typeface="Meiryo UI"/>
                <a:cs typeface="Meiryo UI"/>
              </a:rPr>
              <a:t>ライフサイエンスクラスター</a:t>
            </a:r>
            <a:endParaRPr lang="en-US" altLang="ja-JP" sz="1400" dirty="0" smtClean="0">
              <a:solidFill>
                <a:schemeClr val="tx1"/>
              </a:solidFill>
              <a:latin typeface="Meiryo UI"/>
              <a:ea typeface="Meiryo UI"/>
              <a:cs typeface="Meiryo UI"/>
            </a:endParaRPr>
          </a:p>
          <a:p>
            <a:pPr>
              <a:lnSpc>
                <a:spcPts val="1800"/>
              </a:lnSpc>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を形成していく必要。さらに、国内、海外の高齢化や健康</a:t>
            </a:r>
            <a:r>
              <a:rPr lang="ja-JP" altLang="en-US" sz="1400" dirty="0">
                <a:solidFill>
                  <a:schemeClr val="tx1"/>
                </a:solidFill>
                <a:latin typeface="Meiryo UI"/>
                <a:ea typeface="Meiryo UI"/>
                <a:cs typeface="Meiryo UI"/>
              </a:rPr>
              <a:t>意識</a:t>
            </a:r>
            <a:r>
              <a:rPr lang="ja-JP" altLang="en-US" sz="1400" dirty="0" smtClean="0">
                <a:solidFill>
                  <a:schemeClr val="tx1"/>
                </a:solidFill>
                <a:latin typeface="Meiryo UI"/>
                <a:ea typeface="Meiryo UI"/>
                <a:cs typeface="Meiryo UI"/>
              </a:rPr>
              <a:t>の高まりを見据え、ヘルスケア</a:t>
            </a:r>
            <a:r>
              <a:rPr lang="ja-JP" altLang="en-US" sz="1400" dirty="0">
                <a:solidFill>
                  <a:schemeClr val="tx1"/>
                </a:solidFill>
                <a:latin typeface="Meiryo UI"/>
                <a:ea typeface="Meiryo UI"/>
                <a:cs typeface="Meiryo UI"/>
              </a:rPr>
              <a:t>分野まで</a:t>
            </a:r>
            <a:r>
              <a:rPr lang="ja-JP" altLang="en-US" sz="1400" dirty="0" smtClean="0">
                <a:solidFill>
                  <a:schemeClr val="tx1"/>
                </a:solidFill>
                <a:latin typeface="Meiryo UI"/>
                <a:ea typeface="Meiryo UI"/>
                <a:cs typeface="Meiryo UI"/>
              </a:rPr>
              <a:t>含めたすそ野</a:t>
            </a:r>
            <a:endParaRPr lang="en-US" altLang="ja-JP" sz="1400" dirty="0" smtClean="0">
              <a:solidFill>
                <a:schemeClr val="tx1"/>
              </a:solidFill>
              <a:latin typeface="Meiryo UI"/>
              <a:ea typeface="Meiryo UI"/>
              <a:cs typeface="Meiryo UI"/>
            </a:endParaRPr>
          </a:p>
          <a:p>
            <a:pPr>
              <a:lnSpc>
                <a:spcPts val="1800"/>
              </a:lnSpc>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の広い産業創出を図るための重層的取組</a:t>
            </a:r>
            <a:r>
              <a:rPr lang="ja-JP" altLang="en-US" sz="1400" dirty="0">
                <a:solidFill>
                  <a:schemeClr val="tx1"/>
                </a:solidFill>
                <a:latin typeface="Meiryo UI"/>
                <a:ea typeface="Meiryo UI"/>
                <a:cs typeface="Meiryo UI"/>
              </a:rPr>
              <a:t>み</a:t>
            </a:r>
            <a:r>
              <a:rPr lang="ja-JP" altLang="en-US" sz="1400" dirty="0" smtClean="0">
                <a:solidFill>
                  <a:schemeClr val="tx1"/>
                </a:solidFill>
                <a:latin typeface="Meiryo UI"/>
                <a:ea typeface="Meiryo UI"/>
                <a:cs typeface="Meiryo UI"/>
              </a:rPr>
              <a:t>を推進。</a:t>
            </a:r>
            <a:endParaRPr lang="en-US" altLang="ja-JP" sz="1400" dirty="0">
              <a:solidFill>
                <a:schemeClr val="tx1"/>
              </a:solidFill>
              <a:latin typeface="Meiryo UI"/>
              <a:ea typeface="Meiryo UI"/>
              <a:cs typeface="Meiryo UI"/>
            </a:endParaRPr>
          </a:p>
        </p:txBody>
      </p:sp>
      <p:sp>
        <p:nvSpPr>
          <p:cNvPr id="10" name="正方形/長方形 9"/>
          <p:cNvSpPr/>
          <p:nvPr/>
        </p:nvSpPr>
        <p:spPr>
          <a:xfrm>
            <a:off x="278304" y="3637836"/>
            <a:ext cx="8595586" cy="108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1" name="角丸四角形 10"/>
          <p:cNvSpPr/>
          <p:nvPr/>
        </p:nvSpPr>
        <p:spPr>
          <a:xfrm>
            <a:off x="264463" y="3616773"/>
            <a:ext cx="6694964" cy="388489"/>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ctr"/>
          <a:lstStyle/>
          <a:p>
            <a:pPr>
              <a:spcBef>
                <a:spcPts val="0"/>
              </a:spcBef>
              <a:defRPr/>
            </a:pPr>
            <a:r>
              <a:rPr lang="ja-JP" altLang="en-US" dirty="0" smtClean="0">
                <a:solidFill>
                  <a:schemeClr val="tx1"/>
                </a:solidFill>
                <a:latin typeface="Meiryo UI"/>
                <a:ea typeface="Meiryo UI"/>
                <a:cs typeface="Meiryo UI"/>
              </a:rPr>
              <a:t>　</a:t>
            </a:r>
            <a:r>
              <a:rPr lang="en-US" altLang="ja-JP" sz="1600" b="1" u="sng" dirty="0" smtClean="0">
                <a:solidFill>
                  <a:schemeClr val="tx1"/>
                </a:solidFill>
                <a:latin typeface="Meiryo UI"/>
                <a:ea typeface="Meiryo UI"/>
                <a:cs typeface="Meiryo UI"/>
              </a:rPr>
              <a:t>Ⅱ</a:t>
            </a:r>
            <a:r>
              <a:rPr lang="ja-JP" altLang="en-US" sz="1600" b="1" u="sng" dirty="0" smtClean="0">
                <a:solidFill>
                  <a:schemeClr val="tx1"/>
                </a:solidFill>
                <a:latin typeface="Meiryo UI"/>
                <a:ea typeface="Meiryo UI"/>
                <a:cs typeface="Meiryo UI"/>
              </a:rPr>
              <a:t>　第４次</a:t>
            </a:r>
            <a:r>
              <a:rPr lang="ja-JP" altLang="en-US" sz="1600" b="1" u="sng" dirty="0">
                <a:solidFill>
                  <a:schemeClr val="tx1"/>
                </a:solidFill>
                <a:latin typeface="Meiryo UI"/>
                <a:ea typeface="Meiryo UI"/>
                <a:cs typeface="Meiryo UI"/>
              </a:rPr>
              <a:t>産業</a:t>
            </a:r>
            <a:r>
              <a:rPr lang="ja-JP" altLang="en-US" sz="1600" b="1" u="sng" dirty="0" smtClean="0">
                <a:solidFill>
                  <a:schemeClr val="tx1"/>
                </a:solidFill>
                <a:latin typeface="Meiryo UI"/>
                <a:ea typeface="Meiryo UI"/>
                <a:cs typeface="Meiryo UI"/>
              </a:rPr>
              <a:t>革命をリードするイノベーションの促進と生産性向上</a:t>
            </a:r>
            <a:endParaRPr lang="ja-JP" altLang="en-US" sz="1600" b="1" u="sng" dirty="0">
              <a:solidFill>
                <a:schemeClr val="tx1"/>
              </a:solidFill>
              <a:latin typeface="Meiryo UI"/>
              <a:ea typeface="Meiryo UI"/>
              <a:cs typeface="Meiryo UI"/>
            </a:endParaRPr>
          </a:p>
        </p:txBody>
      </p:sp>
      <p:sp>
        <p:nvSpPr>
          <p:cNvPr id="12" name="角丸四角形 11"/>
          <p:cNvSpPr/>
          <p:nvPr/>
        </p:nvSpPr>
        <p:spPr>
          <a:xfrm>
            <a:off x="483696" y="3958743"/>
            <a:ext cx="8368657" cy="609610"/>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t" anchorCtr="0"/>
          <a:lstStyle/>
          <a:p>
            <a:pPr>
              <a:lnSpc>
                <a:spcPts val="1800"/>
              </a:lnSpc>
              <a:defRPr/>
            </a:pPr>
            <a:r>
              <a:rPr lang="ja-JP" altLang="en-US" sz="1400" dirty="0" smtClean="0">
                <a:solidFill>
                  <a:schemeClr val="tx1"/>
                </a:solidFill>
                <a:latin typeface="Meiryo UI"/>
                <a:ea typeface="Meiryo UI"/>
                <a:cs typeface="Meiryo UI"/>
              </a:rPr>
              <a:t>○</a:t>
            </a:r>
            <a:r>
              <a:rPr lang="ja-JP" altLang="en-US" sz="1400" dirty="0">
                <a:solidFill>
                  <a:schemeClr val="tx1"/>
                </a:solidFill>
                <a:latin typeface="Meiryo UI"/>
                <a:ea typeface="Meiryo UI"/>
                <a:cs typeface="Meiryo UI"/>
              </a:rPr>
              <a:t>　</a:t>
            </a:r>
            <a:r>
              <a:rPr lang="en-US" altLang="ja-JP" sz="1400" dirty="0" err="1" smtClean="0">
                <a:solidFill>
                  <a:schemeClr val="tx1"/>
                </a:solidFill>
                <a:latin typeface="Meiryo UI"/>
                <a:ea typeface="Meiryo UI"/>
                <a:cs typeface="Meiryo UI"/>
              </a:rPr>
              <a:t>IoT</a:t>
            </a:r>
            <a:r>
              <a:rPr lang="ja-JP" altLang="en-US" sz="1400" dirty="0" smtClean="0">
                <a:solidFill>
                  <a:schemeClr val="tx1"/>
                </a:solidFill>
                <a:latin typeface="Meiryo UI"/>
                <a:ea typeface="Meiryo UI"/>
                <a:cs typeface="Meiryo UI"/>
              </a:rPr>
              <a:t>やロボット、</a:t>
            </a:r>
            <a:r>
              <a:rPr lang="en-US" altLang="ja-JP" sz="1400" dirty="0" smtClean="0">
                <a:solidFill>
                  <a:schemeClr val="tx1"/>
                </a:solidFill>
                <a:latin typeface="Meiryo UI"/>
                <a:ea typeface="Meiryo UI"/>
                <a:cs typeface="Meiryo UI"/>
              </a:rPr>
              <a:t>AI</a:t>
            </a:r>
            <a:r>
              <a:rPr lang="ja-JP" altLang="en-US" sz="1400" dirty="0" smtClean="0">
                <a:solidFill>
                  <a:schemeClr val="tx1"/>
                </a:solidFill>
                <a:latin typeface="Meiryo UI"/>
                <a:ea typeface="Meiryo UI"/>
                <a:cs typeface="Meiryo UI"/>
              </a:rPr>
              <a:t>などいわゆる第４次産業革命の技術の進展、広がりは世界的潮流。</a:t>
            </a:r>
            <a:r>
              <a:rPr lang="ja-JP" altLang="en-US" sz="1400" dirty="0">
                <a:solidFill>
                  <a:schemeClr val="tx1"/>
                </a:solidFill>
                <a:latin typeface="Meiryo UI"/>
                <a:ea typeface="Meiryo UI"/>
                <a:cs typeface="Meiryo UI"/>
              </a:rPr>
              <a:t>大阪</a:t>
            </a:r>
            <a:r>
              <a:rPr lang="ja-JP" altLang="en-US" sz="1400" dirty="0" smtClean="0">
                <a:solidFill>
                  <a:schemeClr val="tx1"/>
                </a:solidFill>
                <a:latin typeface="Meiryo UI"/>
                <a:ea typeface="Meiryo UI"/>
                <a:cs typeface="Meiryo UI"/>
              </a:rPr>
              <a:t>のものづくりの強み</a:t>
            </a:r>
            <a:endParaRPr lang="en-US" altLang="ja-JP" sz="1400" dirty="0" smtClean="0">
              <a:solidFill>
                <a:schemeClr val="tx1"/>
              </a:solidFill>
              <a:latin typeface="Meiryo UI"/>
              <a:ea typeface="Meiryo UI"/>
              <a:cs typeface="Meiryo UI"/>
            </a:endParaRPr>
          </a:p>
          <a:p>
            <a:pPr>
              <a:lnSpc>
                <a:spcPts val="1800"/>
              </a:lnSpc>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などを活かし、こうした新技術を活用しながら、イノベーションの創出や生産性の向上、チャレンジできる多様な人材・</a:t>
            </a:r>
            <a:endParaRPr lang="en-US" altLang="ja-JP" sz="1400" dirty="0" smtClean="0">
              <a:solidFill>
                <a:schemeClr val="tx1"/>
              </a:solidFill>
              <a:latin typeface="Meiryo UI"/>
              <a:ea typeface="Meiryo UI"/>
              <a:cs typeface="Meiryo UI"/>
            </a:endParaRPr>
          </a:p>
          <a:p>
            <a:pPr>
              <a:lnSpc>
                <a:spcPts val="1800"/>
              </a:lnSpc>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企業が集積する環境整備を推進。</a:t>
            </a:r>
            <a:endParaRPr lang="en-US" altLang="ja-JP" sz="1400" dirty="0">
              <a:solidFill>
                <a:schemeClr val="tx1"/>
              </a:solidFill>
              <a:latin typeface="Meiryo UI"/>
              <a:ea typeface="Meiryo UI"/>
              <a:cs typeface="Meiryo UI"/>
            </a:endParaRPr>
          </a:p>
        </p:txBody>
      </p:sp>
      <p:sp>
        <p:nvSpPr>
          <p:cNvPr id="13" name="正方形/長方形 12"/>
          <p:cNvSpPr/>
          <p:nvPr/>
        </p:nvSpPr>
        <p:spPr>
          <a:xfrm>
            <a:off x="274263" y="4821892"/>
            <a:ext cx="8595586" cy="1044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4" name="角丸四角形 13"/>
          <p:cNvSpPr/>
          <p:nvPr/>
        </p:nvSpPr>
        <p:spPr>
          <a:xfrm>
            <a:off x="283572" y="4777680"/>
            <a:ext cx="6694964" cy="388489"/>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ctr"/>
          <a:lstStyle/>
          <a:p>
            <a:pPr>
              <a:spcBef>
                <a:spcPts val="0"/>
              </a:spcBef>
              <a:defRPr/>
            </a:pPr>
            <a:r>
              <a:rPr lang="ja-JP" altLang="en-US" dirty="0" smtClean="0">
                <a:solidFill>
                  <a:schemeClr val="tx1"/>
                </a:solidFill>
                <a:latin typeface="Meiryo UI"/>
                <a:ea typeface="Meiryo UI"/>
                <a:cs typeface="Meiryo UI"/>
              </a:rPr>
              <a:t>　</a:t>
            </a:r>
            <a:r>
              <a:rPr lang="en-US" altLang="ja-JP" sz="1600" b="1" u="sng" dirty="0" smtClean="0">
                <a:solidFill>
                  <a:schemeClr val="tx1"/>
                </a:solidFill>
                <a:latin typeface="Meiryo UI"/>
                <a:ea typeface="Meiryo UI"/>
                <a:cs typeface="Meiryo UI"/>
              </a:rPr>
              <a:t>Ⅲ</a:t>
            </a:r>
            <a:r>
              <a:rPr lang="ja-JP" altLang="en-US" sz="1600" b="1" u="sng" dirty="0" smtClean="0">
                <a:solidFill>
                  <a:schemeClr val="tx1"/>
                </a:solidFill>
                <a:latin typeface="Meiryo UI"/>
                <a:ea typeface="Meiryo UI"/>
                <a:cs typeface="Meiryo UI"/>
              </a:rPr>
              <a:t>　インバウンドの増加を</a:t>
            </a:r>
            <a:r>
              <a:rPr lang="ja-JP" altLang="en-US" sz="1600" b="1" u="sng" dirty="0">
                <a:solidFill>
                  <a:schemeClr val="tx1"/>
                </a:solidFill>
                <a:latin typeface="Meiryo UI"/>
                <a:ea typeface="Meiryo UI"/>
                <a:cs typeface="Meiryo UI"/>
              </a:rPr>
              <a:t>契機としたアジア市場の</a:t>
            </a:r>
            <a:r>
              <a:rPr lang="ja-JP" altLang="en-US" sz="1600" b="1" u="sng" dirty="0" smtClean="0">
                <a:solidFill>
                  <a:schemeClr val="tx1"/>
                </a:solidFill>
                <a:latin typeface="Meiryo UI"/>
                <a:ea typeface="Meiryo UI"/>
                <a:cs typeface="Meiryo UI"/>
              </a:rPr>
              <a:t>取り込み強化</a:t>
            </a:r>
            <a:endParaRPr lang="ja-JP" altLang="en-US" sz="1600" b="1" u="sng" dirty="0">
              <a:solidFill>
                <a:schemeClr val="tx1"/>
              </a:solidFill>
              <a:latin typeface="Meiryo UI"/>
              <a:ea typeface="Meiryo UI"/>
              <a:cs typeface="Meiryo UI"/>
            </a:endParaRPr>
          </a:p>
        </p:txBody>
      </p:sp>
      <p:sp>
        <p:nvSpPr>
          <p:cNvPr id="15" name="角丸四角形 14"/>
          <p:cNvSpPr/>
          <p:nvPr/>
        </p:nvSpPr>
        <p:spPr>
          <a:xfrm>
            <a:off x="489617" y="5120468"/>
            <a:ext cx="8368657" cy="720080"/>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t" anchorCtr="0"/>
          <a:lstStyle/>
          <a:p>
            <a:pPr>
              <a:lnSpc>
                <a:spcPts val="1800"/>
              </a:lnSpc>
              <a:defRPr/>
            </a:pPr>
            <a:r>
              <a:rPr lang="ja-JP" altLang="en-US" sz="1400" dirty="0" smtClean="0">
                <a:solidFill>
                  <a:schemeClr val="tx1"/>
                </a:solidFill>
                <a:latin typeface="Meiryo UI"/>
                <a:ea typeface="Meiryo UI"/>
                <a:cs typeface="Meiryo UI"/>
              </a:rPr>
              <a:t>○</a:t>
            </a:r>
            <a:r>
              <a:rPr lang="ja-JP" altLang="en-US" sz="1400" dirty="0">
                <a:solidFill>
                  <a:schemeClr val="tx1"/>
                </a:solidFill>
                <a:latin typeface="Meiryo UI"/>
                <a:ea typeface="Meiryo UI"/>
                <a:cs typeface="Meiryo UI"/>
              </a:rPr>
              <a:t>　観光・都市魅力、文化、スポーツなど、様々な角度から都市としての魅力の向上を図ることで、集客の促進、それ</a:t>
            </a:r>
            <a:endParaRPr lang="en-US" altLang="ja-JP" sz="1400" dirty="0">
              <a:solidFill>
                <a:schemeClr val="tx1"/>
              </a:solidFill>
              <a:latin typeface="Meiryo UI"/>
              <a:ea typeface="Meiryo UI"/>
              <a:cs typeface="Meiryo UI"/>
            </a:endParaRPr>
          </a:p>
          <a:p>
            <a:pPr>
              <a:lnSpc>
                <a:spcPts val="1800"/>
              </a:lnSpc>
              <a:defRPr/>
            </a:pPr>
            <a:r>
              <a:rPr lang="ja-JP" altLang="en-US" sz="1400" dirty="0">
                <a:solidFill>
                  <a:schemeClr val="tx1"/>
                </a:solidFill>
                <a:latin typeface="Meiryo UI"/>
                <a:ea typeface="Meiryo UI"/>
                <a:cs typeface="Meiryo UI"/>
              </a:rPr>
              <a:t>　に伴う消費・投資の拡大、さらなる都市魅力向上という好循環につなげていくことが必要。また、拡大・成長を続ける</a:t>
            </a:r>
            <a:endParaRPr lang="en-US" altLang="ja-JP" sz="1400" dirty="0">
              <a:solidFill>
                <a:schemeClr val="tx1"/>
              </a:solidFill>
              <a:latin typeface="Meiryo UI"/>
              <a:ea typeface="Meiryo UI"/>
              <a:cs typeface="Meiryo UI"/>
            </a:endParaRPr>
          </a:p>
          <a:p>
            <a:pPr>
              <a:lnSpc>
                <a:spcPts val="1800"/>
              </a:lnSpc>
              <a:defRPr/>
            </a:pPr>
            <a:r>
              <a:rPr lang="ja-JP" altLang="en-US" sz="1400" dirty="0">
                <a:solidFill>
                  <a:schemeClr val="tx1"/>
                </a:solidFill>
                <a:latin typeface="Meiryo UI"/>
                <a:ea typeface="Meiryo UI"/>
                <a:cs typeface="Meiryo UI"/>
              </a:rPr>
              <a:t>　アジアの活力、マーケットを確実に取り込むことができる輸出の多様化や対内投資の促進を図る。</a:t>
            </a:r>
            <a:endParaRPr lang="en-US" altLang="ja-JP" sz="1400" dirty="0">
              <a:solidFill>
                <a:schemeClr val="tx1"/>
              </a:solidFill>
              <a:latin typeface="Meiryo UI"/>
              <a:ea typeface="Meiryo UI"/>
              <a:cs typeface="Meiryo UI"/>
            </a:endParaRPr>
          </a:p>
        </p:txBody>
      </p:sp>
      <p:sp>
        <p:nvSpPr>
          <p:cNvPr id="16" name="正方形/長方形 15"/>
          <p:cNvSpPr/>
          <p:nvPr/>
        </p:nvSpPr>
        <p:spPr>
          <a:xfrm>
            <a:off x="270478" y="5974921"/>
            <a:ext cx="8595586" cy="756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7" name="角丸四角形 16"/>
          <p:cNvSpPr/>
          <p:nvPr/>
        </p:nvSpPr>
        <p:spPr>
          <a:xfrm>
            <a:off x="309944" y="5921132"/>
            <a:ext cx="6694964" cy="388489"/>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ctr"/>
          <a:lstStyle/>
          <a:p>
            <a:pPr>
              <a:spcBef>
                <a:spcPts val="0"/>
              </a:spcBef>
              <a:defRPr/>
            </a:pPr>
            <a:r>
              <a:rPr lang="ja-JP" altLang="en-US" dirty="0" smtClean="0">
                <a:solidFill>
                  <a:srgbClr val="000000"/>
                </a:solidFill>
                <a:latin typeface="Meiryo UI"/>
                <a:ea typeface="Meiryo UI"/>
                <a:cs typeface="Meiryo UI"/>
              </a:rPr>
              <a:t>　</a:t>
            </a:r>
            <a:r>
              <a:rPr lang="en-US" altLang="ja-JP" sz="1600" b="1" u="sng" dirty="0" smtClean="0">
                <a:solidFill>
                  <a:srgbClr val="000000"/>
                </a:solidFill>
                <a:latin typeface="Meiryo UI"/>
                <a:ea typeface="Meiryo UI"/>
                <a:cs typeface="Meiryo UI"/>
              </a:rPr>
              <a:t>Ⅳ</a:t>
            </a:r>
            <a:r>
              <a:rPr lang="ja-JP" altLang="en-US" sz="1600" b="1" u="sng" dirty="0" smtClean="0">
                <a:solidFill>
                  <a:srgbClr val="000000"/>
                </a:solidFill>
                <a:latin typeface="Meiryo UI"/>
                <a:ea typeface="Meiryo UI"/>
                <a:cs typeface="Meiryo UI"/>
              </a:rPr>
              <a:t>　人口の減少と産業構造の変化に対応した人材力強化</a:t>
            </a:r>
            <a:endParaRPr lang="ja-JP" altLang="en-US" sz="1600" b="1" u="sng" dirty="0">
              <a:solidFill>
                <a:srgbClr val="000000"/>
              </a:solidFill>
              <a:latin typeface="Meiryo UI"/>
              <a:ea typeface="Meiryo UI"/>
              <a:cs typeface="Meiryo UI"/>
            </a:endParaRPr>
          </a:p>
        </p:txBody>
      </p:sp>
      <p:sp>
        <p:nvSpPr>
          <p:cNvPr id="18" name="角丸四角形 17"/>
          <p:cNvSpPr/>
          <p:nvPr/>
        </p:nvSpPr>
        <p:spPr>
          <a:xfrm>
            <a:off x="487177" y="6221652"/>
            <a:ext cx="8368657" cy="554488"/>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t" anchorCtr="0"/>
          <a:lstStyle/>
          <a:p>
            <a:pPr>
              <a:lnSpc>
                <a:spcPts val="1800"/>
              </a:lnSpc>
              <a:defRPr/>
            </a:pPr>
            <a:r>
              <a:rPr lang="ja-JP" altLang="en-US" sz="1400" dirty="0" smtClean="0">
                <a:solidFill>
                  <a:srgbClr val="000000"/>
                </a:solidFill>
                <a:latin typeface="Meiryo UI"/>
                <a:ea typeface="Meiryo UI"/>
                <a:cs typeface="Meiryo UI"/>
              </a:rPr>
              <a:t>○　本格的な人口減少・超高齢社会に突入する中で、女性や高齢者など潜在的担い手の活躍を促すための</a:t>
            </a:r>
            <a:endParaRPr lang="en-US" altLang="ja-JP" sz="1400" dirty="0" smtClean="0">
              <a:solidFill>
                <a:srgbClr val="000000"/>
              </a:solidFill>
              <a:latin typeface="Meiryo UI"/>
              <a:ea typeface="Meiryo UI"/>
              <a:cs typeface="Meiryo UI"/>
            </a:endParaRPr>
          </a:p>
          <a:p>
            <a:pPr>
              <a:lnSpc>
                <a:spcPts val="1800"/>
              </a:lnSpc>
              <a:defRPr/>
            </a:pPr>
            <a:r>
              <a:rPr lang="ja-JP" altLang="en-US" sz="1400" dirty="0">
                <a:solidFill>
                  <a:srgbClr val="000000"/>
                </a:solidFill>
                <a:latin typeface="Meiryo UI"/>
                <a:ea typeface="Meiryo UI"/>
                <a:cs typeface="Meiryo UI"/>
              </a:rPr>
              <a:t>　</a:t>
            </a:r>
            <a:r>
              <a:rPr lang="ja-JP" altLang="en-US" sz="1400" dirty="0" smtClean="0">
                <a:solidFill>
                  <a:srgbClr val="000000"/>
                </a:solidFill>
                <a:latin typeface="Meiryo UI"/>
                <a:ea typeface="Meiryo UI"/>
                <a:cs typeface="Meiryo UI"/>
              </a:rPr>
              <a:t> 取組みを重点的に強化。さらに、若い人材の呼び込みや</a:t>
            </a:r>
            <a:r>
              <a:rPr lang="ja-JP" altLang="en-US" sz="1400" dirty="0">
                <a:solidFill>
                  <a:srgbClr val="000000"/>
                </a:solidFill>
                <a:latin typeface="Meiryo UI"/>
                <a:ea typeface="Meiryo UI"/>
                <a:cs typeface="Meiryo UI"/>
              </a:rPr>
              <a:t>一定</a:t>
            </a:r>
            <a:r>
              <a:rPr lang="ja-JP" altLang="en-US" sz="1400" dirty="0" smtClean="0">
                <a:solidFill>
                  <a:srgbClr val="000000"/>
                </a:solidFill>
                <a:latin typeface="Meiryo UI"/>
                <a:ea typeface="Meiryo UI"/>
                <a:cs typeface="Meiryo UI"/>
              </a:rPr>
              <a:t>の</a:t>
            </a:r>
            <a:r>
              <a:rPr lang="ja-JP" altLang="en-US" sz="1400" dirty="0">
                <a:solidFill>
                  <a:srgbClr val="000000"/>
                </a:solidFill>
                <a:latin typeface="Meiryo UI"/>
                <a:ea typeface="Meiryo UI"/>
                <a:cs typeface="Meiryo UI"/>
              </a:rPr>
              <a:t>能力</a:t>
            </a:r>
            <a:r>
              <a:rPr lang="ja-JP" altLang="en-US" sz="1400" dirty="0" smtClean="0">
                <a:solidFill>
                  <a:srgbClr val="000000"/>
                </a:solidFill>
                <a:latin typeface="Meiryo UI"/>
                <a:ea typeface="Meiryo UI"/>
                <a:cs typeface="Meiryo UI"/>
              </a:rPr>
              <a:t>を有する</a:t>
            </a:r>
            <a:r>
              <a:rPr lang="ja-JP" altLang="en-US" sz="1400" dirty="0">
                <a:solidFill>
                  <a:srgbClr val="000000"/>
                </a:solidFill>
                <a:latin typeface="Meiryo UI"/>
                <a:ea typeface="Meiryo UI"/>
                <a:cs typeface="Meiryo UI"/>
              </a:rPr>
              <a:t>外国人材</a:t>
            </a:r>
            <a:r>
              <a:rPr lang="ja-JP" altLang="en-US" sz="1400" dirty="0" smtClean="0">
                <a:solidFill>
                  <a:srgbClr val="000000"/>
                </a:solidFill>
                <a:latin typeface="Meiryo UI"/>
                <a:ea typeface="Meiryo UI"/>
                <a:cs typeface="Meiryo UI"/>
              </a:rPr>
              <a:t>の活躍促進に取組む。</a:t>
            </a:r>
            <a:endParaRPr lang="en-US" altLang="ja-JP" sz="1400" dirty="0" smtClean="0">
              <a:solidFill>
                <a:srgbClr val="000000"/>
              </a:solidFill>
              <a:latin typeface="Meiryo UI"/>
              <a:ea typeface="Meiryo UI"/>
              <a:cs typeface="Meiryo UI"/>
            </a:endParaRPr>
          </a:p>
          <a:p>
            <a:pPr>
              <a:lnSpc>
                <a:spcPts val="1800"/>
              </a:lnSpc>
              <a:defRPr/>
            </a:pPr>
            <a:endParaRPr lang="en-US" altLang="ja-JP" sz="1400" dirty="0">
              <a:solidFill>
                <a:srgbClr val="000000"/>
              </a:solidFill>
              <a:latin typeface="Meiryo UI"/>
              <a:ea typeface="Meiryo UI"/>
              <a:cs typeface="Meiryo UI"/>
            </a:endParaRPr>
          </a:p>
        </p:txBody>
      </p:sp>
      <p:sp>
        <p:nvSpPr>
          <p:cNvPr id="19" name="角丸四角形 18"/>
          <p:cNvSpPr/>
          <p:nvPr/>
        </p:nvSpPr>
        <p:spPr>
          <a:xfrm>
            <a:off x="4906" y="687580"/>
            <a:ext cx="9257660" cy="356758"/>
          </a:xfrm>
          <a:prstGeom prst="roundRect">
            <a:avLst>
              <a:gd name="adj" fmla="val 27941"/>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defRP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■これまでの総括と有識者ヒアリング等から導き出された、更なる成長を加速化させる</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「３つの方向性（案） 」</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6012160" y="1191979"/>
            <a:ext cx="2767256" cy="72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lnSpc>
                <a:spcPts val="22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人口</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減少・超高齢</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社会</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22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も成長を実現</a:t>
            </a:r>
            <a:endPar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3303703" y="1191979"/>
            <a:ext cx="2520000" cy="72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lnSpc>
                <a:spcPts val="22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アジアの活力、成長力</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22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シームレスに取り込む</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481199" y="1178949"/>
            <a:ext cx="2520000" cy="72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lnSpc>
                <a:spcPts val="22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付加価値と生産性を</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22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高め、産業力を強化</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二等辺三角形 22"/>
          <p:cNvSpPr/>
          <p:nvPr/>
        </p:nvSpPr>
        <p:spPr>
          <a:xfrm rot="10800000">
            <a:off x="2440499" y="2004935"/>
            <a:ext cx="3877371" cy="180000"/>
          </a:xfrm>
          <a:prstGeom prst="triangl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4" name="正方形/長方形 23"/>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■バージョンアップの方向性　　</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②　「３つの方</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向性（案） 」</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と「重点化を図る４つの</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分野（案） 」</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（考え方）</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6B67003A-7D2A-48E9-9D5E-2EBAC62ED091}" type="slidenum">
              <a:rPr lang="ja-JP" altLang="en-US" smtClean="0">
                <a:latin typeface="+mj-ea"/>
                <a:ea typeface="+mj-ea"/>
              </a:rPr>
              <a:pPr>
                <a:defRPr/>
              </a:pPr>
              <a:t>25</a:t>
            </a:fld>
            <a:endParaRPr lang="ja-JP" altLang="en-US" dirty="0">
              <a:latin typeface="+mj-ea"/>
              <a:ea typeface="+mj-ea"/>
            </a:endParaRPr>
          </a:p>
        </p:txBody>
      </p:sp>
    </p:spTree>
    <p:extLst>
      <p:ext uri="{BB962C8B-B14F-4D97-AF65-F5344CB8AC3E}">
        <p14:creationId xmlns:p14="http://schemas.microsoft.com/office/powerpoint/2010/main" val="25234151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11560" y="5680091"/>
            <a:ext cx="7769097" cy="612000"/>
          </a:xfrm>
          <a:prstGeom prst="round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角丸四角形 112"/>
          <p:cNvSpPr/>
          <p:nvPr/>
        </p:nvSpPr>
        <p:spPr>
          <a:xfrm>
            <a:off x="1712414" y="2053024"/>
            <a:ext cx="5821545" cy="1584176"/>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t" anchorCtr="0"/>
          <a:lstStyle/>
          <a:p>
            <a:pPr>
              <a:spcBef>
                <a:spcPts val="600"/>
              </a:spcBef>
              <a:defRPr/>
            </a:pPr>
            <a:r>
              <a:rPr lang="en-US" altLang="ja-JP" sz="1600" u="sng" dirty="0" smtClean="0">
                <a:solidFill>
                  <a:schemeClr val="tx2">
                    <a:lumMod val="50000"/>
                  </a:schemeClr>
                </a:solidFill>
                <a:latin typeface="Meiryo UI"/>
                <a:ea typeface="Meiryo UI"/>
                <a:cs typeface="Meiryo UI"/>
              </a:rPr>
              <a:t>【</a:t>
            </a:r>
            <a:r>
              <a:rPr lang="ja-JP" altLang="en-US" sz="1600" u="sng" dirty="0" smtClean="0">
                <a:solidFill>
                  <a:schemeClr val="tx2">
                    <a:lumMod val="50000"/>
                  </a:schemeClr>
                </a:solidFill>
                <a:latin typeface="Meiryo UI"/>
                <a:ea typeface="Meiryo UI"/>
                <a:cs typeface="Meiryo UI"/>
              </a:rPr>
              <a:t>特に重点化を図る分野</a:t>
            </a:r>
            <a:r>
              <a:rPr lang="en-US" altLang="ja-JP" sz="1600" u="sng" dirty="0" smtClean="0">
                <a:solidFill>
                  <a:schemeClr val="tx2">
                    <a:lumMod val="50000"/>
                  </a:schemeClr>
                </a:solidFill>
                <a:latin typeface="Meiryo UI"/>
                <a:ea typeface="Meiryo UI"/>
                <a:cs typeface="Meiryo UI"/>
              </a:rPr>
              <a:t>】</a:t>
            </a:r>
            <a:r>
              <a:rPr lang="ja-JP" altLang="en-US" sz="1600" u="sng" dirty="0">
                <a:solidFill>
                  <a:schemeClr val="tx2">
                    <a:lumMod val="50000"/>
                  </a:schemeClr>
                </a:solidFill>
                <a:latin typeface="Meiryo UI"/>
                <a:ea typeface="Meiryo UI"/>
                <a:cs typeface="Meiryo UI"/>
              </a:rPr>
              <a:t>　</a:t>
            </a:r>
            <a:endParaRPr lang="en-US" altLang="ja-JP" sz="1600" u="sng" dirty="0" smtClean="0">
              <a:solidFill>
                <a:schemeClr val="tx2">
                  <a:lumMod val="50000"/>
                </a:schemeClr>
              </a:solidFill>
              <a:latin typeface="Meiryo UI"/>
              <a:ea typeface="Meiryo UI"/>
              <a:cs typeface="Meiryo UI"/>
            </a:endParaRPr>
          </a:p>
          <a:p>
            <a:pPr>
              <a:lnSpc>
                <a:spcPts val="1700"/>
              </a:lnSpc>
              <a:spcBef>
                <a:spcPts val="600"/>
              </a:spcBef>
              <a:defRPr/>
            </a:pPr>
            <a:r>
              <a:rPr lang="ja-JP" altLang="en-US" sz="1600" dirty="0" smtClean="0">
                <a:solidFill>
                  <a:schemeClr val="tx2">
                    <a:lumMod val="50000"/>
                  </a:schemeClr>
                </a:solidFill>
                <a:latin typeface="Meiryo UI"/>
                <a:ea typeface="Meiryo UI"/>
                <a:cs typeface="Meiryo UI"/>
              </a:rPr>
              <a:t>　　</a:t>
            </a:r>
            <a:r>
              <a:rPr lang="en-US" altLang="ja-JP" sz="1600" dirty="0" smtClean="0">
                <a:solidFill>
                  <a:schemeClr val="tx2">
                    <a:lumMod val="50000"/>
                  </a:schemeClr>
                </a:solidFill>
                <a:latin typeface="Meiryo UI"/>
                <a:ea typeface="Meiryo UI"/>
                <a:cs typeface="Meiryo UI"/>
              </a:rPr>
              <a:t>Ⅰ</a:t>
            </a:r>
            <a:r>
              <a:rPr lang="ja-JP" altLang="en-US" sz="1600" dirty="0" smtClean="0">
                <a:solidFill>
                  <a:schemeClr val="tx2">
                    <a:lumMod val="50000"/>
                  </a:schemeClr>
                </a:solidFill>
                <a:latin typeface="Meiryo UI"/>
                <a:ea typeface="Meiryo UI"/>
                <a:cs typeface="Meiryo UI"/>
              </a:rPr>
              <a:t> 健康・医療関連産業</a:t>
            </a:r>
            <a:r>
              <a:rPr lang="ja-JP" altLang="en-US" sz="1600" dirty="0">
                <a:solidFill>
                  <a:schemeClr val="tx2">
                    <a:lumMod val="50000"/>
                  </a:schemeClr>
                </a:solidFill>
                <a:latin typeface="Meiryo UI"/>
                <a:ea typeface="Meiryo UI"/>
                <a:cs typeface="Meiryo UI"/>
              </a:rPr>
              <a:t>の世界的な</a:t>
            </a:r>
            <a:r>
              <a:rPr lang="ja-JP" altLang="en-US" sz="1600" dirty="0">
                <a:solidFill>
                  <a:schemeClr val="tx1"/>
                </a:solidFill>
                <a:latin typeface="Meiryo UI"/>
                <a:ea typeface="Meiryo UI"/>
                <a:cs typeface="Meiryo UI"/>
              </a:rPr>
              <a:t>クラスター形成</a:t>
            </a:r>
          </a:p>
          <a:p>
            <a:pPr>
              <a:lnSpc>
                <a:spcPts val="1700"/>
              </a:lnSpc>
              <a:spcBef>
                <a:spcPts val="600"/>
              </a:spcBef>
              <a:defRPr/>
            </a:pPr>
            <a:r>
              <a:rPr lang="ja-JP" altLang="en-US" sz="1600" dirty="0" smtClean="0">
                <a:solidFill>
                  <a:schemeClr val="tx1"/>
                </a:solidFill>
                <a:latin typeface="Meiryo UI"/>
                <a:ea typeface="Meiryo UI"/>
                <a:cs typeface="Meiryo UI"/>
              </a:rPr>
              <a:t>　　</a:t>
            </a:r>
            <a:r>
              <a:rPr lang="en-US" altLang="ja-JP" sz="1600" dirty="0" smtClean="0">
                <a:solidFill>
                  <a:schemeClr val="tx1"/>
                </a:solidFill>
                <a:latin typeface="Meiryo UI"/>
                <a:ea typeface="Meiryo UI"/>
                <a:cs typeface="Meiryo UI"/>
              </a:rPr>
              <a:t>Ⅱ</a:t>
            </a:r>
            <a:r>
              <a:rPr lang="ja-JP" altLang="en-US" sz="1600" dirty="0" smtClean="0">
                <a:solidFill>
                  <a:schemeClr val="tx1"/>
                </a:solidFill>
                <a:latin typeface="Meiryo UI"/>
                <a:ea typeface="Meiryo UI"/>
                <a:cs typeface="Meiryo UI"/>
              </a:rPr>
              <a:t> 第４次</a:t>
            </a:r>
            <a:r>
              <a:rPr lang="ja-JP" altLang="en-US" sz="1600" dirty="0">
                <a:solidFill>
                  <a:schemeClr val="tx1"/>
                </a:solidFill>
                <a:latin typeface="Meiryo UI"/>
                <a:ea typeface="Meiryo UI"/>
                <a:cs typeface="Meiryo UI"/>
              </a:rPr>
              <a:t>産業革命をリードする</a:t>
            </a:r>
            <a:r>
              <a:rPr lang="ja-JP" altLang="en-US" sz="1600" dirty="0" smtClean="0">
                <a:solidFill>
                  <a:schemeClr val="tx1"/>
                </a:solidFill>
                <a:latin typeface="Meiryo UI"/>
                <a:ea typeface="Meiryo UI"/>
                <a:cs typeface="Meiryo UI"/>
              </a:rPr>
              <a:t>イノベーションの促進と生産性向上</a:t>
            </a:r>
            <a:endParaRPr lang="ja-JP" altLang="en-US" sz="1600" dirty="0">
              <a:solidFill>
                <a:schemeClr val="tx1"/>
              </a:solidFill>
              <a:latin typeface="Meiryo UI"/>
              <a:ea typeface="Meiryo UI"/>
              <a:cs typeface="Meiryo UI"/>
            </a:endParaRPr>
          </a:p>
          <a:p>
            <a:pPr>
              <a:lnSpc>
                <a:spcPts val="1700"/>
              </a:lnSpc>
              <a:spcBef>
                <a:spcPts val="600"/>
              </a:spcBef>
              <a:defRPr/>
            </a:pPr>
            <a:r>
              <a:rPr lang="ja-JP" altLang="en-US" sz="1600" dirty="0" smtClean="0">
                <a:solidFill>
                  <a:schemeClr val="tx2">
                    <a:lumMod val="50000"/>
                  </a:schemeClr>
                </a:solidFill>
                <a:latin typeface="Meiryo UI"/>
                <a:ea typeface="Meiryo UI"/>
                <a:cs typeface="Meiryo UI"/>
              </a:rPr>
              <a:t>　　</a:t>
            </a:r>
            <a:r>
              <a:rPr lang="en-US" altLang="ja-JP" sz="1600" dirty="0" smtClean="0">
                <a:solidFill>
                  <a:schemeClr val="tx2">
                    <a:lumMod val="50000"/>
                  </a:schemeClr>
                </a:solidFill>
                <a:latin typeface="Meiryo UI"/>
                <a:ea typeface="Meiryo UI"/>
                <a:cs typeface="Meiryo UI"/>
              </a:rPr>
              <a:t>Ⅲ</a:t>
            </a:r>
            <a:r>
              <a:rPr lang="ja-JP" altLang="en-US" sz="1600" dirty="0" smtClean="0">
                <a:solidFill>
                  <a:schemeClr val="tx2">
                    <a:lumMod val="50000"/>
                  </a:schemeClr>
                </a:solidFill>
                <a:latin typeface="Meiryo UI"/>
                <a:ea typeface="Meiryo UI"/>
                <a:cs typeface="Meiryo UI"/>
              </a:rPr>
              <a:t> インバウンド</a:t>
            </a:r>
            <a:r>
              <a:rPr lang="ja-JP" altLang="en-US" sz="1600" dirty="0" smtClean="0">
                <a:solidFill>
                  <a:schemeClr val="tx1"/>
                </a:solidFill>
                <a:latin typeface="Meiryo UI"/>
                <a:ea typeface="Meiryo UI"/>
                <a:cs typeface="Meiryo UI"/>
              </a:rPr>
              <a:t>の増加を</a:t>
            </a:r>
            <a:r>
              <a:rPr lang="ja-JP" altLang="en-US" sz="1600" dirty="0">
                <a:solidFill>
                  <a:schemeClr val="tx1"/>
                </a:solidFill>
                <a:latin typeface="Meiryo UI"/>
                <a:ea typeface="Meiryo UI"/>
                <a:cs typeface="Meiryo UI"/>
              </a:rPr>
              <a:t>契機と</a:t>
            </a:r>
            <a:r>
              <a:rPr lang="ja-JP" altLang="en-US" sz="1600" dirty="0">
                <a:solidFill>
                  <a:schemeClr val="tx2">
                    <a:lumMod val="50000"/>
                  </a:schemeClr>
                </a:solidFill>
                <a:latin typeface="Meiryo UI"/>
                <a:ea typeface="Meiryo UI"/>
                <a:cs typeface="Meiryo UI"/>
              </a:rPr>
              <a:t>したアジア市場の</a:t>
            </a:r>
            <a:r>
              <a:rPr lang="ja-JP" altLang="en-US" sz="1600" dirty="0" smtClean="0">
                <a:solidFill>
                  <a:schemeClr val="tx2">
                    <a:lumMod val="50000"/>
                  </a:schemeClr>
                </a:solidFill>
                <a:latin typeface="Meiryo UI"/>
                <a:ea typeface="Meiryo UI"/>
                <a:cs typeface="Meiryo UI"/>
              </a:rPr>
              <a:t>取り込み強化</a:t>
            </a:r>
            <a:endParaRPr lang="en-US" altLang="ja-JP" sz="1600" dirty="0">
              <a:solidFill>
                <a:schemeClr val="tx2">
                  <a:lumMod val="50000"/>
                </a:schemeClr>
              </a:solidFill>
              <a:latin typeface="Meiryo UI"/>
              <a:ea typeface="Meiryo UI"/>
              <a:cs typeface="Meiryo UI"/>
            </a:endParaRPr>
          </a:p>
          <a:p>
            <a:pPr>
              <a:lnSpc>
                <a:spcPts val="1700"/>
              </a:lnSpc>
              <a:spcBef>
                <a:spcPts val="600"/>
              </a:spcBef>
              <a:defRPr/>
            </a:pPr>
            <a:r>
              <a:rPr lang="ja-JP" altLang="en-US" sz="1600" dirty="0" smtClean="0">
                <a:solidFill>
                  <a:schemeClr val="tx2">
                    <a:lumMod val="50000"/>
                  </a:schemeClr>
                </a:solidFill>
                <a:latin typeface="Meiryo UI"/>
                <a:ea typeface="Meiryo UI"/>
                <a:cs typeface="Meiryo UI"/>
              </a:rPr>
              <a:t>　　</a:t>
            </a:r>
            <a:r>
              <a:rPr lang="en-US" altLang="ja-JP" sz="1600" dirty="0" smtClean="0">
                <a:solidFill>
                  <a:schemeClr val="tx2">
                    <a:lumMod val="50000"/>
                  </a:schemeClr>
                </a:solidFill>
                <a:latin typeface="Meiryo UI"/>
                <a:ea typeface="Meiryo UI"/>
                <a:cs typeface="Meiryo UI"/>
              </a:rPr>
              <a:t>Ⅳ</a:t>
            </a:r>
            <a:r>
              <a:rPr lang="ja-JP" altLang="en-US" sz="1600" dirty="0" smtClean="0">
                <a:solidFill>
                  <a:schemeClr val="tx2">
                    <a:lumMod val="50000"/>
                  </a:schemeClr>
                </a:solidFill>
                <a:latin typeface="Meiryo UI"/>
                <a:ea typeface="Meiryo UI"/>
                <a:cs typeface="Meiryo UI"/>
              </a:rPr>
              <a:t> 人口の減少と産業構造の変化に対応した人材力</a:t>
            </a:r>
            <a:r>
              <a:rPr lang="ja-JP" altLang="en-US" sz="1600" dirty="0">
                <a:solidFill>
                  <a:schemeClr val="tx2">
                    <a:lumMod val="50000"/>
                  </a:schemeClr>
                </a:solidFill>
                <a:latin typeface="Meiryo UI"/>
                <a:ea typeface="Meiryo UI"/>
                <a:cs typeface="Meiryo UI"/>
              </a:rPr>
              <a:t>強化</a:t>
            </a:r>
          </a:p>
        </p:txBody>
      </p:sp>
      <p:sp>
        <p:nvSpPr>
          <p:cNvPr id="65" name="テキスト ボックス 64"/>
          <p:cNvSpPr txBox="1"/>
          <p:nvPr/>
        </p:nvSpPr>
        <p:spPr>
          <a:xfrm>
            <a:off x="331640" y="6298086"/>
            <a:ext cx="8479540" cy="33855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めざす姿</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「日本の成長をけん引する東西二極の一極と</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して世界</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で存在感を発揮する</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円/楕円 77"/>
          <p:cNvSpPr/>
          <p:nvPr/>
        </p:nvSpPr>
        <p:spPr>
          <a:xfrm>
            <a:off x="1050017" y="3592204"/>
            <a:ext cx="2628528" cy="360000"/>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集客力</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円/楕円 78"/>
          <p:cNvSpPr/>
          <p:nvPr/>
        </p:nvSpPr>
        <p:spPr>
          <a:xfrm>
            <a:off x="3282241" y="3592204"/>
            <a:ext cx="2607310" cy="360000"/>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円/楕円 79"/>
          <p:cNvSpPr/>
          <p:nvPr/>
        </p:nvSpPr>
        <p:spPr>
          <a:xfrm>
            <a:off x="5530295" y="3592204"/>
            <a:ext cx="2628291" cy="360000"/>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産業・技術力</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円/楕円 80"/>
          <p:cNvSpPr/>
          <p:nvPr/>
        </p:nvSpPr>
        <p:spPr>
          <a:xfrm>
            <a:off x="2254227" y="3948002"/>
            <a:ext cx="2628291" cy="360000"/>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物流人流インフラ</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円/楕円 81"/>
          <p:cNvSpPr/>
          <p:nvPr/>
        </p:nvSpPr>
        <p:spPr>
          <a:xfrm>
            <a:off x="4607038" y="3955536"/>
            <a:ext cx="2628291" cy="360000"/>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都市の再生</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8" name="テキスト ボックス 117"/>
          <p:cNvSpPr txBox="1"/>
          <p:nvPr/>
        </p:nvSpPr>
        <p:spPr>
          <a:xfrm>
            <a:off x="1818353" y="638415"/>
            <a:ext cx="5690908" cy="338554"/>
          </a:xfrm>
          <a:prstGeom prst="rect">
            <a:avLst/>
          </a:prstGeom>
          <a:solidFill>
            <a:srgbClr val="002060"/>
          </a:solidFill>
          <a:ln>
            <a:solidFill>
              <a:schemeClr val="accent1">
                <a:shade val="50000"/>
              </a:schemeClr>
            </a:solidFill>
          </a:ln>
        </p:spPr>
        <p:txBody>
          <a:bodyPr wrap="square" rtlCol="0" anchor="ctr" anchorCtr="0">
            <a:spAutoFit/>
          </a:bodyPr>
          <a:lstStyle/>
          <a:p>
            <a:pPr algn="ctr"/>
            <a:r>
              <a:rPr lang="ja-JP" altLang="en-US" sz="16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更なる成長</a:t>
            </a:r>
            <a:r>
              <a:rPr lang="ja-JP" altLang="en-US" sz="16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に向けた３つの方向性</a:t>
            </a:r>
            <a:endParaRPr kumimoji="1" lang="ja-JP" altLang="en-US" sz="16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5904939" y="1035859"/>
            <a:ext cx="2304000" cy="61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ts val="18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人口</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減少・超高齢</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社会</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も成長を実現</a:t>
            </a:r>
            <a:endPar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角丸四角形 32"/>
          <p:cNvSpPr/>
          <p:nvPr/>
        </p:nvSpPr>
        <p:spPr>
          <a:xfrm>
            <a:off x="3451897" y="1035859"/>
            <a:ext cx="2304000" cy="61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ts val="18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アジアの活力、成長力</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シームレスに取り込む</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24"/>
          <p:cNvSpPr/>
          <p:nvPr/>
        </p:nvSpPr>
        <p:spPr>
          <a:xfrm>
            <a:off x="1012145" y="1035859"/>
            <a:ext cx="2304000" cy="612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ts val="18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付加価値と生産性を</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高め、産業力を強化</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7"/>
          <p:cNvSpPr/>
          <p:nvPr/>
        </p:nvSpPr>
        <p:spPr>
          <a:xfrm>
            <a:off x="337394" y="3983524"/>
            <a:ext cx="2504170" cy="532028"/>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t" anchorCtr="0"/>
          <a:lstStyle/>
          <a:p>
            <a:pPr>
              <a:lnSpc>
                <a:spcPts val="1400"/>
              </a:lnSpc>
              <a:spcBef>
                <a:spcPts val="0"/>
              </a:spcBef>
              <a:defRPr/>
            </a:pPr>
            <a:r>
              <a:rPr lang="en-US" altLang="ja-JP" sz="1200" b="1" dirty="0" smtClean="0">
                <a:solidFill>
                  <a:schemeClr val="tx2">
                    <a:lumMod val="50000"/>
                  </a:schemeClr>
                </a:solidFill>
                <a:latin typeface="Meiryo UI"/>
                <a:ea typeface="Meiryo UI"/>
                <a:cs typeface="Meiryo UI"/>
              </a:rPr>
              <a:t>※ </a:t>
            </a:r>
            <a:r>
              <a:rPr lang="ja-JP" altLang="en-US" sz="1200" b="1" dirty="0" smtClean="0">
                <a:solidFill>
                  <a:schemeClr val="tx2">
                    <a:lumMod val="50000"/>
                  </a:schemeClr>
                </a:solidFill>
                <a:latin typeface="Meiryo UI"/>
                <a:ea typeface="Meiryo UI"/>
                <a:cs typeface="Meiryo UI"/>
              </a:rPr>
              <a:t>５つの源泉毎の取組みは</a:t>
            </a:r>
            <a:endParaRPr lang="en-US" altLang="ja-JP" sz="1200" b="1" dirty="0" smtClean="0">
              <a:solidFill>
                <a:schemeClr val="tx2">
                  <a:lumMod val="50000"/>
                </a:schemeClr>
              </a:solidFill>
              <a:latin typeface="Meiryo UI"/>
              <a:ea typeface="Meiryo UI"/>
              <a:cs typeface="Meiryo UI"/>
            </a:endParaRPr>
          </a:p>
          <a:p>
            <a:pPr>
              <a:lnSpc>
                <a:spcPts val="1400"/>
              </a:lnSpc>
              <a:spcBef>
                <a:spcPts val="0"/>
              </a:spcBef>
              <a:defRPr/>
            </a:pPr>
            <a:r>
              <a:rPr lang="ja-JP" altLang="en-US" sz="1200" b="1" dirty="0">
                <a:solidFill>
                  <a:schemeClr val="tx2">
                    <a:lumMod val="50000"/>
                  </a:schemeClr>
                </a:solidFill>
                <a:latin typeface="Meiryo UI"/>
                <a:ea typeface="Meiryo UI"/>
                <a:cs typeface="Meiryo UI"/>
              </a:rPr>
              <a:t>　</a:t>
            </a:r>
            <a:r>
              <a:rPr lang="ja-JP" altLang="en-US" sz="1200" b="1" dirty="0" smtClean="0">
                <a:solidFill>
                  <a:schemeClr val="tx2">
                    <a:lumMod val="50000"/>
                  </a:schemeClr>
                </a:solidFill>
                <a:latin typeface="Meiryo UI"/>
                <a:ea typeface="Meiryo UI"/>
                <a:cs typeface="Meiryo UI"/>
              </a:rPr>
              <a:t>　引き続き実施</a:t>
            </a:r>
            <a:endParaRPr lang="ja-JP" altLang="en-US" sz="1200" b="1" dirty="0">
              <a:solidFill>
                <a:schemeClr val="tx2">
                  <a:lumMod val="50000"/>
                </a:schemeClr>
              </a:solidFill>
              <a:latin typeface="Meiryo UI"/>
              <a:ea typeface="Meiryo UI"/>
              <a:cs typeface="Meiryo UI"/>
            </a:endParaRPr>
          </a:p>
        </p:txBody>
      </p:sp>
      <p:sp>
        <p:nvSpPr>
          <p:cNvPr id="9" name="正方形/長方形 8"/>
          <p:cNvSpPr/>
          <p:nvPr/>
        </p:nvSpPr>
        <p:spPr>
          <a:xfrm>
            <a:off x="344717" y="2032107"/>
            <a:ext cx="8493357" cy="2554303"/>
          </a:xfrm>
          <a:prstGeom prst="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3094369" y="4417133"/>
            <a:ext cx="3202792" cy="33855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成長のための</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源泉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円/楕円 37"/>
          <p:cNvSpPr/>
          <p:nvPr/>
        </p:nvSpPr>
        <p:spPr>
          <a:xfrm>
            <a:off x="501775" y="4788707"/>
            <a:ext cx="2160240" cy="576000"/>
          </a:xfrm>
          <a:prstGeom prst="ellipse">
            <a:avLst/>
          </a:prstGeom>
        </p:spPr>
        <p:style>
          <a:lnRef idx="0">
            <a:schemeClr val="accent5"/>
          </a:lnRef>
          <a:fillRef idx="3">
            <a:schemeClr val="accent5"/>
          </a:fillRef>
          <a:effectRef idx="3">
            <a:schemeClr val="accent5"/>
          </a:effectRef>
          <a:fontRef idx="minor">
            <a:schemeClr val="lt1"/>
          </a:fontRef>
        </p:style>
        <p:txBody>
          <a:bodyPr wrap="none" rtlCol="0" anchor="ctr"/>
          <a:lstStyle/>
          <a:p>
            <a:pPr algn="ctr" fontAlgn="base">
              <a:lnSpc>
                <a:spcPts val="1600"/>
              </a:lnSpc>
              <a:spcBef>
                <a:spcPct val="0"/>
              </a:spcBef>
              <a:spcAft>
                <a:spcPct val="0"/>
              </a:spcAft>
            </a:pPr>
            <a:r>
              <a:rPr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600"/>
              </a:lnSpc>
            </a:pP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国際観光拠点</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円/楕円 38"/>
          <p:cNvSpPr/>
          <p:nvPr/>
        </p:nvSpPr>
        <p:spPr>
          <a:xfrm>
            <a:off x="6556260" y="4802011"/>
            <a:ext cx="2160240" cy="576000"/>
          </a:xfrm>
          <a:prstGeom prst="ellipse">
            <a:avLst/>
          </a:prstGeom>
        </p:spPr>
        <p:style>
          <a:lnRef idx="0">
            <a:schemeClr val="accent5"/>
          </a:lnRef>
          <a:fillRef idx="3">
            <a:schemeClr val="accent5"/>
          </a:fillRef>
          <a:effectRef idx="3">
            <a:schemeClr val="accent5"/>
          </a:effectRef>
          <a:fontRef idx="minor">
            <a:schemeClr val="lt1"/>
          </a:fontRef>
        </p:style>
        <p:txBody>
          <a:bodyPr wrap="none" rtlCol="0" anchor="ctr"/>
          <a:lstStyle/>
          <a:p>
            <a:pPr algn="ctr" fontAlgn="base">
              <a:lnSpc>
                <a:spcPts val="1600"/>
              </a:lnSpc>
              <a:spcBef>
                <a:spcPct val="0"/>
              </a:spcBef>
              <a:spcAft>
                <a:spcPct val="0"/>
              </a:spcAft>
            </a:pPr>
            <a:r>
              <a:rPr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lnSpc>
                <a:spcPts val="1600"/>
              </a:lnSpc>
              <a:spcBef>
                <a:spcPct val="0"/>
              </a:spcBef>
              <a:spcAft>
                <a:spcPct val="0"/>
              </a:spcAft>
            </a:pP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日本万国博覧会</a:t>
            </a:r>
          </a:p>
        </p:txBody>
      </p:sp>
      <p:sp>
        <p:nvSpPr>
          <p:cNvPr id="121" name="ストライプ矢印 120"/>
          <p:cNvSpPr/>
          <p:nvPr/>
        </p:nvSpPr>
        <p:spPr>
          <a:xfrm rot="5400000" flipV="1">
            <a:off x="4468605" y="824228"/>
            <a:ext cx="288000" cy="2088000"/>
          </a:xfrm>
          <a:prstGeom prst="strip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p:cNvCxnSpPr/>
          <p:nvPr/>
        </p:nvCxnSpPr>
        <p:spPr>
          <a:xfrm>
            <a:off x="2674619" y="5092677"/>
            <a:ext cx="3888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ストライプ矢印 29"/>
          <p:cNvSpPr/>
          <p:nvPr/>
        </p:nvSpPr>
        <p:spPr>
          <a:xfrm rot="5400000" flipV="1">
            <a:off x="4483923" y="4452942"/>
            <a:ext cx="288000" cy="2088000"/>
          </a:xfrm>
          <a:prstGeom prst="strip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2585372" y="4829054"/>
            <a:ext cx="3973255" cy="253684"/>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t" anchorCtr="0"/>
          <a:lstStyle/>
          <a:p>
            <a:pPr algn="ctr">
              <a:lnSpc>
                <a:spcPts val="1800"/>
              </a:lnSpc>
              <a:spcBef>
                <a:spcPts val="0"/>
              </a:spcBef>
              <a:defRPr/>
            </a:pPr>
            <a:r>
              <a:rPr lang="ja-JP" altLang="en-US" sz="1400" b="1" dirty="0" smtClean="0">
                <a:solidFill>
                  <a:schemeClr val="tx1"/>
                </a:solidFill>
                <a:latin typeface="Meiryo UI"/>
                <a:ea typeface="Meiryo UI"/>
                <a:cs typeface="Meiryo UI"/>
              </a:rPr>
              <a:t>ＩＲと</a:t>
            </a:r>
            <a:r>
              <a:rPr lang="en-US" altLang="ja-JP" sz="1400" b="1" dirty="0" smtClean="0">
                <a:solidFill>
                  <a:schemeClr val="tx1"/>
                </a:solidFill>
                <a:latin typeface="Meiryo UI"/>
                <a:ea typeface="Meiryo UI"/>
                <a:cs typeface="Meiryo UI"/>
              </a:rPr>
              <a:t>2025</a:t>
            </a:r>
            <a:r>
              <a:rPr lang="ja-JP" altLang="en-US" sz="1400" b="1" dirty="0" smtClean="0">
                <a:solidFill>
                  <a:schemeClr val="tx1"/>
                </a:solidFill>
                <a:latin typeface="Meiryo UI"/>
                <a:ea typeface="Meiryo UI"/>
                <a:cs typeface="Meiryo UI"/>
              </a:rPr>
              <a:t>日本万国博覧会を</a:t>
            </a:r>
            <a:endParaRPr lang="en-US" altLang="ja-JP" sz="1400" b="1" dirty="0" smtClean="0">
              <a:solidFill>
                <a:schemeClr val="tx1"/>
              </a:solidFill>
              <a:latin typeface="Meiryo UI"/>
              <a:ea typeface="Meiryo UI"/>
              <a:cs typeface="Meiryo UI"/>
            </a:endParaRPr>
          </a:p>
          <a:p>
            <a:pPr algn="ctr">
              <a:lnSpc>
                <a:spcPts val="1800"/>
              </a:lnSpc>
              <a:spcBef>
                <a:spcPts val="0"/>
              </a:spcBef>
              <a:defRPr/>
            </a:pPr>
            <a:r>
              <a:rPr lang="ja-JP" altLang="en-US" sz="1400" b="1" dirty="0" smtClean="0">
                <a:solidFill>
                  <a:schemeClr val="tx1"/>
                </a:solidFill>
                <a:latin typeface="Meiryo UI"/>
                <a:ea typeface="Meiryo UI"/>
                <a:cs typeface="Meiryo UI"/>
              </a:rPr>
              <a:t>成長を加速させるインパクトとして活用</a:t>
            </a:r>
            <a:endParaRPr lang="ja-JP" altLang="en-US" sz="1400" b="1" dirty="0">
              <a:solidFill>
                <a:schemeClr val="tx1"/>
              </a:solidFill>
              <a:latin typeface="Meiryo UI"/>
              <a:ea typeface="Meiryo UI"/>
              <a:cs typeface="Meiryo UI"/>
            </a:endParaRPr>
          </a:p>
        </p:txBody>
      </p:sp>
      <p:sp>
        <p:nvSpPr>
          <p:cNvPr id="2" name="スライド番号プレースホルダー 1"/>
          <p:cNvSpPr>
            <a:spLocks noGrp="1"/>
          </p:cNvSpPr>
          <p:nvPr>
            <p:ph type="sldNum" sz="quarter" idx="12"/>
          </p:nvPr>
        </p:nvSpPr>
        <p:spPr/>
        <p:txBody>
          <a:bodyPr/>
          <a:lstStyle/>
          <a:p>
            <a:pPr>
              <a:defRPr/>
            </a:pPr>
            <a:fld id="{FA3047F3-2FCF-4527-9259-7229A3906898}" type="slidenum">
              <a:rPr lang="ja-JP" altLang="en-US" smtClean="0"/>
              <a:pPr>
                <a:defRPr/>
              </a:pPr>
              <a:t>26</a:t>
            </a:fld>
            <a:endParaRPr lang="ja-JP" altLang="en-US" dirty="0"/>
          </a:p>
        </p:txBody>
      </p:sp>
      <p:sp>
        <p:nvSpPr>
          <p:cNvPr id="32" name="正方形/長方形 31"/>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■バージョンアップの方向性　　</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➂　「３つの方</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向性（案） 」</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と「重点化を図る４つの</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分野（案） 」</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概念図</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円/楕円 4"/>
          <p:cNvSpPr/>
          <p:nvPr/>
        </p:nvSpPr>
        <p:spPr>
          <a:xfrm>
            <a:off x="1393349" y="5716176"/>
            <a:ext cx="3132000" cy="54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7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価値創造都市</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7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（ハイエンド都市）</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円/楕円 36"/>
          <p:cNvSpPr/>
          <p:nvPr/>
        </p:nvSpPr>
        <p:spPr>
          <a:xfrm>
            <a:off x="4688738" y="5711990"/>
            <a:ext cx="3132000" cy="54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中継</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7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と日本各地の結節点）</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180601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■重点化</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図る４つの分野（案）の概要</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① 健康・医療関連産業</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の世界的なクラスター</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50201" y="1385959"/>
            <a:ext cx="8443597" cy="4811574"/>
          </a:xfrm>
          <a:prstGeom prst="rect">
            <a:avLst/>
          </a:prstGeom>
          <a:ln w="12700">
            <a:solidFill>
              <a:schemeClr val="tx1"/>
            </a:solidFill>
            <a:prstDash val="sysDot"/>
          </a:ln>
        </p:spPr>
        <p:txBody>
          <a:bodyPr wrap="square" lIns="180000" rIns="216000" anchor="ctr" anchorCtr="0">
            <a:spAutoFit/>
          </a:bodyPr>
          <a:lstStyle/>
          <a:p>
            <a:pPr>
              <a:lnSpc>
                <a:spcPts val="23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大阪・関西では、医薬品、医療機器、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再生医療等</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ライフサイエンス分野でのアカデミア、産業の</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集積</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を生かし、クラスター形成を図ってきたところ。こうした強みをもとに世界からさらに人や企業を</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集め、イノベーションが生まれる発信地としての取組みを</a:t>
            </a:r>
            <a:r>
              <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年万博での発信などを視野に加速</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していく。具体的には、</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北大阪健康医療都市（健都）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中之島</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未来医療国際拠点と</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いった</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拠点の形成を図るなど、研究成果をいち早く市場化できる環境整備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促進する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p>
          <a:p>
            <a:pPr>
              <a:lnSpc>
                <a:spcPts val="23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大阪は</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三大都市圏で最も早く高齢化が進む</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とともに</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健康寿命が全国でも</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短く</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、健康に関する</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課題先進地域</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でもある。このことは</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逆にいえば</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健康・医療</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に関するニーズが大きく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研究開発から</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産業創出だけでなくまちづくりも含めた</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健康・</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医療の</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先進モデル地域としての</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ブランドを確立</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できる好機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とも言える。</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ライフサイエンス関連機関・産業の集積も活かしつつ、ヘルスケア分野</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まで</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含めたすそ野</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の広い健康医療産業を集中して創出し、成長と豊かな府民生活の</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よき循環を</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実現</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していく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○今後開催される世界的スポーツイベントなどにも呼応し、</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スポーツ関連の産業の活性化を図る。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内需だけでなく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今後高齢化が進む</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アジアなどの健康・医療関連産業に</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対する海外需要の</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取り込みを</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めざす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232859" y="678458"/>
            <a:ext cx="4339141"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健康・医療関連産業の世界的なクラスター形成</a:t>
            </a: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27</a:t>
            </a:fld>
            <a:endParaRPr lang="ja-JP" altLang="en-US" dirty="0"/>
          </a:p>
        </p:txBody>
      </p:sp>
    </p:spTree>
    <p:extLst>
      <p:ext uri="{BB962C8B-B14F-4D97-AF65-F5344CB8AC3E}">
        <p14:creationId xmlns:p14="http://schemas.microsoft.com/office/powerpoint/2010/main" val="42085737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正方形/長方形 80"/>
          <p:cNvSpPr/>
          <p:nvPr/>
        </p:nvSpPr>
        <p:spPr>
          <a:xfrm>
            <a:off x="4846039" y="560886"/>
            <a:ext cx="3518776" cy="307777"/>
          </a:xfrm>
          <a:prstGeom prst="rect">
            <a:avLst/>
          </a:prstGeom>
          <a:ln w="3175">
            <a:noFill/>
          </a:ln>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関西での健康医療関連産業の拡大</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Text Box 3"/>
          <p:cNvSpPr txBox="1">
            <a:spLocks noChangeArrowheads="1"/>
          </p:cNvSpPr>
          <p:nvPr/>
        </p:nvSpPr>
        <p:spPr bwMode="auto">
          <a:xfrm>
            <a:off x="5079563" y="879299"/>
            <a:ext cx="4289056"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APIR</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作成資料</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a:xfrm>
            <a:off x="61749" y="571522"/>
            <a:ext cx="5017814" cy="307777"/>
          </a:xfrm>
          <a:prstGeom prst="rect">
            <a:avLst/>
          </a:prstGeom>
          <a:ln w="3175">
            <a:noFill/>
          </a:ln>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関西のライフサイエンスクラスター</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正方形/長方形 84"/>
          <p:cNvSpPr/>
          <p:nvPr/>
        </p:nvSpPr>
        <p:spPr>
          <a:xfrm>
            <a:off x="81560" y="3865475"/>
            <a:ext cx="5017814" cy="423193"/>
          </a:xfrm>
          <a:prstGeom prst="rect">
            <a:avLst/>
          </a:prstGeom>
          <a:ln w="3175">
            <a:noFill/>
          </a:ln>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アジアの高齢化率の推移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出典：内閣府「平成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年版高齢社会</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白書」</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563" y="1033504"/>
            <a:ext cx="3956933" cy="582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■重点化</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図る４つの分野</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（案）</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の概要</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① 健康・医療関連産業</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の世界的なクラスター</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75" y="866234"/>
            <a:ext cx="5314599" cy="285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45" y="4279743"/>
            <a:ext cx="4177258" cy="249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FA3047F3-2FCF-4527-9259-7229A3906898}" type="slidenum">
              <a:rPr lang="ja-JP" altLang="en-US" smtClean="0"/>
              <a:pPr>
                <a:defRPr/>
              </a:pPr>
              <a:t>28</a:t>
            </a:fld>
            <a:endParaRPr lang="ja-JP" altLang="en-US" dirty="0"/>
          </a:p>
        </p:txBody>
      </p:sp>
    </p:spTree>
    <p:extLst>
      <p:ext uri="{BB962C8B-B14F-4D97-AF65-F5344CB8AC3E}">
        <p14:creationId xmlns:p14="http://schemas.microsoft.com/office/powerpoint/2010/main" val="3216769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7029051" y="858690"/>
            <a:ext cx="1681421" cy="31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1600"/>
              </a:lnSpc>
              <a:spcBef>
                <a:spcPts val="600"/>
              </a:spcBef>
            </a:pPr>
            <a:r>
              <a:rPr lang="ja-JP" altLang="en-US" sz="1400" u="none" kern="0" dirty="0" smtClean="0">
                <a:latin typeface="+mj-ea"/>
              </a:rPr>
              <a:t>・・・・　ｐ </a:t>
            </a:r>
            <a:r>
              <a:rPr lang="ja-JP" altLang="en-US" sz="1400" kern="0" dirty="0">
                <a:latin typeface="+mj-ea"/>
              </a:rPr>
              <a:t>３</a:t>
            </a:r>
            <a:endParaRPr lang="en-US" altLang="ja-JP" sz="1400" u="none" kern="0" dirty="0" smtClean="0">
              <a:latin typeface="+mj-ea"/>
            </a:endParaRPr>
          </a:p>
        </p:txBody>
      </p:sp>
      <p:sp>
        <p:nvSpPr>
          <p:cNvPr id="17" name="Rectangle 2"/>
          <p:cNvSpPr txBox="1">
            <a:spLocks noChangeArrowheads="1"/>
          </p:cNvSpPr>
          <p:nvPr/>
        </p:nvSpPr>
        <p:spPr bwMode="auto">
          <a:xfrm>
            <a:off x="545249" y="803425"/>
            <a:ext cx="4892895" cy="3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2000"/>
              </a:lnSpc>
              <a:spcBef>
                <a:spcPts val="600"/>
              </a:spcBef>
            </a:pPr>
            <a:r>
              <a:rPr lang="ja-JP" altLang="en-US" sz="1600" b="1" kern="0" dirty="0" smtClean="0"/>
              <a:t>■　</a:t>
            </a:r>
            <a:r>
              <a:rPr lang="ja-JP" altLang="en-US" sz="1600" b="1" u="sng" kern="0" dirty="0" smtClean="0"/>
              <a:t>バージョンアップの概要</a:t>
            </a:r>
            <a:endParaRPr lang="en-US" altLang="ja-JP" sz="1600" b="1" u="sng" kern="0" dirty="0" smtClean="0"/>
          </a:p>
        </p:txBody>
      </p:sp>
      <p:sp>
        <p:nvSpPr>
          <p:cNvPr id="19" name="正方形/長方形 18"/>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目 次</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2"/>
          <p:cNvSpPr txBox="1">
            <a:spLocks noChangeArrowheads="1"/>
          </p:cNvSpPr>
          <p:nvPr/>
        </p:nvSpPr>
        <p:spPr bwMode="auto">
          <a:xfrm>
            <a:off x="843036" y="1549301"/>
            <a:ext cx="5961212" cy="114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1600"/>
              </a:lnSpc>
              <a:spcBef>
                <a:spcPts val="600"/>
              </a:spcBef>
            </a:pPr>
            <a:r>
              <a:rPr lang="ja-JP" altLang="en-US" sz="1400" u="none" kern="0" dirty="0" smtClean="0">
                <a:latin typeface="+mj-ea"/>
              </a:rPr>
              <a:t> </a:t>
            </a:r>
            <a:r>
              <a:rPr lang="ja-JP" altLang="en-US" sz="1400" kern="0" dirty="0" smtClean="0">
                <a:latin typeface="+mj-ea"/>
              </a:rPr>
              <a:t>①  大阪</a:t>
            </a:r>
            <a:r>
              <a:rPr lang="ja-JP" altLang="en-US" sz="1400" kern="0" dirty="0">
                <a:latin typeface="+mj-ea"/>
              </a:rPr>
              <a:t>経済の全体的な動きと「大阪の成長戦略」に対する評価</a:t>
            </a:r>
            <a:r>
              <a:rPr lang="ja-JP" altLang="en-US" sz="1400" u="none" kern="0" dirty="0" smtClean="0">
                <a:latin typeface="+mj-ea"/>
              </a:rPr>
              <a:t>　　　　　　　　　　　　</a:t>
            </a:r>
            <a:endParaRPr lang="en-US" altLang="ja-JP" sz="1400" u="none" kern="0" dirty="0" smtClean="0">
              <a:latin typeface="+mj-ea"/>
            </a:endParaRPr>
          </a:p>
          <a:p>
            <a:pPr eaLnBrk="1" hangingPunct="1">
              <a:lnSpc>
                <a:spcPts val="1600"/>
              </a:lnSpc>
              <a:spcBef>
                <a:spcPts val="600"/>
              </a:spcBef>
            </a:pPr>
            <a:r>
              <a:rPr lang="ja-JP" altLang="en-US" sz="1400" kern="0" dirty="0" smtClean="0">
                <a:latin typeface="+mj-ea"/>
              </a:rPr>
              <a:t> </a:t>
            </a:r>
            <a:r>
              <a:rPr lang="ja-JP" altLang="en-US" sz="1400" kern="0" dirty="0">
                <a:latin typeface="+mj-ea"/>
              </a:rPr>
              <a:t>②　これまでの５源泉ごとの府市の取組みに対する</a:t>
            </a:r>
            <a:r>
              <a:rPr lang="ja-JP" altLang="en-US" sz="1400" kern="0" dirty="0" smtClean="0">
                <a:latin typeface="+mj-ea"/>
              </a:rPr>
              <a:t>評価</a:t>
            </a:r>
            <a:endParaRPr lang="en-US" altLang="ja-JP" sz="1400" kern="0" dirty="0" smtClean="0">
              <a:latin typeface="+mj-ea"/>
            </a:endParaRPr>
          </a:p>
          <a:p>
            <a:pPr eaLnBrk="1" hangingPunct="1">
              <a:lnSpc>
                <a:spcPts val="1600"/>
              </a:lnSpc>
              <a:spcBef>
                <a:spcPts val="600"/>
              </a:spcBef>
            </a:pPr>
            <a:r>
              <a:rPr lang="ja-JP" altLang="en-US" sz="1400" kern="0" dirty="0" smtClean="0">
                <a:latin typeface="+mj-ea"/>
              </a:rPr>
              <a:t> ③　</a:t>
            </a:r>
            <a:r>
              <a:rPr lang="en-US" altLang="ja-JP" sz="1400" kern="0" dirty="0" smtClean="0">
                <a:latin typeface="+mj-ea"/>
              </a:rPr>
              <a:t>SWOT</a:t>
            </a:r>
            <a:r>
              <a:rPr lang="ja-JP" altLang="en-US" sz="1400" kern="0" dirty="0" smtClean="0">
                <a:latin typeface="+mj-ea"/>
              </a:rPr>
              <a:t>分析</a:t>
            </a:r>
            <a:endParaRPr lang="en-US" altLang="ja-JP" sz="1400" kern="0" dirty="0" smtClean="0">
              <a:latin typeface="+mj-ea"/>
            </a:endParaRPr>
          </a:p>
          <a:p>
            <a:pPr eaLnBrk="1" hangingPunct="1">
              <a:lnSpc>
                <a:spcPts val="1600"/>
              </a:lnSpc>
              <a:spcBef>
                <a:spcPts val="600"/>
              </a:spcBef>
            </a:pPr>
            <a:r>
              <a:rPr lang="ja-JP" altLang="en-US" sz="1400" kern="0" dirty="0">
                <a:latin typeface="+mj-ea"/>
              </a:rPr>
              <a:t> </a:t>
            </a:r>
            <a:r>
              <a:rPr lang="ja-JP" altLang="en-US" sz="1400" u="none" kern="0" dirty="0" smtClean="0">
                <a:latin typeface="+mj-ea"/>
              </a:rPr>
              <a:t>④</a:t>
            </a:r>
            <a:r>
              <a:rPr lang="ja-JP" altLang="en-US" sz="1400" kern="0" dirty="0">
                <a:latin typeface="+mj-ea"/>
              </a:rPr>
              <a:t>　</a:t>
            </a:r>
            <a:r>
              <a:rPr lang="ja-JP" altLang="en-US" sz="1400" kern="0" dirty="0" smtClean="0">
                <a:latin typeface="+mj-ea"/>
              </a:rPr>
              <a:t>総括</a:t>
            </a:r>
            <a:endParaRPr lang="en-US" altLang="ja-JP" sz="1400" u="none" kern="0" dirty="0" smtClean="0">
              <a:latin typeface="+mj-ea"/>
            </a:endParaRPr>
          </a:p>
        </p:txBody>
      </p:sp>
      <p:sp>
        <p:nvSpPr>
          <p:cNvPr id="21" name="Rectangle 2"/>
          <p:cNvSpPr txBox="1">
            <a:spLocks noChangeArrowheads="1"/>
          </p:cNvSpPr>
          <p:nvPr/>
        </p:nvSpPr>
        <p:spPr bwMode="auto">
          <a:xfrm>
            <a:off x="6993779" y="1548815"/>
            <a:ext cx="1178621" cy="1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1600"/>
              </a:lnSpc>
              <a:spcBef>
                <a:spcPts val="600"/>
              </a:spcBef>
            </a:pPr>
            <a:r>
              <a:rPr lang="ja-JP" altLang="en-US" sz="1400" u="none" kern="0" dirty="0" smtClean="0">
                <a:latin typeface="+mj-ea"/>
              </a:rPr>
              <a:t>・・・・　ｐ ５</a:t>
            </a:r>
            <a:endParaRPr lang="en-US" altLang="ja-JP" sz="1400" u="none" kern="0" dirty="0" smtClean="0">
              <a:latin typeface="+mj-ea"/>
            </a:endParaRPr>
          </a:p>
          <a:p>
            <a:pPr eaLnBrk="1" hangingPunct="1">
              <a:lnSpc>
                <a:spcPts val="1600"/>
              </a:lnSpc>
              <a:spcBef>
                <a:spcPts val="600"/>
              </a:spcBef>
            </a:pPr>
            <a:r>
              <a:rPr lang="ja-JP" altLang="en-US" sz="1400" u="none" kern="0" dirty="0">
                <a:latin typeface="+mj-ea"/>
              </a:rPr>
              <a:t>・・・</a:t>
            </a:r>
            <a:r>
              <a:rPr lang="ja-JP" altLang="en-US" sz="1400" u="none" kern="0" dirty="0" smtClean="0">
                <a:latin typeface="+mj-ea"/>
              </a:rPr>
              <a:t>・　ｐ ７</a:t>
            </a:r>
            <a:endParaRPr lang="en-US" altLang="ja-JP" sz="1400" u="none" kern="0" dirty="0" smtClean="0">
              <a:latin typeface="+mj-ea"/>
            </a:endParaRPr>
          </a:p>
          <a:p>
            <a:pPr>
              <a:lnSpc>
                <a:spcPts val="1600"/>
              </a:lnSpc>
              <a:spcBef>
                <a:spcPts val="600"/>
              </a:spcBef>
            </a:pPr>
            <a:r>
              <a:rPr lang="ja-JP" altLang="en-US" sz="1400" kern="0" dirty="0">
                <a:latin typeface="+mj-ea"/>
              </a:rPr>
              <a:t>・・・・　</a:t>
            </a:r>
            <a:r>
              <a:rPr lang="ja-JP" altLang="en-US" sz="1400" kern="0" dirty="0" smtClean="0">
                <a:latin typeface="+mj-ea"/>
              </a:rPr>
              <a:t>ｐ１７</a:t>
            </a:r>
            <a:endParaRPr lang="en-US" altLang="ja-JP" sz="1400" kern="0" dirty="0" smtClean="0">
              <a:latin typeface="+mj-ea"/>
            </a:endParaRPr>
          </a:p>
          <a:p>
            <a:pPr>
              <a:lnSpc>
                <a:spcPts val="1600"/>
              </a:lnSpc>
              <a:spcBef>
                <a:spcPts val="600"/>
              </a:spcBef>
            </a:pPr>
            <a:r>
              <a:rPr lang="ja-JP" altLang="en-US" sz="1400" kern="0" dirty="0">
                <a:latin typeface="+mj-ea"/>
              </a:rPr>
              <a:t>・・・・　</a:t>
            </a:r>
            <a:r>
              <a:rPr lang="ja-JP" altLang="en-US" sz="1400" kern="0" dirty="0" smtClean="0">
                <a:latin typeface="+mj-ea"/>
              </a:rPr>
              <a:t>ｐ１８</a:t>
            </a:r>
            <a:endParaRPr lang="en-US" altLang="ja-JP" sz="1400" kern="0" dirty="0">
              <a:latin typeface="+mj-ea"/>
            </a:endParaRPr>
          </a:p>
        </p:txBody>
      </p:sp>
      <p:sp>
        <p:nvSpPr>
          <p:cNvPr id="22" name="Rectangle 2"/>
          <p:cNvSpPr txBox="1">
            <a:spLocks noChangeArrowheads="1"/>
          </p:cNvSpPr>
          <p:nvPr/>
        </p:nvSpPr>
        <p:spPr bwMode="auto">
          <a:xfrm>
            <a:off x="545040" y="1262634"/>
            <a:ext cx="4892895" cy="3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2000"/>
              </a:lnSpc>
              <a:spcBef>
                <a:spcPts val="600"/>
              </a:spcBef>
            </a:pPr>
            <a:r>
              <a:rPr lang="ja-JP" altLang="en-US" sz="1600" b="1" kern="0" dirty="0" smtClean="0"/>
              <a:t>■　</a:t>
            </a:r>
            <a:r>
              <a:rPr lang="ja-JP" altLang="en-US" sz="1600" b="1" u="sng" kern="0" dirty="0" smtClean="0"/>
              <a:t>これ</a:t>
            </a:r>
            <a:r>
              <a:rPr lang="ja-JP" altLang="en-US" sz="1600" b="1" u="sng" kern="0" dirty="0"/>
              <a:t>まで</a:t>
            </a:r>
            <a:r>
              <a:rPr lang="ja-JP" altLang="en-US" sz="1600" b="1" u="sng" kern="0" dirty="0" smtClean="0"/>
              <a:t>の検証と総括</a:t>
            </a:r>
            <a:endParaRPr lang="en-US" altLang="ja-JP" sz="1600" b="1" u="sng" kern="0" dirty="0" smtClean="0"/>
          </a:p>
        </p:txBody>
      </p:sp>
      <p:sp>
        <p:nvSpPr>
          <p:cNvPr id="14" name="Rectangle 2"/>
          <p:cNvSpPr txBox="1">
            <a:spLocks noChangeArrowheads="1"/>
          </p:cNvSpPr>
          <p:nvPr/>
        </p:nvSpPr>
        <p:spPr bwMode="auto">
          <a:xfrm>
            <a:off x="881507" y="2971394"/>
            <a:ext cx="5850733" cy="889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1600"/>
              </a:lnSpc>
              <a:spcBef>
                <a:spcPts val="600"/>
              </a:spcBef>
            </a:pPr>
            <a:r>
              <a:rPr lang="ja-JP" altLang="en-US" sz="1400" u="none" kern="0" dirty="0" smtClean="0">
                <a:latin typeface="+mj-ea"/>
              </a:rPr>
              <a:t> </a:t>
            </a:r>
            <a:r>
              <a:rPr lang="ja-JP" altLang="en-US" sz="1400" kern="0" dirty="0" smtClean="0">
                <a:latin typeface="+mj-ea"/>
              </a:rPr>
              <a:t>①　今後の検討課題とポイント　（有識者ヒアリングから）</a:t>
            </a:r>
            <a:endParaRPr lang="en-US" altLang="ja-JP" sz="1400" kern="0" dirty="0" smtClean="0">
              <a:latin typeface="+mj-ea"/>
            </a:endParaRPr>
          </a:p>
          <a:p>
            <a:pPr eaLnBrk="1" hangingPunct="1">
              <a:lnSpc>
                <a:spcPts val="1600"/>
              </a:lnSpc>
              <a:spcBef>
                <a:spcPts val="600"/>
              </a:spcBef>
            </a:pPr>
            <a:r>
              <a:rPr lang="ja-JP" altLang="en-US" sz="1400" kern="0" dirty="0">
                <a:latin typeface="+mj-ea"/>
              </a:rPr>
              <a:t> </a:t>
            </a:r>
            <a:r>
              <a:rPr lang="ja-JP" altLang="en-US" sz="1400" kern="0" dirty="0" smtClean="0">
                <a:latin typeface="+mj-ea"/>
              </a:rPr>
              <a:t>②　</a:t>
            </a:r>
            <a:r>
              <a:rPr lang="ja-JP" altLang="en-US" sz="1400" u="none" kern="0" dirty="0" smtClean="0">
                <a:latin typeface="+mj-ea"/>
              </a:rPr>
              <a:t>「３つの方向性（案）」と「重点化を図る４つの分野</a:t>
            </a:r>
            <a:r>
              <a:rPr lang="ja-JP" altLang="en-US" sz="1400" kern="0" dirty="0">
                <a:latin typeface="+mj-ea"/>
              </a:rPr>
              <a:t>（案） </a:t>
            </a:r>
            <a:r>
              <a:rPr lang="ja-JP" altLang="en-US" sz="1400" u="none" kern="0" dirty="0" smtClean="0">
                <a:latin typeface="+mj-ea"/>
              </a:rPr>
              <a:t>」（考え方）　　　　　　　　　　　　</a:t>
            </a:r>
            <a:endParaRPr lang="en-US" altLang="ja-JP" sz="1400" u="none" kern="0" dirty="0" smtClean="0">
              <a:latin typeface="+mj-ea"/>
            </a:endParaRPr>
          </a:p>
          <a:p>
            <a:pPr eaLnBrk="1" hangingPunct="1">
              <a:lnSpc>
                <a:spcPts val="1600"/>
              </a:lnSpc>
              <a:spcBef>
                <a:spcPts val="600"/>
              </a:spcBef>
            </a:pPr>
            <a:r>
              <a:rPr lang="ja-JP" altLang="en-US" sz="1400" u="none" kern="0" dirty="0" smtClean="0">
                <a:latin typeface="+mj-ea"/>
              </a:rPr>
              <a:t> </a:t>
            </a:r>
            <a:r>
              <a:rPr lang="ja-JP" altLang="en-US" sz="1400" kern="0" dirty="0" smtClean="0">
                <a:latin typeface="+mj-ea"/>
              </a:rPr>
              <a:t>③　「</a:t>
            </a:r>
            <a:r>
              <a:rPr lang="ja-JP" altLang="en-US" sz="1400" kern="0" dirty="0">
                <a:latin typeface="+mj-ea"/>
              </a:rPr>
              <a:t>３つの方</a:t>
            </a:r>
            <a:r>
              <a:rPr lang="ja-JP" altLang="en-US" sz="1400" kern="0" dirty="0" smtClean="0">
                <a:latin typeface="+mj-ea"/>
              </a:rPr>
              <a:t>向性</a:t>
            </a:r>
            <a:r>
              <a:rPr lang="ja-JP" altLang="en-US" sz="1400" kern="0" dirty="0">
                <a:latin typeface="+mj-ea"/>
              </a:rPr>
              <a:t>（案） </a:t>
            </a:r>
            <a:r>
              <a:rPr lang="ja-JP" altLang="en-US" sz="1400" kern="0" dirty="0" smtClean="0">
                <a:latin typeface="+mj-ea"/>
              </a:rPr>
              <a:t>」</a:t>
            </a:r>
            <a:r>
              <a:rPr lang="ja-JP" altLang="en-US" sz="1400" kern="0" dirty="0">
                <a:latin typeface="+mj-ea"/>
              </a:rPr>
              <a:t>と「重点化を図る４つの</a:t>
            </a:r>
            <a:r>
              <a:rPr lang="ja-JP" altLang="en-US" sz="1400" kern="0" dirty="0" smtClean="0">
                <a:latin typeface="+mj-ea"/>
              </a:rPr>
              <a:t>分野</a:t>
            </a:r>
            <a:r>
              <a:rPr lang="ja-JP" altLang="en-US" sz="1400" kern="0" dirty="0">
                <a:latin typeface="+mj-ea"/>
              </a:rPr>
              <a:t>（案） </a:t>
            </a:r>
            <a:r>
              <a:rPr lang="ja-JP" altLang="en-US" sz="1400" kern="0" dirty="0" smtClean="0">
                <a:latin typeface="+mj-ea"/>
              </a:rPr>
              <a:t>」（概念図）</a:t>
            </a:r>
            <a:endParaRPr lang="en-US" altLang="ja-JP" sz="1400" kern="0" dirty="0" smtClean="0">
              <a:latin typeface="+mj-ea"/>
            </a:endParaRPr>
          </a:p>
        </p:txBody>
      </p:sp>
      <p:sp>
        <p:nvSpPr>
          <p:cNvPr id="16" name="Rectangle 2"/>
          <p:cNvSpPr txBox="1">
            <a:spLocks noChangeArrowheads="1"/>
          </p:cNvSpPr>
          <p:nvPr/>
        </p:nvSpPr>
        <p:spPr bwMode="auto">
          <a:xfrm>
            <a:off x="558111" y="2697841"/>
            <a:ext cx="7133850" cy="3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2000"/>
              </a:lnSpc>
              <a:spcBef>
                <a:spcPts val="600"/>
              </a:spcBef>
            </a:pPr>
            <a:r>
              <a:rPr lang="ja-JP" altLang="en-US" sz="1600" b="1" kern="0" dirty="0" smtClean="0"/>
              <a:t>■　</a:t>
            </a:r>
            <a:r>
              <a:rPr lang="ja-JP" altLang="en-US" sz="1600" b="1" u="sng" kern="0" dirty="0"/>
              <a:t>バージョンアップ</a:t>
            </a:r>
            <a:r>
              <a:rPr lang="ja-JP" altLang="en-US" sz="1600" b="1" u="sng" kern="0" dirty="0" smtClean="0"/>
              <a:t>の方向性</a:t>
            </a:r>
            <a:endParaRPr lang="en-US" altLang="ja-JP" sz="1600" b="1" u="sng" kern="0" dirty="0" smtClean="0"/>
          </a:p>
        </p:txBody>
      </p:sp>
      <p:sp>
        <p:nvSpPr>
          <p:cNvPr id="18" name="Rectangle 2"/>
          <p:cNvSpPr txBox="1">
            <a:spLocks noChangeArrowheads="1"/>
          </p:cNvSpPr>
          <p:nvPr/>
        </p:nvSpPr>
        <p:spPr bwMode="auto">
          <a:xfrm>
            <a:off x="865607" y="4187230"/>
            <a:ext cx="5586985" cy="111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1600"/>
              </a:lnSpc>
              <a:spcBef>
                <a:spcPts val="600"/>
              </a:spcBef>
            </a:pPr>
            <a:r>
              <a:rPr lang="ja-JP" altLang="en-US" sz="1400" u="none" kern="0" dirty="0" smtClean="0">
                <a:latin typeface="+mj-ea"/>
              </a:rPr>
              <a:t> </a:t>
            </a:r>
            <a:r>
              <a:rPr lang="ja-JP" altLang="en-US" sz="1400" kern="0" dirty="0" smtClean="0">
                <a:latin typeface="+mj-ea"/>
              </a:rPr>
              <a:t>①　健康</a:t>
            </a:r>
            <a:r>
              <a:rPr lang="ja-JP" altLang="en-US" sz="1400" kern="0" dirty="0">
                <a:latin typeface="+mj-ea"/>
              </a:rPr>
              <a:t>・医療関連産業の世界的なクラスター形成</a:t>
            </a:r>
            <a:r>
              <a:rPr lang="ja-JP" altLang="en-US" sz="1400" u="none" kern="0" dirty="0" smtClean="0">
                <a:latin typeface="+mj-ea"/>
              </a:rPr>
              <a:t>　　　　　　　　　　　　</a:t>
            </a:r>
            <a:endParaRPr lang="en-US" altLang="ja-JP" sz="1400" u="none" kern="0" dirty="0" smtClean="0">
              <a:latin typeface="+mj-ea"/>
            </a:endParaRPr>
          </a:p>
          <a:p>
            <a:pPr eaLnBrk="1" hangingPunct="1">
              <a:lnSpc>
                <a:spcPts val="1600"/>
              </a:lnSpc>
              <a:spcBef>
                <a:spcPts val="600"/>
              </a:spcBef>
            </a:pPr>
            <a:r>
              <a:rPr lang="ja-JP" altLang="en-US" sz="1400" u="none" kern="0" dirty="0" smtClean="0">
                <a:latin typeface="+mj-ea"/>
              </a:rPr>
              <a:t> </a:t>
            </a:r>
            <a:r>
              <a:rPr lang="ja-JP" altLang="en-US" sz="1400" kern="0" dirty="0" smtClean="0">
                <a:latin typeface="+mj-ea"/>
              </a:rPr>
              <a:t>②　第４次</a:t>
            </a:r>
            <a:r>
              <a:rPr lang="ja-JP" altLang="en-US" sz="1400" kern="0" dirty="0">
                <a:latin typeface="+mj-ea"/>
              </a:rPr>
              <a:t>産業革命をリードするイノベーションの</a:t>
            </a:r>
            <a:r>
              <a:rPr lang="ja-JP" altLang="en-US" sz="1400" kern="0" dirty="0" smtClean="0">
                <a:latin typeface="+mj-ea"/>
              </a:rPr>
              <a:t>促進と生産性向上</a:t>
            </a:r>
            <a:endParaRPr lang="en-US" altLang="ja-JP" sz="1400" kern="0" dirty="0" smtClean="0">
              <a:latin typeface="+mj-ea"/>
            </a:endParaRPr>
          </a:p>
          <a:p>
            <a:pPr eaLnBrk="1" hangingPunct="1">
              <a:lnSpc>
                <a:spcPts val="1600"/>
              </a:lnSpc>
              <a:spcBef>
                <a:spcPts val="600"/>
              </a:spcBef>
            </a:pPr>
            <a:r>
              <a:rPr lang="ja-JP" altLang="en-US" sz="1400" kern="0" dirty="0" smtClean="0">
                <a:latin typeface="+mj-ea"/>
              </a:rPr>
              <a:t> ③　インバウンドの増加を</a:t>
            </a:r>
            <a:r>
              <a:rPr lang="ja-JP" altLang="en-US" sz="1400" kern="0" dirty="0">
                <a:latin typeface="+mj-ea"/>
              </a:rPr>
              <a:t>契機としたアジア市場の取り込み</a:t>
            </a:r>
            <a:r>
              <a:rPr lang="ja-JP" altLang="en-US" sz="1400" kern="0" dirty="0" smtClean="0">
                <a:latin typeface="+mj-ea"/>
              </a:rPr>
              <a:t>強化</a:t>
            </a:r>
            <a:endParaRPr lang="en-US" altLang="ja-JP" sz="1400" kern="0" dirty="0" smtClean="0">
              <a:latin typeface="+mj-ea"/>
            </a:endParaRPr>
          </a:p>
          <a:p>
            <a:pPr eaLnBrk="1" hangingPunct="1">
              <a:lnSpc>
                <a:spcPts val="1600"/>
              </a:lnSpc>
              <a:spcBef>
                <a:spcPts val="600"/>
              </a:spcBef>
            </a:pPr>
            <a:r>
              <a:rPr lang="en-US" altLang="ja-JP" sz="1400" u="none" kern="0" dirty="0">
                <a:latin typeface="+mj-ea"/>
              </a:rPr>
              <a:t> </a:t>
            </a:r>
            <a:r>
              <a:rPr lang="ja-JP" altLang="en-US" sz="1400" kern="0" dirty="0" smtClean="0">
                <a:latin typeface="+mj-ea"/>
              </a:rPr>
              <a:t>④　人口</a:t>
            </a:r>
            <a:r>
              <a:rPr lang="ja-JP" altLang="en-US" sz="1400" kern="0" dirty="0">
                <a:latin typeface="+mj-ea"/>
              </a:rPr>
              <a:t>の減少と産業構造の変化に対応した人材力強化</a:t>
            </a:r>
            <a:endParaRPr lang="en-US" altLang="ja-JP" sz="1400" u="none" kern="0" dirty="0" smtClean="0">
              <a:latin typeface="+mj-ea"/>
            </a:endParaRPr>
          </a:p>
        </p:txBody>
      </p:sp>
      <p:sp>
        <p:nvSpPr>
          <p:cNvPr id="23" name="Rectangle 2"/>
          <p:cNvSpPr txBox="1">
            <a:spLocks noChangeArrowheads="1"/>
          </p:cNvSpPr>
          <p:nvPr/>
        </p:nvSpPr>
        <p:spPr bwMode="auto">
          <a:xfrm>
            <a:off x="6965550" y="4188950"/>
            <a:ext cx="1681421" cy="111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1600"/>
              </a:lnSpc>
              <a:spcBef>
                <a:spcPts val="600"/>
              </a:spcBef>
            </a:pPr>
            <a:r>
              <a:rPr lang="ja-JP" altLang="en-US" sz="1400" u="none" kern="0" dirty="0" smtClean="0">
                <a:latin typeface="+mj-ea"/>
              </a:rPr>
              <a:t>・・・・　ｐ２７</a:t>
            </a:r>
            <a:endParaRPr lang="en-US" altLang="ja-JP" sz="1400" u="none" kern="0" dirty="0" smtClean="0">
              <a:latin typeface="+mj-ea"/>
            </a:endParaRPr>
          </a:p>
          <a:p>
            <a:pPr eaLnBrk="1" hangingPunct="1">
              <a:lnSpc>
                <a:spcPts val="1600"/>
              </a:lnSpc>
              <a:spcBef>
                <a:spcPts val="600"/>
              </a:spcBef>
            </a:pPr>
            <a:r>
              <a:rPr lang="ja-JP" altLang="en-US" sz="1400" kern="0" dirty="0">
                <a:latin typeface="+mj-ea"/>
              </a:rPr>
              <a:t>・・・・　</a:t>
            </a:r>
            <a:r>
              <a:rPr lang="ja-JP" altLang="en-US" sz="1400" kern="0" dirty="0" smtClean="0">
                <a:latin typeface="+mj-ea"/>
              </a:rPr>
              <a:t>ｐ２９</a:t>
            </a:r>
            <a:endParaRPr lang="en-US" altLang="ja-JP" sz="1400" kern="0" dirty="0">
              <a:latin typeface="+mj-ea"/>
            </a:endParaRPr>
          </a:p>
          <a:p>
            <a:pPr>
              <a:lnSpc>
                <a:spcPts val="1600"/>
              </a:lnSpc>
              <a:spcBef>
                <a:spcPts val="600"/>
              </a:spcBef>
            </a:pPr>
            <a:r>
              <a:rPr lang="ja-JP" altLang="en-US" sz="1400" kern="0" dirty="0">
                <a:latin typeface="+mj-ea"/>
              </a:rPr>
              <a:t>・・・・　</a:t>
            </a:r>
            <a:r>
              <a:rPr lang="ja-JP" altLang="en-US" sz="1400" kern="0" dirty="0" smtClean="0">
                <a:latin typeface="+mj-ea"/>
              </a:rPr>
              <a:t>ｐ３１</a:t>
            </a:r>
            <a:endParaRPr lang="en-US" altLang="ja-JP" sz="1400" kern="0" dirty="0" smtClean="0">
              <a:latin typeface="+mj-ea"/>
            </a:endParaRPr>
          </a:p>
          <a:p>
            <a:pPr>
              <a:lnSpc>
                <a:spcPts val="1600"/>
              </a:lnSpc>
              <a:spcBef>
                <a:spcPts val="600"/>
              </a:spcBef>
            </a:pPr>
            <a:r>
              <a:rPr lang="ja-JP" altLang="en-US" sz="1400" kern="0" dirty="0">
                <a:latin typeface="+mj-ea"/>
              </a:rPr>
              <a:t>・・・・　</a:t>
            </a:r>
            <a:r>
              <a:rPr lang="ja-JP" altLang="en-US" sz="1400" kern="0" dirty="0" smtClean="0">
                <a:latin typeface="+mj-ea"/>
              </a:rPr>
              <a:t>ｐ３３</a:t>
            </a:r>
            <a:endParaRPr lang="en-US" altLang="ja-JP" sz="1400" kern="0" dirty="0">
              <a:latin typeface="+mj-ea"/>
            </a:endParaRPr>
          </a:p>
          <a:p>
            <a:pPr eaLnBrk="1" hangingPunct="1">
              <a:lnSpc>
                <a:spcPts val="1600"/>
              </a:lnSpc>
              <a:spcBef>
                <a:spcPts val="600"/>
              </a:spcBef>
            </a:pPr>
            <a:endParaRPr lang="en-US" altLang="ja-JP" sz="1400" u="none" kern="0" dirty="0" smtClean="0">
              <a:latin typeface="+mj-ea"/>
            </a:endParaRPr>
          </a:p>
        </p:txBody>
      </p:sp>
      <p:sp>
        <p:nvSpPr>
          <p:cNvPr id="24" name="Rectangle 2"/>
          <p:cNvSpPr txBox="1">
            <a:spLocks noChangeArrowheads="1"/>
          </p:cNvSpPr>
          <p:nvPr/>
        </p:nvSpPr>
        <p:spPr bwMode="auto">
          <a:xfrm>
            <a:off x="554911" y="3899198"/>
            <a:ext cx="4892895" cy="3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2000"/>
              </a:lnSpc>
              <a:spcBef>
                <a:spcPts val="600"/>
              </a:spcBef>
            </a:pPr>
            <a:r>
              <a:rPr lang="ja-JP" altLang="en-US" sz="1600" b="1" kern="0" dirty="0" smtClean="0"/>
              <a:t>■　</a:t>
            </a:r>
            <a:r>
              <a:rPr lang="ja-JP" altLang="en-US" sz="1600" b="1" u="sng" kern="0" dirty="0" smtClean="0"/>
              <a:t>重点化を図る４つの分野（案）の概要</a:t>
            </a:r>
            <a:endParaRPr lang="en-US" altLang="ja-JP" sz="1600" b="1" u="sng" kern="0" dirty="0" smtClean="0"/>
          </a:p>
        </p:txBody>
      </p:sp>
      <p:sp>
        <p:nvSpPr>
          <p:cNvPr id="25" name="Rectangle 2"/>
          <p:cNvSpPr txBox="1">
            <a:spLocks noChangeArrowheads="1"/>
          </p:cNvSpPr>
          <p:nvPr/>
        </p:nvSpPr>
        <p:spPr bwMode="auto">
          <a:xfrm>
            <a:off x="6965549" y="2971737"/>
            <a:ext cx="1681421" cy="87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1600"/>
              </a:lnSpc>
              <a:spcBef>
                <a:spcPts val="600"/>
              </a:spcBef>
            </a:pPr>
            <a:r>
              <a:rPr lang="ja-JP" altLang="en-US" sz="1400" u="none" kern="0" dirty="0" smtClean="0">
                <a:latin typeface="+mj-ea"/>
              </a:rPr>
              <a:t>・・・・　ｐ</a:t>
            </a:r>
            <a:r>
              <a:rPr lang="ja-JP" altLang="en-US" sz="1400" kern="0" dirty="0" smtClean="0">
                <a:latin typeface="+mj-ea"/>
              </a:rPr>
              <a:t>１９</a:t>
            </a:r>
            <a:endParaRPr lang="en-US" altLang="ja-JP" sz="1400" u="none" kern="0" dirty="0" smtClean="0">
              <a:latin typeface="+mj-ea"/>
            </a:endParaRPr>
          </a:p>
          <a:p>
            <a:pPr eaLnBrk="1" hangingPunct="1">
              <a:lnSpc>
                <a:spcPts val="1600"/>
              </a:lnSpc>
              <a:spcBef>
                <a:spcPts val="600"/>
              </a:spcBef>
            </a:pPr>
            <a:r>
              <a:rPr lang="ja-JP" altLang="en-US" sz="1400" u="none" kern="0" dirty="0">
                <a:latin typeface="+mj-ea"/>
              </a:rPr>
              <a:t>・・・</a:t>
            </a:r>
            <a:r>
              <a:rPr lang="ja-JP" altLang="en-US" sz="1400" u="none" kern="0" dirty="0" smtClean="0">
                <a:latin typeface="+mj-ea"/>
              </a:rPr>
              <a:t>・　ｐ２５</a:t>
            </a:r>
            <a:endParaRPr lang="en-US" altLang="ja-JP" sz="1400" u="none" kern="0" dirty="0" smtClean="0">
              <a:latin typeface="+mj-ea"/>
            </a:endParaRPr>
          </a:p>
          <a:p>
            <a:pPr>
              <a:lnSpc>
                <a:spcPts val="1600"/>
              </a:lnSpc>
              <a:spcBef>
                <a:spcPts val="600"/>
              </a:spcBef>
            </a:pPr>
            <a:r>
              <a:rPr lang="ja-JP" altLang="en-US" sz="1400" kern="0" dirty="0">
                <a:latin typeface="+mj-ea"/>
              </a:rPr>
              <a:t>・・・・　</a:t>
            </a:r>
            <a:r>
              <a:rPr lang="ja-JP" altLang="en-US" sz="1400" kern="0" dirty="0" smtClean="0">
                <a:latin typeface="+mj-ea"/>
              </a:rPr>
              <a:t>ｐ２６</a:t>
            </a:r>
            <a:endParaRPr lang="en-US" altLang="ja-JP" sz="1400" kern="0" dirty="0">
              <a:latin typeface="+mj-ea"/>
            </a:endParaRPr>
          </a:p>
          <a:p>
            <a:pPr eaLnBrk="1" hangingPunct="1">
              <a:lnSpc>
                <a:spcPts val="1600"/>
              </a:lnSpc>
              <a:spcBef>
                <a:spcPts val="600"/>
              </a:spcBef>
            </a:pPr>
            <a:endParaRPr lang="en-US" altLang="ja-JP" sz="1400" u="none" kern="0" dirty="0" smtClean="0">
              <a:latin typeface="+mj-ea"/>
            </a:endParaRPr>
          </a:p>
        </p:txBody>
      </p:sp>
      <p:sp>
        <p:nvSpPr>
          <p:cNvPr id="15" name="Rectangle 2"/>
          <p:cNvSpPr txBox="1">
            <a:spLocks noChangeArrowheads="1"/>
          </p:cNvSpPr>
          <p:nvPr/>
        </p:nvSpPr>
        <p:spPr bwMode="auto">
          <a:xfrm>
            <a:off x="6975560" y="5417450"/>
            <a:ext cx="1849563" cy="31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1600"/>
              </a:lnSpc>
              <a:spcBef>
                <a:spcPts val="600"/>
              </a:spcBef>
            </a:pPr>
            <a:r>
              <a:rPr lang="ja-JP" altLang="en-US" sz="1400" u="none" kern="0" dirty="0" smtClean="0">
                <a:latin typeface="+mj-ea"/>
              </a:rPr>
              <a:t>・・・・　ｐ３５</a:t>
            </a:r>
            <a:endParaRPr lang="en-US" altLang="ja-JP" sz="1400" u="none" kern="0" dirty="0" smtClean="0">
              <a:latin typeface="+mj-ea"/>
            </a:endParaRPr>
          </a:p>
        </p:txBody>
      </p:sp>
      <p:sp>
        <p:nvSpPr>
          <p:cNvPr id="26" name="Rectangle 2"/>
          <p:cNvSpPr txBox="1">
            <a:spLocks noChangeArrowheads="1"/>
          </p:cNvSpPr>
          <p:nvPr/>
        </p:nvSpPr>
        <p:spPr bwMode="auto">
          <a:xfrm>
            <a:off x="553200" y="5362185"/>
            <a:ext cx="5382185" cy="3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2000"/>
              </a:lnSpc>
              <a:spcBef>
                <a:spcPts val="600"/>
              </a:spcBef>
            </a:pPr>
            <a:r>
              <a:rPr lang="ja-JP" altLang="en-US" sz="1600" b="1" kern="0" dirty="0" smtClean="0"/>
              <a:t>■　</a:t>
            </a:r>
            <a:r>
              <a:rPr lang="ja-JP" altLang="en-US" sz="1600" b="1" u="sng" kern="0" dirty="0" smtClean="0"/>
              <a:t>バージョンアップの今後の進め方</a:t>
            </a:r>
            <a:endParaRPr lang="en-US" altLang="ja-JP" sz="1600" b="1" u="sng" kern="0" dirty="0" smtClean="0"/>
          </a:p>
        </p:txBody>
      </p:sp>
      <p:sp>
        <p:nvSpPr>
          <p:cNvPr id="27" name="正方形/長方形 26"/>
          <p:cNvSpPr/>
          <p:nvPr/>
        </p:nvSpPr>
        <p:spPr>
          <a:xfrm>
            <a:off x="545249" y="6478597"/>
            <a:ext cx="8064896" cy="338554"/>
          </a:xfrm>
          <a:prstGeom prst="rect">
            <a:avLst/>
          </a:prstGeom>
        </p:spPr>
        <p:txBody>
          <a:bodyPr wrap="square">
            <a:spAutoFit/>
          </a:bodyPr>
          <a:lstStyle/>
          <a:p>
            <a:r>
              <a:rPr lang="en-US" altLang="ja-JP" sz="1600" dirty="0"/>
              <a:t>※</a:t>
            </a:r>
            <a:r>
              <a:rPr lang="ja-JP" altLang="en-US" sz="1600" dirty="0"/>
              <a:t>　</a:t>
            </a:r>
            <a:r>
              <a:rPr lang="ja-JP" altLang="en-US" sz="1600" dirty="0" smtClean="0"/>
              <a:t>その他の関連指標、分析等については別冊の</a:t>
            </a:r>
            <a:r>
              <a:rPr lang="en-US" altLang="ja-JP" sz="1600" dirty="0" smtClean="0"/>
              <a:t>〔</a:t>
            </a:r>
            <a:r>
              <a:rPr lang="ja-JP" altLang="en-US" sz="1600" dirty="0" smtClean="0"/>
              <a:t>データ分析</a:t>
            </a:r>
            <a:r>
              <a:rPr lang="en-US" altLang="ja-JP" sz="1600" dirty="0" smtClean="0"/>
              <a:t>〕</a:t>
            </a:r>
            <a:r>
              <a:rPr lang="ja-JP" altLang="en-US" sz="1600" dirty="0" smtClean="0"/>
              <a:t>参照</a:t>
            </a:r>
            <a:endParaRPr lang="ja-JP" altLang="en-US" sz="1600" dirty="0"/>
          </a:p>
        </p:txBody>
      </p:sp>
      <p:sp>
        <p:nvSpPr>
          <p:cNvPr id="4" name="スライド番号プレースホルダー 3"/>
          <p:cNvSpPr>
            <a:spLocks noGrp="1"/>
          </p:cNvSpPr>
          <p:nvPr>
            <p:ph type="sldNum" sz="quarter" idx="12"/>
          </p:nvPr>
        </p:nvSpPr>
        <p:spPr/>
        <p:txBody>
          <a:bodyPr/>
          <a:lstStyle/>
          <a:p>
            <a:pPr>
              <a:defRPr/>
            </a:pPr>
            <a:fld id="{6B67003A-7D2A-48E9-9D5E-2EBAC62ED091}" type="slidenum">
              <a:rPr lang="ja-JP" altLang="en-US" smtClean="0">
                <a:latin typeface="+mj-ea"/>
                <a:ea typeface="+mj-ea"/>
              </a:rPr>
              <a:pPr>
                <a:defRPr/>
              </a:pPr>
              <a:t>2</a:t>
            </a:fld>
            <a:endParaRPr lang="ja-JP" altLang="en-US" dirty="0">
              <a:latin typeface="+mj-ea"/>
              <a:ea typeface="+mj-ea"/>
            </a:endParaRPr>
          </a:p>
        </p:txBody>
      </p:sp>
      <p:sp>
        <p:nvSpPr>
          <p:cNvPr id="28" name="Rectangle 2"/>
          <p:cNvSpPr txBox="1">
            <a:spLocks noChangeArrowheads="1"/>
          </p:cNvSpPr>
          <p:nvPr/>
        </p:nvSpPr>
        <p:spPr bwMode="auto">
          <a:xfrm>
            <a:off x="558111" y="5842354"/>
            <a:ext cx="5382185" cy="3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2000"/>
              </a:lnSpc>
              <a:spcBef>
                <a:spcPts val="600"/>
              </a:spcBef>
            </a:pPr>
            <a:r>
              <a:rPr lang="ja-JP" altLang="en-US" sz="1600" b="1" kern="0" dirty="0" smtClean="0"/>
              <a:t>■　</a:t>
            </a:r>
            <a:r>
              <a:rPr lang="ja-JP" altLang="en-US" sz="1600" b="1" u="sng" kern="0" dirty="0"/>
              <a:t>（参考）ヒアリングにご協力いただいた有識者一覧</a:t>
            </a:r>
            <a:endParaRPr lang="en-US" altLang="ja-JP" sz="1600" b="1" u="sng" kern="0" dirty="0" smtClean="0"/>
          </a:p>
        </p:txBody>
      </p:sp>
      <p:sp>
        <p:nvSpPr>
          <p:cNvPr id="29" name="Rectangle 2"/>
          <p:cNvSpPr txBox="1">
            <a:spLocks noChangeArrowheads="1"/>
          </p:cNvSpPr>
          <p:nvPr/>
        </p:nvSpPr>
        <p:spPr bwMode="auto">
          <a:xfrm>
            <a:off x="6989562" y="5849498"/>
            <a:ext cx="1849563" cy="31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lnSpc>
                <a:spcPts val="1600"/>
              </a:lnSpc>
              <a:spcBef>
                <a:spcPts val="600"/>
              </a:spcBef>
            </a:pPr>
            <a:r>
              <a:rPr lang="ja-JP" altLang="en-US" sz="1400" u="none" kern="0" dirty="0" smtClean="0">
                <a:latin typeface="+mj-ea"/>
              </a:rPr>
              <a:t>・・・・　ｐ３６</a:t>
            </a:r>
            <a:endParaRPr lang="en-US" altLang="ja-JP" sz="1400" u="none" kern="0" dirty="0" smtClean="0">
              <a:latin typeface="+mj-ea"/>
            </a:endParaRPr>
          </a:p>
        </p:txBody>
      </p:sp>
    </p:spTree>
    <p:extLst>
      <p:ext uri="{BB962C8B-B14F-4D97-AF65-F5344CB8AC3E}">
        <p14:creationId xmlns:p14="http://schemas.microsoft.com/office/powerpoint/2010/main" val="2833996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■重点化</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図る４つの分野</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（案）</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の概要 </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② 第４次</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産業革命をリードする</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イノベーションの促進と生産性向上　</a:t>
            </a:r>
            <a:endParaRPr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220665" y="1247074"/>
            <a:ext cx="8707746" cy="5401479"/>
          </a:xfrm>
          <a:prstGeom prst="rect">
            <a:avLst/>
          </a:prstGeom>
          <a:ln w="12700">
            <a:solidFill>
              <a:schemeClr val="tx1"/>
            </a:solidFill>
            <a:prstDash val="sysDot"/>
          </a:ln>
        </p:spPr>
        <p:txBody>
          <a:bodyPr wrap="square" lIns="180000" rIns="72000" anchor="ctr" anchorCtr="0">
            <a:spAutoFit/>
          </a:bodyPr>
          <a:lstStyle/>
          <a:p>
            <a:pPr>
              <a:lnSpc>
                <a:spcPts val="23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ビッグデータ、ロボット技術など、いわゆる</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u="sng"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次産業革命のブレークスルーがここ数年で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加速度的に進んでおり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産業構造や就業構造を大きく変えていく可能性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が現実のものとなってきてい</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る。こうした</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大きな変革期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に乗り遅れることなく、幅広く活用事例を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生み出していく。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基盤的な</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技術として</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多様な産業と結びつけること</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で、革新的</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な製品・サービスを生み出し、社会課題の解決</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と</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新ビジネス</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の創出につなげる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23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の中小企業のものづくりの強みや産業の厚み</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を第４次産業革命の技術と結び付け、</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イノベーションの創出や生産性の向上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を図るとともに、</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サービス業をはじめ、第一次産業</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など様々な分野でも、</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直面する</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人手不足や負担の軽減に対応できるロボット技術</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や</a:t>
            </a:r>
            <a:r>
              <a:rPr lang="en-US" altLang="ja-JP" sz="1600" b="1" u="sng"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600" b="1" u="sng"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1600" b="1" u="sng"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などの活用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図っていく</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健康関連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環境・新エネルギー関連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をはじめ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とした分野において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、大阪の強みを生かしながら</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オープンイノベーション</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や産学官</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連携を促進し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、業種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・業態の垣根を超えて、ノウハウ・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技術など</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融合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進めていく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。さらに、グローバル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競争の激化などに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より、重要性が増している</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知的財産</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戦略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についても、</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中小企業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の知的財産活用支援の取組みを進めていく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開業率の</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上昇</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など、大阪</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の活力再生の動き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みられるため、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こうした流れを加速し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、イノベーションの</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担い手となるチャレンジする人材・起業への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支援を進めていく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。また、ビジネスモデルの発展を促す規制</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改革の積極的な導入も検討</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するなど</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イノベーションに</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挑戦しやすい都市づくり」を進める。</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220665" y="674895"/>
            <a:ext cx="6007519"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第４次産業革命をリードするイノベーションの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促進と生産性向上</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FA3047F3-2FCF-4527-9259-7229A3906898}" type="slidenum">
              <a:rPr lang="ja-JP" altLang="en-US" smtClean="0"/>
              <a:pPr>
                <a:defRPr/>
              </a:pPr>
              <a:t>29</a:t>
            </a:fld>
            <a:endParaRPr lang="ja-JP" altLang="en-US" dirty="0"/>
          </a:p>
        </p:txBody>
      </p:sp>
    </p:spTree>
    <p:extLst>
      <p:ext uri="{BB962C8B-B14F-4D97-AF65-F5344CB8AC3E}">
        <p14:creationId xmlns:p14="http://schemas.microsoft.com/office/powerpoint/2010/main" val="9668136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1323259100"/>
              </p:ext>
            </p:extLst>
          </p:nvPr>
        </p:nvGraphicFramePr>
        <p:xfrm>
          <a:off x="75337" y="934428"/>
          <a:ext cx="4536504" cy="2815336"/>
        </p:xfrm>
        <a:graphic>
          <a:graphicData uri="http://schemas.openxmlformats.org/drawingml/2006/table">
            <a:tbl>
              <a:tblPr firstRow="1" bandRow="1">
                <a:tableStyleId>{5C22544A-7EE6-4342-B048-85BDC9FD1C3A}</a:tableStyleId>
              </a:tblPr>
              <a:tblGrid>
                <a:gridCol w="2094778"/>
                <a:gridCol w="1326693"/>
                <a:gridCol w="1115033"/>
              </a:tblGrid>
              <a:tr h="205678">
                <a:tc>
                  <a:txBody>
                    <a:bodyPr/>
                    <a:lstStyle/>
                    <a:p>
                      <a:pPr algn="ctr">
                        <a:lnSpc>
                          <a:spcPct val="800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機関名</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主な分野</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r>
              <a:tr h="347559">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人工知能技術コンソーシアム関西支部（産業技術総合研究所）</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AI</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大阪商工会議所が事務局</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r>
              <a:tr h="347559">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脳情報通信融合研究センター（</a:t>
                      </a:r>
                      <a:r>
                        <a:rPr kumimoji="1" lang="en-US" altLang="ja-JP" sz="1050" dirty="0" err="1" smtClean="0">
                          <a:latin typeface="Meiryo UI" panose="020B0604030504040204" pitchFamily="50" charset="-128"/>
                          <a:ea typeface="Meiryo UI" panose="020B0604030504040204" pitchFamily="50" charset="-128"/>
                          <a:cs typeface="Meiryo UI" panose="020B0604030504040204" pitchFamily="50" charset="-128"/>
                        </a:rPr>
                        <a:t>CiNet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脳情報科学、</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吹田市</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r>
              <a:tr h="478488">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大阪工業大学ロボティクス＆デザインセンター</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5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年に梅田キャンパス開設）</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r>
              <a:tr h="347559">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一般財団法人</a:t>
                      </a:r>
                      <a:r>
                        <a:rPr kumimoji="1" lang="en-US" altLang="ja-JP" sz="1050" dirty="0" err="1" smtClean="0">
                          <a:latin typeface="Meiryo UI" panose="020B0604030504040204" pitchFamily="50" charset="-128"/>
                          <a:ea typeface="Meiryo UI" panose="020B0604030504040204" pitchFamily="50" charset="-128"/>
                          <a:cs typeface="Meiryo UI" panose="020B0604030504040204" pitchFamily="50" charset="-128"/>
                        </a:rPr>
                        <a:t>i-RooBO</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 Network Forum</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r>
              <a:tr h="216629">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組込みシステム産業振興機構</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5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池田市</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r>
              <a:tr h="347559">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株式会社国際電気通信基礎技術研究所（</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ATR</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r>
              <a:tr h="347559">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情報通信研究機構（</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NICT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ユニバーサルコミュニケーション研究所</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8" name="テキスト ボックス 7"/>
          <p:cNvSpPr txBox="1"/>
          <p:nvPr/>
        </p:nvSpPr>
        <p:spPr>
          <a:xfrm>
            <a:off x="-22379" y="635668"/>
            <a:ext cx="51845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ロボット技術の大阪・関西の拠点・機関の</a:t>
            </a:r>
            <a:r>
              <a:rPr lang="ja-JP" altLang="en-US" sz="14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集積</a:t>
            </a:r>
            <a:endParaRPr lang="ja-JP" altLang="en-US" sz="1400" dirty="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424" y="914394"/>
            <a:ext cx="4355976" cy="561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4759424" y="605677"/>
            <a:ext cx="43559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が創造する新たな価値</a:t>
            </a:r>
          </a:p>
        </p:txBody>
      </p:sp>
      <p:sp>
        <p:nvSpPr>
          <p:cNvPr id="19" name="正方形/長方形 18"/>
          <p:cNvSpPr/>
          <p:nvPr/>
        </p:nvSpPr>
        <p:spPr>
          <a:xfrm>
            <a:off x="34759" y="3837377"/>
            <a:ext cx="485283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■８</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大都道府県開業数</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・全国シェア</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比較</a:t>
            </a:r>
            <a:r>
              <a:rPr lang="zh-TW"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：雇用保険統計年報（国基準）</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6" y="4165256"/>
            <a:ext cx="3825057" cy="277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30</a:t>
            </a:fld>
            <a:endParaRPr lang="ja-JP" altLang="en-US" dirty="0"/>
          </a:p>
        </p:txBody>
      </p:sp>
      <p:sp>
        <p:nvSpPr>
          <p:cNvPr id="10" name="正方形/長方形 9"/>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■重点化</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図る４つの分野</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（案）</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の概要 </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② 第４次</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産業革命をリードする</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イノベーションの促進と生産性向上　</a:t>
            </a:r>
            <a:endParaRPr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20675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■重点化</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図る４つの分野</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（案）</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の概要</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③ インバウンドの増加を</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契機としたアジア市場の取り込み</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269078" y="1544973"/>
            <a:ext cx="8551393" cy="4811574"/>
          </a:xfrm>
          <a:prstGeom prst="rect">
            <a:avLst/>
          </a:prstGeom>
          <a:ln w="12700">
            <a:solidFill>
              <a:schemeClr val="tx1"/>
            </a:solidFill>
            <a:prstDash val="sysDot"/>
          </a:ln>
        </p:spPr>
        <p:txBody>
          <a:bodyPr wrap="square" lIns="180000" rIns="216000" anchor="ctr" anchorCtr="0">
            <a:spAutoFit/>
          </a:bodyPr>
          <a:lstStyle/>
          <a:p>
            <a:pPr>
              <a:lnSpc>
                <a:spcPts val="23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の中間所得層</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や関西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空港の就航ネットワークの充実を背景に、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世界的な</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創</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造都市</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に向けたこれまでの取組み</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や、大阪観光局を中心</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としたプロモーション</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展開、民間の活発な</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投資促進</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などにより、</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の観光インバウンド</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は全国</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を上回る</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伸び率で</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成長</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東京五</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輪、さらには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万博などの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ビッグプロジェクト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とも相まって、</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も市場拡大が期待</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できる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ＭＩＣＥ</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誘致や観光客</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の需要の多様化</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・高度化に対応した戦略的</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な取組み</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国際医療交流など</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ウイング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を広げて</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新たな需要を創出</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していく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観光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インバウンド増加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と相まって日用品や食品などのアジアへの輸出が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増加しており、こうした動きを</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踏まえ、</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多様</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な大阪</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製品・食品等の海外販路拡大</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を図って</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いく取組みを進める。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大阪企</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業の海外展開を積極的にサポート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することで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インド・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ASEAN</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諸国など</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の成長を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けん引する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アジア市場</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ととも</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に成長</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を図って</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いくスキーム</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を打ち立てていく。その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ため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に必要な</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と大阪</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結ぶグローバル</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人材、ブリッジ人材</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を育成</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・確保</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していく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加えて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世界からいかに企業や人材そして投資を呼び込んでくるか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も世界の都市と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競争していく</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上で重要。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大阪・関西が</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世界でも</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ビジネスしやすい</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環境づくり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を進めるとともに、国</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や企業など</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とも</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連携した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効果的な発信を進めて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いく。</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220665" y="674895"/>
            <a:ext cx="5359447"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インバウンドの増加を</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契機としたアジア市場の取り込み強化</a:t>
            </a:r>
          </a:p>
        </p:txBody>
      </p:sp>
      <p:sp>
        <p:nvSpPr>
          <p:cNvPr id="4" name="スライド番号プレースホルダー 3"/>
          <p:cNvSpPr>
            <a:spLocks noGrp="1"/>
          </p:cNvSpPr>
          <p:nvPr>
            <p:ph type="sldNum" sz="quarter" idx="12"/>
          </p:nvPr>
        </p:nvSpPr>
        <p:spPr/>
        <p:txBody>
          <a:bodyPr/>
          <a:lstStyle/>
          <a:p>
            <a:pPr>
              <a:defRPr/>
            </a:pPr>
            <a:fld id="{FA3047F3-2FCF-4527-9259-7229A3906898}" type="slidenum">
              <a:rPr lang="ja-JP" altLang="en-US" smtClean="0"/>
              <a:pPr>
                <a:defRPr/>
              </a:pPr>
              <a:t>31</a:t>
            </a:fld>
            <a:endParaRPr lang="ja-JP" altLang="en-US" dirty="0"/>
          </a:p>
        </p:txBody>
      </p:sp>
    </p:spTree>
    <p:extLst>
      <p:ext uri="{BB962C8B-B14F-4D97-AF65-F5344CB8AC3E}">
        <p14:creationId xmlns:p14="http://schemas.microsoft.com/office/powerpoint/2010/main" val="8715027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1905645985"/>
              </p:ext>
            </p:extLst>
          </p:nvPr>
        </p:nvGraphicFramePr>
        <p:xfrm>
          <a:off x="142229" y="4478296"/>
          <a:ext cx="4512435" cy="2304257"/>
        </p:xfrm>
        <a:graphic>
          <a:graphicData uri="http://schemas.openxmlformats.org/drawingml/2006/table">
            <a:tbl>
              <a:tblPr/>
              <a:tblGrid>
                <a:gridCol w="130913"/>
                <a:gridCol w="342030"/>
                <a:gridCol w="261228"/>
                <a:gridCol w="539752"/>
                <a:gridCol w="539752"/>
                <a:gridCol w="539752"/>
                <a:gridCol w="539752"/>
                <a:gridCol w="539752"/>
                <a:gridCol w="539752"/>
                <a:gridCol w="539752"/>
              </a:tblGrid>
              <a:tr h="257497">
                <a:tc gridSpan="5">
                  <a:txBody>
                    <a:bodyPr/>
                    <a:lstStyle/>
                    <a:p>
                      <a:pPr algn="l" fontAlgn="t"/>
                      <a:endParaRPr lang="ja-JP" altLang="en-US" sz="1400" b="0" i="0" u="none" strike="noStrike" dirty="0">
                        <a:solidFill>
                          <a:schemeClr val="tx1"/>
                        </a:solidFill>
                        <a:effectLst/>
                        <a:latin typeface="+mj-ea"/>
                        <a:ea typeface="+mj-ea"/>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fontAlgn="b"/>
                      <a:endParaRPr lang="ja-JP" altLang="en-US" sz="1100" b="0" i="0" u="none" strike="noStrike" dirty="0">
                        <a:solidFill>
                          <a:schemeClr val="tx1"/>
                        </a:solidFill>
                        <a:effectLst/>
                        <a:latin typeface="+mj-ea"/>
                        <a:ea typeface="+mj-ea"/>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ja-JP" altLang="en-US" sz="1100" b="0" i="0" u="none" strike="noStrike">
                        <a:solidFill>
                          <a:schemeClr val="tx1"/>
                        </a:solidFill>
                        <a:effectLst/>
                        <a:latin typeface="+mj-ea"/>
                        <a:ea typeface="+mj-ea"/>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ja-JP" altLang="en-US" sz="1100" b="0" i="0" u="none" strike="noStrike" dirty="0">
                        <a:solidFill>
                          <a:schemeClr val="tx1"/>
                        </a:solidFill>
                        <a:effectLst/>
                        <a:latin typeface="+mj-ea"/>
                        <a:ea typeface="+mj-ea"/>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ja-JP" altLang="en-US" sz="1100" b="0" i="0" u="none" strike="noStrike" dirty="0">
                        <a:solidFill>
                          <a:schemeClr val="tx1"/>
                        </a:solidFill>
                        <a:effectLst/>
                        <a:latin typeface="+mj-ea"/>
                        <a:ea typeface="+mj-ea"/>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ja-JP" altLang="en-US" sz="1100" b="0" i="0" u="none" strike="noStrike" dirty="0" smtClean="0">
                          <a:solidFill>
                            <a:schemeClr val="tx1"/>
                          </a:solidFill>
                          <a:effectLst/>
                          <a:latin typeface="+mj-ea"/>
                          <a:ea typeface="+mj-ea"/>
                        </a:rPr>
                        <a:t>（億円）</a:t>
                      </a:r>
                      <a:endParaRPr lang="ja-JP" altLang="en-US" sz="1100" b="0" i="0" u="none" strike="noStrike" dirty="0">
                        <a:solidFill>
                          <a:schemeClr val="tx1"/>
                        </a:solidFill>
                        <a:effectLst/>
                        <a:latin typeface="+mj-ea"/>
                        <a:ea typeface="+mj-ea"/>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r>
              <a:tr h="204676">
                <a:tc gridSpan="3">
                  <a:txBody>
                    <a:bodyPr/>
                    <a:lstStyle/>
                    <a:p>
                      <a:pPr algn="ctr" fontAlgn="ctr"/>
                      <a:r>
                        <a:rPr lang="ja-JP" altLang="en-US" sz="1100" b="0" i="0" u="none" strike="noStrike" dirty="0">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100" b="0" i="0" u="none" strike="noStrike" dirty="0" smtClean="0">
                          <a:solidFill>
                            <a:schemeClr val="tx1"/>
                          </a:solidFill>
                          <a:effectLst/>
                          <a:latin typeface="+mj-ea"/>
                          <a:ea typeface="+mj-ea"/>
                        </a:rPr>
                        <a:t>2010</a:t>
                      </a:r>
                      <a:endParaRPr lang="en-US" sz="1100" b="0" i="0" u="none" strike="noStrike" dirty="0" smtClean="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j-ea"/>
                          <a:ea typeface="+mj-ea"/>
                        </a:rPr>
                        <a:t>2011</a:t>
                      </a:r>
                      <a:endParaRPr lang="en-US"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j-ea"/>
                          <a:ea typeface="+mj-ea"/>
                        </a:rPr>
                        <a:t>2012</a:t>
                      </a:r>
                      <a:endParaRPr lang="en-US"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j-ea"/>
                          <a:ea typeface="+mj-ea"/>
                        </a:rPr>
                        <a:t>2013</a:t>
                      </a:r>
                      <a:endParaRPr lang="en-US"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j-ea"/>
                          <a:ea typeface="+mj-ea"/>
                        </a:rPr>
                        <a:t>2014</a:t>
                      </a:r>
                      <a:endParaRPr lang="en-US"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j-ea"/>
                          <a:ea typeface="+mj-ea"/>
                        </a:rPr>
                        <a:t>2015</a:t>
                      </a:r>
                      <a:endParaRPr lang="en-US"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j-ea"/>
                          <a:ea typeface="+mj-ea"/>
                        </a:rPr>
                        <a:t>2016</a:t>
                      </a:r>
                      <a:endParaRPr lang="en-US"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676">
                <a:tc gridSpan="3">
                  <a:txBody>
                    <a:bodyPr/>
                    <a:lstStyle/>
                    <a:p>
                      <a:pPr algn="l" fontAlgn="ctr"/>
                      <a:r>
                        <a:rPr lang="ja-JP" altLang="en-US" sz="1100" b="0" i="0" u="none" strike="noStrike" dirty="0">
                          <a:solidFill>
                            <a:schemeClr val="tx1"/>
                          </a:solidFill>
                          <a:effectLst/>
                          <a:latin typeface="+mj-ea"/>
                          <a:ea typeface="+mj-ea"/>
                        </a:rPr>
                        <a:t>アジア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100" b="0" i="0" u="none" strike="noStrike">
                          <a:solidFill>
                            <a:schemeClr val="tx1"/>
                          </a:solidFill>
                          <a:effectLst/>
                          <a:latin typeface="+mj-ea"/>
                          <a:ea typeface="+mj-ea"/>
                        </a:rPr>
                        <a:t>164,642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173,454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167,436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smtClean="0">
                          <a:solidFill>
                            <a:schemeClr val="tx1"/>
                          </a:solidFill>
                          <a:effectLst/>
                          <a:latin typeface="+mj-ea"/>
                          <a:ea typeface="+mj-ea"/>
                        </a:rPr>
                        <a:t>186,048</a:t>
                      </a:r>
                      <a:endParaRPr lang="en-US" altLang="ja-JP"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195,827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smtClean="0">
                          <a:solidFill>
                            <a:schemeClr val="tx1"/>
                          </a:solidFill>
                          <a:effectLst/>
                          <a:latin typeface="+mj-ea"/>
                          <a:ea typeface="+mj-ea"/>
                        </a:rPr>
                        <a:t>196,723</a:t>
                      </a:r>
                      <a:endParaRPr lang="en-US" altLang="ja-JP"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rgbClr val="000000"/>
                          </a:solidFill>
                          <a:effectLst/>
                          <a:latin typeface="+mj-ea"/>
                          <a:ea typeface="+mj-ea"/>
                        </a:rPr>
                        <a:t>177,280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204676">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1100" b="0" i="0" u="none" strike="noStrike" dirty="0">
                          <a:solidFill>
                            <a:schemeClr val="tx1"/>
                          </a:solidFill>
                          <a:effectLst/>
                          <a:latin typeface="+mj-ea"/>
                          <a:ea typeface="+mj-ea"/>
                        </a:rPr>
                        <a:t>中国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71,618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78,567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74,844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83,814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88,433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smtClean="0">
                          <a:solidFill>
                            <a:schemeClr val="tx1"/>
                          </a:solidFill>
                          <a:effectLst/>
                          <a:latin typeface="+mj-ea"/>
                          <a:ea typeface="+mj-ea"/>
                        </a:rPr>
                        <a:t>87,489</a:t>
                      </a:r>
                      <a:endParaRPr lang="en-US" altLang="ja-JP"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rgbClr val="000000"/>
                          </a:solidFill>
                          <a:effectLst/>
                          <a:latin typeface="+mj-ea"/>
                          <a:ea typeface="+mj-ea"/>
                        </a:rPr>
                        <a:t>79,334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4676">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1100" b="0" i="0" u="none" strike="noStrike">
                          <a:solidFill>
                            <a:schemeClr val="tx1"/>
                          </a:solidFill>
                          <a:effectLst/>
                          <a:latin typeface="+mj-ea"/>
                          <a:ea typeface="+mj-ea"/>
                        </a:rPr>
                        <a:t>韓国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17,392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18,416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17,236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19,452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19,311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smtClean="0">
                          <a:solidFill>
                            <a:schemeClr val="tx1"/>
                          </a:solidFill>
                          <a:effectLst/>
                          <a:latin typeface="+mj-ea"/>
                          <a:ea typeface="+mj-ea"/>
                        </a:rPr>
                        <a:t>18,315</a:t>
                      </a:r>
                      <a:endParaRPr lang="en-US" altLang="ja-JP"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rgbClr val="000000"/>
                          </a:solidFill>
                          <a:effectLst/>
                          <a:latin typeface="+mj-ea"/>
                          <a:ea typeface="+mj-ea"/>
                        </a:rPr>
                        <a:t>16,715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4676">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altLang="ja-JP" sz="1100" b="0" i="0" u="none" strike="noStrike" dirty="0" smtClean="0">
                          <a:solidFill>
                            <a:schemeClr val="tx1"/>
                          </a:solidFill>
                          <a:effectLst/>
                          <a:latin typeface="+mj-ea"/>
                          <a:ea typeface="+mj-ea"/>
                        </a:rPr>
                        <a:t>ASEAN</a:t>
                      </a:r>
                      <a:endParaRPr lang="en-US"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42,091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43,839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44,493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48,242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50,416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smtClean="0">
                          <a:solidFill>
                            <a:schemeClr val="tx1"/>
                          </a:solidFill>
                          <a:effectLst/>
                          <a:latin typeface="+mj-ea"/>
                          <a:ea typeface="+mj-ea"/>
                        </a:rPr>
                        <a:t>49,563</a:t>
                      </a:r>
                      <a:endParaRPr lang="en-US" altLang="ja-JP"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rgbClr val="000000"/>
                          </a:solidFill>
                          <a:effectLst/>
                          <a:latin typeface="+mj-ea"/>
                          <a:ea typeface="+mj-ea"/>
                        </a:rPr>
                        <a:t>43,457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4676">
                <a:tc gridSpan="3">
                  <a:txBody>
                    <a:bodyPr/>
                    <a:lstStyle/>
                    <a:p>
                      <a:pPr algn="l" fontAlgn="ctr"/>
                      <a:r>
                        <a:rPr lang="ja-JP" altLang="en-US" sz="1100" b="0" i="0" u="none" strike="noStrike">
                          <a:solidFill>
                            <a:schemeClr val="tx1"/>
                          </a:solidFill>
                          <a:effectLst/>
                          <a:latin typeface="+mj-ea"/>
                          <a:ea typeface="+mj-ea"/>
                        </a:rPr>
                        <a:t>北米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100" b="0" i="0" u="none" strike="noStrike">
                          <a:solidFill>
                            <a:schemeClr val="tx1"/>
                          </a:solidFill>
                          <a:effectLst/>
                          <a:latin typeface="+mj-ea"/>
                          <a:ea typeface="+mj-ea"/>
                        </a:rPr>
                        <a:t>26,063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27,568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27,485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30,241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33,859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smtClean="0">
                          <a:solidFill>
                            <a:schemeClr val="tx1"/>
                          </a:solidFill>
                          <a:effectLst/>
                          <a:latin typeface="+mj-ea"/>
                          <a:ea typeface="+mj-ea"/>
                        </a:rPr>
                        <a:t>37,240</a:t>
                      </a:r>
                      <a:endParaRPr lang="en-US" altLang="ja-JP"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rgbClr val="000000"/>
                          </a:solidFill>
                          <a:effectLst/>
                          <a:latin typeface="+mj-ea"/>
                          <a:ea typeface="+mj-ea"/>
                        </a:rPr>
                        <a:t>33,313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4676">
                <a:tc gridSpan="3">
                  <a:txBody>
                    <a:bodyPr/>
                    <a:lstStyle/>
                    <a:p>
                      <a:pPr algn="l" fontAlgn="ctr"/>
                      <a:r>
                        <a:rPr lang="ja-JP" altLang="en-US" sz="1100" b="0" i="0" u="none" strike="noStrike">
                          <a:solidFill>
                            <a:schemeClr val="tx1"/>
                          </a:solidFill>
                          <a:effectLst/>
                          <a:latin typeface="+mj-ea"/>
                          <a:ea typeface="+mj-ea"/>
                        </a:rPr>
                        <a:t>西欧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100" b="0" i="0" u="none" strike="noStrike" dirty="0">
                          <a:solidFill>
                            <a:schemeClr val="tx1"/>
                          </a:solidFill>
                          <a:effectLst/>
                          <a:latin typeface="+mj-ea"/>
                          <a:ea typeface="+mj-ea"/>
                        </a:rPr>
                        <a:t>29,619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32,059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28,380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31,277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33,017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smtClean="0">
                          <a:solidFill>
                            <a:schemeClr val="tx1"/>
                          </a:solidFill>
                          <a:effectLst/>
                          <a:latin typeface="+mj-ea"/>
                          <a:ea typeface="+mj-ea"/>
                        </a:rPr>
                        <a:t>33,770</a:t>
                      </a:r>
                      <a:endParaRPr lang="en-US" altLang="ja-JP"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rgbClr val="000000"/>
                          </a:solidFill>
                          <a:effectLst/>
                          <a:latin typeface="+mj-ea"/>
                          <a:ea typeface="+mj-ea"/>
                        </a:rPr>
                        <a:t>31,345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4676">
                <a:tc gridSpan="2">
                  <a:txBody>
                    <a:bodyPr/>
                    <a:lstStyle/>
                    <a:p>
                      <a:pPr algn="l" fontAlgn="ctr"/>
                      <a:r>
                        <a:rPr lang="ja-JP" altLang="en-US" sz="1100" b="0" i="0" u="none" strike="noStrike">
                          <a:solidFill>
                            <a:schemeClr val="tx1"/>
                          </a:solidFill>
                          <a:effectLst/>
                          <a:latin typeface="+mj-ea"/>
                          <a:ea typeface="+mj-ea"/>
                        </a:rPr>
                        <a:t>その他</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38,168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44,960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47,931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j-ea"/>
                          <a:ea typeface="+mj-ea"/>
                        </a:rPr>
                        <a:t>51,342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j-ea"/>
                          <a:ea typeface="+mj-ea"/>
                        </a:rPr>
                        <a:t>57,032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chemeClr val="tx1"/>
                          </a:solidFill>
                          <a:effectLst/>
                          <a:latin typeface="+mj-ea"/>
                          <a:ea typeface="+mj-ea"/>
                        </a:rPr>
                        <a:t>44,845</a:t>
                      </a:r>
                      <a:endParaRPr lang="en-US" altLang="ja-JP"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j-ea"/>
                          <a:ea typeface="+mj-ea"/>
                        </a:rPr>
                        <a:t>36,873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r>
              <a:tr h="204676">
                <a:tc gridSpan="3">
                  <a:txBody>
                    <a:bodyPr/>
                    <a:lstStyle/>
                    <a:p>
                      <a:pPr algn="l" fontAlgn="ctr"/>
                      <a:r>
                        <a:rPr lang="ja-JP" altLang="en-US" sz="1100" b="0" i="0" u="none" strike="noStrike" dirty="0">
                          <a:solidFill>
                            <a:schemeClr val="tx1"/>
                          </a:solidFill>
                          <a:effectLst/>
                          <a:latin typeface="+mj-ea"/>
                          <a:ea typeface="+mj-ea"/>
                        </a:rPr>
                        <a:t>総額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100" b="0" i="0" u="none" strike="noStrike" dirty="0">
                          <a:solidFill>
                            <a:schemeClr val="tx1"/>
                          </a:solidFill>
                          <a:effectLst/>
                          <a:latin typeface="+mj-ea"/>
                          <a:ea typeface="+mj-ea"/>
                        </a:rPr>
                        <a:t>258,492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1100" b="0" i="0" u="none" strike="noStrike" dirty="0">
                          <a:solidFill>
                            <a:schemeClr val="tx1"/>
                          </a:solidFill>
                          <a:effectLst/>
                          <a:latin typeface="+mj-ea"/>
                          <a:ea typeface="+mj-ea"/>
                        </a:rPr>
                        <a:t>278,041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1100" b="0" i="0" u="none" strike="noStrike" dirty="0">
                          <a:solidFill>
                            <a:schemeClr val="tx1"/>
                          </a:solidFill>
                          <a:effectLst/>
                          <a:latin typeface="+mj-ea"/>
                          <a:ea typeface="+mj-ea"/>
                        </a:rPr>
                        <a:t>271,143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1100" b="0" i="0" u="none" strike="noStrike" dirty="0">
                          <a:solidFill>
                            <a:schemeClr val="tx1"/>
                          </a:solidFill>
                          <a:effectLst/>
                          <a:latin typeface="+mj-ea"/>
                          <a:ea typeface="+mj-ea"/>
                        </a:rPr>
                        <a:t>298,910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1100" b="0" i="0" u="none" strike="noStrike" dirty="0">
                          <a:solidFill>
                            <a:schemeClr val="tx1"/>
                          </a:solidFill>
                          <a:effectLst/>
                          <a:latin typeface="+mj-ea"/>
                          <a:ea typeface="+mj-ea"/>
                        </a:rPr>
                        <a:t>319,735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1100" b="0" i="0" u="none" strike="noStrike" dirty="0" smtClean="0">
                          <a:solidFill>
                            <a:schemeClr val="tx1"/>
                          </a:solidFill>
                          <a:effectLst/>
                          <a:latin typeface="+mj-ea"/>
                          <a:ea typeface="+mj-ea"/>
                        </a:rPr>
                        <a:t>312,578</a:t>
                      </a:r>
                      <a:endParaRPr lang="en-US" altLang="ja-JP" sz="110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j-ea"/>
                          <a:ea typeface="+mj-ea"/>
                        </a:rPr>
                        <a:t>278,810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r>
              <a:tr h="204676">
                <a:tc gridSpan="3">
                  <a:txBody>
                    <a:bodyPr/>
                    <a:lstStyle/>
                    <a:p>
                      <a:pPr algn="l" fontAlgn="ctr"/>
                      <a:r>
                        <a:rPr lang="zh-CN" altLang="en-US" sz="1050" b="0" i="0" u="none" strike="noStrike" dirty="0">
                          <a:solidFill>
                            <a:schemeClr val="tx1"/>
                          </a:solidFill>
                          <a:effectLst/>
                          <a:latin typeface="ＭＳ Ｐゴシック" panose="020B0600070205080204" pitchFamily="50" charset="-128"/>
                          <a:ea typeface="ＭＳ Ｐゴシック" panose="020B0600070205080204" pitchFamily="50" charset="-128"/>
                        </a:rPr>
                        <a:t>（参考）全国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050" b="0" i="0" u="none" strike="noStrike" dirty="0">
                          <a:solidFill>
                            <a:schemeClr val="tx1"/>
                          </a:solidFill>
                          <a:effectLst/>
                          <a:latin typeface="+mj-ea"/>
                          <a:ea typeface="+mj-ea"/>
                        </a:rPr>
                        <a:t>1,281,646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chemeClr val="tx1"/>
                          </a:solidFill>
                          <a:effectLst/>
                          <a:latin typeface="+mj-ea"/>
                          <a:ea typeface="+mj-ea"/>
                        </a:rPr>
                        <a:t>1,336,577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chemeClr val="tx1"/>
                          </a:solidFill>
                          <a:effectLst/>
                          <a:latin typeface="+mj-ea"/>
                          <a:ea typeface="+mj-ea"/>
                        </a:rPr>
                        <a:t>1,344,362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chemeClr val="tx1"/>
                          </a:solidFill>
                          <a:effectLst/>
                          <a:latin typeface="+mj-ea"/>
                          <a:ea typeface="+mj-ea"/>
                        </a:rPr>
                        <a:t>1,510,293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chemeClr val="tx1"/>
                          </a:solidFill>
                          <a:effectLst/>
                          <a:latin typeface="+mj-ea"/>
                          <a:ea typeface="+mj-ea"/>
                        </a:rPr>
                        <a:t>1,590,021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chemeClr val="tx1"/>
                          </a:solidFill>
                          <a:effectLst/>
                          <a:latin typeface="+mj-ea"/>
                          <a:ea typeface="+mj-ea"/>
                        </a:rPr>
                        <a:t>1,540,195</a:t>
                      </a:r>
                      <a:endParaRPr lang="en-US" altLang="ja-JP" sz="1050" b="0" i="0" u="none" strike="noStrike" dirty="0">
                        <a:solidFill>
                          <a:schemeClr val="tx1"/>
                        </a:solidFill>
                        <a:effectLst/>
                        <a:latin typeface="+mj-ea"/>
                        <a:ea typeface="+mj-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j-ea"/>
                          <a:ea typeface="+mj-ea"/>
                        </a:rPr>
                        <a:t>1,360,777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正方形/長方形 8"/>
          <p:cNvSpPr/>
          <p:nvPr/>
        </p:nvSpPr>
        <p:spPr>
          <a:xfrm>
            <a:off x="-15547" y="4297767"/>
            <a:ext cx="4483372" cy="430887"/>
          </a:xfrm>
          <a:prstGeom prst="rect">
            <a:avLst/>
          </a:prstGeom>
        </p:spPr>
        <p:txBody>
          <a:bodyPr wrap="square">
            <a:spAutoFit/>
          </a:bodyPr>
          <a:lstStyle/>
          <a:p>
            <a:pPr marL="177800" indent="-177800"/>
            <a:r>
              <a:rPr lang="ja-JP"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近畿圏の地</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域</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別輸出入通関額（国・地域別）</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（出典：大阪税関「貿易統計」等）</a:t>
            </a:r>
          </a:p>
        </p:txBody>
      </p:sp>
      <p:sp>
        <p:nvSpPr>
          <p:cNvPr id="10" name="正方形/長方形 9"/>
          <p:cNvSpPr/>
          <p:nvPr/>
        </p:nvSpPr>
        <p:spPr>
          <a:xfrm>
            <a:off x="4984616" y="4301380"/>
            <a:ext cx="4123888" cy="261610"/>
          </a:xfrm>
          <a:prstGeom prst="rect">
            <a:avLst/>
          </a:prstGeom>
        </p:spPr>
        <p:txBody>
          <a:bodyPr wrap="square">
            <a:spAutoFit/>
          </a:bodyPr>
          <a:lstStyle/>
          <a:p>
            <a:pPr marL="177800" indent="-177800"/>
            <a:r>
              <a:rPr lang="ja-JP"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輸出入に占めるアジアの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割合（</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出典：大阪税関「貿易統計」等）</a:t>
            </a:r>
          </a:p>
        </p:txBody>
      </p:sp>
      <p:graphicFrame>
        <p:nvGraphicFramePr>
          <p:cNvPr id="11" name="グラフ 10"/>
          <p:cNvGraphicFramePr>
            <a:graphicFrameLocks/>
          </p:cNvGraphicFramePr>
          <p:nvPr>
            <p:extLst>
              <p:ext uri="{D42A27DB-BD31-4B8C-83A1-F6EECF244321}">
                <p14:modId xmlns:p14="http://schemas.microsoft.com/office/powerpoint/2010/main" val="2483511733"/>
              </p:ext>
            </p:extLst>
          </p:nvPr>
        </p:nvGraphicFramePr>
        <p:xfrm>
          <a:off x="4707252" y="4611857"/>
          <a:ext cx="4240251" cy="2213447"/>
        </p:xfrm>
        <a:graphic>
          <a:graphicData uri="http://schemas.openxmlformats.org/drawingml/2006/chart">
            <c:chart xmlns:c="http://schemas.openxmlformats.org/drawingml/2006/chart" xmlns:r="http://schemas.openxmlformats.org/officeDocument/2006/relationships" r:id="rId2"/>
          </a:graphicData>
        </a:graphic>
      </p:graphicFrame>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36" y="960902"/>
            <a:ext cx="6912768" cy="315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正方形/長方形 24"/>
          <p:cNvSpPr/>
          <p:nvPr/>
        </p:nvSpPr>
        <p:spPr>
          <a:xfrm>
            <a:off x="12126" y="543304"/>
            <a:ext cx="7800234" cy="446276"/>
          </a:xfrm>
          <a:prstGeom prst="rect">
            <a:avLst/>
          </a:prstGeom>
        </p:spPr>
        <p:txBody>
          <a:bodyPr wrap="square">
            <a:spAutoFit/>
          </a:bodyPr>
          <a:lstStyle/>
          <a:p>
            <a:pPr marL="177800" indent="-177800"/>
            <a:r>
              <a:rPr lang="ja-JP"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主要な新興国および先進国の名目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GDP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規模</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比較</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出典：株式会社三菱総合研究所政策・経済研究</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センター「</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内外経済の中長期展望（</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2016-2030</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2016.6.22</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7" name="正方形/長方形 26"/>
          <p:cNvSpPr/>
          <p:nvPr/>
        </p:nvSpPr>
        <p:spPr>
          <a:xfrm>
            <a:off x="3698887" y="3452150"/>
            <a:ext cx="504056" cy="261610"/>
          </a:xfrm>
          <a:prstGeom prst="rect">
            <a:avLst/>
          </a:prstGeom>
        </p:spPr>
        <p:txBody>
          <a:bodyPr wrap="square">
            <a:spAutoFit/>
          </a:bodyPr>
          <a:lstStyle/>
          <a:p>
            <a:pPr marL="177800" indent="-177800"/>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インド</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5137659" y="3194468"/>
            <a:ext cx="504056" cy="261610"/>
          </a:xfrm>
          <a:prstGeom prst="rect">
            <a:avLst/>
          </a:prstGeom>
        </p:spPr>
        <p:txBody>
          <a:bodyPr wrap="square">
            <a:spAutoFit/>
          </a:bodyPr>
          <a:lstStyle/>
          <a:p>
            <a:pPr marL="177800" indent="-177800"/>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インド</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5241834" y="2132856"/>
            <a:ext cx="504056" cy="261610"/>
          </a:xfrm>
          <a:prstGeom prst="rect">
            <a:avLst/>
          </a:prstGeom>
        </p:spPr>
        <p:txBody>
          <a:bodyPr wrap="square">
            <a:spAutoFit/>
          </a:bodyPr>
          <a:lstStyle/>
          <a:p>
            <a:pPr marL="177800" indent="-177800"/>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5087248" y="2793425"/>
            <a:ext cx="924912" cy="261610"/>
          </a:xfrm>
          <a:prstGeom prst="rect">
            <a:avLst/>
          </a:prstGeom>
        </p:spPr>
        <p:txBody>
          <a:bodyPr wrap="square">
            <a:spAutoFit/>
          </a:bodyPr>
          <a:lstStyle/>
          <a:p>
            <a:pPr marL="177800" indent="-177800"/>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ASEAN10</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3763637" y="3140520"/>
            <a:ext cx="924912" cy="261610"/>
          </a:xfrm>
          <a:prstGeom prst="rect">
            <a:avLst/>
          </a:prstGeom>
        </p:spPr>
        <p:txBody>
          <a:bodyPr wrap="square">
            <a:spAutoFit/>
          </a:bodyPr>
          <a:lstStyle/>
          <a:p>
            <a:pPr marL="177800" indent="-177800"/>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ASEAN10</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1363807" y="3412878"/>
            <a:ext cx="504056" cy="261610"/>
          </a:xfrm>
          <a:prstGeom prst="rect">
            <a:avLst/>
          </a:prstGeom>
        </p:spPr>
        <p:txBody>
          <a:bodyPr wrap="square">
            <a:spAutoFit/>
          </a:bodyPr>
          <a:lstStyle/>
          <a:p>
            <a:pPr marL="177800" indent="-177800"/>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755576" y="3194468"/>
            <a:ext cx="504056" cy="261610"/>
          </a:xfrm>
          <a:prstGeom prst="rect">
            <a:avLst/>
          </a:prstGeom>
        </p:spPr>
        <p:txBody>
          <a:bodyPr wrap="square">
            <a:spAutoFit/>
          </a:bodyPr>
          <a:lstStyle/>
          <a:p>
            <a:pPr marL="177800" indent="-177800"/>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米国</a:t>
            </a:r>
          </a:p>
        </p:txBody>
      </p:sp>
      <p:sp>
        <p:nvSpPr>
          <p:cNvPr id="34" name="正方形/長方形 33"/>
          <p:cNvSpPr/>
          <p:nvPr/>
        </p:nvSpPr>
        <p:spPr>
          <a:xfrm>
            <a:off x="3974065" y="2758700"/>
            <a:ext cx="714484" cy="261610"/>
          </a:xfrm>
          <a:prstGeom prst="rect">
            <a:avLst/>
          </a:prstGeom>
        </p:spPr>
        <p:txBody>
          <a:bodyPr wrap="square">
            <a:spAutoFit/>
          </a:bodyPr>
          <a:lstStyle/>
          <a:p>
            <a:pPr marL="177800" indent="-177800"/>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ユーロ圏</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4168219" y="2290624"/>
            <a:ext cx="714484" cy="261610"/>
          </a:xfrm>
          <a:prstGeom prst="rect">
            <a:avLst/>
          </a:prstGeom>
        </p:spPr>
        <p:txBody>
          <a:bodyPr wrap="square">
            <a:spAutoFit/>
          </a:bodyPr>
          <a:lstStyle/>
          <a:p>
            <a:pPr marL="177800" indent="-177800"/>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7073404" y="2159133"/>
            <a:ext cx="2611164" cy="646331"/>
          </a:xfrm>
          <a:prstGeom prst="rect">
            <a:avLst/>
          </a:prstGeom>
        </p:spPr>
        <p:txBody>
          <a:bodyPr wrap="square" lIns="36000" anchor="ctr" anchorCtr="0">
            <a:spAutoFit/>
          </a:bodyPr>
          <a:lstStyle/>
          <a:p>
            <a:pPr marL="177800" indent="-17780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2030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年までに米中が並び</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2025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年前後に日本は</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インド、</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ASEAN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に抜かれる可能性</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FA3047F3-2FCF-4527-9259-7229A3906898}" type="slidenum">
              <a:rPr lang="ja-JP" altLang="en-US" smtClean="0"/>
              <a:pPr>
                <a:defRPr/>
              </a:pPr>
              <a:t>32</a:t>
            </a:fld>
            <a:endParaRPr lang="ja-JP" altLang="en-US" dirty="0"/>
          </a:p>
        </p:txBody>
      </p:sp>
      <p:sp>
        <p:nvSpPr>
          <p:cNvPr id="21" name="正方形/長方形 20"/>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■重点化</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図る４つの分野</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（案）</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の概要</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③ インバウンドの増加を</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契機としたアジア市場の取り込み</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417416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■重点化</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図る４つの分野</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（案）</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の概要</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④人口</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の減少と産業構造の変化に対応した人材力</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280699" y="1248114"/>
            <a:ext cx="8640960" cy="5292000"/>
          </a:xfrm>
          <a:prstGeom prst="rect">
            <a:avLst/>
          </a:prstGeom>
          <a:ln w="12700">
            <a:solidFill>
              <a:schemeClr val="tx1"/>
            </a:solidFill>
            <a:prstDash val="sysDot"/>
          </a:ln>
        </p:spPr>
        <p:txBody>
          <a:bodyPr wrap="square" lIns="180000" rIns="72000" anchor="ctr" anchorCtr="0">
            <a:spAutoFit/>
          </a:bodyPr>
          <a:lstStyle/>
          <a:p>
            <a:pPr marL="180975" indent="-180975">
              <a:lnSpc>
                <a:spcPts val="23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人口</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の減少が確実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になる中で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スピード感</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ある取組</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必要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すでに、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大阪では</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卸売</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業・小売業、</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ts val="23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宿泊</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飲食サービス業、</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医療</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介護</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建設業など</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の分野で人材</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不足</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が</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顕著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活動にも大きな</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影響。</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働く意欲が</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ありながら働くことができない</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女性</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高齢者といった潜在的な人材等</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の活躍の</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場</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ts val="23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を広げていく</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必要がある</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ため、</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産</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業界や大学とも</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連携</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した取組みを強化</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するととも</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働き方</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改革や仕事</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家庭の</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両立</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支援、社会的課題の解決に取組む人材支援などの推進</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を図る。</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p>
          <a:p>
            <a:pPr>
              <a:lnSpc>
                <a:spcPts val="23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大学卒業後の</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世代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が大阪</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から首都圏</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流出</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u="sng" dirty="0" smtClean="0">
                <a:latin typeface="Meiryo UI" panose="020B0604030504040204" pitchFamily="50" charset="-128"/>
                <a:ea typeface="Meiryo UI" panose="020B0604030504040204" pitchFamily="50" charset="-128"/>
                <a:cs typeface="Meiryo UI" panose="020B0604030504040204" pitchFamily="50" charset="-128"/>
              </a:rPr>
              <a:t>都市</a:t>
            </a: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魅力</a:t>
            </a:r>
            <a:r>
              <a:rPr lang="ja-JP" altLang="en-US" sz="1600" u="sng"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定住魅力</a:t>
            </a:r>
            <a:r>
              <a:rPr lang="ja-JP" altLang="en-US" sz="1600" u="sng"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1600"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smtClean="0">
                <a:latin typeface="Meiryo UI" panose="020B0604030504040204" pitchFamily="50" charset="-128"/>
                <a:ea typeface="Meiryo UI" panose="020B0604030504040204" pitchFamily="50" charset="-128"/>
                <a:cs typeface="Meiryo UI" panose="020B0604030504040204" pitchFamily="50" charset="-128"/>
              </a:rPr>
              <a:t>強化する</a:t>
            </a: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ととも</a:t>
            </a:r>
            <a:r>
              <a:rPr lang="ja-JP" altLang="en-US" sz="1600" u="sng"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魅力的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な仕事の場を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増やし</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若者の定着を図る。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在阪企業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若者との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就業</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マッチングや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首都圏からの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移住促進など、人材集積を図る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を進める。</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世界的に人材の獲得競争が激化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する中で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高度な外国専門人材の受入れ環境の整備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進めていく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すそ野の広い技能人材についても戦略的な受け入れ</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を検討</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いくことも必要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あ</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り、</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特にクールジャパン・インバウンド外国専門人材の受け入れ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検討</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いく。</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一方</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第４次産業革命の進展により、</a:t>
            </a:r>
            <a:r>
              <a:rPr lang="en-US" altLang="ja-JP" sz="1600" b="1" u="sng"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人材の不足が大きな</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課題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。新たな産業構造の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変革</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対応</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していくため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学校</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教育</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職業能力開発、リカレント教育も含め、官民</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連携して</a:t>
            </a:r>
            <a:r>
              <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rPr>
              <a:t>IT</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人材育成</a:t>
            </a:r>
            <a:endParaRPr lang="en-US" altLang="ja-JP" sz="16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を図る。</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220665" y="674895"/>
            <a:ext cx="4927399"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人口</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の減少と産業構造の変化に対応した人材力強化</a:t>
            </a:r>
          </a:p>
        </p:txBody>
      </p:sp>
      <p:sp>
        <p:nvSpPr>
          <p:cNvPr id="4" name="スライド番号プレースホルダー 3"/>
          <p:cNvSpPr>
            <a:spLocks noGrp="1"/>
          </p:cNvSpPr>
          <p:nvPr>
            <p:ph type="sldNum" sz="quarter" idx="12"/>
          </p:nvPr>
        </p:nvSpPr>
        <p:spPr/>
        <p:txBody>
          <a:bodyPr/>
          <a:lstStyle/>
          <a:p>
            <a:pPr>
              <a:defRPr/>
            </a:pPr>
            <a:fld id="{FA3047F3-2FCF-4527-9259-7229A3906898}" type="slidenum">
              <a:rPr lang="ja-JP" altLang="en-US" smtClean="0"/>
              <a:pPr>
                <a:defRPr/>
              </a:pPr>
              <a:t>33</a:t>
            </a:fld>
            <a:endParaRPr lang="ja-JP" altLang="en-US" dirty="0"/>
          </a:p>
        </p:txBody>
      </p:sp>
    </p:spTree>
    <p:extLst>
      <p:ext uri="{BB962C8B-B14F-4D97-AF65-F5344CB8AC3E}">
        <p14:creationId xmlns:p14="http://schemas.microsoft.com/office/powerpoint/2010/main" val="4048933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218"/>
          <a:stretch/>
        </p:blipFill>
        <p:spPr bwMode="auto">
          <a:xfrm>
            <a:off x="195738" y="952607"/>
            <a:ext cx="3580944" cy="261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a:spLocks noChangeArrowheads="1"/>
          </p:cNvSpPr>
          <p:nvPr/>
        </p:nvSpPr>
        <p:spPr bwMode="auto">
          <a:xfrm>
            <a:off x="-34725" y="644830"/>
            <a:ext cx="42619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大阪府女性の年齢階級別潜在的就業率　</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0498" y="5470924"/>
            <a:ext cx="8265000" cy="307777"/>
          </a:xfrm>
          <a:prstGeom prst="rect">
            <a:avLst/>
          </a:prstGeom>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在留資格で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みる外国専門人材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の都道府県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比較</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800" dirty="0" smtClean="0">
                <a:latin typeface="Meiryo UI" panose="020B0604030504040204" pitchFamily="50" charset="-128"/>
                <a:ea typeface="Meiryo UI" panose="020B0604030504040204" pitchFamily="50" charset="-128"/>
                <a:cs typeface="Meiryo UI" panose="020B0604030504040204" pitchFamily="50" charset="-128"/>
              </a:rPr>
              <a:t>出</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典</a:t>
            </a:r>
            <a:r>
              <a:rPr lang="ja-JP"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法務省「在留外国人統計（旧登録外国人統計</a:t>
            </a:r>
            <a:r>
              <a:rPr lang="ja-JP"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月末時点</a:t>
            </a:r>
            <a:endParaRPr lang="ja-JP" altLang="ja-JP"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79571306"/>
              </p:ext>
            </p:extLst>
          </p:nvPr>
        </p:nvGraphicFramePr>
        <p:xfrm>
          <a:off x="377502" y="5738372"/>
          <a:ext cx="8424936" cy="1012013"/>
        </p:xfrm>
        <a:graphic>
          <a:graphicData uri="http://schemas.openxmlformats.org/drawingml/2006/table">
            <a:tbl>
              <a:tblPr>
                <a:tableStyleId>{E8B1032C-EA38-4F05-BA0D-38AFFFC7BED3}</a:tableStyleId>
              </a:tblPr>
              <a:tblGrid>
                <a:gridCol w="571416"/>
                <a:gridCol w="492238"/>
                <a:gridCol w="393790"/>
                <a:gridCol w="492238"/>
                <a:gridCol w="393790"/>
                <a:gridCol w="649754"/>
                <a:gridCol w="649754"/>
                <a:gridCol w="649754"/>
                <a:gridCol w="649754"/>
                <a:gridCol w="590685"/>
                <a:gridCol w="531617"/>
                <a:gridCol w="492238"/>
                <a:gridCol w="492238"/>
                <a:gridCol w="553768"/>
                <a:gridCol w="821902"/>
              </a:tblGrid>
              <a:tr h="276286">
                <a:tc>
                  <a:txBody>
                    <a:bodyPr/>
                    <a:lstStyle/>
                    <a:p>
                      <a:pPr algn="dist" fontAlgn="ctr"/>
                      <a:r>
                        <a:rPr lang="ja-JP" altLang="en-US" sz="1000" u="none" strike="noStrike" dirty="0">
                          <a:effectLst/>
                        </a:rPr>
                        <a:t>　</a:t>
                      </a:r>
                      <a:endParaRPr lang="ja-JP" altLang="en-US" sz="1000" b="0"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教授</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芸術</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a:effectLst/>
                        </a:rPr>
                        <a:t>宗教</a:t>
                      </a:r>
                      <a:endParaRPr lang="ja-JP" altLang="en-US" sz="1000" b="0" i="0" u="none" strike="noStrike">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報道</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１号イ</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１号ロ</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１号ハ</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smtClean="0">
                          <a:effectLst/>
                        </a:rPr>
                        <a:t>高度専門職</a:t>
                      </a:r>
                      <a:br>
                        <a:rPr lang="ja-JP" altLang="en-US" sz="1000" u="none" strike="noStrike" dirty="0" smtClean="0">
                          <a:effectLst/>
                        </a:rPr>
                      </a:br>
                      <a:r>
                        <a:rPr lang="ja-JP" altLang="en-US" sz="1000" u="none" strike="noStrike" dirty="0" smtClean="0">
                          <a:effectLst/>
                        </a:rPr>
                        <a:t>２号</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経営・管理</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法律・</a:t>
                      </a:r>
                      <a:br>
                        <a:rPr lang="ja-JP" altLang="en-US" sz="1000" u="none" strike="noStrike" dirty="0">
                          <a:effectLst/>
                        </a:rPr>
                      </a:br>
                      <a:r>
                        <a:rPr lang="ja-JP" altLang="en-US" sz="1000" u="none" strike="noStrike" dirty="0">
                          <a:effectLst/>
                        </a:rPr>
                        <a:t>会計業務</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医療</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研究</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教育</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800" u="none" strike="noStrike" dirty="0">
                          <a:effectLst/>
                        </a:rPr>
                        <a:t>技術・人文知識・</a:t>
                      </a:r>
                      <a:br>
                        <a:rPr lang="ja-JP" altLang="en-US" sz="800" u="none" strike="noStrike" dirty="0">
                          <a:effectLst/>
                        </a:rPr>
                      </a:br>
                      <a:r>
                        <a:rPr lang="ja-JP" altLang="en-US" sz="800" u="none" strike="noStrike" dirty="0">
                          <a:effectLst/>
                        </a:rPr>
                        <a:t>国際業務</a:t>
                      </a:r>
                      <a:endParaRPr lang="ja-JP" altLang="en-US" sz="800" b="0"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r>
              <a:tr h="169648">
                <a:tc>
                  <a:txBody>
                    <a:bodyPr/>
                    <a:lstStyle/>
                    <a:p>
                      <a:pPr algn="dist" fontAlgn="ctr">
                        <a:lnSpc>
                          <a:spcPts val="1200"/>
                        </a:lnSpc>
                      </a:pPr>
                      <a:r>
                        <a:rPr lang="ja-JP" altLang="en-US" sz="1050" u="none" strike="noStrike" dirty="0">
                          <a:effectLst/>
                        </a:rPr>
                        <a:t>全国</a:t>
                      </a:r>
                      <a:endParaRPr lang="ja-JP" altLang="en-US" sz="1050" b="1" i="0" u="none" strike="noStrike" dirty="0">
                        <a:solidFill>
                          <a:srgbClr val="000000"/>
                        </a:solidFill>
                        <a:effectLst/>
                        <a:latin typeface="ＭＳ Ｐゴシック"/>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lnSpc>
                          <a:spcPts val="1200"/>
                        </a:lnSpc>
                      </a:pPr>
                      <a:r>
                        <a:rPr lang="ja-JP" altLang="en-US" sz="1200" u="none" strike="noStrike" dirty="0">
                          <a:effectLst/>
                        </a:rPr>
                        <a:t>  </a:t>
                      </a:r>
                      <a:r>
                        <a:rPr lang="en-US" altLang="ja-JP" sz="1200" u="none" strike="noStrike" dirty="0">
                          <a:effectLst/>
                        </a:rPr>
                        <a:t>7,463 </a:t>
                      </a:r>
                      <a:endParaRPr lang="en-US" altLang="ja-JP" sz="1200" b="1" i="0" u="none" strike="noStrike" dirty="0">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a:effectLst/>
                        </a:rPr>
                        <a:t>  </a:t>
                      </a:r>
                      <a:r>
                        <a:rPr lang="en-US" altLang="ja-JP" sz="1200" u="none" strike="noStrike">
                          <a:effectLst/>
                        </a:rPr>
                        <a:t>438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a:effectLst/>
                        </a:rPr>
                        <a:t>  </a:t>
                      </a:r>
                      <a:r>
                        <a:rPr lang="en-US" altLang="ja-JP" sz="1200" u="none" strike="noStrike">
                          <a:effectLst/>
                        </a:rPr>
                        <a:t>4,428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a:effectLst/>
                        </a:rPr>
                        <a:t>  </a:t>
                      </a:r>
                      <a:r>
                        <a:rPr lang="en-US" altLang="ja-JP" sz="1200" u="none" strike="noStrike">
                          <a:effectLst/>
                        </a:rPr>
                        <a:t>246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dirty="0">
                          <a:effectLst/>
                        </a:rPr>
                        <a:t>        </a:t>
                      </a:r>
                      <a:r>
                        <a:rPr lang="en-US" altLang="ja-JP" sz="1200" u="none" strike="noStrike" dirty="0">
                          <a:effectLst/>
                        </a:rPr>
                        <a:t>731 </a:t>
                      </a:r>
                      <a:endParaRPr lang="en-US" altLang="ja-JP" sz="1200" b="1" i="0" u="none" strike="noStrike" dirty="0">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dirty="0">
                          <a:effectLst/>
                        </a:rPr>
                        <a:t>     </a:t>
                      </a:r>
                      <a:r>
                        <a:rPr lang="en-US" altLang="ja-JP" sz="1200" u="none" strike="noStrike" dirty="0">
                          <a:effectLst/>
                        </a:rPr>
                        <a:t>2,813 </a:t>
                      </a:r>
                      <a:endParaRPr lang="en-US" altLang="ja-JP" sz="1200" b="1" i="0" u="none" strike="noStrike" dirty="0">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dirty="0">
                          <a:effectLst/>
                        </a:rPr>
                        <a:t>        </a:t>
                      </a:r>
                      <a:r>
                        <a:rPr lang="en-US" altLang="ja-JP" sz="1200" u="none" strike="noStrike" dirty="0">
                          <a:effectLst/>
                        </a:rPr>
                        <a:t>132 </a:t>
                      </a:r>
                      <a:endParaRPr lang="en-US" altLang="ja-JP" sz="1200" b="1" i="0" u="none" strike="noStrike" dirty="0">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a:effectLst/>
                        </a:rPr>
                        <a:t>         </a:t>
                      </a:r>
                      <a:r>
                        <a:rPr lang="en-US" altLang="ja-JP" sz="1200" u="none" strike="noStrike">
                          <a:effectLst/>
                        </a:rPr>
                        <a:t>63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a:effectLst/>
                        </a:rPr>
                        <a:t>   </a:t>
                      </a:r>
                      <a:r>
                        <a:rPr lang="en-US" altLang="ja-JP" sz="1200" u="none" strike="noStrike">
                          <a:effectLst/>
                        </a:rPr>
                        <a:t>21,877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a:effectLst/>
                        </a:rPr>
                        <a:t>     </a:t>
                      </a:r>
                      <a:r>
                        <a:rPr lang="en-US" altLang="ja-JP" sz="1200" u="none" strike="noStrike">
                          <a:effectLst/>
                        </a:rPr>
                        <a:t>148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a:effectLst/>
                        </a:rPr>
                        <a:t>  </a:t>
                      </a:r>
                      <a:r>
                        <a:rPr lang="en-US" altLang="ja-JP" sz="1200" u="none" strike="noStrike">
                          <a:effectLst/>
                        </a:rPr>
                        <a:t>1,342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a:effectLst/>
                        </a:rPr>
                        <a:t>  </a:t>
                      </a:r>
                      <a:r>
                        <a:rPr lang="en-US" altLang="ja-JP" sz="1200" u="none" strike="noStrike">
                          <a:effectLst/>
                        </a:rPr>
                        <a:t>1,609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a:effectLst/>
                        </a:rPr>
                        <a:t>  </a:t>
                      </a:r>
                      <a:r>
                        <a:rPr lang="en-US" altLang="ja-JP" sz="1200" u="none" strike="noStrike">
                          <a:effectLst/>
                        </a:rPr>
                        <a:t>11,159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lnSpc>
                          <a:spcPts val="1200"/>
                        </a:lnSpc>
                      </a:pPr>
                      <a:r>
                        <a:rPr lang="ja-JP" altLang="en-US" sz="1200" u="none" strike="noStrike">
                          <a:effectLst/>
                        </a:rPr>
                        <a:t>        </a:t>
                      </a:r>
                      <a:r>
                        <a:rPr lang="en-US" altLang="ja-JP" sz="1200" u="none" strike="noStrike">
                          <a:effectLst/>
                        </a:rPr>
                        <a:t>161,124 </a:t>
                      </a:r>
                      <a:endParaRPr lang="en-US" altLang="ja-JP" sz="1200" b="1" i="0" u="none" strike="noStrike">
                        <a:solidFill>
                          <a:srgbClr val="000000"/>
                        </a:solidFill>
                        <a:effectLst/>
                        <a:latin typeface="ＭＳ Ｐゴシック"/>
                      </a:endParaRPr>
                    </a:p>
                  </a:txBody>
                  <a:tcPr marL="6904" marR="6904" marT="6904" marB="0" anchor="ctr">
                    <a:lnR w="12700" cap="flat" cmpd="sng" algn="ctr">
                      <a:solidFill>
                        <a:schemeClr val="tx1"/>
                      </a:solidFill>
                      <a:prstDash val="solid"/>
                      <a:round/>
                      <a:headEnd type="none" w="med" len="med"/>
                      <a:tailEnd type="none" w="med" len="med"/>
                    </a:lnR>
                  </a:tcPr>
                </a:tc>
              </a:tr>
              <a:tr h="283040">
                <a:tc>
                  <a:txBody>
                    <a:bodyPr/>
                    <a:lstStyle/>
                    <a:p>
                      <a:pPr algn="dist" fontAlgn="ctr">
                        <a:lnSpc>
                          <a:spcPts val="1200"/>
                        </a:lnSpc>
                      </a:pPr>
                      <a:r>
                        <a:rPr lang="ja-JP" altLang="en-US" sz="1050" b="1" u="none" strike="noStrike" dirty="0">
                          <a:effectLst/>
                        </a:rPr>
                        <a:t>東京</a:t>
                      </a:r>
                      <a:endParaRPr lang="ja-JP" altLang="en-US" sz="1050" b="1"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1,865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245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1,131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220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151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1,618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112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33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9,242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a:effectLst/>
                        </a:rPr>
                        <a:t>       </a:t>
                      </a:r>
                      <a:r>
                        <a:rPr lang="en-US" altLang="ja-JP" sz="1200" b="1" u="none" strike="noStrike">
                          <a:effectLst/>
                        </a:rPr>
                        <a:t>139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a:effectLst/>
                        </a:rPr>
                        <a:t>      </a:t>
                      </a:r>
                      <a:r>
                        <a:rPr lang="en-US" altLang="ja-JP" sz="1200" b="1" u="none" strike="noStrike">
                          <a:effectLst/>
                        </a:rPr>
                        <a:t>240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a:effectLst/>
                        </a:rPr>
                        <a:t>      </a:t>
                      </a:r>
                      <a:r>
                        <a:rPr lang="en-US" altLang="ja-JP" sz="1200" b="1" u="none" strike="noStrike">
                          <a:effectLst/>
                        </a:rPr>
                        <a:t>363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a:effectLst/>
                        </a:rPr>
                        <a:t>     </a:t>
                      </a:r>
                      <a:r>
                        <a:rPr lang="en-US" altLang="ja-JP" sz="1200" b="1" u="none" strike="noStrike">
                          <a:effectLst/>
                        </a:rPr>
                        <a:t>1,811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smtClean="0">
                          <a:effectLst/>
                        </a:rPr>
                        <a:t>61,367 </a:t>
                      </a:r>
                      <a:endParaRPr lang="en-US" altLang="ja-JP" sz="1200" b="1"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solidFill>
                      <a:srgbClr val="ACC8EA"/>
                    </a:solidFill>
                  </a:tcPr>
                </a:tc>
              </a:tr>
              <a:tr h="247621">
                <a:tc>
                  <a:txBody>
                    <a:bodyPr/>
                    <a:lstStyle/>
                    <a:p>
                      <a:pPr algn="dist" fontAlgn="ctr">
                        <a:lnSpc>
                          <a:spcPts val="1200"/>
                        </a:lnSpc>
                      </a:pPr>
                      <a:r>
                        <a:rPr lang="ja-JP" altLang="en-US" sz="1050" b="1" u="none" strike="noStrike" dirty="0">
                          <a:effectLst/>
                        </a:rPr>
                        <a:t>大阪</a:t>
                      </a:r>
                      <a:endParaRPr lang="ja-JP" altLang="en-US" sz="1050" b="1"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546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a:effectLst/>
                        </a:rPr>
                        <a:t>     </a:t>
                      </a:r>
                      <a:r>
                        <a:rPr lang="en-US" altLang="ja-JP" sz="1200" b="1" u="none" strike="noStrike">
                          <a:effectLst/>
                        </a:rPr>
                        <a:t>25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336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26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99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1,681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215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72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a:effectLst/>
                        </a:rPr>
                        <a:t>        </a:t>
                      </a:r>
                      <a:r>
                        <a:rPr lang="en-US" altLang="ja-JP" sz="1200" b="1" u="none" strike="noStrike" dirty="0">
                          <a:effectLst/>
                        </a:rPr>
                        <a:t>576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lnSpc>
                          <a:spcPts val="1200"/>
                        </a:lnSpc>
                      </a:pPr>
                      <a:r>
                        <a:rPr lang="ja-JP" altLang="en-US" sz="1200" b="1" u="none" strike="noStrike" dirty="0" smtClean="0">
                          <a:effectLst/>
                        </a:rPr>
                        <a:t>          </a:t>
                      </a:r>
                      <a:r>
                        <a:rPr lang="en-US" altLang="ja-JP" sz="1200" b="1" u="none" strike="noStrike" dirty="0" smtClean="0">
                          <a:effectLst/>
                        </a:rPr>
                        <a:t>12,516 </a:t>
                      </a:r>
                      <a:endParaRPr lang="en-US" altLang="ja-JP" sz="1200" b="1"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solidFill>
                      <a:srgbClr val="ACC8EA"/>
                    </a:solidFill>
                  </a:tcPr>
                </a:tc>
              </a:tr>
            </a:tbl>
          </a:graphicData>
        </a:graphic>
      </p:graphicFrame>
      <p:sp>
        <p:nvSpPr>
          <p:cNvPr id="30" name="正方形/長方形 29"/>
          <p:cNvSpPr>
            <a:spLocks noChangeArrowheads="1"/>
          </p:cNvSpPr>
          <p:nvPr/>
        </p:nvSpPr>
        <p:spPr bwMode="auto">
          <a:xfrm>
            <a:off x="3948150" y="602088"/>
            <a:ext cx="51386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不足するＩＴ人材</a:t>
            </a:r>
            <a:endParaRPr lang="en-US" altLang="ja-JP" sz="1400" dirty="0" smtClean="0">
              <a:latin typeface="+mn-ea"/>
            </a:endParaRPr>
          </a:p>
          <a:p>
            <a:pPr marL="177800" indent="-177800"/>
            <a:r>
              <a:rPr lang="ja-JP" altLang="en-US" sz="1400" dirty="0">
                <a:latin typeface="+mn-ea"/>
              </a:rPr>
              <a:t>　</a:t>
            </a:r>
            <a:r>
              <a:rPr lang="ja-JP" altLang="en-US" sz="1050" dirty="0">
                <a:latin typeface="+mn-ea"/>
              </a:rPr>
              <a:t>（</a:t>
            </a:r>
            <a:r>
              <a:rPr lang="en-US" altLang="ja-JP" sz="1050" dirty="0" smtClean="0">
                <a:latin typeface="+mn-ea"/>
              </a:rPr>
              <a:t>2015</a:t>
            </a:r>
            <a:r>
              <a:rPr lang="ja-JP" altLang="en-US" sz="1050" dirty="0">
                <a:latin typeface="+mn-ea"/>
              </a:rPr>
              <a:t>年の人材不足規模：約</a:t>
            </a:r>
            <a:r>
              <a:rPr lang="en-US" altLang="ja-JP" sz="1050" dirty="0">
                <a:latin typeface="+mn-ea"/>
              </a:rPr>
              <a:t>17</a:t>
            </a:r>
            <a:r>
              <a:rPr lang="ja-JP" altLang="en-US" sz="1050" dirty="0">
                <a:latin typeface="+mn-ea"/>
              </a:rPr>
              <a:t>万人 </a:t>
            </a:r>
            <a:r>
              <a:rPr lang="ja-JP" altLang="en-US" sz="1050" dirty="0" smtClean="0">
                <a:latin typeface="+mn-ea"/>
              </a:rPr>
              <a:t>⇒ </a:t>
            </a:r>
            <a:r>
              <a:rPr lang="en-US" altLang="ja-JP" sz="1050" dirty="0">
                <a:latin typeface="+mn-ea"/>
              </a:rPr>
              <a:t>2030</a:t>
            </a:r>
            <a:r>
              <a:rPr lang="ja-JP" altLang="en-US" sz="1050" dirty="0">
                <a:latin typeface="+mn-ea"/>
              </a:rPr>
              <a:t>年の人材不足規模：約</a:t>
            </a:r>
            <a:r>
              <a:rPr lang="en-US" altLang="ja-JP" sz="1050" dirty="0">
                <a:latin typeface="+mn-ea"/>
              </a:rPr>
              <a:t>59</a:t>
            </a:r>
            <a:r>
              <a:rPr lang="ja-JP" altLang="en-US" sz="1050" dirty="0" smtClean="0">
                <a:latin typeface="+mn-ea"/>
              </a:rPr>
              <a:t>万人）</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114" y="1125309"/>
            <a:ext cx="5048083" cy="244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正方形/長方形 30"/>
          <p:cNvSpPr>
            <a:spLocks noChangeArrowheads="1"/>
          </p:cNvSpPr>
          <p:nvPr/>
        </p:nvSpPr>
        <p:spPr bwMode="auto">
          <a:xfrm>
            <a:off x="4443640" y="3358152"/>
            <a:ext cx="51386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出典：経済産業省「</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人材の最新動向と将来推計に関する調査結果」平成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a:t>
            </a:r>
          </a:p>
        </p:txBody>
      </p:sp>
      <p:sp>
        <p:nvSpPr>
          <p:cNvPr id="38" name="正方形/長方形 37"/>
          <p:cNvSpPr>
            <a:spLocks noChangeArrowheads="1"/>
          </p:cNvSpPr>
          <p:nvPr/>
        </p:nvSpPr>
        <p:spPr bwMode="auto">
          <a:xfrm>
            <a:off x="65318" y="3677052"/>
            <a:ext cx="34563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200" dirty="0" smtClean="0">
                <a:latin typeface="+mn-ea"/>
              </a:rPr>
              <a:t>■</a:t>
            </a:r>
            <a:r>
              <a:rPr lang="ja-JP" altLang="en-US" sz="1200" dirty="0">
                <a:latin typeface="+mn-ea"/>
              </a:rPr>
              <a:t>大阪府の</a:t>
            </a:r>
            <a:r>
              <a:rPr lang="ja-JP" altLang="en-US" sz="1200" dirty="0" smtClean="0">
                <a:latin typeface="+mn-ea"/>
              </a:rPr>
              <a:t>年齢階層別</a:t>
            </a:r>
            <a:r>
              <a:rPr lang="ja-JP" altLang="en-US" sz="1200" dirty="0">
                <a:latin typeface="+mn-ea"/>
              </a:rPr>
              <a:t>　</a:t>
            </a:r>
            <a:r>
              <a:rPr lang="ja-JP" altLang="en-US" sz="1200" dirty="0" smtClean="0">
                <a:latin typeface="+mn-ea"/>
              </a:rPr>
              <a:t>転出入分析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Text Box 3"/>
          <p:cNvSpPr txBox="1">
            <a:spLocks noChangeArrowheads="1"/>
          </p:cNvSpPr>
          <p:nvPr/>
        </p:nvSpPr>
        <p:spPr bwMode="auto">
          <a:xfrm>
            <a:off x="2578364" y="3788347"/>
            <a:ext cx="2697586" cy="104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出典：総務省「住民基本台帳人口移動報告」（平成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1" name="表 40"/>
          <p:cNvGraphicFramePr>
            <a:graphicFrameLocks noGrp="1"/>
          </p:cNvGraphicFramePr>
          <p:nvPr>
            <p:extLst>
              <p:ext uri="{D42A27DB-BD31-4B8C-83A1-F6EECF244321}">
                <p14:modId xmlns:p14="http://schemas.microsoft.com/office/powerpoint/2010/main" val="4196134828"/>
              </p:ext>
            </p:extLst>
          </p:nvPr>
        </p:nvGraphicFramePr>
        <p:xfrm>
          <a:off x="294486" y="3957086"/>
          <a:ext cx="8421810" cy="1479112"/>
        </p:xfrm>
        <a:graphic>
          <a:graphicData uri="http://schemas.openxmlformats.org/drawingml/2006/table">
            <a:tbl>
              <a:tblPr>
                <a:tableStyleId>{5940675A-B579-460E-94D1-54222C63F5DA}</a:tableStyleId>
              </a:tblPr>
              <a:tblGrid>
                <a:gridCol w="976997"/>
                <a:gridCol w="918076"/>
                <a:gridCol w="725193"/>
                <a:gridCol w="725193"/>
                <a:gridCol w="725193"/>
                <a:gridCol w="725193"/>
                <a:gridCol w="725193"/>
                <a:gridCol w="725193"/>
                <a:gridCol w="725193"/>
                <a:gridCol w="725193"/>
                <a:gridCol w="725193"/>
              </a:tblGrid>
              <a:tr h="184889">
                <a:tc>
                  <a:txBody>
                    <a:bodyPr/>
                    <a:lstStyle/>
                    <a:p>
                      <a:pPr algn="ctr" fontAlgn="ctr">
                        <a:lnSpc>
                          <a:spcPts val="1100"/>
                        </a:lnSpc>
                      </a:pPr>
                      <a:r>
                        <a:rPr lang="ja-JP" altLang="en-US" sz="1000" u="none" strike="noStrike" dirty="0">
                          <a:effectLst/>
                        </a:rPr>
                        <a:t>　</a:t>
                      </a:r>
                      <a:endParaRPr lang="ja-JP" altLang="en-US"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ja-JP" altLang="en-US" sz="1000" u="none" strike="noStrike" dirty="0">
                          <a:effectLst/>
                        </a:rPr>
                        <a:t>合計</a:t>
                      </a:r>
                      <a:endParaRPr lang="ja-JP" altLang="en-US"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000" u="none" strike="noStrike" dirty="0">
                          <a:effectLst/>
                        </a:rPr>
                        <a:t>0</a:t>
                      </a:r>
                      <a:r>
                        <a:rPr lang="ja-JP" altLang="en-US" sz="1000" u="none" strike="noStrike" dirty="0">
                          <a:effectLst/>
                        </a:rPr>
                        <a:t>～</a:t>
                      </a:r>
                      <a:r>
                        <a:rPr lang="en-US" altLang="ja-JP" sz="1000" u="none" strike="noStrike" dirty="0">
                          <a:effectLst/>
                        </a:rPr>
                        <a:t>9</a:t>
                      </a:r>
                      <a:r>
                        <a:rPr lang="ja-JP" altLang="en-US" sz="1000" u="none" strike="noStrike" dirty="0">
                          <a:effectLst/>
                        </a:rPr>
                        <a:t>歳</a:t>
                      </a:r>
                      <a:endParaRPr lang="ja-JP" altLang="en-US"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000" u="none" strike="noStrike" dirty="0">
                          <a:effectLst/>
                        </a:rPr>
                        <a:t>10</a:t>
                      </a:r>
                      <a:r>
                        <a:rPr lang="ja-JP" altLang="en-US" sz="1000" u="none" strike="noStrike" dirty="0">
                          <a:effectLst/>
                        </a:rPr>
                        <a:t>～</a:t>
                      </a:r>
                      <a:r>
                        <a:rPr lang="en-US" altLang="ja-JP" sz="1000" u="none" strike="noStrike" dirty="0">
                          <a:effectLst/>
                        </a:rPr>
                        <a:t>14</a:t>
                      </a:r>
                      <a:r>
                        <a:rPr lang="ja-JP" altLang="en-US" sz="1000" u="none" strike="noStrike" dirty="0">
                          <a:effectLst/>
                        </a:rPr>
                        <a:t>歳</a:t>
                      </a:r>
                      <a:endParaRPr lang="ja-JP" altLang="en-US"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000" u="none" strike="noStrike" dirty="0">
                          <a:effectLst/>
                        </a:rPr>
                        <a:t>15</a:t>
                      </a:r>
                      <a:r>
                        <a:rPr lang="ja-JP" altLang="en-US" sz="1000" u="none" strike="noStrike" dirty="0">
                          <a:effectLst/>
                        </a:rPr>
                        <a:t>～</a:t>
                      </a:r>
                      <a:r>
                        <a:rPr lang="en-US" altLang="ja-JP" sz="1000" u="none" strike="noStrike" dirty="0">
                          <a:effectLst/>
                        </a:rPr>
                        <a:t>19</a:t>
                      </a:r>
                      <a:r>
                        <a:rPr lang="ja-JP" altLang="en-US" sz="1000" u="none" strike="noStrike" dirty="0">
                          <a:effectLst/>
                        </a:rPr>
                        <a:t>歳</a:t>
                      </a:r>
                      <a:endParaRPr lang="ja-JP" altLang="en-US"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000" u="none" strike="noStrike" dirty="0">
                          <a:effectLst/>
                        </a:rPr>
                        <a:t>20</a:t>
                      </a:r>
                      <a:r>
                        <a:rPr lang="ja-JP" altLang="en-US" sz="1000" u="none" strike="noStrike" dirty="0">
                          <a:effectLst/>
                        </a:rPr>
                        <a:t>～</a:t>
                      </a:r>
                      <a:r>
                        <a:rPr lang="en-US" altLang="ja-JP" sz="1000" u="none" strike="noStrike" dirty="0">
                          <a:effectLst/>
                        </a:rPr>
                        <a:t>24</a:t>
                      </a:r>
                      <a:r>
                        <a:rPr lang="ja-JP" altLang="en-US" sz="1000" u="none" strike="noStrike" dirty="0">
                          <a:effectLst/>
                        </a:rPr>
                        <a:t>歳</a:t>
                      </a:r>
                      <a:endParaRPr lang="ja-JP" altLang="en-US"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000" u="none" strike="noStrike" dirty="0">
                          <a:effectLst/>
                        </a:rPr>
                        <a:t>25</a:t>
                      </a:r>
                      <a:r>
                        <a:rPr lang="ja-JP" altLang="en-US" sz="1000" u="none" strike="noStrike" dirty="0">
                          <a:effectLst/>
                        </a:rPr>
                        <a:t>～</a:t>
                      </a:r>
                      <a:r>
                        <a:rPr lang="en-US" altLang="ja-JP" sz="1000" u="none" strike="noStrike" dirty="0">
                          <a:effectLst/>
                        </a:rPr>
                        <a:t>29</a:t>
                      </a:r>
                      <a:r>
                        <a:rPr lang="ja-JP" altLang="en-US" sz="1000" u="none" strike="noStrike" dirty="0">
                          <a:effectLst/>
                        </a:rPr>
                        <a:t>歳</a:t>
                      </a:r>
                      <a:endParaRPr lang="ja-JP" altLang="en-US"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000" u="none" strike="noStrike" dirty="0">
                          <a:effectLst/>
                        </a:rPr>
                        <a:t>30</a:t>
                      </a:r>
                      <a:r>
                        <a:rPr lang="ja-JP" altLang="en-US" sz="1000" u="none" strike="noStrike" dirty="0">
                          <a:effectLst/>
                        </a:rPr>
                        <a:t>～</a:t>
                      </a:r>
                      <a:r>
                        <a:rPr lang="en-US" altLang="ja-JP" sz="1000" u="none" strike="noStrike" dirty="0">
                          <a:effectLst/>
                        </a:rPr>
                        <a:t>39</a:t>
                      </a:r>
                      <a:r>
                        <a:rPr lang="ja-JP" altLang="en-US" sz="1000" u="none" strike="noStrike" dirty="0">
                          <a:effectLst/>
                        </a:rPr>
                        <a:t>歳</a:t>
                      </a:r>
                      <a:endParaRPr lang="ja-JP" altLang="en-US"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000" u="none" strike="noStrike" dirty="0">
                          <a:effectLst/>
                        </a:rPr>
                        <a:t>40</a:t>
                      </a:r>
                      <a:r>
                        <a:rPr lang="ja-JP" altLang="en-US" sz="1000" u="none" strike="noStrike" dirty="0">
                          <a:effectLst/>
                        </a:rPr>
                        <a:t>～</a:t>
                      </a:r>
                      <a:r>
                        <a:rPr lang="en-US" altLang="ja-JP" sz="1000" u="none" strike="noStrike" dirty="0">
                          <a:effectLst/>
                        </a:rPr>
                        <a:t>49</a:t>
                      </a:r>
                      <a:r>
                        <a:rPr lang="ja-JP" altLang="en-US" sz="1000" u="none" strike="noStrike" dirty="0">
                          <a:effectLst/>
                        </a:rPr>
                        <a:t>歳</a:t>
                      </a:r>
                      <a:endParaRPr lang="ja-JP" altLang="en-US"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000" u="none" strike="noStrike" dirty="0">
                          <a:effectLst/>
                        </a:rPr>
                        <a:t>50</a:t>
                      </a:r>
                      <a:r>
                        <a:rPr lang="ja-JP" altLang="en-US" sz="1000" u="none" strike="noStrike" dirty="0">
                          <a:effectLst/>
                        </a:rPr>
                        <a:t>～</a:t>
                      </a:r>
                      <a:r>
                        <a:rPr lang="en-US" altLang="ja-JP" sz="1000" u="none" strike="noStrike" dirty="0">
                          <a:effectLst/>
                        </a:rPr>
                        <a:t>59</a:t>
                      </a:r>
                      <a:r>
                        <a:rPr lang="ja-JP" altLang="en-US" sz="1000" u="none" strike="noStrike" dirty="0">
                          <a:effectLst/>
                        </a:rPr>
                        <a:t>歳</a:t>
                      </a:r>
                      <a:endParaRPr lang="ja-JP" altLang="en-US"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000" u="none" strike="noStrike" dirty="0">
                          <a:effectLst/>
                        </a:rPr>
                        <a:t>60</a:t>
                      </a:r>
                      <a:r>
                        <a:rPr lang="ja-JP" altLang="en-US" sz="1000" u="none" strike="noStrike" dirty="0">
                          <a:effectLst/>
                        </a:rPr>
                        <a:t>歳以上</a:t>
                      </a:r>
                      <a:endParaRPr lang="ja-JP" altLang="en-US"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184889">
                <a:tc>
                  <a:txBody>
                    <a:bodyPr/>
                    <a:lstStyle/>
                    <a:p>
                      <a:pPr algn="ctr" fontAlgn="ctr">
                        <a:lnSpc>
                          <a:spcPts val="1100"/>
                        </a:lnSpc>
                      </a:pPr>
                      <a:r>
                        <a:rPr lang="ja-JP" altLang="en-US" sz="1000" b="1" u="none" strike="noStrike" dirty="0">
                          <a:effectLst/>
                        </a:rPr>
                        <a:t>北海道・東北</a:t>
                      </a:r>
                      <a:endParaRPr lang="ja-JP" altLang="en-US" sz="10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247</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9</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21</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98</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165</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22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12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6</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26</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48</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4889">
                <a:tc>
                  <a:txBody>
                    <a:bodyPr/>
                    <a:lstStyle/>
                    <a:p>
                      <a:pPr algn="ctr" fontAlgn="ctr">
                        <a:lnSpc>
                          <a:spcPts val="1100"/>
                        </a:lnSpc>
                      </a:pPr>
                      <a:r>
                        <a:rPr lang="ja-JP" altLang="en-US" sz="1000" b="1" u="none" strike="noStrike" dirty="0">
                          <a:effectLst/>
                        </a:rPr>
                        <a:t>関東・甲信越</a:t>
                      </a:r>
                      <a:endParaRPr lang="ja-JP" altLang="en-US" sz="10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5</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0</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12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105</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39</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38</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25</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32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4889">
                <a:tc>
                  <a:txBody>
                    <a:bodyPr/>
                    <a:lstStyle/>
                    <a:p>
                      <a:pPr algn="ctr" fontAlgn="ctr">
                        <a:lnSpc>
                          <a:spcPts val="1100"/>
                        </a:lnSpc>
                      </a:pPr>
                      <a:r>
                        <a:rPr lang="ja-JP" altLang="en-US" sz="1000" b="1" u="none" strike="noStrike" dirty="0">
                          <a:effectLst/>
                        </a:rPr>
                        <a:t>東海・北陸</a:t>
                      </a:r>
                      <a:endParaRPr lang="ja-JP" altLang="en-US" sz="10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907</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143</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118</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401</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722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163</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315</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a:effectLst/>
                        </a:rPr>
                        <a:t>183</a:t>
                      </a:r>
                      <a:endParaRPr lang="en-US" altLang="ja-JP" sz="10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132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a:effectLst/>
                        </a:rPr>
                        <a:t>▲ </a:t>
                      </a:r>
                      <a:r>
                        <a:rPr lang="en-US" altLang="ja-JP" sz="1000" u="none" strike="noStrike">
                          <a:effectLst/>
                        </a:rPr>
                        <a:t>28</a:t>
                      </a:r>
                      <a:endParaRPr lang="en-US" altLang="ja-JP" sz="10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4889">
                <a:tc>
                  <a:txBody>
                    <a:bodyPr/>
                    <a:lstStyle/>
                    <a:p>
                      <a:pPr algn="ctr" fontAlgn="ctr">
                        <a:lnSpc>
                          <a:spcPts val="1100"/>
                        </a:lnSpc>
                      </a:pPr>
                      <a:r>
                        <a:rPr lang="ja-JP" altLang="en-US" sz="1000" b="1" i="0" u="none" strike="noStrike" dirty="0" smtClean="0">
                          <a:solidFill>
                            <a:srgbClr val="000000"/>
                          </a:solidFill>
                          <a:effectLst/>
                          <a:latin typeface="ＭＳ Ｐゴシック"/>
                        </a:rPr>
                        <a:t>関西圏</a:t>
                      </a:r>
                      <a:endParaRPr lang="ja-JP" altLang="en-US" sz="10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5,089</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000" u="none" strike="noStrike" dirty="0">
                          <a:effectLst/>
                        </a:rPr>
                        <a:t>▲ </a:t>
                      </a:r>
                      <a:r>
                        <a:rPr lang="en-US" altLang="ja-JP" sz="1000" u="none" strike="noStrike" dirty="0">
                          <a:effectLst/>
                        </a:rPr>
                        <a:t>1,628</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000" u="none" strike="noStrike">
                          <a:effectLst/>
                        </a:rPr>
                        <a:t>130</a:t>
                      </a:r>
                      <a:endParaRPr lang="en-US" altLang="ja-JP" sz="10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711</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4,080</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2,081</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365</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000" u="none" strike="noStrike" dirty="0">
                          <a:effectLst/>
                        </a:rPr>
                        <a:t>278</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173</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370</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4889">
                <a:tc>
                  <a:txBody>
                    <a:bodyPr/>
                    <a:lstStyle/>
                    <a:p>
                      <a:pPr algn="ctr" fontAlgn="ctr">
                        <a:lnSpc>
                          <a:spcPts val="1100"/>
                        </a:lnSpc>
                      </a:pPr>
                      <a:r>
                        <a:rPr lang="ja-JP" altLang="en-US" sz="1000" b="1" u="none" strike="noStrike" dirty="0">
                          <a:effectLst/>
                        </a:rPr>
                        <a:t>中国・四国</a:t>
                      </a:r>
                      <a:endParaRPr lang="ja-JP" altLang="en-US" sz="10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3,214</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a:effectLst/>
                        </a:rPr>
                        <a:t>▲ </a:t>
                      </a:r>
                      <a:r>
                        <a:rPr lang="en-US" altLang="ja-JP" sz="1000" u="none" strike="noStrike">
                          <a:effectLst/>
                        </a:rPr>
                        <a:t>242</a:t>
                      </a:r>
                      <a:endParaRPr lang="en-US" altLang="ja-JP" sz="10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a:effectLst/>
                        </a:rPr>
                        <a:t>45</a:t>
                      </a:r>
                      <a:endParaRPr lang="en-US" altLang="ja-JP" sz="10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a:effectLst/>
                        </a:rPr>
                        <a:t>1,114</a:t>
                      </a:r>
                      <a:endParaRPr lang="en-US" altLang="ja-JP" sz="10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2,725</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165</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367</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142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79</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a:effectLst/>
                        </a:rPr>
                        <a:t>▲ </a:t>
                      </a:r>
                      <a:r>
                        <a:rPr lang="en-US" altLang="ja-JP" sz="1000" u="none" strike="noStrike">
                          <a:effectLst/>
                        </a:rPr>
                        <a:t>289</a:t>
                      </a:r>
                      <a:endParaRPr lang="en-US" altLang="ja-JP" sz="10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4889">
                <a:tc>
                  <a:txBody>
                    <a:bodyPr/>
                    <a:lstStyle/>
                    <a:p>
                      <a:pPr algn="ctr" fontAlgn="ctr">
                        <a:lnSpc>
                          <a:spcPts val="1100"/>
                        </a:lnSpc>
                      </a:pPr>
                      <a:r>
                        <a:rPr lang="ja-JP" altLang="en-US" sz="1000" b="1" u="none" strike="noStrike" dirty="0">
                          <a:effectLst/>
                        </a:rPr>
                        <a:t>九州</a:t>
                      </a:r>
                      <a:endParaRPr lang="ja-JP" altLang="en-US" sz="10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1,052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268</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19</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dirty="0">
                          <a:effectLst/>
                        </a:rPr>
                        <a:t>1,115</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000" u="none" strike="noStrike">
                          <a:effectLst/>
                        </a:rPr>
                        <a:t>1,338</a:t>
                      </a:r>
                      <a:endParaRPr lang="en-US" altLang="ja-JP" sz="10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57</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402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33</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138</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484</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4889">
                <a:tc>
                  <a:txBody>
                    <a:bodyPr/>
                    <a:lstStyle/>
                    <a:p>
                      <a:pPr algn="ctr" fontAlgn="ctr">
                        <a:lnSpc>
                          <a:spcPts val="1100"/>
                        </a:lnSpc>
                      </a:pPr>
                      <a:r>
                        <a:rPr lang="ja-JP" altLang="en-US" sz="1000" b="1" u="none" strike="noStrike" dirty="0">
                          <a:effectLst/>
                        </a:rPr>
                        <a:t>東京圏</a:t>
                      </a:r>
                      <a:endParaRPr lang="ja-JP" altLang="en-US" sz="10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000" u="none" strike="noStrike" dirty="0">
                          <a:effectLst/>
                        </a:rPr>
                        <a:t>▲ </a:t>
                      </a:r>
                      <a:r>
                        <a:rPr lang="en-US" altLang="ja-JP" sz="1000" u="none" strike="noStrike" dirty="0">
                          <a:effectLst/>
                        </a:rPr>
                        <a:t>10,905</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000" u="none" strike="noStrike" dirty="0">
                          <a:effectLst/>
                        </a:rPr>
                        <a:t>▲ </a:t>
                      </a:r>
                      <a:r>
                        <a:rPr lang="en-US" altLang="ja-JP" sz="1000" u="none" strike="noStrike" dirty="0">
                          <a:effectLst/>
                        </a:rPr>
                        <a:t>723</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000" u="none" strike="noStrike" dirty="0">
                          <a:effectLst/>
                        </a:rPr>
                        <a:t>▲ </a:t>
                      </a:r>
                      <a:r>
                        <a:rPr lang="en-US" altLang="ja-JP" sz="1000" u="none" strike="noStrike" dirty="0">
                          <a:effectLst/>
                        </a:rPr>
                        <a:t>204</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000" u="none" strike="noStrike" dirty="0">
                          <a:effectLst/>
                        </a:rPr>
                        <a:t>▲ </a:t>
                      </a:r>
                      <a:r>
                        <a:rPr lang="en-US" altLang="ja-JP" sz="1000" u="none" strike="noStrike" dirty="0">
                          <a:effectLst/>
                        </a:rPr>
                        <a:t>773</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000" u="none" strike="noStrike" dirty="0">
                          <a:effectLst/>
                        </a:rPr>
                        <a:t>▲ </a:t>
                      </a:r>
                      <a:r>
                        <a:rPr lang="en-US" altLang="ja-JP" sz="1000" u="none" strike="noStrike" dirty="0">
                          <a:effectLst/>
                        </a:rPr>
                        <a:t>2,967</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000" u="none" strike="noStrike" dirty="0">
                          <a:effectLst/>
                        </a:rPr>
                        <a:t>▲ </a:t>
                      </a:r>
                      <a:r>
                        <a:rPr lang="en-US" altLang="ja-JP" sz="1000" u="none" strike="noStrike" dirty="0">
                          <a:effectLst/>
                        </a:rPr>
                        <a:t>2,329</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000" u="none" strike="noStrike" dirty="0">
                          <a:effectLst/>
                        </a:rPr>
                        <a:t>▲ </a:t>
                      </a:r>
                      <a:r>
                        <a:rPr lang="en-US" altLang="ja-JP" sz="1000" u="none" strike="noStrike" dirty="0">
                          <a:effectLst/>
                        </a:rPr>
                        <a:t>2,374</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000" u="none" strike="noStrike" dirty="0">
                          <a:effectLst/>
                        </a:rPr>
                        <a:t>▲ </a:t>
                      </a:r>
                      <a:r>
                        <a:rPr lang="en-US" altLang="ja-JP" sz="1000" u="none" strike="noStrike" dirty="0">
                          <a:effectLst/>
                        </a:rPr>
                        <a:t>802</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000" u="none" strike="noStrike" dirty="0">
                          <a:effectLst/>
                        </a:rPr>
                        <a:t>▲ </a:t>
                      </a:r>
                      <a:r>
                        <a:rPr lang="en-US" altLang="ja-JP" sz="1000" u="none" strike="noStrike" dirty="0">
                          <a:effectLst/>
                        </a:rPr>
                        <a:t>144</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000" u="none" strike="noStrike" dirty="0">
                          <a:effectLst/>
                        </a:rPr>
                        <a:t>▲ </a:t>
                      </a:r>
                      <a:r>
                        <a:rPr lang="en-US" altLang="ja-JP" sz="1000" u="none" strike="noStrike" dirty="0">
                          <a:effectLst/>
                        </a:rPr>
                        <a:t>589</a:t>
                      </a:r>
                      <a:endParaRPr lang="en-US" altLang="ja-JP" sz="10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
        <p:nvSpPr>
          <p:cNvPr id="42" name="Text Box 3"/>
          <p:cNvSpPr txBox="1">
            <a:spLocks noChangeArrowheads="1"/>
          </p:cNvSpPr>
          <p:nvPr/>
        </p:nvSpPr>
        <p:spPr bwMode="auto">
          <a:xfrm>
            <a:off x="4463924" y="3786892"/>
            <a:ext cx="3816424" cy="190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fontAlgn="base">
              <a:lnSpc>
                <a:spcPct val="80000"/>
              </a:lnSpc>
              <a:spcBef>
                <a:spcPct val="0"/>
              </a:spcBef>
              <a:spcAft>
                <a:spcPct val="0"/>
              </a:spcAft>
            </a:pPr>
            <a:r>
              <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関東・甲信越には、東京圏を含まず</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。関西圏</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には、大阪府を含まず</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lvl="1"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■重点化</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図る４つの分野</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（案）</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の概要</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④</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人口の減少と産業構造の変化に対応した人材力強化</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FA3047F3-2FCF-4527-9259-7229A3906898}" type="slidenum">
              <a:rPr lang="ja-JP" altLang="en-US" smtClean="0"/>
              <a:pPr>
                <a:defRPr/>
              </a:pPr>
              <a:t>34</a:t>
            </a:fld>
            <a:endParaRPr lang="ja-JP" altLang="en-US" dirty="0"/>
          </a:p>
        </p:txBody>
      </p:sp>
    </p:spTree>
    <p:extLst>
      <p:ext uri="{BB962C8B-B14F-4D97-AF65-F5344CB8AC3E}">
        <p14:creationId xmlns:p14="http://schemas.microsoft.com/office/powerpoint/2010/main" val="15075978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■バージョンアップの今後の進め方</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35</a:t>
            </a:fld>
            <a:endParaRPr lang="ja-JP" altLang="en-US" dirty="0"/>
          </a:p>
        </p:txBody>
      </p:sp>
      <p:sp>
        <p:nvSpPr>
          <p:cNvPr id="5" name="角丸四角形 4"/>
          <p:cNvSpPr/>
          <p:nvPr/>
        </p:nvSpPr>
        <p:spPr>
          <a:xfrm>
            <a:off x="251520" y="692696"/>
            <a:ext cx="8640960" cy="2232248"/>
          </a:xfrm>
          <a:prstGeom prst="roundRect">
            <a:avLst>
              <a:gd name="adj" fmla="val 0"/>
            </a:avLst>
          </a:prstGeom>
          <a:noFill/>
          <a:ln w="12700">
            <a:solidFill>
              <a:schemeClr val="tx1"/>
            </a:solidFill>
            <a:prstDash val="sysDot"/>
          </a:ln>
        </p:spPr>
        <p:style>
          <a:lnRef idx="2">
            <a:schemeClr val="accent4"/>
          </a:lnRef>
          <a:fillRef idx="1">
            <a:schemeClr val="lt1"/>
          </a:fillRef>
          <a:effectRef idx="0">
            <a:schemeClr val="accent4"/>
          </a:effectRef>
          <a:fontRef idx="minor">
            <a:schemeClr val="dk1"/>
          </a:fontRef>
        </p:style>
        <p:txBody>
          <a:bodyPr lIns="216000" tIns="0" rIns="144000" anchor="ctr" anchorCtr="0"/>
          <a:lstStyle/>
          <a:p>
            <a:pPr>
              <a:lnSpc>
                <a:spcPts val="2300"/>
              </a:lnSpc>
              <a:spcBef>
                <a:spcPts val="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重点化を図る各</a:t>
            </a:r>
            <a:r>
              <a:rPr lang="ja-JP" altLang="ja-JP" sz="16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分野間の</a:t>
            </a:r>
            <a:r>
              <a:rPr lang="ja-JP" altLang="ja-JP" sz="16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取組方向の関係性</a:t>
            </a:r>
            <a:r>
              <a:rPr lang="ja-JP" altLang="ja-JP" sz="16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ja-JP" sz="16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ja-JP" sz="1600" b="1" u="sng" dirty="0">
                <a:latin typeface="Meiryo UI" panose="020B0604030504040204" pitchFamily="50" charset="-128"/>
                <a:ea typeface="Meiryo UI" panose="020B0604030504040204" pitchFamily="50" charset="-128"/>
                <a:cs typeface="Meiryo UI" panose="020B0604030504040204" pitchFamily="50" charset="-128"/>
              </a:rPr>
              <a:t>起爆剤としてのＩＲや２０２５万博などとの関係性を整理</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したうえで</a:t>
            </a: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成長へのシナリオをより明確にするとともに、</a:t>
            </a:r>
            <a:r>
              <a:rPr lang="ja-JP" altLang="ja-JP" sz="1600" b="1" u="sng" dirty="0" smtClean="0">
                <a:latin typeface="Meiryo UI" panose="020B0604030504040204" pitchFamily="50" charset="-128"/>
                <a:ea typeface="Meiryo UI" panose="020B0604030504040204" pitchFamily="50" charset="-128"/>
                <a:cs typeface="Meiryo UI" panose="020B0604030504040204" pitchFamily="50" charset="-128"/>
              </a:rPr>
              <a:t>具体的</a:t>
            </a:r>
            <a:r>
              <a:rPr lang="ja-JP" altLang="ja-JP" sz="1600" b="1" u="sng" dirty="0">
                <a:latin typeface="Meiryo UI" panose="020B0604030504040204" pitchFamily="50" charset="-128"/>
                <a:ea typeface="Meiryo UI" panose="020B0604030504040204" pitchFamily="50" charset="-128"/>
                <a:cs typeface="Meiryo UI" panose="020B0604030504040204" pitchFamily="50" charset="-128"/>
              </a:rPr>
              <a:t>な施策・取組内容</a:t>
            </a:r>
            <a:r>
              <a:rPr lang="ja-JP" altLang="ja-JP" sz="1600" b="1" u="sng" dirty="0" smtClean="0">
                <a:latin typeface="Meiryo UI" panose="020B0604030504040204" pitchFamily="50" charset="-128"/>
                <a:ea typeface="Meiryo UI" panose="020B0604030504040204" pitchFamily="50" charset="-128"/>
                <a:cs typeface="Meiryo UI" panose="020B0604030504040204" pitchFamily="50" charset="-128"/>
              </a:rPr>
              <a:t>を検討</a:t>
            </a:r>
            <a:r>
              <a:rPr lang="ja-JP" altLang="ja-JP" sz="1600" b="1" u="sng" dirty="0">
                <a:latin typeface="Meiryo UI" panose="020B0604030504040204" pitchFamily="50" charset="-128"/>
                <a:ea typeface="Meiryo UI" panose="020B0604030504040204" pitchFamily="50" charset="-128"/>
                <a:cs typeface="Meiryo UI" panose="020B0604030504040204" pitchFamily="50" charset="-128"/>
              </a:rPr>
              <a:t>、</a:t>
            </a:r>
            <a:r>
              <a:rPr lang="ja-JP" altLang="ja-JP" sz="1600" b="1" u="sng" dirty="0" smtClean="0">
                <a:latin typeface="Meiryo UI" panose="020B0604030504040204" pitchFamily="50" charset="-128"/>
                <a:ea typeface="Meiryo UI" panose="020B0604030504040204" pitchFamily="50" charset="-128"/>
                <a:cs typeface="Meiryo UI" panose="020B0604030504040204" pitchFamily="50" charset="-128"/>
              </a:rPr>
              <a:t>整理</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し、</a:t>
            </a: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本年度</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末に「大阪の成長戦略」</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2017</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年度版としてとりまとめることとする</a:t>
            </a: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300"/>
              </a:lnSpc>
              <a:spcBef>
                <a:spcPts val="0"/>
              </a:spcBef>
              <a:defRPr/>
            </a:pPr>
            <a:endParaRPr lang="en-US" altLang="ja-JP" sz="1600" dirty="0" smtClean="0">
              <a:solidFill>
                <a:schemeClr val="tx1"/>
              </a:solidFill>
              <a:latin typeface="Meiryo UI"/>
              <a:ea typeface="Meiryo UI"/>
              <a:cs typeface="Meiryo UI"/>
            </a:endParaRPr>
          </a:p>
          <a:p>
            <a:pPr>
              <a:lnSpc>
                <a:spcPts val="2300"/>
              </a:lnSpc>
              <a:spcBef>
                <a:spcPts val="0"/>
              </a:spcBef>
              <a:defRPr/>
            </a:pPr>
            <a:r>
              <a:rPr lang="ja-JP" altLang="en-US" sz="1600" dirty="0" smtClean="0">
                <a:solidFill>
                  <a:schemeClr val="tx1"/>
                </a:solidFill>
                <a:latin typeface="Meiryo UI"/>
                <a:ea typeface="Meiryo UI"/>
                <a:cs typeface="Meiryo UI"/>
              </a:rPr>
              <a:t>○</a:t>
            </a:r>
            <a:r>
              <a:rPr lang="ja-JP" altLang="en-US" sz="1600" dirty="0">
                <a:solidFill>
                  <a:schemeClr val="tx1"/>
                </a:solidFill>
                <a:latin typeface="Meiryo UI"/>
                <a:ea typeface="Meiryo UI"/>
                <a:cs typeface="Meiryo UI"/>
              </a:rPr>
              <a:t>　</a:t>
            </a:r>
            <a:r>
              <a:rPr lang="ja-JP" altLang="en-US" sz="1600" b="1" u="sng" dirty="0">
                <a:solidFill>
                  <a:schemeClr val="tx1"/>
                </a:solidFill>
                <a:latin typeface="Meiryo UI"/>
                <a:ea typeface="Meiryo UI"/>
                <a:cs typeface="Meiryo UI"/>
              </a:rPr>
              <a:t>成長目標については、引き続き</a:t>
            </a:r>
            <a:r>
              <a:rPr lang="en-US" altLang="ja-JP" sz="1600" b="1" u="sng" dirty="0">
                <a:solidFill>
                  <a:schemeClr val="tx1"/>
                </a:solidFill>
                <a:latin typeface="Meiryo UI"/>
                <a:ea typeface="Meiryo UI"/>
                <a:cs typeface="Meiryo UI"/>
              </a:rPr>
              <a:t>2020</a:t>
            </a:r>
            <a:r>
              <a:rPr lang="ja-JP" altLang="en-US" sz="1600" b="1" u="sng" dirty="0">
                <a:solidFill>
                  <a:schemeClr val="tx1"/>
                </a:solidFill>
                <a:latin typeface="Meiryo UI"/>
                <a:ea typeface="Meiryo UI"/>
                <a:cs typeface="Meiryo UI"/>
              </a:rPr>
              <a:t>年までの達成をめざす</a:t>
            </a:r>
            <a:r>
              <a:rPr lang="ja-JP" altLang="en-US" sz="1600" dirty="0">
                <a:solidFill>
                  <a:schemeClr val="tx1"/>
                </a:solidFill>
                <a:latin typeface="Meiryo UI"/>
                <a:ea typeface="Meiryo UI"/>
                <a:cs typeface="Meiryo UI"/>
              </a:rPr>
              <a:t>こととし、</a:t>
            </a:r>
            <a:r>
              <a:rPr lang="ja-JP" altLang="en-US" sz="1600" b="1" u="sng" dirty="0">
                <a:solidFill>
                  <a:schemeClr val="tx1"/>
                </a:solidFill>
                <a:latin typeface="Meiryo UI"/>
                <a:ea typeface="Meiryo UI"/>
                <a:cs typeface="Meiryo UI"/>
              </a:rPr>
              <a:t>次期戦略策定時に</a:t>
            </a:r>
            <a:r>
              <a:rPr lang="ja-JP" altLang="en-US" sz="1600" dirty="0">
                <a:solidFill>
                  <a:schemeClr val="tx1"/>
                </a:solidFill>
                <a:latin typeface="Meiryo UI"/>
                <a:ea typeface="Meiryo UI"/>
                <a:cs typeface="Meiryo UI"/>
              </a:rPr>
              <a:t>、</a:t>
            </a:r>
            <a:r>
              <a:rPr lang="ja-JP" altLang="en-US" sz="1600" dirty="0" smtClean="0">
                <a:solidFill>
                  <a:schemeClr val="tx1"/>
                </a:solidFill>
                <a:latin typeface="Meiryo UI"/>
                <a:ea typeface="Meiryo UI"/>
                <a:cs typeface="Meiryo UI"/>
              </a:rPr>
              <a:t>それぞれの</a:t>
            </a:r>
            <a:r>
              <a:rPr lang="ja-JP" altLang="en-US" sz="1600" dirty="0">
                <a:solidFill>
                  <a:schemeClr val="tx1"/>
                </a:solidFill>
                <a:latin typeface="Meiryo UI"/>
                <a:ea typeface="Meiryo UI"/>
                <a:cs typeface="Meiryo UI"/>
              </a:rPr>
              <a:t>取り組み状況や、大阪・関西の発展状況を踏まえ、</a:t>
            </a:r>
            <a:r>
              <a:rPr lang="ja-JP" altLang="en-US" sz="1600" b="1" u="sng" dirty="0">
                <a:solidFill>
                  <a:schemeClr val="tx1"/>
                </a:solidFill>
                <a:latin typeface="Meiryo UI"/>
                <a:ea typeface="Meiryo UI"/>
                <a:cs typeface="Meiryo UI"/>
              </a:rPr>
              <a:t>改めて整理</a:t>
            </a:r>
            <a:r>
              <a:rPr lang="ja-JP" altLang="en-US" sz="1600" dirty="0">
                <a:solidFill>
                  <a:schemeClr val="tx1"/>
                </a:solidFill>
                <a:latin typeface="Meiryo UI"/>
                <a:ea typeface="Meiryo UI"/>
                <a:cs typeface="Meiryo UI"/>
              </a:rPr>
              <a:t>する</a:t>
            </a:r>
            <a:r>
              <a:rPr lang="ja-JP" altLang="en-US" sz="1600" dirty="0" smtClean="0">
                <a:solidFill>
                  <a:schemeClr val="tx1"/>
                </a:solidFill>
                <a:latin typeface="Meiryo UI"/>
                <a:ea typeface="Meiryo UI"/>
                <a:cs typeface="Meiryo UI"/>
              </a:rPr>
              <a:t>。</a:t>
            </a:r>
            <a:endParaRPr lang="en-US" altLang="ja-JP" sz="1600" dirty="0">
              <a:solidFill>
                <a:schemeClr val="tx1"/>
              </a:solidFill>
              <a:latin typeface="Meiryo UI"/>
              <a:ea typeface="Meiryo UI"/>
              <a:cs typeface="Meiryo UI"/>
            </a:endParaRPr>
          </a:p>
        </p:txBody>
      </p:sp>
    </p:spTree>
    <p:extLst>
      <p:ext uri="{BB962C8B-B14F-4D97-AF65-F5344CB8AC3E}">
        <p14:creationId xmlns:p14="http://schemas.microsoft.com/office/powerpoint/2010/main" val="6597825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（参考）ヒアリングにご協力いただいた有識者一覧</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79512" y="501179"/>
            <a:ext cx="4109387"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敬称略　五十音順</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36</a:t>
            </a:fld>
            <a:endParaRPr lang="ja-JP" altLang="en-US" dirty="0"/>
          </a:p>
        </p:txBody>
      </p:sp>
      <p:sp>
        <p:nvSpPr>
          <p:cNvPr id="7" name="テキスト ボックス 6"/>
          <p:cNvSpPr txBox="1"/>
          <p:nvPr/>
        </p:nvSpPr>
        <p:spPr>
          <a:xfrm>
            <a:off x="323528" y="692696"/>
            <a:ext cx="8572971" cy="6232475"/>
          </a:xfrm>
          <a:prstGeom prst="rect">
            <a:avLst/>
          </a:prstGeom>
          <a:noFill/>
        </p:spPr>
        <p:txBody>
          <a:bodyPr wrap="square" rtlCol="0">
            <a:spAutoFit/>
          </a:bodyPr>
          <a:lstStyle/>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・安積　敏</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政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zh-CN" altLang="en-US" sz="1050" dirty="0" smtClean="0">
                <a:latin typeface="Meiryo UI" panose="020B0604030504040204" pitchFamily="50" charset="-128"/>
                <a:ea typeface="Meiryo UI" panose="020B0604030504040204" pitchFamily="50" charset="-128"/>
                <a:cs typeface="Meiryo UI" panose="020B0604030504040204" pitchFamily="50" charset="-128"/>
              </a:rPr>
              <a:t>甲南</a:t>
            </a:r>
            <a:r>
              <a:rPr lang="zh-CN" altLang="en-US" sz="1050" dirty="0">
                <a:latin typeface="Meiryo UI" panose="020B0604030504040204" pitchFamily="50" charset="-128"/>
                <a:ea typeface="Meiryo UI" panose="020B0604030504040204" pitchFamily="50" charset="-128"/>
                <a:cs typeface="Meiryo UI" panose="020B0604030504040204" pitchFamily="50" charset="-128"/>
              </a:rPr>
              <a:t>大学経営学部教授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・浅川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陽</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パーソルキャリア</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株式会社公共事業統括部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・荒木　秀之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りそな</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総合研究所主席研究員</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・石川　智久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会社日本総合研究所調査部関西経済研究センター長</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・稲田　義久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甲南大学副学長</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一般財団法人アジア太平洋研究所数量経済分析センター長</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・猪木　武徳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zh-CN" altLang="en-US" sz="1050" dirty="0" smtClean="0">
                <a:latin typeface="Meiryo UI" panose="020B0604030504040204" pitchFamily="50" charset="-128"/>
                <a:ea typeface="Meiryo UI" panose="020B0604030504040204" pitchFamily="50" charset="-128"/>
                <a:cs typeface="Meiryo UI" panose="020B0604030504040204" pitchFamily="50" charset="-128"/>
              </a:rPr>
              <a:t>大阪</a:t>
            </a:r>
            <a:r>
              <a:rPr lang="zh-CN" altLang="en-US" sz="1050" dirty="0">
                <a:latin typeface="Meiryo UI" panose="020B0604030504040204" pitchFamily="50" charset="-128"/>
                <a:ea typeface="Meiryo UI" panose="020B0604030504040204" pitchFamily="50" charset="-128"/>
                <a:cs typeface="Meiryo UI" panose="020B0604030504040204" pitchFamily="50" charset="-128"/>
              </a:rPr>
              <a:t>大学名誉教授</a:t>
            </a:r>
            <a:endParaRPr lang="en-US" altLang="zh-CN" sz="1050" dirty="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・植木　まり子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会社パソナ</a:t>
            </a:r>
            <a:r>
              <a:rPr lang="en-US" altLang="ja-JP" sz="1050" dirty="0" err="1">
                <a:latin typeface="Meiryo UI" panose="020B0604030504040204" pitchFamily="50" charset="-128"/>
                <a:ea typeface="Meiryo UI" panose="020B0604030504040204" pitchFamily="50" charset="-128"/>
                <a:cs typeface="Meiryo UI" panose="020B0604030504040204" pitchFamily="50" charset="-128"/>
              </a:rPr>
              <a:t>Dotank</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本部西日本ソリューション事業部担当部長</a:t>
            </a:r>
            <a:endParaRPr lang="en-US" altLang="zh-CN" sz="1050" dirty="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・上田</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恵陶奈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会社野村総合研究所未来創発</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センター</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年研究室上級コンサルタント</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・太下　義之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三菱</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UFJ</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リサーチ＆コンサルティング株式会社芸術・文化政策センター長</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大野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泉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zh-CN" altLang="en-US" sz="1050" dirty="0" smtClean="0">
                <a:latin typeface="Meiryo UI" panose="020B0604030504040204" pitchFamily="50" charset="-128"/>
                <a:ea typeface="Meiryo UI" panose="020B0604030504040204" pitchFamily="50" charset="-128"/>
                <a:cs typeface="Meiryo UI" panose="020B0604030504040204" pitchFamily="50" charset="-128"/>
              </a:rPr>
              <a:t>政策</a:t>
            </a:r>
            <a:r>
              <a:rPr lang="zh-CN" altLang="en-US" sz="1050" dirty="0">
                <a:latin typeface="Meiryo UI" panose="020B0604030504040204" pitchFamily="50" charset="-128"/>
                <a:ea typeface="Meiryo UI" panose="020B0604030504040204" pitchFamily="50" charset="-128"/>
                <a:cs typeface="Meiryo UI" panose="020B0604030504040204" pitchFamily="50" charset="-128"/>
              </a:rPr>
              <a:t>研究大学院</a:t>
            </a:r>
            <a:r>
              <a:rPr lang="zh-CN" altLang="en-US" sz="1050" dirty="0" smtClean="0">
                <a:latin typeface="Meiryo UI" panose="020B0604030504040204" pitchFamily="50" charset="-128"/>
                <a:ea typeface="Meiryo UI" panose="020B0604030504040204" pitchFamily="50" charset="-128"/>
                <a:cs typeface="Meiryo UI" panose="020B0604030504040204" pitchFamily="50" charset="-128"/>
              </a:rPr>
              <a:t>大学教授</a:t>
            </a:r>
            <a:endParaRPr lang="en-US" altLang="zh-CN"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・岡田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直樹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一般</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財団法人アジア太平洋研究所アウトリーチ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推進部部長</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・カイト</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由利子</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関西大学名誉教授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・加藤　遼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会社</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パソナ</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ソーシャルイノベーション部副部長</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・加藤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久和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zh-CN" altLang="en-US" sz="1050" dirty="0" smtClean="0">
                <a:latin typeface="Meiryo UI" panose="020B0604030504040204" pitchFamily="50" charset="-128"/>
                <a:ea typeface="Meiryo UI" panose="020B0604030504040204" pitchFamily="50" charset="-128"/>
                <a:cs typeface="Meiryo UI" panose="020B0604030504040204" pitchFamily="50" charset="-128"/>
              </a:rPr>
              <a:t>明治大学政治</a:t>
            </a:r>
            <a:r>
              <a:rPr lang="zh-CN" altLang="en-US" sz="1050" dirty="0">
                <a:latin typeface="Meiryo UI" panose="020B0604030504040204" pitchFamily="50" charset="-128"/>
                <a:ea typeface="Meiryo UI" panose="020B0604030504040204" pitchFamily="50" charset="-128"/>
                <a:cs typeface="Meiryo UI" panose="020B0604030504040204" pitchFamily="50" charset="-128"/>
              </a:rPr>
              <a:t>経済</a:t>
            </a:r>
            <a:r>
              <a:rPr lang="zh-CN" altLang="en-US" sz="1050" dirty="0" smtClean="0">
                <a:latin typeface="Meiryo UI" panose="020B0604030504040204" pitchFamily="50" charset="-128"/>
                <a:ea typeface="Meiryo UI" panose="020B0604030504040204" pitchFamily="50" charset="-128"/>
                <a:cs typeface="Meiryo UI" panose="020B0604030504040204" pitchFamily="50" charset="-128"/>
              </a:rPr>
              <a:t>学部教授</a:t>
            </a:r>
            <a:endParaRPr lang="en-US" altLang="zh-CN"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・木下　祐輔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一般</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財団法人アジア太平洋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研究所</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調査役</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兼</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研究員</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キラン</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S.</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セティ</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株式会社ジュピターインターナショナルコーポレーション代表</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取締役</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社長</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・小泉</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洋平</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株式会社三菱総合研究所関西センター兼地域創生事業本部地域産業戦略グループ主任研究員</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・小林　潔司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京都大学経営管理大学院経営研究センター長</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・小原　美紀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050" dirty="0">
                <a:latin typeface="Meiryo UI" panose="020B0604030504040204" pitchFamily="50" charset="-128"/>
                <a:ea typeface="Meiryo UI" panose="020B0604030504040204" pitchFamily="50" charset="-128"/>
                <a:cs typeface="Meiryo UI" panose="020B0604030504040204" pitchFamily="50" charset="-128"/>
              </a:rPr>
              <a:t>大阪大学大学院国際公共政策研究科教授</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後藤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健太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zh-CN" altLang="en-US" sz="1050" dirty="0" smtClean="0">
                <a:latin typeface="Meiryo UI" panose="020B0604030504040204" pitchFamily="50" charset="-128"/>
                <a:ea typeface="Meiryo UI" panose="020B0604030504040204" pitchFamily="50" charset="-128"/>
                <a:cs typeface="Meiryo UI" panose="020B0604030504040204" pitchFamily="50" charset="-128"/>
              </a:rPr>
              <a:t>関西大学経済学部教授</a:t>
            </a:r>
            <a:endParaRPr lang="en-US" altLang="zh-CN"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・崎</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恵典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株式会社三菱総合研究所関西センター兼ヘルスケア・ウェルネス事業本部ヘルスケア・ウェルネス産業グループチーフコンサルタント</a:t>
            </a:r>
            <a:endParaRPr lang="en-US" altLang="zh-CN"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・須田　健太郎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株式会社フリープラス代表取締役社長</a:t>
            </a:r>
            <a:endParaRPr lang="en-US" altLang="zh-CN"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・瀬戸口　恵美子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公益</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財団</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法人太平洋</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人材交流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センター国際交流部長</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・田中　邦裕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さくら</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インターネット株式</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会社代表取締役社長</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・谷井　等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元シナジーマーケティング</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株式</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会社代表</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取締役社長兼</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CEO</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・玉井　博文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マッスル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株式</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会社代表</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取締役</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社長</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・寺田　知太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会社野村総合研究所</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基盤イノベーション本部ビジネス</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推進部グループマネージャー</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長町　</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理恵子</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zh-CN" altLang="en-US" sz="1050" dirty="0" smtClean="0">
                <a:latin typeface="Meiryo UI" panose="020B0604030504040204" pitchFamily="50" charset="-128"/>
                <a:ea typeface="Meiryo UI" panose="020B0604030504040204" pitchFamily="50" charset="-128"/>
                <a:cs typeface="Meiryo UI" panose="020B0604030504040204" pitchFamily="50" charset="-128"/>
              </a:rPr>
              <a:t>追手門学院大学経済学部経済学科准教授</a:t>
            </a:r>
            <a:endParaRPr lang="en-US" altLang="zh-CN"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・西浦　瑞穂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会社日本総合研究所調査部関西経済研究</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センター副主任研究員</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・林　健太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zh-CN" altLang="en-US" sz="1050" dirty="0" smtClean="0">
                <a:latin typeface="Meiryo UI" panose="020B0604030504040204" pitchFamily="50" charset="-128"/>
                <a:ea typeface="Meiryo UI" panose="020B0604030504040204" pitchFamily="50" charset="-128"/>
                <a:cs typeface="Meiryo UI" panose="020B0604030504040204" pitchFamily="50" charset="-128"/>
              </a:rPr>
              <a:t>甲南大学経済学部准</a:t>
            </a:r>
            <a:r>
              <a:rPr lang="zh-CN" altLang="en-US" sz="1050" dirty="0">
                <a:latin typeface="Meiryo UI" panose="020B0604030504040204" pitchFamily="50" charset="-128"/>
                <a:ea typeface="Meiryo UI" panose="020B0604030504040204" pitchFamily="50" charset="-128"/>
                <a:cs typeface="Meiryo UI" panose="020B0604030504040204" pitchFamily="50" charset="-128"/>
              </a:rPr>
              <a:t>教授</a:t>
            </a:r>
            <a:endParaRPr lang="en-US" altLang="zh-CN" sz="1050" dirty="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林　茂樹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工業</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大学知的</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財産</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学部教授</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・本多　哲夫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大阪市立大学商学部教授</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松川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佳洋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一般</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財団法人アジア太平洋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研究所</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研究</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計画部</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部長</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・宮尾　展子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株式会社ダン計画研究所　代表取締役</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・森井　愛子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会社野村総合</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研究所グローバルインフラコンサルティング部コンサルタント</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・吉澤　雅保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株式会社りそな銀行大阪公務部営業第一部グループリーダ</a:t>
            </a:r>
            <a:r>
              <a:rPr lang="ja-JP" altLang="en-US" sz="1050"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ー</a:t>
            </a:r>
            <a:endParaRPr lang="en-US" altLang="ja-JP" sz="1050"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・その他</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経済団体（公益社団法人関西経済連合会、大阪商工会議所）</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、金融関係（株式会社池田泉州銀行</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1339850" algn="l"/>
              </a:tabLst>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民間企業、研究機関、大学関係</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57901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■バージョンアップの概要</a:t>
            </a:r>
            <a:endPar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218111" y="692696"/>
            <a:ext cx="8664489" cy="6074016"/>
          </a:xfrm>
          <a:prstGeom prst="roundRect">
            <a:avLst>
              <a:gd name="adj" fmla="val 0"/>
            </a:avLst>
          </a:prstGeom>
          <a:noFill/>
          <a:ln w="12700">
            <a:solidFill>
              <a:schemeClr val="tx1"/>
            </a:solidFill>
            <a:prstDash val="sysDot"/>
          </a:ln>
        </p:spPr>
        <p:style>
          <a:lnRef idx="2">
            <a:schemeClr val="accent4"/>
          </a:lnRef>
          <a:fillRef idx="1">
            <a:schemeClr val="lt1"/>
          </a:fillRef>
          <a:effectRef idx="0">
            <a:schemeClr val="accent4"/>
          </a:effectRef>
          <a:fontRef idx="minor">
            <a:schemeClr val="dk1"/>
          </a:fontRef>
        </p:style>
        <p:txBody>
          <a:bodyPr lIns="216000" rIns="144000" anchor="ctr" anchorCtr="0"/>
          <a:lstStyle/>
          <a:p>
            <a:pPr>
              <a:lnSpc>
                <a:spcPts val="1700"/>
              </a:lnSpc>
              <a:defRPr/>
            </a:pPr>
            <a:r>
              <a:rPr lang="ja-JP" altLang="en-US" sz="1400"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「大阪の成長戦略」は</a:t>
            </a:r>
            <a:r>
              <a:rPr lang="ja-JP" altLang="en-US" sz="1400" dirty="0" smtClean="0">
                <a:solidFill>
                  <a:schemeClr val="tx1"/>
                </a:solidFill>
                <a:latin typeface="Meiryo UI"/>
                <a:ea typeface="Meiryo UI"/>
                <a:cs typeface="Meiryo UI"/>
              </a:rPr>
              <a:t>、大阪を新たな成長軌道に乗せるため、概ね</a:t>
            </a:r>
            <a:r>
              <a:rPr lang="en-US" altLang="ja-JP" sz="1400" dirty="0" smtClean="0">
                <a:solidFill>
                  <a:schemeClr val="tx1"/>
                </a:solidFill>
                <a:latin typeface="Meiryo UI"/>
                <a:ea typeface="Meiryo UI"/>
                <a:cs typeface="Meiryo UI"/>
              </a:rPr>
              <a:t>2020</a:t>
            </a:r>
            <a:r>
              <a:rPr lang="ja-JP" altLang="en-US" sz="1400" dirty="0" smtClean="0">
                <a:solidFill>
                  <a:schemeClr val="tx1"/>
                </a:solidFill>
                <a:latin typeface="Meiryo UI"/>
                <a:ea typeface="Meiryo UI"/>
                <a:cs typeface="Meiryo UI"/>
              </a:rPr>
              <a:t>年までの</a:t>
            </a:r>
            <a:r>
              <a:rPr lang="en-US" altLang="ja-JP" sz="1400" dirty="0" smtClean="0">
                <a:solidFill>
                  <a:schemeClr val="tx1"/>
                </a:solidFill>
                <a:latin typeface="Meiryo UI"/>
                <a:ea typeface="Meiryo UI"/>
                <a:cs typeface="Meiryo UI"/>
              </a:rPr>
              <a:t>10</a:t>
            </a:r>
            <a:r>
              <a:rPr lang="ja-JP" altLang="en-US" sz="1400" dirty="0" smtClean="0">
                <a:solidFill>
                  <a:schemeClr val="tx1"/>
                </a:solidFill>
                <a:latin typeface="Meiryo UI"/>
                <a:ea typeface="Meiryo UI"/>
                <a:cs typeface="Meiryo UI"/>
              </a:rPr>
              <a:t>年間の成長目標を掲げ、</a:t>
            </a:r>
            <a:endParaRPr lang="en-US" altLang="ja-JP" sz="1400" dirty="0" smtClean="0">
              <a:solidFill>
                <a:schemeClr val="tx1"/>
              </a:solidFill>
              <a:latin typeface="Meiryo UI"/>
              <a:ea typeface="Meiryo UI"/>
              <a:cs typeface="Meiryo UI"/>
            </a:endParaRPr>
          </a:p>
          <a:p>
            <a:pPr>
              <a:lnSpc>
                <a:spcPts val="1700"/>
              </a:lnSpc>
              <a:defRPr/>
            </a:pPr>
            <a:r>
              <a:rPr lang="ja-JP" altLang="en-US" sz="1400" b="1" dirty="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平成</a:t>
            </a:r>
            <a:r>
              <a:rPr lang="en-US" altLang="ja-JP" sz="1400" b="1" u="sng" dirty="0">
                <a:solidFill>
                  <a:schemeClr val="tx1"/>
                </a:solidFill>
                <a:latin typeface="Meiryo UI"/>
                <a:ea typeface="Meiryo UI"/>
                <a:cs typeface="Meiryo UI"/>
              </a:rPr>
              <a:t>22</a:t>
            </a:r>
            <a:r>
              <a:rPr lang="ja-JP" altLang="en-US" sz="1400" b="1" u="sng" dirty="0">
                <a:solidFill>
                  <a:schemeClr val="tx1"/>
                </a:solidFill>
                <a:latin typeface="Meiryo UI"/>
                <a:ea typeface="Meiryo UI"/>
                <a:cs typeface="Meiryo UI"/>
              </a:rPr>
              <a:t>年（</a:t>
            </a:r>
            <a:r>
              <a:rPr lang="en-US" altLang="ja-JP" sz="1400" b="1" u="sng" dirty="0">
                <a:solidFill>
                  <a:schemeClr val="tx1"/>
                </a:solidFill>
                <a:latin typeface="Meiryo UI"/>
                <a:ea typeface="Meiryo UI"/>
                <a:cs typeface="Meiryo UI"/>
              </a:rPr>
              <a:t>2010</a:t>
            </a:r>
            <a:r>
              <a:rPr lang="ja-JP" altLang="en-US" sz="1400" b="1" u="sng" dirty="0">
                <a:solidFill>
                  <a:schemeClr val="tx1"/>
                </a:solidFill>
                <a:latin typeface="Meiryo UI"/>
                <a:ea typeface="Meiryo UI"/>
                <a:cs typeface="Meiryo UI"/>
              </a:rPr>
              <a:t>年</a:t>
            </a:r>
            <a:r>
              <a:rPr lang="ja-JP" altLang="en-US" sz="1400" b="1" u="sng" dirty="0" smtClean="0">
                <a:solidFill>
                  <a:schemeClr val="tx1"/>
                </a:solidFill>
                <a:latin typeface="Meiryo UI"/>
                <a:ea typeface="Meiryo UI"/>
                <a:cs typeface="Meiryo UI"/>
              </a:rPr>
              <a:t>）</a:t>
            </a:r>
            <a:r>
              <a:rPr lang="en-US" altLang="ja-JP" sz="1400" b="1" u="sng" dirty="0" smtClean="0">
                <a:solidFill>
                  <a:schemeClr val="tx1"/>
                </a:solidFill>
                <a:latin typeface="Meiryo UI"/>
                <a:ea typeface="Meiryo UI"/>
                <a:cs typeface="Meiryo UI"/>
              </a:rPr>
              <a:t>12</a:t>
            </a:r>
            <a:r>
              <a:rPr lang="ja-JP" altLang="en-US" sz="1400" b="1" u="sng" dirty="0">
                <a:solidFill>
                  <a:schemeClr val="tx1"/>
                </a:solidFill>
                <a:latin typeface="Meiryo UI"/>
                <a:ea typeface="Meiryo UI"/>
                <a:cs typeface="Meiryo UI"/>
              </a:rPr>
              <a:t>月に策定</a:t>
            </a:r>
            <a:r>
              <a:rPr lang="ja-JP" altLang="en-US" sz="1400" dirty="0">
                <a:solidFill>
                  <a:schemeClr val="tx1"/>
                </a:solidFill>
                <a:latin typeface="Meiryo UI"/>
                <a:ea typeface="Meiryo UI"/>
                <a:cs typeface="Meiryo UI"/>
              </a:rPr>
              <a:t>したもの</a:t>
            </a:r>
            <a:r>
              <a:rPr lang="ja-JP" altLang="en-US" sz="1400" dirty="0" smtClean="0">
                <a:solidFill>
                  <a:schemeClr val="tx1"/>
                </a:solidFill>
                <a:latin typeface="Meiryo UI"/>
                <a:ea typeface="Meiryo UI"/>
                <a:cs typeface="Meiryo UI"/>
              </a:rPr>
              <a:t>。</a:t>
            </a:r>
            <a:r>
              <a:rPr lang="ja-JP" altLang="en-US" sz="1400" b="1" u="sng" dirty="0" smtClean="0">
                <a:solidFill>
                  <a:schemeClr val="tx1"/>
                </a:solidFill>
                <a:latin typeface="Meiryo UI"/>
                <a:ea typeface="Meiryo UI"/>
                <a:cs typeface="Meiryo UI"/>
              </a:rPr>
              <a:t>大阪府と大阪市共通の戦略</a:t>
            </a:r>
            <a:r>
              <a:rPr lang="ja-JP" altLang="en-US" sz="1400" dirty="0" smtClean="0">
                <a:solidFill>
                  <a:schemeClr val="tx1"/>
                </a:solidFill>
                <a:latin typeface="Meiryo UI"/>
                <a:ea typeface="Meiryo UI"/>
                <a:cs typeface="Meiryo UI"/>
              </a:rPr>
              <a:t>として、成長目標を実現するための</a:t>
            </a:r>
            <a:endParaRPr lang="en-US" altLang="ja-JP" sz="1400" dirty="0" smtClean="0">
              <a:solidFill>
                <a:schemeClr val="tx1"/>
              </a:solidFill>
              <a:latin typeface="Meiryo UI"/>
              <a:ea typeface="Meiryo UI"/>
              <a:cs typeface="Meiryo UI"/>
            </a:endParaRPr>
          </a:p>
          <a:p>
            <a:pPr>
              <a:lnSpc>
                <a:spcPts val="1700"/>
              </a:lnSpc>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短期・中期の具体的な取組方向をとりまとめている。本戦略は、</a:t>
            </a:r>
            <a:r>
              <a:rPr lang="ja-JP" altLang="en-US" sz="1400" b="1" u="sng" dirty="0" smtClean="0">
                <a:solidFill>
                  <a:schemeClr val="tx1"/>
                </a:solidFill>
                <a:latin typeface="Meiryo UI"/>
                <a:ea typeface="Meiryo UI"/>
                <a:cs typeface="Meiryo UI"/>
              </a:rPr>
              <a:t>社会経済情勢の変化を踏まえ適宜、追加・修正を</a:t>
            </a:r>
            <a:endParaRPr lang="en-US" altLang="ja-JP" sz="1400" b="1" u="sng" dirty="0" smtClean="0">
              <a:solidFill>
                <a:schemeClr val="tx1"/>
              </a:solidFill>
              <a:latin typeface="Meiryo UI"/>
              <a:ea typeface="Meiryo UI"/>
              <a:cs typeface="Meiryo UI"/>
            </a:endParaRPr>
          </a:p>
          <a:p>
            <a:pPr>
              <a:lnSpc>
                <a:spcPts val="1700"/>
              </a:lnSpc>
              <a:defRPr/>
            </a:pPr>
            <a:r>
              <a:rPr lang="ja-JP" altLang="en-US" sz="1400" b="1" dirty="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行うなど必要に応じ柔軟に見直しを図ることとしており、</a:t>
            </a:r>
            <a:r>
              <a:rPr lang="ja-JP" altLang="en-US" sz="1400" dirty="0" smtClean="0">
                <a:solidFill>
                  <a:schemeClr val="tx1"/>
                </a:solidFill>
                <a:latin typeface="Meiryo UI"/>
                <a:ea typeface="Meiryo UI"/>
                <a:cs typeface="Meiryo UI"/>
              </a:rPr>
              <a:t>これまでに</a:t>
            </a:r>
            <a:r>
              <a:rPr lang="ja-JP" altLang="en-US" sz="1400" dirty="0">
                <a:solidFill>
                  <a:schemeClr val="tx1"/>
                </a:solidFill>
                <a:latin typeface="Meiryo UI"/>
                <a:ea typeface="Meiryo UI"/>
                <a:cs typeface="Meiryo UI"/>
              </a:rPr>
              <a:t>数度にわたり</a:t>
            </a:r>
            <a:r>
              <a:rPr lang="ja-JP" altLang="en-US" sz="1400" dirty="0" smtClean="0">
                <a:solidFill>
                  <a:schemeClr val="tx1"/>
                </a:solidFill>
                <a:latin typeface="Meiryo UI"/>
                <a:ea typeface="Meiryo UI"/>
                <a:cs typeface="Meiryo UI"/>
              </a:rPr>
              <a:t>改訂を行ってきた。</a:t>
            </a:r>
            <a:endParaRPr lang="en-US" altLang="ja-JP" sz="1400" dirty="0" smtClean="0">
              <a:solidFill>
                <a:schemeClr val="tx1"/>
              </a:solidFill>
              <a:latin typeface="Meiryo UI"/>
              <a:ea typeface="Meiryo UI"/>
              <a:cs typeface="Meiryo UI"/>
            </a:endParaRPr>
          </a:p>
          <a:p>
            <a:pPr>
              <a:lnSpc>
                <a:spcPts val="1700"/>
              </a:lnSpc>
              <a:defRPr/>
            </a:pPr>
            <a:endParaRPr lang="en-US" altLang="ja-JP" sz="1400" dirty="0" smtClean="0">
              <a:solidFill>
                <a:schemeClr val="tx1"/>
              </a:solidFill>
              <a:latin typeface="Meiryo UI"/>
              <a:ea typeface="Meiryo UI"/>
              <a:cs typeface="Meiryo UI"/>
            </a:endParaRPr>
          </a:p>
          <a:p>
            <a:pPr>
              <a:lnSpc>
                <a:spcPts val="1700"/>
              </a:lnSpc>
              <a:defRPr/>
            </a:pPr>
            <a:r>
              <a:rPr lang="ja-JP" altLang="en-US" sz="1400" dirty="0" smtClean="0">
                <a:solidFill>
                  <a:schemeClr val="tx1"/>
                </a:solidFill>
                <a:latin typeface="Meiryo UI"/>
                <a:ea typeface="Meiryo UI"/>
                <a:cs typeface="Meiryo UI"/>
              </a:rPr>
              <a:t>○　今般のバージョンアップでは、</a:t>
            </a:r>
            <a:r>
              <a:rPr lang="ja-JP" altLang="en-US" sz="1400" b="1" u="sng" dirty="0" smtClean="0">
                <a:solidFill>
                  <a:schemeClr val="tx1"/>
                </a:solidFill>
                <a:latin typeface="Meiryo UI"/>
                <a:ea typeface="Meiryo UI"/>
                <a:cs typeface="Meiryo UI"/>
              </a:rPr>
              <a:t>インバウンドの増加や雇用環境の変化、第４次産業革命の進展など、大阪を取り</a:t>
            </a:r>
            <a:endParaRPr lang="en-US" altLang="ja-JP" sz="1400" b="1" u="sng" dirty="0" smtClean="0">
              <a:solidFill>
                <a:schemeClr val="tx1"/>
              </a:solidFill>
              <a:latin typeface="Meiryo UI"/>
              <a:ea typeface="Meiryo UI"/>
              <a:cs typeface="Meiryo UI"/>
            </a:endParaRPr>
          </a:p>
          <a:p>
            <a:pPr>
              <a:lnSpc>
                <a:spcPts val="1700"/>
              </a:lnSpc>
              <a:defRPr/>
            </a:pPr>
            <a:r>
              <a:rPr lang="en-US" altLang="ja-JP" sz="1400" b="1" dirty="0">
                <a:solidFill>
                  <a:schemeClr val="tx1"/>
                </a:solidFill>
                <a:latin typeface="Meiryo UI"/>
                <a:ea typeface="Meiryo UI"/>
                <a:cs typeface="Meiryo UI"/>
              </a:rPr>
              <a:t> </a:t>
            </a:r>
            <a:r>
              <a:rPr lang="en-US" altLang="ja-JP" sz="1400" b="1"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巻く社会経済情勢の大きな変化への対応が求められている</a:t>
            </a:r>
            <a:r>
              <a:rPr lang="ja-JP" altLang="en-US" sz="1400" dirty="0" smtClean="0">
                <a:solidFill>
                  <a:schemeClr val="tx1"/>
                </a:solidFill>
                <a:latin typeface="Meiryo UI"/>
                <a:ea typeface="Meiryo UI"/>
                <a:cs typeface="Meiryo UI"/>
              </a:rPr>
              <a:t>こと、また、</a:t>
            </a:r>
            <a:r>
              <a:rPr lang="ja-JP" altLang="en-US" sz="1400" b="1" u="sng" dirty="0" smtClean="0">
                <a:solidFill>
                  <a:schemeClr val="tx1"/>
                </a:solidFill>
                <a:latin typeface="Meiryo UI"/>
                <a:ea typeface="Meiryo UI"/>
                <a:cs typeface="Meiryo UI"/>
              </a:rPr>
              <a:t>ＩＲや</a:t>
            </a:r>
            <a:r>
              <a:rPr lang="en-US" altLang="ja-JP" sz="1400" b="1" u="sng" dirty="0" smtClean="0">
                <a:solidFill>
                  <a:schemeClr val="tx1"/>
                </a:solidFill>
                <a:latin typeface="Meiryo UI"/>
                <a:ea typeface="Meiryo UI"/>
                <a:cs typeface="Meiryo UI"/>
              </a:rPr>
              <a:t>2025</a:t>
            </a:r>
            <a:r>
              <a:rPr lang="ja-JP" altLang="en-US" sz="1400" b="1" u="sng" dirty="0" smtClean="0">
                <a:solidFill>
                  <a:schemeClr val="tx1"/>
                </a:solidFill>
                <a:latin typeface="Meiryo UI"/>
                <a:ea typeface="Meiryo UI"/>
                <a:cs typeface="Meiryo UI"/>
              </a:rPr>
              <a:t>万博などの動きも具体化</a:t>
            </a:r>
            <a:r>
              <a:rPr lang="ja-JP" altLang="en-US" sz="1400" dirty="0" smtClean="0">
                <a:solidFill>
                  <a:schemeClr val="tx1"/>
                </a:solidFill>
                <a:latin typeface="Meiryo UI"/>
                <a:ea typeface="Meiryo UI"/>
                <a:cs typeface="Meiryo UI"/>
              </a:rPr>
              <a:t>して</a:t>
            </a:r>
            <a:endParaRPr lang="en-US" altLang="ja-JP" sz="1400" dirty="0" smtClean="0">
              <a:solidFill>
                <a:schemeClr val="tx1"/>
              </a:solidFill>
              <a:latin typeface="Meiryo UI"/>
              <a:ea typeface="Meiryo UI"/>
              <a:cs typeface="Meiryo UI"/>
            </a:endParaRPr>
          </a:p>
          <a:p>
            <a:pPr>
              <a:lnSpc>
                <a:spcPts val="1700"/>
              </a:lnSpc>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きて</a:t>
            </a:r>
            <a:r>
              <a:rPr lang="ja-JP" altLang="en-US" sz="1400" dirty="0">
                <a:solidFill>
                  <a:schemeClr val="tx1"/>
                </a:solidFill>
                <a:latin typeface="Meiryo UI"/>
                <a:ea typeface="Meiryo UI"/>
                <a:cs typeface="Meiryo UI"/>
              </a:rPr>
              <a:t>いることから</a:t>
            </a:r>
            <a:r>
              <a:rPr lang="ja-JP" altLang="en-US" sz="1400" dirty="0" smtClean="0">
                <a:solidFill>
                  <a:schemeClr val="tx1"/>
                </a:solidFill>
                <a:latin typeface="Meiryo UI"/>
                <a:ea typeface="Meiryo UI"/>
                <a:cs typeface="Meiryo UI"/>
              </a:rPr>
              <a:t>、</a:t>
            </a:r>
            <a:r>
              <a:rPr lang="ja-JP" altLang="en-US" sz="1400" b="1" u="sng" dirty="0" smtClean="0">
                <a:solidFill>
                  <a:schemeClr val="tx1"/>
                </a:solidFill>
                <a:latin typeface="Meiryo UI"/>
                <a:ea typeface="Meiryo UI"/>
                <a:cs typeface="Meiryo UI"/>
              </a:rPr>
              <a:t>これまでの成果や課題を検証・総括したうえで、</a:t>
            </a:r>
            <a:r>
              <a:rPr lang="en-US" altLang="ja-JP" sz="1400" b="1" u="sng" dirty="0" smtClean="0">
                <a:solidFill>
                  <a:schemeClr val="tx1"/>
                </a:solidFill>
                <a:latin typeface="Meiryo UI"/>
                <a:ea typeface="Meiryo UI"/>
                <a:cs typeface="Meiryo UI"/>
              </a:rPr>
              <a:t>2025</a:t>
            </a:r>
            <a:r>
              <a:rPr lang="ja-JP" altLang="en-US" sz="1400" b="1" u="sng" dirty="0" smtClean="0">
                <a:solidFill>
                  <a:schemeClr val="tx1"/>
                </a:solidFill>
                <a:latin typeface="Meiryo UI"/>
                <a:ea typeface="Meiryo UI"/>
                <a:cs typeface="Meiryo UI"/>
              </a:rPr>
              <a:t>年を見据え、特に重点化を図る分野を</a:t>
            </a:r>
            <a:endParaRPr lang="en-US" altLang="ja-JP" sz="1400" b="1" u="sng" dirty="0" smtClean="0">
              <a:solidFill>
                <a:schemeClr val="tx1"/>
              </a:solidFill>
              <a:latin typeface="Meiryo UI"/>
              <a:ea typeface="Meiryo UI"/>
              <a:cs typeface="Meiryo UI"/>
            </a:endParaRPr>
          </a:p>
          <a:p>
            <a:pPr>
              <a:lnSpc>
                <a:spcPts val="1700"/>
              </a:lnSpc>
              <a:defRPr/>
            </a:pPr>
            <a:r>
              <a:rPr lang="ja-JP" altLang="en-US" sz="1400" b="1" dirty="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整理し、そのための取組みを提示</a:t>
            </a:r>
            <a:r>
              <a:rPr lang="ja-JP" altLang="en-US" sz="1400" dirty="0" smtClean="0">
                <a:solidFill>
                  <a:schemeClr val="tx1"/>
                </a:solidFill>
                <a:latin typeface="Meiryo UI"/>
                <a:ea typeface="Meiryo UI"/>
                <a:cs typeface="Meiryo UI"/>
              </a:rPr>
              <a:t>するものである。</a:t>
            </a:r>
            <a:endParaRPr lang="en-US" altLang="ja-JP" sz="1400" dirty="0" smtClean="0">
              <a:solidFill>
                <a:schemeClr val="tx1"/>
              </a:solidFill>
              <a:latin typeface="Meiryo UI"/>
              <a:ea typeface="Meiryo UI"/>
              <a:cs typeface="Meiryo UI"/>
            </a:endParaRPr>
          </a:p>
          <a:p>
            <a:pPr>
              <a:lnSpc>
                <a:spcPts val="1700"/>
              </a:lnSpc>
              <a:defRPr/>
            </a:pPr>
            <a:r>
              <a:rPr lang="ja-JP" altLang="en-US" sz="1400" dirty="0">
                <a:solidFill>
                  <a:schemeClr val="tx1"/>
                </a:solidFill>
                <a:latin typeface="Meiryo UI"/>
                <a:ea typeface="Meiryo UI"/>
                <a:cs typeface="Meiryo UI"/>
              </a:rPr>
              <a:t>　</a:t>
            </a:r>
            <a:endParaRPr lang="en-US" altLang="ja-JP" sz="1400" dirty="0" smtClean="0">
              <a:solidFill>
                <a:schemeClr val="tx1"/>
              </a:solidFill>
              <a:latin typeface="Meiryo UI"/>
              <a:ea typeface="Meiryo UI"/>
              <a:cs typeface="Meiryo UI"/>
            </a:endParaRPr>
          </a:p>
          <a:p>
            <a:pPr>
              <a:lnSpc>
                <a:spcPts val="1700"/>
              </a:lnSpc>
            </a:pP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a:t>
            </a:r>
            <a:r>
              <a:rPr lang="ja-JP"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成果</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・課題の検証</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おいては、</a:t>
            </a:r>
          </a:p>
          <a:p>
            <a:pPr>
              <a:lnSpc>
                <a:spcPts val="17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インバウンド増加などを背景に</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a:t>
            </a:r>
            <a:r>
              <a:rPr lang="ja-JP"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は回復傾向</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にある。雇用関連の指標なども大きく</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。開業率</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も伸びている。</a:t>
            </a:r>
            <a:endPar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a:ea typeface="Meiryo UI"/>
                <a:cs typeface="Meiryo UI"/>
              </a:rPr>
              <a:t>人流・物流の面では、</a:t>
            </a:r>
            <a:r>
              <a:rPr lang="en-US" altLang="ja-JP" sz="1400" dirty="0">
                <a:solidFill>
                  <a:schemeClr val="tx1"/>
                </a:solidFill>
                <a:latin typeface="Meiryo UI"/>
                <a:ea typeface="Meiryo UI"/>
                <a:cs typeface="Meiryo UI"/>
              </a:rPr>
              <a:t>LCC</a:t>
            </a:r>
            <a:r>
              <a:rPr lang="ja-JP" altLang="en-US" sz="1400" dirty="0">
                <a:solidFill>
                  <a:schemeClr val="tx1"/>
                </a:solidFill>
                <a:latin typeface="Meiryo UI"/>
                <a:ea typeface="Meiryo UI"/>
                <a:cs typeface="Meiryo UI"/>
              </a:rPr>
              <a:t>路線の増加等に伴う来阪外国人の急増や、消費財の輸出の動きからもアジアとの</a:t>
            </a:r>
            <a:r>
              <a:rPr lang="ja-JP" altLang="en-US" sz="1400" dirty="0" err="1" smtClean="0">
                <a:solidFill>
                  <a:schemeClr val="tx1"/>
                </a:solidFill>
                <a:latin typeface="Meiryo UI"/>
                <a:ea typeface="Meiryo UI"/>
                <a:cs typeface="Meiryo UI"/>
              </a:rPr>
              <a:t>つな</a:t>
            </a:r>
            <a:endParaRPr lang="en-US" altLang="ja-JP" sz="1400" dirty="0" smtClean="0">
              <a:solidFill>
                <a:schemeClr val="tx1"/>
              </a:solidFill>
              <a:latin typeface="Meiryo UI"/>
              <a:ea typeface="Meiryo UI"/>
              <a:cs typeface="Meiryo UI"/>
            </a:endParaRPr>
          </a:p>
          <a:p>
            <a:pPr>
              <a:lnSpc>
                <a:spcPts val="1700"/>
              </a:lnSpc>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　　が</a:t>
            </a:r>
            <a:r>
              <a:rPr lang="ja-JP" altLang="en-US" sz="1400" dirty="0" err="1" smtClean="0">
                <a:solidFill>
                  <a:schemeClr val="tx1"/>
                </a:solidFill>
                <a:latin typeface="Meiryo UI"/>
                <a:ea typeface="Meiryo UI"/>
                <a:cs typeface="Meiryo UI"/>
              </a:rPr>
              <a:t>りの</a:t>
            </a:r>
            <a:r>
              <a:rPr lang="ja-JP" altLang="en-US" sz="1400" dirty="0">
                <a:solidFill>
                  <a:schemeClr val="tx1"/>
                </a:solidFill>
                <a:latin typeface="Meiryo UI"/>
                <a:ea typeface="Meiryo UI"/>
                <a:cs typeface="Meiryo UI"/>
              </a:rPr>
              <a:t>深まりがみられるとともに、基盤となるインフラ整備も進みつつあり</a:t>
            </a:r>
            <a:r>
              <a:rPr lang="ja-JP" altLang="en-US" sz="1400" b="1" u="sng" dirty="0">
                <a:solidFill>
                  <a:schemeClr val="tx1"/>
                </a:solidFill>
                <a:latin typeface="Meiryo UI"/>
                <a:ea typeface="Meiryo UI"/>
                <a:cs typeface="Meiryo UI"/>
              </a:rPr>
              <a:t>「中継都市」としての機能は高まっている</a:t>
            </a:r>
            <a:r>
              <a:rPr lang="ja-JP" altLang="en-US" sz="1400" dirty="0">
                <a:solidFill>
                  <a:schemeClr val="tx1"/>
                </a:solidFill>
                <a:latin typeface="Meiryo UI"/>
                <a:ea typeface="Meiryo UI"/>
                <a:cs typeface="Meiryo UI"/>
              </a:rPr>
              <a:t>。</a:t>
            </a:r>
            <a:endParaRPr lang="en-US" altLang="ja-JP" sz="1400" dirty="0">
              <a:solidFill>
                <a:schemeClr val="tx1"/>
              </a:solidFill>
              <a:latin typeface="Meiryo UI"/>
              <a:ea typeface="Meiryo UI"/>
              <a:cs typeface="Meiryo UI"/>
            </a:endParaRPr>
          </a:p>
          <a:p>
            <a:pPr>
              <a:lnSpc>
                <a:spcPts val="17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17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smtClean="0">
                <a:solidFill>
                  <a:schemeClr val="tx1"/>
                </a:solidFill>
                <a:latin typeface="Meiryo UI"/>
                <a:ea typeface="Meiryo UI"/>
                <a:cs typeface="Meiryo UI"/>
              </a:rPr>
              <a:t>「</a:t>
            </a:r>
            <a:r>
              <a:rPr lang="ja-JP" altLang="en-US" sz="1400" b="1" u="sng" dirty="0">
                <a:solidFill>
                  <a:schemeClr val="tx1"/>
                </a:solidFill>
                <a:latin typeface="Meiryo UI"/>
                <a:ea typeface="Meiryo UI"/>
                <a:cs typeface="Meiryo UI"/>
              </a:rPr>
              <a:t>ハイエンド都市」という観点からは</a:t>
            </a:r>
            <a:r>
              <a:rPr lang="ja-JP" altLang="en-US" sz="1400" dirty="0" smtClean="0">
                <a:solidFill>
                  <a:schemeClr val="tx1"/>
                </a:solidFill>
                <a:latin typeface="Meiryo UI"/>
                <a:ea typeface="Meiryo UI"/>
                <a:cs typeface="Meiryo UI"/>
              </a:rPr>
              <a:t>、</a:t>
            </a:r>
            <a:r>
              <a:rPr lang="ja-JP" altLang="en-US" sz="1400" b="1" u="sng" dirty="0" smtClean="0">
                <a:solidFill>
                  <a:schemeClr val="tx1"/>
                </a:solidFill>
                <a:latin typeface="Meiryo UI"/>
                <a:ea typeface="Meiryo UI"/>
                <a:cs typeface="Meiryo UI"/>
              </a:rPr>
              <a:t>ライフサイエンス分野などで一定の芽は見られるが、産業のさらなる高付加</a:t>
            </a:r>
            <a:endParaRPr lang="en-US" altLang="ja-JP" sz="1400" b="1" u="sng" dirty="0" smtClean="0">
              <a:solidFill>
                <a:schemeClr val="tx1"/>
              </a:solidFill>
              <a:latin typeface="Meiryo UI"/>
              <a:ea typeface="Meiryo UI"/>
              <a:cs typeface="Meiryo UI"/>
            </a:endParaRPr>
          </a:p>
          <a:p>
            <a:pPr>
              <a:lnSpc>
                <a:spcPts val="1700"/>
              </a:lnSpc>
            </a:pPr>
            <a:r>
              <a:rPr lang="en-US" altLang="ja-JP" sz="1400" b="1" dirty="0">
                <a:solidFill>
                  <a:schemeClr val="tx1"/>
                </a:solidFill>
                <a:latin typeface="Meiryo UI"/>
                <a:ea typeface="Meiryo UI"/>
                <a:cs typeface="Meiryo UI"/>
              </a:rPr>
              <a:t> </a:t>
            </a:r>
            <a:r>
              <a:rPr lang="en-US" altLang="ja-JP" sz="1400" b="1" dirty="0" smtClean="0">
                <a:solidFill>
                  <a:schemeClr val="tx1"/>
                </a:solidFill>
                <a:latin typeface="Meiryo UI"/>
                <a:ea typeface="Meiryo UI"/>
                <a:cs typeface="Meiryo UI"/>
              </a:rPr>
              <a:t>     </a:t>
            </a:r>
            <a:r>
              <a:rPr lang="ja-JP" altLang="en-US" sz="1400" b="1" u="sng" dirty="0" smtClean="0">
                <a:solidFill>
                  <a:schemeClr val="tx1"/>
                </a:solidFill>
                <a:latin typeface="Meiryo UI"/>
                <a:ea typeface="Meiryo UI"/>
                <a:cs typeface="Meiryo UI"/>
              </a:rPr>
              <a:t>価値化を進め、リーディング産業を育てる必要。</a:t>
            </a:r>
            <a:endParaRPr lang="en-US" altLang="ja-JP" sz="1400" b="1" u="sng" dirty="0" smtClean="0">
              <a:solidFill>
                <a:schemeClr val="tx1"/>
              </a:solidFill>
              <a:latin typeface="Meiryo UI"/>
              <a:ea typeface="Meiryo UI"/>
              <a:cs typeface="Meiryo UI"/>
            </a:endParaRPr>
          </a:p>
          <a:p>
            <a:pPr>
              <a:lnSpc>
                <a:spcPts val="1700"/>
              </a:lnSpc>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　・人手</a:t>
            </a:r>
            <a:r>
              <a:rPr lang="ja-JP" altLang="en-US" sz="1400" dirty="0">
                <a:solidFill>
                  <a:schemeClr val="tx1"/>
                </a:solidFill>
                <a:latin typeface="Meiryo UI"/>
                <a:ea typeface="Meiryo UI"/>
                <a:cs typeface="Meiryo UI"/>
              </a:rPr>
              <a:t>不足問題が深刻化しつつあり、低所得構造など雇用の質的改善</a:t>
            </a:r>
            <a:r>
              <a:rPr lang="ja-JP" altLang="en-US" sz="1400" dirty="0" smtClean="0">
                <a:solidFill>
                  <a:schemeClr val="tx1"/>
                </a:solidFill>
                <a:latin typeface="Meiryo UI"/>
                <a:ea typeface="Meiryo UI"/>
                <a:cs typeface="Meiryo UI"/>
              </a:rPr>
              <a:t>も必要。</a:t>
            </a:r>
            <a:endParaRPr lang="en-US" altLang="ja-JP" sz="1400" dirty="0" smtClean="0">
              <a:solidFill>
                <a:schemeClr val="tx1"/>
              </a:solidFill>
              <a:latin typeface="Meiryo UI"/>
              <a:ea typeface="Meiryo UI"/>
              <a:cs typeface="Meiryo UI"/>
            </a:endParaRPr>
          </a:p>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といった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あげられる。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さらに、新た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な潮流として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・団塊の世代が後期高齢者（</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歳以上）に達する</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年問題」に代表される超高齢社会と人口</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次産業革命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いわれるグローバル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での技術革命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産業・就業構造の大きな変化が確実に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見込まれ、</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・今後は、</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オリンピック・</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パラリンピック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開催や、</a:t>
            </a:r>
            <a:r>
              <a:rPr lang="en-US"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b="1" u="sng"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日本万国博覧会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の実現といった、経済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社会に</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大きなインパクト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を与える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プロジェクトも予定されている。</a:t>
            </a:r>
            <a:endPar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FA3047F3-2FCF-4527-9259-7229A3906898}" type="slidenum">
              <a:rPr lang="ja-JP" altLang="en-US" smtClean="0"/>
              <a:pPr>
                <a:defRPr/>
              </a:pPr>
              <a:t>3</a:t>
            </a:fld>
            <a:endParaRPr lang="ja-JP" altLang="en-US" dirty="0"/>
          </a:p>
        </p:txBody>
      </p:sp>
    </p:spTree>
    <p:extLst>
      <p:ext uri="{BB962C8B-B14F-4D97-AF65-F5344CB8AC3E}">
        <p14:creationId xmlns:p14="http://schemas.microsoft.com/office/powerpoint/2010/main" val="2974375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■バージョンアップの概要</a:t>
            </a:r>
            <a:endPar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231759" y="764704"/>
            <a:ext cx="8660721" cy="5688632"/>
          </a:xfrm>
          <a:prstGeom prst="roundRect">
            <a:avLst>
              <a:gd name="adj" fmla="val 0"/>
            </a:avLst>
          </a:prstGeom>
          <a:noFill/>
          <a:ln w="12700">
            <a:solidFill>
              <a:schemeClr val="tx1"/>
            </a:solidFill>
            <a:prstDash val="sysDot"/>
          </a:ln>
        </p:spPr>
        <p:style>
          <a:lnRef idx="2">
            <a:schemeClr val="accent4"/>
          </a:lnRef>
          <a:fillRef idx="1">
            <a:schemeClr val="lt1"/>
          </a:fillRef>
          <a:effectRef idx="0">
            <a:schemeClr val="accent4"/>
          </a:effectRef>
          <a:fontRef idx="minor">
            <a:schemeClr val="dk1"/>
          </a:fontRef>
        </p:style>
        <p:txBody>
          <a:bodyPr lIns="216000" tIns="108000" rIns="144000" anchor="ctr" anchorCtr="0"/>
          <a:lstStyle/>
          <a:p>
            <a:pPr>
              <a:lnSpc>
                <a:spcPts val="1700"/>
              </a:lnSpc>
              <a:spcBef>
                <a:spcPts val="0"/>
              </a:spcBef>
            </a:pP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有識者等へのヒアリングでは、</a:t>
            </a:r>
            <a:r>
              <a:rPr lang="ja-JP"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、大阪が成長に向けて対応すべき課題</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a:t>
            </a:r>
          </a:p>
          <a:p>
            <a:pPr>
              <a:lnSpc>
                <a:spcPts val="1700"/>
              </a:lnSpc>
              <a:spcBef>
                <a:spcPts val="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・今後の成長市場として</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裾野の広い健康</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関連産業について注力</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していく必要</a:t>
            </a:r>
          </a:p>
          <a:p>
            <a:pPr>
              <a:lnSpc>
                <a:spcPts val="1700"/>
              </a:lnSpc>
              <a:spcBef>
                <a:spcPts val="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次産業革命による技術革新に対応</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生産性向上やイノベーションを創出</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していく必要</a:t>
            </a:r>
          </a:p>
          <a:p>
            <a:pPr>
              <a:lnSpc>
                <a:spcPts val="1700"/>
              </a:lnSpc>
              <a:spcBef>
                <a:spcPts val="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拡大するアジアの成長を取り込む</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ために、インバウンドのさらなる拡大、大阪企業のアジア展開の進展など</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経済的</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spcBef>
                <a:spcPts val="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なネットワーク</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強化を図っていく必要</a:t>
            </a:r>
          </a:p>
          <a:p>
            <a:pPr>
              <a:lnSpc>
                <a:spcPts val="1700"/>
              </a:lnSpc>
              <a:spcBef>
                <a:spcPts val="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人口減少や人手不足に対応</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し、潜在的な人材活躍の促進や産業構造の変化に対応した人材育成を</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図って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spcBef>
                <a:spcPts val="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いく必要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spcBef>
                <a:spcPts val="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いった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意見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が多くを占めた</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spcBef>
                <a:spcPts val="0"/>
              </a:spcBef>
              <a:defRPr/>
            </a:pPr>
            <a:endParaRPr lang="en-US" altLang="ja-JP" sz="1400" dirty="0">
              <a:solidFill>
                <a:schemeClr val="tx1"/>
              </a:solidFill>
              <a:latin typeface="Meiryo UI"/>
              <a:ea typeface="Meiryo UI"/>
              <a:cs typeface="Meiryo UI"/>
            </a:endParaRPr>
          </a:p>
          <a:p>
            <a:pPr>
              <a:lnSpc>
                <a:spcPts val="1700"/>
              </a:lnSpc>
              <a:spcBef>
                <a:spcPts val="0"/>
              </a:spcBef>
              <a:defRPr/>
            </a:pPr>
            <a:r>
              <a:rPr lang="ja-JP" altLang="en-US" sz="1400" dirty="0" smtClean="0">
                <a:solidFill>
                  <a:schemeClr val="tx1"/>
                </a:solidFill>
                <a:latin typeface="Meiryo UI"/>
                <a:ea typeface="Meiryo UI"/>
                <a:cs typeface="Meiryo UI"/>
              </a:rPr>
              <a:t>○</a:t>
            </a: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このため、</a:t>
            </a:r>
            <a:r>
              <a:rPr lang="ja-JP" altLang="en-US" sz="1400" b="1" u="sng" dirty="0" smtClean="0">
                <a:solidFill>
                  <a:schemeClr val="tx1"/>
                </a:solidFill>
                <a:latin typeface="Meiryo UI"/>
                <a:ea typeface="Meiryo UI"/>
                <a:cs typeface="Meiryo UI"/>
              </a:rPr>
              <a:t>更なる成長を加速させるための方向性を整理</a:t>
            </a:r>
            <a:r>
              <a:rPr lang="ja-JP" altLang="en-US" sz="1400" dirty="0">
                <a:solidFill>
                  <a:schemeClr val="tx1"/>
                </a:solidFill>
                <a:latin typeface="Meiryo UI"/>
                <a:ea typeface="Meiryo UI"/>
                <a:cs typeface="Meiryo UI"/>
              </a:rPr>
              <a:t>し</a:t>
            </a:r>
            <a:r>
              <a:rPr lang="ja-JP" altLang="en-US" sz="1400" dirty="0" smtClean="0">
                <a:solidFill>
                  <a:schemeClr val="tx1"/>
                </a:solidFill>
                <a:latin typeface="Meiryo UI"/>
                <a:ea typeface="Meiryo UI"/>
                <a:cs typeface="Meiryo UI"/>
              </a:rPr>
              <a:t>、</a:t>
            </a:r>
            <a:r>
              <a:rPr lang="ja-JP" altLang="en-US" sz="1400" b="1" u="sng" dirty="0" smtClean="0">
                <a:solidFill>
                  <a:schemeClr val="tx1"/>
                </a:solidFill>
                <a:latin typeface="Meiryo UI"/>
                <a:ea typeface="Meiryo UI"/>
                <a:cs typeface="Meiryo UI"/>
              </a:rPr>
              <a:t>特</a:t>
            </a:r>
            <a:r>
              <a:rPr lang="ja-JP" altLang="en-US" sz="1400" b="1" u="sng" dirty="0">
                <a:solidFill>
                  <a:schemeClr val="tx1"/>
                </a:solidFill>
                <a:latin typeface="Meiryo UI"/>
                <a:ea typeface="Meiryo UI"/>
                <a:cs typeface="Meiryo UI"/>
              </a:rPr>
              <a:t>に重点化を</a:t>
            </a:r>
            <a:r>
              <a:rPr lang="ja-JP" altLang="en-US" sz="1400" b="1" u="sng" dirty="0" smtClean="0">
                <a:solidFill>
                  <a:schemeClr val="tx1"/>
                </a:solidFill>
                <a:latin typeface="Meiryo UI"/>
                <a:ea typeface="Meiryo UI"/>
                <a:cs typeface="Meiryo UI"/>
              </a:rPr>
              <a:t>図る以下</a:t>
            </a:r>
            <a:r>
              <a:rPr lang="ja-JP" altLang="en-US" sz="1400" b="1" u="sng" dirty="0">
                <a:solidFill>
                  <a:schemeClr val="tx1"/>
                </a:solidFill>
                <a:latin typeface="Meiryo UI"/>
                <a:ea typeface="Meiryo UI"/>
                <a:cs typeface="Meiryo UI"/>
              </a:rPr>
              <a:t>の</a:t>
            </a:r>
            <a:r>
              <a:rPr lang="ja-JP" altLang="en-US" sz="1400" b="1" u="sng" dirty="0" smtClean="0">
                <a:solidFill>
                  <a:schemeClr val="tx1"/>
                </a:solidFill>
                <a:latin typeface="Meiryo UI"/>
                <a:ea typeface="Meiryo UI"/>
                <a:cs typeface="Meiryo UI"/>
              </a:rPr>
              <a:t>分野</a:t>
            </a:r>
            <a:r>
              <a:rPr lang="ja-JP" altLang="en-US" sz="1400" dirty="0" smtClean="0">
                <a:solidFill>
                  <a:schemeClr val="tx1"/>
                </a:solidFill>
                <a:latin typeface="Meiryo UI"/>
                <a:ea typeface="Meiryo UI"/>
                <a:cs typeface="Meiryo UI"/>
              </a:rPr>
              <a:t>について、集中的な</a:t>
            </a:r>
            <a:endParaRPr lang="en-US" altLang="ja-JP" sz="1400" dirty="0" smtClean="0">
              <a:solidFill>
                <a:schemeClr val="tx1"/>
              </a:solidFill>
              <a:latin typeface="Meiryo UI"/>
              <a:ea typeface="Meiryo UI"/>
              <a:cs typeface="Meiryo UI"/>
            </a:endParaRPr>
          </a:p>
          <a:p>
            <a:pPr>
              <a:lnSpc>
                <a:spcPts val="1700"/>
              </a:lnSpc>
              <a:spcBef>
                <a:spcPts val="0"/>
              </a:spcBef>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取組みを進める。（なお、</a:t>
            </a:r>
            <a:r>
              <a:rPr lang="ja-JP" altLang="en-US" sz="1400" b="1" u="sng" dirty="0" smtClean="0">
                <a:solidFill>
                  <a:schemeClr val="tx1"/>
                </a:solidFill>
                <a:latin typeface="Meiryo UI"/>
                <a:ea typeface="Meiryo UI"/>
                <a:cs typeface="Meiryo UI"/>
              </a:rPr>
              <a:t>成長</a:t>
            </a:r>
            <a:r>
              <a:rPr lang="ja-JP" altLang="en-US" sz="1400" b="1" u="sng" dirty="0">
                <a:solidFill>
                  <a:schemeClr val="tx1"/>
                </a:solidFill>
                <a:latin typeface="Meiryo UI"/>
                <a:ea typeface="Meiryo UI"/>
                <a:cs typeface="Meiryo UI"/>
              </a:rPr>
              <a:t>のための５つ</a:t>
            </a:r>
            <a:r>
              <a:rPr lang="ja-JP" altLang="en-US" sz="1400" b="1" u="sng" dirty="0" smtClean="0">
                <a:solidFill>
                  <a:schemeClr val="tx1"/>
                </a:solidFill>
                <a:latin typeface="Meiryo UI"/>
                <a:ea typeface="Meiryo UI"/>
                <a:cs typeface="Meiryo UI"/>
              </a:rPr>
              <a:t>の源泉</a:t>
            </a:r>
            <a:r>
              <a:rPr lang="ja-JP" altLang="en-US" sz="1400" dirty="0" smtClean="0">
                <a:solidFill>
                  <a:schemeClr val="tx1"/>
                </a:solidFill>
                <a:latin typeface="Meiryo UI"/>
                <a:ea typeface="Meiryo UI"/>
                <a:cs typeface="Meiryo UI"/>
              </a:rPr>
              <a:t>（集客力</a:t>
            </a:r>
            <a:r>
              <a:rPr lang="ja-JP" altLang="en-US" sz="1400" dirty="0">
                <a:solidFill>
                  <a:schemeClr val="tx1"/>
                </a:solidFill>
                <a:latin typeface="Meiryo UI"/>
                <a:ea typeface="Meiryo UI"/>
                <a:cs typeface="Meiryo UI"/>
              </a:rPr>
              <a:t>、人材力、産業・技術力、物流人流インフラ</a:t>
            </a:r>
            <a:r>
              <a:rPr lang="ja-JP" altLang="en-US" sz="1400" dirty="0" smtClean="0">
                <a:solidFill>
                  <a:schemeClr val="tx1"/>
                </a:solidFill>
                <a:latin typeface="Meiryo UI"/>
                <a:ea typeface="Meiryo UI"/>
                <a:cs typeface="Meiryo UI"/>
              </a:rPr>
              <a:t>、都市の</a:t>
            </a:r>
            <a:endParaRPr lang="en-US" altLang="ja-JP" sz="1400" dirty="0" smtClean="0">
              <a:solidFill>
                <a:schemeClr val="tx1"/>
              </a:solidFill>
              <a:latin typeface="Meiryo UI"/>
              <a:ea typeface="Meiryo UI"/>
              <a:cs typeface="Meiryo UI"/>
            </a:endParaRPr>
          </a:p>
          <a:p>
            <a:pPr>
              <a:lnSpc>
                <a:spcPts val="1700"/>
              </a:lnSpc>
              <a:spcBef>
                <a:spcPts val="0"/>
              </a:spcBef>
              <a:defRPr/>
            </a:pPr>
            <a:r>
              <a:rPr lang="ja-JP" altLang="en-US" sz="1400" dirty="0">
                <a:solidFill>
                  <a:schemeClr val="tx1"/>
                </a:solidFill>
                <a:latin typeface="Meiryo UI"/>
                <a:ea typeface="Meiryo UI"/>
                <a:cs typeface="Meiryo UI"/>
              </a:rPr>
              <a:t>　</a:t>
            </a:r>
            <a:r>
              <a:rPr lang="ja-JP" altLang="en-US" sz="1400" dirty="0" smtClean="0">
                <a:solidFill>
                  <a:schemeClr val="tx1"/>
                </a:solidFill>
                <a:latin typeface="Meiryo UI"/>
                <a:ea typeface="Meiryo UI"/>
                <a:cs typeface="Meiryo UI"/>
              </a:rPr>
              <a:t>再生）</a:t>
            </a:r>
            <a:r>
              <a:rPr lang="ja-JP" altLang="en-US" sz="1400" b="1" u="sng" dirty="0" smtClean="0">
                <a:solidFill>
                  <a:schemeClr val="tx1"/>
                </a:solidFill>
                <a:latin typeface="Meiryo UI"/>
                <a:ea typeface="Meiryo UI"/>
                <a:cs typeface="Meiryo UI"/>
              </a:rPr>
              <a:t>の</a:t>
            </a:r>
            <a:r>
              <a:rPr lang="ja-JP" altLang="en-US" sz="1400" b="1" u="sng" dirty="0">
                <a:solidFill>
                  <a:schemeClr val="tx1"/>
                </a:solidFill>
                <a:latin typeface="Meiryo UI"/>
                <a:ea typeface="Meiryo UI"/>
                <a:cs typeface="Meiryo UI"/>
              </a:rPr>
              <a:t>うち</a:t>
            </a:r>
            <a:r>
              <a:rPr lang="ja-JP" altLang="en-US" sz="1400" b="1" u="sng" dirty="0" smtClean="0">
                <a:solidFill>
                  <a:schemeClr val="tx1"/>
                </a:solidFill>
                <a:latin typeface="Meiryo UI"/>
                <a:ea typeface="Meiryo UI"/>
                <a:cs typeface="Meiryo UI"/>
              </a:rPr>
              <a:t>、重点化分野以外の取組みは、引き続き実施</a:t>
            </a:r>
            <a:r>
              <a:rPr lang="ja-JP" altLang="en-US" sz="1400" dirty="0" smtClean="0">
                <a:solidFill>
                  <a:schemeClr val="tx1"/>
                </a:solidFill>
                <a:latin typeface="Meiryo UI"/>
                <a:ea typeface="Meiryo UI"/>
                <a:cs typeface="Meiryo UI"/>
              </a:rPr>
              <a:t>）</a:t>
            </a:r>
          </a:p>
          <a:p>
            <a:pPr>
              <a:lnSpc>
                <a:spcPts val="1700"/>
              </a:lnSpc>
              <a:spcBef>
                <a:spcPts val="0"/>
              </a:spcBef>
              <a:defRPr/>
            </a:pPr>
            <a:r>
              <a:rPr lang="ja-JP" altLang="en-US" sz="1400" dirty="0">
                <a:solidFill>
                  <a:schemeClr val="tx1"/>
                </a:solidFill>
                <a:latin typeface="Meiryo UI"/>
                <a:ea typeface="Meiryo UI"/>
                <a:cs typeface="Meiryo UI"/>
              </a:rPr>
              <a:t>　</a:t>
            </a:r>
            <a:endParaRPr lang="en-US" altLang="ja-JP" sz="1400" dirty="0" smtClean="0">
              <a:solidFill>
                <a:schemeClr val="tx1"/>
              </a:solidFill>
              <a:latin typeface="Meiryo UI"/>
              <a:ea typeface="Meiryo UI"/>
              <a:cs typeface="Meiryo UI"/>
            </a:endParaRPr>
          </a:p>
          <a:p>
            <a:pPr>
              <a:lnSpc>
                <a:spcPts val="1700"/>
              </a:lnSpc>
              <a:spcBef>
                <a:spcPts val="0"/>
              </a:spcBef>
              <a:defRPr/>
            </a:pPr>
            <a:endParaRPr lang="en-US" altLang="ja-JP" sz="1400" dirty="0" smtClean="0">
              <a:solidFill>
                <a:schemeClr val="tx1"/>
              </a:solidFill>
              <a:latin typeface="Meiryo UI"/>
              <a:ea typeface="Meiryo UI"/>
              <a:cs typeface="Meiryo UI"/>
            </a:endParaRPr>
          </a:p>
          <a:p>
            <a:pPr>
              <a:lnSpc>
                <a:spcPts val="1700"/>
              </a:lnSpc>
              <a:spcBef>
                <a:spcPts val="0"/>
              </a:spcBef>
              <a:defRPr/>
            </a:pPr>
            <a:endParaRPr lang="en-US" altLang="ja-JP" sz="1400" dirty="0">
              <a:solidFill>
                <a:schemeClr val="tx1"/>
              </a:solidFill>
              <a:latin typeface="Meiryo UI"/>
              <a:ea typeface="Meiryo UI"/>
              <a:cs typeface="Meiryo UI"/>
            </a:endParaRPr>
          </a:p>
          <a:p>
            <a:pPr>
              <a:lnSpc>
                <a:spcPts val="1700"/>
              </a:lnSpc>
              <a:spcBef>
                <a:spcPts val="0"/>
              </a:spcBef>
              <a:defRPr/>
            </a:pPr>
            <a:endParaRPr lang="en-US" altLang="ja-JP" sz="1400" dirty="0" smtClean="0">
              <a:solidFill>
                <a:schemeClr val="tx1"/>
              </a:solidFill>
              <a:latin typeface="Meiryo UI"/>
              <a:ea typeface="Meiryo UI"/>
              <a:cs typeface="Meiryo UI"/>
            </a:endParaRPr>
          </a:p>
          <a:p>
            <a:pPr>
              <a:lnSpc>
                <a:spcPts val="1700"/>
              </a:lnSpc>
              <a:spcBef>
                <a:spcPts val="0"/>
              </a:spcBef>
              <a:defRPr/>
            </a:pPr>
            <a:endParaRPr lang="en-US" altLang="ja-JP" sz="1400" dirty="0" smtClean="0">
              <a:solidFill>
                <a:schemeClr val="tx1"/>
              </a:solidFill>
              <a:latin typeface="Meiryo UI"/>
              <a:ea typeface="Meiryo UI"/>
              <a:cs typeface="Meiryo UI"/>
            </a:endParaRPr>
          </a:p>
          <a:p>
            <a:pPr>
              <a:lnSpc>
                <a:spcPts val="1700"/>
              </a:lnSpc>
              <a:spcBef>
                <a:spcPts val="0"/>
              </a:spcBef>
              <a:defRPr/>
            </a:pPr>
            <a:endParaRPr lang="en-US" altLang="ja-JP" sz="1400" dirty="0" smtClean="0">
              <a:solidFill>
                <a:schemeClr val="tx1"/>
              </a:solidFill>
              <a:latin typeface="Meiryo UI"/>
              <a:ea typeface="Meiryo UI"/>
              <a:cs typeface="Meiryo UI"/>
            </a:endParaRPr>
          </a:p>
          <a:p>
            <a:pPr>
              <a:lnSpc>
                <a:spcPts val="1700"/>
              </a:lnSpc>
              <a:spcBef>
                <a:spcPts val="0"/>
              </a:spcBef>
              <a:defRPr/>
            </a:pPr>
            <a:endParaRPr lang="en-US" altLang="ja-JP" sz="1400" dirty="0" smtClean="0">
              <a:solidFill>
                <a:schemeClr val="tx1"/>
              </a:solidFill>
              <a:latin typeface="Meiryo UI"/>
              <a:ea typeface="Meiryo UI"/>
              <a:cs typeface="Meiryo UI"/>
            </a:endParaRPr>
          </a:p>
          <a:p>
            <a:pPr>
              <a:lnSpc>
                <a:spcPts val="1700"/>
              </a:lnSpc>
              <a:spcBef>
                <a:spcPts val="0"/>
              </a:spcBef>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今後、</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重点化を図る各</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分野間の取組方向の関係性と</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成長の起爆剤としてのＩＲや２０２５万博などとの関係性を整理</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したうえで、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成長へのシナリオをより明確にするとともに、</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具体的な施策・取組内容を検討、整理</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本年度末に「大阪の成長戦略」</a:t>
            </a:r>
            <a:r>
              <a:rPr lang="en-US"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年度版としてとりまとめる</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こととする。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spcBef>
                <a:spcPts val="0"/>
              </a:spcBef>
              <a:defRPr/>
            </a:pPr>
            <a:endParaRPr lang="en-US" altLang="ja-JP" sz="1400" dirty="0">
              <a:solidFill>
                <a:schemeClr val="tx1"/>
              </a:solidFill>
              <a:latin typeface="Meiryo UI"/>
              <a:ea typeface="Meiryo UI"/>
              <a:cs typeface="Meiryo UI"/>
            </a:endParaRPr>
          </a:p>
          <a:p>
            <a:pPr>
              <a:lnSpc>
                <a:spcPts val="1700"/>
              </a:lnSpc>
              <a:spcBef>
                <a:spcPts val="0"/>
              </a:spcBef>
              <a:defRPr/>
            </a:pPr>
            <a:r>
              <a:rPr lang="ja-JP" altLang="en-US" sz="1400" dirty="0">
                <a:solidFill>
                  <a:schemeClr val="tx1"/>
                </a:solidFill>
                <a:latin typeface="Meiryo UI"/>
                <a:ea typeface="Meiryo UI"/>
                <a:cs typeface="Meiryo UI"/>
              </a:rPr>
              <a:t>○　</a:t>
            </a:r>
            <a:r>
              <a:rPr lang="ja-JP" altLang="en-US" sz="1400" b="1" u="sng" dirty="0">
                <a:solidFill>
                  <a:schemeClr val="tx1"/>
                </a:solidFill>
                <a:latin typeface="Meiryo UI"/>
                <a:ea typeface="Meiryo UI"/>
                <a:cs typeface="Meiryo UI"/>
              </a:rPr>
              <a:t>成長目標については、引き続き</a:t>
            </a:r>
            <a:r>
              <a:rPr lang="en-US" altLang="ja-JP" sz="1400" b="1" u="sng" dirty="0">
                <a:solidFill>
                  <a:schemeClr val="tx1"/>
                </a:solidFill>
                <a:latin typeface="Meiryo UI"/>
                <a:ea typeface="Meiryo UI"/>
                <a:cs typeface="Meiryo UI"/>
              </a:rPr>
              <a:t>2020</a:t>
            </a:r>
            <a:r>
              <a:rPr lang="ja-JP" altLang="en-US" sz="1400" b="1" u="sng" dirty="0">
                <a:solidFill>
                  <a:schemeClr val="tx1"/>
                </a:solidFill>
                <a:latin typeface="Meiryo UI"/>
                <a:ea typeface="Meiryo UI"/>
                <a:cs typeface="Meiryo UI"/>
              </a:rPr>
              <a:t>年までの達成をめざす</a:t>
            </a:r>
            <a:r>
              <a:rPr lang="ja-JP" altLang="en-US" sz="1400" dirty="0">
                <a:solidFill>
                  <a:schemeClr val="tx1"/>
                </a:solidFill>
                <a:latin typeface="Meiryo UI"/>
                <a:ea typeface="Meiryo UI"/>
                <a:cs typeface="Meiryo UI"/>
              </a:rPr>
              <a:t>こととし、</a:t>
            </a:r>
            <a:r>
              <a:rPr lang="ja-JP" altLang="en-US" sz="1400" b="1" u="sng" dirty="0">
                <a:solidFill>
                  <a:schemeClr val="tx1"/>
                </a:solidFill>
                <a:latin typeface="Meiryo UI"/>
                <a:ea typeface="Meiryo UI"/>
                <a:cs typeface="Meiryo UI"/>
              </a:rPr>
              <a:t>次期戦略策定時に</a:t>
            </a:r>
            <a:r>
              <a:rPr lang="ja-JP" altLang="en-US" sz="1400" dirty="0">
                <a:solidFill>
                  <a:schemeClr val="tx1"/>
                </a:solidFill>
                <a:latin typeface="Meiryo UI"/>
                <a:ea typeface="Meiryo UI"/>
                <a:cs typeface="Meiryo UI"/>
              </a:rPr>
              <a:t>、それぞれの取り組み状況や、大阪・関西の発展状況を踏まえ、</a:t>
            </a:r>
            <a:r>
              <a:rPr lang="ja-JP" altLang="en-US" sz="1400" b="1" u="sng" dirty="0">
                <a:solidFill>
                  <a:schemeClr val="tx1"/>
                </a:solidFill>
                <a:latin typeface="Meiryo UI"/>
                <a:ea typeface="Meiryo UI"/>
                <a:cs typeface="Meiryo UI"/>
              </a:rPr>
              <a:t>改めて整理</a:t>
            </a:r>
            <a:r>
              <a:rPr lang="ja-JP" altLang="en-US" sz="1400" dirty="0">
                <a:solidFill>
                  <a:schemeClr val="tx1"/>
                </a:solidFill>
                <a:latin typeface="Meiryo UI"/>
                <a:ea typeface="Meiryo UI"/>
                <a:cs typeface="Meiryo UI"/>
              </a:rPr>
              <a:t>する。</a:t>
            </a:r>
            <a:endParaRPr lang="en-US" altLang="ja-JP" sz="1400" dirty="0">
              <a:solidFill>
                <a:schemeClr val="tx1"/>
              </a:solidFill>
              <a:latin typeface="Meiryo UI"/>
              <a:ea typeface="Meiryo UI"/>
              <a:cs typeface="Meiryo UI"/>
            </a:endParaRPr>
          </a:p>
        </p:txBody>
      </p:sp>
      <p:sp>
        <p:nvSpPr>
          <p:cNvPr id="4" name="スライド番号プレースホルダー 3"/>
          <p:cNvSpPr>
            <a:spLocks noGrp="1"/>
          </p:cNvSpPr>
          <p:nvPr>
            <p:ph type="sldNum" sz="quarter" idx="12"/>
          </p:nvPr>
        </p:nvSpPr>
        <p:spPr/>
        <p:txBody>
          <a:bodyPr/>
          <a:lstStyle/>
          <a:p>
            <a:pPr>
              <a:defRPr/>
            </a:pPr>
            <a:fld id="{FA3047F3-2FCF-4527-9259-7229A3906898}" type="slidenum">
              <a:rPr lang="ja-JP" altLang="en-US" smtClean="0"/>
              <a:pPr>
                <a:defRPr/>
              </a:pPr>
              <a:t>4</a:t>
            </a:fld>
            <a:endParaRPr lang="ja-JP" altLang="en-US" dirty="0"/>
          </a:p>
        </p:txBody>
      </p:sp>
      <p:sp>
        <p:nvSpPr>
          <p:cNvPr id="11" name="角丸四角形 10"/>
          <p:cNvSpPr/>
          <p:nvPr/>
        </p:nvSpPr>
        <p:spPr>
          <a:xfrm>
            <a:off x="4287344" y="3606216"/>
            <a:ext cx="4500048" cy="1090921"/>
          </a:xfrm>
          <a:prstGeom prst="roundRect">
            <a:avLst>
              <a:gd name="adj" fmla="val 8715"/>
            </a:avLst>
          </a:prstGeom>
          <a:solidFill>
            <a:schemeClr val="accent4">
              <a:lumMod val="20000"/>
              <a:lumOff val="80000"/>
            </a:scheme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ts val="1400"/>
              </a:lnSpc>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特に重点化を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図る４つの分野</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1400"/>
              </a:lnSpc>
              <a:spcBef>
                <a:spcPts val="300"/>
              </a:spcBef>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健康・医療関連産業の世界的なクラスター形成</a:t>
            </a:r>
          </a:p>
          <a:p>
            <a:pPr>
              <a:lnSpc>
                <a:spcPts val="14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第４次産業革命をリードするイノベーションの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促進と生産性向上</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インバウンドの増加を契機としたアジア市場の取り込み強化</a:t>
            </a:r>
          </a:p>
          <a:p>
            <a:pPr>
              <a:lnSpc>
                <a:spcPts val="14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Ⅳ</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人口の減少と産業構造の変化に対応した人材力強化</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542928" y="3608002"/>
            <a:ext cx="3600400" cy="1090921"/>
          </a:xfrm>
          <a:prstGeom prst="roundRect">
            <a:avLst>
              <a:gd name="adj" fmla="val 7470"/>
            </a:avLst>
          </a:prstGeom>
          <a:solidFill>
            <a:schemeClr val="accent4">
              <a:lumMod val="20000"/>
              <a:lumOff val="80000"/>
            </a:schemeClr>
          </a:solidFill>
          <a:ln w="63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ts val="1400"/>
              </a:lnSpc>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更なる成長を加速させるための３つの方向性（</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1400"/>
              </a:lnSpc>
              <a:spcBef>
                <a:spcPts val="300"/>
              </a:spcBef>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 付加価値と生産性を高め、産業力を強化</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②</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アジアの活力、成長力をシームレスに取り込む </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③</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人口減少・超高齢社会においても成長を実現</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75672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■これ</a:t>
            </a:r>
            <a:r>
              <a:rPr lang="ja-JP" altLang="en-US" b="1" dirty="0">
                <a:latin typeface="Meiryo UI" panose="020B0604030504040204" pitchFamily="50" charset="-128"/>
                <a:ea typeface="Meiryo UI" panose="020B0604030504040204" pitchFamily="50" charset="-128"/>
                <a:cs typeface="Meiryo UI" panose="020B0604030504040204" pitchFamily="50" charset="-128"/>
              </a:rPr>
              <a:t>まで</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の検証と総括</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①大阪経済の全体的な動きと「大阪の成長戦略」に対する評価</a:t>
            </a:r>
            <a:endParaRPr lang="ja-JP" altLang="ja-JP" sz="1600" dirty="0"/>
          </a:p>
        </p:txBody>
      </p:sp>
      <p:sp>
        <p:nvSpPr>
          <p:cNvPr id="4" name="テキスト ボックス 3"/>
          <p:cNvSpPr txBox="1"/>
          <p:nvPr/>
        </p:nvSpPr>
        <p:spPr>
          <a:xfrm>
            <a:off x="1556604" y="4573917"/>
            <a:ext cx="6530138" cy="383619"/>
          </a:xfrm>
          <a:prstGeom prst="bracketPair">
            <a:avLst>
              <a:gd name="adj" fmla="val 7253"/>
            </a:avLst>
          </a:prstGeom>
          <a:solidFill>
            <a:schemeClr val="bg1"/>
          </a:solidFill>
          <a:ln w="6350">
            <a:solidFill>
              <a:schemeClr val="tx1"/>
            </a:solidFill>
          </a:ln>
        </p:spPr>
        <p:txBody>
          <a:bodyPr wrap="square" lIns="36000" tIns="0" rIns="36000" bIns="0" rtlCol="0">
            <a:spAutoFit/>
          </a:bodyPr>
          <a:lstStyle/>
          <a:p>
            <a:r>
              <a:rPr lang="ja-JP" altLang="ja-JP" sz="600" dirty="0">
                <a:latin typeface="HGPｺﾞｼｯｸM" panose="020B0600000000000000" pitchFamily="50" charset="-128"/>
                <a:ea typeface="HGPｺﾞｼｯｸM" panose="020B0600000000000000" pitchFamily="50" charset="-128"/>
              </a:rPr>
              <a:t>◆景気動向指数（一致ＣＩ）・・・景気動向指数は、生産、雇用など様々な経済活動での重要かつ景気に敏感に反応する指標の動きを統合することによって、 景気の現状把握</a:t>
            </a:r>
            <a:r>
              <a:rPr lang="ja-JP" altLang="ja-JP" sz="600" dirty="0" smtClean="0">
                <a:latin typeface="HGPｺﾞｼｯｸM" panose="020B0600000000000000" pitchFamily="50" charset="-128"/>
                <a:ea typeface="HGPｺﾞｼｯｸM" panose="020B0600000000000000" pitchFamily="50" charset="-128"/>
              </a:rPr>
              <a:t>及び将来</a:t>
            </a:r>
            <a:r>
              <a:rPr lang="ja-JP" altLang="ja-JP" sz="600" dirty="0">
                <a:latin typeface="HGPｺﾞｼｯｸM" panose="020B0600000000000000" pitchFamily="50" charset="-128"/>
                <a:ea typeface="HGPｺﾞｼｯｸM" panose="020B0600000000000000" pitchFamily="50" charset="-128"/>
              </a:rPr>
              <a:t>予測に資するために</a:t>
            </a:r>
            <a:r>
              <a:rPr lang="ja-JP" altLang="ja-JP" sz="600" dirty="0" smtClean="0">
                <a:latin typeface="HGPｺﾞｼｯｸM" panose="020B0600000000000000" pitchFamily="50" charset="-128"/>
                <a:ea typeface="HGPｺﾞｼｯｸM" panose="020B0600000000000000" pitchFamily="50" charset="-128"/>
              </a:rPr>
              <a:t>作成</a:t>
            </a:r>
            <a:endParaRPr lang="en-US" altLang="ja-JP" sz="600" dirty="0" smtClean="0">
              <a:latin typeface="HGPｺﾞｼｯｸM" panose="020B0600000000000000" pitchFamily="50" charset="-128"/>
              <a:ea typeface="HGPｺﾞｼｯｸM" panose="020B0600000000000000" pitchFamily="50" charset="-128"/>
            </a:endParaRPr>
          </a:p>
          <a:p>
            <a:r>
              <a:rPr lang="ja-JP" altLang="en-US" sz="600" dirty="0">
                <a:latin typeface="HGPｺﾞｼｯｸM" panose="020B0600000000000000" pitchFamily="50" charset="-128"/>
                <a:ea typeface="HGPｺﾞｼｯｸM" panose="020B0600000000000000" pitchFamily="50" charset="-128"/>
              </a:rPr>
              <a:t>　</a:t>
            </a:r>
            <a:r>
              <a:rPr lang="ja-JP" altLang="en-US" sz="600" dirty="0" smtClean="0">
                <a:latin typeface="HGPｺﾞｼｯｸM" panose="020B0600000000000000" pitchFamily="50" charset="-128"/>
                <a:ea typeface="HGPｺﾞｼｯｸM" panose="020B0600000000000000" pitchFamily="50" charset="-128"/>
              </a:rPr>
              <a:t>　</a:t>
            </a:r>
            <a:r>
              <a:rPr lang="ja-JP" altLang="ja-JP" sz="600" dirty="0" smtClean="0">
                <a:latin typeface="HGPｺﾞｼｯｸM" panose="020B0600000000000000" pitchFamily="50" charset="-128"/>
                <a:ea typeface="HGPｺﾞｼｯｸM" panose="020B0600000000000000" pitchFamily="50" charset="-128"/>
              </a:rPr>
              <a:t>された</a:t>
            </a:r>
            <a:r>
              <a:rPr lang="ja-JP" altLang="ja-JP" sz="600" dirty="0">
                <a:latin typeface="HGPｺﾞｼｯｸM" panose="020B0600000000000000" pitchFamily="50" charset="-128"/>
                <a:ea typeface="HGPｺﾞｼｯｸM" panose="020B0600000000000000" pitchFamily="50" charset="-128"/>
              </a:rPr>
              <a:t>指標。ＣＩは主として景気変動の大きさやテンポ（量感）を測定することを目的としている</a:t>
            </a:r>
            <a:r>
              <a:rPr lang="ja-JP" altLang="ja-JP" sz="600" dirty="0" smtClean="0">
                <a:latin typeface="HGPｺﾞｼｯｸM" panose="020B0600000000000000" pitchFamily="50" charset="-128"/>
                <a:ea typeface="HGPｺﾞｼｯｸM" panose="020B0600000000000000" pitchFamily="50" charset="-128"/>
              </a:rPr>
              <a:t>。</a:t>
            </a:r>
            <a:r>
              <a:rPr lang="en-US" altLang="ja-JP" sz="600" dirty="0">
                <a:latin typeface="HGPｺﾞｼｯｸM" panose="020B0600000000000000" pitchFamily="50" charset="-128"/>
                <a:ea typeface="HGPｺﾞｼｯｸM" panose="020B0600000000000000" pitchFamily="50" charset="-128"/>
              </a:rPr>
              <a:t>2010</a:t>
            </a:r>
            <a:r>
              <a:rPr lang="ja-JP" altLang="ja-JP" sz="600" dirty="0" smtClean="0">
                <a:latin typeface="HGPｺﾞｼｯｸM" panose="020B0600000000000000" pitchFamily="50" charset="-128"/>
                <a:ea typeface="HGPｺﾞｼｯｸM" panose="020B0600000000000000" pitchFamily="50" charset="-128"/>
              </a:rPr>
              <a:t>年</a:t>
            </a:r>
            <a:r>
              <a:rPr lang="ja-JP" altLang="ja-JP" sz="600" dirty="0">
                <a:latin typeface="HGPｺﾞｼｯｸM" panose="020B0600000000000000" pitchFamily="50" charset="-128"/>
                <a:ea typeface="HGPｺﾞｼｯｸM" panose="020B0600000000000000" pitchFamily="50" charset="-128"/>
              </a:rPr>
              <a:t>を１００として指数で算出している</a:t>
            </a:r>
            <a:r>
              <a:rPr lang="ja-JP" altLang="ja-JP" sz="600" dirty="0" smtClean="0">
                <a:latin typeface="HGPｺﾞｼｯｸM" panose="020B0600000000000000" pitchFamily="50" charset="-128"/>
                <a:ea typeface="HGPｺﾞｼｯｸM" panose="020B0600000000000000" pitchFamily="50" charset="-128"/>
              </a:rPr>
              <a:t>。</a:t>
            </a:r>
            <a:endParaRPr lang="en-US" altLang="ja-JP" sz="600" dirty="0" smtClean="0">
              <a:latin typeface="HGPｺﾞｼｯｸM" panose="020B0600000000000000" pitchFamily="50" charset="-128"/>
              <a:ea typeface="HGPｺﾞｼｯｸM" panose="020B0600000000000000" pitchFamily="50" charset="-128"/>
            </a:endParaRPr>
          </a:p>
          <a:p>
            <a:r>
              <a:rPr lang="ja-JP" altLang="en-US" sz="600" dirty="0" smtClean="0">
                <a:latin typeface="HGPｺﾞｼｯｸM" panose="020B0600000000000000" pitchFamily="50" charset="-128"/>
                <a:ea typeface="HGPｺﾞｼｯｸM" panose="020B0600000000000000" pitchFamily="50" charset="-128"/>
              </a:rPr>
              <a:t>◆</a:t>
            </a:r>
            <a:r>
              <a:rPr lang="ja-JP" altLang="en-US" sz="600" dirty="0">
                <a:latin typeface="HGPｺﾞｼｯｸM" panose="020B0600000000000000" pitchFamily="50" charset="-128"/>
                <a:ea typeface="HGPｺﾞｼｯｸM" panose="020B0600000000000000" pitchFamily="50" charset="-128"/>
              </a:rPr>
              <a:t>鉱工業生産指数・・</a:t>
            </a:r>
            <a:r>
              <a:rPr lang="ja-JP" altLang="en-US" sz="600" dirty="0" smtClean="0">
                <a:latin typeface="HGPｺﾞｼｯｸM" panose="020B0600000000000000" pitchFamily="50" charset="-128"/>
                <a:ea typeface="HGPｺﾞｼｯｸM" panose="020B0600000000000000" pitchFamily="50" charset="-128"/>
              </a:rPr>
              <a:t>・生産</a:t>
            </a:r>
            <a:r>
              <a:rPr lang="ja-JP" altLang="en-US" sz="600" dirty="0">
                <a:latin typeface="HGPｺﾞｼｯｸM" panose="020B0600000000000000" pitchFamily="50" charset="-128"/>
                <a:ea typeface="HGPｺﾞｼｯｸM" panose="020B0600000000000000" pitchFamily="50" charset="-128"/>
              </a:rPr>
              <a:t>動態統計調査などをもとに、月々の鉱業・製造工業の生産を</a:t>
            </a:r>
            <a:r>
              <a:rPr lang="en-US" altLang="ja-JP" sz="600" dirty="0">
                <a:latin typeface="HGPｺﾞｼｯｸM" panose="020B0600000000000000" pitchFamily="50" charset="-128"/>
                <a:ea typeface="HGPｺﾞｼｯｸM" panose="020B0600000000000000" pitchFamily="50" charset="-128"/>
              </a:rPr>
              <a:t>2010</a:t>
            </a:r>
            <a:r>
              <a:rPr lang="ja-JP" altLang="en-US" sz="600" dirty="0">
                <a:latin typeface="HGPｺﾞｼｯｸM" panose="020B0600000000000000" pitchFamily="50" charset="-128"/>
                <a:ea typeface="HGPｺﾞｼｯｸM" panose="020B0600000000000000" pitchFamily="50" charset="-128"/>
              </a:rPr>
              <a:t>年平均を基準（</a:t>
            </a:r>
            <a:r>
              <a:rPr lang="en-US" altLang="ja-JP" sz="600" dirty="0">
                <a:latin typeface="HGPｺﾞｼｯｸM" panose="020B0600000000000000" pitchFamily="50" charset="-128"/>
                <a:ea typeface="HGPｺﾞｼｯｸM" panose="020B0600000000000000" pitchFamily="50" charset="-128"/>
              </a:rPr>
              <a:t>=100</a:t>
            </a:r>
            <a:r>
              <a:rPr lang="ja-JP" altLang="en-US" sz="600" dirty="0">
                <a:latin typeface="HGPｺﾞｼｯｸM" panose="020B0600000000000000" pitchFamily="50" charset="-128"/>
                <a:ea typeface="HGPｺﾞｼｯｸM" panose="020B0600000000000000" pitchFamily="50" charset="-128"/>
              </a:rPr>
              <a:t>）として指数化したもの</a:t>
            </a:r>
            <a:r>
              <a:rPr lang="ja-JP" altLang="en-US" sz="600" dirty="0" smtClean="0">
                <a:latin typeface="HGPｺﾞｼｯｸM" panose="020B0600000000000000" pitchFamily="50" charset="-128"/>
                <a:ea typeface="HGPｺﾞｼｯｸM" panose="020B0600000000000000" pitchFamily="50" charset="-128"/>
              </a:rPr>
              <a:t>。</a:t>
            </a:r>
            <a:endParaRPr lang="en-US" altLang="ja-JP" sz="600" dirty="0" smtClean="0">
              <a:latin typeface="HGPｺﾞｼｯｸM" panose="020B0600000000000000" pitchFamily="50" charset="-128"/>
              <a:ea typeface="HGPｺﾞｼｯｸM" panose="020B0600000000000000" pitchFamily="50" charset="-128"/>
            </a:endParaRPr>
          </a:p>
          <a:p>
            <a:r>
              <a:rPr lang="ja-JP" altLang="en-US" sz="600" dirty="0" smtClean="0">
                <a:latin typeface="HGPｺﾞｼｯｸM" panose="020B0600000000000000" pitchFamily="50" charset="-128"/>
                <a:ea typeface="HGPｺﾞｼｯｸM" panose="020B0600000000000000" pitchFamily="50" charset="-128"/>
              </a:rPr>
              <a:t>◆百貨店</a:t>
            </a:r>
            <a:r>
              <a:rPr lang="ja-JP" altLang="en-US" sz="600" dirty="0">
                <a:latin typeface="HGPｺﾞｼｯｸM" panose="020B0600000000000000" pitchFamily="50" charset="-128"/>
                <a:ea typeface="HGPｺﾞｼｯｸM" panose="020B0600000000000000" pitchFamily="50" charset="-128"/>
              </a:rPr>
              <a:t>・スーパー</a:t>
            </a:r>
            <a:r>
              <a:rPr lang="ja-JP" altLang="en-US" sz="600" dirty="0" smtClean="0">
                <a:latin typeface="HGPｺﾞｼｯｸM" panose="020B0600000000000000" pitchFamily="50" charset="-128"/>
                <a:ea typeface="HGPｺﾞｼｯｸM" panose="020B0600000000000000" pitchFamily="50" charset="-128"/>
              </a:rPr>
              <a:t>販売額・・・経済</a:t>
            </a:r>
            <a:r>
              <a:rPr lang="ja-JP" altLang="en-US" sz="600" dirty="0">
                <a:latin typeface="HGPｺﾞｼｯｸM" panose="020B0600000000000000" pitchFamily="50" charset="-128"/>
                <a:ea typeface="HGPｺﾞｼｯｸM" panose="020B0600000000000000" pitchFamily="50" charset="-128"/>
              </a:rPr>
              <a:t>産業省で実施している商業動態統計調査について、百貨店・スーパーの</a:t>
            </a:r>
            <a:r>
              <a:rPr lang="ja-JP" altLang="en-US" sz="600" dirty="0" smtClean="0">
                <a:latin typeface="HGPｺﾞｼｯｸM" panose="020B0600000000000000" pitchFamily="50" charset="-128"/>
                <a:ea typeface="HGPｺﾞｼｯｸM" panose="020B0600000000000000" pitchFamily="50" charset="-128"/>
              </a:rPr>
              <a:t>販売額</a:t>
            </a:r>
            <a:r>
              <a:rPr lang="ja-JP" altLang="en-US" sz="600" dirty="0">
                <a:latin typeface="HGPｺﾞｼｯｸM" panose="020B0600000000000000" pitchFamily="50" charset="-128"/>
                <a:ea typeface="HGPｺﾞｼｯｸM" panose="020B0600000000000000" pitchFamily="50" charset="-128"/>
              </a:rPr>
              <a:t>を</a:t>
            </a:r>
            <a:r>
              <a:rPr lang="ja-JP" altLang="en-US" sz="600" dirty="0" smtClean="0">
                <a:latin typeface="HGPｺﾞｼｯｸM" panose="020B0600000000000000" pitchFamily="50" charset="-128"/>
                <a:ea typeface="HGPｺﾞｼｯｸM" panose="020B0600000000000000" pitchFamily="50" charset="-128"/>
              </a:rPr>
              <a:t>再集計</a:t>
            </a:r>
            <a:r>
              <a:rPr lang="ja-JP" altLang="en-US" sz="600" dirty="0">
                <a:latin typeface="HGPｺﾞｼｯｸM" panose="020B0600000000000000" pitchFamily="50" charset="-128"/>
                <a:ea typeface="HGPｺﾞｼｯｸM" panose="020B0600000000000000" pitchFamily="50" charset="-128"/>
              </a:rPr>
              <a:t>したもの</a:t>
            </a:r>
            <a:r>
              <a:rPr lang="ja-JP" altLang="en-US" sz="600" dirty="0" smtClean="0">
                <a:latin typeface="HGPｺﾞｼｯｸM" panose="020B0600000000000000" pitchFamily="50" charset="-128"/>
                <a:ea typeface="HGPｺﾞｼｯｸM" panose="020B0600000000000000" pitchFamily="50" charset="-128"/>
              </a:rPr>
              <a:t>。</a:t>
            </a:r>
            <a:endParaRPr lang="ja-JP" altLang="ja-JP" sz="600" dirty="0">
              <a:latin typeface="HGPｺﾞｼｯｸM" panose="020B0600000000000000" pitchFamily="50" charset="-128"/>
              <a:ea typeface="HGPｺﾞｼｯｸM" panose="020B0600000000000000" pitchFamily="50" charset="-128"/>
            </a:endParaRPr>
          </a:p>
        </p:txBody>
      </p:sp>
      <p:sp>
        <p:nvSpPr>
          <p:cNvPr id="5" name="スライド番号プレースホルダー 4"/>
          <p:cNvSpPr>
            <a:spLocks noGrp="1"/>
          </p:cNvSpPr>
          <p:nvPr>
            <p:ph type="sldNum" sz="quarter" idx="12"/>
          </p:nvPr>
        </p:nvSpPr>
        <p:spPr/>
        <p:txBody>
          <a:bodyPr/>
          <a:lstStyle/>
          <a:p>
            <a:pPr>
              <a:defRPr/>
            </a:pPr>
            <a:fld id="{FA3047F3-2FCF-4527-9259-7229A3906898}" type="slidenum">
              <a:rPr lang="ja-JP" altLang="en-US" smtClean="0"/>
              <a:pPr>
                <a:defRPr/>
              </a:pPr>
              <a:t>5</a:t>
            </a:fld>
            <a:endParaRPr lang="ja-JP" altLang="en-US" dirty="0"/>
          </a:p>
        </p:txBody>
      </p:sp>
      <p:graphicFrame>
        <p:nvGraphicFramePr>
          <p:cNvPr id="61" name="グラフ 60"/>
          <p:cNvGraphicFramePr>
            <a:graphicFrameLocks noGrp="1"/>
          </p:cNvGraphicFramePr>
          <p:nvPr>
            <p:extLst>
              <p:ext uri="{D42A27DB-BD31-4B8C-83A1-F6EECF244321}">
                <p14:modId xmlns:p14="http://schemas.microsoft.com/office/powerpoint/2010/main" val="3693029687"/>
              </p:ext>
            </p:extLst>
          </p:nvPr>
        </p:nvGraphicFramePr>
        <p:xfrm>
          <a:off x="-62313" y="728372"/>
          <a:ext cx="8810777" cy="3996772"/>
        </p:xfrm>
        <a:graphic>
          <a:graphicData uri="http://schemas.openxmlformats.org/drawingml/2006/chart">
            <c:chart xmlns:c="http://schemas.openxmlformats.org/drawingml/2006/chart" xmlns:r="http://schemas.openxmlformats.org/officeDocument/2006/relationships" r:id="rId2"/>
          </a:graphicData>
        </a:graphic>
      </p:graphicFrame>
      <p:grpSp>
        <p:nvGrpSpPr>
          <p:cNvPr id="62" name="グループ化 61"/>
          <p:cNvGrpSpPr/>
          <p:nvPr/>
        </p:nvGrpSpPr>
        <p:grpSpPr>
          <a:xfrm>
            <a:off x="3238803" y="818527"/>
            <a:ext cx="864096" cy="1080121"/>
            <a:chOff x="9398714" y="1412776"/>
            <a:chExt cx="864096" cy="1080121"/>
          </a:xfrm>
        </p:grpSpPr>
        <p:sp>
          <p:nvSpPr>
            <p:cNvPr id="63" name="テキスト ボックス 62"/>
            <p:cNvSpPr txBox="1"/>
            <p:nvPr/>
          </p:nvSpPr>
          <p:spPr>
            <a:xfrm>
              <a:off x="9398714" y="1412776"/>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2012</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12</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4" name="テキスト ボックス 63"/>
            <p:cNvSpPr txBox="1"/>
            <p:nvPr/>
          </p:nvSpPr>
          <p:spPr>
            <a:xfrm>
              <a:off x="9684568" y="1484785"/>
              <a:ext cx="292388" cy="1008112"/>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第２次安倍内閣発足</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65" name="テキスト ボックス 64"/>
          <p:cNvSpPr txBox="1"/>
          <p:nvPr/>
        </p:nvSpPr>
        <p:spPr>
          <a:xfrm>
            <a:off x="1521863" y="1313667"/>
            <a:ext cx="50405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2011</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3</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6" name="テキスト ボックス 65"/>
          <p:cNvSpPr txBox="1"/>
          <p:nvPr/>
        </p:nvSpPr>
        <p:spPr>
          <a:xfrm>
            <a:off x="1737887" y="1466309"/>
            <a:ext cx="107722" cy="792378"/>
          </a:xfrm>
          <a:prstGeom prst="rect">
            <a:avLst/>
          </a:prstGeom>
          <a:noFill/>
        </p:spPr>
        <p:txBody>
          <a:bodyPr vert="eaVert" wrap="square" lIns="0" tIns="0" rIns="0" bIns="0" rtlCol="0">
            <a:spAutoFit/>
          </a:bodyPr>
          <a:lstStyle/>
          <a:p>
            <a:r>
              <a:rPr lang="ja-JP" altLang="en-US" sz="700" dirty="0" smtClean="0">
                <a:latin typeface="HGPｺﾞｼｯｸM" panose="020B0600000000000000" pitchFamily="50" charset="-128"/>
                <a:ea typeface="HGPｺﾞｼｯｸM" panose="020B0600000000000000" pitchFamily="50" charset="-128"/>
              </a:rPr>
              <a:t>東日本大震災</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7" name="テキスト ボックス 66"/>
          <p:cNvSpPr txBox="1"/>
          <p:nvPr/>
        </p:nvSpPr>
        <p:spPr>
          <a:xfrm>
            <a:off x="4588161" y="3033246"/>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2014</a:t>
            </a:r>
            <a:r>
              <a:rPr kumimoji="1" lang="ja-JP" altLang="en-US" sz="700" dirty="0" smtClean="0">
                <a:latin typeface="HGPｺﾞｼｯｸM" panose="020B0600000000000000" pitchFamily="50" charset="-128"/>
                <a:ea typeface="HGPｺﾞｼｯｸM" panose="020B0600000000000000" pitchFamily="50" charset="-128"/>
              </a:rPr>
              <a:t>年</a:t>
            </a:r>
            <a:r>
              <a:rPr lang="en-US" altLang="ja-JP" sz="700" dirty="0">
                <a:latin typeface="HGPｺﾞｼｯｸM" panose="020B0600000000000000" pitchFamily="50" charset="-128"/>
                <a:ea typeface="HGPｺﾞｼｯｸM" panose="020B0600000000000000" pitchFamily="50" charset="-128"/>
              </a:rPr>
              <a:t>4</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8" name="テキスト ボックス 67"/>
          <p:cNvSpPr txBox="1"/>
          <p:nvPr/>
        </p:nvSpPr>
        <p:spPr>
          <a:xfrm>
            <a:off x="4881183" y="3122783"/>
            <a:ext cx="292388" cy="993183"/>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消費税８％引上げ</a:t>
            </a:r>
            <a:endParaRPr kumimoji="1" lang="ja-JP" altLang="en-US" sz="700" dirty="0">
              <a:latin typeface="HGPｺﾞｼｯｸM" panose="020B0600000000000000" pitchFamily="50" charset="-128"/>
              <a:ea typeface="HGPｺﾞｼｯｸM" panose="020B0600000000000000" pitchFamily="50" charset="-128"/>
            </a:endParaRPr>
          </a:p>
        </p:txBody>
      </p:sp>
      <p:grpSp>
        <p:nvGrpSpPr>
          <p:cNvPr id="69" name="グループ化 68"/>
          <p:cNvGrpSpPr/>
          <p:nvPr/>
        </p:nvGrpSpPr>
        <p:grpSpPr>
          <a:xfrm>
            <a:off x="6706439" y="3055318"/>
            <a:ext cx="609020" cy="1093762"/>
            <a:chOff x="9828584" y="2407246"/>
            <a:chExt cx="609020" cy="1093762"/>
          </a:xfrm>
        </p:grpSpPr>
        <p:sp>
          <p:nvSpPr>
            <p:cNvPr id="70" name="テキスト ボックス 69"/>
            <p:cNvSpPr txBox="1"/>
            <p:nvPr/>
          </p:nvSpPr>
          <p:spPr>
            <a:xfrm>
              <a:off x="9828584" y="2407246"/>
              <a:ext cx="609020"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2016</a:t>
              </a:r>
              <a:r>
                <a:rPr kumimoji="1" lang="ja-JP" altLang="en-US" sz="700" dirty="0" smtClean="0">
                  <a:latin typeface="HGPｺﾞｼｯｸM" panose="020B0600000000000000" pitchFamily="50" charset="-128"/>
                  <a:ea typeface="HGPｺﾞｼｯｸM" panose="020B0600000000000000" pitchFamily="50" charset="-128"/>
                </a:rPr>
                <a:t>年</a:t>
              </a:r>
              <a:r>
                <a:rPr lang="en-US" altLang="ja-JP" sz="700" dirty="0" smtClean="0">
                  <a:latin typeface="HGPｺﾞｼｯｸM" panose="020B0600000000000000" pitchFamily="50" charset="-128"/>
                  <a:ea typeface="HGPｺﾞｼｯｸM" panose="020B0600000000000000" pitchFamily="50" charset="-128"/>
                </a:rPr>
                <a:t>2</a:t>
              </a:r>
              <a:r>
                <a:rPr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71" name="テキスト ボックス 70"/>
            <p:cNvSpPr txBox="1"/>
            <p:nvPr/>
          </p:nvSpPr>
          <p:spPr>
            <a:xfrm>
              <a:off x="10001200" y="2514968"/>
              <a:ext cx="292388" cy="986040"/>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日銀マイナス金利導入</a:t>
              </a:r>
              <a:endParaRPr kumimoji="1" lang="ja-JP" altLang="en-US" sz="700" dirty="0">
                <a:latin typeface="HGPｺﾞｼｯｸM" panose="020B0600000000000000" pitchFamily="50" charset="-128"/>
                <a:ea typeface="HGPｺﾞｼｯｸM" panose="020B0600000000000000" pitchFamily="50" charset="-128"/>
              </a:endParaRPr>
            </a:p>
          </p:txBody>
        </p:sp>
      </p:grpSp>
      <p:grpSp>
        <p:nvGrpSpPr>
          <p:cNvPr id="72" name="グループ化 71"/>
          <p:cNvGrpSpPr/>
          <p:nvPr/>
        </p:nvGrpSpPr>
        <p:grpSpPr>
          <a:xfrm>
            <a:off x="3754111" y="674511"/>
            <a:ext cx="611560" cy="1106748"/>
            <a:chOff x="9741006" y="1818196"/>
            <a:chExt cx="611560" cy="1106748"/>
          </a:xfrm>
        </p:grpSpPr>
        <p:sp>
          <p:nvSpPr>
            <p:cNvPr id="73" name="テキスト ボックス 72"/>
            <p:cNvSpPr txBox="1"/>
            <p:nvPr/>
          </p:nvSpPr>
          <p:spPr>
            <a:xfrm>
              <a:off x="9741006" y="1818196"/>
              <a:ext cx="611560"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2013</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6</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74" name="テキスト ボックス 73"/>
            <p:cNvSpPr txBox="1"/>
            <p:nvPr/>
          </p:nvSpPr>
          <p:spPr>
            <a:xfrm>
              <a:off x="9792870" y="1898684"/>
              <a:ext cx="400110" cy="1026260"/>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日本再興戦略</a:t>
              </a:r>
              <a:endParaRPr lang="en-US" altLang="ja-JP" sz="700" dirty="0" smtClean="0">
                <a:latin typeface="HGPｺﾞｼｯｸM" panose="020B0600000000000000" pitchFamily="50" charset="-128"/>
                <a:ea typeface="HGPｺﾞｼｯｸM" panose="020B0600000000000000" pitchFamily="50" charset="-128"/>
              </a:endParaRPr>
            </a:p>
            <a:p>
              <a:r>
                <a:rPr lang="ja-JP" altLang="en-US" sz="700" dirty="0" smtClean="0">
                  <a:latin typeface="HGPｺﾞｼｯｸM" panose="020B0600000000000000" pitchFamily="50" charset="-128"/>
                  <a:ea typeface="HGPｺﾞｼｯｸM" panose="020B0600000000000000" pitchFamily="50" charset="-128"/>
                </a:rPr>
                <a:t>　　　　　閣議決定</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75" name="四角形吹き出し 74"/>
          <p:cNvSpPr/>
          <p:nvPr/>
        </p:nvSpPr>
        <p:spPr>
          <a:xfrm>
            <a:off x="4427984" y="586240"/>
            <a:ext cx="3446689" cy="558832"/>
          </a:xfrm>
          <a:prstGeom prst="wedgeRectCallout">
            <a:avLst>
              <a:gd name="adj1" fmla="val -31650"/>
              <a:gd name="adj2" fmla="val 58734"/>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ja-JP" sz="800" dirty="0">
                <a:solidFill>
                  <a:schemeClr val="tx1"/>
                </a:solidFill>
                <a:latin typeface="HGPｺﾞｼｯｸM" panose="020B0600000000000000" pitchFamily="50" charset="-128"/>
                <a:ea typeface="HGPｺﾞｼｯｸM" panose="020B0600000000000000" pitchFamily="50" charset="-128"/>
              </a:rPr>
              <a:t>景気全体の動きは成長戦略策定以降、概ねゆるやかな回復傾向が続いて</a:t>
            </a:r>
            <a:r>
              <a:rPr lang="ja-JP" altLang="ja-JP" sz="800" dirty="0" smtClean="0">
                <a:solidFill>
                  <a:schemeClr val="tx1"/>
                </a:solidFill>
                <a:latin typeface="HGPｺﾞｼｯｸM" panose="020B0600000000000000" pitchFamily="50" charset="-128"/>
                <a:ea typeface="HGPｺﾞｼｯｸM" panose="020B0600000000000000" pitchFamily="50" charset="-128"/>
              </a:rPr>
              <a:t>いる</a:t>
            </a:r>
            <a:endParaRPr lang="en-US" altLang="ja-JP" sz="8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smtClean="0">
                <a:solidFill>
                  <a:schemeClr val="tx1"/>
                </a:solidFill>
                <a:latin typeface="HGPｺﾞｼｯｸM" panose="020B0600000000000000" pitchFamily="50" charset="-128"/>
                <a:ea typeface="HGPｺﾞｼｯｸM" panose="020B0600000000000000" pitchFamily="50" charset="-128"/>
              </a:rPr>
              <a:t>　</a:t>
            </a:r>
            <a:r>
              <a:rPr lang="ja-JP" altLang="ja-JP" sz="600" dirty="0" smtClean="0">
                <a:solidFill>
                  <a:schemeClr val="tx1"/>
                </a:solidFill>
                <a:latin typeface="HGPｺﾞｼｯｸM" panose="020B0600000000000000" pitchFamily="50" charset="-128"/>
                <a:ea typeface="HGPｺﾞｼｯｸM" panose="020B0600000000000000" pitchFamily="50" charset="-128"/>
              </a:rPr>
              <a:t>（</a:t>
            </a:r>
            <a:r>
              <a:rPr lang="en-US" altLang="ja-JP" sz="600" dirty="0">
                <a:solidFill>
                  <a:schemeClr val="tx1"/>
                </a:solidFill>
                <a:latin typeface="HGPｺﾞｼｯｸM" panose="020B0600000000000000" pitchFamily="50" charset="-128"/>
                <a:ea typeface="HGPｺﾞｼｯｸM" panose="020B0600000000000000" pitchFamily="50" charset="-128"/>
              </a:rPr>
              <a:t>2014</a:t>
            </a:r>
            <a:r>
              <a:rPr lang="ja-JP" altLang="en-US" sz="600" dirty="0" smtClean="0">
                <a:solidFill>
                  <a:schemeClr val="tx1"/>
                </a:solidFill>
                <a:latin typeface="HGPｺﾞｼｯｸM" panose="020B0600000000000000" pitchFamily="50" charset="-128"/>
                <a:ea typeface="HGPｺﾞｼｯｸM" panose="020B0600000000000000" pitchFamily="50" charset="-128"/>
              </a:rPr>
              <a:t>年は、</a:t>
            </a:r>
            <a:r>
              <a:rPr lang="en-US" altLang="ja-JP" sz="600" dirty="0" smtClean="0">
                <a:solidFill>
                  <a:schemeClr val="tx1"/>
                </a:solidFill>
                <a:latin typeface="HGPｺﾞｼｯｸM" panose="020B0600000000000000" pitchFamily="50" charset="-128"/>
                <a:ea typeface="HGPｺﾞｼｯｸM" panose="020B0600000000000000" pitchFamily="50" charset="-128"/>
              </a:rPr>
              <a:t>4</a:t>
            </a:r>
            <a:r>
              <a:rPr lang="ja-JP" altLang="en-US" sz="600" dirty="0">
                <a:solidFill>
                  <a:schemeClr val="tx1"/>
                </a:solidFill>
                <a:latin typeface="HGPｺﾞｼｯｸM" panose="020B0600000000000000" pitchFamily="50" charset="-128"/>
                <a:ea typeface="HGPｺﾞｼｯｸM" panose="020B0600000000000000" pitchFamily="50" charset="-128"/>
              </a:rPr>
              <a:t>月</a:t>
            </a:r>
            <a:r>
              <a:rPr lang="ja-JP" altLang="en-US" sz="600" dirty="0" smtClean="0">
                <a:solidFill>
                  <a:schemeClr val="tx1"/>
                </a:solidFill>
                <a:latin typeface="HGPｺﾞｼｯｸM" panose="020B0600000000000000" pitchFamily="50" charset="-128"/>
                <a:ea typeface="HGPｺﾞｼｯｸM" panose="020B0600000000000000" pitchFamily="50" charset="-128"/>
              </a:rPr>
              <a:t>以降消費</a:t>
            </a:r>
            <a:r>
              <a:rPr lang="ja-JP" altLang="en-US" sz="600" dirty="0">
                <a:solidFill>
                  <a:schemeClr val="tx1"/>
                </a:solidFill>
                <a:latin typeface="HGPｺﾞｼｯｸM" panose="020B0600000000000000" pitchFamily="50" charset="-128"/>
                <a:ea typeface="HGPｺﾞｼｯｸM" panose="020B0600000000000000" pitchFamily="50" charset="-128"/>
              </a:rPr>
              <a:t>増税の駆け込み需要の反動減と物価上昇に</a:t>
            </a:r>
            <a:r>
              <a:rPr lang="ja-JP" altLang="en-US" sz="600" dirty="0" smtClean="0">
                <a:solidFill>
                  <a:schemeClr val="tx1"/>
                </a:solidFill>
                <a:latin typeface="HGPｺﾞｼｯｸM" panose="020B0600000000000000" pitchFamily="50" charset="-128"/>
                <a:ea typeface="HGPｺﾞｼｯｸM" panose="020B0600000000000000" pitchFamily="50" charset="-128"/>
              </a:rPr>
              <a:t>より消費</a:t>
            </a:r>
            <a:r>
              <a:rPr lang="ja-JP" altLang="en-US" sz="600" dirty="0">
                <a:solidFill>
                  <a:schemeClr val="tx1"/>
                </a:solidFill>
                <a:latin typeface="HGPｺﾞｼｯｸM" panose="020B0600000000000000" pitchFamily="50" charset="-128"/>
                <a:ea typeface="HGPｺﾞｼｯｸM" panose="020B0600000000000000" pitchFamily="50" charset="-128"/>
              </a:rPr>
              <a:t>が</a:t>
            </a:r>
            <a:r>
              <a:rPr lang="ja-JP" altLang="en-US" sz="600" dirty="0" smtClean="0">
                <a:solidFill>
                  <a:schemeClr val="tx1"/>
                </a:solidFill>
                <a:latin typeface="HGPｺﾞｼｯｸM" panose="020B0600000000000000" pitchFamily="50" charset="-128"/>
                <a:ea typeface="HGPｺﾞｼｯｸM" panose="020B0600000000000000" pitchFamily="50" charset="-128"/>
              </a:rPr>
              <a:t>落ち込む。</a:t>
            </a:r>
            <a:endParaRPr lang="en-US" altLang="ja-JP" sz="6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a:solidFill>
                  <a:schemeClr val="tx1"/>
                </a:solidFill>
                <a:latin typeface="HGPｺﾞｼｯｸM" panose="020B0600000000000000" pitchFamily="50" charset="-128"/>
                <a:ea typeface="HGPｺﾞｼｯｸM" panose="020B0600000000000000" pitchFamily="50" charset="-128"/>
              </a:rPr>
              <a:t>　</a:t>
            </a:r>
            <a:r>
              <a:rPr lang="ja-JP" altLang="en-US" sz="600" dirty="0" smtClean="0">
                <a:solidFill>
                  <a:schemeClr val="tx1"/>
                </a:solidFill>
                <a:latin typeface="HGPｺﾞｼｯｸM" panose="020B0600000000000000" pitchFamily="50" charset="-128"/>
                <a:ea typeface="HGPｺﾞｼｯｸM" panose="020B0600000000000000" pitchFamily="50" charset="-128"/>
              </a:rPr>
              <a:t> </a:t>
            </a:r>
            <a:r>
              <a:rPr lang="en-US" altLang="ja-JP" sz="600" dirty="0" smtClean="0">
                <a:solidFill>
                  <a:schemeClr val="tx1"/>
                </a:solidFill>
                <a:latin typeface="HGPｺﾞｼｯｸM" panose="020B0600000000000000" pitchFamily="50" charset="-128"/>
                <a:ea typeface="HGPｺﾞｼｯｸM" panose="020B0600000000000000" pitchFamily="50" charset="-128"/>
              </a:rPr>
              <a:t>2015</a:t>
            </a:r>
            <a:r>
              <a:rPr lang="ja-JP" altLang="en-US" sz="600" dirty="0" smtClean="0">
                <a:solidFill>
                  <a:schemeClr val="tx1"/>
                </a:solidFill>
                <a:latin typeface="HGPｺﾞｼｯｸM" panose="020B0600000000000000" pitchFamily="50" charset="-128"/>
                <a:ea typeface="HGPｺﾞｼｯｸM" panose="020B0600000000000000" pitchFamily="50" charset="-128"/>
              </a:rPr>
              <a:t>年は、消費マインドが低調で推移し、年末にかけては円高により輸出額が減少に転じる。</a:t>
            </a:r>
            <a:endParaRPr lang="en-US" altLang="ja-JP" sz="6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a:solidFill>
                  <a:schemeClr val="tx1"/>
                </a:solidFill>
                <a:latin typeface="HGPｺﾞｼｯｸM" panose="020B0600000000000000" pitchFamily="50" charset="-128"/>
                <a:ea typeface="HGPｺﾞｼｯｸM" panose="020B0600000000000000" pitchFamily="50" charset="-128"/>
              </a:rPr>
              <a:t>　</a:t>
            </a:r>
            <a:r>
              <a:rPr lang="ja-JP" altLang="en-US" sz="600" dirty="0" smtClean="0">
                <a:solidFill>
                  <a:schemeClr val="tx1"/>
                </a:solidFill>
                <a:latin typeface="HGPｺﾞｼｯｸM" panose="020B0600000000000000" pitchFamily="50" charset="-128"/>
                <a:ea typeface="HGPｺﾞｼｯｸM" panose="020B0600000000000000" pitchFamily="50" charset="-128"/>
              </a:rPr>
              <a:t> </a:t>
            </a:r>
            <a:r>
              <a:rPr lang="en-US" altLang="ja-JP" sz="600" dirty="0" smtClean="0">
                <a:solidFill>
                  <a:schemeClr val="tx1"/>
                </a:solidFill>
                <a:latin typeface="HGPｺﾞｼｯｸM" panose="020B0600000000000000" pitchFamily="50" charset="-128"/>
                <a:ea typeface="HGPｺﾞｼｯｸM" panose="020B0600000000000000" pitchFamily="50" charset="-128"/>
              </a:rPr>
              <a:t>2016</a:t>
            </a:r>
            <a:r>
              <a:rPr lang="ja-JP" altLang="en-US" sz="600" dirty="0" smtClean="0">
                <a:solidFill>
                  <a:schemeClr val="tx1"/>
                </a:solidFill>
                <a:latin typeface="HGPｺﾞｼｯｸM" panose="020B0600000000000000" pitchFamily="50" charset="-128"/>
                <a:ea typeface="HGPｺﾞｼｯｸM" panose="020B0600000000000000" pitchFamily="50" charset="-128"/>
              </a:rPr>
              <a:t>年は、減少傾向にあった輸出額が、円安に転じた年末には増加基調となる。雇用は改善傾向</a:t>
            </a:r>
            <a:endParaRPr lang="en-US" altLang="ja-JP" sz="6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a:solidFill>
                  <a:schemeClr val="tx1"/>
                </a:solidFill>
                <a:latin typeface="HGPｺﾞｼｯｸM" panose="020B0600000000000000" pitchFamily="50" charset="-128"/>
                <a:ea typeface="HGPｺﾞｼｯｸM" panose="020B0600000000000000" pitchFamily="50" charset="-128"/>
              </a:rPr>
              <a:t>　</a:t>
            </a:r>
            <a:r>
              <a:rPr lang="ja-JP" altLang="en-US" sz="600" dirty="0" smtClean="0">
                <a:solidFill>
                  <a:schemeClr val="tx1"/>
                </a:solidFill>
                <a:latin typeface="HGPｺﾞｼｯｸM" panose="020B0600000000000000" pitchFamily="50" charset="-128"/>
                <a:ea typeface="HGPｺﾞｼｯｸM" panose="020B0600000000000000" pitchFamily="50" charset="-128"/>
              </a:rPr>
              <a:t> にあり、倒産は減少した。）</a:t>
            </a:r>
            <a:endParaRPr lang="ja-JP" altLang="ja-JP" sz="600" dirty="0">
              <a:solidFill>
                <a:schemeClr val="tx1"/>
              </a:solidFill>
              <a:latin typeface="HGPｺﾞｼｯｸM" panose="020B0600000000000000" pitchFamily="50" charset="-128"/>
              <a:ea typeface="HGPｺﾞｼｯｸM" panose="020B0600000000000000" pitchFamily="50" charset="-128"/>
            </a:endParaRPr>
          </a:p>
        </p:txBody>
      </p:sp>
      <p:sp>
        <p:nvSpPr>
          <p:cNvPr id="76" name="四角形吹き出し 75"/>
          <p:cNvSpPr/>
          <p:nvPr/>
        </p:nvSpPr>
        <p:spPr>
          <a:xfrm>
            <a:off x="5452257" y="1697908"/>
            <a:ext cx="1276399" cy="292572"/>
          </a:xfrm>
          <a:prstGeom prst="wedgeRectCallout">
            <a:avLst>
              <a:gd name="adj1" fmla="val -39973"/>
              <a:gd name="adj2" fmla="val 143623"/>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700" dirty="0" smtClean="0">
                <a:solidFill>
                  <a:schemeClr val="tx1"/>
                </a:solidFill>
                <a:latin typeface="HGPｺﾞｼｯｸM" panose="020B0600000000000000" pitchFamily="50" charset="-128"/>
                <a:ea typeface="HGPｺﾞｼｯｸM" panose="020B0600000000000000" pitchFamily="50" charset="-128"/>
              </a:rPr>
              <a:t>鉱工業生産指数は、全国水準を上回って推移</a:t>
            </a:r>
            <a:endParaRPr lang="ja-JP" altLang="ja-JP" sz="700" dirty="0">
              <a:solidFill>
                <a:schemeClr val="tx1"/>
              </a:solidFill>
              <a:latin typeface="HGPｺﾞｼｯｸM" panose="020B0600000000000000" pitchFamily="50" charset="-128"/>
              <a:ea typeface="HGPｺﾞｼｯｸM" panose="020B0600000000000000" pitchFamily="50" charset="-128"/>
            </a:endParaRPr>
          </a:p>
        </p:txBody>
      </p:sp>
      <p:grpSp>
        <p:nvGrpSpPr>
          <p:cNvPr id="77" name="グループ化 76"/>
          <p:cNvGrpSpPr/>
          <p:nvPr/>
        </p:nvGrpSpPr>
        <p:grpSpPr>
          <a:xfrm>
            <a:off x="6885950" y="1196752"/>
            <a:ext cx="864096" cy="1080121"/>
            <a:chOff x="9398714" y="1412776"/>
            <a:chExt cx="864096" cy="1080121"/>
          </a:xfrm>
        </p:grpSpPr>
        <p:sp>
          <p:nvSpPr>
            <p:cNvPr id="78" name="テキスト ボックス 77"/>
            <p:cNvSpPr txBox="1"/>
            <p:nvPr/>
          </p:nvSpPr>
          <p:spPr>
            <a:xfrm>
              <a:off x="9398714" y="1412776"/>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2016</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6</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79" name="テキスト ボックス 78"/>
            <p:cNvSpPr txBox="1"/>
            <p:nvPr/>
          </p:nvSpPr>
          <p:spPr>
            <a:xfrm>
              <a:off x="9576846" y="1484785"/>
              <a:ext cx="400110" cy="1008112"/>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一億総活躍プラン</a:t>
              </a:r>
              <a:endParaRPr lang="en-US" altLang="ja-JP" sz="700" dirty="0" smtClean="0">
                <a:latin typeface="HGPｺﾞｼｯｸM" panose="020B0600000000000000" pitchFamily="50" charset="-128"/>
                <a:ea typeface="HGPｺﾞｼｯｸM" panose="020B0600000000000000" pitchFamily="50" charset="-128"/>
              </a:endParaRPr>
            </a:p>
            <a:p>
              <a:r>
                <a:rPr lang="ja-JP" altLang="en-US" sz="700" dirty="0" smtClean="0">
                  <a:latin typeface="HGPｺﾞｼｯｸM" panose="020B0600000000000000" pitchFamily="50" charset="-128"/>
                  <a:ea typeface="HGPｺﾞｼｯｸM" panose="020B0600000000000000" pitchFamily="50" charset="-128"/>
                </a:rPr>
                <a:t>　　　　　</a:t>
              </a:r>
              <a:r>
                <a:rPr lang="ja-JP" altLang="en-US" sz="700" dirty="0">
                  <a:latin typeface="HGPｺﾞｼｯｸM" panose="020B0600000000000000" pitchFamily="50" charset="-128"/>
                  <a:ea typeface="HGPｺﾞｼｯｸM" panose="020B0600000000000000" pitchFamily="50" charset="-128"/>
                </a:rPr>
                <a:t>　</a:t>
              </a:r>
              <a:r>
                <a:rPr lang="ja-JP" altLang="en-US" sz="700" dirty="0" smtClean="0">
                  <a:latin typeface="HGPｺﾞｼｯｸM" panose="020B0600000000000000" pitchFamily="50" charset="-128"/>
                  <a:ea typeface="HGPｺﾞｼｯｸM" panose="020B0600000000000000" pitchFamily="50" charset="-128"/>
                </a:rPr>
                <a:t>閣</a:t>
              </a:r>
              <a:r>
                <a:rPr kumimoji="1" lang="ja-JP" altLang="en-US" sz="700" dirty="0" smtClean="0">
                  <a:latin typeface="HGPｺﾞｼｯｸM" panose="020B0600000000000000" pitchFamily="50" charset="-128"/>
                  <a:ea typeface="HGPｺﾞｼｯｸM" panose="020B0600000000000000" pitchFamily="50" charset="-128"/>
                </a:rPr>
                <a:t>議決定</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80" name="テキスト ボックス 79"/>
          <p:cNvSpPr txBox="1"/>
          <p:nvPr/>
        </p:nvSpPr>
        <p:spPr>
          <a:xfrm>
            <a:off x="6915672" y="4450984"/>
            <a:ext cx="1250896" cy="200055"/>
          </a:xfrm>
          <a:prstGeom prst="rect">
            <a:avLst/>
          </a:prstGeom>
          <a:noFill/>
        </p:spPr>
        <p:txBody>
          <a:bodyPr wrap="square" rtlCol="0">
            <a:spAutoFit/>
          </a:bodyPr>
          <a:lstStyle/>
          <a:p>
            <a:r>
              <a:rPr kumimoji="1" lang="en-US" altLang="ja-JP" sz="700" dirty="0" smtClean="0">
                <a:latin typeface="HGPｺﾞｼｯｸM" panose="020B0600000000000000" pitchFamily="50" charset="-128"/>
                <a:ea typeface="HGPｺﾞｼｯｸM" panose="020B0600000000000000" pitchFamily="50" charset="-128"/>
              </a:rPr>
              <a:t>(      )</a:t>
            </a:r>
            <a:r>
              <a:rPr kumimoji="1" lang="ja-JP" altLang="en-US" sz="700" dirty="0" smtClean="0">
                <a:latin typeface="HGPｺﾞｼｯｸM" panose="020B0600000000000000" pitchFamily="50" charset="-128"/>
                <a:ea typeface="HGPｺﾞｼｯｸM" panose="020B0600000000000000" pitchFamily="50" charset="-128"/>
              </a:rPr>
              <a:t>内は対全国比</a:t>
            </a:r>
            <a:r>
              <a:rPr kumimoji="1" lang="en-US" altLang="ja-JP" sz="700" dirty="0" smtClean="0">
                <a:latin typeface="HGPｺﾞｼｯｸM" panose="020B0600000000000000" pitchFamily="50" charset="-128"/>
                <a:ea typeface="HGPｺﾞｼｯｸM" panose="020B0600000000000000" pitchFamily="50" charset="-128"/>
              </a:rPr>
              <a:t> </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36" name="テキスト ボックス 35"/>
          <p:cNvSpPr txBox="1"/>
          <p:nvPr/>
        </p:nvSpPr>
        <p:spPr>
          <a:xfrm>
            <a:off x="360014" y="637920"/>
            <a:ext cx="441292" cy="230832"/>
          </a:xfrm>
          <a:prstGeom prst="rect">
            <a:avLst/>
          </a:prstGeom>
          <a:noFill/>
        </p:spPr>
        <p:txBody>
          <a:bodyPr wrap="square" rtlCol="0">
            <a:spAutoFit/>
          </a:bodyPr>
          <a:lstStyle/>
          <a:p>
            <a:r>
              <a:rPr kumimoji="1" lang="ja-JP" altLang="en-US" sz="900" dirty="0" smtClean="0"/>
              <a:t>指数</a:t>
            </a:r>
            <a:endParaRPr kumimoji="1" lang="ja-JP" altLang="en-US" sz="900" dirty="0"/>
          </a:p>
        </p:txBody>
      </p:sp>
      <p:sp>
        <p:nvSpPr>
          <p:cNvPr id="37" name="テキスト ボックス 36"/>
          <p:cNvSpPr txBox="1"/>
          <p:nvPr/>
        </p:nvSpPr>
        <p:spPr>
          <a:xfrm>
            <a:off x="7812360" y="637920"/>
            <a:ext cx="531302" cy="230832"/>
          </a:xfrm>
          <a:prstGeom prst="rect">
            <a:avLst/>
          </a:prstGeom>
          <a:noFill/>
        </p:spPr>
        <p:txBody>
          <a:bodyPr wrap="square" rtlCol="0">
            <a:spAutoFit/>
          </a:bodyPr>
          <a:lstStyle/>
          <a:p>
            <a:r>
              <a:rPr kumimoji="1" lang="ja-JP" altLang="en-US" sz="900" dirty="0" smtClean="0"/>
              <a:t>（億円）</a:t>
            </a:r>
            <a:endParaRPr kumimoji="1" lang="ja-JP" altLang="en-US" sz="900" dirty="0"/>
          </a:p>
        </p:txBody>
      </p:sp>
      <p:graphicFrame>
        <p:nvGraphicFramePr>
          <p:cNvPr id="38" name="表 37"/>
          <p:cNvGraphicFramePr>
            <a:graphicFrameLocks noGrp="1"/>
          </p:cNvGraphicFramePr>
          <p:nvPr>
            <p:extLst>
              <p:ext uri="{D42A27DB-BD31-4B8C-83A1-F6EECF244321}">
                <p14:modId xmlns:p14="http://schemas.microsoft.com/office/powerpoint/2010/main" val="1517845791"/>
              </p:ext>
            </p:extLst>
          </p:nvPr>
        </p:nvGraphicFramePr>
        <p:xfrm>
          <a:off x="251520" y="5373216"/>
          <a:ext cx="6812564" cy="1408255"/>
        </p:xfrm>
        <a:graphic>
          <a:graphicData uri="http://schemas.openxmlformats.org/drawingml/2006/table">
            <a:tbl>
              <a:tblPr firstRow="1" bandRow="1">
                <a:tableStyleId>{5940675A-B579-460E-94D1-54222C63F5DA}</a:tableStyleId>
              </a:tblPr>
              <a:tblGrid>
                <a:gridCol w="1298239"/>
                <a:gridCol w="720634"/>
                <a:gridCol w="672958"/>
                <a:gridCol w="740253"/>
                <a:gridCol w="816388"/>
                <a:gridCol w="792088"/>
                <a:gridCol w="864096"/>
                <a:gridCol w="907908"/>
              </a:tblGrid>
              <a:tr h="117724">
                <a:tc>
                  <a:txBody>
                    <a:bodyPr/>
                    <a:lstStyle/>
                    <a:p>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r>
              <a:tr h="257267">
                <a:tc>
                  <a:txBody>
                    <a:bodyPr/>
                    <a:lstStyle/>
                    <a:p>
                      <a:pPr algn="ctr">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実質</a:t>
                      </a: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成長</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率</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（年度ベース）</a:t>
                      </a:r>
                      <a:endParaRPr lang="ja-JP" sz="800" kern="100" baseline="300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0.2%</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marL="0" marR="0" indent="0" algn="ctr" defTabSz="914400" rtl="0" eaLnBrk="1" fontAlgn="auto" latinLnBrk="0" hangingPunct="1">
                        <a:lnSpc>
                          <a:spcPts val="1000"/>
                        </a:lnSpc>
                        <a:spcBef>
                          <a:spcPts val="0"/>
                        </a:spcBef>
                        <a:spcAft>
                          <a:spcPts val="0"/>
                        </a:spcAft>
                        <a:buClrTx/>
                        <a:buSzTx/>
                        <a:buFontTx/>
                        <a:buNone/>
                        <a:tabLst/>
                        <a:defRPr/>
                      </a:pP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000"/>
                        </a:lnSpc>
                        <a:spcBef>
                          <a:spcPts val="0"/>
                        </a:spcBef>
                        <a:spcAft>
                          <a:spcPts val="0"/>
                        </a:spcAft>
                        <a:buClrTx/>
                        <a:buSzTx/>
                        <a:buFontTx/>
                        <a:buNone/>
                        <a:tabLs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早期推計</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marL="0" marR="0" indent="0" algn="ctr" defTabSz="914400" rtl="0" eaLnBrk="1" fontAlgn="auto" latinLnBrk="0" hangingPunct="1">
                        <a:lnSpc>
                          <a:spcPts val="800"/>
                        </a:lnSpc>
                        <a:spcBef>
                          <a:spcPts val="0"/>
                        </a:spcBef>
                        <a:spcAft>
                          <a:spcPts val="0"/>
                        </a:spcAft>
                        <a:buClrTx/>
                        <a:buSzTx/>
                        <a:buFontTx/>
                        <a:buNone/>
                        <a:tabLst/>
                        <a:defRPr/>
                      </a:pPr>
                      <a:r>
                        <a:rPr lang="en-US" altLang="ja-JP"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年３月早期推計公表予定</a:t>
                      </a:r>
                      <a:r>
                        <a:rPr lang="en-US" altLang="ja-JP"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r h="257267">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府内就業者数の変化</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0" marR="0" marT="0" marB="0" anchor="ctr">
                    <a:solidFill>
                      <a:schemeClr val="bg1"/>
                    </a:solidFill>
                  </a:tcPr>
                </a:tc>
              </a:tr>
              <a:tr h="257267">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来阪外国人数</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158</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263</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376</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716</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940</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r h="257267">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関空貨物取扱量</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r h="2572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ja-JP" altLang="en-US"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阪神港貨物取扱量</a:t>
                      </a:r>
                      <a:endPar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外貿コンテナ貨物取扱個数</a:t>
                      </a:r>
                      <a:r>
                        <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424</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422</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bl>
          </a:graphicData>
        </a:graphic>
      </p:graphicFrame>
      <p:sp>
        <p:nvSpPr>
          <p:cNvPr id="39" name="正方形/長方形 38"/>
          <p:cNvSpPr/>
          <p:nvPr/>
        </p:nvSpPr>
        <p:spPr>
          <a:xfrm>
            <a:off x="47987" y="5013176"/>
            <a:ext cx="1402948" cy="276742"/>
          </a:xfrm>
          <a:prstGeom prst="rect">
            <a:avLst/>
          </a:prstGeom>
        </p:spPr>
        <p:txBody>
          <a:bodyPr wrap="none">
            <a:spAutoFit/>
          </a:bodyPr>
          <a:lstStyle/>
          <a:p>
            <a:pPr>
              <a:lnSpc>
                <a:spcPts val="1600"/>
              </a:lnSpc>
              <a:defRPr/>
            </a:pPr>
            <a:r>
              <a:rPr lang="en-US" altLang="ja-JP" sz="1200" b="1" dirty="0">
                <a:latin typeface="Meiryo UI"/>
                <a:ea typeface="Meiryo UI"/>
                <a:cs typeface="Meiryo UI"/>
              </a:rPr>
              <a:t>【</a:t>
            </a:r>
            <a:r>
              <a:rPr lang="ja-JP" altLang="en-US" sz="1200" b="1" dirty="0">
                <a:latin typeface="Meiryo UI"/>
                <a:ea typeface="Meiryo UI"/>
                <a:cs typeface="Meiryo UI"/>
              </a:rPr>
              <a:t>成長</a:t>
            </a:r>
            <a:r>
              <a:rPr lang="ja-JP" altLang="en-US" sz="1200" b="1" dirty="0" smtClean="0">
                <a:latin typeface="Meiryo UI"/>
                <a:ea typeface="Meiryo UI"/>
                <a:cs typeface="Meiryo UI"/>
              </a:rPr>
              <a:t>目標の進捗</a:t>
            </a:r>
            <a:r>
              <a:rPr lang="en-US" altLang="ja-JP" sz="1200" b="1" dirty="0" smtClean="0">
                <a:latin typeface="Meiryo UI"/>
                <a:ea typeface="Meiryo UI"/>
                <a:cs typeface="Meiryo UI"/>
              </a:rPr>
              <a:t>】</a:t>
            </a:r>
            <a:endParaRPr lang="en-US" altLang="ja-JP" sz="1200" b="1" dirty="0">
              <a:latin typeface="Meiryo UI"/>
              <a:ea typeface="Meiryo UI"/>
              <a:cs typeface="Meiryo UI"/>
            </a:endParaRPr>
          </a:p>
        </p:txBody>
      </p:sp>
      <p:sp>
        <p:nvSpPr>
          <p:cNvPr id="41" name="角丸四角形 40"/>
          <p:cNvSpPr/>
          <p:nvPr/>
        </p:nvSpPr>
        <p:spPr>
          <a:xfrm>
            <a:off x="1259632" y="5013176"/>
            <a:ext cx="6204560" cy="300350"/>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t" anchorCtr="0"/>
          <a:lstStyle/>
          <a:p>
            <a:pPr>
              <a:lnSpc>
                <a:spcPts val="1000"/>
              </a:lnSpc>
              <a:spcBef>
                <a:spcPts val="300"/>
              </a:spcBef>
              <a:defRPr/>
            </a:pPr>
            <a:r>
              <a:rPr lang="ja-JP" altLang="en-US" sz="800" dirty="0" smtClean="0">
                <a:solidFill>
                  <a:schemeClr val="tx1"/>
                </a:solidFill>
                <a:latin typeface="Meiryo UI"/>
                <a:ea typeface="Meiryo UI"/>
                <a:cs typeface="Meiryo UI"/>
              </a:rPr>
              <a:t>・</a:t>
            </a:r>
            <a:r>
              <a:rPr lang="ja-JP" altLang="en-US" sz="800" u="sng" dirty="0" smtClean="0">
                <a:solidFill>
                  <a:schemeClr val="tx1"/>
                </a:solidFill>
                <a:latin typeface="Meiryo UI"/>
                <a:ea typeface="Meiryo UI"/>
                <a:cs typeface="Meiryo UI"/>
              </a:rPr>
              <a:t>実質成長率（</a:t>
            </a:r>
            <a:r>
              <a:rPr lang="ja-JP" altLang="en-US" sz="800" u="sng" dirty="0">
                <a:solidFill>
                  <a:schemeClr val="tx1"/>
                </a:solidFill>
                <a:latin typeface="Meiryo UI"/>
                <a:ea typeface="Meiryo UI"/>
                <a:cs typeface="Meiryo UI"/>
              </a:rPr>
              <a:t>目標：年平均</a:t>
            </a:r>
            <a:r>
              <a:rPr lang="en-US" altLang="ja-JP" sz="800" u="sng" dirty="0">
                <a:solidFill>
                  <a:schemeClr val="tx1"/>
                </a:solidFill>
                <a:latin typeface="Meiryo UI"/>
                <a:ea typeface="Meiryo UI"/>
                <a:cs typeface="Meiryo UI"/>
              </a:rPr>
              <a:t>2</a:t>
            </a:r>
            <a:r>
              <a:rPr lang="ja-JP" altLang="en-US" sz="800" u="sng" dirty="0">
                <a:solidFill>
                  <a:schemeClr val="tx1"/>
                </a:solidFill>
                <a:latin typeface="Meiryo UI"/>
                <a:ea typeface="Meiryo UI"/>
                <a:cs typeface="Meiryo UI"/>
              </a:rPr>
              <a:t>％以上</a:t>
            </a:r>
            <a:r>
              <a:rPr lang="ja-JP" altLang="en-US" sz="800" u="sng" dirty="0" smtClean="0">
                <a:solidFill>
                  <a:schemeClr val="tx1"/>
                </a:solidFill>
                <a:latin typeface="Meiryo UI"/>
                <a:ea typeface="Meiryo UI"/>
                <a:cs typeface="Meiryo UI"/>
              </a:rPr>
              <a:t>）</a:t>
            </a:r>
            <a:r>
              <a:rPr lang="ja-JP" altLang="en-US" sz="800" dirty="0">
                <a:solidFill>
                  <a:schemeClr val="tx1"/>
                </a:solidFill>
                <a:latin typeface="Meiryo UI"/>
                <a:ea typeface="Meiryo UI"/>
                <a:cs typeface="Meiryo UI"/>
              </a:rPr>
              <a:t>　</a:t>
            </a:r>
            <a:r>
              <a:rPr lang="ja-JP" altLang="en-US" sz="800" dirty="0" smtClean="0">
                <a:solidFill>
                  <a:schemeClr val="tx1"/>
                </a:solidFill>
                <a:latin typeface="Meiryo UI"/>
                <a:ea typeface="Meiryo UI"/>
                <a:cs typeface="Meiryo UI"/>
              </a:rPr>
              <a:t>　　　　　　　　　　　　　　・</a:t>
            </a:r>
            <a:r>
              <a:rPr lang="ja-JP" altLang="en-US" sz="800" u="sng" dirty="0" smtClean="0">
                <a:solidFill>
                  <a:schemeClr val="tx1"/>
                </a:solidFill>
                <a:latin typeface="Meiryo UI"/>
                <a:ea typeface="Meiryo UI"/>
                <a:cs typeface="Meiryo UI"/>
              </a:rPr>
              <a:t>雇用創出   （</a:t>
            </a:r>
            <a:r>
              <a:rPr lang="ja-JP" altLang="en-US" sz="800" u="sng" dirty="0">
                <a:solidFill>
                  <a:schemeClr val="tx1"/>
                </a:solidFill>
                <a:latin typeface="Meiryo UI"/>
                <a:ea typeface="Meiryo UI"/>
                <a:cs typeface="Meiryo UI"/>
              </a:rPr>
              <a:t>目標：年平均</a:t>
            </a:r>
            <a:r>
              <a:rPr lang="en-US" altLang="ja-JP" sz="800" u="sng" dirty="0">
                <a:solidFill>
                  <a:schemeClr val="tx1"/>
                </a:solidFill>
                <a:latin typeface="Meiryo UI"/>
                <a:ea typeface="Meiryo UI"/>
                <a:cs typeface="Meiryo UI"/>
              </a:rPr>
              <a:t>1</a:t>
            </a:r>
            <a:r>
              <a:rPr lang="ja-JP" altLang="en-US" sz="800" u="sng" dirty="0">
                <a:solidFill>
                  <a:schemeClr val="tx1"/>
                </a:solidFill>
                <a:latin typeface="Meiryo UI"/>
                <a:ea typeface="Meiryo UI"/>
                <a:cs typeface="Meiryo UI"/>
              </a:rPr>
              <a:t>万人以上</a:t>
            </a:r>
            <a:r>
              <a:rPr lang="ja-JP" altLang="en-US" sz="800" u="sng" dirty="0" smtClean="0">
                <a:solidFill>
                  <a:schemeClr val="tx1"/>
                </a:solidFill>
                <a:latin typeface="Meiryo UI"/>
                <a:ea typeface="Meiryo UI"/>
                <a:cs typeface="Meiryo UI"/>
              </a:rPr>
              <a:t>）</a:t>
            </a:r>
            <a:endParaRPr lang="en-US" altLang="ja-JP" sz="800" u="sng" dirty="0" smtClean="0">
              <a:solidFill>
                <a:schemeClr val="tx1"/>
              </a:solidFill>
              <a:latin typeface="Meiryo UI"/>
              <a:ea typeface="Meiryo UI"/>
              <a:cs typeface="Meiryo UI"/>
            </a:endParaRPr>
          </a:p>
          <a:p>
            <a:pPr>
              <a:lnSpc>
                <a:spcPts val="1000"/>
              </a:lnSpc>
              <a:defRPr/>
            </a:pPr>
            <a:r>
              <a:rPr kumimoji="0" lang="ja-JP" altLang="en-US"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u="sng"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a:t>
            </a:r>
            <a:r>
              <a:rPr kumimoji="0" lang="ja-JP" altLang="en-US" sz="800" u="sng"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阪外国人</a:t>
            </a:r>
            <a:r>
              <a:rPr lang="ja-JP" altLang="en-US" sz="800" u="sng" dirty="0">
                <a:solidFill>
                  <a:schemeClr val="tx1"/>
                </a:solidFill>
                <a:latin typeface="Meiryo UI"/>
                <a:ea typeface="Meiryo UI"/>
                <a:cs typeface="Meiryo UI"/>
              </a:rPr>
              <a:t>（目標：</a:t>
            </a:r>
            <a:r>
              <a:rPr lang="en-US" altLang="ja-JP" sz="800" u="sng" dirty="0">
                <a:solidFill>
                  <a:schemeClr val="tx1"/>
                </a:solidFill>
                <a:latin typeface="Meiryo UI"/>
                <a:ea typeface="Meiryo UI"/>
                <a:cs typeface="Meiryo UI"/>
              </a:rPr>
              <a:t>2020</a:t>
            </a:r>
            <a:r>
              <a:rPr lang="ja-JP" altLang="en-US" sz="800" u="sng" dirty="0">
                <a:solidFill>
                  <a:schemeClr val="tx1"/>
                </a:solidFill>
                <a:latin typeface="Meiryo UI"/>
                <a:ea typeface="Meiryo UI"/>
                <a:cs typeface="Meiryo UI"/>
              </a:rPr>
              <a:t>年に、年間</a:t>
            </a:r>
            <a:r>
              <a:rPr lang="en-US" altLang="ja-JP" sz="800" u="sng" dirty="0">
                <a:solidFill>
                  <a:schemeClr val="tx1"/>
                </a:solidFill>
                <a:latin typeface="Meiryo UI"/>
                <a:ea typeface="Meiryo UI"/>
                <a:cs typeface="Meiryo UI"/>
              </a:rPr>
              <a:t>1,300</a:t>
            </a:r>
            <a:r>
              <a:rPr lang="ja-JP" altLang="en-US" sz="800" u="sng" dirty="0">
                <a:solidFill>
                  <a:schemeClr val="tx1"/>
                </a:solidFill>
                <a:latin typeface="Meiryo UI"/>
                <a:ea typeface="Meiryo UI"/>
                <a:cs typeface="Meiryo UI"/>
              </a:rPr>
              <a:t>万人が大阪に</a:t>
            </a:r>
            <a:r>
              <a:rPr lang="ja-JP" altLang="en-US" sz="800" u="sng" dirty="0" smtClean="0">
                <a:solidFill>
                  <a:schemeClr val="tx1"/>
                </a:solidFill>
                <a:latin typeface="Meiryo UI"/>
                <a:ea typeface="Meiryo UI"/>
                <a:cs typeface="Meiryo UI"/>
              </a:rPr>
              <a:t>）</a:t>
            </a:r>
            <a:r>
              <a:rPr lang="ja-JP" altLang="en-US" sz="800" dirty="0">
                <a:solidFill>
                  <a:schemeClr val="tx1"/>
                </a:solidFill>
                <a:latin typeface="Meiryo UI"/>
                <a:ea typeface="Meiryo UI"/>
                <a:cs typeface="Meiryo UI"/>
              </a:rPr>
              <a:t>　</a:t>
            </a:r>
            <a:r>
              <a:rPr lang="ja-JP" altLang="en-US" sz="800" dirty="0" smtClean="0">
                <a:solidFill>
                  <a:schemeClr val="tx1"/>
                </a:solidFill>
                <a:latin typeface="Meiryo UI"/>
                <a:ea typeface="Meiryo UI"/>
                <a:cs typeface="Meiryo UI"/>
              </a:rPr>
              <a:t>　・</a:t>
            </a:r>
            <a:r>
              <a:rPr lang="ja-JP" altLang="en-US" sz="800" u="sng" dirty="0" smtClean="0">
                <a:solidFill>
                  <a:schemeClr val="tx1"/>
                </a:solidFill>
                <a:latin typeface="Meiryo UI"/>
                <a:ea typeface="Meiryo UI"/>
                <a:cs typeface="Meiryo UI"/>
              </a:rPr>
              <a:t>貨物</a:t>
            </a:r>
            <a:r>
              <a:rPr lang="ja-JP" altLang="en-US" sz="800" u="sng" dirty="0">
                <a:solidFill>
                  <a:schemeClr val="tx1"/>
                </a:solidFill>
                <a:latin typeface="Meiryo UI"/>
                <a:ea typeface="Meiryo UI"/>
                <a:cs typeface="Meiryo UI"/>
              </a:rPr>
              <a:t>取扱量（目標：</a:t>
            </a:r>
            <a:r>
              <a:rPr lang="en-US" altLang="ja-JP" sz="800" u="sng" dirty="0">
                <a:solidFill>
                  <a:schemeClr val="tx1"/>
                </a:solidFill>
                <a:latin typeface="Meiryo UI"/>
                <a:ea typeface="Meiryo UI"/>
                <a:cs typeface="Meiryo UI"/>
              </a:rPr>
              <a:t>2020</a:t>
            </a:r>
            <a:r>
              <a:rPr lang="ja-JP" altLang="en-US" sz="800" u="sng" dirty="0">
                <a:solidFill>
                  <a:schemeClr val="tx1"/>
                </a:solidFill>
                <a:latin typeface="Meiryo UI"/>
                <a:ea typeface="Meiryo UI"/>
                <a:cs typeface="Meiryo UI"/>
              </a:rPr>
              <a:t>年に、関空</a:t>
            </a:r>
            <a:r>
              <a:rPr lang="en-US" altLang="ja-JP" sz="800" u="sng" dirty="0">
                <a:solidFill>
                  <a:schemeClr val="tx1"/>
                </a:solidFill>
                <a:latin typeface="Meiryo UI"/>
                <a:ea typeface="Meiryo UI"/>
                <a:cs typeface="Meiryo UI"/>
              </a:rPr>
              <a:t>123</a:t>
            </a:r>
            <a:r>
              <a:rPr lang="ja-JP" altLang="en-US" sz="800" u="sng" dirty="0">
                <a:solidFill>
                  <a:schemeClr val="tx1"/>
                </a:solidFill>
                <a:latin typeface="Meiryo UI"/>
                <a:ea typeface="Meiryo UI"/>
                <a:cs typeface="Meiryo UI"/>
              </a:rPr>
              <a:t>万トン、阪神港</a:t>
            </a:r>
            <a:r>
              <a:rPr lang="en-US" altLang="ja-JP" sz="800" u="sng" dirty="0">
                <a:solidFill>
                  <a:schemeClr val="tx1"/>
                </a:solidFill>
                <a:latin typeface="Meiryo UI"/>
                <a:ea typeface="Meiryo UI"/>
                <a:cs typeface="Meiryo UI"/>
              </a:rPr>
              <a:t>590</a:t>
            </a:r>
            <a:r>
              <a:rPr lang="ja-JP" altLang="en-US" sz="800" u="sng" dirty="0">
                <a:solidFill>
                  <a:schemeClr val="tx1"/>
                </a:solidFill>
                <a:latin typeface="Meiryo UI"/>
                <a:ea typeface="Meiryo UI"/>
                <a:cs typeface="Meiryo UI"/>
              </a:rPr>
              <a:t>万</a:t>
            </a:r>
            <a:r>
              <a:rPr lang="en-US" altLang="ja-JP" sz="800" u="sng" dirty="0">
                <a:solidFill>
                  <a:schemeClr val="tx1"/>
                </a:solidFill>
                <a:latin typeface="Meiryo UI"/>
                <a:ea typeface="Meiryo UI"/>
                <a:cs typeface="Meiryo UI"/>
              </a:rPr>
              <a:t>TEU</a:t>
            </a:r>
            <a:r>
              <a:rPr lang="ja-JP" altLang="en-US" sz="800" u="sng" dirty="0" smtClean="0">
                <a:solidFill>
                  <a:schemeClr val="tx1"/>
                </a:solidFill>
                <a:latin typeface="Meiryo UI"/>
                <a:ea typeface="Meiryo UI"/>
                <a:cs typeface="Meiryo UI"/>
              </a:rPr>
              <a:t>）</a:t>
            </a:r>
            <a:endParaRPr lang="en-US" altLang="ja-JP" sz="800" u="sng" dirty="0">
              <a:solidFill>
                <a:schemeClr val="tx1"/>
              </a:solidFill>
              <a:latin typeface="Meiryo UI"/>
              <a:ea typeface="Meiryo UI"/>
              <a:cs typeface="Meiryo UI"/>
            </a:endParaRPr>
          </a:p>
        </p:txBody>
      </p:sp>
      <p:graphicFrame>
        <p:nvGraphicFramePr>
          <p:cNvPr id="43" name="表 42"/>
          <p:cNvGraphicFramePr>
            <a:graphicFrameLocks noGrp="1"/>
          </p:cNvGraphicFramePr>
          <p:nvPr>
            <p:extLst>
              <p:ext uri="{D42A27DB-BD31-4B8C-83A1-F6EECF244321}">
                <p14:modId xmlns:p14="http://schemas.microsoft.com/office/powerpoint/2010/main" val="4088535039"/>
              </p:ext>
            </p:extLst>
          </p:nvPr>
        </p:nvGraphicFramePr>
        <p:xfrm>
          <a:off x="7164289" y="5371252"/>
          <a:ext cx="1107365" cy="633660"/>
        </p:xfrm>
        <a:graphic>
          <a:graphicData uri="http://schemas.openxmlformats.org/drawingml/2006/table">
            <a:tbl>
              <a:tblPr firstRow="1" bandRow="1">
                <a:tableStyleId>{5940675A-B579-460E-94D1-54222C63F5DA}</a:tableStyleId>
              </a:tblPr>
              <a:tblGrid>
                <a:gridCol w="1107365"/>
              </a:tblGrid>
              <a:tr h="145980">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期間平均</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solidFill>
                      <a:schemeClr val="accent6">
                        <a:lumMod val="60000"/>
                        <a:lumOff val="40000"/>
                      </a:schemeClr>
                    </a:solidFill>
                  </a:tcPr>
                </a:tc>
              </a:tr>
              <a:tr h="197118">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0.83</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(2010~2015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nchorCtr="1">
                    <a:solidFill>
                      <a:schemeClr val="bg1"/>
                    </a:solidFill>
                  </a:tcPr>
                </a:tc>
              </a:tr>
              <a:tr h="242575">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(2010~2016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nchorCtr="1">
                    <a:solidFill>
                      <a:schemeClr val="bg1"/>
                    </a:solidFill>
                  </a:tcPr>
                </a:tc>
              </a:tr>
            </a:tbl>
          </a:graphicData>
        </a:graphic>
      </p:graphicFrame>
      <p:sp>
        <p:nvSpPr>
          <p:cNvPr id="2" name="テキスト ボックス 1"/>
          <p:cNvSpPr txBox="1"/>
          <p:nvPr/>
        </p:nvSpPr>
        <p:spPr>
          <a:xfrm>
            <a:off x="8271654" y="5365226"/>
            <a:ext cx="620826" cy="338554"/>
          </a:xfrm>
          <a:prstGeom prst="rect">
            <a:avLst/>
          </a:prstGeom>
          <a:noFill/>
        </p:spPr>
        <p:txBody>
          <a:bodyPr wrap="square" rtlCol="0">
            <a:spAutoFit/>
          </a:bodyPr>
          <a:lstStyle/>
          <a:p>
            <a:pPr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1.34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8228700" y="5662309"/>
            <a:ext cx="915300" cy="33855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年度は</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速報値で計算</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四角形吹き出し 32"/>
          <p:cNvSpPr/>
          <p:nvPr/>
        </p:nvSpPr>
        <p:spPr>
          <a:xfrm>
            <a:off x="2562147" y="2994682"/>
            <a:ext cx="1276399" cy="292572"/>
          </a:xfrm>
          <a:prstGeom prst="wedgeRectCallout">
            <a:avLst>
              <a:gd name="adj1" fmla="val 41789"/>
              <a:gd name="adj2" fmla="val 123240"/>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700" dirty="0" smtClean="0">
                <a:solidFill>
                  <a:schemeClr val="tx1"/>
                </a:solidFill>
                <a:latin typeface="HGPｺﾞｼｯｸM" panose="020B0600000000000000" pitchFamily="50" charset="-128"/>
                <a:ea typeface="HGPｺﾞｼｯｸM" panose="020B0600000000000000" pitchFamily="50" charset="-128"/>
              </a:rPr>
              <a:t>百貨店、スーパー販売額も上向き基調で推移</a:t>
            </a:r>
            <a:endParaRPr lang="ja-JP" altLang="ja-JP" sz="700" dirty="0">
              <a:solidFill>
                <a:schemeClr val="tx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790503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①大阪経済の全体的な動きと「大阪の成長戦略」に対する評価</a:t>
            </a:r>
            <a:endParaRPr lang="ja-JP" altLang="ja-JP" sz="1600" dirty="0"/>
          </a:p>
        </p:txBody>
      </p:sp>
      <p:sp>
        <p:nvSpPr>
          <p:cNvPr id="5" name="正方形/長方形 4"/>
          <p:cNvSpPr/>
          <p:nvPr/>
        </p:nvSpPr>
        <p:spPr>
          <a:xfrm>
            <a:off x="164881" y="980729"/>
            <a:ext cx="8816508" cy="5760639"/>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79512" y="1025441"/>
            <a:ext cx="8730024" cy="5585559"/>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lIns="180000" anchor="t" anchorCtr="0"/>
          <a:lstStyle/>
          <a:p>
            <a:pPr>
              <a:lnSpc>
                <a:spcPts val="2000"/>
              </a:lnSpc>
              <a:spcBef>
                <a:spcPts val="0"/>
              </a:spcBef>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経済は世界的な政治社会動向で動いており、成長戦略の効果を定量的に示すことは極めて難しく、現実的でないが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、少なくとも、観光インバウンド</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顕著なように、</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「大阪では、成長を取り込む準備ができていた」から成長につながったということは言える。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［大学教授、シンクタンク］</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データ分析をもとに成長戦略を策定し、数値をベースに議論を進めていることが評価</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できる。他の自治体でここまでの取組みは多くない。</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府と市が一緒になって考える取組みは今後も続けてほしい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大阪の特性やリソースを生かした、独自の成長戦略を策定することは不可欠</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。政府の経済政策と連携した効果的施策を期待。</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大阪府と大阪市は、関西経済を牽引する役割</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も担っており、こうした取組みは評価。［大学教授］</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成長戦略には、</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行政がビジョンとして発信することにより、企業が事業を進めやすくなる側面</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がある。また、特定の地域だけで特定事業を展開することが難しい金融機関などでは、</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自治体</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が示す道筋に追随・協力するという形であれば</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取組みやすい面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ある。［シンクタンク、金融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機関］</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戦略策定時には明るい話題もなく、夢物語のように思えたが、今はインバウンドや万博、ＩＲなど</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動きや成果が出てきている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と思う。</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成長戦略で進めてきた方向は正しい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スピードアップ、連携、情報発信が課題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目標をたて成長戦略を策定し「大阪は独自路線を歩む」という姿勢は必要だが、経済を大きく動かすには国との強いパイプも必要であり、</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国の政策との連携や、国が担うべき役割もきちんと示すべき。</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［大学教授］</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インフラ整備などの蓄積が開花しつつあり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、結果</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中継</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都市としての成長</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は相当に進んで</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言える。</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ハイエンド都市と</a:t>
            </a:r>
            <a:r>
              <a:rPr lang="ja-JP" altLang="en-US"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いう観点からは、産業の高付加価値化への対応がまだ不十分</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27382" y="569567"/>
            <a:ext cx="6410742"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成長戦略を策定して取組みをしてきたことへの有識者による全般的な評価</a:t>
            </a: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6</a:t>
            </a:fld>
            <a:endParaRPr lang="ja-JP" altLang="en-US" dirty="0"/>
          </a:p>
        </p:txBody>
      </p:sp>
    </p:spTree>
    <p:extLst>
      <p:ext uri="{BB962C8B-B14F-4D97-AF65-F5344CB8AC3E}">
        <p14:creationId xmlns:p14="http://schemas.microsoft.com/office/powerpoint/2010/main" val="3023072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391046530"/>
              </p:ext>
            </p:extLst>
          </p:nvPr>
        </p:nvGraphicFramePr>
        <p:xfrm>
          <a:off x="233518" y="836132"/>
          <a:ext cx="8676963" cy="5616624"/>
        </p:xfrm>
        <a:graphic>
          <a:graphicData uri="http://schemas.openxmlformats.org/drawingml/2006/table">
            <a:tbl>
              <a:tblPr firstRow="1" bandRow="1">
                <a:tableStyleId>{5C22544A-7EE6-4342-B048-85BDC9FD1C3A}</a:tableStyleId>
              </a:tblPr>
              <a:tblGrid>
                <a:gridCol w="2628292"/>
                <a:gridCol w="6048671"/>
              </a:tblGrid>
              <a:tr h="335154">
                <a:tc>
                  <a:txBody>
                    <a:bodyPr/>
                    <a:lstStyle/>
                    <a:p>
                      <a:pPr algn="ctr">
                        <a:lnSpc>
                          <a:spcPts val="20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144000" anchor="ctr">
                    <a:lnL w="19050" cap="flat" cmpd="sng" algn="ctr">
                      <a:solidFill>
                        <a:schemeClr val="tx1"/>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関連指標</a:t>
                      </a:r>
                    </a:p>
                  </a:txBody>
                  <a:tcPr marL="144000" anchor="ctr">
                    <a:lnL w="3175" cap="flat" cmpd="sng" algn="ctr">
                      <a:solidFill>
                        <a:schemeClr val="tx1">
                          <a:lumMod val="75000"/>
                          <a:lumOff val="2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r>
              <a:tr h="5281470">
                <a:tc>
                  <a:txBody>
                    <a:bodyPr/>
                    <a:lstStyle/>
                    <a:p>
                      <a:pPr algn="l">
                        <a:lnSpc>
                          <a:spcPts val="1800"/>
                        </a:lnSpc>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■内外の集客力強化</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主な取組み例</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l">
                        <a:lnSpc>
                          <a:spcPts val="1300"/>
                        </a:lnSpc>
                        <a:spcBef>
                          <a:spcPts val="600"/>
                        </a:spcBef>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メント都市の創出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⇒水都大阪、大阪・光の饗宴、大阪</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マラソン、大阪ミュージアム</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⇒大阪観光局による戦略的な観光</a:t>
                      </a:r>
                      <a:r>
                        <a:rPr kumimoji="1" lang="ja-JP" altLang="en-US"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ちづ</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くりの推進</a:t>
                      </a: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⇒大阪城公園の民間事業者による</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管理運営（</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JO-TERRACE </a:t>
                      </a:r>
                    </a:p>
                    <a:p>
                      <a:pPr algn="l">
                        <a:lnSpc>
                          <a:spcPts val="13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OSAKA</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開業）、天王寺公園のエ  </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ントランスエリア（てんしば）整備、</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万博記念公園におけ</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EXPOCITY</a:t>
                      </a: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のオープン、</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誘致の取組み　</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・関西国際空港のハブ化</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ネットワーク拡大、関空アクセス</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の利便性向上 など</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・関西観光ポータル化の推進 </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⇒関西広域連合による観光魅力の</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a:t>
                      </a:r>
                      <a:r>
                        <a:rPr kumimoji="1" lang="en-US" altLang="ja-JP"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OsakaFreeWi</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-Fi</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 </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13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ポイント拡大 など</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44000">
                    <a:lnL w="19050" cap="flat" cmpd="sng" algn="ctr">
                      <a:solidFill>
                        <a:schemeClr val="tx1"/>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marL="144000">
                    <a:lnL w="3175" cap="flat" cmpd="sng" algn="ctr">
                      <a:solidFill>
                        <a:schemeClr val="tx1">
                          <a:lumMod val="75000"/>
                          <a:lumOff val="2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
        <p:nvSpPr>
          <p:cNvPr id="6" name="正方形/長方形 5"/>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②　これまでの５</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源泉ごとの府市の取組みに対する評価</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5724128" y="3645024"/>
            <a:ext cx="1234633" cy="276999"/>
          </a:xfrm>
          <a:prstGeom prst="rect">
            <a:avLst/>
          </a:prstGeom>
        </p:spPr>
        <p:txBody>
          <a:bodyPr wrap="none">
            <a:spAutoFit/>
          </a:bodyPr>
          <a:lstStyle/>
          <a:p>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■延べ宿泊者数</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2915816" y="3645024"/>
            <a:ext cx="2946444" cy="276999"/>
          </a:xfrm>
          <a:prstGeom prst="rect">
            <a:avLst/>
          </a:prstGeom>
        </p:spPr>
        <p:txBody>
          <a:bodyPr wrap="square">
            <a:spAutoFit/>
          </a:bodyPr>
          <a:lstStyle/>
          <a:p>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■客室稼働率</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885999" y="1188668"/>
            <a:ext cx="4171335" cy="276999"/>
          </a:xfrm>
          <a:prstGeom prst="rect">
            <a:avLst/>
          </a:prstGeom>
        </p:spPr>
        <p:txBody>
          <a:bodyPr wrap="none">
            <a:spAutoFit/>
          </a:bodyPr>
          <a:lstStyle/>
          <a:p>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■来阪外国</a:t>
            </a: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人数</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と関空における</a:t>
            </a:r>
            <a:r>
              <a:rPr kumimoji="0" lang="en-US" altLang="ja-JP" sz="1200" b="1" kern="0" dirty="0">
                <a:latin typeface="Meiryo UI" panose="020B0604030504040204" pitchFamily="50" charset="-128"/>
                <a:ea typeface="Meiryo UI" panose="020B0604030504040204" pitchFamily="50" charset="-128"/>
                <a:cs typeface="Meiryo UI" panose="020B0604030504040204" pitchFamily="50" charset="-128"/>
              </a:rPr>
              <a:t>LCC</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国際線旅客便数の推移</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897440" y="1388369"/>
            <a:ext cx="5791854" cy="337080"/>
          </a:xfrm>
          <a:prstGeom prst="rect">
            <a:avLst/>
          </a:prstGeom>
        </p:spPr>
        <p:txBody>
          <a:bodyPr wrap="square">
            <a:spAutoFit/>
          </a:bodyPr>
          <a:lstStyle/>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：国際観光統計（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及び消費動向調査（観光庁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）及び</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エアポート株式会社「</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2017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年国際線夏期スケジュール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は</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過去</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最高の週</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1,260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便に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03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ニュースリリースより作成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1005031242"/>
              </p:ext>
            </p:extLst>
          </p:nvPr>
        </p:nvGraphicFramePr>
        <p:xfrm>
          <a:off x="2897440" y="1776767"/>
          <a:ext cx="5973080" cy="1919576"/>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3068972" y="1669045"/>
            <a:ext cx="639338"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8078617" y="1669045"/>
            <a:ext cx="63933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（便</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18"/>
          <p:cNvSpPr>
            <a:spLocks noGrp="1"/>
          </p:cNvSpPr>
          <p:nvPr>
            <p:ph type="sldNum" sz="quarter" idx="12"/>
          </p:nvPr>
        </p:nvSpPr>
        <p:spPr/>
        <p:txBody>
          <a:bodyPr/>
          <a:lstStyle/>
          <a:p>
            <a:pPr>
              <a:defRPr/>
            </a:pPr>
            <a:fld id="{FA3047F3-2FCF-4527-9259-7229A3906898}" type="slidenum">
              <a:rPr lang="ja-JP" altLang="en-US" smtClean="0"/>
              <a:pPr>
                <a:defRPr/>
              </a:pPr>
              <a:t>7</a:t>
            </a:fld>
            <a:endParaRPr lang="ja-JP" altLang="en-US" dirty="0"/>
          </a:p>
        </p:txBody>
      </p:sp>
      <p:graphicFrame>
        <p:nvGraphicFramePr>
          <p:cNvPr id="22" name="グラフ 21"/>
          <p:cNvGraphicFramePr>
            <a:graphicFrameLocks/>
          </p:cNvGraphicFramePr>
          <p:nvPr>
            <p:extLst>
              <p:ext uri="{D42A27DB-BD31-4B8C-83A1-F6EECF244321}">
                <p14:modId xmlns:p14="http://schemas.microsoft.com/office/powerpoint/2010/main" val="1237216373"/>
              </p:ext>
            </p:extLst>
          </p:nvPr>
        </p:nvGraphicFramePr>
        <p:xfrm>
          <a:off x="2933069" y="4021435"/>
          <a:ext cx="2862945" cy="2418748"/>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 Box 6"/>
          <p:cNvSpPr txBox="1">
            <a:spLocks noChangeArrowheads="1"/>
          </p:cNvSpPr>
          <p:nvPr/>
        </p:nvSpPr>
        <p:spPr bwMode="auto">
          <a:xfrm>
            <a:off x="4470204" y="4242084"/>
            <a:ext cx="669819" cy="20905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0" tIns="18288" rIns="27432"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5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5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 Box 6"/>
          <p:cNvSpPr txBox="1">
            <a:spLocks noChangeArrowheads="1"/>
          </p:cNvSpPr>
          <p:nvPr/>
        </p:nvSpPr>
        <p:spPr bwMode="auto">
          <a:xfrm>
            <a:off x="3597108" y="4495967"/>
            <a:ext cx="669819" cy="20905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0" tIns="18288" rIns="27432"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5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05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6"/>
          <p:cNvSpPr txBox="1">
            <a:spLocks noChangeArrowheads="1"/>
          </p:cNvSpPr>
          <p:nvPr/>
        </p:nvSpPr>
        <p:spPr bwMode="auto">
          <a:xfrm>
            <a:off x="4389038" y="4928015"/>
            <a:ext cx="669819" cy="20905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0" tIns="18288" rIns="27432"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5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京都府</a:t>
            </a:r>
            <a:endParaRPr lang="ja-JP" altLang="en-US" sz="105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Text Box 6"/>
          <p:cNvSpPr txBox="1">
            <a:spLocks noChangeArrowheads="1"/>
          </p:cNvSpPr>
          <p:nvPr/>
        </p:nvSpPr>
        <p:spPr bwMode="auto">
          <a:xfrm>
            <a:off x="4068516" y="5531117"/>
            <a:ext cx="669819" cy="20905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0" tIns="18288" rIns="27432"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5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全国平均</a:t>
            </a:r>
            <a:endParaRPr lang="ja-JP" altLang="en-US" sz="105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Text Box 6"/>
          <p:cNvSpPr txBox="1">
            <a:spLocks noChangeArrowheads="1"/>
          </p:cNvSpPr>
          <p:nvPr/>
        </p:nvSpPr>
        <p:spPr bwMode="auto">
          <a:xfrm>
            <a:off x="4632944" y="5857872"/>
            <a:ext cx="669819" cy="20905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0" tIns="18288" rIns="27432"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5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兵庫県</a:t>
            </a:r>
            <a:endParaRPr lang="ja-JP" altLang="en-US" sz="105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3032640" y="3816575"/>
            <a:ext cx="2355569" cy="220573"/>
          </a:xfrm>
          <a:prstGeom prst="rect">
            <a:avLst/>
          </a:prstGeom>
        </p:spPr>
        <p:txBody>
          <a:bodyPr wrap="square">
            <a:spAutoFit/>
          </a:bodyPr>
          <a:lstStyle/>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：観光庁「宿泊旅行統計調査</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作成</a:t>
            </a:r>
          </a:p>
        </p:txBody>
      </p:sp>
      <p:sp>
        <p:nvSpPr>
          <p:cNvPr id="29" name="正方形/長方形 28"/>
          <p:cNvSpPr/>
          <p:nvPr/>
        </p:nvSpPr>
        <p:spPr>
          <a:xfrm>
            <a:off x="5739044" y="3839391"/>
            <a:ext cx="3200175" cy="208840"/>
          </a:xfrm>
          <a:prstGeom prst="rect">
            <a:avLst/>
          </a:prstGeom>
        </p:spPr>
        <p:txBody>
          <a:bodyPr wrap="square">
            <a:spAutoFit/>
          </a:bodyPr>
          <a:lstStyle/>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資料：観光庁「宿泊旅行統計調査」より</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112825" y="3969810"/>
            <a:ext cx="63933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グラフ 30"/>
          <p:cNvGraphicFramePr>
            <a:graphicFrameLocks/>
          </p:cNvGraphicFramePr>
          <p:nvPr>
            <p:extLst>
              <p:ext uri="{D42A27DB-BD31-4B8C-83A1-F6EECF244321}">
                <p14:modId xmlns:p14="http://schemas.microsoft.com/office/powerpoint/2010/main" val="2206223709"/>
              </p:ext>
            </p:extLst>
          </p:nvPr>
        </p:nvGraphicFramePr>
        <p:xfrm>
          <a:off x="5793367" y="3969810"/>
          <a:ext cx="2978735" cy="2418414"/>
        </p:xfrm>
        <a:graphic>
          <a:graphicData uri="http://schemas.openxmlformats.org/drawingml/2006/chart">
            <c:chart xmlns:c="http://schemas.openxmlformats.org/drawingml/2006/chart" xmlns:r="http://schemas.openxmlformats.org/officeDocument/2006/relationships" r:id="rId4"/>
          </a:graphicData>
        </a:graphic>
      </p:graphicFrame>
      <p:sp>
        <p:nvSpPr>
          <p:cNvPr id="32" name="テキスト ボックス 31"/>
          <p:cNvSpPr txBox="1"/>
          <p:nvPr/>
        </p:nvSpPr>
        <p:spPr>
          <a:xfrm>
            <a:off x="5909230" y="3954675"/>
            <a:ext cx="63933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Text Box 6"/>
          <p:cNvSpPr txBox="1">
            <a:spLocks noChangeArrowheads="1"/>
          </p:cNvSpPr>
          <p:nvPr/>
        </p:nvSpPr>
        <p:spPr bwMode="auto">
          <a:xfrm>
            <a:off x="8026803" y="4137555"/>
            <a:ext cx="945587" cy="20905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0" tIns="18288" rIns="27432"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日本人</a:t>
            </a:r>
            <a:r>
              <a:rPr lang="en-US" altLang="ja-JP"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Text Box 6"/>
          <p:cNvSpPr txBox="1">
            <a:spLocks noChangeArrowheads="1"/>
          </p:cNvSpPr>
          <p:nvPr/>
        </p:nvSpPr>
        <p:spPr bwMode="auto">
          <a:xfrm>
            <a:off x="7985707" y="4718957"/>
            <a:ext cx="945587" cy="20905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0" tIns="18288" rIns="27432"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0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日本人</a:t>
            </a:r>
            <a:r>
              <a:rPr lang="en-US" altLang="ja-JP" sz="10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Text Box 6"/>
          <p:cNvSpPr txBox="1">
            <a:spLocks noChangeArrowheads="1"/>
          </p:cNvSpPr>
          <p:nvPr/>
        </p:nvSpPr>
        <p:spPr bwMode="auto">
          <a:xfrm>
            <a:off x="6073080" y="5428775"/>
            <a:ext cx="945587" cy="20905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0" tIns="18288" rIns="27432"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a:t>
            </a:r>
            <a:r>
              <a:rPr lang="en-US" altLang="ja-JP"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日本人</a:t>
            </a:r>
            <a:r>
              <a:rPr lang="en-US" altLang="ja-JP"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Text Box 6"/>
          <p:cNvSpPr txBox="1">
            <a:spLocks noChangeArrowheads="1"/>
          </p:cNvSpPr>
          <p:nvPr/>
        </p:nvSpPr>
        <p:spPr bwMode="auto">
          <a:xfrm>
            <a:off x="8059104" y="5301802"/>
            <a:ext cx="945587" cy="20905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0" tIns="18288" rIns="27432"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a:t>
            </a:r>
            <a:r>
              <a:rPr lang="en-US" altLang="ja-JP"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Text Box 6"/>
          <p:cNvSpPr txBox="1">
            <a:spLocks noChangeArrowheads="1"/>
          </p:cNvSpPr>
          <p:nvPr/>
        </p:nvSpPr>
        <p:spPr bwMode="auto">
          <a:xfrm>
            <a:off x="7993632" y="5892429"/>
            <a:ext cx="945587" cy="20905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0" tIns="18288" rIns="27432"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0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i="0" u="none" strike="noStrike" baseline="0" dirty="0" smtClean="0">
                <a:latin typeface="Meiryo UI" panose="020B0604030504040204" pitchFamily="50" charset="-128"/>
                <a:ea typeface="Meiryo UI" panose="020B0604030504040204" pitchFamily="50" charset="-128"/>
                <a:cs typeface="Meiryo UI" panose="020B0604030504040204" pitchFamily="50" charset="-128"/>
              </a:rPr>
              <a:t>外国人</a:t>
            </a:r>
            <a:r>
              <a:rPr lang="en-US" altLang="ja-JP" sz="1000" b="1" i="0" u="none" strike="noStrike" baseline="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i="0" u="none" strike="noStrike" baseline="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6"/>
          <p:cNvSpPr txBox="1">
            <a:spLocks noChangeArrowheads="1"/>
          </p:cNvSpPr>
          <p:nvPr/>
        </p:nvSpPr>
        <p:spPr bwMode="auto">
          <a:xfrm>
            <a:off x="7023294" y="5947769"/>
            <a:ext cx="945587" cy="20905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0" tIns="18288" rIns="27432"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a:t>
            </a:r>
            <a:r>
              <a:rPr lang="en-US" altLang="ja-JP"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a:t>
            </a:r>
            <a:r>
              <a:rPr lang="en-US" altLang="ja-JP" sz="800" b="1" i="0" u="none" strike="noStrike" baseline="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0" name="直線コネクタ 29"/>
          <p:cNvCxnSpPr>
            <a:endCxn id="37" idx="1"/>
          </p:cNvCxnSpPr>
          <p:nvPr/>
        </p:nvCxnSpPr>
        <p:spPr>
          <a:xfrm>
            <a:off x="7707181" y="5767118"/>
            <a:ext cx="286451" cy="229840"/>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7092280" y="5947769"/>
            <a:ext cx="72008" cy="119161"/>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868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rIns="0" bIns="72000" anchor="ctr"/>
          <a:lstStyle/>
          <a:p>
            <a:pPr fontAlgn="auto">
              <a:spcBef>
                <a:spcPts val="0"/>
              </a:spcBef>
              <a:spcAft>
                <a:spcPts val="0"/>
              </a:spcAft>
              <a:defRPr/>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これまでの検証と総括</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これまでの５源泉ごとの府市の取組みに対する評価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587828" y="1181943"/>
            <a:ext cx="8160635" cy="4992887"/>
          </a:xfrm>
          <a:prstGeom prst="rect">
            <a:avLst/>
          </a:prstGeom>
          <a:ln>
            <a:solidFill>
              <a:schemeClr val="tx1"/>
            </a:solidFill>
            <a:prstDash val="sysDot"/>
          </a:ln>
        </p:spPr>
        <p:txBody>
          <a:bodyPr wrap="square" lIns="180000" tIns="72000" rIns="180000" bIns="72000">
            <a:spAutoFit/>
          </a:bodyPr>
          <a:lstStyle/>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関西空港の</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LCC</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誘致は、非常に評価できる取組み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。インバウンド増加に一番大きく貢献し、大阪のまちの活気を変えた。［シンクタンク、金融機関］</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「大阪城公園、てんしば」など、</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公共空間を開放していく取組みは、民間の活力を引き出し大きな成果をあげている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。［シンクタンク、民間事業者］</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行政の取組みもあり、外国人観光客誘致のために以前から課題として指摘されつつ、なかなか進まなかった</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多言語化や免税カウンター整備などが一気に動いた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人の波がお金を動かし、環境整備につながっている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アジア各地で現地ビジネスとして発展しつつある旅行事業者とのつながりがまだ弱い。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グローバルなマーケティングやパートナーシップの強化が必要。［大学教授］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に関しては、</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取組みが始まっているが施設面に課題があり、機会を逃している面がある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。［シンクタンク］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関空のハブ化や</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Wi-Fi</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整備などを進めることは、あくまで集客の必要条件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。わわざわざ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訪れたい都市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となるには、</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民間と役割分担をしながら、十分</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条件となる魅力の創出に</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尽力する必要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がある。［民間事業者］</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ナイトカルチャーの充実への取組が課題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。国際的な経営者の会合でもカンファレンス後のアフターディナーで街に出るのは当然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。夜に本当に遊べる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場所が大阪は十分ではない。［民間事業者、金融機関］</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角丸四角形 46"/>
          <p:cNvSpPr/>
          <p:nvPr/>
        </p:nvSpPr>
        <p:spPr>
          <a:xfrm>
            <a:off x="113994" y="710175"/>
            <a:ext cx="4169974" cy="356758"/>
          </a:xfrm>
          <a:prstGeom prst="roundRect">
            <a:avLst>
              <a:gd name="adj" fmla="val 34430"/>
            </a:avLst>
          </a:prstGeom>
          <a:ln/>
        </p:spPr>
        <p:style>
          <a:lnRef idx="0">
            <a:schemeClr val="accent1"/>
          </a:lnRef>
          <a:fillRef idx="3">
            <a:schemeClr val="accent1"/>
          </a:fillRef>
          <a:effectRef idx="3">
            <a:schemeClr val="accent1"/>
          </a:effectRef>
          <a:fontRef idx="minor">
            <a:schemeClr val="lt1"/>
          </a:fontRef>
        </p:style>
        <p:txBody>
          <a:bodyPr anchor="ctr"/>
          <a:lstStyle/>
          <a:p>
            <a:pPr>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内外の集客力</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強化についての有識者の評価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FA3047F3-2FCF-4527-9259-7229A3906898}" type="slidenum">
              <a:rPr lang="ja-JP" altLang="en-US" smtClean="0"/>
              <a:pPr>
                <a:defRPr/>
              </a:pPr>
              <a:t>8</a:t>
            </a:fld>
            <a:endParaRPr lang="ja-JP" altLang="en-US" dirty="0"/>
          </a:p>
        </p:txBody>
      </p:sp>
    </p:spTree>
    <p:extLst>
      <p:ext uri="{BB962C8B-B14F-4D97-AF65-F5344CB8AC3E}">
        <p14:creationId xmlns:p14="http://schemas.microsoft.com/office/powerpoint/2010/main" val="205348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12203</TotalTime>
  <Words>2826</Words>
  <Application>Microsoft Office PowerPoint</Application>
  <PresentationFormat>画面に合わせる (4:3)</PresentationFormat>
  <Paragraphs>1485</Paragraphs>
  <Slides>37</Slides>
  <Notes>2</Notes>
  <HiddenSlides>0</HiddenSlides>
  <MMClips>0</MMClips>
  <ScaleCrop>false</ScaleCrop>
  <HeadingPairs>
    <vt:vector size="4" baseType="variant">
      <vt:variant>
        <vt:lpstr>テーマ</vt:lpstr>
      </vt:variant>
      <vt:variant>
        <vt:i4>1</vt:i4>
      </vt:variant>
      <vt:variant>
        <vt:lpstr>スライド タイトル</vt:lpstr>
      </vt:variant>
      <vt:variant>
        <vt:i4>37</vt:i4>
      </vt:variant>
    </vt:vector>
  </HeadingPairs>
  <TitlesOfParts>
    <vt:vector size="38" baseType="lpstr">
      <vt:lpstr>Office テーマ</vt:lpstr>
      <vt:lpstr>「大阪の成長戦略」のバージョンアップについて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大阪・関西における首都機能バックアップの検討</dc:title>
  <dc:creator>山本　大吾</dc:creator>
  <cp:lastModifiedBy>HOSTNAME</cp:lastModifiedBy>
  <cp:revision>1057</cp:revision>
  <cp:lastPrinted>2017-08-24T02:40:29Z</cp:lastPrinted>
  <dcterms:created xsi:type="dcterms:W3CDTF">2017-02-27T23:37:52Z</dcterms:created>
  <dcterms:modified xsi:type="dcterms:W3CDTF">2017-08-25T08:06:47Z</dcterms:modified>
</cp:coreProperties>
</file>