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2" r:id="rId2"/>
  </p:sldMasterIdLst>
  <p:sldIdLst>
    <p:sldId id="268" r:id="rId3"/>
    <p:sldId id="273" r:id="rId4"/>
    <p:sldId id="274" r:id="rId5"/>
    <p:sldId id="271" r:id="rId6"/>
    <p:sldId id="272" r:id="rId7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 userDrawn="1">
          <p15:clr>
            <a:srgbClr val="A4A3A4"/>
          </p15:clr>
        </p15:guide>
        <p15:guide id="2" pos="32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12" y="60"/>
      </p:cViewPr>
      <p:guideLst>
        <p:guide orient="horz" pos="845"/>
        <p:guide pos="32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8AC6-7FD7-4B98-A12D-2CC4553D3331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597F-22EF-4BDF-B64A-21349E7A67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544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8AC6-7FD7-4B98-A12D-2CC4553D3331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597F-22EF-4BDF-B64A-21349E7A67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93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8AC6-7FD7-4B98-A12D-2CC4553D3331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597F-22EF-4BDF-B64A-21349E7A67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164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3F361CF-C84B-441D-82FC-89C26219EB1B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28379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915275" y="6492875"/>
            <a:ext cx="1228725" cy="365125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>
              <a:defRPr/>
            </a:pPr>
            <a:fld id="{4BE35AD6-42F8-475F-9CFB-51FAFA1C98EC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93489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1CCBE-CD83-4DC5-BD33-D359DE155E0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54121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88CCD-FE3F-4B49-9026-BAA347ED949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18491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8D970-3AB2-4465-BDAA-B0C8A15789B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03064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DFBCB-2899-4C8B-A9B3-D705F97A251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34161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47FE6-5347-42DA-A3BC-810F73BA02B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15456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C86F1-A351-4390-A6B5-A9B1DF00D39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68346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8AC6-7FD7-4B98-A12D-2CC4553D3331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597F-22EF-4BDF-B64A-21349E7A67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62279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4C377-C7AA-4AAA-B078-F535F9D9BC3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81969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C57A9-CAC8-466D-ADB6-1A7C4CC5053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81139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8D0D2-9FDA-4D36-9A21-834CFA12DB8F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11450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8AC6-7FD7-4B98-A12D-2CC4553D3331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597F-22EF-4BDF-B64A-21349E7A67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998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8AC6-7FD7-4B98-A12D-2CC4553D3331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597F-22EF-4BDF-B64A-21349E7A67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649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8AC6-7FD7-4B98-A12D-2CC4553D3331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597F-22EF-4BDF-B64A-21349E7A67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989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8AC6-7FD7-4B98-A12D-2CC4553D3331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597F-22EF-4BDF-B64A-21349E7A67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31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8AC6-7FD7-4B98-A12D-2CC4553D3331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597F-22EF-4BDF-B64A-21349E7A67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925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8AC6-7FD7-4B98-A12D-2CC4553D3331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597F-22EF-4BDF-B64A-21349E7A67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91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8AC6-7FD7-4B98-A12D-2CC4553D3331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597F-22EF-4BDF-B64A-21349E7A67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212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28AC6-7FD7-4B98-A12D-2CC4553D3331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4597F-22EF-4BDF-B64A-21349E7A67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3123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pPr>
              <a:defRPr/>
            </a:pPr>
            <a:fld id="{C852E956-5906-4E8A-A21E-19C55A9E912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05174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2862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中核機関の機能　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③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相談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機能について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427718"/>
            <a:ext cx="9144000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〇相談機能の体制づくり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・相談窓口である地域包括支援センターや基幹相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談支援センター、ケアマネージャー、相談支援員、医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療関係者、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CSW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などが、本人・家族等から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次相談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を受け付け、専門的判断等必要な場合に、中核機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関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(2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次相談窓口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につなぐパターン　　　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参考：上伊那成年後見センター、志木市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本人・家族・地域住民　等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中核機関＝地域包括支援センター</a:t>
            </a:r>
            <a:r>
              <a:rPr kumimoji="1" lang="ja-JP" altLang="en-US" dirty="0" smtClean="0"/>
              <a:t>　　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・中核機関を地域包括支援センター等、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　　　既存の相談機関と業務を兼ねることで、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　　　窓口をまとめるパターン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　　　　　　　参考：三豊市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本人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・家族・地域住民　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　　　　　　　　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25246" y="916437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事例１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349829" y="1088572"/>
            <a:ext cx="1248229" cy="39188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407886" y="1132115"/>
            <a:ext cx="1320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中核機関</a:t>
            </a:r>
            <a:endParaRPr kumimoji="1" lang="ja-JP" altLang="en-US" dirty="0"/>
          </a:p>
        </p:txBody>
      </p:sp>
      <p:sp>
        <p:nvSpPr>
          <p:cNvPr id="17" name="楕円 16"/>
          <p:cNvSpPr/>
          <p:nvPr/>
        </p:nvSpPr>
        <p:spPr>
          <a:xfrm>
            <a:off x="1066799" y="2300512"/>
            <a:ext cx="522514" cy="5370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窓口</a:t>
            </a:r>
            <a:endParaRPr kumimoji="1" lang="ja-JP" altLang="en-US" dirty="0"/>
          </a:p>
        </p:txBody>
      </p:sp>
      <p:cxnSp>
        <p:nvCxnSpPr>
          <p:cNvPr id="22" name="直線矢印コネクタ 21"/>
          <p:cNvCxnSpPr/>
          <p:nvPr/>
        </p:nvCxnSpPr>
        <p:spPr>
          <a:xfrm flipV="1">
            <a:off x="725715" y="1538514"/>
            <a:ext cx="609599" cy="6241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V="1">
            <a:off x="1378857" y="1654630"/>
            <a:ext cx="159657" cy="4209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flipH="1" flipV="1">
            <a:off x="2336799" y="1640114"/>
            <a:ext cx="181429" cy="4281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flipV="1">
            <a:off x="1959427" y="1640116"/>
            <a:ext cx="1" cy="507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 flipH="1" flipV="1">
            <a:off x="2612572" y="1538516"/>
            <a:ext cx="522514" cy="6241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>
            <a:off x="493487" y="3410857"/>
            <a:ext cx="3309257" cy="4354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楕円 36"/>
          <p:cNvSpPr/>
          <p:nvPr/>
        </p:nvSpPr>
        <p:spPr>
          <a:xfrm>
            <a:off x="1712685" y="2293249"/>
            <a:ext cx="522514" cy="5370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窓口</a:t>
            </a:r>
            <a:endParaRPr kumimoji="1" lang="ja-JP" altLang="en-US" dirty="0"/>
          </a:p>
        </p:txBody>
      </p:sp>
      <p:sp>
        <p:nvSpPr>
          <p:cNvPr id="38" name="楕円 37"/>
          <p:cNvSpPr/>
          <p:nvPr/>
        </p:nvSpPr>
        <p:spPr>
          <a:xfrm>
            <a:off x="2329543" y="2285997"/>
            <a:ext cx="522514" cy="5370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窓口</a:t>
            </a:r>
            <a:endParaRPr kumimoji="1" lang="ja-JP" altLang="en-US" dirty="0"/>
          </a:p>
        </p:txBody>
      </p:sp>
      <p:sp>
        <p:nvSpPr>
          <p:cNvPr id="39" name="楕円 38"/>
          <p:cNvSpPr/>
          <p:nvPr/>
        </p:nvSpPr>
        <p:spPr>
          <a:xfrm>
            <a:off x="3062515" y="2293255"/>
            <a:ext cx="522514" cy="5370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窓</a:t>
            </a:r>
            <a:endParaRPr kumimoji="1"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口</a:t>
            </a:r>
            <a:endParaRPr kumimoji="1" lang="ja-JP" altLang="en-US" dirty="0"/>
          </a:p>
        </p:txBody>
      </p:sp>
      <p:sp>
        <p:nvSpPr>
          <p:cNvPr id="40" name="楕円 39"/>
          <p:cNvSpPr/>
          <p:nvPr/>
        </p:nvSpPr>
        <p:spPr>
          <a:xfrm>
            <a:off x="391886" y="2278740"/>
            <a:ext cx="522514" cy="5370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窓口</a:t>
            </a:r>
            <a:endParaRPr kumimoji="1" lang="ja-JP" altLang="en-US" dirty="0"/>
          </a:p>
        </p:txBody>
      </p:sp>
      <p:sp>
        <p:nvSpPr>
          <p:cNvPr id="41" name="上矢印 40"/>
          <p:cNvSpPr/>
          <p:nvPr/>
        </p:nvSpPr>
        <p:spPr>
          <a:xfrm>
            <a:off x="1625600" y="2975428"/>
            <a:ext cx="899886" cy="36285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47242" y="4187372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事例２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1386792" y="4505781"/>
            <a:ext cx="3737429" cy="39188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1632858" y="5580742"/>
            <a:ext cx="3309257" cy="4354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上矢印 45"/>
          <p:cNvSpPr/>
          <p:nvPr/>
        </p:nvSpPr>
        <p:spPr>
          <a:xfrm>
            <a:off x="2750457" y="4985654"/>
            <a:ext cx="899886" cy="50074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837712" y="43544"/>
            <a:ext cx="12772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資料　２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円形吹き出し 24"/>
          <p:cNvSpPr/>
          <p:nvPr/>
        </p:nvSpPr>
        <p:spPr>
          <a:xfrm>
            <a:off x="8734970" y="6487899"/>
            <a:ext cx="396000" cy="360000"/>
          </a:xfrm>
          <a:prstGeom prst="wedgeEllipseCallout">
            <a:avLst>
              <a:gd name="adj1" fmla="val -12218"/>
              <a:gd name="adj2" fmla="val 15889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023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楕円 8"/>
          <p:cNvSpPr/>
          <p:nvPr/>
        </p:nvSpPr>
        <p:spPr>
          <a:xfrm>
            <a:off x="285750" y="5329238"/>
            <a:ext cx="8715375" cy="1171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/>
          </a:p>
          <a:p>
            <a:pPr algn="ctr"/>
            <a:endParaRPr kumimoji="1" lang="en-US" altLang="ja-JP" dirty="0"/>
          </a:p>
          <a:p>
            <a:pPr algn="dist"/>
            <a:r>
              <a:rPr kumimoji="1" lang="ja-JP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地域連携ネットワーク</a:t>
            </a:r>
            <a:endParaRPr kumimoji="1" lang="ja-JP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下矢印 48"/>
          <p:cNvSpPr/>
          <p:nvPr/>
        </p:nvSpPr>
        <p:spPr>
          <a:xfrm rot="16200000">
            <a:off x="2448093" y="3162471"/>
            <a:ext cx="347329" cy="34147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47" name="下矢印 46"/>
          <p:cNvSpPr/>
          <p:nvPr/>
        </p:nvSpPr>
        <p:spPr>
          <a:xfrm rot="16200000">
            <a:off x="2581543" y="2765814"/>
            <a:ext cx="270000" cy="63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9" name="下矢印 28"/>
          <p:cNvSpPr/>
          <p:nvPr/>
        </p:nvSpPr>
        <p:spPr>
          <a:xfrm rot="16200000">
            <a:off x="5874814" y="2763338"/>
            <a:ext cx="270000" cy="6300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4" name="下矢印 23"/>
          <p:cNvSpPr/>
          <p:nvPr/>
        </p:nvSpPr>
        <p:spPr>
          <a:xfrm rot="16200000">
            <a:off x="7435449" y="2768210"/>
            <a:ext cx="270000" cy="6300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5" name="下矢印 24"/>
          <p:cNvSpPr/>
          <p:nvPr/>
        </p:nvSpPr>
        <p:spPr>
          <a:xfrm rot="16200000">
            <a:off x="1030680" y="2771260"/>
            <a:ext cx="270000" cy="6286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2862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中核機関の機能　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③相談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機能について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413204"/>
            <a:ext cx="87666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〇相談機能の体制づくり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・相談機能の体制づくりにおいて、どの段階でどのような問題があるか</a:t>
            </a:r>
            <a:endParaRPr kumimoji="1" lang="en-US" altLang="ja-JP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2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相談</a:t>
            </a:r>
            <a:r>
              <a:rPr kumimoji="1" lang="ja-JP" altLang="en-US" sz="1200" u="sng" smtClean="0">
                <a:latin typeface="Meiryo UI" panose="020B0604030504040204" pitchFamily="50" charset="-128"/>
                <a:ea typeface="Meiryo UI" panose="020B0604030504040204" pitchFamily="50" charset="-128"/>
              </a:rPr>
              <a:t>と申立の</a:t>
            </a:r>
            <a:r>
              <a:rPr kumimoji="1"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流れのイメージ図</a:t>
            </a:r>
            <a:r>
              <a:rPr kumimoji="1" lang="en-US" altLang="ja-JP" sz="12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6"/>
          <p:cNvSpPr txBox="1">
            <a:spLocks noChangeArrowheads="1"/>
          </p:cNvSpPr>
          <p:nvPr/>
        </p:nvSpPr>
        <p:spPr bwMode="auto">
          <a:xfrm>
            <a:off x="137320" y="1346993"/>
            <a:ext cx="577055" cy="3810795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①相談者</a:t>
            </a:r>
            <a:endParaRPr kumimoji="0" lang="en-US" altLang="ja-JP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本人、家族、地域住民、病院関係等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0" lang="ja-JP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12"/>
          <p:cNvSpPr txBox="1">
            <a:spLocks noChangeArrowheads="1"/>
          </p:cNvSpPr>
          <p:nvPr/>
        </p:nvSpPr>
        <p:spPr bwMode="auto">
          <a:xfrm>
            <a:off x="1554390" y="1328737"/>
            <a:ext cx="774000" cy="2857502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②相談受付</a:t>
            </a:r>
            <a:endParaRPr kumimoji="0" lang="en-US" altLang="ja-JP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（</a:t>
            </a:r>
            <a:r>
              <a:rPr kumimoji="0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ケアマネジャー、相談支援専門員等、福祉サービス事業者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endParaRPr kumimoji="0" lang="ja-JP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テキスト ボックス 13"/>
          <p:cNvSpPr txBox="1">
            <a:spLocks noChangeArrowheads="1"/>
          </p:cNvSpPr>
          <p:nvPr/>
        </p:nvSpPr>
        <p:spPr bwMode="auto">
          <a:xfrm>
            <a:off x="3100387" y="1343025"/>
            <a:ext cx="774000" cy="327183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③相談受付・ケース検討・申立支援</a:t>
            </a:r>
            <a:endParaRPr kumimoji="0" lang="en-US" altLang="ja-JP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kumimoji="0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地域包括支援センター、基幹相談支援センター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等）</a:t>
            </a:r>
            <a:endParaRPr kumimoji="0" lang="en-US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下矢印 29"/>
          <p:cNvSpPr/>
          <p:nvPr/>
        </p:nvSpPr>
        <p:spPr>
          <a:xfrm rot="16200000">
            <a:off x="4157817" y="2764685"/>
            <a:ext cx="270000" cy="63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7" name="角丸四角形 16"/>
          <p:cNvSpPr>
            <a:spLocks noChangeArrowheads="1"/>
          </p:cNvSpPr>
          <p:nvPr/>
        </p:nvSpPr>
        <p:spPr bwMode="auto">
          <a:xfrm>
            <a:off x="4714876" y="1343025"/>
            <a:ext cx="800100" cy="45005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rgbClr val="70AD47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33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④相談受付・申立支援・後見人支援</a:t>
            </a:r>
            <a:endParaRPr kumimoji="0" lang="en-US" altLang="ja-JP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33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kumimoji="0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中核機関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endParaRPr kumimoji="0" lang="ja-JP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" name="Rectangle 3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/>
            </a:r>
            <a:br>
              <a:rPr kumimoji="0" lang="en-US" altLang="ja-JP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</a:b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テキスト ボックス 6"/>
          <p:cNvSpPr txBox="1">
            <a:spLocks noChangeArrowheads="1"/>
          </p:cNvSpPr>
          <p:nvPr/>
        </p:nvSpPr>
        <p:spPr bwMode="auto">
          <a:xfrm>
            <a:off x="8047844" y="1350178"/>
            <a:ext cx="577055" cy="3178961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⑥後見人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（親族後見人・市民後見人等）</a:t>
            </a:r>
            <a:endParaRPr kumimoji="0" lang="ja-JP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下矢印 20"/>
          <p:cNvSpPr/>
          <p:nvPr/>
        </p:nvSpPr>
        <p:spPr>
          <a:xfrm rot="16200000">
            <a:off x="1782966" y="3416486"/>
            <a:ext cx="349200" cy="20475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2" name="円形吹き出し 21"/>
          <p:cNvSpPr/>
          <p:nvPr/>
        </p:nvSpPr>
        <p:spPr>
          <a:xfrm>
            <a:off x="8732005" y="35342"/>
            <a:ext cx="396000" cy="360000"/>
          </a:xfrm>
          <a:prstGeom prst="wedgeEllipseCallout">
            <a:avLst>
              <a:gd name="adj1" fmla="val -12218"/>
              <a:gd name="adj2" fmla="val 15889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21"/>
          <p:cNvSpPr txBox="1">
            <a:spLocks noChangeArrowheads="1"/>
          </p:cNvSpPr>
          <p:nvPr/>
        </p:nvSpPr>
        <p:spPr bwMode="auto">
          <a:xfrm>
            <a:off x="6548446" y="1338711"/>
            <a:ext cx="466718" cy="2776087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⑤</a:t>
            </a:r>
            <a:r>
              <a:rPr kumimoji="0" lang="ja-JP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家庭裁判所への申立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審判</a:t>
            </a:r>
            <a:endParaRPr kumimoji="0" lang="ja-JP" altLang="ja-JP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下矢印 22"/>
          <p:cNvSpPr/>
          <p:nvPr/>
        </p:nvSpPr>
        <p:spPr>
          <a:xfrm rot="5400000" flipH="1">
            <a:off x="6596235" y="3248189"/>
            <a:ext cx="347329" cy="2205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81610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2862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中核機関の機能　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③相談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機能について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Rectangle 3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/>
            </a:r>
            <a:br>
              <a:rPr kumimoji="0" lang="en-US" altLang="ja-JP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</a:br>
            <a:endParaRPr kumimoji="0" lang="en-US" altLang="ja-JP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" y="329504"/>
            <a:ext cx="91440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問題点の例</a:t>
            </a:r>
            <a:r>
              <a:rPr kumimoji="1" lang="en-US" altLang="ja-JP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①から③における問題点</a:t>
            </a:r>
            <a:endParaRPr kumimoji="1" lang="en-US" altLang="ja-JP" sz="1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・相談者が、どこ</a:t>
            </a: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に相談に行けばいいのかわからない</a:t>
            </a:r>
            <a:r>
              <a:rPr kumimoji="1" lang="ja-JP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。</a:t>
            </a:r>
            <a:endParaRPr kumimoji="1" lang="en-US" altLang="ja-JP" sz="15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・福祉サービス事業者が受けた相談やケースで成年後見制度のニーズがくみ取れていない。</a:t>
            </a:r>
            <a:endParaRPr kumimoji="1" lang="en-US" altLang="ja-JP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・地域</a:t>
            </a: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包括支援センター等の</a:t>
            </a:r>
            <a:r>
              <a:rPr kumimoji="1" lang="ja-JP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職員が、成年</a:t>
            </a: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後見制度</a:t>
            </a:r>
            <a:r>
              <a:rPr kumimoji="1" lang="ja-JP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のニーズが判断されていない。</a:t>
            </a: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くみ取れていても、業務多忙</a:t>
            </a:r>
            <a:r>
              <a:rPr kumimoji="1" lang="ja-JP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により、　</a:t>
            </a:r>
            <a:endParaRPr kumimoji="1" lang="en-US" altLang="ja-JP" sz="15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対応しきれていない。</a:t>
            </a:r>
            <a:endParaRPr kumimoji="1" lang="en-US" altLang="ja-JP" sz="15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④における問題点</a:t>
            </a:r>
            <a:endParaRPr kumimoji="1" lang="en-US" altLang="ja-JP" sz="15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・中核機関、地域</a:t>
            </a: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包括支援</a:t>
            </a:r>
            <a:r>
              <a:rPr kumimoji="1" lang="ja-JP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センター等や市町村担当課等、関係機関同士での連携が図られていないことから、対応に</a:t>
            </a:r>
            <a:endParaRPr kumimoji="1" lang="en-US" altLang="ja-JP" sz="15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時間がかかる。</a:t>
            </a:r>
            <a:endParaRPr kumimoji="1" lang="en-US" altLang="ja-JP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5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5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1" lang="ja-JP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取組例（案</a:t>
            </a: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）</a:t>
            </a:r>
            <a:r>
              <a:rPr kumimoji="1" lang="en-US" altLang="ja-JP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１．地域包括支援センター等相談対応職員への制度理解</a:t>
            </a:r>
            <a:r>
              <a:rPr kumimoji="1" lang="ja-JP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に向けた</a:t>
            </a: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有効なスキルアップ研修の方向性</a:t>
            </a:r>
            <a:endParaRPr kumimoji="1" lang="en-US" altLang="ja-JP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２</a:t>
            </a:r>
            <a:r>
              <a:rPr kumimoji="1" lang="ja-JP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．関係</a:t>
            </a: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機関同士でのスムーズな連携をとる</a:t>
            </a:r>
            <a:r>
              <a:rPr kumimoji="1" lang="ja-JP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ため</a:t>
            </a:r>
            <a:r>
              <a:rPr kumimoji="1"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に、定期的な事例検討会議の場を設置</a:t>
            </a:r>
            <a:endParaRPr kumimoji="1" lang="en-US" altLang="ja-JP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３．中核機関</a:t>
            </a:r>
            <a:r>
              <a:rPr kumimoji="1" lang="ja-JP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と地域の相談窓口（地域包括支援センター等）や市町村担当課との</a:t>
            </a: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役割分担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6" name="円形吹き出し 5"/>
          <p:cNvSpPr/>
          <p:nvPr/>
        </p:nvSpPr>
        <p:spPr>
          <a:xfrm>
            <a:off x="8732005" y="6487899"/>
            <a:ext cx="396000" cy="360000"/>
          </a:xfrm>
          <a:prstGeom prst="wedgeEllipseCallout">
            <a:avLst>
              <a:gd name="adj1" fmla="val -12218"/>
              <a:gd name="adj2" fmla="val 15889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2437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462897"/>
            <a:ext cx="8485094" cy="418058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600" dirty="0" smtClean="0"/>
              <a:t>➢先行事例</a:t>
            </a:r>
            <a:endParaRPr kumimoji="1" lang="ja-JP" altLang="en-US" sz="16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737342"/>
              </p:ext>
            </p:extLst>
          </p:nvPr>
        </p:nvGraphicFramePr>
        <p:xfrm>
          <a:off x="-1" y="819427"/>
          <a:ext cx="9144001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789">
                  <a:extLst>
                    <a:ext uri="{9D8B030D-6E8A-4147-A177-3AD203B41FA5}">
                      <a16:colId xmlns:a16="http://schemas.microsoft.com/office/drawing/2014/main" val="4247783860"/>
                    </a:ext>
                  </a:extLst>
                </a:gridCol>
                <a:gridCol w="1627093">
                  <a:extLst>
                    <a:ext uri="{9D8B030D-6E8A-4147-A177-3AD203B41FA5}">
                      <a16:colId xmlns:a16="http://schemas.microsoft.com/office/drawing/2014/main" val="311640629"/>
                    </a:ext>
                  </a:extLst>
                </a:gridCol>
                <a:gridCol w="1721225">
                  <a:extLst>
                    <a:ext uri="{9D8B030D-6E8A-4147-A177-3AD203B41FA5}">
                      <a16:colId xmlns:a16="http://schemas.microsoft.com/office/drawing/2014/main" val="619631258"/>
                    </a:ext>
                  </a:extLst>
                </a:gridCol>
                <a:gridCol w="564775">
                  <a:extLst>
                    <a:ext uri="{9D8B030D-6E8A-4147-A177-3AD203B41FA5}">
                      <a16:colId xmlns:a16="http://schemas.microsoft.com/office/drawing/2014/main" val="1418959157"/>
                    </a:ext>
                  </a:extLst>
                </a:gridCol>
                <a:gridCol w="1992621">
                  <a:extLst>
                    <a:ext uri="{9D8B030D-6E8A-4147-A177-3AD203B41FA5}">
                      <a16:colId xmlns:a16="http://schemas.microsoft.com/office/drawing/2014/main" val="2335205755"/>
                    </a:ext>
                  </a:extLst>
                </a:gridCol>
                <a:gridCol w="408300">
                  <a:extLst>
                    <a:ext uri="{9D8B030D-6E8A-4147-A177-3AD203B41FA5}">
                      <a16:colId xmlns:a16="http://schemas.microsoft.com/office/drawing/2014/main" val="792197931"/>
                    </a:ext>
                  </a:extLst>
                </a:gridCol>
                <a:gridCol w="408299">
                  <a:extLst>
                    <a:ext uri="{9D8B030D-6E8A-4147-A177-3AD203B41FA5}">
                      <a16:colId xmlns:a16="http://schemas.microsoft.com/office/drawing/2014/main" val="53383196"/>
                    </a:ext>
                  </a:extLst>
                </a:gridCol>
                <a:gridCol w="408300">
                  <a:extLst>
                    <a:ext uri="{9D8B030D-6E8A-4147-A177-3AD203B41FA5}">
                      <a16:colId xmlns:a16="http://schemas.microsoft.com/office/drawing/2014/main" val="2123456716"/>
                    </a:ext>
                  </a:extLst>
                </a:gridCol>
                <a:gridCol w="408299">
                  <a:extLst>
                    <a:ext uri="{9D8B030D-6E8A-4147-A177-3AD203B41FA5}">
                      <a16:colId xmlns:a16="http://schemas.microsoft.com/office/drawing/2014/main" val="3747479122"/>
                    </a:ext>
                  </a:extLst>
                </a:gridCol>
                <a:gridCol w="408300">
                  <a:extLst>
                    <a:ext uri="{9D8B030D-6E8A-4147-A177-3AD203B41FA5}">
                      <a16:colId xmlns:a16="http://schemas.microsoft.com/office/drawing/2014/main" val="1943059868"/>
                    </a:ext>
                  </a:extLst>
                </a:gridCol>
              </a:tblGrid>
              <a:tr h="259511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中核機関設置市町村名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機関名称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中核機関の人員体制及び予算額</a:t>
                      </a:r>
                      <a:endParaRPr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運営形態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相談体制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中核機関の業務実施状況</a:t>
                      </a:r>
                      <a:r>
                        <a:rPr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5528705"/>
                  </a:ext>
                </a:extLst>
              </a:tr>
              <a:tr h="26356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0740165"/>
                  </a:ext>
                </a:extLst>
              </a:tr>
              <a:tr h="765078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人口：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2,725,006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大阪市成年後見支援センター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大阪市社会福祉協議会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センター長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担当者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予算：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55,963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H30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実績）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単独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委託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・専門職派遣の実施。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権利擁護の相談窓口が形成するチームに対し、専門職を派遣して助言を行う。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endParaRPr kumimoji="1" lang="en-US" altLang="ja-JP" sz="10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endParaRPr kumimoji="1" lang="en-US" altLang="ja-JP" sz="10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endParaRPr kumimoji="1" lang="en-US" altLang="ja-JP" sz="10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endParaRPr kumimoji="1" lang="en-US" altLang="ja-JP" sz="10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endParaRPr kumimoji="1" lang="en-US" altLang="ja-JP" sz="10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3070901"/>
                  </a:ext>
                </a:extLst>
              </a:tr>
              <a:tr h="815605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福島県いわき市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人口：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327,491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いわき市権利擁護・成年後見センター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センター長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担当者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予算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14,833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H28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実績）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単独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直営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センターが、権利擁護相談会（専門相談）として無料相談を実施。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月３回、弁護士会と司法書士会が担当。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5344566"/>
                  </a:ext>
                </a:extLst>
              </a:tr>
              <a:tr h="863301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香川県三豊市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人口：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66,346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三豊市地域包括支援センター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包括職員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内後見関係　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常勤２名、非常勤兼務２名）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単独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直営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県社協が実施する専門相談（スーパーバイズ事業）を利用。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5665007"/>
                  </a:ext>
                </a:extLst>
              </a:tr>
              <a:tr h="873491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大分県大分市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人口）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479,028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大分市成年後見センター（</a:t>
                      </a:r>
                      <a:r>
                        <a:rPr kumimoji="1" lang="ja-JP" altLang="en-US" sz="12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中核機関となる予定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大分市社会福祉協議会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所長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担当者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予算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18,720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単独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委託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センターの相談担当職員が対応。専門的なケースについては、センター運営委員の専門職に個別に相談している。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H30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　　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166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R1.4~8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　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161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3788742"/>
                  </a:ext>
                </a:extLst>
              </a:tr>
              <a:tr h="1145891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兵庫県姫路市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人口）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531,288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姫路市成年後見支援センター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姫路市社会福祉協議会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予算：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2,500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センター長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事務職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専門職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常勤、社会福祉士）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単独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委託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センターが、専門相談（スーパーバイズ）を実施。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3161636"/>
                  </a:ext>
                </a:extLst>
              </a:tr>
            </a:tbl>
          </a:graphicData>
        </a:graphic>
      </p:graphicFrame>
      <p:sp>
        <p:nvSpPr>
          <p:cNvPr id="7" name="タイトル 1"/>
          <p:cNvSpPr txBox="1">
            <a:spLocks/>
          </p:cNvSpPr>
          <p:nvPr/>
        </p:nvSpPr>
        <p:spPr>
          <a:xfrm>
            <a:off x="0" y="0"/>
            <a:ext cx="9144000" cy="426784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txBody>
          <a:bodyPr vert="horz" lIns="91440" tIns="4680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100000"/>
              </a:lnSpc>
              <a:defRPr/>
            </a:pPr>
            <a:r>
              <a:rPr lang="ja-JP" altLang="en-US" sz="2000" noProof="0" dirty="0" smtClean="0">
                <a:ln w="0"/>
                <a:solidFill>
                  <a:srgbClr val="5B9BD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</a:t>
            </a:r>
            <a:r>
              <a:rPr lang="ja-JP" altLang="en-US" sz="2000" noProof="0" dirty="0" smtClean="0">
                <a:ln w="0"/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000" b="0" i="0" u="none" strike="noStrike" kern="1200" cap="none" spc="0" normalizeH="0" baseline="0" noProof="0" dirty="0" smtClean="0">
                <a:ln w="0"/>
                <a:solidFill>
                  <a:srgbClr val="0070C0"/>
                </a:solidFill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中核</a:t>
            </a:r>
            <a:r>
              <a:rPr kumimoji="1" lang="ja-JP" altLang="en-US" sz="2000" b="0" i="0" u="none" strike="noStrike" kern="1200" cap="none" spc="0" normalizeH="0" baseline="0" noProof="0" dirty="0">
                <a:ln w="0"/>
                <a:solidFill>
                  <a:srgbClr val="0070C0"/>
                </a:solidFill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機関の</a:t>
            </a:r>
            <a:r>
              <a:rPr kumimoji="1" lang="ja-JP" altLang="en-US" sz="2000" b="0" i="0" u="none" strike="noStrike" kern="1200" cap="none" spc="0" normalizeH="0" baseline="0" noProof="0" dirty="0" smtClean="0">
                <a:ln w="0"/>
                <a:solidFill>
                  <a:srgbClr val="0070C0"/>
                </a:solidFill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機能　</a:t>
            </a:r>
            <a:r>
              <a:rPr lang="ja-JP" altLang="en-US" sz="20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③</a:t>
            </a:r>
            <a:r>
              <a:rPr kumimoji="1" lang="ja-JP" altLang="en-US" sz="2000" b="0" i="0" u="none" strike="noStrike" kern="1200" cap="none" spc="0" normalizeH="0" baseline="0" noProof="0" dirty="0" smtClean="0">
                <a:ln w="0"/>
                <a:solidFill>
                  <a:srgbClr val="0070C0"/>
                </a:solidFill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相談機能　　</a:t>
            </a:r>
            <a:r>
              <a:rPr kumimoji="1" lang="ja-JP" altLang="en-US" sz="2000" b="0" i="0" u="none" strike="noStrike" kern="1200" cap="none" spc="0" normalizeH="0" baseline="0" noProof="0" dirty="0">
                <a:ln w="0"/>
                <a:solidFill>
                  <a:srgbClr val="0070C0"/>
                </a:solidFill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 </a:t>
            </a:r>
            <a:r>
              <a:rPr kumimoji="1" lang="ja-JP" altLang="en-US" sz="2000" b="0" i="0" u="none" strike="noStrike" kern="1200" cap="none" spc="0" normalizeH="0" baseline="0" noProof="0" dirty="0" smtClean="0">
                <a:ln w="0"/>
                <a:solidFill>
                  <a:srgbClr val="0070C0"/>
                </a:solidFill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                </a:t>
            </a:r>
            <a:r>
              <a:rPr kumimoji="1" lang="en-US" altLang="ja-JP" sz="2000" b="0" i="0" u="none" strike="noStrike" kern="1200" cap="none" spc="0" normalizeH="0" baseline="0" noProof="0" dirty="0" smtClean="0">
                <a:ln w="0"/>
                <a:solidFill>
                  <a:srgbClr val="0070C0"/>
                </a:solidFill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【</a:t>
            </a:r>
            <a:r>
              <a:rPr kumimoji="1" lang="ja-JP" altLang="en-US" sz="2000" b="0" i="0" u="none" strike="noStrike" kern="1200" cap="none" spc="0" normalizeH="0" baseline="0" noProof="0" dirty="0" smtClean="0">
                <a:ln w="0"/>
                <a:solidFill>
                  <a:srgbClr val="0070C0"/>
                </a:solidFill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事例</a:t>
            </a:r>
            <a:r>
              <a:rPr kumimoji="1" lang="en-US" altLang="ja-JP" sz="2000" b="0" i="0" u="none" strike="noStrike" kern="1200" cap="none" spc="0" normalizeH="0" baseline="0" noProof="0" dirty="0" smtClean="0">
                <a:ln w="0"/>
                <a:solidFill>
                  <a:srgbClr val="0070C0"/>
                </a:solidFill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】</a:t>
            </a:r>
            <a:r>
              <a:rPr kumimoji="1" lang="ja-JP" altLang="en-US" sz="2000" b="0" i="0" u="none" strike="noStrike" kern="1200" cap="none" spc="0" normalizeH="0" baseline="0" noProof="0" dirty="0" smtClean="0">
                <a:ln w="0"/>
                <a:solidFill>
                  <a:srgbClr val="0070C0"/>
                </a:solidFill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　</a:t>
            </a:r>
            <a:endParaRPr kumimoji="1" lang="ja-JP" altLang="en-US" sz="2000" b="0" i="0" u="none" strike="noStrike" kern="1200" cap="none" spc="0" normalizeH="0" baseline="0" noProof="0" dirty="0">
              <a:ln w="0"/>
              <a:solidFill>
                <a:srgbClr val="0070C0"/>
              </a:solidFill>
              <a:uLnTx/>
              <a:uFillTx/>
              <a:latin typeface="Calibri"/>
              <a:ea typeface="ＭＳ Ｐゴシック" panose="020B0600070205080204" pitchFamily="50" charset="-128"/>
              <a:cs typeface="+mj-cs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 bwMode="auto">
          <a:xfrm>
            <a:off x="0" y="6549124"/>
            <a:ext cx="8485094" cy="418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j-cs"/>
              </a:rPr>
              <a:t>※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j-cs"/>
              </a:rPr>
              <a:t>実施状況：①広報機能②相談機能③成年後見制度利用促進機能④後見人支援機能⑤協議会事務局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j-cs"/>
            </a:endParaRPr>
          </a:p>
        </p:txBody>
      </p:sp>
      <p:sp>
        <p:nvSpPr>
          <p:cNvPr id="9" name="円形吹き出し 8"/>
          <p:cNvSpPr/>
          <p:nvPr/>
        </p:nvSpPr>
        <p:spPr>
          <a:xfrm>
            <a:off x="8732005" y="35343"/>
            <a:ext cx="396000" cy="360000"/>
          </a:xfrm>
          <a:prstGeom prst="wedgeEllipseCallout">
            <a:avLst>
              <a:gd name="adj1" fmla="val -12218"/>
              <a:gd name="adj2" fmla="val 15889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011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462897"/>
            <a:ext cx="8485094" cy="418058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600" dirty="0" smtClean="0"/>
              <a:t>➢先行事例</a:t>
            </a:r>
            <a:endParaRPr kumimoji="1" lang="ja-JP" altLang="en-US" sz="16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95025"/>
              </p:ext>
            </p:extLst>
          </p:nvPr>
        </p:nvGraphicFramePr>
        <p:xfrm>
          <a:off x="-1" y="819427"/>
          <a:ext cx="9144001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789">
                  <a:extLst>
                    <a:ext uri="{9D8B030D-6E8A-4147-A177-3AD203B41FA5}">
                      <a16:colId xmlns:a16="http://schemas.microsoft.com/office/drawing/2014/main" val="4247783860"/>
                    </a:ext>
                  </a:extLst>
                </a:gridCol>
                <a:gridCol w="1627093">
                  <a:extLst>
                    <a:ext uri="{9D8B030D-6E8A-4147-A177-3AD203B41FA5}">
                      <a16:colId xmlns:a16="http://schemas.microsoft.com/office/drawing/2014/main" val="311640629"/>
                    </a:ext>
                  </a:extLst>
                </a:gridCol>
                <a:gridCol w="1721225">
                  <a:extLst>
                    <a:ext uri="{9D8B030D-6E8A-4147-A177-3AD203B41FA5}">
                      <a16:colId xmlns:a16="http://schemas.microsoft.com/office/drawing/2014/main" val="619631258"/>
                    </a:ext>
                  </a:extLst>
                </a:gridCol>
                <a:gridCol w="564775">
                  <a:extLst>
                    <a:ext uri="{9D8B030D-6E8A-4147-A177-3AD203B41FA5}">
                      <a16:colId xmlns:a16="http://schemas.microsoft.com/office/drawing/2014/main" val="1418959157"/>
                    </a:ext>
                  </a:extLst>
                </a:gridCol>
                <a:gridCol w="1992621">
                  <a:extLst>
                    <a:ext uri="{9D8B030D-6E8A-4147-A177-3AD203B41FA5}">
                      <a16:colId xmlns:a16="http://schemas.microsoft.com/office/drawing/2014/main" val="2335205755"/>
                    </a:ext>
                  </a:extLst>
                </a:gridCol>
                <a:gridCol w="408300">
                  <a:extLst>
                    <a:ext uri="{9D8B030D-6E8A-4147-A177-3AD203B41FA5}">
                      <a16:colId xmlns:a16="http://schemas.microsoft.com/office/drawing/2014/main" val="792197931"/>
                    </a:ext>
                  </a:extLst>
                </a:gridCol>
                <a:gridCol w="408299">
                  <a:extLst>
                    <a:ext uri="{9D8B030D-6E8A-4147-A177-3AD203B41FA5}">
                      <a16:colId xmlns:a16="http://schemas.microsoft.com/office/drawing/2014/main" val="53383196"/>
                    </a:ext>
                  </a:extLst>
                </a:gridCol>
                <a:gridCol w="408300">
                  <a:extLst>
                    <a:ext uri="{9D8B030D-6E8A-4147-A177-3AD203B41FA5}">
                      <a16:colId xmlns:a16="http://schemas.microsoft.com/office/drawing/2014/main" val="2123456716"/>
                    </a:ext>
                  </a:extLst>
                </a:gridCol>
                <a:gridCol w="408299">
                  <a:extLst>
                    <a:ext uri="{9D8B030D-6E8A-4147-A177-3AD203B41FA5}">
                      <a16:colId xmlns:a16="http://schemas.microsoft.com/office/drawing/2014/main" val="3747479122"/>
                    </a:ext>
                  </a:extLst>
                </a:gridCol>
                <a:gridCol w="408300">
                  <a:extLst>
                    <a:ext uri="{9D8B030D-6E8A-4147-A177-3AD203B41FA5}">
                      <a16:colId xmlns:a16="http://schemas.microsoft.com/office/drawing/2014/main" val="1943059868"/>
                    </a:ext>
                  </a:extLst>
                </a:gridCol>
              </a:tblGrid>
              <a:tr h="259511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中核機関設置市町村名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機関名称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中核機関の人員体制及び予算額</a:t>
                      </a:r>
                      <a:endParaRPr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運営形態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相談体制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中核機関の業務実施状況</a:t>
                      </a:r>
                      <a:r>
                        <a:rPr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5528705"/>
                  </a:ext>
                </a:extLst>
              </a:tr>
              <a:tr h="2595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0740165"/>
                  </a:ext>
                </a:extLst>
              </a:tr>
              <a:tr h="519021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愛知県小牧市、岩倉市、大口町、扶桑町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管内人口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尾張北部権利擁護支援センター（中核機関となる予定）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NPO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法人尾張北部権利擁護支援センター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予算：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19,500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常勤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名（社会福祉士）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非常勤２名（内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名社会福祉士）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広域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委託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社会福祉士のセンター職員が対応。法律相談等は、法人の顧問弁護士に聞くことがある。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また、ボランティアの多職種相談会が</a:t>
                      </a:r>
                      <a:r>
                        <a:rPr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か月に</a:t>
                      </a:r>
                      <a:r>
                        <a:rPr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回実施されており、その機会を利用。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endParaRPr kumimoji="1" lang="en-US" altLang="ja-JP" sz="10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3070901"/>
                  </a:ext>
                </a:extLst>
              </a:tr>
              <a:tr h="56562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三重県名張市、伊賀市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人口：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172,437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伊賀地域福祉後見サポートセンター（中核機関となる予定）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伊賀市社会福祉協議会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予算：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9,000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千円）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人分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広域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委託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センター職員が対応。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専門的な相談は、協議体（サポートセンター運営会議）やケース会議で個別事案を検討している。</a:t>
                      </a:r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△受任調整なし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5665007"/>
                  </a:ext>
                </a:extLst>
              </a:tr>
              <a:tr h="1145891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長野県伊那市、駒ケ根市、辰野市、箕輪市、飯島町、南箕輪村、中川村、宮田村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上伊那成年後見センター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伊那市社会福祉協議会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所長　１名（兼務）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事業担当者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名（社会福祉士）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法人後見支援員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広域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委託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相談窓口の市町村が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次窓口を担当しており、専門的なケースは、市町村の顧問弁護士に相談している。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センターに上がってきた相談案件で、専門的なケースは、連携ネットワークの弁護士会、司法書士会、社会福祉士会、行政書士会に相談。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その他の方法として、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か月に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度、専門職団体と行政担当とセンター職員とで、実務者のスキルアップとして勉強会を実施し、この場を利用することもある。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次窓口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△受任調整なし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家裁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と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の連絡調整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3161636"/>
                  </a:ext>
                </a:extLst>
              </a:tr>
            </a:tbl>
          </a:graphicData>
        </a:graphic>
      </p:graphicFrame>
      <p:sp>
        <p:nvSpPr>
          <p:cNvPr id="7" name="タイトル 1"/>
          <p:cNvSpPr txBox="1">
            <a:spLocks/>
          </p:cNvSpPr>
          <p:nvPr/>
        </p:nvSpPr>
        <p:spPr>
          <a:xfrm>
            <a:off x="0" y="0"/>
            <a:ext cx="9144000" cy="426784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100000"/>
              </a:lnSpc>
              <a:defRPr/>
            </a:pPr>
            <a:r>
              <a:rPr lang="ja-JP" altLang="en-US" sz="2000" dirty="0" smtClean="0">
                <a:ln w="0"/>
                <a:solidFill>
                  <a:srgbClr val="5B9B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</a:t>
            </a:r>
            <a:r>
              <a:rPr lang="ja-JP" altLang="en-US" sz="200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dirty="0" smtClean="0">
                <a:ln w="0"/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中核</a:t>
            </a:r>
            <a:r>
              <a:rPr lang="ja-JP" altLang="en-US" sz="2000" dirty="0">
                <a:ln w="0"/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機関の機能　</a:t>
            </a:r>
            <a:r>
              <a:rPr lang="ja-JP" altLang="en-US" sz="20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③</a:t>
            </a:r>
            <a:r>
              <a:rPr lang="ja-JP" altLang="en-US" sz="2000" dirty="0" smtClean="0">
                <a:ln w="0"/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相談機能   </a:t>
            </a:r>
            <a:r>
              <a:rPr lang="ja-JP" altLang="en-US" sz="2000" dirty="0">
                <a:ln w="0"/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       </a:t>
            </a:r>
            <a:r>
              <a:rPr lang="ja-JP" altLang="en-US" sz="2000" dirty="0" smtClean="0">
                <a:ln w="0"/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en-US" altLang="ja-JP" sz="2000" dirty="0">
                <a:ln w="0"/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000" dirty="0">
                <a:ln w="0"/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事例</a:t>
            </a:r>
            <a:r>
              <a:rPr lang="en-US" altLang="ja-JP" sz="2000" dirty="0">
                <a:ln w="0"/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 </a:t>
            </a:r>
            <a:endParaRPr kumimoji="1" lang="ja-JP" altLang="en-US" sz="2000" b="0" i="0" u="none" strike="noStrike" kern="1200" cap="none" spc="0" normalizeH="0" baseline="0" noProof="0" dirty="0">
              <a:ln w="0"/>
              <a:solidFill>
                <a:srgbClr val="0070C0"/>
              </a:solidFill>
              <a:uLnTx/>
              <a:uFillTx/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 bwMode="auto">
          <a:xfrm>
            <a:off x="112058" y="6439942"/>
            <a:ext cx="8485094" cy="418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j-cs"/>
              </a:rPr>
              <a:t>※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j-cs"/>
              </a:rPr>
              <a:t>実施状況：①広報機能②相談機能③成年後見制度利用促進機能④後見人支援機能⑤協議会事務局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j-cs"/>
            </a:endParaRPr>
          </a:p>
        </p:txBody>
      </p:sp>
      <p:sp>
        <p:nvSpPr>
          <p:cNvPr id="8" name="円形吹き出し 7"/>
          <p:cNvSpPr/>
          <p:nvPr/>
        </p:nvSpPr>
        <p:spPr>
          <a:xfrm>
            <a:off x="8732005" y="6487899"/>
            <a:ext cx="396000" cy="360000"/>
          </a:xfrm>
          <a:prstGeom prst="wedgeEllipseCallout">
            <a:avLst>
              <a:gd name="adj1" fmla="val -12218"/>
              <a:gd name="adj2" fmla="val 15889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335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823</Words>
  <Application>Microsoft Office PowerPoint</Application>
  <PresentationFormat>画面に合わせる (4:3)</PresentationFormat>
  <Paragraphs>246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16" baseType="lpstr">
      <vt:lpstr>Meiryo UI</vt:lpstr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3_Office ​​テーマ</vt:lpstr>
      <vt:lpstr>中核機関の機能　③相談機能について</vt:lpstr>
      <vt:lpstr>中核機関の機能　 ③相談機能について</vt:lpstr>
      <vt:lpstr>中核機関の機能　 ③相談機能について</vt:lpstr>
      <vt:lpstr>➢先行事例</vt:lpstr>
      <vt:lpstr>➢先行事例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2019-10-08T03:01:50Z</dcterms:created>
  <dcterms:modified xsi:type="dcterms:W3CDTF">2019-10-10T01:58:43Z</dcterms:modified>
</cp:coreProperties>
</file>