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21"/>
  </p:notesMasterIdLst>
  <p:handoutMasterIdLst>
    <p:handoutMasterId r:id="rId22"/>
  </p:handoutMasterIdLst>
  <p:sldIdLst>
    <p:sldId id="892" r:id="rId5"/>
    <p:sldId id="905" r:id="rId6"/>
    <p:sldId id="983" r:id="rId7"/>
    <p:sldId id="900" r:id="rId8"/>
    <p:sldId id="999" r:id="rId9"/>
    <p:sldId id="893" r:id="rId10"/>
    <p:sldId id="1033" r:id="rId11"/>
    <p:sldId id="887" r:id="rId12"/>
    <p:sldId id="903" r:id="rId13"/>
    <p:sldId id="851" r:id="rId14"/>
    <p:sldId id="853" r:id="rId15"/>
    <p:sldId id="1026" r:id="rId16"/>
    <p:sldId id="1028" r:id="rId17"/>
    <p:sldId id="904" r:id="rId18"/>
    <p:sldId id="1027" r:id="rId19"/>
    <p:sldId id="1032" r:id="rId20"/>
  </p:sldIdLst>
  <p:sldSz cx="9144000" cy="6858000" type="screen4x3"/>
  <p:notesSz cx="6807200" cy="9939338"/>
  <p:defaultTex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zuaki Shichi" initials="S" lastIdx="13" clrIdx="0"/>
  <p:cmAuthor id="1" name="Kazuaki Shichi" initials="K" lastIdx="2" clrIdx="1"/>
  <p:cmAuthor id="2" name="平西　恭子" initials="平西　恭子" lastIdx="1" clrIdx="2">
    <p:extLst>
      <p:ext uri="{19B8F6BF-5375-455C-9EA6-DF929625EA0E}">
        <p15:presenceInfo xmlns:p15="http://schemas.microsoft.com/office/powerpoint/2012/main" userId="S::HiranishiK@lan.pref.osaka.jp::0158dd8d-d0d8-4a62-9164-2993f215f80a" providerId="AD"/>
      </p:ext>
    </p:extLst>
  </p:cmAuthor>
  <p:cmAuthor id="3" name="原野　利暢" initials="原野　利暢" lastIdx="3" clrIdx="3">
    <p:extLst>
      <p:ext uri="{19B8F6BF-5375-455C-9EA6-DF929625EA0E}">
        <p15:presenceInfo xmlns:p15="http://schemas.microsoft.com/office/powerpoint/2012/main" userId="S-1-5-21-161959346-1900351369-444732941-45688" providerId="AD"/>
      </p:ext>
    </p:extLst>
  </p:cmAuthor>
  <p:cmAuthor id="4" name="原野　利暢" initials="原野　利暢 [2]" lastIdx="3" clrIdx="4">
    <p:extLst>
      <p:ext uri="{19B8F6BF-5375-455C-9EA6-DF929625EA0E}">
        <p15:presenceInfo xmlns:p15="http://schemas.microsoft.com/office/powerpoint/2012/main" userId="S::HaranoT@lan.pref.osaka.jp::43f38b53-5aec-4fab-82c3-c1361e7566e3" providerId="AD"/>
      </p:ext>
    </p:extLst>
  </p:cmAuthor>
  <p:cmAuthor id="5" name="山本　祐一" initials="山本　祐一" lastIdx="7" clrIdx="5">
    <p:extLst>
      <p:ext uri="{19B8F6BF-5375-455C-9EA6-DF929625EA0E}">
        <p15:presenceInfo xmlns:p15="http://schemas.microsoft.com/office/powerpoint/2012/main" userId="S::YamamotoYuic@lan.pref.osaka.jp::9fa5cf2d-67e7-4ef7-aafa-56eefb4c4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66"/>
    <a:srgbClr val="FF9900"/>
    <a:srgbClr val="0000CC"/>
    <a:srgbClr val="5D7430"/>
    <a:srgbClr val="9BBB59"/>
    <a:srgbClr val="9B395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434" autoAdjust="0"/>
  </p:normalViewPr>
  <p:slideViewPr>
    <p:cSldViewPr showGuides="1">
      <p:cViewPr varScale="1">
        <p:scale>
          <a:sx n="75" d="100"/>
          <a:sy n="75" d="100"/>
        </p:scale>
        <p:origin x="1298" y="56"/>
      </p:cViewPr>
      <p:guideLst>
        <p:guide pos="2880"/>
        <p:guide orient="horz" pos="2160"/>
      </p:guideLst>
    </p:cSldViewPr>
  </p:slideViewPr>
  <p:notesTextViewPr>
    <p:cViewPr>
      <p:scale>
        <a:sx n="1" d="1"/>
        <a:sy n="1" d="1"/>
      </p:scale>
      <p:origin x="0" y="0"/>
    </p:cViewPr>
  </p:notesTextViewPr>
  <p:sorterViewPr>
    <p:cViewPr>
      <p:scale>
        <a:sx n="150" d="100"/>
        <a:sy n="150" d="100"/>
      </p:scale>
      <p:origin x="0" y="12894"/>
    </p:cViewPr>
  </p:sorterViewPr>
  <p:notesViewPr>
    <p:cSldViewPr>
      <p:cViewPr varScale="1">
        <p:scale>
          <a:sx n="60" d="100"/>
          <a:sy n="60"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EE881E7-AE69-4146-94D2-2270EEF8DDA0}" type="datetimeFigureOut">
              <a:rPr kumimoji="1" lang="ja-JP" altLang="en-US" smtClean="0"/>
              <a:t>2024/3/22</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BD94D33-C8B2-4ABC-9002-0DE385A9DFE6}" type="slidenum">
              <a:rPr kumimoji="1" lang="ja-JP" altLang="en-US" smtClean="0"/>
              <a:t>‹#›</a:t>
            </a:fld>
            <a:endParaRPr kumimoji="1" lang="ja-JP" altLang="en-US"/>
          </a:p>
        </p:txBody>
      </p:sp>
    </p:spTree>
    <p:extLst>
      <p:ext uri="{BB962C8B-B14F-4D97-AF65-F5344CB8AC3E}">
        <p14:creationId xmlns:p14="http://schemas.microsoft.com/office/powerpoint/2010/main" val="8607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310774-28F9-4F9B-9668-F263BD70C017}"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7FAA14F-D4B8-4FAD-8C38-DB5B92F8CCA5}" type="slidenum">
              <a:rPr kumimoji="1" lang="ja-JP" altLang="en-US" smtClean="0"/>
              <a:t>‹#›</a:t>
            </a:fld>
            <a:endParaRPr kumimoji="1" lang="ja-JP" altLang="en-US"/>
          </a:p>
        </p:txBody>
      </p:sp>
    </p:spTree>
    <p:extLst>
      <p:ext uri="{BB962C8B-B14F-4D97-AF65-F5344CB8AC3E}">
        <p14:creationId xmlns:p14="http://schemas.microsoft.com/office/powerpoint/2010/main" val="824586528"/>
      </p:ext>
    </p:extLst>
  </p:cSld>
  <p:clrMap bg1="lt1" tx1="dk1" bg2="lt2" tx2="dk2" accent1="accent1" accent2="accent2" accent3="accent3" accent4="accent4" accent5="accent5" accent6="accent6" hlink="hlink" folHlink="folHlink"/>
  <p:hf hdr="0" ftr="0" dt="0"/>
  <p:notesStyle>
    <a:lvl1pPr marL="0" algn="l" defTabSz="914274" rtl="0" eaLnBrk="1" latinLnBrk="0" hangingPunct="1">
      <a:defRPr kumimoji="1" sz="1200" kern="1200">
        <a:solidFill>
          <a:schemeClr val="tx1"/>
        </a:solidFill>
        <a:latin typeface="+mn-lt"/>
        <a:ea typeface="+mn-ea"/>
        <a:cs typeface="+mn-cs"/>
      </a:defRPr>
    </a:lvl1pPr>
    <a:lvl2pPr marL="457137" algn="l" defTabSz="914274" rtl="0" eaLnBrk="1" latinLnBrk="0" hangingPunct="1">
      <a:defRPr kumimoji="1" sz="1200" kern="1200">
        <a:solidFill>
          <a:schemeClr val="tx1"/>
        </a:solidFill>
        <a:latin typeface="+mn-lt"/>
        <a:ea typeface="+mn-ea"/>
        <a:cs typeface="+mn-cs"/>
      </a:defRPr>
    </a:lvl2pPr>
    <a:lvl3pPr marL="914274" algn="l" defTabSz="914274" rtl="0" eaLnBrk="1" latinLnBrk="0" hangingPunct="1">
      <a:defRPr kumimoji="1" sz="1200" kern="1200">
        <a:solidFill>
          <a:schemeClr val="tx1"/>
        </a:solidFill>
        <a:latin typeface="+mn-lt"/>
        <a:ea typeface="+mn-ea"/>
        <a:cs typeface="+mn-cs"/>
      </a:defRPr>
    </a:lvl3pPr>
    <a:lvl4pPr marL="1371410" algn="l" defTabSz="914274" rtl="0" eaLnBrk="1" latinLnBrk="0" hangingPunct="1">
      <a:defRPr kumimoji="1" sz="1200" kern="1200">
        <a:solidFill>
          <a:schemeClr val="tx1"/>
        </a:solidFill>
        <a:latin typeface="+mn-lt"/>
        <a:ea typeface="+mn-ea"/>
        <a:cs typeface="+mn-cs"/>
      </a:defRPr>
    </a:lvl4pPr>
    <a:lvl5pPr marL="1828547" algn="l" defTabSz="914274" rtl="0" eaLnBrk="1" latinLnBrk="0" hangingPunct="1">
      <a:defRPr kumimoji="1" sz="1200" kern="1200">
        <a:solidFill>
          <a:schemeClr val="tx1"/>
        </a:solidFill>
        <a:latin typeface="+mn-lt"/>
        <a:ea typeface="+mn-ea"/>
        <a:cs typeface="+mn-cs"/>
      </a:defRPr>
    </a:lvl5pPr>
    <a:lvl6pPr marL="2285684" algn="l" defTabSz="914274" rtl="0" eaLnBrk="1" latinLnBrk="0" hangingPunct="1">
      <a:defRPr kumimoji="1" sz="1200" kern="1200">
        <a:solidFill>
          <a:schemeClr val="tx1"/>
        </a:solidFill>
        <a:latin typeface="+mn-lt"/>
        <a:ea typeface="+mn-ea"/>
        <a:cs typeface="+mn-cs"/>
      </a:defRPr>
    </a:lvl6pPr>
    <a:lvl7pPr marL="2742821" algn="l" defTabSz="914274" rtl="0" eaLnBrk="1" latinLnBrk="0" hangingPunct="1">
      <a:defRPr kumimoji="1" sz="1200" kern="1200">
        <a:solidFill>
          <a:schemeClr val="tx1"/>
        </a:solidFill>
        <a:latin typeface="+mn-lt"/>
        <a:ea typeface="+mn-ea"/>
        <a:cs typeface="+mn-cs"/>
      </a:defRPr>
    </a:lvl7pPr>
    <a:lvl8pPr marL="3199957" algn="l" defTabSz="914274" rtl="0" eaLnBrk="1" latinLnBrk="0" hangingPunct="1">
      <a:defRPr kumimoji="1" sz="1200" kern="1200">
        <a:solidFill>
          <a:schemeClr val="tx1"/>
        </a:solidFill>
        <a:latin typeface="+mn-lt"/>
        <a:ea typeface="+mn-ea"/>
        <a:cs typeface="+mn-cs"/>
      </a:defRPr>
    </a:lvl8pPr>
    <a:lvl9pPr marL="3657093" algn="l" defTabSz="91427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3</a:t>
            </a:fld>
            <a:endParaRPr kumimoji="1" lang="ja-JP" altLang="en-US"/>
          </a:p>
        </p:txBody>
      </p:sp>
    </p:spTree>
    <p:extLst>
      <p:ext uri="{BB962C8B-B14F-4D97-AF65-F5344CB8AC3E}">
        <p14:creationId xmlns:p14="http://schemas.microsoft.com/office/powerpoint/2010/main" val="97533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4</a:t>
            </a:fld>
            <a:endParaRPr kumimoji="1" lang="ja-JP" altLang="en-US"/>
          </a:p>
        </p:txBody>
      </p:sp>
    </p:spTree>
    <p:extLst>
      <p:ext uri="{BB962C8B-B14F-4D97-AF65-F5344CB8AC3E}">
        <p14:creationId xmlns:p14="http://schemas.microsoft.com/office/powerpoint/2010/main" val="40759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5</a:t>
            </a:fld>
            <a:endParaRPr kumimoji="1" lang="ja-JP" altLang="en-US"/>
          </a:p>
        </p:txBody>
      </p:sp>
    </p:spTree>
    <p:extLst>
      <p:ext uri="{BB962C8B-B14F-4D97-AF65-F5344CB8AC3E}">
        <p14:creationId xmlns:p14="http://schemas.microsoft.com/office/powerpoint/2010/main" val="402121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A8AB-DD8E-5F49-2244-C1A80DC52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2B8745-0BDC-657B-B2EB-545B1CAE8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4DC2E6-0675-D308-462B-1583B028EF1C}"/>
              </a:ext>
            </a:extLst>
          </p:cNvPr>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D87D710-AC52-166C-9ECC-33BA0E444B75}"/>
              </a:ext>
            </a:extLst>
          </p:cNvPr>
          <p:cNvSpPr>
            <a:spLocks noGrp="1"/>
          </p:cNvSpPr>
          <p:nvPr>
            <p:ph type="sldNum" sz="quarter" idx="10"/>
          </p:nvPr>
        </p:nvSpPr>
        <p:spPr/>
        <p:txBody>
          <a:bodyPr/>
          <a:lstStyle/>
          <a:p>
            <a:fld id="{D1944BA3-4366-40E7-BDA7-36C59C4D60BB}" type="slidenum">
              <a:rPr kumimoji="1" lang="ja-JP" altLang="en-US" smtClean="0"/>
              <a:t>7</a:t>
            </a:fld>
            <a:endParaRPr kumimoji="1" lang="ja-JP" altLang="en-US"/>
          </a:p>
        </p:txBody>
      </p:sp>
    </p:spTree>
    <p:extLst>
      <p:ext uri="{BB962C8B-B14F-4D97-AF65-F5344CB8AC3E}">
        <p14:creationId xmlns:p14="http://schemas.microsoft.com/office/powerpoint/2010/main" val="129219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A8AB-DD8E-5F49-2244-C1A80DC52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2B8745-0BDC-657B-B2EB-545B1CAE8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4DC2E6-0675-D308-462B-1583B028EF1C}"/>
              </a:ext>
            </a:extLst>
          </p:cNvPr>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D87D710-AC52-166C-9ECC-33BA0E444B75}"/>
              </a:ext>
            </a:extLst>
          </p:cNvPr>
          <p:cNvSpPr>
            <a:spLocks noGrp="1"/>
          </p:cNvSpPr>
          <p:nvPr>
            <p:ph type="sldNum" sz="quarter" idx="10"/>
          </p:nvPr>
        </p:nvSpPr>
        <p:spPr/>
        <p:txBody>
          <a:bodyPr/>
          <a:lstStyle/>
          <a:p>
            <a:fld id="{D1944BA3-4366-40E7-BDA7-36C59C4D60BB}" type="slidenum">
              <a:rPr kumimoji="1" lang="ja-JP" altLang="en-US" smtClean="0"/>
              <a:t>8</a:t>
            </a:fld>
            <a:endParaRPr kumimoji="1" lang="ja-JP" altLang="en-US"/>
          </a:p>
        </p:txBody>
      </p:sp>
    </p:spTree>
    <p:extLst>
      <p:ext uri="{BB962C8B-B14F-4D97-AF65-F5344CB8AC3E}">
        <p14:creationId xmlns:p14="http://schemas.microsoft.com/office/powerpoint/2010/main" val="383754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254D86D8-8C84-46F4-BA88-457E7BE2695C}"/>
              </a:ext>
            </a:extLst>
          </p:cNvPr>
          <p:cNvSpPr>
            <a:spLocks noGrp="1" noRot="1" noChangeAspect="1" noChangeArrowheads="1" noTextEdit="1"/>
          </p:cNvSpPr>
          <p:nvPr>
            <p:ph type="sldImg"/>
          </p:nvPr>
        </p:nvSpPr>
        <p:spPr>
          <a:ln/>
        </p:spPr>
      </p:sp>
      <p:sp>
        <p:nvSpPr>
          <p:cNvPr id="4099" name="ノート プレースホルダー 2">
            <a:extLst>
              <a:ext uri="{FF2B5EF4-FFF2-40B4-BE49-F238E27FC236}">
                <a16:creationId xmlns:a16="http://schemas.microsoft.com/office/drawing/2014/main" id="{79ABA31A-3978-4DA7-9588-0405D249E0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100" name="スライド番号プレースホルダー 3">
            <a:extLst>
              <a:ext uri="{FF2B5EF4-FFF2-40B4-BE49-F238E27FC236}">
                <a16:creationId xmlns:a16="http://schemas.microsoft.com/office/drawing/2014/main" id="{9F08A82E-2261-4235-A36B-7430145F0A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4538" indent="-285750">
              <a:defRPr kumimoji="1">
                <a:solidFill>
                  <a:schemeClr val="tx1"/>
                </a:solidFill>
                <a:latin typeface="游ゴシック" panose="020B0400000000000000" pitchFamily="50" charset="-128"/>
                <a:ea typeface="游ゴシック" panose="020B0400000000000000" pitchFamily="50" charset="-128"/>
              </a:defRPr>
            </a:lvl2pPr>
            <a:lvl3pPr marL="1146175" indent="-228600">
              <a:defRPr kumimoji="1">
                <a:solidFill>
                  <a:schemeClr val="tx1"/>
                </a:solidFill>
                <a:latin typeface="游ゴシック" panose="020B0400000000000000" pitchFamily="50" charset="-128"/>
                <a:ea typeface="游ゴシック" panose="020B0400000000000000" pitchFamily="50" charset="-128"/>
              </a:defRPr>
            </a:lvl3pPr>
            <a:lvl4pPr marL="1604963" indent="-228600">
              <a:defRPr kumimoji="1">
                <a:solidFill>
                  <a:schemeClr val="tx1"/>
                </a:solidFill>
                <a:latin typeface="游ゴシック" panose="020B0400000000000000" pitchFamily="50" charset="-128"/>
                <a:ea typeface="游ゴシック" panose="020B0400000000000000" pitchFamily="50" charset="-128"/>
              </a:defRPr>
            </a:lvl4pPr>
            <a:lvl5pPr marL="2063750" indent="-228600">
              <a:defRPr kumimoji="1">
                <a:solidFill>
                  <a:schemeClr val="tx1"/>
                </a:solidFill>
                <a:latin typeface="游ゴシック" panose="020B0400000000000000" pitchFamily="50" charset="-128"/>
                <a:ea typeface="游ゴシック" panose="020B0400000000000000" pitchFamily="50" charset="-128"/>
              </a:defRPr>
            </a:lvl5pPr>
            <a:lvl6pPr marL="25209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81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353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925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5B5E4070-980A-4D3C-A08C-3CD2B02DD61A}" type="slidenum">
              <a:rPr lang="ja-JP" altLang="en-US" smtClean="0">
                <a:latin typeface="Calibri" panose="020F0502020204030204" pitchFamily="34" charset="0"/>
                <a:ea typeface="ＭＳ Ｐゴシック" panose="020B0600070205080204" pitchFamily="50" charset="-128"/>
              </a:rPr>
              <a:pPr fontAlgn="base">
                <a:spcBef>
                  <a:spcPct val="0"/>
                </a:spcBef>
                <a:spcAft>
                  <a:spcPct val="0"/>
                </a:spcAft>
              </a:pPr>
              <a:t>10</a:t>
            </a:fld>
            <a:endParaRPr lang="ja-JP" altLang="en-US">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16</a:t>
            </a:fld>
            <a:endParaRPr kumimoji="1" lang="ja-JP" altLang="en-US"/>
          </a:p>
        </p:txBody>
      </p:sp>
    </p:spTree>
    <p:extLst>
      <p:ext uri="{BB962C8B-B14F-4D97-AF65-F5344CB8AC3E}">
        <p14:creationId xmlns:p14="http://schemas.microsoft.com/office/powerpoint/2010/main" val="404640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98248-9989-4959-A78D-E27E2EC999A9}"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478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94B4D2-E11A-4E46-8D66-78669D01B293}"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974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E8EE09-DB79-4A0B-9E93-DA5B8806A46E}"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8755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3F931-C299-42E4-ABF4-765EF126FDD3}"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22504" y="6327376"/>
            <a:ext cx="486000" cy="486000"/>
          </a:xfrm>
          <a:prstGeom prst="ellipse">
            <a:avLst/>
          </a:prstGeom>
          <a:solidFill>
            <a:schemeClr val="bg1"/>
          </a:solidFill>
          <a:ln>
            <a:solidFill>
              <a:srgbClr val="758085">
                <a:lumMod val="50000"/>
              </a:srgbClr>
            </a:solidFill>
          </a:ln>
        </p:spPr>
        <p:txBody>
          <a:bodyPr/>
          <a:lstStyle/>
          <a:p>
            <a:fld id="{930DF1FA-2879-4CB1-9630-E4043495BA91}" type="slidenum">
              <a:rPr kumimoji="1" lang="ja-JP" altLang="en-US" smtClean="0"/>
              <a:t>‹#›</a:t>
            </a:fld>
            <a:endParaRPr kumimoji="1" lang="ja-JP" altLang="en-US" dirty="0"/>
          </a:p>
        </p:txBody>
      </p:sp>
    </p:spTree>
    <p:extLst>
      <p:ext uri="{BB962C8B-B14F-4D97-AF65-F5344CB8AC3E}">
        <p14:creationId xmlns:p14="http://schemas.microsoft.com/office/powerpoint/2010/main" val="123773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846DF-20AF-4D26-B2EA-6E97D059A029}"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435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14B040-81ED-4A71-A35B-7CCCF4AB8CA2}"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917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4D987A-1026-4DFA-9BD6-94BF48192DD0}" type="datetime1">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52403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BD47D9-61A8-4B22-B0C1-9A3DB5CE19DA}" type="datetime1">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99894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C416B-355D-4CF0-8A61-FEE78AFCE2D5}" type="datetime1">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509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50E29C-9503-4949-BF3E-A222CA9DA38C}"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71207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293E5E-844E-49D1-9DF0-5E5BA440B29B}"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9802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547E-DCFA-40C1-950C-61A19978382E}" type="datetime1">
              <a:rPr kumimoji="1" lang="ja-JP" altLang="en-US" smtClean="0"/>
              <a:t>2024/3/22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2504" y="6309320"/>
            <a:ext cx="486000" cy="486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0" tIns="0" rIns="0" bIns="0"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930DF1FA-2879-4CB1-9630-E4043495BA91}" type="slidenum">
              <a:rPr lang="ja-JP" altLang="en-US" smtClean="0"/>
              <a:pPr/>
              <a:t>‹#›</a:t>
            </a:fld>
            <a:endParaRPr lang="ja-JP" altLang="en-US" dirty="0"/>
          </a:p>
        </p:txBody>
      </p:sp>
    </p:spTree>
    <p:extLst>
      <p:ext uri="{BB962C8B-B14F-4D97-AF65-F5344CB8AC3E}">
        <p14:creationId xmlns:p14="http://schemas.microsoft.com/office/powerpoint/2010/main" val="4154886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87624" y="4725144"/>
            <a:ext cx="6858000" cy="1123106"/>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２０２４（令和６）年３月</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６日　開催</a:t>
            </a:r>
          </a:p>
          <a:p>
            <a:r>
              <a:rPr lang="ja-JP" altLang="en-US" dirty="0">
                <a:latin typeface="UD デジタル 教科書体 NK-B" panose="02020700000000000000" pitchFamily="18" charset="-128"/>
                <a:ea typeface="UD デジタル 教科書体 NK-B" panose="02020700000000000000" pitchFamily="18" charset="-128"/>
              </a:rPr>
              <a:t>おおさかカーボンニュートラル推進本部事務局</a:t>
            </a:r>
          </a:p>
        </p:txBody>
      </p:sp>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180020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3200" b="1" dirty="0">
                <a:solidFill>
                  <a:schemeClr val="bg1"/>
                </a:solidFill>
                <a:latin typeface="ＭＳ Ｐゴシック" panose="020B0600070205080204" pitchFamily="50" charset="-128"/>
                <a:ea typeface="ＭＳ Ｐゴシック" panose="020B0600070205080204" pitchFamily="50" charset="-128"/>
              </a:rPr>
              <a:t>第４回</a:t>
            </a:r>
            <a:br>
              <a:rPr lang="en-US" altLang="ja-JP" sz="3200" b="1" dirty="0">
                <a:solidFill>
                  <a:schemeClr val="bg1"/>
                </a:solidFill>
                <a:latin typeface="ＭＳ Ｐゴシック" panose="020B0600070205080204" pitchFamily="50" charset="-128"/>
                <a:ea typeface="ＭＳ Ｐゴシック" panose="020B0600070205080204" pitchFamily="50" charset="-128"/>
              </a:rPr>
            </a:br>
            <a:r>
              <a:rPr lang="ja-JP" altLang="en-US" sz="3200" b="1" dirty="0">
                <a:solidFill>
                  <a:schemeClr val="bg1"/>
                </a:solidFill>
                <a:latin typeface="ＭＳ Ｐゴシック" panose="020B0600070205080204" pitchFamily="50" charset="-128"/>
                <a:ea typeface="ＭＳ Ｐゴシック" panose="020B0600070205080204" pitchFamily="50" charset="-128"/>
              </a:rPr>
              <a:t>おおさかカーボンニュートラル推進本部会議</a:t>
            </a:r>
            <a:endParaRPr lang="en-US" altLang="ja-JP" sz="3200" b="1" dirty="0">
              <a:solidFill>
                <a:schemeClr val="bg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a:t>
            </a:fld>
            <a:endParaRPr kumimoji="1" lang="ja-JP" altLang="en-US"/>
          </a:p>
        </p:txBody>
      </p:sp>
    </p:spTree>
    <p:extLst>
      <p:ext uri="{BB962C8B-B14F-4D97-AF65-F5344CB8AC3E}">
        <p14:creationId xmlns:p14="http://schemas.microsoft.com/office/powerpoint/2010/main" val="86767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a:extLst>
              <a:ext uri="{FF2B5EF4-FFF2-40B4-BE49-F238E27FC236}">
                <a16:creationId xmlns:a16="http://schemas.microsoft.com/office/drawing/2014/main" id="{762D0208-4C88-4499-A0B6-A2D0BA4BDDF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アプリを活用した府民の</a:t>
            </a:r>
            <a:r>
              <a:rPr lang="en-US" altLang="ja-JP" sz="2800" b="1" dirty="0">
                <a:solidFill>
                  <a:schemeClr val="bg1"/>
                </a:solidFill>
                <a:latin typeface="Meiryo UI" panose="020B0604030504040204" pitchFamily="50" charset="-128"/>
                <a:ea typeface="Meiryo UI" panose="020B0604030504040204" pitchFamily="50" charset="-128"/>
              </a:rPr>
              <a:t>CO2</a:t>
            </a:r>
            <a:r>
              <a:rPr lang="ja-JP" altLang="en-US" sz="2800" b="1" dirty="0">
                <a:solidFill>
                  <a:schemeClr val="bg1"/>
                </a:solidFill>
                <a:latin typeface="Meiryo UI" panose="020B0604030504040204" pitchFamily="50" charset="-128"/>
                <a:ea typeface="Meiryo UI" panose="020B0604030504040204" pitchFamily="50" charset="-128"/>
              </a:rPr>
              <a:t>削減取組の促進</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C984371-B4CE-4F53-9353-AA0F72047B53}"/>
              </a:ext>
            </a:extLst>
          </p:cNvPr>
          <p:cNvSpPr/>
          <p:nvPr/>
        </p:nvSpPr>
        <p:spPr>
          <a:xfrm>
            <a:off x="119869" y="1955422"/>
            <a:ext cx="8840665" cy="235340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sz="1662"/>
          </a:p>
        </p:txBody>
      </p:sp>
      <p:sp>
        <p:nvSpPr>
          <p:cNvPr id="15" name="正方形/長方形 14">
            <a:extLst>
              <a:ext uri="{FF2B5EF4-FFF2-40B4-BE49-F238E27FC236}">
                <a16:creationId xmlns:a16="http://schemas.microsoft.com/office/drawing/2014/main" id="{818671B0-0DC9-442F-8CBC-A41B8E93B5D5}"/>
              </a:ext>
            </a:extLst>
          </p:cNvPr>
          <p:cNvSpPr/>
          <p:nvPr/>
        </p:nvSpPr>
        <p:spPr>
          <a:xfrm>
            <a:off x="193138" y="2093167"/>
            <a:ext cx="7724042" cy="2149719"/>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662"/>
          </a:p>
        </p:txBody>
      </p:sp>
      <p:cxnSp>
        <p:nvCxnSpPr>
          <p:cNvPr id="48" name="直線コネクタ 47">
            <a:extLst>
              <a:ext uri="{FF2B5EF4-FFF2-40B4-BE49-F238E27FC236}">
                <a16:creationId xmlns:a16="http://schemas.microsoft.com/office/drawing/2014/main" id="{B6C84FD5-073D-41B1-AE8E-501F8137EAB8}"/>
              </a:ext>
            </a:extLst>
          </p:cNvPr>
          <p:cNvCxnSpPr/>
          <p:nvPr/>
        </p:nvCxnSpPr>
        <p:spPr>
          <a:xfrm>
            <a:off x="5606269" y="2197210"/>
            <a:ext cx="0" cy="25058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81129738-7973-42F5-B5F8-444137D7AF2B}"/>
              </a:ext>
            </a:extLst>
          </p:cNvPr>
          <p:cNvCxnSpPr/>
          <p:nvPr/>
        </p:nvCxnSpPr>
        <p:spPr>
          <a:xfrm>
            <a:off x="1805061" y="2197210"/>
            <a:ext cx="0" cy="25058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 name="正方形/長方形 1">
            <a:extLst>
              <a:ext uri="{FF2B5EF4-FFF2-40B4-BE49-F238E27FC236}">
                <a16:creationId xmlns:a16="http://schemas.microsoft.com/office/drawing/2014/main" id="{56ABBA04-9120-464C-809E-630B432AF0FC}"/>
              </a:ext>
            </a:extLst>
          </p:cNvPr>
          <p:cNvSpPr/>
          <p:nvPr/>
        </p:nvSpPr>
        <p:spPr>
          <a:xfrm>
            <a:off x="3720319" y="2512267"/>
            <a:ext cx="2974731" cy="168079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1662" dirty="0"/>
          </a:p>
        </p:txBody>
      </p:sp>
      <p:sp>
        <p:nvSpPr>
          <p:cNvPr id="9" name="テキスト ボックス 8">
            <a:extLst>
              <a:ext uri="{FF2B5EF4-FFF2-40B4-BE49-F238E27FC236}">
                <a16:creationId xmlns:a16="http://schemas.microsoft.com/office/drawing/2014/main" id="{59308C5C-BC16-4411-80E3-89B2920CBB2C}"/>
              </a:ext>
            </a:extLst>
          </p:cNvPr>
          <p:cNvSpPr txBox="1"/>
          <p:nvPr/>
        </p:nvSpPr>
        <p:spPr>
          <a:xfrm>
            <a:off x="3931335" y="3047132"/>
            <a:ext cx="2560027" cy="1086516"/>
          </a:xfrm>
          <a:prstGeom prst="rect">
            <a:avLst/>
          </a:prstGeom>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・マイボトルの利用</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・廃食油のリサイクル</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・歩行・自転車の利用</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・リモートワークの実施</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・公共交通機関の利用</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・階段の上り下り</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・コンポストの実施</a:t>
            </a:r>
          </a:p>
        </p:txBody>
      </p:sp>
      <p:sp>
        <p:nvSpPr>
          <p:cNvPr id="56" name="四角形: 角を丸くする 55">
            <a:extLst>
              <a:ext uri="{FF2B5EF4-FFF2-40B4-BE49-F238E27FC236}">
                <a16:creationId xmlns:a16="http://schemas.microsoft.com/office/drawing/2014/main" id="{9134B4C0-8687-4AF8-91DD-85F858D7EC59}"/>
              </a:ext>
            </a:extLst>
          </p:cNvPr>
          <p:cNvSpPr/>
          <p:nvPr/>
        </p:nvSpPr>
        <p:spPr>
          <a:xfrm>
            <a:off x="216585" y="1999383"/>
            <a:ext cx="6929803" cy="28135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ja-JP" sz="1662" b="1" dirty="0">
                <a:solidFill>
                  <a:schemeClr val="bg1"/>
                </a:solidFill>
              </a:rPr>
              <a:t>EXPO</a:t>
            </a:r>
            <a:r>
              <a:rPr lang="ja-JP" altLang="en-US" sz="1662" b="1" dirty="0">
                <a:solidFill>
                  <a:schemeClr val="bg1"/>
                </a:solidFill>
              </a:rPr>
              <a:t>グリーンチャレンジ</a:t>
            </a:r>
          </a:p>
        </p:txBody>
      </p:sp>
      <p:pic>
        <p:nvPicPr>
          <p:cNvPr id="3081" name="Picture 12" descr="自転車通勤のイラスト（男性）">
            <a:extLst>
              <a:ext uri="{FF2B5EF4-FFF2-40B4-BE49-F238E27FC236}">
                <a16:creationId xmlns:a16="http://schemas.microsoft.com/office/drawing/2014/main" id="{E2F3DE46-C408-4AC4-A799-2DDC020FFC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969" y="3256683"/>
            <a:ext cx="672611" cy="7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四角形: 角を丸くする 46">
            <a:extLst>
              <a:ext uri="{FF2B5EF4-FFF2-40B4-BE49-F238E27FC236}">
                <a16:creationId xmlns:a16="http://schemas.microsoft.com/office/drawing/2014/main" id="{5DD6F13D-B9EA-4951-964B-8B8587E49172}"/>
              </a:ext>
            </a:extLst>
          </p:cNvPr>
          <p:cNvSpPr/>
          <p:nvPr/>
        </p:nvSpPr>
        <p:spPr>
          <a:xfrm>
            <a:off x="3603088" y="2329095"/>
            <a:ext cx="3125666" cy="45573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300" b="1" dirty="0"/>
              <a:t>脱炭素行動変容促進アプリ「</a:t>
            </a:r>
            <a:r>
              <a:rPr lang="en-US" altLang="ja-JP" sz="1300" b="1" dirty="0"/>
              <a:t>SPOBY</a:t>
            </a:r>
            <a:r>
              <a:rPr lang="ja-JP" altLang="en-US" sz="1300" b="1" dirty="0"/>
              <a:t>」</a:t>
            </a:r>
            <a:endParaRPr lang="en-US" altLang="ja-JP" sz="1300" b="1" dirty="0"/>
          </a:p>
          <a:p>
            <a:pPr algn="ctr">
              <a:defRPr/>
            </a:pPr>
            <a:r>
              <a:rPr lang="ja-JP" altLang="en-US" sz="1108" b="1" dirty="0"/>
              <a:t>（博覧会協会公認）</a:t>
            </a:r>
          </a:p>
        </p:txBody>
      </p:sp>
      <p:sp>
        <p:nvSpPr>
          <p:cNvPr id="18" name="四角形: 角を丸くする 17">
            <a:extLst>
              <a:ext uri="{FF2B5EF4-FFF2-40B4-BE49-F238E27FC236}">
                <a16:creationId xmlns:a16="http://schemas.microsoft.com/office/drawing/2014/main" id="{B96DA449-CB7D-4D43-B9FE-FBE48FC297E6}"/>
              </a:ext>
            </a:extLst>
          </p:cNvPr>
          <p:cNvSpPr/>
          <p:nvPr/>
        </p:nvSpPr>
        <p:spPr>
          <a:xfrm>
            <a:off x="65650" y="1676998"/>
            <a:ext cx="7505700" cy="33996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662" b="1" dirty="0"/>
              <a:t>～アプリを活用した</a:t>
            </a:r>
            <a:r>
              <a:rPr lang="en-US" altLang="ja-JP" sz="1662" b="1" dirty="0"/>
              <a:t>CO</a:t>
            </a:r>
            <a:r>
              <a:rPr lang="en-US" altLang="ja-JP" sz="1662" b="1" baseline="-25000" dirty="0"/>
              <a:t>2</a:t>
            </a:r>
            <a:r>
              <a:rPr lang="ja-JP" altLang="en-US" sz="1662" b="1" dirty="0"/>
              <a:t>削減取組の促進～</a:t>
            </a:r>
          </a:p>
        </p:txBody>
      </p:sp>
      <p:sp>
        <p:nvSpPr>
          <p:cNvPr id="51" name="正方形/長方形 50">
            <a:extLst>
              <a:ext uri="{FF2B5EF4-FFF2-40B4-BE49-F238E27FC236}">
                <a16:creationId xmlns:a16="http://schemas.microsoft.com/office/drawing/2014/main" id="{27734C7E-F4F1-441E-9D41-D757CD142945}"/>
              </a:ext>
            </a:extLst>
          </p:cNvPr>
          <p:cNvSpPr/>
          <p:nvPr/>
        </p:nvSpPr>
        <p:spPr>
          <a:xfrm>
            <a:off x="404153" y="2635360"/>
            <a:ext cx="2976196" cy="156649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1662"/>
          </a:p>
        </p:txBody>
      </p:sp>
      <p:sp>
        <p:nvSpPr>
          <p:cNvPr id="49" name="四角形: 角を丸くする 48">
            <a:extLst>
              <a:ext uri="{FF2B5EF4-FFF2-40B4-BE49-F238E27FC236}">
                <a16:creationId xmlns:a16="http://schemas.microsoft.com/office/drawing/2014/main" id="{562158AB-15A9-470B-BE3E-5C1F69B9B0DB}"/>
              </a:ext>
            </a:extLst>
          </p:cNvPr>
          <p:cNvSpPr/>
          <p:nvPr/>
        </p:nvSpPr>
        <p:spPr>
          <a:xfrm>
            <a:off x="254685" y="2326163"/>
            <a:ext cx="3125665" cy="45866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292" b="1" dirty="0"/>
              <a:t>EXPO</a:t>
            </a:r>
            <a:r>
              <a:rPr lang="ja-JP" altLang="en-US" sz="1292" b="1" dirty="0"/>
              <a:t>グリーンチャレンジアプリ</a:t>
            </a:r>
            <a:endParaRPr lang="en-US" altLang="ja-JP" sz="1292" b="1" dirty="0"/>
          </a:p>
          <a:p>
            <a:pPr algn="ctr">
              <a:defRPr/>
            </a:pPr>
            <a:r>
              <a:rPr lang="ja-JP" altLang="en-US" sz="1292" b="1" dirty="0"/>
              <a:t>（博覧会協会公式）</a:t>
            </a:r>
          </a:p>
        </p:txBody>
      </p:sp>
      <p:sp>
        <p:nvSpPr>
          <p:cNvPr id="57" name="テキスト ボックス 56">
            <a:extLst>
              <a:ext uri="{FF2B5EF4-FFF2-40B4-BE49-F238E27FC236}">
                <a16:creationId xmlns:a16="http://schemas.microsoft.com/office/drawing/2014/main" id="{CA4112FC-FFDF-4027-B227-0A08DBEB78A3}"/>
              </a:ext>
            </a:extLst>
          </p:cNvPr>
          <p:cNvSpPr txBox="1"/>
          <p:nvPr/>
        </p:nvSpPr>
        <p:spPr>
          <a:xfrm>
            <a:off x="612238" y="3032479"/>
            <a:ext cx="2560026" cy="1086516"/>
          </a:xfrm>
          <a:prstGeom prst="rect">
            <a:avLst/>
          </a:prstGeom>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・マイボトルの利用</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・廃食油のリサイクル</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・省エネ行動</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・ごみ拾い</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・食べ残しゼロ</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・旅行</a:t>
            </a:r>
          </a:p>
          <a:p>
            <a:pPr>
              <a:defRPr/>
            </a:pPr>
            <a:r>
              <a:rPr lang="ja-JP" altLang="en-US" sz="923" dirty="0">
                <a:solidFill>
                  <a:schemeClr val="tx1"/>
                </a:solidFill>
                <a:latin typeface="BIZ UDPゴシック" panose="020B0400000000000000" pitchFamily="50" charset="-128"/>
                <a:ea typeface="BIZ UDPゴシック" panose="020B0400000000000000" pitchFamily="50" charset="-128"/>
              </a:rPr>
              <a:t>・宿泊先でのマイ歯ブラシ利用</a:t>
            </a:r>
          </a:p>
        </p:txBody>
      </p:sp>
      <p:pic>
        <p:nvPicPr>
          <p:cNvPr id="3088" name="Picture 8" descr="マイボトル・水筒を持つ人のイラスト">
            <a:extLst>
              <a:ext uri="{FF2B5EF4-FFF2-40B4-BE49-F238E27FC236}">
                <a16:creationId xmlns:a16="http://schemas.microsoft.com/office/drawing/2014/main" id="{4A3F2118-0174-467C-9537-5DE2168E3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4742" y="3262545"/>
            <a:ext cx="521677" cy="65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テキスト ボックス 15">
            <a:extLst>
              <a:ext uri="{FF2B5EF4-FFF2-40B4-BE49-F238E27FC236}">
                <a16:creationId xmlns:a16="http://schemas.microsoft.com/office/drawing/2014/main" id="{EBA484BE-B813-48A5-B271-FACC0BF00B0C}"/>
              </a:ext>
            </a:extLst>
          </p:cNvPr>
          <p:cNvSpPr txBox="1">
            <a:spLocks noChangeArrowheads="1"/>
          </p:cNvSpPr>
          <p:nvPr/>
        </p:nvSpPr>
        <p:spPr bwMode="auto">
          <a:xfrm>
            <a:off x="3809708" y="2748194"/>
            <a:ext cx="283405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en-US" altLang="ja-JP" sz="1292">
                <a:latin typeface="BIZ UDPゴシック" panose="020B0400000000000000" pitchFamily="50" charset="-128"/>
                <a:ea typeface="BIZ UDPゴシック" panose="020B0400000000000000" pitchFamily="50" charset="-128"/>
              </a:rPr>
              <a:t>【</a:t>
            </a:r>
            <a:r>
              <a:rPr lang="ja-JP" altLang="en-US" sz="1292">
                <a:latin typeface="BIZ UDPゴシック" panose="020B0400000000000000" pitchFamily="50" charset="-128"/>
                <a:ea typeface="BIZ UDPゴシック" panose="020B0400000000000000" pitchFamily="50" charset="-128"/>
              </a:rPr>
              <a:t>対象となる脱炭素行動</a:t>
            </a:r>
            <a:r>
              <a:rPr lang="en-US" altLang="ja-JP" sz="1292">
                <a:latin typeface="BIZ UDPゴシック" panose="020B0400000000000000" pitchFamily="50" charset="-128"/>
                <a:ea typeface="BIZ UDPゴシック" panose="020B0400000000000000" pitchFamily="50" charset="-128"/>
              </a:rPr>
              <a:t>】</a:t>
            </a:r>
            <a:endParaRPr lang="ja-JP" altLang="en-US" sz="1292">
              <a:latin typeface="BIZ UDPゴシック" panose="020B0400000000000000" pitchFamily="50" charset="-128"/>
              <a:ea typeface="BIZ UDPゴシック" panose="020B0400000000000000" pitchFamily="50" charset="-128"/>
            </a:endParaRPr>
          </a:p>
        </p:txBody>
      </p:sp>
      <p:sp>
        <p:nvSpPr>
          <p:cNvPr id="3090" name="テキスト ボックス 58">
            <a:extLst>
              <a:ext uri="{FF2B5EF4-FFF2-40B4-BE49-F238E27FC236}">
                <a16:creationId xmlns:a16="http://schemas.microsoft.com/office/drawing/2014/main" id="{A4B220BB-93AD-4AB7-9E81-71DABA061209}"/>
              </a:ext>
            </a:extLst>
          </p:cNvPr>
          <p:cNvSpPr txBox="1">
            <a:spLocks noChangeArrowheads="1"/>
          </p:cNvSpPr>
          <p:nvPr/>
        </p:nvSpPr>
        <p:spPr bwMode="auto">
          <a:xfrm>
            <a:off x="433462" y="2746729"/>
            <a:ext cx="283258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en-US" altLang="ja-JP" sz="1292">
                <a:latin typeface="BIZ UDPゴシック" panose="020B0400000000000000" pitchFamily="50" charset="-128"/>
                <a:ea typeface="BIZ UDPゴシック" panose="020B0400000000000000" pitchFamily="50" charset="-128"/>
              </a:rPr>
              <a:t>【</a:t>
            </a:r>
            <a:r>
              <a:rPr lang="ja-JP" altLang="en-US" sz="1292">
                <a:latin typeface="BIZ UDPゴシック" panose="020B0400000000000000" pitchFamily="50" charset="-128"/>
                <a:ea typeface="BIZ UDPゴシック" panose="020B0400000000000000" pitchFamily="50" charset="-128"/>
              </a:rPr>
              <a:t>対象となる脱炭素行動</a:t>
            </a:r>
            <a:r>
              <a:rPr lang="en-US" altLang="ja-JP" sz="1292">
                <a:latin typeface="BIZ UDPゴシック" panose="020B0400000000000000" pitchFamily="50" charset="-128"/>
                <a:ea typeface="BIZ UDPゴシック" panose="020B0400000000000000" pitchFamily="50" charset="-128"/>
              </a:rPr>
              <a:t>】</a:t>
            </a:r>
            <a:endParaRPr lang="ja-JP" altLang="en-US" sz="1292">
              <a:latin typeface="BIZ UDPゴシック" panose="020B0400000000000000" pitchFamily="50" charset="-128"/>
              <a:ea typeface="BIZ UDPゴシック" panose="020B0400000000000000" pitchFamily="50" charset="-128"/>
            </a:endParaRPr>
          </a:p>
        </p:txBody>
      </p:sp>
      <p:sp>
        <p:nvSpPr>
          <p:cNvPr id="3091" name="テキスト ボックス 59">
            <a:extLst>
              <a:ext uri="{FF2B5EF4-FFF2-40B4-BE49-F238E27FC236}">
                <a16:creationId xmlns:a16="http://schemas.microsoft.com/office/drawing/2014/main" id="{FC51F810-7760-4B5F-B5DF-6B2E3A794F06}"/>
              </a:ext>
            </a:extLst>
          </p:cNvPr>
          <p:cNvSpPr txBox="1">
            <a:spLocks noChangeArrowheads="1"/>
          </p:cNvSpPr>
          <p:nvPr/>
        </p:nvSpPr>
        <p:spPr bwMode="auto">
          <a:xfrm>
            <a:off x="77094" y="748034"/>
            <a:ext cx="8726365" cy="859659"/>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r>
              <a:rPr lang="ja-JP" altLang="en-US" sz="1662" b="1" dirty="0">
                <a:latin typeface="BIZ UDPゴシック" panose="020B0400000000000000" pitchFamily="50" charset="-128"/>
                <a:ea typeface="BIZ UDPゴシック" panose="020B0400000000000000" pitchFamily="50" charset="-128"/>
              </a:rPr>
              <a:t>○アプリで日々の脱炭素行動を促進</a:t>
            </a:r>
            <a:endParaRPr lang="en-US" altLang="ja-JP" sz="1662" b="1" dirty="0">
              <a:latin typeface="BIZ UDPゴシック" panose="020B0400000000000000" pitchFamily="50" charset="-128"/>
              <a:ea typeface="BIZ UDPゴシック" panose="020B0400000000000000" pitchFamily="50" charset="-128"/>
            </a:endParaRPr>
          </a:p>
          <a:p>
            <a:pPr eaLnBrk="1" hangingPunct="1"/>
            <a:r>
              <a:rPr lang="ja-JP" altLang="en-US" sz="1662" b="1" dirty="0">
                <a:latin typeface="BIZ UDPゴシック" panose="020B0400000000000000" pitchFamily="50" charset="-128"/>
                <a:ea typeface="BIZ UDPゴシック" panose="020B0400000000000000" pitchFamily="50" charset="-128"/>
              </a:rPr>
              <a:t>　</a:t>
            </a:r>
            <a:r>
              <a:rPr lang="en-US" altLang="ja-JP" sz="1662" b="1" dirty="0">
                <a:latin typeface="BIZ UDPゴシック" panose="020B0400000000000000" pitchFamily="50" charset="-128"/>
                <a:ea typeface="BIZ UDPゴシック" panose="020B0400000000000000" pitchFamily="50" charset="-128"/>
              </a:rPr>
              <a:t>EXPO</a:t>
            </a:r>
            <a:r>
              <a:rPr lang="ja-JP" altLang="en-US" sz="1662" b="1" dirty="0">
                <a:latin typeface="BIZ UDPゴシック" panose="020B0400000000000000" pitchFamily="50" charset="-128"/>
                <a:ea typeface="BIZ UDPゴシック" panose="020B0400000000000000" pitchFamily="50" charset="-128"/>
              </a:rPr>
              <a:t>グリーンチャレンジを契機に、民間事業者等と連携協力し、府民の脱炭素行動による</a:t>
            </a:r>
            <a:r>
              <a:rPr lang="en-US" altLang="ja-JP" sz="1662" b="1" dirty="0">
                <a:latin typeface="BIZ UDPゴシック" panose="020B0400000000000000" pitchFamily="50" charset="-128"/>
                <a:ea typeface="BIZ UDPゴシック" panose="020B0400000000000000" pitchFamily="50" charset="-128"/>
              </a:rPr>
              <a:t>CO</a:t>
            </a:r>
            <a:r>
              <a:rPr lang="en-US" altLang="ja-JP" sz="1662" b="1" baseline="-25000" dirty="0">
                <a:latin typeface="BIZ UDPゴシック" panose="020B0400000000000000" pitchFamily="50" charset="-128"/>
                <a:ea typeface="BIZ UDPゴシック" panose="020B0400000000000000" pitchFamily="50" charset="-128"/>
              </a:rPr>
              <a:t>2</a:t>
            </a:r>
            <a:r>
              <a:rPr lang="ja-JP" altLang="en-US" sz="1662" b="1" dirty="0">
                <a:latin typeface="BIZ UDPゴシック" panose="020B0400000000000000" pitchFamily="50" charset="-128"/>
                <a:ea typeface="BIZ UDPゴシック" panose="020B0400000000000000" pitchFamily="50" charset="-128"/>
              </a:rPr>
              <a:t>削減量を可視化するアプリを活用して行動変容を促進する。</a:t>
            </a:r>
          </a:p>
        </p:txBody>
      </p:sp>
      <p:sp>
        <p:nvSpPr>
          <p:cNvPr id="17" name="正方形/長方形 16">
            <a:extLst>
              <a:ext uri="{FF2B5EF4-FFF2-40B4-BE49-F238E27FC236}">
                <a16:creationId xmlns:a16="http://schemas.microsoft.com/office/drawing/2014/main" id="{6EBB25A6-27E6-483E-80D6-4423047E9BDB}"/>
              </a:ext>
            </a:extLst>
          </p:cNvPr>
          <p:cNvSpPr/>
          <p:nvPr/>
        </p:nvSpPr>
        <p:spPr>
          <a:xfrm>
            <a:off x="119868" y="4640762"/>
            <a:ext cx="7797312" cy="530469"/>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ja-JP" altLang="en-US" sz="1477" b="1" dirty="0">
                <a:latin typeface="BIZ UDPゴシック" panose="020B0400000000000000" pitchFamily="50" charset="-128"/>
                <a:ea typeface="BIZ UDPゴシック" panose="020B0400000000000000" pitchFamily="50" charset="-128"/>
              </a:rPr>
              <a:t>アプリ利用拡大キャンペーン（目標：</a:t>
            </a:r>
            <a:r>
              <a:rPr lang="en-US" altLang="ja-JP" sz="1477" b="1" dirty="0">
                <a:latin typeface="BIZ UDPゴシック" panose="020B0400000000000000" pitchFamily="50" charset="-128"/>
                <a:ea typeface="BIZ UDPゴシック" panose="020B0400000000000000" pitchFamily="50" charset="-128"/>
              </a:rPr>
              <a:t>40</a:t>
            </a:r>
            <a:r>
              <a:rPr lang="ja-JP" altLang="en-US" sz="1477" b="1" dirty="0">
                <a:latin typeface="BIZ UDPゴシック" panose="020B0400000000000000" pitchFamily="50" charset="-128"/>
                <a:ea typeface="BIZ UDPゴシック" panose="020B0400000000000000" pitchFamily="50" charset="-128"/>
              </a:rPr>
              <a:t>万人）に加え、可視化による行動実感・行動促進により</a:t>
            </a:r>
          </a:p>
          <a:p>
            <a:pPr algn="ctr">
              <a:defRPr/>
            </a:pPr>
            <a:r>
              <a:rPr lang="ja-JP" altLang="en-US" sz="1477" b="1" dirty="0">
                <a:latin typeface="BIZ UDPゴシック" panose="020B0400000000000000" pitchFamily="50" charset="-128"/>
                <a:ea typeface="BIZ UDPゴシック" panose="020B0400000000000000" pitchFamily="50" charset="-128"/>
              </a:rPr>
              <a:t>「</a:t>
            </a:r>
            <a:r>
              <a:rPr lang="en-US" altLang="ja-JP" sz="1477" b="1" dirty="0">
                <a:latin typeface="BIZ UDPゴシック" panose="020B0400000000000000" pitchFamily="50" charset="-128"/>
                <a:ea typeface="BIZ UDPゴシック" panose="020B0400000000000000" pitchFamily="50" charset="-128"/>
              </a:rPr>
              <a:t>EXPO</a:t>
            </a:r>
            <a:r>
              <a:rPr lang="ja-JP" altLang="en-US" sz="1477" b="1" dirty="0">
                <a:latin typeface="BIZ UDPゴシック" panose="020B0400000000000000" pitchFamily="50" charset="-128"/>
                <a:ea typeface="BIZ UDPゴシック" panose="020B0400000000000000" pitchFamily="50" charset="-128"/>
              </a:rPr>
              <a:t>グリーンチャレンジ」</a:t>
            </a:r>
            <a:r>
              <a:rPr lang="ja-JP" altLang="en-US" sz="1477" b="1" dirty="0">
                <a:solidFill>
                  <a:schemeClr val="bg1"/>
                </a:solidFill>
                <a:latin typeface="BIZ UDPゴシック" panose="020B0400000000000000" pitchFamily="50" charset="-128"/>
                <a:ea typeface="BIZ UDPゴシック" panose="020B0400000000000000" pitchFamily="50" charset="-128"/>
              </a:rPr>
              <a:t>による取組が万博</a:t>
            </a:r>
            <a:r>
              <a:rPr lang="ja-JP" altLang="en-US" sz="1477" b="1" dirty="0">
                <a:latin typeface="BIZ UDPゴシック" panose="020B0400000000000000" pitchFamily="50" charset="-128"/>
                <a:ea typeface="BIZ UDPゴシック" panose="020B0400000000000000" pitchFamily="50" charset="-128"/>
              </a:rPr>
              <a:t>レガシーとして定着</a:t>
            </a:r>
            <a:endParaRPr lang="en-US" altLang="ja-JP" sz="1477" b="1" dirty="0">
              <a:latin typeface="BIZ UDPゴシック" panose="020B0400000000000000" pitchFamily="50" charset="-128"/>
              <a:ea typeface="BIZ UDPゴシック" panose="020B0400000000000000" pitchFamily="50" charset="-128"/>
            </a:endParaRPr>
          </a:p>
        </p:txBody>
      </p:sp>
      <p:sp>
        <p:nvSpPr>
          <p:cNvPr id="21" name="矢印: 下 20">
            <a:extLst>
              <a:ext uri="{FF2B5EF4-FFF2-40B4-BE49-F238E27FC236}">
                <a16:creationId xmlns:a16="http://schemas.microsoft.com/office/drawing/2014/main" id="{E99D29F2-26C8-4FB1-9813-2CA270823ED3}"/>
              </a:ext>
            </a:extLst>
          </p:cNvPr>
          <p:cNvSpPr/>
          <p:nvPr/>
        </p:nvSpPr>
        <p:spPr>
          <a:xfrm>
            <a:off x="2014370" y="4077072"/>
            <a:ext cx="3058258" cy="624254"/>
          </a:xfrm>
          <a:prstGeom prst="downArrow">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ja-JP" altLang="en-US" sz="1292" b="1" dirty="0">
                <a:latin typeface="BIZ UDPゴシック" panose="020B0400000000000000" pitchFamily="50" charset="-128"/>
                <a:ea typeface="BIZ UDPゴシック" panose="020B0400000000000000" pitchFamily="50" charset="-128"/>
              </a:rPr>
              <a:t>脱炭素行動による貢献量を可視化</a:t>
            </a:r>
          </a:p>
        </p:txBody>
      </p:sp>
      <p:sp>
        <p:nvSpPr>
          <p:cNvPr id="7" name="吹き出し: 角を丸めた四角形 6">
            <a:extLst>
              <a:ext uri="{FF2B5EF4-FFF2-40B4-BE49-F238E27FC236}">
                <a16:creationId xmlns:a16="http://schemas.microsoft.com/office/drawing/2014/main" id="{D326CFCA-53D1-44D8-B548-935AF3B58DDD}"/>
              </a:ext>
            </a:extLst>
          </p:cNvPr>
          <p:cNvSpPr/>
          <p:nvPr/>
        </p:nvSpPr>
        <p:spPr>
          <a:xfrm>
            <a:off x="6951697" y="1448197"/>
            <a:ext cx="2116013" cy="2938098"/>
          </a:xfrm>
          <a:prstGeom prst="wedgeRoundRectCallout">
            <a:avLst>
              <a:gd name="adj1" fmla="val -62806"/>
              <a:gd name="adj2" fmla="val -1052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096" name="テキスト ボックス 38">
            <a:extLst>
              <a:ext uri="{FF2B5EF4-FFF2-40B4-BE49-F238E27FC236}">
                <a16:creationId xmlns:a16="http://schemas.microsoft.com/office/drawing/2014/main" id="{4AD66EF4-66AE-4424-9E10-3DC705B3120E}"/>
              </a:ext>
            </a:extLst>
          </p:cNvPr>
          <p:cNvSpPr txBox="1">
            <a:spLocks noChangeArrowheads="1"/>
          </p:cNvSpPr>
          <p:nvPr/>
        </p:nvSpPr>
        <p:spPr bwMode="auto">
          <a:xfrm>
            <a:off x="7861174" y="6132798"/>
            <a:ext cx="117532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015" dirty="0">
                <a:latin typeface="BIZ UDPゴシック" panose="020B0400000000000000" pitchFamily="50" charset="-128"/>
                <a:ea typeface="BIZ UDPゴシック" panose="020B0400000000000000" pitchFamily="50" charset="-128"/>
              </a:rPr>
              <a:t>▲可視化イメージ</a:t>
            </a:r>
          </a:p>
        </p:txBody>
      </p:sp>
      <p:sp>
        <p:nvSpPr>
          <p:cNvPr id="40" name="吹き出し: 角を丸めた四角形 39">
            <a:extLst>
              <a:ext uri="{FF2B5EF4-FFF2-40B4-BE49-F238E27FC236}">
                <a16:creationId xmlns:a16="http://schemas.microsoft.com/office/drawing/2014/main" id="{8821EE4D-62BB-44C4-BB08-E8D310493216}"/>
              </a:ext>
            </a:extLst>
          </p:cNvPr>
          <p:cNvSpPr/>
          <p:nvPr/>
        </p:nvSpPr>
        <p:spPr>
          <a:xfrm>
            <a:off x="119870" y="5229200"/>
            <a:ext cx="5061438" cy="1301262"/>
          </a:xfrm>
          <a:prstGeom prst="wedgeRoundRectCallout">
            <a:avLst>
              <a:gd name="adj1" fmla="val 22257"/>
              <a:gd name="adj2" fmla="val -4137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80599" indent="-80599">
              <a:defRPr/>
            </a:pPr>
            <a:r>
              <a:rPr lang="ja-JP" altLang="en-US" sz="1292" u="sng" dirty="0">
                <a:solidFill>
                  <a:schemeClr val="tx1"/>
                </a:solidFill>
                <a:highlight>
                  <a:srgbClr val="00FF00"/>
                </a:highlight>
                <a:latin typeface="BIZ UDPゴシック" panose="020B0400000000000000" pitchFamily="50" charset="-128"/>
                <a:ea typeface="BIZ UDPゴシック" panose="020B0400000000000000" pitchFamily="50" charset="-128"/>
              </a:rPr>
              <a:t>○府は府民に脱炭素アプリの利用を促す呼びかけ</a:t>
            </a:r>
          </a:p>
          <a:p>
            <a:pPr marL="80599" indent="-80599">
              <a:defRPr/>
            </a:pPr>
            <a:r>
              <a:rPr lang="ja-JP" altLang="en-US" sz="1292" dirty="0">
                <a:solidFill>
                  <a:schemeClr val="tx1"/>
                </a:solidFill>
                <a:latin typeface="BIZ UDPゴシック" panose="020B0400000000000000" pitchFamily="50" charset="-128"/>
                <a:ea typeface="BIZ UDPゴシック" panose="020B0400000000000000" pitchFamily="50" charset="-128"/>
              </a:rPr>
              <a:t>・ </a:t>
            </a:r>
            <a:r>
              <a:rPr lang="en-US" altLang="ja-JP" sz="1292" dirty="0">
                <a:solidFill>
                  <a:schemeClr val="tx1"/>
                </a:solidFill>
                <a:latin typeface="BIZ UDPゴシック" panose="020B0400000000000000" pitchFamily="50" charset="-128"/>
                <a:ea typeface="BIZ UDPゴシック" panose="020B0400000000000000" pitchFamily="50" charset="-128"/>
              </a:rPr>
              <a:t>Web</a:t>
            </a:r>
            <a:r>
              <a:rPr lang="ja-JP" altLang="en-US" sz="1292" dirty="0">
                <a:solidFill>
                  <a:schemeClr val="tx1"/>
                </a:solidFill>
                <a:latin typeface="BIZ UDPゴシック" panose="020B0400000000000000" pitchFamily="50" charset="-128"/>
                <a:ea typeface="BIZ UDPゴシック" panose="020B0400000000000000" pitchFamily="50" charset="-128"/>
              </a:rPr>
              <a:t>サイトや動画を制作し、</a:t>
            </a:r>
            <a:r>
              <a:rPr lang="en-US" altLang="ja-JP" sz="1292" dirty="0">
                <a:solidFill>
                  <a:schemeClr val="tx1"/>
                </a:solidFill>
                <a:latin typeface="BIZ UDPゴシック" panose="020B0400000000000000" pitchFamily="50" charset="-128"/>
                <a:ea typeface="BIZ UDPゴシック" panose="020B0400000000000000" pitchFamily="50" charset="-128"/>
              </a:rPr>
              <a:t>SNS</a:t>
            </a:r>
            <a:r>
              <a:rPr lang="ja-JP" altLang="en-US" sz="1292" dirty="0">
                <a:solidFill>
                  <a:schemeClr val="tx1"/>
                </a:solidFill>
                <a:latin typeface="BIZ UDPゴシック" panose="020B0400000000000000" pitchFamily="50" charset="-128"/>
                <a:ea typeface="BIZ UDPゴシック" panose="020B0400000000000000" pitchFamily="50" charset="-128"/>
              </a:rPr>
              <a:t>発信等を通年で実施</a:t>
            </a:r>
          </a:p>
          <a:p>
            <a:pPr marL="80599" indent="-80599">
              <a:defRPr/>
            </a:pPr>
            <a:r>
              <a:rPr lang="ja-JP" altLang="en-US" sz="1292" dirty="0">
                <a:solidFill>
                  <a:schemeClr val="tx1"/>
                </a:solidFill>
                <a:latin typeface="BIZ UDPゴシック" panose="020B0400000000000000" pitchFamily="50" charset="-128"/>
                <a:ea typeface="BIZ UDPゴシック" panose="020B0400000000000000" pitchFamily="50" charset="-128"/>
              </a:rPr>
              <a:t>・ 年４回以上、１万人規模の集客イベントを開催</a:t>
            </a:r>
            <a:endParaRPr lang="en-US" altLang="ja-JP" sz="1292" dirty="0">
              <a:solidFill>
                <a:schemeClr val="tx1"/>
              </a:solidFill>
              <a:latin typeface="BIZ UDPゴシック" panose="020B0400000000000000" pitchFamily="50" charset="-128"/>
              <a:ea typeface="BIZ UDPゴシック" panose="020B0400000000000000" pitchFamily="50" charset="-128"/>
            </a:endParaRPr>
          </a:p>
          <a:p>
            <a:pPr marL="80599" indent="-80599">
              <a:defRPr/>
            </a:pPr>
            <a:r>
              <a:rPr lang="ja-JP" altLang="en-US" sz="1292" dirty="0">
                <a:solidFill>
                  <a:schemeClr val="tx1"/>
                </a:solidFill>
                <a:latin typeface="BIZ UDPゴシック" panose="020B0400000000000000" pitchFamily="50" charset="-128"/>
                <a:ea typeface="BIZ UDPゴシック" panose="020B0400000000000000" pitchFamily="50" charset="-128"/>
              </a:rPr>
              <a:t>　（企業のブース出展、アプリ利用者への景品交換等を実施）</a:t>
            </a:r>
            <a:endParaRPr lang="en-US" altLang="ja-JP" sz="1292" dirty="0">
              <a:solidFill>
                <a:schemeClr val="tx1"/>
              </a:solidFill>
              <a:latin typeface="BIZ UDPゴシック" panose="020B0400000000000000" pitchFamily="50" charset="-128"/>
              <a:ea typeface="BIZ UDPゴシック" panose="020B0400000000000000" pitchFamily="50" charset="-128"/>
            </a:endParaRPr>
          </a:p>
          <a:p>
            <a:pPr marL="80599" indent="-80599">
              <a:defRPr/>
            </a:pPr>
            <a:r>
              <a:rPr lang="ja-JP" altLang="en-US" sz="1292" dirty="0">
                <a:solidFill>
                  <a:schemeClr val="tx1"/>
                </a:solidFill>
                <a:latin typeface="BIZ UDPゴシック" panose="020B0400000000000000" pitchFamily="50" charset="-128"/>
                <a:ea typeface="BIZ UDPゴシック" panose="020B0400000000000000" pitchFamily="50" charset="-128"/>
              </a:rPr>
              <a:t>→今後の社会経済活動の主役となる</a:t>
            </a:r>
            <a:r>
              <a:rPr lang="en-US" altLang="ja-JP" sz="1292" dirty="0">
                <a:solidFill>
                  <a:schemeClr val="tx1"/>
                </a:solidFill>
                <a:latin typeface="BIZ UDPゴシック" panose="020B0400000000000000" pitchFamily="50" charset="-128"/>
                <a:ea typeface="BIZ UDPゴシック" panose="020B0400000000000000" pitchFamily="50" charset="-128"/>
              </a:rPr>
              <a:t>Z</a:t>
            </a:r>
            <a:r>
              <a:rPr lang="ja-JP" altLang="en-US" sz="1292" dirty="0">
                <a:solidFill>
                  <a:schemeClr val="tx1"/>
                </a:solidFill>
                <a:latin typeface="BIZ UDPゴシック" panose="020B0400000000000000" pitchFamily="50" charset="-128"/>
                <a:ea typeface="BIZ UDPゴシック" panose="020B0400000000000000" pitchFamily="50" charset="-128"/>
              </a:rPr>
              <a:t>世代を主なターゲットに展開</a:t>
            </a:r>
          </a:p>
          <a:p>
            <a:pPr>
              <a:defRPr/>
            </a:pPr>
            <a:endParaRPr lang="ja-JP" altLang="en-US" sz="1292" dirty="0">
              <a:solidFill>
                <a:schemeClr val="tx1"/>
              </a:solidFill>
            </a:endParaRPr>
          </a:p>
        </p:txBody>
      </p:sp>
      <p:sp>
        <p:nvSpPr>
          <p:cNvPr id="39" name="吹き出し: 角を丸めた四角形 38">
            <a:extLst>
              <a:ext uri="{FF2B5EF4-FFF2-40B4-BE49-F238E27FC236}">
                <a16:creationId xmlns:a16="http://schemas.microsoft.com/office/drawing/2014/main" id="{B10230DD-C297-43D1-BE66-A9241E6FDB9E}"/>
              </a:ext>
            </a:extLst>
          </p:cNvPr>
          <p:cNvSpPr/>
          <p:nvPr/>
        </p:nvSpPr>
        <p:spPr>
          <a:xfrm>
            <a:off x="5253111" y="5229201"/>
            <a:ext cx="2390043" cy="1305658"/>
          </a:xfrm>
          <a:prstGeom prst="wedgeRoundRectCallout">
            <a:avLst>
              <a:gd name="adj1" fmla="val 22257"/>
              <a:gd name="adj2" fmla="val -4137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80599" indent="-80599">
              <a:defRPr/>
            </a:pPr>
            <a:r>
              <a:rPr lang="ja-JP" altLang="en-US" sz="1292" u="sng" dirty="0">
                <a:solidFill>
                  <a:schemeClr val="tx1"/>
                </a:solidFill>
                <a:highlight>
                  <a:srgbClr val="00FF00"/>
                </a:highlight>
                <a:latin typeface="BIZ UDPゴシック" panose="020B0400000000000000" pitchFamily="50" charset="-128"/>
                <a:ea typeface="BIZ UDPゴシック" panose="020B0400000000000000" pitchFamily="50" charset="-128"/>
              </a:rPr>
              <a:t>○府ダッシュボードで可視化</a:t>
            </a:r>
          </a:p>
          <a:p>
            <a:pPr marL="80599" indent="-80599">
              <a:defRPr/>
            </a:pPr>
            <a:r>
              <a:rPr lang="ja-JP" altLang="en-US" sz="1292" dirty="0">
                <a:solidFill>
                  <a:schemeClr val="tx1"/>
                </a:solidFill>
                <a:latin typeface="BIZ UDPゴシック" panose="020B0400000000000000" pitchFamily="50" charset="-128"/>
                <a:ea typeface="BIZ UDPゴシック" panose="020B0400000000000000" pitchFamily="50" charset="-128"/>
              </a:rPr>
              <a:t>・府域全体で取組みの進捗等をグラフ等により可視化し、１人ひとりの貢献実感・さらなる行動につなげる</a:t>
            </a:r>
            <a:endParaRPr lang="en-US" altLang="ja-JP" sz="1292" dirty="0">
              <a:solidFill>
                <a:schemeClr val="tx1"/>
              </a:solidFill>
              <a:latin typeface="BIZ UDPゴシック" panose="020B0400000000000000" pitchFamily="50" charset="-128"/>
              <a:ea typeface="BIZ UDPゴシック" panose="020B0400000000000000" pitchFamily="50" charset="-128"/>
            </a:endParaRPr>
          </a:p>
        </p:txBody>
      </p:sp>
      <p:pic>
        <p:nvPicPr>
          <p:cNvPr id="3099" name="Picture 35">
            <a:extLst>
              <a:ext uri="{FF2B5EF4-FFF2-40B4-BE49-F238E27FC236}">
                <a16:creationId xmlns:a16="http://schemas.microsoft.com/office/drawing/2014/main" id="{79FC32B4-6B59-4DF2-89D2-CB780218A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4649026"/>
            <a:ext cx="1636026" cy="148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2E6B8AAD-2231-CC05-E7E2-44586830C3D5}"/>
              </a:ext>
            </a:extLst>
          </p:cNvPr>
          <p:cNvSpPr txBox="1"/>
          <p:nvPr/>
        </p:nvSpPr>
        <p:spPr>
          <a:xfrm>
            <a:off x="7064159" y="1553897"/>
            <a:ext cx="2040917" cy="2739199"/>
          </a:xfrm>
          <a:prstGeom prst="rect">
            <a:avLst/>
          </a:prstGeom>
        </p:spPr>
        <p:txBody>
          <a:bodyPr vert="horz" wrap="none" lIns="91427" tIns="45714" rIns="91427" bIns="45714" rtlCol="0">
            <a:spAutoFit/>
          </a:bodyPr>
          <a:lstStyle/>
          <a:p>
            <a:pPr>
              <a:defRPr/>
            </a:pPr>
            <a:r>
              <a:rPr lang="ja-JP" altLang="en-US" sz="900" b="1" u="sng" dirty="0">
                <a:solidFill>
                  <a:schemeClr val="tx1"/>
                </a:solidFill>
                <a:highlight>
                  <a:srgbClr val="00FF00"/>
                </a:highlight>
                <a:latin typeface="BIZ UDPゴシック" panose="020B0400000000000000" pitchFamily="50" charset="-128"/>
                <a:ea typeface="BIZ UDPゴシック" panose="020B0400000000000000" pitchFamily="50" charset="-128"/>
              </a:rPr>
              <a:t>「脱炭素エキデン３６５」</a:t>
            </a:r>
            <a:endParaRPr lang="en-US" altLang="ja-JP" sz="900" b="1" u="sng" dirty="0">
              <a:solidFill>
                <a:schemeClr val="tx1"/>
              </a:solidFill>
              <a:highlight>
                <a:srgbClr val="00FF00"/>
              </a:highlight>
              <a:latin typeface="BIZ UDPゴシック" panose="020B0400000000000000" pitchFamily="50" charset="-128"/>
              <a:ea typeface="BIZ UDPゴシック" panose="020B0400000000000000" pitchFamily="50" charset="-128"/>
            </a:endParaRPr>
          </a:p>
          <a:p>
            <a:pPr>
              <a:spcAft>
                <a:spcPts val="554"/>
              </a:spcAft>
              <a:defRPr/>
            </a:pPr>
            <a:r>
              <a:rPr lang="ja-JP" altLang="en-US" sz="900" dirty="0">
                <a:solidFill>
                  <a:schemeClr val="tx1"/>
                </a:solidFill>
                <a:highlight>
                  <a:srgbClr val="00FF00"/>
                </a:highlight>
                <a:latin typeface="BIZ UDPゴシック" panose="020B0400000000000000" pitchFamily="50" charset="-128"/>
                <a:ea typeface="BIZ UDPゴシック" panose="020B0400000000000000" pitchFamily="50" charset="-128"/>
              </a:rPr>
              <a:t>企業の従業員、府民一人ひとりの</a:t>
            </a:r>
            <a:br>
              <a:rPr lang="en-US" altLang="ja-JP" sz="900" dirty="0">
                <a:highlight>
                  <a:srgbClr val="00FF00"/>
                </a:highlight>
                <a:latin typeface="BIZ UDPゴシック" panose="020B0400000000000000" pitchFamily="50" charset="-128"/>
                <a:ea typeface="BIZ UDPゴシック" panose="020B0400000000000000" pitchFamily="50" charset="-128"/>
              </a:rPr>
            </a:br>
            <a:r>
              <a:rPr lang="ja-JP" altLang="en-US" sz="900" dirty="0">
                <a:solidFill>
                  <a:schemeClr val="tx1"/>
                </a:solidFill>
                <a:highlight>
                  <a:srgbClr val="00FF00"/>
                </a:highlight>
                <a:latin typeface="BIZ UDPゴシック" panose="020B0400000000000000" pitchFamily="50" charset="-128"/>
                <a:ea typeface="BIZ UDPゴシック" panose="020B0400000000000000" pitchFamily="50" charset="-128"/>
              </a:rPr>
              <a:t>行動変容による</a:t>
            </a:r>
            <a:r>
              <a:rPr lang="en-US" altLang="ja-JP" sz="900" dirty="0">
                <a:solidFill>
                  <a:schemeClr val="tx1"/>
                </a:solidFill>
                <a:highlight>
                  <a:srgbClr val="00FF00"/>
                </a:highlight>
                <a:latin typeface="BIZ UDPゴシック" panose="020B0400000000000000" pitchFamily="50" charset="-128"/>
                <a:ea typeface="BIZ UDPゴシック" panose="020B0400000000000000" pitchFamily="50" charset="-128"/>
              </a:rPr>
              <a:t>CO</a:t>
            </a:r>
            <a:r>
              <a:rPr lang="en-US" altLang="ja-JP" sz="900" baseline="-25000" dirty="0">
                <a:solidFill>
                  <a:schemeClr val="tx1"/>
                </a:solidFill>
                <a:highlight>
                  <a:srgbClr val="00FF00"/>
                </a:highlight>
                <a:latin typeface="BIZ UDPゴシック" panose="020B0400000000000000" pitchFamily="50" charset="-128"/>
                <a:ea typeface="BIZ UDPゴシック" panose="020B0400000000000000" pitchFamily="50" charset="-128"/>
              </a:rPr>
              <a:t>2</a:t>
            </a:r>
            <a:r>
              <a:rPr lang="ja-JP" altLang="en-US" sz="900" dirty="0">
                <a:solidFill>
                  <a:schemeClr val="tx1"/>
                </a:solidFill>
                <a:highlight>
                  <a:srgbClr val="00FF00"/>
                </a:highlight>
                <a:latin typeface="BIZ UDPゴシック" panose="020B0400000000000000" pitchFamily="50" charset="-128"/>
                <a:ea typeface="BIZ UDPゴシック" panose="020B0400000000000000" pitchFamily="50" charset="-128"/>
              </a:rPr>
              <a:t>排出抑制に</a:t>
            </a:r>
            <a:br>
              <a:rPr lang="en-US" altLang="ja-JP" sz="900" dirty="0">
                <a:solidFill>
                  <a:schemeClr val="tx1"/>
                </a:solidFill>
                <a:highlight>
                  <a:srgbClr val="00FF00"/>
                </a:highlight>
                <a:latin typeface="BIZ UDPゴシック" panose="020B0400000000000000" pitchFamily="50" charset="-128"/>
                <a:ea typeface="BIZ UDPゴシック" panose="020B0400000000000000" pitchFamily="50" charset="-128"/>
              </a:rPr>
            </a:br>
            <a:r>
              <a:rPr lang="ja-JP" altLang="en-US" sz="900" dirty="0">
                <a:solidFill>
                  <a:schemeClr val="tx1"/>
                </a:solidFill>
                <a:highlight>
                  <a:srgbClr val="00FF00"/>
                </a:highlight>
                <a:latin typeface="BIZ UDPゴシック" panose="020B0400000000000000" pitchFamily="50" charset="-128"/>
                <a:ea typeface="BIZ UDPゴシック" panose="020B0400000000000000" pitchFamily="50" charset="-128"/>
              </a:rPr>
              <a:t>取組むプロジェクト</a:t>
            </a:r>
            <a:endParaRPr lang="en-US" altLang="ja-JP" sz="900" dirty="0">
              <a:solidFill>
                <a:schemeClr val="tx1"/>
              </a:solidFill>
              <a:highlight>
                <a:srgbClr val="00FF00"/>
              </a:highlight>
              <a:latin typeface="BIZ UDPゴシック" panose="020B0400000000000000" pitchFamily="50" charset="-128"/>
              <a:ea typeface="BIZ UDPゴシック" panose="020B0400000000000000" pitchFamily="50" charset="-128"/>
            </a:endParaRPr>
          </a:p>
          <a:p>
            <a:pPr>
              <a:defRPr/>
            </a:pPr>
            <a:r>
              <a:rPr lang="ja-JP" altLang="en-US" sz="900" dirty="0">
                <a:solidFill>
                  <a:schemeClr val="tx1"/>
                </a:solidFill>
                <a:latin typeface="BIZ UDPゴシック" panose="020B0400000000000000" pitchFamily="50" charset="-128"/>
                <a:ea typeface="BIZ UDPゴシック" panose="020B0400000000000000" pitchFamily="50" charset="-128"/>
              </a:rPr>
              <a:t>○企業連合</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dirty="0">
                <a:solidFill>
                  <a:schemeClr val="tx1"/>
                </a:solidFill>
                <a:latin typeface="BIZ UDPゴシック" panose="020B0400000000000000" pitchFamily="50" charset="-128"/>
                <a:ea typeface="BIZ UDPゴシック" panose="020B0400000000000000" pitchFamily="50" charset="-128"/>
              </a:rPr>
              <a:t>（事務局（株）スタジオスポビー）</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68524" indent="-168524">
              <a:defRPr/>
            </a:pPr>
            <a:r>
              <a:rPr lang="ja-JP" altLang="en-US" sz="900" dirty="0">
                <a:solidFill>
                  <a:schemeClr val="tx1"/>
                </a:solidFill>
                <a:latin typeface="BIZ UDPゴシック" panose="020B0400000000000000" pitchFamily="50" charset="-128"/>
                <a:ea typeface="BIZ UDPゴシック" panose="020B0400000000000000" pitchFamily="50" charset="-128"/>
              </a:rPr>
              <a:t>・数百社</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従業員約</a:t>
            </a:r>
            <a:r>
              <a:rPr lang="en-US" altLang="ja-JP" sz="900" dirty="0">
                <a:solidFill>
                  <a:schemeClr val="tx1"/>
                </a:solidFill>
                <a:latin typeface="BIZ UDPゴシック" panose="020B0400000000000000" pitchFamily="50" charset="-128"/>
                <a:ea typeface="BIZ UDPゴシック" panose="020B0400000000000000" pitchFamily="50" charset="-128"/>
              </a:rPr>
              <a:t>10</a:t>
            </a:r>
            <a:r>
              <a:rPr lang="ja-JP" altLang="en-US" sz="900" dirty="0">
                <a:solidFill>
                  <a:schemeClr val="tx1"/>
                </a:solidFill>
                <a:latin typeface="BIZ UDPゴシック" panose="020B0400000000000000" pitchFamily="50" charset="-128"/>
                <a:ea typeface="BIZ UDPゴシック" panose="020B0400000000000000" pitchFamily="50" charset="-128"/>
              </a:rPr>
              <a:t>万人）を想定</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53975" indent="-53975">
              <a:spcAft>
                <a:spcPts val="554"/>
              </a:spcAft>
              <a:defRPr/>
            </a:pP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NTT</a:t>
            </a:r>
            <a:r>
              <a:rPr lang="ja-JP" altLang="en-US" sz="900" dirty="0">
                <a:solidFill>
                  <a:schemeClr val="tx1"/>
                </a:solidFill>
                <a:latin typeface="BIZ UDPゴシック" panose="020B0400000000000000" pitchFamily="50" charset="-128"/>
                <a:ea typeface="BIZ UDPゴシック" panose="020B0400000000000000" pitchFamily="50" charset="-128"/>
              </a:rPr>
              <a:t>西、</a:t>
            </a:r>
            <a:r>
              <a:rPr lang="en-US" altLang="ja-JP" sz="900" dirty="0">
                <a:solidFill>
                  <a:schemeClr val="tx1"/>
                </a:solidFill>
                <a:latin typeface="BIZ UDPゴシック" panose="020B0400000000000000" pitchFamily="50" charset="-128"/>
                <a:ea typeface="BIZ UDPゴシック" panose="020B0400000000000000" pitchFamily="50" charset="-128"/>
              </a:rPr>
              <a:t>JR</a:t>
            </a:r>
            <a:r>
              <a:rPr lang="ja-JP" altLang="en-US" sz="900" dirty="0">
                <a:solidFill>
                  <a:schemeClr val="tx1"/>
                </a:solidFill>
                <a:latin typeface="BIZ UDPゴシック" panose="020B0400000000000000" pitchFamily="50" charset="-128"/>
                <a:ea typeface="BIZ UDPゴシック" panose="020B0400000000000000" pitchFamily="50" charset="-128"/>
              </a:rPr>
              <a:t>西</a:t>
            </a:r>
            <a:r>
              <a:rPr lang="ja-JP" altLang="en-US" sz="900" dirty="0">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りそな</a:t>
            </a:r>
            <a:r>
              <a:rPr lang="en-US" altLang="ja-JP" sz="900" dirty="0">
                <a:solidFill>
                  <a:schemeClr val="tx1"/>
                </a:solidFill>
                <a:latin typeface="BIZ UDPゴシック" panose="020B0400000000000000" pitchFamily="50" charset="-128"/>
                <a:ea typeface="BIZ UDPゴシック" panose="020B0400000000000000" pitchFamily="50" charset="-128"/>
              </a:rPr>
              <a:t>HD</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MUFG</a:t>
            </a:r>
            <a:br>
              <a:rPr lang="en-US" altLang="ja-JP" sz="9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サンプラザ、在阪</a:t>
            </a:r>
            <a:r>
              <a:rPr lang="en-US" altLang="ja-JP" sz="900" dirty="0">
                <a:solidFill>
                  <a:schemeClr val="tx1"/>
                </a:solidFill>
                <a:latin typeface="BIZ UDPゴシック" panose="020B0400000000000000" pitchFamily="50" charset="-128"/>
                <a:ea typeface="BIZ UDPゴシック" panose="020B0400000000000000" pitchFamily="50" charset="-128"/>
              </a:rPr>
              <a:t>TV</a:t>
            </a:r>
            <a:r>
              <a:rPr lang="ja-JP" altLang="en-US" sz="900" dirty="0">
                <a:solidFill>
                  <a:schemeClr val="tx1"/>
                </a:solidFill>
                <a:latin typeface="BIZ UDPゴシック" panose="020B0400000000000000" pitchFamily="50" charset="-128"/>
                <a:ea typeface="BIZ UDPゴシック" panose="020B0400000000000000" pitchFamily="50" charset="-128"/>
              </a:rPr>
              <a:t>局等が参加</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dirty="0">
                <a:solidFill>
                  <a:schemeClr val="tx1"/>
                </a:solidFill>
                <a:latin typeface="BIZ UDPゴシック" panose="020B0400000000000000" pitchFamily="50" charset="-128"/>
                <a:ea typeface="BIZ UDPゴシック" panose="020B0400000000000000" pitchFamily="50" charset="-128"/>
              </a:rPr>
              <a:t>○府民（府予算事業対象）</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dirty="0">
                <a:solidFill>
                  <a:schemeClr val="tx1"/>
                </a:solidFill>
                <a:latin typeface="BIZ UDPゴシック" panose="020B0400000000000000" pitchFamily="50" charset="-128"/>
                <a:ea typeface="BIZ UDPゴシック" panose="020B0400000000000000" pitchFamily="50" charset="-128"/>
              </a:rPr>
              <a:t>・府在住・在勤・在学者に呼びかけ</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defRPr/>
            </a:pP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dirty="0">
                <a:solidFill>
                  <a:srgbClr val="FF0000"/>
                </a:solidFill>
                <a:latin typeface="BIZ UDPゴシック" panose="020B0400000000000000" pitchFamily="50" charset="-128"/>
                <a:ea typeface="BIZ UDPゴシック" panose="020B0400000000000000" pitchFamily="50" charset="-128"/>
              </a:rPr>
              <a:t>■</a:t>
            </a:r>
            <a:r>
              <a:rPr lang="en-US" altLang="ja-JP" sz="900" dirty="0">
                <a:solidFill>
                  <a:srgbClr val="FF0000"/>
                </a:solidFill>
                <a:latin typeface="BIZ UDPゴシック" panose="020B0400000000000000" pitchFamily="50" charset="-128"/>
                <a:ea typeface="BIZ UDPゴシック" panose="020B0400000000000000" pitchFamily="50" charset="-128"/>
              </a:rPr>
              <a:t>R6</a:t>
            </a:r>
            <a:r>
              <a:rPr lang="ja-JP" altLang="en-US" sz="900" dirty="0">
                <a:solidFill>
                  <a:srgbClr val="FF0000"/>
                </a:solidFill>
                <a:latin typeface="BIZ UDPゴシック" panose="020B0400000000000000" pitchFamily="50" charset="-128"/>
                <a:ea typeface="BIZ UDPゴシック" panose="020B0400000000000000" pitchFamily="50" charset="-128"/>
              </a:rPr>
              <a:t>年３月</a:t>
            </a:r>
            <a:r>
              <a:rPr lang="en-US" altLang="ja-JP" sz="900" dirty="0">
                <a:solidFill>
                  <a:srgbClr val="FF0000"/>
                </a:solidFill>
                <a:latin typeface="BIZ UDPゴシック" panose="020B0400000000000000" pitchFamily="50" charset="-128"/>
                <a:ea typeface="BIZ UDPゴシック" panose="020B0400000000000000" pitchFamily="50" charset="-128"/>
              </a:rPr>
              <a:t>26</a:t>
            </a:r>
            <a:r>
              <a:rPr lang="ja-JP" altLang="en-US" sz="900" dirty="0">
                <a:solidFill>
                  <a:srgbClr val="FF0000"/>
                </a:solidFill>
                <a:latin typeface="BIZ UDPゴシック" panose="020B0400000000000000" pitchFamily="50" charset="-128"/>
                <a:ea typeface="BIZ UDPゴシック" panose="020B0400000000000000" pitchFamily="50" charset="-128"/>
              </a:rPr>
              <a:t>日 キックオフイベント</a:t>
            </a:r>
          </a:p>
          <a:p>
            <a:pPr>
              <a:defRPr/>
            </a:pPr>
            <a:r>
              <a:rPr lang="ja-JP" altLang="en-US" sz="900" dirty="0">
                <a:solidFill>
                  <a:srgbClr val="FF0000"/>
                </a:solidFill>
                <a:latin typeface="BIZ UDPゴシック" panose="020B0400000000000000" pitchFamily="50" charset="-128"/>
                <a:ea typeface="BIZ UDPゴシック" panose="020B0400000000000000" pitchFamily="50" charset="-128"/>
              </a:rPr>
              <a:t>　知事・企業代表数社</a:t>
            </a:r>
            <a:endParaRPr lang="en-US" altLang="ja-JP" sz="900" dirty="0">
              <a:solidFill>
                <a:srgbClr val="FF0000"/>
              </a:solidFill>
              <a:latin typeface="BIZ UDPゴシック" panose="020B0400000000000000" pitchFamily="50" charset="-128"/>
              <a:ea typeface="BIZ UDPゴシック" panose="020B0400000000000000" pitchFamily="50" charset="-128"/>
            </a:endParaRPr>
          </a:p>
          <a:p>
            <a:pPr>
              <a:defRPr/>
            </a:pPr>
            <a:r>
              <a:rPr lang="ja-JP" altLang="en-US" sz="900" dirty="0">
                <a:solidFill>
                  <a:srgbClr val="FF0000"/>
                </a:solidFill>
                <a:latin typeface="BIZ UDPゴシック" panose="020B0400000000000000" pitchFamily="50" charset="-128"/>
                <a:ea typeface="BIZ UDPゴシック" panose="020B0400000000000000" pitchFamily="50" charset="-128"/>
              </a:rPr>
              <a:t>　グリーン・パートナー　倉木麻衣</a:t>
            </a:r>
          </a:p>
          <a:p>
            <a:pPr>
              <a:defRPr/>
            </a:pP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R6</a:t>
            </a:r>
            <a:r>
              <a:rPr lang="ja-JP" altLang="en-US" sz="900" dirty="0">
                <a:solidFill>
                  <a:schemeClr val="tx1"/>
                </a:solidFill>
                <a:latin typeface="BIZ UDPゴシック" panose="020B0400000000000000" pitchFamily="50" charset="-128"/>
                <a:ea typeface="BIZ UDPゴシック" panose="020B0400000000000000" pitchFamily="50" charset="-128"/>
              </a:rPr>
              <a:t>年４月</a:t>
            </a:r>
            <a:r>
              <a:rPr lang="en-US" altLang="ja-JP" sz="900" dirty="0">
                <a:solidFill>
                  <a:schemeClr val="tx1"/>
                </a:solidFill>
                <a:latin typeface="BIZ UDPゴシック" panose="020B0400000000000000" pitchFamily="50" charset="-128"/>
                <a:ea typeface="BIZ UDPゴシック" panose="020B0400000000000000" pitchFamily="50" charset="-128"/>
              </a:rPr>
              <a:t>14</a:t>
            </a:r>
            <a:r>
              <a:rPr lang="ja-JP" altLang="en-US" sz="900" dirty="0">
                <a:solidFill>
                  <a:schemeClr val="tx1"/>
                </a:solidFill>
                <a:latin typeface="BIZ UDPゴシック" panose="020B0400000000000000" pitchFamily="50" charset="-128"/>
                <a:ea typeface="BIZ UDPゴシック" panose="020B0400000000000000" pitchFamily="50" charset="-128"/>
              </a:rPr>
              <a:t>日</a:t>
            </a:r>
          </a:p>
          <a:p>
            <a:pPr>
              <a:defRPr/>
            </a:pPr>
            <a:r>
              <a:rPr lang="ja-JP" altLang="en-US" sz="900" dirty="0">
                <a:solidFill>
                  <a:schemeClr val="tx1"/>
                </a:solidFill>
                <a:latin typeface="BIZ UDPゴシック" panose="020B0400000000000000" pitchFamily="50" charset="-128"/>
                <a:ea typeface="BIZ UDPゴシック" panose="020B0400000000000000" pitchFamily="50" charset="-128"/>
              </a:rPr>
              <a:t>　「脱炭素エキデン３６５」開始</a:t>
            </a:r>
          </a:p>
        </p:txBody>
      </p:sp>
      <p:sp>
        <p:nvSpPr>
          <p:cNvPr id="5" name="スライド番号プレースホルダー 1">
            <a:extLst>
              <a:ext uri="{FF2B5EF4-FFF2-40B4-BE49-F238E27FC236}">
                <a16:creationId xmlns:a16="http://schemas.microsoft.com/office/drawing/2014/main" id="{4C488F00-1A6C-08F6-4B99-AAA60C54442D}"/>
              </a:ext>
            </a:extLst>
          </p:cNvPr>
          <p:cNvSpPr>
            <a:spLocks noGrp="1"/>
          </p:cNvSpPr>
          <p:nvPr>
            <p:ph type="sldNum" sz="quarter" idx="12"/>
          </p:nvPr>
        </p:nvSpPr>
        <p:spPr>
          <a:xfrm>
            <a:off x="8622504" y="6381328"/>
            <a:ext cx="486000" cy="486000"/>
          </a:xfrm>
        </p:spPr>
        <p:txBody>
          <a:bodyPr/>
          <a:lstStyle/>
          <a:p>
            <a:fld id="{260D7C64-4B75-47CE-A9E9-B75BE436869C}" type="slidenum">
              <a:rPr kumimoji="1" lang="ja-JP" altLang="en-US" smtClean="0"/>
              <a:t>10</a:t>
            </a:fld>
            <a:endParaRPr kumimoji="1" lang="ja-JP" altLang="en-US" dirty="0"/>
          </a:p>
        </p:txBody>
      </p:sp>
      <p:sp>
        <p:nvSpPr>
          <p:cNvPr id="30" name="テキスト ボックス 59">
            <a:extLst>
              <a:ext uri="{FF2B5EF4-FFF2-40B4-BE49-F238E27FC236}">
                <a16:creationId xmlns:a16="http://schemas.microsoft.com/office/drawing/2014/main" id="{D591ECC5-4E02-4A96-B3AB-5CB849358562}"/>
              </a:ext>
            </a:extLst>
          </p:cNvPr>
          <p:cNvSpPr txBox="1">
            <a:spLocks noChangeArrowheads="1"/>
          </p:cNvSpPr>
          <p:nvPr/>
        </p:nvSpPr>
        <p:spPr bwMode="auto">
          <a:xfrm>
            <a:off x="65650" y="6525344"/>
            <a:ext cx="8726365" cy="348109"/>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662" b="1" dirty="0">
                <a:solidFill>
                  <a:srgbClr val="FF0000"/>
                </a:solidFill>
                <a:latin typeface="BIZ UDPゴシック" panose="020B0400000000000000" pitchFamily="50" charset="-128"/>
                <a:ea typeface="BIZ UDPゴシック" panose="020B0400000000000000" pitchFamily="50" charset="-128"/>
              </a:rPr>
              <a:t>⇒各部局には</a:t>
            </a:r>
            <a:r>
              <a:rPr lang="en-US" altLang="ja-JP" sz="1662" b="1" dirty="0">
                <a:solidFill>
                  <a:srgbClr val="FF0000"/>
                </a:solidFill>
                <a:latin typeface="BIZ UDPゴシック" panose="020B0400000000000000" pitchFamily="50" charset="-128"/>
                <a:ea typeface="BIZ UDPゴシック" panose="020B0400000000000000" pitchFamily="50" charset="-128"/>
              </a:rPr>
              <a:t>PR</a:t>
            </a:r>
            <a:r>
              <a:rPr lang="ja-JP" altLang="en-US" sz="1662" b="1" dirty="0">
                <a:solidFill>
                  <a:srgbClr val="FF0000"/>
                </a:solidFill>
                <a:latin typeface="BIZ UDPゴシック" panose="020B0400000000000000" pitchFamily="50" charset="-128"/>
                <a:ea typeface="BIZ UDPゴシック" panose="020B0400000000000000" pitchFamily="50" charset="-128"/>
              </a:rPr>
              <a:t>についてのチャネル・機会の提供や協力及びアプリ相互連携をお願いする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タイトル 1">
            <a:extLst>
              <a:ext uri="{FF2B5EF4-FFF2-40B4-BE49-F238E27FC236}">
                <a16:creationId xmlns:a16="http://schemas.microsoft.com/office/drawing/2014/main" id="{8ED4E196-FC6E-4274-8EA0-DEA2234BFAC2}"/>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solidFill>
                  <a:schemeClr val="bg1"/>
                </a:solidFill>
                <a:latin typeface="Meiryo UI" panose="020B0604030504040204" pitchFamily="50" charset="-128"/>
                <a:ea typeface="Meiryo UI" panose="020B0604030504040204" pitchFamily="50" charset="-128"/>
              </a:rPr>
              <a:t>CO2</a:t>
            </a:r>
            <a:r>
              <a:rPr lang="ja-JP" altLang="en-US" sz="2800" b="1" dirty="0">
                <a:solidFill>
                  <a:schemeClr val="bg1"/>
                </a:solidFill>
                <a:latin typeface="Meiryo UI" panose="020B0604030504040204" pitchFamily="50" charset="-128"/>
                <a:ea typeface="Meiryo UI" panose="020B0604030504040204" pitchFamily="50" charset="-128"/>
              </a:rPr>
              <a:t>排出量見える化表示（</a:t>
            </a:r>
            <a:r>
              <a:rPr lang="en-US" altLang="ja-JP" sz="2800" b="1" dirty="0">
                <a:solidFill>
                  <a:schemeClr val="bg1"/>
                </a:solidFill>
                <a:latin typeface="Meiryo UI" panose="020B0604030504040204" pitchFamily="50" charset="-128"/>
                <a:ea typeface="Meiryo UI" panose="020B0604030504040204" pitchFamily="50" charset="-128"/>
              </a:rPr>
              <a:t>CFP</a:t>
            </a:r>
            <a:r>
              <a:rPr lang="ja-JP" altLang="en-US" sz="2800" b="1">
                <a:solidFill>
                  <a:schemeClr val="bg1"/>
                </a:solidFill>
                <a:latin typeface="Meiryo UI" panose="020B0604030504040204" pitchFamily="50" charset="-128"/>
                <a:ea typeface="Meiryo UI" panose="020B0604030504040204" pitchFamily="50" charset="-128"/>
              </a:rPr>
              <a:t>）の</a:t>
            </a:r>
            <a:r>
              <a:rPr lang="ja-JP" altLang="en-US" sz="2800" b="1" dirty="0">
                <a:solidFill>
                  <a:schemeClr val="bg1"/>
                </a:solidFill>
                <a:latin typeface="Meiryo UI" panose="020B0604030504040204" pitchFamily="50" charset="-128"/>
                <a:ea typeface="Meiryo UI" panose="020B0604030504040204" pitchFamily="50" charset="-128"/>
              </a:rPr>
              <a:t>大規模展開</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9AD03839-4E56-4564-A0B3-BC5D34B78DFF}"/>
              </a:ext>
            </a:extLst>
          </p:cNvPr>
          <p:cNvSpPr/>
          <p:nvPr/>
        </p:nvSpPr>
        <p:spPr>
          <a:xfrm>
            <a:off x="171450" y="1888377"/>
            <a:ext cx="8638442" cy="37279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sz="1662"/>
          </a:p>
        </p:txBody>
      </p:sp>
      <p:sp>
        <p:nvSpPr>
          <p:cNvPr id="5124" name="テキスト ボックス 53">
            <a:extLst>
              <a:ext uri="{FF2B5EF4-FFF2-40B4-BE49-F238E27FC236}">
                <a16:creationId xmlns:a16="http://schemas.microsoft.com/office/drawing/2014/main" id="{2AB603E5-C17F-4A9D-BC83-9A9CC2745DA2}"/>
              </a:ext>
            </a:extLst>
          </p:cNvPr>
          <p:cNvSpPr txBox="1">
            <a:spLocks noChangeArrowheads="1"/>
          </p:cNvSpPr>
          <p:nvPr/>
        </p:nvSpPr>
        <p:spPr bwMode="auto">
          <a:xfrm>
            <a:off x="143608" y="764704"/>
            <a:ext cx="8891954" cy="85965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662" b="1" dirty="0">
                <a:latin typeface="BIZ UDPゴシック" panose="020B0400000000000000" pitchFamily="50" charset="-128"/>
                <a:ea typeface="BIZ UDPゴシック" panose="020B0400000000000000" pitchFamily="50" charset="-128"/>
              </a:rPr>
              <a:t>〇全国に先駆けて街中で</a:t>
            </a:r>
            <a:r>
              <a:rPr lang="en-US" altLang="ja-JP" sz="1662" b="1" dirty="0">
                <a:latin typeface="BIZ UDPゴシック" panose="020B0400000000000000" pitchFamily="50" charset="-128"/>
                <a:ea typeface="BIZ UDPゴシック" panose="020B0400000000000000" pitchFamily="50" charset="-128"/>
              </a:rPr>
              <a:t>CFP</a:t>
            </a:r>
            <a:r>
              <a:rPr lang="ja-JP" altLang="en-US" sz="1662" b="1" dirty="0">
                <a:latin typeface="BIZ UDPゴシック" panose="020B0400000000000000" pitchFamily="50" charset="-128"/>
                <a:ea typeface="BIZ UDPゴシック" panose="020B0400000000000000" pitchFamily="50" charset="-128"/>
              </a:rPr>
              <a:t>が見られる“</a:t>
            </a:r>
            <a:r>
              <a:rPr lang="en-US" altLang="ja-JP" sz="1662" b="1" dirty="0">
                <a:latin typeface="BIZ UDPゴシック" panose="020B0400000000000000" pitchFamily="50" charset="-128"/>
                <a:ea typeface="BIZ UDPゴシック" panose="020B0400000000000000" pitchFamily="50" charset="-128"/>
              </a:rPr>
              <a:t>CFP</a:t>
            </a:r>
            <a:r>
              <a:rPr lang="ja-JP" altLang="en-US" sz="1662" b="1" dirty="0">
                <a:latin typeface="BIZ UDPゴシック" panose="020B0400000000000000" pitchFamily="50" charset="-128"/>
                <a:ea typeface="BIZ UDPゴシック" panose="020B0400000000000000" pitchFamily="50" charset="-128"/>
              </a:rPr>
              <a:t>先進都市“へ</a:t>
            </a:r>
            <a:br>
              <a:rPr lang="en-US" altLang="ja-JP" sz="1662" b="1" dirty="0">
                <a:latin typeface="BIZ UDPゴシック" panose="020B0400000000000000" pitchFamily="50" charset="-128"/>
                <a:ea typeface="BIZ UDPゴシック" panose="020B0400000000000000" pitchFamily="50" charset="-128"/>
              </a:rPr>
            </a:br>
            <a:r>
              <a:rPr lang="ja-JP" altLang="en-US" sz="1662" b="1" dirty="0">
                <a:latin typeface="BIZ UDPゴシック" panose="020B0400000000000000" pitchFamily="50" charset="-128"/>
                <a:ea typeface="BIZ UDPゴシック" panose="020B0400000000000000" pitchFamily="50" charset="-128"/>
              </a:rPr>
              <a:t>府民の脱炭素消費を通じた行動変容に向けて、国や民間の見える化の取組みや、スーパー等の小売各社と連携し、府域各地で見える化商品の販売やイベント等を実施する。　</a:t>
            </a:r>
            <a:endParaRPr lang="ja-JP" altLang="en-US" sz="1662" b="1" dirty="0">
              <a:solidFill>
                <a:srgbClr val="FF0000"/>
              </a:solidFill>
              <a:latin typeface="BIZ UDPゴシック" panose="020B0400000000000000" pitchFamily="50" charset="-128"/>
              <a:ea typeface="BIZ UDPゴシック" panose="020B0400000000000000" pitchFamily="50" charset="-128"/>
            </a:endParaRPr>
          </a:p>
        </p:txBody>
      </p:sp>
      <p:sp>
        <p:nvSpPr>
          <p:cNvPr id="57" name="二等辺三角形 56">
            <a:extLst>
              <a:ext uri="{FF2B5EF4-FFF2-40B4-BE49-F238E27FC236}">
                <a16:creationId xmlns:a16="http://schemas.microsoft.com/office/drawing/2014/main" id="{60451326-0D46-4285-85E2-EC3841ECC072}"/>
              </a:ext>
            </a:extLst>
          </p:cNvPr>
          <p:cNvSpPr/>
          <p:nvPr/>
        </p:nvSpPr>
        <p:spPr>
          <a:xfrm rot="10800000">
            <a:off x="3644412" y="5796959"/>
            <a:ext cx="2074985" cy="219808"/>
          </a:xfrm>
          <a:prstGeom prst="triangle">
            <a:avLst/>
          </a:prstGeom>
          <a:ln>
            <a:noFill/>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defRPr/>
            </a:pPr>
            <a:endParaRPr lang="ja-JP" altLang="en-US" sz="1662"/>
          </a:p>
        </p:txBody>
      </p:sp>
      <p:sp>
        <p:nvSpPr>
          <p:cNvPr id="59" name="テキスト ボックス 58">
            <a:extLst>
              <a:ext uri="{FF2B5EF4-FFF2-40B4-BE49-F238E27FC236}">
                <a16:creationId xmlns:a16="http://schemas.microsoft.com/office/drawing/2014/main" id="{C7E92541-F4A6-4D24-9881-660E6C545778}"/>
              </a:ext>
            </a:extLst>
          </p:cNvPr>
          <p:cNvSpPr txBox="1"/>
          <p:nvPr/>
        </p:nvSpPr>
        <p:spPr>
          <a:xfrm>
            <a:off x="6222023" y="2005608"/>
            <a:ext cx="2842846" cy="3889270"/>
          </a:xfrm>
          <a:prstGeom prst="rect">
            <a:avLst/>
          </a:prstGeom>
          <a:solidFill>
            <a:schemeClr val="accent6">
              <a:lumMod val="20000"/>
              <a:lumOff val="80000"/>
            </a:schemeClr>
          </a:solidFill>
        </p:spPr>
        <p:txBody>
          <a:bodyPr>
            <a:spAutoFit/>
          </a:bodyPr>
          <a:lstStyle/>
          <a:p>
            <a:pPr marL="168524" indent="-168524">
              <a:spcAft>
                <a:spcPts val="554"/>
              </a:spcAft>
              <a:defRPr/>
            </a:pPr>
            <a:r>
              <a:rPr lang="ja-JP" altLang="en-US" sz="1292" dirty="0">
                <a:latin typeface="BIZ UDPゴシック" panose="020B0400000000000000" pitchFamily="50" charset="-128"/>
                <a:ea typeface="BIZ UDPゴシック" panose="020B0400000000000000" pitchFamily="50" charset="-128"/>
              </a:rPr>
              <a:t>○民間事業者と連携した</a:t>
            </a:r>
            <a:r>
              <a:rPr lang="en-US" altLang="ja-JP" sz="1292" dirty="0">
                <a:latin typeface="BIZ UDPゴシック" panose="020B0400000000000000" pitchFamily="50" charset="-128"/>
                <a:ea typeface="BIZ UDPゴシック" panose="020B0400000000000000" pitchFamily="50" charset="-128"/>
              </a:rPr>
              <a:t>CFP</a:t>
            </a:r>
            <a:r>
              <a:rPr lang="ja-JP" altLang="en-US" sz="1292" dirty="0">
                <a:latin typeface="BIZ UDPゴシック" panose="020B0400000000000000" pitchFamily="50" charset="-128"/>
                <a:ea typeface="BIZ UDPゴシック" panose="020B0400000000000000" pitchFamily="50" charset="-128"/>
              </a:rPr>
              <a:t>露出の“場”の拡大</a:t>
            </a:r>
          </a:p>
          <a:p>
            <a:pPr marL="168524" indent="-168524">
              <a:spcAft>
                <a:spcPts val="554"/>
              </a:spcAft>
              <a:defRPr/>
            </a:pPr>
            <a:r>
              <a:rPr lang="ja-JP" altLang="en-US" sz="1292" dirty="0">
                <a:latin typeface="BIZ UDPゴシック" panose="020B0400000000000000" pitchFamily="50" charset="-128"/>
                <a:ea typeface="BIZ UDPゴシック" panose="020B0400000000000000" pitchFamily="50" charset="-128"/>
              </a:rPr>
              <a:t>・</a:t>
            </a:r>
            <a:r>
              <a:rPr lang="ja-JP" altLang="en-US" sz="1292" u="sng" dirty="0">
                <a:solidFill>
                  <a:srgbClr val="FF0000"/>
                </a:solidFill>
                <a:latin typeface="BIZ UDPゴシック" panose="020B0400000000000000" pitchFamily="50" charset="-128"/>
                <a:ea typeface="BIZ UDPゴシック" panose="020B0400000000000000" pitchFamily="50" charset="-128"/>
              </a:rPr>
              <a:t>スーパー、地下街、ショッピングモール運営者等と連携</a:t>
            </a:r>
            <a:r>
              <a:rPr lang="ja-JP" altLang="en-US" sz="1292" dirty="0">
                <a:latin typeface="BIZ UDPゴシック" panose="020B0400000000000000" pitchFamily="50" charset="-128"/>
                <a:ea typeface="BIZ UDPゴシック" panose="020B0400000000000000" pitchFamily="50" charset="-128"/>
              </a:rPr>
              <a:t>し、街中の人通りの多いスペースで、</a:t>
            </a:r>
            <a:r>
              <a:rPr lang="en-US" altLang="ja-JP" sz="1292" dirty="0">
                <a:latin typeface="BIZ UDPゴシック" panose="020B0400000000000000" pitchFamily="50" charset="-128"/>
                <a:ea typeface="BIZ UDPゴシック" panose="020B0400000000000000" pitchFamily="50" charset="-128"/>
              </a:rPr>
              <a:t>CFP</a:t>
            </a:r>
            <a:r>
              <a:rPr lang="ja-JP" altLang="en-US" sz="1292" dirty="0">
                <a:latin typeface="BIZ UDPゴシック" panose="020B0400000000000000" pitchFamily="50" charset="-128"/>
                <a:ea typeface="BIZ UDPゴシック" panose="020B0400000000000000" pitchFamily="50" charset="-128"/>
              </a:rPr>
              <a:t>商品を扱う催事等を府内各地で展開</a:t>
            </a: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r>
              <a:rPr lang="ja-JP" altLang="en-US" sz="1292" dirty="0">
                <a:latin typeface="BIZ UDPゴシック" panose="020B0400000000000000" pitchFamily="50" charset="-128"/>
                <a:ea typeface="BIZ UDPゴシック" panose="020B0400000000000000" pitchFamily="50" charset="-128"/>
              </a:rPr>
              <a:t>・</a:t>
            </a:r>
            <a:r>
              <a:rPr lang="ja-JP" altLang="en-US" sz="1292" u="sng" dirty="0">
                <a:solidFill>
                  <a:srgbClr val="FF0000"/>
                </a:solidFill>
                <a:latin typeface="BIZ UDPゴシック" panose="020B0400000000000000" pitchFamily="50" charset="-128"/>
                <a:ea typeface="BIZ UDPゴシック" panose="020B0400000000000000" pitchFamily="50" charset="-128"/>
              </a:rPr>
              <a:t>大手スーパー、</a:t>
            </a:r>
            <a:r>
              <a:rPr lang="en-US" altLang="ja-JP" sz="1292" u="sng" dirty="0">
                <a:solidFill>
                  <a:srgbClr val="FF0000"/>
                </a:solidFill>
                <a:latin typeface="BIZ UDPゴシック" panose="020B0400000000000000" pitchFamily="50" charset="-128"/>
                <a:ea typeface="BIZ UDPゴシック" panose="020B0400000000000000" pitchFamily="50" charset="-128"/>
              </a:rPr>
              <a:t>JA</a:t>
            </a:r>
            <a:r>
              <a:rPr lang="ja-JP" altLang="en-US" sz="1292" u="sng" dirty="0">
                <a:solidFill>
                  <a:srgbClr val="FF0000"/>
                </a:solidFill>
                <a:latin typeface="BIZ UDPゴシック" panose="020B0400000000000000" pitchFamily="50" charset="-128"/>
                <a:ea typeface="BIZ UDPゴシック" panose="020B0400000000000000" pitchFamily="50" charset="-128"/>
              </a:rPr>
              <a:t>直売所、生協店舗と連携</a:t>
            </a:r>
            <a:r>
              <a:rPr lang="ja-JP" altLang="en-US" sz="1292" dirty="0">
                <a:latin typeface="BIZ UDPゴシック" panose="020B0400000000000000" pitchFamily="50" charset="-128"/>
                <a:ea typeface="BIZ UDPゴシック" panose="020B0400000000000000" pitchFamily="50" charset="-128"/>
              </a:rPr>
              <a:t>し、表示店舗を拡大</a:t>
            </a: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r>
              <a:rPr lang="ja-JP" altLang="en-US" sz="1292" dirty="0">
                <a:latin typeface="BIZ UDPゴシック" panose="020B0400000000000000" pitchFamily="50" charset="-128"/>
                <a:ea typeface="BIZ UDPゴシック" panose="020B0400000000000000" pitchFamily="50" charset="-128"/>
              </a:rPr>
              <a:t>・同じく</a:t>
            </a:r>
            <a:r>
              <a:rPr lang="en-US" altLang="ja-JP" sz="1292" dirty="0">
                <a:latin typeface="BIZ UDPゴシック" panose="020B0400000000000000" pitchFamily="50" charset="-128"/>
                <a:ea typeface="BIZ UDPゴシック" panose="020B0400000000000000" pitchFamily="50" charset="-128"/>
              </a:rPr>
              <a:t>CFP</a:t>
            </a:r>
            <a:r>
              <a:rPr lang="ja-JP" altLang="en-US" sz="1292" dirty="0">
                <a:latin typeface="BIZ UDPゴシック" panose="020B0400000000000000" pitchFamily="50" charset="-128"/>
                <a:ea typeface="BIZ UDPゴシック" panose="020B0400000000000000" pitchFamily="50" charset="-128"/>
              </a:rPr>
              <a:t>に取り組む</a:t>
            </a:r>
            <a:r>
              <a:rPr lang="ja-JP" altLang="en-US" sz="1292" u="sng" dirty="0">
                <a:solidFill>
                  <a:srgbClr val="FF0000"/>
                </a:solidFill>
                <a:latin typeface="BIZ UDPゴシック" panose="020B0400000000000000" pitchFamily="50" charset="-128"/>
                <a:ea typeface="BIZ UDPゴシック" panose="020B0400000000000000" pitchFamily="50" charset="-128"/>
              </a:rPr>
              <a:t>兵庫県と連携</a:t>
            </a:r>
            <a:r>
              <a:rPr lang="ja-JP" altLang="en-US" sz="1292" dirty="0">
                <a:latin typeface="BIZ UDPゴシック" panose="020B0400000000000000" pitchFamily="50" charset="-128"/>
                <a:ea typeface="BIZ UDPゴシック" panose="020B0400000000000000" pitchFamily="50" charset="-128"/>
              </a:rPr>
              <a:t>し、表示展開手法のノウハウ共有やイベントの共同実施を進める</a:t>
            </a: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r>
              <a:rPr lang="ja-JP" altLang="en-US" sz="1292" dirty="0">
                <a:latin typeface="BIZ UDPゴシック" panose="020B0400000000000000" pitchFamily="50" charset="-128"/>
                <a:ea typeface="BIZ UDPゴシック" panose="020B0400000000000000" pitchFamily="50" charset="-128"/>
              </a:rPr>
              <a:t>　（</a:t>
            </a:r>
            <a:r>
              <a:rPr lang="en-US" altLang="ja-JP" sz="1292" dirty="0">
                <a:latin typeface="BIZ UDPゴシック" panose="020B0400000000000000" pitchFamily="50" charset="-128"/>
                <a:ea typeface="BIZ UDPゴシック" panose="020B0400000000000000" pitchFamily="50" charset="-128"/>
              </a:rPr>
              <a:t>R5</a:t>
            </a:r>
            <a:r>
              <a:rPr lang="ja-JP" altLang="en-US" sz="1292" dirty="0">
                <a:latin typeface="BIZ UDPゴシック" panose="020B0400000000000000" pitchFamily="50" charset="-128"/>
                <a:ea typeface="BIZ UDPゴシック" panose="020B0400000000000000" pitchFamily="50" charset="-128"/>
              </a:rPr>
              <a:t>：</a:t>
            </a:r>
            <a:r>
              <a:rPr lang="en-US" altLang="ja-JP" sz="1292" dirty="0">
                <a:latin typeface="BIZ UDPゴシック" panose="020B0400000000000000" pitchFamily="50" charset="-128"/>
                <a:ea typeface="BIZ UDPゴシック" panose="020B0400000000000000" pitchFamily="50" charset="-128"/>
              </a:rPr>
              <a:t>40</a:t>
            </a:r>
            <a:r>
              <a:rPr lang="ja-JP" altLang="en-US" sz="1292" dirty="0">
                <a:latin typeface="BIZ UDPゴシック" panose="020B0400000000000000" pitchFamily="50" charset="-128"/>
                <a:ea typeface="BIZ UDPゴシック" panose="020B0400000000000000" pitchFamily="50" charset="-128"/>
              </a:rPr>
              <a:t>店舗→</a:t>
            </a:r>
            <a:r>
              <a:rPr lang="en-US" altLang="ja-JP" sz="1292" dirty="0">
                <a:latin typeface="BIZ UDPゴシック" panose="020B0400000000000000" pitchFamily="50" charset="-128"/>
                <a:ea typeface="BIZ UDPゴシック" panose="020B0400000000000000" pitchFamily="50" charset="-128"/>
              </a:rPr>
              <a:t>R6</a:t>
            </a:r>
            <a:r>
              <a:rPr lang="ja-JP" altLang="en-US" sz="1292" dirty="0">
                <a:latin typeface="BIZ UDPゴシック" panose="020B0400000000000000" pitchFamily="50" charset="-128"/>
                <a:ea typeface="BIZ UDPゴシック" panose="020B0400000000000000" pitchFamily="50" charset="-128"/>
              </a:rPr>
              <a:t>：</a:t>
            </a:r>
            <a:r>
              <a:rPr lang="en-US" altLang="ja-JP" sz="1292" dirty="0">
                <a:latin typeface="BIZ UDPゴシック" panose="020B0400000000000000" pitchFamily="50" charset="-128"/>
                <a:ea typeface="BIZ UDPゴシック" panose="020B0400000000000000" pitchFamily="50" charset="-128"/>
              </a:rPr>
              <a:t>100</a:t>
            </a:r>
            <a:r>
              <a:rPr lang="ja-JP" altLang="en-US" sz="1292" dirty="0">
                <a:latin typeface="BIZ UDPゴシック" panose="020B0400000000000000" pitchFamily="50" charset="-128"/>
                <a:ea typeface="BIZ UDPゴシック" panose="020B0400000000000000" pitchFamily="50" charset="-128"/>
              </a:rPr>
              <a:t>店舗）</a:t>
            </a: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endParaRPr lang="en-US" altLang="ja-JP" sz="1292" dirty="0">
              <a:latin typeface="BIZ UDPゴシック" panose="020B0400000000000000" pitchFamily="50" charset="-128"/>
              <a:ea typeface="BIZ UDPゴシック" panose="020B0400000000000000" pitchFamily="50" charset="-128"/>
            </a:endParaRPr>
          </a:p>
          <a:p>
            <a:pPr marL="168524" indent="-168524">
              <a:spcAft>
                <a:spcPts val="554"/>
              </a:spcAft>
              <a:defRPr/>
            </a:pPr>
            <a:endParaRPr lang="en-US" altLang="ja-JP" sz="1292" dirty="0">
              <a:latin typeface="BIZ UDPゴシック" panose="020B0400000000000000" pitchFamily="50" charset="-128"/>
              <a:ea typeface="BIZ UDPゴシック" panose="020B0400000000000000" pitchFamily="50" charset="-128"/>
            </a:endParaRPr>
          </a:p>
        </p:txBody>
      </p:sp>
      <p:sp>
        <p:nvSpPr>
          <p:cNvPr id="53" name="楕円 52">
            <a:extLst>
              <a:ext uri="{FF2B5EF4-FFF2-40B4-BE49-F238E27FC236}">
                <a16:creationId xmlns:a16="http://schemas.microsoft.com/office/drawing/2014/main" id="{932BB6A4-C261-4F08-94F4-8689640F8606}"/>
              </a:ext>
            </a:extLst>
          </p:cNvPr>
          <p:cNvSpPr/>
          <p:nvPr/>
        </p:nvSpPr>
        <p:spPr>
          <a:xfrm>
            <a:off x="2829658" y="4146535"/>
            <a:ext cx="1318846" cy="1317381"/>
          </a:xfrm>
          <a:prstGeom prst="ellipse">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sz="1611"/>
          </a:p>
        </p:txBody>
      </p:sp>
      <p:pic>
        <p:nvPicPr>
          <p:cNvPr id="5129" name="Picture 2" descr="大阪府の地図 | 無料イラスト素材｜素材ラボ">
            <a:extLst>
              <a:ext uri="{FF2B5EF4-FFF2-40B4-BE49-F238E27FC236}">
                <a16:creationId xmlns:a16="http://schemas.microsoft.com/office/drawing/2014/main" id="{29E7C921-626A-4D3F-9158-E82F9766814F}"/>
              </a:ext>
            </a:extLst>
          </p:cNvPr>
          <p:cNvPicPr>
            <a:picLocks noChangeAspect="1" noChangeArrowheads="1"/>
          </p:cNvPicPr>
          <p:nvPr/>
        </p:nvPicPr>
        <p:blipFill>
          <a:blip r:embed="rId2" cstate="print">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095750" y="2130165"/>
            <a:ext cx="1897673" cy="27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楕円 61">
            <a:extLst>
              <a:ext uri="{FF2B5EF4-FFF2-40B4-BE49-F238E27FC236}">
                <a16:creationId xmlns:a16="http://schemas.microsoft.com/office/drawing/2014/main" id="{AC85665F-9CF7-4D14-94CF-0E7A550C6A62}"/>
              </a:ext>
            </a:extLst>
          </p:cNvPr>
          <p:cNvSpPr/>
          <p:nvPr/>
        </p:nvSpPr>
        <p:spPr>
          <a:xfrm>
            <a:off x="1359877" y="3296611"/>
            <a:ext cx="2094035" cy="310662"/>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t>ＪＡ直売所</a:t>
            </a:r>
          </a:p>
        </p:txBody>
      </p:sp>
      <p:sp>
        <p:nvSpPr>
          <p:cNvPr id="63" name="楕円 62">
            <a:extLst>
              <a:ext uri="{FF2B5EF4-FFF2-40B4-BE49-F238E27FC236}">
                <a16:creationId xmlns:a16="http://schemas.microsoft.com/office/drawing/2014/main" id="{70B0A94D-AF5A-4ECA-9E9F-C2CF16DA677B}"/>
              </a:ext>
            </a:extLst>
          </p:cNvPr>
          <p:cNvSpPr/>
          <p:nvPr/>
        </p:nvSpPr>
        <p:spPr>
          <a:xfrm>
            <a:off x="1361343" y="2927334"/>
            <a:ext cx="2094034" cy="310662"/>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t>スーパー・百貨店</a:t>
            </a:r>
          </a:p>
        </p:txBody>
      </p:sp>
      <p:sp>
        <p:nvSpPr>
          <p:cNvPr id="64" name="楕円 63">
            <a:extLst>
              <a:ext uri="{FF2B5EF4-FFF2-40B4-BE49-F238E27FC236}">
                <a16:creationId xmlns:a16="http://schemas.microsoft.com/office/drawing/2014/main" id="{7293CE68-006C-4831-94C9-CC329ED34765}"/>
              </a:ext>
            </a:extLst>
          </p:cNvPr>
          <p:cNvSpPr/>
          <p:nvPr/>
        </p:nvSpPr>
        <p:spPr>
          <a:xfrm>
            <a:off x="1361343" y="3655630"/>
            <a:ext cx="2094034" cy="310662"/>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t>個人農家</a:t>
            </a:r>
          </a:p>
        </p:txBody>
      </p:sp>
      <p:sp>
        <p:nvSpPr>
          <p:cNvPr id="65" name="角丸四角形 3">
            <a:extLst>
              <a:ext uri="{FF2B5EF4-FFF2-40B4-BE49-F238E27FC236}">
                <a16:creationId xmlns:a16="http://schemas.microsoft.com/office/drawing/2014/main" id="{E8DDBD12-AC0D-4D35-A234-97024E542DC6}"/>
              </a:ext>
            </a:extLst>
          </p:cNvPr>
          <p:cNvSpPr/>
          <p:nvPr/>
        </p:nvSpPr>
        <p:spPr>
          <a:xfrm>
            <a:off x="237392" y="2308942"/>
            <a:ext cx="564174" cy="32267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eaVert" anchor="ctr"/>
          <a:lstStyle/>
          <a:p>
            <a:pPr algn="ctr">
              <a:defRPr/>
            </a:pPr>
            <a:r>
              <a:rPr lang="ja-JP" altLang="en-US" sz="1611" dirty="0"/>
              <a:t>大阪府</a:t>
            </a:r>
          </a:p>
        </p:txBody>
      </p:sp>
      <p:sp>
        <p:nvSpPr>
          <p:cNvPr id="66" name="右矢印 7">
            <a:extLst>
              <a:ext uri="{FF2B5EF4-FFF2-40B4-BE49-F238E27FC236}">
                <a16:creationId xmlns:a16="http://schemas.microsoft.com/office/drawing/2014/main" id="{DC4DF28C-2B2F-48E6-961D-46A8C3C7E2D0}"/>
              </a:ext>
            </a:extLst>
          </p:cNvPr>
          <p:cNvSpPr/>
          <p:nvPr/>
        </p:nvSpPr>
        <p:spPr>
          <a:xfrm>
            <a:off x="845528" y="2840877"/>
            <a:ext cx="419100" cy="962757"/>
          </a:xfrm>
          <a:prstGeom prst="rightArrow">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253" b="1" dirty="0"/>
              <a:t>支援</a:t>
            </a:r>
          </a:p>
        </p:txBody>
      </p:sp>
      <p:sp>
        <p:nvSpPr>
          <p:cNvPr id="67" name="右矢印 60">
            <a:extLst>
              <a:ext uri="{FF2B5EF4-FFF2-40B4-BE49-F238E27FC236}">
                <a16:creationId xmlns:a16="http://schemas.microsoft.com/office/drawing/2014/main" id="{101E31B9-9BCE-45F5-8FD0-9F489D741035}"/>
              </a:ext>
            </a:extLst>
          </p:cNvPr>
          <p:cNvSpPr/>
          <p:nvPr/>
        </p:nvSpPr>
        <p:spPr>
          <a:xfrm>
            <a:off x="3703028" y="2684081"/>
            <a:ext cx="657957" cy="1509346"/>
          </a:xfrm>
          <a:prstGeom prst="rightArrow">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253" b="1" dirty="0"/>
              <a:t>広く</a:t>
            </a:r>
            <a:endParaRPr lang="en-US" altLang="ja-JP" sz="1253" b="1" dirty="0"/>
          </a:p>
          <a:p>
            <a:pPr algn="ctr">
              <a:defRPr/>
            </a:pPr>
            <a:r>
              <a:rPr lang="ja-JP" altLang="en-US" sz="1253" b="1" dirty="0"/>
              <a:t>展開</a:t>
            </a:r>
          </a:p>
        </p:txBody>
      </p:sp>
      <p:pic>
        <p:nvPicPr>
          <p:cNvPr id="5136" name="図 67">
            <a:extLst>
              <a:ext uri="{FF2B5EF4-FFF2-40B4-BE49-F238E27FC236}">
                <a16:creationId xmlns:a16="http://schemas.microsoft.com/office/drawing/2014/main" id="{0DA9E32C-0EED-44EE-84B5-B018E2CA65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535" y="2248861"/>
            <a:ext cx="320919"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図 68">
            <a:extLst>
              <a:ext uri="{FF2B5EF4-FFF2-40B4-BE49-F238E27FC236}">
                <a16:creationId xmlns:a16="http://schemas.microsoft.com/office/drawing/2014/main" id="{482F8FEE-E398-4C71-ABFE-54C536DB0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2712" y="2486254"/>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図 69">
            <a:extLst>
              <a:ext uri="{FF2B5EF4-FFF2-40B4-BE49-F238E27FC236}">
                <a16:creationId xmlns:a16="http://schemas.microsoft.com/office/drawing/2014/main" id="{BFD442CE-637A-462F-9F88-1F1898337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758" y="2837946"/>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図 70">
            <a:extLst>
              <a:ext uri="{FF2B5EF4-FFF2-40B4-BE49-F238E27FC236}">
                <a16:creationId xmlns:a16="http://schemas.microsoft.com/office/drawing/2014/main" id="{090D3A1F-8E2D-44A6-B89D-50ED477173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2843" y="3010861"/>
            <a:ext cx="320919"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図 71">
            <a:extLst>
              <a:ext uri="{FF2B5EF4-FFF2-40B4-BE49-F238E27FC236}">
                <a16:creationId xmlns:a16="http://schemas.microsoft.com/office/drawing/2014/main" id="{F29B55AF-8342-48D7-89CE-D3790CD3DB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9427" y="3353761"/>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図 72">
            <a:extLst>
              <a:ext uri="{FF2B5EF4-FFF2-40B4-BE49-F238E27FC236}">
                <a16:creationId xmlns:a16="http://schemas.microsoft.com/office/drawing/2014/main" id="{F549D81C-F21D-4D2C-8C63-E9AEF38EEE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5874" y="490756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図 73">
            <a:extLst>
              <a:ext uri="{FF2B5EF4-FFF2-40B4-BE49-F238E27FC236}">
                <a16:creationId xmlns:a16="http://schemas.microsoft.com/office/drawing/2014/main" id="{06D9C5F8-4D48-43E8-8951-A27B9CCE2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038" y="3481249"/>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図 74">
            <a:extLst>
              <a:ext uri="{FF2B5EF4-FFF2-40B4-BE49-F238E27FC236}">
                <a16:creationId xmlns:a16="http://schemas.microsoft.com/office/drawing/2014/main" id="{3D4CC01C-2CFD-41EF-AF1C-0FFAD28ACC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9089" y="3824149"/>
            <a:ext cx="320919"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図 75">
            <a:extLst>
              <a:ext uri="{FF2B5EF4-FFF2-40B4-BE49-F238E27FC236}">
                <a16:creationId xmlns:a16="http://schemas.microsoft.com/office/drawing/2014/main" id="{C8D2AB0D-0635-4CB9-9D50-93DEE6599F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369" y="4446938"/>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図 76">
            <a:extLst>
              <a:ext uri="{FF2B5EF4-FFF2-40B4-BE49-F238E27FC236}">
                <a16:creationId xmlns:a16="http://schemas.microsoft.com/office/drawing/2014/main" id="{7407011A-F664-4554-A087-C1A127DA6F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5320" y="3866646"/>
            <a:ext cx="320919"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図 77">
            <a:extLst>
              <a:ext uri="{FF2B5EF4-FFF2-40B4-BE49-F238E27FC236}">
                <a16:creationId xmlns:a16="http://schemas.microsoft.com/office/drawing/2014/main" id="{76E640CA-7168-462E-A897-743E312E68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135" y="4041026"/>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図 78">
            <a:extLst>
              <a:ext uri="{FF2B5EF4-FFF2-40B4-BE49-F238E27FC236}">
                <a16:creationId xmlns:a16="http://schemas.microsoft.com/office/drawing/2014/main" id="{34C0B0B9-0BBE-48FD-A756-23252332DD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8220" y="4213942"/>
            <a:ext cx="320919"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右矢印 87">
            <a:extLst>
              <a:ext uri="{FF2B5EF4-FFF2-40B4-BE49-F238E27FC236}">
                <a16:creationId xmlns:a16="http://schemas.microsoft.com/office/drawing/2014/main" id="{2D647673-FCBC-401D-8449-224BDBE5ECAA}"/>
              </a:ext>
            </a:extLst>
          </p:cNvPr>
          <p:cNvSpPr/>
          <p:nvPr/>
        </p:nvSpPr>
        <p:spPr>
          <a:xfrm>
            <a:off x="845528" y="4313588"/>
            <a:ext cx="419100" cy="964223"/>
          </a:xfrm>
          <a:prstGeom prst="rightArrow">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253" b="1" dirty="0"/>
              <a:t>広報</a:t>
            </a:r>
          </a:p>
        </p:txBody>
      </p:sp>
      <p:sp>
        <p:nvSpPr>
          <p:cNvPr id="81" name="楕円 80">
            <a:extLst>
              <a:ext uri="{FF2B5EF4-FFF2-40B4-BE49-F238E27FC236}">
                <a16:creationId xmlns:a16="http://schemas.microsoft.com/office/drawing/2014/main" id="{EA9C79B5-736D-4202-A6F7-279F499D926D}"/>
              </a:ext>
            </a:extLst>
          </p:cNvPr>
          <p:cNvSpPr/>
          <p:nvPr/>
        </p:nvSpPr>
        <p:spPr>
          <a:xfrm>
            <a:off x="1361343" y="4461593"/>
            <a:ext cx="1970942" cy="663819"/>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253" b="1" dirty="0"/>
              <a:t>府民</a:t>
            </a:r>
          </a:p>
        </p:txBody>
      </p:sp>
      <p:sp>
        <p:nvSpPr>
          <p:cNvPr id="82" name="曲折矢印 22">
            <a:extLst>
              <a:ext uri="{FF2B5EF4-FFF2-40B4-BE49-F238E27FC236}">
                <a16:creationId xmlns:a16="http://schemas.microsoft.com/office/drawing/2014/main" id="{4C4E6DE7-09B8-4268-8EB6-2D853B1A43E8}"/>
              </a:ext>
            </a:extLst>
          </p:cNvPr>
          <p:cNvSpPr/>
          <p:nvPr/>
        </p:nvSpPr>
        <p:spPr>
          <a:xfrm rot="10800000">
            <a:off x="3829050" y="4866039"/>
            <a:ext cx="1377462" cy="543657"/>
          </a:xfrm>
          <a:prstGeom prst="bentArrow">
            <a:avLst>
              <a:gd name="adj1" fmla="val 45731"/>
              <a:gd name="adj2" fmla="val 42770"/>
              <a:gd name="adj3" fmla="val 50000"/>
              <a:gd name="adj4" fmla="val 43750"/>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1611">
              <a:solidFill>
                <a:schemeClr val="tx1"/>
              </a:solidFill>
            </a:endParaRPr>
          </a:p>
        </p:txBody>
      </p:sp>
      <p:sp>
        <p:nvSpPr>
          <p:cNvPr id="83" name="テキスト ボックス 82">
            <a:extLst>
              <a:ext uri="{FF2B5EF4-FFF2-40B4-BE49-F238E27FC236}">
                <a16:creationId xmlns:a16="http://schemas.microsoft.com/office/drawing/2014/main" id="{88C51105-C51F-4C7B-A467-7404B0F1565A}"/>
              </a:ext>
            </a:extLst>
          </p:cNvPr>
          <p:cNvSpPr txBox="1"/>
          <p:nvPr/>
        </p:nvSpPr>
        <p:spPr>
          <a:xfrm>
            <a:off x="4040066" y="5022835"/>
            <a:ext cx="1436077" cy="285143"/>
          </a:xfrm>
          <a:prstGeom prst="rect">
            <a:avLst/>
          </a:prstGeom>
          <a:noFill/>
        </p:spPr>
        <p:txBody>
          <a:bodyPr>
            <a:spAutoFit/>
          </a:bodyPr>
          <a:lstStyle/>
          <a:p>
            <a:pPr>
              <a:defRPr/>
            </a:pPr>
            <a:r>
              <a:rPr lang="en-US" altLang="ja-JP" sz="1253" dirty="0">
                <a:solidFill>
                  <a:schemeClr val="bg1"/>
                </a:solidFill>
                <a:latin typeface="BIZ UDゴシック" panose="020B0400000000000000" pitchFamily="49" charset="-128"/>
                <a:ea typeface="BIZ UDゴシック" panose="020B0400000000000000" pitchFamily="49" charset="-128"/>
              </a:rPr>
              <a:t>CFP</a:t>
            </a:r>
            <a:r>
              <a:rPr lang="ja-JP" altLang="en-US" sz="1253" dirty="0">
                <a:solidFill>
                  <a:schemeClr val="bg1"/>
                </a:solidFill>
                <a:latin typeface="BIZ UDゴシック" panose="020B0400000000000000" pitchFamily="49" charset="-128"/>
                <a:ea typeface="BIZ UDゴシック" panose="020B0400000000000000" pitchFamily="49" charset="-128"/>
              </a:rPr>
              <a:t>商品購入</a:t>
            </a:r>
          </a:p>
        </p:txBody>
      </p:sp>
      <p:sp>
        <p:nvSpPr>
          <p:cNvPr id="84" name="テキスト ボックス 83">
            <a:extLst>
              <a:ext uri="{FF2B5EF4-FFF2-40B4-BE49-F238E27FC236}">
                <a16:creationId xmlns:a16="http://schemas.microsoft.com/office/drawing/2014/main" id="{759C2525-7A20-44F1-9FFC-68E632A81D2B}"/>
              </a:ext>
            </a:extLst>
          </p:cNvPr>
          <p:cNvSpPr txBox="1"/>
          <p:nvPr/>
        </p:nvSpPr>
        <p:spPr>
          <a:xfrm>
            <a:off x="789843" y="2437896"/>
            <a:ext cx="1818542" cy="422936"/>
          </a:xfrm>
          <a:prstGeom prst="rect">
            <a:avLst/>
          </a:prstGeom>
          <a:noFill/>
        </p:spPr>
        <p:txBody>
          <a:bodyPr>
            <a:spAutoFit/>
          </a:bodyPr>
          <a:lstStyle/>
          <a:p>
            <a:pPr>
              <a:defRPr/>
            </a:pPr>
            <a:r>
              <a:rPr lang="ja-JP" altLang="en-US" sz="1074" b="1" dirty="0">
                <a:latin typeface="BIZ UDゴシック" panose="020B0400000000000000" pitchFamily="49" charset="-128"/>
                <a:ea typeface="BIZ UDゴシック" panose="020B0400000000000000" pitchFamily="49" charset="-128"/>
              </a:rPr>
              <a:t>算定支援、資材提供等で</a:t>
            </a:r>
            <a:endParaRPr lang="en-US" altLang="ja-JP" sz="1074" b="1" dirty="0">
              <a:latin typeface="BIZ UDゴシック" panose="020B0400000000000000" pitchFamily="49" charset="-128"/>
              <a:ea typeface="BIZ UDゴシック" panose="020B0400000000000000" pitchFamily="49" charset="-128"/>
            </a:endParaRPr>
          </a:p>
          <a:p>
            <a:pPr>
              <a:defRPr/>
            </a:pPr>
            <a:r>
              <a:rPr lang="en-US" altLang="ja-JP" sz="1074" b="1" dirty="0">
                <a:latin typeface="BIZ UDゴシック" panose="020B0400000000000000" pitchFamily="49" charset="-128"/>
                <a:ea typeface="BIZ UDゴシック" panose="020B0400000000000000" pitchFamily="49" charset="-128"/>
              </a:rPr>
              <a:t>CFP</a:t>
            </a:r>
            <a:r>
              <a:rPr lang="ja-JP" altLang="en-US" sz="1074" b="1" dirty="0">
                <a:latin typeface="BIZ UDゴシック" panose="020B0400000000000000" pitchFamily="49" charset="-128"/>
                <a:ea typeface="BIZ UDゴシック" panose="020B0400000000000000" pitchFamily="49" charset="-128"/>
              </a:rPr>
              <a:t>表示の取組を支援</a:t>
            </a:r>
          </a:p>
        </p:txBody>
      </p:sp>
      <p:sp>
        <p:nvSpPr>
          <p:cNvPr id="85" name="テキスト ボックス 84">
            <a:extLst>
              <a:ext uri="{FF2B5EF4-FFF2-40B4-BE49-F238E27FC236}">
                <a16:creationId xmlns:a16="http://schemas.microsoft.com/office/drawing/2014/main" id="{6E8A6296-E21E-46A8-A245-DA9BE3EE2487}"/>
              </a:ext>
            </a:extLst>
          </p:cNvPr>
          <p:cNvSpPr txBox="1"/>
          <p:nvPr/>
        </p:nvSpPr>
        <p:spPr>
          <a:xfrm>
            <a:off x="930520" y="5286604"/>
            <a:ext cx="1818542" cy="257635"/>
          </a:xfrm>
          <a:prstGeom prst="rect">
            <a:avLst/>
          </a:prstGeom>
          <a:noFill/>
        </p:spPr>
        <p:txBody>
          <a:bodyPr>
            <a:spAutoFit/>
          </a:bodyPr>
          <a:lstStyle/>
          <a:p>
            <a:pPr>
              <a:defRPr/>
            </a:pPr>
            <a:r>
              <a:rPr lang="en-US" altLang="ja-JP" sz="1074" b="1" dirty="0">
                <a:latin typeface="BIZ UDゴシック" panose="020B0400000000000000" pitchFamily="49" charset="-128"/>
                <a:ea typeface="BIZ UDゴシック" panose="020B0400000000000000" pitchFamily="49" charset="-128"/>
              </a:rPr>
              <a:t>CFP</a:t>
            </a:r>
            <a:r>
              <a:rPr lang="ja-JP" altLang="en-US" sz="1074" b="1" dirty="0">
                <a:latin typeface="BIZ UDゴシック" panose="020B0400000000000000" pitchFamily="49" charset="-128"/>
                <a:ea typeface="BIZ UDゴシック" panose="020B0400000000000000" pitchFamily="49" charset="-128"/>
              </a:rPr>
              <a:t>商品の意義等を啓発</a:t>
            </a:r>
          </a:p>
        </p:txBody>
      </p:sp>
      <p:pic>
        <p:nvPicPr>
          <p:cNvPr id="5154" name="図 85">
            <a:extLst>
              <a:ext uri="{FF2B5EF4-FFF2-40B4-BE49-F238E27FC236}">
                <a16:creationId xmlns:a16="http://schemas.microsoft.com/office/drawing/2014/main" id="{C7DC5FAE-948C-4759-A6E8-86329938DA8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5362" y="4900242"/>
            <a:ext cx="628650" cy="65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楕円 86">
            <a:extLst>
              <a:ext uri="{FF2B5EF4-FFF2-40B4-BE49-F238E27FC236}">
                <a16:creationId xmlns:a16="http://schemas.microsoft.com/office/drawing/2014/main" id="{53B13134-89D9-4F79-A991-4395E4B1EEC9}"/>
              </a:ext>
            </a:extLst>
          </p:cNvPr>
          <p:cNvSpPr/>
          <p:nvPr/>
        </p:nvSpPr>
        <p:spPr>
          <a:xfrm>
            <a:off x="1359877" y="4002926"/>
            <a:ext cx="2094035" cy="310662"/>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solidFill>
                  <a:schemeClr val="bg1"/>
                </a:solidFill>
              </a:rPr>
              <a:t>イベント等</a:t>
            </a:r>
          </a:p>
        </p:txBody>
      </p:sp>
      <p:pic>
        <p:nvPicPr>
          <p:cNvPr id="5156" name="図 89">
            <a:extLst>
              <a:ext uri="{FF2B5EF4-FFF2-40B4-BE49-F238E27FC236}">
                <a16:creationId xmlns:a16="http://schemas.microsoft.com/office/drawing/2014/main" id="{26DD9698-0D63-4110-B292-27EB21E1A376}"/>
              </a:ext>
            </a:extLst>
          </p:cNvPr>
          <p:cNvPicPr>
            <a:picLocks noChangeAspect="1" noChangeArrowheads="1"/>
          </p:cNvPicPr>
          <p:nvPr/>
        </p:nvPicPr>
        <p:blipFill>
          <a:blip r:embed="rId11"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2675792" y="3922331"/>
            <a:ext cx="1384789" cy="13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図 90">
            <a:extLst>
              <a:ext uri="{FF2B5EF4-FFF2-40B4-BE49-F238E27FC236}">
                <a16:creationId xmlns:a16="http://schemas.microsoft.com/office/drawing/2014/main" id="{A49953CF-72D2-4154-8D4D-DF20FCB17FD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7735" y="3586758"/>
            <a:ext cx="25790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図 91">
            <a:extLst>
              <a:ext uri="{FF2B5EF4-FFF2-40B4-BE49-F238E27FC236}">
                <a16:creationId xmlns:a16="http://schemas.microsoft.com/office/drawing/2014/main" id="{877B8BBA-EB51-4ED6-8E28-303D4740D8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7543" y="3198431"/>
            <a:ext cx="25790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図 92">
            <a:extLst>
              <a:ext uri="{FF2B5EF4-FFF2-40B4-BE49-F238E27FC236}">
                <a16:creationId xmlns:a16="http://schemas.microsoft.com/office/drawing/2014/main" id="{3BEB127F-47D0-4587-B373-BB1F793E7D4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1358" y="2770539"/>
            <a:ext cx="25790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図 93">
            <a:extLst>
              <a:ext uri="{FF2B5EF4-FFF2-40B4-BE49-F238E27FC236}">
                <a16:creationId xmlns:a16="http://schemas.microsoft.com/office/drawing/2014/main" id="{C8A6C830-D6FE-4D64-8140-920B106D29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81650" y="2987416"/>
            <a:ext cx="25644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図 94">
            <a:extLst>
              <a:ext uri="{FF2B5EF4-FFF2-40B4-BE49-F238E27FC236}">
                <a16:creationId xmlns:a16="http://schemas.microsoft.com/office/drawing/2014/main" id="{16CE5463-8A33-46E6-898A-B2BB5FD8F0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0023" y="2622535"/>
            <a:ext cx="25790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図 95">
            <a:extLst>
              <a:ext uri="{FF2B5EF4-FFF2-40B4-BE49-F238E27FC236}">
                <a16:creationId xmlns:a16="http://schemas.microsoft.com/office/drawing/2014/main" id="{00C6D86F-5F2B-4BC9-AA31-3BD5508426C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80135" y="4137742"/>
            <a:ext cx="25644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3" name="図 96">
            <a:extLst>
              <a:ext uri="{FF2B5EF4-FFF2-40B4-BE49-F238E27FC236}">
                <a16:creationId xmlns:a16="http://schemas.microsoft.com/office/drawing/2014/main" id="{67767E4D-D352-4CD7-A34E-60C40EB3B6D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06058" y="4360481"/>
            <a:ext cx="25790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4" name="Picture 2" descr="見える化ラベル">
            <a:extLst>
              <a:ext uri="{FF2B5EF4-FFF2-40B4-BE49-F238E27FC236}">
                <a16:creationId xmlns:a16="http://schemas.microsoft.com/office/drawing/2014/main" id="{623EEE6F-B254-4172-B346-62647C8C41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3854" y="3364019"/>
            <a:ext cx="287215" cy="2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5" name="Picture 2" descr="見える化ラベル">
            <a:extLst>
              <a:ext uri="{FF2B5EF4-FFF2-40B4-BE49-F238E27FC236}">
                <a16:creationId xmlns:a16="http://schemas.microsoft.com/office/drawing/2014/main" id="{021DBB2F-D799-4E2C-A86D-A22A6B9ADE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3566" y="3026980"/>
            <a:ext cx="287215" cy="2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6" name="Picture 2" descr="見える化ラベル">
            <a:extLst>
              <a:ext uri="{FF2B5EF4-FFF2-40B4-BE49-F238E27FC236}">
                <a16:creationId xmlns:a16="http://schemas.microsoft.com/office/drawing/2014/main" id="{1DE190FF-B7E7-44BF-B4C7-B01369721D0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5869" y="3255580"/>
            <a:ext cx="287215" cy="2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7" name="Picture 2" descr="見える化ラベル">
            <a:extLst>
              <a:ext uri="{FF2B5EF4-FFF2-40B4-BE49-F238E27FC236}">
                <a16:creationId xmlns:a16="http://schemas.microsoft.com/office/drawing/2014/main" id="{38743C2A-8038-4FF3-B769-EF586DD0CC4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82005" y="3635116"/>
            <a:ext cx="287215" cy="2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Picture 2" descr="見える化ラベル">
            <a:extLst>
              <a:ext uri="{FF2B5EF4-FFF2-40B4-BE49-F238E27FC236}">
                <a16:creationId xmlns:a16="http://schemas.microsoft.com/office/drawing/2014/main" id="{BB3AED88-3EC1-44D4-88E2-60C9F10C89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5158" y="4291608"/>
            <a:ext cx="287215" cy="28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Picture 2" descr="見える化ラベル">
            <a:extLst>
              <a:ext uri="{FF2B5EF4-FFF2-40B4-BE49-F238E27FC236}">
                <a16:creationId xmlns:a16="http://schemas.microsoft.com/office/drawing/2014/main" id="{5DE512E6-0C89-46BD-B2CC-0FF11957C0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4500" y="4046888"/>
            <a:ext cx="287215" cy="2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0" name="Picture 2" descr="見える化ラベル">
            <a:extLst>
              <a:ext uri="{FF2B5EF4-FFF2-40B4-BE49-F238E27FC236}">
                <a16:creationId xmlns:a16="http://schemas.microsoft.com/office/drawing/2014/main" id="{906573B4-0F7E-438B-AD35-D9BB5BFF87E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01005" y="2637188"/>
            <a:ext cx="287215" cy="2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四角形: 角を丸くする 104">
            <a:extLst>
              <a:ext uri="{FF2B5EF4-FFF2-40B4-BE49-F238E27FC236}">
                <a16:creationId xmlns:a16="http://schemas.microsoft.com/office/drawing/2014/main" id="{C4727149-6E43-4479-AEE5-70CBBD89ABA3}"/>
              </a:ext>
            </a:extLst>
          </p:cNvPr>
          <p:cNvSpPr/>
          <p:nvPr/>
        </p:nvSpPr>
        <p:spPr>
          <a:xfrm>
            <a:off x="1954824" y="1700808"/>
            <a:ext cx="5166946" cy="31359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611" b="1" dirty="0"/>
              <a:t>～</a:t>
            </a:r>
            <a:r>
              <a:rPr lang="en-US" altLang="ja-JP" sz="1611" b="1" dirty="0"/>
              <a:t>CO</a:t>
            </a:r>
            <a:r>
              <a:rPr lang="en-US" altLang="ja-JP" sz="1611" b="1" baseline="-25000" dirty="0"/>
              <a:t>2</a:t>
            </a:r>
            <a:r>
              <a:rPr lang="ja-JP" altLang="en-US" sz="1611" b="1" dirty="0"/>
              <a:t>排出量見える化表示の大規模展開～</a:t>
            </a:r>
          </a:p>
        </p:txBody>
      </p:sp>
      <p:pic>
        <p:nvPicPr>
          <p:cNvPr id="5172" name="Picture 2" descr="見える化ラベル">
            <a:extLst>
              <a:ext uri="{FF2B5EF4-FFF2-40B4-BE49-F238E27FC236}">
                <a16:creationId xmlns:a16="http://schemas.microsoft.com/office/drawing/2014/main" id="{390FC8F9-B695-4EFE-A706-D9FA99A4EE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58908" y="4897311"/>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楕円 106">
            <a:extLst>
              <a:ext uri="{FF2B5EF4-FFF2-40B4-BE49-F238E27FC236}">
                <a16:creationId xmlns:a16="http://schemas.microsoft.com/office/drawing/2014/main" id="{8FE28AD1-E719-4082-A72D-F4C11DB7CCD2}"/>
              </a:ext>
            </a:extLst>
          </p:cNvPr>
          <p:cNvSpPr/>
          <p:nvPr/>
        </p:nvSpPr>
        <p:spPr>
          <a:xfrm>
            <a:off x="4482613" y="2700200"/>
            <a:ext cx="986203" cy="309196"/>
          </a:xfrm>
          <a:prstGeom prst="ellipse">
            <a:avLst/>
          </a:prstGeom>
          <a:solidFill>
            <a:srgbClr val="00B0F0"/>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t>常設店</a:t>
            </a:r>
          </a:p>
        </p:txBody>
      </p:sp>
      <p:sp>
        <p:nvSpPr>
          <p:cNvPr id="108" name="楕円 107">
            <a:extLst>
              <a:ext uri="{FF2B5EF4-FFF2-40B4-BE49-F238E27FC236}">
                <a16:creationId xmlns:a16="http://schemas.microsoft.com/office/drawing/2014/main" id="{5E5C1AAB-3511-4E6C-85ED-0936D7B3CCF0}"/>
              </a:ext>
            </a:extLst>
          </p:cNvPr>
          <p:cNvSpPr/>
          <p:nvPr/>
        </p:nvSpPr>
        <p:spPr>
          <a:xfrm>
            <a:off x="5331069" y="3342038"/>
            <a:ext cx="898281" cy="309196"/>
          </a:xfrm>
          <a:prstGeom prst="ellipse">
            <a:avLst/>
          </a:prstGeom>
          <a:solidFill>
            <a:srgbClr val="00B0F0"/>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t>催事</a:t>
            </a:r>
          </a:p>
        </p:txBody>
      </p:sp>
      <p:sp>
        <p:nvSpPr>
          <p:cNvPr id="109" name="楕円 108">
            <a:extLst>
              <a:ext uri="{FF2B5EF4-FFF2-40B4-BE49-F238E27FC236}">
                <a16:creationId xmlns:a16="http://schemas.microsoft.com/office/drawing/2014/main" id="{5617A8BE-5539-44ED-8EE8-DC82354D85B2}"/>
              </a:ext>
            </a:extLst>
          </p:cNvPr>
          <p:cNvSpPr/>
          <p:nvPr/>
        </p:nvSpPr>
        <p:spPr>
          <a:xfrm>
            <a:off x="4382966" y="3957500"/>
            <a:ext cx="1198685" cy="310662"/>
          </a:xfrm>
          <a:prstGeom prst="ellipse">
            <a:avLst/>
          </a:prstGeom>
          <a:solidFill>
            <a:srgbClr val="00B0F0"/>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253" b="1" dirty="0"/>
              <a:t>マルシェ</a:t>
            </a:r>
          </a:p>
        </p:txBody>
      </p:sp>
      <p:sp>
        <p:nvSpPr>
          <p:cNvPr id="5176" name="テキスト ボックス 1">
            <a:extLst>
              <a:ext uri="{FF2B5EF4-FFF2-40B4-BE49-F238E27FC236}">
                <a16:creationId xmlns:a16="http://schemas.microsoft.com/office/drawing/2014/main" id="{43BE6B9B-0791-4591-9CEB-8302A2DA9B5D}"/>
              </a:ext>
            </a:extLst>
          </p:cNvPr>
          <p:cNvSpPr txBox="1">
            <a:spLocks noChangeArrowheads="1"/>
          </p:cNvSpPr>
          <p:nvPr/>
        </p:nvSpPr>
        <p:spPr bwMode="auto">
          <a:xfrm>
            <a:off x="6595697" y="5556734"/>
            <a:ext cx="222368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015">
                <a:latin typeface="BIZ UDPゴシック" panose="020B0400000000000000" pitchFamily="50" charset="-128"/>
                <a:ea typeface="BIZ UDPゴシック" panose="020B0400000000000000" pitchFamily="50" charset="-128"/>
              </a:rPr>
              <a:t>▲国や民間の取組みとも幅広く連携</a:t>
            </a:r>
          </a:p>
        </p:txBody>
      </p:sp>
      <p:sp>
        <p:nvSpPr>
          <p:cNvPr id="110" name="四角形: 角を丸くする 109">
            <a:extLst>
              <a:ext uri="{FF2B5EF4-FFF2-40B4-BE49-F238E27FC236}">
                <a16:creationId xmlns:a16="http://schemas.microsoft.com/office/drawing/2014/main" id="{2AE300E1-5F56-4B19-A936-91B70A1EE7F9}"/>
              </a:ext>
            </a:extLst>
          </p:cNvPr>
          <p:cNvSpPr/>
          <p:nvPr/>
        </p:nvSpPr>
        <p:spPr>
          <a:xfrm>
            <a:off x="1074127" y="6170529"/>
            <a:ext cx="7307873" cy="313592"/>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1611" dirty="0">
                <a:solidFill>
                  <a:schemeClr val="bg1"/>
                </a:solidFill>
              </a:rPr>
              <a:t>全国にさきがけてＣＦＰ表示の社会実装を実現</a:t>
            </a:r>
          </a:p>
        </p:txBody>
      </p:sp>
      <p:sp>
        <p:nvSpPr>
          <p:cNvPr id="2" name="スライド番号プレースホルダー 1">
            <a:extLst>
              <a:ext uri="{FF2B5EF4-FFF2-40B4-BE49-F238E27FC236}">
                <a16:creationId xmlns:a16="http://schemas.microsoft.com/office/drawing/2014/main" id="{3341DAC1-ABDD-4046-D220-98FC2EF96BAF}"/>
              </a:ext>
            </a:extLst>
          </p:cNvPr>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11</a:t>
            </a:fld>
            <a:endParaRPr kumimoji="1" lang="ja-JP" altLang="en-US" dirty="0"/>
          </a:p>
        </p:txBody>
      </p:sp>
      <p:sp>
        <p:nvSpPr>
          <p:cNvPr id="61" name="テキスト ボックス 60">
            <a:extLst>
              <a:ext uri="{FF2B5EF4-FFF2-40B4-BE49-F238E27FC236}">
                <a16:creationId xmlns:a16="http://schemas.microsoft.com/office/drawing/2014/main" id="{293B1BB0-519F-4E84-91C5-C0EB3E54779B}"/>
              </a:ext>
            </a:extLst>
          </p:cNvPr>
          <p:cNvSpPr txBox="1">
            <a:spLocks noChangeArrowheads="1"/>
          </p:cNvSpPr>
          <p:nvPr/>
        </p:nvSpPr>
        <p:spPr bwMode="auto">
          <a:xfrm>
            <a:off x="261571" y="6509891"/>
            <a:ext cx="8726365" cy="348109"/>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r>
              <a:rPr lang="ja-JP" altLang="en-US" sz="1662" b="1" dirty="0">
                <a:solidFill>
                  <a:srgbClr val="FF0000"/>
                </a:solidFill>
                <a:latin typeface="BIZ UDPゴシック" panose="020B0400000000000000" pitchFamily="50" charset="-128"/>
                <a:ea typeface="BIZ UDPゴシック" panose="020B0400000000000000" pitchFamily="50" charset="-128"/>
              </a:rPr>
              <a:t>⇒各部局には</a:t>
            </a:r>
            <a:r>
              <a:rPr lang="en-US" altLang="ja-JP" sz="1662" b="1" dirty="0">
                <a:solidFill>
                  <a:srgbClr val="FF0000"/>
                </a:solidFill>
                <a:latin typeface="BIZ UDPゴシック" panose="020B0400000000000000" pitchFamily="50" charset="-128"/>
                <a:ea typeface="BIZ UDPゴシック" panose="020B0400000000000000" pitchFamily="50" charset="-128"/>
              </a:rPr>
              <a:t>PR</a:t>
            </a:r>
            <a:r>
              <a:rPr lang="ja-JP" altLang="en-US" sz="1662" b="1" dirty="0">
                <a:solidFill>
                  <a:srgbClr val="FF0000"/>
                </a:solidFill>
                <a:latin typeface="BIZ UDPゴシック" panose="020B0400000000000000" pitchFamily="50" charset="-128"/>
                <a:ea typeface="BIZ UDPゴシック" panose="020B0400000000000000" pitchFamily="50" charset="-128"/>
              </a:rPr>
              <a:t>についてのチャネル・機会の提供や協力をお願いする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23C1390E-804D-4645-B3B7-7ECEF82A6C17}"/>
              </a:ext>
            </a:extLst>
          </p:cNvPr>
          <p:cNvSpPr txBox="1"/>
          <p:nvPr/>
        </p:nvSpPr>
        <p:spPr>
          <a:xfrm>
            <a:off x="107504" y="620688"/>
            <a:ext cx="9047682" cy="437171"/>
          </a:xfrm>
          <a:prstGeom prst="rect">
            <a:avLst/>
          </a:prstGeom>
          <a:noFill/>
          <a:ln>
            <a:noFill/>
          </a:ln>
        </p:spPr>
        <p:txBody>
          <a:bodyPr wrap="square" rtlCol="0" anchor="t">
            <a:spAutoFit/>
          </a:bodyPr>
          <a:lstStyle/>
          <a:p>
            <a:pPr>
              <a:lnSpc>
                <a:spcPct val="150000"/>
              </a:lnSpc>
              <a:spcAft>
                <a:spcPts val="450"/>
              </a:spcAft>
            </a:pPr>
            <a:r>
              <a:rPr lang="ja-JP" altLang="en-US" kern="100" dirty="0">
                <a:latin typeface="BIZ UDゴシック" panose="020B0400000000000000" pitchFamily="49" charset="-128"/>
                <a:ea typeface="BIZ UDゴシック" panose="020B0400000000000000" pitchFamily="49" charset="-128"/>
                <a:cs typeface="Courier New" panose="02070309020205020404" pitchFamily="49" charset="0"/>
              </a:rPr>
              <a:t>◆民間事業者との連携によるＣＯ２見える化表示の展開</a:t>
            </a:r>
          </a:p>
        </p:txBody>
      </p:sp>
      <p:sp>
        <p:nvSpPr>
          <p:cNvPr id="23" name="テキスト ボックス 22">
            <a:extLst>
              <a:ext uri="{FF2B5EF4-FFF2-40B4-BE49-F238E27FC236}">
                <a16:creationId xmlns:a16="http://schemas.microsoft.com/office/drawing/2014/main" id="{FC9119AA-1139-4C67-9DBF-29AB1B2F8E00}"/>
              </a:ext>
            </a:extLst>
          </p:cNvPr>
          <p:cNvSpPr txBox="1"/>
          <p:nvPr/>
        </p:nvSpPr>
        <p:spPr>
          <a:xfrm>
            <a:off x="434860" y="4149080"/>
            <a:ext cx="5159250" cy="334900"/>
          </a:xfrm>
          <a:prstGeom prst="rect">
            <a:avLst/>
          </a:prstGeom>
          <a:noFill/>
          <a:ln>
            <a:noFill/>
          </a:ln>
        </p:spPr>
        <p:txBody>
          <a:bodyPr wrap="square" rtlCol="0" anchor="t">
            <a:spAutoFit/>
          </a:bodyPr>
          <a:lstStyle/>
          <a:p>
            <a:pPr algn="ctr">
              <a:lnSpc>
                <a:spcPct val="150000"/>
              </a:lnSpc>
              <a:spcAft>
                <a:spcPts val="450"/>
              </a:spcAft>
            </a:pPr>
            <a:r>
              <a:rPr lang="ja-JP" altLang="en-US" sz="120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 協定締結式当日の様子</a:t>
            </a:r>
            <a:endParaRPr lang="en-US" altLang="ja-JP" sz="120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p:txBody>
      </p:sp>
      <p:sp>
        <p:nvSpPr>
          <p:cNvPr id="25" name="テキスト ボックス 24">
            <a:extLst>
              <a:ext uri="{FF2B5EF4-FFF2-40B4-BE49-F238E27FC236}">
                <a16:creationId xmlns:a16="http://schemas.microsoft.com/office/drawing/2014/main" id="{E91337DF-4797-4639-A0B6-79F85E66562A}"/>
              </a:ext>
            </a:extLst>
          </p:cNvPr>
          <p:cNvSpPr txBox="1"/>
          <p:nvPr/>
        </p:nvSpPr>
        <p:spPr>
          <a:xfrm>
            <a:off x="6003528" y="2151387"/>
            <a:ext cx="3040851" cy="1875835"/>
          </a:xfrm>
          <a:prstGeom prst="rect">
            <a:avLst/>
          </a:prstGeom>
          <a:solidFill>
            <a:schemeClr val="accent1">
              <a:lumMod val="20000"/>
              <a:lumOff val="80000"/>
            </a:schemeClr>
          </a:solidFill>
          <a:ln>
            <a:noFill/>
          </a:ln>
        </p:spPr>
        <p:txBody>
          <a:bodyPr wrap="square" rtlCol="0" anchor="t">
            <a:spAutoFit/>
          </a:bodyPr>
          <a:lstStyle/>
          <a:p>
            <a:pPr>
              <a:spcAft>
                <a:spcPts val="450"/>
              </a:spcAft>
            </a:pPr>
            <a: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a:t>
            </a: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連携・協力事項</a:t>
            </a:r>
            <a: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a:t>
            </a:r>
          </a:p>
          <a:p>
            <a:pPr marL="316531" indent="-316531">
              <a:spcAft>
                <a:spcPts val="450"/>
              </a:spcAft>
              <a:buFont typeface="+mj-lt"/>
              <a:buAutoNum type="arabicPeriod"/>
            </a:pP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共催イベントの実施や双方が持つ</a:t>
            </a:r>
            <a:b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b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広報媒体での</a:t>
            </a:r>
            <a: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CFP</a:t>
            </a: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情報の発信</a:t>
            </a:r>
            <a:endPar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a:p>
            <a:pPr marL="316531" indent="-316531">
              <a:spcAft>
                <a:spcPts val="450"/>
              </a:spcAft>
              <a:buFont typeface="+mj-lt"/>
              <a:buAutoNum type="arabicPeriod"/>
            </a:pP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府内事業者等における</a:t>
            </a:r>
            <a: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CFP</a:t>
            </a: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算定・</a:t>
            </a:r>
            <a:b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b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表示の支援</a:t>
            </a:r>
            <a:endPar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a:p>
            <a:pPr marL="316531" indent="-316531">
              <a:spcAft>
                <a:spcPts val="450"/>
              </a:spcAft>
              <a:buFont typeface="+mj-lt"/>
              <a:buAutoNum type="arabicPeriod"/>
            </a:pP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府実施施策やイベント等での</a:t>
            </a:r>
            <a:b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br>
            <a:r>
              <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CFP</a:t>
            </a:r>
            <a:r>
              <a:rPr lang="ja-JP" altLang="en-US"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啓発　　　　　　　　等</a:t>
            </a:r>
            <a:endParaRPr lang="en-US" altLang="ja-JP" sz="1477"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p:txBody>
      </p:sp>
      <p:pic>
        <p:nvPicPr>
          <p:cNvPr id="4" name="図 3">
            <a:extLst>
              <a:ext uri="{FF2B5EF4-FFF2-40B4-BE49-F238E27FC236}">
                <a16:creationId xmlns:a16="http://schemas.microsoft.com/office/drawing/2014/main" id="{C44C5E78-48DF-4697-A607-74C1EA6EE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75" y="2152581"/>
            <a:ext cx="2777810" cy="2083358"/>
          </a:xfrm>
          <a:prstGeom prst="rect">
            <a:avLst/>
          </a:prstGeom>
        </p:spPr>
      </p:pic>
      <p:pic>
        <p:nvPicPr>
          <p:cNvPr id="9" name="図 8">
            <a:extLst>
              <a:ext uri="{FF2B5EF4-FFF2-40B4-BE49-F238E27FC236}">
                <a16:creationId xmlns:a16="http://schemas.microsoft.com/office/drawing/2014/main" id="{E8E2F6FC-946D-46F4-9981-D27A8B38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157792"/>
            <a:ext cx="2770863" cy="2078147"/>
          </a:xfrm>
          <a:prstGeom prst="rect">
            <a:avLst/>
          </a:prstGeom>
        </p:spPr>
      </p:pic>
      <p:sp>
        <p:nvSpPr>
          <p:cNvPr id="2" name="タイトル 1">
            <a:extLst>
              <a:ext uri="{FF2B5EF4-FFF2-40B4-BE49-F238E27FC236}">
                <a16:creationId xmlns:a16="http://schemas.microsoft.com/office/drawing/2014/main" id="{006E34E2-9B6F-CBFE-10BF-CDF439A5F16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solidFill>
                  <a:schemeClr val="bg1"/>
                </a:solidFill>
                <a:latin typeface="Meiryo UI" panose="020B0604030504040204" pitchFamily="50" charset="-128"/>
                <a:ea typeface="Meiryo UI" panose="020B0604030504040204" pitchFamily="50" charset="-128"/>
              </a:rPr>
              <a:t>CO2</a:t>
            </a:r>
            <a:r>
              <a:rPr lang="ja-JP" altLang="en-US" sz="2800" b="1" dirty="0">
                <a:solidFill>
                  <a:schemeClr val="bg1"/>
                </a:solidFill>
                <a:latin typeface="Meiryo UI" panose="020B0604030504040204" pitchFamily="50" charset="-128"/>
                <a:ea typeface="Meiryo UI" panose="020B0604030504040204" pitchFamily="50" charset="-128"/>
              </a:rPr>
              <a:t>排出量見える化表示の大規模展開</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53">
            <a:extLst>
              <a:ext uri="{FF2B5EF4-FFF2-40B4-BE49-F238E27FC236}">
                <a16:creationId xmlns:a16="http://schemas.microsoft.com/office/drawing/2014/main" id="{2207736C-357A-D5AE-E58D-31265FD3588C}"/>
              </a:ext>
            </a:extLst>
          </p:cNvPr>
          <p:cNvSpPr txBox="1">
            <a:spLocks noChangeArrowheads="1"/>
          </p:cNvSpPr>
          <p:nvPr/>
        </p:nvSpPr>
        <p:spPr bwMode="auto">
          <a:xfrm>
            <a:off x="252046" y="1106200"/>
            <a:ext cx="6984250" cy="92333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marL="0" indent="0"/>
            <a:r>
              <a:rPr lang="ja-JP" altLang="en-US" dirty="0">
                <a:latin typeface="BIZ UDゴシック" panose="020B0400000000000000" pitchFamily="49" charset="-128"/>
                <a:ea typeface="BIZ UDゴシック" panose="020B0400000000000000" pitchFamily="49" charset="-128"/>
              </a:rPr>
              <a:t>府と同じ方向性のＣＯ２見える化表示と消費者目線の広報・</a:t>
            </a:r>
            <a:endParaRPr lang="en-US" altLang="ja-JP" dirty="0">
              <a:latin typeface="BIZ UDゴシック" panose="020B0400000000000000" pitchFamily="49" charset="-128"/>
              <a:ea typeface="BIZ UDゴシック" panose="020B0400000000000000" pitchFamily="49" charset="-128"/>
            </a:endParaRPr>
          </a:p>
          <a:p>
            <a:pPr marL="0" indent="0"/>
            <a:r>
              <a:rPr lang="ja-JP" altLang="en-US" dirty="0">
                <a:latin typeface="BIZ UDゴシック" panose="020B0400000000000000" pitchFamily="49" charset="-128"/>
                <a:ea typeface="BIZ UDゴシック" panose="020B0400000000000000" pitchFamily="49" charset="-128"/>
              </a:rPr>
              <a:t>発信を通じて脱炭素社会実現をめざす</a:t>
            </a:r>
            <a:r>
              <a:rPr lang="en-US" altLang="ja-JP"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Courier New" panose="02070309020205020404" pitchFamily="49" charset="0"/>
              </a:rPr>
              <a:t>Earth hacks</a:t>
            </a:r>
            <a:r>
              <a:rPr lang="ja-JP" altLang="en-US"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Courier New" panose="02070309020205020404" pitchFamily="49" charset="0"/>
              </a:rPr>
              <a:t>と連携。</a:t>
            </a:r>
            <a:endParaRPr lang="en-US" altLang="ja-JP"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Courier New" panose="02070309020205020404" pitchFamily="49" charset="0"/>
            </a:endParaRPr>
          </a:p>
          <a:p>
            <a:pPr marL="0" indent="0"/>
            <a:r>
              <a:rPr lang="ja-JP" altLang="en-US" kern="100" dirty="0">
                <a:solidFill>
                  <a:srgbClr val="FF0000"/>
                </a:solidFill>
                <a:latin typeface="BIZ UDゴシック" panose="020B0400000000000000" pitchFamily="49" charset="-128"/>
                <a:ea typeface="BIZ UDゴシック" panose="020B0400000000000000" pitchFamily="49" charset="-128"/>
                <a:cs typeface="Courier New" panose="02070309020205020404" pitchFamily="49" charset="0"/>
              </a:rPr>
              <a:t>→幅広い商品への表示展開や発信力を活用して社会浸透を加速</a:t>
            </a:r>
            <a:endParaRPr lang="ja-JP" altLang="en-US" dirty="0">
              <a:solidFill>
                <a:srgbClr val="FF0000"/>
              </a:solidFill>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F34AB140-E2B2-950E-8C62-B6D8559A37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785142"/>
            <a:ext cx="1144792" cy="1244388"/>
          </a:xfrm>
          <a:prstGeom prst="rect">
            <a:avLst/>
          </a:prstGeom>
        </p:spPr>
      </p:pic>
      <p:pic>
        <p:nvPicPr>
          <p:cNvPr id="6" name="図 5">
            <a:extLst>
              <a:ext uri="{FF2B5EF4-FFF2-40B4-BE49-F238E27FC236}">
                <a16:creationId xmlns:a16="http://schemas.microsoft.com/office/drawing/2014/main" id="{BD07C5DA-DA96-BC6D-2794-9B46423DA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4539" y="4504002"/>
            <a:ext cx="2856901" cy="2142676"/>
          </a:xfrm>
          <a:prstGeom prst="rect">
            <a:avLst/>
          </a:prstGeom>
        </p:spPr>
      </p:pic>
      <p:pic>
        <p:nvPicPr>
          <p:cNvPr id="7" name="図 6">
            <a:extLst>
              <a:ext uri="{FF2B5EF4-FFF2-40B4-BE49-F238E27FC236}">
                <a16:creationId xmlns:a16="http://schemas.microsoft.com/office/drawing/2014/main" id="{4C300E98-5F20-B726-891D-741F6FCAB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745" y="4506488"/>
            <a:ext cx="2871634" cy="2153726"/>
          </a:xfrm>
          <a:prstGeom prst="rect">
            <a:avLst/>
          </a:prstGeom>
        </p:spPr>
      </p:pic>
      <p:pic>
        <p:nvPicPr>
          <p:cNvPr id="10" name="図 9">
            <a:extLst>
              <a:ext uri="{FF2B5EF4-FFF2-40B4-BE49-F238E27FC236}">
                <a16:creationId xmlns:a16="http://schemas.microsoft.com/office/drawing/2014/main" id="{B0F56982-0628-4507-58D9-E52CB8232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4504002"/>
            <a:ext cx="2862264" cy="2137157"/>
          </a:xfrm>
          <a:prstGeom prst="rect">
            <a:avLst/>
          </a:prstGeom>
        </p:spPr>
      </p:pic>
      <p:sp>
        <p:nvSpPr>
          <p:cNvPr id="12" name="テキスト ボックス 11">
            <a:extLst>
              <a:ext uri="{FF2B5EF4-FFF2-40B4-BE49-F238E27FC236}">
                <a16:creationId xmlns:a16="http://schemas.microsoft.com/office/drawing/2014/main" id="{EFEFCED1-5945-12A9-197D-0B24BD821741}"/>
              </a:ext>
            </a:extLst>
          </p:cNvPr>
          <p:cNvSpPr txBox="1"/>
          <p:nvPr/>
        </p:nvSpPr>
        <p:spPr>
          <a:xfrm>
            <a:off x="2009205" y="6583424"/>
            <a:ext cx="5159250" cy="334900"/>
          </a:xfrm>
          <a:prstGeom prst="rect">
            <a:avLst/>
          </a:prstGeom>
          <a:noFill/>
          <a:ln>
            <a:noFill/>
          </a:ln>
        </p:spPr>
        <p:txBody>
          <a:bodyPr wrap="square" rtlCol="0" anchor="t">
            <a:spAutoFit/>
          </a:bodyPr>
          <a:lstStyle/>
          <a:p>
            <a:pPr algn="ctr">
              <a:lnSpc>
                <a:spcPct val="150000"/>
              </a:lnSpc>
              <a:spcAft>
                <a:spcPts val="450"/>
              </a:spcAft>
            </a:pPr>
            <a:r>
              <a:rPr lang="ja-JP" altLang="en-US" sz="120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 昨年</a:t>
            </a:r>
            <a:r>
              <a:rPr lang="en-US" altLang="ja-JP" sz="120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11</a:t>
            </a:r>
            <a:r>
              <a:rPr lang="ja-JP" altLang="en-US" sz="120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月の「おおさかもん祭り」では２０品目以上にデカボスコアを表示</a:t>
            </a:r>
            <a:endParaRPr lang="en-US" altLang="ja-JP" sz="120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p:txBody>
      </p:sp>
      <p:sp>
        <p:nvSpPr>
          <p:cNvPr id="14" name="スライド番号プレースホルダー 1">
            <a:extLst>
              <a:ext uri="{FF2B5EF4-FFF2-40B4-BE49-F238E27FC236}">
                <a16:creationId xmlns:a16="http://schemas.microsoft.com/office/drawing/2014/main" id="{17ECE549-4E0D-4958-874E-642B63D1E299}"/>
              </a:ext>
            </a:extLst>
          </p:cNvPr>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12</a:t>
            </a:fld>
            <a:endParaRPr kumimoji="1" lang="ja-JP" altLang="en-US" dirty="0"/>
          </a:p>
        </p:txBody>
      </p:sp>
    </p:spTree>
    <p:extLst>
      <p:ext uri="{BB962C8B-B14F-4D97-AF65-F5344CB8AC3E}">
        <p14:creationId xmlns:p14="http://schemas.microsoft.com/office/powerpoint/2010/main" val="386475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F37EEE9-35C2-43A9-A485-8899406BE33B}"/>
              </a:ext>
            </a:extLst>
          </p:cNvPr>
          <p:cNvSpPr/>
          <p:nvPr/>
        </p:nvSpPr>
        <p:spPr>
          <a:xfrm flipV="1">
            <a:off x="259987" y="1234892"/>
            <a:ext cx="4104000" cy="87686"/>
          </a:xfrm>
          <a:prstGeom prst="rect">
            <a:avLst/>
          </a:prstGeom>
          <a:gradFill>
            <a:gsLst>
              <a:gs pos="0">
                <a:schemeClr val="accent6">
                  <a:lumMod val="60000"/>
                  <a:lumOff val="40000"/>
                  <a:alpha val="50000"/>
                </a:schemeClr>
              </a:gs>
              <a:gs pos="33000">
                <a:schemeClr val="accent6">
                  <a:lumMod val="40000"/>
                  <a:lumOff val="60000"/>
                </a:schemeClr>
              </a:gs>
              <a:gs pos="100000">
                <a:schemeClr val="accent6">
                  <a:lumMod val="20000"/>
                  <a:lumOff val="80000"/>
                  <a:alpha val="5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F28E379E-8775-4486-9614-382D79835F6F}"/>
              </a:ext>
            </a:extLst>
          </p:cNvPr>
          <p:cNvSpPr txBox="1"/>
          <p:nvPr/>
        </p:nvSpPr>
        <p:spPr>
          <a:xfrm>
            <a:off x="2013383" y="6319240"/>
            <a:ext cx="2999844" cy="479801"/>
          </a:xfrm>
          <a:prstGeom prst="rect">
            <a:avLst/>
          </a:prstGeom>
          <a:solidFill>
            <a:srgbClr val="EDDCD5"/>
          </a:solidFill>
          <a:ln w="12700">
            <a:noFill/>
          </a:ln>
          <a:effectLst>
            <a:outerShdw blurRad="38100" dist="25400" dir="2700000" algn="tl" rotWithShape="0">
              <a:prstClr val="black">
                <a:alpha val="40000"/>
              </a:prstClr>
            </a:outerShdw>
          </a:effectLst>
        </p:spPr>
        <p:txBody>
          <a:bodyPr wrap="square"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○効果的・効率的な普及啓発の実現</a:t>
            </a:r>
            <a:endParaRPr lang="en-US" altLang="ja-JP" sz="12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37C5CFDA-6B0A-48D1-8282-80A6B19A22C7}"/>
              </a:ext>
            </a:extLst>
          </p:cNvPr>
          <p:cNvSpPr txBox="1"/>
          <p:nvPr/>
        </p:nvSpPr>
        <p:spPr>
          <a:xfrm>
            <a:off x="5516506" y="6319240"/>
            <a:ext cx="3210160" cy="479801"/>
          </a:xfrm>
          <a:prstGeom prst="rect">
            <a:avLst/>
          </a:prstGeom>
          <a:solidFill>
            <a:srgbClr val="EDDCD5"/>
          </a:solidFill>
          <a:ln w="12700">
            <a:noFill/>
          </a:ln>
          <a:effectLst>
            <a:outerShdw blurRad="38100" dist="25400" dir="2700000" algn="tl" rotWithShape="0">
              <a:prstClr val="black">
                <a:alpha val="40000"/>
              </a:prstClr>
            </a:outerShdw>
          </a:effectLst>
        </p:spPr>
        <p:txBody>
          <a:bodyPr wrap="square"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○業界全体の技術力の底上げ</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○建築業界の信頼性向上</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51793ECD-D977-47F5-8495-492B48B772E3}"/>
              </a:ext>
            </a:extLst>
          </p:cNvPr>
          <p:cNvSpPr txBox="1"/>
          <p:nvPr/>
        </p:nvSpPr>
        <p:spPr>
          <a:xfrm>
            <a:off x="414523" y="5130186"/>
            <a:ext cx="1476223" cy="979813"/>
          </a:xfrm>
          <a:prstGeom prst="rect">
            <a:avLst/>
          </a:prstGeom>
          <a:solidFill>
            <a:schemeClr val="accent5">
              <a:lumMod val="75000"/>
            </a:schemeClr>
          </a:solidFill>
          <a:ln w="12700">
            <a:noFill/>
          </a:ln>
          <a:effectLst>
            <a:outerShdw blurRad="38100" dist="25400" dir="2700000" algn="tl" rotWithShape="0">
              <a:prstClr val="black">
                <a:alpha val="40000"/>
              </a:prstClr>
            </a:outerShdw>
          </a:effectLst>
        </p:spPr>
        <p:txBody>
          <a:bodyPr wrap="square" rtlCol="0" anchor="ctr" anchorCtr="1">
            <a:no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それぞれの</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特色・強み</a:t>
            </a:r>
          </a:p>
        </p:txBody>
      </p:sp>
      <p:sp>
        <p:nvSpPr>
          <p:cNvPr id="17" name="テキスト ボックス 16">
            <a:extLst>
              <a:ext uri="{FF2B5EF4-FFF2-40B4-BE49-F238E27FC236}">
                <a16:creationId xmlns:a16="http://schemas.microsoft.com/office/drawing/2014/main" id="{61E37276-0129-48BC-AAD6-68EC5007B9BB}"/>
              </a:ext>
            </a:extLst>
          </p:cNvPr>
          <p:cNvSpPr txBox="1"/>
          <p:nvPr/>
        </p:nvSpPr>
        <p:spPr>
          <a:xfrm>
            <a:off x="2013383" y="5130184"/>
            <a:ext cx="2999845" cy="979813"/>
          </a:xfrm>
          <a:prstGeom prst="rect">
            <a:avLst/>
          </a:prstGeom>
          <a:solidFill>
            <a:srgbClr val="EDDCD5"/>
          </a:solidFill>
          <a:ln w="12700">
            <a:noFill/>
          </a:ln>
          <a:effectLst>
            <a:outerShdw blurRad="38100" dist="25400" dir="2700000" algn="tl" rotWithShape="0">
              <a:prstClr val="black">
                <a:alpha val="40000"/>
              </a:prstClr>
            </a:outerShdw>
          </a:effectLst>
        </p:spPr>
        <p:txBody>
          <a:bodyPr wrap="square"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○幅広いツール等による広報／発信力</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○条例等による規制誘導</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○建築施策と環境施策との連携</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○関連法規に関する情報・知見を有する</a:t>
            </a: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04716078-0144-4E7F-87BA-BA32507FB0A6}"/>
              </a:ext>
            </a:extLst>
          </p:cNvPr>
          <p:cNvSpPr txBox="1"/>
          <p:nvPr/>
        </p:nvSpPr>
        <p:spPr>
          <a:xfrm>
            <a:off x="5517284" y="5130185"/>
            <a:ext cx="3210159" cy="979813"/>
          </a:xfrm>
          <a:prstGeom prst="rect">
            <a:avLst/>
          </a:prstGeom>
          <a:solidFill>
            <a:srgbClr val="EDDCD5"/>
          </a:solidFill>
          <a:ln w="12700">
            <a:noFill/>
          </a:ln>
          <a:effectLst>
            <a:outerShdw blurRad="38100" dist="25400" dir="2700000" algn="tl" rotWithShape="0">
              <a:prstClr val="black">
                <a:alpha val="40000"/>
              </a:prstClr>
            </a:outerShdw>
          </a:effectLst>
        </p:spPr>
        <p:txBody>
          <a:bodyPr wrap="square" rtlCol="0" anchor="ctr" anchorCtr="0">
            <a:noAutofit/>
          </a:bodyPr>
          <a:lstStyle/>
          <a:p>
            <a:pPr marL="72000" indent="-144000"/>
            <a:r>
              <a:rPr lang="ja-JP" altLang="en-US" sz="1200" dirty="0">
                <a:latin typeface="BIZ UDゴシック" panose="020B0400000000000000" pitchFamily="49" charset="-128"/>
                <a:ea typeface="BIZ UDゴシック" panose="020B0400000000000000" pitchFamily="49" charset="-128"/>
              </a:rPr>
              <a:t>○建築技術に関する情報・知見を有する　　　　　</a:t>
            </a:r>
            <a:endParaRPr lang="en-US" altLang="ja-JP" sz="1200" dirty="0">
              <a:latin typeface="BIZ UDゴシック" panose="020B0400000000000000" pitchFamily="49" charset="-128"/>
              <a:ea typeface="BIZ UDゴシック" panose="020B0400000000000000" pitchFamily="49" charset="-128"/>
            </a:endParaRPr>
          </a:p>
          <a:p>
            <a:pPr marL="72000" indent="-144000"/>
            <a:r>
              <a:rPr lang="ja-JP" altLang="en-US" sz="1200" dirty="0">
                <a:latin typeface="BIZ UDゴシック" panose="020B0400000000000000" pitchFamily="49" charset="-128"/>
                <a:ea typeface="BIZ UDゴシック" panose="020B0400000000000000" pitchFamily="49" charset="-128"/>
              </a:rPr>
              <a:t>　建築士や建築関係者が所属</a:t>
            </a:r>
            <a:endParaRPr lang="en-US" altLang="ja-JP" sz="1200" dirty="0">
              <a:latin typeface="BIZ UDゴシック" panose="020B0400000000000000" pitchFamily="49" charset="-128"/>
              <a:ea typeface="BIZ UDゴシック" panose="020B0400000000000000" pitchFamily="49" charset="-128"/>
            </a:endParaRPr>
          </a:p>
          <a:p>
            <a:pPr marL="72000" indent="-72000"/>
            <a:r>
              <a:rPr lang="ja-JP" altLang="en-US" sz="1200" dirty="0">
                <a:latin typeface="BIZ UDゴシック" panose="020B0400000000000000" pitchFamily="49" charset="-128"/>
                <a:ea typeface="BIZ UDゴシック" panose="020B0400000000000000" pitchFamily="49" charset="-128"/>
              </a:rPr>
              <a:t>○多くの社会貢献活動を実施</a:t>
            </a:r>
            <a:endParaRPr lang="en-US" altLang="ja-JP" sz="1200" dirty="0">
              <a:latin typeface="BIZ UDゴシック" panose="020B0400000000000000" pitchFamily="49" charset="-128"/>
              <a:ea typeface="BIZ UDゴシック" panose="020B0400000000000000" pitchFamily="49" charset="-128"/>
            </a:endParaRPr>
          </a:p>
          <a:p>
            <a:pPr marL="72000" indent="-72000"/>
            <a:r>
              <a:rPr lang="ja-JP" altLang="en-US" sz="1200" dirty="0">
                <a:latin typeface="BIZ UDゴシック" panose="020B0400000000000000" pitchFamily="49" charset="-128"/>
                <a:ea typeface="BIZ UDゴシック" panose="020B0400000000000000" pitchFamily="49" charset="-128"/>
              </a:rPr>
              <a:t>○未来の建築士育成活動を実施</a:t>
            </a:r>
            <a:endParaRPr lang="en-US" altLang="ja-JP" sz="1200" dirty="0">
              <a:latin typeface="BIZ UDゴシック" panose="020B0400000000000000" pitchFamily="49" charset="-128"/>
              <a:ea typeface="BIZ UDゴシック" panose="020B0400000000000000" pitchFamily="49" charset="-128"/>
            </a:endParaRPr>
          </a:p>
          <a:p>
            <a:pPr marL="72000" indent="-72000"/>
            <a:r>
              <a:rPr lang="ja-JP" altLang="en-US" sz="1200" dirty="0">
                <a:latin typeface="BIZ UDゴシック" panose="020B0400000000000000" pitchFamily="49" charset="-128"/>
                <a:ea typeface="BIZ UDゴシック" panose="020B0400000000000000" pitchFamily="49" charset="-128"/>
              </a:rPr>
              <a:t>○多くのエンドユーザーと接点を有する</a:t>
            </a:r>
          </a:p>
        </p:txBody>
      </p:sp>
      <p:sp>
        <p:nvSpPr>
          <p:cNvPr id="19" name="テキスト ボックス 18">
            <a:extLst>
              <a:ext uri="{FF2B5EF4-FFF2-40B4-BE49-F238E27FC236}">
                <a16:creationId xmlns:a16="http://schemas.microsoft.com/office/drawing/2014/main" id="{AB26CDD1-938E-423F-B365-24DC81BBD428}"/>
              </a:ext>
            </a:extLst>
          </p:cNvPr>
          <p:cNvSpPr txBox="1"/>
          <p:nvPr/>
        </p:nvSpPr>
        <p:spPr>
          <a:xfrm>
            <a:off x="414523" y="6319241"/>
            <a:ext cx="1476223" cy="479801"/>
          </a:xfrm>
          <a:prstGeom prst="rect">
            <a:avLst/>
          </a:prstGeom>
          <a:solidFill>
            <a:schemeClr val="accent5">
              <a:lumMod val="75000"/>
            </a:schemeClr>
          </a:solidFill>
          <a:ln w="12700">
            <a:noFill/>
          </a:ln>
          <a:effectLst>
            <a:outerShdw blurRad="38100" dist="25400" dir="2700000" algn="tl" rotWithShape="0">
              <a:prstClr val="black">
                <a:alpha val="40000"/>
              </a:prstClr>
            </a:outerShdw>
          </a:effectLst>
        </p:spPr>
        <p:txBody>
          <a:bodyPr wrap="square" rtlCol="0" anchor="ctr" anchorCtr="1">
            <a:no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期待される効果</a:t>
            </a:r>
          </a:p>
        </p:txBody>
      </p:sp>
      <p:sp>
        <p:nvSpPr>
          <p:cNvPr id="5" name="タイトル 1">
            <a:extLst>
              <a:ext uri="{FF2B5EF4-FFF2-40B4-BE49-F238E27FC236}">
                <a16:creationId xmlns:a16="http://schemas.microsoft.com/office/drawing/2014/main" id="{E13DBDD7-3A9F-4DFF-8C21-F4984649095E}"/>
              </a:ext>
            </a:extLst>
          </p:cNvPr>
          <p:cNvSpPr txBox="1">
            <a:spLocks/>
          </p:cNvSpPr>
          <p:nvPr/>
        </p:nvSpPr>
        <p:spPr>
          <a:xfrm>
            <a:off x="-1449"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省エネ住宅・建築物の普及啓発の協力に関する協定</a:t>
            </a:r>
          </a:p>
        </p:txBody>
      </p:sp>
      <p:sp>
        <p:nvSpPr>
          <p:cNvPr id="6" name="テキスト ボックス 5">
            <a:extLst>
              <a:ext uri="{FF2B5EF4-FFF2-40B4-BE49-F238E27FC236}">
                <a16:creationId xmlns:a16="http://schemas.microsoft.com/office/drawing/2014/main" id="{382E1F7A-0F68-4ECA-9060-A5A0801E6A2D}"/>
              </a:ext>
            </a:extLst>
          </p:cNvPr>
          <p:cNvSpPr txBox="1"/>
          <p:nvPr/>
        </p:nvSpPr>
        <p:spPr>
          <a:xfrm>
            <a:off x="251520" y="531900"/>
            <a:ext cx="8640960" cy="827202"/>
          </a:xfrm>
          <a:prstGeom prst="rect">
            <a:avLst/>
          </a:prstGeom>
        </p:spPr>
        <p:txBody>
          <a:bodyPr vert="horz" wrap="square" lIns="91427" tIns="45714" rIns="91427" bIns="45714" rtlCol="0">
            <a:spAutoFit/>
          </a:bodyPr>
          <a:lstStyle/>
          <a:p>
            <a:pPr marL="0" indent="0" algn="l">
              <a:lnSpc>
                <a:spcPts val="2000"/>
              </a:lnSpc>
              <a:buNone/>
            </a:pPr>
            <a:r>
              <a:rPr kumimoji="1" lang="ja-JP" altLang="en-US" sz="1600" dirty="0">
                <a:latin typeface="BIZ UDPゴシック" panose="020B0400000000000000" pitchFamily="50" charset="-128"/>
                <a:ea typeface="BIZ UDPゴシック" panose="020B0400000000000000" pitchFamily="50" charset="-128"/>
              </a:rPr>
              <a:t>住宅・建築物分野におけるカーボンニュートラルの実現に向け、</a:t>
            </a:r>
            <a:endParaRPr kumimoji="1" lang="en-US" altLang="ja-JP" sz="1600" dirty="0">
              <a:latin typeface="BIZ UDPゴシック" panose="020B0400000000000000" pitchFamily="50" charset="-128"/>
              <a:ea typeface="BIZ UDPゴシック" panose="020B0400000000000000" pitchFamily="50" charset="-128"/>
            </a:endParaRPr>
          </a:p>
          <a:p>
            <a:pPr marL="0" indent="0" algn="l">
              <a:lnSpc>
                <a:spcPts val="2000"/>
              </a:lnSpc>
              <a:buNone/>
            </a:pPr>
            <a:r>
              <a:rPr kumimoji="1" lang="ja-JP" altLang="en-US" sz="1600" dirty="0">
                <a:latin typeface="BIZ UDPゴシック" panose="020B0400000000000000" pitchFamily="50" charset="-128"/>
                <a:ea typeface="BIZ UDPゴシック" panose="020B0400000000000000" pitchFamily="50" charset="-128"/>
              </a:rPr>
              <a:t>府民や事業者の省エネ性能に関する理解の向上</a:t>
            </a:r>
            <a:r>
              <a:rPr lang="ja-JP" altLang="en-US" sz="1600" dirty="0">
                <a:latin typeface="BIZ UDPゴシック" panose="020B0400000000000000" pitchFamily="50" charset="-128"/>
                <a:ea typeface="BIZ UDPゴシック" panose="020B0400000000000000" pitchFamily="50" charset="-128"/>
              </a:rPr>
              <a:t>に向けた</a:t>
            </a:r>
            <a:r>
              <a:rPr kumimoji="1" lang="ja-JP" altLang="en-US" sz="1600" dirty="0">
                <a:latin typeface="BIZ UDPゴシック" panose="020B0400000000000000" pitchFamily="50" charset="-128"/>
                <a:ea typeface="BIZ UDPゴシック" panose="020B0400000000000000" pitchFamily="50" charset="-128"/>
              </a:rPr>
              <a:t>普及啓発の協力に関して、</a:t>
            </a:r>
            <a:endParaRPr kumimoji="1" lang="en-US" altLang="ja-JP" sz="1600" dirty="0">
              <a:latin typeface="BIZ UDPゴシック" panose="020B0400000000000000" pitchFamily="50" charset="-128"/>
              <a:ea typeface="BIZ UDPゴシック" panose="020B0400000000000000" pitchFamily="50" charset="-128"/>
            </a:endParaRPr>
          </a:p>
          <a:p>
            <a:pPr marL="0" indent="0" algn="l">
              <a:lnSpc>
                <a:spcPts val="2000"/>
              </a:lnSpc>
              <a:buNone/>
            </a:pPr>
            <a:r>
              <a:rPr kumimoji="1" lang="ja-JP" altLang="en-US" sz="16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本日（３</a:t>
            </a:r>
            <a:r>
              <a:rPr kumimoji="1" lang="en-US" altLang="ja-JP" sz="16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２６）、在阪建築４団体</a:t>
            </a:r>
            <a:r>
              <a:rPr lang="ja-JP" altLang="en-US" sz="16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と協定を締結。</a:t>
            </a:r>
            <a:endParaRPr lang="en-US" altLang="ja-JP" sz="16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DD1289B-49B8-452A-916E-274E04D1F994}"/>
              </a:ext>
            </a:extLst>
          </p:cNvPr>
          <p:cNvSpPr txBox="1"/>
          <p:nvPr/>
        </p:nvSpPr>
        <p:spPr>
          <a:xfrm>
            <a:off x="414523" y="1425802"/>
            <a:ext cx="1473935" cy="1008000"/>
          </a:xfrm>
          <a:prstGeom prst="rect">
            <a:avLst/>
          </a:prstGeom>
          <a:solidFill>
            <a:schemeClr val="accent5">
              <a:lumMod val="75000"/>
            </a:schemeClr>
          </a:solidFill>
          <a:ln w="12700">
            <a:noFill/>
          </a:ln>
          <a:effectLst>
            <a:outerShdw blurRad="38100" dist="25400" dir="2700000" algn="tl" rotWithShape="0">
              <a:prstClr val="black">
                <a:alpha val="40000"/>
              </a:prstClr>
            </a:outerShdw>
          </a:effectLst>
        </p:spPr>
        <p:txBody>
          <a:bodyPr wrap="square" rtlCol="0" anchor="ctr" anchorCtr="1">
            <a:no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連携団体</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（在阪建築４団体）</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3066CDD-571D-4F7D-AD44-B0F15CE9549D}"/>
              </a:ext>
            </a:extLst>
          </p:cNvPr>
          <p:cNvSpPr txBox="1"/>
          <p:nvPr/>
        </p:nvSpPr>
        <p:spPr>
          <a:xfrm>
            <a:off x="2002707" y="1425803"/>
            <a:ext cx="6723959" cy="1008000"/>
          </a:xfrm>
          <a:prstGeom prst="rect">
            <a:avLst/>
          </a:prstGeom>
          <a:solidFill>
            <a:srgbClr val="EDDCD5"/>
          </a:solidFill>
          <a:ln>
            <a:noFill/>
          </a:ln>
          <a:effectLst>
            <a:outerShdw blurRad="38100" dist="25400" dir="2700000" algn="tl" rotWithShape="0">
              <a:prstClr val="black">
                <a:alpha val="40000"/>
              </a:prstClr>
            </a:outerShdw>
          </a:effectLst>
        </p:spPr>
        <p:txBody>
          <a:bodyPr wrap="square" rtlCol="0" anchor="ctr" anchorCtr="0">
            <a:noAutofit/>
          </a:bodyPr>
          <a:lstStyle/>
          <a:p>
            <a:pPr>
              <a:lnSpc>
                <a:spcPts val="1800"/>
              </a:lnSpc>
            </a:pPr>
            <a:r>
              <a:rPr lang="ja-JP" altLang="en-US" sz="1400" b="1" dirty="0">
                <a:latin typeface="BIZ UDPゴシック" panose="020B0400000000000000" pitchFamily="50" charset="-128"/>
                <a:ea typeface="BIZ UDPゴシック" panose="020B0400000000000000" pitchFamily="50" charset="-128"/>
              </a:rPr>
              <a:t>　　　　公益社団法人　大阪府建築士会</a:t>
            </a:r>
            <a:endParaRPr lang="en-US" altLang="ja-JP" sz="1400" b="1" dirty="0">
              <a:latin typeface="BIZ UDPゴシック" panose="020B0400000000000000" pitchFamily="50" charset="-128"/>
              <a:ea typeface="BIZ UDPゴシック" panose="020B0400000000000000" pitchFamily="50" charset="-128"/>
            </a:endParaRPr>
          </a:p>
          <a:p>
            <a:pPr>
              <a:lnSpc>
                <a:spcPts val="1800"/>
              </a:lnSpc>
            </a:pPr>
            <a:r>
              <a:rPr lang="ja-JP" altLang="en-US" sz="1400" b="1" dirty="0">
                <a:latin typeface="BIZ UDPゴシック" panose="020B0400000000000000" pitchFamily="50" charset="-128"/>
                <a:ea typeface="BIZ UDPゴシック" panose="020B0400000000000000" pitchFamily="50" charset="-128"/>
              </a:rPr>
              <a:t>　　　　一般社団法人　大阪府建築士事務所協会</a:t>
            </a:r>
            <a:endParaRPr lang="en-US" altLang="ja-JP" sz="1400" b="1" dirty="0">
              <a:latin typeface="BIZ UDPゴシック" panose="020B0400000000000000" pitchFamily="50" charset="-128"/>
              <a:ea typeface="BIZ UDPゴシック" panose="020B0400000000000000" pitchFamily="50" charset="-128"/>
            </a:endParaRPr>
          </a:p>
          <a:p>
            <a:pPr>
              <a:lnSpc>
                <a:spcPts val="1800"/>
              </a:lnSpc>
            </a:pPr>
            <a:r>
              <a:rPr lang="ja-JP" altLang="en-US" sz="1400" b="1" dirty="0">
                <a:latin typeface="BIZ UDPゴシック" panose="020B0400000000000000" pitchFamily="50" charset="-128"/>
                <a:ea typeface="BIZ UDPゴシック" panose="020B0400000000000000" pitchFamily="50" charset="-128"/>
              </a:rPr>
              <a:t>　　　　公益社団法人　日本建築家協会近畿支部</a:t>
            </a:r>
            <a:endParaRPr lang="en-US" altLang="ja-JP" sz="1400" b="1" dirty="0">
              <a:latin typeface="BIZ UDPゴシック" panose="020B0400000000000000" pitchFamily="50" charset="-128"/>
              <a:ea typeface="BIZ UDPゴシック" panose="020B0400000000000000" pitchFamily="50" charset="-128"/>
            </a:endParaRPr>
          </a:p>
          <a:p>
            <a:pPr>
              <a:lnSpc>
                <a:spcPts val="1800"/>
              </a:lnSpc>
            </a:pPr>
            <a:r>
              <a:rPr lang="ja-JP" altLang="en-US" sz="1400" b="1" dirty="0">
                <a:latin typeface="BIZ UDPゴシック" panose="020B0400000000000000" pitchFamily="50" charset="-128"/>
                <a:ea typeface="BIZ UDPゴシック" panose="020B0400000000000000" pitchFamily="50" charset="-128"/>
              </a:rPr>
              <a:t>　　　　一般社団法人　日本建築協会</a:t>
            </a:r>
            <a:endParaRPr lang="en-US" altLang="ja-JP" sz="14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D5F2320-EEB4-4294-8051-2FA44594729E}"/>
              </a:ext>
            </a:extLst>
          </p:cNvPr>
          <p:cNvSpPr txBox="1"/>
          <p:nvPr/>
        </p:nvSpPr>
        <p:spPr>
          <a:xfrm>
            <a:off x="416557" y="3199060"/>
            <a:ext cx="1474190" cy="1524289"/>
          </a:xfrm>
          <a:prstGeom prst="rect">
            <a:avLst/>
          </a:prstGeom>
          <a:solidFill>
            <a:schemeClr val="accent5">
              <a:lumMod val="75000"/>
            </a:schemeClr>
          </a:solidFill>
          <a:ln w="12700">
            <a:noFill/>
          </a:ln>
          <a:effectLst>
            <a:outerShdw blurRad="38100" dist="25400" dir="2700000" algn="tl" rotWithShape="0">
              <a:prstClr val="black">
                <a:alpha val="40000"/>
              </a:prstClr>
            </a:outerShdw>
          </a:effectLst>
        </p:spPr>
        <p:txBody>
          <a:bodyPr wrap="square" rtlCol="0" anchor="ctr" anchorCtr="1">
            <a:no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具体的な</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連携内容</a:t>
            </a:r>
          </a:p>
        </p:txBody>
      </p:sp>
      <p:sp>
        <p:nvSpPr>
          <p:cNvPr id="12" name="テキスト ボックス 11">
            <a:extLst>
              <a:ext uri="{FF2B5EF4-FFF2-40B4-BE49-F238E27FC236}">
                <a16:creationId xmlns:a16="http://schemas.microsoft.com/office/drawing/2014/main" id="{B3359063-8C21-43A9-9C2B-B57FD6BE2430}"/>
              </a:ext>
            </a:extLst>
          </p:cNvPr>
          <p:cNvSpPr txBox="1"/>
          <p:nvPr/>
        </p:nvSpPr>
        <p:spPr>
          <a:xfrm>
            <a:off x="2002709" y="3198598"/>
            <a:ext cx="6723958" cy="1524751"/>
          </a:xfrm>
          <a:prstGeom prst="rect">
            <a:avLst/>
          </a:prstGeom>
          <a:solidFill>
            <a:srgbClr val="EDDCD5"/>
          </a:solidFill>
          <a:ln>
            <a:noFill/>
          </a:ln>
          <a:effectLst>
            <a:outerShdw blurRad="38100" dist="25400" dir="2700000" algn="tl" rotWithShape="0">
              <a:prstClr val="black">
                <a:alpha val="40000"/>
              </a:prstClr>
            </a:outerShdw>
          </a:effectLst>
        </p:spPr>
        <p:txBody>
          <a:bodyPr wrap="square"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○啓発ツールの作成、広報やイベント共催等の協力</a:t>
            </a:r>
          </a:p>
          <a:p>
            <a:r>
              <a:rPr lang="ja-JP" altLang="en-US" sz="1200" dirty="0">
                <a:latin typeface="BIZ UDゴシック" panose="020B0400000000000000" pitchFamily="49" charset="-128"/>
                <a:ea typeface="BIZ UDゴシック" panose="020B0400000000000000" pitchFamily="49" charset="-128"/>
              </a:rPr>
              <a:t>○セミナー・研修会講師の相互派遣</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○法改正対応等の制度円滑移行に向けたサポート体制整備</a:t>
            </a:r>
          </a:p>
          <a:p>
            <a:pPr>
              <a:spcBef>
                <a:spcPts val="400"/>
              </a:spcBef>
              <a:spcAft>
                <a:spcPts val="200"/>
              </a:spcAft>
            </a:pPr>
            <a:r>
              <a:rPr lang="ja-JP" altLang="en-US" sz="1200" b="1" dirty="0">
                <a:solidFill>
                  <a:srgbClr val="0000CC"/>
                </a:solidFill>
                <a:latin typeface="BIZ UDゴシック" panose="020B0400000000000000" pitchFamily="49" charset="-128"/>
                <a:ea typeface="BIZ UDゴシック" panose="020B0400000000000000" pitchFamily="49" charset="-128"/>
              </a:rPr>
              <a:t>（令和６年度に実施予定の取組例）</a:t>
            </a:r>
            <a:endParaRPr lang="en-US" altLang="ja-JP" sz="1200" b="1" dirty="0">
              <a:solidFill>
                <a:srgbClr val="0000CC"/>
              </a:solidFill>
              <a:latin typeface="BIZ UDゴシック" panose="020B0400000000000000" pitchFamily="49" charset="-128"/>
              <a:ea typeface="BIZ UDゴシック" panose="020B0400000000000000" pitchFamily="49" charset="-128"/>
            </a:endParaRPr>
          </a:p>
          <a:p>
            <a:pPr>
              <a:lnSpc>
                <a:spcPts val="1300"/>
              </a:lnSpc>
            </a:pPr>
            <a:r>
              <a:rPr lang="ja-JP" altLang="en-US" sz="1200" dirty="0">
                <a:solidFill>
                  <a:srgbClr val="0000CC"/>
                </a:solidFill>
                <a:latin typeface="BIZ UDゴシック" panose="020B0400000000000000" pitchFamily="49" charset="-128"/>
                <a:ea typeface="BIZ UDゴシック" panose="020B0400000000000000" pitchFamily="49" charset="-128"/>
              </a:rPr>
              <a:t> 　◇府が作成する住宅断熱性能可視化シミュレーションツール</a:t>
            </a:r>
            <a:endParaRPr lang="en-US" altLang="ja-JP" sz="1200" dirty="0">
              <a:solidFill>
                <a:srgbClr val="0000CC"/>
              </a:solidFill>
              <a:latin typeface="BIZ UDゴシック" panose="020B0400000000000000" pitchFamily="49" charset="-128"/>
              <a:ea typeface="BIZ UDゴシック" panose="020B0400000000000000" pitchFamily="49" charset="-128"/>
            </a:endParaRPr>
          </a:p>
          <a:p>
            <a:pPr>
              <a:lnSpc>
                <a:spcPts val="1300"/>
              </a:lnSpc>
            </a:pPr>
            <a:r>
              <a:rPr lang="ja-JP" altLang="en-US" sz="1200" dirty="0">
                <a:solidFill>
                  <a:srgbClr val="0000CC"/>
                </a:solidFill>
                <a:latin typeface="BIZ UDゴシック" panose="020B0400000000000000" pitchFamily="49" charset="-128"/>
                <a:ea typeface="BIZ UDゴシック" panose="020B0400000000000000" pitchFamily="49" charset="-128"/>
              </a:rPr>
              <a:t>　 　への専門的見地からの助言</a:t>
            </a:r>
            <a:endParaRPr lang="en-US" altLang="ja-JP" sz="1200" dirty="0">
              <a:solidFill>
                <a:srgbClr val="0000CC"/>
              </a:solidFill>
              <a:latin typeface="BIZ UDゴシック" panose="020B0400000000000000" pitchFamily="49" charset="-128"/>
              <a:ea typeface="BIZ UDゴシック" panose="020B0400000000000000" pitchFamily="49" charset="-128"/>
            </a:endParaRPr>
          </a:p>
          <a:p>
            <a:pPr>
              <a:lnSpc>
                <a:spcPts val="1300"/>
              </a:lnSpc>
            </a:pPr>
            <a:r>
              <a:rPr lang="ja-JP" altLang="en-US" sz="1200" dirty="0">
                <a:solidFill>
                  <a:srgbClr val="0000CC"/>
                </a:solidFill>
                <a:latin typeface="BIZ UDゴシック" panose="020B0400000000000000" pitchFamily="49" charset="-128"/>
                <a:ea typeface="BIZ UDゴシック" panose="020B0400000000000000" pitchFamily="49" charset="-128"/>
              </a:rPr>
              <a:t>　 ◇シミュレーションツールを活用した省エネ住宅の普及啓発</a:t>
            </a:r>
            <a:endParaRPr lang="en-US" altLang="ja-JP" sz="1200" dirty="0">
              <a:solidFill>
                <a:srgbClr val="0000CC"/>
              </a:solidFill>
              <a:latin typeface="BIZ UDゴシック" panose="020B0400000000000000" pitchFamily="49" charset="-128"/>
              <a:ea typeface="BIZ UDゴシック" panose="020B0400000000000000" pitchFamily="49" charset="-128"/>
            </a:endParaRPr>
          </a:p>
          <a:p>
            <a:pPr>
              <a:lnSpc>
                <a:spcPts val="1300"/>
              </a:lnSpc>
            </a:pPr>
            <a:r>
              <a:rPr lang="ja-JP" altLang="en-US" sz="1200" dirty="0">
                <a:solidFill>
                  <a:srgbClr val="0000CC"/>
                </a:solidFill>
                <a:latin typeface="BIZ UDゴシック" panose="020B0400000000000000" pitchFamily="49" charset="-128"/>
                <a:ea typeface="BIZ UDゴシック" panose="020B0400000000000000" pitchFamily="49" charset="-128"/>
              </a:rPr>
              <a:t>　 ◇ＺＥＢ普及に向けた連携イベントの実施</a:t>
            </a:r>
            <a:endParaRPr lang="en-US" altLang="ja-JP" sz="1200" dirty="0">
              <a:solidFill>
                <a:srgbClr val="0000CC"/>
              </a:solidFill>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F819EAF7-6E43-4C0B-9AD6-AE7BE496EED5}"/>
              </a:ext>
            </a:extLst>
          </p:cNvPr>
          <p:cNvSpPr/>
          <p:nvPr/>
        </p:nvSpPr>
        <p:spPr>
          <a:xfrm>
            <a:off x="2002708" y="4819306"/>
            <a:ext cx="3010519" cy="252000"/>
          </a:xfrm>
          <a:prstGeom prst="roundRect">
            <a:avLst/>
          </a:prstGeom>
          <a:solidFill>
            <a:srgbClr val="FFC000"/>
          </a:solidFill>
          <a:ln w="9525">
            <a:solidFill>
              <a:srgbClr val="002060"/>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lang="ja-JP" altLang="en-US" sz="1300" b="1" dirty="0">
                <a:solidFill>
                  <a:schemeClr val="tx1"/>
                </a:solidFill>
                <a:latin typeface="BIZ UDPゴシック" panose="020B0400000000000000" pitchFamily="50" charset="-128"/>
                <a:ea typeface="BIZ UDPゴシック" panose="020B0400000000000000" pitchFamily="50" charset="-128"/>
              </a:rPr>
              <a:t>大阪府</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4722F91A-646D-4750-95C5-95EA4B504473}"/>
              </a:ext>
            </a:extLst>
          </p:cNvPr>
          <p:cNvSpPr/>
          <p:nvPr/>
        </p:nvSpPr>
        <p:spPr>
          <a:xfrm>
            <a:off x="5511748" y="4819305"/>
            <a:ext cx="3214918" cy="252000"/>
          </a:xfrm>
          <a:prstGeom prst="roundRect">
            <a:avLst/>
          </a:prstGeom>
          <a:solidFill>
            <a:srgbClr val="FFC000"/>
          </a:solidFill>
          <a:ln w="9525">
            <a:solidFill>
              <a:srgbClr val="002060"/>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lang="zh-TW" altLang="en-US" sz="1300" b="1" dirty="0">
                <a:solidFill>
                  <a:schemeClr val="tx1"/>
                </a:solidFill>
                <a:latin typeface="BIZ UDPゴシック" panose="020B0400000000000000" pitchFamily="50" charset="-128"/>
                <a:ea typeface="BIZ UDPゴシック" panose="020B0400000000000000" pitchFamily="50" charset="-128"/>
              </a:rPr>
              <a:t>在阪建築４団体</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p:txBody>
      </p:sp>
      <p:pic>
        <p:nvPicPr>
          <p:cNvPr id="1028" name="Picture 4" descr="現場監督のイラスト">
            <a:extLst>
              <a:ext uri="{FF2B5EF4-FFF2-40B4-BE49-F238E27FC236}">
                <a16:creationId xmlns:a16="http://schemas.microsoft.com/office/drawing/2014/main" id="{C88757B7-F054-4696-8863-319423E991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454" y="1044423"/>
            <a:ext cx="1019331" cy="141573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a:extLst>
              <a:ext uri="{FF2B5EF4-FFF2-40B4-BE49-F238E27FC236}">
                <a16:creationId xmlns:a16="http://schemas.microsoft.com/office/drawing/2014/main" id="{A0F324BD-DD6A-462B-8378-1EF8B600B474}"/>
              </a:ext>
            </a:extLst>
          </p:cNvPr>
          <p:cNvGrpSpPr/>
          <p:nvPr/>
        </p:nvGrpSpPr>
        <p:grpSpPr>
          <a:xfrm>
            <a:off x="6611221" y="1146583"/>
            <a:ext cx="1097711" cy="1338000"/>
            <a:chOff x="6599084" y="1500159"/>
            <a:chExt cx="1097711" cy="1338000"/>
          </a:xfrm>
        </p:grpSpPr>
        <p:pic>
          <p:nvPicPr>
            <p:cNvPr id="22" name="図 21">
              <a:extLst>
                <a:ext uri="{FF2B5EF4-FFF2-40B4-BE49-F238E27FC236}">
                  <a16:creationId xmlns:a16="http://schemas.microsoft.com/office/drawing/2014/main" id="{7104E6F7-9A01-421B-BF4D-24FB356FB1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11" y="1500159"/>
              <a:ext cx="953135" cy="1192911"/>
            </a:xfrm>
            <a:prstGeom prst="rect">
              <a:avLst/>
            </a:prstGeom>
          </p:spPr>
        </p:pic>
        <p:sp>
          <p:nvSpPr>
            <p:cNvPr id="28" name="テキスト ボックス 27">
              <a:extLst>
                <a:ext uri="{FF2B5EF4-FFF2-40B4-BE49-F238E27FC236}">
                  <a16:creationId xmlns:a16="http://schemas.microsoft.com/office/drawing/2014/main" id="{E6CC9015-B651-4089-896C-A383067E1A93}"/>
                </a:ext>
              </a:extLst>
            </p:cNvPr>
            <p:cNvSpPr txBox="1"/>
            <p:nvPr/>
          </p:nvSpPr>
          <p:spPr>
            <a:xfrm>
              <a:off x="6599084" y="2653493"/>
              <a:ext cx="1097711" cy="184666"/>
            </a:xfrm>
            <a:prstGeom prst="rect">
              <a:avLst/>
            </a:prstGeom>
            <a:noFill/>
          </p:spPr>
          <p:txBody>
            <a:bodyPr wrap="square">
              <a:spAutoFit/>
            </a:bodyPr>
            <a:lstStyle/>
            <a:p>
              <a:pPr algn="ctr"/>
              <a:r>
                <a:rPr lang="ja-JP" altLang="en-US" sz="600" dirty="0">
                  <a:latin typeface="BIZ UDゴシック" panose="020B0400000000000000" pitchFamily="49" charset="-128"/>
                  <a:ea typeface="BIZ UDゴシック" panose="020B0400000000000000" pitchFamily="49" charset="-128"/>
                </a:rPr>
                <a:t>Ⓒ</a:t>
              </a:r>
              <a:r>
                <a:rPr lang="en-US" altLang="ja-JP" sz="600" dirty="0">
                  <a:latin typeface="BIZ UDゴシック" panose="020B0400000000000000" pitchFamily="49" charset="-128"/>
                  <a:ea typeface="BIZ UDゴシック" panose="020B0400000000000000" pitchFamily="49" charset="-128"/>
                </a:rPr>
                <a:t>2014 </a:t>
              </a:r>
              <a:r>
                <a:rPr lang="ja-JP" altLang="en-US" sz="600" dirty="0">
                  <a:latin typeface="BIZ UDゴシック" panose="020B0400000000000000" pitchFamily="49" charset="-128"/>
                  <a:ea typeface="BIZ UDゴシック" panose="020B0400000000000000" pitchFamily="49" charset="-128"/>
                </a:rPr>
                <a:t>大阪府もずやん</a:t>
              </a:r>
            </a:p>
          </p:txBody>
        </p:sp>
      </p:grpSp>
      <p:sp>
        <p:nvSpPr>
          <p:cNvPr id="26" name="十字形 25">
            <a:extLst>
              <a:ext uri="{FF2B5EF4-FFF2-40B4-BE49-F238E27FC236}">
                <a16:creationId xmlns:a16="http://schemas.microsoft.com/office/drawing/2014/main" id="{7E4B3441-5DD1-4140-B293-0CEFD7ADA815}"/>
              </a:ext>
            </a:extLst>
          </p:cNvPr>
          <p:cNvSpPr>
            <a:spLocks noChangeAspect="1"/>
          </p:cNvSpPr>
          <p:nvPr/>
        </p:nvSpPr>
        <p:spPr>
          <a:xfrm rot="2700000">
            <a:off x="5060000" y="5445757"/>
            <a:ext cx="432000" cy="432000"/>
          </a:xfrm>
          <a:prstGeom prst="plus">
            <a:avLst>
              <a:gd name="adj" fmla="val 39110"/>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二等辺三角形 26">
            <a:extLst>
              <a:ext uri="{FF2B5EF4-FFF2-40B4-BE49-F238E27FC236}">
                <a16:creationId xmlns:a16="http://schemas.microsoft.com/office/drawing/2014/main" id="{AE6B2C59-3BE6-4782-A58A-A400AE829D9F}"/>
              </a:ext>
            </a:extLst>
          </p:cNvPr>
          <p:cNvSpPr/>
          <p:nvPr/>
        </p:nvSpPr>
        <p:spPr>
          <a:xfrm flipV="1">
            <a:off x="4005256" y="6148138"/>
            <a:ext cx="2520000" cy="180000"/>
          </a:xfrm>
          <a:prstGeom prst="triangle">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01E82DDA-1F45-4C2A-AA39-DCE1FB16C0EA}"/>
              </a:ext>
            </a:extLst>
          </p:cNvPr>
          <p:cNvGrpSpPr/>
          <p:nvPr/>
        </p:nvGrpSpPr>
        <p:grpSpPr>
          <a:xfrm>
            <a:off x="6802020" y="2994166"/>
            <a:ext cx="1925423" cy="1790737"/>
            <a:chOff x="6948264" y="2510540"/>
            <a:chExt cx="2041449" cy="1991546"/>
          </a:xfrm>
        </p:grpSpPr>
        <p:pic>
          <p:nvPicPr>
            <p:cNvPr id="1032" name="Picture 8" descr="説明会・セミナーのイラスト（女性）">
              <a:extLst>
                <a:ext uri="{FF2B5EF4-FFF2-40B4-BE49-F238E27FC236}">
                  <a16:creationId xmlns:a16="http://schemas.microsoft.com/office/drawing/2014/main" id="{3F8DC7E0-1DCD-4DC1-A962-14F6BDE1A2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2510540"/>
              <a:ext cx="2041449" cy="1991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家の断熱のイラスト">
              <a:extLst>
                <a:ext uri="{FF2B5EF4-FFF2-40B4-BE49-F238E27FC236}">
                  <a16:creationId xmlns:a16="http://schemas.microsoft.com/office/drawing/2014/main" id="{3D314BA4-705A-41D2-A1CF-7A69D8F95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0714" y="2852936"/>
              <a:ext cx="1030391" cy="75124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スライド番号プレースホルダー 3">
            <a:extLst>
              <a:ext uri="{FF2B5EF4-FFF2-40B4-BE49-F238E27FC236}">
                <a16:creationId xmlns:a16="http://schemas.microsoft.com/office/drawing/2014/main" id="{5BCB7FB0-891D-436F-9554-20C63638AD6E}"/>
              </a:ext>
            </a:extLst>
          </p:cNvPr>
          <p:cNvSpPr>
            <a:spLocks noGrp="1"/>
          </p:cNvSpPr>
          <p:nvPr>
            <p:ph type="sldNum" sz="quarter" idx="12"/>
          </p:nvPr>
        </p:nvSpPr>
        <p:spPr/>
        <p:txBody>
          <a:bodyPr/>
          <a:lstStyle/>
          <a:p>
            <a:fld id="{930DF1FA-2879-4CB1-9630-E4043495BA91}" type="slidenum">
              <a:rPr kumimoji="1" lang="ja-JP" altLang="en-US" smtClean="0"/>
              <a:t>13</a:t>
            </a:fld>
            <a:endParaRPr kumimoji="1" lang="ja-JP" altLang="en-US" dirty="0"/>
          </a:p>
        </p:txBody>
      </p:sp>
      <p:sp>
        <p:nvSpPr>
          <p:cNvPr id="31" name="テキスト ボックス 30">
            <a:extLst>
              <a:ext uri="{FF2B5EF4-FFF2-40B4-BE49-F238E27FC236}">
                <a16:creationId xmlns:a16="http://schemas.microsoft.com/office/drawing/2014/main" id="{FD1491D0-DE48-49C8-9894-ADB9CE851B71}"/>
              </a:ext>
            </a:extLst>
          </p:cNvPr>
          <p:cNvSpPr txBox="1"/>
          <p:nvPr/>
        </p:nvSpPr>
        <p:spPr>
          <a:xfrm>
            <a:off x="2013383" y="2501209"/>
            <a:ext cx="6713283" cy="627787"/>
          </a:xfrm>
          <a:prstGeom prst="rect">
            <a:avLst/>
          </a:prstGeom>
          <a:solidFill>
            <a:srgbClr val="EDDCD5"/>
          </a:solidFill>
          <a:ln w="12700">
            <a:noFill/>
          </a:ln>
          <a:effectLst>
            <a:outerShdw blurRad="38100" dist="25400" dir="2700000" algn="tl" rotWithShape="0">
              <a:prstClr val="black">
                <a:alpha val="40000"/>
              </a:prstClr>
            </a:outerShdw>
          </a:effectLst>
        </p:spPr>
        <p:txBody>
          <a:bodyPr wrap="square"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○ＺＥＨ・ＺＥＢ等の省エネ住宅・建築物普及による気候変動対策への貢献</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○住宅・建築物の性能向上による、府民への健康や快適性向上等の付加価値の提供</a:t>
            </a:r>
            <a:endParaRPr lang="en-US" altLang="ja-JP" sz="11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○建築物省エネ法改正等の急激な制度改変に対する消費者や業界への円滑な対応</a:t>
            </a:r>
          </a:p>
        </p:txBody>
      </p:sp>
      <p:sp>
        <p:nvSpPr>
          <p:cNvPr id="32" name="テキスト ボックス 31">
            <a:extLst>
              <a:ext uri="{FF2B5EF4-FFF2-40B4-BE49-F238E27FC236}">
                <a16:creationId xmlns:a16="http://schemas.microsoft.com/office/drawing/2014/main" id="{EF3059C3-926B-4311-8B4E-DB606EA07578}"/>
              </a:ext>
            </a:extLst>
          </p:cNvPr>
          <p:cNvSpPr txBox="1"/>
          <p:nvPr/>
        </p:nvSpPr>
        <p:spPr>
          <a:xfrm>
            <a:off x="416557" y="2501211"/>
            <a:ext cx="1474189" cy="627786"/>
          </a:xfrm>
          <a:prstGeom prst="rect">
            <a:avLst/>
          </a:prstGeom>
          <a:solidFill>
            <a:schemeClr val="accent5">
              <a:lumMod val="75000"/>
            </a:schemeClr>
          </a:solidFill>
          <a:ln w="12700">
            <a:noFill/>
          </a:ln>
          <a:effectLst>
            <a:outerShdw blurRad="38100" dist="25400" dir="2700000" algn="tl" rotWithShape="0">
              <a:prstClr val="black">
                <a:alpha val="40000"/>
              </a:prstClr>
            </a:outerShdw>
          </a:effectLst>
        </p:spPr>
        <p:txBody>
          <a:bodyPr wrap="square" rtlCol="0" anchor="ctr" anchorCtr="1">
            <a:no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取組の方向性</a:t>
            </a:r>
          </a:p>
        </p:txBody>
      </p:sp>
    </p:spTree>
    <p:extLst>
      <p:ext uri="{BB962C8B-B14F-4D97-AF65-F5344CB8AC3E}">
        <p14:creationId xmlns:p14="http://schemas.microsoft.com/office/powerpoint/2010/main" val="334285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議題（４）</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　庁内</a:t>
            </a:r>
            <a:r>
              <a:rPr lang="ja-JP" altLang="en-US" sz="2800" b="1">
                <a:solidFill>
                  <a:schemeClr val="bg1"/>
                </a:solidFill>
                <a:latin typeface="UD デジタル 教科書体 NK-B" panose="02020700000000000000" pitchFamily="18" charset="-128"/>
                <a:ea typeface="UD デジタル 教科書体 NK-B" panose="02020700000000000000" pitchFamily="18" charset="-128"/>
              </a:rPr>
              <a:t>率先取組みの</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さらなる推進</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14</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資料４</a:t>
            </a:r>
          </a:p>
        </p:txBody>
      </p:sp>
    </p:spTree>
    <p:extLst>
      <p:ext uri="{BB962C8B-B14F-4D97-AF65-F5344CB8AC3E}">
        <p14:creationId xmlns:p14="http://schemas.microsoft.com/office/powerpoint/2010/main" val="367216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02CF442-B210-4DF5-B5CA-7E38A3205AC9}"/>
              </a:ext>
            </a:extLst>
          </p:cNvPr>
          <p:cNvSpPr txBox="1"/>
          <p:nvPr/>
        </p:nvSpPr>
        <p:spPr>
          <a:xfrm>
            <a:off x="0" y="656251"/>
            <a:ext cx="9012116" cy="2400850"/>
          </a:xfrm>
          <a:prstGeom prst="rect">
            <a:avLst/>
          </a:prstGeom>
          <a:noFill/>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１．考え方</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府域全体で脱炭素を進めるには、府庁内での率先行動を浸透させることが重要。</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職場での取組み徹底により、さらに改善を図る。働き方改革の観点からも推進。</a:t>
            </a:r>
            <a:endParaRPr kumimoji="0"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endPar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300"/>
              </a:spcBef>
              <a:spcAft>
                <a:spcPts val="0"/>
              </a:spcAft>
              <a:buClrTx/>
              <a:buSzTx/>
              <a:buFontTx/>
              <a:buNone/>
              <a:tabLst/>
              <a:defRPr/>
            </a:pPr>
            <a:r>
              <a:rPr kumimoji="0"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 重点的に取り組んで頂きたい事項　</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環境農林水産部内での試行実施を踏まえ、以下の観点から、</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重点取組事項</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を設定</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・ペーパーレス取組のうち、事務効率化や負担軽減にもつながるもの</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・省エネ行動のうち、実施が容易で効果も期待できるもの　　　・</a:t>
            </a:r>
            <a:r>
              <a:rPr kumimoji="0" lang="ja-JP" altLang="en-US" sz="1400" dirty="0">
                <a:solidFill>
                  <a:prstClr val="black"/>
                </a:solidFill>
                <a:latin typeface="BIZ UDPゴシック" panose="020B0400000000000000" pitchFamily="50" charset="-128"/>
                <a:ea typeface="BIZ UDPゴシック" panose="020B0400000000000000" pitchFamily="50" charset="-128"/>
              </a:rPr>
              <a:t>プラスチック廃棄物の削減・分別を促進するもの</a:t>
            </a:r>
            <a:endParaRPr kumimoji="0" lang="ja-JP" altLang="en-US" sz="1400"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 name="タイトル 1">
            <a:extLst>
              <a:ext uri="{FF2B5EF4-FFF2-40B4-BE49-F238E27FC236}">
                <a16:creationId xmlns:a16="http://schemas.microsoft.com/office/drawing/2014/main" id="{EEB36DE4-854A-47B9-AABB-E833C3B0937B}"/>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庁内における率先行動のさらなる浸透に向けて</a:t>
            </a:r>
          </a:p>
        </p:txBody>
      </p:sp>
      <p:graphicFrame>
        <p:nvGraphicFramePr>
          <p:cNvPr id="8" name="表 14">
            <a:extLst>
              <a:ext uri="{FF2B5EF4-FFF2-40B4-BE49-F238E27FC236}">
                <a16:creationId xmlns:a16="http://schemas.microsoft.com/office/drawing/2014/main" id="{68658594-FF62-460F-8E66-DE352CDE4223}"/>
              </a:ext>
            </a:extLst>
          </p:cNvPr>
          <p:cNvGraphicFramePr>
            <a:graphicFrameLocks noGrp="1"/>
          </p:cNvGraphicFramePr>
          <p:nvPr>
            <p:extLst>
              <p:ext uri="{D42A27DB-BD31-4B8C-83A1-F6EECF244321}">
                <p14:modId xmlns:p14="http://schemas.microsoft.com/office/powerpoint/2010/main" val="4099151602"/>
              </p:ext>
            </p:extLst>
          </p:nvPr>
        </p:nvGraphicFramePr>
        <p:xfrm>
          <a:off x="42494" y="3007320"/>
          <a:ext cx="9059009" cy="3122042"/>
        </p:xfrm>
        <a:graphic>
          <a:graphicData uri="http://schemas.openxmlformats.org/drawingml/2006/table">
            <a:tbl>
              <a:tblPr firstRow="1" bandRow="1">
                <a:tableStyleId>{5C22544A-7EE6-4342-B048-85BDC9FD1C3A}</a:tableStyleId>
              </a:tblPr>
              <a:tblGrid>
                <a:gridCol w="4626871">
                  <a:extLst>
                    <a:ext uri="{9D8B030D-6E8A-4147-A177-3AD203B41FA5}">
                      <a16:colId xmlns:a16="http://schemas.microsoft.com/office/drawing/2014/main" val="779832596"/>
                    </a:ext>
                  </a:extLst>
                </a:gridCol>
                <a:gridCol w="4432138">
                  <a:extLst>
                    <a:ext uri="{9D8B030D-6E8A-4147-A177-3AD203B41FA5}">
                      <a16:colId xmlns:a16="http://schemas.microsoft.com/office/drawing/2014/main" val="1500698729"/>
                    </a:ext>
                  </a:extLst>
                </a:gridCol>
              </a:tblGrid>
              <a:tr h="324000">
                <a:tc>
                  <a:txBody>
                    <a:bodyPr/>
                    <a:lstStyle/>
                    <a:p>
                      <a:pPr>
                        <a:lnSpc>
                          <a:spcPct val="100000"/>
                        </a:lnSpc>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重点取組事項　　</a:t>
                      </a:r>
                    </a:p>
                  </a:txBody>
                  <a:tcPr anchor="ctr">
                    <a:solidFill>
                      <a:schemeClr val="accent2">
                        <a:lumMod val="40000"/>
                        <a:lumOff val="60000"/>
                      </a:schemeClr>
                    </a:solidFill>
                  </a:tcPr>
                </a:tc>
                <a:tc>
                  <a:txBody>
                    <a:bodyPr/>
                    <a:lstStyle/>
                    <a:p>
                      <a:pPr>
                        <a:lnSpc>
                          <a:spcPct val="100000"/>
                        </a:lnSpc>
                        <a:spcBef>
                          <a:spcPts val="3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効果・意義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2">
                        <a:lumMod val="40000"/>
                        <a:lumOff val="60000"/>
                      </a:schemeClr>
                    </a:solidFill>
                  </a:tcPr>
                </a:tc>
                <a:extLst>
                  <a:ext uri="{0D108BD9-81ED-4DB2-BD59-A6C34878D82A}">
                    <a16:rowId xmlns:a16="http://schemas.microsoft.com/office/drawing/2014/main" val="1288216356"/>
                  </a:ext>
                </a:extLst>
              </a:tr>
              <a:tr h="288000">
                <a:tc>
                  <a:txBody>
                    <a:bodyPr/>
                    <a:lstStyle/>
                    <a:p>
                      <a:pPr>
                        <a:lnSpc>
                          <a:spcPct val="100000"/>
                        </a:lnSpc>
                        <a:spcBef>
                          <a:spcPts val="30"/>
                        </a:spcBef>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１　徹底したペーパーレス化</a:t>
                      </a:r>
                    </a:p>
                  </a:txBody>
                  <a:tcPr anchor="ctr"/>
                </a:tc>
                <a:tc>
                  <a:txBody>
                    <a:bodyPr/>
                    <a:lstStyle/>
                    <a:p>
                      <a:pPr>
                        <a:lnSpc>
                          <a:spcPct val="100000"/>
                        </a:lnSpc>
                        <a:spcBef>
                          <a:spcPts val="30"/>
                        </a:spcBef>
                      </a:pPr>
                      <a:endParaRPr kumimoji="1" lang="ja-JP" altLang="en-US"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44369490"/>
                  </a:ext>
                </a:extLst>
              </a:tr>
              <a:tr h="0">
                <a:tc>
                  <a:txBody>
                    <a:bodyPr/>
                    <a:lstStyle/>
                    <a:p>
                      <a:pPr>
                        <a:lnSpc>
                          <a:spcPts val="1800"/>
                        </a:lnSpc>
                        <a:spcBef>
                          <a:spcPts val="0"/>
                        </a:spcBef>
                      </a:pPr>
                      <a:r>
                        <a:rPr kumimoji="1" lang="ja-JP" altLang="en-US" sz="1400" dirty="0">
                          <a:latin typeface="BIZ UDPゴシック" panose="020B0400000000000000" pitchFamily="50" charset="-128"/>
                          <a:ea typeface="BIZ UDPゴシック" panose="020B0400000000000000" pitchFamily="50" charset="-128"/>
                        </a:rPr>
                        <a:t>　　①幹部レクや会議等での徹底したペーパーレス化</a:t>
                      </a:r>
                    </a:p>
                    <a:p>
                      <a:pPr>
                        <a:lnSpc>
                          <a:spcPts val="1800"/>
                        </a:lnSpc>
                      </a:pPr>
                      <a:r>
                        <a:rPr kumimoji="1" lang="ja-JP" altLang="en-US" sz="1400" dirty="0">
                          <a:latin typeface="BIZ UDPゴシック" panose="020B0400000000000000" pitchFamily="50" charset="-128"/>
                          <a:ea typeface="BIZ UDPゴシック" panose="020B0400000000000000" pitchFamily="50" charset="-128"/>
                        </a:rPr>
                        <a:t>　　②決裁での紙回付の縮減</a:t>
                      </a:r>
                      <a:endParaRPr kumimoji="1" lang="ja-JP" altLang="en-US" dirty="0"/>
                    </a:p>
                  </a:txBody>
                  <a:tcPr anchor="ctr"/>
                </a:tc>
                <a:tc>
                  <a:txBody>
                    <a:bodyPr/>
                    <a:lstStyle/>
                    <a:p>
                      <a:pPr>
                        <a:lnSpc>
                          <a:spcPts val="1800"/>
                        </a:lnSpc>
                        <a:spcBef>
                          <a:spcPts val="30"/>
                        </a:spcBef>
                      </a:pP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共通</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各種コスト削減（紙代・印刷代や保管スペース）</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3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①テレワーク等の促進、紙資料の準備時間削減に伴う</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3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　 職員の負荷軽減、データ管理における検索性の向上　　　②資料修正や決裁完了までの時間短縮</a:t>
                      </a:r>
                    </a:p>
                  </a:txBody>
                  <a:tcPr anchor="ctr"/>
                </a:tc>
                <a:extLst>
                  <a:ext uri="{0D108BD9-81ED-4DB2-BD59-A6C34878D82A}">
                    <a16:rowId xmlns:a16="http://schemas.microsoft.com/office/drawing/2014/main" val="953053375"/>
                  </a:ext>
                </a:extLst>
              </a:tr>
              <a:tr h="288000">
                <a:tc>
                  <a:txBody>
                    <a:bodyPr/>
                    <a:lstStyle/>
                    <a:p>
                      <a:pPr marL="0" marR="0" lvl="0" indent="0" algn="l" defTabSz="914400" rtl="0" eaLnBrk="1" fontAlgn="auto" latinLnBrk="0" hangingPunct="1">
                        <a:lnSpc>
                          <a:spcPct val="100000"/>
                        </a:lnSpc>
                        <a:spcBef>
                          <a:spcPts val="30"/>
                        </a:spcBef>
                        <a:spcAft>
                          <a:spcPts val="0"/>
                        </a:spcAft>
                        <a:buClrTx/>
                        <a:buSzTx/>
                        <a:buFontTx/>
                        <a:buNone/>
                        <a:tabLst/>
                        <a:defRPr/>
                      </a:pPr>
                      <a:r>
                        <a:rPr kumimoji="1" lang="ja-JP" altLang="en-US" sz="1400" b="1" kern="1200" dirty="0">
                          <a:solidFill>
                            <a:srgbClr val="FF0000"/>
                          </a:solidFill>
                          <a:latin typeface="BIZ UDPゴシック" panose="020B0400000000000000" pitchFamily="50" charset="-128"/>
                          <a:ea typeface="BIZ UDPゴシック" panose="020B0400000000000000" pitchFamily="50" charset="-128"/>
                          <a:cs typeface="+mn-cs"/>
                        </a:rPr>
                        <a:t>２　徹底した省エネの取組み・プラスチックごみの分別</a:t>
                      </a:r>
                    </a:p>
                  </a:txBody>
                  <a:tcPr anchor="ctr"/>
                </a:tc>
                <a:tc>
                  <a:txBody>
                    <a:bodyPr/>
                    <a:lstStyle/>
                    <a:p>
                      <a:pPr>
                        <a:lnSpc>
                          <a:spcPct val="100000"/>
                        </a:lnSpc>
                        <a:spcBef>
                          <a:spcPts val="30"/>
                        </a:spcBef>
                      </a:pPr>
                      <a:endParaRPr kumimoji="1" lang="ja-JP" altLang="en-US"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4516693"/>
                  </a:ext>
                </a:extLst>
              </a:tr>
              <a:tr h="835711">
                <a:tc>
                  <a:txBody>
                    <a:bodyPr/>
                    <a:lstStyle/>
                    <a:p>
                      <a:pPr marL="0" marR="0" lvl="0" indent="0" algn="l" defTabSz="914400" rtl="0" eaLnBrk="1" fontAlgn="auto" latinLnBrk="0" hangingPunct="1">
                        <a:lnSpc>
                          <a:spcPts val="1800"/>
                        </a:lnSpc>
                        <a:spcBef>
                          <a:spcPts val="3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　　③昼休みの消灯の徹底　</a:t>
                      </a:r>
                    </a:p>
                    <a:p>
                      <a:pPr marL="0" marR="0" lvl="0" indent="0" algn="l" defTabSz="914400" rtl="0" eaLnBrk="1" fontAlgn="auto" latinLnBrk="0" hangingPunct="1">
                        <a:lnSpc>
                          <a:spcPts val="1800"/>
                        </a:lnSpc>
                        <a:spcBef>
                          <a:spcPts val="3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　　④パソコン画面の輝度調整</a:t>
                      </a:r>
                    </a:p>
                    <a:p>
                      <a:pPr marL="0" marR="0" lvl="0" indent="0" algn="l" defTabSz="914400" rtl="0" eaLnBrk="1" fontAlgn="auto" latinLnBrk="0" hangingPunct="1">
                        <a:lnSpc>
                          <a:spcPts val="1800"/>
                        </a:lnSpc>
                        <a:spcBef>
                          <a:spcPts val="3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　　⑤テレビ、モニターの電源</a:t>
                      </a:r>
                      <a:r>
                        <a:rPr kumimoji="1" lang="en-US" altLang="ja-JP" sz="1400" dirty="0">
                          <a:latin typeface="BIZ UDPゴシック" panose="020B0400000000000000" pitchFamily="50" charset="-128"/>
                          <a:ea typeface="BIZ UDPゴシック" panose="020B0400000000000000" pitchFamily="50" charset="-128"/>
                        </a:rPr>
                        <a:t>OFF</a:t>
                      </a:r>
                      <a:r>
                        <a:rPr kumimoji="1" lang="ja-JP" altLang="en-US" sz="1400" dirty="0">
                          <a:latin typeface="BIZ UDPゴシック" panose="020B0400000000000000" pitchFamily="50" charset="-128"/>
                          <a:ea typeface="BIZ UDPゴシック" panose="020B0400000000000000" pitchFamily="50" charset="-128"/>
                        </a:rPr>
                        <a:t>の徹底</a:t>
                      </a:r>
                    </a:p>
                    <a:p>
                      <a:pPr>
                        <a:lnSpc>
                          <a:spcPts val="1800"/>
                        </a:lnSpc>
                        <a:spcBef>
                          <a:spcPts val="0"/>
                        </a:spcBef>
                      </a:pPr>
                      <a:r>
                        <a:rPr kumimoji="1" lang="ja-JP" altLang="en-US" sz="1400" dirty="0">
                          <a:latin typeface="BIZ UDPゴシック" panose="020B0400000000000000" pitchFamily="50" charset="-128"/>
                          <a:ea typeface="BIZ UDPゴシック" panose="020B0400000000000000" pitchFamily="50" charset="-128"/>
                        </a:rPr>
                        <a:t>　　⑥プラスチックごみの分別</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特にペットボトル３分別</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nSpc>
                          <a:spcPts val="1800"/>
                        </a:lnSpc>
                        <a:spcBef>
                          <a:spcPts val="30"/>
                        </a:spcBef>
                      </a:pPr>
                      <a:r>
                        <a:rPr kumimoji="1" lang="ja-JP" altLang="en-US" sz="1400" dirty="0">
                          <a:latin typeface="BIZ UDPゴシック" panose="020B0400000000000000" pitchFamily="50" charset="-128"/>
                          <a:ea typeface="BIZ UDPゴシック" panose="020B0400000000000000" pitchFamily="50" charset="-128"/>
                        </a:rPr>
                        <a:t>③執務室の照明</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削減</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134kWh/</a:t>
                      </a:r>
                      <a:r>
                        <a:rPr kumimoji="1" lang="ja-JP" altLang="en-US" sz="1200" dirty="0">
                          <a:latin typeface="BIZ UDPゴシック" panose="020B0400000000000000" pitchFamily="50" charset="-128"/>
                          <a:ea typeface="BIZ UDPゴシック" panose="020B0400000000000000" pitchFamily="50" charset="-128"/>
                        </a:rPr>
                        <a:t>年・５０人用執務室）</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3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④パソコン使用電力の</a:t>
                      </a:r>
                      <a:r>
                        <a:rPr kumimoji="1" lang="en-US" altLang="ja-JP" sz="1400" dirty="0">
                          <a:latin typeface="BIZ UDPゴシック" panose="020B0400000000000000" pitchFamily="50" charset="-128"/>
                          <a:ea typeface="BIZ UDPゴシック" panose="020B0400000000000000" pitchFamily="50" charset="-128"/>
                        </a:rPr>
                        <a:t>9</a:t>
                      </a:r>
                      <a:r>
                        <a:rPr kumimoji="1" lang="ja-JP" altLang="en-US" sz="1400" dirty="0">
                          <a:latin typeface="BIZ UDPゴシック" panose="020B0400000000000000" pitchFamily="50" charset="-128"/>
                          <a:ea typeface="BIZ UDPゴシック" panose="020B0400000000000000" pitchFamily="50" charset="-128"/>
                        </a:rPr>
                        <a:t>％削減 </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95kWh/</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台）</a:t>
                      </a:r>
                    </a:p>
                    <a:p>
                      <a:pPr>
                        <a:lnSpc>
                          <a:spcPts val="1800"/>
                        </a:lnSpc>
                        <a:spcBef>
                          <a:spcPts val="30"/>
                        </a:spcBef>
                      </a:pPr>
                      <a:r>
                        <a:rPr kumimoji="1" lang="ja-JP" altLang="en-US" sz="1400" dirty="0">
                          <a:latin typeface="BIZ UDPゴシック" panose="020B0400000000000000" pitchFamily="50" charset="-128"/>
                          <a:ea typeface="BIZ UDPゴシック" panose="020B0400000000000000" pitchFamily="50" charset="-128"/>
                        </a:rPr>
                        <a:t>⑤</a:t>
                      </a:r>
                      <a:r>
                        <a:rPr kumimoji="1" lang="en-US" altLang="ja-JP" sz="1400" dirty="0">
                          <a:latin typeface="BIZ UDPゴシック" panose="020B0400000000000000" pitchFamily="50" charset="-128"/>
                          <a:ea typeface="BIZ UDPゴシック" panose="020B0400000000000000" pitchFamily="50" charset="-128"/>
                        </a:rPr>
                        <a:t>PC</a:t>
                      </a:r>
                      <a:r>
                        <a:rPr kumimoji="1" lang="ja-JP" altLang="en-US" sz="1400" dirty="0">
                          <a:latin typeface="BIZ UDPゴシック" panose="020B0400000000000000" pitchFamily="50" charset="-128"/>
                          <a:ea typeface="BIZ UDPゴシック" panose="020B0400000000000000" pitchFamily="50" charset="-128"/>
                        </a:rPr>
                        <a:t>輝度調整５０台分相当</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97kWh/</a:t>
                      </a:r>
                      <a:r>
                        <a:rPr kumimoji="1" lang="ja-JP" altLang="en-US" sz="1200" dirty="0">
                          <a:latin typeface="BIZ UDPゴシック" panose="020B0400000000000000" pitchFamily="50" charset="-128"/>
                          <a:ea typeface="BIZ UDPゴシック" panose="020B0400000000000000" pitchFamily="50" charset="-128"/>
                        </a:rPr>
                        <a:t>年・１台ずつ）</a:t>
                      </a:r>
                    </a:p>
                    <a:p>
                      <a:pPr>
                        <a:lnSpc>
                          <a:spcPts val="1800"/>
                        </a:lnSpc>
                        <a:spcBef>
                          <a:spcPts val="0"/>
                        </a:spcBef>
                      </a:pPr>
                      <a:r>
                        <a:rPr kumimoji="1" lang="ja-JP" altLang="en-US" sz="1400" dirty="0">
                          <a:latin typeface="BIZ UDPゴシック" panose="020B0400000000000000" pitchFamily="50" charset="-128"/>
                          <a:ea typeface="BIZ UDPゴシック" panose="020B0400000000000000" pitchFamily="50" charset="-128"/>
                        </a:rPr>
                        <a:t>⑥プラスチックのリサイクル率向上（焼却量減）、</a:t>
                      </a:r>
                    </a:p>
                    <a:p>
                      <a:pPr>
                        <a:lnSpc>
                          <a:spcPts val="1800"/>
                        </a:lnSpc>
                        <a:spcBef>
                          <a:spcPts val="0"/>
                        </a:spcBef>
                      </a:pPr>
                      <a:r>
                        <a:rPr kumimoji="1" lang="ja-JP" altLang="en-US" sz="1400" dirty="0">
                          <a:latin typeface="BIZ UDPゴシック" panose="020B0400000000000000" pitchFamily="50" charset="-128"/>
                          <a:ea typeface="BIZ UDPゴシック" panose="020B0400000000000000" pitchFamily="50" charset="-128"/>
                        </a:rPr>
                        <a:t>　 ペットボトルの水平リサイクル（ボトル</a:t>
                      </a:r>
                      <a:r>
                        <a:rPr kumimoji="1" lang="en-US" altLang="ja-JP" sz="1400" dirty="0">
                          <a:latin typeface="BIZ UDPゴシック" panose="020B0400000000000000" pitchFamily="50" charset="-128"/>
                          <a:ea typeface="BIZ UDPゴシック" panose="020B0400000000000000" pitchFamily="50" charset="-128"/>
                        </a:rPr>
                        <a:t>to</a:t>
                      </a:r>
                      <a:r>
                        <a:rPr kumimoji="1" lang="ja-JP" altLang="en-US" sz="1400" dirty="0">
                          <a:latin typeface="BIZ UDPゴシック" panose="020B0400000000000000" pitchFamily="50" charset="-128"/>
                          <a:ea typeface="BIZ UDPゴシック" panose="020B0400000000000000" pitchFamily="50" charset="-128"/>
                        </a:rPr>
                        <a:t>ボトル）推進</a:t>
                      </a:r>
                    </a:p>
                  </a:txBody>
                  <a:tcPr anchor="ctr"/>
                </a:tc>
                <a:extLst>
                  <a:ext uri="{0D108BD9-81ED-4DB2-BD59-A6C34878D82A}">
                    <a16:rowId xmlns:a16="http://schemas.microsoft.com/office/drawing/2014/main" val="2180303891"/>
                  </a:ext>
                </a:extLst>
              </a:tr>
            </a:tbl>
          </a:graphicData>
        </a:graphic>
      </p:graphicFrame>
      <p:sp>
        <p:nvSpPr>
          <p:cNvPr id="7" name="テキスト ボックス 6">
            <a:extLst>
              <a:ext uri="{FF2B5EF4-FFF2-40B4-BE49-F238E27FC236}">
                <a16:creationId xmlns:a16="http://schemas.microsoft.com/office/drawing/2014/main" id="{14B8A781-98AB-4A99-8349-4896EA56B59A}"/>
              </a:ext>
            </a:extLst>
          </p:cNvPr>
          <p:cNvSpPr txBox="1"/>
          <p:nvPr/>
        </p:nvSpPr>
        <p:spPr>
          <a:xfrm>
            <a:off x="65939" y="6081125"/>
            <a:ext cx="9012117" cy="804259"/>
          </a:xfrm>
          <a:prstGeom prst="rect">
            <a:avLst/>
          </a:prstGeom>
          <a:noFill/>
        </p:spPr>
        <p:txBody>
          <a:bodyPr wrap="square" rtlCol="0">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３．今後のスケジュール</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・上記取組みを中心に「率先行動」を円滑に進めるためのガイドブック（仮称）を作成・配布</a:t>
            </a:r>
            <a:r>
              <a:rPr kumimoji="0"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0"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・取組み状況の把握（</a:t>
            </a:r>
            <a:r>
              <a:rPr kumimoji="0"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月頃）や好事例の共有（</a:t>
            </a:r>
            <a:r>
              <a:rPr kumimoji="0" lang="ja-JP" altLang="en-US" sz="1400" dirty="0">
                <a:solidFill>
                  <a:prstClr val="black"/>
                </a:solidFill>
                <a:latin typeface="BIZ UDPゴシック" panose="020B0400000000000000" pitchFamily="50" charset="-128"/>
                <a:ea typeface="BIZ UDPゴシック" panose="020B0400000000000000" pitchFamily="50" charset="-128"/>
              </a:rPr>
              <a:t>来年</a:t>
            </a:r>
            <a:r>
              <a:rPr kumimoji="0"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月頃）　</a:t>
            </a:r>
          </a:p>
        </p:txBody>
      </p:sp>
      <p:sp>
        <p:nvSpPr>
          <p:cNvPr id="2" name="正方形/長方形 1">
            <a:extLst>
              <a:ext uri="{FF2B5EF4-FFF2-40B4-BE49-F238E27FC236}">
                <a16:creationId xmlns:a16="http://schemas.microsoft.com/office/drawing/2014/main" id="{5135FE8C-13CB-4039-B972-694B80A6456C}"/>
              </a:ext>
            </a:extLst>
          </p:cNvPr>
          <p:cNvSpPr/>
          <p:nvPr/>
        </p:nvSpPr>
        <p:spPr>
          <a:xfrm>
            <a:off x="251520" y="1485044"/>
            <a:ext cx="8424936" cy="503796"/>
          </a:xfrm>
          <a:prstGeom prst="rect">
            <a:avLst/>
          </a:prstGeom>
          <a:solidFill>
            <a:srgbClr val="E9EBF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主な率先行動（</a:t>
            </a:r>
            <a:r>
              <a:rPr lang="ja-JP" altLang="en-US" sz="1400" dirty="0">
                <a:solidFill>
                  <a:schemeClr val="tx1"/>
                </a:solidFill>
                <a:latin typeface="BIZ UDPゴシック" panose="020B0400000000000000" pitchFamily="50" charset="-128"/>
                <a:ea typeface="BIZ UDPゴシック" panose="020B0400000000000000" pitchFamily="50" charset="-128"/>
              </a:rPr>
              <a:t>ふちょうアク</a:t>
            </a:r>
            <a:r>
              <a:rPr kumimoji="1" lang="ja-JP" altLang="en-US" sz="1400" dirty="0">
                <a:solidFill>
                  <a:schemeClr val="tx1"/>
                </a:solidFill>
                <a:latin typeface="BIZ UDPゴシック" panose="020B0400000000000000" pitchFamily="50" charset="-128"/>
                <a:ea typeface="BIZ UDPゴシック" panose="020B0400000000000000" pitchFamily="50" charset="-128"/>
              </a:rPr>
              <a:t>ションプラン「４（１）意識改革・行動喚起」）≫</a:t>
            </a:r>
          </a:p>
          <a:p>
            <a:pPr>
              <a:lnSpc>
                <a:spcPts val="18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300" dirty="0">
                <a:solidFill>
                  <a:schemeClr val="tx1"/>
                </a:solidFill>
                <a:latin typeface="BIZ UDPゴシック" panose="020B0400000000000000" pitchFamily="50" charset="-128"/>
                <a:ea typeface="BIZ UDPゴシック" panose="020B0400000000000000" pitchFamily="50" charset="-128"/>
              </a:rPr>
              <a:t>・ テレワーク・</a:t>
            </a:r>
            <a:r>
              <a:rPr lang="en-US" altLang="ja-JP" sz="1300" dirty="0">
                <a:solidFill>
                  <a:schemeClr val="tx1"/>
                </a:solidFill>
                <a:latin typeface="BIZ UDPゴシック" panose="020B0400000000000000" pitchFamily="50" charset="-128"/>
                <a:ea typeface="BIZ UDPゴシック" panose="020B0400000000000000" pitchFamily="50" charset="-128"/>
              </a:rPr>
              <a:t>WEB</a:t>
            </a:r>
            <a:r>
              <a:rPr lang="ja-JP" altLang="en-US" sz="1300" dirty="0">
                <a:solidFill>
                  <a:schemeClr val="tx1"/>
                </a:solidFill>
                <a:latin typeface="BIZ UDPゴシック" panose="020B0400000000000000" pitchFamily="50" charset="-128"/>
                <a:ea typeface="BIZ UDPゴシック" panose="020B0400000000000000" pitchFamily="50" charset="-128"/>
              </a:rPr>
              <a:t>会議・業務効率化、</a:t>
            </a:r>
            <a:r>
              <a:rPr kumimoji="1" lang="ja-JP" altLang="en-US" sz="1300" dirty="0">
                <a:solidFill>
                  <a:schemeClr val="tx1"/>
                </a:solidFill>
                <a:latin typeface="BIZ UDPゴシック" panose="020B0400000000000000" pitchFamily="50" charset="-128"/>
                <a:ea typeface="BIZ UDPゴシック" panose="020B0400000000000000" pitchFamily="50" charset="-128"/>
              </a:rPr>
              <a:t>ペーパーレス徹底　・ プラごみ削減・省エネ　・ グリーン購入　など </a:t>
            </a:r>
          </a:p>
        </p:txBody>
      </p:sp>
      <p:sp>
        <p:nvSpPr>
          <p:cNvPr id="9" name="スライド番号プレースホルダー 1">
            <a:extLst>
              <a:ext uri="{FF2B5EF4-FFF2-40B4-BE49-F238E27FC236}">
                <a16:creationId xmlns:a16="http://schemas.microsoft.com/office/drawing/2014/main" id="{D3A62CF1-289E-4981-8F0F-5D9976FA618E}"/>
              </a:ext>
            </a:extLst>
          </p:cNvPr>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15</a:t>
            </a:fld>
            <a:endParaRPr kumimoji="1" lang="ja-JP" altLang="en-US" dirty="0"/>
          </a:p>
        </p:txBody>
      </p:sp>
    </p:spTree>
    <p:extLst>
      <p:ext uri="{BB962C8B-B14F-4D97-AF65-F5344CB8AC3E}">
        <p14:creationId xmlns:p14="http://schemas.microsoft.com/office/powerpoint/2010/main" val="85471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府有施設の</a:t>
            </a:r>
            <a:r>
              <a:rPr lang="en-US" altLang="ja-JP" sz="2800" b="1" dirty="0">
                <a:solidFill>
                  <a:schemeClr val="bg1"/>
                </a:solidFill>
                <a:latin typeface="Meiryo UI" panose="020B0604030504040204" pitchFamily="50" charset="-128"/>
                <a:ea typeface="Meiryo UI" panose="020B0604030504040204" pitchFamily="50" charset="-128"/>
              </a:rPr>
              <a:t>ZEB</a:t>
            </a:r>
            <a:r>
              <a:rPr lang="ja-JP" altLang="en-US" sz="2800" b="1" dirty="0">
                <a:solidFill>
                  <a:schemeClr val="bg1"/>
                </a:solidFill>
                <a:latin typeface="Meiryo UI" panose="020B0604030504040204" pitchFamily="50" charset="-128"/>
                <a:ea typeface="Meiryo UI" panose="020B0604030504040204" pitchFamily="50" charset="-128"/>
              </a:rPr>
              <a:t>化に向けた取組み</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7504" y="692696"/>
            <a:ext cx="8424936" cy="400097"/>
          </a:xfrm>
          <a:prstGeom prst="rect">
            <a:avLst/>
          </a:prstGeom>
        </p:spPr>
        <p:txBody>
          <a:bodyPr vert="horz" wrap="square" lIns="91427" tIns="45714" rIns="91427" bIns="45714" rtlCol="0">
            <a:spAutoFit/>
          </a:bodyPr>
          <a:lstStyle/>
          <a:p>
            <a:r>
              <a:rPr lang="ja-JP" altLang="en-US" sz="2000" dirty="0">
                <a:latin typeface="Meiryo UI" panose="020B0604030504040204" pitchFamily="50" charset="-128"/>
                <a:ea typeface="Meiryo UI" panose="020B0604030504040204" pitchFamily="50" charset="-128"/>
              </a:rPr>
              <a:t>　</a:t>
            </a:r>
            <a:r>
              <a:rPr lang="ja-JP" altLang="en-US" sz="2000" b="1" u="sng" dirty="0">
                <a:latin typeface="Meiryo UI" panose="020B0604030504040204" pitchFamily="50" charset="-128"/>
                <a:ea typeface="Meiryo UI" panose="020B0604030504040204" pitchFamily="50" charset="-128"/>
              </a:rPr>
              <a:t>・新築における</a:t>
            </a:r>
            <a:r>
              <a:rPr lang="en-US" altLang="ja-JP" sz="2000" b="1" u="sng" dirty="0">
                <a:latin typeface="Meiryo UI" panose="020B0604030504040204" pitchFamily="50" charset="-128"/>
                <a:ea typeface="Meiryo UI" panose="020B0604030504040204" pitchFamily="50" charset="-128"/>
              </a:rPr>
              <a:t>ZEB</a:t>
            </a:r>
            <a:r>
              <a:rPr lang="ja-JP" altLang="en-US" sz="2000" b="1" u="sng" dirty="0">
                <a:latin typeface="Meiryo UI" panose="020B0604030504040204" pitchFamily="50" charset="-128"/>
                <a:ea typeface="Meiryo UI" panose="020B0604030504040204" pitchFamily="50" charset="-128"/>
              </a:rPr>
              <a:t>化</a:t>
            </a:r>
            <a:endParaRPr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395999" y="4149080"/>
            <a:ext cx="8685413" cy="581891"/>
          </a:xfrm>
          <a:prstGeom prst="rect">
            <a:avLst/>
          </a:prstGeom>
        </p:spPr>
        <p:txBody>
          <a:bodyPr wrap="square">
            <a:spAutoFit/>
          </a:bodyPr>
          <a:lstStyle/>
          <a:p>
            <a:pPr marL="163513" indent="-72000">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西大阪治水事務所において、</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事業を活用し、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更新時期を迎える空調機器等の改修に関して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民間から提案を募ることで、</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基準への適合を目指す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令和６</a:t>
            </a:r>
            <a:r>
              <a:rPr lang="ja-JP" altLang="en-US" sz="1600" b="0" strike="noStrike" dirty="0">
                <a:latin typeface="Meiryo UI" panose="020B0604030504040204" pitchFamily="50" charset="-128"/>
                <a:ea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rPr>
              <a:t>より都市整備部にて実施</a:t>
            </a:r>
            <a:r>
              <a:rPr lang="en-US" altLang="ja-JP" sz="1600" dirty="0">
                <a:latin typeface="Meiryo UI" panose="020B0604030504040204" pitchFamily="50" charset="-128"/>
                <a:ea typeface="Meiryo UI" panose="020B0604030504040204" pitchFamily="50" charset="-128"/>
              </a:rPr>
              <a:t>】</a:t>
            </a:r>
            <a:endParaRPr lang="ja-JP" altLang="en-US" sz="1600" b="0" strike="noStrike"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16</a:t>
            </a:fld>
            <a:endParaRPr kumimoji="1" lang="ja-JP" altLang="en-US" dirty="0"/>
          </a:p>
        </p:txBody>
      </p:sp>
      <p:sp>
        <p:nvSpPr>
          <p:cNvPr id="19" name="正方形/長方形 18">
            <a:extLst>
              <a:ext uri="{FF2B5EF4-FFF2-40B4-BE49-F238E27FC236}">
                <a16:creationId xmlns:a16="http://schemas.microsoft.com/office/drawing/2014/main" id="{B2A9F4E9-F49D-45E5-BDCE-9ECBA8A62ED8}"/>
              </a:ext>
            </a:extLst>
          </p:cNvPr>
          <p:cNvSpPr/>
          <p:nvPr/>
        </p:nvSpPr>
        <p:spPr>
          <a:xfrm>
            <a:off x="755576" y="1340622"/>
            <a:ext cx="7128792" cy="900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5F59C42-B728-4CFA-96DD-8BD533AD1AED}"/>
              </a:ext>
            </a:extLst>
          </p:cNvPr>
          <p:cNvSpPr/>
          <p:nvPr/>
        </p:nvSpPr>
        <p:spPr>
          <a:xfrm>
            <a:off x="794865" y="1350263"/>
            <a:ext cx="7449080" cy="907941"/>
          </a:xfrm>
          <a:prstGeom prst="rect">
            <a:avLst/>
          </a:prstGeom>
        </p:spPr>
        <p:txBody>
          <a:bodyPr wrap="square">
            <a:spAutoFit/>
          </a:bodyPr>
          <a:lstStyle/>
          <a:p>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今後、新築</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計画に着手する府有建築物のエネルギー消費性能は、</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ただし、建築物の用途や特性等から実現できない場合でも、</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相当以上とする</a:t>
            </a:r>
          </a:p>
        </p:txBody>
      </p:sp>
      <p:sp>
        <p:nvSpPr>
          <p:cNvPr id="15" name="正方形/長方形 14">
            <a:extLst>
              <a:ext uri="{FF2B5EF4-FFF2-40B4-BE49-F238E27FC236}">
                <a16:creationId xmlns:a16="http://schemas.microsoft.com/office/drawing/2014/main" id="{0EFE4600-4AA1-4C54-9047-90B7A6F0B668}"/>
              </a:ext>
            </a:extLst>
          </p:cNvPr>
          <p:cNvSpPr/>
          <p:nvPr/>
        </p:nvSpPr>
        <p:spPr>
          <a:xfrm>
            <a:off x="395999" y="1067976"/>
            <a:ext cx="8352000" cy="297517"/>
          </a:xfrm>
          <a:prstGeom prst="rect">
            <a:avLst/>
          </a:prstGeom>
        </p:spPr>
        <p:txBody>
          <a:bodyPr wrap="square">
            <a:spAutoFit/>
          </a:bodyPr>
          <a:lstStyle/>
          <a:p>
            <a:pPr marL="163513" indent="-7200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府有建築物の新築（建替えを含む）における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化推進方針</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の策定（令和５年７月）</a:t>
            </a:r>
          </a:p>
        </p:txBody>
      </p:sp>
      <p:pic>
        <p:nvPicPr>
          <p:cNvPr id="16" name="図 15">
            <a:extLst>
              <a:ext uri="{FF2B5EF4-FFF2-40B4-BE49-F238E27FC236}">
                <a16:creationId xmlns:a16="http://schemas.microsoft.com/office/drawing/2014/main" id="{B745C4A7-B1AA-4B25-AAD7-F5139BA01E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160"/>
          <a:stretch/>
        </p:blipFill>
        <p:spPr>
          <a:xfrm>
            <a:off x="3579892" y="4725144"/>
            <a:ext cx="2064558" cy="1303473"/>
          </a:xfrm>
          <a:prstGeom prst="rect">
            <a:avLst/>
          </a:prstGeom>
          <a:effectLst>
            <a:softEdge rad="127000"/>
          </a:effectLst>
        </p:spPr>
      </p:pic>
      <p:sp>
        <p:nvSpPr>
          <p:cNvPr id="17" name="正方形/長方形 16">
            <a:extLst>
              <a:ext uri="{FF2B5EF4-FFF2-40B4-BE49-F238E27FC236}">
                <a16:creationId xmlns:a16="http://schemas.microsoft.com/office/drawing/2014/main" id="{68D4A168-4DA1-4639-B8D7-A32E8378E21C}"/>
              </a:ext>
            </a:extLst>
          </p:cNvPr>
          <p:cNvSpPr/>
          <p:nvPr/>
        </p:nvSpPr>
        <p:spPr>
          <a:xfrm>
            <a:off x="423090" y="3573016"/>
            <a:ext cx="8685413" cy="579646"/>
          </a:xfrm>
          <a:prstGeom prst="rect">
            <a:avLst/>
          </a:prstGeom>
        </p:spPr>
        <p:txBody>
          <a:bodyPr wrap="square">
            <a:spAutoFit/>
          </a:bodyPr>
          <a:lstStyle/>
          <a:p>
            <a:pPr marL="163513" indent="-7200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・パナソニック株式会社と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化推進に係る連携協定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を締結（令和４年９月）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lnSpc>
                <a:spcPts val="16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既存府有施設での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化改修の可能性調査の結果、西大阪治水事務所が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化の可能性あり</a:t>
            </a:r>
            <a:endParaRPr lang="ja-JP" altLang="en-US" sz="1600" b="0" strike="noStrike"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496387C-9EA7-40D2-A4F3-6F963A0C6EE8}"/>
              </a:ext>
            </a:extLst>
          </p:cNvPr>
          <p:cNvSpPr txBox="1"/>
          <p:nvPr/>
        </p:nvSpPr>
        <p:spPr>
          <a:xfrm>
            <a:off x="141639" y="3140968"/>
            <a:ext cx="8424936" cy="400097"/>
          </a:xfrm>
          <a:prstGeom prst="rect">
            <a:avLst/>
          </a:prstGeom>
        </p:spPr>
        <p:txBody>
          <a:bodyPr vert="horz" wrap="square" lIns="91427" tIns="45714" rIns="91427" bIns="45714" rtlCol="0">
            <a:spAutoFit/>
          </a:bodyPr>
          <a:lstStyle/>
          <a:p>
            <a:r>
              <a:rPr lang="ja-JP" altLang="en-US" sz="2000" dirty="0">
                <a:latin typeface="Meiryo UI" panose="020B0604030504040204" pitchFamily="50" charset="-128"/>
                <a:ea typeface="Meiryo UI" panose="020B0604030504040204" pitchFamily="50" charset="-128"/>
              </a:rPr>
              <a:t>　</a:t>
            </a:r>
            <a:r>
              <a:rPr lang="ja-JP" altLang="en-US" sz="2000" b="1" u="sng" dirty="0">
                <a:latin typeface="Meiryo UI" panose="020B0604030504040204" pitchFamily="50" charset="-128"/>
                <a:ea typeface="Meiryo UI" panose="020B0604030504040204" pitchFamily="50" charset="-128"/>
              </a:rPr>
              <a:t>・既存施設における</a:t>
            </a:r>
            <a:r>
              <a:rPr lang="en-US" altLang="ja-JP" sz="2000" b="1" u="sng" dirty="0">
                <a:latin typeface="Meiryo UI" panose="020B0604030504040204" pitchFamily="50" charset="-128"/>
                <a:ea typeface="Meiryo UI" panose="020B0604030504040204" pitchFamily="50" charset="-128"/>
              </a:rPr>
              <a:t>ZEB</a:t>
            </a:r>
            <a:r>
              <a:rPr lang="ja-JP" altLang="en-US" sz="2000" b="1" u="sng" dirty="0">
                <a:latin typeface="Meiryo UI" panose="020B0604030504040204" pitchFamily="50" charset="-128"/>
                <a:ea typeface="Meiryo UI" panose="020B0604030504040204" pitchFamily="50" charset="-128"/>
              </a:rPr>
              <a:t>化</a:t>
            </a:r>
            <a:endParaRPr lang="en-US" altLang="ja-JP" sz="2000" b="1" u="sng"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57EAC96A-B877-44DF-B824-E1C3FCB86156}"/>
              </a:ext>
            </a:extLst>
          </p:cNvPr>
          <p:cNvSpPr txBox="1"/>
          <p:nvPr/>
        </p:nvSpPr>
        <p:spPr>
          <a:xfrm>
            <a:off x="5902189" y="5919142"/>
            <a:ext cx="2640116" cy="264484"/>
          </a:xfrm>
          <a:prstGeom prst="rect">
            <a:avLst/>
          </a:prstGeom>
        </p:spPr>
        <p:txBody>
          <a:bodyPr vert="horz" wrap="square" lIns="91427" tIns="45714" rIns="91427" bIns="45714" rtlCol="0">
            <a:spAutoFit/>
          </a:bodyPr>
          <a:lstStyle/>
          <a:p>
            <a:pPr marL="0" indent="0" algn="l">
              <a:lnSpc>
                <a:spcPct val="120000"/>
              </a:lnSpc>
              <a:spcBef>
                <a:spcPts val="600"/>
              </a:spcBef>
              <a:buNone/>
            </a:pPr>
            <a:r>
              <a:rPr lang="ja-JP" altLang="en-US" sz="1000" dirty="0">
                <a:latin typeface="Meiryo UI" panose="020B0604030504040204" pitchFamily="50" charset="-128"/>
                <a:ea typeface="Meiryo UI" panose="020B0604030504040204" pitchFamily="50" charset="-128"/>
              </a:rPr>
              <a:t>＜民間提案による高効率設備への更新対象＞</a:t>
            </a:r>
            <a:endParaRPr kumimoji="1" lang="ja-JP" altLang="en-US"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90D1328-316B-4499-B60F-DEFD43ED6D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924"/>
          <a:stretch/>
        </p:blipFill>
        <p:spPr>
          <a:xfrm>
            <a:off x="7092280" y="5006008"/>
            <a:ext cx="1378107" cy="900000"/>
          </a:xfrm>
          <a:prstGeom prst="rect">
            <a:avLst/>
          </a:prstGeom>
          <a:ln w="31750">
            <a:solidFill>
              <a:srgbClr val="66FF66"/>
            </a:solidFill>
          </a:ln>
        </p:spPr>
      </p:pic>
      <p:sp>
        <p:nvSpPr>
          <p:cNvPr id="34" name="角丸四角形 21">
            <a:extLst>
              <a:ext uri="{FF2B5EF4-FFF2-40B4-BE49-F238E27FC236}">
                <a16:creationId xmlns:a16="http://schemas.microsoft.com/office/drawing/2014/main" id="{C9D78030-DD38-4797-A0E9-B15F6FC48570}"/>
              </a:ext>
            </a:extLst>
          </p:cNvPr>
          <p:cNvSpPr/>
          <p:nvPr/>
        </p:nvSpPr>
        <p:spPr>
          <a:xfrm>
            <a:off x="3931548" y="5812650"/>
            <a:ext cx="1296000" cy="180000"/>
          </a:xfrm>
          <a:prstGeom prst="roundRect">
            <a:avLst>
              <a:gd name="adj" fmla="val 1002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000" b="1" dirty="0">
                <a:solidFill>
                  <a:prstClr val="black"/>
                </a:solidFill>
                <a:latin typeface="Meiryo UI" panose="020B0604030504040204" pitchFamily="50" charset="-128"/>
                <a:ea typeface="Meiryo UI" panose="020B0604030504040204" pitchFamily="50" charset="-128"/>
              </a:rPr>
              <a:t>西大阪治水事務所</a:t>
            </a:r>
          </a:p>
        </p:txBody>
      </p:sp>
      <p:pic>
        <p:nvPicPr>
          <p:cNvPr id="45" name="図 44">
            <a:extLst>
              <a:ext uri="{FF2B5EF4-FFF2-40B4-BE49-F238E27FC236}">
                <a16:creationId xmlns:a16="http://schemas.microsoft.com/office/drawing/2014/main" id="{EDE84966-3207-4FB7-9783-5A2630204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80" y="4691236"/>
            <a:ext cx="2650346" cy="1260000"/>
          </a:xfrm>
          <a:prstGeom prst="rect">
            <a:avLst/>
          </a:prstGeom>
        </p:spPr>
      </p:pic>
      <p:pic>
        <p:nvPicPr>
          <p:cNvPr id="22" name="図 21">
            <a:extLst>
              <a:ext uri="{FF2B5EF4-FFF2-40B4-BE49-F238E27FC236}">
                <a16:creationId xmlns:a16="http://schemas.microsoft.com/office/drawing/2014/main" id="{47E00890-8608-46E1-965F-2E3EFAA5CA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33" r="20253"/>
          <a:stretch/>
        </p:blipFill>
        <p:spPr bwMode="auto">
          <a:xfrm>
            <a:off x="5902189" y="4808866"/>
            <a:ext cx="1434911" cy="807998"/>
          </a:xfrm>
          <a:prstGeom prst="rect">
            <a:avLst/>
          </a:prstGeom>
          <a:noFill/>
          <a:ln w="31750">
            <a:solidFill>
              <a:srgbClr val="66FF66"/>
            </a:solidFill>
          </a:ln>
          <a:extLst>
            <a:ext uri="{53640926-AAD7-44D8-BBD7-CCE9431645EC}">
              <a14:shadowObscured xmlns:a14="http://schemas.microsoft.com/office/drawing/2010/main"/>
            </a:ext>
          </a:extLst>
        </p:spPr>
      </p:pic>
      <p:sp>
        <p:nvSpPr>
          <p:cNvPr id="24" name="角丸四角形 21">
            <a:extLst>
              <a:ext uri="{FF2B5EF4-FFF2-40B4-BE49-F238E27FC236}">
                <a16:creationId xmlns:a16="http://schemas.microsoft.com/office/drawing/2014/main" id="{6DCF8F8C-553E-4921-AD5C-17897206B6A9}"/>
              </a:ext>
            </a:extLst>
          </p:cNvPr>
          <p:cNvSpPr/>
          <p:nvPr/>
        </p:nvSpPr>
        <p:spPr>
          <a:xfrm>
            <a:off x="7513525" y="4747773"/>
            <a:ext cx="658875" cy="216000"/>
          </a:xfrm>
          <a:prstGeom prst="roundRect">
            <a:avLst>
              <a:gd name="adj" fmla="val 1002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900" b="1" dirty="0">
                <a:solidFill>
                  <a:prstClr val="black"/>
                </a:solidFill>
                <a:latin typeface="Meiryo UI" panose="020B0604030504040204" pitchFamily="50" charset="-128"/>
                <a:ea typeface="Meiryo UI" panose="020B0604030504040204" pitchFamily="50" charset="-128"/>
              </a:rPr>
              <a:t>空調設備</a:t>
            </a:r>
          </a:p>
        </p:txBody>
      </p:sp>
      <p:sp>
        <p:nvSpPr>
          <p:cNvPr id="25" name="角丸四角形 21">
            <a:extLst>
              <a:ext uri="{FF2B5EF4-FFF2-40B4-BE49-F238E27FC236}">
                <a16:creationId xmlns:a16="http://schemas.microsoft.com/office/drawing/2014/main" id="{A8D84B19-C75F-4E31-849A-4D0D4AAF9226}"/>
              </a:ext>
            </a:extLst>
          </p:cNvPr>
          <p:cNvSpPr/>
          <p:nvPr/>
        </p:nvSpPr>
        <p:spPr>
          <a:xfrm>
            <a:off x="6224757" y="5659260"/>
            <a:ext cx="672752" cy="216000"/>
          </a:xfrm>
          <a:prstGeom prst="roundRect">
            <a:avLst>
              <a:gd name="adj" fmla="val 1002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900" b="1" dirty="0">
                <a:solidFill>
                  <a:prstClr val="black"/>
                </a:solidFill>
                <a:latin typeface="Meiryo UI" panose="020B0604030504040204" pitchFamily="50" charset="-128"/>
                <a:ea typeface="Meiryo UI" panose="020B0604030504040204" pitchFamily="50" charset="-128"/>
              </a:rPr>
              <a:t>照明設備</a:t>
            </a:r>
          </a:p>
        </p:txBody>
      </p:sp>
      <p:sp>
        <p:nvSpPr>
          <p:cNvPr id="27" name="正方形/長方形 26">
            <a:extLst>
              <a:ext uri="{FF2B5EF4-FFF2-40B4-BE49-F238E27FC236}">
                <a16:creationId xmlns:a16="http://schemas.microsoft.com/office/drawing/2014/main" id="{15057996-8F47-4B2F-8BBA-F2022FE517A8}"/>
              </a:ext>
            </a:extLst>
          </p:cNvPr>
          <p:cNvSpPr/>
          <p:nvPr/>
        </p:nvSpPr>
        <p:spPr>
          <a:xfrm>
            <a:off x="755576" y="2492896"/>
            <a:ext cx="7560000" cy="584775"/>
          </a:xfrm>
          <a:prstGeom prst="rect">
            <a:avLst/>
          </a:prstGeom>
          <a:ln>
            <a:solidFill>
              <a:schemeClr val="tx1"/>
            </a:solidFill>
            <a:prstDash val="sysDash"/>
          </a:ln>
        </p:spPr>
        <p:txBody>
          <a:bodyPr wrap="square">
            <a:spAutoFit/>
          </a:bodyPr>
          <a:lstStyle/>
          <a:p>
            <a:pPr marL="163513" indent="-72000"/>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化推進に係る連携協定を締結（令和５年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月）した、大阪大学とダイキン工業の知見を取り入れ、今後、設計を実施する施設の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化手法を検討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ローチャート: 組合せ 27">
            <a:extLst>
              <a:ext uri="{FF2B5EF4-FFF2-40B4-BE49-F238E27FC236}">
                <a16:creationId xmlns:a16="http://schemas.microsoft.com/office/drawing/2014/main" id="{3455EECB-099B-484A-98D2-5AD27B9A2E2F}"/>
              </a:ext>
            </a:extLst>
          </p:cNvPr>
          <p:cNvSpPr>
            <a:spLocks noChangeAspect="1"/>
          </p:cNvSpPr>
          <p:nvPr/>
        </p:nvSpPr>
        <p:spPr>
          <a:xfrm>
            <a:off x="3068094" y="2276872"/>
            <a:ext cx="2058046" cy="151550"/>
          </a:xfrm>
          <a:prstGeom prst="flowChartMer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30BDBD0-4996-423E-BED3-47E8DF47FE98}"/>
              </a:ext>
            </a:extLst>
          </p:cNvPr>
          <p:cNvSpPr/>
          <p:nvPr/>
        </p:nvSpPr>
        <p:spPr>
          <a:xfrm>
            <a:off x="756416" y="6310883"/>
            <a:ext cx="7560000" cy="338554"/>
          </a:xfrm>
          <a:prstGeom prst="rect">
            <a:avLst/>
          </a:prstGeom>
          <a:ln>
            <a:solidFill>
              <a:schemeClr val="tx1"/>
            </a:solidFill>
            <a:prstDash val="sysDot"/>
          </a:ln>
        </p:spPr>
        <p:txBody>
          <a:bodyPr wrap="square">
            <a:spAutoFit/>
          </a:bodyPr>
          <a:lstStyle/>
          <a:p>
            <a:pPr marL="163513" indent="-72000"/>
            <a:r>
              <a:rPr lang="ja-JP" altLang="en-US" sz="1600" dirty="0">
                <a:latin typeface="Meiryo UI" panose="020B0604030504040204" pitchFamily="50" charset="-128"/>
                <a:ea typeface="Meiryo UI" panose="020B0604030504040204" pitchFamily="50" charset="-128"/>
                <a:cs typeface="Meiryo UI" panose="020B0604030504040204" pitchFamily="50" charset="-128"/>
              </a:rPr>
              <a:t>引き続き、既存施設の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化の可能性や方向性について、検討を実施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フローチャート: 組合せ 28">
            <a:extLst>
              <a:ext uri="{FF2B5EF4-FFF2-40B4-BE49-F238E27FC236}">
                <a16:creationId xmlns:a16="http://schemas.microsoft.com/office/drawing/2014/main" id="{318E17DB-2B1A-466A-911D-A0CD1FA41EE4}"/>
              </a:ext>
            </a:extLst>
          </p:cNvPr>
          <p:cNvSpPr>
            <a:spLocks noChangeAspect="1"/>
          </p:cNvSpPr>
          <p:nvPr/>
        </p:nvSpPr>
        <p:spPr>
          <a:xfrm>
            <a:off x="3101360" y="6075980"/>
            <a:ext cx="2058046" cy="180000"/>
          </a:xfrm>
          <a:prstGeom prst="flowChartMer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383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議題（１）</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　重点取組み目標の進捗状況について</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資料１</a:t>
            </a:r>
          </a:p>
        </p:txBody>
      </p:sp>
    </p:spTree>
    <p:extLst>
      <p:ext uri="{BB962C8B-B14F-4D97-AF65-F5344CB8AC3E}">
        <p14:creationId xmlns:p14="http://schemas.microsoft.com/office/powerpoint/2010/main" val="333768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803FCC7-4C80-4F91-9141-7F7527024E85}"/>
              </a:ext>
            </a:extLst>
          </p:cNvPr>
          <p:cNvPicPr>
            <a:picLocks noChangeAspect="1"/>
          </p:cNvPicPr>
          <p:nvPr/>
        </p:nvPicPr>
        <p:blipFill>
          <a:blip r:embed="rId3"/>
          <a:stretch>
            <a:fillRect/>
          </a:stretch>
        </p:blipFill>
        <p:spPr>
          <a:xfrm>
            <a:off x="556471" y="1943495"/>
            <a:ext cx="8346779" cy="4437833"/>
          </a:xfrm>
          <a:prstGeom prst="rect">
            <a:avLst/>
          </a:prstGeom>
        </p:spPr>
      </p:pic>
      <p:sp>
        <p:nvSpPr>
          <p:cNvPr id="43" name="タイトル 1"/>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府域における温室効果ガス排出量</a:t>
            </a:r>
            <a:r>
              <a:rPr lang="en-US" altLang="ja-JP" sz="2800" b="1">
                <a:solidFill>
                  <a:schemeClr val="bg1"/>
                </a:solidFill>
                <a:latin typeface="Meiryo UI" panose="020B0604030504040204" pitchFamily="50" charset="-128"/>
                <a:ea typeface="Meiryo UI" panose="020B0604030504040204" pitchFamily="50" charset="-128"/>
              </a:rPr>
              <a:t>(2021</a:t>
            </a:r>
            <a:r>
              <a:rPr lang="ja-JP" altLang="en-US" sz="2800" b="1">
                <a:solidFill>
                  <a:schemeClr val="bg1"/>
                </a:solidFill>
                <a:latin typeface="Meiryo UI" panose="020B0604030504040204" pitchFamily="50" charset="-128"/>
                <a:ea typeface="Meiryo UI" panose="020B0604030504040204" pitchFamily="50" charset="-128"/>
              </a:rPr>
              <a:t>年度</a:t>
            </a:r>
            <a:r>
              <a:rPr lang="en-US" altLang="ja-JP" sz="2800" b="1" dirty="0">
                <a:solidFill>
                  <a:schemeClr val="bg1"/>
                </a:solidFill>
                <a:latin typeface="Meiryo UI" panose="020B0604030504040204" pitchFamily="50" charset="-128"/>
                <a:ea typeface="Meiryo UI" panose="020B0604030504040204" pitchFamily="50" charset="-128"/>
              </a:rPr>
              <a:t>)</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4" name="角丸四角形 3"/>
          <p:cNvSpPr/>
          <p:nvPr/>
        </p:nvSpPr>
        <p:spPr bwMode="auto">
          <a:xfrm>
            <a:off x="423225" y="738314"/>
            <a:ext cx="8297550" cy="1238113"/>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lnSpc>
                <a:spcPct val="150000"/>
              </a:lnSpc>
              <a:buFont typeface="Wingdings" panose="05000000000000000000" pitchFamily="2" charset="2"/>
              <a:buChar char="n"/>
              <a:defRPr/>
            </a:pP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府域における温室効果ガス排出量は</a:t>
            </a:r>
            <a:r>
              <a:rPr lang="en-US" altLang="ja-JP"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4,258</a:t>
            </a:r>
            <a:r>
              <a:rPr lang="ja-JP" altLang="en-US"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a:t>
            </a:r>
            <a:r>
              <a:rPr lang="en-US" altLang="ja-JP"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t-</a:t>
            </a:r>
            <a:r>
              <a:rPr lang="en-US" altLang="ja-JP" sz="1600" b="1" dirty="0">
                <a:solidFill>
                  <a:srgbClr val="FF0000"/>
                </a:solidFill>
                <a:latin typeface="Meiryo UI" panose="020B0604030504040204" pitchFamily="50" charset="-128"/>
                <a:ea typeface="Meiryo UI" panose="020B0604030504040204" pitchFamily="50" charset="-128"/>
              </a:rPr>
              <a:t> CO2</a:t>
            </a:r>
            <a:r>
              <a:rPr lang="en-US" altLang="ja-JP" sz="1600" b="1" baseline="-25000" dirty="0">
                <a:solidFill>
                  <a:srgbClr val="FF0000"/>
                </a:solidFill>
                <a:latin typeface="Meiryo UI" panose="020B0604030504040204" pitchFamily="50" charset="-128"/>
                <a:ea typeface="Meiryo UI" panose="020B0604030504040204" pitchFamily="50" charset="-128"/>
              </a:rPr>
              <a:t> </a:t>
            </a:r>
          </a:p>
          <a:p>
            <a:pPr marL="457200" indent="-457200">
              <a:lnSpc>
                <a:spcPct val="150000"/>
              </a:lnSpc>
              <a:buFont typeface="Wingdings" panose="05000000000000000000" pitchFamily="2" charset="2"/>
              <a:buChar char="n"/>
              <a:defRPr/>
            </a:pP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計画の基準年度である</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年度比で</a:t>
            </a:r>
            <a:r>
              <a:rPr lang="en-US" altLang="ja-JP"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24.3</a:t>
            </a:r>
            <a:r>
              <a:rPr lang="ja-JP" altLang="en-US"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％削減</a:t>
            </a:r>
            <a:endParaRPr lang="en-US" altLang="ja-JP"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defRPr/>
            </a:pP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（目標：</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年度に</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40%</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削減）</a:t>
            </a:r>
            <a:endPar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テキスト ボックス 1"/>
          <p:cNvSpPr txBox="1"/>
          <p:nvPr/>
        </p:nvSpPr>
        <p:spPr>
          <a:xfrm>
            <a:off x="1475656" y="6519446"/>
            <a:ext cx="6192688" cy="338554"/>
          </a:xfrm>
          <a:prstGeom prst="rect">
            <a:avLst/>
          </a:prstGeom>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基準年度（</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2013</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年度）との温室効果ガス排出量の比較</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0BFD7D3-87B8-472A-985F-570FE245FC23}" type="slidenum">
              <a:rPr kumimoji="1" lang="ja-JP" altLang="en-US" smtClean="0"/>
              <a:t>3</a:t>
            </a:fld>
            <a:endParaRPr kumimoji="1" lang="ja-JP" altLang="en-US"/>
          </a:p>
        </p:txBody>
      </p:sp>
      <p:sp>
        <p:nvSpPr>
          <p:cNvPr id="9" name="テキスト ボックス 8"/>
          <p:cNvSpPr txBox="1"/>
          <p:nvPr/>
        </p:nvSpPr>
        <p:spPr>
          <a:xfrm>
            <a:off x="77848" y="6146140"/>
            <a:ext cx="6995826" cy="523220"/>
          </a:xfrm>
          <a:prstGeom prst="rect">
            <a:avLst/>
          </a:prstGeom>
          <a:noFill/>
        </p:spPr>
        <p:txBody>
          <a:bodyPr wrap="none" rtlCol="0">
            <a:spAutoFit/>
          </a:bodyPr>
          <a:lstStyle/>
          <a:p>
            <a:r>
              <a:rPr kumimoji="1" lang="ja-JP" altLang="en-US" sz="1400" dirty="0"/>
              <a:t>電気の排出係数</a:t>
            </a:r>
            <a:r>
              <a:rPr kumimoji="1" lang="ja-JP" altLang="en-US" sz="1200" dirty="0"/>
              <a:t>　　　　</a:t>
            </a:r>
            <a:r>
              <a:rPr lang="en-US" altLang="ja-JP" sz="1400" dirty="0"/>
              <a:t>0.513 </a:t>
            </a:r>
            <a:r>
              <a:rPr lang="ja-JP" altLang="en-US" sz="1400" dirty="0"/>
              <a:t>　　　 </a:t>
            </a:r>
            <a:r>
              <a:rPr lang="en-US" altLang="ja-JP" sz="1400" dirty="0"/>
              <a:t>            0.342</a:t>
            </a:r>
            <a:r>
              <a:rPr lang="ja-JP" altLang="en-US" sz="1400" dirty="0"/>
              <a:t>　　 　　　　</a:t>
            </a:r>
            <a:r>
              <a:rPr lang="en-US" altLang="ja-JP" sz="1400" dirty="0"/>
              <a:t>0.379</a:t>
            </a:r>
            <a:r>
              <a:rPr lang="ja-JP" altLang="en-US" sz="1400" dirty="0"/>
              <a:t>　                　</a:t>
            </a:r>
            <a:r>
              <a:rPr lang="en-US" altLang="ja-JP" sz="1400" dirty="0"/>
              <a:t>0.348   </a:t>
            </a:r>
          </a:p>
          <a:p>
            <a:r>
              <a:rPr lang="en-US" altLang="ja-JP" sz="1400" dirty="0"/>
              <a:t>  </a:t>
            </a:r>
            <a:r>
              <a:rPr lang="ja-JP" altLang="en-US" sz="1400" dirty="0"/>
              <a:t>（</a:t>
            </a:r>
            <a:r>
              <a:rPr lang="en-US" altLang="ja-JP" sz="1400" dirty="0"/>
              <a:t>kg-CO</a:t>
            </a:r>
            <a:r>
              <a:rPr lang="en-US" altLang="ja-JP" sz="1400" baseline="-25000" dirty="0"/>
              <a:t>2</a:t>
            </a:r>
            <a:r>
              <a:rPr lang="en-US" altLang="ja-JP" sz="1400" dirty="0"/>
              <a:t>/kWh</a:t>
            </a:r>
            <a:r>
              <a:rPr lang="ja-JP" altLang="en-US" sz="1400" dirty="0"/>
              <a:t>） </a:t>
            </a:r>
          </a:p>
        </p:txBody>
      </p:sp>
    </p:spTree>
    <p:extLst>
      <p:ext uri="{BB962C8B-B14F-4D97-AF65-F5344CB8AC3E}">
        <p14:creationId xmlns:p14="http://schemas.microsoft.com/office/powerpoint/2010/main" val="299252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1588" y="-17097"/>
            <a:ext cx="9144000" cy="519522"/>
          </a:xfrm>
          <a:prstGeom prst="rect">
            <a:avLst/>
          </a:prstGeom>
          <a:solidFill>
            <a:srgbClr val="000066"/>
          </a:solidFill>
        </p:spPr>
        <p:txBody>
          <a:bodyPr vert="horz" lIns="134981" tIns="34286" rIns="68570" bIns="3428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chemeClr val="bg1"/>
                </a:solidFill>
                <a:latin typeface="Meiryo UI" panose="020B0604030504040204" pitchFamily="50" charset="-128"/>
                <a:ea typeface="Meiryo UI" panose="020B0604030504040204" pitchFamily="50" charset="-128"/>
              </a:rPr>
              <a:t>実行計画の削減目標を達成するためのロードマップ</a:t>
            </a:r>
          </a:p>
        </p:txBody>
      </p:sp>
      <p:graphicFrame>
        <p:nvGraphicFramePr>
          <p:cNvPr id="5" name="表 4"/>
          <p:cNvGraphicFramePr>
            <a:graphicFrameLocks noGrp="1"/>
          </p:cNvGraphicFramePr>
          <p:nvPr>
            <p:extLst>
              <p:ext uri="{D42A27DB-BD31-4B8C-83A1-F6EECF244321}">
                <p14:modId xmlns:p14="http://schemas.microsoft.com/office/powerpoint/2010/main" val="2040939159"/>
              </p:ext>
            </p:extLst>
          </p:nvPr>
        </p:nvGraphicFramePr>
        <p:xfrm>
          <a:off x="172528" y="1137701"/>
          <a:ext cx="8215896" cy="4590540"/>
        </p:xfrm>
        <a:graphic>
          <a:graphicData uri="http://schemas.openxmlformats.org/drawingml/2006/table">
            <a:tbl>
              <a:tblPr firstRow="1" bandRow="1">
                <a:tableStyleId>{5940675A-B579-460E-94D1-54222C63F5DA}</a:tableStyleId>
              </a:tblPr>
              <a:tblGrid>
                <a:gridCol w="326712">
                  <a:extLst>
                    <a:ext uri="{9D8B030D-6E8A-4147-A177-3AD203B41FA5}">
                      <a16:colId xmlns:a16="http://schemas.microsoft.com/office/drawing/2014/main" val="1711178918"/>
                    </a:ext>
                  </a:extLst>
                </a:gridCol>
                <a:gridCol w="1915250">
                  <a:extLst>
                    <a:ext uri="{9D8B030D-6E8A-4147-A177-3AD203B41FA5}">
                      <a16:colId xmlns:a16="http://schemas.microsoft.com/office/drawing/2014/main" val="692100641"/>
                    </a:ext>
                  </a:extLst>
                </a:gridCol>
                <a:gridCol w="747322">
                  <a:extLst>
                    <a:ext uri="{9D8B030D-6E8A-4147-A177-3AD203B41FA5}">
                      <a16:colId xmlns:a16="http://schemas.microsoft.com/office/drawing/2014/main" val="3772988506"/>
                    </a:ext>
                  </a:extLst>
                </a:gridCol>
                <a:gridCol w="1913036">
                  <a:extLst>
                    <a:ext uri="{9D8B030D-6E8A-4147-A177-3AD203B41FA5}">
                      <a16:colId xmlns:a16="http://schemas.microsoft.com/office/drawing/2014/main" val="3890088564"/>
                    </a:ext>
                  </a:extLst>
                </a:gridCol>
                <a:gridCol w="1009320">
                  <a:extLst>
                    <a:ext uri="{9D8B030D-6E8A-4147-A177-3AD203B41FA5}">
                      <a16:colId xmlns:a16="http://schemas.microsoft.com/office/drawing/2014/main" val="3696880779"/>
                    </a:ext>
                  </a:extLst>
                </a:gridCol>
                <a:gridCol w="2304256">
                  <a:extLst>
                    <a:ext uri="{9D8B030D-6E8A-4147-A177-3AD203B41FA5}">
                      <a16:colId xmlns:a16="http://schemas.microsoft.com/office/drawing/2014/main" val="2718046520"/>
                    </a:ext>
                  </a:extLst>
                </a:gridCol>
              </a:tblGrid>
              <a:tr h="195514">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部門</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実行計画に掲げた取組み</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削減見込量</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重点対策</a:t>
                      </a:r>
                      <a:r>
                        <a:rPr kumimoji="1" lang="en-US" altLang="ja-JP" sz="700" dirty="0">
                          <a:solidFill>
                            <a:schemeClr val="bg1"/>
                          </a:solidFill>
                          <a:latin typeface="Meiryo UI" panose="020B0604030504040204" pitchFamily="50" charset="-128"/>
                          <a:ea typeface="Meiryo UI" panose="020B0604030504040204" pitchFamily="50" charset="-128"/>
                        </a:rPr>
                        <a:t>(CN</a:t>
                      </a:r>
                      <a:r>
                        <a:rPr kumimoji="1" lang="ja-JP" altLang="en-US" sz="700" dirty="0">
                          <a:solidFill>
                            <a:schemeClr val="bg1"/>
                          </a:solidFill>
                          <a:latin typeface="Meiryo UI" panose="020B0604030504040204" pitchFamily="50" charset="-128"/>
                          <a:ea typeface="Meiryo UI" panose="020B0604030504040204" pitchFamily="50" charset="-128"/>
                        </a:rPr>
                        <a:t>推進本部等により推進</a:t>
                      </a:r>
                      <a:r>
                        <a:rPr kumimoji="1" lang="en-US" altLang="ja-JP" sz="700" dirty="0">
                          <a:solidFill>
                            <a:schemeClr val="bg1"/>
                          </a:solidFill>
                          <a:latin typeface="Meiryo UI" panose="020B0604030504040204" pitchFamily="50" charset="-128"/>
                          <a:ea typeface="Meiryo UI" panose="020B0604030504040204" pitchFamily="50" charset="-128"/>
                        </a:rPr>
                        <a:t>)</a:t>
                      </a: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13500" marR="13500" marT="27000" marB="27000" anchor="ctr">
                    <a:solidFill>
                      <a:schemeClr val="tx1">
                        <a:lumMod val="85000"/>
                        <a:lumOff val="15000"/>
                      </a:schemeClr>
                    </a:solidFill>
                  </a:tcPr>
                </a:tc>
                <a:tc>
                  <a:txBody>
                    <a:bodyPr/>
                    <a:lstStyle/>
                    <a:p>
                      <a:pPr algn="ctr"/>
                      <a:r>
                        <a:rPr kumimoji="1" lang="ja-JP" altLang="en-US" sz="950" dirty="0">
                          <a:solidFill>
                            <a:schemeClr val="bg1"/>
                          </a:solidFill>
                          <a:latin typeface="Meiryo UI" panose="020B0604030504040204" pitchFamily="50" charset="-128"/>
                          <a:ea typeface="Meiryo UI" panose="020B0604030504040204" pitchFamily="50" charset="-128"/>
                        </a:rPr>
                        <a:t>現状（</a:t>
                      </a:r>
                      <a:r>
                        <a:rPr kumimoji="1" lang="en-US" altLang="ja-JP" sz="950" dirty="0">
                          <a:solidFill>
                            <a:schemeClr val="bg1"/>
                          </a:solidFill>
                          <a:latin typeface="Meiryo UI" panose="020B0604030504040204" pitchFamily="50" charset="-128"/>
                          <a:ea typeface="Meiryo UI" panose="020B0604030504040204" pitchFamily="50" charset="-128"/>
                        </a:rPr>
                        <a:t>2023</a:t>
                      </a:r>
                      <a:r>
                        <a:rPr kumimoji="1" lang="ja-JP" altLang="en-US" sz="950" dirty="0">
                          <a:solidFill>
                            <a:schemeClr val="bg1"/>
                          </a:solidFill>
                          <a:latin typeface="Meiryo UI" panose="020B0604030504040204" pitchFamily="50" charset="-128"/>
                          <a:ea typeface="Meiryo UI" panose="020B0604030504040204" pitchFamily="50" charset="-128"/>
                        </a:rPr>
                        <a:t>）</a:t>
                      </a:r>
                    </a:p>
                  </a:txBody>
                  <a:tcPr marL="13500" marR="13500" marT="27000" marB="27000" anchor="ctr">
                    <a:solidFill>
                      <a:srgbClr val="002060"/>
                    </a:solidFill>
                  </a:tcPr>
                </a:tc>
                <a:tc>
                  <a:txBody>
                    <a:bodyPr/>
                    <a:lstStyle/>
                    <a:p>
                      <a:pPr algn="ct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13500" marR="13500" marT="27000" marB="27000" anchor="ctr">
                    <a:solidFill>
                      <a:schemeClr val="tx1">
                        <a:lumMod val="85000"/>
                        <a:lumOff val="15000"/>
                      </a:schemeClr>
                    </a:solidFill>
                  </a:tcPr>
                </a:tc>
                <a:extLst>
                  <a:ext uri="{0D108BD9-81ED-4DB2-BD59-A6C34878D82A}">
                    <a16:rowId xmlns:a16="http://schemas.microsoft.com/office/drawing/2014/main" val="1987071779"/>
                  </a:ext>
                </a:extLst>
              </a:tr>
              <a:tr h="586440">
                <a:tc>
                  <a:txBody>
                    <a:bodyPr/>
                    <a:lstStyle/>
                    <a:p>
                      <a:pPr algn="ctr"/>
                      <a:r>
                        <a:rPr kumimoji="1" lang="ja-JP" altLang="en-US" sz="900" dirty="0">
                          <a:latin typeface="Meiryo UI" panose="020B0604030504040204" pitchFamily="50" charset="-128"/>
                          <a:ea typeface="Meiryo UI" panose="020B0604030504040204" pitchFamily="50" charset="-128"/>
                        </a:rPr>
                        <a:t>産業</a:t>
                      </a:r>
                    </a:p>
                  </a:txBody>
                  <a:tcPr marL="13500" marR="13500" marT="27000" marB="27000"/>
                </a:tc>
                <a:tc rowSpan="2">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①蓄電池、水素・燃料電池等の研究開発支援及び導入促進</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産業のみ</a:t>
                      </a:r>
                      <a:r>
                        <a:rPr kumimoji="1" lang="en-US" altLang="ja-JP" sz="900" dirty="0">
                          <a:latin typeface="Meiryo UI" panose="020B0604030504040204" pitchFamily="50" charset="-128"/>
                          <a:ea typeface="Meiryo UI" panose="020B0604030504040204" pitchFamily="50" charset="-128"/>
                        </a:rPr>
                        <a:t>)</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②気候変動対策推進条例に基づく届出制度の強化・拡大</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③おおさかスマートエネルギー</a:t>
                      </a:r>
                      <a:r>
                        <a:rPr kumimoji="1" lang="en-US" altLang="ja-JP" sz="900" dirty="0">
                          <a:latin typeface="Meiryo UI" panose="020B0604030504040204" pitchFamily="50" charset="-128"/>
                          <a:ea typeface="Meiryo UI" panose="020B0604030504040204" pitchFamily="50" charset="-128"/>
                        </a:rPr>
                        <a:t>Ⅽ</a:t>
                      </a:r>
                      <a:r>
                        <a:rPr kumimoji="1" lang="ja-JP" altLang="en-US" sz="900" dirty="0">
                          <a:latin typeface="Meiryo UI" panose="020B0604030504040204" pitchFamily="50" charset="-128"/>
                          <a:ea typeface="Meiryo UI" panose="020B0604030504040204" pitchFamily="50" charset="-128"/>
                        </a:rPr>
                        <a:t>による中小事業者の省エネ・省</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の取組促進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④事業者の脱炭素経営の促進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⑤</a:t>
                      </a:r>
                      <a:r>
                        <a:rPr kumimoji="1" lang="en-US" altLang="ja-JP" sz="900" dirty="0">
                          <a:latin typeface="Meiryo UI" panose="020B0604030504040204" pitchFamily="50" charset="-128"/>
                          <a:ea typeface="Meiryo UI" panose="020B0604030504040204" pitchFamily="50" charset="-128"/>
                        </a:rPr>
                        <a:t>ZEB</a:t>
                      </a:r>
                      <a:r>
                        <a:rPr kumimoji="1" lang="ja-JP" altLang="en-US" sz="900" dirty="0">
                          <a:latin typeface="Meiryo UI" panose="020B0604030504040204" pitchFamily="50" charset="-128"/>
                          <a:ea typeface="Meiryo UI" panose="020B0604030504040204" pitchFamily="50" charset="-128"/>
                        </a:rPr>
                        <a:t>に向けた建築物の省エネ促進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a:t>
                      </a:r>
                      <a:r>
                        <a:rPr lang="en-US" altLang="ja-JP" sz="900" b="1" dirty="0">
                          <a:solidFill>
                            <a:srgbClr val="000099"/>
                          </a:solidFill>
                          <a:latin typeface="Meiryo UI" panose="020B0604030504040204" pitchFamily="50" charset="-128"/>
                          <a:ea typeface="Meiryo UI" panose="020B0604030504040204" pitchFamily="50" charset="-128"/>
                        </a:rPr>
                        <a:t>2030</a:t>
                      </a:r>
                      <a:r>
                        <a:rPr lang="ja-JP" altLang="en-US" sz="900" b="1" dirty="0">
                          <a:solidFill>
                            <a:srgbClr val="000099"/>
                          </a:solidFill>
                          <a:latin typeface="Meiryo UI" panose="020B0604030504040204" pitchFamily="50" charset="-128"/>
                          <a:ea typeface="Meiryo UI" panose="020B0604030504040204" pitchFamily="50" charset="-128"/>
                        </a:rPr>
                        <a:t>目標］</a:t>
                      </a:r>
                      <a:endParaRPr lang="en-US" altLang="ja-JP" sz="900" b="1"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1,046</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en-US" altLang="ja-JP" sz="900" b="1" dirty="0">
                          <a:solidFill>
                            <a:srgbClr val="000099"/>
                          </a:solidFill>
                          <a:latin typeface="Meiryo UI" panose="020B0604030504040204" pitchFamily="50" charset="-128"/>
                          <a:ea typeface="Meiryo UI" panose="020B0604030504040204" pitchFamily="50" charset="-128"/>
                        </a:rPr>
                        <a:t>(19</a:t>
                      </a:r>
                      <a:r>
                        <a:rPr kumimoji="1" lang="en-US" altLang="ja-JP" sz="900" b="1" dirty="0">
                          <a:solidFill>
                            <a:srgbClr val="000099"/>
                          </a:solidFill>
                          <a:latin typeface="Meiryo UI" panose="020B0604030504040204" pitchFamily="50" charset="-128"/>
                          <a:ea typeface="Meiryo UI" panose="020B0604030504040204" pitchFamily="50" charset="-128"/>
                        </a:rPr>
                        <a:t>%)</a:t>
                      </a:r>
                    </a:p>
                    <a:p>
                      <a:pPr marL="84138" marR="0" lvl="0" indent="-84138" algn="ctr" defTabSz="443194"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kumimoji="1" lang="ja-JP" altLang="en-US" sz="900" b="0" dirty="0">
                          <a:solidFill>
                            <a:srgbClr val="000099"/>
                          </a:solidFill>
                          <a:latin typeface="Meiryo UI" panose="020B0604030504040204" pitchFamily="50" charset="-128"/>
                          <a:ea typeface="Meiryo UI" panose="020B0604030504040204" pitchFamily="50" charset="-128"/>
                        </a:rPr>
                        <a:t>［</a:t>
                      </a:r>
                      <a:r>
                        <a:rPr kumimoji="1" lang="en-US" altLang="ja-JP" sz="900" b="0" dirty="0">
                          <a:solidFill>
                            <a:srgbClr val="000099"/>
                          </a:solidFill>
                          <a:latin typeface="Meiryo UI" panose="020B0604030504040204" pitchFamily="50" charset="-128"/>
                          <a:ea typeface="Meiryo UI" panose="020B0604030504040204" pitchFamily="50" charset="-128"/>
                        </a:rPr>
                        <a:t>2019</a:t>
                      </a:r>
                      <a:r>
                        <a:rPr kumimoji="1" lang="ja-JP" altLang="en-US" sz="900" b="0" baseline="0" dirty="0">
                          <a:solidFill>
                            <a:srgbClr val="000099"/>
                          </a:solidFill>
                          <a:latin typeface="Meiryo UI" panose="020B0604030504040204" pitchFamily="50" charset="-128"/>
                          <a:ea typeface="Meiryo UI" panose="020B0604030504040204" pitchFamily="50" charset="-128"/>
                        </a:rPr>
                        <a:t>］</a:t>
                      </a:r>
                      <a:endParaRPr kumimoji="1" lang="en-US" altLang="ja-JP" sz="900" b="0" baseline="0"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338</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lnB w="6350" cap="flat" cmpd="sng" algn="ctr">
                      <a:solidFill>
                        <a:schemeClr val="tx1"/>
                      </a:solidFill>
                      <a:prstDash val="dash"/>
                      <a:round/>
                      <a:headEnd type="none" w="med" len="med"/>
                      <a:tailEnd type="none" w="med" len="med"/>
                    </a:lnB>
                  </a:tcPr>
                </a:tc>
                <a:tc rowSpan="2">
                  <a:txBody>
                    <a:bodyPr/>
                    <a:lstStyle/>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■脱炭素ビジネス</a:t>
                      </a:r>
                      <a:endParaRPr lang="en-US" altLang="ja-JP" sz="9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①次世代蓄電池の研究開発</a:t>
                      </a:r>
                      <a:endParaRPr lang="en-US" altLang="ja-JP" sz="9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①水素技術実用化に向けた実証</a:t>
                      </a: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ts val="1200"/>
                        </a:lnSpc>
                        <a:spcBef>
                          <a:spcPts val="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r>
                        <a:rPr lang="ja-JP" altLang="en-US" sz="900" b="0" dirty="0">
                          <a:solidFill>
                            <a:prstClr val="black"/>
                          </a:solidFill>
                          <a:latin typeface="Meiryo UI" panose="020B0604030504040204" pitchFamily="50" charset="-128"/>
                          <a:ea typeface="Meiryo UI" panose="020B0604030504040204" pitchFamily="50" charset="-128"/>
                        </a:rPr>
                        <a:t>②特定事業者によるさらなる排出削減</a:t>
                      </a: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0"/>
                        </a:spcBef>
                        <a:spcAft>
                          <a:spcPts val="0"/>
                        </a:spcAft>
                        <a:buClrTx/>
                        <a:buSzTx/>
                        <a:buFontTx/>
                        <a:buNone/>
                        <a:tabLst/>
                        <a:defRPr/>
                      </a:pPr>
                      <a:r>
                        <a:rPr lang="ja-JP" altLang="en-US" sz="900" b="0" dirty="0">
                          <a:solidFill>
                            <a:prstClr val="black"/>
                          </a:solidFill>
                          <a:latin typeface="Meiryo UI" panose="020B0604030504040204" pitchFamily="50" charset="-128"/>
                          <a:ea typeface="Meiryo UI" panose="020B0604030504040204" pitchFamily="50" charset="-128"/>
                        </a:rPr>
                        <a:t>④事業者による脱炭素経営宣言を支援</a:t>
                      </a: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l" defTabSz="443194" rtl="0" eaLnBrk="1" fontAlgn="auto" latinLnBrk="0" hangingPunct="1">
                        <a:lnSpc>
                          <a:spcPct val="100000"/>
                        </a:lnSpc>
                        <a:spcBef>
                          <a:spcPts val="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solidFill>
                      <a:srgbClr val="FFC000"/>
                    </a:solidFill>
                  </a:tcPr>
                </a:tc>
                <a:extLst>
                  <a:ext uri="{0D108BD9-81ED-4DB2-BD59-A6C34878D82A}">
                    <a16:rowId xmlns:a16="http://schemas.microsoft.com/office/drawing/2014/main" val="4889697"/>
                  </a:ext>
                </a:extLst>
              </a:tr>
              <a:tr h="717240">
                <a:tc>
                  <a:txBody>
                    <a:bodyPr/>
                    <a:lstStyle/>
                    <a:p>
                      <a:pPr algn="ctr"/>
                      <a:r>
                        <a:rPr kumimoji="1" lang="ja-JP" altLang="en-US" sz="900" dirty="0">
                          <a:latin typeface="Meiryo UI" panose="020B0604030504040204" pitchFamily="50" charset="-128"/>
                          <a:ea typeface="Meiryo UI" panose="020B0604030504040204" pitchFamily="50" charset="-128"/>
                        </a:rPr>
                        <a:t>業務</a:t>
                      </a:r>
                    </a:p>
                  </a:txBody>
                  <a:tcPr marL="13500" marR="13500" marT="27000" marB="27000">
                    <a:lnB w="6350" cap="flat" cmpd="sng" algn="ctr">
                      <a:solidFill>
                        <a:schemeClr val="tx1"/>
                      </a:solidFill>
                      <a:prstDash val="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marL="18000" marR="18000" marT="36000" marB="36000"/>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77829942"/>
                  </a:ext>
                </a:extLst>
              </a:tr>
              <a:tr h="816000">
                <a:tc>
                  <a:txBody>
                    <a:bodyPr/>
                    <a:lstStyle/>
                    <a:p>
                      <a:pPr algn="ct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率先取組</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indent="-93663">
                        <a:spcBef>
                          <a:spcPts val="300"/>
                        </a:spcBef>
                      </a:pPr>
                      <a:r>
                        <a:rPr kumimoji="1" lang="ja-JP" altLang="en-US" sz="900" dirty="0">
                          <a:latin typeface="Meiryo UI" panose="020B0604030504040204" pitchFamily="50" charset="-128"/>
                          <a:ea typeface="Meiryo UI" panose="020B0604030504040204" pitchFamily="50" charset="-128"/>
                        </a:rPr>
                        <a:t>⑥府有施設の建替時における</a:t>
                      </a:r>
                      <a:r>
                        <a:rPr kumimoji="1" lang="en-US" altLang="ja-JP" sz="900" dirty="0">
                          <a:latin typeface="Meiryo UI" panose="020B0604030504040204" pitchFamily="50" charset="-128"/>
                          <a:ea typeface="Meiryo UI" panose="020B0604030504040204" pitchFamily="50" charset="-128"/>
                        </a:rPr>
                        <a:t>ZEB</a:t>
                      </a:r>
                      <a:r>
                        <a:rPr kumimoji="1" lang="ja-JP" altLang="en-US" sz="900" dirty="0">
                          <a:latin typeface="Meiryo UI" panose="020B0604030504040204" pitchFamily="50" charset="-128"/>
                          <a:ea typeface="Meiryo UI" panose="020B0604030504040204" pitchFamily="50" charset="-128"/>
                        </a:rPr>
                        <a:t>化の検討</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⑦再生可能エネルギー電気の調達</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⑧公用車の電動化の推進</a:t>
                      </a:r>
                    </a:p>
                  </a:txBody>
                  <a:tcPr marL="13500" marR="13500" marT="27000" marB="27000">
                    <a:lnT w="6350" cap="flat" cmpd="sng" algn="ctr">
                      <a:solidFill>
                        <a:schemeClr val="tx1"/>
                      </a:solidFill>
                      <a:prstDash val="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11</a:t>
                      </a:r>
                      <a:r>
                        <a:rPr kumimoji="1" lang="ja-JP" altLang="en-US" sz="900" b="1" dirty="0">
                          <a:solidFill>
                            <a:srgbClr val="000099"/>
                          </a:solidFill>
                          <a:latin typeface="Meiryo UI" panose="020B0604030504040204" pitchFamily="50" charset="-128"/>
                          <a:ea typeface="Meiryo UI" panose="020B0604030504040204" pitchFamily="50" charset="-128"/>
                        </a:rPr>
                        <a:t>万</a:t>
                      </a:r>
                      <a:r>
                        <a:rPr kumimoji="1" lang="en-US" altLang="ja-JP" sz="900" b="1" dirty="0">
                          <a:solidFill>
                            <a:srgbClr val="000099"/>
                          </a:solidFill>
                          <a:latin typeface="Meiryo UI" panose="020B0604030504040204" pitchFamily="50" charset="-128"/>
                          <a:ea typeface="Meiryo UI" panose="020B0604030504040204" pitchFamily="50" charset="-128"/>
                        </a:rPr>
                        <a:t>t〕</a:t>
                      </a:r>
                      <a:endParaRPr kumimoji="1" lang="ja-JP" altLang="en-US" sz="900" b="1"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lnT w="6350" cap="flat" cmpd="sng" algn="ctr">
                      <a:solidFill>
                        <a:schemeClr val="tx1"/>
                      </a:solidFill>
                      <a:prstDash val="dash"/>
                      <a:round/>
                      <a:headEnd type="none" w="med" len="med"/>
                      <a:tailEnd type="none" w="med" len="med"/>
                    </a:lnT>
                  </a:tcPr>
                </a:tc>
                <a:tc>
                  <a:txBody>
                    <a:bodyPr/>
                    <a:lstStyle/>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■率先取組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⑥府有施設の新築等時の</a:t>
                      </a:r>
                      <a:r>
                        <a:rPr kumimoji="1" lang="en-US" altLang="ja-JP" sz="900" b="0" dirty="0">
                          <a:solidFill>
                            <a:schemeClr val="tx1"/>
                          </a:solidFill>
                          <a:latin typeface="Meiryo UI" panose="020B0604030504040204" pitchFamily="50" charset="-128"/>
                          <a:ea typeface="Meiryo UI" panose="020B0604030504040204" pitchFamily="50" charset="-128"/>
                        </a:rPr>
                        <a:t>ZEB</a:t>
                      </a:r>
                      <a:r>
                        <a:rPr kumimoji="1" lang="ja-JP" altLang="en-US" sz="900" b="0" dirty="0">
                          <a:solidFill>
                            <a:schemeClr val="tx1"/>
                          </a:solidFill>
                          <a:latin typeface="Meiryo UI" panose="020B0604030504040204" pitchFamily="50" charset="-128"/>
                          <a:ea typeface="Meiryo UI" panose="020B0604030504040204" pitchFamily="50" charset="-128"/>
                        </a:rPr>
                        <a:t>化の推進</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⑧公用車へのゼロエミッション車を中心とした電動車の導入促進</a:t>
                      </a: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solidFill>
                      <a:srgbClr val="FFC000"/>
                    </a:solidFill>
                  </a:tcPr>
                </a:tc>
                <a:extLst>
                  <a:ext uri="{0D108BD9-81ED-4DB2-BD59-A6C34878D82A}">
                    <a16:rowId xmlns:a16="http://schemas.microsoft.com/office/drawing/2014/main" val="2943642507"/>
                  </a:ext>
                </a:extLst>
              </a:tr>
              <a:tr h="678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家庭</a:t>
                      </a:r>
                    </a:p>
                  </a:txBody>
                  <a:tcPr marL="13500" marR="13500" marT="27000" marB="27000"/>
                </a:tc>
                <a:tc>
                  <a:txBody>
                    <a:bodyPr/>
                    <a:lstStyle/>
                    <a:p>
                      <a:pPr>
                        <a:spcBef>
                          <a:spcPts val="300"/>
                        </a:spcBef>
                      </a:pPr>
                      <a:r>
                        <a:rPr kumimoji="1" lang="ja-JP" altLang="en-US" sz="900" kern="1200" dirty="0">
                          <a:latin typeface="Meiryo UI" panose="020B0604030504040204" pitchFamily="50" charset="-128"/>
                          <a:ea typeface="Meiryo UI" panose="020B0604030504040204" pitchFamily="50" charset="-128"/>
                          <a:cs typeface="+mn-cs"/>
                        </a:rPr>
                        <a:t>⑨</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ZEH</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の普及促進</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⑩省エネ性能が高い設備・機器の用途に適した導入促進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⑪持続可能性に配慮した消費の拡大</a:t>
                      </a: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274</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5%)</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155</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rowSpan="3">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■行動変容</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⑨</a:t>
                      </a:r>
                      <a:r>
                        <a:rPr kumimoji="1" lang="en-US" altLang="ja-JP" sz="900" dirty="0">
                          <a:latin typeface="Meiryo UI" panose="020B0604030504040204" pitchFamily="50" charset="-128"/>
                          <a:ea typeface="Meiryo UI" panose="020B0604030504040204" pitchFamily="50" charset="-128"/>
                        </a:rPr>
                        <a:t>ZEH</a:t>
                      </a:r>
                      <a:r>
                        <a:rPr kumimoji="1" lang="ja-JP" altLang="en-US" sz="900" dirty="0">
                          <a:latin typeface="Meiryo UI" panose="020B0604030504040204" pitchFamily="50" charset="-128"/>
                          <a:ea typeface="Meiryo UI" panose="020B0604030504040204" pitchFamily="50" charset="-128"/>
                        </a:rPr>
                        <a:t>の普及促進</a:t>
                      </a:r>
                      <a:endParaRPr kumimoji="1" lang="en-US" altLang="ja-JP" sz="900" dirty="0">
                        <a:latin typeface="Meiryo UI" panose="020B0604030504040204" pitchFamily="50" charset="-128"/>
                        <a:ea typeface="Meiryo UI" panose="020B0604030504040204" pitchFamily="50" charset="-128"/>
                      </a:endParaRPr>
                    </a:p>
                    <a:p>
                      <a:pPr>
                        <a:spcBef>
                          <a:spcPts val="600"/>
                        </a:spcBef>
                      </a:pP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⑪製品・サービスの</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排出の可視化</a:t>
                      </a:r>
                    </a:p>
                    <a:p>
                      <a:pPr marL="88900" indent="-88900">
                        <a:spcBef>
                          <a:spcPts val="600"/>
                        </a:spcBef>
                      </a:pPr>
                      <a:endParaRPr kumimoji="1" lang="en-US" altLang="ja-JP" sz="900" dirty="0">
                        <a:latin typeface="Meiryo UI" panose="020B0604030504040204" pitchFamily="50" charset="-128"/>
                        <a:ea typeface="Meiryo UI" panose="020B0604030504040204" pitchFamily="50" charset="-128"/>
                      </a:endParaRPr>
                    </a:p>
                    <a:p>
                      <a:pPr marL="88900" indent="-88900">
                        <a:spcBef>
                          <a:spcPts val="0"/>
                        </a:spcBef>
                      </a:pPr>
                      <a:r>
                        <a:rPr kumimoji="1" lang="ja-JP" altLang="en-US" sz="900" dirty="0">
                          <a:latin typeface="Meiryo UI" panose="020B0604030504040204" pitchFamily="50" charset="-128"/>
                          <a:ea typeface="Meiryo UI" panose="020B0604030504040204" pitchFamily="50" charset="-128"/>
                        </a:rPr>
                        <a:t>⑪脱炭素ポイントの定着化及び利用拡大</a:t>
                      </a:r>
                      <a:endParaRPr kumimoji="1" lang="en-US" altLang="ja-JP" sz="900" dirty="0">
                        <a:latin typeface="Meiryo UI" panose="020B0604030504040204" pitchFamily="50" charset="-128"/>
                        <a:ea typeface="Meiryo UI" panose="020B0604030504040204" pitchFamily="50" charset="-128"/>
                      </a:endParaRPr>
                    </a:p>
                    <a:p>
                      <a:pPr marL="88900" indent="-88900">
                        <a:spcBef>
                          <a:spcPts val="300"/>
                        </a:spcBef>
                      </a:pPr>
                      <a:endParaRPr kumimoji="1" lang="en-US" altLang="ja-JP" sz="900" dirty="0">
                        <a:latin typeface="Meiryo UI" panose="020B0604030504040204" pitchFamily="50" charset="-128"/>
                        <a:ea typeface="Meiryo UI" panose="020B0604030504040204" pitchFamily="50" charset="-128"/>
                      </a:endParaRPr>
                    </a:p>
                    <a:p>
                      <a:pPr marL="88900" indent="-88900">
                        <a:spcBef>
                          <a:spcPts val="300"/>
                        </a:spcBef>
                      </a:pPr>
                      <a:r>
                        <a:rPr kumimoji="1" lang="ja-JP" altLang="en-US" sz="900" dirty="0">
                          <a:latin typeface="Meiryo UI" panose="020B0604030504040204" pitchFamily="50" charset="-128"/>
                          <a:ea typeface="Meiryo UI" panose="020B0604030504040204" pitchFamily="50" charset="-128"/>
                        </a:rPr>
                        <a:t>⑫ゼロエミッション車を中心とした電動車の普及促進</a:t>
                      </a:r>
                    </a:p>
                  </a:txBody>
                  <a:tcPr marL="13500" marR="13500" marT="27000" marB="27000"/>
                </a:tc>
                <a:tc rowSpan="3">
                  <a:txBody>
                    <a:bodyPr/>
                    <a:lstStyle/>
                    <a:p>
                      <a:pPr marL="88900" indent="-88900">
                        <a:spcBef>
                          <a:spcPts val="300"/>
                        </a:spcBef>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rowSpan="3">
                  <a:txBody>
                    <a:bodyPr/>
                    <a:lstStyle/>
                    <a:p>
                      <a:pPr marL="88900" indent="-88900">
                        <a:spcBef>
                          <a:spcPts val="300"/>
                        </a:spcBef>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solidFill>
                      <a:srgbClr val="FFC000"/>
                    </a:solidFill>
                  </a:tcPr>
                </a:tc>
                <a:extLst>
                  <a:ext uri="{0D108BD9-81ED-4DB2-BD59-A6C34878D82A}">
                    <a16:rowId xmlns:a16="http://schemas.microsoft.com/office/drawing/2014/main" val="2997166892"/>
                  </a:ext>
                </a:extLst>
              </a:tr>
              <a:tr h="5057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運輸</a:t>
                      </a:r>
                    </a:p>
                    <a:p>
                      <a:pPr algn="ct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a:txBody>
                    <a:bodyPr/>
                    <a:lstStyle/>
                    <a:p>
                      <a:pPr>
                        <a:spcBef>
                          <a:spcPts val="300"/>
                        </a:spcBef>
                      </a:pPr>
                      <a:r>
                        <a:rPr kumimoji="1" lang="ja-JP" altLang="en-US" sz="900" dirty="0">
                          <a:latin typeface="Meiryo UI" panose="020B0604030504040204" pitchFamily="50" charset="-128"/>
                          <a:ea typeface="Meiryo UI" panose="020B0604030504040204" pitchFamily="50" charset="-128"/>
                        </a:rPr>
                        <a:t>⑫</a:t>
                      </a:r>
                      <a:r>
                        <a:rPr kumimoji="1" lang="en-US" altLang="ja-JP" sz="900" dirty="0">
                          <a:latin typeface="Meiryo UI" panose="020B0604030504040204" pitchFamily="50" charset="-128"/>
                          <a:ea typeface="Meiryo UI" panose="020B0604030504040204" pitchFamily="50" charset="-128"/>
                        </a:rPr>
                        <a:t>ZEV</a:t>
                      </a:r>
                      <a:r>
                        <a:rPr kumimoji="1" lang="ja-JP" altLang="en-US" sz="900" dirty="0">
                          <a:latin typeface="Meiryo UI" panose="020B0604030504040204" pitchFamily="50" charset="-128"/>
                          <a:ea typeface="Meiryo UI" panose="020B0604030504040204" pitchFamily="50" charset="-128"/>
                        </a:rPr>
                        <a:t>を中心とした電動車の普及促進</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⑬充電器、水素</a:t>
                      </a:r>
                      <a:r>
                        <a:rPr kumimoji="1" lang="en-US" altLang="ja-JP" sz="900" dirty="0">
                          <a:latin typeface="Meiryo UI" panose="020B0604030504040204" pitchFamily="50" charset="-128"/>
                          <a:ea typeface="Meiryo UI" panose="020B0604030504040204" pitchFamily="50" charset="-128"/>
                        </a:rPr>
                        <a:t>ST</a:t>
                      </a:r>
                      <a:r>
                        <a:rPr kumimoji="1" lang="ja-JP" altLang="en-US" sz="900" dirty="0">
                          <a:latin typeface="Meiryo UI" panose="020B0604030504040204" pitchFamily="50" charset="-128"/>
                          <a:ea typeface="Meiryo UI" panose="020B0604030504040204" pitchFamily="50" charset="-128"/>
                        </a:rPr>
                        <a:t>などのインフラの普及促進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165</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24</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vMerge="1">
                  <a:txBody>
                    <a:bodyPr/>
                    <a:lstStyle/>
                    <a:p>
                      <a:pPr marL="88900" indent="-88900">
                        <a:spcBef>
                          <a:spcPts val="300"/>
                        </a:spcBef>
                      </a:pPr>
                      <a:endParaRPr kumimoji="1" lang="ja-JP" altLang="en-US" sz="1200" dirty="0">
                        <a:latin typeface="Meiryo UI" panose="020B0604030504040204" pitchFamily="50" charset="-128"/>
                        <a:ea typeface="Meiryo UI" panose="020B0604030504040204" pitchFamily="50" charset="-128"/>
                      </a:endParaRPr>
                    </a:p>
                  </a:txBody>
                  <a:tcPr marL="18000" marR="18000" marT="36000" marB="36000"/>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67606755"/>
                  </a:ext>
                </a:extLst>
              </a:tr>
              <a:tr h="541680">
                <a:tc>
                  <a:txBody>
                    <a:bodyPr/>
                    <a:lstStyle/>
                    <a:p>
                      <a:pPr algn="ctr"/>
                      <a:r>
                        <a:rPr kumimoji="1" lang="ja-JP" altLang="en-US" sz="900" dirty="0">
                          <a:latin typeface="Meiryo UI" panose="020B0604030504040204" pitchFamily="50" charset="-128"/>
                          <a:ea typeface="Meiryo UI" panose="020B0604030504040204" pitchFamily="50" charset="-128"/>
                        </a:rPr>
                        <a:t>その他</a:t>
                      </a:r>
                      <a:r>
                        <a:rPr kumimoji="1" lang="en-US" altLang="ja-JP" sz="900" baseline="20000" dirty="0">
                          <a:latin typeface="Meiryo UI" panose="020B0604030504040204" pitchFamily="50" charset="-128"/>
                          <a:ea typeface="Meiryo UI" panose="020B0604030504040204" pitchFamily="50" charset="-128"/>
                        </a:rPr>
                        <a:t>※1</a:t>
                      </a:r>
                      <a:endParaRPr kumimoji="1" lang="ja-JP" altLang="en-US" sz="900" baseline="20000" dirty="0">
                        <a:latin typeface="Meiryo UI" panose="020B0604030504040204" pitchFamily="50" charset="-128"/>
                        <a:ea typeface="Meiryo UI" panose="020B0604030504040204" pitchFamily="50" charset="-128"/>
                      </a:endParaRPr>
                    </a:p>
                  </a:txBody>
                  <a:tcPr marL="13500" marR="13500" marT="27000" marB="27000"/>
                </a:tc>
                <a:tc>
                  <a:txBody>
                    <a:bodyPr/>
                    <a:lstStyle/>
                    <a:p>
                      <a:pPr marL="93663" indent="-93663">
                        <a:spcBef>
                          <a:spcPts val="300"/>
                        </a:spcBef>
                      </a:pPr>
                      <a:r>
                        <a:rPr kumimoji="1" lang="ja-JP" altLang="en-US" sz="900" dirty="0">
                          <a:latin typeface="Meiryo UI" panose="020B0604030504040204" pitchFamily="50" charset="-128"/>
                          <a:ea typeface="Meiryo UI" panose="020B0604030504040204" pitchFamily="50" charset="-128"/>
                        </a:rPr>
                        <a:t>⑭使い捨てプラスチックごみ等の発生抑制及び分別・リサイクルの促進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⑮フロン対策の推進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337</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6%)</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-118</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8200779"/>
                  </a:ext>
                </a:extLst>
              </a:tr>
              <a:tr h="541680">
                <a:tc>
                  <a:txBody>
                    <a:bodyPr/>
                    <a:lstStyle/>
                    <a:p>
                      <a:pPr algn="ctr"/>
                      <a:r>
                        <a:rPr kumimoji="1" lang="ja-JP" altLang="en-US" sz="900" dirty="0">
                          <a:latin typeface="Meiryo UI" panose="020B0604030504040204" pitchFamily="50" charset="-128"/>
                          <a:ea typeface="Meiryo UI" panose="020B0604030504040204" pitchFamily="50" charset="-128"/>
                        </a:rPr>
                        <a:t>部門</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横断</a:t>
                      </a:r>
                    </a:p>
                  </a:txBody>
                  <a:tcPr marL="13500" marR="13500" marT="27000" marB="27000"/>
                </a:tc>
                <a:tc>
                  <a:txBody>
                    <a:bodyPr/>
                    <a:lstStyle/>
                    <a:p>
                      <a:pPr>
                        <a:spcBef>
                          <a:spcPts val="300"/>
                        </a:spcBef>
                      </a:pPr>
                      <a:r>
                        <a:rPr kumimoji="1" lang="ja-JP" altLang="en-US" sz="900" dirty="0">
                          <a:latin typeface="Meiryo UI" panose="020B0604030504040204" pitchFamily="50" charset="-128"/>
                          <a:ea typeface="Meiryo UI" panose="020B0604030504040204" pitchFamily="50" charset="-128"/>
                        </a:rPr>
                        <a:t>⑯</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排出の少ないまちづくりの推進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⑰</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排出の少ない電気の選択促進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⑱再生可能エネルギー等の設置促進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508</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9%)</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234</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r>
                        <a:rPr kumimoji="1" lang="en-US" altLang="ja-JP" sz="900" baseline="20000" dirty="0">
                          <a:solidFill>
                            <a:srgbClr val="000099"/>
                          </a:solidFill>
                          <a:latin typeface="Meiryo UI" panose="020B0604030504040204" pitchFamily="50" charset="-128"/>
                          <a:ea typeface="Meiryo UI" panose="020B0604030504040204" pitchFamily="50" charset="-128"/>
                        </a:rPr>
                        <a:t>※2</a:t>
                      </a:r>
                      <a:endParaRPr kumimoji="1" lang="en-US" altLang="ja-JP" sz="900" b="0" baseline="2000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■再エネ促進</a:t>
                      </a:r>
                      <a:endParaRPr kumimoji="1" lang="en-US" altLang="ja-JP" sz="900" dirty="0">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⑱太陽光パネル及び蓄電池システムの共同購入支援事業</a:t>
                      </a:r>
                    </a:p>
                  </a:txBody>
                  <a:tcPr marL="13500" marR="13500" marT="27000" marB="27000"/>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solidFill>
                      <a:srgbClr val="FFC000"/>
                    </a:solidFill>
                  </a:tcPr>
                </a:tc>
                <a:extLst>
                  <a:ext uri="{0D108BD9-81ED-4DB2-BD59-A6C34878D82A}">
                    <a16:rowId xmlns:a16="http://schemas.microsoft.com/office/drawing/2014/main" val="1789336478"/>
                  </a:ext>
                </a:extLst>
              </a:tr>
            </a:tbl>
          </a:graphicData>
        </a:graphic>
      </p:graphicFrame>
      <p:sp>
        <p:nvSpPr>
          <p:cNvPr id="33" name="正方形/長方形 32"/>
          <p:cNvSpPr/>
          <p:nvPr/>
        </p:nvSpPr>
        <p:spPr>
          <a:xfrm>
            <a:off x="302955" y="5798051"/>
            <a:ext cx="7616008" cy="197515"/>
          </a:xfrm>
          <a:prstGeom prst="rect">
            <a:avLst/>
          </a:prstGeom>
        </p:spPr>
        <p:txBody>
          <a:bodyPr wrap="square" lIns="27000" tIns="27000" rIns="27000" bIns="27000">
            <a:spAutoFit/>
          </a:bodyPr>
          <a:lstStyle/>
          <a:p>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 エネルギー転換部門、廃棄物部門、その他ガス</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メタンなど</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の合算をしたもの　　　</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 排出係数の低減による効果のうち、再エネによる貢献分のみを算定</a:t>
            </a:r>
            <a:endParaRPr lang="ja-JP" altLang="en-US" sz="929" dirty="0">
              <a:latin typeface="Meiryo UI" panose="020B0604030504040204" pitchFamily="50" charset="-128"/>
              <a:ea typeface="Meiryo UI" panose="020B0604030504040204" pitchFamily="50" charset="-128"/>
            </a:endParaRPr>
          </a:p>
        </p:txBody>
      </p:sp>
      <p:sp>
        <p:nvSpPr>
          <p:cNvPr id="6" name="ホームベース 4">
            <a:extLst>
              <a:ext uri="{FF2B5EF4-FFF2-40B4-BE49-F238E27FC236}">
                <a16:creationId xmlns:a16="http://schemas.microsoft.com/office/drawing/2014/main" id="{51F0FD7C-A3F3-4D3F-9E7A-E2D8BBD297CC}"/>
              </a:ext>
            </a:extLst>
          </p:cNvPr>
          <p:cNvSpPr/>
          <p:nvPr/>
        </p:nvSpPr>
        <p:spPr bwMode="gray">
          <a:xfrm>
            <a:off x="7218294" y="1138960"/>
            <a:ext cx="1188000" cy="21877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32402">
              <a:defRPr/>
            </a:pPr>
            <a:r>
              <a:rPr lang="ja-JP" altLang="en-US" sz="945" dirty="0">
                <a:solidFill>
                  <a:prstClr val="white"/>
                </a:solidFill>
                <a:latin typeface="BIZ UDPゴシック" panose="020B0400000000000000" pitchFamily="50" charset="-128"/>
                <a:ea typeface="BIZ UDPゴシック" panose="020B0400000000000000" pitchFamily="50" charset="-128"/>
              </a:rPr>
              <a:t>　　　　　　</a:t>
            </a:r>
            <a:r>
              <a:rPr lang="en-US" altLang="ja-JP" sz="945" dirty="0">
                <a:solidFill>
                  <a:prstClr val="white"/>
                </a:solidFill>
                <a:latin typeface="BIZ UDPゴシック" panose="020B0400000000000000" pitchFamily="50" charset="-128"/>
                <a:ea typeface="BIZ UDPゴシック" panose="020B0400000000000000" pitchFamily="50" charset="-128"/>
              </a:rPr>
              <a:t>2030 </a:t>
            </a:r>
          </a:p>
        </p:txBody>
      </p:sp>
      <p:sp>
        <p:nvSpPr>
          <p:cNvPr id="8" name="ホームベース 4">
            <a:extLst>
              <a:ext uri="{FF2B5EF4-FFF2-40B4-BE49-F238E27FC236}">
                <a16:creationId xmlns:a16="http://schemas.microsoft.com/office/drawing/2014/main" id="{51F0FD7C-A3F3-4D3F-9E7A-E2D8BBD297CC}"/>
              </a:ext>
            </a:extLst>
          </p:cNvPr>
          <p:cNvSpPr/>
          <p:nvPr/>
        </p:nvSpPr>
        <p:spPr bwMode="gray">
          <a:xfrm>
            <a:off x="6084168" y="1137701"/>
            <a:ext cx="1377000" cy="21877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defTabSz="332402">
              <a:defRPr/>
            </a:pPr>
            <a:r>
              <a:rPr lang="ja-JP" altLang="en-US" sz="945" dirty="0">
                <a:solidFill>
                  <a:prstClr val="white"/>
                </a:solidFill>
                <a:latin typeface="BIZ UDPゴシック" panose="020B0400000000000000" pitchFamily="50" charset="-128"/>
                <a:ea typeface="BIZ UDPゴシック" panose="020B0400000000000000" pitchFamily="50" charset="-128"/>
              </a:rPr>
              <a:t>　　　       　　　　</a:t>
            </a:r>
            <a:r>
              <a:rPr lang="en-US" altLang="ja-JP" sz="945" dirty="0">
                <a:solidFill>
                  <a:prstClr val="white"/>
                </a:solidFill>
                <a:latin typeface="BIZ UDPゴシック" panose="020B0400000000000000" pitchFamily="50" charset="-128"/>
                <a:ea typeface="BIZ UDPゴシック" panose="020B0400000000000000" pitchFamily="50" charset="-128"/>
              </a:rPr>
              <a:t>2025</a:t>
            </a:r>
            <a:endParaRPr lang="ja-JP" altLang="en-US" sz="945" dirty="0">
              <a:solidFill>
                <a:prstClr val="white"/>
              </a:solidFill>
              <a:latin typeface="BIZ UDPゴシック" panose="020B0400000000000000" pitchFamily="50" charset="-128"/>
              <a:ea typeface="BIZ UDPゴシック" panose="020B0400000000000000" pitchFamily="50" charset="-128"/>
            </a:endParaRPr>
          </a:p>
        </p:txBody>
      </p:sp>
      <p:sp>
        <p:nvSpPr>
          <p:cNvPr id="9" name="ホームベース 8"/>
          <p:cNvSpPr/>
          <p:nvPr/>
        </p:nvSpPr>
        <p:spPr>
          <a:xfrm>
            <a:off x="6094861" y="1484784"/>
            <a:ext cx="229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次世代蓄電池の実用化</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水素発電による電力供給等が開始</a:t>
            </a:r>
          </a:p>
        </p:txBody>
      </p:sp>
      <p:sp>
        <p:nvSpPr>
          <p:cNvPr id="10" name="ホームベース 9"/>
          <p:cNvSpPr/>
          <p:nvPr/>
        </p:nvSpPr>
        <p:spPr>
          <a:xfrm>
            <a:off x="7218294" y="2273281"/>
            <a:ext cx="1188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5000</a:t>
            </a:r>
            <a:r>
              <a:rPr lang="ja-JP" altLang="en-US" sz="900" dirty="0">
                <a:solidFill>
                  <a:schemeClr val="tx1"/>
                </a:solidFill>
                <a:latin typeface="Meiryo UI" panose="020B0604030504040204" pitchFamily="50" charset="-128"/>
                <a:ea typeface="Meiryo UI" panose="020B0604030504040204" pitchFamily="50" charset="-128"/>
              </a:rPr>
              <a:t>者</a:t>
            </a:r>
          </a:p>
        </p:txBody>
      </p:sp>
      <p:sp>
        <p:nvSpPr>
          <p:cNvPr id="12" name="ホームベース 11"/>
          <p:cNvSpPr/>
          <p:nvPr/>
        </p:nvSpPr>
        <p:spPr>
          <a:xfrm>
            <a:off x="6094861" y="2273281"/>
            <a:ext cx="1263592"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宣言事業者数</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en-US" altLang="ja-JP" sz="900" dirty="0">
                <a:solidFill>
                  <a:schemeClr val="tx1"/>
                </a:solidFill>
                <a:latin typeface="Meiryo UI" panose="020B0604030504040204" pitchFamily="50" charset="-128"/>
                <a:ea typeface="Meiryo UI" panose="020B0604030504040204" pitchFamily="50" charset="-128"/>
              </a:rPr>
              <a:t>2025</a:t>
            </a:r>
            <a:r>
              <a:rPr lang="ja-JP" altLang="en-US" sz="900" dirty="0">
                <a:solidFill>
                  <a:schemeClr val="tx1"/>
                </a:solidFill>
                <a:latin typeface="Meiryo UI" panose="020B0604030504040204" pitchFamily="50" charset="-128"/>
                <a:ea typeface="Meiryo UI" panose="020B0604030504040204" pitchFamily="50" charset="-128"/>
              </a:rPr>
              <a:t>者</a:t>
            </a:r>
          </a:p>
        </p:txBody>
      </p:sp>
      <p:sp>
        <p:nvSpPr>
          <p:cNvPr id="14" name="ホームベース 13"/>
          <p:cNvSpPr/>
          <p:nvPr/>
        </p:nvSpPr>
        <p:spPr>
          <a:xfrm>
            <a:off x="7164290" y="1931708"/>
            <a:ext cx="1231933"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12%(2023</a:t>
            </a:r>
            <a:r>
              <a:rPr lang="ja-JP" altLang="en-US" sz="900" dirty="0">
                <a:solidFill>
                  <a:schemeClr val="tx1"/>
                </a:solidFill>
                <a:latin typeface="Meiryo UI" panose="020B0604030504040204" pitchFamily="50" charset="-128"/>
                <a:ea typeface="Meiryo UI" panose="020B0604030504040204" pitchFamily="50" charset="-128"/>
              </a:rPr>
              <a:t>から</a:t>
            </a:r>
            <a:r>
              <a:rPr lang="en-US" altLang="ja-JP" sz="900" dirty="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3" name="ホームベース 12"/>
          <p:cNvSpPr/>
          <p:nvPr/>
        </p:nvSpPr>
        <p:spPr>
          <a:xfrm>
            <a:off x="6094861" y="1931707"/>
            <a:ext cx="1269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4.5%(2023</a:t>
            </a:r>
            <a:r>
              <a:rPr lang="ja-JP" altLang="en-US" sz="900" dirty="0">
                <a:solidFill>
                  <a:schemeClr val="tx1"/>
                </a:solidFill>
                <a:latin typeface="Meiryo UI" panose="020B0604030504040204" pitchFamily="50" charset="-128"/>
                <a:ea typeface="Meiryo UI" panose="020B0604030504040204" pitchFamily="50" charset="-128"/>
              </a:rPr>
              <a:t>から</a:t>
            </a:r>
            <a:r>
              <a:rPr lang="en-US" altLang="ja-JP" sz="900" dirty="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6300193" y="2701334"/>
            <a:ext cx="2106018"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指針に基づく府有施設の新築・</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増改築での</a:t>
            </a:r>
            <a:r>
              <a:rPr lang="en-US" altLang="ja-JP" sz="900" dirty="0">
                <a:solidFill>
                  <a:schemeClr val="tx1"/>
                </a:solidFill>
                <a:latin typeface="Meiryo UI" panose="020B0604030504040204" pitchFamily="50" charset="-128"/>
                <a:ea typeface="Meiryo UI" panose="020B0604030504040204" pitchFamily="50" charset="-128"/>
              </a:rPr>
              <a:t>ZEB</a:t>
            </a:r>
            <a:r>
              <a:rPr lang="ja-JP" altLang="en-US" sz="900" dirty="0">
                <a:solidFill>
                  <a:schemeClr val="tx1"/>
                </a:solidFill>
                <a:latin typeface="Meiryo UI" panose="020B0604030504040204" pitchFamily="50" charset="-128"/>
                <a:ea typeface="Meiryo UI" panose="020B0604030504040204" pitchFamily="50" charset="-128"/>
              </a:rPr>
              <a:t>化の推進</a:t>
            </a:r>
            <a:endParaRPr lang="zh-TW" altLang="en-US" sz="900" dirty="0">
              <a:solidFill>
                <a:schemeClr val="tx1"/>
              </a:solidFill>
              <a:latin typeface="Meiryo UI" panose="020B0604030504040204" pitchFamily="50" charset="-128"/>
              <a:ea typeface="Meiryo UI" panose="020B0604030504040204" pitchFamily="50" charset="-128"/>
            </a:endParaRPr>
          </a:p>
        </p:txBody>
      </p:sp>
      <p:sp>
        <p:nvSpPr>
          <p:cNvPr id="17" name="ホームベース 16"/>
          <p:cNvSpPr/>
          <p:nvPr/>
        </p:nvSpPr>
        <p:spPr>
          <a:xfrm>
            <a:off x="6094861" y="270133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指針</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作成</a:t>
            </a:r>
          </a:p>
        </p:txBody>
      </p:sp>
      <p:sp>
        <p:nvSpPr>
          <p:cNvPr id="18" name="ホームベース 17"/>
          <p:cNvSpPr/>
          <p:nvPr/>
        </p:nvSpPr>
        <p:spPr>
          <a:xfrm>
            <a:off x="6094861" y="3086992"/>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900" dirty="0">
                <a:solidFill>
                  <a:schemeClr val="tx1"/>
                </a:solidFill>
                <a:latin typeface="Meiryo UI" panose="020B0604030504040204" pitchFamily="50" charset="-128"/>
                <a:ea typeface="Meiryo UI" panose="020B0604030504040204" pitchFamily="50" charset="-128"/>
              </a:rPr>
              <a:t>導入台数割合</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乗用車</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zh-TW" altLang="en-US" sz="900" dirty="0">
                <a:solidFill>
                  <a:schemeClr val="tx1"/>
                </a:solidFill>
                <a:latin typeface="Meiryo UI" panose="020B0604030504040204" pitchFamily="50" charset="-128"/>
                <a:ea typeface="Meiryo UI" panose="020B0604030504040204" pitchFamily="50" charset="-128"/>
              </a:rPr>
              <a:t>電動車</a:t>
            </a:r>
            <a:r>
              <a:rPr lang="en-US" altLang="zh-TW" sz="900" dirty="0">
                <a:solidFill>
                  <a:schemeClr val="tx1"/>
                </a:solidFill>
                <a:latin typeface="Meiryo UI" panose="020B0604030504040204" pitchFamily="50" charset="-128"/>
                <a:ea typeface="Meiryo UI" panose="020B0604030504040204" pitchFamily="50" charset="-128"/>
              </a:rPr>
              <a:t>10</a:t>
            </a:r>
            <a:r>
              <a:rPr lang="zh-TW" altLang="en-US" sz="900" dirty="0">
                <a:solidFill>
                  <a:schemeClr val="tx1"/>
                </a:solidFill>
                <a:latin typeface="Meiryo UI" panose="020B0604030504040204" pitchFamily="50" charset="-128"/>
                <a:ea typeface="Meiryo UI" panose="020B0604030504040204" pitchFamily="50" charset="-128"/>
              </a:rPr>
              <a:t>割</a:t>
            </a:r>
            <a:r>
              <a:rPr lang="ja-JP" altLang="en-US" sz="900" dirty="0" err="1">
                <a:solidFill>
                  <a:schemeClr val="tx1"/>
                </a:solidFill>
                <a:latin typeface="Meiryo UI" panose="020B0604030504040204" pitchFamily="50" charset="-128"/>
                <a:ea typeface="Meiryo UI" panose="020B0604030504040204" pitchFamily="50" charset="-128"/>
              </a:rPr>
              <a:t>、</a:t>
            </a:r>
            <a:r>
              <a:rPr lang="en-US" altLang="zh-TW" sz="900" dirty="0">
                <a:solidFill>
                  <a:schemeClr val="tx1"/>
                </a:solidFill>
                <a:latin typeface="Meiryo UI" panose="020B0604030504040204" pitchFamily="50" charset="-128"/>
                <a:ea typeface="Meiryo UI" panose="020B0604030504040204" pitchFamily="50" charset="-128"/>
              </a:rPr>
              <a:t>ZEV</a:t>
            </a:r>
            <a:r>
              <a:rPr lang="zh-TW" altLang="en-US" sz="900" dirty="0">
                <a:solidFill>
                  <a:schemeClr val="tx1"/>
                </a:solidFill>
                <a:latin typeface="Meiryo UI" panose="020B0604030504040204" pitchFamily="50" charset="-128"/>
                <a:ea typeface="Meiryo UI" panose="020B0604030504040204" pitchFamily="50" charset="-128"/>
              </a:rPr>
              <a:t>５割</a:t>
            </a:r>
          </a:p>
        </p:txBody>
      </p:sp>
      <p:sp>
        <p:nvSpPr>
          <p:cNvPr id="20" name="ホームベース 19"/>
          <p:cNvSpPr/>
          <p:nvPr/>
        </p:nvSpPr>
        <p:spPr>
          <a:xfrm>
            <a:off x="6094861" y="3571927"/>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新築住宅の</a:t>
            </a:r>
            <a:r>
              <a:rPr lang="en-US" altLang="ja-JP" sz="900" dirty="0">
                <a:solidFill>
                  <a:schemeClr val="tx1"/>
                </a:solidFill>
                <a:latin typeface="Meiryo UI" panose="020B0604030504040204" pitchFamily="50" charset="-128"/>
                <a:ea typeface="Meiryo UI" panose="020B0604030504040204" pitchFamily="50" charset="-128"/>
              </a:rPr>
              <a:t>ZEH</a:t>
            </a:r>
            <a:r>
              <a:rPr lang="ja-JP" altLang="en-US" sz="900" dirty="0">
                <a:solidFill>
                  <a:schemeClr val="tx1"/>
                </a:solidFill>
                <a:latin typeface="Meiryo UI" panose="020B0604030504040204" pitchFamily="50" charset="-128"/>
                <a:ea typeface="Meiryo UI" panose="020B0604030504040204" pitchFamily="50" charset="-128"/>
              </a:rPr>
              <a:t>基準化率　</a:t>
            </a: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a:t>
            </a:r>
          </a:p>
        </p:txBody>
      </p:sp>
      <p:sp>
        <p:nvSpPr>
          <p:cNvPr id="21" name="ホームベース 20"/>
          <p:cNvSpPr/>
          <p:nvPr/>
        </p:nvSpPr>
        <p:spPr>
          <a:xfrm>
            <a:off x="6929216" y="3936471"/>
            <a:ext cx="1472128"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200</a:t>
            </a:r>
            <a:r>
              <a:rPr lang="ja-JP" altLang="en-US" sz="900" dirty="0">
                <a:solidFill>
                  <a:schemeClr val="tx1"/>
                </a:solidFill>
                <a:latin typeface="Meiryo UI" panose="020B0604030504040204" pitchFamily="50" charset="-128"/>
                <a:ea typeface="Meiryo UI" panose="020B0604030504040204" pitchFamily="50" charset="-128"/>
              </a:rPr>
              <a:t>品</a:t>
            </a:r>
          </a:p>
        </p:txBody>
      </p:sp>
      <p:sp>
        <p:nvSpPr>
          <p:cNvPr id="22" name="ホームベース 21"/>
          <p:cNvSpPr/>
          <p:nvPr/>
        </p:nvSpPr>
        <p:spPr>
          <a:xfrm>
            <a:off x="6094861" y="3936471"/>
            <a:ext cx="1269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品数：</a:t>
            </a: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品</a:t>
            </a:r>
          </a:p>
        </p:txBody>
      </p:sp>
      <p:sp>
        <p:nvSpPr>
          <p:cNvPr id="24" name="ホームベース 23"/>
          <p:cNvSpPr/>
          <p:nvPr/>
        </p:nvSpPr>
        <p:spPr>
          <a:xfrm>
            <a:off x="6928223" y="4366460"/>
            <a:ext cx="1478204"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万人</a:t>
            </a:r>
          </a:p>
        </p:txBody>
      </p:sp>
      <p:sp>
        <p:nvSpPr>
          <p:cNvPr id="23" name="ホームベース 22"/>
          <p:cNvSpPr/>
          <p:nvPr/>
        </p:nvSpPr>
        <p:spPr>
          <a:xfrm>
            <a:off x="6094861" y="4366460"/>
            <a:ext cx="1269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利用者</a:t>
            </a:r>
            <a:r>
              <a:rPr lang="en-US" altLang="ja-JP"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万人</a:t>
            </a:r>
          </a:p>
        </p:txBody>
      </p:sp>
      <p:sp>
        <p:nvSpPr>
          <p:cNvPr id="25" name="ホームベース 24"/>
          <p:cNvSpPr/>
          <p:nvPr/>
        </p:nvSpPr>
        <p:spPr>
          <a:xfrm>
            <a:off x="6094861" y="4815184"/>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新車販売</a:t>
            </a:r>
            <a:r>
              <a:rPr lang="zh-TW" altLang="en-US" sz="900" dirty="0">
                <a:solidFill>
                  <a:schemeClr val="tx1"/>
                </a:solidFill>
                <a:latin typeface="Meiryo UI" panose="020B0604030504040204" pitchFamily="50" charset="-128"/>
                <a:ea typeface="Meiryo UI" panose="020B0604030504040204" pitchFamily="50" charset="-128"/>
              </a:rPr>
              <a:t>台数割合</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乗用車</a:t>
            </a:r>
            <a:r>
              <a:rPr lang="en-US" altLang="zh-TW" sz="900" dirty="0">
                <a:solidFill>
                  <a:schemeClr val="tx1"/>
                </a:solidFill>
                <a:latin typeface="Meiryo UI" panose="020B0604030504040204" pitchFamily="50" charset="-128"/>
                <a:ea typeface="Meiryo UI" panose="020B0604030504040204" pitchFamily="50" charset="-128"/>
              </a:rPr>
              <a:t>)</a:t>
            </a:r>
          </a:p>
          <a:p>
            <a:pPr algn="r"/>
            <a:r>
              <a:rPr lang="ja-JP" altLang="en-US" sz="900" dirty="0">
                <a:solidFill>
                  <a:schemeClr val="tx1"/>
                </a:solidFill>
                <a:latin typeface="Meiryo UI" panose="020B0604030504040204" pitchFamily="50" charset="-128"/>
                <a:ea typeface="Meiryo UI" panose="020B0604030504040204" pitchFamily="50" charset="-128"/>
              </a:rPr>
              <a:t>　</a:t>
            </a:r>
            <a:r>
              <a:rPr lang="zh-TW" altLang="en-US" sz="900" dirty="0">
                <a:solidFill>
                  <a:schemeClr val="tx1"/>
                </a:solidFill>
                <a:latin typeface="Meiryo UI" panose="020B0604030504040204" pitchFamily="50" charset="-128"/>
                <a:ea typeface="Meiryo UI" panose="020B0604030504040204" pitchFamily="50" charset="-128"/>
              </a:rPr>
              <a:t>電動車</a:t>
            </a:r>
            <a:r>
              <a:rPr lang="en-US" altLang="zh-TW" sz="900" dirty="0">
                <a:solidFill>
                  <a:schemeClr val="tx1"/>
                </a:solidFill>
                <a:latin typeface="Meiryo UI" panose="020B0604030504040204" pitchFamily="50" charset="-128"/>
                <a:ea typeface="Meiryo UI" panose="020B0604030504040204" pitchFamily="50" charset="-128"/>
              </a:rPr>
              <a:t>9</a:t>
            </a:r>
            <a:r>
              <a:rPr lang="zh-TW" altLang="en-US" sz="900" dirty="0">
                <a:solidFill>
                  <a:schemeClr val="tx1"/>
                </a:solidFill>
                <a:latin typeface="Meiryo UI" panose="020B0604030504040204" pitchFamily="50" charset="-128"/>
                <a:ea typeface="Meiryo UI" panose="020B0604030504040204" pitchFamily="50" charset="-128"/>
              </a:rPr>
              <a:t>割</a:t>
            </a:r>
            <a:r>
              <a:rPr lang="ja-JP" altLang="en-US" sz="900" dirty="0" err="1">
                <a:solidFill>
                  <a:schemeClr val="tx1"/>
                </a:solidFill>
                <a:latin typeface="Meiryo UI" panose="020B0604030504040204" pitchFamily="50" charset="-128"/>
                <a:ea typeface="Meiryo UI" panose="020B0604030504040204" pitchFamily="50" charset="-128"/>
              </a:rPr>
              <a:t>、</a:t>
            </a:r>
            <a:r>
              <a:rPr lang="en-US" altLang="zh-TW" sz="900" dirty="0">
                <a:solidFill>
                  <a:schemeClr val="tx1"/>
                </a:solidFill>
                <a:latin typeface="Meiryo UI" panose="020B0604030504040204" pitchFamily="50" charset="-128"/>
                <a:ea typeface="Meiryo UI" panose="020B0604030504040204" pitchFamily="50" charset="-128"/>
              </a:rPr>
              <a:t>ZEV4</a:t>
            </a:r>
            <a:r>
              <a:rPr lang="zh-TW" altLang="en-US" sz="900" dirty="0">
                <a:solidFill>
                  <a:schemeClr val="tx1"/>
                </a:solidFill>
                <a:latin typeface="Meiryo UI" panose="020B0604030504040204" pitchFamily="50" charset="-128"/>
                <a:ea typeface="Meiryo UI" panose="020B0604030504040204" pitchFamily="50" charset="-128"/>
              </a:rPr>
              <a:t>割</a:t>
            </a:r>
          </a:p>
        </p:txBody>
      </p:sp>
      <p:sp>
        <p:nvSpPr>
          <p:cNvPr id="27" name="ホームベース 26"/>
          <p:cNvSpPr/>
          <p:nvPr/>
        </p:nvSpPr>
        <p:spPr>
          <a:xfrm>
            <a:off x="6929215" y="5373216"/>
            <a:ext cx="1478204"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1000</a:t>
            </a:r>
            <a:r>
              <a:rPr lang="ja-JP" altLang="en-US" sz="900" dirty="0">
                <a:solidFill>
                  <a:schemeClr val="tx1"/>
                </a:solidFill>
                <a:latin typeface="Meiryo UI" panose="020B0604030504040204" pitchFamily="50" charset="-128"/>
                <a:ea typeface="Meiryo UI" panose="020B0604030504040204" pitchFamily="50" charset="-128"/>
              </a:rPr>
              <a:t>世帯</a:t>
            </a:r>
          </a:p>
        </p:txBody>
      </p:sp>
      <p:sp>
        <p:nvSpPr>
          <p:cNvPr id="26" name="ホームベース 25"/>
          <p:cNvSpPr/>
          <p:nvPr/>
        </p:nvSpPr>
        <p:spPr>
          <a:xfrm>
            <a:off x="6094861" y="5373216"/>
            <a:ext cx="1269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500</a:t>
            </a:r>
            <a:r>
              <a:rPr lang="ja-JP" altLang="en-US" sz="900" dirty="0">
                <a:solidFill>
                  <a:schemeClr val="tx1"/>
                </a:solidFill>
                <a:latin typeface="Meiryo UI" panose="020B0604030504040204" pitchFamily="50" charset="-128"/>
                <a:ea typeface="Meiryo UI" panose="020B0604030504040204" pitchFamily="50" charset="-128"/>
              </a:rPr>
              <a:t>世帯</a:t>
            </a:r>
          </a:p>
        </p:txBody>
      </p:sp>
      <p:sp>
        <p:nvSpPr>
          <p:cNvPr id="28" name="ホームベース 27"/>
          <p:cNvSpPr/>
          <p:nvPr/>
        </p:nvSpPr>
        <p:spPr>
          <a:xfrm>
            <a:off x="6094254" y="227476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6084168" y="436510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6094254" y="3933056"/>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1"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4</a:t>
            </a:fld>
            <a:endParaRPr kumimoji="1" lang="ja-JP" altLang="en-US"/>
          </a:p>
        </p:txBody>
      </p:sp>
      <p:sp>
        <p:nvSpPr>
          <p:cNvPr id="34" name="正方形/長方形 33">
            <a:extLst>
              <a:ext uri="{FF2B5EF4-FFF2-40B4-BE49-F238E27FC236}">
                <a16:creationId xmlns:a16="http://schemas.microsoft.com/office/drawing/2014/main" id="{72639118-6BAF-4692-8FC2-02C457612151}"/>
              </a:ext>
            </a:extLst>
          </p:cNvPr>
          <p:cNvSpPr/>
          <p:nvPr/>
        </p:nvSpPr>
        <p:spPr>
          <a:xfrm>
            <a:off x="4829802" y="3923306"/>
            <a:ext cx="1264885" cy="340503"/>
          </a:xfrm>
          <a:prstGeom prst="rect">
            <a:avLst/>
          </a:prstGeom>
        </p:spPr>
        <p:txBody>
          <a:bodyPr wrap="square" lIns="27000" tIns="27000" rIns="27000" bIns="27000">
            <a:spAutoFit/>
          </a:bodyPr>
          <a:lstStyle/>
          <a:p>
            <a:pPr algn="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大阪府：</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品目</a:t>
            </a:r>
            <a:endParaRPr lang="en-US" altLang="ja-JP" sz="929" kern="100" dirty="0">
              <a:latin typeface="Meiryo UI" panose="020B0604030504040204" pitchFamily="50" charset="-128"/>
              <a:ea typeface="Meiryo UI" panose="020B0604030504040204" pitchFamily="50" charset="-128"/>
              <a:cs typeface="Times New Roman" panose="02020603050405020304" pitchFamily="18" charset="0"/>
            </a:endParaRPr>
          </a:p>
          <a:p>
            <a:pPr algn="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民間：約</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300</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品目</a:t>
            </a:r>
            <a:endParaRPr lang="ja-JP" altLang="en-US" sz="929"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180AFB05-D23C-4E3A-BF92-A76FAABB3A13}"/>
              </a:ext>
            </a:extLst>
          </p:cNvPr>
          <p:cNvSpPr/>
          <p:nvPr/>
        </p:nvSpPr>
        <p:spPr>
          <a:xfrm>
            <a:off x="5450807" y="4436597"/>
            <a:ext cx="643094" cy="197515"/>
          </a:xfrm>
          <a:prstGeom prst="rect">
            <a:avLst/>
          </a:prstGeom>
        </p:spPr>
        <p:txBody>
          <a:bodyPr wrap="square" lIns="27000" tIns="27000" rIns="27000" bIns="27000">
            <a:spAutoFit/>
          </a:bodyPr>
          <a:lstStyle/>
          <a:p>
            <a:pPr algn="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万人</a:t>
            </a:r>
            <a:endParaRPr lang="ja-JP" altLang="en-US" sz="929"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43D1310F-060D-4F7B-90C2-F4EC427271B8}"/>
              </a:ext>
            </a:extLst>
          </p:cNvPr>
          <p:cNvSpPr/>
          <p:nvPr/>
        </p:nvSpPr>
        <p:spPr>
          <a:xfrm>
            <a:off x="4806692" y="4784704"/>
            <a:ext cx="1269000" cy="340760"/>
          </a:xfrm>
          <a:prstGeom prst="rect">
            <a:avLst/>
          </a:prstGeom>
        </p:spPr>
        <p:txBody>
          <a:bodyPr wrap="square" lIns="27000" tIns="27000" rIns="27000" bIns="27000">
            <a:spAutoFit/>
          </a:bodyPr>
          <a:lstStyle/>
          <a:p>
            <a:pPr algn="r"/>
            <a:r>
              <a:rPr kumimoji="1" lang="ja-JP" altLang="en-US" sz="930" dirty="0">
                <a:solidFill>
                  <a:schemeClr val="tx1"/>
                </a:solidFill>
                <a:latin typeface="Meiryo UI" panose="020B0604030504040204" pitchFamily="50" charset="-128"/>
                <a:ea typeface="Meiryo UI" panose="020B0604030504040204" pitchFamily="50" charset="-128"/>
              </a:rPr>
              <a:t>電動車：</a:t>
            </a:r>
            <a:r>
              <a:rPr kumimoji="1" lang="en-US" altLang="ja-JP" sz="930" dirty="0">
                <a:solidFill>
                  <a:schemeClr val="tx1"/>
                </a:solidFill>
                <a:latin typeface="Meiryo UI" panose="020B0604030504040204" pitchFamily="50" charset="-128"/>
                <a:ea typeface="Meiryo UI" panose="020B0604030504040204" pitchFamily="50" charset="-128"/>
              </a:rPr>
              <a:t>47.4%</a:t>
            </a:r>
          </a:p>
          <a:p>
            <a:pPr algn="r"/>
            <a:r>
              <a:rPr kumimoji="1" lang="en-US" altLang="ja-JP" sz="930" dirty="0">
                <a:solidFill>
                  <a:schemeClr val="tx1"/>
                </a:solidFill>
                <a:latin typeface="Meiryo UI" panose="020B0604030504040204" pitchFamily="50" charset="-128"/>
                <a:ea typeface="Meiryo UI" panose="020B0604030504040204" pitchFamily="50" charset="-128"/>
              </a:rPr>
              <a:t>Z E V </a:t>
            </a:r>
            <a:r>
              <a:rPr kumimoji="1" lang="ja-JP" altLang="en-US" sz="930" dirty="0">
                <a:solidFill>
                  <a:schemeClr val="tx1"/>
                </a:solidFill>
                <a:latin typeface="Meiryo UI" panose="020B0604030504040204" pitchFamily="50" charset="-128"/>
                <a:ea typeface="Meiryo UI" panose="020B0604030504040204" pitchFamily="50" charset="-128"/>
              </a:rPr>
              <a:t>：  </a:t>
            </a:r>
            <a:r>
              <a:rPr kumimoji="1" lang="en-US" altLang="ja-JP" sz="930" dirty="0">
                <a:solidFill>
                  <a:schemeClr val="tx1"/>
                </a:solidFill>
                <a:latin typeface="Meiryo UI" panose="020B0604030504040204" pitchFamily="50" charset="-128"/>
                <a:ea typeface="Meiryo UI" panose="020B0604030504040204" pitchFamily="50" charset="-128"/>
              </a:rPr>
              <a:t>3.0%</a:t>
            </a:r>
          </a:p>
        </p:txBody>
      </p:sp>
      <p:sp>
        <p:nvSpPr>
          <p:cNvPr id="40" name="正方形/長方形 39">
            <a:extLst>
              <a:ext uri="{FF2B5EF4-FFF2-40B4-BE49-F238E27FC236}">
                <a16:creationId xmlns:a16="http://schemas.microsoft.com/office/drawing/2014/main" id="{42438A77-7D76-4177-BFBA-9F2B25DECC0F}"/>
              </a:ext>
            </a:extLst>
          </p:cNvPr>
          <p:cNvSpPr/>
          <p:nvPr/>
        </p:nvSpPr>
        <p:spPr>
          <a:xfrm>
            <a:off x="5460166" y="2317372"/>
            <a:ext cx="643094" cy="197515"/>
          </a:xfrm>
          <a:prstGeom prst="rect">
            <a:avLst/>
          </a:prstGeom>
        </p:spPr>
        <p:txBody>
          <a:bodyPr wrap="square" lIns="27000" tIns="27000" rIns="27000" bIns="27000">
            <a:spAutoFit/>
          </a:bodyPr>
          <a:lstStyle/>
          <a:p>
            <a:pPr algn="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5,826</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者</a:t>
            </a:r>
            <a:endParaRPr lang="ja-JP" altLang="en-US" sz="929"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7897A2B7-F719-4A7A-BE71-4224577334B0}"/>
              </a:ext>
            </a:extLst>
          </p:cNvPr>
          <p:cNvSpPr/>
          <p:nvPr/>
        </p:nvSpPr>
        <p:spPr>
          <a:xfrm>
            <a:off x="5432925" y="5409458"/>
            <a:ext cx="643094" cy="197515"/>
          </a:xfrm>
          <a:prstGeom prst="rect">
            <a:avLst/>
          </a:prstGeom>
        </p:spPr>
        <p:txBody>
          <a:bodyPr wrap="square" lIns="27000" tIns="27000" rIns="27000" bIns="27000">
            <a:spAutoFit/>
          </a:bodyPr>
          <a:lstStyle/>
          <a:p>
            <a:pPr algn="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524</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世帯</a:t>
            </a:r>
            <a:endParaRPr lang="ja-JP" altLang="en-US" sz="929"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2289FC67-8E37-477B-B8D1-DB9254D1483C}"/>
              </a:ext>
            </a:extLst>
          </p:cNvPr>
          <p:cNvSpPr/>
          <p:nvPr/>
        </p:nvSpPr>
        <p:spPr>
          <a:xfrm>
            <a:off x="5432925" y="3629625"/>
            <a:ext cx="643094" cy="197515"/>
          </a:xfrm>
          <a:prstGeom prst="rect">
            <a:avLst/>
          </a:prstGeom>
        </p:spPr>
        <p:txBody>
          <a:bodyPr wrap="square" lIns="27000" tIns="27000" rIns="27000" bIns="27000">
            <a:spAutoFit/>
          </a:bodyPr>
          <a:lstStyle/>
          <a:p>
            <a:pPr algn="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24.2%</a:t>
            </a:r>
            <a:endParaRPr lang="ja-JP" altLang="en-US" sz="929" dirty="0">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7D00B6D4-EBCF-42D6-94CE-6E1ECBC9BB49}"/>
              </a:ext>
            </a:extLst>
          </p:cNvPr>
          <p:cNvSpPr/>
          <p:nvPr/>
        </p:nvSpPr>
        <p:spPr>
          <a:xfrm>
            <a:off x="4795644" y="3062636"/>
            <a:ext cx="1269000" cy="340760"/>
          </a:xfrm>
          <a:prstGeom prst="rect">
            <a:avLst/>
          </a:prstGeom>
        </p:spPr>
        <p:txBody>
          <a:bodyPr wrap="square" lIns="27000" tIns="27000" rIns="27000" bIns="27000">
            <a:spAutoFit/>
          </a:bodyPr>
          <a:lstStyle/>
          <a:p>
            <a:pPr algn="r"/>
            <a:r>
              <a:rPr kumimoji="1" lang="ja-JP" altLang="en-US" sz="930" dirty="0">
                <a:solidFill>
                  <a:schemeClr val="tx1"/>
                </a:solidFill>
                <a:latin typeface="Meiryo UI" panose="020B0604030504040204" pitchFamily="50" charset="-128"/>
                <a:ea typeface="Meiryo UI" panose="020B0604030504040204" pitchFamily="50" charset="-128"/>
              </a:rPr>
              <a:t>電動車：</a:t>
            </a:r>
            <a:r>
              <a:rPr kumimoji="1" lang="en-US" altLang="ja-JP" sz="930" dirty="0">
                <a:solidFill>
                  <a:schemeClr val="tx1"/>
                </a:solidFill>
                <a:latin typeface="Meiryo UI" panose="020B0604030504040204" pitchFamily="50" charset="-128"/>
                <a:ea typeface="Meiryo UI" panose="020B0604030504040204" pitchFamily="50" charset="-128"/>
              </a:rPr>
              <a:t>93%</a:t>
            </a:r>
          </a:p>
          <a:p>
            <a:pPr algn="r"/>
            <a:r>
              <a:rPr kumimoji="1" lang="en-US" altLang="ja-JP" sz="930" dirty="0">
                <a:solidFill>
                  <a:schemeClr val="tx1"/>
                </a:solidFill>
                <a:latin typeface="Meiryo UI" panose="020B0604030504040204" pitchFamily="50" charset="-128"/>
                <a:ea typeface="Meiryo UI" panose="020B0604030504040204" pitchFamily="50" charset="-128"/>
              </a:rPr>
              <a:t>Z E V </a:t>
            </a:r>
            <a:r>
              <a:rPr kumimoji="1" lang="ja-JP" altLang="en-US" sz="930" dirty="0">
                <a:solidFill>
                  <a:schemeClr val="tx1"/>
                </a:solidFill>
                <a:latin typeface="Meiryo UI" panose="020B0604030504040204" pitchFamily="50" charset="-128"/>
                <a:ea typeface="Meiryo UI" panose="020B0604030504040204" pitchFamily="50" charset="-128"/>
              </a:rPr>
              <a:t>：  </a:t>
            </a:r>
            <a:r>
              <a:rPr kumimoji="1" lang="en-US" altLang="ja-JP" sz="930" dirty="0">
                <a:solidFill>
                  <a:schemeClr val="tx1"/>
                </a:solidFill>
                <a:latin typeface="Meiryo UI" panose="020B0604030504040204" pitchFamily="50" charset="-128"/>
                <a:ea typeface="Meiryo UI" panose="020B0604030504040204" pitchFamily="50" charset="-128"/>
              </a:rPr>
              <a:t>0%</a:t>
            </a:r>
          </a:p>
        </p:txBody>
      </p:sp>
    </p:spTree>
    <p:extLst>
      <p:ext uri="{BB962C8B-B14F-4D97-AF65-F5344CB8AC3E}">
        <p14:creationId xmlns:p14="http://schemas.microsoft.com/office/powerpoint/2010/main" val="294708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重点対策に係る目標値の進捗状況</a:t>
            </a:r>
            <a:endParaRPr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2325A856-D3A7-7C19-A961-16E4A0EC540A}"/>
              </a:ext>
            </a:extLst>
          </p:cNvPr>
          <p:cNvGraphicFramePr>
            <a:graphicFrameLocks noGrp="1"/>
          </p:cNvGraphicFramePr>
          <p:nvPr>
            <p:extLst>
              <p:ext uri="{D42A27DB-BD31-4B8C-83A1-F6EECF244321}">
                <p14:modId xmlns:p14="http://schemas.microsoft.com/office/powerpoint/2010/main" val="435131093"/>
              </p:ext>
            </p:extLst>
          </p:nvPr>
        </p:nvGraphicFramePr>
        <p:xfrm>
          <a:off x="131676" y="741003"/>
          <a:ext cx="8880648" cy="5879287"/>
        </p:xfrm>
        <a:graphic>
          <a:graphicData uri="http://schemas.openxmlformats.org/drawingml/2006/table">
            <a:tbl>
              <a:tblPr firstRow="1" bandRow="1">
                <a:tableStyleId>{5C22544A-7EE6-4342-B048-85BDC9FD1C3A}</a:tableStyleId>
              </a:tblPr>
              <a:tblGrid>
                <a:gridCol w="3354292">
                  <a:extLst>
                    <a:ext uri="{9D8B030D-6E8A-4147-A177-3AD203B41FA5}">
                      <a16:colId xmlns:a16="http://schemas.microsoft.com/office/drawing/2014/main" val="1705670793"/>
                    </a:ext>
                  </a:extLst>
                </a:gridCol>
                <a:gridCol w="2172064">
                  <a:extLst>
                    <a:ext uri="{9D8B030D-6E8A-4147-A177-3AD203B41FA5}">
                      <a16:colId xmlns:a16="http://schemas.microsoft.com/office/drawing/2014/main" val="346978986"/>
                    </a:ext>
                  </a:extLst>
                </a:gridCol>
                <a:gridCol w="1650272">
                  <a:extLst>
                    <a:ext uri="{9D8B030D-6E8A-4147-A177-3AD203B41FA5}">
                      <a16:colId xmlns:a16="http://schemas.microsoft.com/office/drawing/2014/main" val="1549492349"/>
                    </a:ext>
                  </a:extLst>
                </a:gridCol>
                <a:gridCol w="1704020">
                  <a:extLst>
                    <a:ext uri="{9D8B030D-6E8A-4147-A177-3AD203B41FA5}">
                      <a16:colId xmlns:a16="http://schemas.microsoft.com/office/drawing/2014/main" val="3769721844"/>
                    </a:ext>
                  </a:extLst>
                </a:gridCol>
              </a:tblGrid>
              <a:tr h="531034">
                <a:tc>
                  <a:txBody>
                    <a:bodyPr/>
                    <a:lstStyle/>
                    <a:p>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dirty="0">
                          <a:latin typeface="Meiryo UI" panose="020B0604030504040204" pitchFamily="50" charset="-128"/>
                          <a:ea typeface="Meiryo UI" panose="020B0604030504040204" pitchFamily="50" charset="-128"/>
                        </a:rPr>
                        <a:t>現状</a:t>
                      </a:r>
                    </a:p>
                  </a:txBody>
                  <a:tcPr anchor="ctr"/>
                </a:tc>
                <a:tc>
                  <a:txBody>
                    <a:bodyPr/>
                    <a:lstStyle/>
                    <a:p>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年度</a:t>
                      </a:r>
                    </a:p>
                  </a:txBody>
                  <a:tcPr anchor="ctr"/>
                </a:tc>
                <a:tc>
                  <a:txBody>
                    <a:bodyPr/>
                    <a:lstStyle/>
                    <a:p>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3079561066"/>
                  </a:ext>
                </a:extLst>
              </a:tr>
              <a:tr h="538410">
                <a:tc>
                  <a:txBody>
                    <a:bodyPr/>
                    <a:lstStyle/>
                    <a:p>
                      <a:r>
                        <a:rPr kumimoji="1" lang="ja-JP" altLang="en-US" dirty="0">
                          <a:latin typeface="Meiryo UI" panose="020B0604030504040204" pitchFamily="50" charset="-128"/>
                          <a:ea typeface="Meiryo UI" panose="020B0604030504040204" pitchFamily="50" charset="-128"/>
                        </a:rPr>
                        <a:t>事業者による脱炭素経営宣言</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r>
                        <a:rPr kumimoji="1" lang="en-US" altLang="ja-JP" dirty="0">
                          <a:latin typeface="Meiryo UI" panose="020B0604030504040204" pitchFamily="50" charset="-128"/>
                          <a:ea typeface="Meiryo UI" panose="020B0604030504040204" pitchFamily="50" charset="-128"/>
                        </a:rPr>
                        <a:t>5,826</a:t>
                      </a:r>
                      <a:r>
                        <a:rPr kumimoji="1" lang="ja-JP" altLang="en-US" dirty="0">
                          <a:latin typeface="Meiryo UI" panose="020B0604030504040204" pitchFamily="50" charset="-128"/>
                          <a:ea typeface="Meiryo UI" panose="020B0604030504040204" pitchFamily="50" charset="-128"/>
                        </a:rPr>
                        <a:t>件</a:t>
                      </a:r>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（３</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７現在）</a:t>
                      </a:r>
                    </a:p>
                  </a:txBody>
                  <a:tcPr anchor="ctr"/>
                </a:tc>
                <a:tc>
                  <a:txBody>
                    <a:bodyPr/>
                    <a:lstStyle/>
                    <a:p>
                      <a:r>
                        <a:rPr kumimoji="1" lang="en-US" altLang="ja-JP" strike="sngStrike" dirty="0">
                          <a:latin typeface="Meiryo UI" panose="020B0604030504040204" pitchFamily="50" charset="-128"/>
                          <a:ea typeface="Meiryo UI" panose="020B0604030504040204" pitchFamily="50" charset="-128"/>
                        </a:rPr>
                        <a:t>2025</a:t>
                      </a:r>
                      <a:r>
                        <a:rPr kumimoji="1" lang="ja-JP" altLang="en-US" strike="sngStrike" dirty="0">
                          <a:latin typeface="Meiryo UI" panose="020B0604030504040204" pitchFamily="50" charset="-128"/>
                          <a:ea typeface="Meiryo UI" panose="020B0604030504040204" pitchFamily="50" charset="-128"/>
                        </a:rPr>
                        <a:t>件</a:t>
                      </a:r>
                      <a:endParaRPr kumimoji="1" lang="en-US" altLang="ja-JP" strike="sngStrik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15,000</a:t>
                      </a:r>
                      <a:r>
                        <a:rPr kumimoji="1" lang="ja-JP" altLang="en-US" dirty="0">
                          <a:solidFill>
                            <a:srgbClr val="FF0000"/>
                          </a:solidFill>
                          <a:latin typeface="Meiryo UI" panose="020B0604030504040204" pitchFamily="50" charset="-128"/>
                          <a:ea typeface="Meiryo UI" panose="020B0604030504040204" pitchFamily="50" charset="-128"/>
                        </a:rPr>
                        <a:t>件</a:t>
                      </a:r>
                    </a:p>
                  </a:txBody>
                  <a:tcPr anchor="ctr"/>
                </a:tc>
                <a:tc>
                  <a:txBody>
                    <a:bodyPr/>
                    <a:lstStyle/>
                    <a:p>
                      <a:r>
                        <a:rPr kumimoji="1" lang="en-US" altLang="ja-JP" strike="sngStrike" dirty="0">
                          <a:latin typeface="Meiryo UI" panose="020B0604030504040204" pitchFamily="50" charset="-128"/>
                          <a:ea typeface="Meiryo UI" panose="020B0604030504040204" pitchFamily="50" charset="-128"/>
                        </a:rPr>
                        <a:t>5000</a:t>
                      </a:r>
                      <a:r>
                        <a:rPr kumimoji="1" lang="ja-JP" altLang="en-US" strike="sngStrike" dirty="0">
                          <a:latin typeface="Meiryo UI" panose="020B0604030504040204" pitchFamily="50" charset="-128"/>
                          <a:ea typeface="Meiryo UI" panose="020B0604030504040204" pitchFamily="50" charset="-128"/>
                        </a:rPr>
                        <a:t>件</a:t>
                      </a:r>
                      <a:endParaRPr kumimoji="1" lang="en-US" altLang="ja-JP" strike="sngStrik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30,000</a:t>
                      </a:r>
                      <a:r>
                        <a:rPr kumimoji="1" lang="ja-JP" altLang="en-US" dirty="0">
                          <a:solidFill>
                            <a:srgbClr val="FF0000"/>
                          </a:solidFill>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26295894"/>
                  </a:ext>
                </a:extLst>
              </a:tr>
              <a:tr h="929311">
                <a:tc>
                  <a:txBody>
                    <a:bodyPr/>
                    <a:lstStyle/>
                    <a:p>
                      <a:r>
                        <a:rPr kumimoji="1" lang="ja-JP" altLang="en-US" dirty="0">
                          <a:latin typeface="Meiryo UI" panose="020B0604030504040204" pitchFamily="50" charset="-128"/>
                          <a:ea typeface="Meiryo UI" panose="020B0604030504040204" pitchFamily="50" charset="-128"/>
                        </a:rPr>
                        <a:t>製品・サービス</a:t>
                      </a:r>
                      <a:r>
                        <a:rPr kumimoji="1" lang="en-US" altLang="ja-JP" dirty="0">
                          <a:latin typeface="Meiryo UI" panose="020B0604030504040204" pitchFamily="50" charset="-128"/>
                          <a:ea typeface="Meiryo UI" panose="020B0604030504040204" pitchFamily="50" charset="-128"/>
                        </a:rPr>
                        <a:t>CO</a:t>
                      </a:r>
                      <a:r>
                        <a:rPr kumimoji="1" lang="en-US" altLang="ja-JP" baseline="-25000"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排出の可視化</a:t>
                      </a:r>
                    </a:p>
                  </a:txBody>
                  <a:tcPr anchor="ctr"/>
                </a:tc>
                <a:tc>
                  <a:txBody>
                    <a:bodyPr/>
                    <a:lstStyle/>
                    <a:p>
                      <a:r>
                        <a:rPr kumimoji="1" lang="ja-JP" altLang="en-US" dirty="0">
                          <a:latin typeface="Meiryo UI" panose="020B0604030504040204" pitchFamily="50" charset="-128"/>
                          <a:ea typeface="Meiryo UI" panose="020B0604030504040204" pitchFamily="50" charset="-128"/>
                        </a:rPr>
                        <a:t>大阪版：</a:t>
                      </a:r>
                      <a:r>
                        <a:rPr kumimoji="1" lang="en-US" altLang="ja-JP" dirty="0">
                          <a:latin typeface="Meiryo UI" panose="020B0604030504040204" pitchFamily="50" charset="-128"/>
                          <a:ea typeface="Meiryo UI" panose="020B0604030504040204" pitchFamily="50" charset="-128"/>
                        </a:rPr>
                        <a:t>23</a:t>
                      </a:r>
                      <a:r>
                        <a:rPr kumimoji="1" lang="ja-JP" altLang="en-US" dirty="0">
                          <a:latin typeface="Meiryo UI" panose="020B0604030504040204" pitchFamily="50" charset="-128"/>
                          <a:ea typeface="Meiryo UI" panose="020B0604030504040204" pitchFamily="50" charset="-128"/>
                        </a:rPr>
                        <a:t>品目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民　間：約</a:t>
                      </a:r>
                      <a:r>
                        <a:rPr kumimoji="1" lang="en-US" altLang="ja-JP" dirty="0">
                          <a:latin typeface="Meiryo UI" panose="020B0604030504040204" pitchFamily="50" charset="-128"/>
                          <a:ea typeface="Meiryo UI" panose="020B0604030504040204" pitchFamily="50" charset="-128"/>
                        </a:rPr>
                        <a:t>300</a:t>
                      </a:r>
                      <a:r>
                        <a:rPr kumimoji="1" lang="ja-JP" altLang="en-US" dirty="0">
                          <a:latin typeface="Meiryo UI" panose="020B0604030504040204" pitchFamily="50" charset="-128"/>
                          <a:ea typeface="Meiryo UI" panose="020B0604030504040204" pitchFamily="50" charset="-128"/>
                        </a:rPr>
                        <a:t>品目</a:t>
                      </a:r>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R6</a:t>
                      </a:r>
                      <a:r>
                        <a:rPr kumimoji="1" lang="ja-JP" altLang="en-US" sz="1600" dirty="0">
                          <a:latin typeface="Meiryo UI" panose="020B0604030504040204" pitchFamily="50" charset="-128"/>
                          <a:ea typeface="Meiryo UI" panose="020B0604030504040204" pitchFamily="50" charset="-128"/>
                        </a:rPr>
                        <a:t>年３月）</a:t>
                      </a:r>
                    </a:p>
                  </a:txBody>
                  <a:tcPr anchor="ctr"/>
                </a:tc>
                <a:tc>
                  <a:txBody>
                    <a:bodyPr/>
                    <a:lstStyle/>
                    <a:p>
                      <a:r>
                        <a:rPr kumimoji="1" lang="en-US" altLang="ja-JP" strike="sngStrike" dirty="0">
                          <a:latin typeface="Meiryo UI" panose="020B0604030504040204" pitchFamily="50" charset="-128"/>
                          <a:ea typeface="Meiryo UI" panose="020B0604030504040204" pitchFamily="50" charset="-128"/>
                        </a:rPr>
                        <a:t>100</a:t>
                      </a:r>
                      <a:r>
                        <a:rPr kumimoji="1" lang="ja-JP" altLang="en-US" strike="sngStrike" dirty="0">
                          <a:latin typeface="Meiryo UI" panose="020B0604030504040204" pitchFamily="50" charset="-128"/>
                          <a:ea typeface="Meiryo UI" panose="020B0604030504040204" pitchFamily="50" charset="-128"/>
                        </a:rPr>
                        <a:t>品目</a:t>
                      </a:r>
                      <a:endParaRPr kumimoji="1" lang="en-US" altLang="ja-JP" strike="sngStrik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500</a:t>
                      </a:r>
                      <a:r>
                        <a:rPr kumimoji="1" lang="ja-JP" altLang="en-US" dirty="0">
                          <a:solidFill>
                            <a:srgbClr val="FF0000"/>
                          </a:solidFill>
                          <a:latin typeface="Meiryo UI" panose="020B0604030504040204" pitchFamily="50" charset="-128"/>
                          <a:ea typeface="Meiryo UI" panose="020B0604030504040204" pitchFamily="50" charset="-128"/>
                        </a:rPr>
                        <a:t>品目</a:t>
                      </a:r>
                    </a:p>
                  </a:txBody>
                  <a:tcPr anchor="ctr"/>
                </a:tc>
                <a:tc>
                  <a:txBody>
                    <a:bodyPr/>
                    <a:lstStyle/>
                    <a:p>
                      <a:r>
                        <a:rPr kumimoji="1" lang="en-US" altLang="ja-JP" strike="sngStrike" dirty="0">
                          <a:latin typeface="Meiryo UI" panose="020B0604030504040204" pitchFamily="50" charset="-128"/>
                          <a:ea typeface="Meiryo UI" panose="020B0604030504040204" pitchFamily="50" charset="-128"/>
                        </a:rPr>
                        <a:t>200</a:t>
                      </a:r>
                      <a:r>
                        <a:rPr kumimoji="1" lang="ja-JP" altLang="en-US" strike="sngStrike" dirty="0">
                          <a:latin typeface="Meiryo UI" panose="020B0604030504040204" pitchFamily="50" charset="-128"/>
                          <a:ea typeface="Meiryo UI" panose="020B0604030504040204" pitchFamily="50" charset="-128"/>
                        </a:rPr>
                        <a:t>品目</a:t>
                      </a:r>
                      <a:endParaRPr kumimoji="1" lang="en-US" altLang="ja-JP" strike="sngStrik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1,000</a:t>
                      </a:r>
                      <a:r>
                        <a:rPr kumimoji="1" lang="ja-JP" altLang="en-US" dirty="0">
                          <a:solidFill>
                            <a:srgbClr val="FF0000"/>
                          </a:solidFill>
                          <a:latin typeface="Meiryo UI" panose="020B0604030504040204" pitchFamily="50" charset="-128"/>
                          <a:ea typeface="Meiryo UI" panose="020B0604030504040204" pitchFamily="50" charset="-128"/>
                        </a:rPr>
                        <a:t>品目</a:t>
                      </a:r>
                    </a:p>
                  </a:txBody>
                  <a:tcPr anchor="ctr"/>
                </a:tc>
                <a:extLst>
                  <a:ext uri="{0D108BD9-81ED-4DB2-BD59-A6C34878D82A}">
                    <a16:rowId xmlns:a16="http://schemas.microsoft.com/office/drawing/2014/main" val="1996318899"/>
                  </a:ext>
                </a:extLst>
              </a:tr>
              <a:tr h="538410">
                <a:tc>
                  <a:txBody>
                    <a:bodyPr/>
                    <a:lstStyle/>
                    <a:p>
                      <a:r>
                        <a:rPr kumimoji="1" lang="ja-JP" altLang="en-US" dirty="0">
                          <a:latin typeface="Meiryo UI" panose="020B0604030504040204" pitchFamily="50" charset="-128"/>
                          <a:ea typeface="Meiryo UI" panose="020B0604030504040204" pitchFamily="50" charset="-128"/>
                        </a:rPr>
                        <a:t>脱炭素ポイント利用者</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40</a:t>
                      </a:r>
                      <a:r>
                        <a:rPr kumimoji="1" lang="ja-JP" altLang="en-US" dirty="0">
                          <a:solidFill>
                            <a:schemeClr val="tx1"/>
                          </a:solidFill>
                          <a:latin typeface="Meiryo UI" panose="020B0604030504040204" pitchFamily="50" charset="-128"/>
                          <a:ea typeface="Meiryo UI" panose="020B0604030504040204" pitchFamily="50" charset="-128"/>
                        </a:rPr>
                        <a:t>万人</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（のべ人数）</a:t>
                      </a:r>
                    </a:p>
                  </a:txBody>
                  <a:tcPr anchor="ctr"/>
                </a:tc>
                <a:tc>
                  <a:txBody>
                    <a:bodyPr/>
                    <a:lstStyle/>
                    <a:p>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万人</a:t>
                      </a:r>
                    </a:p>
                  </a:txBody>
                  <a:tcPr anchor="ctr"/>
                </a:tc>
                <a:tc>
                  <a:txBody>
                    <a:bodyPr/>
                    <a:lstStyle/>
                    <a:p>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万人</a:t>
                      </a:r>
                    </a:p>
                  </a:txBody>
                  <a:tcPr anchor="ctr"/>
                </a:tc>
                <a:extLst>
                  <a:ext uri="{0D108BD9-81ED-4DB2-BD59-A6C34878D82A}">
                    <a16:rowId xmlns:a16="http://schemas.microsoft.com/office/drawing/2014/main" val="55193837"/>
                  </a:ext>
                </a:extLst>
              </a:tr>
              <a:tr h="929311">
                <a:tc>
                  <a:txBody>
                    <a:bodyPr/>
                    <a:lstStyle/>
                    <a:p>
                      <a:r>
                        <a:rPr kumimoji="1" lang="en-US" altLang="ja-JP" dirty="0">
                          <a:latin typeface="Meiryo UI" panose="020B0604030504040204" pitchFamily="50" charset="-128"/>
                          <a:ea typeface="Meiryo UI" panose="020B0604030504040204" pitchFamily="50" charset="-128"/>
                        </a:rPr>
                        <a:t>ZEV</a:t>
                      </a:r>
                      <a:r>
                        <a:rPr kumimoji="1" lang="ja-JP" altLang="en-US" dirty="0">
                          <a:latin typeface="Meiryo UI" panose="020B0604030504040204" pitchFamily="50" charset="-128"/>
                          <a:ea typeface="Meiryo UI" panose="020B0604030504040204" pitchFamily="50" charset="-128"/>
                        </a:rPr>
                        <a:t>新車販売台数割合</a:t>
                      </a: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a:t>
                      </a:r>
                      <a:r>
                        <a:rPr kumimoji="1" lang="en-US" altLang="ja-JP" dirty="0">
                          <a:solidFill>
                            <a:schemeClr val="tx1"/>
                          </a:solidFill>
                          <a:latin typeface="Meiryo UI" panose="020B0604030504040204" pitchFamily="50" charset="-128"/>
                          <a:ea typeface="Meiryo UI" panose="020B0604030504040204" pitchFamily="50" charset="-128"/>
                        </a:rPr>
                        <a:t>47.4%</a:t>
                      </a: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rPr>
                        <a:t>3.0%</a:t>
                      </a: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R4</a:t>
                      </a:r>
                      <a:r>
                        <a:rPr kumimoji="1" lang="ja-JP" altLang="en-US" dirty="0">
                          <a:solidFill>
                            <a:schemeClr val="tx1"/>
                          </a:solidFill>
                          <a:latin typeface="Meiryo UI" panose="020B0604030504040204" pitchFamily="50" charset="-128"/>
                          <a:ea typeface="Meiryo UI" panose="020B0604030504040204" pitchFamily="50" charset="-128"/>
                        </a:rPr>
                        <a:t>年）</a:t>
                      </a:r>
                    </a:p>
                  </a:txBody>
                  <a:tcPr anchor="ctr"/>
                </a:tc>
                <a:tc>
                  <a:txBody>
                    <a:bodyPr/>
                    <a:lstStyle/>
                    <a:p>
                      <a:pPr algn="ctr"/>
                      <a:r>
                        <a:rPr kumimoji="1" lang="ja-JP" altLang="en-US" dirty="0" err="1">
                          <a:solidFill>
                            <a:schemeClr val="tx1"/>
                          </a:solidFill>
                          <a:latin typeface="Meiryo UI" panose="020B0604030504040204" pitchFamily="50" charset="-128"/>
                          <a:ea typeface="Meiryo UI" panose="020B0604030504040204" pitchFamily="50" charset="-128"/>
                        </a:rPr>
                        <a:t>ー</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電動車：９割</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：４割</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(2030</a:t>
                      </a:r>
                      <a:r>
                        <a:rPr kumimoji="1" lang="ja-JP" altLang="en-US" dirty="0">
                          <a:solidFill>
                            <a:schemeClr val="tx1"/>
                          </a:solidFill>
                          <a:latin typeface="Meiryo UI" panose="020B0604030504040204" pitchFamily="50" charset="-128"/>
                          <a:ea typeface="Meiryo UI" panose="020B0604030504040204" pitchFamily="50" charset="-128"/>
                        </a:rPr>
                        <a:t>年</a:t>
                      </a:r>
                      <a:r>
                        <a:rPr kumimoji="1" lang="en-US" altLang="ja-JP"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75055998"/>
                  </a:ext>
                </a:extLst>
              </a:tr>
              <a:tr h="538410">
                <a:tc>
                  <a:txBody>
                    <a:bodyPr/>
                    <a:lstStyle/>
                    <a:p>
                      <a:r>
                        <a:rPr kumimoji="1" lang="ja-JP" altLang="en-US" dirty="0">
                          <a:latin typeface="Meiryo UI" panose="020B0604030504040204" pitchFamily="50" charset="-128"/>
                          <a:ea typeface="Meiryo UI" panose="020B0604030504040204" pitchFamily="50" charset="-128"/>
                        </a:rPr>
                        <a:t>新築住宅の</a:t>
                      </a:r>
                      <a:r>
                        <a:rPr kumimoji="1" lang="en-US" altLang="ja-JP" dirty="0">
                          <a:latin typeface="Meiryo UI" panose="020B0604030504040204" pitchFamily="50" charset="-128"/>
                          <a:ea typeface="Meiryo UI" panose="020B0604030504040204" pitchFamily="50" charset="-128"/>
                        </a:rPr>
                        <a:t>ZEH</a:t>
                      </a:r>
                      <a:r>
                        <a:rPr kumimoji="1" lang="ja-JP" altLang="en-US" dirty="0">
                          <a:latin typeface="Meiryo UI" panose="020B0604030504040204" pitchFamily="50" charset="-128"/>
                          <a:ea typeface="Meiryo UI" panose="020B0604030504040204" pitchFamily="50" charset="-128"/>
                        </a:rPr>
                        <a:t>基準化率</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24.2%</a:t>
                      </a: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R4</a:t>
                      </a:r>
                      <a:r>
                        <a:rPr kumimoji="1" lang="ja-JP" altLang="en-US" dirty="0">
                          <a:solidFill>
                            <a:schemeClr val="tx1"/>
                          </a:solidFill>
                          <a:latin typeface="Meiryo UI" panose="020B0604030504040204" pitchFamily="50" charset="-128"/>
                          <a:ea typeface="Meiryo UI" panose="020B0604030504040204" pitchFamily="50" charset="-128"/>
                        </a:rPr>
                        <a:t>年度）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err="1">
                          <a:solidFill>
                            <a:schemeClr val="tx1"/>
                          </a:solidFill>
                          <a:latin typeface="Meiryo UI" panose="020B0604030504040204" pitchFamily="50" charset="-128"/>
                          <a:ea typeface="Meiryo UI" panose="020B0604030504040204" pitchFamily="50" charset="-128"/>
                        </a:rPr>
                        <a:t>ー</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100%</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4361808"/>
                  </a:ext>
                </a:extLst>
              </a:tr>
              <a:tr h="538410">
                <a:tc>
                  <a:txBody>
                    <a:bodyPr/>
                    <a:lstStyle/>
                    <a:p>
                      <a:r>
                        <a:rPr kumimoji="1" lang="ja-JP" altLang="en-US" dirty="0">
                          <a:latin typeface="Meiryo UI" panose="020B0604030504040204" pitchFamily="50" charset="-128"/>
                          <a:ea typeface="Meiryo UI" panose="020B0604030504040204" pitchFamily="50" charset="-128"/>
                        </a:rPr>
                        <a:t>太陽光・蓄電池共同購入世帯数</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524</a:t>
                      </a:r>
                      <a:r>
                        <a:rPr kumimoji="1" lang="ja-JP" altLang="en-US" dirty="0">
                          <a:solidFill>
                            <a:schemeClr val="tx1"/>
                          </a:solidFill>
                          <a:latin typeface="Meiryo UI" panose="020B0604030504040204" pitchFamily="50" charset="-128"/>
                          <a:ea typeface="Meiryo UI" panose="020B0604030504040204" pitchFamily="50" charset="-128"/>
                        </a:rPr>
                        <a:t>世帯</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（累計）</a:t>
                      </a:r>
                    </a:p>
                  </a:txBody>
                  <a:tcPr anchor="ctr"/>
                </a:tc>
                <a:tc>
                  <a:txBody>
                    <a:bodyPr/>
                    <a:lstStyle/>
                    <a:p>
                      <a:r>
                        <a:rPr kumimoji="1" lang="en-US" altLang="ja-JP" strike="sngStrike" dirty="0">
                          <a:solidFill>
                            <a:schemeClr val="tx1"/>
                          </a:solidFill>
                          <a:latin typeface="Meiryo UI" panose="020B0604030504040204" pitchFamily="50" charset="-128"/>
                          <a:ea typeface="Meiryo UI" panose="020B0604030504040204" pitchFamily="50" charset="-128"/>
                        </a:rPr>
                        <a:t>500</a:t>
                      </a:r>
                      <a:r>
                        <a:rPr kumimoji="1" lang="ja-JP" altLang="en-US" strike="sngStrike" dirty="0">
                          <a:solidFill>
                            <a:schemeClr val="tx1"/>
                          </a:solidFill>
                          <a:latin typeface="Meiryo UI" panose="020B0604030504040204" pitchFamily="50" charset="-128"/>
                          <a:ea typeface="Meiryo UI" panose="020B0604030504040204" pitchFamily="50" charset="-128"/>
                        </a:rPr>
                        <a:t>世帯</a:t>
                      </a:r>
                      <a:endParaRPr kumimoji="1" lang="en-US" altLang="ja-JP" strike="sngStrike" dirty="0">
                        <a:solidFill>
                          <a:schemeClr val="tx1"/>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　→</a:t>
                      </a:r>
                      <a:r>
                        <a:rPr kumimoji="1" lang="en-US" altLang="ja-JP" dirty="0">
                          <a:solidFill>
                            <a:srgbClr val="FF0000"/>
                          </a:solidFill>
                          <a:latin typeface="Meiryo UI" panose="020B0604030504040204" pitchFamily="50" charset="-128"/>
                          <a:ea typeface="Meiryo UI" panose="020B0604030504040204" pitchFamily="50" charset="-128"/>
                        </a:rPr>
                        <a:t>750</a:t>
                      </a:r>
                      <a:r>
                        <a:rPr kumimoji="1" lang="ja-JP" altLang="en-US" dirty="0">
                          <a:solidFill>
                            <a:srgbClr val="FF0000"/>
                          </a:solidFill>
                          <a:latin typeface="Meiryo UI" panose="020B0604030504040204" pitchFamily="50" charset="-128"/>
                          <a:ea typeface="Meiryo UI" panose="020B0604030504040204" pitchFamily="50" charset="-128"/>
                        </a:rPr>
                        <a:t>世帯</a:t>
                      </a:r>
                    </a:p>
                  </a:txBody>
                  <a:tcPr anchor="ctr"/>
                </a:tc>
                <a:tc>
                  <a:txBody>
                    <a:bodyPr/>
                    <a:lstStyle/>
                    <a:p>
                      <a:r>
                        <a:rPr kumimoji="1" lang="en-US" altLang="ja-JP" strike="sngStrike" dirty="0">
                          <a:solidFill>
                            <a:schemeClr val="tx1"/>
                          </a:solidFill>
                          <a:latin typeface="Meiryo UI" panose="020B0604030504040204" pitchFamily="50" charset="-128"/>
                          <a:ea typeface="Meiryo UI" panose="020B0604030504040204" pitchFamily="50" charset="-128"/>
                        </a:rPr>
                        <a:t>1,000</a:t>
                      </a:r>
                      <a:r>
                        <a:rPr kumimoji="1" lang="ja-JP" altLang="en-US" strike="sngStrike" dirty="0">
                          <a:solidFill>
                            <a:schemeClr val="tx1"/>
                          </a:solidFill>
                          <a:latin typeface="Meiryo UI" panose="020B0604030504040204" pitchFamily="50" charset="-128"/>
                          <a:ea typeface="Meiryo UI" panose="020B0604030504040204" pitchFamily="50" charset="-128"/>
                        </a:rPr>
                        <a:t>世帯</a:t>
                      </a:r>
                      <a:endParaRPr kumimoji="1" lang="en-US" altLang="ja-JP" strike="sngStrike" dirty="0">
                        <a:solidFill>
                          <a:schemeClr val="tx1"/>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　→</a:t>
                      </a:r>
                      <a:r>
                        <a:rPr kumimoji="1" lang="en-US" altLang="ja-JP" dirty="0">
                          <a:solidFill>
                            <a:srgbClr val="FF0000"/>
                          </a:solidFill>
                          <a:latin typeface="Meiryo UI" panose="020B0604030504040204" pitchFamily="50" charset="-128"/>
                          <a:ea typeface="Meiryo UI" panose="020B0604030504040204" pitchFamily="50" charset="-128"/>
                        </a:rPr>
                        <a:t>1,500</a:t>
                      </a:r>
                      <a:r>
                        <a:rPr kumimoji="1" lang="ja-JP" altLang="en-US" dirty="0">
                          <a:solidFill>
                            <a:srgbClr val="FF0000"/>
                          </a:solidFill>
                          <a:latin typeface="Meiryo UI" panose="020B0604030504040204" pitchFamily="50" charset="-128"/>
                          <a:ea typeface="Meiryo UI" panose="020B0604030504040204" pitchFamily="50" charset="-128"/>
                        </a:rPr>
                        <a:t>世帯</a:t>
                      </a:r>
                    </a:p>
                  </a:txBody>
                  <a:tcPr anchor="ctr"/>
                </a:tc>
                <a:extLst>
                  <a:ext uri="{0D108BD9-81ED-4DB2-BD59-A6C34878D82A}">
                    <a16:rowId xmlns:a16="http://schemas.microsoft.com/office/drawing/2014/main" val="3470739418"/>
                  </a:ext>
                </a:extLst>
              </a:tr>
              <a:tr h="929311">
                <a:tc>
                  <a:txBody>
                    <a:bodyPr/>
                    <a:lstStyle/>
                    <a:p>
                      <a:r>
                        <a:rPr kumimoji="1" lang="ja-JP" altLang="en-US" dirty="0">
                          <a:latin typeface="Meiryo UI" panose="020B0604030504040204" pitchFamily="50" charset="-128"/>
                          <a:ea typeface="Meiryo UI" panose="020B0604030504040204" pitchFamily="50" charset="-128"/>
                        </a:rPr>
                        <a:t>公用車</a:t>
                      </a:r>
                      <a:r>
                        <a:rPr kumimoji="1" lang="en-US" altLang="ja-JP" dirty="0">
                          <a:latin typeface="Meiryo UI" panose="020B0604030504040204" pitchFamily="50" charset="-128"/>
                          <a:ea typeface="Meiryo UI" panose="020B0604030504040204" pitchFamily="50" charset="-128"/>
                        </a:rPr>
                        <a:t>ZEV</a:t>
                      </a:r>
                      <a:r>
                        <a:rPr kumimoji="1" lang="ja-JP" altLang="en-US" dirty="0">
                          <a:latin typeface="Meiryo UI" panose="020B0604030504040204" pitchFamily="50" charset="-128"/>
                          <a:ea typeface="Meiryo UI" panose="020B0604030504040204" pitchFamily="50" charset="-128"/>
                        </a:rPr>
                        <a:t>導入台数割合</a:t>
                      </a: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a:t>
                      </a:r>
                      <a:r>
                        <a:rPr kumimoji="1" lang="en-US" altLang="ja-JP" dirty="0">
                          <a:solidFill>
                            <a:schemeClr val="tx1"/>
                          </a:solidFill>
                          <a:latin typeface="Meiryo UI" panose="020B0604030504040204" pitchFamily="50" charset="-128"/>
                          <a:ea typeface="Meiryo UI" panose="020B0604030504040204" pitchFamily="50" charset="-128"/>
                        </a:rPr>
                        <a:t>93%</a:t>
                      </a: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en-US" altLang="ja-JP" baseline="0" dirty="0">
                          <a:solidFill>
                            <a:schemeClr val="tx1"/>
                          </a:solidFill>
                          <a:latin typeface="Meiryo UI" panose="020B0604030504040204" pitchFamily="50" charset="-128"/>
                          <a:ea typeface="Meiryo UI" panose="020B0604030504040204" pitchFamily="50" charset="-128"/>
                        </a:rPr>
                        <a:t>0</a:t>
                      </a:r>
                      <a:r>
                        <a:rPr kumimoji="1" lang="en-US" altLang="ja-JP" dirty="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R</a:t>
                      </a:r>
                      <a:r>
                        <a:rPr kumimoji="1" lang="ja-JP" altLang="en-US" dirty="0">
                          <a:solidFill>
                            <a:schemeClr val="tx1"/>
                          </a:solidFill>
                          <a:latin typeface="Meiryo UI" panose="020B0604030504040204" pitchFamily="50" charset="-128"/>
                          <a:ea typeface="Meiryo UI" panose="020B0604030504040204" pitchFamily="50" charset="-128"/>
                        </a:rPr>
                        <a:t>４年度）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err="1">
                          <a:solidFill>
                            <a:schemeClr val="tx1"/>
                          </a:solidFill>
                          <a:latin typeface="Meiryo UI" panose="020B0604030504040204" pitchFamily="50" charset="-128"/>
                          <a:ea typeface="Meiryo UI" panose="020B0604030504040204" pitchFamily="50" charset="-128"/>
                        </a:rPr>
                        <a:t>ー</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a:t>
                      </a:r>
                      <a:r>
                        <a:rPr kumimoji="1" lang="en-US" altLang="ja-JP" dirty="0">
                          <a:solidFill>
                            <a:schemeClr val="tx1"/>
                          </a:solidFill>
                          <a:latin typeface="Meiryo UI" panose="020B0604030504040204" pitchFamily="50" charset="-128"/>
                          <a:ea typeface="Meiryo UI" panose="020B0604030504040204" pitchFamily="50" charset="-128"/>
                        </a:rPr>
                        <a:t>10</a:t>
                      </a:r>
                      <a:r>
                        <a:rPr kumimoji="1" lang="ja-JP" altLang="en-US" dirty="0">
                          <a:solidFill>
                            <a:schemeClr val="tx1"/>
                          </a:solidFill>
                          <a:latin typeface="Meiryo UI" panose="020B0604030504040204" pitchFamily="50" charset="-128"/>
                          <a:ea typeface="Meiryo UI" panose="020B0604030504040204" pitchFamily="50" charset="-128"/>
                        </a:rPr>
                        <a:t>割</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 ５割</a:t>
                      </a:r>
                    </a:p>
                  </a:txBody>
                  <a:tcPr anchor="ctr"/>
                </a:tc>
                <a:extLst>
                  <a:ext uri="{0D108BD9-81ED-4DB2-BD59-A6C34878D82A}">
                    <a16:rowId xmlns:a16="http://schemas.microsoft.com/office/drawing/2014/main" val="4073761464"/>
                  </a:ext>
                </a:extLst>
              </a:tr>
            </a:tbl>
          </a:graphicData>
        </a:graphic>
      </p:graphicFrame>
      <p:sp>
        <p:nvSpPr>
          <p:cNvPr id="4" name="スライド番号プレースホルダー 1">
            <a:extLst>
              <a:ext uri="{FF2B5EF4-FFF2-40B4-BE49-F238E27FC236}">
                <a16:creationId xmlns:a16="http://schemas.microsoft.com/office/drawing/2014/main" id="{7D30D83E-1BF9-5304-CD02-4BFDF5AAF53A}"/>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5</a:t>
            </a:fld>
            <a:endParaRPr lang="ja-JP" altLang="en-US"/>
          </a:p>
        </p:txBody>
      </p:sp>
    </p:spTree>
    <p:extLst>
      <p:ext uri="{BB962C8B-B14F-4D97-AF65-F5344CB8AC3E}">
        <p14:creationId xmlns:p14="http://schemas.microsoft.com/office/powerpoint/2010/main" val="110821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議題（２）</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　脱炭素先進技術の社会実装に向けた取組み</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6</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資料２</a:t>
            </a:r>
          </a:p>
        </p:txBody>
      </p:sp>
    </p:spTree>
    <p:extLst>
      <p:ext uri="{BB962C8B-B14F-4D97-AF65-F5344CB8AC3E}">
        <p14:creationId xmlns:p14="http://schemas.microsoft.com/office/powerpoint/2010/main" val="342721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1FE4-3454-EF87-B548-05D944661A87}"/>
            </a:ext>
          </a:extLst>
        </p:cNvPr>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BB3455AA-5DBC-4975-829D-0139ED03A578}"/>
              </a:ext>
            </a:extLst>
          </p:cNvPr>
          <p:cNvSpPr/>
          <p:nvPr/>
        </p:nvSpPr>
        <p:spPr>
          <a:xfrm>
            <a:off x="83298" y="4419065"/>
            <a:ext cx="8977403" cy="1884829"/>
          </a:xfrm>
          <a:prstGeom prst="rect">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タイトル 1">
            <a:extLst>
              <a:ext uri="{FF2B5EF4-FFF2-40B4-BE49-F238E27FC236}">
                <a16:creationId xmlns:a16="http://schemas.microsoft.com/office/drawing/2014/main" id="{11242C9F-8239-BCC4-420C-886BF103645C}"/>
              </a:ext>
            </a:extLst>
          </p:cNvPr>
          <p:cNvSpPr txBox="1">
            <a:spLocks/>
          </p:cNvSpPr>
          <p:nvPr/>
        </p:nvSpPr>
        <p:spPr>
          <a:xfrm>
            <a:off x="0" y="-27384"/>
            <a:ext cx="9144000" cy="55593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カーボンニュートラル技術開発・実証の成果と今後の展開</a:t>
            </a:r>
          </a:p>
        </p:txBody>
      </p:sp>
      <p:sp>
        <p:nvSpPr>
          <p:cNvPr id="22" name="テキスト ボックス 21">
            <a:extLst>
              <a:ext uri="{FF2B5EF4-FFF2-40B4-BE49-F238E27FC236}">
                <a16:creationId xmlns:a16="http://schemas.microsoft.com/office/drawing/2014/main" id="{B17A74E6-A426-E70B-9641-E1338C3E8047}"/>
              </a:ext>
            </a:extLst>
          </p:cNvPr>
          <p:cNvSpPr txBox="1"/>
          <p:nvPr/>
        </p:nvSpPr>
        <p:spPr>
          <a:xfrm>
            <a:off x="107504" y="620688"/>
            <a:ext cx="8928992" cy="646331"/>
          </a:xfrm>
          <a:prstGeom prst="rect">
            <a:avLst/>
          </a:prstGeom>
          <a:noFill/>
        </p:spPr>
        <p:txBody>
          <a:bodyPr wrap="square">
            <a:spAutoFit/>
          </a:bodyPr>
          <a:lstStyle/>
          <a:p>
            <a:r>
              <a:rPr lang="ja-JP" altLang="en-US" dirty="0">
                <a:latin typeface="BIZ UDゴシック" panose="020B0400000000000000" pitchFamily="49" charset="-128"/>
                <a:ea typeface="BIZ UDゴシック" panose="020B0400000000000000" pitchFamily="49" charset="-128"/>
              </a:rPr>
              <a:t>○カーボンニュートラルの実現に貢献する、最先端技術の実証・実装に取り組む</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様々な企業の挑戦を令和４年度から支援。</a:t>
            </a:r>
            <a:endParaRPr lang="en-US" altLang="ja-JP" dirty="0">
              <a:latin typeface="BIZ UDゴシック" panose="020B0400000000000000" pitchFamily="49" charset="-128"/>
              <a:ea typeface="BIZ UDゴシック" panose="020B0400000000000000" pitchFamily="49" charset="-128"/>
            </a:endParaRPr>
          </a:p>
        </p:txBody>
      </p:sp>
      <p:sp>
        <p:nvSpPr>
          <p:cNvPr id="13" name="角丸四角形 6">
            <a:extLst>
              <a:ext uri="{FF2B5EF4-FFF2-40B4-BE49-F238E27FC236}">
                <a16:creationId xmlns:a16="http://schemas.microsoft.com/office/drawing/2014/main" id="{31C3C7AE-78AE-405D-BD84-B4A56EA33CDE}"/>
              </a:ext>
            </a:extLst>
          </p:cNvPr>
          <p:cNvSpPr/>
          <p:nvPr/>
        </p:nvSpPr>
        <p:spPr>
          <a:xfrm>
            <a:off x="452542" y="4574700"/>
            <a:ext cx="2679298" cy="676747"/>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万博会場内外の建物に活用予定</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7" name="角丸四角形 6">
            <a:extLst>
              <a:ext uri="{FF2B5EF4-FFF2-40B4-BE49-F238E27FC236}">
                <a16:creationId xmlns:a16="http://schemas.microsoft.com/office/drawing/2014/main" id="{DEF60833-E2FF-4EF8-873B-E6A590C40E49}"/>
              </a:ext>
            </a:extLst>
          </p:cNvPr>
          <p:cNvSpPr/>
          <p:nvPr/>
        </p:nvSpPr>
        <p:spPr>
          <a:xfrm>
            <a:off x="3269431" y="4633202"/>
            <a:ext cx="2836378" cy="448686"/>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万博関連輸送における</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保冷コンテナへの適用も検討中</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二等辺三角形 1">
            <a:extLst>
              <a:ext uri="{FF2B5EF4-FFF2-40B4-BE49-F238E27FC236}">
                <a16:creationId xmlns:a16="http://schemas.microsoft.com/office/drawing/2014/main" id="{3AC8A6E2-B073-4CF2-A291-E198A9BAF642}"/>
              </a:ext>
            </a:extLst>
          </p:cNvPr>
          <p:cNvSpPr/>
          <p:nvPr/>
        </p:nvSpPr>
        <p:spPr>
          <a:xfrm flipV="1">
            <a:off x="611560" y="4149080"/>
            <a:ext cx="1800000" cy="180000"/>
          </a:xfrm>
          <a:prstGeom prst="triangl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4" name="二等辺三角形 33">
            <a:extLst>
              <a:ext uri="{FF2B5EF4-FFF2-40B4-BE49-F238E27FC236}">
                <a16:creationId xmlns:a16="http://schemas.microsoft.com/office/drawing/2014/main" id="{22ED6F8C-E400-4344-87D6-168A7ED68944}"/>
              </a:ext>
            </a:extLst>
          </p:cNvPr>
          <p:cNvSpPr/>
          <p:nvPr/>
        </p:nvSpPr>
        <p:spPr>
          <a:xfrm flipV="1">
            <a:off x="3779912" y="4149080"/>
            <a:ext cx="1800000" cy="180000"/>
          </a:xfrm>
          <a:prstGeom prst="triangl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5" name="二等辺三角形 34">
            <a:extLst>
              <a:ext uri="{FF2B5EF4-FFF2-40B4-BE49-F238E27FC236}">
                <a16:creationId xmlns:a16="http://schemas.microsoft.com/office/drawing/2014/main" id="{8420A059-76B7-4B70-B645-186CF5CC5ABD}"/>
              </a:ext>
            </a:extLst>
          </p:cNvPr>
          <p:cNvSpPr/>
          <p:nvPr/>
        </p:nvSpPr>
        <p:spPr>
          <a:xfrm flipV="1">
            <a:off x="6804448" y="4149080"/>
            <a:ext cx="1800000" cy="180000"/>
          </a:xfrm>
          <a:prstGeom prst="triangl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BE177D7-730E-42AF-9D1D-982FC89215C7}"/>
              </a:ext>
            </a:extLst>
          </p:cNvPr>
          <p:cNvSpPr txBox="1"/>
          <p:nvPr/>
        </p:nvSpPr>
        <p:spPr>
          <a:xfrm>
            <a:off x="472840" y="1220942"/>
            <a:ext cx="8467589" cy="584775"/>
          </a:xfrm>
          <a:prstGeom prst="rect">
            <a:avLst/>
          </a:prstGeom>
          <a:noFill/>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・令和４年度　予算額５億円　補助上限 　　　１億円　８件採択</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・令和５年度　予算額８億円　補助上限 １億５千万円　</a:t>
            </a:r>
            <a:r>
              <a:rPr lang="en-US" altLang="ja-JP" sz="1600" dirty="0">
                <a:latin typeface="BIZ UDゴシック" panose="020B0400000000000000" pitchFamily="49" charset="-128"/>
                <a:ea typeface="BIZ UDゴシック" panose="020B0400000000000000" pitchFamily="49" charset="-128"/>
              </a:rPr>
              <a:t>13</a:t>
            </a:r>
            <a:r>
              <a:rPr lang="ja-JP" altLang="en-US" sz="1600" dirty="0">
                <a:latin typeface="BIZ UDゴシック" panose="020B0400000000000000" pitchFamily="49" charset="-128"/>
                <a:ea typeface="BIZ UDゴシック" panose="020B0400000000000000" pitchFamily="49" charset="-128"/>
              </a:rPr>
              <a:t>件採択（継続６件、新規７件）</a:t>
            </a:r>
            <a:endParaRPr lang="en-US" altLang="ja-JP" sz="1600" dirty="0">
              <a:latin typeface="BIZ UDゴシック" panose="020B0400000000000000" pitchFamily="49" charset="-128"/>
              <a:ea typeface="BIZ UDゴシック" panose="020B0400000000000000" pitchFamily="49" charset="-128"/>
            </a:endParaRPr>
          </a:p>
        </p:txBody>
      </p:sp>
      <p:sp>
        <p:nvSpPr>
          <p:cNvPr id="40" name="二等辺三角形 39">
            <a:extLst>
              <a:ext uri="{FF2B5EF4-FFF2-40B4-BE49-F238E27FC236}">
                <a16:creationId xmlns:a16="http://schemas.microsoft.com/office/drawing/2014/main" id="{F78D062D-50AC-4565-9B76-F8AC7D90F142}"/>
              </a:ext>
            </a:extLst>
          </p:cNvPr>
          <p:cNvSpPr/>
          <p:nvPr/>
        </p:nvSpPr>
        <p:spPr>
          <a:xfrm flipV="1">
            <a:off x="611560" y="5288820"/>
            <a:ext cx="1800000" cy="180000"/>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41" name="二等辺三角形 40">
            <a:extLst>
              <a:ext uri="{FF2B5EF4-FFF2-40B4-BE49-F238E27FC236}">
                <a16:creationId xmlns:a16="http://schemas.microsoft.com/office/drawing/2014/main" id="{D4A98DE6-A965-45DE-9F6F-52E5F20C12CD}"/>
              </a:ext>
            </a:extLst>
          </p:cNvPr>
          <p:cNvSpPr/>
          <p:nvPr/>
        </p:nvSpPr>
        <p:spPr>
          <a:xfrm flipV="1">
            <a:off x="3871882" y="5288820"/>
            <a:ext cx="1800000" cy="180000"/>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42" name="二等辺三角形 41">
            <a:extLst>
              <a:ext uri="{FF2B5EF4-FFF2-40B4-BE49-F238E27FC236}">
                <a16:creationId xmlns:a16="http://schemas.microsoft.com/office/drawing/2014/main" id="{80494F18-E6AD-41C5-B5F9-C72437BA2D9A}"/>
              </a:ext>
            </a:extLst>
          </p:cNvPr>
          <p:cNvSpPr/>
          <p:nvPr/>
        </p:nvSpPr>
        <p:spPr>
          <a:xfrm flipV="1">
            <a:off x="6824210" y="5288820"/>
            <a:ext cx="1800000" cy="180000"/>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8" name="テキスト ボックス 59">
            <a:extLst>
              <a:ext uri="{FF2B5EF4-FFF2-40B4-BE49-F238E27FC236}">
                <a16:creationId xmlns:a16="http://schemas.microsoft.com/office/drawing/2014/main" id="{08DBCB35-1D7D-4B0D-A2FE-D97149DD4C90}"/>
              </a:ext>
            </a:extLst>
          </p:cNvPr>
          <p:cNvSpPr txBox="1">
            <a:spLocks noChangeArrowheads="1"/>
          </p:cNvSpPr>
          <p:nvPr/>
        </p:nvSpPr>
        <p:spPr bwMode="auto">
          <a:xfrm>
            <a:off x="152756" y="6425895"/>
            <a:ext cx="8416866" cy="348109"/>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662" b="1" dirty="0">
                <a:solidFill>
                  <a:srgbClr val="FF0000"/>
                </a:solidFill>
                <a:latin typeface="BIZ UDPゴシック" panose="020B0400000000000000" pitchFamily="50" charset="-128"/>
                <a:ea typeface="BIZ UDPゴシック" panose="020B0400000000000000" pitchFamily="50" charset="-128"/>
              </a:rPr>
              <a:t>⇒各部局には実証フィールドの提供や開発製品の使用（購入）・活用をお願いする</a:t>
            </a:r>
          </a:p>
        </p:txBody>
      </p:sp>
      <p:sp>
        <p:nvSpPr>
          <p:cNvPr id="44" name="角丸四角形 6">
            <a:extLst>
              <a:ext uri="{FF2B5EF4-FFF2-40B4-BE49-F238E27FC236}">
                <a16:creationId xmlns:a16="http://schemas.microsoft.com/office/drawing/2014/main" id="{9C505EBE-AAC2-401A-9189-DB615D0F3B1C}"/>
              </a:ext>
            </a:extLst>
          </p:cNvPr>
          <p:cNvSpPr/>
          <p:nvPr/>
        </p:nvSpPr>
        <p:spPr>
          <a:xfrm>
            <a:off x="435635" y="5745035"/>
            <a:ext cx="2912229" cy="448686"/>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新築、既築問わず手軽に</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導入できる建材等として商品開発中</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5" name="角丸四角形 6">
            <a:extLst>
              <a:ext uri="{FF2B5EF4-FFF2-40B4-BE49-F238E27FC236}">
                <a16:creationId xmlns:a16="http://schemas.microsoft.com/office/drawing/2014/main" id="{BF368E0F-DDB0-4B18-9A20-C10573D53E9F}"/>
              </a:ext>
            </a:extLst>
          </p:cNvPr>
          <p:cNvSpPr/>
          <p:nvPr/>
        </p:nvSpPr>
        <p:spPr>
          <a:xfrm>
            <a:off x="3272051" y="5746159"/>
            <a:ext cx="2836378" cy="448686"/>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保冷輸送機材や建築物の</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断熱材として商品開発中</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0" name="グループ化 49">
            <a:extLst>
              <a:ext uri="{FF2B5EF4-FFF2-40B4-BE49-F238E27FC236}">
                <a16:creationId xmlns:a16="http://schemas.microsoft.com/office/drawing/2014/main" id="{51FCADD7-CE8E-4188-AA26-16BBC1A24A3C}"/>
              </a:ext>
            </a:extLst>
          </p:cNvPr>
          <p:cNvGrpSpPr/>
          <p:nvPr/>
        </p:nvGrpSpPr>
        <p:grpSpPr>
          <a:xfrm>
            <a:off x="61883" y="5499172"/>
            <a:ext cx="477669" cy="807731"/>
            <a:chOff x="61883" y="5691592"/>
            <a:chExt cx="477669" cy="807731"/>
          </a:xfrm>
        </p:grpSpPr>
        <p:sp>
          <p:nvSpPr>
            <p:cNvPr id="43" name="角丸四角形 36">
              <a:extLst>
                <a:ext uri="{FF2B5EF4-FFF2-40B4-BE49-F238E27FC236}">
                  <a16:creationId xmlns:a16="http://schemas.microsoft.com/office/drawing/2014/main" id="{97207A6D-C5DB-4053-BCC8-78CB8386BBBD}"/>
                </a:ext>
              </a:extLst>
            </p:cNvPr>
            <p:cNvSpPr/>
            <p:nvPr/>
          </p:nvSpPr>
          <p:spPr>
            <a:xfrm>
              <a:off x="145695" y="5691592"/>
              <a:ext cx="348502" cy="746758"/>
            </a:xfrm>
            <a:prstGeom prst="roundRect">
              <a:avLst/>
            </a:prstGeom>
            <a:solidFill>
              <a:schemeClr val="accent4">
                <a:lumMod val="60000"/>
                <a:lumOff val="4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a:extLst>
                <a:ext uri="{FF2B5EF4-FFF2-40B4-BE49-F238E27FC236}">
                  <a16:creationId xmlns:a16="http://schemas.microsoft.com/office/drawing/2014/main" id="{A617F8B1-701C-4888-A4F2-DBFDBE403370}"/>
                </a:ext>
              </a:extLst>
            </p:cNvPr>
            <p:cNvSpPr txBox="1"/>
            <p:nvPr/>
          </p:nvSpPr>
          <p:spPr>
            <a:xfrm>
              <a:off x="61883" y="5733256"/>
              <a:ext cx="477669" cy="766067"/>
            </a:xfrm>
            <a:prstGeom prst="rect">
              <a:avLst/>
            </a:prstGeom>
          </p:spPr>
          <p:txBody>
            <a:bodyPr vert="eaVert" wrap="square" lIns="91427" tIns="45714" rIns="91427" bIns="45714" rtlCol="0">
              <a:spAutoFit/>
            </a:bodyPr>
            <a:lstStyle/>
            <a:p>
              <a:pPr marL="0" indent="0" algn="l">
                <a:lnSpc>
                  <a:spcPts val="1100"/>
                </a:lnSpc>
                <a:spcBef>
                  <a:spcPts val="600"/>
                </a:spcBef>
                <a:buNone/>
              </a:pP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万博後の事業展開</a:t>
              </a:r>
            </a:p>
          </p:txBody>
        </p:sp>
      </p:grpSp>
      <p:grpSp>
        <p:nvGrpSpPr>
          <p:cNvPr id="49" name="グループ化 48">
            <a:extLst>
              <a:ext uri="{FF2B5EF4-FFF2-40B4-BE49-F238E27FC236}">
                <a16:creationId xmlns:a16="http://schemas.microsoft.com/office/drawing/2014/main" id="{A43AE2D6-9911-4C6C-B8B6-871696F4DC18}"/>
              </a:ext>
            </a:extLst>
          </p:cNvPr>
          <p:cNvGrpSpPr/>
          <p:nvPr/>
        </p:nvGrpSpPr>
        <p:grpSpPr>
          <a:xfrm>
            <a:off x="60206" y="4429184"/>
            <a:ext cx="477669" cy="831314"/>
            <a:chOff x="213782" y="4694500"/>
            <a:chExt cx="477669" cy="831314"/>
          </a:xfrm>
        </p:grpSpPr>
        <p:sp>
          <p:nvSpPr>
            <p:cNvPr id="48" name="角丸四角形 36">
              <a:extLst>
                <a:ext uri="{FF2B5EF4-FFF2-40B4-BE49-F238E27FC236}">
                  <a16:creationId xmlns:a16="http://schemas.microsoft.com/office/drawing/2014/main" id="{25407D21-D9E1-4AA7-AEB5-E02A561FC900}"/>
                </a:ext>
              </a:extLst>
            </p:cNvPr>
            <p:cNvSpPr/>
            <p:nvPr/>
          </p:nvSpPr>
          <p:spPr>
            <a:xfrm>
              <a:off x="298095" y="4725144"/>
              <a:ext cx="348502" cy="746758"/>
            </a:xfrm>
            <a:prstGeom prst="roundRect">
              <a:avLst/>
            </a:prstGeom>
            <a:solidFill>
              <a:schemeClr val="accent4">
                <a:lumMod val="60000"/>
                <a:lumOff val="4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a:extLst>
                <a:ext uri="{FF2B5EF4-FFF2-40B4-BE49-F238E27FC236}">
                  <a16:creationId xmlns:a16="http://schemas.microsoft.com/office/drawing/2014/main" id="{C220EB4B-F867-4545-8948-28D5A571E0A7}"/>
                </a:ext>
              </a:extLst>
            </p:cNvPr>
            <p:cNvSpPr txBox="1"/>
            <p:nvPr/>
          </p:nvSpPr>
          <p:spPr>
            <a:xfrm>
              <a:off x="213782" y="4694500"/>
              <a:ext cx="477669" cy="831314"/>
            </a:xfrm>
            <a:prstGeom prst="rect">
              <a:avLst/>
            </a:prstGeom>
          </p:spPr>
          <p:txBody>
            <a:bodyPr vert="eaVert" wrap="square" lIns="91427" tIns="45714" rIns="91427" bIns="45714" rtlCol="0">
              <a:spAutoFit/>
            </a:bodyPr>
            <a:lstStyle/>
            <a:p>
              <a:pPr marL="0" indent="0" algn="ctr">
                <a:lnSpc>
                  <a:spcPts val="1100"/>
                </a:lnSpc>
                <a:spcBef>
                  <a:spcPts val="600"/>
                </a:spcBef>
                <a:buNone/>
              </a:pP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万博</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時</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の</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披露</a:t>
              </a:r>
            </a:p>
          </p:txBody>
        </p:sp>
      </p:grpSp>
      <p:sp>
        <p:nvSpPr>
          <p:cNvPr id="3" name="角丸四角形 6">
            <a:extLst>
              <a:ext uri="{FF2B5EF4-FFF2-40B4-BE49-F238E27FC236}">
                <a16:creationId xmlns:a16="http://schemas.microsoft.com/office/drawing/2014/main" id="{641A3980-F379-9985-67CF-3E91466777AC}"/>
              </a:ext>
            </a:extLst>
          </p:cNvPr>
          <p:cNvSpPr/>
          <p:nvPr/>
        </p:nvSpPr>
        <p:spPr>
          <a:xfrm>
            <a:off x="6354880" y="4627514"/>
            <a:ext cx="2609235" cy="448686"/>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万博施設の建設工事において</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使用・実証中</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角丸四角形 6">
            <a:extLst>
              <a:ext uri="{FF2B5EF4-FFF2-40B4-BE49-F238E27FC236}">
                <a16:creationId xmlns:a16="http://schemas.microsoft.com/office/drawing/2014/main" id="{E6D0F7AC-A0F9-D6DC-D54B-C411C6661D60}"/>
              </a:ext>
            </a:extLst>
          </p:cNvPr>
          <p:cNvSpPr/>
          <p:nvPr/>
        </p:nvSpPr>
        <p:spPr>
          <a:xfrm>
            <a:off x="6343490" y="5763072"/>
            <a:ext cx="2791520" cy="448686"/>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長距離輸送、建築現場における</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spcBef>
                <a:spcPts val="100"/>
              </a:spcBef>
              <a:spcAft>
                <a:spcPts val="100"/>
              </a:spcAft>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使用拡大</a:t>
            </a:r>
          </a:p>
        </p:txBody>
      </p:sp>
      <p:sp>
        <p:nvSpPr>
          <p:cNvPr id="46" name="正方形/長方形 45">
            <a:extLst>
              <a:ext uri="{FF2B5EF4-FFF2-40B4-BE49-F238E27FC236}">
                <a16:creationId xmlns:a16="http://schemas.microsoft.com/office/drawing/2014/main" id="{4F58789E-71A2-4E26-8925-603017A5E300}"/>
              </a:ext>
            </a:extLst>
          </p:cNvPr>
          <p:cNvSpPr/>
          <p:nvPr/>
        </p:nvSpPr>
        <p:spPr>
          <a:xfrm>
            <a:off x="60206" y="1957465"/>
            <a:ext cx="8977403" cy="2191381"/>
          </a:xfrm>
          <a:prstGeom prst="rect">
            <a:avLst/>
          </a:prstGeom>
          <a:solidFill>
            <a:schemeClr val="accent1">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1" name="角丸四角形 6">
            <a:extLst>
              <a:ext uri="{FF2B5EF4-FFF2-40B4-BE49-F238E27FC236}">
                <a16:creationId xmlns:a16="http://schemas.microsoft.com/office/drawing/2014/main" id="{6C92390F-5DAB-42D9-9969-02C52D17786E}"/>
              </a:ext>
            </a:extLst>
          </p:cNvPr>
          <p:cNvSpPr/>
          <p:nvPr/>
        </p:nvSpPr>
        <p:spPr>
          <a:xfrm>
            <a:off x="-184625" y="2079589"/>
            <a:ext cx="3227629" cy="568456"/>
          </a:xfrm>
          <a:prstGeom prst="roundRect">
            <a:avLst>
              <a:gd name="adj" fmla="val 0"/>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algn="ctr">
              <a:spcBef>
                <a:spcPts val="100"/>
              </a:spcBef>
              <a:spcAft>
                <a:spcPts val="100"/>
              </a:spcAft>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＜省エネルギー分野＞</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spcBef>
                <a:spcPts val="100"/>
              </a:spcBef>
              <a:spcAft>
                <a:spcPts val="100"/>
              </a:spcAft>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放射冷却素材の建築物への適用</a:t>
            </a:r>
          </a:p>
        </p:txBody>
      </p:sp>
      <p:sp>
        <p:nvSpPr>
          <p:cNvPr id="52" name="角丸四角形 36">
            <a:extLst>
              <a:ext uri="{FF2B5EF4-FFF2-40B4-BE49-F238E27FC236}">
                <a16:creationId xmlns:a16="http://schemas.microsoft.com/office/drawing/2014/main" id="{108CDE31-A3E5-4915-BD79-A98681098EB0}"/>
              </a:ext>
            </a:extLst>
          </p:cNvPr>
          <p:cNvSpPr/>
          <p:nvPr/>
        </p:nvSpPr>
        <p:spPr>
          <a:xfrm>
            <a:off x="124587" y="1793727"/>
            <a:ext cx="2532115" cy="285400"/>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令和</a:t>
            </a:r>
            <a:r>
              <a:rPr lang="en-US" altLang="ja-JP" sz="1600" b="1" dirty="0">
                <a:solidFill>
                  <a:prstClr val="white"/>
                </a:solidFill>
                <a:latin typeface="UD デジタル 教科書体 NK-B" panose="02020700000000000000" pitchFamily="18" charset="-128"/>
                <a:ea typeface="UD デジタル 教科書体 NK-B" panose="02020700000000000000" pitchFamily="18" charset="-128"/>
              </a:rPr>
              <a:t>5</a:t>
            </a:r>
            <a:r>
              <a:rPr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年度採択事業の例</a:t>
            </a:r>
            <a:endParaRPr kumimoji="0" lang="en-US" altLang="ja-JP"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53" name="図 52">
            <a:extLst>
              <a:ext uri="{FF2B5EF4-FFF2-40B4-BE49-F238E27FC236}">
                <a16:creationId xmlns:a16="http://schemas.microsoft.com/office/drawing/2014/main" id="{1341C913-CD87-4CF9-8F65-5FA876CC0986}"/>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405738" y="2602567"/>
            <a:ext cx="1967187" cy="1215559"/>
          </a:xfrm>
          <a:prstGeom prst="rect">
            <a:avLst/>
          </a:prstGeom>
        </p:spPr>
      </p:pic>
      <p:grpSp>
        <p:nvGrpSpPr>
          <p:cNvPr id="54" name="グループ化 53">
            <a:extLst>
              <a:ext uri="{FF2B5EF4-FFF2-40B4-BE49-F238E27FC236}">
                <a16:creationId xmlns:a16="http://schemas.microsoft.com/office/drawing/2014/main" id="{478666CB-4A10-4EDB-B4A9-76CECBF4C3D1}"/>
              </a:ext>
            </a:extLst>
          </p:cNvPr>
          <p:cNvGrpSpPr/>
          <p:nvPr/>
        </p:nvGrpSpPr>
        <p:grpSpPr>
          <a:xfrm>
            <a:off x="2935339" y="2636912"/>
            <a:ext cx="3232765" cy="1075975"/>
            <a:chOff x="2935339" y="3108471"/>
            <a:chExt cx="3232765" cy="1075975"/>
          </a:xfrm>
        </p:grpSpPr>
        <p:pic>
          <p:nvPicPr>
            <p:cNvPr id="55" name="図 54">
              <a:extLst>
                <a:ext uri="{FF2B5EF4-FFF2-40B4-BE49-F238E27FC236}">
                  <a16:creationId xmlns:a16="http://schemas.microsoft.com/office/drawing/2014/main" id="{1685090C-B73C-4A68-BCBB-2EFAE7CC6178}"/>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935339" y="3292116"/>
              <a:ext cx="737657" cy="756000"/>
            </a:xfrm>
            <a:prstGeom prst="rect">
              <a:avLst/>
            </a:prstGeom>
          </p:spPr>
        </p:pic>
        <p:sp>
          <p:nvSpPr>
            <p:cNvPr id="56" name="テキスト ボックス 55">
              <a:extLst>
                <a:ext uri="{FF2B5EF4-FFF2-40B4-BE49-F238E27FC236}">
                  <a16:creationId xmlns:a16="http://schemas.microsoft.com/office/drawing/2014/main" id="{3248FFE1-7393-44F1-80C8-17B747B6B67D}"/>
                </a:ext>
              </a:extLst>
            </p:cNvPr>
            <p:cNvSpPr txBox="1"/>
            <p:nvPr/>
          </p:nvSpPr>
          <p:spPr>
            <a:xfrm>
              <a:off x="5342237" y="3547043"/>
              <a:ext cx="7825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保冷トラック</a:t>
              </a:r>
            </a:p>
          </p:txBody>
        </p:sp>
        <p:sp>
          <p:nvSpPr>
            <p:cNvPr id="57" name="右矢印 62">
              <a:extLst>
                <a:ext uri="{FF2B5EF4-FFF2-40B4-BE49-F238E27FC236}">
                  <a16:creationId xmlns:a16="http://schemas.microsoft.com/office/drawing/2014/main" id="{A2036236-7B78-455F-A3B9-E88C536AF1F1}"/>
                </a:ext>
              </a:extLst>
            </p:cNvPr>
            <p:cNvSpPr>
              <a:spLocks noChangeAspect="1"/>
            </p:cNvSpPr>
            <p:nvPr/>
          </p:nvSpPr>
          <p:spPr>
            <a:xfrm rot="20414094">
              <a:off x="3758237" y="3249974"/>
              <a:ext cx="394801"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右矢印 63">
              <a:extLst>
                <a:ext uri="{FF2B5EF4-FFF2-40B4-BE49-F238E27FC236}">
                  <a16:creationId xmlns:a16="http://schemas.microsoft.com/office/drawing/2014/main" id="{B5850058-050E-4F44-B3C6-26E257590534}"/>
                </a:ext>
              </a:extLst>
            </p:cNvPr>
            <p:cNvSpPr>
              <a:spLocks noChangeAspect="1"/>
            </p:cNvSpPr>
            <p:nvPr/>
          </p:nvSpPr>
          <p:spPr>
            <a:xfrm rot="1185906" flipV="1">
              <a:off x="3758237" y="3706449"/>
              <a:ext cx="394801"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9" name="図 58">
              <a:extLst>
                <a:ext uri="{FF2B5EF4-FFF2-40B4-BE49-F238E27FC236}">
                  <a16:creationId xmlns:a16="http://schemas.microsoft.com/office/drawing/2014/main" id="{7EE989E3-5AB6-4A40-8001-D93FCD0649B3}"/>
                </a:ext>
              </a:extLst>
            </p:cNvPr>
            <p:cNvPicPr>
              <a:picLocks noChangeAspect="1"/>
            </p:cNvPicPr>
            <p:nvPr/>
          </p:nvPicPr>
          <p:blipFill>
            <a:blip r:embed="rId6"/>
            <a:stretch>
              <a:fillRect/>
            </a:stretch>
          </p:blipFill>
          <p:spPr>
            <a:xfrm>
              <a:off x="4766237" y="3469418"/>
              <a:ext cx="504000" cy="338814"/>
            </a:xfrm>
            <a:prstGeom prst="rect">
              <a:avLst/>
            </a:prstGeom>
          </p:spPr>
        </p:pic>
        <p:pic>
          <p:nvPicPr>
            <p:cNvPr id="60" name="図 59">
              <a:extLst>
                <a:ext uri="{FF2B5EF4-FFF2-40B4-BE49-F238E27FC236}">
                  <a16:creationId xmlns:a16="http://schemas.microsoft.com/office/drawing/2014/main" id="{F3345A84-1EFA-432D-9D2B-9554404C56C6}"/>
                </a:ext>
              </a:extLst>
            </p:cNvPr>
            <p:cNvPicPr>
              <a:picLocks noChangeAspect="1"/>
            </p:cNvPicPr>
            <p:nvPr/>
          </p:nvPicPr>
          <p:blipFill>
            <a:blip r:embed="rId7"/>
            <a:stretch>
              <a:fillRect/>
            </a:stretch>
          </p:blipFill>
          <p:spPr>
            <a:xfrm>
              <a:off x="4766237" y="3840816"/>
              <a:ext cx="504000" cy="343630"/>
            </a:xfrm>
            <a:prstGeom prst="rect">
              <a:avLst/>
            </a:prstGeom>
          </p:spPr>
        </p:pic>
        <p:pic>
          <p:nvPicPr>
            <p:cNvPr id="61" name="図 60">
              <a:extLst>
                <a:ext uri="{FF2B5EF4-FFF2-40B4-BE49-F238E27FC236}">
                  <a16:creationId xmlns:a16="http://schemas.microsoft.com/office/drawing/2014/main" id="{98AC995B-99EA-4B8C-8CB4-641D3523E86E}"/>
                </a:ext>
              </a:extLst>
            </p:cNvPr>
            <p:cNvPicPr>
              <a:picLocks noChangeAspect="1"/>
            </p:cNvPicPr>
            <p:nvPr/>
          </p:nvPicPr>
          <p:blipFill>
            <a:blip r:embed="rId8"/>
            <a:stretch>
              <a:fillRect/>
            </a:stretch>
          </p:blipFill>
          <p:spPr>
            <a:xfrm>
              <a:off x="4766237" y="3108471"/>
              <a:ext cx="504000" cy="347998"/>
            </a:xfrm>
            <a:prstGeom prst="rect">
              <a:avLst/>
            </a:prstGeom>
          </p:spPr>
        </p:pic>
        <p:sp>
          <p:nvSpPr>
            <p:cNvPr id="62" name="テキスト ボックス 61">
              <a:extLst>
                <a:ext uri="{FF2B5EF4-FFF2-40B4-BE49-F238E27FC236}">
                  <a16:creationId xmlns:a16="http://schemas.microsoft.com/office/drawing/2014/main" id="{89AACF6B-3E2A-4162-BC8F-4E20629DEFE7}"/>
                </a:ext>
              </a:extLst>
            </p:cNvPr>
            <p:cNvSpPr txBox="1"/>
            <p:nvPr/>
          </p:nvSpPr>
          <p:spPr>
            <a:xfrm>
              <a:off x="4154237" y="3344359"/>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輸送</a:t>
              </a:r>
              <a:endPar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DD08264D-CB23-40B7-B8F5-73DC754C9741}"/>
                </a:ext>
              </a:extLst>
            </p:cNvPr>
            <p:cNvSpPr txBox="1"/>
            <p:nvPr/>
          </p:nvSpPr>
          <p:spPr>
            <a:xfrm>
              <a:off x="4154237" y="385447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0" dirty="0">
                  <a:latin typeface="Meiryo UI" panose="020B0604030504040204" pitchFamily="50" charset="-128"/>
                  <a:ea typeface="Meiryo UI" panose="020B0604030504040204" pitchFamily="50" charset="-128"/>
                </a:rPr>
                <a:t>建築</a:t>
              </a:r>
              <a:endPar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214085C2-D7E8-4794-A0DB-4DB988844A27}"/>
                </a:ext>
              </a:extLst>
            </p:cNvPr>
            <p:cNvSpPr txBox="1"/>
            <p:nvPr/>
          </p:nvSpPr>
          <p:spPr>
            <a:xfrm>
              <a:off x="5342237" y="3917311"/>
              <a:ext cx="8226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ビル建築物</a:t>
              </a: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a:extLst>
                <a:ext uri="{FF2B5EF4-FFF2-40B4-BE49-F238E27FC236}">
                  <a16:creationId xmlns:a16="http://schemas.microsoft.com/office/drawing/2014/main" id="{C7AEDAF9-C7D1-43CB-8402-14D08AFBE682}"/>
                </a:ext>
              </a:extLst>
            </p:cNvPr>
            <p:cNvSpPr txBox="1"/>
            <p:nvPr/>
          </p:nvSpPr>
          <p:spPr>
            <a:xfrm>
              <a:off x="5342237" y="3108471"/>
              <a:ext cx="8258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食品等冷蔵</a:t>
              </a: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コンテナ</a:t>
              </a:r>
            </a:p>
          </p:txBody>
        </p:sp>
      </p:grpSp>
      <p:sp>
        <p:nvSpPr>
          <p:cNvPr id="66" name="テキスト ボックス 65">
            <a:extLst>
              <a:ext uri="{FF2B5EF4-FFF2-40B4-BE49-F238E27FC236}">
                <a16:creationId xmlns:a16="http://schemas.microsoft.com/office/drawing/2014/main" id="{69A101C3-54B8-40A1-B9D2-A473DAF363E4}"/>
              </a:ext>
            </a:extLst>
          </p:cNvPr>
          <p:cNvSpPr txBox="1"/>
          <p:nvPr/>
        </p:nvSpPr>
        <p:spPr>
          <a:xfrm>
            <a:off x="3013428" y="2137774"/>
            <a:ext cx="3571690" cy="523220"/>
          </a:xfrm>
          <a:prstGeom prst="rect">
            <a:avLst/>
          </a:prstGeom>
          <a:noFill/>
        </p:spPr>
        <p:txBody>
          <a:bodyPr wrap="square">
            <a:spAutoFit/>
          </a:bodyPr>
          <a:lstStyle/>
          <a:p>
            <a:pPr algn="ctr"/>
            <a:r>
              <a:rPr lang="ja-JP" altLang="en-US" sz="1400" b="1" dirty="0">
                <a:latin typeface="UD デジタル 教科書体 NK-B" panose="02020700000000000000" pitchFamily="18" charset="-128"/>
                <a:ea typeface="UD デジタル 教科書体 NK-B" panose="02020700000000000000" pitchFamily="18" charset="-128"/>
              </a:rPr>
              <a:t>＜省エネルギー分野＞　</a:t>
            </a:r>
          </a:p>
          <a:p>
            <a:pPr algn="ctr"/>
            <a:r>
              <a:rPr lang="ja-JP" altLang="en-US" sz="1400" b="1" dirty="0">
                <a:latin typeface="UD デジタル 教科書体 NK-B" panose="02020700000000000000" pitchFamily="18" charset="-128"/>
                <a:ea typeface="UD デジタル 教科書体 NK-B" panose="02020700000000000000" pitchFamily="18" charset="-128"/>
              </a:rPr>
              <a:t>ステンレス密封長寿命不燃真空断熱パネル</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67" name="テキスト ボックス 66">
            <a:extLst>
              <a:ext uri="{FF2B5EF4-FFF2-40B4-BE49-F238E27FC236}">
                <a16:creationId xmlns:a16="http://schemas.microsoft.com/office/drawing/2014/main" id="{BA9E6668-3CD4-4D6E-A5F8-9F830B9592DA}"/>
              </a:ext>
            </a:extLst>
          </p:cNvPr>
          <p:cNvSpPr txBox="1"/>
          <p:nvPr/>
        </p:nvSpPr>
        <p:spPr>
          <a:xfrm>
            <a:off x="6097944" y="1943846"/>
            <a:ext cx="3117000" cy="738664"/>
          </a:xfrm>
          <a:prstGeom prst="rect">
            <a:avLst/>
          </a:prstGeom>
          <a:noFill/>
        </p:spPr>
        <p:txBody>
          <a:bodyPr wrap="square">
            <a:spAutoFit/>
          </a:bodyPr>
          <a:lstStyle/>
          <a:p>
            <a:pPr algn="ctr"/>
            <a:r>
              <a:rPr lang="ja-JP" altLang="en-US" sz="1400" b="1" dirty="0">
                <a:latin typeface="UD デジタル 教科書体 NK-B" panose="02020700000000000000" pitchFamily="18" charset="-128"/>
                <a:ea typeface="UD デジタル 教科書体 NK-B" panose="02020700000000000000" pitchFamily="18" charset="-128"/>
              </a:rPr>
              <a:t>＜次世代燃料分野＞　</a:t>
            </a:r>
          </a:p>
          <a:p>
            <a:pPr algn="ctr"/>
            <a:r>
              <a:rPr lang="ja-JP" altLang="en-US" sz="1400" b="1" dirty="0">
                <a:latin typeface="UD デジタル 教科書体 NK-B" panose="02020700000000000000" pitchFamily="18" charset="-128"/>
                <a:ea typeface="UD デジタル 教科書体 NK-B" panose="02020700000000000000" pitchFamily="18" charset="-128"/>
              </a:rPr>
              <a:t>廃食油等由来のリニューアブル</a:t>
            </a:r>
            <a:endParaRPr lang="en-US" altLang="ja-JP" sz="1400" b="1" dirty="0">
              <a:latin typeface="UD デジタル 教科書体 NK-B" panose="02020700000000000000" pitchFamily="18" charset="-128"/>
              <a:ea typeface="UD デジタル 教科書体 NK-B" panose="02020700000000000000" pitchFamily="18" charset="-128"/>
            </a:endParaRPr>
          </a:p>
          <a:p>
            <a:pPr algn="ctr"/>
            <a:r>
              <a:rPr lang="ja-JP" altLang="en-US" sz="1400" b="1" dirty="0">
                <a:latin typeface="UD デジタル 教科書体 NK-B" panose="02020700000000000000" pitchFamily="18" charset="-128"/>
                <a:ea typeface="UD デジタル 教科書体 NK-B" panose="02020700000000000000" pitchFamily="18" charset="-128"/>
              </a:rPr>
              <a:t>ディーゼルの建機等での実証</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pic>
        <p:nvPicPr>
          <p:cNvPr id="68" name="図 67">
            <a:extLst>
              <a:ext uri="{FF2B5EF4-FFF2-40B4-BE49-F238E27FC236}">
                <a16:creationId xmlns:a16="http://schemas.microsoft.com/office/drawing/2014/main" id="{F9D5E62B-F2DD-4380-8E61-D26EC9028F0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58306" y="2608215"/>
            <a:ext cx="1609094" cy="1206820"/>
          </a:xfrm>
          <a:prstGeom prst="rect">
            <a:avLst/>
          </a:prstGeom>
        </p:spPr>
      </p:pic>
      <p:sp>
        <p:nvSpPr>
          <p:cNvPr id="69" name="テキスト ボックス 68">
            <a:extLst>
              <a:ext uri="{FF2B5EF4-FFF2-40B4-BE49-F238E27FC236}">
                <a16:creationId xmlns:a16="http://schemas.microsoft.com/office/drawing/2014/main" id="{F221CBA5-3731-4FF2-84CE-392135D85776}"/>
              </a:ext>
            </a:extLst>
          </p:cNvPr>
          <p:cNvSpPr txBox="1"/>
          <p:nvPr/>
        </p:nvSpPr>
        <p:spPr>
          <a:xfrm>
            <a:off x="471921" y="3777099"/>
            <a:ext cx="2063445" cy="430887"/>
          </a:xfrm>
          <a:prstGeom prst="rect">
            <a:avLst/>
          </a:prstGeom>
          <a:noFill/>
        </p:spPr>
        <p:txBody>
          <a:bodyPr wrap="square">
            <a:spAutoFit/>
          </a:bodyPr>
          <a:lstStyle/>
          <a:p>
            <a:r>
              <a:rPr lang="ja-JP" altLang="en-US" sz="1100" dirty="0">
                <a:latin typeface="UD デジタル 教科書体 NK-B" panose="02020700000000000000" pitchFamily="18" charset="-128"/>
                <a:ea typeface="UD デジタル 教科書体 NK-B" panose="02020700000000000000" pitchFamily="18" charset="-128"/>
              </a:rPr>
              <a:t>空調負荷低減により建築物の</a:t>
            </a:r>
            <a:endParaRPr lang="en-US" altLang="ja-JP" sz="1100" dirty="0">
              <a:latin typeface="UD デジタル 教科書体 NK-B" panose="02020700000000000000" pitchFamily="18" charset="-128"/>
              <a:ea typeface="UD デジタル 教科書体 NK-B" panose="02020700000000000000" pitchFamily="18" charset="-128"/>
            </a:endParaRPr>
          </a:p>
          <a:p>
            <a:r>
              <a:rPr lang="ja-JP" altLang="en-US" sz="1100" dirty="0">
                <a:latin typeface="UD デジタル 教科書体 NK-B" panose="02020700000000000000" pitchFamily="18" charset="-128"/>
                <a:ea typeface="UD デジタル 教科書体 NK-B" panose="02020700000000000000" pitchFamily="18" charset="-128"/>
              </a:rPr>
              <a:t>　ゼロエネルギー化に貢献</a:t>
            </a:r>
            <a:endParaRPr lang="ja-JP" altLang="en-US" sz="1100" dirty="0"/>
          </a:p>
        </p:txBody>
      </p:sp>
      <p:sp>
        <p:nvSpPr>
          <p:cNvPr id="70" name="テキスト ボックス 69">
            <a:extLst>
              <a:ext uri="{FF2B5EF4-FFF2-40B4-BE49-F238E27FC236}">
                <a16:creationId xmlns:a16="http://schemas.microsoft.com/office/drawing/2014/main" id="{67E77CB6-F558-499C-A91F-9D3EA925F927}"/>
              </a:ext>
            </a:extLst>
          </p:cNvPr>
          <p:cNvSpPr txBox="1"/>
          <p:nvPr/>
        </p:nvSpPr>
        <p:spPr>
          <a:xfrm>
            <a:off x="3155254" y="3838297"/>
            <a:ext cx="3048542" cy="276999"/>
          </a:xfrm>
          <a:prstGeom prst="rect">
            <a:avLst/>
          </a:prstGeom>
          <a:noFill/>
        </p:spPr>
        <p:txBody>
          <a:bodyPr wrap="square">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不燃性かつ高い断熱性を長期間維持</a:t>
            </a:r>
            <a:endParaRPr lang="ja-JP" altLang="en-US" sz="1200" dirty="0"/>
          </a:p>
        </p:txBody>
      </p:sp>
      <p:sp>
        <p:nvSpPr>
          <p:cNvPr id="71" name="テキスト ボックス 70">
            <a:extLst>
              <a:ext uri="{FF2B5EF4-FFF2-40B4-BE49-F238E27FC236}">
                <a16:creationId xmlns:a16="http://schemas.microsoft.com/office/drawing/2014/main" id="{D9ABFB63-2B25-4E04-8A15-B30267C8C7BC}"/>
              </a:ext>
            </a:extLst>
          </p:cNvPr>
          <p:cNvSpPr txBox="1"/>
          <p:nvPr/>
        </p:nvSpPr>
        <p:spPr>
          <a:xfrm>
            <a:off x="6231411" y="3849400"/>
            <a:ext cx="3350372" cy="276999"/>
          </a:xfrm>
          <a:prstGeom prst="rect">
            <a:avLst/>
          </a:prstGeom>
          <a:noFill/>
        </p:spPr>
        <p:txBody>
          <a:bodyPr wrap="square">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建設分野等の燃料由来</a:t>
            </a:r>
            <a:r>
              <a:rPr lang="en-US" altLang="ja-JP" sz="1200" dirty="0">
                <a:latin typeface="UD デジタル 教科書体 NK-B" panose="02020700000000000000" pitchFamily="18" charset="-128"/>
                <a:ea typeface="UD デジタル 教科書体 NK-B" panose="02020700000000000000" pitchFamily="18" charset="-128"/>
              </a:rPr>
              <a:t>CO2</a:t>
            </a:r>
            <a:r>
              <a:rPr lang="ja-JP" altLang="en-US" sz="1200" dirty="0">
                <a:latin typeface="UD デジタル 教科書体 NK-B" panose="02020700000000000000" pitchFamily="18" charset="-128"/>
                <a:ea typeface="UD デジタル 教科書体 NK-B" panose="02020700000000000000" pitchFamily="18" charset="-128"/>
              </a:rPr>
              <a:t>の排出削減</a:t>
            </a:r>
          </a:p>
        </p:txBody>
      </p:sp>
      <p:sp>
        <p:nvSpPr>
          <p:cNvPr id="72" name="スライド番号プレースホルダー 1">
            <a:extLst>
              <a:ext uri="{FF2B5EF4-FFF2-40B4-BE49-F238E27FC236}">
                <a16:creationId xmlns:a16="http://schemas.microsoft.com/office/drawing/2014/main" id="{4C6BEA5F-4BE3-4A57-9639-E079EF4B59DD}"/>
              </a:ext>
            </a:extLst>
          </p:cNvPr>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7</a:t>
            </a:fld>
            <a:endParaRPr kumimoji="1" lang="ja-JP" altLang="en-US"/>
          </a:p>
        </p:txBody>
      </p:sp>
    </p:spTree>
    <p:extLst>
      <p:ext uri="{BB962C8B-B14F-4D97-AF65-F5344CB8AC3E}">
        <p14:creationId xmlns:p14="http://schemas.microsoft.com/office/powerpoint/2010/main" val="393815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1FE4-3454-EF87-B548-05D944661A87}"/>
            </a:ext>
          </a:extLst>
        </p:cNvPr>
        <p:cNvGrpSpPr/>
        <p:nvPr/>
      </p:nvGrpSpPr>
      <p:grpSpPr>
        <a:xfrm>
          <a:off x="0" y="0"/>
          <a:ext cx="0" cy="0"/>
          <a:chOff x="0" y="0"/>
          <a:chExt cx="0" cy="0"/>
        </a:xfrm>
      </p:grpSpPr>
      <p:sp>
        <p:nvSpPr>
          <p:cNvPr id="11" name="タイトル 1">
            <a:extLst>
              <a:ext uri="{FF2B5EF4-FFF2-40B4-BE49-F238E27FC236}">
                <a16:creationId xmlns:a16="http://schemas.microsoft.com/office/drawing/2014/main" id="{11242C9F-8239-BCC4-420C-886BF103645C}"/>
              </a:ext>
            </a:extLst>
          </p:cNvPr>
          <p:cNvSpPr txBox="1">
            <a:spLocks/>
          </p:cNvSpPr>
          <p:nvPr/>
        </p:nvSpPr>
        <p:spPr>
          <a:xfrm>
            <a:off x="0" y="1748"/>
            <a:ext cx="9144000" cy="505437"/>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水素等の次世代エネルギー拠点形成に向けた支援</a:t>
            </a:r>
          </a:p>
        </p:txBody>
      </p:sp>
      <p:sp>
        <p:nvSpPr>
          <p:cNvPr id="22" name="テキスト ボックス 21">
            <a:extLst>
              <a:ext uri="{FF2B5EF4-FFF2-40B4-BE49-F238E27FC236}">
                <a16:creationId xmlns:a16="http://schemas.microsoft.com/office/drawing/2014/main" id="{B17A74E6-A426-E70B-9641-E1338C3E8047}"/>
              </a:ext>
            </a:extLst>
          </p:cNvPr>
          <p:cNvSpPr txBox="1"/>
          <p:nvPr/>
        </p:nvSpPr>
        <p:spPr>
          <a:xfrm>
            <a:off x="147742" y="761117"/>
            <a:ext cx="8883879" cy="2131353"/>
          </a:xfrm>
          <a:prstGeom prst="rect">
            <a:avLst/>
          </a:prstGeom>
          <a:noFill/>
        </p:spPr>
        <p:txBody>
          <a:bodyPr wrap="square">
            <a:spAutoFit/>
          </a:bodyPr>
          <a:lstStyle/>
          <a:p>
            <a:r>
              <a:rPr lang="ja-JP" altLang="en-US" sz="1600" dirty="0">
                <a:latin typeface="BIZ UDゴシック" panose="020B0400000000000000" pitchFamily="49" charset="-128"/>
                <a:ea typeface="BIZ UDゴシック" panose="020B0400000000000000" pitchFamily="49" charset="-128"/>
              </a:rPr>
              <a:t>　○国はカーボンニュートラル実現に向けて、今後</a:t>
            </a:r>
            <a:r>
              <a:rPr lang="en-US" altLang="ja-JP" sz="1600" dirty="0">
                <a:latin typeface="BIZ UDゴシック" panose="020B0400000000000000" pitchFamily="49" charset="-128"/>
                <a:ea typeface="BIZ UDゴシック" panose="020B0400000000000000" pitchFamily="49" charset="-128"/>
              </a:rPr>
              <a:t>10</a:t>
            </a:r>
            <a:r>
              <a:rPr lang="ja-JP" altLang="en-US" sz="1600" dirty="0">
                <a:latin typeface="BIZ UDゴシック" panose="020B0400000000000000" pitchFamily="49" charset="-128"/>
                <a:ea typeface="BIZ UDゴシック" panose="020B0400000000000000" pitchFamily="49" charset="-128"/>
              </a:rPr>
              <a:t>年間で</a:t>
            </a:r>
            <a:r>
              <a:rPr lang="en-US" altLang="ja-JP" sz="1600" dirty="0">
                <a:latin typeface="BIZ UDゴシック" panose="020B0400000000000000" pitchFamily="49" charset="-128"/>
                <a:ea typeface="BIZ UDゴシック" panose="020B0400000000000000" pitchFamily="49" charset="-128"/>
              </a:rPr>
              <a:t>150</a:t>
            </a:r>
            <a:r>
              <a:rPr lang="ja-JP" altLang="en-US" sz="1600" dirty="0">
                <a:latin typeface="BIZ UDゴシック" panose="020B0400000000000000" pitchFamily="49" charset="-128"/>
                <a:ea typeface="BIZ UDゴシック" panose="020B0400000000000000" pitchFamily="49" charset="-128"/>
              </a:rPr>
              <a:t>兆円を超える官民投資が必要と</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し、ＧＸ推進法を制定</a:t>
            </a:r>
            <a:r>
              <a:rPr lang="en-US" altLang="ja-JP" sz="1600" dirty="0">
                <a:latin typeface="BIZ UDゴシック" panose="020B0400000000000000" pitchFamily="49" charset="-128"/>
                <a:ea typeface="BIZ UDゴシック" panose="020B0400000000000000" pitchFamily="49" charset="-128"/>
              </a:rPr>
              <a:t>(R5.5)</a:t>
            </a:r>
            <a:r>
              <a:rPr lang="ja-JP" altLang="en-US" sz="1600" dirty="0">
                <a:latin typeface="BIZ UDゴシック" panose="020B0400000000000000" pitchFamily="49" charset="-128"/>
                <a:ea typeface="BIZ UDゴシック" panose="020B0400000000000000" pitchFamily="49" charset="-128"/>
              </a:rPr>
              <a:t>。政府は今後</a:t>
            </a:r>
            <a:r>
              <a:rPr lang="en-US" altLang="ja-JP" sz="1600" dirty="0">
                <a:latin typeface="BIZ UDゴシック" panose="020B0400000000000000" pitchFamily="49" charset="-128"/>
                <a:ea typeface="BIZ UDゴシック" panose="020B0400000000000000" pitchFamily="49" charset="-128"/>
              </a:rPr>
              <a:t>10</a:t>
            </a:r>
            <a:r>
              <a:rPr lang="ja-JP" altLang="en-US" sz="1600" dirty="0">
                <a:latin typeface="BIZ UDゴシック" panose="020B0400000000000000" pitchFamily="49" charset="-128"/>
                <a:ea typeface="BIZ UDゴシック" panose="020B0400000000000000" pitchFamily="49" charset="-128"/>
              </a:rPr>
              <a:t>年間で</a:t>
            </a:r>
            <a:r>
              <a:rPr lang="en-US" altLang="ja-JP" sz="1600" dirty="0">
                <a:latin typeface="BIZ UDゴシック" panose="020B0400000000000000" pitchFamily="49" charset="-128"/>
                <a:ea typeface="BIZ UDゴシック" panose="020B0400000000000000" pitchFamily="49" charset="-128"/>
              </a:rPr>
              <a:t>20</a:t>
            </a:r>
            <a:r>
              <a:rPr lang="ja-JP" altLang="en-US" sz="1600" dirty="0">
                <a:latin typeface="BIZ UDゴシック" panose="020B0400000000000000" pitchFamily="49" charset="-128"/>
                <a:ea typeface="BIZ UDゴシック" panose="020B0400000000000000" pitchFamily="49" charset="-128"/>
              </a:rPr>
              <a:t>兆円の先行投資を支援。</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○府内でも、</a:t>
            </a:r>
            <a:r>
              <a:rPr lang="ja-JP" altLang="en-US" sz="1600" dirty="0">
                <a:latin typeface="BIZ UDゴシック" panose="020B0400000000000000" pitchFamily="49" charset="-128"/>
                <a:ea typeface="BIZ UDゴシック" panose="020B0400000000000000" pitchFamily="49" charset="-128"/>
              </a:rPr>
              <a:t>企業による</a:t>
            </a:r>
            <a:r>
              <a:rPr kumimoji="1" lang="ja-JP" altLang="en-US" sz="1600" dirty="0">
                <a:latin typeface="BIZ UDゴシック" panose="020B0400000000000000" pitchFamily="49" charset="-128"/>
                <a:ea typeface="BIZ UDゴシック" panose="020B0400000000000000" pitchFamily="49" charset="-128"/>
              </a:rPr>
              <a:t>水素等の拠点形成に向けた動き。</a:t>
            </a:r>
            <a:endParaRPr kumimoji="1" lang="en-US" altLang="ja-JP" sz="1600" dirty="0">
              <a:latin typeface="BIZ UDゴシック" panose="020B0400000000000000" pitchFamily="49" charset="-128"/>
              <a:ea typeface="BIZ UDゴシック" panose="020B0400000000000000" pitchFamily="49" charset="-128"/>
            </a:endParaRPr>
          </a:p>
          <a:p>
            <a:pPr>
              <a:spcBef>
                <a:spcPts val="300"/>
              </a:spcBef>
            </a:pPr>
            <a:r>
              <a:rPr lang="ja-JP" altLang="en-US" sz="1600" dirty="0">
                <a:latin typeface="BIZ UDゴシック" panose="020B0400000000000000" pitchFamily="49" charset="-128"/>
                <a:ea typeface="BIZ UDゴシック" panose="020B0400000000000000" pitchFamily="49" charset="-128"/>
              </a:rPr>
              <a:t>　　・大阪湾岸部における</a:t>
            </a:r>
            <a:r>
              <a:rPr kumimoji="1" lang="ja-JP" altLang="en-US" sz="1600" dirty="0">
                <a:latin typeface="BIZ UDゴシック" panose="020B0400000000000000" pitchFamily="49" charset="-128"/>
                <a:ea typeface="BIZ UDゴシック" panose="020B0400000000000000" pitchFamily="49" charset="-128"/>
              </a:rPr>
              <a:t>グリーン水素を活用した</a:t>
            </a:r>
            <a:r>
              <a:rPr kumimoji="1" lang="en-US" altLang="ja-JP" sz="1600" dirty="0">
                <a:latin typeface="BIZ UDゴシック" panose="020B0400000000000000" pitchFamily="49" charset="-128"/>
                <a:ea typeface="BIZ UDゴシック" panose="020B0400000000000000" pitchFamily="49" charset="-128"/>
              </a:rPr>
              <a:t>e-</a:t>
            </a:r>
            <a:r>
              <a:rPr kumimoji="1" lang="ja-JP" altLang="en-US" sz="1600" dirty="0">
                <a:latin typeface="BIZ UDゴシック" panose="020B0400000000000000" pitchFamily="49" charset="-128"/>
                <a:ea typeface="BIZ UDゴシック" panose="020B0400000000000000" pitchFamily="49" charset="-128"/>
              </a:rPr>
              <a:t>メタンの大規模製造の検討</a:t>
            </a:r>
            <a:endParaRPr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・臨海工業地帯を拠点とした水素・アンモニアサプライチェーン構築に向けた検討　</a:t>
            </a:r>
            <a:endParaRPr kumimoji="1" lang="en-US" altLang="ja-JP" sz="1600" dirty="0">
              <a:latin typeface="BIZ UDゴシック" panose="020B0400000000000000" pitchFamily="49" charset="-128"/>
              <a:ea typeface="BIZ UDゴシック" panose="020B0400000000000000" pitchFamily="49" charset="-128"/>
            </a:endParaRPr>
          </a:p>
          <a:p>
            <a:pPr>
              <a:lnSpc>
                <a:spcPts val="1600"/>
              </a:lnSpc>
              <a:spcBef>
                <a:spcPts val="600"/>
              </a:spcBef>
            </a:pPr>
            <a:r>
              <a:rPr lang="ja-JP" altLang="en-US" sz="1600" dirty="0">
                <a:latin typeface="BIZ UDゴシック" panose="020B0400000000000000" pitchFamily="49" charset="-128"/>
                <a:ea typeface="BIZ UDゴシック" panose="020B0400000000000000" pitchFamily="49" charset="-128"/>
              </a:rPr>
              <a:t>　⇒</a:t>
            </a:r>
            <a:r>
              <a:rPr lang="ja-JP" altLang="en-US" sz="1600" u="sng" dirty="0">
                <a:latin typeface="BIZ UDゴシック" panose="020B0400000000000000" pitchFamily="49" charset="-128"/>
                <a:ea typeface="BIZ UDゴシック" panose="020B0400000000000000" pitchFamily="49" charset="-128"/>
              </a:rPr>
              <a:t>これらの取組みを含め水素等の利活用が進展すれば、</a:t>
            </a:r>
            <a:r>
              <a:rPr lang="en-US" altLang="ja-JP" sz="1600" u="sng" dirty="0">
                <a:latin typeface="BIZ UDゴシック" panose="020B0400000000000000" pitchFamily="49" charset="-128"/>
                <a:ea typeface="BIZ UDゴシック" panose="020B0400000000000000" pitchFamily="49" charset="-128"/>
              </a:rPr>
              <a:t>2030</a:t>
            </a:r>
            <a:r>
              <a:rPr lang="ja-JP" altLang="en-US" sz="1600" u="sng" dirty="0">
                <a:latin typeface="BIZ UDゴシック" panose="020B0400000000000000" pitchFamily="49" charset="-128"/>
                <a:ea typeface="BIZ UDゴシック" panose="020B0400000000000000" pitchFamily="49" charset="-128"/>
              </a:rPr>
              <a:t>年時点で約</a:t>
            </a:r>
            <a:r>
              <a:rPr lang="en-US" altLang="ja-JP" sz="1600" u="sng" dirty="0">
                <a:latin typeface="BIZ UDゴシック" panose="020B0400000000000000" pitchFamily="49" charset="-128"/>
                <a:ea typeface="BIZ UDゴシック" panose="020B0400000000000000" pitchFamily="49" charset="-128"/>
              </a:rPr>
              <a:t>50</a:t>
            </a:r>
            <a:r>
              <a:rPr lang="ja-JP" altLang="en-US" sz="1600" u="sng" dirty="0">
                <a:latin typeface="BIZ UDゴシック" panose="020B0400000000000000" pitchFamily="49" charset="-128"/>
                <a:ea typeface="BIZ UDゴシック" panose="020B0400000000000000" pitchFamily="49" charset="-128"/>
              </a:rPr>
              <a:t>万トン（府域の</a:t>
            </a:r>
            <a:endParaRPr lang="en-US" altLang="ja-JP" sz="1600" u="sng" dirty="0">
              <a:latin typeface="BIZ UDゴシック" panose="020B0400000000000000" pitchFamily="49" charset="-128"/>
              <a:ea typeface="BIZ UDゴシック" panose="020B0400000000000000" pitchFamily="49" charset="-128"/>
            </a:endParaRPr>
          </a:p>
          <a:p>
            <a:pPr>
              <a:lnSpc>
                <a:spcPts val="1600"/>
              </a:lnSpc>
              <a:spcBef>
                <a:spcPts val="300"/>
              </a:spcBef>
            </a:pPr>
            <a:r>
              <a:rPr lang="ja-JP" altLang="en-US" sz="1600" dirty="0">
                <a:latin typeface="BIZ UDゴシック" panose="020B0400000000000000" pitchFamily="49" charset="-128"/>
                <a:ea typeface="BIZ UDゴシック" panose="020B0400000000000000" pitchFamily="49" charset="-128"/>
              </a:rPr>
              <a:t>　　</a:t>
            </a:r>
            <a:r>
              <a:rPr lang="ja-JP" altLang="en-US" sz="1600" u="sng" dirty="0">
                <a:latin typeface="BIZ UDゴシック" panose="020B0400000000000000" pitchFamily="49" charset="-128"/>
                <a:ea typeface="BIZ UDゴシック" panose="020B0400000000000000" pitchFamily="49" charset="-128"/>
              </a:rPr>
              <a:t>約</a:t>
            </a:r>
            <a:r>
              <a:rPr lang="en-US" altLang="ja-JP" sz="1600" u="sng" dirty="0">
                <a:latin typeface="BIZ UDゴシック" panose="020B0400000000000000" pitchFamily="49" charset="-128"/>
                <a:ea typeface="BIZ UDゴシック" panose="020B0400000000000000" pitchFamily="49" charset="-128"/>
              </a:rPr>
              <a:t>1</a:t>
            </a:r>
            <a:r>
              <a:rPr lang="ja-JP" altLang="en-US" sz="1600" u="sng" dirty="0">
                <a:latin typeface="BIZ UDゴシック" panose="020B0400000000000000" pitchFamily="49" charset="-128"/>
                <a:ea typeface="BIZ UDゴシック" panose="020B0400000000000000" pitchFamily="49" charset="-128"/>
              </a:rPr>
              <a:t>％）、</a:t>
            </a:r>
            <a:r>
              <a:rPr lang="en-US" altLang="ja-JP" sz="1600" u="sng" dirty="0">
                <a:latin typeface="BIZ UDゴシック" panose="020B0400000000000000" pitchFamily="49" charset="-128"/>
                <a:ea typeface="BIZ UDゴシック" panose="020B0400000000000000" pitchFamily="49" charset="-128"/>
              </a:rPr>
              <a:t>2050</a:t>
            </a:r>
            <a:r>
              <a:rPr lang="ja-JP" altLang="en-US" sz="1600" u="sng" dirty="0">
                <a:latin typeface="BIZ UDゴシック" panose="020B0400000000000000" pitchFamily="49" charset="-128"/>
                <a:ea typeface="BIZ UDゴシック" panose="020B0400000000000000" pitchFamily="49" charset="-128"/>
              </a:rPr>
              <a:t>年時点で約</a:t>
            </a:r>
            <a:r>
              <a:rPr lang="en-US" altLang="ja-JP" sz="1600" u="sng" dirty="0">
                <a:latin typeface="BIZ UDゴシック" panose="020B0400000000000000" pitchFamily="49" charset="-128"/>
                <a:ea typeface="BIZ UDゴシック" panose="020B0400000000000000" pitchFamily="49" charset="-128"/>
              </a:rPr>
              <a:t>520</a:t>
            </a:r>
            <a:r>
              <a:rPr lang="ja-JP" altLang="en-US" sz="1600" u="sng" dirty="0">
                <a:latin typeface="BIZ UDゴシック" panose="020B0400000000000000" pitchFamily="49" charset="-128"/>
                <a:ea typeface="BIZ UDゴシック" panose="020B0400000000000000" pitchFamily="49" charset="-128"/>
              </a:rPr>
              <a:t>万トン</a:t>
            </a:r>
            <a:r>
              <a:rPr lang="en-US" altLang="ja-JP" sz="1600" u="sng" dirty="0">
                <a:latin typeface="BIZ UDゴシック" panose="020B0400000000000000" pitchFamily="49" charset="-128"/>
                <a:ea typeface="BIZ UDゴシック" panose="020B0400000000000000" pitchFamily="49" charset="-128"/>
              </a:rPr>
              <a:t>(</a:t>
            </a:r>
            <a:r>
              <a:rPr lang="ja-JP" altLang="en-US" sz="1600" u="sng" dirty="0">
                <a:latin typeface="BIZ UDゴシック" panose="020B0400000000000000" pitchFamily="49" charset="-128"/>
                <a:ea typeface="BIZ UDゴシック" panose="020B0400000000000000" pitchFamily="49" charset="-128"/>
              </a:rPr>
              <a:t>府域の</a:t>
            </a:r>
            <a:r>
              <a:rPr lang="en-US" altLang="ja-JP" sz="1600" u="sng" dirty="0">
                <a:latin typeface="BIZ UDゴシック" panose="020B0400000000000000" pitchFamily="49" charset="-128"/>
                <a:ea typeface="BIZ UDゴシック" panose="020B0400000000000000" pitchFamily="49" charset="-128"/>
              </a:rPr>
              <a:t>12</a:t>
            </a:r>
            <a:r>
              <a:rPr lang="ja-JP" altLang="en-US" sz="1600" u="sng" dirty="0">
                <a:latin typeface="BIZ UDゴシック" panose="020B0400000000000000" pitchFamily="49" charset="-128"/>
                <a:ea typeface="BIZ UDゴシック" panose="020B0400000000000000" pitchFamily="49" charset="-128"/>
              </a:rPr>
              <a:t>％相当</a:t>
            </a:r>
            <a:r>
              <a:rPr lang="en-US" altLang="ja-JP" sz="1600" u="sng" dirty="0">
                <a:latin typeface="BIZ UDゴシック" panose="020B0400000000000000" pitchFamily="49" charset="-128"/>
                <a:ea typeface="BIZ UDゴシック" panose="020B0400000000000000" pitchFamily="49" charset="-128"/>
              </a:rPr>
              <a:t>)</a:t>
            </a:r>
            <a:r>
              <a:rPr lang="ja-JP" altLang="en-US" sz="1600" u="sng" dirty="0">
                <a:latin typeface="BIZ UDゴシック" panose="020B0400000000000000" pitchFamily="49" charset="-128"/>
                <a:ea typeface="BIZ UDゴシック" panose="020B0400000000000000" pitchFamily="49" charset="-128"/>
              </a:rPr>
              <a:t>の二酸化炭素排出削減に寄与。この</a:t>
            </a:r>
            <a:endParaRPr lang="en-US" altLang="ja-JP" sz="1600" u="sng" dirty="0">
              <a:latin typeface="BIZ UDゴシック" panose="020B0400000000000000" pitchFamily="49" charset="-128"/>
              <a:ea typeface="BIZ UDゴシック" panose="020B0400000000000000" pitchFamily="49" charset="-128"/>
            </a:endParaRPr>
          </a:p>
          <a:p>
            <a:pPr>
              <a:lnSpc>
                <a:spcPts val="1600"/>
              </a:lnSpc>
              <a:spcBef>
                <a:spcPts val="300"/>
              </a:spcBef>
            </a:pPr>
            <a:r>
              <a:rPr lang="ja-JP" altLang="en-US" sz="1600" dirty="0">
                <a:latin typeface="BIZ UDゴシック" panose="020B0400000000000000" pitchFamily="49" charset="-128"/>
                <a:ea typeface="BIZ UDゴシック" panose="020B0400000000000000" pitchFamily="49" charset="-128"/>
              </a:rPr>
              <a:t>　　</a:t>
            </a:r>
            <a:r>
              <a:rPr lang="ja-JP" altLang="en-US" sz="1600" u="sng" dirty="0">
                <a:latin typeface="BIZ UDゴシック" panose="020B0400000000000000" pitchFamily="49" charset="-128"/>
                <a:ea typeface="BIZ UDゴシック" panose="020B0400000000000000" pitchFamily="49" charset="-128"/>
              </a:rPr>
              <a:t>ため、</a:t>
            </a:r>
            <a:r>
              <a:rPr kumimoji="1" lang="ja-JP" altLang="en-US" sz="1600" u="sng" dirty="0">
                <a:latin typeface="BIZ UDゴシック" panose="020B0400000000000000" pitchFamily="49" charset="-128"/>
                <a:ea typeface="BIZ UDゴシック" panose="020B0400000000000000" pitchFamily="49" charset="-128"/>
              </a:rPr>
              <a:t>府もこれらの取組みを支援。</a:t>
            </a:r>
            <a:endParaRPr lang="ja-JP" altLang="en-US" u="sng"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48AC396B-6876-4500-9398-8E753EA835FF}"/>
              </a:ext>
            </a:extLst>
          </p:cNvPr>
          <p:cNvSpPr txBox="1"/>
          <p:nvPr/>
        </p:nvSpPr>
        <p:spPr>
          <a:xfrm>
            <a:off x="224886" y="5213634"/>
            <a:ext cx="8640960" cy="1457698"/>
          </a:xfrm>
          <a:prstGeom prst="rect">
            <a:avLst/>
          </a:prstGeom>
          <a:noFill/>
        </p:spPr>
        <p:txBody>
          <a:bodyPr wrap="square" lIns="0" tIns="36000" rIns="0" bIns="36000" rtlCol="0">
            <a:spAutoFit/>
          </a:bodyPr>
          <a:lstStyle/>
          <a:p>
            <a:pPr marL="177800" indent="-177800">
              <a:lnSpc>
                <a:spcPts val="1500"/>
              </a:lnSpc>
            </a:pPr>
            <a:r>
              <a:rPr lang="ja-JP" altLang="en-US" sz="1400" dirty="0">
                <a:latin typeface="BIZ UDゴシック" panose="020B0400000000000000" pitchFamily="49" charset="-128"/>
                <a:ea typeface="BIZ UDゴシック" panose="020B0400000000000000" pitchFamily="49" charset="-128"/>
                <a:cs typeface="Meiryo UI" pitchFamily="50" charset="-128"/>
              </a:rPr>
              <a:t>　</a:t>
            </a:r>
            <a:r>
              <a:rPr lang="ja-JP" altLang="en-US" sz="1600" dirty="0">
                <a:latin typeface="BIZ UDゴシック" panose="020B0400000000000000" pitchFamily="49" charset="-128"/>
                <a:ea typeface="BIZ UDゴシック" panose="020B0400000000000000" pitchFamily="49" charset="-128"/>
                <a:cs typeface="Meiryo UI" pitchFamily="50" charset="-128"/>
              </a:rPr>
              <a:t>○カーボンニュートラルポート推進協議会「次世代エネルギー拠点形成部会」設置</a:t>
            </a: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marL="177800" indent="-177800">
              <a:lnSpc>
                <a:spcPts val="1500"/>
              </a:lnSpc>
            </a:pPr>
            <a:r>
              <a:rPr lang="ja-JP" altLang="en-US" sz="1400" dirty="0">
                <a:latin typeface="BIZ UDゴシック" panose="020B0400000000000000" pitchFamily="49" charset="-128"/>
                <a:ea typeface="BIZ UDゴシック" panose="020B0400000000000000" pitchFamily="49" charset="-128"/>
                <a:cs typeface="Meiryo UI" pitchFamily="50" charset="-128"/>
              </a:rPr>
              <a:t>　　（</a:t>
            </a:r>
            <a:r>
              <a:rPr lang="en-US" altLang="ja-JP" sz="1400" dirty="0">
                <a:latin typeface="BIZ UDゴシック" panose="020B0400000000000000" pitchFamily="49" charset="-128"/>
                <a:ea typeface="BIZ UDゴシック" panose="020B0400000000000000" pitchFamily="49" charset="-128"/>
                <a:cs typeface="Meiryo UI" pitchFamily="50" charset="-128"/>
              </a:rPr>
              <a:t>R6</a:t>
            </a:r>
            <a:r>
              <a:rPr lang="ja-JP" altLang="en-US" sz="1400" dirty="0">
                <a:latin typeface="BIZ UDゴシック" panose="020B0400000000000000" pitchFamily="49" charset="-128"/>
                <a:ea typeface="BIZ UDゴシック" panose="020B0400000000000000" pitchFamily="49" charset="-128"/>
                <a:cs typeface="Meiryo UI" pitchFamily="50" charset="-128"/>
              </a:rPr>
              <a:t>年</a:t>
            </a:r>
            <a:r>
              <a:rPr lang="en-US" altLang="ja-JP" sz="1400" dirty="0">
                <a:latin typeface="BIZ UDゴシック" panose="020B0400000000000000" pitchFamily="49" charset="-128"/>
                <a:ea typeface="BIZ UDゴシック" panose="020B0400000000000000" pitchFamily="49" charset="-128"/>
                <a:cs typeface="Meiryo UI" pitchFamily="50" charset="-128"/>
              </a:rPr>
              <a:t>1</a:t>
            </a:r>
            <a:r>
              <a:rPr lang="ja-JP" altLang="en-US" sz="1400" dirty="0">
                <a:latin typeface="BIZ UDゴシック" panose="020B0400000000000000" pitchFamily="49" charset="-128"/>
                <a:ea typeface="BIZ UDゴシック" panose="020B0400000000000000" pitchFamily="49" charset="-128"/>
                <a:cs typeface="Meiryo UI" pitchFamily="50" charset="-128"/>
              </a:rPr>
              <a:t>月設置、事務局：商工労働部）</a:t>
            </a:r>
            <a:endParaRPr lang="en-US" altLang="ja-JP" sz="1400" dirty="0">
              <a:latin typeface="BIZ UDゴシック" panose="020B0400000000000000" pitchFamily="49" charset="-128"/>
              <a:ea typeface="BIZ UDゴシック" panose="020B0400000000000000" pitchFamily="49" charset="-128"/>
              <a:cs typeface="Meiryo UI" pitchFamily="50" charset="-128"/>
            </a:endParaRPr>
          </a:p>
          <a:p>
            <a:pPr marL="177800" indent="-177800">
              <a:lnSpc>
                <a:spcPts val="1500"/>
              </a:lnSpc>
              <a:spcBef>
                <a:spcPts val="300"/>
              </a:spcBef>
            </a:pPr>
            <a:r>
              <a:rPr lang="ja-JP" altLang="en-US" sz="1400" dirty="0">
                <a:latin typeface="BIZ UDゴシック" panose="020B0400000000000000" pitchFamily="49" charset="-128"/>
                <a:ea typeface="BIZ UDゴシック" panose="020B0400000000000000" pitchFamily="49" charset="-128"/>
                <a:cs typeface="Meiryo UI" pitchFamily="50" charset="-128"/>
              </a:rPr>
              <a:t>　　　　港湾・臨海部における、水素等の大規模供給を可能とする環境整備や、大阪に集積する産業との</a:t>
            </a:r>
            <a:endParaRPr lang="en-US" altLang="ja-JP" sz="1400" dirty="0">
              <a:latin typeface="BIZ UDゴシック" panose="020B0400000000000000" pitchFamily="49" charset="-128"/>
              <a:ea typeface="BIZ UDゴシック" panose="020B0400000000000000" pitchFamily="49" charset="-128"/>
              <a:cs typeface="Meiryo UI" pitchFamily="50" charset="-128"/>
            </a:endParaRPr>
          </a:p>
          <a:p>
            <a:pPr marL="177800" indent="-177800">
              <a:lnSpc>
                <a:spcPts val="1500"/>
              </a:lnSpc>
            </a:pPr>
            <a:r>
              <a:rPr lang="ja-JP" altLang="en-US" sz="1400" dirty="0">
                <a:latin typeface="BIZ UDゴシック" panose="020B0400000000000000" pitchFamily="49" charset="-128"/>
                <a:ea typeface="BIZ UDゴシック" panose="020B0400000000000000" pitchFamily="49" charset="-128"/>
                <a:cs typeface="Meiryo UI" pitchFamily="50" charset="-128"/>
              </a:rPr>
              <a:t>　　　連携による需要創出などの拠点形成を図るため、課題及び対応の検討を行う。</a:t>
            </a:r>
            <a:endParaRPr lang="en-US" altLang="ja-JP" sz="1400" dirty="0">
              <a:latin typeface="BIZ UDゴシック" panose="020B0400000000000000" pitchFamily="49" charset="-128"/>
              <a:ea typeface="BIZ UDゴシック" panose="020B0400000000000000" pitchFamily="49" charset="-128"/>
              <a:cs typeface="Meiryo UI" pitchFamily="50" charset="-128"/>
            </a:endParaRPr>
          </a:p>
          <a:p>
            <a:pPr marL="177800" indent="-177800">
              <a:lnSpc>
                <a:spcPts val="1500"/>
              </a:lnSpc>
              <a:spcBef>
                <a:spcPts val="600"/>
              </a:spcBef>
            </a:pPr>
            <a:r>
              <a:rPr lang="ja-JP" altLang="en-US" sz="1400" dirty="0">
                <a:latin typeface="BIZ UDゴシック" panose="020B0400000000000000" pitchFamily="49" charset="-128"/>
                <a:ea typeface="BIZ UDゴシック" panose="020B0400000000000000" pitchFamily="49" charset="-128"/>
                <a:cs typeface="Meiryo UI" pitchFamily="50" charset="-128"/>
              </a:rPr>
              <a:t>　</a:t>
            </a:r>
            <a:r>
              <a:rPr lang="ja-JP" altLang="en-US" sz="1600" dirty="0">
                <a:latin typeface="BIZ UDゴシック" panose="020B0400000000000000" pitchFamily="49" charset="-128"/>
                <a:ea typeface="BIZ UDゴシック" panose="020B0400000000000000" pitchFamily="49" charset="-128"/>
                <a:cs typeface="Meiryo UI" pitchFamily="50" charset="-128"/>
              </a:rPr>
              <a:t>○府補助金による調査検討や技術開発の支援など</a:t>
            </a:r>
            <a:endParaRPr lang="en-US" altLang="ja-JP" sz="1400" dirty="0">
              <a:latin typeface="BIZ UDゴシック" panose="020B0400000000000000" pitchFamily="49" charset="-128"/>
              <a:ea typeface="BIZ UDゴシック" panose="020B0400000000000000" pitchFamily="49" charset="-128"/>
              <a:cs typeface="Meiryo UI" pitchFamily="50" charset="-128"/>
            </a:endParaRPr>
          </a:p>
          <a:p>
            <a:pPr marL="177800" indent="-177800">
              <a:lnSpc>
                <a:spcPts val="1500"/>
              </a:lnSpc>
              <a:spcBef>
                <a:spcPts val="600"/>
              </a:spcBef>
            </a:pPr>
            <a:r>
              <a:rPr lang="ja-JP" altLang="en-US" sz="1400" dirty="0">
                <a:latin typeface="BIZ UDゴシック" panose="020B0400000000000000" pitchFamily="49" charset="-128"/>
                <a:ea typeface="BIZ UDゴシック" panose="020B0400000000000000" pitchFamily="49" charset="-128"/>
                <a:cs typeface="Meiryo UI" pitchFamily="50" charset="-128"/>
              </a:rPr>
              <a:t>　</a:t>
            </a:r>
            <a:r>
              <a:rPr lang="ja-JP" altLang="en-US" sz="1600" dirty="0">
                <a:latin typeface="BIZ UDゴシック" panose="020B0400000000000000" pitchFamily="49" charset="-128"/>
                <a:ea typeface="BIZ UDゴシック" panose="020B0400000000000000" pitchFamily="49" charset="-128"/>
                <a:cs typeface="Meiryo UI" pitchFamily="50" charset="-128"/>
              </a:rPr>
              <a:t>○国の関係情報収集、要望等</a:t>
            </a: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p:txBody>
      </p:sp>
      <p:sp>
        <p:nvSpPr>
          <p:cNvPr id="38" name="四角形: 角を丸くする 37">
            <a:extLst>
              <a:ext uri="{FF2B5EF4-FFF2-40B4-BE49-F238E27FC236}">
                <a16:creationId xmlns:a16="http://schemas.microsoft.com/office/drawing/2014/main" id="{589E8B22-3409-49D7-A65F-3455981D43AE}"/>
              </a:ext>
            </a:extLst>
          </p:cNvPr>
          <p:cNvSpPr/>
          <p:nvPr/>
        </p:nvSpPr>
        <p:spPr>
          <a:xfrm>
            <a:off x="80609" y="2849101"/>
            <a:ext cx="2100942" cy="28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rPr>
              <a:t>企業の</a:t>
            </a:r>
            <a:r>
              <a:rPr lang="ja-JP" altLang="en-US" b="1" dirty="0">
                <a:solidFill>
                  <a:schemeClr val="bg1"/>
                </a:solidFill>
                <a:latin typeface="Meiryo UI" panose="020B0604030504040204" pitchFamily="50" charset="-128"/>
                <a:ea typeface="Meiryo UI" panose="020B0604030504040204" pitchFamily="50" charset="-128"/>
              </a:rPr>
              <a:t>取組み内容</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0BB38530-85AD-4548-A501-E2D6F7C24FBF}"/>
              </a:ext>
            </a:extLst>
          </p:cNvPr>
          <p:cNvSpPr/>
          <p:nvPr/>
        </p:nvSpPr>
        <p:spPr>
          <a:xfrm>
            <a:off x="80609" y="4892583"/>
            <a:ext cx="1723324" cy="302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府の主な</a:t>
            </a:r>
            <a:r>
              <a:rPr kumimoji="1" lang="ja-JP" altLang="en-US" b="1" dirty="0">
                <a:latin typeface="Meiryo UI" panose="020B0604030504040204" pitchFamily="50" charset="-128"/>
                <a:ea typeface="Meiryo UI" panose="020B0604030504040204" pitchFamily="50" charset="-128"/>
              </a:rPr>
              <a:t>支援</a:t>
            </a:r>
          </a:p>
        </p:txBody>
      </p:sp>
      <p:sp>
        <p:nvSpPr>
          <p:cNvPr id="8" name="四角形: 角を丸くする 7">
            <a:extLst>
              <a:ext uri="{FF2B5EF4-FFF2-40B4-BE49-F238E27FC236}">
                <a16:creationId xmlns:a16="http://schemas.microsoft.com/office/drawing/2014/main" id="{F1D8054A-6C29-40B8-8D66-07E0048C2412}"/>
              </a:ext>
            </a:extLst>
          </p:cNvPr>
          <p:cNvSpPr/>
          <p:nvPr/>
        </p:nvSpPr>
        <p:spPr>
          <a:xfrm>
            <a:off x="80609" y="540786"/>
            <a:ext cx="936104" cy="285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背景</a:t>
            </a:r>
            <a:endParaRPr kumimoji="1" lang="ja-JP" altLang="en-US" b="1"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0834728D-6086-434E-8121-9F81D4336825}"/>
              </a:ext>
            </a:extLst>
          </p:cNvPr>
          <p:cNvGraphicFramePr>
            <a:graphicFrameLocks noGrp="1"/>
          </p:cNvGraphicFramePr>
          <p:nvPr/>
        </p:nvGraphicFramePr>
        <p:xfrm>
          <a:off x="683568" y="3158820"/>
          <a:ext cx="8238879" cy="1709520"/>
        </p:xfrm>
        <a:graphic>
          <a:graphicData uri="http://schemas.openxmlformats.org/drawingml/2006/table">
            <a:tbl>
              <a:tblPr firstRow="1" bandRow="1">
                <a:tableStyleId>{5940675A-B579-460E-94D1-54222C63F5DA}</a:tableStyleId>
              </a:tblPr>
              <a:tblGrid>
                <a:gridCol w="789547">
                  <a:extLst>
                    <a:ext uri="{9D8B030D-6E8A-4147-A177-3AD203B41FA5}">
                      <a16:colId xmlns:a16="http://schemas.microsoft.com/office/drawing/2014/main" val="2679562326"/>
                    </a:ext>
                  </a:extLst>
                </a:gridCol>
                <a:gridCol w="3848932">
                  <a:extLst>
                    <a:ext uri="{9D8B030D-6E8A-4147-A177-3AD203B41FA5}">
                      <a16:colId xmlns:a16="http://schemas.microsoft.com/office/drawing/2014/main" val="2558147782"/>
                    </a:ext>
                  </a:extLst>
                </a:gridCol>
                <a:gridCol w="3600400">
                  <a:extLst>
                    <a:ext uri="{9D8B030D-6E8A-4147-A177-3AD203B41FA5}">
                      <a16:colId xmlns:a16="http://schemas.microsoft.com/office/drawing/2014/main" val="1540887625"/>
                    </a:ext>
                  </a:extLst>
                </a:gridCol>
              </a:tblGrid>
              <a:tr h="495814">
                <a:tc>
                  <a:txBody>
                    <a:bodyPr/>
                    <a:lstStyle/>
                    <a:p>
                      <a:pPr algn="ctr">
                        <a:lnSpc>
                          <a:spcPct val="100000"/>
                        </a:lnSpc>
                      </a:pP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rgbClr val="FFFF00"/>
                    </a:solidFill>
                  </a:tcPr>
                </a:tc>
                <a:tc>
                  <a:txBody>
                    <a:bodyPr/>
                    <a:lstStyle/>
                    <a:p>
                      <a:pPr algn="ctr">
                        <a:lnSpc>
                          <a:spcPct val="100000"/>
                        </a:lnSpc>
                      </a:pPr>
                      <a:r>
                        <a:rPr kumimoji="1" lang="ja-JP" altLang="en-US" sz="1400" b="1" dirty="0">
                          <a:solidFill>
                            <a:schemeClr val="tx1"/>
                          </a:solidFill>
                          <a:latin typeface="Meiryo UI" panose="020B0604030504040204" pitchFamily="50" charset="-128"/>
                          <a:ea typeface="Meiryo UI" panose="020B0604030504040204" pitchFamily="50" charset="-128"/>
                        </a:rPr>
                        <a:t>大阪港湾部におけるグリーン水素を活用した国内初の国産</a:t>
                      </a:r>
                      <a:r>
                        <a:rPr kumimoji="1" lang="en-US" altLang="ja-JP" sz="1400" b="1" dirty="0">
                          <a:solidFill>
                            <a:schemeClr val="tx1"/>
                          </a:solidFill>
                          <a:latin typeface="Meiryo UI" panose="020B0604030504040204" pitchFamily="50" charset="-128"/>
                          <a:ea typeface="Meiryo UI" panose="020B0604030504040204" pitchFamily="50" charset="-128"/>
                        </a:rPr>
                        <a:t>e-</a:t>
                      </a:r>
                      <a:r>
                        <a:rPr kumimoji="1" lang="ja-JP" altLang="en-US" sz="1400" b="1" dirty="0">
                          <a:solidFill>
                            <a:schemeClr val="tx1"/>
                          </a:solidFill>
                          <a:latin typeface="Meiryo UI" panose="020B0604030504040204" pitchFamily="50" charset="-128"/>
                          <a:ea typeface="Meiryo UI" panose="020B0604030504040204" pitchFamily="50" charset="-128"/>
                        </a:rPr>
                        <a:t>メタンの大規模製造に関する共同検討</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R5.8.29</a:t>
                      </a:r>
                      <a:r>
                        <a:rPr kumimoji="1" lang="ja-JP" altLang="en-US" sz="1400" b="0" dirty="0">
                          <a:solidFill>
                            <a:schemeClr val="tx1"/>
                          </a:solidFill>
                          <a:latin typeface="Meiryo UI" panose="020B0604030504040204" pitchFamily="50" charset="-128"/>
                          <a:ea typeface="Meiryo UI" panose="020B0604030504040204" pitchFamily="50" charset="-128"/>
                        </a:rPr>
                        <a:t>発表）</a:t>
                      </a:r>
                    </a:p>
                  </a:txBody>
                  <a:tcPr marL="36000" marR="36000" marT="36000" marB="36000" anchor="ctr">
                    <a:solidFill>
                      <a:srgbClr val="FFFF00"/>
                    </a:solidFill>
                  </a:tcPr>
                </a:tc>
                <a:tc>
                  <a:txBody>
                    <a:bodyPr/>
                    <a:lstStyle/>
                    <a:p>
                      <a:pPr algn="ctr">
                        <a:lnSpc>
                          <a:spcPct val="100000"/>
                        </a:lnSpc>
                      </a:pPr>
                      <a:r>
                        <a:rPr kumimoji="1" lang="ja-JP" altLang="en-US" sz="1400" b="1" dirty="0">
                          <a:solidFill>
                            <a:schemeClr val="tx1"/>
                          </a:solidFill>
                          <a:latin typeface="Meiryo UI" panose="020B0604030504040204" pitchFamily="50" charset="-128"/>
                          <a:ea typeface="Meiryo UI" panose="020B0604030504040204" pitchFamily="50" charset="-128"/>
                        </a:rPr>
                        <a:t>大阪の臨海工業地帯を拠点とした水素・アンモニアサプライチェーン構築に向けた共同検討</a:t>
                      </a: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R5.8.30</a:t>
                      </a:r>
                      <a:r>
                        <a:rPr kumimoji="1" lang="ja-JP" altLang="en-US" sz="1400" b="0" dirty="0">
                          <a:solidFill>
                            <a:schemeClr val="tx1"/>
                          </a:solidFill>
                          <a:latin typeface="Meiryo UI" panose="020B0604030504040204" pitchFamily="50" charset="-128"/>
                          <a:ea typeface="Meiryo UI" panose="020B0604030504040204" pitchFamily="50" charset="-128"/>
                        </a:rPr>
                        <a:t>発表）</a:t>
                      </a:r>
                    </a:p>
                  </a:txBody>
                  <a:tcPr marL="36000" marR="36000" marT="36000" marB="36000" anchor="ctr">
                    <a:solidFill>
                      <a:srgbClr val="FFFF00"/>
                    </a:solidFill>
                  </a:tcPr>
                </a:tc>
                <a:extLst>
                  <a:ext uri="{0D108BD9-81ED-4DB2-BD59-A6C34878D82A}">
                    <a16:rowId xmlns:a16="http://schemas.microsoft.com/office/drawing/2014/main" val="3510237979"/>
                  </a:ext>
                </a:extLst>
              </a:tr>
              <a:tr h="237235">
                <a:tc>
                  <a:txBody>
                    <a:bodyPr/>
                    <a:lstStyle/>
                    <a:p>
                      <a:pPr algn="ctr">
                        <a:lnSpc>
                          <a:spcPct val="100000"/>
                        </a:lnSpc>
                      </a:pPr>
                      <a:r>
                        <a:rPr lang="ja-JP" sz="1400" kern="0" dirty="0">
                          <a:solidFill>
                            <a:schemeClr val="tx1"/>
                          </a:solidFill>
                          <a:effectLst/>
                          <a:latin typeface="Meiryo UI" panose="020B0604030504040204" pitchFamily="50" charset="-128"/>
                          <a:ea typeface="Meiryo UI" panose="020B0604030504040204" pitchFamily="50" charset="-128"/>
                        </a:rPr>
                        <a:t>企業</a:t>
                      </a:r>
                      <a:endParaRPr lang="en-US" altLang="ja-JP" sz="1400" kern="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a:lnSpc>
                          <a:spcPct val="100000"/>
                        </a:lnSpc>
                      </a:pPr>
                      <a:r>
                        <a:rPr lang="ja-JP" altLang="ja-JP" sz="1400" kern="0" dirty="0">
                          <a:solidFill>
                            <a:schemeClr val="tx1"/>
                          </a:solidFill>
                          <a:effectLst/>
                          <a:latin typeface="Meiryo UI" panose="020B0604030504040204" pitchFamily="50" charset="-128"/>
                          <a:ea typeface="Meiryo UI" panose="020B0604030504040204" pitchFamily="50" charset="-128"/>
                        </a:rPr>
                        <a:t>大阪ガス</a:t>
                      </a: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a:t>
                      </a:r>
                      <a:r>
                        <a:rPr lang="en-US" altLang="ja-JP" sz="1400" kern="0" dirty="0">
                          <a:solidFill>
                            <a:schemeClr val="tx1"/>
                          </a:solidFill>
                          <a:effectLst/>
                          <a:latin typeface="Meiryo UI" panose="020B0604030504040204" pitchFamily="50" charset="-128"/>
                          <a:ea typeface="Meiryo UI" panose="020B0604030504040204" pitchFamily="50" charset="-128"/>
                        </a:rPr>
                        <a:t>ENEOS</a:t>
                      </a:r>
                      <a:r>
                        <a:rPr lang="ja-JP" altLang="en-US" sz="1400" kern="0" dirty="0">
                          <a:solidFill>
                            <a:schemeClr val="tx1"/>
                          </a:solidFill>
                          <a:effectLst/>
                          <a:latin typeface="Meiryo UI" panose="020B0604030504040204" pitchFamily="50" charset="-128"/>
                          <a:ea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l">
                        <a:lnSpc>
                          <a:spcPct val="100000"/>
                        </a:lnSpc>
                      </a:pPr>
                      <a:r>
                        <a:rPr lang="ja-JP" sz="1400" kern="0" dirty="0">
                          <a:solidFill>
                            <a:schemeClr val="tx1"/>
                          </a:solidFill>
                          <a:effectLst/>
                          <a:latin typeface="Meiryo UI" panose="020B0604030504040204" pitchFamily="50" charset="-128"/>
                          <a:ea typeface="Meiryo UI" panose="020B0604030504040204" pitchFamily="50" charset="-128"/>
                        </a:rPr>
                        <a:t>三井物産</a:t>
                      </a: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a:t>
                      </a:r>
                      <a:r>
                        <a:rPr lang="ja-JP" altLang="en-US" sz="1400" kern="0" dirty="0">
                          <a:solidFill>
                            <a:schemeClr val="tx1"/>
                          </a:solidFill>
                          <a:effectLst/>
                          <a:latin typeface="Meiryo UI" panose="020B0604030504040204" pitchFamily="50" charset="-128"/>
                          <a:ea typeface="Meiryo UI" panose="020B0604030504040204" pitchFamily="50" charset="-128"/>
                        </a:rPr>
                        <a:t>三井化学㈱、㈱</a:t>
                      </a:r>
                      <a:r>
                        <a:rPr lang="en-US" altLang="ja-JP" sz="1400" kern="0" dirty="0">
                          <a:solidFill>
                            <a:schemeClr val="tx1"/>
                          </a:solidFill>
                          <a:effectLst/>
                          <a:latin typeface="Meiryo UI" panose="020B0604030504040204" pitchFamily="50" charset="-128"/>
                          <a:ea typeface="Meiryo UI" panose="020B0604030504040204" pitchFamily="50" charset="-128"/>
                        </a:rPr>
                        <a:t>IHI</a:t>
                      </a:r>
                      <a:r>
                        <a:rPr lang="ja-JP" sz="1400" kern="0" dirty="0">
                          <a:solidFill>
                            <a:schemeClr val="tx1"/>
                          </a:solidFill>
                          <a:effectLst/>
                          <a:latin typeface="Meiryo UI" panose="020B0604030504040204" pitchFamily="50" charset="-128"/>
                          <a:ea typeface="Meiryo UI" panose="020B0604030504040204" pitchFamily="50" charset="-128"/>
                        </a:rPr>
                        <a:t>、関西電力</a:t>
                      </a:r>
                      <a:r>
                        <a:rPr lang="ja-JP" altLang="en-US" sz="1400" kern="0" dirty="0">
                          <a:solidFill>
                            <a:schemeClr val="tx1"/>
                          </a:solidFill>
                          <a:effectLst/>
                          <a:latin typeface="Meiryo UI" panose="020B0604030504040204" pitchFamily="50" charset="-128"/>
                          <a:ea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6222728"/>
                  </a:ext>
                </a:extLst>
              </a:tr>
              <a:tr h="224129">
                <a:tc>
                  <a:txBody>
                    <a:bodyPr/>
                    <a:lstStyle/>
                    <a:p>
                      <a:pPr algn="ctr">
                        <a:lnSpc>
                          <a:spcPct val="100000"/>
                        </a:lnSpc>
                      </a:pPr>
                      <a:r>
                        <a:rPr lang="ja-JP" altLang="en-US" sz="1400" kern="0" dirty="0">
                          <a:solidFill>
                            <a:schemeClr val="tx1"/>
                          </a:solidFill>
                          <a:effectLst/>
                          <a:latin typeface="Meiryo UI" panose="020B0604030504040204" pitchFamily="50" charset="-128"/>
                          <a:ea typeface="Meiryo UI" panose="020B0604030504040204" pitchFamily="50" charset="-128"/>
                        </a:rPr>
                        <a:t>検討</a:t>
                      </a:r>
                      <a:r>
                        <a:rPr lang="ja-JP" sz="1400" kern="0" dirty="0">
                          <a:solidFill>
                            <a:schemeClr val="tx1"/>
                          </a:solidFill>
                          <a:effectLst/>
                          <a:latin typeface="Meiryo UI" panose="020B0604030504040204" pitchFamily="50" charset="-128"/>
                          <a:ea typeface="Meiryo UI" panose="020B0604030504040204" pitchFamily="50" charset="-128"/>
                        </a:rPr>
                        <a:t>内容</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l">
                        <a:lnSpc>
                          <a:spcPct val="100000"/>
                        </a:lnSpc>
                      </a:pP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海外から大量輸入する</a:t>
                      </a:r>
                      <a:r>
                        <a:rPr lang="en-US" altLang="ja-JP" sz="1400" kern="0" dirty="0">
                          <a:solidFill>
                            <a:schemeClr val="tx1"/>
                          </a:solidFill>
                          <a:effectLst/>
                          <a:latin typeface="Meiryo UI" panose="020B0604030504040204" pitchFamily="50" charset="-128"/>
                          <a:ea typeface="Meiryo UI" panose="020B0604030504040204" pitchFamily="50" charset="-128"/>
                        </a:rPr>
                        <a:t>MCH</a:t>
                      </a:r>
                      <a:r>
                        <a:rPr lang="ja-JP" sz="1400" kern="0" dirty="0">
                          <a:solidFill>
                            <a:schemeClr val="tx1"/>
                          </a:solidFill>
                          <a:effectLst/>
                          <a:latin typeface="Meiryo UI" panose="020B0604030504040204" pitchFamily="50" charset="-128"/>
                          <a:ea typeface="Meiryo UI" panose="020B0604030504040204" pitchFamily="50" charset="-128"/>
                        </a:rPr>
                        <a:t>から分離した</a:t>
                      </a:r>
                      <a:r>
                        <a:rPr lang="ja-JP" altLang="en-US" sz="1400" kern="0" dirty="0">
                          <a:solidFill>
                            <a:schemeClr val="tx1"/>
                          </a:solidFill>
                          <a:effectLst/>
                          <a:latin typeface="Meiryo UI" panose="020B0604030504040204" pitchFamily="50" charset="-128"/>
                          <a:ea typeface="Meiryo UI" panose="020B0604030504040204" pitchFamily="50" charset="-128"/>
                        </a:rPr>
                        <a:t>グリーン</a:t>
                      </a:r>
                      <a:r>
                        <a:rPr lang="ja-JP" sz="1400" kern="0" dirty="0">
                          <a:solidFill>
                            <a:schemeClr val="tx1"/>
                          </a:solidFill>
                          <a:effectLst/>
                          <a:latin typeface="Meiryo UI" panose="020B0604030504040204" pitchFamily="50" charset="-128"/>
                          <a:ea typeface="Meiryo UI" panose="020B0604030504040204" pitchFamily="50" charset="-128"/>
                        </a:rPr>
                        <a:t>水</a:t>
                      </a:r>
                      <a:endParaRPr lang="en-US" altLang="ja-JP" sz="1400" kern="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en-US" altLang="ja-JP" sz="1400" kern="0" dirty="0">
                          <a:solidFill>
                            <a:schemeClr val="tx1"/>
                          </a:solidFill>
                          <a:effectLst/>
                          <a:latin typeface="Meiryo UI" panose="020B0604030504040204" pitchFamily="50" charset="-128"/>
                          <a:ea typeface="Meiryo UI" panose="020B0604030504040204" pitchFamily="50" charset="-128"/>
                        </a:rPr>
                        <a:t> </a:t>
                      </a:r>
                      <a:r>
                        <a:rPr lang="ja-JP" sz="1400" kern="0" dirty="0">
                          <a:solidFill>
                            <a:schemeClr val="tx1"/>
                          </a:solidFill>
                          <a:effectLst/>
                          <a:latin typeface="Meiryo UI" panose="020B0604030504040204" pitchFamily="50" charset="-128"/>
                          <a:ea typeface="Meiryo UI" panose="020B0604030504040204" pitchFamily="50" charset="-128"/>
                        </a:rPr>
                        <a:t>素と、</a:t>
                      </a:r>
                      <a:r>
                        <a:rPr lang="ja-JP" altLang="en-US" sz="1400" kern="0" dirty="0">
                          <a:solidFill>
                            <a:schemeClr val="tx1"/>
                          </a:solidFill>
                          <a:effectLst/>
                          <a:latin typeface="Meiryo UI" panose="020B0604030504040204" pitchFamily="50" charset="-128"/>
                          <a:ea typeface="Meiryo UI" panose="020B0604030504040204" pitchFamily="50" charset="-128"/>
                        </a:rPr>
                        <a:t>工場</a:t>
                      </a:r>
                      <a:r>
                        <a:rPr lang="ja-JP" sz="1400" kern="0" dirty="0">
                          <a:solidFill>
                            <a:schemeClr val="tx1"/>
                          </a:solidFill>
                          <a:effectLst/>
                          <a:latin typeface="Meiryo UI" panose="020B0604030504040204" pitchFamily="50" charset="-128"/>
                          <a:ea typeface="Meiryo UI" panose="020B0604030504040204" pitchFamily="50" charset="-128"/>
                        </a:rPr>
                        <a:t>排ガスから回収する</a:t>
                      </a:r>
                      <a:r>
                        <a:rPr lang="en-US" altLang="ja-JP" sz="1400" kern="0" dirty="0">
                          <a:solidFill>
                            <a:schemeClr val="tx1"/>
                          </a:solidFill>
                          <a:effectLst/>
                          <a:latin typeface="Meiryo UI" panose="020B0604030504040204" pitchFamily="50" charset="-128"/>
                          <a:ea typeface="Meiryo UI" panose="020B0604030504040204" pitchFamily="50" charset="-128"/>
                        </a:rPr>
                        <a:t>CO</a:t>
                      </a:r>
                      <a:r>
                        <a:rPr lang="ja-JP" sz="1400" kern="0" baseline="-25000" dirty="0">
                          <a:solidFill>
                            <a:schemeClr val="tx1"/>
                          </a:solidFill>
                          <a:effectLst/>
                          <a:latin typeface="Meiryo UI" panose="020B0604030504040204" pitchFamily="50" charset="-128"/>
                          <a:ea typeface="Meiryo UI" panose="020B0604030504040204" pitchFamily="50" charset="-128"/>
                        </a:rPr>
                        <a:t>２</a:t>
                      </a:r>
                      <a:r>
                        <a:rPr lang="ja-JP" altLang="en-US" sz="1400" kern="0" baseline="0" dirty="0">
                          <a:solidFill>
                            <a:schemeClr val="tx1"/>
                          </a:solidFill>
                          <a:effectLst/>
                          <a:latin typeface="Meiryo UI" panose="020B0604030504040204" pitchFamily="50" charset="-128"/>
                          <a:ea typeface="Meiryo UI" panose="020B0604030504040204" pitchFamily="50" charset="-128"/>
                        </a:rPr>
                        <a:t>から</a:t>
                      </a:r>
                      <a:r>
                        <a:rPr lang="en-US" sz="1400" kern="0" dirty="0">
                          <a:solidFill>
                            <a:schemeClr val="tx1"/>
                          </a:solidFill>
                          <a:effectLst/>
                          <a:latin typeface="Meiryo UI" panose="020B0604030504040204" pitchFamily="50" charset="-128"/>
                          <a:ea typeface="Meiryo UI" panose="020B0604030504040204" pitchFamily="50" charset="-128"/>
                        </a:rPr>
                        <a:t>e-</a:t>
                      </a:r>
                      <a:r>
                        <a:rPr lang="ja-JP" sz="1400" kern="0" dirty="0">
                          <a:solidFill>
                            <a:schemeClr val="tx1"/>
                          </a:solidFill>
                          <a:effectLst/>
                          <a:latin typeface="Meiryo UI" panose="020B0604030504040204" pitchFamily="50" charset="-128"/>
                          <a:ea typeface="Meiryo UI" panose="020B0604030504040204" pitchFamily="50" charset="-128"/>
                        </a:rPr>
                        <a:t>メタン</a:t>
                      </a:r>
                      <a:endParaRPr lang="en-US" altLang="ja-JP" sz="1400" kern="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en-US" altLang="ja-JP" sz="1400" kern="0" dirty="0">
                          <a:solidFill>
                            <a:schemeClr val="tx1"/>
                          </a:solidFill>
                          <a:effectLst/>
                          <a:latin typeface="Meiryo UI" panose="020B0604030504040204" pitchFamily="50" charset="-128"/>
                          <a:ea typeface="Meiryo UI" panose="020B0604030504040204" pitchFamily="50" charset="-128"/>
                        </a:rPr>
                        <a:t> </a:t>
                      </a:r>
                      <a:r>
                        <a:rPr lang="ja-JP" altLang="en-US" sz="1400" kern="0" dirty="0">
                          <a:solidFill>
                            <a:schemeClr val="tx1"/>
                          </a:solidFill>
                          <a:effectLst/>
                          <a:latin typeface="Meiryo UI" panose="020B0604030504040204" pitchFamily="50" charset="-128"/>
                          <a:ea typeface="Meiryo UI" panose="020B0604030504040204" pitchFamily="50" charset="-128"/>
                        </a:rPr>
                        <a:t>（合成</a:t>
                      </a:r>
                      <a:r>
                        <a:rPr lang="ja-JP" sz="1400" kern="0" dirty="0">
                          <a:solidFill>
                            <a:schemeClr val="tx1"/>
                          </a:solidFill>
                          <a:effectLst/>
                          <a:latin typeface="Meiryo UI" panose="020B0604030504040204" pitchFamily="50" charset="-128"/>
                          <a:ea typeface="Meiryo UI" panose="020B0604030504040204" pitchFamily="50" charset="-128"/>
                        </a:rPr>
                        <a:t>メタン</a:t>
                      </a: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を製造</a:t>
                      </a: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都市ガスとして供給。</a:t>
                      </a:r>
                      <a:endParaRPr lang="en-US" altLang="ja-JP" sz="1400" kern="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a:lnSpc>
                          <a:spcPct val="100000"/>
                        </a:lnSpc>
                      </a:pP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海外から大量輸入するアンモニアを</a:t>
                      </a:r>
                      <a:r>
                        <a:rPr lang="ja-JP" altLang="en-US" sz="1400" kern="0" dirty="0">
                          <a:solidFill>
                            <a:schemeClr val="tx1"/>
                          </a:solidFill>
                          <a:effectLst/>
                          <a:latin typeface="Meiryo UI" panose="020B0604030504040204" pitchFamily="50" charset="-128"/>
                          <a:ea typeface="Meiryo UI" panose="020B0604030504040204" pitchFamily="50" charset="-128"/>
                        </a:rPr>
                        <a:t>、</a:t>
                      </a:r>
                      <a:r>
                        <a:rPr lang="ja-JP" sz="1400" kern="0" dirty="0">
                          <a:solidFill>
                            <a:schemeClr val="tx1"/>
                          </a:solidFill>
                          <a:effectLst/>
                          <a:latin typeface="Meiryo UI" panose="020B0604030504040204" pitchFamily="50" charset="-128"/>
                          <a:ea typeface="Meiryo UI" panose="020B0604030504040204" pitchFamily="50" charset="-128"/>
                        </a:rPr>
                        <a:t>コンビ</a:t>
                      </a:r>
                      <a:r>
                        <a:rPr lang="ja-JP" altLang="en-US" sz="1400" kern="0" dirty="0">
                          <a:solidFill>
                            <a:schemeClr val="tx1"/>
                          </a:solidFill>
                          <a:effectLst/>
                          <a:latin typeface="Meiryo UI" panose="020B0604030504040204" pitchFamily="50" charset="-128"/>
                          <a:ea typeface="Meiryo UI" panose="020B0604030504040204" pitchFamily="50" charset="-128"/>
                        </a:rPr>
                        <a:t>ナー</a:t>
                      </a:r>
                      <a:r>
                        <a:rPr lang="ja-JP" sz="1400" kern="0" dirty="0">
                          <a:solidFill>
                            <a:schemeClr val="tx1"/>
                          </a:solidFill>
                          <a:effectLst/>
                          <a:latin typeface="Meiryo UI" panose="020B0604030504040204" pitchFamily="50" charset="-128"/>
                          <a:ea typeface="Meiryo UI" panose="020B0604030504040204" pitchFamily="50" charset="-128"/>
                        </a:rPr>
                        <a:t>ト</a:t>
                      </a:r>
                      <a:endParaRPr lang="en-US" altLang="ja-JP" sz="1400" kern="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en-US" altLang="ja-JP" sz="1400" kern="0" dirty="0">
                          <a:solidFill>
                            <a:schemeClr val="tx1"/>
                          </a:solidFill>
                          <a:effectLst/>
                          <a:latin typeface="Meiryo UI" panose="020B0604030504040204" pitchFamily="50" charset="-128"/>
                          <a:ea typeface="Meiryo UI" panose="020B0604030504040204" pitchFamily="50" charset="-128"/>
                        </a:rPr>
                        <a:t> </a:t>
                      </a:r>
                      <a:r>
                        <a:rPr lang="ja-JP" sz="1400" kern="0" dirty="0">
                          <a:solidFill>
                            <a:schemeClr val="tx1"/>
                          </a:solidFill>
                          <a:effectLst/>
                          <a:latin typeface="Meiryo UI" panose="020B0604030504040204" pitchFamily="50" charset="-128"/>
                          <a:ea typeface="Meiryo UI" panose="020B0604030504040204" pitchFamily="50" charset="-128"/>
                        </a:rPr>
                        <a:t>内企業へ燃料として供給、またはアンモニアから分</a:t>
                      </a:r>
                      <a:endParaRPr lang="en-US" altLang="ja-JP" sz="1400" kern="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en-US" altLang="ja-JP" sz="1400" kern="0" dirty="0">
                          <a:solidFill>
                            <a:schemeClr val="tx1"/>
                          </a:solidFill>
                          <a:effectLst/>
                          <a:latin typeface="Meiryo UI" panose="020B0604030504040204" pitchFamily="50" charset="-128"/>
                          <a:ea typeface="Meiryo UI" panose="020B0604030504040204" pitchFamily="50" charset="-128"/>
                        </a:rPr>
                        <a:t> </a:t>
                      </a:r>
                      <a:r>
                        <a:rPr lang="ja-JP" sz="1400" kern="0" dirty="0">
                          <a:solidFill>
                            <a:schemeClr val="tx1"/>
                          </a:solidFill>
                          <a:effectLst/>
                          <a:latin typeface="Meiryo UI" panose="020B0604030504040204" pitchFamily="50" charset="-128"/>
                          <a:ea typeface="Meiryo UI" panose="020B0604030504040204" pitchFamily="50" charset="-128"/>
                        </a:rPr>
                        <a:t>離した水素を化学原料等として活用。</a:t>
                      </a:r>
                      <a:endParaRPr lang="ja-JP" sz="14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622331190"/>
                  </a:ext>
                </a:extLst>
              </a:tr>
            </a:tbl>
          </a:graphicData>
        </a:graphic>
      </p:graphicFrame>
      <p:sp>
        <p:nvSpPr>
          <p:cNvPr id="10" name="テキスト ボックス 59">
            <a:extLst>
              <a:ext uri="{FF2B5EF4-FFF2-40B4-BE49-F238E27FC236}">
                <a16:creationId xmlns:a16="http://schemas.microsoft.com/office/drawing/2014/main" id="{9D9FA8B0-A380-4297-BE00-AC13446EDC3F}"/>
              </a:ext>
            </a:extLst>
          </p:cNvPr>
          <p:cNvSpPr txBox="1">
            <a:spLocks noChangeArrowheads="1"/>
          </p:cNvSpPr>
          <p:nvPr/>
        </p:nvSpPr>
        <p:spPr bwMode="auto">
          <a:xfrm>
            <a:off x="467544" y="6545403"/>
            <a:ext cx="8064896" cy="348109"/>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660" b="1" dirty="0">
                <a:solidFill>
                  <a:srgbClr val="FF0000"/>
                </a:solidFill>
                <a:latin typeface="BIZ UDGothic" panose="020B0400000000000000" pitchFamily="49" charset="-128"/>
                <a:ea typeface="BIZ UDGothic" panose="020B0400000000000000" pitchFamily="49" charset="-128"/>
              </a:rPr>
              <a:t>⇒</a:t>
            </a:r>
            <a:r>
              <a:rPr lang="ja-JP" altLang="en-US" sz="1660" b="1" dirty="0">
                <a:solidFill>
                  <a:srgbClr val="FF0000"/>
                </a:solidFill>
                <a:latin typeface="BIZ UDGothic" panose="020B0400000000000000" pitchFamily="49" charset="-128"/>
                <a:ea typeface="BIZ UDGothic" panose="020B0400000000000000" pitchFamily="49" charset="-128"/>
                <a:cs typeface="Meiryo UI" pitchFamily="50" charset="-128"/>
              </a:rPr>
              <a:t>地元調整や法令対応等、</a:t>
            </a:r>
            <a:r>
              <a:rPr lang="ja-JP" altLang="en-US" sz="1662" b="1" dirty="0">
                <a:solidFill>
                  <a:srgbClr val="FF0000"/>
                </a:solidFill>
                <a:latin typeface="BIZ UDGothic" panose="020B0400000000000000" pitchFamily="49" charset="-128"/>
                <a:ea typeface="BIZ UDGothic" panose="020B0400000000000000" pitchFamily="49" charset="-128"/>
              </a:rPr>
              <a:t>関係部局には円滑な事業化に向けた協力をお願いする</a:t>
            </a:r>
          </a:p>
        </p:txBody>
      </p:sp>
      <p:sp>
        <p:nvSpPr>
          <p:cNvPr id="13" name="スライド番号プレースホルダー 1">
            <a:extLst>
              <a:ext uri="{FF2B5EF4-FFF2-40B4-BE49-F238E27FC236}">
                <a16:creationId xmlns:a16="http://schemas.microsoft.com/office/drawing/2014/main" id="{8AC807F3-35B6-49DD-88C2-0307B628702B}"/>
              </a:ext>
            </a:extLst>
          </p:cNvPr>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8</a:t>
            </a:fld>
            <a:endParaRPr kumimoji="1" lang="ja-JP" altLang="en-US"/>
          </a:p>
        </p:txBody>
      </p:sp>
    </p:spTree>
    <p:extLst>
      <p:ext uri="{BB962C8B-B14F-4D97-AF65-F5344CB8AC3E}">
        <p14:creationId xmlns:p14="http://schemas.microsoft.com/office/powerpoint/2010/main" val="313014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議題（３）</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　府民の脱炭素行動変容に向けた取組みの強化</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9</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901758058"/>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27" tIns="45714" rIns="91427" bIns="45714" rtlCol="0">
        <a:spAutoFit/>
      </a:bodyPr>
      <a:lstStyle>
        <a:defPPr marL="0" indent="0" algn="l">
          <a:lnSpc>
            <a:spcPct val="120000"/>
          </a:lnSpc>
          <a:spcBef>
            <a:spcPts val="600"/>
          </a:spcBef>
          <a:buNone/>
          <a:defRPr sz="4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21E72-11BE-41D3-9CFE-BCDDA8C5B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83F2DB-F561-4E81-B4A4-742502F735A2}">
  <ds:schemaRefs>
    <ds:schemaRef ds:uri="http://schemas.microsoft.com/office/infopath/2007/PartnerControls"/>
    <ds:schemaRef ds:uri="http://purl.org/dc/dcmitype/"/>
    <ds:schemaRef ds:uri="http://purl.org/dc/terms/"/>
    <ds:schemaRef ds:uri="http://schemas.openxmlformats.org/package/2006/metadata/core-properties"/>
    <ds:schemaRef ds:uri="70d7d652-1edb-4486-adb7-569848e2bdac"/>
    <ds:schemaRef ds:uri="a9b0d389-098a-4f82-adda-c0435a7f6245"/>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4F2B781-57A1-4FB1-ADF3-FC8F7F635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17272</TotalTime>
  <Words>3905</Words>
  <Application>Microsoft Office PowerPoint</Application>
  <PresentationFormat>画面に合わせる (4:3)</PresentationFormat>
  <Paragraphs>493</Paragraphs>
  <Slides>16</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BIZ UDPゴシック</vt:lpstr>
      <vt:lpstr>BIZ UDGothic</vt:lpstr>
      <vt:lpstr>BIZ UDGothic</vt:lpstr>
      <vt:lpstr>Meiryo UI</vt:lpstr>
      <vt:lpstr>ＭＳ Ｐゴシック</vt:lpstr>
      <vt:lpstr>UD デジタル 教科書体 NK-B</vt:lpstr>
      <vt:lpstr>Yu Gothic UI Semibold</vt:lpstr>
      <vt:lpstr>游ゴシック</vt:lpstr>
      <vt:lpstr>Arial</vt:lpstr>
      <vt:lpstr>Calibri</vt:lpstr>
      <vt:lpstr>Calibri Light</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資料１～４</dc:title>
  <dc:creator/>
  <cp:revision>217</cp:revision>
  <cp:lastPrinted>2023-07-11T23:16:07Z</cp:lastPrinted>
  <dcterms:created xsi:type="dcterms:W3CDTF">2017-04-27T03:40:35Z</dcterms:created>
  <dcterms:modified xsi:type="dcterms:W3CDTF">2024-03-22T11:35:29Z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