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3" r:id="rId2"/>
    <p:sldId id="264" r:id="rId3"/>
    <p:sldId id="265" r:id="rId4"/>
    <p:sldId id="276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50"/>
    <a:srgbClr val="023997"/>
    <a:srgbClr val="F8FFFF"/>
    <a:srgbClr val="FAFFFF"/>
    <a:srgbClr val="F5FFFF"/>
    <a:srgbClr val="FFFFF5"/>
    <a:srgbClr val="0075B8"/>
    <a:srgbClr val="0355DB"/>
    <a:srgbClr val="599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529FD-3E12-42FE-A7FC-17EB9CB86ACA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A88F2-EAA1-41C8-98AB-3BFFA106C8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676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BDD73-91DE-40BE-AC76-E2A0EB147F79}" type="datetimeFigureOut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514AD-BE4D-4D7A-A7C7-9AFEA170FD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245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F6CE-B4EE-432E-874E-9771AEBEC6F4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36E-645A-4541-B940-D8240E7109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047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5654-D7AF-49B1-A82C-6FCC38465EB2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36E-645A-4541-B940-D8240E7109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873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54FC6-FA99-4859-B2E3-9A8BC0477C05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36E-645A-4541-B940-D8240E7109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899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E66FB-0E17-4622-9218-4027A5EDBB4E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36E-645A-4541-B940-D8240E7109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901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4E593-FB25-44D4-B13F-288C0617D493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36E-645A-4541-B940-D8240E7109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91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E1BF2-CCB8-47AF-A5D1-B0E73A55CBCD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36E-645A-4541-B940-D8240E7109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5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2CCEA-A940-4D24-A88E-DFCE94446301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36E-645A-4541-B940-D8240E7109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546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AB49-E542-4C1A-818E-E39020F38D67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36E-645A-4541-B940-D8240E7109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089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4A36F-E5CE-4890-844A-1672660C0184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36E-645A-4541-B940-D8240E7109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841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6925-E420-4D7D-B757-A9E471050EF1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36E-645A-4541-B940-D8240E7109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1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967B-8A48-4373-A96D-4B61F60BBCEA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A036E-645A-4541-B940-D8240E7109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989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1743A-B705-4892-AFF4-81A7FC2507BF}" type="datetime1">
              <a:rPr kumimoji="1" lang="ja-JP" altLang="en-US" smtClean="0"/>
              <a:t>2023/11/21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A036E-645A-4541-B940-D8240E7109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917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46" y="-297"/>
            <a:ext cx="12308891" cy="685859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-58446" y="1149723"/>
            <a:ext cx="12308891" cy="4558553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697BF50-DBE2-47B5-BB67-2FE881D4B584}"/>
              </a:ext>
            </a:extLst>
          </p:cNvPr>
          <p:cNvSpPr/>
          <p:nvPr/>
        </p:nvSpPr>
        <p:spPr>
          <a:xfrm>
            <a:off x="-105423" y="4489704"/>
            <a:ext cx="12402846" cy="653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15">
            <a:extLst>
              <a:ext uri="{FF2B5EF4-FFF2-40B4-BE49-F238E27FC236}">
                <a16:creationId xmlns:a16="http://schemas.microsoft.com/office/drawing/2014/main" id="{11961CD9-521A-4ED4-8FC0-8D183A547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65905" y="6511990"/>
            <a:ext cx="361951" cy="346306"/>
          </a:xfrm>
        </p:spPr>
        <p:txBody>
          <a:bodyPr/>
          <a:lstStyle/>
          <a:p>
            <a:fld id="{A762F3BD-AEB1-43FB-A730-06F845231378}" type="slidenum">
              <a:rPr kumimoji="1" lang="ja-JP" altLang="en-US" smtClean="0">
                <a:solidFill>
                  <a:schemeClr val="bg1"/>
                </a:solidFill>
              </a:rPr>
              <a:t>1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2599" y="2458494"/>
            <a:ext cx="10906793" cy="1381552"/>
          </a:xfrm>
          <a:prstGeom prst="rect">
            <a:avLst/>
          </a:prstGeom>
          <a:noFill/>
        </p:spPr>
        <p:txBody>
          <a:bodyPr wrap="square" lIns="112542" tIns="56271" rIns="112542" bIns="56271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20000"/>
              </a:lnSpc>
            </a:pPr>
            <a:r>
              <a:rPr lang="ja-JP" altLang="en-US" sz="3600" b="1" spc="-111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脱炭素化に向けた消費行動促進に係る</a:t>
            </a:r>
            <a:endParaRPr lang="en-US" altLang="ja-JP" sz="3600" b="1" spc="-111" dirty="0">
              <a:solidFill>
                <a:schemeClr val="tx1">
                  <a:lumMod val="85000"/>
                  <a:lumOff val="15000"/>
                </a:schemeClr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3600" b="1" spc="-111" dirty="0">
                <a:solidFill>
                  <a:schemeClr val="tx1">
                    <a:lumMod val="85000"/>
                    <a:lumOff val="1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事業連携協定について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205733" y="5217656"/>
            <a:ext cx="1780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701" y="4616110"/>
            <a:ext cx="370593" cy="37059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176" y="4625233"/>
            <a:ext cx="1306480" cy="43642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F568DD9-A15A-47A3-B20A-8C8BC0F6BD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72" y="4566476"/>
            <a:ext cx="2184140" cy="5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2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46" y="-297"/>
            <a:ext cx="12308891" cy="685859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-58446" y="719417"/>
            <a:ext cx="12308891" cy="5419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1552" y="159505"/>
            <a:ext cx="1952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本協定の意義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335971" y="1106127"/>
            <a:ext cx="11520055" cy="13223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61938" indent="-261938" algn="ctr">
              <a:lnSpc>
                <a:spcPct val="130000"/>
              </a:lnSpc>
            </a:pP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大阪府は、「</a:t>
            </a: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2050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年二酸化炭素排出量実質ゼロ」の実現のために、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pPr marL="261938" indent="-261938" algn="ctr">
              <a:lnSpc>
                <a:spcPct val="130000"/>
              </a:lnSpc>
            </a:pP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2025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年に開催される大阪・関西万博を契機とし、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pPr marL="261938" indent="-261938" algn="ctr">
              <a:lnSpc>
                <a:spcPct val="130000"/>
              </a:lnSpc>
            </a:pPr>
            <a:r>
              <a:rPr lang="ja-JP" altLang="en-US" sz="2400" b="1" dirty="0">
                <a:solidFill>
                  <a:srgbClr val="FF00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カーボンフットプリント</a:t>
            </a:r>
            <a:r>
              <a:rPr lang="en-US" altLang="ja-JP" sz="2400" b="1" dirty="0">
                <a:solidFill>
                  <a:srgbClr val="FF00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(CFP)</a:t>
            </a:r>
            <a:r>
              <a:rPr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表示を商品選択の指標の一つとする消費行動の拡大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に取り組んでいる。</a:t>
            </a:r>
            <a:endParaRPr kumimoji="1" lang="en-US" altLang="ja-JP" dirty="0">
              <a:solidFill>
                <a:schemeClr val="tx1">
                  <a:lumMod val="75000"/>
                  <a:lumOff val="25000"/>
                </a:schemeClr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58446" y="2815186"/>
            <a:ext cx="12308891" cy="30121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C1390E-804D-4645-B3B7-7ECEF82A6C17}"/>
              </a:ext>
            </a:extLst>
          </p:cNvPr>
          <p:cNvSpPr txBox="1"/>
          <p:nvPr/>
        </p:nvSpPr>
        <p:spPr>
          <a:xfrm>
            <a:off x="1006382" y="3062605"/>
            <a:ext cx="10179234" cy="37535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ja-JP" sz="1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CFP</a:t>
            </a:r>
            <a:r>
              <a:rPr lang="ja-JP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とは・・・商品の生産等により排出される温室効果ガス排出量を</a:t>
            </a:r>
            <a:r>
              <a:rPr lang="en-US" altLang="ja-JP" sz="1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CO2</a:t>
            </a:r>
            <a:r>
              <a:rPr lang="ja-JP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に換算し、１つの商品やサービス当たりの量として表示する仕組み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1" y="3794031"/>
            <a:ext cx="1808773" cy="1801933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035" y="3792364"/>
            <a:ext cx="1659245" cy="180360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3C1390E-804D-4645-B3B7-7ECEF82A6C17}"/>
              </a:ext>
            </a:extLst>
          </p:cNvPr>
          <p:cNvSpPr txBox="1"/>
          <p:nvPr/>
        </p:nvSpPr>
        <p:spPr>
          <a:xfrm>
            <a:off x="2275793" y="3781271"/>
            <a:ext cx="3802743" cy="183127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大阪版</a:t>
            </a:r>
            <a:r>
              <a:rPr lang="en-US" altLang="ja-JP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CFP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1400" kern="100" dirty="0">
                <a:solidFill>
                  <a:srgbClr val="FF00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大阪産農産物での展開</a:t>
            </a:r>
            <a:r>
              <a:rPr lang="ja-JP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に限定し、エコ農法や 　</a:t>
            </a:r>
            <a:r>
              <a:rPr lang="ja-JP" altLang="en-US" sz="1400" kern="100" dirty="0">
                <a:solidFill>
                  <a:srgbClr val="FF00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地産地消</a:t>
            </a:r>
            <a:r>
              <a:rPr lang="ja-JP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の取組みによる</a:t>
            </a:r>
            <a:r>
              <a:rPr lang="en-US" altLang="ja-JP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CO2</a:t>
            </a:r>
            <a:r>
              <a:rPr lang="ja-JP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削減率を算出。</a:t>
            </a:r>
            <a:br>
              <a:rPr lang="en-US" altLang="ja-JP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</a:br>
            <a:r>
              <a:rPr lang="ja-JP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府内イベントや店舗にて大阪産</a:t>
            </a:r>
            <a:r>
              <a:rPr lang="en-US" altLang="ja-JP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(</a:t>
            </a:r>
            <a:r>
              <a:rPr lang="ja-JP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もん</a:t>
            </a:r>
            <a:r>
              <a:rPr lang="en-US" altLang="ja-JP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)</a:t>
            </a:r>
            <a:r>
              <a:rPr lang="ja-JP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と</a:t>
            </a:r>
            <a:br>
              <a:rPr lang="en-US" altLang="ja-JP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</a:br>
            <a:r>
              <a:rPr lang="en-US" altLang="ja-JP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Osaka </a:t>
            </a:r>
            <a:r>
              <a:rPr lang="en-US" altLang="ja-JP" sz="1400" kern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AGreen</a:t>
            </a:r>
            <a:r>
              <a:rPr lang="en-US" altLang="ja-JP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 Action</a:t>
            </a:r>
            <a:r>
              <a:rPr lang="ja-JP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と連携したマークで表示。</a:t>
            </a:r>
            <a:endParaRPr lang="ja-JP" altLang="en-US" sz="1400" kern="1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Yu Gothic UI Semibold" panose="020B0700000000000000" pitchFamily="50" charset="-128"/>
              <a:ea typeface="Yu Gothic UI Semibold" panose="020B0700000000000000" pitchFamily="50" charset="-128"/>
              <a:cs typeface="Courier New" panose="02070309020205020404" pitchFamily="49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3C1390E-804D-4645-B3B7-7ECEF82A6C17}"/>
              </a:ext>
            </a:extLst>
          </p:cNvPr>
          <p:cNvSpPr txBox="1"/>
          <p:nvPr/>
        </p:nvSpPr>
        <p:spPr>
          <a:xfrm>
            <a:off x="8120779" y="3764693"/>
            <a:ext cx="4071221" cy="179113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ja-JP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デカボスコア</a:t>
            </a:r>
            <a:endParaRPr lang="en-US" altLang="ja-JP" sz="1600" kern="100" dirty="0">
              <a:solidFill>
                <a:schemeClr val="tx1">
                  <a:lumMod val="75000"/>
                  <a:lumOff val="25000"/>
                </a:schemeClr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ja-JP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農産物からレシピ、製品まで</a:t>
            </a:r>
            <a:r>
              <a:rPr lang="ja-JP" altLang="en-US" sz="1400" kern="100" dirty="0">
                <a:solidFill>
                  <a:srgbClr val="FF00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幅広く算定</a:t>
            </a:r>
            <a:r>
              <a:rPr lang="ja-JP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。</a:t>
            </a:r>
            <a:br>
              <a:rPr lang="en-US" altLang="ja-JP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</a:br>
            <a:r>
              <a:rPr lang="ja-JP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大企業を中心に算定と表示を展開しており、</a:t>
            </a:r>
            <a:br>
              <a:rPr lang="en-US" altLang="ja-JP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</a:br>
            <a:r>
              <a:rPr lang="en-US" altLang="ja-JP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EC</a:t>
            </a:r>
            <a:r>
              <a:rPr lang="ja-JP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モールやメディア等を用いて</a:t>
            </a:r>
            <a:r>
              <a:rPr lang="ja-JP" altLang="en-US" sz="1400" kern="100" dirty="0">
                <a:solidFill>
                  <a:srgbClr val="FF0000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効果的に発信</a:t>
            </a:r>
            <a:r>
              <a:rPr lang="ja-JP" altLang="en-US" sz="14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Courier New" panose="02070309020205020404" pitchFamily="49" charset="0"/>
              </a:rPr>
              <a:t>している　ため、マークは一定の認知度がある。</a:t>
            </a:r>
            <a:endParaRPr lang="en-US" altLang="ja-JP" sz="1400" kern="100" dirty="0">
              <a:solidFill>
                <a:schemeClr val="tx1">
                  <a:lumMod val="75000"/>
                  <a:lumOff val="25000"/>
                </a:schemeClr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  <a:cs typeface="Courier New" panose="02070309020205020404" pitchFamily="49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295952" y="6449016"/>
            <a:ext cx="2954493" cy="408984"/>
          </a:xfrm>
        </p:spPr>
        <p:txBody>
          <a:bodyPr/>
          <a:lstStyle/>
          <a:p>
            <a:fld id="{666A036E-645A-4541-B940-D8240E710907}" type="slidenum">
              <a:rPr kumimoji="1" lang="ja-JP" altLang="en-US" smtClean="0">
                <a:solidFill>
                  <a:schemeClr val="bg1"/>
                </a:solidFill>
              </a:rPr>
              <a:t>2</a:t>
            </a:fld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34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46" y="-297"/>
            <a:ext cx="12308891" cy="6858594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-58446" y="719417"/>
            <a:ext cx="12308891" cy="5419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1552" y="159505"/>
            <a:ext cx="1952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連携・協力事項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916182" y="1299063"/>
            <a:ext cx="9788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共催イベントの実施や各々が持つ広報媒体を通じた</a:t>
            </a:r>
            <a:r>
              <a:rPr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CFP</a:t>
            </a: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関連情報の相互発信</a:t>
            </a:r>
            <a:endParaRPr kumimoji="1"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916182" y="2842953"/>
            <a:ext cx="8491017" cy="487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府内事業者等における</a:t>
            </a:r>
            <a:r>
              <a:rPr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CFP</a:t>
            </a: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算定・表示の支援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pPr>
              <a:lnSpc>
                <a:spcPts val="200"/>
              </a:lnSpc>
            </a:pP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1961961" y="4347826"/>
            <a:ext cx="6615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府が実施する施策・イベント等での</a:t>
            </a:r>
            <a:r>
              <a:rPr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CFP</a:t>
            </a: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啓発</a:t>
            </a:r>
            <a:endParaRPr kumimoji="1"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071143" y="1768947"/>
            <a:ext cx="9361875" cy="80112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共創イベント「デカボチャレンジ」の大阪開催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府</a:t>
            </a:r>
            <a:r>
              <a:rPr lang="en-US" altLang="ja-JP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SNS</a:t>
            </a: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やメルマガ、「デカボメディア」での相互発信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2102366" y="3337800"/>
            <a:ext cx="9665961" cy="7655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府内事業者の</a:t>
            </a:r>
            <a:r>
              <a:rPr lang="en-US" altLang="ja-JP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CFP</a:t>
            </a: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算定支援（サプライチェーン全体での見える化モデル事業者、大阪産</a:t>
            </a:r>
            <a:r>
              <a:rPr lang="en-US" altLang="ja-JP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もん</a:t>
            </a:r>
            <a:r>
              <a:rPr lang="en-US" altLang="ja-JP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・大阪産</a:t>
            </a:r>
            <a:r>
              <a:rPr lang="en-US" altLang="ja-JP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もん</a:t>
            </a:r>
            <a:r>
              <a:rPr lang="en-US" altLang="ja-JP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名品事業者等）</a:t>
            </a:r>
          </a:p>
          <a:p>
            <a:pPr marL="285750" indent="-285750" algn="just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府内</a:t>
            </a:r>
            <a:r>
              <a:rPr lang="en-US" altLang="ja-JP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CFP</a:t>
            </a: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算定事業者の「</a:t>
            </a:r>
            <a:r>
              <a:rPr lang="en-US" altLang="ja-JP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Earth hacks Mall</a:t>
            </a: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」出品支援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2084294" y="4823115"/>
            <a:ext cx="6493460" cy="10039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大阪産</a:t>
            </a:r>
            <a:r>
              <a:rPr lang="en-US" altLang="ja-JP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もん</a:t>
            </a:r>
            <a:r>
              <a:rPr lang="en-US" altLang="ja-JP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関連イベントでの</a:t>
            </a:r>
            <a:r>
              <a:rPr lang="en-US" altLang="ja-JP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Earth hacks</a:t>
            </a: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株式会社の出展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生活における</a:t>
            </a:r>
            <a:r>
              <a:rPr lang="en-US" altLang="ja-JP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CO2</a:t>
            </a: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に着目した教育プログラムの共同実施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CFP</a:t>
            </a:r>
            <a:r>
              <a:rPr lang="ja-JP" altLang="en-US" sz="1400" kern="1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  <a:cs typeface="Times New Roman" panose="02020603050405020304" pitchFamily="18" charset="0"/>
              </a:rPr>
              <a:t>の普及に向けた調査研究・ノウハウ共有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1191BE1-3ED8-B7DD-EA32-FA41635BFC55}"/>
              </a:ext>
            </a:extLst>
          </p:cNvPr>
          <p:cNvSpPr txBox="1"/>
          <p:nvPr/>
        </p:nvSpPr>
        <p:spPr>
          <a:xfrm>
            <a:off x="818673" y="1001754"/>
            <a:ext cx="125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01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AE89D9E-4502-8DD4-018E-07EB4733C29F}"/>
              </a:ext>
            </a:extLst>
          </p:cNvPr>
          <p:cNvSpPr txBox="1"/>
          <p:nvPr/>
        </p:nvSpPr>
        <p:spPr>
          <a:xfrm>
            <a:off x="818672" y="2532947"/>
            <a:ext cx="125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02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EE03891-B309-0310-BF3C-E7A4DE5F13EC}"/>
              </a:ext>
            </a:extLst>
          </p:cNvPr>
          <p:cNvSpPr txBox="1"/>
          <p:nvPr/>
        </p:nvSpPr>
        <p:spPr>
          <a:xfrm>
            <a:off x="816211" y="4064140"/>
            <a:ext cx="125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03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507245" y="6492875"/>
            <a:ext cx="2743200" cy="365125"/>
          </a:xfrm>
        </p:spPr>
        <p:txBody>
          <a:bodyPr/>
          <a:lstStyle/>
          <a:p>
            <a:fld id="{666A036E-645A-4541-B940-D8240E710907}" type="slidenum">
              <a:rPr kumimoji="1" lang="ja-JP" altLang="en-US" smtClean="0">
                <a:solidFill>
                  <a:schemeClr val="bg1"/>
                </a:solidFill>
              </a:rPr>
              <a:t>3</a:t>
            </a:fld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9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図 56">
            <a:extLst>
              <a:ext uri="{FF2B5EF4-FFF2-40B4-BE49-F238E27FC236}">
                <a16:creationId xmlns:a16="http://schemas.microsoft.com/office/drawing/2014/main" id="{1448E1C7-7FA2-4682-9DED-E9FD87AAC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46" y="-297"/>
            <a:ext cx="12308891" cy="6858594"/>
          </a:xfrm>
          <a:prstGeom prst="rect">
            <a:avLst/>
          </a:prstGeom>
        </p:spPr>
      </p:pic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F3078857-3699-428B-951E-02D9A981B550}"/>
              </a:ext>
            </a:extLst>
          </p:cNvPr>
          <p:cNvSpPr/>
          <p:nvPr/>
        </p:nvSpPr>
        <p:spPr>
          <a:xfrm>
            <a:off x="-58446" y="719417"/>
            <a:ext cx="12308891" cy="5419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4" name="スライド番号プレースホルダー 43"/>
          <p:cNvSpPr>
            <a:spLocks noGrp="1"/>
          </p:cNvSpPr>
          <p:nvPr>
            <p:ph type="sldNum" sz="quarter" idx="12"/>
          </p:nvPr>
        </p:nvSpPr>
        <p:spPr>
          <a:xfrm>
            <a:off x="9507245" y="6492875"/>
            <a:ext cx="2743200" cy="365125"/>
          </a:xfrm>
        </p:spPr>
        <p:txBody>
          <a:bodyPr/>
          <a:lstStyle/>
          <a:p>
            <a:fld id="{666A036E-645A-4541-B940-D8240E710907}" type="slidenum">
              <a:rPr kumimoji="1" lang="ja-JP" altLang="en-US" smtClean="0">
                <a:solidFill>
                  <a:schemeClr val="bg1"/>
                </a:solidFill>
              </a:rPr>
              <a:t>4</a:t>
            </a:fld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F323FA-4953-4F90-934B-0F293ACF5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719417"/>
            <a:ext cx="3904598" cy="5419533"/>
          </a:xfrm>
          <a:prstGeom prst="rect">
            <a:avLst/>
          </a:prstGeom>
          <a:ln>
            <a:noFill/>
          </a:ln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056AA345-DECB-4F42-9669-2237D0A6BF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40" y="2493973"/>
            <a:ext cx="432000" cy="432000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5DD6EC5-2C99-41FC-BB1F-DB91057A0FE1}"/>
              </a:ext>
            </a:extLst>
          </p:cNvPr>
          <p:cNvSpPr txBox="1"/>
          <p:nvPr/>
        </p:nvSpPr>
        <p:spPr>
          <a:xfrm>
            <a:off x="6529184" y="2402545"/>
            <a:ext cx="5265116" cy="4562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2023</a:t>
            </a:r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年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11</a:t>
            </a:r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月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11</a:t>
            </a:r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日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(</a:t>
            </a:r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土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)</a:t>
            </a:r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・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12</a:t>
            </a:r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日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(</a:t>
            </a:r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日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)</a:t>
            </a:r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　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11:00-17:00</a:t>
            </a: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2D15C655-4887-4E91-A41E-1F50639DC43F}"/>
              </a:ext>
            </a:extLst>
          </p:cNvPr>
          <p:cNvSpPr/>
          <p:nvPr/>
        </p:nvSpPr>
        <p:spPr>
          <a:xfrm>
            <a:off x="5382277" y="2293080"/>
            <a:ext cx="828000" cy="828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00" b="1" dirty="0">
              <a:solidFill>
                <a:schemeClr val="bg1">
                  <a:lumMod val="50000"/>
                </a:schemeClr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E1E3770-247D-4D17-82EE-3C05F5709AD7}"/>
              </a:ext>
            </a:extLst>
          </p:cNvPr>
          <p:cNvSpPr txBox="1"/>
          <p:nvPr/>
        </p:nvSpPr>
        <p:spPr>
          <a:xfrm>
            <a:off x="5447317" y="2287724"/>
            <a:ext cx="695328" cy="169112"/>
          </a:xfrm>
          <a:prstGeom prst="rect">
            <a:avLst/>
          </a:prstGeom>
          <a:solidFill>
            <a:srgbClr val="FAFFFF"/>
          </a:solidFill>
        </p:spPr>
        <p:txBody>
          <a:bodyPr wrap="square" rtlCol="0">
            <a:prstTxWarp prst="textArchUp">
              <a:avLst>
                <a:gd name="adj" fmla="val 9566641"/>
              </a:avLst>
            </a:prstTxWarp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日時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B1E068B-3BCE-486B-BD4F-AA50F3211226}"/>
              </a:ext>
            </a:extLst>
          </p:cNvPr>
          <p:cNvSpPr txBox="1"/>
          <p:nvPr/>
        </p:nvSpPr>
        <p:spPr>
          <a:xfrm>
            <a:off x="6411773" y="917202"/>
            <a:ext cx="5420564" cy="95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Welcoming</a:t>
            </a:r>
            <a:r>
              <a:rPr lang="ja-JP" altLang="en-US" sz="20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 アベノ・天王寺　おおさかもん祭り</a:t>
            </a:r>
            <a:endParaRPr lang="en-US" altLang="ja-JP" sz="2000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　　   　～ </a:t>
            </a:r>
            <a:r>
              <a:rPr lang="en-US" altLang="ja-JP" sz="20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Road to EXPO 2025 </a:t>
            </a:r>
            <a:r>
              <a:rPr lang="ja-JP" altLang="en-US" sz="20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～</a:t>
            </a:r>
            <a:endParaRPr lang="en-US" altLang="ja-JP" sz="2000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  <p:sp>
        <p:nvSpPr>
          <p:cNvPr id="43" name="楕円 42">
            <a:extLst>
              <a:ext uri="{FF2B5EF4-FFF2-40B4-BE49-F238E27FC236}">
                <a16:creationId xmlns:a16="http://schemas.microsoft.com/office/drawing/2014/main" id="{4F58D1CE-C71B-4235-ABA1-09C7371D9D40}"/>
              </a:ext>
            </a:extLst>
          </p:cNvPr>
          <p:cNvSpPr/>
          <p:nvPr/>
        </p:nvSpPr>
        <p:spPr>
          <a:xfrm>
            <a:off x="5382277" y="982372"/>
            <a:ext cx="828000" cy="828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200" b="1" dirty="0">
              <a:solidFill>
                <a:schemeClr val="bg1">
                  <a:lumMod val="50000"/>
                </a:schemeClr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8F92BA1-239E-436B-97E8-858EB61CAAE8}"/>
              </a:ext>
            </a:extLst>
          </p:cNvPr>
          <p:cNvSpPr txBox="1"/>
          <p:nvPr/>
        </p:nvSpPr>
        <p:spPr>
          <a:xfrm>
            <a:off x="5447317" y="977016"/>
            <a:ext cx="695328" cy="169112"/>
          </a:xfrm>
          <a:prstGeom prst="rect">
            <a:avLst/>
          </a:prstGeom>
          <a:solidFill>
            <a:srgbClr val="FAFFFF"/>
          </a:solidFill>
        </p:spPr>
        <p:txBody>
          <a:bodyPr wrap="square" rtlCol="0">
            <a:prstTxWarp prst="textArchUp">
              <a:avLst>
                <a:gd name="adj" fmla="val 9566641"/>
              </a:avLst>
            </a:prstTxWarp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名称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60720BB-4C1E-4A4B-B330-4664300CA05E}"/>
              </a:ext>
            </a:extLst>
          </p:cNvPr>
          <p:cNvSpPr txBox="1"/>
          <p:nvPr/>
        </p:nvSpPr>
        <p:spPr>
          <a:xfrm>
            <a:off x="6529184" y="3771133"/>
            <a:ext cx="5578931" cy="456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大阪天王寺公園エントランスエリア“てんしば”</a:t>
            </a:r>
            <a:endParaRPr lang="en-US" altLang="ja-JP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93F628FA-3372-4DC2-904D-F9BDB20D4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7" y="3793325"/>
            <a:ext cx="504000" cy="504000"/>
          </a:xfrm>
          <a:prstGeom prst="rect">
            <a:avLst/>
          </a:prstGeom>
        </p:spPr>
      </p:pic>
      <p:sp>
        <p:nvSpPr>
          <p:cNvPr id="48" name="楕円 47">
            <a:extLst>
              <a:ext uri="{FF2B5EF4-FFF2-40B4-BE49-F238E27FC236}">
                <a16:creationId xmlns:a16="http://schemas.microsoft.com/office/drawing/2014/main" id="{85F6AC03-82AB-43E5-9FF6-319D82279E94}"/>
              </a:ext>
            </a:extLst>
          </p:cNvPr>
          <p:cNvSpPr/>
          <p:nvPr/>
        </p:nvSpPr>
        <p:spPr>
          <a:xfrm>
            <a:off x="5382277" y="3606048"/>
            <a:ext cx="828000" cy="828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 b="1" dirty="0">
              <a:solidFill>
                <a:schemeClr val="bg1">
                  <a:lumMod val="50000"/>
                </a:schemeClr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4303F7F-5DE9-4608-A25F-8D416CFB00B0}"/>
              </a:ext>
            </a:extLst>
          </p:cNvPr>
          <p:cNvSpPr txBox="1"/>
          <p:nvPr/>
        </p:nvSpPr>
        <p:spPr>
          <a:xfrm>
            <a:off x="5448613" y="3605591"/>
            <a:ext cx="695328" cy="169112"/>
          </a:xfrm>
          <a:prstGeom prst="rect">
            <a:avLst/>
          </a:prstGeom>
          <a:solidFill>
            <a:srgbClr val="FAFFFF"/>
          </a:solidFill>
        </p:spPr>
        <p:txBody>
          <a:bodyPr wrap="square" rtlCol="0">
            <a:prstTxWarp prst="textArchUp">
              <a:avLst>
                <a:gd name="adj" fmla="val 9566641"/>
              </a:avLst>
            </a:prstTxWarp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場所</a:t>
            </a:r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9C507C4C-1457-422A-B5CF-14E6BCD6918D}"/>
              </a:ext>
            </a:extLst>
          </p:cNvPr>
          <p:cNvSpPr/>
          <p:nvPr/>
        </p:nvSpPr>
        <p:spPr>
          <a:xfrm>
            <a:off x="5382277" y="4985529"/>
            <a:ext cx="828000" cy="82800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solidFill>
                <a:schemeClr val="bg1">
                  <a:lumMod val="50000"/>
                </a:schemeClr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500DBCAF-12CE-4F58-999B-E9403D5544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81" y="5186396"/>
            <a:ext cx="432000" cy="432000"/>
          </a:xfrm>
          <a:prstGeom prst="rect">
            <a:avLst/>
          </a:prstGeom>
        </p:spPr>
      </p:pic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2A47025C-CE7E-47E5-BD7B-8B6DAD825553}"/>
              </a:ext>
            </a:extLst>
          </p:cNvPr>
          <p:cNvSpPr/>
          <p:nvPr/>
        </p:nvSpPr>
        <p:spPr>
          <a:xfrm>
            <a:off x="6793359" y="5071169"/>
            <a:ext cx="5184000" cy="18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6F97AE9A-AC7C-4100-9053-0EBAA2A4F994}"/>
              </a:ext>
            </a:extLst>
          </p:cNvPr>
          <p:cNvSpPr/>
          <p:nvPr/>
        </p:nvSpPr>
        <p:spPr>
          <a:xfrm>
            <a:off x="8718566" y="5706173"/>
            <a:ext cx="3276000" cy="180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8D58D807-2B68-46B6-A7FD-BB3C752345C2}"/>
              </a:ext>
            </a:extLst>
          </p:cNvPr>
          <p:cNvSpPr txBox="1"/>
          <p:nvPr/>
        </p:nvSpPr>
        <p:spPr>
          <a:xfrm>
            <a:off x="5447317" y="4984353"/>
            <a:ext cx="695328" cy="169112"/>
          </a:xfrm>
          <a:prstGeom prst="rect">
            <a:avLst/>
          </a:prstGeom>
          <a:solidFill>
            <a:srgbClr val="FAFFFF"/>
          </a:solidFill>
          <a:ln>
            <a:noFill/>
          </a:ln>
        </p:spPr>
        <p:txBody>
          <a:bodyPr wrap="square" rtlCol="0">
            <a:prstTxWarp prst="textArchUp">
              <a:avLst>
                <a:gd name="adj" fmla="val 9566641"/>
              </a:avLst>
            </a:prstTxWarp>
            <a:spAutoFit/>
          </a:bodyPr>
          <a:lstStyle/>
          <a:p>
            <a:pPr algn="ctr"/>
            <a:r>
              <a:rPr lang="ja-JP" altLang="en-US" sz="1400" dirty="0">
                <a:solidFill>
                  <a:schemeClr val="bg1">
                    <a:lumMod val="50000"/>
                  </a:schemeClr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内容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7C9E20EA-BAA1-4CC3-9B83-2E9D0CB1E21D}"/>
              </a:ext>
            </a:extLst>
          </p:cNvPr>
          <p:cNvSpPr txBox="1"/>
          <p:nvPr/>
        </p:nvSpPr>
        <p:spPr>
          <a:xfrm>
            <a:off x="6415686" y="4930169"/>
            <a:ext cx="5776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 </a:t>
            </a:r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「素敵な大阪産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(</a:t>
            </a:r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もん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)</a:t>
            </a:r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が当たる！」デカボ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de</a:t>
            </a:r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クイズ大会！</a:t>
            </a:r>
            <a:b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</a:br>
            <a:r>
              <a:rPr lang="ja-JP" altLang="en-US" sz="14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を</a:t>
            </a:r>
            <a:r>
              <a:rPr lang="en-US" altLang="ja-JP" sz="14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11</a:t>
            </a:r>
            <a:r>
              <a:rPr lang="ja-JP" altLang="en-US" sz="14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月</a:t>
            </a:r>
            <a:r>
              <a:rPr lang="en-US" altLang="ja-JP" sz="14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11</a:t>
            </a:r>
            <a:r>
              <a:rPr lang="ja-JP" altLang="en-US" sz="14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日</a:t>
            </a:r>
            <a:r>
              <a:rPr lang="en-US" altLang="ja-JP" sz="14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(</a:t>
            </a:r>
            <a:r>
              <a:rPr lang="ja-JP" altLang="en-US" sz="14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土</a:t>
            </a:r>
            <a:r>
              <a:rPr lang="en-US" altLang="ja-JP" sz="14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) 11:55</a:t>
            </a:r>
            <a:r>
              <a:rPr lang="ja-JP" altLang="en-US" sz="14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～</a:t>
            </a:r>
            <a:r>
              <a:rPr lang="en-US" altLang="ja-JP" sz="14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12:10 </a:t>
            </a:r>
            <a:r>
              <a:rPr lang="ja-JP" altLang="en-US" sz="14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にメインステージにて開催します。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ja-JP" altLang="en-US" sz="1400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キッチンカーや販売ブースにて</a:t>
            </a:r>
            <a:r>
              <a:rPr lang="en-US" altLang="ja-JP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20</a:t>
            </a:r>
            <a:r>
              <a:rPr lang="ja-JP" altLang="en-US" dirty="0"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商品以上にデカボスコアを表示！</a:t>
            </a:r>
            <a:endParaRPr lang="en-US" altLang="ja-JP" sz="1600" dirty="0"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F5E61F38-402D-42B5-8406-75267A2A46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939" y="1183349"/>
            <a:ext cx="432001" cy="432001"/>
          </a:xfrm>
          <a:prstGeom prst="rect">
            <a:avLst/>
          </a:prstGeom>
        </p:spPr>
      </p:pic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BAFAE0D-E68D-4297-BB0A-4798CDEDFCEA}"/>
              </a:ext>
            </a:extLst>
          </p:cNvPr>
          <p:cNvSpPr txBox="1"/>
          <p:nvPr/>
        </p:nvSpPr>
        <p:spPr>
          <a:xfrm>
            <a:off x="131552" y="159505"/>
            <a:ext cx="3443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bg1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連携</a:t>
            </a:r>
            <a:r>
              <a:rPr lang="ja-JP" altLang="en-US" sz="2000" dirty="0">
                <a:solidFill>
                  <a:schemeClr val="bg1"/>
                </a:solidFill>
                <a:latin typeface="Yu Gothic UI Semibold" panose="020B0700000000000000" pitchFamily="50" charset="-128"/>
                <a:ea typeface="Yu Gothic UI Semibold" panose="020B0700000000000000" pitchFamily="50" charset="-128"/>
              </a:rPr>
              <a:t>取組第一弾</a:t>
            </a:r>
            <a:endParaRPr kumimoji="1" lang="ja-JP" altLang="en-US" sz="2000" dirty="0">
              <a:solidFill>
                <a:schemeClr val="bg1"/>
              </a:solidFill>
              <a:latin typeface="Yu Gothic UI Semibold" panose="020B0700000000000000" pitchFamily="50" charset="-128"/>
              <a:ea typeface="Yu Gothic UI Semibold" panose="020B07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30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451</Words>
  <Application>Microsoft Office PowerPoint</Application>
  <PresentationFormat>ワイド画面</PresentationFormat>
  <Paragraphs>41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Meiryo UI</vt:lpstr>
      <vt:lpstr>Yu Gothic UI Semibold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2023-11-21T07:37:31Z</dcterms:created>
  <dcterms:modified xsi:type="dcterms:W3CDTF">2023-11-21T07:37:35Z</dcterms:modified>
</cp:coreProperties>
</file>