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8BF8"/>
    <a:srgbClr val="3E4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EFDEC38-9E6E-4F38-A92F-57AC730FB332}" type="datetimeFigureOut">
              <a:rPr kumimoji="1" lang="ja-JP" altLang="en-US" smtClean="0"/>
              <a:pPr/>
              <a:t>2014/7/2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89182C8-D04B-4A1A-8523-950FC9621A72}" type="slidenum">
              <a:rPr kumimoji="1" lang="ja-JP" altLang="en-US" smtClean="0"/>
              <a:pPr/>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pPr/>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pPr/>
              <a:t>2014/7/2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A8B6C-6B1F-4BD3-B7F6-168A29555C89}" type="datetimeFigureOut">
              <a:rPr kumimoji="1" lang="ja-JP" altLang="en-US" smtClean="0"/>
              <a:pPr/>
              <a:t>2014/7/2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4358-8247-4568-97F9-9763B8C66191}" type="slidenum">
              <a:rPr kumimoji="1" lang="ja-JP" altLang="en-US" smtClean="0"/>
              <a:pPr/>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2771800" y="1990044"/>
            <a:ext cx="6275127" cy="585589"/>
          </a:xfrm>
          <a:prstGeom prst="rect">
            <a:avLst/>
          </a:prstGeom>
          <a:solidFill>
            <a:schemeClr val="accent6">
              <a:alpha val="2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3461" y="-5349"/>
            <a:ext cx="9144000" cy="410013"/>
          </a:xfrm>
          <a:gradFill flip="none" rotWithShape="1">
            <a:gsLst>
              <a:gs pos="80000">
                <a:srgbClr val="0070C0"/>
              </a:gs>
              <a:gs pos="0">
                <a:srgbClr val="0070C0"/>
              </a:gs>
              <a:gs pos="100000">
                <a:srgbClr val="0070C0"/>
              </a:gs>
              <a:gs pos="100000">
                <a:schemeClr val="accent1">
                  <a:tint val="44500"/>
                  <a:satMod val="160000"/>
                </a:schemeClr>
              </a:gs>
              <a:gs pos="100000">
                <a:schemeClr val="accent1">
                  <a:tint val="23500"/>
                  <a:satMod val="160000"/>
                </a:schemeClr>
              </a:gs>
            </a:gsLst>
            <a:lin ang="2700000" scaled="1"/>
            <a:tileRect/>
          </a:gradFill>
          <a:ln>
            <a:gradFill>
              <a:gsLst>
                <a:gs pos="0">
                  <a:srgbClr val="0070C0"/>
                </a:gs>
                <a:gs pos="100000">
                  <a:srgbClr val="0070C0"/>
                </a:gs>
                <a:gs pos="100000">
                  <a:schemeClr val="accent1">
                    <a:tint val="44500"/>
                    <a:satMod val="160000"/>
                  </a:schemeClr>
                </a:gs>
                <a:gs pos="100000">
                  <a:schemeClr val="accent1">
                    <a:tint val="23500"/>
                    <a:satMod val="160000"/>
                  </a:schemeClr>
                </a:gs>
              </a:gsLst>
              <a:lin ang="5400000" scaled="0"/>
            </a:gradFill>
          </a:ln>
        </p:spPr>
        <p:txBody>
          <a:bodyPr>
            <a:noAutofit/>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大阪府市ヒートアイランド対策基本方針（概要版）</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8898" y="3054200"/>
            <a:ext cx="2636682" cy="461665"/>
          </a:xfrm>
          <a:prstGeom prst="rect">
            <a:avLst/>
          </a:prstGeom>
        </p:spPr>
        <p:txBody>
          <a:bodyPr wrap="square">
            <a:spAutoFit/>
          </a:bodyPr>
          <a:lstStyle/>
          <a:p>
            <a:r>
              <a:rPr lang="ja-JP" altLang="en-US" sz="800" dirty="0" smtClean="0">
                <a:latin typeface="Meiryo UI" pitchFamily="50" charset="-128"/>
                <a:ea typeface="Meiryo UI" pitchFamily="50" charset="-128"/>
                <a:cs typeface="Meiryo UI" pitchFamily="50" charset="-128"/>
              </a:rPr>
              <a:t>◆平成</a:t>
            </a:r>
            <a:r>
              <a:rPr lang="en-US" altLang="ja-JP" sz="800" dirty="0" smtClean="0">
                <a:latin typeface="Meiryo UI" pitchFamily="50" charset="-128"/>
                <a:ea typeface="Meiryo UI" pitchFamily="50" charset="-128"/>
                <a:cs typeface="Meiryo UI" pitchFamily="50" charset="-128"/>
              </a:rPr>
              <a:t>16</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月「ヒートアイランド対策大綱」策定</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◆平成</a:t>
            </a:r>
            <a:r>
              <a:rPr lang="en-US" altLang="ja-JP" sz="800" dirty="0" smtClean="0">
                <a:latin typeface="Meiryo UI" pitchFamily="50" charset="-128"/>
                <a:ea typeface="Meiryo UI" pitchFamily="50" charset="-128"/>
                <a:cs typeface="Meiryo UI" pitchFamily="50" charset="-128"/>
              </a:rPr>
              <a:t>24</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月「ヒートアイランド対策マニュアル」策定</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◆平成</a:t>
            </a:r>
            <a:r>
              <a:rPr lang="en-US" altLang="ja-JP" sz="800" dirty="0" smtClean="0">
                <a:latin typeface="Meiryo UI" pitchFamily="50" charset="-128"/>
                <a:ea typeface="Meiryo UI" pitchFamily="50" charset="-128"/>
                <a:cs typeface="Meiryo UI" pitchFamily="50" charset="-128"/>
              </a:rPr>
              <a:t>25</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7</a:t>
            </a:r>
            <a:r>
              <a:rPr lang="ja-JP" altLang="en-US" sz="800" dirty="0" smtClean="0">
                <a:latin typeface="Meiryo UI" pitchFamily="50" charset="-128"/>
                <a:ea typeface="Meiryo UI" pitchFamily="50" charset="-128"/>
                <a:cs typeface="Meiryo UI" pitchFamily="50" charset="-128"/>
              </a:rPr>
              <a:t>月「ヒートアイランド対策大綱」改定</a:t>
            </a:r>
            <a:endParaRPr lang="en-US" altLang="ja-JP" sz="800" dirty="0" smtClean="0">
              <a:latin typeface="Meiryo UI" pitchFamily="50" charset="-128"/>
              <a:ea typeface="Meiryo UI" pitchFamily="50" charset="-128"/>
              <a:cs typeface="Meiryo UI" pitchFamily="50" charset="-128"/>
            </a:endParaRPr>
          </a:p>
        </p:txBody>
      </p:sp>
      <p:sp>
        <p:nvSpPr>
          <p:cNvPr id="4" name="角丸四角形 3"/>
          <p:cNvSpPr/>
          <p:nvPr/>
        </p:nvSpPr>
        <p:spPr>
          <a:xfrm>
            <a:off x="33552" y="1823110"/>
            <a:ext cx="2378208" cy="261949"/>
          </a:xfrm>
          <a:prstGeom prst="roundRect">
            <a:avLst>
              <a:gd name="adj" fmla="val 50000"/>
            </a:avLst>
          </a:prstGeom>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050" b="1" dirty="0" smtClean="0">
                <a:latin typeface="Meiryo UI" pitchFamily="50" charset="-128"/>
                <a:ea typeface="Meiryo UI" pitchFamily="50" charset="-128"/>
                <a:cs typeface="Meiryo UI" pitchFamily="50" charset="-128"/>
              </a:rPr>
              <a:t>大阪府・大阪市のヒートアイランド計画</a:t>
            </a:r>
            <a:endParaRPr kumimoji="1" lang="ja-JP" altLang="en-US" sz="1050" b="1" dirty="0">
              <a:latin typeface="Meiryo UI" pitchFamily="50" charset="-128"/>
              <a:ea typeface="Meiryo UI" pitchFamily="50" charset="-128"/>
              <a:cs typeface="Meiryo UI" pitchFamily="50" charset="-128"/>
            </a:endParaRPr>
          </a:p>
        </p:txBody>
      </p:sp>
      <p:sp>
        <p:nvSpPr>
          <p:cNvPr id="5" name="角丸四角形 4"/>
          <p:cNvSpPr/>
          <p:nvPr/>
        </p:nvSpPr>
        <p:spPr>
          <a:xfrm>
            <a:off x="1" y="1804060"/>
            <a:ext cx="2627784" cy="957559"/>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sz="1400" dirty="0"/>
          </a:p>
        </p:txBody>
      </p:sp>
      <p:sp>
        <p:nvSpPr>
          <p:cNvPr id="6" name="正方形/長方形 5"/>
          <p:cNvSpPr/>
          <p:nvPr/>
        </p:nvSpPr>
        <p:spPr>
          <a:xfrm>
            <a:off x="-8898" y="2073042"/>
            <a:ext cx="2636682" cy="707886"/>
          </a:xfrm>
          <a:prstGeom prst="rect">
            <a:avLst/>
          </a:prstGeom>
        </p:spPr>
        <p:txBody>
          <a:bodyPr wrap="square">
            <a:spAutoFit/>
          </a:bodyPr>
          <a:lstStyle/>
          <a:p>
            <a:r>
              <a:rPr lang="ja-JP" altLang="en-US" sz="800" dirty="0" smtClean="0">
                <a:latin typeface="Meiryo UI" pitchFamily="50" charset="-128"/>
                <a:ea typeface="Meiryo UI" pitchFamily="50" charset="-128"/>
                <a:cs typeface="Meiryo UI" pitchFamily="50" charset="-128"/>
              </a:rPr>
              <a:t>◆大阪府</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平成</a:t>
            </a:r>
            <a:r>
              <a:rPr lang="en-US" altLang="ja-JP" sz="800" dirty="0" smtClean="0">
                <a:latin typeface="Meiryo UI" pitchFamily="50" charset="-128"/>
                <a:ea typeface="Meiryo UI" pitchFamily="50" charset="-128"/>
                <a:cs typeface="Meiryo UI" pitchFamily="50" charset="-128"/>
              </a:rPr>
              <a:t>16</a:t>
            </a:r>
            <a:r>
              <a:rPr lang="ja-JP" altLang="en-US" sz="800" dirty="0" smtClean="0">
                <a:latin typeface="Meiryo UI" pitchFamily="50" charset="-128"/>
                <a:ea typeface="Meiryo UI" pitchFamily="50" charset="-128"/>
                <a:cs typeface="Meiryo UI" pitchFamily="50" charset="-128"/>
              </a:rPr>
              <a:t>年</a:t>
            </a:r>
            <a:r>
              <a:rPr lang="en-US" altLang="ja-JP" sz="800" dirty="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月「大阪府ヒートアイランド対策推進計画」策定</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◆大阪市</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平成</a:t>
            </a:r>
            <a:r>
              <a:rPr lang="en-US" altLang="ja-JP" sz="800" dirty="0" smtClean="0">
                <a:latin typeface="Meiryo UI" pitchFamily="50" charset="-128"/>
                <a:ea typeface="Meiryo UI" pitchFamily="50" charset="-128"/>
                <a:cs typeface="Meiryo UI" pitchFamily="50" charset="-128"/>
              </a:rPr>
              <a:t>17</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月「大阪市ヒートアイランド対策推進計画」策定</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平成</a:t>
            </a:r>
            <a:r>
              <a:rPr lang="en-US" altLang="ja-JP" sz="800" dirty="0" smtClean="0">
                <a:latin typeface="Meiryo UI" pitchFamily="50" charset="-128"/>
                <a:ea typeface="Meiryo UI" pitchFamily="50" charset="-128"/>
                <a:cs typeface="Meiryo UI" pitchFamily="50" charset="-128"/>
              </a:rPr>
              <a:t>23</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月「大阪市ヒートアイランド対策推進計画」改訂</a:t>
            </a:r>
            <a:endParaRPr lang="en-US" altLang="ja-JP" sz="800" dirty="0" smtClean="0">
              <a:latin typeface="Meiryo UI" pitchFamily="50" charset="-128"/>
              <a:ea typeface="Meiryo UI" pitchFamily="50" charset="-128"/>
              <a:cs typeface="Meiryo UI" pitchFamily="50" charset="-128"/>
            </a:endParaRPr>
          </a:p>
        </p:txBody>
      </p:sp>
      <p:sp>
        <p:nvSpPr>
          <p:cNvPr id="7" name="角丸四角形 6"/>
          <p:cNvSpPr/>
          <p:nvPr/>
        </p:nvSpPr>
        <p:spPr>
          <a:xfrm>
            <a:off x="35496" y="2810643"/>
            <a:ext cx="1152128" cy="261949"/>
          </a:xfrm>
          <a:prstGeom prst="roundRect">
            <a:avLst>
              <a:gd name="adj" fmla="val 50000"/>
            </a:avLst>
          </a:prstGeom>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100" b="1" dirty="0" smtClean="0">
                <a:latin typeface="Meiryo UI" pitchFamily="50" charset="-128"/>
                <a:ea typeface="Meiryo UI" pitchFamily="50" charset="-128"/>
                <a:cs typeface="Meiryo UI" pitchFamily="50" charset="-128"/>
              </a:rPr>
              <a:t>国の動き</a:t>
            </a:r>
            <a:endParaRPr kumimoji="1" lang="ja-JP" altLang="en-US" sz="1100" b="1" dirty="0">
              <a:latin typeface="Meiryo UI" pitchFamily="50" charset="-128"/>
              <a:ea typeface="Meiryo UI" pitchFamily="50" charset="-128"/>
              <a:cs typeface="Meiryo UI" pitchFamily="50" charset="-128"/>
            </a:endParaRPr>
          </a:p>
        </p:txBody>
      </p:sp>
      <p:sp>
        <p:nvSpPr>
          <p:cNvPr id="8" name="角丸四角形 7"/>
          <p:cNvSpPr/>
          <p:nvPr/>
        </p:nvSpPr>
        <p:spPr>
          <a:xfrm>
            <a:off x="0" y="2795786"/>
            <a:ext cx="2627784" cy="720080"/>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sz="1400" dirty="0"/>
          </a:p>
        </p:txBody>
      </p:sp>
      <p:sp>
        <p:nvSpPr>
          <p:cNvPr id="25" name="角丸四角形 24"/>
          <p:cNvSpPr/>
          <p:nvPr/>
        </p:nvSpPr>
        <p:spPr>
          <a:xfrm>
            <a:off x="35496" y="467147"/>
            <a:ext cx="1898602" cy="261949"/>
          </a:xfrm>
          <a:prstGeom prst="roundRect">
            <a:avLst>
              <a:gd name="adj" fmla="val 50000"/>
            </a:avLst>
          </a:prstGeom>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100" b="1" dirty="0" smtClean="0">
                <a:latin typeface="Meiryo UI" pitchFamily="50" charset="-128"/>
                <a:ea typeface="Meiryo UI" pitchFamily="50" charset="-128"/>
                <a:cs typeface="Meiryo UI" pitchFamily="50" charset="-128"/>
              </a:rPr>
              <a:t>基本方針の策定</a:t>
            </a:r>
            <a:endParaRPr kumimoji="1" lang="ja-JP" altLang="en-US" sz="1100" b="1" dirty="0">
              <a:latin typeface="Meiryo UI" pitchFamily="50" charset="-128"/>
              <a:ea typeface="Meiryo UI" pitchFamily="50" charset="-128"/>
              <a:cs typeface="Meiryo UI" pitchFamily="50" charset="-128"/>
            </a:endParaRPr>
          </a:p>
        </p:txBody>
      </p:sp>
      <p:sp>
        <p:nvSpPr>
          <p:cNvPr id="26" name="角丸四角形 25"/>
          <p:cNvSpPr/>
          <p:nvPr/>
        </p:nvSpPr>
        <p:spPr>
          <a:xfrm>
            <a:off x="0" y="434210"/>
            <a:ext cx="2627785" cy="1338606"/>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sz="1400" dirty="0"/>
          </a:p>
        </p:txBody>
      </p:sp>
      <p:sp>
        <p:nvSpPr>
          <p:cNvPr id="30" name="正方形/長方形 29"/>
          <p:cNvSpPr/>
          <p:nvPr/>
        </p:nvSpPr>
        <p:spPr>
          <a:xfrm>
            <a:off x="-25773" y="692696"/>
            <a:ext cx="2653557" cy="1077218"/>
          </a:xfrm>
          <a:prstGeom prst="rect">
            <a:avLst/>
          </a:prstGeom>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目的</a:t>
            </a:r>
            <a:r>
              <a:rPr lang="en-US" altLang="ja-JP" sz="800" dirty="0" smtClean="0">
                <a:latin typeface="Meiryo UI" pitchFamily="50" charset="-128"/>
                <a:ea typeface="Meiryo UI" pitchFamily="50" charset="-128"/>
                <a:cs typeface="Meiryo UI" pitchFamily="50" charset="-128"/>
              </a:rPr>
              <a:t>】</a:t>
            </a:r>
          </a:p>
          <a:p>
            <a:r>
              <a:rPr lang="ja-JP" altLang="en-US" sz="800" dirty="0" smtClean="0">
                <a:latin typeface="Meiryo UI" pitchFamily="50" charset="-128"/>
                <a:ea typeface="Meiryo UI" pitchFamily="50" charset="-128"/>
                <a:cs typeface="Meiryo UI" pitchFamily="50" charset="-128"/>
              </a:rPr>
              <a:t>◆大阪府と大阪市でヒートアイランド対策の方針の統一を行</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い、ヒートアイランドの対策をより効率的に実施</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趣旨</a:t>
            </a:r>
            <a:r>
              <a:rPr lang="en-US" altLang="ja-JP" sz="800" dirty="0" smtClean="0">
                <a:latin typeface="Meiryo UI" pitchFamily="50" charset="-128"/>
                <a:ea typeface="Meiryo UI" pitchFamily="50" charset="-128"/>
                <a:cs typeface="Meiryo UI" pitchFamily="50" charset="-128"/>
              </a:rPr>
              <a:t>】</a:t>
            </a:r>
          </a:p>
          <a:p>
            <a:r>
              <a:rPr lang="ja-JP" altLang="en-US" sz="800" dirty="0" smtClean="0">
                <a:latin typeface="Meiryo UI" pitchFamily="50" charset="-128"/>
                <a:ea typeface="Meiryo UI" pitchFamily="50" charset="-128"/>
                <a:cs typeface="Meiryo UI" pitchFamily="50" charset="-128"/>
              </a:rPr>
              <a:t>◆大阪府と大阪市のヒートアイランド対策の目標や目標期間　　</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等を統一</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◆広域自治体と基礎自治体の役割の明確化</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◆国及び府市の最新の知見や新たな施策等の反映</a:t>
            </a:r>
            <a:endParaRPr lang="en-US" altLang="ja-JP" sz="800" dirty="0" smtClean="0">
              <a:latin typeface="Meiryo UI" pitchFamily="50" charset="-128"/>
              <a:ea typeface="Meiryo UI" pitchFamily="50" charset="-128"/>
              <a:cs typeface="Meiryo UI" pitchFamily="50" charset="-128"/>
            </a:endParaRPr>
          </a:p>
        </p:txBody>
      </p:sp>
      <p:sp>
        <p:nvSpPr>
          <p:cNvPr id="36" name="角丸四角形 35"/>
          <p:cNvSpPr/>
          <p:nvPr/>
        </p:nvSpPr>
        <p:spPr>
          <a:xfrm>
            <a:off x="2707734" y="476672"/>
            <a:ext cx="2170866" cy="261949"/>
          </a:xfrm>
          <a:prstGeom prst="roundRect">
            <a:avLst>
              <a:gd name="adj" fmla="val 50000"/>
            </a:avLst>
          </a:prstGeom>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基本方針の内容</a:t>
            </a:r>
            <a:endParaRPr kumimoji="1" lang="ja-JP" altLang="en-US" sz="1200" b="1" dirty="0">
              <a:latin typeface="Meiryo UI" pitchFamily="50" charset="-128"/>
              <a:ea typeface="Meiryo UI" pitchFamily="50" charset="-128"/>
              <a:cs typeface="Meiryo UI" pitchFamily="50" charset="-128"/>
            </a:endParaRPr>
          </a:p>
        </p:txBody>
      </p:sp>
      <p:sp>
        <p:nvSpPr>
          <p:cNvPr id="37" name="角丸四角形 36"/>
          <p:cNvSpPr/>
          <p:nvPr/>
        </p:nvSpPr>
        <p:spPr>
          <a:xfrm>
            <a:off x="50347" y="3599099"/>
            <a:ext cx="2217397" cy="261949"/>
          </a:xfrm>
          <a:prstGeom prst="roundRect">
            <a:avLst>
              <a:gd name="adj" fmla="val 50000"/>
            </a:avLst>
          </a:prstGeom>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050" b="1" dirty="0" smtClean="0">
                <a:latin typeface="Meiryo UI" pitchFamily="50" charset="-128"/>
                <a:ea typeface="Meiryo UI" pitchFamily="50" charset="-128"/>
                <a:cs typeface="Meiryo UI" pitchFamily="50" charset="-128"/>
              </a:rPr>
              <a:t>ヒートアイランド現象の現状</a:t>
            </a:r>
            <a:endParaRPr kumimoji="1" lang="ja-JP" altLang="en-US" sz="1050" b="1" dirty="0">
              <a:latin typeface="Meiryo UI" pitchFamily="50" charset="-128"/>
              <a:ea typeface="Meiryo UI" pitchFamily="50" charset="-128"/>
              <a:cs typeface="Meiryo UI" pitchFamily="50" charset="-128"/>
            </a:endParaRPr>
          </a:p>
        </p:txBody>
      </p:sp>
      <p:sp>
        <p:nvSpPr>
          <p:cNvPr id="38" name="角丸四角形 37"/>
          <p:cNvSpPr/>
          <p:nvPr/>
        </p:nvSpPr>
        <p:spPr>
          <a:xfrm>
            <a:off x="0" y="3573016"/>
            <a:ext cx="2627784" cy="3237358"/>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sz="1400" dirty="0"/>
          </a:p>
        </p:txBody>
      </p:sp>
      <p:sp>
        <p:nvSpPr>
          <p:cNvPr id="39" name="正方形/長方形 38"/>
          <p:cNvSpPr/>
          <p:nvPr/>
        </p:nvSpPr>
        <p:spPr>
          <a:xfrm>
            <a:off x="0" y="5613047"/>
            <a:ext cx="2636515" cy="1200329"/>
          </a:xfrm>
          <a:prstGeom prst="rect">
            <a:avLst/>
          </a:prstGeom>
        </p:spPr>
        <p:txBody>
          <a:bodyPr wrap="square">
            <a:spAutoFit/>
          </a:bodyPr>
          <a:lstStyle/>
          <a:p>
            <a:r>
              <a:rPr lang="ja-JP" altLang="en-US" sz="800" dirty="0" smtClean="0">
                <a:latin typeface="Meiryo UI" pitchFamily="50" charset="-128"/>
                <a:ea typeface="Meiryo UI" pitchFamily="50" charset="-128"/>
                <a:cs typeface="Meiryo UI" pitchFamily="50" charset="-128"/>
              </a:rPr>
              <a:t>◆府民意識</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○大阪府域アンケート結果</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10</a:t>
            </a:r>
            <a:r>
              <a:rPr lang="ja-JP" altLang="en-US" sz="800" dirty="0" smtClean="0">
                <a:latin typeface="Meiryo UI" pitchFamily="50" charset="-128"/>
                <a:ea typeface="Meiryo UI" pitchFamily="50" charset="-128"/>
                <a:cs typeface="Meiryo UI" pitchFamily="50" charset="-128"/>
              </a:rPr>
              <a:t>年前と比べて</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暑くて我慢できない日やあまり</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寝られな</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t>
            </a:r>
          </a:p>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かった</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日が増えていると感じた人は９割</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程度</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・クールスポットが身近なところにないが利用したいと考えて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いる人は</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割から</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割程度</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itchFamily="50" charset="-128"/>
                <a:ea typeface="Meiryo UI" pitchFamily="50" charset="-128"/>
                <a:cs typeface="Meiryo UI" pitchFamily="50" charset="-128"/>
              </a:rPr>
              <a:t>○大阪市域アンケート結果</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ヒートアイランド</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現象を緩和するための個人による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人工排熱</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の低減に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関する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ことが多い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2699792" y="6444044"/>
            <a:ext cx="6321118" cy="369332"/>
          </a:xfrm>
          <a:prstGeom prst="rect">
            <a:avLst/>
          </a:prstGeom>
        </p:spPr>
        <p:txBody>
          <a:bodyPr wrap="square">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府・市町村の縦の連携だけでなく、</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各自治体</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の環境部局と</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他</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部局間の横の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強化し、重層的な連携協力体制で推進</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現ヒートアイランド対策推進</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計画は</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本方針で示した目標や対策</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の方向性を踏まえ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、今後統一化を図り、</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年度を目処に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改定</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角丸四角形 49"/>
          <p:cNvSpPr/>
          <p:nvPr/>
        </p:nvSpPr>
        <p:spPr>
          <a:xfrm>
            <a:off x="2698208" y="434207"/>
            <a:ext cx="6445792" cy="6385693"/>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rtlCol="0" anchor="ctr"/>
          <a:lstStyle/>
          <a:p>
            <a:endParaRPr kumimoji="1" lang="ja-JP" altLang="en-US" sz="1400" dirty="0"/>
          </a:p>
        </p:txBody>
      </p:sp>
      <p:sp>
        <p:nvSpPr>
          <p:cNvPr id="61" name="角丸四角形 60"/>
          <p:cNvSpPr/>
          <p:nvPr/>
        </p:nvSpPr>
        <p:spPr>
          <a:xfrm>
            <a:off x="2771800" y="5271392"/>
            <a:ext cx="1908840" cy="173832"/>
          </a:xfrm>
          <a:prstGeom prst="roundRect">
            <a:avLst>
              <a:gd name="adj" fmla="val 50000"/>
            </a:avLst>
          </a:prstGeom>
          <a:solidFill>
            <a:schemeClr val="accent6"/>
          </a:solidFill>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900" b="1" dirty="0" smtClean="0">
                <a:latin typeface="Meiryo UI" pitchFamily="50" charset="-128"/>
                <a:ea typeface="Meiryo UI" pitchFamily="50" charset="-128"/>
                <a:cs typeface="Meiryo UI" pitchFamily="50" charset="-128"/>
              </a:rPr>
              <a:t>広域自治体と基礎自治体の役割</a:t>
            </a:r>
            <a:endParaRPr kumimoji="1" lang="ja-JP" altLang="en-US" sz="900" b="1" dirty="0">
              <a:latin typeface="Meiryo UI" pitchFamily="50" charset="-128"/>
              <a:ea typeface="Meiryo UI" pitchFamily="50" charset="-128"/>
              <a:cs typeface="Meiryo UI" pitchFamily="50" charset="-128"/>
            </a:endParaRPr>
          </a:p>
        </p:txBody>
      </p:sp>
      <p:sp>
        <p:nvSpPr>
          <p:cNvPr id="41" name="角丸四角形 40"/>
          <p:cNvSpPr/>
          <p:nvPr/>
        </p:nvSpPr>
        <p:spPr>
          <a:xfrm>
            <a:off x="2782231" y="6253691"/>
            <a:ext cx="1908840" cy="173832"/>
          </a:xfrm>
          <a:prstGeom prst="roundRect">
            <a:avLst>
              <a:gd name="adj" fmla="val 50000"/>
            </a:avLst>
          </a:prstGeom>
          <a:solidFill>
            <a:schemeClr val="accent6"/>
          </a:solidFill>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900" b="1" dirty="0" smtClean="0">
                <a:latin typeface="Meiryo UI" pitchFamily="50" charset="-128"/>
                <a:ea typeface="Meiryo UI" pitchFamily="50" charset="-128"/>
                <a:cs typeface="Meiryo UI" pitchFamily="50" charset="-128"/>
              </a:rPr>
              <a:t>今後の進め方</a:t>
            </a:r>
            <a:endParaRPr kumimoji="1" lang="ja-JP" altLang="en-US" sz="900" b="1" dirty="0">
              <a:latin typeface="Meiryo UI" pitchFamily="50" charset="-128"/>
              <a:ea typeface="Meiryo UI" pitchFamily="50" charset="-128"/>
              <a:cs typeface="Meiryo UI" pitchFamily="50" charset="-128"/>
            </a:endParaRPr>
          </a:p>
        </p:txBody>
      </p:sp>
      <p:sp>
        <p:nvSpPr>
          <p:cNvPr id="42" name="正方形/長方形 41"/>
          <p:cNvSpPr/>
          <p:nvPr/>
        </p:nvSpPr>
        <p:spPr>
          <a:xfrm>
            <a:off x="2643370" y="2021635"/>
            <a:ext cx="6417509" cy="553998"/>
          </a:xfrm>
          <a:prstGeom prst="rect">
            <a:avLst/>
          </a:prstGeom>
        </p:spPr>
        <p:txBody>
          <a:bodyPr wrap="square">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１：住宅地域における夏の夜間の気温を下げ</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まで</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に夏</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の熱帯</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夜の</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日数</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を</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より</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３割</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減ら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２：屋外空間にクールスポットを創出するとともに、人の健康へ</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の影響</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等を</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軽減する適応</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策を推進し</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夏</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昼間</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の暑熱</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環境の改善を</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図り、体感的な</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温度を下げる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13"/>
          <p:cNvGrpSpPr/>
          <p:nvPr/>
        </p:nvGrpSpPr>
        <p:grpSpPr>
          <a:xfrm>
            <a:off x="2699790" y="2902694"/>
            <a:ext cx="6471197" cy="2272556"/>
            <a:chOff x="2699790" y="2619847"/>
            <a:chExt cx="6471197" cy="2272556"/>
          </a:xfrm>
        </p:grpSpPr>
        <p:grpSp>
          <p:nvGrpSpPr>
            <p:cNvPr id="14" name="グループ化 9"/>
            <p:cNvGrpSpPr/>
            <p:nvPr/>
          </p:nvGrpSpPr>
          <p:grpSpPr>
            <a:xfrm>
              <a:off x="2699790" y="2619847"/>
              <a:ext cx="6452147" cy="2272556"/>
              <a:chOff x="2699790" y="2788302"/>
              <a:chExt cx="6452147" cy="2272556"/>
            </a:xfrm>
          </p:grpSpPr>
          <p:sp>
            <p:nvSpPr>
              <p:cNvPr id="57" name="正方形/長方形 56"/>
              <p:cNvSpPr/>
              <p:nvPr/>
            </p:nvSpPr>
            <p:spPr>
              <a:xfrm>
                <a:off x="6976839" y="2790453"/>
                <a:ext cx="2059657" cy="2270405"/>
              </a:xfrm>
              <a:prstGeom prst="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4894315" y="3949622"/>
                <a:ext cx="2062618" cy="1111236"/>
              </a:xfrm>
              <a:prstGeom prst="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4894315" y="2792268"/>
                <a:ext cx="2063474" cy="1140119"/>
              </a:xfrm>
              <a:prstGeom prst="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736986" y="2788302"/>
                <a:ext cx="2141614" cy="2272556"/>
              </a:xfrm>
              <a:prstGeom prst="rect">
                <a:avLst/>
              </a:prstGeom>
              <a:solidFill>
                <a:schemeClr val="accent6">
                  <a:lumMod val="20000"/>
                  <a:lumOff val="8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2699790" y="2788302"/>
                <a:ext cx="2520281" cy="2262158"/>
              </a:xfrm>
              <a:prstGeom prst="rect">
                <a:avLst/>
              </a:prstGeom>
              <a:noFill/>
              <a:ln w="9525">
                <a:noFill/>
              </a:ln>
            </p:spPr>
            <p:txBody>
              <a:bodyPr wrap="square">
                <a:spAutoFit/>
              </a:bodyPr>
              <a:lstStyle/>
              <a:p>
                <a:r>
                  <a:rPr lang="ja-JP" altLang="en-US" sz="800" b="1" dirty="0" smtClean="0">
                    <a:latin typeface="Meiryo UI" pitchFamily="50" charset="-128"/>
                    <a:ea typeface="Meiryo UI" pitchFamily="50" charset="-128"/>
                    <a:cs typeface="Meiryo UI" pitchFamily="50" charset="-128"/>
                  </a:rPr>
                  <a:t>◆人工排熱の低減</a:t>
                </a:r>
                <a:endParaRPr lang="en-US" altLang="ja-JP" sz="700" dirty="0" smtClean="0">
                  <a:latin typeface="Meiryo UI" pitchFamily="50" charset="-128"/>
                  <a:ea typeface="Meiryo UI" pitchFamily="50" charset="-128"/>
                  <a:cs typeface="Meiryo UI" pitchFamily="50" charset="-128"/>
                </a:endParaRPr>
              </a:p>
              <a:p>
                <a:r>
                  <a:rPr lang="ja-JP" altLang="en-US" sz="700" dirty="0" smtClean="0">
                    <a:latin typeface="Meiryo UI" pitchFamily="50" charset="-128"/>
                    <a:ea typeface="Meiryo UI" pitchFamily="50" charset="-128"/>
                    <a:cs typeface="Meiryo UI" pitchFamily="50" charset="-128"/>
                  </a:rPr>
                  <a:t>①建物からの排熱を減らすための対策</a:t>
                </a:r>
                <a:endParaRPr lang="en-US" altLang="ja-JP" sz="700" dirty="0">
                  <a:latin typeface="Meiryo UI" pitchFamily="50" charset="-128"/>
                  <a:ea typeface="Meiryo UI" pitchFamily="50" charset="-128"/>
                  <a:cs typeface="Meiryo UI"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建築物</a:t>
                </a:r>
                <a:r>
                  <a:rPr lang="ja-JP" altLang="ja-JP" sz="700" dirty="0">
                    <a:latin typeface="Meiryo UI" panose="020B0604030504040204" pitchFamily="50" charset="-128"/>
                    <a:ea typeface="Meiryo UI" panose="020B0604030504040204" pitchFamily="50" charset="-128"/>
                    <a:cs typeface="Meiryo UI" panose="020B0604030504040204" pitchFamily="50" charset="-128"/>
                  </a:rPr>
                  <a:t>・設備の</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省エネ化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ESCO</a:t>
                </a:r>
                <a:r>
                  <a:rPr lang="ja-JP" altLang="ja-JP" sz="700" dirty="0">
                    <a:latin typeface="Meiryo UI" panose="020B0604030504040204" pitchFamily="50" charset="-128"/>
                    <a:ea typeface="Meiryo UI" panose="020B0604030504040204" pitchFamily="50" charset="-128"/>
                    <a:cs typeface="Meiryo UI" panose="020B0604030504040204" pitchFamily="50" charset="-128"/>
                  </a:rPr>
                  <a:t>事業、</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BEMS</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HEMS</a:t>
                </a:r>
                <a:r>
                  <a:rPr lang="ja-JP" altLang="ja-JP" sz="7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CASBEE</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建物</a:t>
                </a:r>
                <a:r>
                  <a:rPr lang="ja-JP" altLang="ja-JP" sz="700" dirty="0">
                    <a:latin typeface="Meiryo UI" panose="020B0604030504040204" pitchFamily="50" charset="-128"/>
                    <a:ea typeface="Meiryo UI" panose="020B0604030504040204" pitchFamily="50" charset="-128"/>
                    <a:cs typeface="Meiryo UI" panose="020B0604030504040204" pitchFamily="50" charset="-128"/>
                  </a:rPr>
                  <a:t>の断熱化、空調設備・照明等の設備の高効率化</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運用改善</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未利用・再生可能エネルギーの活用</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（太陽光、</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太陽熱、</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地中熱、下水熱</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ﾊﾞｲｵﾏｽ</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、小水力等）</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エネルギー</a:t>
                </a:r>
                <a:r>
                  <a:rPr lang="ja-JP" altLang="ja-JP" sz="700" dirty="0">
                    <a:latin typeface="Meiryo UI" panose="020B0604030504040204" pitchFamily="50" charset="-128"/>
                    <a:ea typeface="Meiryo UI" panose="020B0604030504040204" pitchFamily="50" charset="-128"/>
                    <a:cs typeface="Meiryo UI" panose="020B0604030504040204" pitchFamily="50" charset="-128"/>
                  </a:rPr>
                  <a:t>の見える化による省エネ</a:t>
                </a:r>
                <a:r>
                  <a:rPr lang="ja-JP" altLang="ja-JP" sz="7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②自動車からの排熱を減らすための対策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・ミッシングリンク解消</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・エコカーの導入</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・公共交通機関の利用促進、交通渋滞対策の推進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③省エネ意識を</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高</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めるための対策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・家庭での省エネライフの推進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・環境教育の促進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・打ち水等イベントへの参加</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・省エネ・省</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700" baseline="-25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に関するセミナーによる省エネ意識の向上</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・エネルギーの見える化による省エネ意識の向上</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・節電の呼びかけ</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4845834" y="2788302"/>
                <a:ext cx="2202940" cy="754053"/>
              </a:xfrm>
              <a:prstGeom prst="rect">
                <a:avLst/>
              </a:prstGeom>
              <a:noFill/>
              <a:ln w="9525">
                <a:noFill/>
              </a:ln>
            </p:spPr>
            <p:txBody>
              <a:bodyPr wrap="square">
                <a:spAutoFit/>
              </a:bodyPr>
              <a:lstStyle/>
              <a:p>
                <a:r>
                  <a:rPr lang="ja-JP" altLang="en-US" sz="800" b="1" dirty="0" smtClean="0">
                    <a:latin typeface="Meiryo UI" pitchFamily="50" charset="-128"/>
                    <a:ea typeface="Meiryo UI" pitchFamily="50" charset="-128"/>
                    <a:cs typeface="Meiryo UI" pitchFamily="50" charset="-128"/>
                  </a:rPr>
                  <a:t>◆建物・地表面の高温化抑制</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①建物に熱をためないための対策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・太陽光パネルによる建物表面</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屋上・壁面</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smtClean="0">
                    <a:latin typeface="Meiryo UI" panose="020B0604030504040204" pitchFamily="50" charset="-128"/>
                    <a:ea typeface="Meiryo UI" panose="020B0604030504040204" pitchFamily="50" charset="-128"/>
                    <a:cs typeface="Meiryo UI" panose="020B0604030504040204" pitchFamily="50" charset="-128"/>
                  </a:rPr>
                  <a:t>の蓄</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熱</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の低減</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・建物表面</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屋上・壁面</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の高反射化による蓄熱の低減</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・建物表面</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屋上・壁面</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の緑化による蓄熱の低減</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6903974" y="2788302"/>
                <a:ext cx="2247963" cy="769441"/>
              </a:xfrm>
              <a:prstGeom prst="rect">
                <a:avLst/>
              </a:prstGeom>
              <a:noFill/>
              <a:ln w="9525">
                <a:noFill/>
              </a:ln>
            </p:spPr>
            <p:txBody>
              <a:bodyPr wrap="square">
                <a:spAutoFit/>
              </a:bodyPr>
              <a:lstStyle/>
              <a:p>
                <a:r>
                  <a:rPr lang="ja-JP" altLang="en-US" sz="800" b="1" dirty="0" smtClean="0">
                    <a:latin typeface="Meiryo UI" pitchFamily="50" charset="-128"/>
                    <a:ea typeface="Meiryo UI" pitchFamily="50" charset="-128"/>
                    <a:cs typeface="Meiryo UI" pitchFamily="50" charset="-128"/>
                  </a:rPr>
                  <a:t>◆都市形態の改善</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①緑を増やすための対策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・建築物の敷地・屋上・壁面等の緑化の促進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・道路内用地への植樹・未利用地の緑化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・公共空間・道路沿線民有地</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セミパブリック空間</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err="1" smtClean="0">
                    <a:latin typeface="Meiryo UI" panose="020B0604030504040204" pitchFamily="50" charset="-128"/>
                    <a:ea typeface="Meiryo UI" panose="020B0604030504040204" pitchFamily="50" charset="-128"/>
                    <a:cs typeface="Meiryo UI" panose="020B0604030504040204" pitchFamily="50" charset="-128"/>
                  </a:rPr>
                  <a:t>での</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緑化の取組み</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4851364" y="3979046"/>
                <a:ext cx="2087375" cy="969496"/>
              </a:xfrm>
              <a:prstGeom prst="rect">
                <a:avLst/>
              </a:prstGeom>
              <a:noFill/>
              <a:ln w="9525">
                <a:noFill/>
              </a:ln>
            </p:spPr>
            <p:txBody>
              <a:bodyPr wrap="square">
                <a:spAutoFit/>
              </a:bodyPr>
              <a:lstStyle/>
              <a:p>
                <a:r>
                  <a:rPr lang="ja-JP" altLang="en-US" sz="800" b="1" dirty="0" smtClean="0">
                    <a:latin typeface="Meiryo UI" pitchFamily="50" charset="-128"/>
                    <a:ea typeface="Meiryo UI" pitchFamily="50" charset="-128"/>
                    <a:cs typeface="Meiryo UI" pitchFamily="50" charset="-128"/>
                  </a:rPr>
                  <a:t>◆適応策の推進</a:t>
                </a:r>
              </a:p>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①人の健康への影響等を軽減する対策</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・適応策によるハード対策の普及促進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街路樹の整備・保全、建築物の敷地でのミスト</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散布の普及、緑のカーテン・カーペットづくり等</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・適応策によるソフト対策の普及促進</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熱中症予防等の情報提供や予防に関する知識</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の普及、打ち水等の普及</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11" name="テキスト ボックス 10"/>
            <p:cNvSpPr txBox="1"/>
            <p:nvPr/>
          </p:nvSpPr>
          <p:spPr>
            <a:xfrm>
              <a:off x="6895306" y="3520058"/>
              <a:ext cx="2165573" cy="738664"/>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緑地や水辺などのクールアイランドを増やすための対策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・都市公園や大規模緑地の整備、適切な維持管理</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・校園庭</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の芝生化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・下水処理水や雨水の利用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・ため池・農地・里山の保全</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・クールスポットの</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ネットワーク化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895306" y="4288904"/>
              <a:ext cx="2275681" cy="307777"/>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都市形態の改善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・「グランドデザイン・大阪」の各エリアでの都市形態の</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改善</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846691" y="3315688"/>
              <a:ext cx="2044424" cy="430887"/>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道路や駐車場などの高温化を防ぐための対策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・道路や駐車場への透水性・保水性舗装の施工</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・駐車場舗装面の高反射化</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・緑化</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正方形/長方形 44"/>
          <p:cNvSpPr/>
          <p:nvPr/>
        </p:nvSpPr>
        <p:spPr>
          <a:xfrm>
            <a:off x="2736012" y="980728"/>
            <a:ext cx="6407988" cy="707886"/>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今</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まで実施してきた人工排熱の低減、建物・地表面</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の高温化抑制の</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取組みを着実に</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◆「グランドデザイン・大阪」等に基づく都市形態の改善や「おおさかエネルギー地産地消推進プラン」等に基づく</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高効率</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な省エネ機器</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・設備導入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太陽光</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パネルの普及等の</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◆夏の昼間における人の健康への影響等を軽減するための適応策を推進</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3" cstate="print"/>
          <a:srcRect l="2778" t="1798" r="11759"/>
          <a:stretch>
            <a:fillRect/>
          </a:stretch>
        </p:blipFill>
        <p:spPr bwMode="auto">
          <a:xfrm>
            <a:off x="82104" y="3970050"/>
            <a:ext cx="2520280" cy="1447988"/>
          </a:xfrm>
          <a:prstGeom prst="rect">
            <a:avLst/>
          </a:prstGeom>
          <a:noFill/>
          <a:ln w="9525">
            <a:noFill/>
            <a:miter lim="800000"/>
            <a:headEnd/>
            <a:tailEnd/>
          </a:ln>
        </p:spPr>
      </p:pic>
      <p:sp>
        <p:nvSpPr>
          <p:cNvPr id="64" name="正方形/長方形 63"/>
          <p:cNvSpPr/>
          <p:nvPr/>
        </p:nvSpPr>
        <p:spPr>
          <a:xfrm>
            <a:off x="-15304" y="3823528"/>
            <a:ext cx="2636515" cy="215444"/>
          </a:xfrm>
          <a:prstGeom prst="rect">
            <a:avLst/>
          </a:prstGeom>
        </p:spPr>
        <p:txBody>
          <a:bodyPr wrap="square">
            <a:spAutoFit/>
          </a:bodyPr>
          <a:lstStyle/>
          <a:p>
            <a:r>
              <a:rPr lang="ja-JP" altLang="en-US" sz="800" dirty="0" smtClean="0">
                <a:latin typeface="Meiryo UI" pitchFamily="50" charset="-128"/>
                <a:ea typeface="Meiryo UI" pitchFamily="50" charset="-128"/>
                <a:cs typeface="Meiryo UI" pitchFamily="50" charset="-128"/>
              </a:rPr>
              <a:t>◆熱帯夜の日数</a:t>
            </a:r>
            <a:endParaRPr lang="en-US" altLang="ja-JP"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36512" y="5384249"/>
            <a:ext cx="2736304" cy="276999"/>
          </a:xfrm>
          <a:prstGeom prst="rect">
            <a:avLst/>
          </a:prstGeom>
        </p:spPr>
        <p:txBody>
          <a:bodyPr wrap="square">
            <a:spAutoFit/>
          </a:bodyPr>
          <a:lstStyle/>
          <a:p>
            <a:r>
              <a:rPr lang="en-US" altLang="ja-JP" sz="600" dirty="0" smtClean="0">
                <a:latin typeface="Meiryo UI" pitchFamily="50" charset="-128"/>
                <a:ea typeface="Meiryo UI" pitchFamily="50" charset="-128"/>
                <a:cs typeface="Meiryo UI" pitchFamily="50" charset="-128"/>
              </a:rPr>
              <a:t>※</a:t>
            </a:r>
            <a:r>
              <a:rPr lang="ja-JP" altLang="en-US" sz="600" dirty="0" smtClean="0">
                <a:latin typeface="Meiryo UI" pitchFamily="50" charset="-128"/>
                <a:ea typeface="Meiryo UI" pitchFamily="50" charset="-128"/>
                <a:cs typeface="Meiryo UI" pitchFamily="50" charset="-128"/>
              </a:rPr>
              <a:t>５年間移動平均：５年間の年平均値を平均し、その年の平均値として５年間</a:t>
            </a:r>
            <a:endParaRPr lang="en-US" altLang="ja-JP" sz="600" dirty="0" smtClean="0">
              <a:latin typeface="Meiryo UI" pitchFamily="50" charset="-128"/>
              <a:ea typeface="Meiryo UI" pitchFamily="50" charset="-128"/>
              <a:cs typeface="Meiryo UI" pitchFamily="50" charset="-128"/>
            </a:endParaRPr>
          </a:p>
          <a:p>
            <a:r>
              <a:rPr lang="ja-JP" altLang="en-US" sz="600" dirty="0" smtClean="0">
                <a:latin typeface="Meiryo UI" pitchFamily="50" charset="-128"/>
                <a:ea typeface="Meiryo UI" pitchFamily="50" charset="-128"/>
                <a:cs typeface="Meiryo UI" pitchFamily="50" charset="-128"/>
              </a:rPr>
              <a:t>　　　　　　　　　　　　　　の中間年にプロットしたもの</a:t>
            </a: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771800" y="2678112"/>
            <a:ext cx="1908840" cy="173832"/>
          </a:xfrm>
          <a:prstGeom prst="roundRect">
            <a:avLst>
              <a:gd name="adj" fmla="val 50000"/>
            </a:avLst>
          </a:prstGeom>
          <a:solidFill>
            <a:schemeClr val="accent6"/>
          </a:solidFill>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900" b="1" dirty="0" smtClean="0">
                <a:latin typeface="Meiryo UI" pitchFamily="50" charset="-128"/>
                <a:ea typeface="Meiryo UI" pitchFamily="50" charset="-128"/>
                <a:cs typeface="Meiryo UI" pitchFamily="50" charset="-128"/>
              </a:rPr>
              <a:t>主な対策</a:t>
            </a:r>
            <a:endParaRPr kumimoji="1" lang="ja-JP" altLang="en-US" sz="900" b="1" dirty="0">
              <a:latin typeface="Meiryo UI" pitchFamily="50" charset="-128"/>
              <a:ea typeface="Meiryo UI" pitchFamily="50" charset="-128"/>
              <a:cs typeface="Meiryo UI" pitchFamily="50" charset="-128"/>
            </a:endParaRPr>
          </a:p>
        </p:txBody>
      </p:sp>
      <p:sp>
        <p:nvSpPr>
          <p:cNvPr id="68" name="角丸四角形 67"/>
          <p:cNvSpPr/>
          <p:nvPr/>
        </p:nvSpPr>
        <p:spPr>
          <a:xfrm>
            <a:off x="2782231" y="1749637"/>
            <a:ext cx="1908840" cy="173832"/>
          </a:xfrm>
          <a:prstGeom prst="roundRect">
            <a:avLst>
              <a:gd name="adj" fmla="val 50000"/>
            </a:avLst>
          </a:prstGeom>
          <a:solidFill>
            <a:schemeClr val="accent6"/>
          </a:solidFill>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900" b="1" dirty="0" smtClean="0">
                <a:latin typeface="Meiryo UI" pitchFamily="50" charset="-128"/>
                <a:ea typeface="Meiryo UI" pitchFamily="50" charset="-128"/>
                <a:cs typeface="Meiryo UI" pitchFamily="50" charset="-128"/>
              </a:rPr>
              <a:t>対策の目標</a:t>
            </a:r>
            <a:endParaRPr kumimoji="1" lang="ja-JP" altLang="en-US" sz="900" b="1" dirty="0">
              <a:latin typeface="Meiryo UI" pitchFamily="50" charset="-128"/>
              <a:ea typeface="Meiryo UI" pitchFamily="50" charset="-128"/>
              <a:cs typeface="Meiryo UI" pitchFamily="50" charset="-128"/>
            </a:endParaRPr>
          </a:p>
        </p:txBody>
      </p:sp>
      <p:sp>
        <p:nvSpPr>
          <p:cNvPr id="69" name="正方形/長方形 68"/>
          <p:cNvSpPr/>
          <p:nvPr/>
        </p:nvSpPr>
        <p:spPr>
          <a:xfrm>
            <a:off x="2643370" y="5445224"/>
            <a:ext cx="6321118" cy="784830"/>
          </a:xfrm>
          <a:prstGeom prst="rect">
            <a:avLst/>
          </a:prstGeom>
        </p:spPr>
        <p:txBody>
          <a:bodyPr wrap="square">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広域自治体</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おける役割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将来</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デザインを中長期的な視点で</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描</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く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対策</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計画の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立案</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の対策に対する誘導</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策</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都市づくりの一体性や広域ネットワークを形成するため、</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広域的</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に管理が必要な道路や河川、大規模公園等において対策を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基礎自治体</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における役割</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の実情を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踏まえ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た</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きめ細か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施策</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展開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地域ネットワーク</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に不可欠な道路、河川、公園等</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対策を</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69"/>
          <p:cNvSpPr/>
          <p:nvPr/>
        </p:nvSpPr>
        <p:spPr>
          <a:xfrm>
            <a:off x="2735168" y="806896"/>
            <a:ext cx="1908840" cy="173832"/>
          </a:xfrm>
          <a:prstGeom prst="roundRect">
            <a:avLst>
              <a:gd name="adj" fmla="val 50000"/>
            </a:avLst>
          </a:prstGeom>
          <a:solidFill>
            <a:schemeClr val="accent6"/>
          </a:solidFill>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900" b="1" dirty="0" smtClean="0">
                <a:latin typeface="Meiryo UI" pitchFamily="50" charset="-128"/>
                <a:ea typeface="Meiryo UI" pitchFamily="50" charset="-128"/>
                <a:cs typeface="Meiryo UI" pitchFamily="50" charset="-128"/>
              </a:rPr>
              <a:t>基本的な考え方</a:t>
            </a:r>
            <a:endParaRPr kumimoji="1" lang="ja-JP" altLang="en-US" sz="900" b="1" dirty="0">
              <a:latin typeface="Meiryo UI" pitchFamily="50" charset="-128"/>
              <a:ea typeface="Meiryo UI" pitchFamily="50" charset="-128"/>
              <a:cs typeface="Meiryo UI" pitchFamily="50" charset="-128"/>
            </a:endParaRPr>
          </a:p>
        </p:txBody>
      </p:sp>
      <p:sp>
        <p:nvSpPr>
          <p:cNvPr id="48" name="テキスト ボックス 1"/>
          <p:cNvSpPr txBox="1">
            <a:spLocks/>
          </p:cNvSpPr>
          <p:nvPr/>
        </p:nvSpPr>
        <p:spPr>
          <a:xfrm>
            <a:off x="8244408" y="104329"/>
            <a:ext cx="792087" cy="228327"/>
          </a:xfrm>
          <a:prstGeom prst="rect">
            <a:avLst/>
          </a:prstGeom>
          <a:solidFill>
            <a:sysClr val="window" lastClr="FFFFFF"/>
          </a:solidFill>
          <a:ln w="6350">
            <a:solidFill>
              <a:prstClr val="black"/>
            </a:solidFill>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800"/>
              </a:lnSpc>
              <a:spcAft>
                <a:spcPts val="0"/>
              </a:spcAft>
            </a:pPr>
            <a:r>
              <a:rPr lang="ja-JP" sz="900" kern="100" dirty="0">
                <a:effectLst/>
                <a:latin typeface="Century"/>
                <a:ea typeface="ＭＳ 明朝"/>
                <a:cs typeface="Times New Roman"/>
              </a:rPr>
              <a:t>参考資料 </a:t>
            </a:r>
            <a:r>
              <a:rPr lang="ja-JP" altLang="en-US" sz="900" kern="100" dirty="0" smtClean="0">
                <a:effectLst/>
                <a:latin typeface="Century"/>
                <a:ea typeface="ＭＳ 明朝"/>
                <a:cs typeface="Times New Roman"/>
              </a:rPr>
              <a:t>７</a:t>
            </a:r>
            <a:endParaRPr lang="ja-JP" sz="900" kern="100" dirty="0">
              <a:effectLst/>
              <a:latin typeface="Century"/>
              <a:ea typeface="ＭＳ 明朝"/>
              <a:cs typeface="Times New Roman"/>
            </a:endParaRPr>
          </a:p>
        </p:txBody>
      </p:sp>
    </p:spTree>
    <p:extLst>
      <p:ext uri="{BB962C8B-B14F-4D97-AF65-F5344CB8AC3E}">
        <p14:creationId xmlns:p14="http://schemas.microsoft.com/office/powerpoint/2010/main" val="1509242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TotalTime>
  <Words>410</Words>
  <Application>Microsoft Office PowerPoint</Application>
  <PresentationFormat>画面に合わせる (4:3)</PresentationFormat>
  <Paragraphs>106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大阪府市ヒートアイランド対策基本方針（概要版）</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大阪府・市ヒートアイランド対策基本方針</dc:title>
  <dc:creator>永田　将也</dc:creator>
  <cp:lastModifiedBy>山田　繁</cp:lastModifiedBy>
  <cp:revision>90</cp:revision>
  <cp:lastPrinted>2014-07-02T05:44:37Z</cp:lastPrinted>
  <dcterms:created xsi:type="dcterms:W3CDTF">2014-02-20T08:45:46Z</dcterms:created>
  <dcterms:modified xsi:type="dcterms:W3CDTF">2014-07-02T06:12:40Z</dcterms:modified>
</cp:coreProperties>
</file>