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0" r:id="rId1"/>
  </p:sldMasterIdLst>
  <p:notesMasterIdLst>
    <p:notesMasterId r:id="rId20"/>
  </p:notesMasterIdLst>
  <p:handoutMasterIdLst>
    <p:handoutMasterId r:id="rId21"/>
  </p:handoutMasterIdLst>
  <p:sldIdLst>
    <p:sldId id="403" r:id="rId2"/>
    <p:sldId id="404" r:id="rId3"/>
    <p:sldId id="763" r:id="rId4"/>
    <p:sldId id="762" r:id="rId5"/>
    <p:sldId id="741" r:id="rId6"/>
    <p:sldId id="742" r:id="rId7"/>
    <p:sldId id="746" r:id="rId8"/>
    <p:sldId id="748" r:id="rId9"/>
    <p:sldId id="749" r:id="rId10"/>
    <p:sldId id="767" r:id="rId11"/>
    <p:sldId id="616" r:id="rId12"/>
    <p:sldId id="755" r:id="rId13"/>
    <p:sldId id="766" r:id="rId14"/>
    <p:sldId id="752" r:id="rId15"/>
    <p:sldId id="761" r:id="rId16"/>
    <p:sldId id="764" r:id="rId17"/>
    <p:sldId id="765" r:id="rId18"/>
    <p:sldId id="756" r:id="rId19"/>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81" userDrawn="1">
          <p15:clr>
            <a:srgbClr val="A4A3A4"/>
          </p15:clr>
        </p15:guide>
        <p15:guide id="2" pos="209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7EC97"/>
    <a:srgbClr val="FD6C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09" autoAdjust="0"/>
    <p:restoredTop sz="94129" autoAdjust="0"/>
  </p:normalViewPr>
  <p:slideViewPr>
    <p:cSldViewPr>
      <p:cViewPr varScale="1">
        <p:scale>
          <a:sx n="70" d="100"/>
          <a:sy n="70" d="100"/>
        </p:scale>
        <p:origin x="1782" y="78"/>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notesViewPr>
    <p:cSldViewPr>
      <p:cViewPr varScale="1">
        <p:scale>
          <a:sx n="64" d="100"/>
          <a:sy n="64" d="100"/>
        </p:scale>
        <p:origin x="2287" y="62"/>
      </p:cViewPr>
      <p:guideLst>
        <p:guide orient="horz" pos="3081"/>
        <p:guide pos="209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880101" cy="488793"/>
          </a:xfrm>
          <a:prstGeom prst="rect">
            <a:avLst/>
          </a:prstGeom>
        </p:spPr>
        <p:txBody>
          <a:bodyPr vert="horz" lIns="89639" tIns="44823" rIns="89639" bIns="44823"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6" y="9287062"/>
            <a:ext cx="2880101" cy="488792"/>
          </a:xfrm>
          <a:prstGeom prst="rect">
            <a:avLst/>
          </a:prstGeom>
        </p:spPr>
        <p:txBody>
          <a:bodyPr vert="horz" lIns="89639" tIns="44823" rIns="89639" bIns="4482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18" y="9287062"/>
            <a:ext cx="2880101" cy="488792"/>
          </a:xfrm>
          <a:prstGeom prst="rect">
            <a:avLst/>
          </a:prstGeom>
        </p:spPr>
        <p:txBody>
          <a:bodyPr vert="horz" lIns="89639" tIns="44823" rIns="89639" bIns="44823" rtlCol="0" anchor="b"/>
          <a:lstStyle>
            <a:lvl1pPr algn="r">
              <a:defRPr sz="1200"/>
            </a:lvl1pPr>
          </a:lstStyle>
          <a:p>
            <a:fld id="{3FA8D4F6-A8D6-432C-BA59-0C059F0DD957}" type="slidenum">
              <a:rPr kumimoji="1" lang="ja-JP" altLang="en-US" smtClean="0"/>
              <a:t>‹#›</a:t>
            </a:fld>
            <a:endParaRPr kumimoji="1" lang="ja-JP" altLang="en-US"/>
          </a:p>
        </p:txBody>
      </p:sp>
    </p:spTree>
    <p:extLst>
      <p:ext uri="{BB962C8B-B14F-4D97-AF65-F5344CB8AC3E}">
        <p14:creationId xmlns:p14="http://schemas.microsoft.com/office/powerpoint/2010/main" val="4282714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880308" cy="488871"/>
          </a:xfrm>
          <a:prstGeom prst="rect">
            <a:avLst/>
          </a:prstGeom>
        </p:spPr>
        <p:txBody>
          <a:bodyPr vert="horz" lIns="89639" tIns="44823" rIns="89639" bIns="4482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23" y="4"/>
            <a:ext cx="2880308" cy="488871"/>
          </a:xfrm>
          <a:prstGeom prst="rect">
            <a:avLst/>
          </a:prstGeom>
        </p:spPr>
        <p:txBody>
          <a:bodyPr vert="horz" lIns="89639" tIns="44823" rIns="89639" bIns="44823" rtlCol="0"/>
          <a:lstStyle>
            <a:lvl1pPr algn="r">
              <a:defRPr sz="1200"/>
            </a:lvl1pPr>
          </a:lstStyle>
          <a:p>
            <a:fld id="{8D5BEBC8-2257-4310-91FB-3838D0908DC9}" type="datetimeFigureOut">
              <a:rPr kumimoji="1" lang="ja-JP" altLang="en-US" smtClean="0"/>
              <a:t>2021/2/9</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39" tIns="44823" rIns="89639" bIns="44823" rtlCol="0" anchor="ctr"/>
          <a:lstStyle/>
          <a:p>
            <a:endParaRPr lang="ja-JP" altLang="en-US"/>
          </a:p>
        </p:txBody>
      </p:sp>
      <p:sp>
        <p:nvSpPr>
          <p:cNvPr id="5" name="ノート プレースホルダー 4"/>
          <p:cNvSpPr>
            <a:spLocks noGrp="1"/>
          </p:cNvSpPr>
          <p:nvPr>
            <p:ph type="body" sz="quarter" idx="3"/>
          </p:nvPr>
        </p:nvSpPr>
        <p:spPr>
          <a:xfrm>
            <a:off x="664687" y="4644271"/>
            <a:ext cx="5317490" cy="4399836"/>
          </a:xfrm>
          <a:prstGeom prst="rect">
            <a:avLst/>
          </a:prstGeom>
        </p:spPr>
        <p:txBody>
          <a:bodyPr vert="horz" lIns="89639" tIns="44823" rIns="89639" bIns="4482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286852"/>
            <a:ext cx="2880308" cy="488871"/>
          </a:xfrm>
          <a:prstGeom prst="rect">
            <a:avLst/>
          </a:prstGeom>
        </p:spPr>
        <p:txBody>
          <a:bodyPr vert="horz" lIns="89639" tIns="44823" rIns="89639" bIns="4482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23" y="9286852"/>
            <a:ext cx="2880308" cy="488871"/>
          </a:xfrm>
          <a:prstGeom prst="rect">
            <a:avLst/>
          </a:prstGeom>
        </p:spPr>
        <p:txBody>
          <a:bodyPr vert="horz" lIns="89639" tIns="44823" rIns="89639" bIns="44823" rtlCol="0" anchor="b"/>
          <a:lstStyle>
            <a:lvl1pPr algn="r">
              <a:defRPr sz="1200"/>
            </a:lvl1pPr>
          </a:lstStyle>
          <a:p>
            <a:fld id="{F87C77AA-7151-4A8D-8C26-E58B9E1A327F}" type="slidenum">
              <a:rPr kumimoji="1" lang="ja-JP" altLang="en-US" smtClean="0"/>
              <a:t>‹#›</a:t>
            </a:fld>
            <a:endParaRPr kumimoji="1" lang="ja-JP" altLang="en-US"/>
          </a:p>
        </p:txBody>
      </p:sp>
    </p:spTree>
    <p:extLst>
      <p:ext uri="{BB962C8B-B14F-4D97-AF65-F5344CB8AC3E}">
        <p14:creationId xmlns:p14="http://schemas.microsoft.com/office/powerpoint/2010/main" val="1120341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25538" y="1222375"/>
            <a:ext cx="4395787" cy="32988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0</a:t>
            </a:fld>
            <a:endParaRPr kumimoji="1" lang="ja-JP" altLang="en-US"/>
          </a:p>
        </p:txBody>
      </p:sp>
    </p:spTree>
    <p:extLst>
      <p:ext uri="{BB962C8B-B14F-4D97-AF65-F5344CB8AC3E}">
        <p14:creationId xmlns:p14="http://schemas.microsoft.com/office/powerpoint/2010/main" val="30379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17</a:t>
            </a:fld>
            <a:endParaRPr kumimoji="1" lang="ja-JP" altLang="en-US"/>
          </a:p>
        </p:txBody>
      </p:sp>
    </p:spTree>
    <p:extLst>
      <p:ext uri="{BB962C8B-B14F-4D97-AF65-F5344CB8AC3E}">
        <p14:creationId xmlns:p14="http://schemas.microsoft.com/office/powerpoint/2010/main" val="2469437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a:t>
            </a:fld>
            <a:endParaRPr kumimoji="1" lang="ja-JP" altLang="en-US"/>
          </a:p>
        </p:txBody>
      </p:sp>
    </p:spTree>
    <p:extLst>
      <p:ext uri="{BB962C8B-B14F-4D97-AF65-F5344CB8AC3E}">
        <p14:creationId xmlns:p14="http://schemas.microsoft.com/office/powerpoint/2010/main" val="99433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7C77AA-7151-4A8D-8C26-E58B9E1A327F}" type="slidenum">
              <a:rPr kumimoji="1" lang="ja-JP" altLang="en-US" smtClean="0"/>
              <a:t>7</a:t>
            </a:fld>
            <a:endParaRPr kumimoji="1" lang="ja-JP" altLang="en-US"/>
          </a:p>
        </p:txBody>
      </p:sp>
    </p:spTree>
    <p:extLst>
      <p:ext uri="{BB962C8B-B14F-4D97-AF65-F5344CB8AC3E}">
        <p14:creationId xmlns:p14="http://schemas.microsoft.com/office/powerpoint/2010/main" val="109069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10</a:t>
            </a:fld>
            <a:endParaRPr kumimoji="1" lang="ja-JP" altLang="en-US"/>
          </a:p>
        </p:txBody>
      </p:sp>
    </p:spTree>
    <p:extLst>
      <p:ext uri="{BB962C8B-B14F-4D97-AF65-F5344CB8AC3E}">
        <p14:creationId xmlns:p14="http://schemas.microsoft.com/office/powerpoint/2010/main" val="1365013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11</a:t>
            </a:fld>
            <a:endParaRPr kumimoji="1" lang="ja-JP" altLang="en-US"/>
          </a:p>
        </p:txBody>
      </p:sp>
    </p:spTree>
    <p:extLst>
      <p:ext uri="{BB962C8B-B14F-4D97-AF65-F5344CB8AC3E}">
        <p14:creationId xmlns:p14="http://schemas.microsoft.com/office/powerpoint/2010/main" val="197206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13</a:t>
            </a:fld>
            <a:endParaRPr kumimoji="1" lang="ja-JP" altLang="en-US"/>
          </a:p>
        </p:txBody>
      </p:sp>
    </p:spTree>
    <p:extLst>
      <p:ext uri="{BB962C8B-B14F-4D97-AF65-F5344CB8AC3E}">
        <p14:creationId xmlns:p14="http://schemas.microsoft.com/office/powerpoint/2010/main" val="140227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14</a:t>
            </a:fld>
            <a:endParaRPr kumimoji="1" lang="ja-JP" altLang="en-US"/>
          </a:p>
        </p:txBody>
      </p:sp>
    </p:spTree>
    <p:extLst>
      <p:ext uri="{BB962C8B-B14F-4D97-AF65-F5344CB8AC3E}">
        <p14:creationId xmlns:p14="http://schemas.microsoft.com/office/powerpoint/2010/main" val="226859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15</a:t>
            </a:fld>
            <a:endParaRPr kumimoji="1" lang="ja-JP" altLang="en-US"/>
          </a:p>
        </p:txBody>
      </p:sp>
    </p:spTree>
    <p:extLst>
      <p:ext uri="{BB962C8B-B14F-4D97-AF65-F5344CB8AC3E}">
        <p14:creationId xmlns:p14="http://schemas.microsoft.com/office/powerpoint/2010/main" val="4270916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F87C77AA-7151-4A8D-8C26-E58B9E1A327F}" type="slidenum">
              <a:rPr kumimoji="1" lang="ja-JP" altLang="en-US" smtClean="0"/>
              <a:t>16</a:t>
            </a:fld>
            <a:endParaRPr kumimoji="1" lang="ja-JP" altLang="en-US"/>
          </a:p>
        </p:txBody>
      </p:sp>
    </p:spTree>
    <p:extLst>
      <p:ext uri="{BB962C8B-B14F-4D97-AF65-F5344CB8AC3E}">
        <p14:creationId xmlns:p14="http://schemas.microsoft.com/office/powerpoint/2010/main" val="1865032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31F64F-0D30-4C3A-A0BE-910F4CC3C3E7}"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529328E1-F047-4AB4-B3FF-0294A283BF8F}"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3916089-223D-4750-89AE-B390316EF4A6}"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124093F2-F397-4322-8BCF-C5B5A26541AE}"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AAD4A4-B6F4-46BC-87F0-53D8B8B4CC34}" type="datetime1">
              <a:rPr kumimoji="1" lang="ja-JP" altLang="en-US" smtClean="0"/>
              <a:t>2021/2/9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6375DAB-E23D-468C-AF05-298D314015C0}"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0166098-0D6A-4E28-93E3-BBDB3A87EDC1}" type="datetime1">
              <a:rPr kumimoji="1" lang="ja-JP" altLang="en-US" smtClean="0"/>
              <a:t>2021/2/9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37ACE5D2-3648-4CCF-AC47-C802402CB13C}" type="datetime1">
              <a:rPr kumimoji="1" lang="ja-JP" altLang="en-US" smtClean="0"/>
              <a:t>2021/2/9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F9A8E-EE60-47D9-A1ED-FCE9387E1B69}" type="datetime1">
              <a:rPr kumimoji="1" lang="ja-JP" altLang="en-US" smtClean="0"/>
              <a:t>2021/2/9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47AEC9-FC0C-40DA-837B-2B35ECEA451C}"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CA3D9F-C0C5-4B45-A27A-2A4D899DB100}" type="datetime1">
              <a:rPr kumimoji="1" lang="ja-JP" altLang="en-US" smtClean="0"/>
              <a:t>2021/2/9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DA1747-7AE3-4485-B1CC-5CDDF653E874}"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672F1F-A543-43EE-80AA-CB7F72D8E56C}" type="datetime1">
              <a:rPr kumimoji="1" lang="ja-JP" altLang="en-US" smtClean="0"/>
              <a:t>2021/2/9</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1704" y="18288"/>
            <a:ext cx="1066800" cy="329184"/>
          </a:xfrm>
          <a:prstGeom prst="rect">
            <a:avLst/>
          </a:prstGeom>
        </p:spPr>
        <p:txBody>
          <a:bodyPr vert="horz" lIns="91440" tIns="45720" rIns="91440" bIns="45720" rtlCol="0" anchor="ctr"/>
          <a:lstStyle>
            <a:lvl1pPr algn="r">
              <a:defRPr sz="1600" b="1">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0DA1747-7AE3-4485-B1CC-5CDDF653E87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http://www.unic.or.jp/files/sdg_icon_17_ja-290x290.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http://ja.wikipedia.org/wiki/&#22823;&#38442;&#242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79309" y="2021169"/>
            <a:ext cx="8748464" cy="1445419"/>
          </a:xfrm>
        </p:spPr>
        <p:txBody>
          <a:bodyPr/>
          <a:lstStyle/>
          <a:p>
            <a:pPr algn="ct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ゼロエミッション車を中心とする電動車の</a:t>
            </a:r>
            <a:r>
              <a:rPr lang="en-US" altLang="ja-JP" sz="3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3600" b="1" dirty="0">
                <a:latin typeface="Meiryo UI" panose="020B0604030504040204" pitchFamily="50" charset="-128"/>
                <a:ea typeface="Meiryo UI" panose="020B0604030504040204" pitchFamily="50" charset="-128"/>
                <a:cs typeface="Meiryo UI" panose="020B0604030504040204" pitchFamily="50" charset="-128"/>
              </a:rPr>
            </a:br>
            <a:r>
              <a:rPr lang="ja-JP" altLang="en-US" sz="3600" b="1" dirty="0">
                <a:latin typeface="Meiryo UI" panose="020B0604030504040204" pitchFamily="50" charset="-128"/>
                <a:ea typeface="Meiryo UI" panose="020B0604030504040204" pitchFamily="50" charset="-128"/>
                <a:cs typeface="Meiryo UI" panose="020B0604030504040204" pitchFamily="50" charset="-128"/>
              </a:rPr>
              <a:t>普及促進に向けた制度のあり方について</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8028384" y="454530"/>
            <a:ext cx="1015588" cy="369332"/>
          </a:xfrm>
          <a:prstGeom prst="rect">
            <a:avLst/>
          </a:prstGeom>
          <a:noFill/>
          <a:ln w="12700">
            <a:solidFill>
              <a:schemeClr val="tx1"/>
            </a:solidFill>
          </a:ln>
        </p:spPr>
        <p:txBody>
          <a:bodyPr wrap="square" rtlCol="0">
            <a:spAutoFit/>
          </a:bodyPr>
          <a:lstStyle/>
          <a:p>
            <a:pPr algn="ctr"/>
            <a:r>
              <a:rPr kumimoji="1" lang="ja-JP" altLang="en-US" dirty="0"/>
              <a:t>資料</a:t>
            </a:r>
            <a:r>
              <a:rPr lang="ja-JP" altLang="en-US" dirty="0"/>
              <a:t>１</a:t>
            </a:r>
            <a:endParaRPr kumimoji="1" lang="ja-JP" altLang="en-US" dirty="0"/>
          </a:p>
        </p:txBody>
      </p:sp>
      <p:pic>
        <p:nvPicPr>
          <p:cNvPr id="7" name="Picture 13">
            <a:extLst>
              <a:ext uri="{FF2B5EF4-FFF2-40B4-BE49-F238E27FC236}">
                <a16:creationId xmlns:a16="http://schemas.microsoft.com/office/drawing/2014/main" id="{61E69E31-3FB2-4D2C-8C5D-0AA9E94BA7D4}"/>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334667" y="989128"/>
            <a:ext cx="863442" cy="86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7B35C5B3-B317-45D2-A1A7-DDDD7D5D14E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165" y="986749"/>
            <a:ext cx="858295"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92165169-5727-4122-B0B0-69956D1B229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7717" y="986749"/>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56C80187-4930-41A9-AA99-47E13B35432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08974" y="986749"/>
            <a:ext cx="861610" cy="8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図 10">
            <a:extLst>
              <a:ext uri="{FF2B5EF4-FFF2-40B4-BE49-F238E27FC236}">
                <a16:creationId xmlns:a16="http://schemas.microsoft.com/office/drawing/2014/main" id="{739C1168-DFAB-4BA3-9156-2D43105290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3670" y="988161"/>
            <a:ext cx="858293" cy="858293"/>
          </a:xfrm>
          <a:prstGeom prst="rect">
            <a:avLst/>
          </a:prstGeom>
        </p:spPr>
      </p:pic>
      <p:pic>
        <p:nvPicPr>
          <p:cNvPr id="12" name="図 11">
            <a:extLst>
              <a:ext uri="{FF2B5EF4-FFF2-40B4-BE49-F238E27FC236}">
                <a16:creationId xmlns:a16="http://schemas.microsoft.com/office/drawing/2014/main" id="{8DB71064-1EAC-4001-A5E8-5DBA32A97D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6338" y="989214"/>
            <a:ext cx="868329" cy="868329"/>
          </a:xfrm>
          <a:prstGeom prst="rect">
            <a:avLst/>
          </a:prstGeom>
        </p:spPr>
      </p:pic>
      <p:pic>
        <p:nvPicPr>
          <p:cNvPr id="13" name="図 12">
            <a:extLst>
              <a:ext uri="{FF2B5EF4-FFF2-40B4-BE49-F238E27FC236}">
                <a16:creationId xmlns:a16="http://schemas.microsoft.com/office/drawing/2014/main" id="{E51A4837-1F56-4A03-9C7F-187AA83A4C3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92031" y="986011"/>
            <a:ext cx="858196" cy="858196"/>
          </a:xfrm>
          <a:prstGeom prst="rect">
            <a:avLst/>
          </a:prstGeom>
        </p:spPr>
      </p:pic>
    </p:spTree>
    <p:extLst>
      <p:ext uri="{BB962C8B-B14F-4D97-AF65-F5344CB8AC3E}">
        <p14:creationId xmlns:p14="http://schemas.microsoft.com/office/powerpoint/2010/main" val="4210926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F0DA1747-7AE3-4485-B1CC-5CDDF653E874}" type="slidenum">
              <a:rPr kumimoji="1" lang="ja-JP" altLang="en-US" smtClean="0"/>
              <a:t>9</a:t>
            </a:fld>
            <a:endParaRPr kumimoji="1" lang="ja-JP" altLang="en-US"/>
          </a:p>
        </p:txBody>
      </p:sp>
      <p:sp>
        <p:nvSpPr>
          <p:cNvPr id="5" name="正方形/長方形 4"/>
          <p:cNvSpPr/>
          <p:nvPr/>
        </p:nvSpPr>
        <p:spPr>
          <a:xfrm>
            <a:off x="459497" y="867367"/>
            <a:ext cx="8352928" cy="584775"/>
          </a:xfrm>
          <a:prstGeom prst="rect">
            <a:avLst/>
          </a:prstGeom>
        </p:spPr>
        <p:txBody>
          <a:bodyPr wrap="square">
            <a:spAutoFit/>
          </a:bodyPr>
          <a:lstStyle/>
          <a:p>
            <a:r>
              <a:rPr lang="ja-JP" altLang="en-US" sz="1600" dirty="0" smtClean="0">
                <a:latin typeface="+mn-ea"/>
              </a:rPr>
              <a:t>・導入</a:t>
            </a:r>
            <a:r>
              <a:rPr lang="ja-JP" altLang="en-US" sz="1600" dirty="0">
                <a:latin typeface="+mn-ea"/>
              </a:rPr>
              <a:t>コストの低減　</a:t>
            </a:r>
            <a:r>
              <a:rPr lang="ja-JP" altLang="en-US" sz="1600" dirty="0" smtClean="0">
                <a:latin typeface="+mn-ea"/>
              </a:rPr>
              <a:t>　　・充電</a:t>
            </a:r>
            <a:r>
              <a:rPr lang="ja-JP" altLang="en-US" sz="1600" dirty="0">
                <a:latin typeface="+mn-ea"/>
              </a:rPr>
              <a:t>・水素インフラの整備　　　　</a:t>
            </a:r>
            <a:r>
              <a:rPr lang="ja-JP" altLang="en-US" sz="1600" dirty="0" smtClean="0">
                <a:latin typeface="+mn-ea"/>
              </a:rPr>
              <a:t>・認知度の向上</a:t>
            </a:r>
            <a:endParaRPr lang="en-US" altLang="ja-JP" sz="1600" dirty="0">
              <a:latin typeface="+mn-ea"/>
            </a:endParaRPr>
          </a:p>
          <a:p>
            <a:r>
              <a:rPr lang="ja-JP" altLang="en-US" sz="1600" dirty="0">
                <a:latin typeface="+mn-ea"/>
              </a:rPr>
              <a:t>・</a:t>
            </a:r>
            <a:r>
              <a:rPr lang="ja-JP" altLang="en-US" sz="1600" dirty="0" smtClean="0">
                <a:latin typeface="+mn-ea"/>
              </a:rPr>
              <a:t>車種</a:t>
            </a:r>
            <a:r>
              <a:rPr lang="ja-JP" altLang="en-US" sz="1600" dirty="0">
                <a:latin typeface="+mn-ea"/>
              </a:rPr>
              <a:t>の</a:t>
            </a:r>
            <a:r>
              <a:rPr lang="ja-JP" altLang="en-US" sz="1600" dirty="0" smtClean="0">
                <a:latin typeface="+mn-ea"/>
              </a:rPr>
              <a:t>拡充　 　　　　　・電池</a:t>
            </a:r>
            <a:r>
              <a:rPr lang="ja-JP" altLang="en-US" sz="1600" dirty="0">
                <a:latin typeface="+mn-ea"/>
              </a:rPr>
              <a:t>性能の向上（充電時間の短縮、航続距離の延長、重量等</a:t>
            </a:r>
            <a:r>
              <a:rPr lang="ja-JP" altLang="en-US" sz="1600" dirty="0" smtClean="0">
                <a:latin typeface="+mn-ea"/>
              </a:rPr>
              <a:t>）　など　</a:t>
            </a:r>
            <a:endParaRPr lang="en-US" altLang="ja-JP" sz="1600" dirty="0" smtClean="0">
              <a:latin typeface="+mn-ea"/>
            </a:endParaRPr>
          </a:p>
        </p:txBody>
      </p:sp>
      <p:sp>
        <p:nvSpPr>
          <p:cNvPr id="7" name="テキスト ボックス 6">
            <a:extLst>
              <a:ext uri="{FF2B5EF4-FFF2-40B4-BE49-F238E27FC236}">
                <a16:creationId xmlns:a16="http://schemas.microsoft.com/office/drawing/2014/main" id="{EE052288-DE15-420C-BF90-193BBE7102C5}"/>
              </a:ext>
            </a:extLst>
          </p:cNvPr>
          <p:cNvSpPr txBox="1"/>
          <p:nvPr/>
        </p:nvSpPr>
        <p:spPr>
          <a:xfrm>
            <a:off x="12853" y="413121"/>
            <a:ext cx="9131147"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ゼロエミッション車の普及に向けた課題</a:t>
            </a:r>
          </a:p>
        </p:txBody>
      </p:sp>
      <p:pic>
        <p:nvPicPr>
          <p:cNvPr id="28" name="図 27"/>
          <p:cNvPicPr>
            <a:picLocks noChangeAspect="1"/>
          </p:cNvPicPr>
          <p:nvPr/>
        </p:nvPicPr>
        <p:blipFill rotWithShape="1">
          <a:blip r:embed="rId2"/>
          <a:srcRect l="11259" t="29328" r="10152" b="33968"/>
          <a:stretch/>
        </p:blipFill>
        <p:spPr>
          <a:xfrm>
            <a:off x="814808" y="5458427"/>
            <a:ext cx="5323559" cy="1059822"/>
          </a:xfrm>
          <a:prstGeom prst="rect">
            <a:avLst/>
          </a:prstGeom>
        </p:spPr>
      </p:pic>
      <p:sp>
        <p:nvSpPr>
          <p:cNvPr id="32" name="正方形/長方形 31"/>
          <p:cNvSpPr/>
          <p:nvPr/>
        </p:nvSpPr>
        <p:spPr>
          <a:xfrm>
            <a:off x="737844" y="5796512"/>
            <a:ext cx="1503679" cy="732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58CED0E-AFD8-4EDD-9CD7-1D3FACD37351}"/>
              </a:ext>
            </a:extLst>
          </p:cNvPr>
          <p:cNvSpPr txBox="1"/>
          <p:nvPr/>
        </p:nvSpPr>
        <p:spPr>
          <a:xfrm>
            <a:off x="1936414" y="5730249"/>
            <a:ext cx="338554" cy="230832"/>
          </a:xfrm>
          <a:prstGeom prst="rect">
            <a:avLst/>
          </a:prstGeom>
          <a:noFill/>
        </p:spPr>
        <p:txBody>
          <a:bodyPr wrap="none" rtlCol="0">
            <a:spAutoFit/>
          </a:bodyPr>
          <a:lstStyle/>
          <a:p>
            <a:pPr algn="ctr"/>
            <a:r>
              <a:rPr kumimoji="1" lang="en-US" altLang="ja-JP" sz="900" dirty="0" smtClean="0"/>
              <a:t>EV</a:t>
            </a:r>
            <a:endParaRPr kumimoji="1" lang="en-US" altLang="ja-JP" sz="900" dirty="0"/>
          </a:p>
        </p:txBody>
      </p:sp>
      <p:sp>
        <p:nvSpPr>
          <p:cNvPr id="30" name="テキスト ボックス 29">
            <a:extLst>
              <a:ext uri="{FF2B5EF4-FFF2-40B4-BE49-F238E27FC236}">
                <a16:creationId xmlns:a16="http://schemas.microsoft.com/office/drawing/2014/main" id="{458CED0E-AFD8-4EDD-9CD7-1D3FACD37351}"/>
              </a:ext>
            </a:extLst>
          </p:cNvPr>
          <p:cNvSpPr txBox="1"/>
          <p:nvPr/>
        </p:nvSpPr>
        <p:spPr>
          <a:xfrm>
            <a:off x="1869277" y="5965066"/>
            <a:ext cx="421911" cy="230832"/>
          </a:xfrm>
          <a:prstGeom prst="rect">
            <a:avLst/>
          </a:prstGeom>
          <a:noFill/>
        </p:spPr>
        <p:txBody>
          <a:bodyPr wrap="none" rtlCol="0">
            <a:spAutoFit/>
          </a:bodyPr>
          <a:lstStyle/>
          <a:p>
            <a:pPr algn="ctr"/>
            <a:r>
              <a:rPr kumimoji="1" lang="en-US" altLang="ja-JP" sz="900" dirty="0" smtClean="0"/>
              <a:t>PHV</a:t>
            </a:r>
            <a:endParaRPr kumimoji="1" lang="en-US" altLang="ja-JP" sz="900" dirty="0"/>
          </a:p>
        </p:txBody>
      </p:sp>
      <p:sp>
        <p:nvSpPr>
          <p:cNvPr id="31" name="テキスト ボックス 30">
            <a:extLst>
              <a:ext uri="{FF2B5EF4-FFF2-40B4-BE49-F238E27FC236}">
                <a16:creationId xmlns:a16="http://schemas.microsoft.com/office/drawing/2014/main" id="{458CED0E-AFD8-4EDD-9CD7-1D3FACD37351}"/>
              </a:ext>
            </a:extLst>
          </p:cNvPr>
          <p:cNvSpPr txBox="1"/>
          <p:nvPr/>
        </p:nvSpPr>
        <p:spPr>
          <a:xfrm>
            <a:off x="1872482" y="6210577"/>
            <a:ext cx="415499" cy="230832"/>
          </a:xfrm>
          <a:prstGeom prst="rect">
            <a:avLst/>
          </a:prstGeom>
          <a:noFill/>
        </p:spPr>
        <p:txBody>
          <a:bodyPr wrap="none" rtlCol="0">
            <a:spAutoFit/>
          </a:bodyPr>
          <a:lstStyle/>
          <a:p>
            <a:pPr algn="ctr"/>
            <a:r>
              <a:rPr kumimoji="1" lang="en-US" altLang="ja-JP" sz="900" dirty="0" smtClean="0"/>
              <a:t>FCV</a:t>
            </a:r>
            <a:endParaRPr kumimoji="1" lang="en-US" altLang="ja-JP" sz="900" dirty="0"/>
          </a:p>
        </p:txBody>
      </p:sp>
      <p:sp>
        <p:nvSpPr>
          <p:cNvPr id="33" name="テキスト ボックス 32">
            <a:extLst>
              <a:ext uri="{FF2B5EF4-FFF2-40B4-BE49-F238E27FC236}">
                <a16:creationId xmlns:a16="http://schemas.microsoft.com/office/drawing/2014/main" id="{834500B0-437D-4AED-B751-FC47AFD515C0}"/>
              </a:ext>
            </a:extLst>
          </p:cNvPr>
          <p:cNvSpPr txBox="1"/>
          <p:nvPr/>
        </p:nvSpPr>
        <p:spPr>
          <a:xfrm>
            <a:off x="5945776" y="5735593"/>
            <a:ext cx="3321393" cy="507831"/>
          </a:xfrm>
          <a:prstGeom prst="rect">
            <a:avLst/>
          </a:prstGeom>
          <a:noFill/>
        </p:spPr>
        <p:txBody>
          <a:bodyPr wrap="square" rtlCol="0">
            <a:spAutoFit/>
          </a:bodyPr>
          <a:lstStyle/>
          <a:p>
            <a:r>
              <a:rPr kumimoji="1" lang="ja-JP" altLang="en-US" sz="900" dirty="0" smtClean="0"/>
              <a:t>←↑（出所</a:t>
            </a:r>
            <a:r>
              <a:rPr lang="ja-JP" altLang="en-US" sz="900" dirty="0" smtClean="0"/>
              <a:t>）一般社団法人次世代自動車振興センター</a:t>
            </a:r>
            <a:endParaRPr lang="en-US" altLang="ja-JP" sz="900" dirty="0" smtClean="0"/>
          </a:p>
          <a:p>
            <a:r>
              <a:rPr lang="ja-JP" altLang="en-US" sz="900" dirty="0" smtClean="0"/>
              <a:t>「</a:t>
            </a:r>
            <a:r>
              <a:rPr lang="en-US" altLang="ja-JP" sz="900" dirty="0" smtClean="0"/>
              <a:t>2019</a:t>
            </a:r>
            <a:r>
              <a:rPr lang="ja-JP" altLang="en-US" sz="900" dirty="0" smtClean="0"/>
              <a:t>年度クリーンエネルギー自動車普及に関する調査報告書」（</a:t>
            </a:r>
            <a:r>
              <a:rPr lang="en-US" altLang="ja-JP" sz="900" dirty="0" smtClean="0"/>
              <a:t>2020</a:t>
            </a:r>
            <a:r>
              <a:rPr lang="ja-JP" altLang="en-US" sz="900" dirty="0" smtClean="0"/>
              <a:t>年３月）</a:t>
            </a:r>
            <a:endParaRPr lang="ja-JP" altLang="en-US" sz="900" dirty="0"/>
          </a:p>
        </p:txBody>
      </p:sp>
      <p:sp>
        <p:nvSpPr>
          <p:cNvPr id="27" name="テキスト ボックス 26">
            <a:extLst>
              <a:ext uri="{FF2B5EF4-FFF2-40B4-BE49-F238E27FC236}">
                <a16:creationId xmlns:a16="http://schemas.microsoft.com/office/drawing/2014/main" id="{458CED0E-AFD8-4EDD-9CD7-1D3FACD37351}"/>
              </a:ext>
            </a:extLst>
          </p:cNvPr>
          <p:cNvSpPr txBox="1"/>
          <p:nvPr/>
        </p:nvSpPr>
        <p:spPr>
          <a:xfrm>
            <a:off x="2233915" y="5259161"/>
            <a:ext cx="3525324" cy="307777"/>
          </a:xfrm>
          <a:prstGeom prst="rect">
            <a:avLst/>
          </a:prstGeom>
          <a:noFill/>
        </p:spPr>
        <p:txBody>
          <a:bodyPr wrap="none" rtlCol="0">
            <a:spAutoFit/>
          </a:bodyPr>
          <a:lstStyle/>
          <a:p>
            <a:r>
              <a:rPr lang="en-US" altLang="ja-JP" sz="1400" b="1" u="sng" dirty="0"/>
              <a:t>EV/PHV </a:t>
            </a:r>
            <a:r>
              <a:rPr lang="ja-JP" altLang="en-US" sz="1400" b="1" u="sng" dirty="0"/>
              <a:t>非保有世帯における</a:t>
            </a:r>
            <a:r>
              <a:rPr lang="en-US" altLang="ja-JP" sz="1400" b="1" u="sng" dirty="0"/>
              <a:t>ZEV</a:t>
            </a:r>
            <a:r>
              <a:rPr lang="ja-JP" altLang="en-US" sz="1400" b="1" u="sng" dirty="0"/>
              <a:t>の認知度</a:t>
            </a:r>
            <a:endParaRPr kumimoji="1" lang="en-US" altLang="ja-JP" sz="1400" b="1" u="sng" dirty="0"/>
          </a:p>
        </p:txBody>
      </p:sp>
      <p:cxnSp>
        <p:nvCxnSpPr>
          <p:cNvPr id="117" name="直線コネクタ 116"/>
          <p:cNvCxnSpPr/>
          <p:nvPr/>
        </p:nvCxnSpPr>
        <p:spPr>
          <a:xfrm>
            <a:off x="2737458" y="575389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4515458" y="575389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5610833" y="575389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5426683" y="601424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4102708" y="601424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677133" y="6014249"/>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2546958" y="6271424"/>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3604233" y="6271424"/>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5163158" y="6271424"/>
            <a:ext cx="0" cy="15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図 35"/>
          <p:cNvPicPr>
            <a:picLocks noChangeAspect="1"/>
          </p:cNvPicPr>
          <p:nvPr/>
        </p:nvPicPr>
        <p:blipFill rotWithShape="1">
          <a:blip r:embed="rId3"/>
          <a:srcRect l="10127" t="5702" r="4618" b="22498"/>
          <a:stretch/>
        </p:blipFill>
        <p:spPr>
          <a:xfrm>
            <a:off x="3960503" y="1800871"/>
            <a:ext cx="5257503" cy="2901794"/>
          </a:xfrm>
          <a:prstGeom prst="rect">
            <a:avLst/>
          </a:prstGeom>
        </p:spPr>
      </p:pic>
      <p:sp>
        <p:nvSpPr>
          <p:cNvPr id="37" name="正方形/長方形 36"/>
          <p:cNvSpPr/>
          <p:nvPr/>
        </p:nvSpPr>
        <p:spPr>
          <a:xfrm>
            <a:off x="3602419" y="1986726"/>
            <a:ext cx="2040427" cy="2803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458CED0E-AFD8-4EDD-9CD7-1D3FACD37351}"/>
              </a:ext>
            </a:extLst>
          </p:cNvPr>
          <p:cNvSpPr txBox="1"/>
          <p:nvPr/>
        </p:nvSpPr>
        <p:spPr>
          <a:xfrm>
            <a:off x="4946601" y="2017672"/>
            <a:ext cx="764954" cy="215444"/>
          </a:xfrm>
          <a:prstGeom prst="rect">
            <a:avLst/>
          </a:prstGeom>
          <a:noFill/>
        </p:spPr>
        <p:txBody>
          <a:bodyPr wrap="none" rtlCol="0">
            <a:spAutoFit/>
          </a:bodyPr>
          <a:lstStyle/>
          <a:p>
            <a:pPr algn="r"/>
            <a:r>
              <a:rPr kumimoji="1" lang="ja-JP" altLang="en-US" sz="800" dirty="0" smtClean="0"/>
              <a:t>環境に優しい</a:t>
            </a:r>
            <a:endParaRPr kumimoji="1" lang="en-US" altLang="ja-JP" sz="800" dirty="0"/>
          </a:p>
        </p:txBody>
      </p:sp>
      <p:sp>
        <p:nvSpPr>
          <p:cNvPr id="39" name="テキスト ボックス 38">
            <a:extLst>
              <a:ext uri="{FF2B5EF4-FFF2-40B4-BE49-F238E27FC236}">
                <a16:creationId xmlns:a16="http://schemas.microsoft.com/office/drawing/2014/main" id="{458CED0E-AFD8-4EDD-9CD7-1D3FACD37351}"/>
              </a:ext>
            </a:extLst>
          </p:cNvPr>
          <p:cNvSpPr txBox="1"/>
          <p:nvPr/>
        </p:nvSpPr>
        <p:spPr>
          <a:xfrm>
            <a:off x="4755844" y="2225719"/>
            <a:ext cx="955711" cy="215444"/>
          </a:xfrm>
          <a:prstGeom prst="rect">
            <a:avLst/>
          </a:prstGeom>
          <a:noFill/>
        </p:spPr>
        <p:txBody>
          <a:bodyPr wrap="none" rtlCol="0">
            <a:spAutoFit/>
          </a:bodyPr>
          <a:lstStyle/>
          <a:p>
            <a:pPr algn="r"/>
            <a:r>
              <a:rPr kumimoji="1" lang="ja-JP" altLang="en-US" sz="800" dirty="0" smtClean="0"/>
              <a:t>自宅で充電できる</a:t>
            </a:r>
            <a:endParaRPr kumimoji="1" lang="en-US" altLang="ja-JP" sz="800" dirty="0"/>
          </a:p>
        </p:txBody>
      </p:sp>
      <p:sp>
        <p:nvSpPr>
          <p:cNvPr id="40" name="テキスト ボックス 39">
            <a:extLst>
              <a:ext uri="{FF2B5EF4-FFF2-40B4-BE49-F238E27FC236}">
                <a16:creationId xmlns:a16="http://schemas.microsoft.com/office/drawing/2014/main" id="{458CED0E-AFD8-4EDD-9CD7-1D3FACD37351}"/>
              </a:ext>
            </a:extLst>
          </p:cNvPr>
          <p:cNvSpPr txBox="1"/>
          <p:nvPr/>
        </p:nvSpPr>
        <p:spPr>
          <a:xfrm>
            <a:off x="4220441" y="2417552"/>
            <a:ext cx="1491114" cy="215444"/>
          </a:xfrm>
          <a:prstGeom prst="rect">
            <a:avLst/>
          </a:prstGeom>
          <a:noFill/>
        </p:spPr>
        <p:txBody>
          <a:bodyPr wrap="none" rtlCol="0">
            <a:spAutoFit/>
          </a:bodyPr>
          <a:lstStyle/>
          <a:p>
            <a:pPr algn="r"/>
            <a:r>
              <a:rPr kumimoji="1" lang="ja-JP" altLang="en-US" sz="800" dirty="0" smtClean="0"/>
              <a:t>充電スポット数が充実している</a:t>
            </a:r>
            <a:endParaRPr kumimoji="1" lang="en-US" altLang="ja-JP" sz="800" dirty="0"/>
          </a:p>
        </p:txBody>
      </p:sp>
      <p:sp>
        <p:nvSpPr>
          <p:cNvPr id="41" name="テキスト ボックス 40">
            <a:extLst>
              <a:ext uri="{FF2B5EF4-FFF2-40B4-BE49-F238E27FC236}">
                <a16:creationId xmlns:a16="http://schemas.microsoft.com/office/drawing/2014/main" id="{458CED0E-AFD8-4EDD-9CD7-1D3FACD37351}"/>
              </a:ext>
            </a:extLst>
          </p:cNvPr>
          <p:cNvSpPr txBox="1"/>
          <p:nvPr/>
        </p:nvSpPr>
        <p:spPr>
          <a:xfrm>
            <a:off x="3949533" y="2617155"/>
            <a:ext cx="1762022" cy="215444"/>
          </a:xfrm>
          <a:prstGeom prst="rect">
            <a:avLst/>
          </a:prstGeom>
          <a:noFill/>
        </p:spPr>
        <p:txBody>
          <a:bodyPr wrap="none" rtlCol="0">
            <a:spAutoFit/>
          </a:bodyPr>
          <a:lstStyle/>
          <a:p>
            <a:pPr algn="r"/>
            <a:r>
              <a:rPr kumimoji="1" lang="ja-JP" altLang="en-US" sz="800" dirty="0" smtClean="0"/>
              <a:t>一充電当たり走行距離が十分である</a:t>
            </a:r>
            <a:endParaRPr kumimoji="1" lang="en-US" altLang="ja-JP" sz="800" dirty="0"/>
          </a:p>
        </p:txBody>
      </p:sp>
      <p:sp>
        <p:nvSpPr>
          <p:cNvPr id="43" name="テキスト ボックス 42">
            <a:extLst>
              <a:ext uri="{FF2B5EF4-FFF2-40B4-BE49-F238E27FC236}">
                <a16:creationId xmlns:a16="http://schemas.microsoft.com/office/drawing/2014/main" id="{458CED0E-AFD8-4EDD-9CD7-1D3FACD37351}"/>
              </a:ext>
            </a:extLst>
          </p:cNvPr>
          <p:cNvSpPr txBox="1"/>
          <p:nvPr/>
        </p:nvSpPr>
        <p:spPr>
          <a:xfrm>
            <a:off x="3858163" y="3036577"/>
            <a:ext cx="1853392" cy="215444"/>
          </a:xfrm>
          <a:prstGeom prst="rect">
            <a:avLst/>
          </a:prstGeom>
          <a:noFill/>
        </p:spPr>
        <p:txBody>
          <a:bodyPr wrap="none" rtlCol="0">
            <a:spAutoFit/>
          </a:bodyPr>
          <a:lstStyle/>
          <a:p>
            <a:pPr algn="r"/>
            <a:r>
              <a:rPr kumimoji="1" lang="ja-JP" altLang="en-US" sz="800" dirty="0" smtClean="0"/>
              <a:t>購入補助金がありお買い得感があった</a:t>
            </a:r>
            <a:endParaRPr kumimoji="1" lang="en-US" altLang="ja-JP" sz="800" dirty="0"/>
          </a:p>
        </p:txBody>
      </p:sp>
      <p:sp>
        <p:nvSpPr>
          <p:cNvPr id="44" name="テキスト ボックス 43">
            <a:extLst>
              <a:ext uri="{FF2B5EF4-FFF2-40B4-BE49-F238E27FC236}">
                <a16:creationId xmlns:a16="http://schemas.microsoft.com/office/drawing/2014/main" id="{458CED0E-AFD8-4EDD-9CD7-1D3FACD37351}"/>
              </a:ext>
            </a:extLst>
          </p:cNvPr>
          <p:cNvSpPr txBox="1"/>
          <p:nvPr/>
        </p:nvSpPr>
        <p:spPr>
          <a:xfrm>
            <a:off x="3991211" y="3247970"/>
            <a:ext cx="1720344" cy="215444"/>
          </a:xfrm>
          <a:prstGeom prst="rect">
            <a:avLst/>
          </a:prstGeom>
          <a:noFill/>
        </p:spPr>
        <p:txBody>
          <a:bodyPr wrap="none" rtlCol="0">
            <a:spAutoFit/>
          </a:bodyPr>
          <a:lstStyle/>
          <a:p>
            <a:pPr algn="r"/>
            <a:r>
              <a:rPr kumimoji="1" lang="ja-JP" altLang="en-US" sz="800" dirty="0" smtClean="0"/>
              <a:t>エコカー減税でお買い得感があった</a:t>
            </a:r>
            <a:endParaRPr kumimoji="1" lang="en-US" altLang="ja-JP" sz="800" dirty="0"/>
          </a:p>
        </p:txBody>
      </p:sp>
      <p:sp>
        <p:nvSpPr>
          <p:cNvPr id="46" name="テキスト ボックス 45">
            <a:extLst>
              <a:ext uri="{FF2B5EF4-FFF2-40B4-BE49-F238E27FC236}">
                <a16:creationId xmlns:a16="http://schemas.microsoft.com/office/drawing/2014/main" id="{458CED0E-AFD8-4EDD-9CD7-1D3FACD37351}"/>
              </a:ext>
            </a:extLst>
          </p:cNvPr>
          <p:cNvSpPr txBox="1"/>
          <p:nvPr/>
        </p:nvSpPr>
        <p:spPr>
          <a:xfrm>
            <a:off x="5116519" y="3647148"/>
            <a:ext cx="595036" cy="215444"/>
          </a:xfrm>
          <a:prstGeom prst="rect">
            <a:avLst/>
          </a:prstGeom>
          <a:noFill/>
        </p:spPr>
        <p:txBody>
          <a:bodyPr wrap="none" rtlCol="0">
            <a:spAutoFit/>
          </a:bodyPr>
          <a:lstStyle/>
          <a:p>
            <a:pPr algn="r"/>
            <a:r>
              <a:rPr kumimoji="1" lang="ja-JP" altLang="en-US" sz="800" dirty="0" smtClean="0"/>
              <a:t>音が静か</a:t>
            </a:r>
            <a:endParaRPr kumimoji="1" lang="en-US" altLang="ja-JP" sz="800" dirty="0"/>
          </a:p>
        </p:txBody>
      </p:sp>
      <p:sp>
        <p:nvSpPr>
          <p:cNvPr id="48" name="テキスト ボックス 47">
            <a:extLst>
              <a:ext uri="{FF2B5EF4-FFF2-40B4-BE49-F238E27FC236}">
                <a16:creationId xmlns:a16="http://schemas.microsoft.com/office/drawing/2014/main" id="{458CED0E-AFD8-4EDD-9CD7-1D3FACD37351}"/>
              </a:ext>
            </a:extLst>
          </p:cNvPr>
          <p:cNvSpPr txBox="1"/>
          <p:nvPr/>
        </p:nvSpPr>
        <p:spPr>
          <a:xfrm>
            <a:off x="4326239" y="4072287"/>
            <a:ext cx="1385316" cy="215444"/>
          </a:xfrm>
          <a:prstGeom prst="rect">
            <a:avLst/>
          </a:prstGeom>
          <a:noFill/>
        </p:spPr>
        <p:txBody>
          <a:bodyPr wrap="none" rtlCol="0">
            <a:spAutoFit/>
          </a:bodyPr>
          <a:lstStyle/>
          <a:p>
            <a:pPr algn="r"/>
            <a:r>
              <a:rPr kumimoji="1" lang="ja-JP" altLang="en-US" sz="800" dirty="0" smtClean="0"/>
              <a:t>災害時の非常用電源になる</a:t>
            </a:r>
            <a:endParaRPr kumimoji="1" lang="en-US" altLang="ja-JP" sz="800" dirty="0"/>
          </a:p>
        </p:txBody>
      </p:sp>
      <p:cxnSp>
        <p:nvCxnSpPr>
          <p:cNvPr id="65" name="直線コネクタ 64"/>
          <p:cNvCxnSpPr/>
          <p:nvPr/>
        </p:nvCxnSpPr>
        <p:spPr>
          <a:xfrm>
            <a:off x="6634257" y="2072866"/>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974893" y="2072866"/>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8721164" y="2072866"/>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8759838" y="2072866"/>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6422245" y="22716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7553331" y="22716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8277377" y="26812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8766901" y="22779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8296427" y="24780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8645677" y="24811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8553602" y="22748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7216927" y="24780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6032652" y="24780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6019952" y="26812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6893077" y="26812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7670952" y="268120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636027" y="2890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6381902" y="2890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8496452" y="2890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8667902" y="2890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8683068" y="30940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8460818" y="30940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416243" y="30940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6165293" y="30940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6206568" y="32972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7540068" y="32972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8578293" y="32972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8727518" y="329727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8763602" y="34983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a:off x="8687402" y="34983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a:off x="7690452" y="34983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a:off x="6680802" y="34983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6899877" y="3704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8265127" y="3704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690577" y="3704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8785827" y="3704757"/>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8747727" y="39047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8211152" y="39047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7042752" y="39047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036277" y="39047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6131527" y="41079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7039577" y="41079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8334977" y="41079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8595327" y="410798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8576277" y="43048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8258777" y="43048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6896702" y="43048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6175977" y="43048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6229952" y="45080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p:nvPr/>
        </p:nvCxnSpPr>
        <p:spPr>
          <a:xfrm>
            <a:off x="7134827" y="45080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a:off x="8414352" y="45080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8709627" y="4508032"/>
            <a:ext cx="0" cy="107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458CED0E-AFD8-4EDD-9CD7-1D3FACD37351}"/>
              </a:ext>
            </a:extLst>
          </p:cNvPr>
          <p:cNvSpPr txBox="1"/>
          <p:nvPr/>
        </p:nvSpPr>
        <p:spPr>
          <a:xfrm>
            <a:off x="5637558" y="4861226"/>
            <a:ext cx="817853" cy="400110"/>
          </a:xfrm>
          <a:prstGeom prst="rect">
            <a:avLst/>
          </a:prstGeom>
          <a:noFill/>
        </p:spPr>
        <p:txBody>
          <a:bodyPr wrap="none" rtlCol="0">
            <a:spAutoFit/>
          </a:bodyPr>
          <a:lstStyle/>
          <a:p>
            <a:r>
              <a:rPr kumimoji="1" lang="ja-JP" altLang="en-US" sz="1000" dirty="0" smtClean="0"/>
              <a:t>非常に満足</a:t>
            </a:r>
            <a:endParaRPr kumimoji="1" lang="en-US" altLang="ja-JP" sz="1000" dirty="0" smtClean="0"/>
          </a:p>
          <a:p>
            <a:r>
              <a:rPr kumimoji="1" lang="ja-JP" altLang="en-US" sz="1000" dirty="0" smtClean="0"/>
              <a:t>（★５）</a:t>
            </a:r>
            <a:endParaRPr kumimoji="1" lang="en-US" altLang="ja-JP" sz="1000" dirty="0"/>
          </a:p>
        </p:txBody>
      </p:sp>
      <p:sp>
        <p:nvSpPr>
          <p:cNvPr id="128" name="テキスト ボックス 127">
            <a:extLst>
              <a:ext uri="{FF2B5EF4-FFF2-40B4-BE49-F238E27FC236}">
                <a16:creationId xmlns:a16="http://schemas.microsoft.com/office/drawing/2014/main" id="{458CED0E-AFD8-4EDD-9CD7-1D3FACD37351}"/>
              </a:ext>
            </a:extLst>
          </p:cNvPr>
          <p:cNvSpPr txBox="1"/>
          <p:nvPr/>
        </p:nvSpPr>
        <p:spPr>
          <a:xfrm>
            <a:off x="6492206" y="4863703"/>
            <a:ext cx="529312" cy="400110"/>
          </a:xfrm>
          <a:prstGeom prst="rect">
            <a:avLst/>
          </a:prstGeom>
          <a:noFill/>
        </p:spPr>
        <p:txBody>
          <a:bodyPr wrap="none" rtlCol="0">
            <a:spAutoFit/>
          </a:bodyPr>
          <a:lstStyle/>
          <a:p>
            <a:r>
              <a:rPr kumimoji="1" lang="ja-JP" altLang="en-US" sz="1000" dirty="0" smtClean="0"/>
              <a:t>満足</a:t>
            </a:r>
            <a:endParaRPr kumimoji="1" lang="en-US" altLang="ja-JP" sz="1000" dirty="0" smtClean="0"/>
          </a:p>
          <a:p>
            <a:r>
              <a:rPr kumimoji="1" lang="ja-JP" altLang="en-US" sz="1000" dirty="0" smtClean="0"/>
              <a:t>（★４）</a:t>
            </a:r>
            <a:endParaRPr kumimoji="1" lang="en-US" altLang="ja-JP" sz="1000" dirty="0"/>
          </a:p>
        </p:txBody>
      </p:sp>
      <p:sp>
        <p:nvSpPr>
          <p:cNvPr id="129" name="テキスト ボックス 128">
            <a:extLst>
              <a:ext uri="{FF2B5EF4-FFF2-40B4-BE49-F238E27FC236}">
                <a16:creationId xmlns:a16="http://schemas.microsoft.com/office/drawing/2014/main" id="{458CED0E-AFD8-4EDD-9CD7-1D3FACD37351}"/>
              </a:ext>
            </a:extLst>
          </p:cNvPr>
          <p:cNvSpPr txBox="1"/>
          <p:nvPr/>
        </p:nvSpPr>
        <p:spPr>
          <a:xfrm>
            <a:off x="7551220" y="4857240"/>
            <a:ext cx="529312" cy="400110"/>
          </a:xfrm>
          <a:prstGeom prst="rect">
            <a:avLst/>
          </a:prstGeom>
          <a:noFill/>
        </p:spPr>
        <p:txBody>
          <a:bodyPr wrap="none" rtlCol="0">
            <a:spAutoFit/>
          </a:bodyPr>
          <a:lstStyle/>
          <a:p>
            <a:r>
              <a:rPr kumimoji="1" lang="ja-JP" altLang="en-US" sz="1000" dirty="0" smtClean="0"/>
              <a:t>普通</a:t>
            </a:r>
            <a:endParaRPr kumimoji="1" lang="en-US" altLang="ja-JP" sz="1000" dirty="0" smtClean="0"/>
          </a:p>
          <a:p>
            <a:pPr algn="r"/>
            <a:r>
              <a:rPr kumimoji="1" lang="ja-JP" altLang="en-US" sz="1000" dirty="0" smtClean="0"/>
              <a:t>（★３）</a:t>
            </a:r>
            <a:endParaRPr kumimoji="1" lang="en-US" altLang="ja-JP" sz="1000" dirty="0"/>
          </a:p>
        </p:txBody>
      </p:sp>
      <p:sp>
        <p:nvSpPr>
          <p:cNvPr id="130" name="テキスト ボックス 129">
            <a:extLst>
              <a:ext uri="{FF2B5EF4-FFF2-40B4-BE49-F238E27FC236}">
                <a16:creationId xmlns:a16="http://schemas.microsoft.com/office/drawing/2014/main" id="{458CED0E-AFD8-4EDD-9CD7-1D3FACD37351}"/>
              </a:ext>
            </a:extLst>
          </p:cNvPr>
          <p:cNvSpPr txBox="1"/>
          <p:nvPr/>
        </p:nvSpPr>
        <p:spPr>
          <a:xfrm>
            <a:off x="8228180" y="4870402"/>
            <a:ext cx="529312" cy="400110"/>
          </a:xfrm>
          <a:prstGeom prst="rect">
            <a:avLst/>
          </a:prstGeom>
          <a:noFill/>
        </p:spPr>
        <p:txBody>
          <a:bodyPr wrap="none" rtlCol="0">
            <a:spAutoFit/>
          </a:bodyPr>
          <a:lstStyle/>
          <a:p>
            <a:r>
              <a:rPr lang="ja-JP" altLang="en-US" sz="1000" dirty="0" smtClean="0"/>
              <a:t>不満</a:t>
            </a:r>
            <a:endParaRPr lang="en-US" altLang="ja-JP" sz="1000" dirty="0" smtClean="0"/>
          </a:p>
          <a:p>
            <a:pPr algn="r"/>
            <a:r>
              <a:rPr kumimoji="1" lang="ja-JP" altLang="en-US" sz="1000" dirty="0" smtClean="0"/>
              <a:t>（★２）</a:t>
            </a:r>
            <a:endParaRPr kumimoji="1" lang="en-US" altLang="ja-JP" sz="1000" dirty="0"/>
          </a:p>
        </p:txBody>
      </p:sp>
      <p:sp>
        <p:nvSpPr>
          <p:cNvPr id="132" name="右中かっこ 131"/>
          <p:cNvSpPr/>
          <p:nvPr/>
        </p:nvSpPr>
        <p:spPr>
          <a:xfrm rot="5400000">
            <a:off x="5859611" y="4507217"/>
            <a:ext cx="176512" cy="536452"/>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34" name="右中かっこ 133"/>
          <p:cNvSpPr/>
          <p:nvPr/>
        </p:nvSpPr>
        <p:spPr>
          <a:xfrm rot="5400000">
            <a:off x="6586449" y="4330694"/>
            <a:ext cx="176514" cy="889508"/>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37" name="右中かっこ 136"/>
          <p:cNvSpPr/>
          <p:nvPr/>
        </p:nvSpPr>
        <p:spPr>
          <a:xfrm rot="5400000">
            <a:off x="8467295" y="4634249"/>
            <a:ext cx="176515" cy="282402"/>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38" name="右中かっこ 137"/>
          <p:cNvSpPr/>
          <p:nvPr/>
        </p:nvSpPr>
        <p:spPr>
          <a:xfrm rot="5400000">
            <a:off x="7674977" y="4147037"/>
            <a:ext cx="176511" cy="1256817"/>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39" name="右中かっこ 138"/>
          <p:cNvSpPr/>
          <p:nvPr/>
        </p:nvSpPr>
        <p:spPr>
          <a:xfrm rot="5400000">
            <a:off x="8682846" y="4713975"/>
            <a:ext cx="176515" cy="122954"/>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40" name="テキスト ボックス 139">
            <a:extLst>
              <a:ext uri="{FF2B5EF4-FFF2-40B4-BE49-F238E27FC236}">
                <a16:creationId xmlns:a16="http://schemas.microsoft.com/office/drawing/2014/main" id="{458CED0E-AFD8-4EDD-9CD7-1D3FACD37351}"/>
              </a:ext>
            </a:extLst>
          </p:cNvPr>
          <p:cNvSpPr txBox="1"/>
          <p:nvPr/>
        </p:nvSpPr>
        <p:spPr>
          <a:xfrm>
            <a:off x="5893875" y="1541485"/>
            <a:ext cx="2815194" cy="307777"/>
          </a:xfrm>
          <a:prstGeom prst="rect">
            <a:avLst/>
          </a:prstGeom>
          <a:noFill/>
        </p:spPr>
        <p:txBody>
          <a:bodyPr wrap="none" rtlCol="0">
            <a:spAutoFit/>
          </a:bodyPr>
          <a:lstStyle/>
          <a:p>
            <a:r>
              <a:rPr lang="en-US" altLang="ja-JP" sz="1400" b="1" u="sng" dirty="0" smtClean="0"/>
              <a:t>EV</a:t>
            </a:r>
            <a:r>
              <a:rPr lang="ja-JP" altLang="en-US" sz="1400" b="1" u="sng" dirty="0" smtClean="0"/>
              <a:t>購入者</a:t>
            </a:r>
            <a:r>
              <a:rPr lang="ja-JP" altLang="en-US" sz="1400" b="1" u="sng" dirty="0"/>
              <a:t>が</a:t>
            </a:r>
            <a:r>
              <a:rPr kumimoji="1" lang="en-US" altLang="ja-JP" sz="1400" b="1" u="sng" dirty="0" smtClean="0"/>
              <a:t>EV</a:t>
            </a:r>
            <a:r>
              <a:rPr kumimoji="1" lang="ja-JP" altLang="en-US" sz="1400" b="1" u="sng" dirty="0" smtClean="0"/>
              <a:t>で満足していること</a:t>
            </a:r>
            <a:endParaRPr kumimoji="1" lang="en-US" altLang="ja-JP" sz="1400" b="1" u="sng" dirty="0"/>
          </a:p>
        </p:txBody>
      </p:sp>
      <p:sp>
        <p:nvSpPr>
          <p:cNvPr id="141" name="テキスト ボックス 140">
            <a:extLst>
              <a:ext uri="{FF2B5EF4-FFF2-40B4-BE49-F238E27FC236}">
                <a16:creationId xmlns:a16="http://schemas.microsoft.com/office/drawing/2014/main" id="{458CED0E-AFD8-4EDD-9CD7-1D3FACD37351}"/>
              </a:ext>
            </a:extLst>
          </p:cNvPr>
          <p:cNvSpPr txBox="1"/>
          <p:nvPr/>
        </p:nvSpPr>
        <p:spPr>
          <a:xfrm>
            <a:off x="1841464" y="6641206"/>
            <a:ext cx="949299" cy="246221"/>
          </a:xfrm>
          <a:prstGeom prst="rect">
            <a:avLst/>
          </a:prstGeom>
          <a:noFill/>
        </p:spPr>
        <p:txBody>
          <a:bodyPr wrap="none" rtlCol="0">
            <a:spAutoFit/>
          </a:bodyPr>
          <a:lstStyle/>
          <a:p>
            <a:pPr algn="r"/>
            <a:r>
              <a:rPr kumimoji="1" lang="ja-JP" altLang="en-US" sz="1000" dirty="0" smtClean="0"/>
              <a:t>よく知っている</a:t>
            </a:r>
            <a:endParaRPr kumimoji="1" lang="en-US" altLang="ja-JP" sz="1000" dirty="0"/>
          </a:p>
        </p:txBody>
      </p:sp>
      <p:sp>
        <p:nvSpPr>
          <p:cNvPr id="142" name="右中かっこ 141"/>
          <p:cNvSpPr/>
          <p:nvPr/>
        </p:nvSpPr>
        <p:spPr>
          <a:xfrm rot="5400000">
            <a:off x="2330678" y="6475497"/>
            <a:ext cx="176512" cy="248482"/>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43" name="テキスト ボックス 142">
            <a:extLst>
              <a:ext uri="{FF2B5EF4-FFF2-40B4-BE49-F238E27FC236}">
                <a16:creationId xmlns:a16="http://schemas.microsoft.com/office/drawing/2014/main" id="{458CED0E-AFD8-4EDD-9CD7-1D3FACD37351}"/>
              </a:ext>
            </a:extLst>
          </p:cNvPr>
          <p:cNvSpPr txBox="1"/>
          <p:nvPr/>
        </p:nvSpPr>
        <p:spPr>
          <a:xfrm>
            <a:off x="2770273" y="6641206"/>
            <a:ext cx="763351" cy="246221"/>
          </a:xfrm>
          <a:prstGeom prst="rect">
            <a:avLst/>
          </a:prstGeom>
          <a:noFill/>
        </p:spPr>
        <p:txBody>
          <a:bodyPr wrap="none" rtlCol="0">
            <a:spAutoFit/>
          </a:bodyPr>
          <a:lstStyle/>
          <a:p>
            <a:pPr algn="r"/>
            <a:r>
              <a:rPr kumimoji="1" lang="ja-JP" altLang="en-US" sz="1000" dirty="0" smtClean="0"/>
              <a:t>知っている</a:t>
            </a:r>
            <a:endParaRPr kumimoji="1" lang="en-US" altLang="ja-JP" sz="1000" dirty="0"/>
          </a:p>
        </p:txBody>
      </p:sp>
      <p:sp>
        <p:nvSpPr>
          <p:cNvPr id="144" name="テキスト ボックス 143">
            <a:extLst>
              <a:ext uri="{FF2B5EF4-FFF2-40B4-BE49-F238E27FC236}">
                <a16:creationId xmlns:a16="http://schemas.microsoft.com/office/drawing/2014/main" id="{458CED0E-AFD8-4EDD-9CD7-1D3FACD37351}"/>
              </a:ext>
            </a:extLst>
          </p:cNvPr>
          <p:cNvSpPr txBox="1"/>
          <p:nvPr/>
        </p:nvSpPr>
        <p:spPr>
          <a:xfrm>
            <a:off x="3861275" y="6641206"/>
            <a:ext cx="1168911" cy="246221"/>
          </a:xfrm>
          <a:prstGeom prst="rect">
            <a:avLst/>
          </a:prstGeom>
          <a:noFill/>
        </p:spPr>
        <p:txBody>
          <a:bodyPr wrap="none" rtlCol="0">
            <a:spAutoFit/>
          </a:bodyPr>
          <a:lstStyle/>
          <a:p>
            <a:pPr algn="r"/>
            <a:r>
              <a:rPr kumimoji="1" lang="ja-JP" altLang="en-US" sz="1000" dirty="0" smtClean="0"/>
              <a:t>あまりよく知らない</a:t>
            </a:r>
            <a:endParaRPr kumimoji="1" lang="en-US" altLang="ja-JP" sz="1000" dirty="0"/>
          </a:p>
        </p:txBody>
      </p:sp>
      <p:sp>
        <p:nvSpPr>
          <p:cNvPr id="145" name="テキスト ボックス 144">
            <a:extLst>
              <a:ext uri="{FF2B5EF4-FFF2-40B4-BE49-F238E27FC236}">
                <a16:creationId xmlns:a16="http://schemas.microsoft.com/office/drawing/2014/main" id="{458CED0E-AFD8-4EDD-9CD7-1D3FACD37351}"/>
              </a:ext>
            </a:extLst>
          </p:cNvPr>
          <p:cNvSpPr txBox="1"/>
          <p:nvPr/>
        </p:nvSpPr>
        <p:spPr>
          <a:xfrm>
            <a:off x="5077606" y="6641206"/>
            <a:ext cx="856325" cy="246221"/>
          </a:xfrm>
          <a:prstGeom prst="rect">
            <a:avLst/>
          </a:prstGeom>
          <a:noFill/>
        </p:spPr>
        <p:txBody>
          <a:bodyPr wrap="none" rtlCol="0">
            <a:spAutoFit/>
          </a:bodyPr>
          <a:lstStyle/>
          <a:p>
            <a:pPr algn="r"/>
            <a:r>
              <a:rPr kumimoji="1" lang="ja-JP" altLang="en-US" sz="1000" dirty="0" smtClean="0"/>
              <a:t>全く知らない</a:t>
            </a:r>
            <a:endParaRPr kumimoji="1" lang="en-US" altLang="ja-JP" sz="1000" dirty="0"/>
          </a:p>
        </p:txBody>
      </p:sp>
      <p:sp>
        <p:nvSpPr>
          <p:cNvPr id="146" name="右中かっこ 145"/>
          <p:cNvSpPr/>
          <p:nvPr/>
        </p:nvSpPr>
        <p:spPr>
          <a:xfrm rot="5400000">
            <a:off x="2987864" y="6082668"/>
            <a:ext cx="176512" cy="1034141"/>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47" name="右中かっこ 146"/>
          <p:cNvSpPr/>
          <p:nvPr/>
        </p:nvSpPr>
        <p:spPr>
          <a:xfrm rot="5400000">
            <a:off x="4298007" y="5820276"/>
            <a:ext cx="176512" cy="1558926"/>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148" name="右中かっこ 147"/>
          <p:cNvSpPr/>
          <p:nvPr/>
        </p:nvSpPr>
        <p:spPr>
          <a:xfrm rot="5400000">
            <a:off x="5366214" y="6324244"/>
            <a:ext cx="176512" cy="550990"/>
          </a:xfrm>
          <a:prstGeom prst="rightBrace">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800"/>
          </a:p>
        </p:txBody>
      </p:sp>
      <p:sp>
        <p:nvSpPr>
          <p:cNvPr id="9" name="テキスト ボックス 8">
            <a:extLst>
              <a:ext uri="{FF2B5EF4-FFF2-40B4-BE49-F238E27FC236}">
                <a16:creationId xmlns:a16="http://schemas.microsoft.com/office/drawing/2014/main" id="{834500B0-437D-4AED-B751-FC47AFD515C0}"/>
              </a:ext>
            </a:extLst>
          </p:cNvPr>
          <p:cNvSpPr txBox="1"/>
          <p:nvPr/>
        </p:nvSpPr>
        <p:spPr>
          <a:xfrm>
            <a:off x="-48637" y="4973074"/>
            <a:ext cx="4269078" cy="369332"/>
          </a:xfrm>
          <a:prstGeom prst="rect">
            <a:avLst/>
          </a:prstGeom>
          <a:noFill/>
        </p:spPr>
        <p:txBody>
          <a:bodyPr wrap="square" rtlCol="0">
            <a:spAutoFit/>
          </a:bodyPr>
          <a:lstStyle/>
          <a:p>
            <a:r>
              <a:rPr kumimoji="1" lang="ja-JP" altLang="en-US" sz="900" dirty="0" smtClean="0"/>
              <a:t>（出所</a:t>
            </a:r>
            <a:r>
              <a:rPr lang="ja-JP" altLang="en-US" sz="900" dirty="0" smtClean="0"/>
              <a:t>）東京都「</a:t>
            </a:r>
            <a:r>
              <a:rPr lang="ja-JP" altLang="en-US" sz="900" dirty="0"/>
              <a:t>ゼロエミッション東京の実現に向けた自動車利用に関する世論調査」</a:t>
            </a:r>
            <a:r>
              <a:rPr lang="ja-JP" altLang="en-US" sz="900" dirty="0" smtClean="0"/>
              <a:t>（</a:t>
            </a:r>
            <a:r>
              <a:rPr lang="en-US" altLang="ja-JP" sz="900" dirty="0" smtClean="0"/>
              <a:t>2018</a:t>
            </a:r>
            <a:r>
              <a:rPr lang="ja-JP" altLang="en-US" sz="900" dirty="0" smtClean="0"/>
              <a:t>年</a:t>
            </a:r>
            <a:r>
              <a:rPr lang="en-US" altLang="ja-JP" sz="900" dirty="0"/>
              <a:t>11</a:t>
            </a:r>
            <a:r>
              <a:rPr lang="ja-JP" altLang="en-US" sz="900" dirty="0"/>
              <a:t>月実施</a:t>
            </a:r>
            <a:r>
              <a:rPr lang="ja-JP" altLang="en-US" sz="900" dirty="0" smtClean="0"/>
              <a:t>）</a:t>
            </a:r>
            <a:endParaRPr lang="ja-JP" altLang="en-US" sz="900" dirty="0"/>
          </a:p>
        </p:txBody>
      </p:sp>
      <p:pic>
        <p:nvPicPr>
          <p:cNvPr id="10" name="図 9"/>
          <p:cNvPicPr>
            <a:picLocks noChangeAspect="1"/>
          </p:cNvPicPr>
          <p:nvPr/>
        </p:nvPicPr>
        <p:blipFill rotWithShape="1">
          <a:blip r:embed="rId4"/>
          <a:srcRect l="20668" t="5704" r="21222" b="3735"/>
          <a:stretch/>
        </p:blipFill>
        <p:spPr>
          <a:xfrm>
            <a:off x="706657" y="1837481"/>
            <a:ext cx="3122956" cy="2736304"/>
          </a:xfrm>
          <a:prstGeom prst="rect">
            <a:avLst/>
          </a:prstGeom>
        </p:spPr>
      </p:pic>
      <p:sp>
        <p:nvSpPr>
          <p:cNvPr id="11" name="テキスト ボックス 10">
            <a:extLst>
              <a:ext uri="{FF2B5EF4-FFF2-40B4-BE49-F238E27FC236}">
                <a16:creationId xmlns:a16="http://schemas.microsoft.com/office/drawing/2014/main" id="{458CED0E-AFD8-4EDD-9CD7-1D3FACD37351}"/>
              </a:ext>
            </a:extLst>
          </p:cNvPr>
          <p:cNvSpPr txBox="1"/>
          <p:nvPr/>
        </p:nvSpPr>
        <p:spPr>
          <a:xfrm>
            <a:off x="-22537" y="4565468"/>
            <a:ext cx="3781010" cy="507831"/>
          </a:xfrm>
          <a:prstGeom prst="rect">
            <a:avLst/>
          </a:prstGeom>
          <a:noFill/>
        </p:spPr>
        <p:txBody>
          <a:bodyPr wrap="square" rtlCol="0">
            <a:spAutoFit/>
          </a:bodyPr>
          <a:lstStyle/>
          <a:p>
            <a:r>
              <a:rPr lang="en-US" altLang="ja-JP" sz="900" dirty="0" smtClean="0"/>
              <a:t>※ZEV</a:t>
            </a:r>
            <a:r>
              <a:rPr lang="ja-JP" altLang="en-US" sz="900" dirty="0" smtClean="0"/>
              <a:t>の</a:t>
            </a:r>
            <a:r>
              <a:rPr lang="ja-JP" altLang="en-US" sz="900" dirty="0"/>
              <a:t>購入を「検討したことは</a:t>
            </a:r>
            <a:r>
              <a:rPr lang="ja-JP" altLang="en-US" sz="900" dirty="0" smtClean="0"/>
              <a:t>ない」</a:t>
            </a:r>
            <a:r>
              <a:rPr lang="ja-JP" altLang="en-US" sz="900" dirty="0"/>
              <a:t>及び検討の結果、「購入</a:t>
            </a:r>
            <a:r>
              <a:rPr lang="ja-JP" altLang="en-US" sz="900" dirty="0" smtClean="0"/>
              <a:t>しなかった」</a:t>
            </a:r>
            <a:r>
              <a:rPr lang="ja-JP" altLang="en-US" sz="900" dirty="0"/>
              <a:t>と答えた人（</a:t>
            </a:r>
            <a:r>
              <a:rPr lang="en-US" altLang="ja-JP" sz="900" dirty="0"/>
              <a:t>n</a:t>
            </a:r>
            <a:r>
              <a:rPr lang="ja-JP" altLang="en-US" sz="900" dirty="0"/>
              <a:t>＝</a:t>
            </a:r>
            <a:r>
              <a:rPr lang="en-US" altLang="ja-JP" sz="900" dirty="0"/>
              <a:t>1,858</a:t>
            </a:r>
            <a:r>
              <a:rPr lang="ja-JP" altLang="en-US" sz="900" dirty="0"/>
              <a:t>）</a:t>
            </a:r>
            <a:r>
              <a:rPr lang="ja-JP" altLang="en-US" sz="900" dirty="0" smtClean="0"/>
              <a:t>に</a:t>
            </a:r>
            <a:r>
              <a:rPr lang="en-US" altLang="ja-JP" sz="900" dirty="0" smtClean="0"/>
              <a:t>ZEV</a:t>
            </a:r>
            <a:r>
              <a:rPr lang="ja-JP" altLang="en-US" sz="900" dirty="0" smtClean="0"/>
              <a:t>を</a:t>
            </a:r>
            <a:r>
              <a:rPr lang="ja-JP" altLang="en-US" sz="900" dirty="0"/>
              <a:t>購入または検討したいと思う条件について</a:t>
            </a:r>
            <a:r>
              <a:rPr lang="ja-JP" altLang="en-US" sz="900" dirty="0" smtClean="0"/>
              <a:t>聞いたもの。</a:t>
            </a:r>
            <a:endParaRPr kumimoji="1" lang="en-US" altLang="ja-JP" sz="900" dirty="0"/>
          </a:p>
        </p:txBody>
      </p:sp>
      <p:sp>
        <p:nvSpPr>
          <p:cNvPr id="24" name="正方形/長方形 23"/>
          <p:cNvSpPr/>
          <p:nvPr/>
        </p:nvSpPr>
        <p:spPr>
          <a:xfrm>
            <a:off x="270361" y="2051703"/>
            <a:ext cx="1564684" cy="24303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458CED0E-AFD8-4EDD-9CD7-1D3FACD37351}"/>
              </a:ext>
            </a:extLst>
          </p:cNvPr>
          <p:cNvSpPr txBox="1"/>
          <p:nvPr/>
        </p:nvSpPr>
        <p:spPr>
          <a:xfrm>
            <a:off x="872649" y="2051704"/>
            <a:ext cx="1042273" cy="215444"/>
          </a:xfrm>
          <a:prstGeom prst="rect">
            <a:avLst/>
          </a:prstGeom>
          <a:noFill/>
        </p:spPr>
        <p:txBody>
          <a:bodyPr wrap="none" rtlCol="0">
            <a:spAutoFit/>
          </a:bodyPr>
          <a:lstStyle/>
          <a:p>
            <a:pPr algn="ctr"/>
            <a:r>
              <a:rPr lang="ja-JP" altLang="en-US" sz="800" dirty="0" smtClean="0"/>
              <a:t>購入価格が安くなる</a:t>
            </a:r>
            <a:endParaRPr kumimoji="1" lang="en-US" altLang="ja-JP" sz="800" dirty="0"/>
          </a:p>
        </p:txBody>
      </p:sp>
      <p:sp>
        <p:nvSpPr>
          <p:cNvPr id="13" name="テキスト ボックス 12">
            <a:extLst>
              <a:ext uri="{FF2B5EF4-FFF2-40B4-BE49-F238E27FC236}">
                <a16:creationId xmlns:a16="http://schemas.microsoft.com/office/drawing/2014/main" id="{458CED0E-AFD8-4EDD-9CD7-1D3FACD37351}"/>
              </a:ext>
            </a:extLst>
          </p:cNvPr>
          <p:cNvSpPr txBox="1"/>
          <p:nvPr/>
        </p:nvSpPr>
        <p:spPr>
          <a:xfrm>
            <a:off x="367612" y="2244814"/>
            <a:ext cx="1556836" cy="215444"/>
          </a:xfrm>
          <a:prstGeom prst="rect">
            <a:avLst/>
          </a:prstGeom>
          <a:noFill/>
        </p:spPr>
        <p:txBody>
          <a:bodyPr wrap="none" rtlCol="0">
            <a:spAutoFit/>
          </a:bodyPr>
          <a:lstStyle/>
          <a:p>
            <a:pPr algn="ctr"/>
            <a:r>
              <a:rPr lang="ja-JP" altLang="en-US" sz="800" dirty="0" smtClean="0"/>
              <a:t>自宅で容易に充電が可能となる</a:t>
            </a:r>
            <a:endParaRPr kumimoji="1" lang="en-US" altLang="ja-JP" sz="800" dirty="0"/>
          </a:p>
        </p:txBody>
      </p:sp>
      <p:sp>
        <p:nvSpPr>
          <p:cNvPr id="15" name="テキスト ボックス 14">
            <a:extLst>
              <a:ext uri="{FF2B5EF4-FFF2-40B4-BE49-F238E27FC236}">
                <a16:creationId xmlns:a16="http://schemas.microsoft.com/office/drawing/2014/main" id="{458CED0E-AFD8-4EDD-9CD7-1D3FACD37351}"/>
              </a:ext>
            </a:extLst>
          </p:cNvPr>
          <p:cNvSpPr txBox="1"/>
          <p:nvPr/>
        </p:nvSpPr>
        <p:spPr>
          <a:xfrm>
            <a:off x="667466" y="2664390"/>
            <a:ext cx="1247456" cy="215444"/>
          </a:xfrm>
          <a:prstGeom prst="rect">
            <a:avLst/>
          </a:prstGeom>
          <a:noFill/>
        </p:spPr>
        <p:txBody>
          <a:bodyPr wrap="none" rtlCol="0">
            <a:spAutoFit/>
          </a:bodyPr>
          <a:lstStyle/>
          <a:p>
            <a:pPr algn="ctr"/>
            <a:r>
              <a:rPr lang="ja-JP" altLang="en-US" sz="800" dirty="0" smtClean="0"/>
              <a:t>走行可能距離が長くなる</a:t>
            </a:r>
            <a:endParaRPr kumimoji="1" lang="en-US" altLang="ja-JP" sz="800" dirty="0"/>
          </a:p>
        </p:txBody>
      </p:sp>
      <p:sp>
        <p:nvSpPr>
          <p:cNvPr id="17" name="テキスト ボックス 16">
            <a:extLst>
              <a:ext uri="{FF2B5EF4-FFF2-40B4-BE49-F238E27FC236}">
                <a16:creationId xmlns:a16="http://schemas.microsoft.com/office/drawing/2014/main" id="{458CED0E-AFD8-4EDD-9CD7-1D3FACD37351}"/>
              </a:ext>
            </a:extLst>
          </p:cNvPr>
          <p:cNvSpPr txBox="1"/>
          <p:nvPr/>
        </p:nvSpPr>
        <p:spPr>
          <a:xfrm>
            <a:off x="89138" y="3052430"/>
            <a:ext cx="1822935" cy="215444"/>
          </a:xfrm>
          <a:prstGeom prst="rect">
            <a:avLst/>
          </a:prstGeom>
          <a:noFill/>
        </p:spPr>
        <p:txBody>
          <a:bodyPr wrap="none" rtlCol="0">
            <a:spAutoFit/>
          </a:bodyPr>
          <a:lstStyle/>
          <a:p>
            <a:pPr algn="ctr"/>
            <a:r>
              <a:rPr lang="ja-JP" altLang="en-US" sz="800" dirty="0" smtClean="0"/>
              <a:t>維持費（燃料費、税金）が更に安くなる</a:t>
            </a:r>
            <a:endParaRPr kumimoji="1" lang="en-US" altLang="ja-JP" sz="800" dirty="0"/>
          </a:p>
        </p:txBody>
      </p:sp>
      <p:sp>
        <p:nvSpPr>
          <p:cNvPr id="19" name="テキスト ボックス 18">
            <a:extLst>
              <a:ext uri="{FF2B5EF4-FFF2-40B4-BE49-F238E27FC236}">
                <a16:creationId xmlns:a16="http://schemas.microsoft.com/office/drawing/2014/main" id="{458CED0E-AFD8-4EDD-9CD7-1D3FACD37351}"/>
              </a:ext>
            </a:extLst>
          </p:cNvPr>
          <p:cNvSpPr txBox="1"/>
          <p:nvPr/>
        </p:nvSpPr>
        <p:spPr>
          <a:xfrm>
            <a:off x="145243" y="3486657"/>
            <a:ext cx="1766830" cy="215444"/>
          </a:xfrm>
          <a:prstGeom prst="rect">
            <a:avLst/>
          </a:prstGeom>
          <a:noFill/>
        </p:spPr>
        <p:txBody>
          <a:bodyPr wrap="none" rtlCol="0">
            <a:spAutoFit/>
          </a:bodyPr>
          <a:lstStyle/>
          <a:p>
            <a:pPr algn="ctr"/>
            <a:r>
              <a:rPr lang="ja-JP" altLang="en-US" sz="800" dirty="0" smtClean="0"/>
              <a:t>購入したいデザイン・色が発売される</a:t>
            </a:r>
            <a:endParaRPr kumimoji="1" lang="en-US" altLang="ja-JP" sz="800" dirty="0"/>
          </a:p>
        </p:txBody>
      </p:sp>
      <p:sp>
        <p:nvSpPr>
          <p:cNvPr id="20" name="テキスト ボックス 19">
            <a:extLst>
              <a:ext uri="{FF2B5EF4-FFF2-40B4-BE49-F238E27FC236}">
                <a16:creationId xmlns:a16="http://schemas.microsoft.com/office/drawing/2014/main" id="{458CED0E-AFD8-4EDD-9CD7-1D3FACD37351}"/>
              </a:ext>
            </a:extLst>
          </p:cNvPr>
          <p:cNvSpPr txBox="1"/>
          <p:nvPr/>
        </p:nvSpPr>
        <p:spPr>
          <a:xfrm>
            <a:off x="193334" y="3682115"/>
            <a:ext cx="1718739" cy="215444"/>
          </a:xfrm>
          <a:prstGeom prst="rect">
            <a:avLst/>
          </a:prstGeom>
          <a:noFill/>
        </p:spPr>
        <p:txBody>
          <a:bodyPr wrap="none" rtlCol="0">
            <a:spAutoFit/>
          </a:bodyPr>
          <a:lstStyle/>
          <a:p>
            <a:pPr algn="ctr"/>
            <a:r>
              <a:rPr lang="ja-JP" altLang="en-US" sz="800" dirty="0" smtClean="0"/>
              <a:t>加速などの走行性能が更によくなる</a:t>
            </a:r>
            <a:endParaRPr kumimoji="1" lang="en-US" altLang="ja-JP" sz="800" dirty="0"/>
          </a:p>
        </p:txBody>
      </p:sp>
      <p:sp>
        <p:nvSpPr>
          <p:cNvPr id="21" name="テキスト ボックス 20">
            <a:extLst>
              <a:ext uri="{FF2B5EF4-FFF2-40B4-BE49-F238E27FC236}">
                <a16:creationId xmlns:a16="http://schemas.microsoft.com/office/drawing/2014/main" id="{458CED0E-AFD8-4EDD-9CD7-1D3FACD37351}"/>
              </a:ext>
            </a:extLst>
          </p:cNvPr>
          <p:cNvSpPr txBox="1"/>
          <p:nvPr/>
        </p:nvSpPr>
        <p:spPr>
          <a:xfrm>
            <a:off x="1419548" y="3884322"/>
            <a:ext cx="484427" cy="215444"/>
          </a:xfrm>
          <a:prstGeom prst="rect">
            <a:avLst/>
          </a:prstGeom>
          <a:noFill/>
        </p:spPr>
        <p:txBody>
          <a:bodyPr wrap="none" rtlCol="0">
            <a:spAutoFit/>
          </a:bodyPr>
          <a:lstStyle/>
          <a:p>
            <a:pPr algn="ctr"/>
            <a:r>
              <a:rPr lang="ja-JP" altLang="en-US" sz="800" dirty="0" smtClean="0"/>
              <a:t>その他</a:t>
            </a:r>
            <a:endParaRPr kumimoji="1" lang="en-US" altLang="ja-JP" sz="800" dirty="0"/>
          </a:p>
        </p:txBody>
      </p:sp>
      <p:sp>
        <p:nvSpPr>
          <p:cNvPr id="22" name="テキスト ボックス 21">
            <a:extLst>
              <a:ext uri="{FF2B5EF4-FFF2-40B4-BE49-F238E27FC236}">
                <a16:creationId xmlns:a16="http://schemas.microsoft.com/office/drawing/2014/main" id="{458CED0E-AFD8-4EDD-9CD7-1D3FACD37351}"/>
              </a:ext>
            </a:extLst>
          </p:cNvPr>
          <p:cNvSpPr txBox="1"/>
          <p:nvPr/>
        </p:nvSpPr>
        <p:spPr>
          <a:xfrm>
            <a:off x="226913" y="4097564"/>
            <a:ext cx="1677062" cy="215444"/>
          </a:xfrm>
          <a:prstGeom prst="rect">
            <a:avLst/>
          </a:prstGeom>
          <a:noFill/>
        </p:spPr>
        <p:txBody>
          <a:bodyPr wrap="none" rtlCol="0">
            <a:spAutoFit/>
          </a:bodyPr>
          <a:lstStyle/>
          <a:p>
            <a:pPr algn="ctr"/>
            <a:r>
              <a:rPr lang="ja-JP" altLang="en-US" sz="800" dirty="0" smtClean="0"/>
              <a:t>ガソリン車が好きだから購入しない</a:t>
            </a:r>
            <a:endParaRPr kumimoji="1" lang="en-US" altLang="ja-JP" sz="800" dirty="0"/>
          </a:p>
        </p:txBody>
      </p:sp>
      <p:sp>
        <p:nvSpPr>
          <p:cNvPr id="23" name="テキスト ボックス 22">
            <a:extLst>
              <a:ext uri="{FF2B5EF4-FFF2-40B4-BE49-F238E27FC236}">
                <a16:creationId xmlns:a16="http://schemas.microsoft.com/office/drawing/2014/main" id="{458CED0E-AFD8-4EDD-9CD7-1D3FACD37351}"/>
              </a:ext>
            </a:extLst>
          </p:cNvPr>
          <p:cNvSpPr txBox="1"/>
          <p:nvPr/>
        </p:nvSpPr>
        <p:spPr>
          <a:xfrm>
            <a:off x="1240011" y="4299907"/>
            <a:ext cx="663964" cy="215444"/>
          </a:xfrm>
          <a:prstGeom prst="rect">
            <a:avLst/>
          </a:prstGeom>
          <a:noFill/>
        </p:spPr>
        <p:txBody>
          <a:bodyPr wrap="none" rtlCol="0">
            <a:spAutoFit/>
          </a:bodyPr>
          <a:lstStyle/>
          <a:p>
            <a:pPr algn="ctr"/>
            <a:r>
              <a:rPr lang="ja-JP" altLang="en-US" sz="800" dirty="0" smtClean="0"/>
              <a:t>わからない</a:t>
            </a:r>
            <a:endParaRPr kumimoji="1" lang="en-US" altLang="ja-JP" sz="800" dirty="0"/>
          </a:p>
        </p:txBody>
      </p:sp>
      <p:sp>
        <p:nvSpPr>
          <p:cNvPr id="25" name="テキスト ボックス 24">
            <a:extLst>
              <a:ext uri="{FF2B5EF4-FFF2-40B4-BE49-F238E27FC236}">
                <a16:creationId xmlns:a16="http://schemas.microsoft.com/office/drawing/2014/main" id="{458CED0E-AFD8-4EDD-9CD7-1D3FACD37351}"/>
              </a:ext>
            </a:extLst>
          </p:cNvPr>
          <p:cNvSpPr txBox="1"/>
          <p:nvPr/>
        </p:nvSpPr>
        <p:spPr>
          <a:xfrm>
            <a:off x="364679" y="1543169"/>
            <a:ext cx="3187091" cy="307777"/>
          </a:xfrm>
          <a:prstGeom prst="rect">
            <a:avLst/>
          </a:prstGeom>
          <a:noFill/>
        </p:spPr>
        <p:txBody>
          <a:bodyPr wrap="none" rtlCol="0">
            <a:spAutoFit/>
          </a:bodyPr>
          <a:lstStyle/>
          <a:p>
            <a:r>
              <a:rPr lang="en-US" altLang="ja-JP" sz="1400" b="1" u="sng" dirty="0" smtClean="0"/>
              <a:t>ZEV</a:t>
            </a:r>
            <a:r>
              <a:rPr lang="ja-JP" altLang="en-US" sz="1400" b="1" u="sng" dirty="0" smtClean="0"/>
              <a:t>を購入または検討したいと思う条件</a:t>
            </a:r>
            <a:endParaRPr kumimoji="1" lang="en-US" altLang="ja-JP" sz="1400" b="1" u="sng" dirty="0"/>
          </a:p>
        </p:txBody>
      </p:sp>
      <p:sp>
        <p:nvSpPr>
          <p:cNvPr id="51" name="テキスト ボックス 50">
            <a:extLst>
              <a:ext uri="{FF2B5EF4-FFF2-40B4-BE49-F238E27FC236}">
                <a16:creationId xmlns:a16="http://schemas.microsoft.com/office/drawing/2014/main" id="{458CED0E-AFD8-4EDD-9CD7-1D3FACD37351}"/>
              </a:ext>
            </a:extLst>
          </p:cNvPr>
          <p:cNvSpPr txBox="1"/>
          <p:nvPr/>
        </p:nvSpPr>
        <p:spPr>
          <a:xfrm>
            <a:off x="3386272" y="2055480"/>
            <a:ext cx="386644" cy="215444"/>
          </a:xfrm>
          <a:prstGeom prst="rect">
            <a:avLst/>
          </a:prstGeom>
          <a:solidFill>
            <a:schemeClr val="bg1"/>
          </a:solidFill>
          <a:ln>
            <a:solidFill>
              <a:schemeClr val="bg1"/>
            </a:solidFill>
          </a:ln>
        </p:spPr>
        <p:txBody>
          <a:bodyPr wrap="none" rtlCol="0">
            <a:spAutoFit/>
          </a:bodyPr>
          <a:lstStyle/>
          <a:p>
            <a:pPr algn="ctr"/>
            <a:r>
              <a:rPr lang="en-US" altLang="ja-JP" sz="800" dirty="0" smtClean="0"/>
              <a:t>43.9</a:t>
            </a:r>
            <a:endParaRPr kumimoji="1" lang="en-US" altLang="ja-JP" sz="800" dirty="0"/>
          </a:p>
        </p:txBody>
      </p:sp>
      <p:sp>
        <p:nvSpPr>
          <p:cNvPr id="52" name="テキスト ボックス 51">
            <a:extLst>
              <a:ext uri="{FF2B5EF4-FFF2-40B4-BE49-F238E27FC236}">
                <a16:creationId xmlns:a16="http://schemas.microsoft.com/office/drawing/2014/main" id="{458CED0E-AFD8-4EDD-9CD7-1D3FACD37351}"/>
              </a:ext>
            </a:extLst>
          </p:cNvPr>
          <p:cNvSpPr txBox="1"/>
          <p:nvPr/>
        </p:nvSpPr>
        <p:spPr>
          <a:xfrm>
            <a:off x="3064340" y="2260013"/>
            <a:ext cx="386644" cy="215444"/>
          </a:xfrm>
          <a:prstGeom prst="rect">
            <a:avLst/>
          </a:prstGeom>
          <a:solidFill>
            <a:schemeClr val="bg1"/>
          </a:solidFill>
          <a:ln>
            <a:solidFill>
              <a:schemeClr val="bg1"/>
            </a:solidFill>
          </a:ln>
        </p:spPr>
        <p:txBody>
          <a:bodyPr wrap="none" rtlCol="0">
            <a:spAutoFit/>
          </a:bodyPr>
          <a:lstStyle/>
          <a:p>
            <a:pPr algn="ctr"/>
            <a:r>
              <a:rPr lang="en-US" altLang="ja-JP" sz="800" dirty="0" smtClean="0"/>
              <a:t>34</a:t>
            </a:r>
            <a:r>
              <a:rPr lang="en-US" altLang="ja-JP" sz="800" dirty="0"/>
              <a:t>.</a:t>
            </a:r>
            <a:r>
              <a:rPr lang="en-US" altLang="ja-JP" sz="800" dirty="0" smtClean="0"/>
              <a:t>9</a:t>
            </a:r>
            <a:endParaRPr kumimoji="1" lang="en-US" altLang="ja-JP" sz="800" dirty="0"/>
          </a:p>
        </p:txBody>
      </p:sp>
      <p:sp>
        <p:nvSpPr>
          <p:cNvPr id="53" name="テキスト ボックス 52">
            <a:extLst>
              <a:ext uri="{FF2B5EF4-FFF2-40B4-BE49-F238E27FC236}">
                <a16:creationId xmlns:a16="http://schemas.microsoft.com/office/drawing/2014/main" id="{458CED0E-AFD8-4EDD-9CD7-1D3FACD37351}"/>
              </a:ext>
            </a:extLst>
          </p:cNvPr>
          <p:cNvSpPr txBox="1"/>
          <p:nvPr/>
        </p:nvSpPr>
        <p:spPr>
          <a:xfrm>
            <a:off x="2948783" y="2458311"/>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31.1</a:t>
            </a:r>
            <a:endParaRPr kumimoji="1" lang="en-US" altLang="ja-JP" sz="800" dirty="0"/>
          </a:p>
        </p:txBody>
      </p:sp>
      <p:sp>
        <p:nvSpPr>
          <p:cNvPr id="54" name="テキスト ボックス 53">
            <a:extLst>
              <a:ext uri="{FF2B5EF4-FFF2-40B4-BE49-F238E27FC236}">
                <a16:creationId xmlns:a16="http://schemas.microsoft.com/office/drawing/2014/main" id="{458CED0E-AFD8-4EDD-9CD7-1D3FACD37351}"/>
              </a:ext>
            </a:extLst>
          </p:cNvPr>
          <p:cNvSpPr txBox="1"/>
          <p:nvPr/>
        </p:nvSpPr>
        <p:spPr>
          <a:xfrm>
            <a:off x="2915942" y="2664390"/>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30.4</a:t>
            </a:r>
            <a:endParaRPr kumimoji="1" lang="en-US" altLang="ja-JP" sz="800" dirty="0"/>
          </a:p>
        </p:txBody>
      </p:sp>
      <p:sp>
        <p:nvSpPr>
          <p:cNvPr id="55" name="テキスト ボックス 54">
            <a:extLst>
              <a:ext uri="{FF2B5EF4-FFF2-40B4-BE49-F238E27FC236}">
                <a16:creationId xmlns:a16="http://schemas.microsoft.com/office/drawing/2014/main" id="{458CED0E-AFD8-4EDD-9CD7-1D3FACD37351}"/>
              </a:ext>
            </a:extLst>
          </p:cNvPr>
          <p:cNvSpPr txBox="1"/>
          <p:nvPr/>
        </p:nvSpPr>
        <p:spPr>
          <a:xfrm>
            <a:off x="2852267" y="2879198"/>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28.1</a:t>
            </a:r>
            <a:endParaRPr kumimoji="1" lang="en-US" altLang="ja-JP" sz="800" dirty="0"/>
          </a:p>
        </p:txBody>
      </p:sp>
      <p:sp>
        <p:nvSpPr>
          <p:cNvPr id="56" name="テキスト ボックス 55">
            <a:extLst>
              <a:ext uri="{FF2B5EF4-FFF2-40B4-BE49-F238E27FC236}">
                <a16:creationId xmlns:a16="http://schemas.microsoft.com/office/drawing/2014/main" id="{458CED0E-AFD8-4EDD-9CD7-1D3FACD37351}"/>
              </a:ext>
            </a:extLst>
          </p:cNvPr>
          <p:cNvSpPr txBox="1"/>
          <p:nvPr/>
        </p:nvSpPr>
        <p:spPr>
          <a:xfrm>
            <a:off x="2806877" y="3075913"/>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27.3</a:t>
            </a:r>
            <a:endParaRPr kumimoji="1" lang="en-US" altLang="ja-JP" sz="800" dirty="0"/>
          </a:p>
        </p:txBody>
      </p:sp>
      <p:sp>
        <p:nvSpPr>
          <p:cNvPr id="57" name="テキスト ボックス 56">
            <a:extLst>
              <a:ext uri="{FF2B5EF4-FFF2-40B4-BE49-F238E27FC236}">
                <a16:creationId xmlns:a16="http://schemas.microsoft.com/office/drawing/2014/main" id="{458CED0E-AFD8-4EDD-9CD7-1D3FACD37351}"/>
              </a:ext>
            </a:extLst>
          </p:cNvPr>
          <p:cNvSpPr txBox="1"/>
          <p:nvPr/>
        </p:nvSpPr>
        <p:spPr>
          <a:xfrm>
            <a:off x="2486244" y="3276386"/>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17.5</a:t>
            </a:r>
            <a:endParaRPr kumimoji="1" lang="en-US" altLang="ja-JP" sz="800" dirty="0"/>
          </a:p>
        </p:txBody>
      </p:sp>
      <p:sp>
        <p:nvSpPr>
          <p:cNvPr id="58" name="テキスト ボックス 57">
            <a:extLst>
              <a:ext uri="{FF2B5EF4-FFF2-40B4-BE49-F238E27FC236}">
                <a16:creationId xmlns:a16="http://schemas.microsoft.com/office/drawing/2014/main" id="{458CED0E-AFD8-4EDD-9CD7-1D3FACD37351}"/>
              </a:ext>
            </a:extLst>
          </p:cNvPr>
          <p:cNvSpPr txBox="1"/>
          <p:nvPr/>
        </p:nvSpPr>
        <p:spPr>
          <a:xfrm>
            <a:off x="2235509" y="3483349"/>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10.4</a:t>
            </a:r>
            <a:endParaRPr kumimoji="1" lang="en-US" altLang="ja-JP" sz="800" dirty="0"/>
          </a:p>
        </p:txBody>
      </p:sp>
      <p:sp>
        <p:nvSpPr>
          <p:cNvPr id="59" name="テキスト ボックス 58">
            <a:extLst>
              <a:ext uri="{FF2B5EF4-FFF2-40B4-BE49-F238E27FC236}">
                <a16:creationId xmlns:a16="http://schemas.microsoft.com/office/drawing/2014/main" id="{458CED0E-AFD8-4EDD-9CD7-1D3FACD37351}"/>
              </a:ext>
            </a:extLst>
          </p:cNvPr>
          <p:cNvSpPr txBox="1"/>
          <p:nvPr/>
        </p:nvSpPr>
        <p:spPr>
          <a:xfrm>
            <a:off x="2112855" y="3687661"/>
            <a:ext cx="328937" cy="215444"/>
          </a:xfrm>
          <a:prstGeom prst="rect">
            <a:avLst/>
          </a:prstGeom>
          <a:solidFill>
            <a:schemeClr val="bg1"/>
          </a:solidFill>
          <a:ln>
            <a:solidFill>
              <a:schemeClr val="bg1"/>
            </a:solidFill>
          </a:ln>
        </p:spPr>
        <p:txBody>
          <a:bodyPr wrap="none" rtlCol="0">
            <a:spAutoFit/>
          </a:bodyPr>
          <a:lstStyle/>
          <a:p>
            <a:pPr algn="ctr"/>
            <a:r>
              <a:rPr lang="en-US" altLang="ja-JP" sz="800" dirty="0" smtClean="0"/>
              <a:t>6.7</a:t>
            </a:r>
            <a:endParaRPr kumimoji="1" lang="en-US" altLang="ja-JP" sz="800" dirty="0"/>
          </a:p>
        </p:txBody>
      </p:sp>
      <p:sp>
        <p:nvSpPr>
          <p:cNvPr id="60" name="テキスト ボックス 59">
            <a:extLst>
              <a:ext uri="{FF2B5EF4-FFF2-40B4-BE49-F238E27FC236}">
                <a16:creationId xmlns:a16="http://schemas.microsoft.com/office/drawing/2014/main" id="{458CED0E-AFD8-4EDD-9CD7-1D3FACD37351}"/>
              </a:ext>
            </a:extLst>
          </p:cNvPr>
          <p:cNvSpPr txBox="1"/>
          <p:nvPr/>
        </p:nvSpPr>
        <p:spPr>
          <a:xfrm>
            <a:off x="2435182" y="3897275"/>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15.9</a:t>
            </a:r>
            <a:endParaRPr kumimoji="1" lang="en-US" altLang="ja-JP" sz="800" dirty="0"/>
          </a:p>
        </p:txBody>
      </p:sp>
      <p:sp>
        <p:nvSpPr>
          <p:cNvPr id="61" name="テキスト ボックス 60">
            <a:extLst>
              <a:ext uri="{FF2B5EF4-FFF2-40B4-BE49-F238E27FC236}">
                <a16:creationId xmlns:a16="http://schemas.microsoft.com/office/drawing/2014/main" id="{458CED0E-AFD8-4EDD-9CD7-1D3FACD37351}"/>
              </a:ext>
            </a:extLst>
          </p:cNvPr>
          <p:cNvSpPr txBox="1"/>
          <p:nvPr/>
        </p:nvSpPr>
        <p:spPr>
          <a:xfrm>
            <a:off x="2079745" y="4083408"/>
            <a:ext cx="328937" cy="215444"/>
          </a:xfrm>
          <a:prstGeom prst="rect">
            <a:avLst/>
          </a:prstGeom>
          <a:solidFill>
            <a:schemeClr val="bg1"/>
          </a:solidFill>
          <a:ln>
            <a:solidFill>
              <a:schemeClr val="bg1"/>
            </a:solidFill>
          </a:ln>
        </p:spPr>
        <p:txBody>
          <a:bodyPr wrap="none" rtlCol="0">
            <a:spAutoFit/>
          </a:bodyPr>
          <a:lstStyle/>
          <a:p>
            <a:pPr algn="ctr"/>
            <a:r>
              <a:rPr lang="en-US" altLang="ja-JP" sz="800" dirty="0" smtClean="0"/>
              <a:t>5.7</a:t>
            </a:r>
            <a:endParaRPr kumimoji="1" lang="en-US" altLang="ja-JP" sz="800" dirty="0"/>
          </a:p>
        </p:txBody>
      </p:sp>
      <p:sp>
        <p:nvSpPr>
          <p:cNvPr id="62" name="テキスト ボックス 61">
            <a:extLst>
              <a:ext uri="{FF2B5EF4-FFF2-40B4-BE49-F238E27FC236}">
                <a16:creationId xmlns:a16="http://schemas.microsoft.com/office/drawing/2014/main" id="{458CED0E-AFD8-4EDD-9CD7-1D3FACD37351}"/>
              </a:ext>
            </a:extLst>
          </p:cNvPr>
          <p:cNvSpPr txBox="1"/>
          <p:nvPr/>
        </p:nvSpPr>
        <p:spPr>
          <a:xfrm>
            <a:off x="2519259" y="4300225"/>
            <a:ext cx="386645" cy="215444"/>
          </a:xfrm>
          <a:prstGeom prst="rect">
            <a:avLst/>
          </a:prstGeom>
          <a:solidFill>
            <a:schemeClr val="bg1"/>
          </a:solidFill>
          <a:ln>
            <a:solidFill>
              <a:schemeClr val="bg1"/>
            </a:solidFill>
          </a:ln>
        </p:spPr>
        <p:txBody>
          <a:bodyPr wrap="none" rtlCol="0">
            <a:spAutoFit/>
          </a:bodyPr>
          <a:lstStyle/>
          <a:p>
            <a:pPr algn="ctr"/>
            <a:r>
              <a:rPr lang="en-US" altLang="ja-JP" sz="800" dirty="0" smtClean="0"/>
              <a:t>18.7</a:t>
            </a:r>
            <a:endParaRPr kumimoji="1" lang="en-US" altLang="ja-JP" sz="800" dirty="0"/>
          </a:p>
        </p:txBody>
      </p:sp>
      <p:sp>
        <p:nvSpPr>
          <p:cNvPr id="131" name="テキスト ボックス 130">
            <a:extLst>
              <a:ext uri="{FF2B5EF4-FFF2-40B4-BE49-F238E27FC236}">
                <a16:creationId xmlns:a16="http://schemas.microsoft.com/office/drawing/2014/main" id="{458CED0E-AFD8-4EDD-9CD7-1D3FACD37351}"/>
              </a:ext>
            </a:extLst>
          </p:cNvPr>
          <p:cNvSpPr txBox="1"/>
          <p:nvPr/>
        </p:nvSpPr>
        <p:spPr>
          <a:xfrm>
            <a:off x="8655521" y="4865365"/>
            <a:ext cx="561372" cy="553998"/>
          </a:xfrm>
          <a:prstGeom prst="rect">
            <a:avLst/>
          </a:prstGeom>
          <a:noFill/>
        </p:spPr>
        <p:txBody>
          <a:bodyPr wrap="none" rtlCol="0">
            <a:spAutoFit/>
          </a:bodyPr>
          <a:lstStyle/>
          <a:p>
            <a:r>
              <a:rPr lang="ja-JP" altLang="en-US" sz="1000" dirty="0" smtClean="0"/>
              <a:t>非常に</a:t>
            </a:r>
            <a:endParaRPr lang="en-US" altLang="ja-JP" sz="1000" dirty="0" smtClean="0"/>
          </a:p>
          <a:p>
            <a:r>
              <a:rPr lang="ja-JP" altLang="en-US" sz="1000" dirty="0" smtClean="0"/>
              <a:t>不満</a:t>
            </a:r>
            <a:endParaRPr lang="en-US" altLang="ja-JP" sz="1000" dirty="0" smtClean="0"/>
          </a:p>
          <a:p>
            <a:r>
              <a:rPr kumimoji="1" lang="ja-JP" altLang="en-US" sz="1000" dirty="0" smtClean="0"/>
              <a:t>（★１）</a:t>
            </a:r>
            <a:endParaRPr kumimoji="1" lang="en-US" altLang="ja-JP" sz="1000" dirty="0"/>
          </a:p>
        </p:txBody>
      </p:sp>
      <p:sp>
        <p:nvSpPr>
          <p:cNvPr id="18" name="テキスト ボックス 17">
            <a:extLst>
              <a:ext uri="{FF2B5EF4-FFF2-40B4-BE49-F238E27FC236}">
                <a16:creationId xmlns:a16="http://schemas.microsoft.com/office/drawing/2014/main" id="{458CED0E-AFD8-4EDD-9CD7-1D3FACD37351}"/>
              </a:ext>
            </a:extLst>
          </p:cNvPr>
          <p:cNvSpPr txBox="1"/>
          <p:nvPr/>
        </p:nvSpPr>
        <p:spPr>
          <a:xfrm>
            <a:off x="32675" y="3241238"/>
            <a:ext cx="1871025" cy="338554"/>
          </a:xfrm>
          <a:prstGeom prst="rect">
            <a:avLst/>
          </a:prstGeom>
          <a:noFill/>
        </p:spPr>
        <p:txBody>
          <a:bodyPr wrap="none" rtlCol="0">
            <a:spAutoFit/>
          </a:bodyPr>
          <a:lstStyle/>
          <a:p>
            <a:pPr algn="ctr"/>
            <a:r>
              <a:rPr lang="ja-JP" altLang="en-US" sz="800" dirty="0" smtClean="0"/>
              <a:t>購入したい車種（軽・小型・普通など）が</a:t>
            </a:r>
            <a:endParaRPr lang="en-US" altLang="ja-JP" sz="800" dirty="0" smtClean="0"/>
          </a:p>
          <a:p>
            <a:pPr algn="r"/>
            <a:r>
              <a:rPr lang="ja-JP" altLang="en-US" sz="800" dirty="0"/>
              <a:t>発売</a:t>
            </a:r>
            <a:r>
              <a:rPr lang="ja-JP" altLang="en-US" sz="800" dirty="0" smtClean="0"/>
              <a:t>される</a:t>
            </a:r>
            <a:endParaRPr kumimoji="1" lang="en-US" altLang="ja-JP" sz="800" dirty="0"/>
          </a:p>
        </p:txBody>
      </p:sp>
      <p:sp>
        <p:nvSpPr>
          <p:cNvPr id="14" name="テキスト ボックス 13">
            <a:extLst>
              <a:ext uri="{FF2B5EF4-FFF2-40B4-BE49-F238E27FC236}">
                <a16:creationId xmlns:a16="http://schemas.microsoft.com/office/drawing/2014/main" id="{458CED0E-AFD8-4EDD-9CD7-1D3FACD37351}"/>
              </a:ext>
            </a:extLst>
          </p:cNvPr>
          <p:cNvSpPr txBox="1"/>
          <p:nvPr/>
        </p:nvSpPr>
        <p:spPr>
          <a:xfrm>
            <a:off x="-22537" y="2461221"/>
            <a:ext cx="1962397" cy="215444"/>
          </a:xfrm>
          <a:prstGeom prst="rect">
            <a:avLst/>
          </a:prstGeom>
          <a:noFill/>
        </p:spPr>
        <p:txBody>
          <a:bodyPr wrap="none" rtlCol="0">
            <a:spAutoFit/>
          </a:bodyPr>
          <a:lstStyle/>
          <a:p>
            <a:r>
              <a:rPr lang="ja-JP" altLang="en-US" sz="800" dirty="0" smtClean="0"/>
              <a:t>充電・燃料補給施設の設置数が増加する</a:t>
            </a:r>
            <a:endParaRPr kumimoji="1" lang="en-US" altLang="ja-JP" sz="800" dirty="0"/>
          </a:p>
        </p:txBody>
      </p:sp>
      <p:sp>
        <p:nvSpPr>
          <p:cNvPr id="16" name="テキスト ボックス 15">
            <a:extLst>
              <a:ext uri="{FF2B5EF4-FFF2-40B4-BE49-F238E27FC236}">
                <a16:creationId xmlns:a16="http://schemas.microsoft.com/office/drawing/2014/main" id="{458CED0E-AFD8-4EDD-9CD7-1D3FACD37351}"/>
              </a:ext>
            </a:extLst>
          </p:cNvPr>
          <p:cNvSpPr txBox="1"/>
          <p:nvPr/>
        </p:nvSpPr>
        <p:spPr>
          <a:xfrm>
            <a:off x="21455" y="2861327"/>
            <a:ext cx="1893467" cy="215444"/>
          </a:xfrm>
          <a:prstGeom prst="rect">
            <a:avLst/>
          </a:prstGeom>
          <a:noFill/>
        </p:spPr>
        <p:txBody>
          <a:bodyPr wrap="none" rtlCol="0">
            <a:spAutoFit/>
          </a:bodyPr>
          <a:lstStyle/>
          <a:p>
            <a:pPr algn="ctr"/>
            <a:r>
              <a:rPr lang="ja-JP" altLang="en-US" sz="800" dirty="0" smtClean="0"/>
              <a:t>充電・燃料補給にかかる時間が短くなる</a:t>
            </a:r>
            <a:endParaRPr kumimoji="1" lang="en-US" altLang="ja-JP" sz="800" dirty="0"/>
          </a:p>
        </p:txBody>
      </p:sp>
      <p:sp>
        <p:nvSpPr>
          <p:cNvPr id="45" name="テキスト ボックス 44">
            <a:extLst>
              <a:ext uri="{FF2B5EF4-FFF2-40B4-BE49-F238E27FC236}">
                <a16:creationId xmlns:a16="http://schemas.microsoft.com/office/drawing/2014/main" id="{458CED0E-AFD8-4EDD-9CD7-1D3FACD37351}"/>
              </a:ext>
            </a:extLst>
          </p:cNvPr>
          <p:cNvSpPr txBox="1"/>
          <p:nvPr/>
        </p:nvSpPr>
        <p:spPr>
          <a:xfrm>
            <a:off x="3505502" y="3444521"/>
            <a:ext cx="2206053" cy="215444"/>
          </a:xfrm>
          <a:prstGeom prst="rect">
            <a:avLst/>
          </a:prstGeom>
          <a:noFill/>
        </p:spPr>
        <p:txBody>
          <a:bodyPr wrap="none" rtlCol="0">
            <a:spAutoFit/>
          </a:bodyPr>
          <a:lstStyle/>
          <a:p>
            <a:pPr algn="r"/>
            <a:r>
              <a:rPr kumimoji="1" lang="ja-JP" altLang="en-US" sz="800" dirty="0" smtClean="0"/>
              <a:t>走行性能が高い（加速・高速走行・乗り心地等）</a:t>
            </a:r>
            <a:endParaRPr kumimoji="1" lang="en-US" altLang="ja-JP" sz="800" dirty="0"/>
          </a:p>
        </p:txBody>
      </p:sp>
      <p:sp>
        <p:nvSpPr>
          <p:cNvPr id="42" name="テキスト ボックス 41">
            <a:extLst>
              <a:ext uri="{FF2B5EF4-FFF2-40B4-BE49-F238E27FC236}">
                <a16:creationId xmlns:a16="http://schemas.microsoft.com/office/drawing/2014/main" id="{458CED0E-AFD8-4EDD-9CD7-1D3FACD37351}"/>
              </a:ext>
            </a:extLst>
          </p:cNvPr>
          <p:cNvSpPr txBox="1"/>
          <p:nvPr/>
        </p:nvSpPr>
        <p:spPr>
          <a:xfrm>
            <a:off x="3277875" y="2787018"/>
            <a:ext cx="2433680" cy="215444"/>
          </a:xfrm>
          <a:prstGeom prst="rect">
            <a:avLst/>
          </a:prstGeom>
          <a:noFill/>
        </p:spPr>
        <p:txBody>
          <a:bodyPr wrap="none" rtlCol="0">
            <a:spAutoFit/>
          </a:bodyPr>
          <a:lstStyle/>
          <a:p>
            <a:pPr algn="r"/>
            <a:r>
              <a:rPr kumimoji="1" lang="ja-JP" altLang="en-US" sz="800" dirty="0" smtClean="0"/>
              <a:t>購入費は高いが電気代が安く、トータルコストが安い</a:t>
            </a:r>
            <a:endParaRPr kumimoji="1" lang="en-US" altLang="ja-JP" sz="800" dirty="0"/>
          </a:p>
        </p:txBody>
      </p:sp>
      <p:sp>
        <p:nvSpPr>
          <p:cNvPr id="209" name="テキスト ボックス 208">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a:extLst>
              <a:ext uri="{FF2B5EF4-FFF2-40B4-BE49-F238E27FC236}">
                <a16:creationId xmlns:a16="http://schemas.microsoft.com/office/drawing/2014/main" id="{458CED0E-AFD8-4EDD-9CD7-1D3FACD37351}"/>
              </a:ext>
            </a:extLst>
          </p:cNvPr>
          <p:cNvSpPr txBox="1"/>
          <p:nvPr/>
        </p:nvSpPr>
        <p:spPr>
          <a:xfrm>
            <a:off x="3337186" y="4249442"/>
            <a:ext cx="2374369" cy="215444"/>
          </a:xfrm>
          <a:prstGeom prst="rect">
            <a:avLst/>
          </a:prstGeom>
          <a:noFill/>
        </p:spPr>
        <p:txBody>
          <a:bodyPr wrap="none" rtlCol="0">
            <a:spAutoFit/>
          </a:bodyPr>
          <a:lstStyle/>
          <a:p>
            <a:pPr algn="r"/>
            <a:r>
              <a:rPr kumimoji="1" lang="ja-JP" altLang="en-US" sz="800" dirty="0" smtClean="0"/>
              <a:t>家庭用の蓄電池として活用でき、省エネにつながる</a:t>
            </a:r>
            <a:endParaRPr kumimoji="1" lang="en-US" altLang="ja-JP" sz="800" dirty="0"/>
          </a:p>
        </p:txBody>
      </p:sp>
      <p:sp>
        <p:nvSpPr>
          <p:cNvPr id="2" name="正方形/長方形 1"/>
          <p:cNvSpPr/>
          <p:nvPr/>
        </p:nvSpPr>
        <p:spPr>
          <a:xfrm>
            <a:off x="8892480" y="2063078"/>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テキスト ボックス 153">
            <a:extLst>
              <a:ext uri="{FF2B5EF4-FFF2-40B4-BE49-F238E27FC236}">
                <a16:creationId xmlns:a16="http://schemas.microsoft.com/office/drawing/2014/main" id="{458CED0E-AFD8-4EDD-9CD7-1D3FACD37351}"/>
              </a:ext>
            </a:extLst>
          </p:cNvPr>
          <p:cNvSpPr txBox="1"/>
          <p:nvPr/>
        </p:nvSpPr>
        <p:spPr>
          <a:xfrm>
            <a:off x="8776926" y="2013856"/>
            <a:ext cx="431528" cy="215444"/>
          </a:xfrm>
          <a:prstGeom prst="rect">
            <a:avLst/>
          </a:prstGeom>
          <a:noFill/>
          <a:ln>
            <a:noFill/>
          </a:ln>
        </p:spPr>
        <p:txBody>
          <a:bodyPr wrap="none" rtlCol="0">
            <a:spAutoFit/>
          </a:bodyPr>
          <a:lstStyle/>
          <a:p>
            <a:r>
              <a:rPr lang="ja-JP" altLang="en-US" sz="800" dirty="0" smtClean="0"/>
              <a:t>★</a:t>
            </a:r>
            <a:r>
              <a:rPr lang="en-US" altLang="ja-JP" sz="800" dirty="0" smtClean="0"/>
              <a:t>4.0</a:t>
            </a:r>
            <a:endParaRPr kumimoji="1" lang="en-US" altLang="ja-JP" sz="800" dirty="0"/>
          </a:p>
        </p:txBody>
      </p:sp>
      <p:sp>
        <p:nvSpPr>
          <p:cNvPr id="157" name="正方形/長方形 156"/>
          <p:cNvSpPr/>
          <p:nvPr/>
        </p:nvSpPr>
        <p:spPr>
          <a:xfrm>
            <a:off x="8892480" y="2474996"/>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テキスト ボックス 157">
            <a:extLst>
              <a:ext uri="{FF2B5EF4-FFF2-40B4-BE49-F238E27FC236}">
                <a16:creationId xmlns:a16="http://schemas.microsoft.com/office/drawing/2014/main" id="{458CED0E-AFD8-4EDD-9CD7-1D3FACD37351}"/>
              </a:ext>
            </a:extLst>
          </p:cNvPr>
          <p:cNvSpPr txBox="1"/>
          <p:nvPr/>
        </p:nvSpPr>
        <p:spPr>
          <a:xfrm>
            <a:off x="8776926" y="2425774"/>
            <a:ext cx="431528" cy="215444"/>
          </a:xfrm>
          <a:prstGeom prst="rect">
            <a:avLst/>
          </a:prstGeom>
          <a:noFill/>
          <a:ln>
            <a:noFill/>
          </a:ln>
        </p:spPr>
        <p:txBody>
          <a:bodyPr wrap="none" rtlCol="0">
            <a:spAutoFit/>
          </a:bodyPr>
          <a:lstStyle/>
          <a:p>
            <a:r>
              <a:rPr lang="ja-JP" altLang="en-US" sz="800" dirty="0" smtClean="0"/>
              <a:t>★</a:t>
            </a:r>
            <a:r>
              <a:rPr lang="en-US" altLang="ja-JP" sz="800" dirty="0" smtClean="0"/>
              <a:t>3.4</a:t>
            </a:r>
            <a:endParaRPr kumimoji="1" lang="en-US" altLang="ja-JP" sz="800" dirty="0"/>
          </a:p>
        </p:txBody>
      </p:sp>
      <p:sp>
        <p:nvSpPr>
          <p:cNvPr id="159" name="正方形/長方形 158"/>
          <p:cNvSpPr/>
          <p:nvPr/>
        </p:nvSpPr>
        <p:spPr>
          <a:xfrm>
            <a:off x="8892480" y="2277982"/>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458CED0E-AFD8-4EDD-9CD7-1D3FACD37351}"/>
              </a:ext>
            </a:extLst>
          </p:cNvPr>
          <p:cNvSpPr txBox="1"/>
          <p:nvPr/>
        </p:nvSpPr>
        <p:spPr>
          <a:xfrm>
            <a:off x="8776926" y="2228760"/>
            <a:ext cx="431528" cy="215444"/>
          </a:xfrm>
          <a:prstGeom prst="rect">
            <a:avLst/>
          </a:prstGeom>
          <a:noFill/>
          <a:ln>
            <a:noFill/>
          </a:ln>
        </p:spPr>
        <p:txBody>
          <a:bodyPr wrap="none" rtlCol="0">
            <a:spAutoFit/>
          </a:bodyPr>
          <a:lstStyle/>
          <a:p>
            <a:r>
              <a:rPr lang="ja-JP" altLang="en-US" sz="800" dirty="0" smtClean="0"/>
              <a:t>★</a:t>
            </a:r>
            <a:r>
              <a:rPr lang="en-US" altLang="ja-JP" sz="800" dirty="0" smtClean="0"/>
              <a:t>3.7</a:t>
            </a:r>
            <a:endParaRPr kumimoji="1" lang="en-US" altLang="ja-JP" sz="800" dirty="0"/>
          </a:p>
        </p:txBody>
      </p:sp>
      <p:sp>
        <p:nvSpPr>
          <p:cNvPr id="161" name="正方形/長方形 160"/>
          <p:cNvSpPr/>
          <p:nvPr/>
        </p:nvSpPr>
        <p:spPr>
          <a:xfrm>
            <a:off x="8892480" y="2683633"/>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458CED0E-AFD8-4EDD-9CD7-1D3FACD37351}"/>
              </a:ext>
            </a:extLst>
          </p:cNvPr>
          <p:cNvSpPr txBox="1"/>
          <p:nvPr/>
        </p:nvSpPr>
        <p:spPr>
          <a:xfrm>
            <a:off x="8776926" y="2634411"/>
            <a:ext cx="431528" cy="215444"/>
          </a:xfrm>
          <a:prstGeom prst="rect">
            <a:avLst/>
          </a:prstGeom>
          <a:noFill/>
          <a:ln>
            <a:noFill/>
          </a:ln>
        </p:spPr>
        <p:txBody>
          <a:bodyPr wrap="square" rtlCol="0">
            <a:spAutoFit/>
          </a:bodyPr>
          <a:lstStyle/>
          <a:p>
            <a:r>
              <a:rPr lang="ja-JP" altLang="en-US" sz="800" dirty="0" smtClean="0"/>
              <a:t>★</a:t>
            </a:r>
            <a:r>
              <a:rPr lang="en-US" altLang="ja-JP" sz="800" dirty="0" smtClean="0"/>
              <a:t>3.0</a:t>
            </a:r>
            <a:endParaRPr kumimoji="1" lang="en-US" altLang="ja-JP" sz="800" dirty="0"/>
          </a:p>
        </p:txBody>
      </p:sp>
      <p:sp>
        <p:nvSpPr>
          <p:cNvPr id="163" name="正方形/長方形 162"/>
          <p:cNvSpPr/>
          <p:nvPr/>
        </p:nvSpPr>
        <p:spPr>
          <a:xfrm>
            <a:off x="8892480" y="2889607"/>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テキスト ボックス 163">
            <a:extLst>
              <a:ext uri="{FF2B5EF4-FFF2-40B4-BE49-F238E27FC236}">
                <a16:creationId xmlns:a16="http://schemas.microsoft.com/office/drawing/2014/main" id="{458CED0E-AFD8-4EDD-9CD7-1D3FACD37351}"/>
              </a:ext>
            </a:extLst>
          </p:cNvPr>
          <p:cNvSpPr txBox="1"/>
          <p:nvPr/>
        </p:nvSpPr>
        <p:spPr>
          <a:xfrm>
            <a:off x="8776926" y="2840385"/>
            <a:ext cx="431528" cy="215444"/>
          </a:xfrm>
          <a:prstGeom prst="rect">
            <a:avLst/>
          </a:prstGeom>
          <a:noFill/>
          <a:ln>
            <a:noFill/>
          </a:ln>
        </p:spPr>
        <p:txBody>
          <a:bodyPr wrap="square" rtlCol="0">
            <a:spAutoFit/>
          </a:bodyPr>
          <a:lstStyle/>
          <a:p>
            <a:r>
              <a:rPr lang="ja-JP" altLang="en-US" sz="800" dirty="0" smtClean="0"/>
              <a:t>★</a:t>
            </a:r>
            <a:r>
              <a:rPr lang="en-US" altLang="ja-JP" sz="800" dirty="0" smtClean="0"/>
              <a:t>3.7</a:t>
            </a:r>
            <a:endParaRPr kumimoji="1" lang="en-US" altLang="ja-JP" sz="800" dirty="0"/>
          </a:p>
        </p:txBody>
      </p:sp>
      <p:sp>
        <p:nvSpPr>
          <p:cNvPr id="165" name="正方形/長方形 164"/>
          <p:cNvSpPr/>
          <p:nvPr/>
        </p:nvSpPr>
        <p:spPr>
          <a:xfrm>
            <a:off x="8892480" y="3096091"/>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テキスト ボックス 165">
            <a:extLst>
              <a:ext uri="{FF2B5EF4-FFF2-40B4-BE49-F238E27FC236}">
                <a16:creationId xmlns:a16="http://schemas.microsoft.com/office/drawing/2014/main" id="{458CED0E-AFD8-4EDD-9CD7-1D3FACD37351}"/>
              </a:ext>
            </a:extLst>
          </p:cNvPr>
          <p:cNvSpPr txBox="1"/>
          <p:nvPr/>
        </p:nvSpPr>
        <p:spPr>
          <a:xfrm>
            <a:off x="8776926" y="3046869"/>
            <a:ext cx="431528" cy="215444"/>
          </a:xfrm>
          <a:prstGeom prst="rect">
            <a:avLst/>
          </a:prstGeom>
          <a:noFill/>
          <a:ln>
            <a:noFill/>
          </a:ln>
        </p:spPr>
        <p:txBody>
          <a:bodyPr wrap="square" rtlCol="0">
            <a:spAutoFit/>
          </a:bodyPr>
          <a:lstStyle/>
          <a:p>
            <a:r>
              <a:rPr lang="ja-JP" altLang="en-US" sz="800" dirty="0" smtClean="0"/>
              <a:t>★</a:t>
            </a:r>
            <a:r>
              <a:rPr lang="en-US" altLang="ja-JP" sz="800" dirty="0" smtClean="0"/>
              <a:t>3.6</a:t>
            </a:r>
            <a:endParaRPr kumimoji="1" lang="en-US" altLang="ja-JP" sz="800" dirty="0"/>
          </a:p>
        </p:txBody>
      </p:sp>
      <p:sp>
        <p:nvSpPr>
          <p:cNvPr id="167" name="正方形/長方形 166"/>
          <p:cNvSpPr/>
          <p:nvPr/>
        </p:nvSpPr>
        <p:spPr>
          <a:xfrm>
            <a:off x="8892480" y="3285854"/>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a:extLst>
              <a:ext uri="{FF2B5EF4-FFF2-40B4-BE49-F238E27FC236}">
                <a16:creationId xmlns:a16="http://schemas.microsoft.com/office/drawing/2014/main" id="{458CED0E-AFD8-4EDD-9CD7-1D3FACD37351}"/>
              </a:ext>
            </a:extLst>
          </p:cNvPr>
          <p:cNvSpPr txBox="1"/>
          <p:nvPr/>
        </p:nvSpPr>
        <p:spPr>
          <a:xfrm>
            <a:off x="8776926" y="3236632"/>
            <a:ext cx="431528" cy="215444"/>
          </a:xfrm>
          <a:prstGeom prst="rect">
            <a:avLst/>
          </a:prstGeom>
          <a:noFill/>
          <a:ln>
            <a:noFill/>
          </a:ln>
        </p:spPr>
        <p:txBody>
          <a:bodyPr wrap="square" rtlCol="0">
            <a:spAutoFit/>
          </a:bodyPr>
          <a:lstStyle/>
          <a:p>
            <a:r>
              <a:rPr lang="ja-JP" altLang="en-US" sz="800" dirty="0" smtClean="0"/>
              <a:t>★</a:t>
            </a:r>
            <a:r>
              <a:rPr lang="en-US" altLang="ja-JP" sz="800" dirty="0" smtClean="0"/>
              <a:t>3.7</a:t>
            </a:r>
            <a:endParaRPr kumimoji="1" lang="en-US" altLang="ja-JP" sz="800" dirty="0"/>
          </a:p>
        </p:txBody>
      </p:sp>
      <p:sp>
        <p:nvSpPr>
          <p:cNvPr id="169" name="正方形/長方形 168"/>
          <p:cNvSpPr/>
          <p:nvPr/>
        </p:nvSpPr>
        <p:spPr>
          <a:xfrm>
            <a:off x="8892480" y="3497755"/>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テキスト ボックス 169">
            <a:extLst>
              <a:ext uri="{FF2B5EF4-FFF2-40B4-BE49-F238E27FC236}">
                <a16:creationId xmlns:a16="http://schemas.microsoft.com/office/drawing/2014/main" id="{458CED0E-AFD8-4EDD-9CD7-1D3FACD37351}"/>
              </a:ext>
            </a:extLst>
          </p:cNvPr>
          <p:cNvSpPr txBox="1"/>
          <p:nvPr/>
        </p:nvSpPr>
        <p:spPr>
          <a:xfrm>
            <a:off x="8776926" y="3448533"/>
            <a:ext cx="431528" cy="215444"/>
          </a:xfrm>
          <a:prstGeom prst="rect">
            <a:avLst/>
          </a:prstGeom>
          <a:noFill/>
          <a:ln>
            <a:noFill/>
          </a:ln>
        </p:spPr>
        <p:txBody>
          <a:bodyPr wrap="square" rtlCol="0">
            <a:spAutoFit/>
          </a:bodyPr>
          <a:lstStyle/>
          <a:p>
            <a:r>
              <a:rPr lang="ja-JP" altLang="en-US" sz="800" dirty="0" smtClean="0"/>
              <a:t>★</a:t>
            </a:r>
            <a:r>
              <a:rPr lang="en-US" altLang="ja-JP" sz="800" dirty="0" smtClean="0"/>
              <a:t>3.9</a:t>
            </a:r>
            <a:endParaRPr kumimoji="1" lang="en-US" altLang="ja-JP" sz="800" dirty="0"/>
          </a:p>
        </p:txBody>
      </p:sp>
      <p:sp>
        <p:nvSpPr>
          <p:cNvPr id="171" name="正方形/長方形 170"/>
          <p:cNvSpPr/>
          <p:nvPr/>
        </p:nvSpPr>
        <p:spPr>
          <a:xfrm>
            <a:off x="8892480" y="3694017"/>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テキスト ボックス 171">
            <a:extLst>
              <a:ext uri="{FF2B5EF4-FFF2-40B4-BE49-F238E27FC236}">
                <a16:creationId xmlns:a16="http://schemas.microsoft.com/office/drawing/2014/main" id="{458CED0E-AFD8-4EDD-9CD7-1D3FACD37351}"/>
              </a:ext>
            </a:extLst>
          </p:cNvPr>
          <p:cNvSpPr txBox="1"/>
          <p:nvPr/>
        </p:nvSpPr>
        <p:spPr>
          <a:xfrm>
            <a:off x="8776926" y="3644795"/>
            <a:ext cx="431528" cy="215444"/>
          </a:xfrm>
          <a:prstGeom prst="rect">
            <a:avLst/>
          </a:prstGeom>
          <a:noFill/>
          <a:ln>
            <a:noFill/>
          </a:ln>
        </p:spPr>
        <p:txBody>
          <a:bodyPr wrap="square" rtlCol="0">
            <a:spAutoFit/>
          </a:bodyPr>
          <a:lstStyle/>
          <a:p>
            <a:r>
              <a:rPr lang="ja-JP" altLang="en-US" sz="800" dirty="0" smtClean="0"/>
              <a:t>★</a:t>
            </a:r>
            <a:r>
              <a:rPr lang="en-US" altLang="ja-JP" sz="800" dirty="0" smtClean="0"/>
              <a:t>4.2</a:t>
            </a:r>
            <a:endParaRPr kumimoji="1" lang="en-US" altLang="ja-JP" sz="800" dirty="0"/>
          </a:p>
        </p:txBody>
      </p:sp>
      <p:sp>
        <p:nvSpPr>
          <p:cNvPr id="173" name="正方形/長方形 172"/>
          <p:cNvSpPr/>
          <p:nvPr/>
        </p:nvSpPr>
        <p:spPr>
          <a:xfrm>
            <a:off x="8892480" y="3898264"/>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a:extLst>
              <a:ext uri="{FF2B5EF4-FFF2-40B4-BE49-F238E27FC236}">
                <a16:creationId xmlns:a16="http://schemas.microsoft.com/office/drawing/2014/main" id="{458CED0E-AFD8-4EDD-9CD7-1D3FACD37351}"/>
              </a:ext>
            </a:extLst>
          </p:cNvPr>
          <p:cNvSpPr txBox="1"/>
          <p:nvPr/>
        </p:nvSpPr>
        <p:spPr>
          <a:xfrm>
            <a:off x="8776926" y="3849042"/>
            <a:ext cx="431528" cy="215444"/>
          </a:xfrm>
          <a:prstGeom prst="rect">
            <a:avLst/>
          </a:prstGeom>
          <a:noFill/>
          <a:ln>
            <a:noFill/>
          </a:ln>
        </p:spPr>
        <p:txBody>
          <a:bodyPr wrap="square" rtlCol="0">
            <a:spAutoFit/>
          </a:bodyPr>
          <a:lstStyle/>
          <a:p>
            <a:r>
              <a:rPr lang="ja-JP" altLang="en-US" sz="800" dirty="0" smtClean="0"/>
              <a:t>★</a:t>
            </a:r>
            <a:r>
              <a:rPr lang="en-US" altLang="ja-JP" sz="800" dirty="0" smtClean="0"/>
              <a:t>3.3</a:t>
            </a:r>
            <a:endParaRPr kumimoji="1" lang="en-US" altLang="ja-JP" sz="800" dirty="0"/>
          </a:p>
        </p:txBody>
      </p:sp>
      <p:sp>
        <p:nvSpPr>
          <p:cNvPr id="175" name="正方形/長方形 174"/>
          <p:cNvSpPr/>
          <p:nvPr/>
        </p:nvSpPr>
        <p:spPr>
          <a:xfrm>
            <a:off x="8892480" y="4102180"/>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テキスト ボックス 175">
            <a:extLst>
              <a:ext uri="{FF2B5EF4-FFF2-40B4-BE49-F238E27FC236}">
                <a16:creationId xmlns:a16="http://schemas.microsoft.com/office/drawing/2014/main" id="{458CED0E-AFD8-4EDD-9CD7-1D3FACD37351}"/>
              </a:ext>
            </a:extLst>
          </p:cNvPr>
          <p:cNvSpPr txBox="1"/>
          <p:nvPr/>
        </p:nvSpPr>
        <p:spPr>
          <a:xfrm>
            <a:off x="8776926" y="4052958"/>
            <a:ext cx="431528" cy="215444"/>
          </a:xfrm>
          <a:prstGeom prst="rect">
            <a:avLst/>
          </a:prstGeom>
          <a:noFill/>
          <a:ln>
            <a:noFill/>
          </a:ln>
        </p:spPr>
        <p:txBody>
          <a:bodyPr wrap="square" rtlCol="0">
            <a:spAutoFit/>
          </a:bodyPr>
          <a:lstStyle/>
          <a:p>
            <a:r>
              <a:rPr lang="ja-JP" altLang="en-US" sz="800" dirty="0" smtClean="0"/>
              <a:t>★</a:t>
            </a:r>
            <a:r>
              <a:rPr lang="en-US" altLang="ja-JP" sz="800" dirty="0" smtClean="0"/>
              <a:t>3.3</a:t>
            </a:r>
            <a:endParaRPr kumimoji="1" lang="en-US" altLang="ja-JP" sz="800" dirty="0"/>
          </a:p>
        </p:txBody>
      </p:sp>
      <p:sp>
        <p:nvSpPr>
          <p:cNvPr id="177" name="正方形/長方形 176"/>
          <p:cNvSpPr/>
          <p:nvPr/>
        </p:nvSpPr>
        <p:spPr>
          <a:xfrm>
            <a:off x="8892480" y="4298168"/>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テキスト ボックス 177">
            <a:extLst>
              <a:ext uri="{FF2B5EF4-FFF2-40B4-BE49-F238E27FC236}">
                <a16:creationId xmlns:a16="http://schemas.microsoft.com/office/drawing/2014/main" id="{458CED0E-AFD8-4EDD-9CD7-1D3FACD37351}"/>
              </a:ext>
            </a:extLst>
          </p:cNvPr>
          <p:cNvSpPr txBox="1"/>
          <p:nvPr/>
        </p:nvSpPr>
        <p:spPr>
          <a:xfrm>
            <a:off x="8776926" y="4248946"/>
            <a:ext cx="431528" cy="215444"/>
          </a:xfrm>
          <a:prstGeom prst="rect">
            <a:avLst/>
          </a:prstGeom>
          <a:noFill/>
          <a:ln>
            <a:noFill/>
          </a:ln>
        </p:spPr>
        <p:txBody>
          <a:bodyPr wrap="square" rtlCol="0">
            <a:spAutoFit/>
          </a:bodyPr>
          <a:lstStyle/>
          <a:p>
            <a:r>
              <a:rPr lang="ja-JP" altLang="en-US" sz="800" dirty="0" smtClean="0"/>
              <a:t>★</a:t>
            </a:r>
            <a:r>
              <a:rPr lang="en-US" altLang="ja-JP" sz="800" dirty="0" smtClean="0"/>
              <a:t>3.3</a:t>
            </a:r>
            <a:endParaRPr kumimoji="1" lang="en-US" altLang="ja-JP" sz="800" dirty="0"/>
          </a:p>
        </p:txBody>
      </p:sp>
      <p:sp>
        <p:nvSpPr>
          <p:cNvPr id="179" name="正方形/長方形 178"/>
          <p:cNvSpPr/>
          <p:nvPr/>
        </p:nvSpPr>
        <p:spPr>
          <a:xfrm>
            <a:off x="8892480" y="4510013"/>
            <a:ext cx="325526" cy="117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テキスト ボックス 179">
            <a:extLst>
              <a:ext uri="{FF2B5EF4-FFF2-40B4-BE49-F238E27FC236}">
                <a16:creationId xmlns:a16="http://schemas.microsoft.com/office/drawing/2014/main" id="{458CED0E-AFD8-4EDD-9CD7-1D3FACD37351}"/>
              </a:ext>
            </a:extLst>
          </p:cNvPr>
          <p:cNvSpPr txBox="1"/>
          <p:nvPr/>
        </p:nvSpPr>
        <p:spPr>
          <a:xfrm>
            <a:off x="8776926" y="4460791"/>
            <a:ext cx="431528" cy="215444"/>
          </a:xfrm>
          <a:prstGeom prst="rect">
            <a:avLst/>
          </a:prstGeom>
          <a:noFill/>
          <a:ln>
            <a:noFill/>
          </a:ln>
        </p:spPr>
        <p:txBody>
          <a:bodyPr wrap="square" rtlCol="0">
            <a:spAutoFit/>
          </a:bodyPr>
          <a:lstStyle/>
          <a:p>
            <a:r>
              <a:rPr lang="ja-JP" altLang="en-US" sz="800" dirty="0" smtClean="0"/>
              <a:t>★</a:t>
            </a:r>
            <a:r>
              <a:rPr lang="en-US" altLang="ja-JP" sz="800" dirty="0" smtClean="0"/>
              <a:t>3.5</a:t>
            </a:r>
            <a:endParaRPr kumimoji="1" lang="en-US" altLang="ja-JP" sz="800" dirty="0"/>
          </a:p>
        </p:txBody>
      </p:sp>
      <p:sp>
        <p:nvSpPr>
          <p:cNvPr id="183" name="正方形/長方形 182"/>
          <p:cNvSpPr/>
          <p:nvPr/>
        </p:nvSpPr>
        <p:spPr>
          <a:xfrm>
            <a:off x="2872690" y="4395658"/>
            <a:ext cx="448146" cy="12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テキスト ボックス 183">
            <a:extLst>
              <a:ext uri="{FF2B5EF4-FFF2-40B4-BE49-F238E27FC236}">
                <a16:creationId xmlns:a16="http://schemas.microsoft.com/office/drawing/2014/main" id="{458CED0E-AFD8-4EDD-9CD7-1D3FACD37351}"/>
              </a:ext>
            </a:extLst>
          </p:cNvPr>
          <p:cNvSpPr txBox="1"/>
          <p:nvPr/>
        </p:nvSpPr>
        <p:spPr>
          <a:xfrm>
            <a:off x="2684565" y="4425875"/>
            <a:ext cx="748923" cy="200055"/>
          </a:xfrm>
          <a:prstGeom prst="rect">
            <a:avLst/>
          </a:prstGeom>
          <a:noFill/>
          <a:ln>
            <a:noFill/>
          </a:ln>
        </p:spPr>
        <p:txBody>
          <a:bodyPr wrap="none" rtlCol="0">
            <a:spAutoFit/>
          </a:bodyPr>
          <a:lstStyle/>
          <a:p>
            <a:pPr algn="ctr"/>
            <a:r>
              <a:rPr lang="en-US" altLang="ja-JP" sz="700" dirty="0" smtClean="0"/>
              <a:t>&lt;M.T.=270.7&gt;</a:t>
            </a:r>
            <a:endParaRPr kumimoji="1" lang="en-US" altLang="ja-JP" sz="700" dirty="0"/>
          </a:p>
        </p:txBody>
      </p:sp>
      <p:sp>
        <p:nvSpPr>
          <p:cNvPr id="50" name="テキスト ボックス 49">
            <a:extLst>
              <a:ext uri="{FF2B5EF4-FFF2-40B4-BE49-F238E27FC236}">
                <a16:creationId xmlns:a16="http://schemas.microsoft.com/office/drawing/2014/main" id="{458CED0E-AFD8-4EDD-9CD7-1D3FACD37351}"/>
              </a:ext>
            </a:extLst>
          </p:cNvPr>
          <p:cNvSpPr txBox="1"/>
          <p:nvPr/>
        </p:nvSpPr>
        <p:spPr>
          <a:xfrm>
            <a:off x="3616110" y="4455307"/>
            <a:ext cx="2095445" cy="215444"/>
          </a:xfrm>
          <a:prstGeom prst="rect">
            <a:avLst/>
          </a:prstGeom>
          <a:noFill/>
        </p:spPr>
        <p:txBody>
          <a:bodyPr wrap="none" rtlCol="0">
            <a:spAutoFit/>
          </a:bodyPr>
          <a:lstStyle/>
          <a:p>
            <a:pPr algn="r"/>
            <a:r>
              <a:rPr kumimoji="1" lang="ja-JP" altLang="en-US" sz="800" dirty="0" smtClean="0"/>
              <a:t>他車とは異なる</a:t>
            </a:r>
            <a:r>
              <a:rPr kumimoji="1" lang="en-US" altLang="ja-JP" sz="800" dirty="0" smtClean="0"/>
              <a:t>EV</a:t>
            </a:r>
            <a:r>
              <a:rPr kumimoji="1" lang="ja-JP" altLang="en-US" sz="800" dirty="0" smtClean="0"/>
              <a:t>に乗ることに喜びを感じる</a:t>
            </a:r>
            <a:endParaRPr kumimoji="1" lang="en-US" altLang="ja-JP" sz="800" dirty="0"/>
          </a:p>
        </p:txBody>
      </p:sp>
      <p:sp>
        <p:nvSpPr>
          <p:cNvPr id="47" name="テキスト ボックス 46">
            <a:extLst>
              <a:ext uri="{FF2B5EF4-FFF2-40B4-BE49-F238E27FC236}">
                <a16:creationId xmlns:a16="http://schemas.microsoft.com/office/drawing/2014/main" id="{458CED0E-AFD8-4EDD-9CD7-1D3FACD37351}"/>
              </a:ext>
            </a:extLst>
          </p:cNvPr>
          <p:cNvSpPr txBox="1"/>
          <p:nvPr/>
        </p:nvSpPr>
        <p:spPr>
          <a:xfrm>
            <a:off x="3659390" y="3843699"/>
            <a:ext cx="2052165" cy="215444"/>
          </a:xfrm>
          <a:prstGeom prst="rect">
            <a:avLst/>
          </a:prstGeom>
          <a:noFill/>
        </p:spPr>
        <p:txBody>
          <a:bodyPr wrap="none" rtlCol="0">
            <a:spAutoFit/>
          </a:bodyPr>
          <a:lstStyle/>
          <a:p>
            <a:pPr algn="r"/>
            <a:r>
              <a:rPr kumimoji="1" lang="ja-JP" altLang="en-US" sz="800" dirty="0" smtClean="0"/>
              <a:t>スタイルやインテリア、居住性などが魅力的</a:t>
            </a:r>
            <a:endParaRPr kumimoji="1" lang="en-US" altLang="ja-JP" sz="800" dirty="0"/>
          </a:p>
        </p:txBody>
      </p:sp>
    </p:spTree>
    <p:extLst>
      <p:ext uri="{BB962C8B-B14F-4D97-AF65-F5344CB8AC3E}">
        <p14:creationId xmlns:p14="http://schemas.microsoft.com/office/powerpoint/2010/main" val="3917178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２</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世界における状況と動向</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853" y="413121"/>
            <a:ext cx="598750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世界の主な動向</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10</a:t>
            </a:fld>
            <a:endParaRPr kumimoji="1" lang="ja-JP" altLang="en-US"/>
          </a:p>
        </p:txBody>
      </p:sp>
      <p:sp>
        <p:nvSpPr>
          <p:cNvPr id="11" name="正方形/長方形 10">
            <a:extLst>
              <a:ext uri="{FF2B5EF4-FFF2-40B4-BE49-F238E27FC236}">
                <a16:creationId xmlns:a16="http://schemas.microsoft.com/office/drawing/2014/main" id="{8F7B6099-EC10-4EC8-9257-7FCE909EED01}"/>
              </a:ext>
            </a:extLst>
          </p:cNvPr>
          <p:cNvSpPr/>
          <p:nvPr/>
        </p:nvSpPr>
        <p:spPr>
          <a:xfrm>
            <a:off x="296262" y="5296606"/>
            <a:ext cx="6773176" cy="94384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dirty="0">
                <a:latin typeface="Meiryo UI" panose="020B0604030504040204" pitchFamily="50" charset="-128"/>
                <a:ea typeface="Meiryo UI" panose="020B0604030504040204" pitchFamily="50" charset="-128"/>
              </a:rPr>
              <a:t>欧州の</a:t>
            </a:r>
            <a:r>
              <a:rPr lang="en-US" altLang="ja-JP" sz="2400" b="1" dirty="0">
                <a:latin typeface="Meiryo UI" panose="020B0604030504040204" pitchFamily="50" charset="-128"/>
                <a:ea typeface="Meiryo UI" panose="020B0604030504040204" pitchFamily="50" charset="-128"/>
              </a:rPr>
              <a:t>CO</a:t>
            </a:r>
            <a:r>
              <a:rPr lang="en-US" altLang="ja-JP" sz="2400" b="1" baseline="-25000"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排出規制</a:t>
            </a:r>
            <a:endParaRPr lang="en-US" altLang="ja-JP" sz="2400" b="1" dirty="0">
              <a:latin typeface="Meiryo UI" panose="020B0604030504040204" pitchFamily="50" charset="-128"/>
              <a:ea typeface="Meiryo UI" panose="020B0604030504040204" pitchFamily="50" charset="-128"/>
            </a:endParaRPr>
          </a:p>
          <a:p>
            <a:pPr>
              <a:spcBef>
                <a:spcPts val="150"/>
              </a:spcBef>
            </a:pPr>
            <a:r>
              <a:rPr lang="ja-JP" altLang="en-US" sz="1400" dirty="0">
                <a:latin typeface="Meiryo UI" panose="020B0604030504040204" pitchFamily="50" charset="-128"/>
                <a:ea typeface="Meiryo UI" panose="020B0604030504040204" pitchFamily="50" charset="-128"/>
              </a:rPr>
              <a:t> 　乗用車からの排出</a:t>
            </a:r>
            <a:r>
              <a:rPr lang="en-US" altLang="ja-JP" sz="1400" dirty="0">
                <a:latin typeface="Meiryo UI" panose="020B0604030504040204" pitchFamily="50" charset="-128"/>
                <a:ea typeface="Meiryo UI" panose="020B0604030504040204" pitchFamily="50" charset="-128"/>
              </a:rPr>
              <a:t>CO</a:t>
            </a:r>
            <a:r>
              <a:rPr lang="en-US" altLang="ja-JP" sz="1400" baseline="-250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について</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年の目標値を平均</a:t>
            </a:r>
            <a:r>
              <a:rPr lang="en-US" altLang="ja-JP" sz="1400" dirty="0">
                <a:latin typeface="Meiryo UI" panose="020B0604030504040204" pitchFamily="50" charset="-128"/>
                <a:ea typeface="Meiryo UI" panose="020B0604030504040204" pitchFamily="50" charset="-128"/>
              </a:rPr>
              <a:t>95g/km</a:t>
            </a:r>
            <a:r>
              <a:rPr lang="ja-JP" altLang="en-US" sz="1400" dirty="0">
                <a:latin typeface="Meiryo UI" panose="020B0604030504040204" pitchFamily="50" charset="-128"/>
                <a:ea typeface="Meiryo UI" panose="020B0604030504040204" pitchFamily="50" charset="-128"/>
              </a:rPr>
              <a:t>とする規制を実施。</a:t>
            </a:r>
            <a:endParaRPr lang="en-US" altLang="ja-JP" sz="1400" dirty="0">
              <a:latin typeface="Meiryo UI" panose="020B0604030504040204" pitchFamily="50" charset="-128"/>
              <a:ea typeface="Meiryo UI" panose="020B0604030504040204" pitchFamily="50" charset="-128"/>
            </a:endParaRPr>
          </a:p>
          <a:p>
            <a:pPr>
              <a:spcBef>
                <a:spcPts val="150"/>
              </a:spcBef>
            </a:pPr>
            <a:r>
              <a:rPr lang="ja-JP" altLang="en-US" sz="1400" dirty="0">
                <a:latin typeface="Meiryo UI" panose="020B0604030504040204" pitchFamily="50" charset="-128"/>
                <a:ea typeface="Meiryo UI" panose="020B0604030504040204" pitchFamily="50" charset="-128"/>
              </a:rPr>
              <a:t> 　今後、</a:t>
            </a:r>
            <a:r>
              <a:rPr lang="en-US" altLang="ja-JP" sz="1400" dirty="0">
                <a:latin typeface="Meiryo UI" panose="020B0604030504040204" pitchFamily="50" charset="-128"/>
                <a:ea typeface="Meiryo UI" panose="020B0604030504040204" pitchFamily="50" charset="-128"/>
              </a:rPr>
              <a:t>2025</a:t>
            </a:r>
            <a:r>
              <a:rPr lang="ja-JP" altLang="en-US" sz="1400" dirty="0">
                <a:latin typeface="Meiryo UI" panose="020B0604030504040204" pitchFamily="50" charset="-128"/>
                <a:ea typeface="Meiryo UI" panose="020B0604030504040204" pitchFamily="50" charset="-128"/>
              </a:rPr>
              <a:t>年に</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年比</a:t>
            </a:r>
            <a:r>
              <a:rPr lang="en-US" altLang="ja-JP" sz="1400" dirty="0">
                <a:latin typeface="Meiryo UI" panose="020B0604030504040204" pitchFamily="50" charset="-128"/>
                <a:ea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rPr>
              <a:t>％減、</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年に同</a:t>
            </a:r>
            <a:r>
              <a:rPr lang="en-US" altLang="ja-JP" sz="1400" dirty="0">
                <a:latin typeface="Meiryo UI" panose="020B0604030504040204" pitchFamily="50" charset="-128"/>
                <a:ea typeface="Meiryo UI" panose="020B0604030504040204" pitchFamily="50" charset="-128"/>
              </a:rPr>
              <a:t>37.5</a:t>
            </a:r>
            <a:r>
              <a:rPr lang="ja-JP" altLang="en-US" sz="1400" dirty="0">
                <a:latin typeface="Meiryo UI" panose="020B0604030504040204" pitchFamily="50" charset="-128"/>
                <a:ea typeface="Meiryo UI" panose="020B0604030504040204" pitchFamily="50" charset="-128"/>
              </a:rPr>
              <a:t>％減と段階的に引き上げる。</a:t>
            </a:r>
          </a:p>
        </p:txBody>
      </p:sp>
      <p:graphicFrame>
        <p:nvGraphicFramePr>
          <p:cNvPr id="13" name="表 12">
            <a:extLst>
              <a:ext uri="{FF2B5EF4-FFF2-40B4-BE49-F238E27FC236}">
                <a16:creationId xmlns:a16="http://schemas.microsoft.com/office/drawing/2014/main" id="{62B50000-A3B0-46F0-ADC6-38C62D05DA12}"/>
              </a:ext>
            </a:extLst>
          </p:cNvPr>
          <p:cNvGraphicFramePr>
            <a:graphicFrameLocks noGrp="1"/>
          </p:cNvGraphicFramePr>
          <p:nvPr>
            <p:extLst>
              <p:ext uri="{D42A27DB-BD31-4B8C-83A1-F6EECF244321}">
                <p14:modId xmlns:p14="http://schemas.microsoft.com/office/powerpoint/2010/main" val="3165070910"/>
              </p:ext>
            </p:extLst>
          </p:nvPr>
        </p:nvGraphicFramePr>
        <p:xfrm>
          <a:off x="120139" y="1858715"/>
          <a:ext cx="8855016" cy="3200400"/>
        </p:xfrm>
        <a:graphic>
          <a:graphicData uri="http://schemas.openxmlformats.org/drawingml/2006/table">
            <a:tbl>
              <a:tblPr firstRow="1" firstCol="1" bandRow="1">
                <a:tableStyleId>{5C22544A-7EE6-4342-B048-85BDC9FD1C3A}</a:tableStyleId>
              </a:tblPr>
              <a:tblGrid>
                <a:gridCol w="1413386">
                  <a:extLst>
                    <a:ext uri="{9D8B030D-6E8A-4147-A177-3AD203B41FA5}">
                      <a16:colId xmlns:a16="http://schemas.microsoft.com/office/drawing/2014/main" val="3309171868"/>
                    </a:ext>
                  </a:extLst>
                </a:gridCol>
                <a:gridCol w="7441630">
                  <a:extLst>
                    <a:ext uri="{9D8B030D-6E8A-4147-A177-3AD203B41FA5}">
                      <a16:colId xmlns:a16="http://schemas.microsoft.com/office/drawing/2014/main" val="3095534946"/>
                    </a:ext>
                  </a:extLst>
                </a:gridCol>
              </a:tblGrid>
              <a:tr h="576064">
                <a:tc>
                  <a:txBody>
                    <a:bodyPr/>
                    <a:lstStyle/>
                    <a:p>
                      <a:pPr algn="l">
                        <a:spcAft>
                          <a:spcPts val="0"/>
                        </a:spcAft>
                      </a:pPr>
                      <a:r>
                        <a:rPr lang="ja-JP" altLang="en-US" sz="1400" b="0" kern="100" dirty="0">
                          <a:solidFill>
                            <a:schemeClr val="tx1"/>
                          </a:solidFill>
                          <a:effectLst/>
                          <a:latin typeface="Meiryo UI" panose="020B0604030504040204" pitchFamily="50" charset="-128"/>
                          <a:ea typeface="Meiryo UI" panose="020B0604030504040204" pitchFamily="50" charset="-128"/>
                          <a:cs typeface="+mn-cs"/>
                        </a:rPr>
                        <a:t>イギリス</a:t>
                      </a:r>
                      <a:endParaRPr lang="en-US" altLang="ja-JP" sz="1400" b="0" kern="100" dirty="0">
                        <a:solidFill>
                          <a:schemeClr val="tx1"/>
                        </a:solidFill>
                        <a:effectLst/>
                        <a:latin typeface="Meiryo UI" panose="020B0604030504040204" pitchFamily="50" charset="-128"/>
                        <a:ea typeface="Meiryo UI" panose="020B0604030504040204" pitchFamily="50" charset="-128"/>
                        <a:cs typeface="+mn-cs"/>
                      </a:endParaRPr>
                    </a:p>
                    <a:p>
                      <a:pPr algn="l">
                        <a:spcAft>
                          <a:spcPts val="0"/>
                        </a:spcAft>
                      </a:pPr>
                      <a:endParaRPr lang="en-US" altLang="ja-JP" sz="1400" b="0" kern="100" dirty="0">
                        <a:solidFill>
                          <a:schemeClr val="tx1"/>
                        </a:solidFill>
                        <a:effectLst/>
                        <a:latin typeface="Meiryo UI" panose="020B0604030504040204" pitchFamily="50" charset="-128"/>
                        <a:ea typeface="Meiryo UI" panose="020B0604030504040204" pitchFamily="50" charset="-128"/>
                        <a:cs typeface="+mn-cs"/>
                      </a:endParaRPr>
                    </a:p>
                    <a:p>
                      <a:pPr algn="l">
                        <a:spcAft>
                          <a:spcPts val="0"/>
                        </a:spcAft>
                      </a:pP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ts val="2500"/>
                        </a:lnSpc>
                        <a:spcBef>
                          <a:spcPts val="0"/>
                        </a:spcBef>
                        <a:spcAft>
                          <a:spcPts val="0"/>
                        </a:spcAft>
                        <a:buClrTx/>
                        <a:buSzTx/>
                        <a:buFont typeface="ＭＳ 明朝" panose="02020609040205080304" pitchFamily="17" charset="-128"/>
                        <a:buNone/>
                        <a:tabLst/>
                        <a:defRPr/>
                      </a:pPr>
                      <a:r>
                        <a:rPr lang="ja-JP" altLang="en-US" sz="1400" b="0" kern="100" dirty="0">
                          <a:solidFill>
                            <a:schemeClr val="tx1"/>
                          </a:solidFill>
                          <a:effectLst/>
                          <a:latin typeface="Meiryo UI" panose="020B0604030504040204" pitchFamily="50" charset="-128"/>
                          <a:ea typeface="Meiryo UI" panose="020B0604030504040204" pitchFamily="50" charset="-128"/>
                        </a:rPr>
                        <a:t>・</a:t>
                      </a:r>
                      <a:r>
                        <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rPr>
                        <a:t>2030</a:t>
                      </a:r>
                      <a:r>
                        <a:rPr kumimoji="1" lang="ja-JP" altLang="ja-JP" sz="1400" b="0" kern="1200" dirty="0">
                          <a:solidFill>
                            <a:schemeClr val="tx1"/>
                          </a:solidFill>
                          <a:effectLst/>
                          <a:latin typeface="Meiryo UI" panose="020B0604030504040204" pitchFamily="50" charset="-128"/>
                          <a:ea typeface="Meiryo UI" panose="020B0604030504040204" pitchFamily="50" charset="-128"/>
                          <a:cs typeface="+mn-cs"/>
                        </a:rPr>
                        <a:t>年</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に</a:t>
                      </a:r>
                      <a:r>
                        <a:rPr kumimoji="1" lang="ja-JP" altLang="ja-JP" sz="1400" b="0" kern="1200" dirty="0">
                          <a:solidFill>
                            <a:schemeClr val="tx1"/>
                          </a:solidFill>
                          <a:effectLst/>
                          <a:latin typeface="Meiryo UI" panose="020B0604030504040204" pitchFamily="50" charset="-128"/>
                          <a:ea typeface="Meiryo UI" panose="020B0604030504040204" pitchFamily="50" charset="-128"/>
                          <a:cs typeface="+mn-cs"/>
                        </a:rPr>
                        <a:t>ガソリン及びディーゼル</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車（</a:t>
                      </a:r>
                      <a:r>
                        <a:rPr kumimoji="1" lang="ja-JP" altLang="ja-JP" sz="1400" b="0" kern="1200" dirty="0">
                          <a:solidFill>
                            <a:schemeClr val="tx1"/>
                          </a:solidFill>
                          <a:effectLst/>
                          <a:latin typeface="Meiryo UI" panose="020B0604030504040204" pitchFamily="50" charset="-128"/>
                          <a:ea typeface="Meiryo UI" panose="020B0604030504040204" pitchFamily="50" charset="-128"/>
                          <a:cs typeface="+mn-cs"/>
                        </a:rPr>
                        <a:t>乗用車及びバン</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ja-JP" sz="1400" b="0" kern="1200" dirty="0">
                          <a:solidFill>
                            <a:schemeClr val="tx1"/>
                          </a:solidFill>
                          <a:effectLst/>
                          <a:latin typeface="Meiryo UI" panose="020B0604030504040204" pitchFamily="50" charset="-128"/>
                          <a:ea typeface="Meiryo UI" panose="020B0604030504040204" pitchFamily="50" charset="-128"/>
                          <a:cs typeface="+mn-cs"/>
                        </a:rPr>
                        <a:t>の新車販売を禁止</a:t>
                      </a: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altLang="ja-JP" sz="1400" b="0" kern="100" dirty="0">
                          <a:solidFill>
                            <a:schemeClr val="tx1"/>
                          </a:solidFill>
                          <a:effectLst/>
                          <a:latin typeface="Meiryo UI" panose="020B0604030504040204" pitchFamily="50" charset="-128"/>
                          <a:ea typeface="Meiryo UI" panose="020B0604030504040204" pitchFamily="50" charset="-128"/>
                        </a:rPr>
                        <a:t>2020</a:t>
                      </a:r>
                      <a:r>
                        <a:rPr lang="ja-JP" altLang="en-US" sz="1400" b="0" kern="100" dirty="0">
                          <a:solidFill>
                            <a:schemeClr val="tx1"/>
                          </a:solidFill>
                          <a:effectLst/>
                          <a:latin typeface="Meiryo UI" panose="020B0604030504040204" pitchFamily="50" charset="-128"/>
                          <a:ea typeface="Meiryo UI" panose="020B0604030504040204" pitchFamily="50" charset="-128"/>
                        </a:rPr>
                        <a:t>年</a:t>
                      </a:r>
                      <a:r>
                        <a:rPr lang="en-US" altLang="ja-JP" sz="1400" b="0" kern="100" dirty="0">
                          <a:solidFill>
                            <a:schemeClr val="tx1"/>
                          </a:solidFill>
                          <a:effectLst/>
                          <a:latin typeface="Meiryo UI" panose="020B0604030504040204" pitchFamily="50" charset="-128"/>
                          <a:ea typeface="Meiryo UI" panose="020B0604030504040204" pitchFamily="50" charset="-128"/>
                        </a:rPr>
                        <a:t>11</a:t>
                      </a:r>
                      <a:r>
                        <a:rPr lang="ja-JP" altLang="en-US" sz="1400" b="0" kern="100" dirty="0">
                          <a:solidFill>
                            <a:schemeClr val="tx1"/>
                          </a:solidFill>
                          <a:effectLst/>
                          <a:latin typeface="Meiryo UI" panose="020B0604030504040204" pitchFamily="50" charset="-128"/>
                          <a:ea typeface="Meiryo UI" panose="020B0604030504040204" pitchFamily="50" charset="-128"/>
                        </a:rPr>
                        <a:t>月表明）</a:t>
                      </a:r>
                      <a:endPar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endParaRPr>
                    </a:p>
                    <a:p>
                      <a:pPr marL="0" lvl="0" indent="0" algn="l">
                        <a:lnSpc>
                          <a:spcPts val="2500"/>
                        </a:lnSpc>
                        <a:spcBef>
                          <a:spcPts val="0"/>
                        </a:spcBef>
                        <a:spcAft>
                          <a:spcPts val="0"/>
                        </a:spcAft>
                        <a:buFont typeface="ＭＳ 明朝" panose="02020609040205080304" pitchFamily="17" charset="-128"/>
                        <a:buNone/>
                      </a:pPr>
                      <a:r>
                        <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rPr>
                        <a:t>※2035</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年までは、相当な距離をゼロエミッションで走行可能な車（例えば</a:t>
                      </a:r>
                      <a:r>
                        <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rPr>
                        <a:t>PHV</a:t>
                      </a:r>
                      <a:r>
                        <a:rPr kumimoji="1" lang="ja-JP" altLang="en-US" sz="1400" b="0" kern="1200" dirty="0" err="1">
                          <a:solidFill>
                            <a:schemeClr val="tx1"/>
                          </a:solidFill>
                          <a:effectLst/>
                          <a:latin typeface="Meiryo UI" panose="020B0604030504040204" pitchFamily="50" charset="-128"/>
                          <a:ea typeface="Meiryo UI" panose="020B0604030504040204" pitchFamily="50" charset="-128"/>
                          <a:cs typeface="+mn-cs"/>
                        </a:rPr>
                        <a:t>、</a:t>
                      </a:r>
                      <a:r>
                        <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rPr>
                        <a:t>HV</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）は販売可能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297502"/>
                  </a:ext>
                </a:extLst>
              </a:tr>
              <a:tr h="504056">
                <a:tc>
                  <a:txBody>
                    <a:bodyPr/>
                    <a:lstStyle/>
                    <a:p>
                      <a:pPr algn="l">
                        <a:spcAft>
                          <a:spcPts val="0"/>
                        </a:spcAft>
                      </a:pP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フランス</a:t>
                      </a:r>
                      <a:endPar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endPar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250000"/>
                        </a:lnSpc>
                        <a:spcBef>
                          <a:spcPts val="0"/>
                        </a:spcBef>
                        <a:spcAft>
                          <a:spcPts val="0"/>
                        </a:spcAft>
                        <a:buClrTx/>
                        <a:buSzTx/>
                        <a:buFont typeface="ＭＳ 明朝" panose="02020609040205080304" pitchFamily="17" charset="-128"/>
                        <a:buNone/>
                        <a:tabLst/>
                        <a:defRPr/>
                      </a:pP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altLang="ja-JP" sz="1400" b="0" kern="100" dirty="0">
                          <a:solidFill>
                            <a:schemeClr val="tx1"/>
                          </a:solidFill>
                          <a:effectLst/>
                          <a:latin typeface="Meiryo UI" panose="020B0604030504040204" pitchFamily="50" charset="-128"/>
                          <a:ea typeface="Meiryo UI" panose="020B0604030504040204" pitchFamily="50" charset="-128"/>
                        </a:rPr>
                        <a:t>2040</a:t>
                      </a:r>
                      <a:r>
                        <a:rPr lang="ja-JP" altLang="en-US" sz="1400" b="0" kern="100" dirty="0">
                          <a:solidFill>
                            <a:schemeClr val="tx1"/>
                          </a:solidFill>
                          <a:effectLst/>
                          <a:latin typeface="Meiryo UI" panose="020B0604030504040204" pitchFamily="50" charset="-128"/>
                          <a:ea typeface="Meiryo UI" panose="020B0604030504040204" pitchFamily="50" charset="-128"/>
                        </a:rPr>
                        <a:t>年にガソリン及びディーゼル車の新車販売を禁止（</a:t>
                      </a:r>
                      <a:r>
                        <a:rPr lang="en-US" altLang="ja-JP" sz="1400" b="0" kern="100" dirty="0">
                          <a:solidFill>
                            <a:schemeClr val="tx1"/>
                          </a:solidFill>
                          <a:effectLst/>
                          <a:latin typeface="Meiryo UI" panose="020B0604030504040204" pitchFamily="50" charset="-128"/>
                          <a:ea typeface="Meiryo UI" panose="020B0604030504040204" pitchFamily="50" charset="-128"/>
                        </a:rPr>
                        <a:t>2017</a:t>
                      </a:r>
                      <a:r>
                        <a:rPr lang="ja-JP" altLang="en-US" sz="1400" b="0" kern="100" dirty="0">
                          <a:solidFill>
                            <a:schemeClr val="tx1"/>
                          </a:solidFill>
                          <a:effectLst/>
                          <a:latin typeface="Meiryo UI" panose="020B0604030504040204" pitchFamily="50" charset="-128"/>
                          <a:ea typeface="Meiryo UI" panose="020B0604030504040204" pitchFamily="50" charset="-128"/>
                        </a:rPr>
                        <a:t>年</a:t>
                      </a:r>
                      <a:r>
                        <a:rPr lang="en-US" altLang="ja-JP" sz="1400" b="0" kern="100" dirty="0">
                          <a:solidFill>
                            <a:schemeClr val="tx1"/>
                          </a:solidFill>
                          <a:effectLst/>
                          <a:latin typeface="Meiryo UI" panose="020B0604030504040204" pitchFamily="50" charset="-128"/>
                          <a:ea typeface="Meiryo UI" panose="020B0604030504040204" pitchFamily="50" charset="-128"/>
                        </a:rPr>
                        <a:t>7</a:t>
                      </a:r>
                      <a:r>
                        <a:rPr lang="ja-JP" altLang="en-US" sz="1400" b="0" kern="100" dirty="0">
                          <a:solidFill>
                            <a:schemeClr val="tx1"/>
                          </a:solidFill>
                          <a:effectLst/>
                          <a:latin typeface="Meiryo UI" panose="020B0604030504040204" pitchFamily="50" charset="-128"/>
                          <a:ea typeface="Meiryo UI" panose="020B0604030504040204" pitchFamily="50" charset="-128"/>
                        </a:rPr>
                        <a:t>月表明）</a:t>
                      </a:r>
                      <a:endParaRPr lang="en-US" altLang="ja-JP" sz="14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856918"/>
                  </a:ext>
                </a:extLst>
              </a:tr>
              <a:tr h="536487">
                <a:tc>
                  <a:txBody>
                    <a:bodyPr/>
                    <a:lstStyle/>
                    <a:p>
                      <a:pPr algn="l">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rPr>
                        <a:t>中国</a:t>
                      </a:r>
                      <a:endParaRPr lang="en-US" altLang="ja-JP" sz="1400" b="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endPar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ts val="2500"/>
                        </a:lnSpc>
                        <a:spcBef>
                          <a:spcPts val="0"/>
                        </a:spcBef>
                        <a:spcAft>
                          <a:spcPts val="0"/>
                        </a:spcAft>
                        <a:buFont typeface="ＭＳ 明朝" panose="02020609040205080304" pitchFamily="17" charset="-128"/>
                        <a:buNone/>
                      </a:pP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altLang="ja-JP" sz="1400" b="0" kern="100" dirty="0">
                          <a:solidFill>
                            <a:schemeClr val="tx1"/>
                          </a:solidFill>
                          <a:effectLst/>
                          <a:latin typeface="Meiryo UI" panose="020B0604030504040204" pitchFamily="50" charset="-128"/>
                          <a:ea typeface="Meiryo UI" panose="020B0604030504040204" pitchFamily="50" charset="-128"/>
                        </a:rPr>
                        <a:t>2035</a:t>
                      </a:r>
                      <a:r>
                        <a:rPr lang="ja-JP" altLang="en-US" sz="1400" b="0" kern="100" dirty="0">
                          <a:solidFill>
                            <a:schemeClr val="tx1"/>
                          </a:solidFill>
                          <a:effectLst/>
                          <a:latin typeface="Meiryo UI" panose="020B0604030504040204" pitchFamily="50" charset="-128"/>
                          <a:ea typeface="Meiryo UI" panose="020B0604030504040204" pitchFamily="50" charset="-128"/>
                        </a:rPr>
                        <a:t>年をめどにガソリンエンジン車（乗用車）の新車販売をすべて環境対応車（</a:t>
                      </a:r>
                      <a:r>
                        <a:rPr lang="en-US" altLang="ja-JP" sz="1400" b="0" kern="100" dirty="0">
                          <a:solidFill>
                            <a:schemeClr val="tx1"/>
                          </a:solidFill>
                          <a:effectLst/>
                          <a:latin typeface="Meiryo UI" panose="020B0604030504040204" pitchFamily="50" charset="-128"/>
                          <a:ea typeface="Meiryo UI" panose="020B0604030504040204" pitchFamily="50" charset="-128"/>
                        </a:rPr>
                        <a:t>HV</a:t>
                      </a:r>
                      <a:r>
                        <a:rPr lang="ja-JP" altLang="en-US" sz="1400" b="0" kern="100" dirty="0">
                          <a:solidFill>
                            <a:schemeClr val="tx1"/>
                          </a:solidFill>
                          <a:effectLst/>
                          <a:latin typeface="Meiryo UI" panose="020B0604030504040204" pitchFamily="50" charset="-128"/>
                          <a:ea typeface="Meiryo UI" panose="020B0604030504040204" pitchFamily="50" charset="-128"/>
                        </a:rPr>
                        <a:t>以上）、</a:t>
                      </a:r>
                      <a:r>
                        <a:rPr lang="en-US" altLang="ja-JP" sz="1400" b="0" kern="100" dirty="0">
                          <a:solidFill>
                            <a:schemeClr val="tx1"/>
                          </a:solidFill>
                          <a:effectLst/>
                          <a:latin typeface="Meiryo UI" panose="020B0604030504040204" pitchFamily="50" charset="-128"/>
                          <a:ea typeface="Meiryo UI" panose="020B0604030504040204" pitchFamily="50" charset="-128"/>
                        </a:rPr>
                        <a:t/>
                      </a:r>
                      <a:br>
                        <a:rPr lang="en-US" altLang="ja-JP" sz="1400" b="0" kern="100" dirty="0">
                          <a:solidFill>
                            <a:schemeClr val="tx1"/>
                          </a:solidFill>
                          <a:effectLst/>
                          <a:latin typeface="Meiryo UI" panose="020B0604030504040204" pitchFamily="50" charset="-128"/>
                          <a:ea typeface="Meiryo UI" panose="020B0604030504040204" pitchFamily="50" charset="-128"/>
                        </a:rPr>
                      </a:br>
                      <a:r>
                        <a:rPr lang="ja-JP" altLang="en-US" sz="1400" b="0" kern="100" dirty="0">
                          <a:solidFill>
                            <a:schemeClr val="tx1"/>
                          </a:solidFill>
                          <a:effectLst/>
                          <a:latin typeface="Meiryo UI" panose="020B0604030504040204" pitchFamily="50" charset="-128"/>
                          <a:ea typeface="Meiryo UI" panose="020B0604030504040204" pitchFamily="50" charset="-128"/>
                        </a:rPr>
                        <a:t>そのうち</a:t>
                      </a:r>
                      <a:r>
                        <a:rPr lang="en-US" altLang="ja-JP" sz="1400" b="0" kern="100" dirty="0">
                          <a:solidFill>
                            <a:schemeClr val="tx1"/>
                          </a:solidFill>
                          <a:effectLst/>
                          <a:latin typeface="Meiryo UI" panose="020B0604030504040204" pitchFamily="50" charset="-128"/>
                          <a:ea typeface="Meiryo UI" panose="020B0604030504040204" pitchFamily="50" charset="-128"/>
                        </a:rPr>
                        <a:t>50</a:t>
                      </a:r>
                      <a:r>
                        <a:rPr lang="ja-JP" altLang="en-US" sz="1400" b="0" kern="100" dirty="0">
                          <a:solidFill>
                            <a:schemeClr val="tx1"/>
                          </a:solidFill>
                          <a:effectLst/>
                          <a:latin typeface="Meiryo UI" panose="020B0604030504040204" pitchFamily="50" charset="-128"/>
                          <a:ea typeface="Meiryo UI" panose="020B0604030504040204" pitchFamily="50" charset="-128"/>
                        </a:rPr>
                        <a:t>％を新エネルギー車（</a:t>
                      </a:r>
                      <a:r>
                        <a:rPr lang="en-US" altLang="ja-JP" sz="1400" b="0" kern="100" dirty="0">
                          <a:solidFill>
                            <a:schemeClr val="tx1"/>
                          </a:solidFill>
                          <a:effectLst/>
                          <a:latin typeface="Meiryo UI" panose="020B0604030504040204" pitchFamily="50" charset="-128"/>
                          <a:ea typeface="Meiryo UI" panose="020B0604030504040204" pitchFamily="50" charset="-128"/>
                        </a:rPr>
                        <a:t>EV</a:t>
                      </a:r>
                      <a:r>
                        <a:rPr lang="ja-JP" altLang="en-US" sz="1400" b="0" kern="100" dirty="0">
                          <a:solidFill>
                            <a:schemeClr val="tx1"/>
                          </a:solidFill>
                          <a:effectLst/>
                          <a:latin typeface="Meiryo UI" panose="020B0604030504040204" pitchFamily="50" charset="-128"/>
                          <a:ea typeface="Meiryo UI" panose="020B0604030504040204" pitchFamily="50" charset="-128"/>
                        </a:rPr>
                        <a:t>及び</a:t>
                      </a:r>
                      <a:r>
                        <a:rPr lang="en-US" altLang="ja-JP" sz="1400" b="0" kern="100" dirty="0">
                          <a:solidFill>
                            <a:schemeClr val="tx1"/>
                          </a:solidFill>
                          <a:effectLst/>
                          <a:latin typeface="Meiryo UI" panose="020B0604030504040204" pitchFamily="50" charset="-128"/>
                          <a:ea typeface="Meiryo UI" panose="020B0604030504040204" pitchFamily="50" charset="-128"/>
                        </a:rPr>
                        <a:t>PHV</a:t>
                      </a: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altLang="ja-JP" sz="1400" b="0" kern="100" dirty="0">
                          <a:solidFill>
                            <a:schemeClr val="tx1"/>
                          </a:solidFill>
                          <a:effectLst/>
                          <a:latin typeface="Meiryo UI" panose="020B0604030504040204" pitchFamily="50" charset="-128"/>
                          <a:ea typeface="Meiryo UI" panose="020B0604030504040204" pitchFamily="50" charset="-128"/>
                        </a:rPr>
                        <a:t>2020</a:t>
                      </a:r>
                      <a:r>
                        <a:rPr lang="ja-JP" altLang="en-US" sz="1400" b="0" kern="100" dirty="0">
                          <a:solidFill>
                            <a:schemeClr val="tx1"/>
                          </a:solidFill>
                          <a:effectLst/>
                          <a:latin typeface="Meiryo UI" panose="020B0604030504040204" pitchFamily="50" charset="-128"/>
                          <a:ea typeface="Meiryo UI" panose="020B0604030504040204" pitchFamily="50" charset="-128"/>
                        </a:rPr>
                        <a:t>年</a:t>
                      </a:r>
                      <a:r>
                        <a:rPr lang="en-US" altLang="ja-JP" sz="1400" b="0" kern="100" dirty="0">
                          <a:solidFill>
                            <a:schemeClr val="tx1"/>
                          </a:solidFill>
                          <a:effectLst/>
                          <a:latin typeface="Meiryo UI" panose="020B0604030504040204" pitchFamily="50" charset="-128"/>
                          <a:ea typeface="Meiryo UI" panose="020B0604030504040204" pitchFamily="50" charset="-128"/>
                        </a:rPr>
                        <a:t>10</a:t>
                      </a:r>
                      <a:r>
                        <a:rPr lang="ja-JP" altLang="en-US" sz="1400" b="0" kern="100" dirty="0">
                          <a:solidFill>
                            <a:schemeClr val="tx1"/>
                          </a:solidFill>
                          <a:effectLst/>
                          <a:latin typeface="Meiryo UI" panose="020B0604030504040204" pitchFamily="50" charset="-128"/>
                          <a:ea typeface="Meiryo UI" panose="020B0604030504040204" pitchFamily="50" charset="-128"/>
                        </a:rPr>
                        <a:t>月表明）　　</a:t>
                      </a:r>
                      <a:endParaRPr lang="en-US" altLang="ja-JP" sz="1400" b="0" kern="100" dirty="0">
                        <a:solidFill>
                          <a:schemeClr val="tx1"/>
                        </a:solidFill>
                        <a:effectLst/>
                        <a:latin typeface="Meiryo UI" panose="020B0604030504040204" pitchFamily="50" charset="-128"/>
                        <a:ea typeface="Meiryo UI" panose="020B0604030504040204" pitchFamily="50" charset="-12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6982637"/>
                  </a:ext>
                </a:extLst>
              </a:tr>
              <a:tr h="536487">
                <a:tc>
                  <a:txBody>
                    <a:bodyPr/>
                    <a:lstStyle/>
                    <a:p>
                      <a:pPr algn="l">
                        <a:spcAft>
                          <a:spcPts val="0"/>
                        </a:spcAft>
                      </a:pPr>
                      <a:r>
                        <a:rPr lang="ja-JP" altLang="ja-JP" sz="1400" b="0" kern="100" dirty="0">
                          <a:solidFill>
                            <a:schemeClr val="tx1"/>
                          </a:solidFill>
                          <a:effectLst/>
                          <a:latin typeface="Meiryo UI" panose="020B0604030504040204" pitchFamily="50" charset="-128"/>
                          <a:ea typeface="Meiryo UI" panose="020B0604030504040204" pitchFamily="50" charset="-128"/>
                        </a:rPr>
                        <a:t>カリフォルニア州</a:t>
                      </a:r>
                      <a:r>
                        <a:rPr lang="ja-JP" altLang="en-US" sz="1400" b="0" kern="100" dirty="0">
                          <a:solidFill>
                            <a:schemeClr val="tx1"/>
                          </a:solidFill>
                          <a:effectLst/>
                          <a:latin typeface="Meiryo UI" panose="020B0604030504040204" pitchFamily="50" charset="-128"/>
                          <a:ea typeface="Meiryo UI" panose="020B0604030504040204" pitchFamily="50" charset="-128"/>
                        </a:rPr>
                        <a:t>（米国）</a:t>
                      </a:r>
                      <a:endParaRPr lang="en-US" altLang="ja-JP" sz="1400" b="0" kern="100" dirty="0">
                        <a:solidFill>
                          <a:schemeClr val="tx1"/>
                        </a:solidFill>
                        <a:effectLst/>
                        <a:latin typeface="Meiryo UI" panose="020B0604030504040204" pitchFamily="50" charset="-128"/>
                        <a:ea typeface="Meiryo UI" panose="020B0604030504040204" pitchFamily="50" charset="-128"/>
                      </a:endParaRPr>
                    </a:p>
                    <a:p>
                      <a:pPr algn="l">
                        <a:spcAft>
                          <a:spcPts val="0"/>
                        </a:spcAft>
                      </a:pP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ts val="2500"/>
                        </a:lnSpc>
                        <a:spcBef>
                          <a:spcPts val="1200"/>
                        </a:spcBef>
                        <a:spcAft>
                          <a:spcPts val="0"/>
                        </a:spcAft>
                        <a:buFont typeface="ＭＳ 明朝" panose="02020609040205080304" pitchFamily="17" charset="-128"/>
                        <a:buNone/>
                      </a:pP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sz="1400" b="0" kern="100" dirty="0">
                          <a:solidFill>
                            <a:schemeClr val="tx1"/>
                          </a:solidFill>
                          <a:effectLst/>
                          <a:latin typeface="Meiryo UI" panose="020B0604030504040204" pitchFamily="50" charset="-128"/>
                          <a:ea typeface="Meiryo UI" panose="020B0604030504040204" pitchFamily="50" charset="-128"/>
                        </a:rPr>
                        <a:t>2035</a:t>
                      </a:r>
                      <a:r>
                        <a:rPr lang="ja-JP" sz="1400" b="0" kern="100" dirty="0">
                          <a:solidFill>
                            <a:schemeClr val="tx1"/>
                          </a:solidFill>
                          <a:effectLst/>
                          <a:latin typeface="Meiryo UI" panose="020B0604030504040204" pitchFamily="50" charset="-128"/>
                          <a:ea typeface="Meiryo UI" panose="020B0604030504040204" pitchFamily="50" charset="-128"/>
                        </a:rPr>
                        <a:t>年までに</a:t>
                      </a:r>
                      <a:r>
                        <a:rPr lang="ja-JP" altLang="en-US" sz="1400" b="0" kern="100" dirty="0">
                          <a:solidFill>
                            <a:schemeClr val="tx1"/>
                          </a:solidFill>
                          <a:effectLst/>
                          <a:latin typeface="Meiryo UI" panose="020B0604030504040204" pitchFamily="50" charset="-128"/>
                          <a:ea typeface="Meiryo UI" panose="020B0604030504040204" pitchFamily="50" charset="-128"/>
                        </a:rPr>
                        <a:t>ガソリン車（乗用車及びトラック）（</a:t>
                      </a:r>
                      <a:r>
                        <a:rPr lang="en-US" altLang="ja-JP" sz="1400" b="0" kern="100" dirty="0">
                          <a:solidFill>
                            <a:schemeClr val="tx1"/>
                          </a:solidFill>
                          <a:effectLst/>
                          <a:latin typeface="Meiryo UI" panose="020B0604030504040204" pitchFamily="50" charset="-128"/>
                          <a:ea typeface="Meiryo UI" panose="020B0604030504040204" pitchFamily="50" charset="-128"/>
                        </a:rPr>
                        <a:t>HV</a:t>
                      </a:r>
                      <a:r>
                        <a:rPr lang="ja-JP" altLang="en-US" sz="1400" b="0" kern="100" dirty="0">
                          <a:solidFill>
                            <a:schemeClr val="tx1"/>
                          </a:solidFill>
                          <a:effectLst/>
                          <a:latin typeface="Meiryo UI" panose="020B0604030504040204" pitchFamily="50" charset="-128"/>
                          <a:ea typeface="Meiryo UI" panose="020B0604030504040204" pitchFamily="50" charset="-128"/>
                        </a:rPr>
                        <a:t>を含む）の新車販売を禁止（</a:t>
                      </a:r>
                      <a:r>
                        <a:rPr lang="en-US" altLang="ja-JP" sz="1400" b="0" kern="100" dirty="0">
                          <a:solidFill>
                            <a:schemeClr val="tx1"/>
                          </a:solidFill>
                          <a:effectLst/>
                          <a:latin typeface="Meiryo UI" panose="020B0604030504040204" pitchFamily="50" charset="-128"/>
                          <a:ea typeface="Meiryo UI" panose="020B0604030504040204" pitchFamily="50" charset="-128"/>
                        </a:rPr>
                        <a:t>2020</a:t>
                      </a:r>
                      <a:r>
                        <a:rPr lang="ja-JP" altLang="en-US" sz="1400" b="0" kern="100" dirty="0">
                          <a:solidFill>
                            <a:schemeClr val="tx1"/>
                          </a:solidFill>
                          <a:effectLst/>
                          <a:latin typeface="Meiryo UI" panose="020B0604030504040204" pitchFamily="50" charset="-128"/>
                          <a:ea typeface="Meiryo UI" panose="020B0604030504040204" pitchFamily="50" charset="-128"/>
                        </a:rPr>
                        <a:t>年</a:t>
                      </a:r>
                      <a:r>
                        <a:rPr lang="en-US" altLang="ja-JP" sz="1400" b="0" kern="100" dirty="0">
                          <a:solidFill>
                            <a:schemeClr val="tx1"/>
                          </a:solidFill>
                          <a:effectLst/>
                          <a:latin typeface="Meiryo UI" panose="020B0604030504040204" pitchFamily="50" charset="-128"/>
                          <a:ea typeface="Meiryo UI" panose="020B0604030504040204" pitchFamily="50" charset="-128"/>
                        </a:rPr>
                        <a:t>9</a:t>
                      </a:r>
                      <a:r>
                        <a:rPr lang="ja-JP" altLang="en-US" sz="1400" b="0" kern="100" dirty="0">
                          <a:solidFill>
                            <a:schemeClr val="tx1"/>
                          </a:solidFill>
                          <a:effectLst/>
                          <a:latin typeface="Meiryo UI" panose="020B0604030504040204" pitchFamily="50" charset="-128"/>
                          <a:ea typeface="Meiryo UI" panose="020B0604030504040204" pitchFamily="50" charset="-128"/>
                        </a:rPr>
                        <a:t>月表明）　　</a:t>
                      </a:r>
                      <a:r>
                        <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rPr>
                        <a:t>※2045</a:t>
                      </a:r>
                      <a:r>
                        <a:rPr kumimoji="1" lang="ja-JP" altLang="en-US" sz="1400" b="0" kern="1200" dirty="0">
                          <a:solidFill>
                            <a:schemeClr val="tx1"/>
                          </a:solidFill>
                          <a:effectLst/>
                          <a:latin typeface="Meiryo UI" panose="020B0604030504040204" pitchFamily="50" charset="-128"/>
                          <a:ea typeface="Meiryo UI" panose="020B0604030504040204" pitchFamily="50" charset="-128"/>
                          <a:cs typeface="+mn-cs"/>
                        </a:rPr>
                        <a:t>年からは、中・大型のガソリントラックは州内で走行不可</a:t>
                      </a:r>
                      <a:endParaRPr kumimoji="1" lang="en-US" altLang="ja-JP" sz="1400" b="0" kern="1200" dirty="0">
                        <a:solidFill>
                          <a:schemeClr val="tx1"/>
                        </a:solidFill>
                        <a:effectLst/>
                        <a:latin typeface="Meiryo UI" panose="020B0604030504040204" pitchFamily="50" charset="-128"/>
                        <a:ea typeface="Meiryo UI" panose="020B0604030504040204" pitchFamily="50" charset="-128"/>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9028831"/>
                  </a:ext>
                </a:extLst>
              </a:tr>
              <a:tr h="401523">
                <a:tc>
                  <a:txBody>
                    <a:bodyPr/>
                    <a:lstStyle/>
                    <a:p>
                      <a:pPr algn="l">
                        <a:spcAft>
                          <a:spcPts val="0"/>
                        </a:spcAft>
                      </a:pPr>
                      <a:r>
                        <a:rPr lang="ja-JP" altLang="en-US" sz="1400" b="0" kern="100" dirty="0">
                          <a:solidFill>
                            <a:schemeClr val="tx1"/>
                          </a:solidFill>
                          <a:effectLst/>
                          <a:latin typeface="Meiryo UI" panose="020B0604030504040204" pitchFamily="50" charset="-128"/>
                          <a:ea typeface="Meiryo UI" panose="020B0604030504040204" pitchFamily="50" charset="-128"/>
                          <a:cs typeface="+mn-cs"/>
                        </a:rPr>
                        <a:t>ケベック州</a:t>
                      </a:r>
                      <a:endParaRPr lang="en-US" altLang="ja-JP" sz="1400" b="0" kern="100" dirty="0">
                        <a:solidFill>
                          <a:schemeClr val="tx1"/>
                        </a:solidFill>
                        <a:effectLst/>
                        <a:latin typeface="Meiryo UI" panose="020B0604030504040204" pitchFamily="50" charset="-128"/>
                        <a:ea typeface="Meiryo UI" panose="020B0604030504040204" pitchFamily="50" charset="-128"/>
                        <a:cs typeface="+mn-cs"/>
                      </a:endParaRPr>
                    </a:p>
                    <a:p>
                      <a:pPr algn="l">
                        <a:spcAft>
                          <a:spcPts val="0"/>
                        </a:spcAft>
                      </a:pPr>
                      <a:r>
                        <a:rPr lang="ja-JP" altLang="en-US" sz="1400" b="0" kern="100" dirty="0">
                          <a:solidFill>
                            <a:schemeClr val="tx1"/>
                          </a:solidFill>
                          <a:effectLst/>
                          <a:latin typeface="Meiryo UI" panose="020B0604030504040204" pitchFamily="50" charset="-128"/>
                          <a:ea typeface="Meiryo UI" panose="020B0604030504040204" pitchFamily="50" charset="-128"/>
                          <a:cs typeface="+mn-cs"/>
                        </a:rPr>
                        <a:t>（カナダ）</a:t>
                      </a:r>
                      <a:endParaRPr lang="en-US" altLang="ja-JP" sz="1400" b="0" kern="100" dirty="0">
                        <a:solidFill>
                          <a:schemeClr val="tx1"/>
                        </a:solidFill>
                        <a:effectLst/>
                        <a:latin typeface="Meiryo UI" panose="020B0604030504040204" pitchFamily="50" charset="-128"/>
                        <a:ea typeface="Meiryo UI" panose="020B0604030504040204" pitchFamily="50" charset="-128"/>
                        <a:cs typeface="+mn-cs"/>
                      </a:endParaRPr>
                    </a:p>
                    <a:p>
                      <a:pPr algn="l">
                        <a:spcAft>
                          <a:spcPts val="0"/>
                        </a:spcAft>
                      </a:pP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l">
                        <a:lnSpc>
                          <a:spcPct val="250000"/>
                        </a:lnSpc>
                        <a:spcBef>
                          <a:spcPts val="0"/>
                        </a:spcBef>
                        <a:spcAft>
                          <a:spcPts val="0"/>
                        </a:spcAft>
                        <a:buFont typeface="ＭＳ 明朝" panose="02020609040205080304" pitchFamily="17" charset="-128"/>
                        <a:buNone/>
                      </a:pP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sz="1400" b="0" kern="100" dirty="0">
                          <a:solidFill>
                            <a:schemeClr val="tx1"/>
                          </a:solidFill>
                          <a:effectLst/>
                          <a:latin typeface="Meiryo UI" panose="020B0604030504040204" pitchFamily="50" charset="-128"/>
                          <a:ea typeface="Meiryo UI" panose="020B0604030504040204" pitchFamily="50" charset="-128"/>
                        </a:rPr>
                        <a:t>2035</a:t>
                      </a:r>
                      <a:r>
                        <a:rPr lang="ja-JP" sz="1400" b="0" kern="100" dirty="0">
                          <a:solidFill>
                            <a:schemeClr val="tx1"/>
                          </a:solidFill>
                          <a:effectLst/>
                          <a:latin typeface="Meiryo UI" panose="020B0604030504040204" pitchFamily="50" charset="-128"/>
                          <a:ea typeface="Meiryo UI" panose="020B0604030504040204" pitchFamily="50" charset="-128"/>
                        </a:rPr>
                        <a:t>年までにガソリン</a:t>
                      </a:r>
                      <a:r>
                        <a:rPr lang="ja-JP" altLang="en-US" sz="1400" b="0" kern="100" dirty="0">
                          <a:solidFill>
                            <a:schemeClr val="tx1"/>
                          </a:solidFill>
                          <a:effectLst/>
                          <a:latin typeface="Meiryo UI" panose="020B0604030504040204" pitchFamily="50" charset="-128"/>
                          <a:ea typeface="Meiryo UI" panose="020B0604030504040204" pitchFamily="50" charset="-128"/>
                        </a:rPr>
                        <a:t>車（</a:t>
                      </a:r>
                      <a:r>
                        <a:rPr lang="ja-JP" sz="1400" b="0" kern="100" dirty="0">
                          <a:solidFill>
                            <a:schemeClr val="tx1"/>
                          </a:solidFill>
                          <a:effectLst/>
                          <a:latin typeface="Meiryo UI" panose="020B0604030504040204" pitchFamily="50" charset="-128"/>
                          <a:ea typeface="Meiryo UI" panose="020B0604030504040204" pitchFamily="50" charset="-128"/>
                        </a:rPr>
                        <a:t>乗用車</a:t>
                      </a: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ja-JP" sz="1400" b="0" kern="100" dirty="0">
                          <a:solidFill>
                            <a:schemeClr val="tx1"/>
                          </a:solidFill>
                          <a:effectLst/>
                          <a:latin typeface="Meiryo UI" panose="020B0604030504040204" pitchFamily="50" charset="-128"/>
                          <a:ea typeface="Meiryo UI" panose="020B0604030504040204" pitchFamily="50" charset="-128"/>
                        </a:rPr>
                        <a:t>の新車販売</a:t>
                      </a:r>
                      <a:r>
                        <a:rPr lang="ja-JP" altLang="en-US" sz="1400" b="0" kern="100" dirty="0">
                          <a:solidFill>
                            <a:schemeClr val="tx1"/>
                          </a:solidFill>
                          <a:effectLst/>
                          <a:latin typeface="Meiryo UI" panose="020B0604030504040204" pitchFamily="50" charset="-128"/>
                          <a:ea typeface="Meiryo UI" panose="020B0604030504040204" pitchFamily="50" charset="-128"/>
                        </a:rPr>
                        <a:t>を</a:t>
                      </a:r>
                      <a:r>
                        <a:rPr lang="ja-JP" sz="1400" b="0" kern="100" dirty="0">
                          <a:solidFill>
                            <a:schemeClr val="tx1"/>
                          </a:solidFill>
                          <a:effectLst/>
                          <a:latin typeface="Meiryo UI" panose="020B0604030504040204" pitchFamily="50" charset="-128"/>
                          <a:ea typeface="Meiryo UI" panose="020B0604030504040204" pitchFamily="50" charset="-128"/>
                        </a:rPr>
                        <a:t>禁止</a:t>
                      </a:r>
                      <a:r>
                        <a:rPr lang="ja-JP" altLang="en-US" sz="1400" b="0" kern="100" dirty="0">
                          <a:solidFill>
                            <a:schemeClr val="tx1"/>
                          </a:solidFill>
                          <a:effectLst/>
                          <a:latin typeface="Meiryo UI" panose="020B0604030504040204" pitchFamily="50" charset="-128"/>
                          <a:ea typeface="Meiryo UI" panose="020B0604030504040204" pitchFamily="50" charset="-128"/>
                        </a:rPr>
                        <a:t>（</a:t>
                      </a:r>
                      <a:r>
                        <a:rPr lang="en-US" altLang="ja-JP" sz="1400" b="0" kern="100" dirty="0">
                          <a:solidFill>
                            <a:schemeClr val="tx1"/>
                          </a:solidFill>
                          <a:effectLst/>
                          <a:latin typeface="Meiryo UI" panose="020B0604030504040204" pitchFamily="50" charset="-128"/>
                          <a:ea typeface="Meiryo UI" panose="020B0604030504040204" pitchFamily="50" charset="-128"/>
                        </a:rPr>
                        <a:t>2020</a:t>
                      </a:r>
                      <a:r>
                        <a:rPr lang="ja-JP" altLang="en-US" sz="1400" b="0" kern="100" dirty="0">
                          <a:solidFill>
                            <a:schemeClr val="tx1"/>
                          </a:solidFill>
                          <a:effectLst/>
                          <a:latin typeface="Meiryo UI" panose="020B0604030504040204" pitchFamily="50" charset="-128"/>
                          <a:ea typeface="Meiryo UI" panose="020B0604030504040204" pitchFamily="50" charset="-128"/>
                        </a:rPr>
                        <a:t>年</a:t>
                      </a:r>
                      <a:r>
                        <a:rPr lang="en-US" altLang="ja-JP" sz="1400" b="0" kern="100" dirty="0">
                          <a:solidFill>
                            <a:schemeClr val="tx1"/>
                          </a:solidFill>
                          <a:effectLst/>
                          <a:latin typeface="Meiryo UI" panose="020B0604030504040204" pitchFamily="50" charset="-128"/>
                          <a:ea typeface="Meiryo UI" panose="020B0604030504040204" pitchFamily="50" charset="-128"/>
                        </a:rPr>
                        <a:t>11</a:t>
                      </a:r>
                      <a:r>
                        <a:rPr lang="ja-JP" altLang="en-US" sz="1400" b="0" kern="100" dirty="0">
                          <a:solidFill>
                            <a:schemeClr val="tx1"/>
                          </a:solidFill>
                          <a:effectLst/>
                          <a:latin typeface="Meiryo UI" panose="020B0604030504040204" pitchFamily="50" charset="-128"/>
                          <a:ea typeface="Meiryo UI" panose="020B0604030504040204" pitchFamily="50" charset="-128"/>
                        </a:rPr>
                        <a:t>月表明）</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9549620"/>
                  </a:ext>
                </a:extLst>
              </a:tr>
            </a:tbl>
          </a:graphicData>
        </a:graphic>
      </p:graphicFrame>
      <p:sp>
        <p:nvSpPr>
          <p:cNvPr id="14" name="テキスト ボックス 13">
            <a:extLst>
              <a:ext uri="{FF2B5EF4-FFF2-40B4-BE49-F238E27FC236}">
                <a16:creationId xmlns:a16="http://schemas.microsoft.com/office/drawing/2014/main" id="{7A802A20-F882-43B8-95C6-DF6EB6E66037}"/>
              </a:ext>
            </a:extLst>
          </p:cNvPr>
          <p:cNvSpPr txBox="1"/>
          <p:nvPr/>
        </p:nvSpPr>
        <p:spPr>
          <a:xfrm>
            <a:off x="6300192" y="6608880"/>
            <a:ext cx="4916071"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（出所</a:t>
            </a:r>
            <a:r>
              <a:rPr lang="ja-JP" altLang="en-US" sz="900" dirty="0">
                <a:latin typeface="Meiryo UI" panose="020B0604030504040204" pitchFamily="50" charset="-128"/>
                <a:ea typeface="Meiryo UI" panose="020B0604030504040204" pitchFamily="50" charset="-128"/>
              </a:rPr>
              <a:t>）日本経済新聞の記事等</a:t>
            </a:r>
            <a:r>
              <a:rPr lang="ja-JP" altLang="en-US" sz="900" dirty="0" smtClean="0">
                <a:latin typeface="Meiryo UI" panose="020B0604030504040204" pitchFamily="50" charset="-128"/>
                <a:ea typeface="Meiryo UI" panose="020B0604030504040204" pitchFamily="50" charset="-128"/>
              </a:rPr>
              <a:t>を基に</a:t>
            </a:r>
            <a:r>
              <a:rPr lang="ja-JP" altLang="en-US" sz="900" dirty="0">
                <a:latin typeface="Meiryo UI" panose="020B0604030504040204" pitchFamily="50" charset="-128"/>
                <a:ea typeface="Meiryo UI" panose="020B0604030504040204" pitchFamily="50" charset="-128"/>
              </a:rPr>
              <a:t>大阪府まとめ</a:t>
            </a:r>
          </a:p>
        </p:txBody>
      </p:sp>
      <p:pic>
        <p:nvPicPr>
          <p:cNvPr id="5" name="図 4">
            <a:extLst>
              <a:ext uri="{FF2B5EF4-FFF2-40B4-BE49-F238E27FC236}">
                <a16:creationId xmlns:a16="http://schemas.microsoft.com/office/drawing/2014/main" id="{1D414FB3-89BF-4527-AC85-FB4175E00EF9}"/>
              </a:ext>
            </a:extLst>
          </p:cNvPr>
          <p:cNvPicPr>
            <a:picLocks noChangeAspect="1"/>
          </p:cNvPicPr>
          <p:nvPr/>
        </p:nvPicPr>
        <p:blipFill>
          <a:blip r:embed="rId3"/>
          <a:stretch>
            <a:fillRect/>
          </a:stretch>
        </p:blipFill>
        <p:spPr>
          <a:xfrm>
            <a:off x="827584" y="2674718"/>
            <a:ext cx="638944" cy="425963"/>
          </a:xfrm>
          <a:prstGeom prst="rect">
            <a:avLst/>
          </a:prstGeom>
        </p:spPr>
      </p:pic>
      <p:pic>
        <p:nvPicPr>
          <p:cNvPr id="6" name="図 5">
            <a:extLst>
              <a:ext uri="{FF2B5EF4-FFF2-40B4-BE49-F238E27FC236}">
                <a16:creationId xmlns:a16="http://schemas.microsoft.com/office/drawing/2014/main" id="{B5713F06-B4DD-4158-9547-21E4005BE98F}"/>
              </a:ext>
            </a:extLst>
          </p:cNvPr>
          <p:cNvPicPr>
            <a:picLocks noChangeAspect="1"/>
          </p:cNvPicPr>
          <p:nvPr/>
        </p:nvPicPr>
        <p:blipFill>
          <a:blip r:embed="rId4"/>
          <a:stretch>
            <a:fillRect/>
          </a:stretch>
        </p:blipFill>
        <p:spPr>
          <a:xfrm>
            <a:off x="829227" y="3322563"/>
            <a:ext cx="638945" cy="425963"/>
          </a:xfrm>
          <a:prstGeom prst="rect">
            <a:avLst/>
          </a:prstGeom>
        </p:spPr>
      </p:pic>
      <p:pic>
        <p:nvPicPr>
          <p:cNvPr id="8" name="図 7">
            <a:extLst>
              <a:ext uri="{FF2B5EF4-FFF2-40B4-BE49-F238E27FC236}">
                <a16:creationId xmlns:a16="http://schemas.microsoft.com/office/drawing/2014/main" id="{E5B9AB8B-C604-4E42-B90A-61C092F7AD7A}"/>
              </a:ext>
            </a:extLst>
          </p:cNvPr>
          <p:cNvPicPr>
            <a:picLocks noChangeAspect="1"/>
          </p:cNvPicPr>
          <p:nvPr/>
        </p:nvPicPr>
        <p:blipFill>
          <a:blip r:embed="rId5"/>
          <a:stretch>
            <a:fillRect/>
          </a:stretch>
        </p:blipFill>
        <p:spPr>
          <a:xfrm>
            <a:off x="827584" y="4635567"/>
            <a:ext cx="648072" cy="389544"/>
          </a:xfrm>
          <a:prstGeom prst="rect">
            <a:avLst/>
          </a:prstGeom>
        </p:spPr>
      </p:pic>
      <p:pic>
        <p:nvPicPr>
          <p:cNvPr id="16" name="図 15">
            <a:extLst>
              <a:ext uri="{FF2B5EF4-FFF2-40B4-BE49-F238E27FC236}">
                <a16:creationId xmlns:a16="http://schemas.microsoft.com/office/drawing/2014/main" id="{6F92B18C-5097-4683-B440-631A27340602}"/>
              </a:ext>
            </a:extLst>
          </p:cNvPr>
          <p:cNvPicPr>
            <a:picLocks noChangeAspect="1"/>
          </p:cNvPicPr>
          <p:nvPr/>
        </p:nvPicPr>
        <p:blipFill>
          <a:blip r:embed="rId6"/>
          <a:stretch>
            <a:fillRect/>
          </a:stretch>
        </p:blipFill>
        <p:spPr>
          <a:xfrm>
            <a:off x="827584" y="3976491"/>
            <a:ext cx="638192" cy="403794"/>
          </a:xfrm>
          <a:prstGeom prst="rect">
            <a:avLst/>
          </a:prstGeom>
        </p:spPr>
      </p:pic>
      <p:sp>
        <p:nvSpPr>
          <p:cNvPr id="18" name="正方形/長方形 17">
            <a:extLst>
              <a:ext uri="{FF2B5EF4-FFF2-40B4-BE49-F238E27FC236}">
                <a16:creationId xmlns:a16="http://schemas.microsoft.com/office/drawing/2014/main" id="{D9319347-62DA-41FB-B2DA-37B98541E92E}"/>
              </a:ext>
            </a:extLst>
          </p:cNvPr>
          <p:cNvSpPr/>
          <p:nvPr/>
        </p:nvSpPr>
        <p:spPr>
          <a:xfrm>
            <a:off x="147435" y="1137907"/>
            <a:ext cx="8866308" cy="369332"/>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・欧州の一部の国や</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カリフォルニア州などで</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はガソリン車の販売の禁止が相次いで打ち出されている。</a:t>
            </a:r>
          </a:p>
        </p:txBody>
      </p:sp>
      <p:sp>
        <p:nvSpPr>
          <p:cNvPr id="19" name="正方形/長方形 18">
            <a:extLst>
              <a:ext uri="{FF2B5EF4-FFF2-40B4-BE49-F238E27FC236}">
                <a16:creationId xmlns:a16="http://schemas.microsoft.com/office/drawing/2014/main" id="{37A2EAC2-DBE9-45E7-9208-944C40160DB3}"/>
              </a:ext>
            </a:extLst>
          </p:cNvPr>
          <p:cNvSpPr/>
          <p:nvPr/>
        </p:nvSpPr>
        <p:spPr>
          <a:xfrm>
            <a:off x="190179" y="974742"/>
            <a:ext cx="8784976" cy="712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EBC2374-B0EF-4B0B-B5B5-482C8606832A}"/>
              </a:ext>
            </a:extLst>
          </p:cNvPr>
          <p:cNvPicPr>
            <a:picLocks noChangeAspect="1"/>
          </p:cNvPicPr>
          <p:nvPr/>
        </p:nvPicPr>
        <p:blipFill>
          <a:blip r:embed="rId7"/>
          <a:stretch>
            <a:fillRect/>
          </a:stretch>
        </p:blipFill>
        <p:spPr>
          <a:xfrm>
            <a:off x="839655" y="2038189"/>
            <a:ext cx="641761" cy="421904"/>
          </a:xfrm>
          <a:prstGeom prst="rect">
            <a:avLst/>
          </a:prstGeom>
        </p:spPr>
      </p:pic>
    </p:spTree>
    <p:extLst>
      <p:ext uri="{BB962C8B-B14F-4D97-AF65-F5344CB8AC3E}">
        <p14:creationId xmlns:p14="http://schemas.microsoft.com/office/powerpoint/2010/main" val="2171684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国内における状況と動向</a:t>
            </a:r>
          </a:p>
        </p:txBody>
      </p:sp>
      <p:sp>
        <p:nvSpPr>
          <p:cNvPr id="15" name="テキスト ボックス 14"/>
          <p:cNvSpPr txBox="1"/>
          <p:nvPr/>
        </p:nvSpPr>
        <p:spPr>
          <a:xfrm>
            <a:off x="12853" y="413121"/>
            <a:ext cx="598750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国内の主な動向</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11</a:t>
            </a:fld>
            <a:endParaRPr kumimoji="1" lang="ja-JP" altLang="en-US"/>
          </a:p>
        </p:txBody>
      </p:sp>
      <p:graphicFrame>
        <p:nvGraphicFramePr>
          <p:cNvPr id="13" name="表 12">
            <a:extLst>
              <a:ext uri="{FF2B5EF4-FFF2-40B4-BE49-F238E27FC236}">
                <a16:creationId xmlns:a16="http://schemas.microsoft.com/office/drawing/2014/main" id="{62B50000-A3B0-46F0-ADC6-38C62D05DA12}"/>
              </a:ext>
            </a:extLst>
          </p:cNvPr>
          <p:cNvGraphicFramePr>
            <a:graphicFrameLocks noGrp="1"/>
          </p:cNvGraphicFramePr>
          <p:nvPr>
            <p:extLst>
              <p:ext uri="{D42A27DB-BD31-4B8C-83A1-F6EECF244321}">
                <p14:modId xmlns:p14="http://schemas.microsoft.com/office/powerpoint/2010/main" val="2544686176"/>
              </p:ext>
            </p:extLst>
          </p:nvPr>
        </p:nvGraphicFramePr>
        <p:xfrm>
          <a:off x="166563" y="892657"/>
          <a:ext cx="8855016" cy="2176303"/>
        </p:xfrm>
        <a:graphic>
          <a:graphicData uri="http://schemas.openxmlformats.org/drawingml/2006/table">
            <a:tbl>
              <a:tblPr firstRow="1" firstCol="1" bandRow="1">
                <a:tableStyleId>{5C22544A-7EE6-4342-B048-85BDC9FD1C3A}</a:tableStyleId>
              </a:tblPr>
              <a:tblGrid>
                <a:gridCol w="1021061">
                  <a:extLst>
                    <a:ext uri="{9D8B030D-6E8A-4147-A177-3AD203B41FA5}">
                      <a16:colId xmlns:a16="http://schemas.microsoft.com/office/drawing/2014/main" val="3309171868"/>
                    </a:ext>
                  </a:extLst>
                </a:gridCol>
                <a:gridCol w="7833955">
                  <a:extLst>
                    <a:ext uri="{9D8B030D-6E8A-4147-A177-3AD203B41FA5}">
                      <a16:colId xmlns:a16="http://schemas.microsoft.com/office/drawing/2014/main" val="3095534946"/>
                    </a:ext>
                  </a:extLst>
                </a:gridCol>
              </a:tblGrid>
              <a:tr h="1672247">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政府</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0488" indent="-90488"/>
                      <a:r>
                        <a:rPr lang="ja-JP" altLang="en-US" sz="14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〇 </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日に、菅内閣総理大臣が、所信表明演説の中で「</a:t>
                      </a:r>
                      <a:r>
                        <a:rPr lang="en-US" altLang="ja-JP"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年までに、温室効果ガスの排出を全体としてゼロにする、すなわち</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年カーボンニュートラル、脱炭素社会の実現をめざす</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」と宣言</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spcBef>
                          <a:spcPts val="600"/>
                        </a:spcBef>
                      </a:pPr>
                      <a:r>
                        <a:rPr lang="ja-JP" altLang="en-US" sz="14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〇 </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日に、</a:t>
                      </a:r>
                      <a:r>
                        <a:rPr lang="ja-JP" altLang="en-US" sz="1400" b="0" i="0" u="none" strike="noStrike" dirty="0">
                          <a:solidFill>
                            <a:srgbClr val="1A1A1A"/>
                          </a:solidFill>
                          <a:effectLst/>
                          <a:latin typeface="メイリオ" panose="020B0604030504040204" pitchFamily="50" charset="-128"/>
                          <a:ea typeface="メイリオ" panose="020B0604030504040204" pitchFamily="50" charset="-128"/>
                        </a:rPr>
                        <a:t>経済産業省</a:t>
                      </a:r>
                      <a:r>
                        <a:rPr lang="ja-JP" altLang="en-US" sz="1400" b="0" dirty="0">
                          <a:solidFill>
                            <a:srgbClr val="1A1A1A"/>
                          </a:solidFill>
                          <a:latin typeface="メイリオ" panose="020B0604030504040204" pitchFamily="50" charset="-128"/>
                          <a:ea typeface="メイリオ" panose="020B0604030504040204" pitchFamily="50" charset="-128"/>
                        </a:rPr>
                        <a:t>が</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2050</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年カーボンニュートラルに伴うグリーン成長戦略」を策定</a:t>
                      </a:r>
                      <a:endPar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spcAft>
                          <a:spcPts val="0"/>
                        </a:spcAft>
                        <a:buFont typeface="ＭＳ 明朝" panose="02020609040205080304" pitchFamily="17" charset="-128"/>
                        <a:buNone/>
                      </a:pP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遅くとも</a:t>
                      </a:r>
                      <a:r>
                        <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年代半ば</a:t>
                      </a:r>
                      <a:r>
                        <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までに</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乗用車新車販売で電動車</a:t>
                      </a:r>
                      <a:r>
                        <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100</a:t>
                      </a:r>
                      <a:r>
                        <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を実現</a:t>
                      </a:r>
                      <a:endPar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lvl="0" indent="0" algn="just">
                        <a:spcAft>
                          <a:spcPts val="0"/>
                        </a:spcAft>
                        <a:buFont typeface="ＭＳ 明朝" panose="02020609040205080304" pitchFamily="17" charset="-128"/>
                        <a:buNone/>
                      </a:pP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商用車についても、乗用車に準じて</a:t>
                      </a:r>
                      <a:r>
                        <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年夏までに検討</a:t>
                      </a:r>
                      <a:endPar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0488" indent="-90488">
                        <a:spcBef>
                          <a:spcPts val="600"/>
                        </a:spcBef>
                      </a:pPr>
                      <a:r>
                        <a:rPr lang="ja-JP" altLang="en-US" sz="14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〇 </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日に、</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菅内閣総理大臣が、 施政方針演説の中で「</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年までに、新車販売で電動車</a:t>
                      </a: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を実現する</a:t>
                      </a:r>
                      <a:r>
                        <a:rPr lang="ja-JP" altLang="en-US" sz="1400" b="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」と宣言</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7297502"/>
                  </a:ext>
                </a:extLst>
              </a:tr>
              <a:tr h="504056">
                <a:tc>
                  <a:txBody>
                    <a:bodyPr/>
                    <a:lstStyle/>
                    <a:p>
                      <a:pPr algn="just">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東京都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Aft>
                          <a:spcPts val="0"/>
                        </a:spcAft>
                        <a:buFont typeface="ＭＳ 明朝" panose="02020609040205080304" pitchFamily="17" charset="-128"/>
                        <a:buNone/>
                      </a:pPr>
                      <a:r>
                        <a:rPr lang="ja-JP" altLang="en-US" sz="1400" b="0" kern="100" dirty="0">
                          <a:solidFill>
                            <a:prstClr val="black"/>
                          </a:solidFill>
                          <a:effectLst/>
                          <a:latin typeface="Meiryo UI" panose="020B0604030504040204" pitchFamily="50" charset="-128"/>
                          <a:ea typeface="Meiryo UI" panose="020B0604030504040204" pitchFamily="50" charset="-128"/>
                          <a:cs typeface="Times New Roman" panose="02020603050405020304" pitchFamily="18" charset="0"/>
                        </a:rPr>
                        <a:t>〇 </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2020</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日に、小池知事が、都議会で「</a:t>
                      </a:r>
                      <a:r>
                        <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203</a:t>
                      </a:r>
                      <a:r>
                        <a:rPr 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0</a:t>
                      </a:r>
                      <a:r>
                        <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年までに都内で</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新車</a:t>
                      </a:r>
                      <a:r>
                        <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販売</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される</a:t>
                      </a:r>
                      <a:r>
                        <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乗用車</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a:t>
                      </a:r>
                      <a:r>
                        <a:rPr lang="en-US" alt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100%</a:t>
                      </a:r>
                      <a:r>
                        <a:rPr lang="ja-JP" altLang="en-US"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非ガソリン化</a:t>
                      </a:r>
                      <a:r>
                        <a:rPr lang="ja-JP" altLang="en-US"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」と宣言</a:t>
                      </a:r>
                      <a:endParaRPr lang="ja-JP" sz="1400" b="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5856918"/>
                  </a:ext>
                </a:extLst>
              </a:tr>
            </a:tbl>
          </a:graphicData>
        </a:graphic>
      </p:graphicFrame>
      <p:sp>
        <p:nvSpPr>
          <p:cNvPr id="18" name="正方形/長方形 17">
            <a:extLst>
              <a:ext uri="{FF2B5EF4-FFF2-40B4-BE49-F238E27FC236}">
                <a16:creationId xmlns:a16="http://schemas.microsoft.com/office/drawing/2014/main" id="{8F7B6099-EC10-4EC8-9257-7FCE909EED01}"/>
              </a:ext>
            </a:extLst>
          </p:cNvPr>
          <p:cNvSpPr/>
          <p:nvPr/>
        </p:nvSpPr>
        <p:spPr>
          <a:xfrm>
            <a:off x="305277" y="3152480"/>
            <a:ext cx="9385990"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dirty="0" smtClean="0">
                <a:latin typeface="Meiryo UI" panose="020B0604030504040204" pitchFamily="50" charset="-128"/>
                <a:ea typeface="Meiryo UI" panose="020B0604030504040204" pitchFamily="50" charset="-128"/>
              </a:rPr>
              <a:t>国の次世代自動車の普及目標と現状</a:t>
            </a:r>
            <a:endParaRPr lang="en-US" altLang="ja-JP" sz="24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5839678" y="4630652"/>
            <a:ext cx="3225443" cy="954107"/>
          </a:xfrm>
          <a:prstGeom prst="rect">
            <a:avLst/>
          </a:prstGeom>
        </p:spPr>
        <p:txBody>
          <a:bodyPr wrap="square">
            <a:spAutoFit/>
          </a:bodyPr>
          <a:lstStyle/>
          <a:p>
            <a:r>
              <a:rPr lang="ja-JP" altLang="en-US"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・国は、</a:t>
            </a:r>
            <a:r>
              <a:rPr lang="en-US"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2010</a:t>
            </a:r>
            <a:r>
              <a:rPr lang="ja-JP" altLang="en-US"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年に策定した「次世代自動車戦略」において、</a:t>
            </a:r>
            <a:r>
              <a:rPr lang="en-US"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2030</a:t>
            </a:r>
            <a:r>
              <a:rPr lang="ja-JP" altLang="ja-JP"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年までに乗用車の新車販売に占める次世代自動車の割合を５割～７割にするとの目標を掲げている</a:t>
            </a:r>
            <a:r>
              <a:rPr lang="ja-JP"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endParaRPr lang="en-US" altLang="ja-JP" sz="1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p:cNvPicPr>
            <a:picLocks noChangeAspect="1"/>
          </p:cNvPicPr>
          <p:nvPr/>
        </p:nvPicPr>
        <p:blipFill rotWithShape="1">
          <a:blip r:embed="rId3"/>
          <a:srcRect l="14027" t="16369" r="11813" b="4720"/>
          <a:stretch/>
        </p:blipFill>
        <p:spPr>
          <a:xfrm>
            <a:off x="619936" y="3614349"/>
            <a:ext cx="5226970" cy="3127019"/>
          </a:xfrm>
          <a:prstGeom prst="rect">
            <a:avLst/>
          </a:prstGeom>
        </p:spPr>
      </p:pic>
    </p:spTree>
    <p:extLst>
      <p:ext uri="{BB962C8B-B14F-4D97-AF65-F5344CB8AC3E}">
        <p14:creationId xmlns:p14="http://schemas.microsoft.com/office/powerpoint/2010/main" val="237709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p:cNvPicPr>
            <a:picLocks noChangeAspect="1"/>
          </p:cNvPicPr>
          <p:nvPr/>
        </p:nvPicPr>
        <p:blipFill rotWithShape="1">
          <a:blip r:embed="rId2"/>
          <a:srcRect l="-1661" t="37135" r="60549" b="40540"/>
          <a:stretch/>
        </p:blipFill>
        <p:spPr>
          <a:xfrm>
            <a:off x="4490127" y="4777411"/>
            <a:ext cx="4306017" cy="1314613"/>
          </a:xfrm>
          <a:prstGeom prst="rect">
            <a:avLst/>
          </a:prstGeom>
        </p:spPr>
      </p:pic>
      <p:sp>
        <p:nvSpPr>
          <p:cNvPr id="4" name="スライド番号プレースホルダー 3"/>
          <p:cNvSpPr>
            <a:spLocks noGrp="1"/>
          </p:cNvSpPr>
          <p:nvPr>
            <p:ph type="sldNum" sz="quarter" idx="12"/>
          </p:nvPr>
        </p:nvSpPr>
        <p:spPr/>
        <p:txBody>
          <a:bodyPr/>
          <a:lstStyle/>
          <a:p>
            <a:fld id="{F0DA1747-7AE3-4485-B1CC-5CDDF653E874}" type="slidenum">
              <a:rPr kumimoji="1" lang="ja-JP" altLang="en-US" smtClean="0"/>
              <a:t>12</a:t>
            </a:fld>
            <a:endParaRPr kumimoji="1" lang="ja-JP" altLang="en-US"/>
          </a:p>
        </p:txBody>
      </p:sp>
      <p:sp>
        <p:nvSpPr>
          <p:cNvPr id="5" name="テキスト ボックス 4"/>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国内における状況と動向</a:t>
            </a:r>
          </a:p>
        </p:txBody>
      </p:sp>
      <p:sp>
        <p:nvSpPr>
          <p:cNvPr id="6" name="正方形/長方形 5">
            <a:extLst>
              <a:ext uri="{FF2B5EF4-FFF2-40B4-BE49-F238E27FC236}">
                <a16:creationId xmlns:a16="http://schemas.microsoft.com/office/drawing/2014/main" id="{8F7B6099-EC10-4EC8-9257-7FCE909EED01}"/>
              </a:ext>
            </a:extLst>
          </p:cNvPr>
          <p:cNvSpPr/>
          <p:nvPr/>
        </p:nvSpPr>
        <p:spPr>
          <a:xfrm>
            <a:off x="10547" y="423672"/>
            <a:ext cx="9385990" cy="52322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800" b="1" dirty="0">
                <a:latin typeface="Meiryo UI" panose="020B0604030504040204" pitchFamily="50" charset="-128"/>
                <a:ea typeface="Meiryo UI" panose="020B0604030504040204" pitchFamily="50" charset="-128"/>
              </a:rPr>
              <a:t>トップランナー制度による燃費規制</a:t>
            </a:r>
            <a:endParaRPr lang="en-US" altLang="ja-JP" sz="2800" b="1" dirty="0">
              <a:latin typeface="Meiryo UI" panose="020B0604030504040204" pitchFamily="50" charset="-128"/>
              <a:ea typeface="Meiryo UI" panose="020B0604030504040204" pitchFamily="50" charset="-128"/>
            </a:endParaRPr>
          </a:p>
        </p:txBody>
      </p:sp>
      <p:sp>
        <p:nvSpPr>
          <p:cNvPr id="7" name="正方形/長方形 6"/>
          <p:cNvSpPr/>
          <p:nvPr/>
        </p:nvSpPr>
        <p:spPr>
          <a:xfrm>
            <a:off x="4260223" y="2021050"/>
            <a:ext cx="5570715" cy="523220"/>
          </a:xfrm>
          <a:prstGeom prst="rect">
            <a:avLst/>
          </a:prstGeom>
        </p:spPr>
        <p:txBody>
          <a:bodyPr wrap="square">
            <a:spAutoFit/>
          </a:bodyPr>
          <a:lstStyle/>
          <a:p>
            <a:pPr indent="266700">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2022</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年度燃費</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基準</a:t>
            </a:r>
            <a:r>
              <a:rPr lang="en-US" altLang="ja-JP" sz="1400" baseline="300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(4)</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は</a:t>
            </a: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endParaRPr lang="ja-JP"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indent="266700">
              <a:spcAft>
                <a:spcPts val="0"/>
              </a:spcAft>
            </a:pP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2012</a:t>
            </a:r>
            <a:r>
              <a:rPr lang="ja-JP"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年度</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実績値と</a:t>
            </a:r>
            <a:r>
              <a:rPr lang="ja-JP"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比べて、</a:t>
            </a:r>
            <a:r>
              <a:rPr lang="en-US"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26.1%</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向上</a:t>
            </a:r>
            <a:r>
              <a:rPr lang="ja-JP" altLang="en-US" sz="1400" dirty="0" smtClean="0">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7A802A20-F882-43B8-95C6-DF6EB6E66037}"/>
              </a:ext>
            </a:extLst>
          </p:cNvPr>
          <p:cNvSpPr txBox="1"/>
          <p:nvPr/>
        </p:nvSpPr>
        <p:spPr>
          <a:xfrm>
            <a:off x="6516217" y="6603268"/>
            <a:ext cx="288032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（出所</a:t>
            </a:r>
            <a:r>
              <a:rPr lang="ja-JP" altLang="en-US" sz="900" dirty="0">
                <a:latin typeface="Meiryo UI" panose="020B0604030504040204" pitchFamily="50" charset="-128"/>
                <a:ea typeface="Meiryo UI" panose="020B0604030504040204" pitchFamily="50" charset="-128"/>
              </a:rPr>
              <a:t>）一般社団法人日本自動車工業会</a:t>
            </a:r>
            <a:r>
              <a:rPr lang="en-US" altLang="ja-JP" sz="900" dirty="0" smtClean="0">
                <a:latin typeface="Meiryo UI" panose="020B0604030504040204" pitchFamily="50" charset="-128"/>
                <a:ea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rPr>
              <a:t>等</a:t>
            </a:r>
            <a:endParaRPr lang="ja-JP" altLang="en-US" sz="9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rotWithShape="1">
          <a:blip r:embed="rId3"/>
          <a:srcRect l="-33718" t="-273051"/>
          <a:stretch/>
        </p:blipFill>
        <p:spPr>
          <a:xfrm>
            <a:off x="-1260647" y="1818045"/>
            <a:ext cx="5667476" cy="3288778"/>
          </a:xfrm>
          <a:prstGeom prst="rect">
            <a:avLst/>
          </a:prstGeom>
        </p:spPr>
      </p:pic>
      <p:sp>
        <p:nvSpPr>
          <p:cNvPr id="10" name="正方形/長方形 9"/>
          <p:cNvSpPr/>
          <p:nvPr/>
        </p:nvSpPr>
        <p:spPr>
          <a:xfrm>
            <a:off x="84223" y="1933813"/>
            <a:ext cx="1005403" cy="338554"/>
          </a:xfrm>
          <a:prstGeom prst="rect">
            <a:avLst/>
          </a:prstGeom>
        </p:spPr>
        <p:txBody>
          <a:bodyPr wrap="none">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rPr>
              <a:t>乗用車</a:t>
            </a:r>
            <a:r>
              <a:rPr lang="en-US" altLang="ja-JP"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11" name="正方形/長方形 10"/>
          <p:cNvSpPr/>
          <p:nvPr/>
        </p:nvSpPr>
        <p:spPr>
          <a:xfrm>
            <a:off x="391704" y="5337655"/>
            <a:ext cx="4127454" cy="64633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注：（</a:t>
            </a:r>
            <a:r>
              <a:rPr lang="en-US" altLang="ja-JP" sz="900" dirty="0" smtClean="0">
                <a:latin typeface="Meiryo UI" panose="020B0604030504040204" pitchFamily="50" charset="-128"/>
                <a:ea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WLTC</a:t>
            </a:r>
            <a:r>
              <a:rPr lang="ja-JP" altLang="en-US" sz="900" dirty="0">
                <a:latin typeface="Meiryo UI" panose="020B0604030504040204" pitchFamily="50" charset="-128"/>
                <a:ea typeface="Meiryo UI" panose="020B0604030504040204" pitchFamily="50" charset="-128"/>
              </a:rPr>
              <a:t>モードによる燃費値</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a:t>
            </a:r>
            <a:r>
              <a:rPr lang="ja-JP" altLang="en-US" sz="900" dirty="0" smtClean="0">
                <a:latin typeface="Meiryo UI" panose="020B0604030504040204" pitchFamily="50" charset="-128"/>
                <a:ea typeface="Meiryo UI" panose="020B0604030504040204" pitchFamily="50" charset="-128"/>
              </a:rPr>
              <a:t>）車両</a:t>
            </a:r>
            <a:r>
              <a:rPr lang="ja-JP" altLang="en-US" sz="900" dirty="0">
                <a:latin typeface="Meiryo UI" panose="020B0604030504040204" pitchFamily="50" charset="-128"/>
                <a:ea typeface="Meiryo UI" panose="020B0604030504040204" pitchFamily="50" charset="-128"/>
              </a:rPr>
              <a:t>重量区分ごとの出荷台数比率が実績値の年度</a:t>
            </a:r>
            <a:r>
              <a:rPr lang="ja-JP" altLang="en-US" sz="900" dirty="0" smtClean="0">
                <a:latin typeface="Meiryo UI" panose="020B0604030504040204" pitchFamily="50" charset="-128"/>
                <a:ea typeface="Meiryo UI" panose="020B0604030504040204" pitchFamily="50" charset="-128"/>
              </a:rPr>
              <a:t>と同じ</a:t>
            </a:r>
            <a:r>
              <a:rPr lang="ja-JP" altLang="en-US" sz="900" dirty="0">
                <a:latin typeface="Meiryo UI" panose="020B0604030504040204" pitchFamily="50" charset="-128"/>
                <a:ea typeface="Meiryo UI" panose="020B0604030504040204" pitchFamily="50" charset="-128"/>
              </a:rPr>
              <a:t>であると仮定した場合の試算値</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pPr algn="r"/>
            <a:r>
              <a:rPr lang="ja-JP" altLang="en-US" sz="900" dirty="0" smtClean="0">
                <a:latin typeface="Meiryo UI" panose="020B0604030504040204" pitchFamily="50" charset="-128"/>
                <a:ea typeface="Meiryo UI" panose="020B0604030504040204" pitchFamily="50" charset="-128"/>
              </a:rPr>
              <a:t>資料</a:t>
            </a:r>
            <a:r>
              <a:rPr lang="ja-JP" altLang="en-US" sz="900" dirty="0">
                <a:latin typeface="Meiryo UI" panose="020B0604030504040204" pitchFamily="50" charset="-128"/>
                <a:ea typeface="Meiryo UI" panose="020B0604030504040204" pitchFamily="50" charset="-128"/>
              </a:rPr>
              <a:t>：経済産業省、国土交通省</a:t>
            </a:r>
          </a:p>
        </p:txBody>
      </p:sp>
      <p:sp>
        <p:nvSpPr>
          <p:cNvPr id="12" name="正方形/長方形 11">
            <a:extLst>
              <a:ext uri="{FF2B5EF4-FFF2-40B4-BE49-F238E27FC236}">
                <a16:creationId xmlns:a16="http://schemas.microsoft.com/office/drawing/2014/main" id="{A8BD47FE-6592-41D1-B9FB-F439C1591AB9}"/>
              </a:ext>
            </a:extLst>
          </p:cNvPr>
          <p:cNvSpPr/>
          <p:nvPr/>
        </p:nvSpPr>
        <p:spPr>
          <a:xfrm>
            <a:off x="82700" y="1783884"/>
            <a:ext cx="8981471" cy="4819384"/>
          </a:xfrm>
          <a:prstGeom prst="rect">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89F4B70-6162-4423-9771-270FBFE09717}"/>
              </a:ext>
            </a:extLst>
          </p:cNvPr>
          <p:cNvSpPr/>
          <p:nvPr/>
        </p:nvSpPr>
        <p:spPr>
          <a:xfrm>
            <a:off x="135877" y="2237957"/>
            <a:ext cx="4294516" cy="1944122"/>
          </a:xfrm>
          <a:prstGeom prst="rect">
            <a:avLst/>
          </a:prstGeom>
        </p:spPr>
        <p:txBody>
          <a:bodyPr wrap="square">
            <a:spAutoFit/>
          </a:bodyPr>
          <a:lstStyle/>
          <a:p>
            <a:pPr>
              <a:spcBef>
                <a:spcPts val="150"/>
              </a:spcBef>
            </a:pPr>
            <a:r>
              <a:rPr lang="ja-JP" altLang="en-US"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乗用車の</a:t>
            </a:r>
            <a:r>
              <a:rPr lang="en-US" altLang="ja-JP" sz="1400" dirty="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年度燃費</a:t>
            </a:r>
            <a:r>
              <a:rPr lang="ja-JP" altLang="en-US" sz="1400" dirty="0" smtClean="0">
                <a:latin typeface="Meiryo UI" panose="020B0604030504040204" pitchFamily="50" charset="-128"/>
                <a:ea typeface="Meiryo UI" panose="020B0604030504040204" pitchFamily="50" charset="-128"/>
              </a:rPr>
              <a:t>基準</a:t>
            </a:r>
            <a:r>
              <a:rPr lang="en-US" altLang="ja-JP" sz="1400" baseline="300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は、</a:t>
            </a:r>
            <a:endParaRPr lang="en-US" altLang="ja-JP" sz="1400" dirty="0" smtClean="0">
              <a:latin typeface="Meiryo UI" panose="020B0604030504040204" pitchFamily="50" charset="-128"/>
              <a:ea typeface="Meiryo UI" panose="020B0604030504040204" pitchFamily="50" charset="-128"/>
            </a:endParaRPr>
          </a:p>
          <a:p>
            <a:pPr>
              <a:spcBef>
                <a:spcPts val="150"/>
              </a:spcBef>
            </a:pPr>
            <a:r>
              <a:rPr lang="ja-JP" altLang="en-US" sz="1400" dirty="0" smtClean="0">
                <a:latin typeface="Meiryo UI" panose="020B0604030504040204" pitchFamily="50" charset="-128"/>
                <a:ea typeface="Meiryo UI" panose="020B0604030504040204" pitchFamily="50" charset="-128"/>
              </a:rPr>
              <a:t>企業</a:t>
            </a:r>
            <a:r>
              <a:rPr lang="ja-JP" altLang="en-US" sz="1400" dirty="0">
                <a:latin typeface="Meiryo UI" panose="020B0604030504040204" pitchFamily="50" charset="-128"/>
                <a:ea typeface="Meiryo UI" panose="020B0604030504040204" pitchFamily="50" charset="-128"/>
              </a:rPr>
              <a:t>別平均燃費で</a:t>
            </a:r>
            <a:r>
              <a:rPr lang="en-US" altLang="ja-JP" sz="1400" dirty="0">
                <a:latin typeface="Meiryo UI" panose="020B0604030504040204" pitchFamily="50" charset="-128"/>
                <a:ea typeface="Meiryo UI" panose="020B0604030504040204" pitchFamily="50" charset="-128"/>
              </a:rPr>
              <a:t>25.4km/L</a:t>
            </a:r>
            <a:r>
              <a:rPr lang="ja-JP" altLang="en-US"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2016</a:t>
            </a:r>
            <a:r>
              <a:rPr lang="ja-JP" altLang="en-US" sz="1400" dirty="0">
                <a:latin typeface="Meiryo UI" panose="020B0604030504040204" pitchFamily="50" charset="-128"/>
                <a:ea typeface="Meiryo UI" panose="020B0604030504040204" pitchFamily="50" charset="-128"/>
              </a:rPr>
              <a:t>年度</a:t>
            </a:r>
            <a:r>
              <a:rPr lang="ja-JP" altLang="en-US" sz="1400" dirty="0" smtClean="0">
                <a:latin typeface="Meiryo UI" panose="020B0604030504040204" pitchFamily="50" charset="-128"/>
                <a:ea typeface="Meiryo UI" panose="020B0604030504040204" pitchFamily="50" charset="-128"/>
              </a:rPr>
              <a:t>実績値と比べて、</a:t>
            </a:r>
            <a:r>
              <a:rPr lang="en-US" altLang="ja-JP" sz="1400" dirty="0" smtClean="0">
                <a:latin typeface="Meiryo UI" panose="020B0604030504040204" pitchFamily="50" charset="-128"/>
                <a:ea typeface="Meiryo UI" panose="020B0604030504040204" pitchFamily="50" charset="-128"/>
              </a:rPr>
              <a:t>32.4</a:t>
            </a:r>
            <a:r>
              <a:rPr lang="ja-JP" altLang="en-US" sz="1400" dirty="0" smtClean="0">
                <a:latin typeface="Meiryo UI" panose="020B0604030504040204" pitchFamily="50" charset="-128"/>
                <a:ea typeface="Meiryo UI" panose="020B0604030504040204" pitchFamily="50" charset="-128"/>
              </a:rPr>
              <a:t>％向上。 </a:t>
            </a:r>
            <a:endParaRPr lang="en-US" altLang="ja-JP" sz="1400" dirty="0" smtClean="0">
              <a:latin typeface="Meiryo UI" panose="020B0604030504040204" pitchFamily="50" charset="-128"/>
              <a:ea typeface="Meiryo UI" panose="020B0604030504040204" pitchFamily="50" charset="-128"/>
            </a:endParaRPr>
          </a:p>
          <a:p>
            <a:pPr>
              <a:spcBef>
                <a:spcPts val="150"/>
              </a:spcBef>
            </a:pP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2030</a:t>
            </a:r>
            <a:r>
              <a:rPr lang="ja-JP" altLang="en-US" sz="1400" dirty="0">
                <a:latin typeface="Meiryo UI" panose="020B0604030504040204" pitchFamily="50" charset="-128"/>
                <a:ea typeface="Meiryo UI" panose="020B0604030504040204" pitchFamily="50" charset="-128"/>
              </a:rPr>
              <a:t>年度燃費基準から、</a:t>
            </a:r>
            <a:r>
              <a:rPr lang="en-US" altLang="ja-JP" sz="1400" dirty="0">
                <a:latin typeface="Meiryo UI" panose="020B0604030504040204" pitchFamily="50" charset="-128"/>
                <a:ea typeface="Meiryo UI" panose="020B0604030504040204" pitchFamily="50" charset="-128"/>
              </a:rPr>
              <a:t>EV</a:t>
            </a:r>
            <a:r>
              <a:rPr lang="ja-JP" altLang="en-US" sz="1400" dirty="0">
                <a:latin typeface="Meiryo UI" panose="020B0604030504040204" pitchFamily="50" charset="-128"/>
                <a:ea typeface="Meiryo UI" panose="020B0604030504040204" pitchFamily="50" charset="-128"/>
              </a:rPr>
              <a:t>と</a:t>
            </a:r>
            <a:r>
              <a:rPr lang="en-US" altLang="ja-JP" sz="1400" dirty="0" smtClean="0">
                <a:latin typeface="Meiryo UI" panose="020B0604030504040204" pitchFamily="50" charset="-128"/>
                <a:ea typeface="Meiryo UI" panose="020B0604030504040204" pitchFamily="50" charset="-128"/>
              </a:rPr>
              <a:t>PHV</a:t>
            </a:r>
            <a:r>
              <a:rPr lang="ja-JP" altLang="en-US" sz="1400" dirty="0">
                <a:latin typeface="Meiryo UI" panose="020B0604030504040204" pitchFamily="50" charset="-128"/>
                <a:ea typeface="Meiryo UI" panose="020B0604030504040204" pitchFamily="50" charset="-128"/>
              </a:rPr>
              <a:t>も規制対象に。</a:t>
            </a:r>
            <a:endParaRPr lang="en-US" altLang="ja-JP" sz="1400" dirty="0">
              <a:latin typeface="Meiryo UI" panose="020B0604030504040204" pitchFamily="50" charset="-128"/>
              <a:ea typeface="Meiryo UI" panose="020B0604030504040204" pitchFamily="50" charset="-128"/>
            </a:endParaRPr>
          </a:p>
          <a:p>
            <a:pPr>
              <a:spcBef>
                <a:spcPts val="150"/>
              </a:spcBef>
            </a:pPr>
            <a:r>
              <a:rPr lang="ja-JP" altLang="en-US"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基準</a:t>
            </a:r>
            <a:r>
              <a:rPr lang="ja-JP" altLang="en-US" sz="1400" dirty="0">
                <a:latin typeface="Meiryo UI" panose="020B0604030504040204" pitchFamily="50" charset="-128"/>
                <a:ea typeface="Meiryo UI" panose="020B0604030504040204" pitchFamily="50" charset="-128"/>
              </a:rPr>
              <a:t>を達成するためには、電動化が不可欠。</a:t>
            </a:r>
            <a:endParaRPr lang="en-US" altLang="ja-JP" sz="1400" dirty="0">
              <a:latin typeface="Meiryo UI" panose="020B0604030504040204" pitchFamily="50" charset="-128"/>
              <a:ea typeface="Meiryo UI" panose="020B0604030504040204" pitchFamily="50" charset="-128"/>
            </a:endParaRPr>
          </a:p>
          <a:p>
            <a:pPr>
              <a:spcBef>
                <a:spcPts val="150"/>
              </a:spcBef>
            </a:pPr>
            <a:r>
              <a:rPr lang="ja-JP" altLang="en-US" sz="1400" i="0" u="none" strike="noStrike" dirty="0" smtClean="0">
                <a:solidFill>
                  <a:srgbClr val="000000"/>
                </a:solidFill>
                <a:effectLst/>
                <a:latin typeface="Meiryo UI" panose="020B0604030504040204" pitchFamily="50" charset="-128"/>
                <a:ea typeface="Meiryo UI" panose="020B0604030504040204" pitchFamily="50" charset="-128"/>
              </a:rPr>
              <a:t>・</a:t>
            </a:r>
            <a:r>
              <a:rPr lang="en-US" altLang="ja-JP" sz="1400" i="0" u="none" strike="noStrike" dirty="0">
                <a:solidFill>
                  <a:srgbClr val="000000"/>
                </a:solidFill>
                <a:effectLst/>
                <a:latin typeface="Meiryo UI" panose="020B0604030504040204" pitchFamily="50" charset="-128"/>
                <a:ea typeface="Meiryo UI" panose="020B0604030504040204" pitchFamily="50" charset="-128"/>
              </a:rPr>
              <a:t>EV</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や</a:t>
            </a:r>
            <a:r>
              <a:rPr lang="en-US" altLang="ja-JP" sz="1400" i="0" u="none" strike="noStrike" dirty="0" smtClean="0">
                <a:solidFill>
                  <a:srgbClr val="000000"/>
                </a:solidFill>
                <a:effectLst/>
                <a:latin typeface="Meiryo UI" panose="020B0604030504040204" pitchFamily="50" charset="-128"/>
                <a:ea typeface="Meiryo UI" panose="020B0604030504040204" pitchFamily="50" charset="-128"/>
              </a:rPr>
              <a:t>PHV</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は、電力発電など上流工程まで遡った</a:t>
            </a:r>
            <a:r>
              <a:rPr lang="en-US" altLang="ja-JP" sz="1400" dirty="0" smtClean="0">
                <a:latin typeface="Meiryo UI" panose="020B0604030504040204" pitchFamily="50" charset="-128"/>
                <a:ea typeface="Meiryo UI" panose="020B0604030504040204" pitchFamily="50" charset="-128"/>
              </a:rPr>
              <a:t>Well-to-Wheel</a:t>
            </a:r>
            <a:r>
              <a:rPr lang="ja-JP" altLang="en-US" sz="1400" dirty="0">
                <a:latin typeface="Meiryo UI" panose="020B0604030504040204" pitchFamily="50" charset="-128"/>
                <a:ea typeface="Meiryo UI" panose="020B0604030504040204" pitchFamily="50" charset="-128"/>
              </a:rPr>
              <a:t>ベースで</a:t>
            </a:r>
            <a:r>
              <a:rPr lang="ja-JP" altLang="en-US" sz="1400" i="0" u="none" strike="noStrike" dirty="0">
                <a:solidFill>
                  <a:srgbClr val="000000"/>
                </a:solidFill>
                <a:effectLst/>
                <a:latin typeface="Meiryo UI" panose="020B0604030504040204" pitchFamily="50" charset="-128"/>
                <a:ea typeface="Meiryo UI" panose="020B0604030504040204" pitchFamily="50" charset="-128"/>
              </a:rPr>
              <a:t>エネルギー消費効率を</a:t>
            </a:r>
            <a:r>
              <a:rPr lang="ja-JP" altLang="en-US" sz="1400" i="0" u="none" strike="noStrike" dirty="0" smtClean="0">
                <a:solidFill>
                  <a:srgbClr val="000000"/>
                </a:solidFill>
                <a:effectLst/>
                <a:latin typeface="Meiryo UI" panose="020B0604030504040204" pitchFamily="50" charset="-128"/>
                <a:ea typeface="Meiryo UI" panose="020B0604030504040204" pitchFamily="50" charset="-128"/>
              </a:rPr>
              <a:t>算定。</a:t>
            </a:r>
            <a:endParaRPr lang="en-US" altLang="ja-JP" sz="1400" i="0" u="none" strike="noStrike" dirty="0" smtClean="0">
              <a:solidFill>
                <a:srgbClr val="000000"/>
              </a:solidFill>
              <a:effectLst/>
              <a:latin typeface="Meiryo UI" panose="020B0604030504040204" pitchFamily="50" charset="-128"/>
              <a:ea typeface="Meiryo UI" panose="020B0604030504040204" pitchFamily="50" charset="-128"/>
            </a:endParaRPr>
          </a:p>
          <a:p>
            <a:pPr>
              <a:spcBef>
                <a:spcPts val="150"/>
              </a:spcBef>
            </a:pPr>
            <a:endParaRPr lang="ja-JP" altLang="en-US"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EB6A59E-25D5-4509-9E07-F756B54424E7}"/>
              </a:ext>
            </a:extLst>
          </p:cNvPr>
          <p:cNvSpPr/>
          <p:nvPr/>
        </p:nvSpPr>
        <p:spPr>
          <a:xfrm>
            <a:off x="4574197" y="1753942"/>
            <a:ext cx="3890809" cy="338554"/>
          </a:xfrm>
          <a:prstGeom prst="rect">
            <a:avLst/>
          </a:prstGeom>
        </p:spPr>
        <p:txBody>
          <a:bodyPr wrap="none">
            <a:spAutoFit/>
          </a:bodyPr>
          <a:lstStyle/>
          <a:p>
            <a:r>
              <a:rPr lang="en-US" altLang="ja-JP" sz="1600" dirty="0" smtClean="0">
                <a:latin typeface="Meiryo UI" panose="020B0604030504040204" pitchFamily="50" charset="-128"/>
                <a:ea typeface="Meiryo UI" panose="020B0604030504040204" pitchFamily="50" charset="-128"/>
              </a:rPr>
              <a:t>【</a:t>
            </a:r>
            <a:r>
              <a:rPr lang="ja-JP"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小型貨物車（車両総重量</a:t>
            </a:r>
            <a:r>
              <a:rPr lang="en-US"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3.5</a:t>
            </a:r>
            <a:r>
              <a:rPr lang="ja-JP"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トン</a:t>
            </a:r>
            <a:r>
              <a:rPr lang="ja-JP" altLang="ja-JP" sz="16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以下</a:t>
            </a:r>
            <a:r>
              <a:rPr lang="ja-JP" altLang="en-US" sz="16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53CA9B02-7BA2-4EF6-A083-2F94E82628E7}"/>
              </a:ext>
            </a:extLst>
          </p:cNvPr>
          <p:cNvCxnSpPr/>
          <p:nvPr/>
        </p:nvCxnSpPr>
        <p:spPr>
          <a:xfrm>
            <a:off x="4605681" y="1783884"/>
            <a:ext cx="9299" cy="484914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rotWithShape="1">
          <a:blip r:embed="rId4"/>
          <a:srcRect l="633" t="42200" r="51612" b="39832"/>
          <a:stretch/>
        </p:blipFill>
        <p:spPr>
          <a:xfrm>
            <a:off x="4657158" y="2498096"/>
            <a:ext cx="4062373" cy="859348"/>
          </a:xfrm>
          <a:prstGeom prst="rect">
            <a:avLst/>
          </a:prstGeom>
        </p:spPr>
      </p:pic>
      <p:sp>
        <p:nvSpPr>
          <p:cNvPr id="20" name="正方形/長方形 19"/>
          <p:cNvSpPr/>
          <p:nvPr/>
        </p:nvSpPr>
        <p:spPr>
          <a:xfrm>
            <a:off x="4906557" y="5983242"/>
            <a:ext cx="4127454" cy="64633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8</a:t>
            </a:r>
            <a:r>
              <a:rPr lang="ja-JP" altLang="en-US" sz="900" dirty="0">
                <a:latin typeface="Meiryo UI" panose="020B0604030504040204" pitchFamily="50" charset="-128"/>
                <a:ea typeface="Meiryo UI" panose="020B0604030504040204" pitchFamily="50" charset="-128"/>
              </a:rPr>
              <a:t>）現行（</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年度）目標値は従来の測定方法による燃費値、新（</a:t>
            </a:r>
            <a:r>
              <a:rPr lang="en-US" altLang="ja-JP" sz="900" dirty="0">
                <a:latin typeface="Meiryo UI" panose="020B0604030504040204" pitchFamily="50" charset="-128"/>
                <a:ea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rPr>
              <a:t>年度）目標値は新たな測定方法による基準値</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9</a:t>
            </a:r>
            <a:r>
              <a:rPr lang="ja-JP" altLang="en-US" sz="900" dirty="0">
                <a:latin typeface="Meiryo UI" panose="020B0604030504040204" pitchFamily="50" charset="-128"/>
                <a:ea typeface="Meiryo UI" panose="020B0604030504040204" pitchFamily="50" charset="-128"/>
              </a:rPr>
              <a:t>）それぞれの目標値は出荷台数比率が、</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年度と同じと仮定して試算。</a:t>
            </a:r>
          </a:p>
          <a:p>
            <a:pPr algn="r"/>
            <a:r>
              <a:rPr lang="ja-JP" altLang="en-US" sz="900" dirty="0" smtClean="0">
                <a:latin typeface="Meiryo UI" panose="020B0604030504040204" pitchFamily="50" charset="-128"/>
                <a:ea typeface="Meiryo UI" panose="020B0604030504040204" pitchFamily="50" charset="-128"/>
              </a:rPr>
              <a:t>資料</a:t>
            </a:r>
            <a:r>
              <a:rPr lang="ja-JP" altLang="en-US" sz="900" dirty="0">
                <a:latin typeface="Meiryo UI" panose="020B0604030504040204" pitchFamily="50" charset="-128"/>
                <a:ea typeface="Meiryo UI" panose="020B0604030504040204" pitchFamily="50" charset="-128"/>
              </a:rPr>
              <a:t>：経済産業省、国土交通省</a:t>
            </a:r>
          </a:p>
        </p:txBody>
      </p:sp>
      <p:sp>
        <p:nvSpPr>
          <p:cNvPr id="21" name="正方形/長方形 20"/>
          <p:cNvSpPr/>
          <p:nvPr/>
        </p:nvSpPr>
        <p:spPr>
          <a:xfrm>
            <a:off x="4828163" y="3285845"/>
            <a:ext cx="4127454" cy="507831"/>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rPr>
              <a:t>注</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C08</a:t>
            </a:r>
            <a:r>
              <a:rPr lang="ja-JP" altLang="en-US" sz="900" dirty="0" smtClean="0">
                <a:latin typeface="Meiryo UI" panose="020B0604030504040204" pitchFamily="50" charset="-128"/>
                <a:ea typeface="Meiryo UI" panose="020B0604030504040204" pitchFamily="50" charset="-128"/>
              </a:rPr>
              <a:t>モードに</a:t>
            </a:r>
            <a:r>
              <a:rPr lang="ja-JP" altLang="en-US" sz="900" dirty="0">
                <a:latin typeface="Meiryo UI" panose="020B0604030504040204" pitchFamily="50" charset="-128"/>
                <a:ea typeface="Meiryo UI" panose="020B0604030504040204" pitchFamily="50" charset="-128"/>
              </a:rPr>
              <a:t>よる燃費値</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）車両重量区分ごとの出荷台数比率が実績値の年度と同じであると仮定した場合の試算値</a:t>
            </a:r>
            <a:r>
              <a:rPr lang="ja-JP" altLang="en-US" sz="900" dirty="0" smtClean="0">
                <a:latin typeface="Meiryo UI" panose="020B0604030504040204" pitchFamily="50" charset="-128"/>
                <a:ea typeface="Meiryo UI" panose="020B0604030504040204" pitchFamily="50" charset="-128"/>
              </a:rPr>
              <a:t>。                                                 資料</a:t>
            </a:r>
            <a:r>
              <a:rPr lang="ja-JP" altLang="en-US" sz="900" dirty="0">
                <a:latin typeface="Meiryo UI" panose="020B0604030504040204" pitchFamily="50" charset="-128"/>
                <a:ea typeface="Meiryo UI" panose="020B0604030504040204" pitchFamily="50" charset="-128"/>
              </a:rPr>
              <a:t>：経済産業省、国土交通省</a:t>
            </a:r>
          </a:p>
        </p:txBody>
      </p:sp>
      <p:sp>
        <p:nvSpPr>
          <p:cNvPr id="22" name="正方形/長方形 21">
            <a:extLst>
              <a:ext uri="{FF2B5EF4-FFF2-40B4-BE49-F238E27FC236}">
                <a16:creationId xmlns:a16="http://schemas.microsoft.com/office/drawing/2014/main" id="{D9319347-62DA-41FB-B2DA-37B98541E92E}"/>
              </a:ext>
            </a:extLst>
          </p:cNvPr>
          <p:cNvSpPr/>
          <p:nvPr/>
        </p:nvSpPr>
        <p:spPr>
          <a:xfrm>
            <a:off x="224279" y="1022422"/>
            <a:ext cx="8762168" cy="923330"/>
          </a:xfrm>
          <a:prstGeom prst="rect">
            <a:avLst/>
          </a:prstGeom>
        </p:spPr>
        <p:txBody>
          <a:bodyPr wrap="square">
            <a:spAutoFit/>
          </a:bodyPr>
          <a:lstStyle/>
          <a:p>
            <a:pPr marL="90488" indent="-90488"/>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の使用の合理化等に関する法律（省エネ法）のトップランナー制度において、乗用車、小型貨物車、重量車毎に</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、燃費</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基準を設定。</a:t>
            </a: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正方形/長方形 22">
            <a:extLst>
              <a:ext uri="{FF2B5EF4-FFF2-40B4-BE49-F238E27FC236}">
                <a16:creationId xmlns:a16="http://schemas.microsoft.com/office/drawing/2014/main" id="{37A2EAC2-DBE9-45E7-9208-944C40160DB3}"/>
              </a:ext>
            </a:extLst>
          </p:cNvPr>
          <p:cNvSpPr/>
          <p:nvPr/>
        </p:nvSpPr>
        <p:spPr>
          <a:xfrm>
            <a:off x="190179" y="974742"/>
            <a:ext cx="8784976" cy="7120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EB6A59E-25D5-4509-9E07-F756B54424E7}"/>
              </a:ext>
            </a:extLst>
          </p:cNvPr>
          <p:cNvSpPr/>
          <p:nvPr/>
        </p:nvSpPr>
        <p:spPr>
          <a:xfrm>
            <a:off x="4478461" y="3851830"/>
            <a:ext cx="3409908" cy="338554"/>
          </a:xfrm>
          <a:prstGeom prst="rect">
            <a:avLst/>
          </a:prstGeom>
        </p:spPr>
        <p:txBody>
          <a:bodyPr wrap="none">
            <a:spAutoFit/>
          </a:bodyPr>
          <a:lstStyle/>
          <a:p>
            <a:pPr indent="133350"/>
            <a:r>
              <a:rPr lang="en-US" altLang="ja-JP" sz="1600" dirty="0" smtClean="0">
                <a:latin typeface="Meiryo UI" panose="020B0604030504040204" pitchFamily="50" charset="-128"/>
                <a:ea typeface="Meiryo UI" panose="020B0604030504040204" pitchFamily="50" charset="-128"/>
              </a:rPr>
              <a:t>【</a:t>
            </a:r>
            <a:r>
              <a:rPr lang="ja-JP" altLang="en-US" sz="16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重量車</a:t>
            </a:r>
            <a:r>
              <a:rPr lang="ja-JP"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（車両総重量</a:t>
            </a:r>
            <a:r>
              <a:rPr lang="en-US"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3.5</a:t>
            </a:r>
            <a:r>
              <a:rPr lang="ja-JP" altLang="ja-JP" sz="16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トン超</a:t>
            </a:r>
            <a:r>
              <a:rPr lang="ja-JP" altLang="ja-JP" sz="16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600" dirty="0" smtClean="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5" name="正方形/長方形 24"/>
          <p:cNvSpPr/>
          <p:nvPr/>
        </p:nvSpPr>
        <p:spPr>
          <a:xfrm>
            <a:off x="4454897" y="4112907"/>
            <a:ext cx="5570715" cy="738664"/>
          </a:xfrm>
          <a:prstGeom prst="rect">
            <a:avLst/>
          </a:prstGeom>
        </p:spPr>
        <p:txBody>
          <a:bodyPr wrap="square">
            <a:spAutoFit/>
          </a:bodyPr>
          <a:lstStyle/>
          <a:p>
            <a:pPr indent="133350"/>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2025</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年度燃費</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基準</a:t>
            </a:r>
            <a:r>
              <a:rPr lang="en-US" altLang="ja-JP" sz="1400" baseline="300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400" baseline="300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8)</a:t>
            </a: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は</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400" dirty="0" smtClean="0">
              <a:latin typeface="Meiryo UI" panose="020B0604030504040204" pitchFamily="50" charset="-128"/>
              <a:ea typeface="Meiryo UI" panose="020B0604030504040204" pitchFamily="50" charset="-128"/>
              <a:cs typeface="ＭＳ Ｐゴシック" panose="020B0600070205080204" pitchFamily="50" charset="-128"/>
            </a:endParaRPr>
          </a:p>
          <a:p>
            <a:pPr indent="133350"/>
            <a:r>
              <a:rPr lang="en-US"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2015</a:t>
            </a:r>
            <a:r>
              <a:rPr lang="ja-JP"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年度燃費</a:t>
            </a: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基準</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と</a:t>
            </a:r>
            <a:r>
              <a:rPr lang="ja-JP"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比べて</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貨物</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自動車は</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約</a:t>
            </a:r>
            <a:r>
              <a:rPr lang="en-US"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13.4</a:t>
            </a:r>
            <a:r>
              <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400" dirty="0" err="1"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a:t>
            </a:r>
            <a:endParaRPr lang="en-US"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endParaRPr>
          </a:p>
          <a:p>
            <a:pPr indent="133350"/>
            <a:r>
              <a:rPr lang="ja-JP" altLang="en-US"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バスは</a:t>
            </a:r>
            <a:r>
              <a:rPr lang="ja-JP" altLang="ja-JP" sz="1400" dirty="0" smtClean="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約</a:t>
            </a:r>
            <a:r>
              <a:rPr lang="en-US"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14.3%</a:t>
            </a:r>
            <a:r>
              <a:rPr lang="ja-JP" altLang="ja-JP" sz="1400" dirty="0">
                <a:solidFill>
                  <a:srgbClr val="000000"/>
                </a:solidFill>
                <a:latin typeface="Meiryo UI" panose="020B0604030504040204" pitchFamily="50" charset="-128"/>
                <a:ea typeface="Meiryo UI" panose="020B0604030504040204" pitchFamily="50" charset="-128"/>
                <a:cs typeface="ＭＳ Ｐゴシック" panose="020B0600070205080204" pitchFamily="50" charset="-128"/>
              </a:rPr>
              <a:t>向上</a:t>
            </a:r>
            <a:r>
              <a:rPr lang="ja-JP" altLang="en-US" sz="1200" dirty="0">
                <a:latin typeface="Meiryo UI" panose="020B0604030504040204" pitchFamily="50" charset="-128"/>
                <a:ea typeface="Meiryo UI" panose="020B0604030504040204" pitchFamily="50" charset="-128"/>
              </a:rPr>
              <a:t>。</a:t>
            </a:r>
            <a:endParaRPr lang="ja-JP" altLang="ja-JP" sz="1200" dirty="0">
              <a:latin typeface="+mn-ea"/>
              <a:cs typeface="ＭＳ Ｐゴシック" panose="020B0600070205080204" pitchFamily="50" charset="-128"/>
            </a:endParaRPr>
          </a:p>
        </p:txBody>
      </p:sp>
      <p:cxnSp>
        <p:nvCxnSpPr>
          <p:cNvPr id="26" name="直線コネクタ 25">
            <a:extLst>
              <a:ext uri="{FF2B5EF4-FFF2-40B4-BE49-F238E27FC236}">
                <a16:creationId xmlns:a16="http://schemas.microsoft.com/office/drawing/2014/main" id="{53CA9B02-7BA2-4EF6-A083-2F94E82628E7}"/>
              </a:ext>
            </a:extLst>
          </p:cNvPr>
          <p:cNvCxnSpPr/>
          <p:nvPr/>
        </p:nvCxnSpPr>
        <p:spPr>
          <a:xfrm flipH="1" flipV="1">
            <a:off x="4614980" y="3793676"/>
            <a:ext cx="4449191" cy="1255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68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4">
            <a:extLst>
              <a:ext uri="{FF2B5EF4-FFF2-40B4-BE49-F238E27FC236}">
                <a16:creationId xmlns:a16="http://schemas.microsoft.com/office/drawing/2014/main" id="{0754CEA8-9A0C-48AD-A2E2-AB548F49D369}"/>
              </a:ext>
            </a:extLst>
          </p:cNvPr>
          <p:cNvSpPr/>
          <p:nvPr/>
        </p:nvSpPr>
        <p:spPr>
          <a:xfrm>
            <a:off x="2328908" y="1147106"/>
            <a:ext cx="3665876"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自治体における制度</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1651" y="399983"/>
            <a:ext cx="873561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販売事業者による取組促進</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13</a:t>
            </a:fld>
            <a:endParaRPr kumimoji="1" lang="ja-JP" altLang="en-US"/>
          </a:p>
        </p:txBody>
      </p:sp>
      <p:sp>
        <p:nvSpPr>
          <p:cNvPr id="9" name="正方形/長方形 8">
            <a:extLst>
              <a:ext uri="{FF2B5EF4-FFF2-40B4-BE49-F238E27FC236}">
                <a16:creationId xmlns:a16="http://schemas.microsoft.com/office/drawing/2014/main" id="{D827CF88-18AA-42C2-9EA4-A5409EE2714A}"/>
              </a:ext>
            </a:extLst>
          </p:cNvPr>
          <p:cNvSpPr/>
          <p:nvPr/>
        </p:nvSpPr>
        <p:spPr>
          <a:xfrm>
            <a:off x="312735" y="1594361"/>
            <a:ext cx="8654985" cy="1077218"/>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・京都市</a:t>
            </a:r>
            <a:r>
              <a:rPr lang="ja-JP" altLang="en-US" sz="1600" dirty="0">
                <a:latin typeface="Meiryo UI" panose="020B0604030504040204" pitchFamily="50" charset="-128"/>
                <a:ea typeface="Meiryo UI" panose="020B0604030504040204" pitchFamily="50" charset="-128"/>
              </a:rPr>
              <a:t>（地球温暖化対策条例第</a:t>
            </a:r>
            <a:r>
              <a:rPr lang="en-US" altLang="ja-JP" sz="1600" dirty="0">
                <a:latin typeface="Meiryo UI" panose="020B0604030504040204" pitchFamily="50" charset="-128"/>
                <a:ea typeface="Meiryo UI" panose="020B0604030504040204" pitchFamily="50" charset="-128"/>
              </a:rPr>
              <a:t>25</a:t>
            </a:r>
            <a:r>
              <a:rPr lang="ja-JP" altLang="en-US" sz="1600" dirty="0">
                <a:latin typeface="Meiryo UI" panose="020B0604030504040204" pitchFamily="50" charset="-128"/>
                <a:ea typeface="Meiryo UI" panose="020B0604030504040204" pitchFamily="50" charset="-128"/>
              </a:rPr>
              <a:t>条第３項）</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自動車販売事業者は</a:t>
            </a:r>
            <a:r>
              <a:rPr lang="ja-JP" altLang="en-US" sz="1600" dirty="0">
                <a:latin typeface="Meiryo UI" panose="020B0604030504040204" pitchFamily="50" charset="-128"/>
                <a:ea typeface="Meiryo UI" panose="020B0604030504040204" pitchFamily="50" charset="-128"/>
              </a:rPr>
              <a:t>、毎年度、別に定めるところにより、温室効果ガスを排出しない新車又は温室効果ガスの排出の量が相当程度少ない</a:t>
            </a:r>
            <a:r>
              <a:rPr lang="ja-JP" altLang="en-US" sz="1600" b="1" u="sng" dirty="0">
                <a:latin typeface="Meiryo UI" panose="020B0604030504040204" pitchFamily="50" charset="-128"/>
                <a:ea typeface="Meiryo UI" panose="020B0604030504040204" pitchFamily="50" charset="-128"/>
              </a:rPr>
              <a:t>新車の販売の実績を記載した報告書を市長に提出</a:t>
            </a:r>
            <a:r>
              <a:rPr lang="ja-JP" altLang="en-US" sz="1600" dirty="0">
                <a:latin typeface="Meiryo UI" panose="020B0604030504040204" pitchFamily="50" charset="-128"/>
                <a:ea typeface="Meiryo UI" panose="020B0604030504040204" pitchFamily="50" charset="-128"/>
              </a:rPr>
              <a:t>しなければならない。</a:t>
            </a:r>
            <a:endParaRPr lang="en-US" altLang="ja-JP" sz="16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3B52F26D-3609-4898-AF79-D3484142E774}"/>
              </a:ext>
            </a:extLst>
          </p:cNvPr>
          <p:cNvSpPr/>
          <p:nvPr/>
        </p:nvSpPr>
        <p:spPr>
          <a:xfrm>
            <a:off x="309301" y="3423724"/>
            <a:ext cx="8654985" cy="3031599"/>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・東京都</a:t>
            </a:r>
            <a:r>
              <a:rPr lang="ja-JP" altLang="en-US" sz="1600" dirty="0">
                <a:latin typeface="Meiryo UI" panose="020B0604030504040204" pitchFamily="50" charset="-128"/>
                <a:ea typeface="Meiryo UI" panose="020B0604030504040204" pitchFamily="50" charset="-128"/>
              </a:rPr>
              <a:t>（都民の健康と安全を確保する環境に関する条例第</a:t>
            </a:r>
            <a:r>
              <a:rPr lang="en-US" altLang="ja-JP" sz="1600" dirty="0">
                <a:latin typeface="Meiryo UI" panose="020B0604030504040204" pitchFamily="50" charset="-128"/>
                <a:ea typeface="Meiryo UI" panose="020B0604030504040204" pitchFamily="50" charset="-128"/>
              </a:rPr>
              <a:t>47</a:t>
            </a:r>
            <a:r>
              <a:rPr lang="ja-JP" altLang="en-US" sz="1600" dirty="0">
                <a:latin typeface="Meiryo UI" panose="020B0604030504040204" pitchFamily="50" charset="-128"/>
                <a:ea typeface="Meiryo UI" panose="020B0604030504040204" pitchFamily="50" charset="-128"/>
              </a:rPr>
              <a:t>条）</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自動車販売者は</a:t>
            </a:r>
            <a:r>
              <a:rPr lang="ja-JP" altLang="en-US" sz="1600" dirty="0">
                <a:latin typeface="Meiryo UI" panose="020B0604030504040204" pitchFamily="50" charset="-128"/>
                <a:ea typeface="Meiryo UI" panose="020B0604030504040204" pitchFamily="50" charset="-128"/>
              </a:rPr>
              <a:t>、特定自動車の運行に係る義務、低公害・低燃費車の使用に係る義務その他この章に規定する義務の遵守に関し必要な事項及びその販売する新車の排出ガスの量、騒音の大きさ、燃費性能その他規則で定める事項</a:t>
            </a:r>
            <a:r>
              <a:rPr lang="ja-JP" altLang="en-US" sz="1600" dirty="0" smtClean="0">
                <a:latin typeface="Meiryo UI" panose="020B0604030504040204" pitchFamily="50" charset="-128"/>
                <a:ea typeface="Meiryo UI" panose="020B0604030504040204" pitchFamily="50" charset="-128"/>
              </a:rPr>
              <a:t>（以下「</a:t>
            </a:r>
            <a:r>
              <a:rPr lang="ja-JP" altLang="en-US" sz="1600" dirty="0">
                <a:latin typeface="Meiryo UI" panose="020B0604030504040204" pitchFamily="50" charset="-128"/>
                <a:ea typeface="Meiryo UI" panose="020B0604030504040204" pitchFamily="50" charset="-128"/>
              </a:rPr>
              <a:t>環境情報」という。）を記載した書面等を、その販売事務所に備え置くとともに、</a:t>
            </a:r>
            <a:r>
              <a:rPr lang="ja-JP" altLang="en-US" sz="1600" b="1" u="sng" dirty="0">
                <a:latin typeface="Meiryo UI" panose="020B0604030504040204" pitchFamily="50" charset="-128"/>
                <a:ea typeface="Meiryo UI" panose="020B0604030504040204" pitchFamily="50" charset="-128"/>
              </a:rPr>
              <a:t>新車を購入しようとする者に対して</a:t>
            </a:r>
            <a:r>
              <a:rPr lang="ja-JP" altLang="en-US" sz="1600" dirty="0">
                <a:latin typeface="Meiryo UI" panose="020B0604030504040204" pitchFamily="50" charset="-128"/>
                <a:ea typeface="Meiryo UI" panose="020B0604030504040204" pitchFamily="50" charset="-128"/>
              </a:rPr>
              <a:t>その書面を交付し、当該</a:t>
            </a:r>
            <a:r>
              <a:rPr lang="ja-JP" altLang="en-US" sz="1600" b="1" u="sng" dirty="0">
                <a:latin typeface="Meiryo UI" panose="020B0604030504040204" pitchFamily="50" charset="-128"/>
                <a:ea typeface="Meiryo UI" panose="020B0604030504040204" pitchFamily="50" charset="-128"/>
              </a:rPr>
              <a:t>新車の環境情報について説明</a:t>
            </a:r>
            <a:r>
              <a:rPr lang="ja-JP" altLang="en-US" sz="1600" dirty="0">
                <a:latin typeface="Meiryo UI" panose="020B0604030504040204" pitchFamily="50" charset="-128"/>
                <a:ea typeface="Meiryo UI" panose="020B0604030504040204" pitchFamily="50" charset="-128"/>
              </a:rPr>
              <a:t>を行わなければならない。</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北海道</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群馬県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埼玉県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千葉県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神奈川県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長野県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静岡県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愛知県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三重県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京都府</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鳥取県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岡山県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広島県</a:t>
            </a:r>
            <a:r>
              <a:rPr lang="ja-JP" altLang="en-US" sz="1600" dirty="0">
                <a:latin typeface="Meiryo UI" panose="020B0604030504040204" pitchFamily="50" charset="-128"/>
                <a:ea typeface="Meiryo UI" panose="020B0604030504040204" pitchFamily="50" charset="-128"/>
              </a:rPr>
              <a:t>及び</a:t>
            </a:r>
            <a:r>
              <a:rPr lang="zh-TW" altLang="en-US" sz="1600" dirty="0">
                <a:latin typeface="Meiryo UI" panose="020B0604030504040204" pitchFamily="50" charset="-128"/>
                <a:ea typeface="Meiryo UI" panose="020B0604030504040204" pitchFamily="50" charset="-128"/>
              </a:rPr>
              <a:t>徳島県</a:t>
            </a:r>
            <a:r>
              <a:rPr lang="ja-JP" altLang="en-US" sz="1600" dirty="0">
                <a:latin typeface="Meiryo UI" panose="020B0604030504040204" pitchFamily="50" charset="-128"/>
                <a:ea typeface="Meiryo UI" panose="020B0604030504040204" pitchFamily="50" charset="-128"/>
              </a:rPr>
              <a:t>にも同様の制度あり</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栃木県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山梨県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和歌山県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香川県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熊本県</a:t>
            </a:r>
            <a:r>
              <a:rPr lang="ja-JP" altLang="en-US" sz="1600" dirty="0">
                <a:latin typeface="Meiryo UI" panose="020B0604030504040204" pitchFamily="50" charset="-128"/>
                <a:ea typeface="Meiryo UI" panose="020B0604030504040204" pitchFamily="50" charset="-128"/>
              </a:rPr>
              <a:t>及び</a:t>
            </a:r>
            <a:r>
              <a:rPr lang="zh-TW" altLang="en-US" sz="1600" dirty="0">
                <a:latin typeface="Meiryo UI" panose="020B0604030504040204" pitchFamily="50" charset="-128"/>
                <a:ea typeface="Meiryo UI" panose="020B0604030504040204" pitchFamily="50" charset="-128"/>
              </a:rPr>
              <a:t>鹿児島県</a:t>
            </a:r>
            <a:r>
              <a:rPr lang="ja-JP" altLang="en-US" sz="1600" dirty="0">
                <a:latin typeface="Meiryo UI" panose="020B0604030504040204" pitchFamily="50" charset="-128"/>
                <a:ea typeface="Meiryo UI" panose="020B0604030504040204" pitchFamily="50" charset="-128"/>
              </a:rPr>
              <a:t>は、「努力義務」として規定。</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上記のうち、</a:t>
            </a:r>
            <a:r>
              <a:rPr lang="zh-TW" altLang="en-US" sz="1600" dirty="0">
                <a:latin typeface="Meiryo UI" panose="020B0604030504040204" pitchFamily="50" charset="-128"/>
                <a:ea typeface="Meiryo UI" panose="020B0604030504040204" pitchFamily="50" charset="-128"/>
              </a:rPr>
              <a:t>北海道</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埼玉県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千葉県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長野県</a:t>
            </a:r>
            <a:r>
              <a:rPr lang="ja-JP" altLang="en-US" sz="1600" dirty="0">
                <a:latin typeface="Meiryo UI" panose="020B0604030504040204" pitchFamily="50" charset="-128"/>
                <a:ea typeface="Meiryo UI" panose="020B0604030504040204" pitchFamily="50" charset="-128"/>
              </a:rPr>
              <a:t>、</a:t>
            </a:r>
            <a:r>
              <a:rPr lang="zh-TW" altLang="en-US" sz="1600" dirty="0">
                <a:latin typeface="Meiryo UI" panose="020B0604030504040204" pitchFamily="50" charset="-128"/>
                <a:ea typeface="Meiryo UI" panose="020B0604030504040204" pitchFamily="50" charset="-128"/>
              </a:rPr>
              <a:t>静岡県</a:t>
            </a:r>
            <a:r>
              <a:rPr lang="ja-JP" altLang="en-US" sz="1600" dirty="0">
                <a:latin typeface="Meiryo UI" panose="020B0604030504040204" pitchFamily="50" charset="-128"/>
                <a:ea typeface="Meiryo UI" panose="020B0604030504040204" pitchFamily="50" charset="-128"/>
              </a:rPr>
              <a:t>及び</a:t>
            </a:r>
            <a:r>
              <a:rPr lang="zh-TW" altLang="en-US" sz="1600" dirty="0">
                <a:latin typeface="Meiryo UI" panose="020B0604030504040204" pitchFamily="50" charset="-128"/>
                <a:ea typeface="Meiryo UI" panose="020B0604030504040204" pitchFamily="50" charset="-128"/>
              </a:rPr>
              <a:t>愛知県</a:t>
            </a:r>
            <a:r>
              <a:rPr lang="ja-JP" altLang="en-US" sz="1600" dirty="0">
                <a:latin typeface="Meiryo UI" panose="020B0604030504040204" pitchFamily="50" charset="-128"/>
                <a:ea typeface="Meiryo UI" panose="020B0604030504040204" pitchFamily="50" charset="-128"/>
              </a:rPr>
              <a:t>は、知事が販売状況等の報告を求めることができると規定。</a:t>
            </a:r>
          </a:p>
        </p:txBody>
      </p:sp>
      <p:sp>
        <p:nvSpPr>
          <p:cNvPr id="4" name="正方形/長方形 3"/>
          <p:cNvSpPr/>
          <p:nvPr/>
        </p:nvSpPr>
        <p:spPr>
          <a:xfrm>
            <a:off x="2771800" y="1164154"/>
            <a:ext cx="2492990" cy="369332"/>
          </a:xfrm>
          <a:prstGeom prst="rect">
            <a:avLst/>
          </a:prstGeom>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新車販売実績報告制度</a:t>
            </a:r>
            <a:endParaRPr lang="ja-JP" altLang="en-US" dirty="0">
              <a:solidFill>
                <a:schemeClr val="bg1"/>
              </a:solidFill>
            </a:endParaRPr>
          </a:p>
        </p:txBody>
      </p:sp>
      <p:sp>
        <p:nvSpPr>
          <p:cNvPr id="30" name="角丸四角形 4">
            <a:extLst>
              <a:ext uri="{FF2B5EF4-FFF2-40B4-BE49-F238E27FC236}">
                <a16:creationId xmlns:a16="http://schemas.microsoft.com/office/drawing/2014/main" id="{6C235BA2-DA6E-4389-BB9D-A2580E7DCF35}"/>
              </a:ext>
            </a:extLst>
          </p:cNvPr>
          <p:cNvSpPr/>
          <p:nvPr/>
        </p:nvSpPr>
        <p:spPr>
          <a:xfrm>
            <a:off x="2339752" y="2976394"/>
            <a:ext cx="3665876"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2333422" y="3005333"/>
            <a:ext cx="6624736"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新車販売時における環境情報の説明</a:t>
            </a:r>
          </a:p>
        </p:txBody>
      </p:sp>
    </p:spTree>
    <p:extLst>
      <p:ext uri="{BB962C8B-B14F-4D97-AF65-F5344CB8AC3E}">
        <p14:creationId xmlns:p14="http://schemas.microsoft.com/office/powerpoint/2010/main" val="253721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4">
            <a:extLst>
              <a:ext uri="{FF2B5EF4-FFF2-40B4-BE49-F238E27FC236}">
                <a16:creationId xmlns:a16="http://schemas.microsoft.com/office/drawing/2014/main" id="{A563C74A-369F-40FB-913F-3C092135944E}"/>
              </a:ext>
            </a:extLst>
          </p:cNvPr>
          <p:cNvSpPr/>
          <p:nvPr/>
        </p:nvSpPr>
        <p:spPr>
          <a:xfrm>
            <a:off x="2339752" y="3825365"/>
            <a:ext cx="3665876"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自治体における制度</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853" y="3313256"/>
            <a:ext cx="873561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駐車場の設置者（管理者）による取組促進</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14</a:t>
            </a:fld>
            <a:endParaRPr kumimoji="1" lang="ja-JP" altLang="en-US"/>
          </a:p>
        </p:txBody>
      </p:sp>
      <p:sp>
        <p:nvSpPr>
          <p:cNvPr id="4" name="正方形/長方形 3"/>
          <p:cNvSpPr/>
          <p:nvPr/>
        </p:nvSpPr>
        <p:spPr>
          <a:xfrm>
            <a:off x="2438882" y="3822759"/>
            <a:ext cx="3467616" cy="369332"/>
          </a:xfrm>
          <a:prstGeom prst="rect">
            <a:avLst/>
          </a:prstGeom>
        </p:spPr>
        <p:txBody>
          <a:bodyPr wrap="none">
            <a:spAutoFit/>
          </a:bodyPr>
          <a:lstStyle/>
          <a:p>
            <a:r>
              <a:rPr lang="ja-JP" altLang="en-US" b="1" dirty="0">
                <a:solidFill>
                  <a:schemeClr val="bg1"/>
                </a:solidFill>
                <a:latin typeface="Meiryo UI" panose="020B0604030504040204" pitchFamily="50" charset="-128"/>
                <a:ea typeface="Meiryo UI" panose="020B0604030504040204" pitchFamily="50" charset="-128"/>
              </a:rPr>
              <a:t>駐車場における充電設備の整備等</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326C28EE-481F-4BC4-BFDF-28BC453BE9A9}"/>
              </a:ext>
            </a:extLst>
          </p:cNvPr>
          <p:cNvSpPr/>
          <p:nvPr/>
        </p:nvSpPr>
        <p:spPr>
          <a:xfrm>
            <a:off x="311946" y="4285938"/>
            <a:ext cx="8593234"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・京都府</a:t>
            </a:r>
            <a:r>
              <a:rPr lang="ja-JP" altLang="en-US" sz="1400" dirty="0">
                <a:latin typeface="Meiryo UI" panose="020B0604030504040204" pitchFamily="50" charset="-128"/>
                <a:ea typeface="Meiryo UI" panose="020B0604030504040204" pitchFamily="50" charset="-128"/>
              </a:rPr>
              <a:t>（電気自動車等の普及の促進に関する条例第９条）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不特定かつ多数の者が利用する</a:t>
            </a:r>
            <a:r>
              <a:rPr lang="ja-JP" altLang="en-US" sz="1400" b="1" u="sng" dirty="0">
                <a:latin typeface="Meiryo UI" panose="020B0604030504040204" pitchFamily="50" charset="-128"/>
                <a:ea typeface="Meiryo UI" panose="020B0604030504040204" pitchFamily="50" charset="-128"/>
              </a:rPr>
              <a:t>駐車場を設置する事業者は</a:t>
            </a:r>
            <a:r>
              <a:rPr lang="ja-JP" altLang="en-US" sz="1400" dirty="0">
                <a:latin typeface="Meiryo UI" panose="020B0604030504040204" pitchFamily="50" charset="-128"/>
                <a:ea typeface="Meiryo UI" panose="020B0604030504040204" pitchFamily="50" charset="-128"/>
              </a:rPr>
              <a:t>、当該</a:t>
            </a:r>
            <a:r>
              <a:rPr lang="ja-JP" altLang="en-US" sz="1400" b="1" u="sng" dirty="0">
                <a:latin typeface="Meiryo UI" panose="020B0604030504040204" pitchFamily="50" charset="-128"/>
                <a:ea typeface="Meiryo UI" panose="020B0604030504040204" pitchFamily="50" charset="-128"/>
              </a:rPr>
              <a:t>駐車場における充電設備の整備、電気自動車等を優先的に駐車するための区画の設置その他の電気自動車等の普及の促進に関する取組を推進</a:t>
            </a:r>
            <a:r>
              <a:rPr lang="ja-JP" altLang="en-US" sz="1400" dirty="0">
                <a:latin typeface="Meiryo UI" panose="020B0604030504040204" pitchFamily="50" charset="-128"/>
                <a:ea typeface="Meiryo UI" panose="020B0604030504040204" pitchFamily="50" charset="-128"/>
              </a:rPr>
              <a:t>するよう努めるものとする。</a:t>
            </a:r>
            <a:endParaRPr lang="en-US" altLang="ja-JP" sz="14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D1E03F08-2987-4852-8804-6A9ED800DF4A}"/>
              </a:ext>
            </a:extLst>
          </p:cNvPr>
          <p:cNvSpPr/>
          <p:nvPr/>
        </p:nvSpPr>
        <p:spPr>
          <a:xfrm>
            <a:off x="311641" y="5307182"/>
            <a:ext cx="8884225"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・神奈川県</a:t>
            </a:r>
            <a:r>
              <a:rPr lang="ja-JP" altLang="en-US" sz="1400" dirty="0">
                <a:latin typeface="Meiryo UI" panose="020B0604030504040204" pitchFamily="50" charset="-128"/>
                <a:ea typeface="Meiryo UI" panose="020B0604030504040204" pitchFamily="50" charset="-128"/>
              </a:rPr>
              <a:t>（</a:t>
            </a:r>
            <a:r>
              <a:rPr lang="zh-CN" altLang="en-US" sz="1400" dirty="0">
                <a:latin typeface="Meiryo UI" panose="020B0604030504040204" pitchFamily="50" charset="-128"/>
                <a:ea typeface="Meiryo UI" panose="020B0604030504040204" pitchFamily="50" charset="-128"/>
              </a:rPr>
              <a:t>地球温暖化対策推進条例</a:t>
            </a:r>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45</a:t>
            </a:r>
            <a:r>
              <a:rPr lang="ja-JP" altLang="en-US" sz="1400" dirty="0">
                <a:latin typeface="Meiryo UI" panose="020B0604030504040204" pitchFamily="50" charset="-128"/>
                <a:ea typeface="Meiryo UI" panose="020B0604030504040204" pitchFamily="50" charset="-128"/>
              </a:rPr>
              <a:t>条第３項）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県及び自動車駐車場を設置し、又は管理する者</a:t>
            </a:r>
            <a:r>
              <a:rPr lang="ja-JP" altLang="en-US" sz="1400" dirty="0">
                <a:latin typeface="Meiryo UI" panose="020B0604030504040204" pitchFamily="50" charset="-128"/>
                <a:ea typeface="Meiryo UI" panose="020B0604030504040204" pitchFamily="50" charset="-128"/>
              </a:rPr>
              <a:t>その他の規則で定める者</a:t>
            </a:r>
            <a:r>
              <a:rPr lang="ja-JP" altLang="en-US" sz="1400" b="1" u="sng" dirty="0">
                <a:latin typeface="Meiryo UI" panose="020B0604030504040204" pitchFamily="50" charset="-128"/>
                <a:ea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電気自動車</a:t>
            </a:r>
            <a:r>
              <a:rPr lang="ja-JP" altLang="en-US" sz="1400" dirty="0">
                <a:latin typeface="Meiryo UI" panose="020B0604030504040204" pitchFamily="50" charset="-128"/>
                <a:ea typeface="Meiryo UI" panose="020B0604030504040204" pitchFamily="50" charset="-128"/>
              </a:rPr>
              <a:t>（専ら電気を動力源とする自動車をいう。）その他の温室効果ガスの排出の量がより少ない自動車</a:t>
            </a:r>
            <a:r>
              <a:rPr lang="ja-JP" altLang="en-US" sz="1400" b="1" u="sng" dirty="0">
                <a:latin typeface="Meiryo UI" panose="020B0604030504040204" pitchFamily="50" charset="-128"/>
                <a:ea typeface="Meiryo UI" panose="020B0604030504040204" pitchFamily="50" charset="-128"/>
              </a:rPr>
              <a:t>等の普及及び当該自動車等を利用しやすい環境の整備</a:t>
            </a:r>
            <a:r>
              <a:rPr lang="ja-JP" altLang="en-US" sz="1400" dirty="0">
                <a:latin typeface="Meiryo UI" panose="020B0604030504040204" pitchFamily="50" charset="-128"/>
                <a:ea typeface="Meiryo UI" panose="020B0604030504040204" pitchFamily="50" charset="-128"/>
              </a:rPr>
              <a:t>に努めなければならない。</a:t>
            </a:r>
          </a:p>
        </p:txBody>
      </p:sp>
      <p:sp>
        <p:nvSpPr>
          <p:cNvPr id="25" name="正方形/長方形 24">
            <a:extLst>
              <a:ext uri="{FF2B5EF4-FFF2-40B4-BE49-F238E27FC236}">
                <a16:creationId xmlns:a16="http://schemas.microsoft.com/office/drawing/2014/main" id="{9429D0BF-C439-439F-9614-C3E0F6BAC15F}"/>
              </a:ext>
            </a:extLst>
          </p:cNvPr>
          <p:cNvSpPr/>
          <p:nvPr/>
        </p:nvSpPr>
        <p:spPr>
          <a:xfrm>
            <a:off x="311946" y="6357505"/>
            <a:ext cx="8593234" cy="523220"/>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京都市は、地球温暖化対策条例の改正により、駐車施設における電気自動車等の充電設備の設置の努力義務を追加（令和３年４月１日から施行 ）。 </a:t>
            </a:r>
            <a:endParaRPr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D69A18B-391B-4D02-9772-509EFECC59C6}"/>
              </a:ext>
            </a:extLst>
          </p:cNvPr>
          <p:cNvSpPr txBox="1"/>
          <p:nvPr/>
        </p:nvSpPr>
        <p:spPr>
          <a:xfrm>
            <a:off x="31651" y="395393"/>
            <a:ext cx="873561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販売事業者による取組促進（つづき）</a:t>
            </a:r>
          </a:p>
        </p:txBody>
      </p:sp>
      <p:sp>
        <p:nvSpPr>
          <p:cNvPr id="28" name="角丸四角形 4">
            <a:extLst>
              <a:ext uri="{FF2B5EF4-FFF2-40B4-BE49-F238E27FC236}">
                <a16:creationId xmlns:a16="http://schemas.microsoft.com/office/drawing/2014/main" id="{2500B07B-DE37-485A-B80C-F9561F6E2185}"/>
              </a:ext>
            </a:extLst>
          </p:cNvPr>
          <p:cNvSpPr/>
          <p:nvPr/>
        </p:nvSpPr>
        <p:spPr>
          <a:xfrm>
            <a:off x="2353653" y="936828"/>
            <a:ext cx="3665876"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9DABF4A-C1B3-4DD6-AFAB-7D7F7859DD1E}"/>
              </a:ext>
            </a:extLst>
          </p:cNvPr>
          <p:cNvSpPr/>
          <p:nvPr/>
        </p:nvSpPr>
        <p:spPr>
          <a:xfrm>
            <a:off x="306771" y="1306160"/>
            <a:ext cx="8513701"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・香川県</a:t>
            </a:r>
            <a:r>
              <a:rPr lang="ja-JP" altLang="en-US" sz="1400" dirty="0">
                <a:latin typeface="Meiryo UI" panose="020B0604030504040204" pitchFamily="50" charset="-128"/>
                <a:ea typeface="Meiryo UI" panose="020B0604030504040204" pitchFamily="50" charset="-128"/>
              </a:rPr>
              <a:t>（生活環境の保全に関する条例第</a:t>
            </a:r>
            <a:r>
              <a:rPr lang="en-US" altLang="ja-JP" sz="1400" dirty="0">
                <a:latin typeface="Meiryo UI" panose="020B0604030504040204" pitchFamily="50" charset="-128"/>
                <a:ea typeface="Meiryo UI" panose="020B0604030504040204" pitchFamily="50" charset="-128"/>
              </a:rPr>
              <a:t>105</a:t>
            </a:r>
            <a:r>
              <a:rPr lang="ja-JP" altLang="en-US" sz="1400" dirty="0">
                <a:latin typeface="Meiryo UI" panose="020B0604030504040204" pitchFamily="50" charset="-128"/>
                <a:ea typeface="Meiryo UI" panose="020B0604030504040204" pitchFamily="50" charset="-128"/>
              </a:rPr>
              <a:t>条第２項）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自動車販売事業者</a:t>
            </a:r>
            <a:r>
              <a:rPr lang="ja-JP" altLang="en-US" sz="1400" dirty="0">
                <a:latin typeface="Meiryo UI" panose="020B0604030504040204" pitchFamily="50" charset="-128"/>
                <a:ea typeface="Meiryo UI" panose="020B0604030504040204" pitchFamily="50" charset="-128"/>
              </a:rPr>
              <a:t>のうち規則で定めるもの</a:t>
            </a:r>
            <a:r>
              <a:rPr lang="ja-JP" altLang="en-US" sz="1400" b="1" u="sng" dirty="0">
                <a:latin typeface="Meiryo UI" panose="020B0604030504040204" pitchFamily="50" charset="-128"/>
                <a:ea typeface="Meiryo UI" panose="020B0604030504040204" pitchFamily="50" charset="-128"/>
              </a:rPr>
              <a:t>は</a:t>
            </a:r>
            <a:r>
              <a:rPr lang="ja-JP" altLang="en-US" sz="1400" dirty="0">
                <a:latin typeface="Meiryo UI" panose="020B0604030504040204" pitchFamily="50" charset="-128"/>
                <a:ea typeface="Meiryo UI" panose="020B0604030504040204" pitchFamily="50" charset="-128"/>
              </a:rPr>
              <a:t>、規則で定めるところにより、前項の規定による</a:t>
            </a:r>
            <a:r>
              <a:rPr lang="ja-JP" altLang="en-US" sz="1400" b="1" u="sng" dirty="0">
                <a:latin typeface="Meiryo UI" panose="020B0604030504040204" pitchFamily="50" charset="-128"/>
                <a:ea typeface="Meiryo UI" panose="020B0604030504040204" pitchFamily="50" charset="-128"/>
              </a:rPr>
              <a:t>説明を行うことを推進する者（以下「自動車環境情報説明推進員」という。）を選任し、知事に届け出</a:t>
            </a:r>
            <a:r>
              <a:rPr lang="ja-JP" altLang="en-US" sz="1400" dirty="0">
                <a:latin typeface="Meiryo UI" panose="020B0604030504040204" pitchFamily="50" charset="-128"/>
                <a:ea typeface="Meiryo UI" panose="020B0604030504040204" pitchFamily="50" charset="-128"/>
              </a:rPr>
              <a:t>なければならない</a:t>
            </a:r>
            <a:r>
              <a:rPr lang="ja-JP" altLang="en-US" sz="1400" b="1" dirty="0">
                <a:latin typeface="Meiryo UI" panose="020B0604030504040204" pitchFamily="50" charset="-128"/>
                <a:ea typeface="Meiryo UI" panose="020B0604030504040204" pitchFamily="50" charset="-128"/>
              </a:rPr>
              <a:t>。</a:t>
            </a: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規則で定めるもの＝前年度に販売した自動車の台数の合計が</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台以上である者（施行規則第</a:t>
            </a:r>
            <a:r>
              <a:rPr lang="en-US" altLang="ja-JP" sz="1400" dirty="0">
                <a:latin typeface="Meiryo UI" panose="020B0604030504040204" pitchFamily="50" charset="-128"/>
                <a:ea typeface="Meiryo UI" panose="020B0604030504040204" pitchFamily="50" charset="-128"/>
              </a:rPr>
              <a:t>73</a:t>
            </a:r>
            <a:r>
              <a:rPr lang="ja-JP" altLang="en-US" sz="1400" dirty="0">
                <a:latin typeface="Meiryo UI" panose="020B0604030504040204" pitchFamily="50" charset="-128"/>
                <a:ea typeface="Meiryo UI" panose="020B0604030504040204" pitchFamily="50" charset="-128"/>
              </a:rPr>
              <a:t>条）</a:t>
            </a:r>
            <a:endParaRPr lang="en-US" altLang="ja-JP" sz="1400" dirty="0">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8C27B915-549A-4BDA-98BD-703BAAFE3FFA}"/>
              </a:ext>
            </a:extLst>
          </p:cNvPr>
          <p:cNvSpPr/>
          <p:nvPr/>
        </p:nvSpPr>
        <p:spPr>
          <a:xfrm>
            <a:off x="2464313" y="936828"/>
            <a:ext cx="6624736" cy="369332"/>
          </a:xfrm>
          <a:prstGeom prst="rect">
            <a:avLst/>
          </a:prstGeom>
        </p:spPr>
        <p:txBody>
          <a:bodyPr wrap="square">
            <a:spAutoFit/>
          </a:bodyPr>
          <a:lstStyle/>
          <a:p>
            <a:r>
              <a:rPr lang="zh-TW" altLang="en-US" b="1" dirty="0">
                <a:solidFill>
                  <a:schemeClr val="bg1"/>
                </a:solidFill>
                <a:latin typeface="Meiryo UI" panose="020B0604030504040204" pitchFamily="50" charset="-128"/>
                <a:ea typeface="Meiryo UI" panose="020B0604030504040204" pitchFamily="50" charset="-128"/>
              </a:rPr>
              <a:t>自動車環境情報説明推進員制度</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7F6DF090-8886-4C84-847B-3A6A86E5FDAB}"/>
              </a:ext>
            </a:extLst>
          </p:cNvPr>
          <p:cNvSpPr/>
          <p:nvPr/>
        </p:nvSpPr>
        <p:spPr>
          <a:xfrm>
            <a:off x="306771" y="2270255"/>
            <a:ext cx="8513701" cy="984885"/>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・京都府</a:t>
            </a:r>
            <a:r>
              <a:rPr lang="ja-JP" altLang="en-US" sz="1400" dirty="0">
                <a:latin typeface="Meiryo UI" panose="020B0604030504040204" pitchFamily="50" charset="-128"/>
                <a:ea typeface="Meiryo UI" panose="020B0604030504040204" pitchFamily="50" charset="-128"/>
              </a:rPr>
              <a:t>（地球温暖化対策条例第</a:t>
            </a:r>
            <a:r>
              <a:rPr lang="en-US" altLang="ja-JP" sz="1400" dirty="0">
                <a:latin typeface="Meiryo UI" panose="020B0604030504040204" pitchFamily="50" charset="-128"/>
                <a:ea typeface="Meiryo UI" panose="020B0604030504040204" pitchFamily="50" charset="-128"/>
              </a:rPr>
              <a:t>38</a:t>
            </a:r>
            <a:r>
              <a:rPr lang="ja-JP" altLang="en-US" sz="1400" dirty="0">
                <a:latin typeface="Meiryo UI" panose="020B0604030504040204" pitchFamily="50" charset="-128"/>
                <a:ea typeface="Meiryo UI" panose="020B0604030504040204" pitchFamily="50" charset="-128"/>
              </a:rPr>
              <a:t>条第２項）</a:t>
            </a:r>
            <a:endParaRPr lang="en-US" altLang="ja-JP" sz="140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規則で定める</a:t>
            </a:r>
            <a:r>
              <a:rPr lang="ja-JP" altLang="en-US" sz="1400" b="1" u="sng" dirty="0">
                <a:latin typeface="Meiryo UI" panose="020B0604030504040204" pitchFamily="50" charset="-128"/>
                <a:ea typeface="Meiryo UI" panose="020B0604030504040204" pitchFamily="50" charset="-128"/>
              </a:rPr>
              <a:t>自動車販売事業者は</a:t>
            </a:r>
            <a:r>
              <a:rPr lang="ja-JP" altLang="en-US" sz="1400" dirty="0">
                <a:latin typeface="Meiryo UI" panose="020B0604030504040204" pitchFamily="50" charset="-128"/>
                <a:ea typeface="Meiryo UI" panose="020B0604030504040204" pitchFamily="50" charset="-128"/>
              </a:rPr>
              <a:t>、規則で定めるところにより、その販売員が</a:t>
            </a:r>
            <a:r>
              <a:rPr lang="ja-JP" altLang="en-US" sz="1400" b="1" u="sng" dirty="0">
                <a:latin typeface="Meiryo UI" panose="020B0604030504040204" pitchFamily="50" charset="-128"/>
                <a:ea typeface="Meiryo UI" panose="020B0604030504040204" pitchFamily="50" charset="-128"/>
              </a:rPr>
              <a:t>新車に係る自動車環境情報について適切に説明することを推進する者を選任し、その氏名その他必要な事項を知事に届け出</a:t>
            </a:r>
            <a:r>
              <a:rPr lang="ja-JP" altLang="en-US" sz="1400" dirty="0">
                <a:latin typeface="Meiryo UI" panose="020B0604030504040204" pitchFamily="50" charset="-128"/>
                <a:ea typeface="Meiryo UI" panose="020B0604030504040204" pitchFamily="50" charset="-128"/>
              </a:rPr>
              <a:t>なければならない。 </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規則で定める自動車販売事業者＝前年度に新車を</a:t>
            </a:r>
            <a:r>
              <a:rPr lang="en-US" altLang="ja-JP" sz="1400" dirty="0">
                <a:latin typeface="Meiryo UI" panose="020B0604030504040204" pitchFamily="50" charset="-128"/>
                <a:ea typeface="Meiryo UI" panose="020B0604030504040204" pitchFamily="50" charset="-128"/>
              </a:rPr>
              <a:t>100 </a:t>
            </a:r>
            <a:r>
              <a:rPr lang="ja-JP" altLang="en-US" sz="1400" dirty="0">
                <a:latin typeface="Meiryo UI" panose="020B0604030504040204" pitchFamily="50" charset="-128"/>
                <a:ea typeface="Meiryo UI" panose="020B0604030504040204" pitchFamily="50" charset="-128"/>
              </a:rPr>
              <a:t>台以上販売した者（施行規則第</a:t>
            </a:r>
            <a:r>
              <a:rPr lang="en-US" altLang="ja-JP" sz="1400" dirty="0">
                <a:latin typeface="Meiryo UI" panose="020B0604030504040204" pitchFamily="50" charset="-128"/>
                <a:ea typeface="Meiryo UI" panose="020B0604030504040204" pitchFamily="50" charset="-128"/>
              </a:rPr>
              <a:t>42</a:t>
            </a:r>
            <a:r>
              <a:rPr lang="ja-JP" altLang="en-US" sz="1400" dirty="0">
                <a:latin typeface="Meiryo UI" panose="020B0604030504040204" pitchFamily="50" charset="-128"/>
                <a:ea typeface="Meiryo UI" panose="020B0604030504040204" pitchFamily="50" charset="-128"/>
              </a:rPr>
              <a:t>条）</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6631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角丸四角形 4">
            <a:extLst>
              <a:ext uri="{FF2B5EF4-FFF2-40B4-BE49-F238E27FC236}">
                <a16:creationId xmlns:a16="http://schemas.microsoft.com/office/drawing/2014/main" id="{E2313626-35C2-47C2-B7EA-F1116678C8E5}"/>
              </a:ext>
            </a:extLst>
          </p:cNvPr>
          <p:cNvSpPr/>
          <p:nvPr/>
        </p:nvSpPr>
        <p:spPr>
          <a:xfrm>
            <a:off x="748829" y="929929"/>
            <a:ext cx="7677095"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4">
            <a:extLst>
              <a:ext uri="{FF2B5EF4-FFF2-40B4-BE49-F238E27FC236}">
                <a16:creationId xmlns:a16="http://schemas.microsoft.com/office/drawing/2014/main" id="{805BDF69-BA5E-48D7-AA72-8FDDBB917BB1}"/>
              </a:ext>
            </a:extLst>
          </p:cNvPr>
          <p:cNvSpPr/>
          <p:nvPr/>
        </p:nvSpPr>
        <p:spPr>
          <a:xfrm>
            <a:off x="2339752" y="2868937"/>
            <a:ext cx="4176464" cy="395805"/>
          </a:xfrm>
          <a:prstGeom prst="round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自治体における制度</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8793" y="2332492"/>
            <a:ext cx="873561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購入事業者による取組促進</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15</a:t>
            </a:fld>
            <a:endParaRPr kumimoji="1" lang="ja-JP" altLang="en-US"/>
          </a:p>
        </p:txBody>
      </p:sp>
      <p:sp>
        <p:nvSpPr>
          <p:cNvPr id="11" name="正方形/長方形 10">
            <a:extLst>
              <a:ext uri="{FF2B5EF4-FFF2-40B4-BE49-F238E27FC236}">
                <a16:creationId xmlns:a16="http://schemas.microsoft.com/office/drawing/2014/main" id="{CD5550F8-6118-409E-AD3D-C7680FA40A06}"/>
              </a:ext>
            </a:extLst>
          </p:cNvPr>
          <p:cNvSpPr/>
          <p:nvPr/>
        </p:nvSpPr>
        <p:spPr>
          <a:xfrm>
            <a:off x="2434162" y="2902660"/>
            <a:ext cx="6624736"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温室効果ガスを排出しない新車等の導入</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466E1240-A2E2-4F8F-BB27-BCCAEB53E9E6}"/>
              </a:ext>
            </a:extLst>
          </p:cNvPr>
          <p:cNvSpPr/>
          <p:nvPr/>
        </p:nvSpPr>
        <p:spPr>
          <a:xfrm>
            <a:off x="314033" y="3318570"/>
            <a:ext cx="8513701" cy="3539430"/>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・京都市</a:t>
            </a:r>
            <a:r>
              <a:rPr lang="ja-JP" altLang="en-US" sz="1600" dirty="0">
                <a:latin typeface="Meiryo UI" panose="020B0604030504040204" pitchFamily="50" charset="-128"/>
                <a:ea typeface="Meiryo UI" panose="020B0604030504040204" pitchFamily="50" charset="-128"/>
              </a:rPr>
              <a:t>（地球温暖化対策条例第</a:t>
            </a:r>
            <a:r>
              <a:rPr lang="en-US" altLang="ja-JP" sz="1600" dirty="0">
                <a:latin typeface="Meiryo UI" panose="020B0604030504040204" pitchFamily="50" charset="-128"/>
                <a:ea typeface="Meiryo UI" panose="020B0604030504040204" pitchFamily="50" charset="-128"/>
              </a:rPr>
              <a:t>23</a:t>
            </a:r>
            <a:r>
              <a:rPr lang="ja-JP" altLang="en-US" sz="1600" dirty="0">
                <a:latin typeface="Meiryo UI" panose="020B0604030504040204" pitchFamily="50" charset="-128"/>
                <a:ea typeface="Meiryo UI" panose="020B0604030504040204" pitchFamily="50" charset="-128"/>
              </a:rPr>
              <a:t>条第１項及び第２項）</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特定事業者は</a:t>
            </a:r>
            <a:r>
              <a:rPr lang="ja-JP" altLang="en-US" sz="1600" dirty="0">
                <a:latin typeface="Meiryo UI" panose="020B0604030504040204" pitchFamily="50" charset="-128"/>
                <a:ea typeface="Meiryo UI" panose="020B0604030504040204" pitchFamily="50" charset="-128"/>
              </a:rPr>
              <a:t>、その事業の用に供するため、過去に道路運送車両法第５８条第１項に規定する自動車検査証の交付を受けたことがない自動車で別に定めるもの（以下「新車」という。）の購入等をしようとするときは、別に定める期間に購入等をする新車のうち次に掲げる自動車に該当するものの台数の当該期間に</a:t>
            </a:r>
            <a:r>
              <a:rPr lang="ja-JP" altLang="en-US" sz="1600" b="1" u="sng" dirty="0">
                <a:latin typeface="Meiryo UI" panose="020B0604030504040204" pitchFamily="50" charset="-128"/>
                <a:ea typeface="Meiryo UI" panose="020B0604030504040204" pitchFamily="50" charset="-128"/>
              </a:rPr>
              <a:t>購入等をする新車の合計台数に対する割合が別に定める割合以上となるように</a:t>
            </a:r>
            <a:r>
              <a:rPr lang="ja-JP" altLang="en-US" sz="1600" dirty="0">
                <a:latin typeface="Meiryo UI" panose="020B0604030504040204" pitchFamily="50" charset="-128"/>
                <a:ea typeface="Meiryo UI" panose="020B0604030504040204" pitchFamily="50" charset="-128"/>
              </a:rPr>
              <a:t>しなければならない。 </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温室効果ガスを排出しない別に定める自動車</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rPr>
              <a:t>温室効果ガスの排出の量が相当程度少ない別に定める自動車</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２ </a:t>
            </a:r>
            <a:r>
              <a:rPr lang="ja-JP" altLang="en-US" sz="1600" b="1" u="sng" dirty="0">
                <a:latin typeface="Meiryo UI" panose="020B0604030504040204" pitchFamily="50" charset="-128"/>
                <a:ea typeface="Meiryo UI" panose="020B0604030504040204" pitchFamily="50" charset="-128"/>
              </a:rPr>
              <a:t>特定事業者は</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新車の購入等をしたときは</a:t>
            </a:r>
            <a:r>
              <a:rPr lang="ja-JP" altLang="en-US" sz="1600" dirty="0">
                <a:latin typeface="Meiryo UI" panose="020B0604030504040204" pitchFamily="50" charset="-128"/>
                <a:ea typeface="Meiryo UI" panose="020B0604030504040204" pitchFamily="50" charset="-128"/>
              </a:rPr>
              <a:t>、別に定めるところにより、次に掲げる事項を記載した</a:t>
            </a:r>
            <a:r>
              <a:rPr lang="ja-JP" altLang="en-US" sz="1600" b="1" u="sng" dirty="0">
                <a:latin typeface="Meiryo UI" panose="020B0604030504040204" pitchFamily="50" charset="-128"/>
                <a:ea typeface="Meiryo UI" panose="020B0604030504040204" pitchFamily="50" charset="-128"/>
              </a:rPr>
              <a:t>報告書を市長に提出</a:t>
            </a:r>
            <a:r>
              <a:rPr lang="ja-JP" altLang="en-US" sz="1600" dirty="0">
                <a:latin typeface="Meiryo UI" panose="020B0604030504040204" pitchFamily="50" charset="-128"/>
                <a:ea typeface="Meiryo UI" panose="020B0604030504040204" pitchFamily="50" charset="-128"/>
              </a:rPr>
              <a:t>しなければならない。</a:t>
            </a:r>
            <a:endParaRPr lang="en-US" altLang="ja-JP" sz="1600" dirty="0">
              <a:latin typeface="Meiryo UI" panose="020B0604030504040204" pitchFamily="50" charset="-128"/>
              <a:ea typeface="Meiryo UI" panose="020B0604030504040204" pitchFamily="50" charset="-128"/>
            </a:endParaRPr>
          </a:p>
          <a:p>
            <a:pPr marL="342900" indent="-342900">
              <a:buAutoNum type="arabicParenBoth"/>
            </a:pPr>
            <a:r>
              <a:rPr lang="ja-JP" altLang="en-US" sz="1600" dirty="0">
                <a:latin typeface="Meiryo UI" panose="020B0604030504040204" pitchFamily="50" charset="-128"/>
                <a:ea typeface="Meiryo UI" panose="020B0604030504040204" pitchFamily="50" charset="-128"/>
              </a:rPr>
              <a:t>購入等をした新車の合計台数</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購入等をした前項各号に掲げる自動車に該当する新車の台数</a:t>
            </a:r>
            <a:endParaRPr lang="en-US" altLang="ja-JP" sz="1600" dirty="0">
              <a:latin typeface="Meiryo UI" panose="020B0604030504040204" pitchFamily="50" charset="-128"/>
              <a:ea typeface="Meiryo UI" panose="020B0604030504040204" pitchFamily="50" charset="-128"/>
            </a:endParaRPr>
          </a:p>
          <a:p>
            <a:r>
              <a:rPr lang="en-US" altLang="ja-JP" sz="1600" dirty="0">
                <a:latin typeface="Meiryo UI" panose="020B0604030504040204" pitchFamily="50" charset="-128"/>
                <a:ea typeface="Meiryo UI" panose="020B0604030504040204" pitchFamily="50" charset="-128"/>
              </a:rPr>
              <a:t>(3) </a:t>
            </a:r>
            <a:r>
              <a:rPr lang="ja-JP" altLang="en-US" sz="1600" dirty="0">
                <a:latin typeface="Meiryo UI" panose="020B0604030504040204" pitchFamily="50" charset="-128"/>
                <a:ea typeface="Meiryo UI" panose="020B0604030504040204" pitchFamily="50" charset="-128"/>
              </a:rPr>
              <a:t>その他市長が必要と認める事項</a:t>
            </a:r>
            <a:endParaRPr lang="en-US" altLang="ja-JP"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E8D99CCD-2AED-454D-B6AC-9638213ED583}"/>
              </a:ext>
            </a:extLst>
          </p:cNvPr>
          <p:cNvSpPr/>
          <p:nvPr/>
        </p:nvSpPr>
        <p:spPr>
          <a:xfrm>
            <a:off x="721068" y="956402"/>
            <a:ext cx="8856984" cy="369332"/>
          </a:xfrm>
          <a:prstGeom prst="rect">
            <a:avLst/>
          </a:prstGeom>
        </p:spPr>
        <p:txBody>
          <a:bodyPr wrap="square">
            <a:spAutoFit/>
          </a:bodyPr>
          <a:lstStyle/>
          <a:p>
            <a:r>
              <a:rPr lang="ja-JP" altLang="en-US" b="1" dirty="0">
                <a:solidFill>
                  <a:schemeClr val="bg1"/>
                </a:solidFill>
                <a:latin typeface="Meiryo UI" panose="020B0604030504040204" pitchFamily="50" charset="-128"/>
                <a:ea typeface="Meiryo UI" panose="020B0604030504040204" pitchFamily="50" charset="-128"/>
              </a:rPr>
              <a:t>温室効果ガス排出量が少ない自動車等の開発、製造、販売又は貸し渡しの推進</a:t>
            </a:r>
          </a:p>
        </p:txBody>
      </p:sp>
      <p:sp>
        <p:nvSpPr>
          <p:cNvPr id="19" name="正方形/長方形 18">
            <a:extLst>
              <a:ext uri="{FF2B5EF4-FFF2-40B4-BE49-F238E27FC236}">
                <a16:creationId xmlns:a16="http://schemas.microsoft.com/office/drawing/2014/main" id="{DBDFFB9B-A6D3-4863-A56C-D7584D82222F}"/>
              </a:ext>
            </a:extLst>
          </p:cNvPr>
          <p:cNvSpPr/>
          <p:nvPr/>
        </p:nvSpPr>
        <p:spPr>
          <a:xfrm>
            <a:off x="295775" y="1390193"/>
            <a:ext cx="8645221" cy="830997"/>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・神奈川県</a:t>
            </a:r>
            <a:r>
              <a:rPr lang="ja-JP" altLang="en-US" sz="1600" dirty="0">
                <a:latin typeface="Meiryo UI" panose="020B0604030504040204" pitchFamily="50" charset="-128"/>
                <a:ea typeface="Meiryo UI" panose="020B0604030504040204" pitchFamily="50" charset="-128"/>
              </a:rPr>
              <a:t>（</a:t>
            </a:r>
            <a:r>
              <a:rPr lang="zh-CN" altLang="en-US" sz="1600" dirty="0">
                <a:latin typeface="Meiryo UI" panose="020B0604030504040204" pitchFamily="50" charset="-128"/>
                <a:ea typeface="Meiryo UI" panose="020B0604030504040204" pitchFamily="50" charset="-128"/>
              </a:rPr>
              <a:t>地球温暖化対策推進条例</a:t>
            </a:r>
            <a:r>
              <a:rPr lang="ja-JP" altLang="en-US" sz="1600" dirty="0">
                <a:latin typeface="Meiryo UI" panose="020B0604030504040204" pitchFamily="50" charset="-128"/>
                <a:ea typeface="Meiryo UI" panose="020B0604030504040204" pitchFamily="50" charset="-128"/>
              </a:rPr>
              <a:t>第</a:t>
            </a:r>
            <a:r>
              <a:rPr lang="en-US" altLang="ja-JP" sz="1600" dirty="0">
                <a:latin typeface="Meiryo UI" panose="020B0604030504040204" pitchFamily="50" charset="-128"/>
                <a:ea typeface="Meiryo UI" panose="020B0604030504040204" pitchFamily="50" charset="-128"/>
              </a:rPr>
              <a:t>45</a:t>
            </a:r>
            <a:r>
              <a:rPr lang="ja-JP" altLang="en-US" sz="1600" dirty="0">
                <a:latin typeface="Meiryo UI" panose="020B0604030504040204" pitchFamily="50" charset="-128"/>
                <a:ea typeface="Meiryo UI" panose="020B0604030504040204" pitchFamily="50" charset="-128"/>
              </a:rPr>
              <a:t>条第１項）</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b="1" u="sng" dirty="0">
                <a:latin typeface="Meiryo UI" panose="020B0604030504040204" pitchFamily="50" charset="-128"/>
                <a:ea typeface="Meiryo UI" panose="020B0604030504040204" pitchFamily="50" charset="-128"/>
              </a:rPr>
              <a:t>自動車等を製造し、販売し、又は有償で貸し渡す事業者は</a:t>
            </a:r>
            <a:r>
              <a:rPr lang="ja-JP" altLang="en-US" sz="1600" dirty="0">
                <a:latin typeface="Meiryo UI" panose="020B0604030504040204" pitchFamily="50" charset="-128"/>
                <a:ea typeface="Meiryo UI" panose="020B0604030504040204" pitchFamily="50" charset="-128"/>
              </a:rPr>
              <a:t>、</a:t>
            </a:r>
            <a:r>
              <a:rPr lang="ja-JP" altLang="en-US" sz="1600" b="1" u="sng" dirty="0">
                <a:latin typeface="Meiryo UI" panose="020B0604030504040204" pitchFamily="50" charset="-128"/>
                <a:ea typeface="Meiryo UI" panose="020B0604030504040204" pitchFamily="50" charset="-128"/>
              </a:rPr>
              <a:t>温室効果ガスの排出の量がより少ない自動車等の開発、製造、販売又は貸し渡し</a:t>
            </a:r>
            <a:r>
              <a:rPr lang="ja-JP" altLang="en-US" sz="1600" dirty="0">
                <a:latin typeface="Meiryo UI" panose="020B0604030504040204" pitchFamily="50" charset="-128"/>
                <a:ea typeface="Meiryo UI" panose="020B0604030504040204" pitchFamily="50" charset="-128"/>
              </a:rPr>
              <a:t>を行うよう努めなければならない。</a:t>
            </a:r>
            <a:r>
              <a:rPr lang="ja-JP" altLang="en-US" sz="1600" b="1" u="sng" dirty="0">
                <a:latin typeface="Meiryo UI" panose="020B0604030504040204" pitchFamily="50" charset="-128"/>
                <a:ea typeface="Meiryo UI" panose="020B0604030504040204" pitchFamily="50" charset="-128"/>
              </a:rPr>
              <a:t> </a:t>
            </a:r>
          </a:p>
        </p:txBody>
      </p:sp>
      <p:sp>
        <p:nvSpPr>
          <p:cNvPr id="26" name="テキスト ボックス 25">
            <a:extLst>
              <a:ext uri="{FF2B5EF4-FFF2-40B4-BE49-F238E27FC236}">
                <a16:creationId xmlns:a16="http://schemas.microsoft.com/office/drawing/2014/main" id="{966E12F2-C257-4C9A-97A1-9F05AAE099D7}"/>
              </a:ext>
            </a:extLst>
          </p:cNvPr>
          <p:cNvSpPr txBox="1"/>
          <p:nvPr/>
        </p:nvSpPr>
        <p:spPr>
          <a:xfrm>
            <a:off x="55287" y="433182"/>
            <a:ext cx="873561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製造、販売、リース事業者による取組促進</a:t>
            </a:r>
          </a:p>
        </p:txBody>
      </p:sp>
    </p:spTree>
    <p:extLst>
      <p:ext uri="{BB962C8B-B14F-4D97-AF65-F5344CB8AC3E}">
        <p14:creationId xmlns:p14="http://schemas.microsoft.com/office/powerpoint/2010/main" val="349337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４</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自治体における制度</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2853" y="413121"/>
            <a:ext cx="8735611"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大阪府温暖化の防止等に関する条例による</a:t>
            </a:r>
            <a:endParaRPr lang="en-US" altLang="ja-JP" sz="2800" b="1"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エネルギー</a:t>
            </a:r>
            <a:r>
              <a:rPr lang="ja-JP" altLang="en-US" sz="2800" b="1" dirty="0" smtClean="0">
                <a:latin typeface="Meiryo UI" panose="020B0604030504040204" pitchFamily="50" charset="-128"/>
                <a:ea typeface="Meiryo UI" panose="020B0604030504040204" pitchFamily="50" charset="-128"/>
              </a:rPr>
              <a:t>の多量消費事</a:t>
            </a:r>
            <a:r>
              <a:rPr lang="ja-JP" altLang="en-US" sz="2800" b="1" dirty="0">
                <a:latin typeface="Meiryo UI" panose="020B0604030504040204" pitchFamily="50" charset="-128"/>
                <a:ea typeface="Meiryo UI" panose="020B0604030504040204" pitchFamily="50" charset="-128"/>
              </a:rPr>
              <a:t>業者による報告・評価制度</a:t>
            </a:r>
            <a:r>
              <a:rPr lang="en-US" altLang="ja-JP" sz="28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16</a:t>
            </a:fld>
            <a:endParaRPr kumimoji="1" lang="ja-JP" altLang="en-US"/>
          </a:p>
        </p:txBody>
      </p:sp>
      <p:pic>
        <p:nvPicPr>
          <p:cNvPr id="8" name="図 7">
            <a:extLst>
              <a:ext uri="{FF2B5EF4-FFF2-40B4-BE49-F238E27FC236}">
                <a16:creationId xmlns:a16="http://schemas.microsoft.com/office/drawing/2014/main" id="{3F167072-C6EC-4856-B221-F40B652FD838}"/>
              </a:ext>
            </a:extLst>
          </p:cNvPr>
          <p:cNvPicPr>
            <a:picLocks noChangeAspect="1"/>
          </p:cNvPicPr>
          <p:nvPr/>
        </p:nvPicPr>
        <p:blipFill rotWithShape="1">
          <a:blip r:embed="rId3"/>
          <a:srcRect l="31100" t="16925" r="30313" b="9536"/>
          <a:stretch/>
        </p:blipFill>
        <p:spPr>
          <a:xfrm>
            <a:off x="5338171" y="1542086"/>
            <a:ext cx="3808433" cy="4838727"/>
          </a:xfrm>
          <a:prstGeom prst="rect">
            <a:avLst/>
          </a:prstGeom>
        </p:spPr>
      </p:pic>
      <p:sp>
        <p:nvSpPr>
          <p:cNvPr id="16" name="正方形/長方形 15">
            <a:extLst>
              <a:ext uri="{FF2B5EF4-FFF2-40B4-BE49-F238E27FC236}">
                <a16:creationId xmlns:a16="http://schemas.microsoft.com/office/drawing/2014/main" id="{42E7987B-63F8-4843-A48B-08D7A540140D}"/>
              </a:ext>
            </a:extLst>
          </p:cNvPr>
          <p:cNvSpPr/>
          <p:nvPr/>
        </p:nvSpPr>
        <p:spPr>
          <a:xfrm>
            <a:off x="6579305" y="1334581"/>
            <a:ext cx="1261884"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重点対策一覧</a:t>
            </a:r>
          </a:p>
        </p:txBody>
      </p:sp>
      <p:sp>
        <p:nvSpPr>
          <p:cNvPr id="17" name="正方形/長方形 16">
            <a:extLst>
              <a:ext uri="{FF2B5EF4-FFF2-40B4-BE49-F238E27FC236}">
                <a16:creationId xmlns:a16="http://schemas.microsoft.com/office/drawing/2014/main" id="{1B297435-A44B-4187-8EE8-0A360BA61A87}"/>
              </a:ext>
            </a:extLst>
          </p:cNvPr>
          <p:cNvSpPr/>
          <p:nvPr/>
        </p:nvSpPr>
        <p:spPr>
          <a:xfrm>
            <a:off x="28893" y="6164241"/>
            <a:ext cx="9079611" cy="707886"/>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評価制度：</a:t>
            </a:r>
          </a:p>
          <a:p>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特定事業者から提出された対策計画書や実績報告書を、大阪府が評価し、通知するとともに、評価結果が優良である事業者については公表。</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 重点対策の実施率及び温室効果ガスの排出に関する削減率に基づき表彰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おおさかストップ温暖化賞</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4400DFBF-422D-43E4-9E01-32C01153479F}"/>
              </a:ext>
            </a:extLst>
          </p:cNvPr>
          <p:cNvSpPr/>
          <p:nvPr/>
        </p:nvSpPr>
        <p:spPr>
          <a:xfrm>
            <a:off x="14433" y="1399775"/>
            <a:ext cx="4960500"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対象：エネルギーを多量に使用する事業者等 </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特定事業者</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E007398C-CC31-4635-B794-156F4D07E0AE}"/>
              </a:ext>
            </a:extLst>
          </p:cNvPr>
          <p:cNvPicPr>
            <a:picLocks noChangeAspect="1"/>
          </p:cNvPicPr>
          <p:nvPr/>
        </p:nvPicPr>
        <p:blipFill rotWithShape="1">
          <a:blip r:embed="rId4"/>
          <a:srcRect l="3520" t="36686" r="3520" b="21650"/>
          <a:stretch/>
        </p:blipFill>
        <p:spPr>
          <a:xfrm>
            <a:off x="341052" y="1679483"/>
            <a:ext cx="4825477" cy="1441821"/>
          </a:xfrm>
          <a:prstGeom prst="rect">
            <a:avLst/>
          </a:prstGeom>
        </p:spPr>
      </p:pic>
      <p:pic>
        <p:nvPicPr>
          <p:cNvPr id="26" name="図 25">
            <a:extLst>
              <a:ext uri="{FF2B5EF4-FFF2-40B4-BE49-F238E27FC236}">
                <a16:creationId xmlns:a16="http://schemas.microsoft.com/office/drawing/2014/main" id="{967F120C-D3C6-405F-BF24-4CDAB551D49F}"/>
              </a:ext>
            </a:extLst>
          </p:cNvPr>
          <p:cNvPicPr>
            <a:picLocks noChangeAspect="1"/>
          </p:cNvPicPr>
          <p:nvPr/>
        </p:nvPicPr>
        <p:blipFill rotWithShape="1">
          <a:blip r:embed="rId5"/>
          <a:srcRect l="18500" t="31100" r="19288" b="12201"/>
          <a:stretch/>
        </p:blipFill>
        <p:spPr>
          <a:xfrm>
            <a:off x="341052" y="3404076"/>
            <a:ext cx="4673643" cy="2692825"/>
          </a:xfrm>
          <a:prstGeom prst="rect">
            <a:avLst/>
          </a:prstGeom>
        </p:spPr>
      </p:pic>
      <p:sp>
        <p:nvSpPr>
          <p:cNvPr id="27" name="正方形/長方形 26">
            <a:extLst>
              <a:ext uri="{FF2B5EF4-FFF2-40B4-BE49-F238E27FC236}">
                <a16:creationId xmlns:a16="http://schemas.microsoft.com/office/drawing/2014/main" id="{7E4AE085-7216-42F1-BCC9-269C41EF3600}"/>
              </a:ext>
            </a:extLst>
          </p:cNvPr>
          <p:cNvSpPr/>
          <p:nvPr/>
        </p:nvSpPr>
        <p:spPr>
          <a:xfrm>
            <a:off x="28892" y="3163384"/>
            <a:ext cx="4960500"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報告制度：</a:t>
            </a:r>
          </a:p>
        </p:txBody>
      </p:sp>
    </p:spTree>
    <p:extLst>
      <p:ext uri="{BB962C8B-B14F-4D97-AF65-F5344CB8AC3E}">
        <p14:creationId xmlns:p14="http://schemas.microsoft.com/office/powerpoint/2010/main" val="89296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５</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部会での検討事項及びスケジュール案</a:t>
            </a:r>
          </a:p>
        </p:txBody>
      </p:sp>
      <p:sp>
        <p:nvSpPr>
          <p:cNvPr id="3" name="スライド番号プレースホルダー 2"/>
          <p:cNvSpPr>
            <a:spLocks noGrp="1"/>
          </p:cNvSpPr>
          <p:nvPr>
            <p:ph type="sldNum" sz="quarter" idx="12"/>
          </p:nvPr>
        </p:nvSpPr>
        <p:spPr/>
        <p:txBody>
          <a:bodyPr/>
          <a:lstStyle/>
          <a:p>
            <a:fld id="{F0DA1747-7AE3-4485-B1CC-5CDDF653E874}" type="slidenum">
              <a:rPr kumimoji="1" lang="ja-JP" altLang="en-US" smtClean="0"/>
              <a:t>17</a:t>
            </a:fld>
            <a:endParaRPr kumimoji="1" lang="ja-JP" altLang="en-US"/>
          </a:p>
        </p:txBody>
      </p:sp>
      <p:sp>
        <p:nvSpPr>
          <p:cNvPr id="21" name="角丸四角形 13">
            <a:extLst>
              <a:ext uri="{FF2B5EF4-FFF2-40B4-BE49-F238E27FC236}">
                <a16:creationId xmlns:a16="http://schemas.microsoft.com/office/drawing/2014/main" id="{2FEF9091-18CF-43AA-9045-D032A7275B76}"/>
              </a:ext>
            </a:extLst>
          </p:cNvPr>
          <p:cNvSpPr/>
          <p:nvPr/>
        </p:nvSpPr>
        <p:spPr>
          <a:xfrm>
            <a:off x="2804353" y="2512576"/>
            <a:ext cx="6031527" cy="2787859"/>
          </a:xfrm>
          <a:prstGeom prst="roundRect">
            <a:avLst>
              <a:gd name="adj" fmla="val 9178"/>
            </a:avLst>
          </a:prstGeom>
          <a:gradFill flip="none" rotWithShape="1">
            <a:gsLst>
              <a:gs pos="0">
                <a:schemeClr val="tx2">
                  <a:lumMod val="75000"/>
                </a:schemeClr>
              </a:gs>
              <a:gs pos="80000">
                <a:schemeClr val="accent1">
                  <a:lumMod val="75000"/>
                </a:schemeClr>
              </a:gs>
              <a:gs pos="100000">
                <a:schemeClr val="accent1">
                  <a:lumMod val="75000"/>
                </a:schemeClr>
              </a:gs>
            </a:gsLst>
            <a:lin ang="16200000" scaled="1"/>
            <a:tileRect/>
          </a:gradFill>
        </p:spPr>
        <p:style>
          <a:lnRef idx="0">
            <a:schemeClr val="accent1"/>
          </a:lnRef>
          <a:fillRef idx="3">
            <a:schemeClr val="accent1"/>
          </a:fillRef>
          <a:effectRef idx="3">
            <a:schemeClr val="accent1"/>
          </a:effectRef>
          <a:fontRef idx="minor">
            <a:schemeClr val="lt1"/>
          </a:fontRef>
        </p:style>
        <p:txBody>
          <a:bodyPr wrap="square" lIns="58997" tIns="29499" rIns="58997" bIns="29499" anchor="ctr">
            <a:noAutofit/>
          </a:bodyPr>
          <a:lstStyle/>
          <a:p>
            <a:pPr algn="ctr" defTabSz="1317425">
              <a:defRPr/>
            </a:pPr>
            <a:endParaRPr lang="ja-JP" altLang="en-US" sz="2800" b="1" dirty="0">
              <a:latin typeface="Meiryo UI" pitchFamily="50" charset="-128"/>
              <a:ea typeface="Meiryo UI" pitchFamily="50" charset="-128"/>
              <a:cs typeface="Meiryo UI" pitchFamily="50" charset="-128"/>
            </a:endParaRPr>
          </a:p>
        </p:txBody>
      </p:sp>
      <p:sp>
        <p:nvSpPr>
          <p:cNvPr id="22" name="右矢印 19">
            <a:extLst>
              <a:ext uri="{FF2B5EF4-FFF2-40B4-BE49-F238E27FC236}">
                <a16:creationId xmlns:a16="http://schemas.microsoft.com/office/drawing/2014/main" id="{4741336A-5AD8-404D-B075-0DC14BE4F86A}"/>
              </a:ext>
            </a:extLst>
          </p:cNvPr>
          <p:cNvSpPr/>
          <p:nvPr/>
        </p:nvSpPr>
        <p:spPr>
          <a:xfrm>
            <a:off x="1834535" y="3484970"/>
            <a:ext cx="720000" cy="612000"/>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pic>
        <p:nvPicPr>
          <p:cNvPr id="23" name="Picture 2" descr="大阪府">
            <a:hlinkClick r:id="rId3" tooltip="大阪府"/>
            <a:extLst>
              <a:ext uri="{FF2B5EF4-FFF2-40B4-BE49-F238E27FC236}">
                <a16:creationId xmlns:a16="http://schemas.microsoft.com/office/drawing/2014/main" id="{EF5FD671-DB02-4CFA-9CF7-419C306A10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04" y="3311004"/>
            <a:ext cx="1330073" cy="133007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a:extLst>
              <a:ext uri="{FF2B5EF4-FFF2-40B4-BE49-F238E27FC236}">
                <a16:creationId xmlns:a16="http://schemas.microsoft.com/office/drawing/2014/main" id="{17B8EB06-1235-4ECA-9D69-D8C14A7AC023}"/>
              </a:ext>
            </a:extLst>
          </p:cNvPr>
          <p:cNvSpPr>
            <a:spLocks noChangeArrowheads="1"/>
          </p:cNvSpPr>
          <p:nvPr/>
        </p:nvSpPr>
        <p:spPr bwMode="auto">
          <a:xfrm>
            <a:off x="276025" y="4497581"/>
            <a:ext cx="1237834" cy="225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25" name="Rectangle 3">
            <a:extLst>
              <a:ext uri="{FF2B5EF4-FFF2-40B4-BE49-F238E27FC236}">
                <a16:creationId xmlns:a16="http://schemas.microsoft.com/office/drawing/2014/main" id="{DA6F4C80-F5AF-436E-8E47-5A29B0D02C0C}"/>
              </a:ext>
            </a:extLst>
          </p:cNvPr>
          <p:cNvSpPr>
            <a:spLocks noChangeArrowheads="1"/>
          </p:cNvSpPr>
          <p:nvPr/>
        </p:nvSpPr>
        <p:spPr bwMode="auto">
          <a:xfrm>
            <a:off x="1752175" y="3745309"/>
            <a:ext cx="726367" cy="2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諮問</a:t>
            </a:r>
            <a:endParaRPr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30">
            <a:extLst>
              <a:ext uri="{FF2B5EF4-FFF2-40B4-BE49-F238E27FC236}">
                <a16:creationId xmlns:a16="http://schemas.microsoft.com/office/drawing/2014/main" id="{76C24653-D68C-4663-841B-39379B241B04}"/>
              </a:ext>
            </a:extLst>
          </p:cNvPr>
          <p:cNvSpPr/>
          <p:nvPr/>
        </p:nvSpPr>
        <p:spPr>
          <a:xfrm>
            <a:off x="4827230" y="2706444"/>
            <a:ext cx="3911461" cy="2450322"/>
          </a:xfrm>
          <a:prstGeom prst="roundRect">
            <a:avLst>
              <a:gd name="adj" fmla="val 11017"/>
            </a:avLst>
          </a:prstGeom>
          <a:solidFill>
            <a:schemeClr val="bg1"/>
          </a:solidFill>
          <a:ln>
            <a:noFill/>
          </a:ln>
          <a:effectLst>
            <a:outerShdw blurRad="50800" dist="38100" dir="2700000" sx="104000" sy="104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lIns="58997" tIns="29499" rIns="58997" bIns="29499" anchor="ctr"/>
          <a:lstStyle/>
          <a:p>
            <a:pPr defTabSz="1317425">
              <a:defRPr/>
            </a:pPr>
            <a:endParaRPr lang="en-US" altLang="ja-JP" sz="2400" b="1" dirty="0">
              <a:solidFill>
                <a:schemeClr val="tx1"/>
              </a:solidFill>
              <a:latin typeface="Meiryo UI" pitchFamily="50" charset="-128"/>
              <a:ea typeface="Meiryo UI" pitchFamily="50" charset="-128"/>
              <a:cs typeface="Meiryo UI" pitchFamily="50" charset="-128"/>
            </a:endParaRPr>
          </a:p>
        </p:txBody>
      </p:sp>
      <p:sp>
        <p:nvSpPr>
          <p:cNvPr id="27" name="正方形/長方形 26">
            <a:extLst>
              <a:ext uri="{FF2B5EF4-FFF2-40B4-BE49-F238E27FC236}">
                <a16:creationId xmlns:a16="http://schemas.microsoft.com/office/drawing/2014/main" id="{2F3A8A43-95A7-44E0-807B-213D9B1DACC0}"/>
              </a:ext>
            </a:extLst>
          </p:cNvPr>
          <p:cNvSpPr/>
          <p:nvPr/>
        </p:nvSpPr>
        <p:spPr>
          <a:xfrm>
            <a:off x="2784956" y="3682540"/>
            <a:ext cx="2089610" cy="759182"/>
          </a:xfrm>
          <a:prstGeom prst="rect">
            <a:avLst/>
          </a:prstGeom>
        </p:spPr>
        <p:txBody>
          <a:bodyPr wrap="square">
            <a:spAutoFit/>
          </a:bodyPr>
          <a:lstStyle/>
          <a:p>
            <a:pPr>
              <a:lnSpc>
                <a:spcPts val="2000"/>
              </a:lnSpc>
              <a:spcBef>
                <a:spcPts val="1200"/>
              </a:spcBef>
              <a:tabLst>
                <a:tab pos="7720013" algn="l"/>
              </a:tabLst>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spcBef>
                <a:spcPts val="1200"/>
              </a:spcBef>
              <a:tabLst>
                <a:tab pos="7720013" algn="l"/>
              </a:tabLst>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環境審議会</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右矢印 17">
            <a:extLst>
              <a:ext uri="{FF2B5EF4-FFF2-40B4-BE49-F238E27FC236}">
                <a16:creationId xmlns:a16="http://schemas.microsoft.com/office/drawing/2014/main" id="{F6E8748A-184E-49DF-8CD5-47F920B1C2AD}"/>
              </a:ext>
            </a:extLst>
          </p:cNvPr>
          <p:cNvSpPr/>
          <p:nvPr/>
        </p:nvSpPr>
        <p:spPr>
          <a:xfrm rot="10800000">
            <a:off x="3990413" y="3652114"/>
            <a:ext cx="720000" cy="612000"/>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29" name="Rectangle 3">
            <a:extLst>
              <a:ext uri="{FF2B5EF4-FFF2-40B4-BE49-F238E27FC236}">
                <a16:creationId xmlns:a16="http://schemas.microsoft.com/office/drawing/2014/main" id="{0D77DEDC-B864-4FE8-9E46-ECC8E56A7C18}"/>
              </a:ext>
            </a:extLst>
          </p:cNvPr>
          <p:cNvSpPr>
            <a:spLocks noChangeArrowheads="1"/>
          </p:cNvSpPr>
          <p:nvPr/>
        </p:nvSpPr>
        <p:spPr bwMode="auto">
          <a:xfrm>
            <a:off x="4053917" y="3863790"/>
            <a:ext cx="726367" cy="28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報告</a:t>
            </a:r>
          </a:p>
        </p:txBody>
      </p:sp>
      <p:sp>
        <p:nvSpPr>
          <p:cNvPr id="30" name="右矢印 32">
            <a:extLst>
              <a:ext uri="{FF2B5EF4-FFF2-40B4-BE49-F238E27FC236}">
                <a16:creationId xmlns:a16="http://schemas.microsoft.com/office/drawing/2014/main" id="{6CF36031-418A-449D-A20C-0A52B08E3D5A}"/>
              </a:ext>
            </a:extLst>
          </p:cNvPr>
          <p:cNvSpPr/>
          <p:nvPr/>
        </p:nvSpPr>
        <p:spPr>
          <a:xfrm rot="10800000">
            <a:off x="1764281" y="4122473"/>
            <a:ext cx="720000" cy="612000"/>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
        <p:nvSpPr>
          <p:cNvPr id="31" name="Rectangle 3">
            <a:extLst>
              <a:ext uri="{FF2B5EF4-FFF2-40B4-BE49-F238E27FC236}">
                <a16:creationId xmlns:a16="http://schemas.microsoft.com/office/drawing/2014/main" id="{7DCB4A8F-146B-4D0D-AD95-AED371C378AC}"/>
              </a:ext>
            </a:extLst>
          </p:cNvPr>
          <p:cNvSpPr>
            <a:spLocks noChangeArrowheads="1"/>
          </p:cNvSpPr>
          <p:nvPr/>
        </p:nvSpPr>
        <p:spPr bwMode="auto">
          <a:xfrm>
            <a:off x="1819915" y="4359552"/>
            <a:ext cx="726367" cy="51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答申</a:t>
            </a:r>
          </a:p>
        </p:txBody>
      </p:sp>
      <p:sp>
        <p:nvSpPr>
          <p:cNvPr id="32" name="正方形/長方形 31">
            <a:extLst>
              <a:ext uri="{FF2B5EF4-FFF2-40B4-BE49-F238E27FC236}">
                <a16:creationId xmlns:a16="http://schemas.microsoft.com/office/drawing/2014/main" id="{7ED33FF3-CDE4-46E4-8027-68246E91D022}"/>
              </a:ext>
            </a:extLst>
          </p:cNvPr>
          <p:cNvSpPr/>
          <p:nvPr/>
        </p:nvSpPr>
        <p:spPr>
          <a:xfrm>
            <a:off x="5077049" y="3281362"/>
            <a:ext cx="4427429" cy="1631216"/>
          </a:xfrm>
          <a:prstGeom prst="rect">
            <a:avLst/>
          </a:prstGeom>
        </p:spPr>
        <p:txBody>
          <a:bodyPr wrap="square">
            <a:spAutoFit/>
          </a:bodyPr>
          <a:lstStyle/>
          <a:p>
            <a:pPr lvl="0">
              <a:spcBef>
                <a:spcPts val="600"/>
              </a:spcBef>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日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第１回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現状と課題</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50888" indent="-750888">
              <a:spcBef>
                <a:spcPts val="600"/>
              </a:spcBef>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月下旬頃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論点</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整理</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月頃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第３回　制度の方向性</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月頃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第４回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答申素案作成</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spcBef>
                <a:spcPts val="600"/>
              </a:spcBef>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月頃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第５回</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答申案作成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a:extLst>
              <a:ext uri="{FF2B5EF4-FFF2-40B4-BE49-F238E27FC236}">
                <a16:creationId xmlns:a16="http://schemas.microsoft.com/office/drawing/2014/main" id="{E9873280-E939-4026-A162-58DB4E18C36A}"/>
              </a:ext>
            </a:extLst>
          </p:cNvPr>
          <p:cNvSpPr/>
          <p:nvPr/>
        </p:nvSpPr>
        <p:spPr>
          <a:xfrm>
            <a:off x="5441985" y="2785453"/>
            <a:ext cx="2962082" cy="464230"/>
          </a:xfrm>
          <a:prstGeom prst="rect">
            <a:avLst/>
          </a:prstGeom>
        </p:spPr>
        <p:txBody>
          <a:bodyPr wrap="square">
            <a:spAutoFit/>
          </a:bodyPr>
          <a:lstStyle/>
          <a:p>
            <a:pPr>
              <a:lnSpc>
                <a:spcPts val="2880"/>
              </a:lnSpc>
              <a:spcBef>
                <a:spcPts val="1200"/>
              </a:spcBef>
              <a:tabLst>
                <a:tab pos="7720013" algn="l"/>
              </a:tabLst>
            </a:pPr>
            <a:r>
              <a:rPr lang="zh-CN" altLang="en-US" sz="2400" b="1" dirty="0">
                <a:latin typeface="Meiryo UI" panose="020B0604030504040204" pitchFamily="50" charset="-128"/>
                <a:ea typeface="Meiryo UI" panose="020B0604030504040204" pitchFamily="50" charset="-128"/>
                <a:cs typeface="Meiryo UI" panose="020B0604030504040204" pitchFamily="50" charset="-128"/>
              </a:rPr>
              <a:t>温暖化対策部会</a:t>
            </a:r>
          </a:p>
        </p:txBody>
      </p:sp>
      <p:sp>
        <p:nvSpPr>
          <p:cNvPr id="34" name="Rectangle 3">
            <a:extLst>
              <a:ext uri="{FF2B5EF4-FFF2-40B4-BE49-F238E27FC236}">
                <a16:creationId xmlns:a16="http://schemas.microsoft.com/office/drawing/2014/main" id="{6283772A-4F16-45BA-A521-C178532BE7FC}"/>
              </a:ext>
            </a:extLst>
          </p:cNvPr>
          <p:cNvSpPr>
            <a:spLocks noChangeArrowheads="1"/>
          </p:cNvSpPr>
          <p:nvPr/>
        </p:nvSpPr>
        <p:spPr bwMode="auto">
          <a:xfrm>
            <a:off x="932482" y="3236655"/>
            <a:ext cx="2172511" cy="237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a:t>
            </a:r>
          </a:p>
        </p:txBody>
      </p:sp>
      <p:sp>
        <p:nvSpPr>
          <p:cNvPr id="35" name="Rectangle 3">
            <a:extLst>
              <a:ext uri="{FF2B5EF4-FFF2-40B4-BE49-F238E27FC236}">
                <a16:creationId xmlns:a16="http://schemas.microsoft.com/office/drawing/2014/main" id="{55F42982-4193-47F9-9FA8-821E2A47BE2D}"/>
              </a:ext>
            </a:extLst>
          </p:cNvPr>
          <p:cNvSpPr>
            <a:spLocks noChangeArrowheads="1"/>
          </p:cNvSpPr>
          <p:nvPr/>
        </p:nvSpPr>
        <p:spPr bwMode="auto">
          <a:xfrm>
            <a:off x="1279523" y="4861196"/>
            <a:ext cx="1518303" cy="2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eaLnBrk="0" hangingPunct="0">
              <a:lnSpc>
                <a:spcPts val="1678"/>
              </a:lnSpc>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月頃</a:t>
            </a:r>
          </a:p>
        </p:txBody>
      </p:sp>
      <p:sp>
        <p:nvSpPr>
          <p:cNvPr id="36" name="角丸四角形 46">
            <a:extLst>
              <a:ext uri="{FF2B5EF4-FFF2-40B4-BE49-F238E27FC236}">
                <a16:creationId xmlns:a16="http://schemas.microsoft.com/office/drawing/2014/main" id="{EA9A5433-FE8C-446C-B878-786A885F804D}"/>
              </a:ext>
            </a:extLst>
          </p:cNvPr>
          <p:cNvSpPr/>
          <p:nvPr/>
        </p:nvSpPr>
        <p:spPr>
          <a:xfrm>
            <a:off x="165827" y="2348880"/>
            <a:ext cx="8812345" cy="3095868"/>
          </a:xfrm>
          <a:prstGeom prst="roundRect">
            <a:avLst>
              <a:gd name="adj" fmla="val 4200"/>
            </a:avLst>
          </a:prstGeom>
          <a:noFill/>
          <a:ln w="381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EF31C05F-E313-4B07-9FAB-0542B57AA645}"/>
              </a:ext>
            </a:extLst>
          </p:cNvPr>
          <p:cNvSpPr/>
          <p:nvPr/>
        </p:nvSpPr>
        <p:spPr>
          <a:xfrm>
            <a:off x="1403990" y="5993108"/>
            <a:ext cx="6547463" cy="584775"/>
          </a:xfrm>
          <a:prstGeom prst="rect">
            <a:avLst/>
          </a:prstGeom>
          <a:ln>
            <a:solidFill>
              <a:schemeClr val="bg1"/>
            </a:solidFill>
          </a:ln>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答申等を踏まえ、必要なものに</a:t>
            </a:r>
            <a:r>
              <a:rPr lang="ja-JP" altLang="en-US" sz="1600" b="1" dirty="0" smtClean="0">
                <a:latin typeface="Meiryo UI" panose="020B0604030504040204" pitchFamily="50" charset="-128"/>
                <a:ea typeface="Meiryo UI" panose="020B0604030504040204" pitchFamily="50" charset="-128"/>
              </a:rPr>
              <a:t>ついて条例化</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2021</a:t>
            </a:r>
            <a:r>
              <a:rPr lang="ja-JP" altLang="en-US" sz="1600" b="1" dirty="0">
                <a:latin typeface="Meiryo UI" panose="020B0604030504040204" pitchFamily="50" charset="-128"/>
                <a:ea typeface="Meiryo UI" panose="020B0604030504040204" pitchFamily="50" charset="-128"/>
              </a:rPr>
              <a:t>年度中）</a:t>
            </a:r>
            <a:endParaRPr lang="ja-JP" altLang="en-US" sz="1600" dirty="0">
              <a:latin typeface="Meiryo UI" panose="020B0604030504040204" pitchFamily="50" charset="-128"/>
              <a:ea typeface="Meiryo UI" panose="020B0604030504040204" pitchFamily="50" charset="-128"/>
            </a:endParaRPr>
          </a:p>
        </p:txBody>
      </p:sp>
      <p:sp>
        <p:nvSpPr>
          <p:cNvPr id="39" name="右矢印 49">
            <a:extLst>
              <a:ext uri="{FF2B5EF4-FFF2-40B4-BE49-F238E27FC236}">
                <a16:creationId xmlns:a16="http://schemas.microsoft.com/office/drawing/2014/main" id="{A2092606-58E8-4519-B5C9-C1A5E36F9ABF}"/>
              </a:ext>
            </a:extLst>
          </p:cNvPr>
          <p:cNvSpPr/>
          <p:nvPr/>
        </p:nvSpPr>
        <p:spPr bwMode="auto">
          <a:xfrm rot="5400000">
            <a:off x="4520418" y="4338848"/>
            <a:ext cx="314609" cy="2738805"/>
          </a:xfrm>
          <a:prstGeom prst="rightArrow">
            <a:avLst>
              <a:gd name="adj1" fmla="val 50000"/>
              <a:gd name="adj2" fmla="val 100000"/>
            </a:avLst>
          </a:prstGeom>
          <a:solidFill>
            <a:schemeClr val="accent5">
              <a:lumMod val="60000"/>
              <a:lumOff val="40000"/>
            </a:schemeClr>
          </a:solidFill>
          <a:ln>
            <a:solidFill>
              <a:schemeClr val="accent5">
                <a:lumMod val="60000"/>
                <a:lumOff val="40000"/>
              </a:schemeClr>
            </a:solidFill>
          </a:ln>
          <a:effectLst/>
        </p:spPr>
        <p:txBody>
          <a:bodyPr vert="horz" wrap="square" lIns="90258" tIns="45129" rIns="90258" bIns="45129" numCol="1" rtlCol="0" anchor="ctr" anchorCtr="0" compatLnSpc="1">
            <a:prstTxWarp prst="textNoShape">
              <a:avLst/>
            </a:prstTxWarp>
            <a:noAutofit/>
          </a:bodyPr>
          <a:lstStyle/>
          <a:p>
            <a:pPr algn="ctr" eaLnBrk="0" hangingPunct="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35">
            <a:extLst>
              <a:ext uri="{FF2B5EF4-FFF2-40B4-BE49-F238E27FC236}">
                <a16:creationId xmlns:a16="http://schemas.microsoft.com/office/drawing/2014/main" id="{EBBEA2CE-7921-4A37-A076-3450549AA4DB}"/>
              </a:ext>
            </a:extLst>
          </p:cNvPr>
          <p:cNvSpPr/>
          <p:nvPr/>
        </p:nvSpPr>
        <p:spPr>
          <a:xfrm>
            <a:off x="755576" y="5898567"/>
            <a:ext cx="7616539" cy="761115"/>
          </a:xfrm>
          <a:prstGeom prst="roundRect">
            <a:avLst>
              <a:gd name="adj" fmla="val 4200"/>
            </a:avLst>
          </a:prstGeom>
          <a:noFill/>
          <a:ln w="381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F129ABEE-7364-4501-AB40-E42B8340AFC4}"/>
              </a:ext>
            </a:extLst>
          </p:cNvPr>
          <p:cNvSpPr txBox="1"/>
          <p:nvPr/>
        </p:nvSpPr>
        <p:spPr>
          <a:xfrm>
            <a:off x="20974" y="398559"/>
            <a:ext cx="2994624"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■検討事項（案）</a:t>
            </a:r>
            <a:endParaRPr kumimoji="1" lang="ja-JP" altLang="en-US" sz="2400" b="1" dirty="0">
              <a:latin typeface="Meiryo UI" panose="020B0604030504040204" pitchFamily="50" charset="-128"/>
              <a:ea typeface="Meiryo UI" panose="020B0604030504040204" pitchFamily="50" charset="-128"/>
            </a:endParaRPr>
          </a:p>
        </p:txBody>
      </p:sp>
      <p:sp>
        <p:nvSpPr>
          <p:cNvPr id="44" name="角丸四角形 45">
            <a:extLst>
              <a:ext uri="{FF2B5EF4-FFF2-40B4-BE49-F238E27FC236}">
                <a16:creationId xmlns:a16="http://schemas.microsoft.com/office/drawing/2014/main" id="{14A3C0CB-926F-4BC6-BCD0-8EFF0125F4E6}"/>
              </a:ext>
            </a:extLst>
          </p:cNvPr>
          <p:cNvSpPr/>
          <p:nvPr/>
        </p:nvSpPr>
        <p:spPr>
          <a:xfrm>
            <a:off x="107504" y="852949"/>
            <a:ext cx="8984677" cy="992173"/>
          </a:xfrm>
          <a:prstGeom prst="roundRect">
            <a:avLst>
              <a:gd name="adj" fmla="val 7384"/>
            </a:avLst>
          </a:prstGeom>
          <a:solidFill>
            <a:schemeClr val="accent5">
              <a:lumMod val="40000"/>
              <a:lumOff val="6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3890BC31-38E8-4DC6-9190-B8BFDA515690}"/>
              </a:ext>
            </a:extLst>
          </p:cNvPr>
          <p:cNvSpPr/>
          <p:nvPr/>
        </p:nvSpPr>
        <p:spPr>
          <a:xfrm>
            <a:off x="74614" y="1036460"/>
            <a:ext cx="9072276"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2050</a:t>
            </a:r>
            <a:r>
              <a:rPr lang="ja-JP" altLang="en-US" dirty="0">
                <a:latin typeface="Meiryo UI" panose="020B0604030504040204" pitchFamily="50" charset="-128"/>
                <a:ea typeface="Meiryo UI" panose="020B0604030504040204" pitchFamily="50" charset="-128"/>
              </a:rPr>
              <a:t>年二酸化炭素排出量実質ゼロをめざし、</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年に向けて、ゼロエミッション車を中心とする電動車を普及促進するために、どのような施策・</a:t>
            </a:r>
            <a:r>
              <a:rPr lang="ja-JP" altLang="en-US" dirty="0" smtClean="0">
                <a:latin typeface="Meiryo UI" panose="020B0604030504040204" pitchFamily="50" charset="-128"/>
                <a:ea typeface="Meiryo UI" panose="020B0604030504040204" pitchFamily="50" charset="-128"/>
              </a:rPr>
              <a:t>制度を構築するべきか。</a:t>
            </a:r>
            <a:endParaRPr lang="en-US" altLang="ja-JP"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EEF7B303-B3EC-44E6-8355-9B8B5D19E2EC}"/>
              </a:ext>
            </a:extLst>
          </p:cNvPr>
          <p:cNvSpPr txBox="1"/>
          <p:nvPr/>
        </p:nvSpPr>
        <p:spPr>
          <a:xfrm>
            <a:off x="20974" y="1855465"/>
            <a:ext cx="2994624" cy="461665"/>
          </a:xfrm>
          <a:prstGeom prst="rect">
            <a:avLst/>
          </a:prstGeom>
          <a:noFill/>
        </p:spPr>
        <p:txBody>
          <a:bodyPr wrap="square" rtlCol="0">
            <a:spAutoFit/>
          </a:bodyPr>
          <a:lstStyle/>
          <a:p>
            <a:r>
              <a:rPr lang="ja-JP" altLang="en-US" sz="2400" b="1" dirty="0">
                <a:latin typeface="Meiryo UI" panose="020B0604030504040204" pitchFamily="50" charset="-128"/>
                <a:ea typeface="Meiryo UI" panose="020B0604030504040204" pitchFamily="50" charset="-128"/>
              </a:rPr>
              <a:t>■スケジュール（案）</a:t>
            </a:r>
            <a:endParaRPr kumimoji="1" lang="ja-JP" altLang="en-US"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38028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2485" y="998240"/>
            <a:ext cx="8229600" cy="990600"/>
          </a:xfrm>
        </p:spPr>
        <p:txBody>
          <a:bodyPr/>
          <a:lstStyle/>
          <a:p>
            <a:r>
              <a:rPr lang="ja-JP" altLang="en-US" dirty="0"/>
              <a:t>　　</a:t>
            </a:r>
            <a:r>
              <a:rPr kumimoji="1" lang="ja-JP" altLang="en-US" dirty="0"/>
              <a:t>構成</a:t>
            </a:r>
          </a:p>
        </p:txBody>
      </p:sp>
      <p:sp>
        <p:nvSpPr>
          <p:cNvPr id="3" name="コンテンツ プレースホルダー 2"/>
          <p:cNvSpPr>
            <a:spLocks noGrp="1"/>
          </p:cNvSpPr>
          <p:nvPr>
            <p:ph idx="1"/>
          </p:nvPr>
        </p:nvSpPr>
        <p:spPr>
          <a:xfrm>
            <a:off x="807096" y="2212976"/>
            <a:ext cx="7923466" cy="3477875"/>
          </a:xfrm>
        </p:spPr>
        <p:txBody>
          <a:bodyPr wrap="square">
            <a:spAutoFit/>
          </a:bodyPr>
          <a:lstStyle/>
          <a:p>
            <a:pPr marL="0" indent="0">
              <a:spcBef>
                <a:spcPts val="3000"/>
              </a:spcBef>
              <a:buNone/>
            </a:pPr>
            <a:r>
              <a:rPr lang="ja-JP" altLang="en-US" b="1" dirty="0">
                <a:latin typeface="Meiryo UI" panose="020B0604030504040204" pitchFamily="50" charset="-128"/>
                <a:ea typeface="Meiryo UI" panose="020B0604030504040204" pitchFamily="50" charset="-128"/>
              </a:rPr>
              <a:t>１　大阪府における状況</a:t>
            </a:r>
            <a:endParaRPr lang="en-US" altLang="ja-JP" b="1" dirty="0">
              <a:latin typeface="Meiryo UI" panose="020B0604030504040204" pitchFamily="50" charset="-128"/>
              <a:ea typeface="Meiryo UI" panose="020B0604030504040204" pitchFamily="50" charset="-128"/>
            </a:endParaRPr>
          </a:p>
          <a:p>
            <a:pPr marL="0" indent="0">
              <a:spcBef>
                <a:spcPts val="3000"/>
              </a:spcBef>
              <a:buNone/>
            </a:pPr>
            <a:r>
              <a:rPr lang="ja-JP" altLang="en-US" b="1" dirty="0">
                <a:latin typeface="Meiryo UI" panose="020B0604030504040204" pitchFamily="50" charset="-128"/>
                <a:ea typeface="Meiryo UI" panose="020B0604030504040204" pitchFamily="50" charset="-128"/>
              </a:rPr>
              <a:t>２　世界における状況と動向</a:t>
            </a:r>
            <a:endParaRPr lang="en-US" altLang="ja-JP" b="1" dirty="0">
              <a:latin typeface="Meiryo UI" panose="020B0604030504040204" pitchFamily="50" charset="-128"/>
              <a:ea typeface="Meiryo UI" panose="020B0604030504040204" pitchFamily="50" charset="-128"/>
            </a:endParaRPr>
          </a:p>
          <a:p>
            <a:pPr marL="0" indent="0">
              <a:spcBef>
                <a:spcPts val="3000"/>
              </a:spcBef>
              <a:buNone/>
            </a:pPr>
            <a:r>
              <a:rPr lang="ja-JP" altLang="en-US" b="1" dirty="0">
                <a:latin typeface="Meiryo UI" panose="020B0604030504040204" pitchFamily="50" charset="-128"/>
                <a:ea typeface="Meiryo UI" panose="020B0604030504040204" pitchFamily="50" charset="-128"/>
              </a:rPr>
              <a:t>３　国内における状況と動向</a:t>
            </a:r>
            <a:endParaRPr lang="en-US" altLang="ja-JP" b="1" dirty="0">
              <a:latin typeface="Meiryo UI" panose="020B0604030504040204" pitchFamily="50" charset="-128"/>
              <a:ea typeface="Meiryo UI" panose="020B0604030504040204" pitchFamily="50" charset="-128"/>
            </a:endParaRPr>
          </a:p>
          <a:p>
            <a:pPr marL="0" indent="0">
              <a:spcBef>
                <a:spcPts val="3000"/>
              </a:spcBef>
              <a:buNone/>
            </a:pPr>
            <a:r>
              <a:rPr lang="ja-JP" altLang="en-US" b="1" dirty="0">
                <a:latin typeface="Meiryo UI" panose="020B0604030504040204" pitchFamily="50" charset="-128"/>
                <a:ea typeface="Meiryo UI" panose="020B0604030504040204" pitchFamily="50" charset="-128"/>
              </a:rPr>
              <a:t>４　自治体における制度</a:t>
            </a:r>
            <a:endParaRPr lang="ja-JP" altLang="en-US" b="1"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3000"/>
              </a:spcBef>
              <a:buNone/>
            </a:pPr>
            <a:r>
              <a:rPr lang="ja-JP" altLang="en-US" b="1" dirty="0">
                <a:latin typeface="Meiryo UI" panose="020B0604030504040204" pitchFamily="50" charset="-128"/>
                <a:ea typeface="Meiryo UI" panose="020B0604030504040204" pitchFamily="50" charset="-128"/>
              </a:rPr>
              <a:t>５　</a:t>
            </a:r>
            <a:r>
              <a:rPr lang="ja-JP" altLang="en-US" b="1" dirty="0">
                <a:latin typeface="Meiryo UI" panose="020B0604030504040204" pitchFamily="50" charset="-128"/>
                <a:ea typeface="Meiryo UI" panose="020B0604030504040204" pitchFamily="50" charset="-128"/>
                <a:cs typeface="Meiryo UI" panose="020B0604030504040204" pitchFamily="50" charset="-128"/>
              </a:rPr>
              <a:t>部会での検討事項及びスケジュール案</a:t>
            </a:r>
            <a:endParaRPr lang="en-US" altLang="ja-JP" b="1"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F0DA1747-7AE3-4485-B1CC-5CDDF653E874}" type="slidenum">
              <a:rPr kumimoji="1" lang="ja-JP" altLang="en-US" smtClean="0"/>
              <a:t>1</a:t>
            </a:fld>
            <a:endParaRPr kumimoji="1" lang="ja-JP" altLang="en-US"/>
          </a:p>
        </p:txBody>
      </p:sp>
      <p:sp>
        <p:nvSpPr>
          <p:cNvPr id="4" name="角丸四角形 3"/>
          <p:cNvSpPr/>
          <p:nvPr/>
        </p:nvSpPr>
        <p:spPr>
          <a:xfrm>
            <a:off x="755576" y="1988840"/>
            <a:ext cx="7820626" cy="3935523"/>
          </a:xfrm>
          <a:prstGeom prst="roundRect">
            <a:avLst>
              <a:gd name="adj" fmla="val 799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Tree>
    <p:extLst>
      <p:ext uri="{BB962C8B-B14F-4D97-AF65-F5344CB8AC3E}">
        <p14:creationId xmlns:p14="http://schemas.microsoft.com/office/powerpoint/2010/main" val="29679921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432F1122-CBE5-4AE1-98AC-27670D15743A}"/>
              </a:ext>
            </a:extLst>
          </p:cNvPr>
          <p:cNvSpPr/>
          <p:nvPr/>
        </p:nvSpPr>
        <p:spPr>
          <a:xfrm>
            <a:off x="683005" y="2034009"/>
            <a:ext cx="7836882" cy="1512168"/>
          </a:xfrm>
          <a:prstGeom prst="rect">
            <a:avLst/>
          </a:prstGeom>
          <a:solidFill>
            <a:schemeClr val="accent6">
              <a:lumMod val="40000"/>
              <a:lumOff val="6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4" name="スライド番号プレースホルダー 3">
            <a:extLst>
              <a:ext uri="{FF2B5EF4-FFF2-40B4-BE49-F238E27FC236}">
                <a16:creationId xmlns:a16="http://schemas.microsoft.com/office/drawing/2014/main" id="{6953636E-2480-4C5F-929E-DCBC6B0B2FBF}"/>
              </a:ext>
            </a:extLst>
          </p:cNvPr>
          <p:cNvSpPr>
            <a:spLocks noGrp="1"/>
          </p:cNvSpPr>
          <p:nvPr>
            <p:ph type="sldNum" sz="quarter" idx="12"/>
          </p:nvPr>
        </p:nvSpPr>
        <p:spPr/>
        <p:txBody>
          <a:bodyPr/>
          <a:lstStyle/>
          <a:p>
            <a:fld id="{F0DA1747-7AE3-4485-B1CC-5CDDF653E874}" type="slidenum">
              <a:rPr kumimoji="1" lang="ja-JP" altLang="en-US" smtClean="0"/>
              <a:t>2</a:t>
            </a:fld>
            <a:endParaRPr kumimoji="1" lang="ja-JP" altLang="en-US"/>
          </a:p>
        </p:txBody>
      </p:sp>
      <p:sp>
        <p:nvSpPr>
          <p:cNvPr id="11" name="テキスト ボックス 10">
            <a:extLst>
              <a:ext uri="{FF2B5EF4-FFF2-40B4-BE49-F238E27FC236}">
                <a16:creationId xmlns:a16="http://schemas.microsoft.com/office/drawing/2014/main" id="{D85538E7-BE6B-4352-89F6-B699CAA961EB}"/>
              </a:ext>
            </a:extLst>
          </p:cNvPr>
          <p:cNvSpPr txBox="1"/>
          <p:nvPr/>
        </p:nvSpPr>
        <p:spPr>
          <a:xfrm>
            <a:off x="12852" y="413121"/>
            <a:ext cx="9095651"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令和２年</a:t>
            </a:r>
            <a:r>
              <a:rPr lang="en-US" altLang="ja-JP" sz="2800" b="1" dirty="0">
                <a:latin typeface="Meiryo UI" panose="020B0604030504040204" pitchFamily="50" charset="-128"/>
                <a:ea typeface="Meiryo UI" panose="020B0604030504040204" pitchFamily="50" charset="-128"/>
              </a:rPr>
              <a:t>11</a:t>
            </a:r>
            <a:r>
              <a:rPr lang="ja-JP" altLang="en-US" sz="2800" b="1" dirty="0">
                <a:latin typeface="Meiryo UI" panose="020B0604030504040204" pitchFamily="50" charset="-128"/>
                <a:ea typeface="Meiryo UI" panose="020B0604030504040204" pitchFamily="50" charset="-128"/>
              </a:rPr>
              <a:t>月環境審議会の答申</a:t>
            </a:r>
            <a:endParaRPr lang="en-US" altLang="ja-JP" sz="2800" b="1" dirty="0">
              <a:latin typeface="Meiryo UI" panose="020B0604030504040204" pitchFamily="50" charset="-128"/>
              <a:ea typeface="Meiryo UI" panose="020B0604030504040204" pitchFamily="50" charset="-128"/>
            </a:endParaRPr>
          </a:p>
          <a:p>
            <a:r>
              <a:rPr lang="ja-JP" altLang="en-US" sz="2800" b="1" dirty="0">
                <a:latin typeface="Meiryo UI" panose="020B0604030504040204" pitchFamily="50" charset="-128"/>
                <a:ea typeface="Meiryo UI" panose="020B0604030504040204" pitchFamily="50" charset="-128"/>
              </a:rPr>
              <a:t>　「今後の地球温暖化対策のあり方について」</a:t>
            </a:r>
          </a:p>
        </p:txBody>
      </p:sp>
      <p:sp>
        <p:nvSpPr>
          <p:cNvPr id="12" name="テキスト ボックス 11">
            <a:extLst>
              <a:ext uri="{FF2B5EF4-FFF2-40B4-BE49-F238E27FC236}">
                <a16:creationId xmlns:a16="http://schemas.microsoft.com/office/drawing/2014/main" id="{E7B7A721-8704-4922-8E20-8974524DE3B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a:extLst>
              <a:ext uri="{FF2B5EF4-FFF2-40B4-BE49-F238E27FC236}">
                <a16:creationId xmlns:a16="http://schemas.microsoft.com/office/drawing/2014/main" id="{C75191DD-F348-4CD0-8AC3-A19DDE56769E}"/>
              </a:ext>
            </a:extLst>
          </p:cNvPr>
          <p:cNvSpPr/>
          <p:nvPr/>
        </p:nvSpPr>
        <p:spPr>
          <a:xfrm>
            <a:off x="575556" y="1439616"/>
            <a:ext cx="8424936" cy="400110"/>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000" b="1" dirty="0">
                <a:latin typeface="Meiryo UI" panose="020B0604030504040204" pitchFamily="50" charset="-128"/>
                <a:ea typeface="Meiryo UI" panose="020B0604030504040204" pitchFamily="50" charset="-128"/>
              </a:rPr>
              <a:t>「輸送・移動における脱炭素化に向けた取組促進」における今後の取組方向</a:t>
            </a:r>
            <a:endParaRPr lang="ja-JP" altLang="en-US" sz="1200" dirty="0">
              <a:latin typeface="Meiryo UI" panose="020B0604030504040204" pitchFamily="50" charset="-128"/>
              <a:ea typeface="Meiryo UI" panose="020B0604030504040204" pitchFamily="50" charset="-128"/>
            </a:endParaRPr>
          </a:p>
        </p:txBody>
      </p:sp>
      <p:sp>
        <p:nvSpPr>
          <p:cNvPr id="14" name="Rectangle 8">
            <a:extLst>
              <a:ext uri="{FF2B5EF4-FFF2-40B4-BE49-F238E27FC236}">
                <a16:creationId xmlns:a16="http://schemas.microsoft.com/office/drawing/2014/main" id="{45F4126D-652B-4124-A522-108C1FC016BE}"/>
              </a:ext>
            </a:extLst>
          </p:cNvPr>
          <p:cNvSpPr>
            <a:spLocks noChangeArrowheads="1"/>
          </p:cNvSpPr>
          <p:nvPr/>
        </p:nvSpPr>
        <p:spPr bwMode="auto">
          <a:xfrm>
            <a:off x="683006" y="1769947"/>
            <a:ext cx="806489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en-US" altLang="ja-JP" sz="1600" b="1" dirty="0">
                <a:latin typeface="Meiryo UI" panose="020B0604030504040204" pitchFamily="50" charset="-128"/>
                <a:ea typeface="Meiryo UI" panose="020B0604030504040204" pitchFamily="50" charset="-128"/>
              </a:rPr>
              <a:t>(a) </a:t>
            </a:r>
            <a:r>
              <a:rPr lang="ja-JP" altLang="en-US" sz="1600" b="1" dirty="0">
                <a:latin typeface="Meiryo UI" panose="020B0604030504040204" pitchFamily="50" charset="-128"/>
                <a:ea typeface="Meiryo UI" panose="020B0604030504040204" pitchFamily="50" charset="-128"/>
              </a:rPr>
              <a:t>ゼロエミッション車（</a:t>
            </a:r>
            <a:r>
              <a:rPr lang="en-US" altLang="ja-JP" sz="1600" b="1" dirty="0">
                <a:latin typeface="Meiryo UI" panose="020B0604030504040204" pitchFamily="50" charset="-128"/>
                <a:ea typeface="Meiryo UI" panose="020B0604030504040204" pitchFamily="50" charset="-128"/>
              </a:rPr>
              <a:t>ZEV</a:t>
            </a:r>
            <a:r>
              <a:rPr lang="ja-JP" altLang="en-US" sz="1600" b="1" dirty="0">
                <a:latin typeface="Meiryo UI" panose="020B0604030504040204" pitchFamily="50" charset="-128"/>
                <a:ea typeface="Meiryo UI" panose="020B0604030504040204" pitchFamily="50" charset="-128"/>
              </a:rPr>
              <a:t>）</a:t>
            </a:r>
            <a:r>
              <a:rPr lang="ja-JP" altLang="ja-JP" sz="1600" b="1" dirty="0">
                <a:latin typeface="Meiryo UI" panose="020B0604030504040204" pitchFamily="50" charset="-128"/>
                <a:ea typeface="Meiryo UI" panose="020B0604030504040204" pitchFamily="50" charset="-128"/>
              </a:rPr>
              <a:t>を中心とした電動車の普及促進</a:t>
            </a:r>
          </a:p>
          <a:p>
            <a:r>
              <a:rPr lang="ja-JP" altLang="ja-JP" sz="1600" b="1" dirty="0">
                <a:latin typeface="Meiryo UI" panose="020B0604030504040204" pitchFamily="50" charset="-128"/>
                <a:ea typeface="Meiryo UI" panose="020B0604030504040204" pitchFamily="50" charset="-128"/>
              </a:rPr>
              <a:t>○環境性能の優れた電動車を普及。特に</a:t>
            </a:r>
            <a:r>
              <a:rPr lang="en-US" altLang="ja-JP" sz="1600" b="1" dirty="0">
                <a:latin typeface="Meiryo UI" panose="020B0604030504040204" pitchFamily="50" charset="-128"/>
                <a:ea typeface="Meiryo UI" panose="020B0604030504040204" pitchFamily="50" charset="-128"/>
              </a:rPr>
              <a:t>ZEV</a:t>
            </a:r>
            <a:r>
              <a:rPr lang="ja-JP" altLang="ja-JP" sz="1600" b="1" dirty="0">
                <a:latin typeface="Meiryo UI" panose="020B0604030504040204" pitchFamily="50" charset="-128"/>
                <a:ea typeface="Meiryo UI" panose="020B0604030504040204" pitchFamily="50" charset="-128"/>
              </a:rPr>
              <a:t>の普及を重点化。</a:t>
            </a:r>
          </a:p>
          <a:p>
            <a:r>
              <a:rPr lang="ja-JP" altLang="ja-JP" sz="1600" b="1" dirty="0">
                <a:latin typeface="Meiryo UI" panose="020B0604030504040204" pitchFamily="50" charset="-128"/>
                <a:ea typeface="Meiryo UI" panose="020B0604030504040204" pitchFamily="50" charset="-128"/>
              </a:rPr>
              <a:t>○レンタカー・カーシェアリングサービスにおける</a:t>
            </a:r>
            <a:r>
              <a:rPr lang="en-US" altLang="ja-JP" sz="1600" b="1" dirty="0">
                <a:latin typeface="Meiryo UI" panose="020B0604030504040204" pitchFamily="50" charset="-128"/>
                <a:ea typeface="Meiryo UI" panose="020B0604030504040204" pitchFamily="50" charset="-128"/>
              </a:rPr>
              <a:t>ZEV</a:t>
            </a:r>
            <a:r>
              <a:rPr lang="ja-JP" altLang="ja-JP" sz="1600" b="1" dirty="0">
                <a:latin typeface="Meiryo UI" panose="020B0604030504040204" pitchFamily="50" charset="-128"/>
                <a:ea typeface="Meiryo UI" panose="020B0604030504040204" pitchFamily="50" charset="-128"/>
              </a:rPr>
              <a:t>の普及</a:t>
            </a:r>
          </a:p>
          <a:p>
            <a:r>
              <a:rPr lang="ja-JP" altLang="ja-JP" sz="1600" b="1" dirty="0">
                <a:latin typeface="Meiryo UI" panose="020B0604030504040204" pitchFamily="50" charset="-128"/>
                <a:ea typeface="Meiryo UI" panose="020B0604030504040204" pitchFamily="50" charset="-128"/>
              </a:rPr>
              <a:t>○バス・トラックへの</a:t>
            </a:r>
            <a:r>
              <a:rPr lang="en-US" altLang="ja-JP" sz="1600" b="1" dirty="0">
                <a:latin typeface="Meiryo UI" panose="020B0604030504040204" pitchFamily="50" charset="-128"/>
                <a:ea typeface="Meiryo UI" panose="020B0604030504040204" pitchFamily="50" charset="-128"/>
              </a:rPr>
              <a:t>ZEV</a:t>
            </a:r>
            <a:r>
              <a:rPr lang="ja-JP" altLang="ja-JP" sz="1600" b="1" dirty="0">
                <a:latin typeface="Meiryo UI" panose="020B0604030504040204" pitchFamily="50" charset="-128"/>
                <a:ea typeface="Meiryo UI" panose="020B0604030504040204" pitchFamily="50" charset="-128"/>
              </a:rPr>
              <a:t>の普及</a:t>
            </a:r>
          </a:p>
          <a:p>
            <a:r>
              <a:rPr lang="ja-JP" altLang="ja-JP" sz="1600" b="1" dirty="0">
                <a:latin typeface="Meiryo UI" panose="020B0604030504040204" pitchFamily="50" charset="-128"/>
                <a:ea typeface="Meiryo UI" panose="020B0604030504040204" pitchFamily="50" charset="-128"/>
              </a:rPr>
              <a:t>○充電器・水素ステーションなどインフラの整備促進、電気自動車のワイヤレス充電化</a:t>
            </a:r>
          </a:p>
          <a:p>
            <a:r>
              <a:rPr lang="ja-JP" altLang="ja-JP" sz="1600" b="1" dirty="0">
                <a:latin typeface="Meiryo UI" panose="020B0604030504040204" pitchFamily="50" charset="-128"/>
                <a:ea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rPr>
              <a:t>ZEV</a:t>
            </a:r>
            <a:r>
              <a:rPr lang="ja-JP" altLang="ja-JP" sz="1600" b="1" dirty="0">
                <a:latin typeface="Meiryo UI" panose="020B0604030504040204" pitchFamily="50" charset="-128"/>
                <a:ea typeface="Meiryo UI" panose="020B0604030504040204" pitchFamily="50" charset="-128"/>
              </a:rPr>
              <a:t>の蓄電・給電機能をエネルギーシステムの一部として活用（災害時の活用、</a:t>
            </a:r>
            <a:r>
              <a:rPr lang="en-US" altLang="ja-JP" sz="1600" b="1" dirty="0">
                <a:latin typeface="Meiryo UI" panose="020B0604030504040204" pitchFamily="50" charset="-128"/>
                <a:ea typeface="Meiryo UI" panose="020B0604030504040204" pitchFamily="50" charset="-128"/>
              </a:rPr>
              <a:t>V2H </a:t>
            </a:r>
            <a:r>
              <a:rPr lang="ja-JP" altLang="ja-JP" sz="1600" b="1" dirty="0">
                <a:latin typeface="Meiryo UI" panose="020B0604030504040204" pitchFamily="50" charset="-128"/>
                <a:ea typeface="Meiryo UI" panose="020B0604030504040204" pitchFamily="50" charset="-128"/>
              </a:rPr>
              <a:t>等）</a:t>
            </a:r>
            <a:endParaRPr lang="en-US" altLang="ja-JP" sz="1600" b="1" dirty="0">
              <a:latin typeface="Meiryo UI" panose="020B0604030504040204" pitchFamily="50" charset="-128"/>
              <a:ea typeface="Meiryo UI" panose="020B0604030504040204" pitchFamily="50" charset="-128"/>
            </a:endParaRPr>
          </a:p>
          <a:p>
            <a:pPr>
              <a:spcBef>
                <a:spcPts val="600"/>
              </a:spcBef>
            </a:pPr>
            <a:r>
              <a:rPr lang="en-US" altLang="ja-JP"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b) </a:t>
            </a:r>
            <a:r>
              <a:rPr lang="ja-JP" altLang="ja-JP" sz="1600" dirty="0">
                <a:latin typeface="Meiryo UI" panose="020B0604030504040204" pitchFamily="50" charset="-128"/>
                <a:ea typeface="Meiryo UI" panose="020B0604030504040204" pitchFamily="50" charset="-128"/>
              </a:rPr>
              <a:t>新たなモビリティサービスの導入促進</a:t>
            </a:r>
          </a:p>
          <a:p>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AI</a:t>
            </a:r>
            <a:r>
              <a:rPr lang="ja-JP" altLang="ja-JP" sz="1600" dirty="0">
                <a:latin typeface="Meiryo UI" panose="020B0604030504040204" pitchFamily="50" charset="-128"/>
                <a:ea typeface="Meiryo UI" panose="020B0604030504040204" pitchFamily="50" charset="-128"/>
              </a:rPr>
              <a:t>オンデマンド交通、自動運転技術、</a:t>
            </a:r>
            <a:r>
              <a:rPr lang="en-US" altLang="ja-JP" sz="1600" dirty="0">
                <a:latin typeface="Meiryo UI" panose="020B0604030504040204" pitchFamily="50" charset="-128"/>
                <a:ea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rPr>
              <a:t>MaaS</a:t>
            </a:r>
            <a:r>
              <a:rPr lang="ja-JP" altLang="ja-JP" sz="1600" dirty="0">
                <a:latin typeface="Meiryo UI" panose="020B0604030504040204" pitchFamily="50" charset="-128"/>
                <a:ea typeface="Meiryo UI" panose="020B0604030504040204" pitchFamily="50" charset="-128"/>
              </a:rPr>
              <a:t>等の導入促進</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c) </a:t>
            </a:r>
            <a:r>
              <a:rPr lang="ja-JP" altLang="ja-JP" sz="1600" dirty="0">
                <a:latin typeface="Meiryo UI" panose="020B0604030504040204" pitchFamily="50" charset="-128"/>
                <a:ea typeface="Meiryo UI" panose="020B0604030504040204" pitchFamily="50" charset="-128"/>
              </a:rPr>
              <a:t>公共交通機関・自転車等の利用促進</a:t>
            </a:r>
          </a:p>
          <a:p>
            <a:r>
              <a:rPr lang="ja-JP" altLang="ja-JP" sz="1600" dirty="0">
                <a:latin typeface="Meiryo UI" panose="020B0604030504040204" pitchFamily="50" charset="-128"/>
                <a:ea typeface="Meiryo UI" panose="020B0604030504040204" pitchFamily="50" charset="-128"/>
              </a:rPr>
              <a:t>○観光・商業・まちづくりなど様々な主体との連携による公共交通の利用促進</a:t>
            </a:r>
          </a:p>
          <a:p>
            <a:r>
              <a:rPr lang="ja-JP" altLang="ja-JP" sz="1600" dirty="0">
                <a:latin typeface="Meiryo UI" panose="020B0604030504040204" pitchFamily="50" charset="-128"/>
                <a:ea typeface="Meiryo UI" panose="020B0604030504040204" pitchFamily="50" charset="-128"/>
              </a:rPr>
              <a:t>○コンパクトシティ化 の推進</a:t>
            </a:r>
          </a:p>
          <a:p>
            <a:r>
              <a:rPr lang="ja-JP" altLang="ja-JP" sz="1600" dirty="0">
                <a:latin typeface="Meiryo UI" panose="020B0604030504040204" pitchFamily="50" charset="-128"/>
                <a:ea typeface="Meiryo UI" panose="020B0604030504040204" pitchFamily="50" charset="-128"/>
              </a:rPr>
              <a:t>○歩行者や自転車利用者の安全の確保</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d) </a:t>
            </a:r>
            <a:r>
              <a:rPr lang="ja-JP" altLang="ja-JP" sz="1600" dirty="0">
                <a:latin typeface="Meiryo UI" panose="020B0604030504040204" pitchFamily="50" charset="-128"/>
                <a:ea typeface="Meiryo UI" panose="020B0604030504040204" pitchFamily="50" charset="-128"/>
              </a:rPr>
              <a:t>貨物による輸送効率の向上</a:t>
            </a:r>
          </a:p>
          <a:p>
            <a:r>
              <a:rPr lang="ja-JP" altLang="ja-JP" sz="1600" dirty="0">
                <a:latin typeface="Meiryo UI" panose="020B0604030504040204" pitchFamily="50" charset="-128"/>
                <a:ea typeface="Meiryo UI" panose="020B0604030504040204" pitchFamily="50" charset="-128"/>
              </a:rPr>
              <a:t>○輸送網の集約や輸配送の共同化等の物流効率化の推進</a:t>
            </a:r>
          </a:p>
          <a:p>
            <a:r>
              <a:rPr lang="ja-JP" altLang="ja-JP" sz="1600" dirty="0">
                <a:latin typeface="Meiryo UI" panose="020B0604030504040204" pitchFamily="50" charset="-128"/>
                <a:ea typeface="Meiryo UI" panose="020B0604030504040204" pitchFamily="50" charset="-128"/>
              </a:rPr>
              <a:t>○宅配ボックスの設置や置き配などの再配達削減の取組みの促進</a:t>
            </a:r>
            <a:endParaRPr lang="en-US" altLang="ja-JP" sz="1600" dirty="0">
              <a:latin typeface="Meiryo UI" panose="020B0604030504040204" pitchFamily="50" charset="-128"/>
              <a:ea typeface="Meiryo UI" panose="020B0604030504040204" pitchFamily="50" charset="-128"/>
            </a:endParaRPr>
          </a:p>
          <a:p>
            <a:pPr>
              <a:spcBef>
                <a:spcPts val="600"/>
              </a:spcBef>
            </a:pPr>
            <a:r>
              <a:rPr lang="en-US" altLang="ja-JP"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e) </a:t>
            </a:r>
            <a:r>
              <a:rPr lang="ja-JP" altLang="ja-JP" sz="1600" dirty="0">
                <a:latin typeface="Meiryo UI" panose="020B0604030504040204" pitchFamily="50" charset="-128"/>
                <a:ea typeface="Meiryo UI" panose="020B0604030504040204" pitchFamily="50" charset="-128"/>
              </a:rPr>
              <a:t>環境に配慮した自動車利用</a:t>
            </a:r>
          </a:p>
          <a:p>
            <a:r>
              <a:rPr lang="ja-JP" altLang="ja-JP" sz="1600" dirty="0">
                <a:latin typeface="Meiryo UI" panose="020B0604030504040204" pitchFamily="50" charset="-128"/>
                <a:ea typeface="Meiryo UI" panose="020B0604030504040204" pitchFamily="50" charset="-128"/>
              </a:rPr>
              <a:t>○交通渋滞の緩和策やエコドライブの取組みなどの推進</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135817CC-39AB-4AAA-8D8C-E52454588AAA}"/>
              </a:ext>
            </a:extLst>
          </p:cNvPr>
          <p:cNvSpPr/>
          <p:nvPr/>
        </p:nvSpPr>
        <p:spPr>
          <a:xfrm>
            <a:off x="395535" y="1904687"/>
            <a:ext cx="8400121" cy="4730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3286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953636E-2480-4C5F-929E-DCBC6B0B2FBF}"/>
              </a:ext>
            </a:extLst>
          </p:cNvPr>
          <p:cNvSpPr>
            <a:spLocks noGrp="1"/>
          </p:cNvSpPr>
          <p:nvPr>
            <p:ph type="sldNum" sz="quarter" idx="12"/>
          </p:nvPr>
        </p:nvSpPr>
        <p:spPr/>
        <p:txBody>
          <a:bodyPr/>
          <a:lstStyle/>
          <a:p>
            <a:fld id="{F0DA1747-7AE3-4485-B1CC-5CDDF653E874}" type="slidenum">
              <a:rPr kumimoji="1" lang="ja-JP" altLang="en-US" smtClean="0"/>
              <a:t>3</a:t>
            </a:fld>
            <a:endParaRPr kumimoji="1" lang="ja-JP" altLang="en-US"/>
          </a:p>
        </p:txBody>
      </p:sp>
      <p:pic>
        <p:nvPicPr>
          <p:cNvPr id="6" name="図 5">
            <a:extLst>
              <a:ext uri="{FF2B5EF4-FFF2-40B4-BE49-F238E27FC236}">
                <a16:creationId xmlns:a16="http://schemas.microsoft.com/office/drawing/2014/main" id="{0597A503-550F-4CF3-86B8-23A6C736D527}"/>
              </a:ext>
            </a:extLst>
          </p:cNvPr>
          <p:cNvPicPr>
            <a:picLocks noChangeAspect="1"/>
          </p:cNvPicPr>
          <p:nvPr/>
        </p:nvPicPr>
        <p:blipFill rotWithShape="1">
          <a:blip r:embed="rId2"/>
          <a:srcRect l="27631" t="45847" r="24013" b="12201"/>
          <a:stretch/>
        </p:blipFill>
        <p:spPr>
          <a:xfrm>
            <a:off x="53809" y="2717322"/>
            <a:ext cx="5089799" cy="2943926"/>
          </a:xfrm>
          <a:prstGeom prst="rect">
            <a:avLst/>
          </a:prstGeom>
        </p:spPr>
      </p:pic>
      <p:pic>
        <p:nvPicPr>
          <p:cNvPr id="10" name="図 9">
            <a:extLst>
              <a:ext uri="{FF2B5EF4-FFF2-40B4-BE49-F238E27FC236}">
                <a16:creationId xmlns:a16="http://schemas.microsoft.com/office/drawing/2014/main" id="{73979985-C029-4B6B-9C39-7B9CF445CB73}"/>
              </a:ext>
            </a:extLst>
          </p:cNvPr>
          <p:cNvPicPr>
            <a:picLocks noChangeAspect="1"/>
          </p:cNvPicPr>
          <p:nvPr/>
        </p:nvPicPr>
        <p:blipFill rotWithShape="1">
          <a:blip r:embed="rId3"/>
          <a:srcRect l="15404" t="17038" r="12988" b="14563"/>
          <a:stretch/>
        </p:blipFill>
        <p:spPr>
          <a:xfrm>
            <a:off x="4860033" y="2717322"/>
            <a:ext cx="4302167" cy="2739593"/>
          </a:xfrm>
          <a:prstGeom prst="rect">
            <a:avLst/>
          </a:prstGeom>
        </p:spPr>
      </p:pic>
      <p:sp>
        <p:nvSpPr>
          <p:cNvPr id="11" name="テキスト ボックス 10">
            <a:extLst>
              <a:ext uri="{FF2B5EF4-FFF2-40B4-BE49-F238E27FC236}">
                <a16:creationId xmlns:a16="http://schemas.microsoft.com/office/drawing/2014/main" id="{D85538E7-BE6B-4352-89F6-B699CAA961EB}"/>
              </a:ext>
            </a:extLst>
          </p:cNvPr>
          <p:cNvSpPr txBox="1"/>
          <p:nvPr/>
        </p:nvSpPr>
        <p:spPr>
          <a:xfrm>
            <a:off x="12852" y="413121"/>
            <a:ext cx="9095651" cy="954107"/>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「大阪府地球温暖化対策実行計画（区域施策編）（案）」における運輸部門の取組指標及び参考指標</a:t>
            </a:r>
          </a:p>
        </p:txBody>
      </p:sp>
      <p:sp>
        <p:nvSpPr>
          <p:cNvPr id="12" name="テキスト ボックス 11">
            <a:extLst>
              <a:ext uri="{FF2B5EF4-FFF2-40B4-BE49-F238E27FC236}">
                <a16:creationId xmlns:a16="http://schemas.microsoft.com/office/drawing/2014/main" id="{E7B7A721-8704-4922-8E20-8974524DE3B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78D35FD2-82FF-448A-925A-A6373921929D}"/>
              </a:ext>
            </a:extLst>
          </p:cNvPr>
          <p:cNvSpPr/>
          <p:nvPr/>
        </p:nvSpPr>
        <p:spPr>
          <a:xfrm>
            <a:off x="170921" y="1469071"/>
            <a:ext cx="8891031" cy="738664"/>
          </a:xfrm>
          <a:prstGeom prst="rect">
            <a:avLst/>
          </a:prstGeom>
        </p:spPr>
        <p:txBody>
          <a:bodyPr wrap="square">
            <a:spAutoFit/>
          </a:bodyPr>
          <a:lstStyle/>
          <a:p>
            <a:pPr marL="90488" indent="-90488"/>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・環境審議会の答申「今後の地球温暖化対策のあり方について」を踏まえ、実行計画（区域施策編）（案）を取りまとめ、現在、パブリックコメント（府民意見等）の募集を行っている。</a:t>
            </a:r>
            <a:b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（募集期間：令和３年１月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日（金曜日）から令和３年２月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日（日曜日）まで）</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a:extLst>
              <a:ext uri="{FF2B5EF4-FFF2-40B4-BE49-F238E27FC236}">
                <a16:creationId xmlns:a16="http://schemas.microsoft.com/office/drawing/2014/main" id="{993F2E83-93E9-4C29-ABE0-B508B55872B1}"/>
              </a:ext>
            </a:extLst>
          </p:cNvPr>
          <p:cNvSpPr/>
          <p:nvPr/>
        </p:nvSpPr>
        <p:spPr>
          <a:xfrm>
            <a:off x="59645" y="4317933"/>
            <a:ext cx="4686525" cy="5516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DE3ADE72-AA99-45D3-AF65-A2985FDD7EFC}"/>
              </a:ext>
            </a:extLst>
          </p:cNvPr>
          <p:cNvSpPr/>
          <p:nvPr/>
        </p:nvSpPr>
        <p:spPr>
          <a:xfrm>
            <a:off x="4860032" y="3648617"/>
            <a:ext cx="4149813" cy="165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C75191DD-F348-4CD0-8AC3-A19DDE56769E}"/>
              </a:ext>
            </a:extLst>
          </p:cNvPr>
          <p:cNvSpPr/>
          <p:nvPr/>
        </p:nvSpPr>
        <p:spPr>
          <a:xfrm>
            <a:off x="1641028" y="2255657"/>
            <a:ext cx="2088232" cy="461665"/>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2400" b="1" dirty="0">
                <a:latin typeface="Meiryo UI" panose="020B0604030504040204" pitchFamily="50" charset="-128"/>
                <a:ea typeface="Meiryo UI" panose="020B0604030504040204" pitchFamily="50" charset="-128"/>
              </a:rPr>
              <a:t>取組指標</a:t>
            </a:r>
            <a:endParaRPr lang="ja-JP" altLang="en-US" sz="14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5B37FFA8-10A4-403B-8006-6B7282E49997}"/>
              </a:ext>
            </a:extLst>
          </p:cNvPr>
          <p:cNvSpPr/>
          <p:nvPr/>
        </p:nvSpPr>
        <p:spPr>
          <a:xfrm>
            <a:off x="6300192" y="2367395"/>
            <a:ext cx="2088232" cy="369332"/>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b="1" dirty="0">
                <a:latin typeface="Meiryo UI" panose="020B0604030504040204" pitchFamily="50" charset="-128"/>
                <a:ea typeface="Meiryo UI" panose="020B0604030504040204" pitchFamily="50" charset="-128"/>
              </a:rPr>
              <a:t>参考指標</a:t>
            </a:r>
            <a:endParaRPr lang="ja-JP" altLang="en-US" sz="1100" dirty="0">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57B61C75-D5AC-4B5A-8C98-692903202A7D}"/>
              </a:ext>
            </a:extLst>
          </p:cNvPr>
          <p:cNvSpPr/>
          <p:nvPr/>
        </p:nvSpPr>
        <p:spPr>
          <a:xfrm>
            <a:off x="288202" y="6149600"/>
            <a:ext cx="8716774" cy="523220"/>
          </a:xfrm>
          <a:prstGeom prst="rect">
            <a:avLst/>
          </a:prstGeom>
        </p:spPr>
        <p:txBody>
          <a:bodyPr wrap="square">
            <a:spAutoFit/>
          </a:bodyPr>
          <a:lstStyle/>
          <a:p>
            <a:pPr marL="90488" indent="-90488"/>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取組指標の対象は、国内外の市場への供給状況や</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CO</a:t>
            </a:r>
            <a:r>
              <a:rPr lang="en-US" altLang="ja-JP" sz="1400" baseline="-25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排出量の構成を踏まえ、乗用車（軽乗用車を含む。）に限定</a:t>
            </a:r>
          </a:p>
          <a:p>
            <a:pPr marL="90488" indent="-90488"/>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（トラックやバスは、今後の革新的な技術開発の動向を踏まえ、追加を検討）</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右矢印 19">
            <a:extLst>
              <a:ext uri="{FF2B5EF4-FFF2-40B4-BE49-F238E27FC236}">
                <a16:creationId xmlns:a16="http://schemas.microsoft.com/office/drawing/2014/main" id="{ABE2CA63-AD23-40D6-9B26-1BC8CC0D752A}"/>
              </a:ext>
            </a:extLst>
          </p:cNvPr>
          <p:cNvSpPr/>
          <p:nvPr/>
        </p:nvSpPr>
        <p:spPr>
          <a:xfrm rot="5400000">
            <a:off x="2202534" y="5342092"/>
            <a:ext cx="400744" cy="1132297"/>
          </a:xfrm>
          <a:prstGeom prst="rightArrow">
            <a:avLst/>
          </a:prstGeom>
          <a:solidFill>
            <a:srgbClr val="92D050"/>
          </a:solidFill>
          <a:scene3d>
            <a:camera prst="orthographicFront">
              <a:rot lat="0" lon="0" rev="0"/>
            </a:camera>
            <a:lightRig rig="threePt" dir="t">
              <a:rot lat="0" lon="0" rev="1200000"/>
            </a:lightRig>
          </a:scene3d>
          <a:sp3d>
            <a:bevelT w="0" h="0"/>
          </a:sp3d>
        </p:spPr>
        <p:style>
          <a:lnRef idx="0">
            <a:schemeClr val="accent1"/>
          </a:lnRef>
          <a:fillRef idx="3">
            <a:schemeClr val="accent1"/>
          </a:fillRef>
          <a:effectRef idx="3">
            <a:schemeClr val="accent1"/>
          </a:effectRef>
          <a:fontRef idx="minor">
            <a:schemeClr val="lt1"/>
          </a:fontRef>
        </p:style>
        <p:txBody>
          <a:bodyPr wrap="square" lIns="38841" tIns="0" rIns="38841" bIns="0" rtlCol="0" anchor="ctr">
            <a:noAutofit/>
          </a:bodyPr>
          <a:lstStyle/>
          <a:p>
            <a:pPr algn="ctr" defTabSz="1439683">
              <a:lnSpc>
                <a:spcPts val="1086"/>
              </a:lnSpc>
            </a:pPr>
            <a:endParaRPr lang="ja-JP" altLang="en-US"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005006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srcRect r="10939"/>
          <a:stretch/>
        </p:blipFill>
        <p:spPr>
          <a:xfrm>
            <a:off x="5459009" y="2911539"/>
            <a:ext cx="3649495" cy="2943147"/>
          </a:xfrm>
          <a:prstGeom prst="rect">
            <a:avLst/>
          </a:prstGeom>
        </p:spPr>
      </p:pic>
      <p:pic>
        <p:nvPicPr>
          <p:cNvPr id="3" name="図 2">
            <a:extLst>
              <a:ext uri="{FF2B5EF4-FFF2-40B4-BE49-F238E27FC236}">
                <a16:creationId xmlns:a16="http://schemas.microsoft.com/office/drawing/2014/main" id="{F7B88FA8-423C-4AC3-992D-529881D7BE00}"/>
              </a:ext>
            </a:extLst>
          </p:cNvPr>
          <p:cNvPicPr>
            <a:picLocks noChangeAspect="1"/>
          </p:cNvPicPr>
          <p:nvPr/>
        </p:nvPicPr>
        <p:blipFill rotWithShape="1">
          <a:blip r:embed="rId3"/>
          <a:srcRect l="12988" t="26375" r="12055" b="11441"/>
          <a:stretch/>
        </p:blipFill>
        <p:spPr>
          <a:xfrm>
            <a:off x="175371" y="2890877"/>
            <a:ext cx="5976126" cy="3305118"/>
          </a:xfrm>
          <a:prstGeom prst="rect">
            <a:avLst/>
          </a:prstGeom>
        </p:spPr>
      </p:pic>
      <p:sp>
        <p:nvSpPr>
          <p:cNvPr id="4" name="スライド番号プレースホルダー 3">
            <a:extLst>
              <a:ext uri="{FF2B5EF4-FFF2-40B4-BE49-F238E27FC236}">
                <a16:creationId xmlns:a16="http://schemas.microsoft.com/office/drawing/2014/main" id="{D70FF646-3057-4E43-A1BC-5689ED587240}"/>
              </a:ext>
            </a:extLst>
          </p:cNvPr>
          <p:cNvSpPr>
            <a:spLocks noGrp="1"/>
          </p:cNvSpPr>
          <p:nvPr>
            <p:ph type="sldNum" sz="quarter" idx="12"/>
          </p:nvPr>
        </p:nvSpPr>
        <p:spPr/>
        <p:txBody>
          <a:bodyPr/>
          <a:lstStyle/>
          <a:p>
            <a:fld id="{F0DA1747-7AE3-4485-B1CC-5CDDF653E874}" type="slidenum">
              <a:rPr kumimoji="1" lang="ja-JP" altLang="en-US" smtClean="0"/>
              <a:t>4</a:t>
            </a:fld>
            <a:endParaRPr kumimoji="1" lang="ja-JP" altLang="en-US"/>
          </a:p>
        </p:txBody>
      </p:sp>
      <p:sp>
        <p:nvSpPr>
          <p:cNvPr id="5" name="テキスト ボックス 4">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E052288-DE15-420C-BF90-193BBE7102C5}"/>
              </a:ext>
            </a:extLst>
          </p:cNvPr>
          <p:cNvSpPr txBox="1"/>
          <p:nvPr/>
        </p:nvSpPr>
        <p:spPr>
          <a:xfrm>
            <a:off x="12853" y="413121"/>
            <a:ext cx="598750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運輸部門の温室効果ガス排出量</a:t>
            </a:r>
          </a:p>
        </p:txBody>
      </p:sp>
      <p:sp>
        <p:nvSpPr>
          <p:cNvPr id="7" name="正方形/長方形 6">
            <a:extLst>
              <a:ext uri="{FF2B5EF4-FFF2-40B4-BE49-F238E27FC236}">
                <a16:creationId xmlns:a16="http://schemas.microsoft.com/office/drawing/2014/main" id="{59446BFD-E7A0-4629-9A8C-9A8CB7CFC15B}"/>
              </a:ext>
            </a:extLst>
          </p:cNvPr>
          <p:cNvSpPr/>
          <p:nvPr/>
        </p:nvSpPr>
        <p:spPr>
          <a:xfrm>
            <a:off x="224279" y="1078486"/>
            <a:ext cx="8762168" cy="1477328"/>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年度の運輸部門の温室効果ガス排出量は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万トンであり、府域の総排出量のうち　　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年度に比べると約６％減少しており、二酸化炭素排出の小さい自動車への代替などが要因として考えられる。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・なお、運輸部門の温室効果ガス排出量のうち、約９割を自動車が占める。</a:t>
            </a:r>
          </a:p>
        </p:txBody>
      </p:sp>
      <p:sp>
        <p:nvSpPr>
          <p:cNvPr id="8" name="テキスト ボックス 7">
            <a:extLst>
              <a:ext uri="{FF2B5EF4-FFF2-40B4-BE49-F238E27FC236}">
                <a16:creationId xmlns:a16="http://schemas.microsoft.com/office/drawing/2014/main" id="{2C91271E-A006-4C7D-943F-27738CDC41B5}"/>
              </a:ext>
            </a:extLst>
          </p:cNvPr>
          <p:cNvSpPr txBox="1"/>
          <p:nvPr/>
        </p:nvSpPr>
        <p:spPr>
          <a:xfrm>
            <a:off x="1018871" y="6129166"/>
            <a:ext cx="3563796" cy="307777"/>
          </a:xfrm>
          <a:prstGeom prst="rect">
            <a:avLst/>
          </a:prstGeom>
          <a:noFill/>
        </p:spPr>
        <p:txBody>
          <a:bodyPr wrap="none" rtlCol="0">
            <a:spAutoFit/>
          </a:bodyPr>
          <a:lstStyle/>
          <a:p>
            <a:pPr algn="ctr"/>
            <a:r>
              <a:rPr kumimoji="1" lang="ja-JP" altLang="en-US" sz="1400" dirty="0"/>
              <a:t>大阪府の部門別温室効果ガス排出量の推移</a:t>
            </a:r>
            <a:endParaRPr kumimoji="1" lang="en-US" altLang="ja-JP" sz="1400" dirty="0"/>
          </a:p>
        </p:txBody>
      </p:sp>
      <p:sp>
        <p:nvSpPr>
          <p:cNvPr id="10" name="テキスト ボックス 9">
            <a:extLst>
              <a:ext uri="{FF2B5EF4-FFF2-40B4-BE49-F238E27FC236}">
                <a16:creationId xmlns:a16="http://schemas.microsoft.com/office/drawing/2014/main" id="{9DD392DD-D827-4D8B-805F-49EBAC2C0A9D}"/>
              </a:ext>
            </a:extLst>
          </p:cNvPr>
          <p:cNvSpPr txBox="1"/>
          <p:nvPr/>
        </p:nvSpPr>
        <p:spPr>
          <a:xfrm>
            <a:off x="8244408" y="6554146"/>
            <a:ext cx="3471855" cy="230832"/>
          </a:xfrm>
          <a:prstGeom prst="rect">
            <a:avLst/>
          </a:prstGeom>
          <a:noFill/>
        </p:spPr>
        <p:txBody>
          <a:bodyPr wrap="square" rtlCol="0">
            <a:spAutoFit/>
          </a:bodyPr>
          <a:lstStyle/>
          <a:p>
            <a:r>
              <a:rPr kumimoji="1" lang="ja-JP" altLang="en-US" sz="900" dirty="0"/>
              <a:t>（</a:t>
            </a:r>
            <a:r>
              <a:rPr lang="ja-JP" altLang="en-US" sz="900" dirty="0"/>
              <a:t>出所）大阪府</a:t>
            </a:r>
          </a:p>
        </p:txBody>
      </p:sp>
      <p:sp>
        <p:nvSpPr>
          <p:cNvPr id="11" name="正方形/長方形 10">
            <a:extLst>
              <a:ext uri="{FF2B5EF4-FFF2-40B4-BE49-F238E27FC236}">
                <a16:creationId xmlns:a16="http://schemas.microsoft.com/office/drawing/2014/main" id="{A8BD47FE-6592-41D1-B9FB-F439C1591AB9}"/>
              </a:ext>
            </a:extLst>
          </p:cNvPr>
          <p:cNvSpPr/>
          <p:nvPr/>
        </p:nvSpPr>
        <p:spPr>
          <a:xfrm>
            <a:off x="190179" y="974739"/>
            <a:ext cx="8784976" cy="16129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985EEAA8-6F51-4011-B297-595AF041505F}"/>
              </a:ext>
            </a:extLst>
          </p:cNvPr>
          <p:cNvSpPr txBox="1"/>
          <p:nvPr/>
        </p:nvSpPr>
        <p:spPr>
          <a:xfrm>
            <a:off x="5907241" y="6129166"/>
            <a:ext cx="3057247" cy="523220"/>
          </a:xfrm>
          <a:prstGeom prst="rect">
            <a:avLst/>
          </a:prstGeom>
          <a:noFill/>
        </p:spPr>
        <p:txBody>
          <a:bodyPr wrap="none" rtlCol="0">
            <a:spAutoFit/>
          </a:bodyPr>
          <a:lstStyle/>
          <a:p>
            <a:pPr algn="ctr"/>
            <a:r>
              <a:rPr kumimoji="1" lang="ja-JP" altLang="en-US" sz="1400" dirty="0"/>
              <a:t>運輸部門の二酸化炭素排出量の内訳</a:t>
            </a:r>
            <a:endParaRPr kumimoji="1" lang="en-US" altLang="ja-JP" sz="1400" dirty="0"/>
          </a:p>
          <a:p>
            <a:pPr algn="ctr"/>
            <a:r>
              <a:rPr kumimoji="1" lang="ja-JP" altLang="en-US" sz="1400" dirty="0"/>
              <a:t>（大阪府域）</a:t>
            </a:r>
            <a:endParaRPr kumimoji="1" lang="en-US" altLang="ja-JP" sz="1400" dirty="0"/>
          </a:p>
        </p:txBody>
      </p:sp>
      <p:sp>
        <p:nvSpPr>
          <p:cNvPr id="36" name="テキスト ボックス 35">
            <a:extLst>
              <a:ext uri="{FF2B5EF4-FFF2-40B4-BE49-F238E27FC236}">
                <a16:creationId xmlns:a16="http://schemas.microsoft.com/office/drawing/2014/main" id="{2808C01B-FD62-4C00-9BFA-0ACBA64689AD}"/>
              </a:ext>
            </a:extLst>
          </p:cNvPr>
          <p:cNvSpPr txBox="1"/>
          <p:nvPr/>
        </p:nvSpPr>
        <p:spPr>
          <a:xfrm>
            <a:off x="7884368" y="5540297"/>
            <a:ext cx="3471855" cy="230832"/>
          </a:xfrm>
          <a:prstGeom prst="rect">
            <a:avLst/>
          </a:prstGeom>
          <a:noFill/>
        </p:spPr>
        <p:txBody>
          <a:bodyPr wrap="square" rtlCol="0">
            <a:spAutoFit/>
          </a:bodyPr>
          <a:lstStyle/>
          <a:p>
            <a:r>
              <a:rPr kumimoji="1" lang="en-US" altLang="ja-JP" sz="900" dirty="0"/>
              <a:t>2017</a:t>
            </a:r>
            <a:r>
              <a:rPr kumimoji="1" lang="ja-JP" altLang="en-US" sz="900" dirty="0"/>
              <a:t>年度</a:t>
            </a:r>
            <a:endParaRPr lang="ja-JP" altLang="en-US" sz="900" dirty="0"/>
          </a:p>
        </p:txBody>
      </p:sp>
      <p:sp>
        <p:nvSpPr>
          <p:cNvPr id="37" name="正方形/長方形 36">
            <a:extLst>
              <a:ext uri="{FF2B5EF4-FFF2-40B4-BE49-F238E27FC236}">
                <a16:creationId xmlns:a16="http://schemas.microsoft.com/office/drawing/2014/main" id="{21177E6E-171C-4348-8EEC-0994BB0432C4}"/>
              </a:ext>
            </a:extLst>
          </p:cNvPr>
          <p:cNvSpPr/>
          <p:nvPr/>
        </p:nvSpPr>
        <p:spPr>
          <a:xfrm>
            <a:off x="903621" y="3814354"/>
            <a:ext cx="306870" cy="3570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B4C978E-5339-4844-AA44-BBA2520023BB}"/>
              </a:ext>
            </a:extLst>
          </p:cNvPr>
          <p:cNvSpPr/>
          <p:nvPr/>
        </p:nvSpPr>
        <p:spPr>
          <a:xfrm>
            <a:off x="2084047" y="3714206"/>
            <a:ext cx="302101"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4F371150-8AAB-4B90-8651-A654793ABC11}"/>
              </a:ext>
            </a:extLst>
          </p:cNvPr>
          <p:cNvSpPr/>
          <p:nvPr/>
        </p:nvSpPr>
        <p:spPr>
          <a:xfrm>
            <a:off x="2668946" y="3740632"/>
            <a:ext cx="313739" cy="269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E07B65DA-72FD-402E-BBF5-92239C35FBE4}"/>
              </a:ext>
            </a:extLst>
          </p:cNvPr>
          <p:cNvSpPr/>
          <p:nvPr/>
        </p:nvSpPr>
        <p:spPr>
          <a:xfrm>
            <a:off x="3270065" y="3842476"/>
            <a:ext cx="306870" cy="2592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63C34FA0-7DBA-48BD-9E86-60B2DF9AED89}"/>
              </a:ext>
            </a:extLst>
          </p:cNvPr>
          <p:cNvSpPr/>
          <p:nvPr/>
        </p:nvSpPr>
        <p:spPr>
          <a:xfrm>
            <a:off x="3848529" y="3809934"/>
            <a:ext cx="296751" cy="2656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7B8792A9-1299-4117-AB2A-B1746F91AE64}"/>
              </a:ext>
            </a:extLst>
          </p:cNvPr>
          <p:cNvSpPr/>
          <p:nvPr/>
        </p:nvSpPr>
        <p:spPr>
          <a:xfrm>
            <a:off x="4444896" y="3931290"/>
            <a:ext cx="292567" cy="2531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0F676CC0-2952-4ED8-8C10-73D711AAE632}"/>
              </a:ext>
            </a:extLst>
          </p:cNvPr>
          <p:cNvSpPr/>
          <p:nvPr/>
        </p:nvSpPr>
        <p:spPr>
          <a:xfrm>
            <a:off x="4932040" y="4544475"/>
            <a:ext cx="475590" cy="2444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985EEAA8-6F51-4011-B297-595AF041505F}"/>
              </a:ext>
            </a:extLst>
          </p:cNvPr>
          <p:cNvSpPr txBox="1"/>
          <p:nvPr/>
        </p:nvSpPr>
        <p:spPr>
          <a:xfrm>
            <a:off x="120561" y="2649929"/>
            <a:ext cx="816249" cy="261610"/>
          </a:xfrm>
          <a:prstGeom prst="rect">
            <a:avLst/>
          </a:prstGeom>
          <a:noFill/>
        </p:spPr>
        <p:txBody>
          <a:bodyPr wrap="none" rtlCol="0">
            <a:spAutoFit/>
          </a:bodyPr>
          <a:lstStyle/>
          <a:p>
            <a:pPr algn="ctr"/>
            <a:r>
              <a:rPr kumimoji="1" lang="ja-JP" altLang="en-US" sz="1050" dirty="0" smtClean="0"/>
              <a:t>（万</a:t>
            </a:r>
            <a:r>
              <a:rPr kumimoji="1" lang="en-US" altLang="ja-JP" sz="1050" dirty="0" smtClean="0"/>
              <a:t>t-CO</a:t>
            </a:r>
            <a:r>
              <a:rPr kumimoji="1" lang="en-US" altLang="ja-JP" sz="1050" baseline="-25000" dirty="0" smtClean="0"/>
              <a:t>2</a:t>
            </a:r>
            <a:r>
              <a:rPr kumimoji="1" lang="ja-JP" altLang="en-US" sz="1050" dirty="0" smtClean="0"/>
              <a:t>）</a:t>
            </a:r>
            <a:endParaRPr kumimoji="1" lang="en-US" altLang="ja-JP" sz="1050" dirty="0"/>
          </a:p>
        </p:txBody>
      </p:sp>
    </p:spTree>
    <p:extLst>
      <p:ext uri="{BB962C8B-B14F-4D97-AF65-F5344CB8AC3E}">
        <p14:creationId xmlns:p14="http://schemas.microsoft.com/office/powerpoint/2010/main" val="656957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42345" y="2361402"/>
            <a:ext cx="5112721" cy="3774260"/>
          </a:xfrm>
          <a:prstGeom prst="rect">
            <a:avLst/>
          </a:prstGeom>
        </p:spPr>
      </p:pic>
      <p:sp>
        <p:nvSpPr>
          <p:cNvPr id="4" name="スライド番号プレースホルダー 3">
            <a:extLst>
              <a:ext uri="{FF2B5EF4-FFF2-40B4-BE49-F238E27FC236}">
                <a16:creationId xmlns:a16="http://schemas.microsoft.com/office/drawing/2014/main" id="{D70FF646-3057-4E43-A1BC-5689ED587240}"/>
              </a:ext>
            </a:extLst>
          </p:cNvPr>
          <p:cNvSpPr>
            <a:spLocks noGrp="1"/>
          </p:cNvSpPr>
          <p:nvPr>
            <p:ph type="sldNum" sz="quarter" idx="12"/>
          </p:nvPr>
        </p:nvSpPr>
        <p:spPr/>
        <p:txBody>
          <a:bodyPr/>
          <a:lstStyle/>
          <a:p>
            <a:fld id="{F0DA1747-7AE3-4485-B1CC-5CDDF653E874}"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E052288-DE15-420C-BF90-193BBE7102C5}"/>
              </a:ext>
            </a:extLst>
          </p:cNvPr>
          <p:cNvSpPr txBox="1"/>
          <p:nvPr/>
        </p:nvSpPr>
        <p:spPr>
          <a:xfrm>
            <a:off x="12853" y="413121"/>
            <a:ext cx="5987501"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自動車の二酸化炭素排出量</a:t>
            </a:r>
          </a:p>
        </p:txBody>
      </p:sp>
      <p:sp>
        <p:nvSpPr>
          <p:cNvPr id="7" name="正方形/長方形 6">
            <a:extLst>
              <a:ext uri="{FF2B5EF4-FFF2-40B4-BE49-F238E27FC236}">
                <a16:creationId xmlns:a16="http://schemas.microsoft.com/office/drawing/2014/main" id="{59446BFD-E7A0-4629-9A8C-9A8CB7CFC15B}"/>
              </a:ext>
            </a:extLst>
          </p:cNvPr>
          <p:cNvSpPr/>
          <p:nvPr/>
        </p:nvSpPr>
        <p:spPr>
          <a:xfrm>
            <a:off x="224279" y="1078486"/>
            <a:ext cx="8762168" cy="1200329"/>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年度における自動車の二酸化炭素排出量は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万トンであり、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年度に比べると約７％減少している</a:t>
            </a:r>
            <a:r>
              <a:rPr lang="ja-JP" altLang="en-US">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年度に比べると約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・車種別の割合をみると、乗用車が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37</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％を占めて最も多く、次いで普通貨物車が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％を占める。</a:t>
            </a: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また、乗用系と貨物系が各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2C91271E-A006-4C7D-943F-27738CDC41B5}"/>
              </a:ext>
            </a:extLst>
          </p:cNvPr>
          <p:cNvSpPr txBox="1"/>
          <p:nvPr/>
        </p:nvSpPr>
        <p:spPr>
          <a:xfrm>
            <a:off x="1034818" y="6061114"/>
            <a:ext cx="3828291" cy="307777"/>
          </a:xfrm>
          <a:prstGeom prst="rect">
            <a:avLst/>
          </a:prstGeom>
          <a:noFill/>
        </p:spPr>
        <p:txBody>
          <a:bodyPr wrap="none" rtlCol="0">
            <a:spAutoFit/>
          </a:bodyPr>
          <a:lstStyle/>
          <a:p>
            <a:pPr algn="ctr"/>
            <a:r>
              <a:rPr kumimoji="1" lang="ja-JP" altLang="en-US" sz="1400" dirty="0"/>
              <a:t>自動車の二酸化炭素排出量の推移（大阪府域）</a:t>
            </a:r>
            <a:endParaRPr kumimoji="1" lang="en-US" altLang="ja-JP" sz="1400" dirty="0"/>
          </a:p>
        </p:txBody>
      </p:sp>
      <p:sp>
        <p:nvSpPr>
          <p:cNvPr id="11" name="正方形/長方形 10">
            <a:extLst>
              <a:ext uri="{FF2B5EF4-FFF2-40B4-BE49-F238E27FC236}">
                <a16:creationId xmlns:a16="http://schemas.microsoft.com/office/drawing/2014/main" id="{A8BD47FE-6592-41D1-B9FB-F439C1591AB9}"/>
              </a:ext>
            </a:extLst>
          </p:cNvPr>
          <p:cNvSpPr/>
          <p:nvPr/>
        </p:nvSpPr>
        <p:spPr>
          <a:xfrm>
            <a:off x="190179" y="974739"/>
            <a:ext cx="8784976" cy="1386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C9686D03-717D-4672-94B1-1E780AB595D7}"/>
              </a:ext>
            </a:extLst>
          </p:cNvPr>
          <p:cNvSpPr txBox="1"/>
          <p:nvPr/>
        </p:nvSpPr>
        <p:spPr>
          <a:xfrm>
            <a:off x="5572269" y="6030926"/>
            <a:ext cx="3416320" cy="523220"/>
          </a:xfrm>
          <a:prstGeom prst="rect">
            <a:avLst/>
          </a:prstGeom>
          <a:noFill/>
        </p:spPr>
        <p:txBody>
          <a:bodyPr wrap="none" rtlCol="0">
            <a:spAutoFit/>
          </a:bodyPr>
          <a:lstStyle/>
          <a:p>
            <a:pPr algn="ctr"/>
            <a:r>
              <a:rPr kumimoji="1" lang="ja-JP" altLang="en-US" sz="1400" dirty="0"/>
              <a:t>自動車の二酸化炭素排出量の車種別割合</a:t>
            </a:r>
            <a:endParaRPr kumimoji="1" lang="en-US" altLang="ja-JP" sz="1400" dirty="0"/>
          </a:p>
          <a:p>
            <a:pPr algn="ctr"/>
            <a:r>
              <a:rPr kumimoji="1" lang="ja-JP" altLang="en-US" sz="1400" dirty="0"/>
              <a:t>（大阪府域）</a:t>
            </a:r>
            <a:endParaRPr kumimoji="1" lang="en-US" altLang="ja-JP" sz="1400" dirty="0"/>
          </a:p>
        </p:txBody>
      </p:sp>
      <p:sp>
        <p:nvSpPr>
          <p:cNvPr id="12" name="テキスト ボックス 11">
            <a:extLst>
              <a:ext uri="{FF2B5EF4-FFF2-40B4-BE49-F238E27FC236}">
                <a16:creationId xmlns:a16="http://schemas.microsoft.com/office/drawing/2014/main" id="{9DD392DD-D827-4D8B-805F-49EBAC2C0A9D}"/>
              </a:ext>
            </a:extLst>
          </p:cNvPr>
          <p:cNvSpPr txBox="1"/>
          <p:nvPr/>
        </p:nvSpPr>
        <p:spPr>
          <a:xfrm>
            <a:off x="8244408" y="6554146"/>
            <a:ext cx="3471855" cy="230832"/>
          </a:xfrm>
          <a:prstGeom prst="rect">
            <a:avLst/>
          </a:prstGeom>
          <a:noFill/>
        </p:spPr>
        <p:txBody>
          <a:bodyPr wrap="square" rtlCol="0">
            <a:spAutoFit/>
          </a:bodyPr>
          <a:lstStyle/>
          <a:p>
            <a:r>
              <a:rPr kumimoji="1" lang="ja-JP" altLang="en-US" sz="900" dirty="0"/>
              <a:t>（</a:t>
            </a:r>
            <a:r>
              <a:rPr lang="ja-JP" altLang="en-US" sz="900" dirty="0"/>
              <a:t>出所）大阪府</a:t>
            </a:r>
          </a:p>
        </p:txBody>
      </p:sp>
      <p:pic>
        <p:nvPicPr>
          <p:cNvPr id="9" name="図 8"/>
          <p:cNvPicPr>
            <a:picLocks noChangeAspect="1"/>
          </p:cNvPicPr>
          <p:nvPr/>
        </p:nvPicPr>
        <p:blipFill>
          <a:blip r:embed="rId3"/>
          <a:stretch>
            <a:fillRect/>
          </a:stretch>
        </p:blipFill>
        <p:spPr>
          <a:xfrm>
            <a:off x="5114142" y="2879799"/>
            <a:ext cx="4029857" cy="2975235"/>
          </a:xfrm>
          <a:prstGeom prst="rect">
            <a:avLst/>
          </a:prstGeom>
        </p:spPr>
      </p:pic>
    </p:spTree>
    <p:extLst>
      <p:ext uri="{BB962C8B-B14F-4D97-AF65-F5344CB8AC3E}">
        <p14:creationId xmlns:p14="http://schemas.microsoft.com/office/powerpoint/2010/main" val="289025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5021321" y="2583163"/>
            <a:ext cx="3410656" cy="2355856"/>
          </a:xfrm>
          <a:prstGeom prst="rect">
            <a:avLst/>
          </a:prstGeom>
        </p:spPr>
      </p:pic>
      <p:sp>
        <p:nvSpPr>
          <p:cNvPr id="30" name="テキスト ボックス 29">
            <a:extLst>
              <a:ext uri="{FF2B5EF4-FFF2-40B4-BE49-F238E27FC236}">
                <a16:creationId xmlns:a16="http://schemas.microsoft.com/office/drawing/2014/main" id="{4A8DBA5F-A527-4BC3-8B43-10CDE0AE60E0}"/>
              </a:ext>
            </a:extLst>
          </p:cNvPr>
          <p:cNvSpPr txBox="1"/>
          <p:nvPr/>
        </p:nvSpPr>
        <p:spPr>
          <a:xfrm>
            <a:off x="5563884" y="4888391"/>
            <a:ext cx="2868093" cy="307777"/>
          </a:xfrm>
          <a:prstGeom prst="rect">
            <a:avLst/>
          </a:prstGeom>
          <a:noFill/>
        </p:spPr>
        <p:txBody>
          <a:bodyPr wrap="none" rtlCol="0">
            <a:spAutoFit/>
          </a:bodyPr>
          <a:lstStyle/>
          <a:p>
            <a:pPr algn="ctr"/>
            <a:r>
              <a:rPr lang="en-US" altLang="ja-JP" sz="1400" dirty="0"/>
              <a:t>ZEV</a:t>
            </a:r>
            <a:r>
              <a:rPr lang="ja-JP" altLang="en-US" sz="1400" dirty="0"/>
              <a:t>の保有台数の推移</a:t>
            </a:r>
            <a:r>
              <a:rPr kumimoji="1" lang="ja-JP" altLang="en-US" sz="1400" dirty="0"/>
              <a:t>（大阪府域）</a:t>
            </a:r>
            <a:endParaRPr kumimoji="1" lang="en-US" altLang="ja-JP" sz="1400" dirty="0"/>
          </a:p>
        </p:txBody>
      </p:sp>
      <p:sp>
        <p:nvSpPr>
          <p:cNvPr id="4" name="スライド番号プレースホルダー 3">
            <a:extLst>
              <a:ext uri="{FF2B5EF4-FFF2-40B4-BE49-F238E27FC236}">
                <a16:creationId xmlns:a16="http://schemas.microsoft.com/office/drawing/2014/main" id="{D70FF646-3057-4E43-A1BC-5689ED587240}"/>
              </a:ext>
            </a:extLst>
          </p:cNvPr>
          <p:cNvSpPr>
            <a:spLocks noGrp="1"/>
          </p:cNvSpPr>
          <p:nvPr>
            <p:ph type="sldNum" sz="quarter" idx="12"/>
          </p:nvPr>
        </p:nvSpPr>
        <p:spPr/>
        <p:txBody>
          <a:bodyPr/>
          <a:lstStyle/>
          <a:p>
            <a:fld id="{F0DA1747-7AE3-4485-B1CC-5CDDF653E874}"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E052288-DE15-420C-BF90-193BBE7102C5}"/>
              </a:ext>
            </a:extLst>
          </p:cNvPr>
          <p:cNvSpPr txBox="1"/>
          <p:nvPr/>
        </p:nvSpPr>
        <p:spPr>
          <a:xfrm>
            <a:off x="12853" y="413121"/>
            <a:ext cx="897359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保有台数に占める電動車及び</a:t>
            </a:r>
            <a:r>
              <a:rPr lang="en-US" altLang="ja-JP" sz="2800" b="1" dirty="0">
                <a:latin typeface="Meiryo UI" panose="020B0604030504040204" pitchFamily="50" charset="-128"/>
                <a:ea typeface="Meiryo UI" panose="020B0604030504040204" pitchFamily="50" charset="-128"/>
              </a:rPr>
              <a:t>ZEV</a:t>
            </a:r>
            <a:r>
              <a:rPr lang="ja-JP" altLang="en-US" sz="2800" b="1" dirty="0">
                <a:latin typeface="Meiryo UI" panose="020B0604030504040204" pitchFamily="50" charset="-128"/>
                <a:ea typeface="Meiryo UI" panose="020B0604030504040204" pitchFamily="50" charset="-128"/>
              </a:rPr>
              <a:t>の割合</a:t>
            </a:r>
          </a:p>
        </p:txBody>
      </p:sp>
      <p:sp>
        <p:nvSpPr>
          <p:cNvPr id="7" name="正方形/長方形 6">
            <a:extLst>
              <a:ext uri="{FF2B5EF4-FFF2-40B4-BE49-F238E27FC236}">
                <a16:creationId xmlns:a16="http://schemas.microsoft.com/office/drawing/2014/main" id="{59446BFD-E7A0-4629-9A8C-9A8CB7CFC15B}"/>
              </a:ext>
            </a:extLst>
          </p:cNvPr>
          <p:cNvSpPr/>
          <p:nvPr/>
        </p:nvSpPr>
        <p:spPr>
          <a:xfrm>
            <a:off x="224279" y="1078486"/>
            <a:ext cx="8762168" cy="1754326"/>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年度末における自動車の保有台数（二輪車を除く）は約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355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万台であり、このうち、ゼロエミッション車（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PHV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）にハイブリッド自動車（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）を含む「電動車」は約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万台（約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％）、ゼロエミッション車は約１万台（約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・軽乗用車及び乗用車においては、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が一定の割合（それぞれ</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％及び</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24.5%</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）を占める一方で、 商用車の電動化は限定的。</a:t>
            </a:r>
          </a:p>
          <a:p>
            <a:pPr marL="90488" indent="-90488"/>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BB6E5039-D641-4376-8F17-D3712D47095B}"/>
              </a:ext>
            </a:extLst>
          </p:cNvPr>
          <p:cNvSpPr txBox="1"/>
          <p:nvPr/>
        </p:nvSpPr>
        <p:spPr>
          <a:xfrm>
            <a:off x="543135" y="4601111"/>
            <a:ext cx="4095994" cy="307777"/>
          </a:xfrm>
          <a:prstGeom prst="rect">
            <a:avLst/>
          </a:prstGeom>
          <a:noFill/>
        </p:spPr>
        <p:txBody>
          <a:bodyPr wrap="none" rtlCol="0">
            <a:spAutoFit/>
          </a:bodyPr>
          <a:lstStyle/>
          <a:p>
            <a:pPr algn="ctr"/>
            <a:r>
              <a:rPr lang="ja-JP" altLang="en-US" sz="1400" dirty="0"/>
              <a:t>保有台数に占める電動車の割合の推移</a:t>
            </a:r>
            <a:r>
              <a:rPr kumimoji="1" lang="ja-JP" altLang="en-US" sz="1400" dirty="0"/>
              <a:t>（大阪府域）</a:t>
            </a:r>
            <a:endParaRPr kumimoji="1" lang="en-US" altLang="ja-JP" sz="1400" dirty="0"/>
          </a:p>
        </p:txBody>
      </p:sp>
      <p:sp>
        <p:nvSpPr>
          <p:cNvPr id="44" name="テキスト ボックス 43">
            <a:extLst>
              <a:ext uri="{FF2B5EF4-FFF2-40B4-BE49-F238E27FC236}">
                <a16:creationId xmlns:a16="http://schemas.microsoft.com/office/drawing/2014/main" id="{0EA3DD6F-5CA7-4FF9-8B52-C1D3D1D47C14}"/>
              </a:ext>
            </a:extLst>
          </p:cNvPr>
          <p:cNvSpPr txBox="1"/>
          <p:nvPr/>
        </p:nvSpPr>
        <p:spPr>
          <a:xfrm>
            <a:off x="8244408" y="5846113"/>
            <a:ext cx="971600" cy="923330"/>
          </a:xfrm>
          <a:prstGeom prst="rect">
            <a:avLst/>
          </a:prstGeom>
          <a:noFill/>
        </p:spPr>
        <p:txBody>
          <a:bodyPr wrap="square" rtlCol="0">
            <a:spAutoFit/>
          </a:bodyPr>
          <a:lstStyle/>
          <a:p>
            <a:r>
              <a:rPr kumimoji="1" lang="ja-JP" altLang="en-US" sz="900" dirty="0"/>
              <a:t>（出所</a:t>
            </a:r>
            <a:r>
              <a:rPr lang="ja-JP" altLang="en-US" sz="900" dirty="0"/>
              <a:t>）</a:t>
            </a:r>
            <a:endParaRPr lang="en-US" altLang="ja-JP" sz="900" dirty="0"/>
          </a:p>
          <a:p>
            <a:r>
              <a:rPr lang="ja-JP" altLang="en-US" sz="900" dirty="0"/>
              <a:t>一般財団法人 自動車検査登録情報</a:t>
            </a:r>
            <a:r>
              <a:rPr lang="ja-JP" altLang="en-US" sz="900" dirty="0" smtClean="0"/>
              <a:t>協会等</a:t>
            </a:r>
            <a:r>
              <a:rPr lang="ja-JP" altLang="en-US" sz="900" dirty="0"/>
              <a:t>のデータを基に大阪府が算定</a:t>
            </a:r>
          </a:p>
        </p:txBody>
      </p:sp>
      <p:sp>
        <p:nvSpPr>
          <p:cNvPr id="11" name="正方形/長方形 10">
            <a:extLst>
              <a:ext uri="{FF2B5EF4-FFF2-40B4-BE49-F238E27FC236}">
                <a16:creationId xmlns:a16="http://schemas.microsoft.com/office/drawing/2014/main" id="{A8BD47FE-6592-41D1-B9FB-F439C1591AB9}"/>
              </a:ext>
            </a:extLst>
          </p:cNvPr>
          <p:cNvSpPr/>
          <p:nvPr/>
        </p:nvSpPr>
        <p:spPr>
          <a:xfrm>
            <a:off x="190179" y="974739"/>
            <a:ext cx="8784976" cy="16118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2776E3EA-DD41-4C25-A662-E8812C6A2B51}"/>
              </a:ext>
            </a:extLst>
          </p:cNvPr>
          <p:cNvSpPr txBox="1"/>
          <p:nvPr/>
        </p:nvSpPr>
        <p:spPr>
          <a:xfrm>
            <a:off x="435132" y="4939692"/>
            <a:ext cx="4523995" cy="307777"/>
          </a:xfrm>
          <a:prstGeom prst="rect">
            <a:avLst/>
          </a:prstGeom>
          <a:noFill/>
        </p:spPr>
        <p:txBody>
          <a:bodyPr wrap="none" rtlCol="0">
            <a:spAutoFit/>
          </a:bodyPr>
          <a:lstStyle/>
          <a:p>
            <a:pPr algn="ctr"/>
            <a:r>
              <a:rPr lang="ja-JP" altLang="en-US" sz="1400" dirty="0"/>
              <a:t>車種別の</a:t>
            </a:r>
            <a:r>
              <a:rPr lang="ja-JP" altLang="en-US" sz="1400" dirty="0" smtClean="0"/>
              <a:t>電動車の保有</a:t>
            </a:r>
            <a:r>
              <a:rPr lang="ja-JP" altLang="en-US" sz="1400" dirty="0"/>
              <a:t>台数</a:t>
            </a:r>
            <a:r>
              <a:rPr kumimoji="1" lang="ja-JP" altLang="en-US" sz="1400" dirty="0"/>
              <a:t>（大阪府域</a:t>
            </a:r>
            <a:r>
              <a:rPr kumimoji="1" lang="ja-JP" altLang="en-US" sz="1400" dirty="0" smtClean="0"/>
              <a:t>）　　</a:t>
            </a:r>
            <a:r>
              <a:rPr kumimoji="1" lang="en-US" altLang="ja-JP" sz="1050" dirty="0" smtClean="0"/>
              <a:t>2020</a:t>
            </a:r>
            <a:r>
              <a:rPr kumimoji="1" lang="ja-JP" altLang="en-US" sz="1050" dirty="0" smtClean="0"/>
              <a:t>年</a:t>
            </a:r>
            <a:r>
              <a:rPr kumimoji="1" lang="en-US" altLang="ja-JP" sz="1050" dirty="0" smtClean="0"/>
              <a:t>3</a:t>
            </a:r>
            <a:r>
              <a:rPr kumimoji="1" lang="ja-JP" altLang="en-US" sz="1050" dirty="0" smtClean="0"/>
              <a:t>月末現在</a:t>
            </a:r>
            <a:endParaRPr kumimoji="1" lang="en-US" altLang="ja-JP" sz="1400" dirty="0"/>
          </a:p>
        </p:txBody>
      </p:sp>
      <p:pic>
        <p:nvPicPr>
          <p:cNvPr id="14" name="図 13">
            <a:extLst>
              <a:ext uri="{FF2B5EF4-FFF2-40B4-BE49-F238E27FC236}">
                <a16:creationId xmlns:a16="http://schemas.microsoft.com/office/drawing/2014/main" id="{4AE791ED-E960-4AAD-A2C0-9E66C5B346FC}"/>
              </a:ext>
            </a:extLst>
          </p:cNvPr>
          <p:cNvPicPr>
            <a:picLocks noChangeAspect="1"/>
          </p:cNvPicPr>
          <p:nvPr/>
        </p:nvPicPr>
        <p:blipFill>
          <a:blip r:embed="rId3"/>
          <a:stretch>
            <a:fillRect/>
          </a:stretch>
        </p:blipFill>
        <p:spPr>
          <a:xfrm>
            <a:off x="703446" y="2608260"/>
            <a:ext cx="3562450" cy="2038910"/>
          </a:xfrm>
          <a:prstGeom prst="rect">
            <a:avLst/>
          </a:prstGeom>
        </p:spPr>
      </p:pic>
      <p:pic>
        <p:nvPicPr>
          <p:cNvPr id="3" name="図 2"/>
          <p:cNvPicPr>
            <a:picLocks noChangeAspect="1"/>
          </p:cNvPicPr>
          <p:nvPr/>
        </p:nvPicPr>
        <p:blipFill>
          <a:blip r:embed="rId4"/>
          <a:stretch>
            <a:fillRect/>
          </a:stretch>
        </p:blipFill>
        <p:spPr>
          <a:xfrm>
            <a:off x="50353" y="5247469"/>
            <a:ext cx="8194055" cy="1576599"/>
          </a:xfrm>
          <a:prstGeom prst="rect">
            <a:avLst/>
          </a:prstGeom>
        </p:spPr>
      </p:pic>
    </p:spTree>
    <p:extLst>
      <p:ext uri="{BB962C8B-B14F-4D97-AF65-F5344CB8AC3E}">
        <p14:creationId xmlns:p14="http://schemas.microsoft.com/office/powerpoint/2010/main" val="3719619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70FF646-3057-4E43-A1BC-5689ED587240}"/>
              </a:ext>
            </a:extLst>
          </p:cNvPr>
          <p:cNvSpPr>
            <a:spLocks noGrp="1"/>
          </p:cNvSpPr>
          <p:nvPr>
            <p:ph type="sldNum" sz="quarter" idx="12"/>
          </p:nvPr>
        </p:nvSpPr>
        <p:spPr/>
        <p:txBody>
          <a:bodyPr/>
          <a:lstStyle/>
          <a:p>
            <a:fld id="{F0DA1747-7AE3-4485-B1CC-5CDDF653E874}"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E052288-DE15-420C-BF90-193BBE7102C5}"/>
              </a:ext>
            </a:extLst>
          </p:cNvPr>
          <p:cNvSpPr txBox="1"/>
          <p:nvPr/>
        </p:nvSpPr>
        <p:spPr>
          <a:xfrm>
            <a:off x="12853" y="413121"/>
            <a:ext cx="9131147"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新車販売に占める電動車及び</a:t>
            </a:r>
            <a:r>
              <a:rPr lang="en-US" altLang="ja-JP" sz="2800" b="1" dirty="0">
                <a:latin typeface="Meiryo UI" panose="020B0604030504040204" pitchFamily="50" charset="-128"/>
                <a:ea typeface="Meiryo UI" panose="020B0604030504040204" pitchFamily="50" charset="-128"/>
              </a:rPr>
              <a:t>ZEV</a:t>
            </a:r>
            <a:r>
              <a:rPr lang="ja-JP" altLang="en-US" sz="2800" b="1" dirty="0">
                <a:latin typeface="Meiryo UI" panose="020B0604030504040204" pitchFamily="50" charset="-128"/>
                <a:ea typeface="Meiryo UI" panose="020B0604030504040204" pitchFamily="50" charset="-128"/>
              </a:rPr>
              <a:t>の割合</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乗用車・軽乗用車</a:t>
            </a:r>
            <a:r>
              <a:rPr lang="en-US" altLang="ja-JP" sz="2400" b="1" dirty="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9446BFD-E7A0-4629-9A8C-9A8CB7CFC15B}"/>
              </a:ext>
            </a:extLst>
          </p:cNvPr>
          <p:cNvSpPr/>
          <p:nvPr/>
        </p:nvSpPr>
        <p:spPr>
          <a:xfrm>
            <a:off x="224279" y="1078486"/>
            <a:ext cx="8762168" cy="923330"/>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年における軽自動車を含む乗用車の新車販売台数は約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万台であり、このうち電動車は約</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万台（</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36.6</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％）、ゼロエミッション車は約２千台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0.9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％）に留まる。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・軽乗用車は、車体価格やバッテリーの軽量化など課題があり、現在、</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ZEV</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が市販されていない。</a:t>
            </a:r>
          </a:p>
        </p:txBody>
      </p:sp>
      <p:sp>
        <p:nvSpPr>
          <p:cNvPr id="43" name="テキスト ボックス 42">
            <a:extLst>
              <a:ext uri="{FF2B5EF4-FFF2-40B4-BE49-F238E27FC236}">
                <a16:creationId xmlns:a16="http://schemas.microsoft.com/office/drawing/2014/main" id="{BB6E5039-D641-4376-8F17-D3712D47095B}"/>
              </a:ext>
            </a:extLst>
          </p:cNvPr>
          <p:cNvSpPr txBox="1"/>
          <p:nvPr/>
        </p:nvSpPr>
        <p:spPr>
          <a:xfrm>
            <a:off x="495758" y="5688083"/>
            <a:ext cx="3528530" cy="523220"/>
          </a:xfrm>
          <a:prstGeom prst="rect">
            <a:avLst/>
          </a:prstGeom>
          <a:noFill/>
        </p:spPr>
        <p:txBody>
          <a:bodyPr wrap="none" rtlCol="0">
            <a:spAutoFit/>
          </a:bodyPr>
          <a:lstStyle/>
          <a:p>
            <a:pPr algn="ctr"/>
            <a:r>
              <a:rPr lang="ja-JP" altLang="en-US" sz="1400" dirty="0"/>
              <a:t>軽自動車を含む乗用車の新車販売に占める</a:t>
            </a:r>
            <a:endParaRPr lang="en-US" altLang="ja-JP" sz="1400" dirty="0"/>
          </a:p>
          <a:p>
            <a:pPr algn="ctr"/>
            <a:r>
              <a:rPr lang="ja-JP" altLang="en-US" sz="1400" dirty="0"/>
              <a:t>電動車及び</a:t>
            </a:r>
            <a:r>
              <a:rPr lang="en-US" altLang="ja-JP" sz="1400" dirty="0"/>
              <a:t>ZEV</a:t>
            </a:r>
            <a:r>
              <a:rPr lang="ja-JP" altLang="en-US" sz="1400" dirty="0"/>
              <a:t>の割合の</a:t>
            </a:r>
            <a:r>
              <a:rPr lang="ja-JP" altLang="en-US" sz="1400" dirty="0" smtClean="0"/>
              <a:t>推移</a:t>
            </a:r>
            <a:r>
              <a:rPr kumimoji="1" lang="ja-JP" altLang="en-US" sz="1400" dirty="0" smtClean="0"/>
              <a:t>（</a:t>
            </a:r>
            <a:r>
              <a:rPr kumimoji="1" lang="ja-JP" altLang="en-US" sz="1400" dirty="0"/>
              <a:t>大阪府域）</a:t>
            </a:r>
            <a:endParaRPr kumimoji="1" lang="en-US" altLang="ja-JP" sz="1400" dirty="0"/>
          </a:p>
        </p:txBody>
      </p:sp>
      <p:sp>
        <p:nvSpPr>
          <p:cNvPr id="11" name="正方形/長方形 10">
            <a:extLst>
              <a:ext uri="{FF2B5EF4-FFF2-40B4-BE49-F238E27FC236}">
                <a16:creationId xmlns:a16="http://schemas.microsoft.com/office/drawing/2014/main" id="{A8BD47FE-6592-41D1-B9FB-F439C1591AB9}"/>
              </a:ext>
            </a:extLst>
          </p:cNvPr>
          <p:cNvSpPr/>
          <p:nvPr/>
        </p:nvSpPr>
        <p:spPr>
          <a:xfrm>
            <a:off x="190179" y="974740"/>
            <a:ext cx="8784976" cy="11646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834500B0-437D-4AED-B751-FC47AFD515C0}"/>
              </a:ext>
            </a:extLst>
          </p:cNvPr>
          <p:cNvSpPr txBox="1"/>
          <p:nvPr/>
        </p:nvSpPr>
        <p:spPr>
          <a:xfrm>
            <a:off x="5215026" y="6411802"/>
            <a:ext cx="4916071" cy="369332"/>
          </a:xfrm>
          <a:prstGeom prst="rect">
            <a:avLst/>
          </a:prstGeom>
          <a:noFill/>
        </p:spPr>
        <p:txBody>
          <a:bodyPr wrap="square" rtlCol="0">
            <a:spAutoFit/>
          </a:bodyPr>
          <a:lstStyle/>
          <a:p>
            <a:r>
              <a:rPr kumimoji="1" lang="ja-JP" altLang="en-US" sz="900" dirty="0"/>
              <a:t>（出所</a:t>
            </a:r>
            <a:r>
              <a:rPr lang="ja-JP" altLang="en-US" sz="900" dirty="0"/>
              <a:t>）一般社団法人 日本自動車販売協会連合会及び</a:t>
            </a:r>
            <a:endParaRPr lang="en-US" altLang="ja-JP" sz="900" dirty="0"/>
          </a:p>
          <a:p>
            <a:r>
              <a:rPr lang="ja-JP" altLang="en-US" sz="900" dirty="0"/>
              <a:t>　　　　 一般社団法人 全国軽自動車協会</a:t>
            </a:r>
            <a:r>
              <a:rPr lang="ja-JP" altLang="en-US" sz="900" dirty="0" smtClean="0"/>
              <a:t>連合会の</a:t>
            </a:r>
            <a:r>
              <a:rPr lang="ja-JP" altLang="en-US" sz="900" dirty="0"/>
              <a:t>データを基に大阪府が算定</a:t>
            </a:r>
          </a:p>
        </p:txBody>
      </p:sp>
      <p:sp>
        <p:nvSpPr>
          <p:cNvPr id="22" name="テキスト ボックス 21">
            <a:extLst>
              <a:ext uri="{FF2B5EF4-FFF2-40B4-BE49-F238E27FC236}">
                <a16:creationId xmlns:a16="http://schemas.microsoft.com/office/drawing/2014/main" id="{4C23CE40-A893-4EA3-A835-5E0748B07832}"/>
              </a:ext>
            </a:extLst>
          </p:cNvPr>
          <p:cNvSpPr txBox="1"/>
          <p:nvPr/>
        </p:nvSpPr>
        <p:spPr>
          <a:xfrm>
            <a:off x="4499992" y="2657847"/>
            <a:ext cx="4352474" cy="307777"/>
          </a:xfrm>
          <a:prstGeom prst="rect">
            <a:avLst/>
          </a:prstGeom>
          <a:noFill/>
        </p:spPr>
        <p:txBody>
          <a:bodyPr wrap="none" rtlCol="0">
            <a:spAutoFit/>
          </a:bodyPr>
          <a:lstStyle/>
          <a:p>
            <a:pPr algn="ctr"/>
            <a:r>
              <a:rPr lang="ja-JP" altLang="en-US" sz="1400" dirty="0"/>
              <a:t>車種別の電動車の新車販売台数</a:t>
            </a:r>
            <a:r>
              <a:rPr kumimoji="1" lang="ja-JP" altLang="en-US" sz="1400" dirty="0"/>
              <a:t>（大阪府域）（</a:t>
            </a:r>
            <a:r>
              <a:rPr kumimoji="1" lang="en-US" altLang="ja-JP" sz="1400" dirty="0"/>
              <a:t>2019</a:t>
            </a:r>
            <a:r>
              <a:rPr kumimoji="1" lang="ja-JP" altLang="en-US" sz="1400" dirty="0"/>
              <a:t>年）</a:t>
            </a:r>
            <a:endParaRPr kumimoji="1" lang="en-US" altLang="ja-JP" sz="1400" dirty="0"/>
          </a:p>
        </p:txBody>
      </p:sp>
      <p:pic>
        <p:nvPicPr>
          <p:cNvPr id="8" name="図 7">
            <a:extLst>
              <a:ext uri="{FF2B5EF4-FFF2-40B4-BE49-F238E27FC236}">
                <a16:creationId xmlns:a16="http://schemas.microsoft.com/office/drawing/2014/main" id="{7AFB7B32-DDEC-4BFE-B9AF-C5374A80282A}"/>
              </a:ext>
            </a:extLst>
          </p:cNvPr>
          <p:cNvPicPr>
            <a:picLocks noChangeAspect="1"/>
          </p:cNvPicPr>
          <p:nvPr/>
        </p:nvPicPr>
        <p:blipFill>
          <a:blip r:embed="rId3"/>
          <a:stretch>
            <a:fillRect/>
          </a:stretch>
        </p:blipFill>
        <p:spPr>
          <a:xfrm>
            <a:off x="4314365" y="2965624"/>
            <a:ext cx="4760366" cy="2183372"/>
          </a:xfrm>
          <a:prstGeom prst="rect">
            <a:avLst/>
          </a:prstGeom>
        </p:spPr>
      </p:pic>
      <p:sp>
        <p:nvSpPr>
          <p:cNvPr id="27" name="テキスト ボックス 26">
            <a:extLst>
              <a:ext uri="{FF2B5EF4-FFF2-40B4-BE49-F238E27FC236}">
                <a16:creationId xmlns:a16="http://schemas.microsoft.com/office/drawing/2014/main" id="{A087B1B4-B289-492F-ADBA-EC5AFA710A9C}"/>
              </a:ext>
            </a:extLst>
          </p:cNvPr>
          <p:cNvSpPr txBox="1"/>
          <p:nvPr/>
        </p:nvSpPr>
        <p:spPr>
          <a:xfrm>
            <a:off x="5219939" y="5143779"/>
            <a:ext cx="3975027" cy="415498"/>
          </a:xfrm>
          <a:prstGeom prst="rect">
            <a:avLst/>
          </a:prstGeom>
          <a:noFill/>
        </p:spPr>
        <p:txBody>
          <a:bodyPr wrap="square" rtlCol="0">
            <a:spAutoFit/>
          </a:bodyPr>
          <a:lstStyle/>
          <a:p>
            <a:r>
              <a:rPr lang="en-US" altLang="ja-JP" sz="1050" dirty="0"/>
              <a:t>※</a:t>
            </a:r>
            <a:r>
              <a:rPr kumimoji="1" lang="ja-JP" altLang="en-US" sz="1050" dirty="0"/>
              <a:t>軽乗用車の</a:t>
            </a:r>
            <a:r>
              <a:rPr kumimoji="1" lang="en-US" altLang="ja-JP" sz="1050" dirty="0"/>
              <a:t>HV</a:t>
            </a:r>
            <a:r>
              <a:rPr kumimoji="1" lang="ja-JP" altLang="en-US" sz="1050" dirty="0"/>
              <a:t>は、都道府県別データが公表されていないため、メーカー別</a:t>
            </a:r>
            <a:r>
              <a:rPr kumimoji="1" lang="en-US" altLang="ja-JP" sz="1050" dirty="0"/>
              <a:t>HV</a:t>
            </a:r>
            <a:r>
              <a:rPr kumimoji="1" lang="ja-JP" altLang="en-US" sz="1050" dirty="0"/>
              <a:t>販売台数の全国値を按分</a:t>
            </a:r>
            <a:endParaRPr lang="ja-JP" altLang="en-US" sz="1050" dirty="0"/>
          </a:p>
        </p:txBody>
      </p:sp>
      <p:sp>
        <p:nvSpPr>
          <p:cNvPr id="17" name="テキスト ボックス 16">
            <a:extLst>
              <a:ext uri="{FF2B5EF4-FFF2-40B4-BE49-F238E27FC236}">
                <a16:creationId xmlns:a16="http://schemas.microsoft.com/office/drawing/2014/main" id="{16676612-54B9-4949-A2EE-5AEA9DBBF637}"/>
              </a:ext>
            </a:extLst>
          </p:cNvPr>
          <p:cNvSpPr txBox="1"/>
          <p:nvPr/>
        </p:nvSpPr>
        <p:spPr>
          <a:xfrm>
            <a:off x="5220072" y="4349063"/>
            <a:ext cx="3766375" cy="253916"/>
          </a:xfrm>
          <a:prstGeom prst="rect">
            <a:avLst/>
          </a:prstGeom>
          <a:noFill/>
        </p:spPr>
        <p:txBody>
          <a:bodyPr wrap="square" rtlCol="0">
            <a:spAutoFit/>
          </a:bodyPr>
          <a:lstStyle/>
          <a:p>
            <a:r>
              <a:rPr lang="en-US" altLang="ja-JP" sz="1050" dirty="0"/>
              <a:t>※</a:t>
            </a:r>
            <a:endParaRPr lang="ja-JP" altLang="en-US" sz="1050" dirty="0"/>
          </a:p>
        </p:txBody>
      </p:sp>
      <p:pic>
        <p:nvPicPr>
          <p:cNvPr id="9" name="図 8"/>
          <p:cNvPicPr>
            <a:picLocks noChangeAspect="1"/>
          </p:cNvPicPr>
          <p:nvPr/>
        </p:nvPicPr>
        <p:blipFill>
          <a:blip r:embed="rId4"/>
          <a:stretch>
            <a:fillRect/>
          </a:stretch>
        </p:blipFill>
        <p:spPr>
          <a:xfrm>
            <a:off x="-2357" y="2422076"/>
            <a:ext cx="4285272" cy="3307112"/>
          </a:xfrm>
          <a:prstGeom prst="rect">
            <a:avLst/>
          </a:prstGeom>
        </p:spPr>
      </p:pic>
    </p:spTree>
    <p:extLst>
      <p:ext uri="{BB962C8B-B14F-4D97-AF65-F5344CB8AC3E}">
        <p14:creationId xmlns:p14="http://schemas.microsoft.com/office/powerpoint/2010/main" val="3516357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48917" y="2103251"/>
            <a:ext cx="4133750" cy="3342504"/>
          </a:xfrm>
          <a:prstGeom prst="rect">
            <a:avLst/>
          </a:prstGeom>
        </p:spPr>
      </p:pic>
      <p:sp>
        <p:nvSpPr>
          <p:cNvPr id="4" name="スライド番号プレースホルダー 3">
            <a:extLst>
              <a:ext uri="{FF2B5EF4-FFF2-40B4-BE49-F238E27FC236}">
                <a16:creationId xmlns:a16="http://schemas.microsoft.com/office/drawing/2014/main" id="{D70FF646-3057-4E43-A1BC-5689ED587240}"/>
              </a:ext>
            </a:extLst>
          </p:cNvPr>
          <p:cNvSpPr>
            <a:spLocks noGrp="1"/>
          </p:cNvSpPr>
          <p:nvPr>
            <p:ph type="sldNum" sz="quarter" idx="12"/>
          </p:nvPr>
        </p:nvSpPr>
        <p:spPr/>
        <p:txBody>
          <a:bodyPr/>
          <a:lstStyle/>
          <a:p>
            <a:fld id="{F0DA1747-7AE3-4485-B1CC-5CDDF653E874}" type="slidenum">
              <a:rPr kumimoji="1" lang="ja-JP" altLang="en-US" smtClean="0"/>
              <a:t>8</a:t>
            </a:fld>
            <a:endParaRPr kumimoji="1" lang="ja-JP" altLang="en-US"/>
          </a:p>
        </p:txBody>
      </p:sp>
      <p:sp>
        <p:nvSpPr>
          <p:cNvPr id="5" name="テキスト ボックス 4">
            <a:extLst>
              <a:ext uri="{FF2B5EF4-FFF2-40B4-BE49-F238E27FC236}">
                <a16:creationId xmlns:a16="http://schemas.microsoft.com/office/drawing/2014/main" id="{94FF0A22-0D61-41DE-BA05-0BF48BA02923}"/>
              </a:ext>
            </a:extLst>
          </p:cNvPr>
          <p:cNvSpPr txBox="1"/>
          <p:nvPr/>
        </p:nvSpPr>
        <p:spPr>
          <a:xfrm>
            <a:off x="11291" y="-17175"/>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１</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大阪府における状況</a:t>
            </a:r>
            <a:endPar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EE052288-DE15-420C-BF90-193BBE7102C5}"/>
              </a:ext>
            </a:extLst>
          </p:cNvPr>
          <p:cNvSpPr txBox="1"/>
          <p:nvPr/>
        </p:nvSpPr>
        <p:spPr>
          <a:xfrm>
            <a:off x="12853" y="413121"/>
            <a:ext cx="9131147"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充電・水素インフラの整備状況</a:t>
            </a:r>
          </a:p>
        </p:txBody>
      </p:sp>
      <p:sp>
        <p:nvSpPr>
          <p:cNvPr id="7" name="正方形/長方形 6">
            <a:extLst>
              <a:ext uri="{FF2B5EF4-FFF2-40B4-BE49-F238E27FC236}">
                <a16:creationId xmlns:a16="http://schemas.microsoft.com/office/drawing/2014/main" id="{59446BFD-E7A0-4629-9A8C-9A8CB7CFC15B}"/>
              </a:ext>
            </a:extLst>
          </p:cNvPr>
          <p:cNvSpPr/>
          <p:nvPr/>
        </p:nvSpPr>
        <p:spPr>
          <a:xfrm>
            <a:off x="224279" y="1078486"/>
            <a:ext cx="8762168" cy="1200329"/>
          </a:xfrm>
          <a:prstGeom prst="rect">
            <a:avLst/>
          </a:prstGeom>
        </p:spPr>
        <p:txBody>
          <a:bodyPr wrap="square">
            <a:spAutoFit/>
          </a:bodyPr>
          <a:lstStyle/>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・公共用</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充電器は</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末現在で</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1,284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200V</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普通充電器</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1,041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急速充電器</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243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基）が設置されており、</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2012</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年度末と比べて約</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倍に増加している。</a:t>
            </a:r>
          </a:p>
          <a:p>
            <a:pPr marL="90488" indent="-90488"/>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・水素ステーションについては、</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１月末現在</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、府内に９箇所の整備が完了している。</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endPar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A8BD47FE-6592-41D1-B9FB-F439C1591AB9}"/>
              </a:ext>
            </a:extLst>
          </p:cNvPr>
          <p:cNvSpPr/>
          <p:nvPr/>
        </p:nvSpPr>
        <p:spPr>
          <a:xfrm>
            <a:off x="190179" y="974741"/>
            <a:ext cx="8784976" cy="11581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458CED0E-AFD8-4EDD-9CD7-1D3FACD37351}"/>
              </a:ext>
            </a:extLst>
          </p:cNvPr>
          <p:cNvSpPr txBox="1"/>
          <p:nvPr/>
        </p:nvSpPr>
        <p:spPr>
          <a:xfrm>
            <a:off x="1322757" y="5308087"/>
            <a:ext cx="2877711" cy="307777"/>
          </a:xfrm>
          <a:prstGeom prst="rect">
            <a:avLst/>
          </a:prstGeom>
          <a:noFill/>
        </p:spPr>
        <p:txBody>
          <a:bodyPr wrap="none" rtlCol="0">
            <a:spAutoFit/>
          </a:bodyPr>
          <a:lstStyle/>
          <a:p>
            <a:pPr algn="ctr"/>
            <a:r>
              <a:rPr lang="ja-JP" altLang="en-US" sz="1400" dirty="0"/>
              <a:t>公共用充電器数の推移</a:t>
            </a:r>
            <a:r>
              <a:rPr kumimoji="1" lang="ja-JP" altLang="en-US" sz="1400" dirty="0"/>
              <a:t>（大阪府域）</a:t>
            </a:r>
            <a:endParaRPr kumimoji="1" lang="en-US" altLang="ja-JP" sz="1400" dirty="0"/>
          </a:p>
        </p:txBody>
      </p:sp>
      <p:pic>
        <p:nvPicPr>
          <p:cNvPr id="2" name="図 1"/>
          <p:cNvPicPr>
            <a:picLocks noChangeAspect="1"/>
          </p:cNvPicPr>
          <p:nvPr/>
        </p:nvPicPr>
        <p:blipFill rotWithShape="1">
          <a:blip r:embed="rId3"/>
          <a:srcRect l="17347" t="22438" r="26202" b="14563"/>
          <a:stretch/>
        </p:blipFill>
        <p:spPr>
          <a:xfrm>
            <a:off x="5195707" y="2219870"/>
            <a:ext cx="3091734" cy="1939912"/>
          </a:xfrm>
          <a:prstGeom prst="rect">
            <a:avLst/>
          </a:prstGeom>
        </p:spPr>
      </p:pic>
      <p:pic>
        <p:nvPicPr>
          <p:cNvPr id="9" name="図 8"/>
          <p:cNvPicPr>
            <a:picLocks noChangeAspect="1"/>
          </p:cNvPicPr>
          <p:nvPr/>
        </p:nvPicPr>
        <p:blipFill>
          <a:blip r:embed="rId4"/>
          <a:stretch>
            <a:fillRect/>
          </a:stretch>
        </p:blipFill>
        <p:spPr>
          <a:xfrm>
            <a:off x="5537820" y="4705460"/>
            <a:ext cx="2681775" cy="1904781"/>
          </a:xfrm>
          <a:prstGeom prst="rect">
            <a:avLst/>
          </a:prstGeom>
        </p:spPr>
      </p:pic>
      <p:sp>
        <p:nvSpPr>
          <p:cNvPr id="13" name="楕円 12"/>
          <p:cNvSpPr/>
          <p:nvPr/>
        </p:nvSpPr>
        <p:spPr>
          <a:xfrm>
            <a:off x="5706374" y="2971990"/>
            <a:ext cx="136800" cy="136800"/>
          </a:xfrm>
          <a:prstGeom prst="ellipse">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154297" y="2824493"/>
            <a:ext cx="136800" cy="136800"/>
          </a:xfrm>
          <a:prstGeom prst="ellipse">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p:cNvSpPr/>
          <p:nvPr/>
        </p:nvSpPr>
        <p:spPr>
          <a:xfrm>
            <a:off x="5925573" y="3506724"/>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873483" y="3911714"/>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p:cNvSpPr/>
          <p:nvPr/>
        </p:nvSpPr>
        <p:spPr>
          <a:xfrm>
            <a:off x="6328476" y="3149845"/>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6491893" y="3239657"/>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6510748" y="3002816"/>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334171" y="2992429"/>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p:cNvSpPr/>
          <p:nvPr/>
        </p:nvSpPr>
        <p:spPr>
          <a:xfrm>
            <a:off x="6293847" y="2749562"/>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6487327" y="2792700"/>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6466048" y="2635932"/>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p:cNvSpPr/>
          <p:nvPr/>
        </p:nvSpPr>
        <p:spPr>
          <a:xfrm>
            <a:off x="6650309" y="2740624"/>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p:cNvSpPr/>
          <p:nvPr/>
        </p:nvSpPr>
        <p:spPr>
          <a:xfrm>
            <a:off x="6818806" y="2645960"/>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p:cNvSpPr/>
          <p:nvPr/>
        </p:nvSpPr>
        <p:spPr>
          <a:xfrm>
            <a:off x="6775572" y="2538525"/>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p:cNvSpPr/>
          <p:nvPr/>
        </p:nvSpPr>
        <p:spPr>
          <a:xfrm>
            <a:off x="6800883" y="2376994"/>
            <a:ext cx="136800" cy="136800"/>
          </a:xfrm>
          <a:prstGeom prst="ellipse">
            <a:avLst/>
          </a:prstGeom>
          <a:solidFill>
            <a:srgbClr val="00B0F0"/>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458CED0E-AFD8-4EDD-9CD7-1D3FACD37351}"/>
              </a:ext>
            </a:extLst>
          </p:cNvPr>
          <p:cNvSpPr txBox="1"/>
          <p:nvPr/>
        </p:nvSpPr>
        <p:spPr>
          <a:xfrm>
            <a:off x="5461995" y="6592703"/>
            <a:ext cx="3046027" cy="276999"/>
          </a:xfrm>
          <a:prstGeom prst="rect">
            <a:avLst/>
          </a:prstGeom>
          <a:noFill/>
        </p:spPr>
        <p:txBody>
          <a:bodyPr wrap="none" rtlCol="0">
            <a:spAutoFit/>
          </a:bodyPr>
          <a:lstStyle/>
          <a:p>
            <a:pPr algn="ctr"/>
            <a:r>
              <a:rPr lang="en-US" altLang="ja-JP" sz="1200" dirty="0"/>
              <a:t>【</a:t>
            </a:r>
            <a:r>
              <a:rPr lang="ja-JP" altLang="en-US" sz="1200" dirty="0"/>
              <a:t>参考</a:t>
            </a:r>
            <a:r>
              <a:rPr lang="en-US" altLang="ja-JP" sz="1200" dirty="0"/>
              <a:t>】</a:t>
            </a:r>
            <a:r>
              <a:rPr lang="ja-JP" altLang="en-US" sz="1200" dirty="0"/>
              <a:t>ガソリンスタンド数の推移（大阪府域）</a:t>
            </a:r>
            <a:endParaRPr kumimoji="1" lang="en-US" altLang="ja-JP" sz="1200" dirty="0"/>
          </a:p>
        </p:txBody>
      </p:sp>
      <p:sp>
        <p:nvSpPr>
          <p:cNvPr id="44" name="正方形/長方形 43">
            <a:extLst>
              <a:ext uri="{FF2B5EF4-FFF2-40B4-BE49-F238E27FC236}">
                <a16:creationId xmlns:a16="http://schemas.microsoft.com/office/drawing/2014/main" id="{59446BFD-E7A0-4629-9A8C-9A8CB7CFC15B}"/>
              </a:ext>
            </a:extLst>
          </p:cNvPr>
          <p:cNvSpPr/>
          <p:nvPr/>
        </p:nvSpPr>
        <p:spPr>
          <a:xfrm>
            <a:off x="972187" y="5595303"/>
            <a:ext cx="3574384" cy="738664"/>
          </a:xfrm>
          <a:prstGeom prst="rect">
            <a:avLst/>
          </a:prstGeom>
        </p:spPr>
        <p:txBody>
          <a:bodyPr wrap="square">
            <a:spAutoFit/>
          </a:bodyPr>
          <a:lstStyle/>
          <a:p>
            <a:pPr marL="90488" indent="-90488"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PHV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１台あたり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の府内充電器数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0.11</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基／台</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lgn="ct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（急速充電器数は</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0.02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基／台）</a:t>
            </a:r>
          </a:p>
        </p:txBody>
      </p:sp>
      <p:sp>
        <p:nvSpPr>
          <p:cNvPr id="45" name="テキスト ボックス 44">
            <a:extLst>
              <a:ext uri="{FF2B5EF4-FFF2-40B4-BE49-F238E27FC236}">
                <a16:creationId xmlns:a16="http://schemas.microsoft.com/office/drawing/2014/main" id="{834500B0-437D-4AED-B751-FC47AFD515C0}"/>
              </a:ext>
            </a:extLst>
          </p:cNvPr>
          <p:cNvSpPr txBox="1"/>
          <p:nvPr/>
        </p:nvSpPr>
        <p:spPr>
          <a:xfrm>
            <a:off x="186005" y="6524243"/>
            <a:ext cx="5151213" cy="369332"/>
          </a:xfrm>
          <a:prstGeom prst="rect">
            <a:avLst/>
          </a:prstGeom>
          <a:noFill/>
        </p:spPr>
        <p:txBody>
          <a:bodyPr wrap="square" rtlCol="0">
            <a:spAutoFit/>
          </a:bodyPr>
          <a:lstStyle/>
          <a:p>
            <a:r>
              <a:rPr kumimoji="1" lang="ja-JP" altLang="en-US" sz="900" dirty="0"/>
              <a:t>（出所</a:t>
            </a:r>
            <a:r>
              <a:rPr lang="ja-JP" altLang="en-US" sz="900" dirty="0"/>
              <a:t>）充電器数：大阪府調べ</a:t>
            </a:r>
            <a:endParaRPr lang="en-US" altLang="ja-JP" sz="900" dirty="0"/>
          </a:p>
          <a:p>
            <a:r>
              <a:rPr lang="ja-JP" altLang="en-US" sz="900" dirty="0"/>
              <a:t>　　　　  ガソリンスタンド数：経済産業省「揮発油販売事業者数及び給油所数の推移（登録ベース）」</a:t>
            </a:r>
          </a:p>
        </p:txBody>
      </p:sp>
      <p:sp>
        <p:nvSpPr>
          <p:cNvPr id="41" name="正方形/長方形 40">
            <a:extLst>
              <a:ext uri="{FF2B5EF4-FFF2-40B4-BE49-F238E27FC236}">
                <a16:creationId xmlns:a16="http://schemas.microsoft.com/office/drawing/2014/main" id="{AE7A3C44-9AB2-4C90-8621-3D35D5147F9A}"/>
              </a:ext>
            </a:extLst>
          </p:cNvPr>
          <p:cNvSpPr/>
          <p:nvPr/>
        </p:nvSpPr>
        <p:spPr>
          <a:xfrm>
            <a:off x="4974479" y="4157597"/>
            <a:ext cx="3574384" cy="523220"/>
          </a:xfrm>
          <a:prstGeom prst="rect">
            <a:avLst/>
          </a:prstGeom>
        </p:spPr>
        <p:txBody>
          <a:bodyPr wrap="square">
            <a:spAutoFit/>
          </a:bodyPr>
          <a:lstStyle/>
          <a:p>
            <a:pPr marL="90488" indent="-90488" algn="ct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FCV</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１台あたり</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の府内水素</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ステーション数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90488" indent="-90488" algn="ctr"/>
            <a:r>
              <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0.07</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箇所／台</a:t>
            </a:r>
          </a:p>
        </p:txBody>
      </p:sp>
      <p:sp>
        <p:nvSpPr>
          <p:cNvPr id="10" name="正方形/長方形 9">
            <a:extLst>
              <a:ext uri="{FF2B5EF4-FFF2-40B4-BE49-F238E27FC236}">
                <a16:creationId xmlns:a16="http://schemas.microsoft.com/office/drawing/2014/main" id="{F69A3D44-A69A-4240-BC41-739795925604}"/>
              </a:ext>
            </a:extLst>
          </p:cNvPr>
          <p:cNvSpPr/>
          <p:nvPr/>
        </p:nvSpPr>
        <p:spPr>
          <a:xfrm>
            <a:off x="7086077" y="3911714"/>
            <a:ext cx="1080120" cy="2480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B9F97EE2-E5B6-469D-BB00-82046CE6DC41}"/>
              </a:ext>
            </a:extLst>
          </p:cNvPr>
          <p:cNvSpPr/>
          <p:nvPr/>
        </p:nvSpPr>
        <p:spPr>
          <a:xfrm>
            <a:off x="6803391" y="3877773"/>
            <a:ext cx="1952190" cy="261610"/>
          </a:xfrm>
          <a:prstGeom prst="rect">
            <a:avLst/>
          </a:prstGeom>
        </p:spPr>
        <p:txBody>
          <a:bodyPr wrap="square">
            <a:spAutoFit/>
          </a:bodyPr>
          <a:lstStyle/>
          <a:p>
            <a:pPr marL="90488" indent="-90488" algn="ct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年１月末現在）</a:t>
            </a:r>
          </a:p>
        </p:txBody>
      </p:sp>
      <p:sp>
        <p:nvSpPr>
          <p:cNvPr id="14" name="大かっこ 13">
            <a:extLst>
              <a:ext uri="{FF2B5EF4-FFF2-40B4-BE49-F238E27FC236}">
                <a16:creationId xmlns:a16="http://schemas.microsoft.com/office/drawing/2014/main" id="{A913F582-D745-4AA3-A0B8-D61987873B7A}"/>
              </a:ext>
            </a:extLst>
          </p:cNvPr>
          <p:cNvSpPr/>
          <p:nvPr/>
        </p:nvSpPr>
        <p:spPr>
          <a:xfrm>
            <a:off x="1289603" y="5653073"/>
            <a:ext cx="2929971" cy="62823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大かっこ 45">
            <a:extLst>
              <a:ext uri="{FF2B5EF4-FFF2-40B4-BE49-F238E27FC236}">
                <a16:creationId xmlns:a16="http://schemas.microsoft.com/office/drawing/2014/main" id="{05F87E13-3CFF-4A0D-8BB2-8DA551968B09}"/>
              </a:ext>
            </a:extLst>
          </p:cNvPr>
          <p:cNvSpPr/>
          <p:nvPr/>
        </p:nvSpPr>
        <p:spPr>
          <a:xfrm>
            <a:off x="5226124" y="4165390"/>
            <a:ext cx="3098896" cy="49611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0FBF0FFC-05D4-4175-ABA6-948B053D4A0D}"/>
              </a:ext>
            </a:extLst>
          </p:cNvPr>
          <p:cNvSpPr txBox="1"/>
          <p:nvPr/>
        </p:nvSpPr>
        <p:spPr>
          <a:xfrm>
            <a:off x="6334301" y="5585168"/>
            <a:ext cx="1635383" cy="230832"/>
          </a:xfrm>
          <a:prstGeom prst="rect">
            <a:avLst/>
          </a:prstGeom>
          <a:noFill/>
        </p:spPr>
        <p:txBody>
          <a:bodyPr wrap="none" rtlCol="0">
            <a:spAutoFit/>
          </a:bodyPr>
          <a:lstStyle/>
          <a:p>
            <a:pPr algn="ctr"/>
            <a:r>
              <a:rPr lang="ja-JP" altLang="en-US" sz="900" dirty="0"/>
              <a:t>ガソリンスタンド数は減少傾向</a:t>
            </a:r>
            <a:endParaRPr kumimoji="1" lang="en-US" altLang="ja-JP" sz="900" dirty="0"/>
          </a:p>
        </p:txBody>
      </p:sp>
    </p:spTree>
    <p:extLst>
      <p:ext uri="{BB962C8B-B14F-4D97-AF65-F5344CB8AC3E}">
        <p14:creationId xmlns:p14="http://schemas.microsoft.com/office/powerpoint/2010/main" val="2620721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3999</Words>
  <Application>Microsoft Office PowerPoint</Application>
  <PresentationFormat>画面に合わせる (4:3)</PresentationFormat>
  <Paragraphs>329</Paragraphs>
  <Slides>18</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Meiryo UI</vt:lpstr>
      <vt:lpstr>ＭＳ Ｐゴシック</vt:lpstr>
      <vt:lpstr>ＭＳ 明朝</vt:lpstr>
      <vt:lpstr>メイリオ</vt:lpstr>
      <vt:lpstr>Arial</vt:lpstr>
      <vt:lpstr>Calibri</vt:lpstr>
      <vt:lpstr>Times New Roman</vt:lpstr>
      <vt:lpstr>クラリティ</vt:lpstr>
      <vt:lpstr>ゼロエミッション車を中心とする電動車の 普及促進に向けた制度のあり方について</vt:lpstr>
      <vt:lpstr>　　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2020-01-27T06:01:31Z</dcterms:created>
  <dcterms:modified xsi:type="dcterms:W3CDTF">2021-02-09T03:48:58Z</dcterms:modified>
</cp:coreProperties>
</file>