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506" r:id="rId5"/>
    <p:sldId id="507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2DCD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8" autoAdjust="0"/>
    <p:restoredTop sz="94054" autoAdjust="0"/>
  </p:normalViewPr>
  <p:slideViewPr>
    <p:cSldViewPr>
      <p:cViewPr varScale="1">
        <p:scale>
          <a:sx n="69" d="100"/>
          <a:sy n="69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96BD9F36-EC6D-4D09-9C52-65A326917BFC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C6E357FA-411F-4FC9-AF18-ADDA284B3B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81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357FA-411F-4FC9-AF18-ADDA284B3BC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466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43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23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24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38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18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18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09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54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10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89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9CD-1063-4203-B9DF-D1FA2D47BBC7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03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29CD-1063-4203-B9DF-D1FA2D47BBC7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FF35A-1FEA-4590-8179-217228840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8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85D8C1-FBC5-4744-A1E4-CF06F91B9DCE}"/>
              </a:ext>
            </a:extLst>
          </p:cNvPr>
          <p:cNvSpPr txBox="1"/>
          <p:nvPr/>
        </p:nvSpPr>
        <p:spPr>
          <a:xfrm>
            <a:off x="-4556" y="13648"/>
            <a:ext cx="9139371" cy="442035"/>
          </a:xfrm>
          <a:prstGeom prst="rect">
            <a:avLst/>
          </a:prstGeom>
          <a:solidFill>
            <a:schemeClr val="tx2"/>
          </a:solidFill>
          <a:ln w="19050" cmpd="thinThick">
            <a:noFill/>
          </a:ln>
        </p:spPr>
        <p:txBody>
          <a:bodyPr wrap="square" tIns="72000" bIns="0" rtlCol="0" anchor="ctr" anchorCtr="0">
            <a:spAutoFit/>
          </a:bodyPr>
          <a:lstStyle/>
          <a:p>
            <a:r>
              <a:rPr lang="ja-JP" altLang="en-US" sz="2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他の地方自治体における条例制定の状況</a:t>
            </a:r>
            <a:endParaRPr lang="en-US" altLang="ja-JP" sz="2400" b="1" kern="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BFCE1558-3216-4122-8D7B-704D04203D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638088"/>
              </p:ext>
            </p:extLst>
          </p:nvPr>
        </p:nvGraphicFramePr>
        <p:xfrm>
          <a:off x="-1" y="764702"/>
          <a:ext cx="9134816" cy="4769249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1043609">
                  <a:extLst>
                    <a:ext uri="{9D8B030D-6E8A-4147-A177-3AD203B41FA5}">
                      <a16:colId xmlns:a16="http://schemas.microsoft.com/office/drawing/2014/main" val="123403859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51973401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723033568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175581500"/>
                    </a:ext>
                  </a:extLst>
                </a:gridCol>
                <a:gridCol w="1032116">
                  <a:extLst>
                    <a:ext uri="{9D8B030D-6E8A-4147-A177-3AD203B41FA5}">
                      <a16:colId xmlns:a16="http://schemas.microsoft.com/office/drawing/2014/main" val="4119037741"/>
                    </a:ext>
                  </a:extLst>
                </a:gridCol>
                <a:gridCol w="1013323">
                  <a:extLst>
                    <a:ext uri="{9D8B030D-6E8A-4147-A177-3AD203B41FA5}">
                      <a16:colId xmlns:a16="http://schemas.microsoft.com/office/drawing/2014/main" val="1622486187"/>
                    </a:ext>
                  </a:extLst>
                </a:gridCol>
                <a:gridCol w="1013323">
                  <a:extLst>
                    <a:ext uri="{9D8B030D-6E8A-4147-A177-3AD203B41FA5}">
                      <a16:colId xmlns:a16="http://schemas.microsoft.com/office/drawing/2014/main" val="3167548924"/>
                    </a:ext>
                  </a:extLst>
                </a:gridCol>
                <a:gridCol w="2440157">
                  <a:extLst>
                    <a:ext uri="{9D8B030D-6E8A-4147-A177-3AD203B41FA5}">
                      <a16:colId xmlns:a16="http://schemas.microsoft.com/office/drawing/2014/main" val="3117536198"/>
                    </a:ext>
                  </a:extLst>
                </a:gridCol>
              </a:tblGrid>
              <a:tr h="36004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ja-JP" altLang="en-US" sz="1400" u="none" strike="noStrike" dirty="0">
                          <a:effectLst/>
                        </a:rPr>
                        <a:t>自治体名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ja-JP" altLang="en-US" sz="1400" u="none" strike="noStrike" dirty="0">
                          <a:effectLst/>
                        </a:rPr>
                        <a:t>大阪府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ja-JP" altLang="en-US" sz="1400" u="none" strike="noStrike" dirty="0">
                          <a:effectLst/>
                        </a:rPr>
                        <a:t>大阪市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ja-JP" altLang="en-US" sz="1400" u="none" strike="noStrike" dirty="0">
                          <a:effectLst/>
                        </a:rPr>
                        <a:t>東京都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575082"/>
                  </a:ext>
                </a:extLst>
              </a:tr>
              <a:tr h="46266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</a:rPr>
                        <a:t>根拠条例等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大阪府温暖化の防止等に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ja-JP" altLang="en-US" sz="1200" u="none" strike="noStrike" dirty="0">
                          <a:effectLst/>
                        </a:rPr>
                        <a:t>関する条例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大阪市建築物の環境配慮に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ja-JP" altLang="en-US" sz="1200" u="none" strike="noStrike" dirty="0">
                          <a:effectLst/>
                        </a:rPr>
                        <a:t>関する条例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都民の健康と安全を確保する環境に関する条例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255328"/>
                  </a:ext>
                </a:extLst>
              </a:tr>
              <a:tr h="27212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</a:rPr>
                        <a:t>制度名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大阪府建築物環境配慮制度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大阪市建築物環境配慮制度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1200" u="none" strike="noStrike">
                          <a:effectLst/>
                        </a:rPr>
                        <a:t>東京都建築物環境計画書制度</a:t>
                      </a:r>
                      <a:endParaRPr lang="zh-TW" altLang="en-US" sz="12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72527"/>
                  </a:ext>
                </a:extLst>
              </a:tr>
              <a:tr h="462662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</a:rPr>
                        <a:t>制度の対象、</a:t>
                      </a:r>
                      <a:br>
                        <a:rPr lang="ja-JP" altLang="en-US" sz="1300" u="none" strike="noStrike" dirty="0">
                          <a:effectLst/>
                        </a:rPr>
                      </a:br>
                      <a:r>
                        <a:rPr lang="ja-JP" altLang="en-US" sz="1300" u="none" strike="noStrike" dirty="0">
                          <a:effectLst/>
                        </a:rPr>
                        <a:t>適合義務内容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用途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延べ面積等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省エネ基準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ja-JP" altLang="en-US" sz="1200" u="none" strike="noStrike" dirty="0">
                          <a:effectLst/>
                        </a:rPr>
                        <a:t>適合義務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延べ面積等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省エネ基準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ja-JP" altLang="en-US" sz="1200" u="none" strike="noStrike" dirty="0">
                          <a:effectLst/>
                        </a:rPr>
                        <a:t>適合義務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延べ面積等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省エネ基準適合義務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641346"/>
                  </a:ext>
                </a:extLst>
              </a:tr>
              <a:tr h="229180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非住宅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2,000㎡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de-DE" sz="1200" u="none" strike="noStrike" dirty="0">
                          <a:effectLst/>
                        </a:rPr>
                        <a:t>BEI 1.0以下</a:t>
                      </a:r>
                      <a:br>
                        <a:rPr lang="de-DE" sz="1200" u="none" strike="noStrike" dirty="0">
                          <a:effectLst/>
                        </a:rPr>
                      </a:br>
                      <a:r>
                        <a:rPr lang="de-DE" sz="1200" u="none" strike="noStrike" dirty="0">
                          <a:effectLst/>
                        </a:rPr>
                        <a:t>BPI 1.0以下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2,000㎡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de-DE" sz="1200" u="none" strike="noStrike" dirty="0">
                          <a:effectLst/>
                        </a:rPr>
                        <a:t>BEI 1.0以下</a:t>
                      </a:r>
                      <a:br>
                        <a:rPr lang="de-DE" sz="1200" u="none" strike="noStrike" dirty="0">
                          <a:effectLst/>
                        </a:rPr>
                      </a:br>
                      <a:r>
                        <a:rPr lang="de-DE" sz="1200" u="none" strike="noStrike" dirty="0">
                          <a:effectLst/>
                        </a:rPr>
                        <a:t>BPI 1.0以下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2,000㎡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①</a:t>
                      </a:r>
                      <a:r>
                        <a:rPr lang="en-US" altLang="ja-JP" sz="1200" u="none" strike="noStrike" dirty="0">
                          <a:effectLst/>
                        </a:rPr>
                        <a:t>PAL*</a:t>
                      </a:r>
                      <a:r>
                        <a:rPr lang="ja-JP" altLang="en-US" sz="1200" u="none" strike="noStrike" dirty="0">
                          <a:effectLst/>
                        </a:rPr>
                        <a:t>低減率０以上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ja-JP" altLang="en-US" sz="1200" u="none" strike="noStrike" dirty="0">
                          <a:effectLst/>
                        </a:rPr>
                        <a:t>（住宅、工場等を除く用途の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　いずれかの延べ面積が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r>
                        <a:rPr lang="en-US" altLang="ja-JP" sz="1200" u="none" strike="noStrike" dirty="0">
                          <a:effectLst/>
                        </a:rPr>
                        <a:t>2,000㎡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以上である場合、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　それらの用途の部分全体で）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/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ja-JP" altLang="en-US" sz="1200" u="none" strike="noStrike" dirty="0">
                          <a:effectLst/>
                        </a:rPr>
                        <a:t>②</a:t>
                      </a:r>
                      <a:r>
                        <a:rPr lang="en-US" altLang="ja-JP" sz="1200" u="none" strike="noStrike" dirty="0">
                          <a:effectLst/>
                        </a:rPr>
                        <a:t>ERR  0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ja-JP" altLang="en-US" sz="1200" u="none" strike="noStrike" dirty="0">
                          <a:effectLst/>
                        </a:rPr>
                        <a:t>（住宅を除く用途のいずれかの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　延べ面積が</a:t>
                      </a:r>
                      <a:r>
                        <a:rPr lang="en-US" altLang="ja-JP" sz="1200" u="none" strike="noStrike" dirty="0">
                          <a:effectLst/>
                        </a:rPr>
                        <a:t>2,000㎡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以上である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　場合、その用途の部分全体で）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894572"/>
                  </a:ext>
                </a:extLst>
              </a:tr>
              <a:tr h="9199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住宅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10,000㎡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ja-JP" altLang="en-US" sz="1200" u="none" strike="noStrike" dirty="0">
                          <a:effectLst/>
                        </a:rPr>
                        <a:t>かつ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高さ</a:t>
                      </a:r>
                      <a:r>
                        <a:rPr lang="en-US" altLang="ja-JP" sz="1200" u="none" strike="noStrike" dirty="0">
                          <a:effectLst/>
                        </a:rPr>
                        <a:t>60</a:t>
                      </a:r>
                      <a:r>
                        <a:rPr lang="ja-JP" altLang="en-US" sz="1200" u="none" strike="noStrike" dirty="0">
                          <a:effectLst/>
                        </a:rPr>
                        <a:t>ｍ超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BEI 1.0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以下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U</a:t>
                      </a:r>
                      <a:r>
                        <a:rPr lang="en-US" sz="1200" u="none" strike="noStrike" baseline="-25000" dirty="0">
                          <a:effectLst/>
                        </a:rPr>
                        <a:t>A</a:t>
                      </a:r>
                      <a:r>
                        <a:rPr lang="ja-JP" altLang="en-US" sz="1200" u="none" strike="noStrike" dirty="0">
                          <a:effectLst/>
                        </a:rPr>
                        <a:t>基準値以下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el-GR" sz="1200" u="none" strike="noStrike" dirty="0">
                          <a:effectLst/>
                        </a:rPr>
                        <a:t>η</a:t>
                      </a:r>
                      <a:r>
                        <a:rPr lang="en-US" sz="1200" u="none" strike="noStrike" baseline="-25000" dirty="0">
                          <a:effectLst/>
                        </a:rPr>
                        <a:t>AC</a:t>
                      </a:r>
                      <a:r>
                        <a:rPr lang="ja-JP" altLang="en-US" sz="1200" u="none" strike="noStrike" dirty="0">
                          <a:effectLst/>
                        </a:rPr>
                        <a:t>基準値以下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10,000㎡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ja-JP" altLang="en-US" sz="1200" u="none" strike="noStrike" dirty="0">
                          <a:effectLst/>
                        </a:rPr>
                        <a:t>かつ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高さ</a:t>
                      </a:r>
                      <a:r>
                        <a:rPr lang="en-US" altLang="ja-JP" sz="1200" u="none" strike="noStrike" dirty="0">
                          <a:effectLst/>
                        </a:rPr>
                        <a:t>60</a:t>
                      </a:r>
                      <a:r>
                        <a:rPr lang="ja-JP" altLang="en-US" sz="1200" u="none" strike="noStrike" dirty="0" err="1">
                          <a:effectLst/>
                        </a:rPr>
                        <a:t>ｍ</a:t>
                      </a:r>
                      <a:r>
                        <a:rPr lang="ja-JP" altLang="en-US" sz="1200" u="none" strike="noStrike" dirty="0">
                          <a:effectLst/>
                        </a:rPr>
                        <a:t>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BEI 1.0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以下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en-US" sz="1200" u="none" strike="noStrike" dirty="0">
                          <a:effectLst/>
                        </a:rPr>
                        <a:t>U</a:t>
                      </a:r>
                      <a:r>
                        <a:rPr lang="en-US" sz="1200" u="none" strike="noStrike" baseline="-25000" dirty="0">
                          <a:effectLst/>
                        </a:rPr>
                        <a:t>A</a:t>
                      </a:r>
                      <a:r>
                        <a:rPr lang="ja-JP" altLang="en-US" sz="1200" u="none" strike="noStrike" dirty="0">
                          <a:effectLst/>
                        </a:rPr>
                        <a:t>基準値以下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el-GR" sz="1200" u="none" strike="noStrike" dirty="0">
                          <a:effectLst/>
                        </a:rPr>
                        <a:t>η</a:t>
                      </a:r>
                      <a:r>
                        <a:rPr lang="en-US" sz="1200" u="none" strike="noStrike" baseline="-25000" dirty="0">
                          <a:effectLst/>
                        </a:rPr>
                        <a:t>AC</a:t>
                      </a:r>
                      <a:r>
                        <a:rPr lang="ja-JP" altLang="en-US" sz="1200" u="none" strike="noStrike" dirty="0">
                          <a:effectLst/>
                        </a:rPr>
                        <a:t>基準値以下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―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―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05093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7677729" y="65388"/>
            <a:ext cx="1358767" cy="338554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游ゴシック" panose="020B0400000000000000" pitchFamily="50" charset="-128"/>
              </a:rPr>
              <a:t>参考資料６</a:t>
            </a:r>
            <a:endParaRPr kumimoji="0" lang="ja-JP" altLang="en-US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640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89C1560-34A2-496E-A7F5-A7A53EB4AA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206538"/>
              </p:ext>
            </p:extLst>
          </p:nvPr>
        </p:nvGraphicFramePr>
        <p:xfrm>
          <a:off x="35496" y="96092"/>
          <a:ext cx="9108503" cy="4917086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1008759">
                  <a:extLst>
                    <a:ext uri="{9D8B030D-6E8A-4147-A177-3AD203B41FA5}">
                      <a16:colId xmlns:a16="http://schemas.microsoft.com/office/drawing/2014/main" val="1234038594"/>
                    </a:ext>
                  </a:extLst>
                </a:gridCol>
                <a:gridCol w="575416">
                  <a:extLst>
                    <a:ext uri="{9D8B030D-6E8A-4147-A177-3AD203B41FA5}">
                      <a16:colId xmlns:a16="http://schemas.microsoft.com/office/drawing/2014/main" val="151973401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3605597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51556666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31263774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72299512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9376072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209585778"/>
                    </a:ext>
                  </a:extLst>
                </a:gridCol>
                <a:gridCol w="1259632">
                  <a:extLst>
                    <a:ext uri="{9D8B030D-6E8A-4147-A177-3AD203B41FA5}">
                      <a16:colId xmlns:a16="http://schemas.microsoft.com/office/drawing/2014/main" val="1925045122"/>
                    </a:ext>
                  </a:extLst>
                </a:gridCol>
              </a:tblGrid>
              <a:tr h="375087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ja-JP" altLang="en-US" sz="1400" u="none" strike="noStrike" dirty="0">
                          <a:effectLst/>
                        </a:rPr>
                        <a:t>自治体名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ja-JP" altLang="en-US" sz="1400" u="none" strike="noStrike" dirty="0">
                          <a:effectLst/>
                        </a:rPr>
                        <a:t>千代田区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b"/>
                      <a:r>
                        <a:rPr lang="ja-JP" altLang="en-US" sz="1400" u="none" strike="noStrike" dirty="0">
                          <a:effectLst/>
                        </a:rPr>
                        <a:t>港区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575082"/>
                  </a:ext>
                </a:extLst>
              </a:tr>
              <a:tr h="77177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</a:rPr>
                        <a:t>根拠条例等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千代田区地球温暖化</a:t>
                      </a:r>
                      <a:endParaRPr lang="en-US" altLang="zh-CN" sz="120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対策条例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（現行）</a:t>
                      </a:r>
                      <a:r>
                        <a:rPr lang="zh-TW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港区民間建築物低炭素化</a:t>
                      </a:r>
                      <a:endParaRPr lang="en-US" altLang="zh-TW" sz="120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    </a:t>
                      </a:r>
                      <a:r>
                        <a:rPr lang="zh-TW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促進指導要綱</a:t>
                      </a:r>
                      <a:endParaRPr lang="en-US" altLang="zh-TW" sz="120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  </a:t>
                      </a:r>
                      <a:r>
                        <a:rPr lang="zh-TW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港区民間建築物低炭素化</a:t>
                      </a:r>
                      <a:endParaRPr lang="en-US" altLang="zh-TW" sz="120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    </a:t>
                      </a:r>
                      <a:r>
                        <a:rPr lang="zh-TW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促進指導要領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港区民の生活環境を守る建築物の</a:t>
                      </a:r>
                      <a:endParaRPr lang="en-US" altLang="ja-JP" sz="120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低炭素化の促進に関する条例</a:t>
                      </a:r>
                      <a:endParaRPr lang="en-US" altLang="ja-JP" sz="120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（令和</a:t>
                      </a:r>
                      <a:r>
                        <a:rPr lang="en-US" altLang="ja-JP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  <a:r>
                        <a:rPr lang="ja-JP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lang="en-US" altLang="ja-JP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  <a:r>
                        <a:rPr lang="ja-JP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r>
                        <a:rPr lang="en-US" altLang="ja-JP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lang="ja-JP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日制定、</a:t>
                      </a:r>
                      <a:endParaRPr lang="en-US" altLang="ja-JP" sz="1200" u="none" strike="noStrike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令和</a:t>
                      </a:r>
                      <a:r>
                        <a:rPr lang="en-US" altLang="ja-JP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  <a:r>
                        <a:rPr lang="ja-JP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lang="en-US" altLang="ja-JP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</a:t>
                      </a:r>
                      <a:r>
                        <a:rPr lang="ja-JP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r>
                        <a:rPr lang="en-US" altLang="ja-JP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lang="ja-JP" altLang="en-US" sz="12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日施行）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255328"/>
                  </a:ext>
                </a:extLst>
              </a:tr>
              <a:tr h="54656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</a:rPr>
                        <a:t>制度名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千代田区建築物</a:t>
                      </a:r>
                      <a:endParaRPr lang="en-US" altLang="zh-TW" sz="12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環境計画書制度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</a:rPr>
                        <a:t>（現行）</a:t>
                      </a:r>
                      <a:r>
                        <a:rPr lang="zh-TW" altLang="en-US" sz="1200" u="none" strike="noStrike" dirty="0">
                          <a:effectLst/>
                        </a:rPr>
                        <a:t>港区</a:t>
                      </a:r>
                      <a:r>
                        <a:rPr lang="ja-JP" altLang="en-US" sz="1200" u="none" strike="noStrike" dirty="0">
                          <a:effectLst/>
                        </a:rPr>
                        <a:t>民間</a:t>
                      </a:r>
                      <a:r>
                        <a:rPr lang="zh-TW" altLang="en-US" sz="1200" u="none" strike="noStrike" dirty="0">
                          <a:effectLst/>
                        </a:rPr>
                        <a:t>建築物低炭素化</a:t>
                      </a:r>
                      <a:endParaRPr lang="en-US" altLang="zh-TW" sz="1200" u="none" strike="noStrike" dirty="0"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u="none" strike="noStrike" dirty="0">
                          <a:effectLst/>
                        </a:rPr>
                        <a:t>促進制</a:t>
                      </a:r>
                      <a:r>
                        <a:rPr lang="ja-JP" altLang="en-US" sz="1200" u="none" strike="noStrike" dirty="0">
                          <a:effectLst/>
                        </a:rPr>
                        <a:t>度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u="none" strike="noStrike" dirty="0">
                          <a:effectLst/>
                        </a:rPr>
                        <a:t>港区建築物低炭素化促進制度</a:t>
                      </a:r>
                      <a:endParaRPr lang="en-US" altLang="zh-TW" sz="1200" u="none" strike="noStrike" dirty="0">
                        <a:effectLst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</a:rPr>
                        <a:t>（令和</a:t>
                      </a:r>
                      <a:r>
                        <a:rPr lang="en-US" altLang="ja-JP" sz="1200" u="none" strike="noStrike" dirty="0">
                          <a:effectLst/>
                        </a:rPr>
                        <a:t>3</a:t>
                      </a:r>
                      <a:r>
                        <a:rPr lang="ja-JP" altLang="en-US" sz="1200" u="none" strike="noStrike" dirty="0">
                          <a:effectLst/>
                        </a:rPr>
                        <a:t>年</a:t>
                      </a:r>
                      <a:r>
                        <a:rPr lang="en-US" altLang="ja-JP" sz="1200" u="none" strike="noStrike" dirty="0">
                          <a:effectLst/>
                        </a:rPr>
                        <a:t>4</a:t>
                      </a:r>
                      <a:r>
                        <a:rPr lang="ja-JP" altLang="en-US" sz="1200" u="none" strike="noStrike" dirty="0">
                          <a:effectLst/>
                        </a:rPr>
                        <a:t>月</a:t>
                      </a:r>
                      <a:r>
                        <a:rPr lang="en-US" altLang="ja-JP" sz="1200" u="none" strike="noStrike" dirty="0">
                          <a:effectLst/>
                        </a:rPr>
                        <a:t>1</a:t>
                      </a:r>
                      <a:r>
                        <a:rPr lang="ja-JP" altLang="en-US" sz="1200" u="none" strike="noStrike" dirty="0">
                          <a:effectLst/>
                        </a:rPr>
                        <a:t>日～）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72527"/>
                  </a:ext>
                </a:extLst>
              </a:tr>
              <a:tr h="679738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</a:rPr>
                        <a:t>制度の対象、</a:t>
                      </a:r>
                      <a:br>
                        <a:rPr lang="ja-JP" altLang="en-US" sz="1300" u="none" strike="noStrike" dirty="0">
                          <a:effectLst/>
                        </a:rPr>
                      </a:br>
                      <a:r>
                        <a:rPr lang="ja-JP" altLang="en-US" sz="1300" u="none" strike="noStrike" dirty="0">
                          <a:effectLst/>
                        </a:rPr>
                        <a:t>適合義務内容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用途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延べ面積等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省エネ基準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ja-JP" altLang="en-US" sz="1200" u="none" strike="noStrike" dirty="0">
                          <a:effectLst/>
                        </a:rPr>
                        <a:t>適合義務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（努力義務）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延べ面積等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省エネ基準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ja-JP" altLang="en-US" sz="1200" u="none" strike="noStrike" dirty="0">
                          <a:effectLst/>
                        </a:rPr>
                        <a:t>適合義務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（努力義務）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延べ面積等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省エネ基準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ja-JP" altLang="en-US" sz="1200" u="none" strike="noStrike" dirty="0">
                          <a:effectLst/>
                        </a:rPr>
                        <a:t>適合義務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</a:rPr>
                        <a:t>優秀水準</a:t>
                      </a:r>
                      <a:br>
                        <a:rPr lang="zh-TW" altLang="en-US" sz="1200" u="none" strike="noStrike" dirty="0">
                          <a:effectLst/>
                        </a:rPr>
                      </a:br>
                      <a:r>
                        <a:rPr lang="zh-TW" altLang="en-US" sz="1200" u="none" strike="noStrike" dirty="0">
                          <a:effectLst/>
                        </a:rPr>
                        <a:t>（努力義務）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641346"/>
                  </a:ext>
                </a:extLst>
              </a:tr>
              <a:tr h="3881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非住宅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300㎡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BEI</a:t>
                      </a:r>
                      <a:r>
                        <a:rPr lang="ja-JP" altLang="en-US" sz="1200" u="none" strike="noStrike" dirty="0">
                          <a:effectLst/>
                        </a:rPr>
                        <a:t> </a:t>
                      </a:r>
                      <a:r>
                        <a:rPr lang="en-US" altLang="ja-JP" sz="1200" u="none" strike="noStrike" dirty="0">
                          <a:effectLst/>
                        </a:rPr>
                        <a:t>0.65</a:t>
                      </a:r>
                      <a:r>
                        <a:rPr lang="ja-JP" altLang="en-US" sz="1200" u="none" strike="noStrike" dirty="0">
                          <a:effectLst/>
                        </a:rPr>
                        <a:t> 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</a:rPr>
                        <a:t>5,000㎡</a:t>
                      </a:r>
                      <a:r>
                        <a:rPr lang="ja-JP" altLang="en-US" sz="1200" u="none" strike="noStrike" dirty="0">
                          <a:effectLst/>
                        </a:rPr>
                        <a:t>超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en-US" altLang="ja-JP" sz="1200" u="none" strike="noStrike" dirty="0">
                          <a:effectLst/>
                        </a:rPr>
                        <a:t>10,000㎡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 ERR</a:t>
                      </a:r>
                      <a:r>
                        <a:rPr lang="ja-JP" alt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5％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2,000㎡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en-US" altLang="ja-JP" sz="1200" u="none" strike="noStrike" dirty="0">
                          <a:effectLst/>
                        </a:rPr>
                        <a:t>10,000㎡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以下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 ERR</a:t>
                      </a:r>
                      <a:r>
                        <a:rPr lang="ja-JP" alt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5％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①事務所等 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r>
                        <a:rPr lang="en-US" sz="1200" u="none" strike="noStrike" dirty="0">
                          <a:effectLst/>
                        </a:rPr>
                        <a:t>ERR</a:t>
                      </a:r>
                      <a:r>
                        <a:rPr lang="ja-JP" alt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40％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/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ja-JP" altLang="en-US" sz="1200" u="none" strike="noStrike" dirty="0">
                          <a:effectLst/>
                        </a:rPr>
                        <a:t>②ホテル等 </a:t>
                      </a:r>
                      <a:endParaRPr lang="en-US" altLang="ja-JP" sz="12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ERR</a:t>
                      </a:r>
                      <a:r>
                        <a:rPr lang="ja-JP" alt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30％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894572"/>
                  </a:ext>
                </a:extLst>
              </a:tr>
              <a:tr h="3664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10,000㎡</a:t>
                      </a:r>
                      <a:r>
                        <a:rPr lang="ja-JP" altLang="en-US" sz="1200" u="none" strike="noStrike" dirty="0">
                          <a:effectLst/>
                        </a:rPr>
                        <a:t>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 ERR</a:t>
                      </a:r>
                      <a:r>
                        <a:rPr lang="ja-JP" alt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10％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10,000㎡</a:t>
                      </a:r>
                      <a:r>
                        <a:rPr lang="ja-JP" altLang="en-US" sz="1200" u="none" strike="noStrike" dirty="0">
                          <a:effectLst/>
                        </a:rPr>
                        <a:t>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 ERR</a:t>
                      </a:r>
                      <a:r>
                        <a:rPr lang="ja-JP" alt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10％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37958"/>
                  </a:ext>
                </a:extLst>
              </a:tr>
              <a:tr h="6804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10,000㎡</a:t>
                      </a:r>
                      <a:r>
                        <a:rPr lang="ja-JP" altLang="en-US" sz="1200" u="none" strike="noStrike" dirty="0">
                          <a:effectLst/>
                        </a:rPr>
                        <a:t>超で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ja-JP" altLang="en-US" sz="1200" u="none" strike="noStrike" dirty="0">
                          <a:effectLst/>
                        </a:rPr>
                        <a:t>都市開発諸制度を活用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 ERR</a:t>
                      </a:r>
                      <a:r>
                        <a:rPr lang="ja-JP" alt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22％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10,000㎡</a:t>
                      </a:r>
                      <a:r>
                        <a:rPr lang="ja-JP" altLang="en-US" sz="1200" u="none" strike="noStrike" dirty="0">
                          <a:effectLst/>
                        </a:rPr>
                        <a:t>超で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ja-JP" altLang="en-US" sz="1200" u="none" strike="noStrike" dirty="0">
                          <a:effectLst/>
                        </a:rPr>
                        <a:t>都市開発諸制度を活用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 ERR</a:t>
                      </a:r>
                      <a:r>
                        <a:rPr lang="ja-JP" alt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</a:rPr>
                        <a:t>22％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93863"/>
                  </a:ext>
                </a:extLst>
              </a:tr>
              <a:tr h="11089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住宅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300㎡</a:t>
                      </a:r>
                      <a:r>
                        <a:rPr lang="ja-JP" altLang="en-US" sz="1200" u="none" strike="noStrike" dirty="0">
                          <a:effectLst/>
                        </a:rPr>
                        <a:t>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BEI</a:t>
                      </a:r>
                      <a:r>
                        <a:rPr lang="ja-JP" altLang="en-US" sz="1200" u="none" strike="noStrike" dirty="0">
                          <a:effectLst/>
                        </a:rPr>
                        <a:t> </a:t>
                      </a:r>
                      <a:r>
                        <a:rPr lang="en-US" altLang="ja-JP" sz="1200" u="none" strike="noStrike" smtClean="0">
                          <a:effectLst/>
                        </a:rPr>
                        <a:t>0.80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 smtClean="0">
                          <a:effectLst/>
                        </a:rPr>
                        <a:t>―</a:t>
                      </a:r>
                      <a:endParaRPr lang="ja-JP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1200" u="none" strike="noStrike" dirty="0">
                          <a:effectLst/>
                        </a:rPr>
                        <a:t>―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</a:rPr>
                        <a:t>2,000㎡</a:t>
                      </a:r>
                      <a:r>
                        <a:rPr lang="ja-JP" altLang="en-US" sz="1200" u="none" strike="noStrike" dirty="0" smtClean="0">
                          <a:effectLst/>
                        </a:rPr>
                        <a:t>以上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smtClean="0">
                          <a:effectLst/>
                        </a:rPr>
                        <a:t>―</a:t>
                      </a:r>
                      <a:endParaRPr lang="ja-JP" altLang="en-US" sz="1200" b="0" i="0" u="none" strike="noStrike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zh-TW" altLang="en-US" sz="1200" u="none" strike="noStrike" dirty="0">
                          <a:effectLst/>
                        </a:rPr>
                        <a:t> </a:t>
                      </a:r>
                      <a:r>
                        <a:rPr lang="en-US" altLang="zh-TW" sz="1200" u="none" strike="noStrike" dirty="0">
                          <a:effectLst/>
                        </a:rPr>
                        <a:t>ERR</a:t>
                      </a:r>
                      <a:r>
                        <a:rPr lang="ja-JP" altLang="en-US" sz="1200" u="none" strike="noStrike" dirty="0">
                          <a:effectLst/>
                        </a:rPr>
                        <a:t> </a:t>
                      </a:r>
                      <a:r>
                        <a:rPr lang="en-US" altLang="zh-TW" sz="1200" u="none" strike="noStrike" dirty="0">
                          <a:effectLst/>
                        </a:rPr>
                        <a:t>20</a:t>
                      </a:r>
                      <a:r>
                        <a:rPr lang="zh-TW" altLang="en-US" sz="1200" u="none" strike="noStrike" dirty="0">
                          <a:effectLst/>
                        </a:rPr>
                        <a:t>％以上</a:t>
                      </a:r>
                      <a:br>
                        <a:rPr lang="zh-TW" altLang="en-US" sz="1200" u="none" strike="noStrike" dirty="0">
                          <a:effectLst/>
                        </a:rPr>
                      </a:br>
                      <a:r>
                        <a:rPr lang="zh-TW" altLang="en-US" sz="1200" u="none" strike="noStrike" dirty="0">
                          <a:effectLst/>
                        </a:rPr>
                        <a:t>　　 ＋</a:t>
                      </a:r>
                      <a:br>
                        <a:rPr lang="zh-TW" altLang="en-US" sz="1200" u="none" strike="noStrike" dirty="0">
                          <a:effectLst/>
                        </a:rPr>
                      </a:br>
                      <a:r>
                        <a:rPr lang="zh-TW" altLang="en-US" sz="1200" u="none" strike="noStrike" dirty="0">
                          <a:effectLst/>
                        </a:rPr>
                        <a:t>強化外皮基準適合</a:t>
                      </a:r>
                      <a:br>
                        <a:rPr lang="zh-TW" altLang="en-US" sz="1200" u="none" strike="noStrike" dirty="0">
                          <a:effectLst/>
                        </a:rPr>
                      </a:br>
                      <a:r>
                        <a:rPr lang="zh-TW" altLang="en-US" sz="1200" u="none" strike="noStrike" dirty="0">
                          <a:effectLst/>
                        </a:rPr>
                        <a:t>（</a:t>
                      </a:r>
                      <a:r>
                        <a:rPr lang="en-US" altLang="ja-JP" sz="1200" u="none" strike="noStrike" dirty="0">
                          <a:effectLst/>
                        </a:rPr>
                        <a:t>U</a:t>
                      </a:r>
                      <a:r>
                        <a:rPr lang="en-US" altLang="ja-JP" sz="1200" u="none" strike="noStrike" baseline="-25000" dirty="0">
                          <a:effectLst/>
                        </a:rPr>
                        <a:t>A</a:t>
                      </a:r>
                      <a:r>
                        <a:rPr lang="zh-TW" altLang="en-US" sz="1200" u="none" strike="noStrike" dirty="0">
                          <a:effectLst/>
                        </a:rPr>
                        <a:t>値：</a:t>
                      </a:r>
                      <a:r>
                        <a:rPr lang="en-US" altLang="zh-TW" sz="1200" u="none" strike="noStrike" dirty="0">
                          <a:effectLst/>
                        </a:rPr>
                        <a:t>0.60</a:t>
                      </a:r>
                      <a:r>
                        <a:rPr lang="ja-JP" altLang="en-US" sz="1200" u="none" strike="noStrike" dirty="0">
                          <a:effectLst/>
                        </a:rPr>
                        <a:t>［</a:t>
                      </a:r>
                      <a:r>
                        <a:rPr lang="en-US" altLang="zh-TW" sz="1200" u="none" strike="noStrike" dirty="0">
                          <a:effectLst/>
                        </a:rPr>
                        <a:t>W/㎡K</a:t>
                      </a:r>
                      <a:r>
                        <a:rPr lang="en-US" altLang="ja-JP" sz="1200" u="none" strike="noStrike" dirty="0">
                          <a:effectLst/>
                        </a:rPr>
                        <a:t>]</a:t>
                      </a:r>
                      <a:r>
                        <a:rPr lang="zh-TW" altLang="en-US" sz="1200" u="none" strike="noStrike" dirty="0">
                          <a:effectLst/>
                        </a:rPr>
                        <a:t>以下等）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4300" marR="4300" marT="430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05093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B9B5DA0-A555-4118-9894-FE77D9C26B0E}"/>
              </a:ext>
            </a:extLst>
          </p:cNvPr>
          <p:cNvSpPr txBox="1"/>
          <p:nvPr/>
        </p:nvSpPr>
        <p:spPr>
          <a:xfrm>
            <a:off x="99721" y="5085184"/>
            <a:ext cx="89800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BEI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：基準建築物と比較した時の設計建築物の一次エネルギー消費量の比率</a:t>
            </a: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（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BEI=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設計一次エネルギー消費量／基準一次エネルギー消費量）</a:t>
            </a:r>
          </a:p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BPI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PAL*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により算出される年間熱負荷の基準（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BPI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＝設計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PAL*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／基準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PAL*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PAL*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：各階の屋内周囲空間（ペリメータゾーン）の年間熱負荷［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MJ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／年］をペリメータゾーンの床面積［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m2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］の合計で除して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得た数値</a:t>
            </a:r>
          </a:p>
          <a:p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ERR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：建築物省エネ法による一次エネルギー消費量を用いた効率指標（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ERR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(1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BEI) ×100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r>
              <a:rPr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] 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  <a:p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</a:t>
            </a:r>
            <a:r>
              <a:rPr lang="en-US" altLang="ja-JP" sz="1200" baseline="-25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：外皮平均熱還流率［</a:t>
            </a:r>
            <a:r>
              <a:rPr lang="en-US" altLang="zh-TW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W/㎡K</a:t>
            </a:r>
            <a:r>
              <a:rPr lang="ja-JP" altLang="en-US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］</a:t>
            </a:r>
            <a:endParaRPr lang="ja-JP" altLang="en-US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l-GR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η</a:t>
            </a:r>
            <a:r>
              <a:rPr lang="en-US" altLang="ja-JP" sz="1200" baseline="-25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AC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：冷房期の平均熱取得率</a:t>
            </a:r>
          </a:p>
        </p:txBody>
      </p:sp>
    </p:spTree>
    <p:extLst>
      <p:ext uri="{BB962C8B-B14F-4D97-AF65-F5344CB8AC3E}">
        <p14:creationId xmlns:p14="http://schemas.microsoft.com/office/powerpoint/2010/main" val="196719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46689e31-b03d-4afa-a735-a1f8d7beadb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1" ma:contentTypeDescription="新しいドキュメントを作成します。" ma:contentTypeScope="" ma:versionID="942bdad79e90e32b7aa339969f001042">
  <xsd:schema xmlns:xsd="http://www.w3.org/2001/XMLSchema" xmlns:xs="http://www.w3.org/2001/XMLSchema" xmlns:p="http://schemas.microsoft.com/office/2006/metadata/properties" xmlns:ns2="46689e31-b03d-4afa-a735-a1f8d7beadb1" targetNamespace="http://schemas.microsoft.com/office/2006/metadata/properties" ma:root="true" ma:fieldsID="2c9f98b6516b9dba60a2d94ebc4473d3" ns2:_="">
    <xsd:import namespace="46689e31-b03d-4afa-a735-a1f8d7beadb1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65AA86-72F9-4273-948E-99CE5C93C57C}">
  <ds:schemaRefs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46689e31-b03d-4afa-a735-a1f8d7beadb1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3C7FA9-38EB-43B8-B637-E732F4DF4E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89e31-b03d-4afa-a735-a1f8d7bea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870FE9-2A67-44D9-8BC6-0BBC072775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3640</TotalTime>
  <Words>663</Words>
  <Application>Microsoft Office PowerPoint</Application>
  <PresentationFormat>画面に合わせる (4:3)</PresentationFormat>
  <Paragraphs>112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ＭＳ ゴシック</vt:lpstr>
      <vt:lpstr>新細明體</vt:lpstr>
      <vt:lpstr>メイリオ</vt:lpstr>
      <vt:lpstr>游ゴシック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遠藤　望</dc:creator>
  <cp:lastModifiedBy>中田　仁</cp:lastModifiedBy>
  <cp:revision>388</cp:revision>
  <cp:lastPrinted>2020-06-23T23:48:12Z</cp:lastPrinted>
  <dcterms:created xsi:type="dcterms:W3CDTF">2018-04-20T08:22:23Z</dcterms:created>
  <dcterms:modified xsi:type="dcterms:W3CDTF">2020-06-24T00:00:09Z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