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9" r:id="rId3"/>
    <p:sldId id="431" r:id="rId4"/>
    <p:sldId id="450" r:id="rId5"/>
    <p:sldId id="433" r:id="rId6"/>
    <p:sldId id="434" r:id="rId7"/>
    <p:sldId id="438" r:id="rId8"/>
    <p:sldId id="436" r:id="rId9"/>
    <p:sldId id="457" r:id="rId10"/>
    <p:sldId id="439" r:id="rId11"/>
    <p:sldId id="440" r:id="rId12"/>
    <p:sldId id="441" r:id="rId13"/>
    <p:sldId id="443" r:id="rId14"/>
    <p:sldId id="454" r:id="rId15"/>
    <p:sldId id="451" r:id="rId16"/>
    <p:sldId id="444" r:id="rId17"/>
    <p:sldId id="445" r:id="rId18"/>
    <p:sldId id="447" r:id="rId19"/>
    <p:sldId id="455" r:id="rId20"/>
    <p:sldId id="448" r:id="rId21"/>
    <p:sldId id="449" r:id="rId22"/>
    <p:sldId id="456" r:id="rId2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4D577D"/>
    <a:srgbClr val="6699FF"/>
    <a:srgbClr val="BCE292"/>
    <a:srgbClr val="CCFFCC"/>
    <a:srgbClr val="ECF3FB"/>
    <a:srgbClr val="D5D7E0"/>
    <a:srgbClr val="EBECF0"/>
    <a:srgbClr val="EAECF0"/>
    <a:srgbClr val="EDF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35" autoAdjust="0"/>
    <p:restoredTop sz="98741" autoAdjust="0"/>
  </p:normalViewPr>
  <p:slideViewPr>
    <p:cSldViewPr>
      <p:cViewPr varScale="1">
        <p:scale>
          <a:sx n="74" d="100"/>
          <a:sy n="74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47.126.24\disk1\01_&#35373;&#20633;&#35336;&#30011;&#65319;\01_ESCO\02_ESCO&#25552;&#26696;&#23529;&#26619;&#20250;\H31&#24180;&#24230;\04_&#26412;&#20250;\&#31532;&#65298;&#22238;&#65288;20190227&#65289;\04_&#24403;&#26085;&#36039;&#26009;\&#20316;&#25104;&#20013;&#36039;&#26009;\&#36039;&#26009;\20200210_&#12304;&#19977;&#26408;&#12373;&#12435;&#12364;&#20316;&#25104;&#12375;&#12414;&#12375;&#12383;&#12305;%20ESCO&#23455;&#32318;&#12487;&#12540;&#12479;&#65288;&#24179;&#25104;30&#24180;&#24230;&#20998;&#6528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'実績グラフ (旧・新)'!$B$23</c:f>
              <c:strCache>
                <c:ptCount val="1"/>
                <c:pt idx="0">
                  <c:v>【新プラン】エネルギー削減量年間合計 - 原油換算(kL)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cat>
            <c:strRef>
              <c:f>'実績グラフ (旧・新)'!$P$3:$S$3</c:f>
              <c:strCache>
                <c:ptCount val="4"/>
                <c:pt idx="0">
                  <c:v>平成27年度</c:v>
                </c:pt>
                <c:pt idx="1">
                  <c:v>平成28年度</c:v>
                </c:pt>
                <c:pt idx="2">
                  <c:v>平成29年度</c:v>
                </c:pt>
                <c:pt idx="3">
                  <c:v>平成30年度</c:v>
                </c:pt>
              </c:strCache>
            </c:strRef>
          </c:cat>
          <c:val>
            <c:numRef>
              <c:f>'実績グラフ (旧・新)'!$P$22:$S$22</c:f>
              <c:numCache>
                <c:formatCode>0</c:formatCode>
                <c:ptCount val="4"/>
                <c:pt idx="0">
                  <c:v>1122</c:v>
                </c:pt>
                <c:pt idx="1">
                  <c:v>1139.0776000000005</c:v>
                </c:pt>
                <c:pt idx="2">
                  <c:v>878.96199999999862</c:v>
                </c:pt>
                <c:pt idx="3">
                  <c:v>973.20940000000155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AC-4D99-B6B6-262EE6E19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17637744"/>
        <c:axId val="1"/>
      </c:barChart>
      <c:lineChart>
        <c:grouping val="standard"/>
        <c:varyColors val="0"/>
        <c:ser>
          <c:idx val="3"/>
          <c:order val="1"/>
          <c:tx>
            <c:strRef>
              <c:f>'実績グラフ (旧・新)'!$B$21</c:f>
              <c:strCache>
                <c:ptCount val="1"/>
                <c:pt idx="0">
                  <c:v>【新プラン】エネルギー削減量累計 - 原油換算(kL)</c:v>
                </c:pt>
              </c:strCache>
            </c:strRef>
          </c:tx>
          <c:spPr>
            <a:ln w="34925">
              <a:solidFill>
                <a:srgbClr val="002060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 w="50800">
                <a:solidFill>
                  <a:schemeClr val="tx1"/>
                </a:solidFill>
              </a:ln>
            </c:spPr>
          </c:marker>
          <c:dPt>
            <c:idx val="3"/>
            <c:bubble3D val="0"/>
            <c:spPr>
              <a:ln w="3492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A02-40CD-8F41-D2EBDE46DFCE}"/>
              </c:ext>
            </c:extLst>
          </c:dPt>
          <c:val>
            <c:numRef>
              <c:f>'実績グラフ (旧・新)'!$P$23:$S$23</c:f>
              <c:numCache>
                <c:formatCode>0</c:formatCode>
                <c:ptCount val="4"/>
                <c:pt idx="0">
                  <c:v>1121.6625999999997</c:v>
                </c:pt>
                <c:pt idx="1">
                  <c:v>1920.7402000000002</c:v>
                </c:pt>
                <c:pt idx="2">
                  <c:v>2459.7021999999988</c:v>
                </c:pt>
                <c:pt idx="3">
                  <c:v>3092.9116000000004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AC-4D99-B6B6-262EE6E19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637744"/>
        <c:axId val="1"/>
      </c:lineChart>
      <c:catAx>
        <c:axId val="41763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defRPr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defRPr>
            </a:pPr>
            <a:endParaRPr lang="ja-JP"/>
          </a:p>
        </c:txPr>
        <c:crossAx val="417637744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BE0524-AC90-4E3B-8179-9C7CACEA1A0D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77E2EC-8DCB-4244-B8D1-17249A78974C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C69701-534F-4C63-8046-DACAB7884691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ctrTitle"/>
          </p:nvPr>
        </p:nvSpPr>
        <p:spPr>
          <a:xfrm>
            <a:off x="0" y="143464"/>
            <a:ext cx="9144000" cy="347685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事業化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対象施設や公募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方法の</a:t>
            </a:r>
            <a: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見直しについて（案）</a:t>
            </a:r>
            <a:endParaRPr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68" y="5877272"/>
            <a:ext cx="962900" cy="70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2"/>
          <p:cNvSpPr txBox="1">
            <a:spLocks/>
          </p:cNvSpPr>
          <p:nvPr/>
        </p:nvSpPr>
        <p:spPr>
          <a:xfrm>
            <a:off x="2051720" y="5805264"/>
            <a:ext cx="7060748" cy="9178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 住宅まちづくり部 公共建築室 設備課 </a:t>
            </a:r>
            <a:endPara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92280" y="260648"/>
            <a:ext cx="158417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09886" y="845423"/>
            <a:ext cx="18722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議事（１）</a:t>
            </a:r>
            <a:endParaRPr kumimoji="1" lang="ja-JP" altLang="en-US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34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zh-TW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排出削減量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10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9" name="正方形/長方形 268"/>
          <p:cNvSpPr/>
          <p:nvPr/>
        </p:nvSpPr>
        <p:spPr>
          <a:xfrm>
            <a:off x="107504" y="6237312"/>
            <a:ext cx="9016154" cy="523220"/>
          </a:xfrm>
          <a:prstGeom prst="rect">
            <a:avLst/>
          </a:prstGeom>
          <a:ln w="31750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導入の効果についても、目標達成に向け着実に推移！！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Rectangle 281"/>
          <p:cNvSpPr>
            <a:spLocks noChangeArrowheads="1"/>
          </p:cNvSpPr>
          <p:nvPr/>
        </p:nvSpPr>
        <p:spPr bwMode="auto">
          <a:xfrm>
            <a:off x="562846" y="5348756"/>
            <a:ext cx="323850" cy="88900"/>
          </a:xfrm>
          <a:prstGeom prst="rect">
            <a:avLst/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Rectangle 286"/>
          <p:cNvSpPr>
            <a:spLocks noChangeArrowheads="1"/>
          </p:cNvSpPr>
          <p:nvPr/>
        </p:nvSpPr>
        <p:spPr bwMode="auto">
          <a:xfrm>
            <a:off x="969246" y="5309069"/>
            <a:ext cx="354263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各年新規導入施設の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CO2</a:t>
            </a:r>
            <a:r>
              <a:rPr kumimoji="0" lang="ja-JP" altLang="ja-JP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削減量の年間合計（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t-CO2)</a:t>
            </a:r>
            <a:endParaRPr kumimoji="0" lang="ja-JP" altLang="ja-JP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Line 300"/>
          <p:cNvSpPr>
            <a:spLocks noChangeShapeType="1"/>
          </p:cNvSpPr>
          <p:nvPr/>
        </p:nvSpPr>
        <p:spPr bwMode="auto">
          <a:xfrm>
            <a:off x="569196" y="5682131"/>
            <a:ext cx="323850" cy="0"/>
          </a:xfrm>
          <a:prstGeom prst="line">
            <a:avLst/>
          </a:prstGeom>
          <a:noFill/>
          <a:ln w="38100" cap="rnd">
            <a:solidFill>
              <a:srgbClr val="5959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Rectangle 305"/>
          <p:cNvSpPr>
            <a:spLocks noChangeArrowheads="1"/>
          </p:cNvSpPr>
          <p:nvPr/>
        </p:nvSpPr>
        <p:spPr bwMode="auto">
          <a:xfrm>
            <a:off x="978771" y="5601169"/>
            <a:ext cx="2396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CO2</a:t>
            </a:r>
            <a:r>
              <a:rPr kumimoji="0" lang="ja-JP" altLang="ja-JP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削減量の年間合計（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t-CO2/</a:t>
            </a: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0" lang="ja-JP" altLang="ja-JP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652771" y="5610131"/>
            <a:ext cx="144000" cy="144000"/>
          </a:xfrm>
          <a:prstGeom prst="ellipse">
            <a:avLst/>
          </a:prstGeom>
          <a:solidFill>
            <a:schemeClr val="tx1"/>
          </a:solidFill>
          <a:ln w="11113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552950" y="5301208"/>
            <a:ext cx="4570708" cy="830997"/>
          </a:xfrm>
          <a:prstGeom prst="rect">
            <a:avLst/>
          </a:prstGeom>
          <a:ln w="25400">
            <a:solidFill>
              <a:schemeClr val="accent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年度の実績は、約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5,800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㌧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（目標の約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67%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）を達成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1377476" y="1309688"/>
            <a:ext cx="5764212" cy="2944813"/>
          </a:xfrm>
          <a:custGeom>
            <a:avLst/>
            <a:gdLst>
              <a:gd name="T0" fmla="*/ 0 w 3631"/>
              <a:gd name="T1" fmla="*/ 1855 h 1855"/>
              <a:gd name="T2" fmla="*/ 3631 w 3631"/>
              <a:gd name="T3" fmla="*/ 1855 h 1855"/>
              <a:gd name="T4" fmla="*/ 0 w 3631"/>
              <a:gd name="T5" fmla="*/ 1648 h 1855"/>
              <a:gd name="T6" fmla="*/ 3631 w 3631"/>
              <a:gd name="T7" fmla="*/ 1648 h 1855"/>
              <a:gd name="T8" fmla="*/ 0 w 3631"/>
              <a:gd name="T9" fmla="*/ 1441 h 1855"/>
              <a:gd name="T10" fmla="*/ 3631 w 3631"/>
              <a:gd name="T11" fmla="*/ 1441 h 1855"/>
              <a:gd name="T12" fmla="*/ 0 w 3631"/>
              <a:gd name="T13" fmla="*/ 1234 h 1855"/>
              <a:gd name="T14" fmla="*/ 3631 w 3631"/>
              <a:gd name="T15" fmla="*/ 1234 h 1855"/>
              <a:gd name="T16" fmla="*/ 0 w 3631"/>
              <a:gd name="T17" fmla="*/ 1028 h 1855"/>
              <a:gd name="T18" fmla="*/ 3631 w 3631"/>
              <a:gd name="T19" fmla="*/ 1028 h 1855"/>
              <a:gd name="T20" fmla="*/ 0 w 3631"/>
              <a:gd name="T21" fmla="*/ 821 h 1855"/>
              <a:gd name="T22" fmla="*/ 3631 w 3631"/>
              <a:gd name="T23" fmla="*/ 821 h 1855"/>
              <a:gd name="T24" fmla="*/ 0 w 3631"/>
              <a:gd name="T25" fmla="*/ 614 h 1855"/>
              <a:gd name="T26" fmla="*/ 3631 w 3631"/>
              <a:gd name="T27" fmla="*/ 614 h 1855"/>
              <a:gd name="T28" fmla="*/ 0 w 3631"/>
              <a:gd name="T29" fmla="*/ 408 h 1855"/>
              <a:gd name="T30" fmla="*/ 3631 w 3631"/>
              <a:gd name="T31" fmla="*/ 408 h 1855"/>
              <a:gd name="T32" fmla="*/ 0 w 3631"/>
              <a:gd name="T33" fmla="*/ 201 h 1855"/>
              <a:gd name="T34" fmla="*/ 3631 w 3631"/>
              <a:gd name="T35" fmla="*/ 201 h 1855"/>
              <a:gd name="T36" fmla="*/ 0 w 3631"/>
              <a:gd name="T37" fmla="*/ 0 h 1855"/>
              <a:gd name="T38" fmla="*/ 3631 w 3631"/>
              <a:gd name="T39" fmla="*/ 0 h 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31" h="1855">
                <a:moveTo>
                  <a:pt x="0" y="1855"/>
                </a:moveTo>
                <a:lnTo>
                  <a:pt x="3631" y="1855"/>
                </a:lnTo>
                <a:moveTo>
                  <a:pt x="0" y="1648"/>
                </a:moveTo>
                <a:lnTo>
                  <a:pt x="3631" y="1648"/>
                </a:lnTo>
                <a:moveTo>
                  <a:pt x="0" y="1441"/>
                </a:moveTo>
                <a:lnTo>
                  <a:pt x="3631" y="1441"/>
                </a:lnTo>
                <a:moveTo>
                  <a:pt x="0" y="1234"/>
                </a:moveTo>
                <a:lnTo>
                  <a:pt x="3631" y="1234"/>
                </a:lnTo>
                <a:moveTo>
                  <a:pt x="0" y="1028"/>
                </a:moveTo>
                <a:lnTo>
                  <a:pt x="3631" y="1028"/>
                </a:lnTo>
                <a:moveTo>
                  <a:pt x="0" y="821"/>
                </a:moveTo>
                <a:lnTo>
                  <a:pt x="3631" y="821"/>
                </a:lnTo>
                <a:moveTo>
                  <a:pt x="0" y="614"/>
                </a:moveTo>
                <a:lnTo>
                  <a:pt x="3631" y="614"/>
                </a:lnTo>
                <a:moveTo>
                  <a:pt x="0" y="408"/>
                </a:moveTo>
                <a:lnTo>
                  <a:pt x="3631" y="408"/>
                </a:lnTo>
                <a:moveTo>
                  <a:pt x="0" y="201"/>
                </a:moveTo>
                <a:lnTo>
                  <a:pt x="3631" y="201"/>
                </a:lnTo>
                <a:moveTo>
                  <a:pt x="0" y="0"/>
                </a:moveTo>
                <a:lnTo>
                  <a:pt x="3631" y="0"/>
                </a:lnTo>
              </a:path>
            </a:pathLst>
          </a:custGeom>
          <a:noFill/>
          <a:ln w="9525" cap="flat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377476" y="4581525"/>
            <a:ext cx="5764212" cy="0"/>
          </a:xfrm>
          <a:prstGeom prst="line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Freeform 18"/>
          <p:cNvSpPr>
            <a:spLocks/>
          </p:cNvSpPr>
          <p:nvPr/>
        </p:nvSpPr>
        <p:spPr bwMode="auto">
          <a:xfrm>
            <a:off x="2095026" y="2659063"/>
            <a:ext cx="4330700" cy="1493838"/>
          </a:xfrm>
          <a:custGeom>
            <a:avLst/>
            <a:gdLst>
              <a:gd name="T0" fmla="*/ 0 w 2728"/>
              <a:gd name="T1" fmla="*/ 941 h 941"/>
              <a:gd name="T2" fmla="*/ 909 w 2728"/>
              <a:gd name="T3" fmla="*/ 631 h 941"/>
              <a:gd name="T4" fmla="*/ 1818 w 2728"/>
              <a:gd name="T5" fmla="*/ 316 h 941"/>
              <a:gd name="T6" fmla="*/ 2728 w 2728"/>
              <a:gd name="T7" fmla="*/ 0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28" h="941">
                <a:moveTo>
                  <a:pt x="0" y="941"/>
                </a:moveTo>
                <a:lnTo>
                  <a:pt x="909" y="631"/>
                </a:lnTo>
                <a:lnTo>
                  <a:pt x="1818" y="316"/>
                </a:lnTo>
                <a:lnTo>
                  <a:pt x="2728" y="0"/>
                </a:lnTo>
              </a:path>
            </a:pathLst>
          </a:custGeom>
          <a:noFill/>
          <a:ln w="26988" cap="rnd">
            <a:solidFill>
              <a:srgbClr val="5959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1" name="Oval 20"/>
          <p:cNvSpPr>
            <a:spLocks noChangeArrowheads="1"/>
          </p:cNvSpPr>
          <p:nvPr/>
        </p:nvSpPr>
        <p:spPr bwMode="auto">
          <a:xfrm>
            <a:off x="3469801" y="3603625"/>
            <a:ext cx="117475" cy="119063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Oval 21"/>
          <p:cNvSpPr>
            <a:spLocks noChangeArrowheads="1"/>
          </p:cNvSpPr>
          <p:nvPr/>
        </p:nvSpPr>
        <p:spPr bwMode="auto">
          <a:xfrm>
            <a:off x="4912838" y="3094038"/>
            <a:ext cx="119062" cy="11747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Oval 22"/>
          <p:cNvSpPr>
            <a:spLocks noChangeArrowheads="1"/>
          </p:cNvSpPr>
          <p:nvPr/>
        </p:nvSpPr>
        <p:spPr bwMode="auto">
          <a:xfrm>
            <a:off x="6357463" y="2601913"/>
            <a:ext cx="117475" cy="117475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1255483" y="451167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0</a:t>
            </a: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1000606" y="3857625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2000</a:t>
            </a: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Rectangle 28"/>
          <p:cNvSpPr>
            <a:spLocks noChangeArrowheads="1"/>
          </p:cNvSpPr>
          <p:nvPr/>
        </p:nvSpPr>
        <p:spPr bwMode="auto">
          <a:xfrm>
            <a:off x="1000606" y="3201988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4000</a:t>
            </a: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Rectangle 30"/>
          <p:cNvSpPr>
            <a:spLocks noChangeArrowheads="1"/>
          </p:cNvSpPr>
          <p:nvPr/>
        </p:nvSpPr>
        <p:spPr bwMode="auto">
          <a:xfrm>
            <a:off x="1000606" y="2544763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6000</a:t>
            </a: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Rectangle 32"/>
          <p:cNvSpPr>
            <a:spLocks noChangeArrowheads="1"/>
          </p:cNvSpPr>
          <p:nvPr/>
        </p:nvSpPr>
        <p:spPr bwMode="auto">
          <a:xfrm>
            <a:off x="1000606" y="1892300"/>
            <a:ext cx="3398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8000</a:t>
            </a:r>
            <a:endParaRPr kumimoji="0" lang="ja-JP" altLang="ja-JP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Rectangle 34"/>
          <p:cNvSpPr>
            <a:spLocks noChangeArrowheads="1"/>
          </p:cNvSpPr>
          <p:nvPr/>
        </p:nvSpPr>
        <p:spPr bwMode="auto">
          <a:xfrm>
            <a:off x="915647" y="1235075"/>
            <a:ext cx="42479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10000</a:t>
            </a:r>
            <a:endParaRPr kumimoji="0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3" name="Rectangle 35"/>
          <p:cNvSpPr>
            <a:spLocks noChangeArrowheads="1"/>
          </p:cNvSpPr>
          <p:nvPr/>
        </p:nvSpPr>
        <p:spPr bwMode="auto">
          <a:xfrm>
            <a:off x="1823563" y="4670425"/>
            <a:ext cx="58990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27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Rectangle 38"/>
          <p:cNvSpPr>
            <a:spLocks noChangeArrowheads="1"/>
          </p:cNvSpPr>
          <p:nvPr/>
        </p:nvSpPr>
        <p:spPr bwMode="auto">
          <a:xfrm>
            <a:off x="3266601" y="4670425"/>
            <a:ext cx="58990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28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Rectangle 41"/>
          <p:cNvSpPr>
            <a:spLocks noChangeArrowheads="1"/>
          </p:cNvSpPr>
          <p:nvPr/>
        </p:nvSpPr>
        <p:spPr bwMode="auto">
          <a:xfrm>
            <a:off x="4708051" y="4670425"/>
            <a:ext cx="58990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29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2" name="Rectangle 44"/>
          <p:cNvSpPr>
            <a:spLocks noChangeArrowheads="1"/>
          </p:cNvSpPr>
          <p:nvPr/>
        </p:nvSpPr>
        <p:spPr bwMode="auto">
          <a:xfrm>
            <a:off x="6151088" y="4670425"/>
            <a:ext cx="589905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Freeform 9"/>
          <p:cNvSpPr>
            <a:spLocks/>
          </p:cNvSpPr>
          <p:nvPr/>
        </p:nvSpPr>
        <p:spPr bwMode="auto">
          <a:xfrm>
            <a:off x="1379985" y="1726208"/>
            <a:ext cx="5742149" cy="0"/>
          </a:xfrm>
          <a:custGeom>
            <a:avLst/>
            <a:gdLst>
              <a:gd name="T0" fmla="*/ 0 w 3698"/>
              <a:gd name="T1" fmla="*/ 1227 w 3698"/>
              <a:gd name="T2" fmla="*/ 2463 w 3698"/>
              <a:gd name="T3" fmla="*/ 3698 w 3698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3698">
                <a:moveTo>
                  <a:pt x="0" y="0"/>
                </a:moveTo>
                <a:lnTo>
                  <a:pt x="1227" y="0"/>
                </a:lnTo>
                <a:lnTo>
                  <a:pt x="2463" y="0"/>
                </a:lnTo>
                <a:lnTo>
                  <a:pt x="3698" y="0"/>
                </a:lnTo>
              </a:path>
            </a:pathLst>
          </a:custGeom>
          <a:noFill/>
          <a:ln w="36513" cap="rnd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6" name="Rectangle 222"/>
          <p:cNvSpPr>
            <a:spLocks noChangeArrowheads="1"/>
          </p:cNvSpPr>
          <p:nvPr/>
        </p:nvSpPr>
        <p:spPr bwMode="auto">
          <a:xfrm>
            <a:off x="409229" y="1042401"/>
            <a:ext cx="7421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t-CO2)</a:t>
            </a:r>
            <a:endParaRPr kumimoji="0" lang="ja-JP" altLang="ja-JP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Rectangle 72"/>
          <p:cNvSpPr>
            <a:spLocks noChangeArrowheads="1"/>
          </p:cNvSpPr>
          <p:nvPr/>
        </p:nvSpPr>
        <p:spPr bwMode="white">
          <a:xfrm>
            <a:off x="1836144" y="1424425"/>
            <a:ext cx="1025922" cy="246221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↓</a:t>
            </a:r>
            <a:r>
              <a:rPr kumimoji="0" lang="ja-JP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目標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値↓</a:t>
            </a:r>
            <a:endParaRPr kumimoji="0" lang="ja-JP" altLang="ja-JP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1379985" y="1200114"/>
            <a:ext cx="0" cy="3403637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cxnSp>
        <p:nvCxnSpPr>
          <p:cNvPr id="22" name="直線コネクタ 21"/>
          <p:cNvCxnSpPr/>
          <p:nvPr/>
        </p:nvCxnSpPr>
        <p:spPr>
          <a:xfrm flipV="1">
            <a:off x="1379985" y="4584490"/>
            <a:ext cx="5796000" cy="3113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885190" y="1604542"/>
            <a:ext cx="4552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dirty="0">
                <a:solidFill>
                  <a:srgbClr val="595959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kumimoji="0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00</a:t>
            </a:r>
            <a:endParaRPr kumimoji="0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Rectangle 185"/>
          <p:cNvSpPr>
            <a:spLocks noChangeArrowheads="1"/>
          </p:cNvSpPr>
          <p:nvPr/>
        </p:nvSpPr>
        <p:spPr bwMode="auto">
          <a:xfrm>
            <a:off x="6439089" y="2018847"/>
            <a:ext cx="1100429" cy="24622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ja-JP" altLang="en-US" sz="1600" dirty="0">
                <a:solidFill>
                  <a:prstClr val="black"/>
                </a:solidFill>
                <a:ea typeface="游ゴシック" panose="020B0400000000000000" pitchFamily="50" charset="-128"/>
              </a:rPr>
              <a:t>約</a:t>
            </a:r>
            <a:r>
              <a:rPr kumimoji="0" lang="en-US" altLang="ja-JP" sz="1600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5,800</a:t>
            </a:r>
            <a:r>
              <a:rPr kumimoji="0" lang="ja-JP" altLang="en-US" sz="1600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㌧</a:t>
            </a:r>
            <a:endParaRPr kumimoji="0" lang="ja-JP" altLang="ja-JP" sz="1600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425726" y="1746250"/>
            <a:ext cx="0" cy="93622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Freeform 7"/>
          <p:cNvSpPr>
            <a:spLocks noEditPoints="1"/>
          </p:cNvSpPr>
          <p:nvPr/>
        </p:nvSpPr>
        <p:spPr bwMode="auto">
          <a:xfrm>
            <a:off x="1866176" y="4089648"/>
            <a:ext cx="4775200" cy="482600"/>
          </a:xfrm>
          <a:custGeom>
            <a:avLst/>
            <a:gdLst>
              <a:gd name="T0" fmla="*/ 0 w 3008"/>
              <a:gd name="T1" fmla="*/ 40 h 304"/>
              <a:gd name="T2" fmla="*/ 286 w 3008"/>
              <a:gd name="T3" fmla="*/ 40 h 304"/>
              <a:gd name="T4" fmla="*/ 286 w 3008"/>
              <a:gd name="T5" fmla="*/ 304 h 304"/>
              <a:gd name="T6" fmla="*/ 0 w 3008"/>
              <a:gd name="T7" fmla="*/ 304 h 304"/>
              <a:gd name="T8" fmla="*/ 0 w 3008"/>
              <a:gd name="T9" fmla="*/ 40 h 304"/>
              <a:gd name="T10" fmla="*/ 909 w 3008"/>
              <a:gd name="T11" fmla="*/ 6 h 304"/>
              <a:gd name="T12" fmla="*/ 1189 w 3008"/>
              <a:gd name="T13" fmla="*/ 6 h 304"/>
              <a:gd name="T14" fmla="*/ 1189 w 3008"/>
              <a:gd name="T15" fmla="*/ 304 h 304"/>
              <a:gd name="T16" fmla="*/ 909 w 3008"/>
              <a:gd name="T17" fmla="*/ 304 h 304"/>
              <a:gd name="T18" fmla="*/ 909 w 3008"/>
              <a:gd name="T19" fmla="*/ 6 h 304"/>
              <a:gd name="T20" fmla="*/ 1812 w 3008"/>
              <a:gd name="T21" fmla="*/ 0 h 304"/>
              <a:gd name="T22" fmla="*/ 2098 w 3008"/>
              <a:gd name="T23" fmla="*/ 0 h 304"/>
              <a:gd name="T24" fmla="*/ 2098 w 3008"/>
              <a:gd name="T25" fmla="*/ 304 h 304"/>
              <a:gd name="T26" fmla="*/ 1812 w 3008"/>
              <a:gd name="T27" fmla="*/ 304 h 304"/>
              <a:gd name="T28" fmla="*/ 1812 w 3008"/>
              <a:gd name="T29" fmla="*/ 0 h 304"/>
              <a:gd name="T30" fmla="*/ 2722 w 3008"/>
              <a:gd name="T31" fmla="*/ 23 h 304"/>
              <a:gd name="T32" fmla="*/ 3008 w 3008"/>
              <a:gd name="T33" fmla="*/ 23 h 304"/>
              <a:gd name="T34" fmla="*/ 3008 w 3008"/>
              <a:gd name="T35" fmla="*/ 304 h 304"/>
              <a:gd name="T36" fmla="*/ 2722 w 3008"/>
              <a:gd name="T37" fmla="*/ 304 h 304"/>
              <a:gd name="T38" fmla="*/ 2722 w 3008"/>
              <a:gd name="T39" fmla="*/ 23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008" h="304">
                <a:moveTo>
                  <a:pt x="0" y="40"/>
                </a:moveTo>
                <a:lnTo>
                  <a:pt x="286" y="40"/>
                </a:lnTo>
                <a:lnTo>
                  <a:pt x="286" y="304"/>
                </a:lnTo>
                <a:lnTo>
                  <a:pt x="0" y="304"/>
                </a:lnTo>
                <a:lnTo>
                  <a:pt x="0" y="40"/>
                </a:lnTo>
                <a:close/>
                <a:moveTo>
                  <a:pt x="909" y="6"/>
                </a:moveTo>
                <a:lnTo>
                  <a:pt x="1189" y="6"/>
                </a:lnTo>
                <a:lnTo>
                  <a:pt x="1189" y="304"/>
                </a:lnTo>
                <a:lnTo>
                  <a:pt x="909" y="304"/>
                </a:lnTo>
                <a:lnTo>
                  <a:pt x="909" y="6"/>
                </a:lnTo>
                <a:close/>
                <a:moveTo>
                  <a:pt x="1812" y="0"/>
                </a:moveTo>
                <a:lnTo>
                  <a:pt x="2098" y="0"/>
                </a:lnTo>
                <a:lnTo>
                  <a:pt x="2098" y="304"/>
                </a:lnTo>
                <a:lnTo>
                  <a:pt x="1812" y="304"/>
                </a:lnTo>
                <a:lnTo>
                  <a:pt x="1812" y="0"/>
                </a:lnTo>
                <a:close/>
                <a:moveTo>
                  <a:pt x="2722" y="23"/>
                </a:moveTo>
                <a:lnTo>
                  <a:pt x="3008" y="23"/>
                </a:lnTo>
                <a:lnTo>
                  <a:pt x="3008" y="304"/>
                </a:lnTo>
                <a:lnTo>
                  <a:pt x="2722" y="304"/>
                </a:lnTo>
                <a:lnTo>
                  <a:pt x="2722" y="23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 flipV="1">
            <a:off x="2095026" y="2659063"/>
            <a:ext cx="4330700" cy="149383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Oval 19"/>
          <p:cNvSpPr>
            <a:spLocks noChangeArrowheads="1"/>
          </p:cNvSpPr>
          <p:nvPr/>
        </p:nvSpPr>
        <p:spPr bwMode="auto">
          <a:xfrm>
            <a:off x="2036288" y="4095750"/>
            <a:ext cx="117475" cy="119063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89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９．事業対象施設一覧の見直し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11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186" y="1052736"/>
            <a:ext cx="89678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在り方が変わった施設（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削除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した施設）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・移転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や廃止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／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ステーション　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・市への移管等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／　大型児童館ビッグバン　等　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新たな省エネ手法の活用や所管課要望により追加した施設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化を中心とした事業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／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府営公園　等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・所管課要望　　　　　　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／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狭山池博物館　等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上記に基づき、事業対象施設一覧の見直しを実施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3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９．事業対象施設一覧の見直し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12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79322"/>
              </p:ext>
            </p:extLst>
          </p:nvPr>
        </p:nvGraphicFramePr>
        <p:xfrm>
          <a:off x="544259" y="751393"/>
          <a:ext cx="799430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104">
                  <a:extLst>
                    <a:ext uri="{9D8B030D-6E8A-4147-A177-3AD203B41FA5}">
                      <a16:colId xmlns:a16="http://schemas.microsoft.com/office/drawing/2014/main" val="556446742"/>
                    </a:ext>
                  </a:extLst>
                </a:gridCol>
                <a:gridCol w="3323998">
                  <a:extLst>
                    <a:ext uri="{9D8B030D-6E8A-4147-A177-3AD203B41FA5}">
                      <a16:colId xmlns:a16="http://schemas.microsoft.com/office/drawing/2014/main" val="2006997243"/>
                    </a:ext>
                  </a:extLst>
                </a:gridCol>
                <a:gridCol w="3355200">
                  <a:extLst>
                    <a:ext uri="{9D8B030D-6E8A-4147-A177-3AD203B41FA5}">
                      <a16:colId xmlns:a16="http://schemas.microsoft.com/office/drawing/2014/main" val="3391185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分類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追加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削除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980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B1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変更なし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36272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B2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府立高校３校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高等職技専（２校）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41632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警察署（１署）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55741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府立公園（</a:t>
                      </a:r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園）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759413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B3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府庁別館（</a:t>
                      </a:r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887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北河内府民センタービル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835056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狭山池博物館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ステーション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515068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</a:t>
                      </a:r>
                      <a:r>
                        <a:rPr kumimoji="1" lang="ja-JP" altLang="en-US" sz="2000" b="1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飛鳥博物館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大型児童ビッグバン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3716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本庁舎別館（</a:t>
                      </a:r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22536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44259" y="4868284"/>
            <a:ext cx="44597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  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：延べ面積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㎡以上で省エネ見込率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10%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延べ面積 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6,000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以上で省エネ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見込率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6%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以上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延べ面積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6,000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㎡未満であっても、同種建物を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複数施設一括公募して事業化を図るもの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 ESCO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導入済施設であり、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設備更新型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による手法を図るもの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155675" y="4844497"/>
            <a:ext cx="3084095" cy="1477328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本庁舎別館（府庁別館）については、当初、設備更新型による事業化を予定していたが、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改修を中心とした事業化を予定しているため、分類を変更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2800" b="1" dirty="0" err="1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今後の推進方策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13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3604" y="3645024"/>
            <a:ext cx="78200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lang="ja-JP" altLang="en-US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設備更新型</a:t>
            </a:r>
            <a:r>
              <a:rPr lang="en-US" altLang="ja-JP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のさらなる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en-US" altLang="ja-JP" sz="3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化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を中心とした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予備調査</a:t>
            </a:r>
            <a:r>
              <a:rPr lang="ja-JP" altLang="en-US" sz="3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の積極的な活用</a:t>
            </a:r>
            <a:endParaRPr lang="ja-JP" altLang="en-US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1147" y="1009472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○当初予定していた施設は、順調に導入がすすんでいる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○今後、</a:t>
            </a:r>
            <a:r>
              <a:rPr kumimoji="1" lang="ja-JP" altLang="en-US" sz="28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本プランに掲載されていない施設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等、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広範な府有施設への導入を推進していくうえで、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以下の方策に基づき取り組んでいく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65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14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754310"/>
            <a:ext cx="7926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○本府では、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大阪府ファシリティマネジメント基本方針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（大阪府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公共施設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等総合管理計画）に基づき、施設の長寿命化を推進、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施設維持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管理にて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予防保全型の修繕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を進めて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いる。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．設備更新型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827584" y="2348880"/>
            <a:ext cx="7926294" cy="4320480"/>
          </a:xfrm>
          <a:prstGeom prst="rect">
            <a:avLst/>
          </a:prstGeom>
          <a:noFill/>
          <a:ln w="12700">
            <a:solidFill>
              <a:schemeClr val="tx2"/>
            </a:solidFill>
            <a:prstDash val="sysDash"/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大阪府ファシリティマネジメント基本方針とは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長寿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命化</a:t>
            </a: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の長寿命化（築後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年以上）を推進し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維持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・更新経費の軽減・平準化を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・劣化度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等により、予防保全型の施設維持管理体制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し、府民の安全・安心の確保に努める</a:t>
            </a: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総量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最適化・有効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施設整備を抑制し、将来の利用需要に応じた施設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有効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活用や、総量の最適化を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ファシリティマネジメント：公共施設等の管理に関し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、行政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サービス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向上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に努めながら、できる限り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少ない経費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で最適な経営管理を行う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lang="en-US" altLang="ja-JP" sz="20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0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15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7395" y="734232"/>
            <a:ext cx="879201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設備</a:t>
            </a:r>
            <a:r>
              <a:rPr lang="ja-JP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更</a:t>
            </a:r>
            <a:r>
              <a:rPr lang="ja-JP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事業の活用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○設備更新型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事業とは、</a:t>
            </a:r>
            <a:r>
              <a:rPr lang="ja-JP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老朽化</a:t>
            </a:r>
            <a:r>
              <a:rPr lang="ja-JP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した設備機器の改修</a:t>
            </a:r>
            <a:r>
              <a:rPr lang="ja-JP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24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を一体的に発注</a:t>
            </a:r>
            <a:r>
              <a:rPr lang="ja-JP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手法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であり、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府民センタービルの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２つの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施設）にて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採用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lang="ja-JP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実績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がある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○設備更新型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事業の活用は、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設備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機器の更新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と省エネ化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同時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に実現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することができ、大阪府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ファシリティマネジメント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基本方針を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推進していく手法の１つである</a:t>
            </a:r>
            <a:endParaRPr lang="ja-JP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55875" y="4005064"/>
            <a:ext cx="8571069" cy="2741441"/>
            <a:chOff x="301295" y="4038303"/>
            <a:chExt cx="8352156" cy="3145325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301295" y="4040862"/>
              <a:ext cx="8280920" cy="3142766"/>
            </a:xfrm>
            <a:prstGeom prst="rect">
              <a:avLst/>
            </a:prstGeom>
            <a:noFill/>
            <a:ln w="28575">
              <a:solidFill>
                <a:schemeClr val="accent1">
                  <a:shade val="50000"/>
                </a:schemeClr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lang="ja-JP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設備</a:t>
              </a:r>
              <a:r>
                <a:rPr lang="ja-JP" altLang="ja-JP" sz="20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更新型ＥＳＣＯ事業とは</a:t>
              </a:r>
              <a:r>
                <a:rPr lang="ja-JP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ja-JP" altLang="ja-JP" sz="8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省エネ化による光熱水費の削減額</a:t>
              </a:r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に</a:t>
              </a:r>
              <a:endPara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機器</a:t>
              </a:r>
              <a:r>
                <a:rPr lang="ja-JP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の更新費用を別途加算し</a:t>
              </a:r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</a:t>
              </a:r>
              <a:endPara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その</a:t>
              </a:r>
              <a:r>
                <a:rPr lang="ja-JP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範囲内で工事費を</a:t>
              </a:r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償還</a:t>
              </a:r>
              <a:r>
                <a:rPr lang="ja-JP" altLang="en-US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する方法</a:t>
              </a:r>
              <a:endPara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熱源</a:t>
              </a:r>
              <a:r>
                <a:rPr lang="ja-JP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機器の老朽化で更新時期</a:t>
              </a:r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を</a:t>
              </a:r>
              <a:endPara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迎えている施設</a:t>
              </a:r>
              <a:r>
                <a:rPr lang="ja-JP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では、通常の</a:t>
              </a:r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改修</a:t>
              </a:r>
              <a:endPara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工事より実質</a:t>
              </a:r>
              <a:r>
                <a:rPr lang="ja-JP" altLang="ja-JP" sz="2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負担額が</a:t>
              </a:r>
              <a:r>
                <a:rPr lang="ja-JP" altLang="ja-JP" sz="2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低減できる</a:t>
              </a:r>
              <a:endPara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                                                    </a:t>
              </a:r>
              <a:r>
                <a: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        </a:t>
              </a:r>
              <a:r>
                <a:rPr lang="ja-JP" altLang="en-US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図：</a:t>
              </a:r>
              <a:r>
                <a:rPr lang="ja-JP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設備</a:t>
              </a:r>
              <a:r>
                <a:rPr lang="ja-JP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更新型ＥＳＣＯ事業の導入</a:t>
              </a:r>
              <a:r>
                <a:rPr lang="ja-JP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効果</a:t>
              </a:r>
              <a:endPara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" name="図 11" title="図-３：設備更新型ESCO事業の導入効果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2931" y="4038303"/>
              <a:ext cx="4680520" cy="272084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正方形/長方形 9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．設備更新型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3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16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2622" y="785219"/>
            <a:ext cx="85183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蛍光灯を取り巻く状況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政府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の「エネルギー基本計画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en-US" altLang="ja-JP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(※1)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一社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日本照明工業会の「照明成長戦略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en-US" altLang="ja-JP" sz="2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の目標に追随する形で、照明生産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大手メーカ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各社が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蛍光灯器具に関して</a:t>
            </a:r>
            <a:r>
              <a:rPr lang="en-US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までの生産取りやめ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を決定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し、蛍光灯についても順次生産を終了している状況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化を中心とした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313167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078" y="3216885"/>
            <a:ext cx="5976664" cy="34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7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17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186" y="727810"/>
            <a:ext cx="896781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府有施設の現状</a:t>
            </a:r>
            <a:r>
              <a:rPr lang="en-US" altLang="ja-JP" sz="3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・ここ数年の新築建築物以外では</a:t>
            </a:r>
            <a:endParaRPr lang="en-US" altLang="ja-JP" sz="2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ほとんどが蛍光灯を使用している</a:t>
            </a:r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・省エネの見地や蛍光灯の供給状況等を鑑みると、各施設の</a:t>
            </a:r>
            <a:endParaRPr lang="en-US" altLang="ja-JP" sz="2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化は必須であるが、</a:t>
            </a:r>
            <a:r>
              <a:rPr lang="ja-JP" altLang="en-US" sz="2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膨大な工事費が必要</a:t>
            </a:r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となる</a:t>
            </a:r>
            <a:endParaRPr lang="en-US" altLang="ja-JP" sz="2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民間資金活用型を始めとする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事業の活用は、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大変有効な手法となる</a:t>
            </a:r>
            <a:endParaRPr lang="ja-JP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49022" y="4437112"/>
            <a:ext cx="6984776" cy="206210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※1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経済産業省「新成長戦略」「エネルギー基本計画」（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にあるグリーン・イノベーションによる環境・エネルギー大国戦略の柱の一つとして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、高効率照明（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照明・有機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EL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照明）を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年までにフローで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％、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年までにストックで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％普及させることを目標とする。</a:t>
            </a:r>
          </a:p>
          <a:p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※2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半導体照明（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SSL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）の占有率を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年にフロー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％、ストック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％を目標とする。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SSL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Solid State Lighting LED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有機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EL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レーザーなど半導体照明のこと）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化を中心とした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5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18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186" y="806241"/>
            <a:ext cx="896781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予備調査会とは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を検討している施設に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おいて、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公募前に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する調査会</a:t>
            </a:r>
            <a:endParaRPr lang="en-US" altLang="ja-JP" sz="8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・最新データを提示、実際に現地を調査してもらう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・参加事業者あてヒアリング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（アンケート）を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実施、導入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の可能性調査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を実施するもの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の可能性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や更新可能な設備、また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要望（補助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endParaRPr lang="en-US" altLang="ja-JP" sz="28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施工条件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についても直に確認することができ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公募条件の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にする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できる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特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省エネ診断を実施して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いない施設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可能性についての直接的な判断材料になる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ことから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大変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有効な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手法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．予備調査会の積極的な活用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89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19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630632"/>
              </p:ext>
            </p:extLst>
          </p:nvPr>
        </p:nvGraphicFramePr>
        <p:xfrm>
          <a:off x="113410" y="1196752"/>
          <a:ext cx="8855999" cy="555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262">
                  <a:extLst>
                    <a:ext uri="{9D8B030D-6E8A-4147-A177-3AD203B41FA5}">
                      <a16:colId xmlns:a16="http://schemas.microsoft.com/office/drawing/2014/main" val="763031401"/>
                    </a:ext>
                  </a:extLst>
                </a:gridCol>
                <a:gridCol w="2504445">
                  <a:extLst>
                    <a:ext uri="{9D8B030D-6E8A-4147-A177-3AD203B41FA5}">
                      <a16:colId xmlns:a16="http://schemas.microsoft.com/office/drawing/2014/main" val="2212593923"/>
                    </a:ext>
                  </a:extLst>
                </a:gridCol>
                <a:gridCol w="4845292">
                  <a:extLst>
                    <a:ext uri="{9D8B030D-6E8A-4147-A177-3AD203B41FA5}">
                      <a16:colId xmlns:a16="http://schemas.microsoft.com/office/drawing/2014/main" val="2875408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予備調査会</a:t>
                      </a: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54684"/>
                  </a:ext>
                </a:extLst>
              </a:tr>
              <a:tr h="583248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H25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中央図書館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・事業者の意欲が高く、公募開始の裏付けとなった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5664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H25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りんくうタウン駅ビル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・地域冷暖房の利用施設であり、事業者から離脱に関する要望有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・離脱する場合・しない場合の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種類の提案を求めた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511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H26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泉北府民センタービル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・当初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のみの提案も検討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・事業者より空調提案に関する要望もあり、結果、通常のシェアードにて公募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53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H27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狭山池博物館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・省エネ診断が無く、事業可能性に関するアンケート結果を元に、公募の判断を行った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10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服部緑地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・省エネ診断無し、建物以外の照明を中心とする、府で初めてのケース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・事業者より複数施設での公募要望があり、結果、３園まとめての公募となった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445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国際会議場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・工事期間について２ヵ年の想定が多く、公募の際、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ヵ年での工事期間を可とした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779787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．予備調査会の積極的な活用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8114" y="692697"/>
            <a:ext cx="347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予備調査会の実績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64088" y="826319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太字はプランに記載のない施設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422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2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323528" y="678927"/>
            <a:ext cx="8473420" cy="288032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 </a:t>
            </a:r>
            <a:r>
              <a:rPr lang="ja-JP" altLang="en-US" sz="2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新・大阪府</a:t>
            </a:r>
            <a:r>
              <a:rPr lang="en-US" altLang="ja-JP" sz="2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アクションプランの目的 </a:t>
            </a:r>
            <a:r>
              <a:rPr lang="en-US" altLang="ja-JP" sz="2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br>
              <a:rPr lang="en-US" altLang="ja-JP" sz="2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建築物の省エネルギー化、地球温暖化防止対策、光熱水費の削減を効果的に進めることができる</a:t>
            </a:r>
            <a:r>
              <a:rPr lang="en-US" altLang="ja-JP" sz="2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事業を、広汎な府有施設へ効果的に展開し、さらに大阪府内の市町村や民間ビルへも普及啓発・促進していく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ための具体的な推進方法を定めるもの</a:t>
            </a:r>
            <a:endParaRPr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7" name="図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62"/>
          <a:stretch/>
        </p:blipFill>
        <p:spPr bwMode="auto">
          <a:xfrm>
            <a:off x="3754421" y="2996951"/>
            <a:ext cx="5233061" cy="341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サブタイトル 2"/>
          <p:cNvSpPr txBox="1">
            <a:spLocks/>
          </p:cNvSpPr>
          <p:nvPr/>
        </p:nvSpPr>
        <p:spPr bwMode="auto">
          <a:xfrm>
            <a:off x="370045" y="2996952"/>
            <a:ext cx="8617437" cy="3419070"/>
          </a:xfrm>
          <a:prstGeom prst="rect">
            <a:avLst/>
          </a:prstGeom>
          <a:noFill/>
          <a:ln w="9525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none" lIns="36000" tIns="36000" rIns="36000" bIns="36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None/>
              <a:defRPr/>
            </a:pPr>
            <a:r>
              <a:rPr lang="ja-JP" altLang="en-US" sz="24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事業スキーム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民間の資金やノウハウを</a:t>
            </a:r>
            <a:endParaRPr lang="en-US" altLang="ja-JP" sz="23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活用して既存庁舎等を改修</a:t>
            </a:r>
            <a:endParaRPr lang="en-US" altLang="ja-JP" sz="23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し、省エネルギー化による光</a:t>
            </a:r>
            <a:endParaRPr lang="en-US" altLang="ja-JP" sz="23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熱水費の削減分で経費等を</a:t>
            </a:r>
            <a:endParaRPr lang="en-US" altLang="ja-JP" sz="23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償還し、残余を施設所有者</a:t>
            </a:r>
            <a:endParaRPr lang="en-US" altLang="ja-JP" sz="23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en-US" altLang="ja-JP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事業者の利益とする</a:t>
            </a:r>
            <a:endParaRPr lang="en-US" altLang="ja-JP" sz="23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23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ja-JP" altLang="en-US" sz="23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24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20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155742"/>
              </p:ext>
            </p:extLst>
          </p:nvPr>
        </p:nvGraphicFramePr>
        <p:xfrm>
          <a:off x="113410" y="1263352"/>
          <a:ext cx="8855999" cy="5478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713">
                  <a:extLst>
                    <a:ext uri="{9D8B030D-6E8A-4147-A177-3AD203B41FA5}">
                      <a16:colId xmlns:a16="http://schemas.microsoft.com/office/drawing/2014/main" val="763031401"/>
                    </a:ext>
                  </a:extLst>
                </a:gridCol>
                <a:gridCol w="2844236">
                  <a:extLst>
                    <a:ext uri="{9D8B030D-6E8A-4147-A177-3AD203B41FA5}">
                      <a16:colId xmlns:a16="http://schemas.microsoft.com/office/drawing/2014/main" val="2212593923"/>
                    </a:ext>
                  </a:extLst>
                </a:gridCol>
                <a:gridCol w="4471050">
                  <a:extLst>
                    <a:ext uri="{9D8B030D-6E8A-4147-A177-3AD203B41FA5}">
                      <a16:colId xmlns:a16="http://schemas.microsoft.com/office/drawing/2014/main" val="2875408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予備調査会</a:t>
                      </a:r>
                      <a:endParaRPr kumimoji="1" lang="en-US" altLang="ja-JP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954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</a:t>
                      </a:r>
                      <a:r>
                        <a:rPr kumimoji="1" lang="ja-JP" altLang="en-US" sz="2000" b="1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飛鳥博物館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・省エネ診断が無く、事業可能性に関するアンケート結果を元に、公募の判断を行った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・足場の設置の必要などから、工事期間中の休館要望有のため、施設と協議のうえ休館をすることとした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35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咲洲庁舎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・補助金取得に課題有（テナント等の不確定要素や工事期間）のため、補助金無のみの提案を認めるか、</a:t>
                      </a:r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ヵ年での工事期間を希望する意見があり、結果、補助金無のみの提案を認める形とした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274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元年度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府庁別館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・当初、設備更新型を想定するも、施設よりシェアードよる事業化の要望があり、その前提で調査会を実施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・結果、照明部分であれば成立するとのアンケート結果をもとに、事業化を予定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570583"/>
                  </a:ext>
                </a:extLst>
              </a:tr>
              <a:tr h="692656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r>
                        <a:rPr kumimoji="1" lang="ja-JP" altLang="en-US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元年度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大阪府警察本部本庁舎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（現在、アンケート集計中）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3439638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．予備調査会の積極的な活用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8114" y="692697"/>
            <a:ext cx="347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予備調査会の実績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846585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太字はプランに記載のない施設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9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548680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21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．府内市町村等への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普及推進について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76186" y="628438"/>
            <a:ext cx="8967814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府としての取組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○大阪府市町村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会議の開催等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・年１回、府内市町村の「環境部局」「営繕部局」を対象に、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「大阪府市町村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会議」を開催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・府の導入状況や、市町村の事業事例等を紹介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・市町村からの各種相談にも随時対応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24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出前講座等の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・府職員が各市町村に出向き、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時間程度の説明会等を開催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・各種説明会などで講師として説明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○審査会委員としての参画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・各市町村の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事業に関する審査会に、府職員が委員として参加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★積極的</a:t>
            </a:r>
            <a:r>
              <a:rPr lang="ja-JP" altLang="en-US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に導入を働きかけた結果</a:t>
            </a:r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府内</a:t>
            </a:r>
            <a:r>
              <a:rPr lang="en-US" altLang="ja-JP" sz="2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lang="en-US" altLang="ja-JP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116</a:t>
            </a:r>
            <a:r>
              <a:rPr lang="ja-JP" altLang="en-US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en-US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にて</a:t>
            </a:r>
            <a:endParaRPr lang="en-US" altLang="ja-JP" sz="2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事業化が実施、全国的にも類を見ない実績を誇る</a:t>
            </a:r>
            <a:endParaRPr lang="en-US" altLang="ja-JP" sz="2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（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参考）平成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年度末時点、</a:t>
            </a:r>
            <a:r>
              <a:rPr lang="en-US" altLang="ja-JP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en-US" altLang="ja-JP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2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endParaRPr lang="en-US" altLang="ja-JP" sz="20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13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548680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22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636" y="909462"/>
            <a:ext cx="3900068" cy="302359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①総合医療センター  ②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大阪プール 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③瓜破斎場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④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真田山プール・天王寺スポーツセンター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⑤環境科学研究所               ⑥社会福祉センター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⑦北部環境事業センター  ⑧教育センター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⑨市立中央図書館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⑩中央卸売市場本場（業務管理棟）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⑪城北環境事業センター　⑫東洋陶磁美術館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⑬東南環境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 ⑭北区役所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⑮天王寺動物園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⑯～⑱おとしよりすこやかセンター（南部館　他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 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⑲中央卸売市場本場（市場東棟 他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棟）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⑳</a:t>
            </a:r>
            <a:r>
              <a:rPr lang="zh-TW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中央卸売市場東部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市場（</a:t>
            </a:r>
            <a:r>
              <a:rPr lang="zh-TW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仲卸売場棟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棟）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㉑～　　都島区役所等の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施設（照明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おとしよりすこやかセンター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西部館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～　　中央図書館外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endParaRPr lang="ja-JP" altLang="en-US" sz="12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075" y="876724"/>
            <a:ext cx="3866968" cy="56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線矢印コネクタ 10"/>
          <p:cNvCxnSpPr>
            <a:endCxn id="12" idx="3"/>
          </p:cNvCxnSpPr>
          <p:nvPr/>
        </p:nvCxnSpPr>
        <p:spPr>
          <a:xfrm flipH="1">
            <a:off x="2484578" y="5127701"/>
            <a:ext cx="1871398" cy="322277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22990" y="4966196"/>
            <a:ext cx="2461588" cy="9675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岸和田市（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①本庁舎　②別館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③図書館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④競輪場　⑤市民病院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⑥牛滝温泉せせらぎ荘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⑦文化会館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flipH="1" flipV="1">
            <a:off x="3929704" y="2619374"/>
            <a:ext cx="1023858" cy="818986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endCxn id="15" idx="0"/>
          </p:cNvCxnSpPr>
          <p:nvPr/>
        </p:nvCxnSpPr>
        <p:spPr>
          <a:xfrm flipH="1">
            <a:off x="4102607" y="5853813"/>
            <a:ext cx="384736" cy="482510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310519" y="6336323"/>
            <a:ext cx="1584176" cy="42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①市民福祉センター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7856" y="4449489"/>
            <a:ext cx="3109418" cy="44005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立病院内コージェネレーション設備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7" name="直線矢印コネクタ 16"/>
          <p:cNvCxnSpPr>
            <a:endCxn id="16" idx="3"/>
          </p:cNvCxnSpPr>
          <p:nvPr/>
        </p:nvCxnSpPr>
        <p:spPr>
          <a:xfrm flipH="1" flipV="1">
            <a:off x="3137274" y="4669519"/>
            <a:ext cx="1362718" cy="11871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endCxn id="19" idx="1"/>
          </p:cNvCxnSpPr>
          <p:nvPr/>
        </p:nvCxnSpPr>
        <p:spPr>
          <a:xfrm flipV="1">
            <a:off x="4682744" y="1364083"/>
            <a:ext cx="2381954" cy="961170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7064698" y="1164692"/>
            <a:ext cx="2016224" cy="39878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①池田・府市合同庁舎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109356" y="1628298"/>
            <a:ext cx="1980000" cy="3833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①第一庁舎・第二庁舎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endCxn id="20" idx="1"/>
          </p:cNvCxnSpPr>
          <p:nvPr/>
        </p:nvCxnSpPr>
        <p:spPr>
          <a:xfrm flipV="1">
            <a:off x="4844077" y="1819948"/>
            <a:ext cx="2265279" cy="907253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956922" y="3119502"/>
            <a:ext cx="2124000" cy="76751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①社会福祉会館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②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山本コミュニティセンター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③生涯学習センター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3" name="直線矢印コネクタ 22"/>
          <p:cNvCxnSpPr>
            <a:endCxn id="22" idx="1"/>
          </p:cNvCxnSpPr>
          <p:nvPr/>
        </p:nvCxnSpPr>
        <p:spPr>
          <a:xfrm flipV="1">
            <a:off x="5652120" y="3503259"/>
            <a:ext cx="1304802" cy="391444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endCxn id="25" idx="1"/>
          </p:cNvCxnSpPr>
          <p:nvPr/>
        </p:nvCxnSpPr>
        <p:spPr>
          <a:xfrm>
            <a:off x="5997988" y="5013176"/>
            <a:ext cx="1391621" cy="567943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7389609" y="5390540"/>
            <a:ext cx="1700322" cy="38115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①町役場庁舎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7018" y="526336"/>
            <a:ext cx="9051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116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施設（令和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月時点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）で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事業化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418416" y="2689066"/>
            <a:ext cx="1662506" cy="3764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①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市庁舎</a:t>
            </a:r>
          </a:p>
        </p:txBody>
      </p:sp>
      <p:cxnSp>
        <p:nvCxnSpPr>
          <p:cNvPr id="28" name="直線矢印コネクタ 27"/>
          <p:cNvCxnSpPr>
            <a:endCxn id="27" idx="1"/>
          </p:cNvCxnSpPr>
          <p:nvPr/>
        </p:nvCxnSpPr>
        <p:spPr>
          <a:xfrm flipV="1">
            <a:off x="5364088" y="2877298"/>
            <a:ext cx="2054328" cy="26443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7270689" y="2069948"/>
            <a:ext cx="1819242" cy="56810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枚方市（２施設）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①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輝きプラザきらら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②市立中央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0" name="直線矢印コネクタ 29"/>
          <p:cNvCxnSpPr>
            <a:endCxn id="29" idx="1"/>
          </p:cNvCxnSpPr>
          <p:nvPr/>
        </p:nvCxnSpPr>
        <p:spPr>
          <a:xfrm flipV="1">
            <a:off x="5997988" y="2354001"/>
            <a:ext cx="1272701" cy="12381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7321875" y="4961667"/>
            <a:ext cx="1762225" cy="3690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①町役場庁舎・分署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矢印コネクタ 31"/>
          <p:cNvCxnSpPr>
            <a:endCxn id="31" idx="1"/>
          </p:cNvCxnSpPr>
          <p:nvPr/>
        </p:nvCxnSpPr>
        <p:spPr>
          <a:xfrm>
            <a:off x="5997988" y="4788234"/>
            <a:ext cx="1323887" cy="357939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1682482" y="3995658"/>
            <a:ext cx="2253206" cy="39079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北区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役所　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②東区役所</a:t>
            </a:r>
            <a:endParaRPr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矢印コネクタ 33"/>
          <p:cNvCxnSpPr>
            <a:endCxn id="33" idx="3"/>
          </p:cNvCxnSpPr>
          <p:nvPr/>
        </p:nvCxnSpPr>
        <p:spPr>
          <a:xfrm flipH="1" flipV="1">
            <a:off x="3935688" y="4191054"/>
            <a:ext cx="948610" cy="238086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endCxn id="40" idx="1"/>
          </p:cNvCxnSpPr>
          <p:nvPr/>
        </p:nvCxnSpPr>
        <p:spPr>
          <a:xfrm>
            <a:off x="5868144" y="5374738"/>
            <a:ext cx="998621" cy="92387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22990" y="6002159"/>
            <a:ext cx="3076971" cy="7683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①和泉シティプラザ 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コミュニティセンター 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いずみ霊園　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④北部コミュニティセンター 　 ⑤まなびのプラザ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>
          <a:xfrm flipH="1">
            <a:off x="2907808" y="5556161"/>
            <a:ext cx="1976491" cy="445998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6866765" y="5827636"/>
            <a:ext cx="2217335" cy="94195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千早赤坂村（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①くすのきホール ②郷土資料館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保健センター　④給食センター 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⑤海洋センター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いきいきサロンくすのき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1" name="図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00" y="3364136"/>
            <a:ext cx="173910" cy="162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57" y="3551516"/>
            <a:ext cx="186179" cy="162000"/>
          </a:xfrm>
          <a:prstGeom prst="rect">
            <a:avLst/>
          </a:prstGeom>
        </p:spPr>
      </p:pic>
      <p:pic>
        <p:nvPicPr>
          <p:cNvPr id="43" name="図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7" y="3736080"/>
            <a:ext cx="153600" cy="151200"/>
          </a:xfrm>
          <a:prstGeom prst="rect">
            <a:avLst/>
          </a:prstGeom>
        </p:spPr>
      </p:pic>
      <p:pic>
        <p:nvPicPr>
          <p:cNvPr id="44" name="図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03" y="3736080"/>
            <a:ext cx="153600" cy="151200"/>
          </a:xfrm>
          <a:prstGeom prst="rect">
            <a:avLst/>
          </a:prstGeom>
        </p:spPr>
      </p:pic>
      <p:sp>
        <p:nvSpPr>
          <p:cNvPr id="45" name="正方形/長方形 44"/>
          <p:cNvSpPr/>
          <p:nvPr/>
        </p:nvSpPr>
        <p:spPr>
          <a:xfrm>
            <a:off x="7270688" y="698275"/>
            <a:ext cx="1810233" cy="39878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①高槻市総合センター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6" name="直線矢印コネクタ 45"/>
          <p:cNvCxnSpPr>
            <a:endCxn id="45" idx="1"/>
          </p:cNvCxnSpPr>
          <p:nvPr/>
        </p:nvCxnSpPr>
        <p:spPr>
          <a:xfrm flipV="1">
            <a:off x="5508104" y="897666"/>
            <a:ext cx="1762584" cy="798908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6549773" y="3942955"/>
            <a:ext cx="2537103" cy="94428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①藤井寺市役所</a:t>
            </a:r>
            <a:endParaRPr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②市民総合会館本館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③市民総合会館別館</a:t>
            </a:r>
            <a:endParaRPr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④生涯学習センター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⑤保健センター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8" name="直線矢印コネクタ 47"/>
          <p:cNvCxnSpPr>
            <a:endCxn id="47" idx="1"/>
          </p:cNvCxnSpPr>
          <p:nvPr/>
        </p:nvCxnSpPr>
        <p:spPr>
          <a:xfrm>
            <a:off x="5580112" y="4272550"/>
            <a:ext cx="969661" cy="14254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endCxn id="50" idx="0"/>
          </p:cNvCxnSpPr>
          <p:nvPr/>
        </p:nvCxnSpPr>
        <p:spPr>
          <a:xfrm>
            <a:off x="5306591" y="5661248"/>
            <a:ext cx="631548" cy="67507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5072030" y="6336323"/>
            <a:ext cx="1732217" cy="42904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①市庁舎本館・別館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．府内市町村等への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普及推進について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63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２．本府における、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事業の推進計画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3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683568" y="1040541"/>
            <a:ext cx="7920880" cy="310355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H16.7</a:t>
            </a:r>
            <a:r>
              <a:rPr lang="ja-JP" altLang="en-US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策定、</a:t>
            </a:r>
            <a:r>
              <a:rPr lang="en-US" altLang="ja-JP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年程度）</a:t>
            </a:r>
            <a:endParaRPr lang="en-US" altLang="ja-JP" sz="2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警察署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2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府立高校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kumimoji="1" lang="ja-JP" altLang="en-US" sz="2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養護学校（支援学校）</a:t>
            </a:r>
            <a:r>
              <a:rPr kumimoji="1" lang="ja-JP" altLang="en-US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2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複合施設等</a:t>
            </a:r>
            <a:endParaRPr kumimoji="1" lang="en-US" altLang="ja-JP" sz="2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を追加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724999" y="1760621"/>
            <a:ext cx="5632820" cy="1512168"/>
            <a:chOff x="1691679" y="1758588"/>
            <a:chExt cx="5632820" cy="1742420"/>
          </a:xfrm>
        </p:grpSpPr>
        <p:sp>
          <p:nvSpPr>
            <p:cNvPr id="7" name="角丸四角形 6"/>
            <p:cNvSpPr/>
            <p:nvPr/>
          </p:nvSpPr>
          <p:spPr>
            <a:xfrm>
              <a:off x="1691680" y="2020652"/>
              <a:ext cx="5632819" cy="1480356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2200" b="1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H14.9</a:t>
              </a:r>
              <a:r>
                <a:rPr lang="ja-JP" altLang="en-US" sz="2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策定、</a:t>
              </a:r>
              <a:r>
                <a:rPr lang="en-US" altLang="ja-JP" sz="2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H19</a:t>
              </a:r>
              <a:r>
                <a:rPr lang="ja-JP" altLang="en-US" sz="2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年度まで）</a:t>
              </a:r>
              <a:endParaRPr lang="en-US" altLang="ja-JP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4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知事部局</a:t>
              </a:r>
              <a:r>
                <a:rPr lang="ja-JP" altLang="en-US" sz="2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の府有建築物を対象</a:t>
              </a:r>
              <a:endPara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691679" y="1758588"/>
              <a:ext cx="5632819" cy="53196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大阪府</a:t>
              </a:r>
              <a:r>
                <a:rPr kumimoji="1" lang="en-US" altLang="ja-JP" sz="2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ESCO</a:t>
              </a:r>
              <a:r>
                <a:rPr kumimoji="1"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推進マスタープラン（終了）</a:t>
              </a:r>
              <a:endPara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1187624" y="764704"/>
            <a:ext cx="6984776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終了）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660233" y="4834688"/>
            <a:ext cx="7944215" cy="1762664"/>
            <a:chOff x="1691680" y="1758588"/>
            <a:chExt cx="5632819" cy="2031058"/>
          </a:xfrm>
        </p:grpSpPr>
        <p:sp>
          <p:nvSpPr>
            <p:cNvPr id="13" name="角丸四角形 12"/>
            <p:cNvSpPr/>
            <p:nvPr/>
          </p:nvSpPr>
          <p:spPr>
            <a:xfrm>
              <a:off x="1691680" y="2020651"/>
              <a:ext cx="5632819" cy="1768995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2200" b="1" u="sng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H27.2</a:t>
              </a:r>
              <a:r>
                <a:rPr lang="ja-JP" altLang="en-US" sz="2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策定</a:t>
              </a:r>
              <a:r>
                <a:rPr lang="ja-JP" altLang="en-US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、</a:t>
              </a:r>
              <a:r>
                <a:rPr lang="en-US" altLang="ja-JP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H27</a:t>
              </a:r>
              <a:r>
                <a:rPr lang="ja-JP" altLang="en-US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R6</a:t>
              </a:r>
              <a:r>
                <a:rPr lang="ja-JP" altLang="en-US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年度（</a:t>
              </a:r>
              <a:r>
                <a:rPr lang="en-US" altLang="ja-JP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lang="ja-JP" altLang="en-US" sz="2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年間）</a:t>
              </a:r>
              <a:endParaRPr lang="en-US" altLang="ja-JP" sz="2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全部局の府有建築物を対象</a:t>
              </a:r>
              <a:endPara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065625" y="1758588"/>
              <a:ext cx="4952532" cy="60288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新・大阪府</a:t>
              </a:r>
              <a:r>
                <a:rPr kumimoji="1" lang="en-US" altLang="ja-JP" sz="2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ESCO</a:t>
              </a:r>
              <a:r>
                <a:rPr kumimoji="1" lang="ja-JP" altLang="en-US" sz="2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アクションプラン（進行中）</a:t>
              </a:r>
              <a:endPara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下矢印 1"/>
          <p:cNvSpPr/>
          <p:nvPr/>
        </p:nvSpPr>
        <p:spPr>
          <a:xfrm>
            <a:off x="4134802" y="4182200"/>
            <a:ext cx="792088" cy="614385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55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．新・大阪府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4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38970" y="532914"/>
            <a:ext cx="8847880" cy="583264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200" b="1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1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205910" y="1330886"/>
            <a:ext cx="8748000" cy="2890201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計画期間：平成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年度～（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8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導入対象施設：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　 ★平均省エネ率：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15%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8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熱水費削減額</a:t>
            </a:r>
            <a:r>
              <a:rPr lang="ja-JP" altLang="en-US" sz="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：累計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円（新旧プランの合計）</a:t>
            </a:r>
            <a:endParaRPr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8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★エネルギー削減量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：原油換算で年間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4,700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キロリットル</a:t>
            </a:r>
            <a:endParaRPr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8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r>
              <a:rPr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削減量：年間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8,700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8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</a:t>
            </a:r>
            <a:endParaRPr lang="en-US" altLang="ja-JP" sz="2400" b="1" kern="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193882" y="836710"/>
            <a:ext cx="1785830" cy="49417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08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推進目標</a:t>
            </a:r>
            <a:endParaRPr lang="en-US" altLang="ja-JP" sz="2400" b="1" kern="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205910" y="5065712"/>
            <a:ext cx="8748000" cy="1603648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・中間年を迎えるにあたり、プラン</a:t>
            </a:r>
            <a:r>
              <a:rPr lang="ja-JP" altLang="en-US" sz="26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進捗や効果</a:t>
            </a:r>
            <a:r>
              <a:rPr lang="ja-JP" altLang="en-US" sz="26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ついて検証した</a:t>
            </a:r>
            <a:endParaRPr lang="ja-JP" altLang="en-US" sz="26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6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6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を取り巻く状況の変化</a:t>
            </a:r>
            <a:r>
              <a:rPr lang="ja-JP" altLang="en-US" sz="2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26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26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大阪府ファシリティマネジメント基本方針」</a:t>
            </a:r>
            <a:r>
              <a:rPr lang="ja-JP" altLang="en-US" sz="2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に基づき、推進方策等見直し</a:t>
            </a:r>
            <a:r>
              <a:rPr lang="ja-JP" altLang="en-US" sz="26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2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実施した</a:t>
            </a:r>
            <a:endParaRPr lang="ja-JP" altLang="en-US" sz="26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 bwMode="auto">
          <a:xfrm>
            <a:off x="205910" y="4571536"/>
            <a:ext cx="5590226" cy="49417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08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プランの検証・見直し（令和元年度）</a:t>
            </a:r>
            <a:endParaRPr lang="en-US" altLang="ja-JP" sz="2400" b="1" kern="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3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４．導入施設一覧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5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19953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導入対象施設数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79138"/>
              </p:ext>
            </p:extLst>
          </p:nvPr>
        </p:nvGraphicFramePr>
        <p:xfrm>
          <a:off x="131483" y="806241"/>
          <a:ext cx="8855999" cy="4988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149">
                  <a:extLst>
                    <a:ext uri="{9D8B030D-6E8A-4147-A177-3AD203B41FA5}">
                      <a16:colId xmlns:a16="http://schemas.microsoft.com/office/drawing/2014/main" val="196069476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13241626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656567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458918707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49653003"/>
                    </a:ext>
                  </a:extLst>
                </a:gridCol>
                <a:gridCol w="1247130">
                  <a:extLst>
                    <a:ext uri="{9D8B030D-6E8A-4147-A177-3AD203B41FA5}">
                      <a16:colId xmlns:a16="http://schemas.microsoft.com/office/drawing/2014/main" val="2593862908"/>
                    </a:ext>
                  </a:extLst>
                </a:gridCol>
              </a:tblGrid>
              <a:tr h="502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</a:t>
                      </a:r>
                      <a:endParaRPr lang="en-US" altLang="ja-JP" sz="1600" b="1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 設 名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竣工年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延面積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（㎡）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省エネ率</a:t>
                      </a: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契約時</a:t>
                      </a: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1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6639429"/>
                  </a:ext>
                </a:extLst>
              </a:tr>
              <a:tr h="28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H27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りんくうタウン駅ビル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1996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15,320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31.2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泉佐野市に</a:t>
                      </a:r>
                      <a:endParaRPr lang="en-US" altLang="ja-JP" sz="1200" b="1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移管済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1972771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H27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中央図書館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1995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30,770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42.9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3395181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東警察署外７件</a:t>
                      </a: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(8)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1982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1997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43,034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35.1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20482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泉北府民センタービル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1974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7,314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18.3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3248790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北野高等学校外７件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(8)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1987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1999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113,213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20.9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2732124"/>
                  </a:ext>
                </a:extLst>
              </a:tr>
              <a:tr h="329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</a:t>
                      </a: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中河内救命救急センター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1997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3,449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25.1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453949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東成警察署外４件</a:t>
                      </a: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(5)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1981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1991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17,346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41.2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4949211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三島府民センタービル外１件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1972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14,966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35.8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ギャランティード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1248578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天王寺高等学校外７件</a:t>
                      </a: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(8)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1985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1996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119,981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16.3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9449714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lang="ja-JP" sz="16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狭山池博物館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1999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4,948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43.2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9639098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都島警察署外４件</a:t>
                      </a: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(5)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1985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21,846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50.9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3696664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泉南府民センタービル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1971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7,783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33.4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ギャランティード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1700452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035154" y="6034421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赤字は、プランに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記載のない施設</a:t>
            </a:r>
            <a:endParaRPr kumimoji="1"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2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４．導入施設一覧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6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6827" y="4237052"/>
            <a:ext cx="8635291" cy="2339102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プランに基づき</a:t>
            </a:r>
            <a:r>
              <a:rPr lang="en-US" altLang="ja-JP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事業を導入</a:t>
            </a:r>
            <a:endParaRPr lang="ja-JP" altLang="en-US" sz="2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プラン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に記載が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ない施設であって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も、施設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要望等により導入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endParaRPr lang="en-US" altLang="ja-JP" sz="2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　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プランにおける導入対象施設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82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</a:p>
          <a:p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　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事業化し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lang="ja-JP" altLang="en-US" sz="2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施設数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：</a:t>
            </a: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ja-JP" altLang="en-US" sz="2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施設＋</a:t>
            </a:r>
            <a:r>
              <a:rPr lang="ja-JP" altLang="en-US" sz="2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プランに記載のない</a:t>
            </a:r>
            <a:r>
              <a:rPr lang="en-US" altLang="ja-JP" sz="2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2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</a:p>
          <a:p>
            <a:pPr algn="ctr"/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⇒施設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への導入は順調に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推移！！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74758"/>
              </p:ext>
            </p:extLst>
          </p:nvPr>
        </p:nvGraphicFramePr>
        <p:xfrm>
          <a:off x="113410" y="839272"/>
          <a:ext cx="8846446" cy="2540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6222">
                  <a:extLst>
                    <a:ext uri="{9D8B030D-6E8A-4147-A177-3AD203B41FA5}">
                      <a16:colId xmlns:a16="http://schemas.microsoft.com/office/drawing/2014/main" val="196069476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13241626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656567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45891870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749653003"/>
                    </a:ext>
                  </a:extLst>
                </a:gridCol>
                <a:gridCol w="1363520">
                  <a:extLst>
                    <a:ext uri="{9D8B030D-6E8A-4147-A177-3AD203B41FA5}">
                      <a16:colId xmlns:a16="http://schemas.microsoft.com/office/drawing/2014/main" val="2593862908"/>
                    </a:ext>
                  </a:extLst>
                </a:gridCol>
              </a:tblGrid>
              <a:tr h="502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</a:t>
                      </a:r>
                      <a:endParaRPr lang="en-US" altLang="ja-JP" sz="1600" b="1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 設 名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竣工年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延面積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（㎡）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省エネ率</a:t>
                      </a:r>
                      <a:r>
                        <a:rPr lang="en-US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lang="en-US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契約時</a:t>
                      </a:r>
                      <a:r>
                        <a:rPr lang="ja-JP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1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46639429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R01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四條畷高等学校外５件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(6)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1985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97,996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17.6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r>
                        <a:rPr lang="ja-JP" alt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３施設がプラン外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214031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R01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天王寺警察署外４件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(5)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1975</a:t>
                      </a:r>
                      <a:r>
                        <a:rPr lang="ja-JP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2002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20,404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48.2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r>
                        <a:rPr lang="ja-JP" alt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１施設がプラン外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485524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R01</a:t>
                      </a:r>
                      <a:r>
                        <a:rPr lang="ja-JP" sz="16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服部緑地外２件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24.4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2456042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R02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浜寺公園外４件</a:t>
                      </a: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(5)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22.8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0969776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R03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咲洲庁舎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1995</a:t>
                      </a:r>
                      <a:endParaRPr lang="ja-JP" sz="1600" b="1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149,323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21.8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r>
                        <a:rPr lang="ja-JP" altLang="en-US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lang="ja-JP" sz="12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</a:t>
                      </a:r>
                      <a:r>
                        <a:rPr lang="ja-JP" sz="12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</a:t>
                      </a:r>
                      <a:endParaRPr lang="ja-JP" sz="12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867815"/>
                  </a:ext>
                </a:extLst>
              </a:tr>
              <a:tr h="260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R03</a:t>
                      </a:r>
                      <a:r>
                        <a:rPr lang="ja-JP" sz="16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6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600" b="1" kern="10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山田池公園外</a:t>
                      </a:r>
                      <a:r>
                        <a:rPr lang="en-US" sz="1600" b="1" kern="10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sz="1600" b="1" kern="10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</a:t>
                      </a:r>
                      <a:r>
                        <a:rPr lang="en-US" sz="1600" b="1" kern="10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(8)</a:t>
                      </a:r>
                      <a:endParaRPr lang="ja-JP" sz="1600" b="1" kern="10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sz="1600" b="1" kern="10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22.4</a:t>
                      </a:r>
                      <a:endParaRPr lang="ja-JP" sz="16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r>
                        <a:rPr lang="ja-JP" altLang="en-US" sz="12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r>
                        <a:rPr lang="ja-JP" sz="12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</a:t>
                      </a:r>
                      <a:r>
                        <a:rPr lang="ja-JP" sz="1200" b="1" kern="100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0093295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191672" y="3444533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赤字は、プランに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記載のない施設</a:t>
            </a:r>
            <a:endParaRPr kumimoji="1"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8805" y="3500668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導入施設のエネルギー量等を参考資料に示す）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5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５．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省エネ率（総量平均）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7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37312" y="5702224"/>
            <a:ext cx="8198084" cy="830997"/>
          </a:xfrm>
          <a:prstGeom prst="rect">
            <a:avLst/>
          </a:prstGeom>
          <a:ln w="25400">
            <a:solidFill>
              <a:schemeClr val="accent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○平成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年度時点で、目標（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15%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）を大きく上回り、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％以上を達成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している。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Rectangle 74"/>
          <p:cNvSpPr>
            <a:spLocks noChangeArrowheads="1"/>
          </p:cNvSpPr>
          <p:nvPr/>
        </p:nvSpPr>
        <p:spPr bwMode="auto">
          <a:xfrm>
            <a:off x="254390" y="890516"/>
            <a:ext cx="9233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平均省エネ率</a:t>
            </a:r>
            <a:endParaRPr kumimoji="0" lang="en-US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0" lang="ja-JP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％</a:t>
            </a:r>
            <a:r>
              <a:rPr kumimoji="0" lang="ja-JP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0" lang="ja-JP" altLang="ja-JP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6" name="Rectangle 72"/>
          <p:cNvSpPr>
            <a:spLocks noChangeArrowheads="1"/>
          </p:cNvSpPr>
          <p:nvPr/>
        </p:nvSpPr>
        <p:spPr bwMode="white">
          <a:xfrm>
            <a:off x="4358156" y="3722744"/>
            <a:ext cx="1025922" cy="246221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↓</a:t>
            </a:r>
            <a:r>
              <a:rPr kumimoji="0" lang="ja-JP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目標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値↓</a:t>
            </a:r>
            <a:endParaRPr kumimoji="0" lang="ja-JP" altLang="ja-JP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Freeform 47"/>
          <p:cNvSpPr>
            <a:spLocks noEditPoints="1"/>
          </p:cNvSpPr>
          <p:nvPr/>
        </p:nvSpPr>
        <p:spPr bwMode="auto">
          <a:xfrm>
            <a:off x="851264" y="1417708"/>
            <a:ext cx="7970180" cy="3342449"/>
          </a:xfrm>
          <a:custGeom>
            <a:avLst/>
            <a:gdLst>
              <a:gd name="T0" fmla="*/ 0 w 3637"/>
              <a:gd name="T1" fmla="*/ 1780 h 1780"/>
              <a:gd name="T2" fmla="*/ 3637 w 3637"/>
              <a:gd name="T3" fmla="*/ 1780 h 1780"/>
              <a:gd name="T4" fmla="*/ 0 w 3637"/>
              <a:gd name="T5" fmla="*/ 1582 h 1780"/>
              <a:gd name="T6" fmla="*/ 3637 w 3637"/>
              <a:gd name="T7" fmla="*/ 1582 h 1780"/>
              <a:gd name="T8" fmla="*/ 0 w 3637"/>
              <a:gd name="T9" fmla="*/ 1389 h 1780"/>
              <a:gd name="T10" fmla="*/ 3637 w 3637"/>
              <a:gd name="T11" fmla="*/ 1389 h 1780"/>
              <a:gd name="T12" fmla="*/ 0 w 3637"/>
              <a:gd name="T13" fmla="*/ 1190 h 1780"/>
              <a:gd name="T14" fmla="*/ 3637 w 3637"/>
              <a:gd name="T15" fmla="*/ 1190 h 1780"/>
              <a:gd name="T16" fmla="*/ 0 w 3637"/>
              <a:gd name="T17" fmla="*/ 992 h 1780"/>
              <a:gd name="T18" fmla="*/ 3637 w 3637"/>
              <a:gd name="T19" fmla="*/ 992 h 1780"/>
              <a:gd name="T20" fmla="*/ 0 w 3637"/>
              <a:gd name="T21" fmla="*/ 794 h 1780"/>
              <a:gd name="T22" fmla="*/ 3637 w 3637"/>
              <a:gd name="T23" fmla="*/ 794 h 1780"/>
              <a:gd name="T24" fmla="*/ 0 w 3637"/>
              <a:gd name="T25" fmla="*/ 595 h 1780"/>
              <a:gd name="T26" fmla="*/ 3637 w 3637"/>
              <a:gd name="T27" fmla="*/ 595 h 1780"/>
              <a:gd name="T28" fmla="*/ 0 w 3637"/>
              <a:gd name="T29" fmla="*/ 397 h 1780"/>
              <a:gd name="T30" fmla="*/ 3637 w 3637"/>
              <a:gd name="T31" fmla="*/ 397 h 1780"/>
              <a:gd name="T32" fmla="*/ 0 w 3637"/>
              <a:gd name="T33" fmla="*/ 198 h 1780"/>
              <a:gd name="T34" fmla="*/ 3637 w 3637"/>
              <a:gd name="T35" fmla="*/ 198 h 1780"/>
              <a:gd name="T36" fmla="*/ 0 w 3637"/>
              <a:gd name="T37" fmla="*/ 0 h 1780"/>
              <a:gd name="T38" fmla="*/ 3637 w 3637"/>
              <a:gd name="T39" fmla="*/ 0 h 1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37" h="1780">
                <a:moveTo>
                  <a:pt x="0" y="1780"/>
                </a:moveTo>
                <a:lnTo>
                  <a:pt x="3637" y="1780"/>
                </a:lnTo>
                <a:moveTo>
                  <a:pt x="0" y="1582"/>
                </a:moveTo>
                <a:lnTo>
                  <a:pt x="3637" y="1582"/>
                </a:lnTo>
                <a:moveTo>
                  <a:pt x="0" y="1389"/>
                </a:moveTo>
                <a:lnTo>
                  <a:pt x="3637" y="1389"/>
                </a:lnTo>
                <a:moveTo>
                  <a:pt x="0" y="1190"/>
                </a:moveTo>
                <a:lnTo>
                  <a:pt x="3637" y="1190"/>
                </a:lnTo>
                <a:moveTo>
                  <a:pt x="0" y="992"/>
                </a:moveTo>
                <a:lnTo>
                  <a:pt x="3637" y="992"/>
                </a:lnTo>
                <a:moveTo>
                  <a:pt x="0" y="794"/>
                </a:moveTo>
                <a:lnTo>
                  <a:pt x="3637" y="794"/>
                </a:lnTo>
                <a:moveTo>
                  <a:pt x="0" y="595"/>
                </a:moveTo>
                <a:lnTo>
                  <a:pt x="3637" y="595"/>
                </a:lnTo>
                <a:moveTo>
                  <a:pt x="0" y="397"/>
                </a:moveTo>
                <a:lnTo>
                  <a:pt x="3637" y="397"/>
                </a:lnTo>
                <a:moveTo>
                  <a:pt x="0" y="198"/>
                </a:moveTo>
                <a:lnTo>
                  <a:pt x="3637" y="198"/>
                </a:lnTo>
                <a:moveTo>
                  <a:pt x="0" y="0"/>
                </a:moveTo>
                <a:lnTo>
                  <a:pt x="3637" y="0"/>
                </a:lnTo>
              </a:path>
            </a:pathLst>
          </a:custGeom>
          <a:noFill/>
          <a:ln w="9525" cap="flat">
            <a:solidFill>
              <a:sysClr val="windowText" lastClr="000000">
                <a:lumMod val="65000"/>
                <a:lumOff val="35000"/>
              </a:sys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8" name="Freeform 48"/>
          <p:cNvSpPr>
            <a:spLocks noEditPoints="1"/>
          </p:cNvSpPr>
          <p:nvPr/>
        </p:nvSpPr>
        <p:spPr bwMode="auto">
          <a:xfrm>
            <a:off x="1460477" y="1836452"/>
            <a:ext cx="6767092" cy="3301138"/>
          </a:xfrm>
          <a:custGeom>
            <a:avLst/>
            <a:gdLst>
              <a:gd name="T0" fmla="*/ 0 w 3088"/>
              <a:gd name="T1" fmla="*/ 0 h 1758"/>
              <a:gd name="T2" fmla="*/ 360 w 3088"/>
              <a:gd name="T3" fmla="*/ 0 h 1758"/>
              <a:gd name="T4" fmla="*/ 360 w 3088"/>
              <a:gd name="T5" fmla="*/ 1758 h 1758"/>
              <a:gd name="T6" fmla="*/ 0 w 3088"/>
              <a:gd name="T7" fmla="*/ 1758 h 1758"/>
              <a:gd name="T8" fmla="*/ 0 w 3088"/>
              <a:gd name="T9" fmla="*/ 0 h 1758"/>
              <a:gd name="T10" fmla="*/ 909 w 3088"/>
              <a:gd name="T11" fmla="*/ 300 h 1758"/>
              <a:gd name="T12" fmla="*/ 1269 w 3088"/>
              <a:gd name="T13" fmla="*/ 300 h 1758"/>
              <a:gd name="T14" fmla="*/ 1269 w 3088"/>
              <a:gd name="T15" fmla="*/ 1758 h 1758"/>
              <a:gd name="T16" fmla="*/ 909 w 3088"/>
              <a:gd name="T17" fmla="*/ 1758 h 1758"/>
              <a:gd name="T18" fmla="*/ 909 w 3088"/>
              <a:gd name="T19" fmla="*/ 300 h 1758"/>
              <a:gd name="T20" fmla="*/ 1812 w 3088"/>
              <a:gd name="T21" fmla="*/ 434 h 1758"/>
              <a:gd name="T22" fmla="*/ 2178 w 3088"/>
              <a:gd name="T23" fmla="*/ 434 h 1758"/>
              <a:gd name="T24" fmla="*/ 2178 w 3088"/>
              <a:gd name="T25" fmla="*/ 1758 h 1758"/>
              <a:gd name="T26" fmla="*/ 1812 w 3088"/>
              <a:gd name="T27" fmla="*/ 1758 h 1758"/>
              <a:gd name="T28" fmla="*/ 1812 w 3088"/>
              <a:gd name="T29" fmla="*/ 434 h 1758"/>
              <a:gd name="T30" fmla="*/ 2722 w 3088"/>
              <a:gd name="T31" fmla="*/ 509 h 1758"/>
              <a:gd name="T32" fmla="*/ 3088 w 3088"/>
              <a:gd name="T33" fmla="*/ 509 h 1758"/>
              <a:gd name="T34" fmla="*/ 3088 w 3088"/>
              <a:gd name="T35" fmla="*/ 1758 h 1758"/>
              <a:gd name="T36" fmla="*/ 2722 w 3088"/>
              <a:gd name="T37" fmla="*/ 1758 h 1758"/>
              <a:gd name="T38" fmla="*/ 2722 w 3088"/>
              <a:gd name="T39" fmla="*/ 509 h 1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088" h="1758">
                <a:moveTo>
                  <a:pt x="0" y="0"/>
                </a:moveTo>
                <a:lnTo>
                  <a:pt x="360" y="0"/>
                </a:lnTo>
                <a:lnTo>
                  <a:pt x="360" y="1758"/>
                </a:lnTo>
                <a:lnTo>
                  <a:pt x="0" y="1758"/>
                </a:lnTo>
                <a:lnTo>
                  <a:pt x="0" y="0"/>
                </a:lnTo>
                <a:close/>
                <a:moveTo>
                  <a:pt x="909" y="300"/>
                </a:moveTo>
                <a:lnTo>
                  <a:pt x="1269" y="300"/>
                </a:lnTo>
                <a:lnTo>
                  <a:pt x="1269" y="1758"/>
                </a:lnTo>
                <a:lnTo>
                  <a:pt x="909" y="1758"/>
                </a:lnTo>
                <a:lnTo>
                  <a:pt x="909" y="300"/>
                </a:lnTo>
                <a:close/>
                <a:moveTo>
                  <a:pt x="1812" y="434"/>
                </a:moveTo>
                <a:lnTo>
                  <a:pt x="2178" y="434"/>
                </a:lnTo>
                <a:lnTo>
                  <a:pt x="2178" y="1758"/>
                </a:lnTo>
                <a:lnTo>
                  <a:pt x="1812" y="1758"/>
                </a:lnTo>
                <a:lnTo>
                  <a:pt x="1812" y="434"/>
                </a:lnTo>
                <a:close/>
                <a:moveTo>
                  <a:pt x="2722" y="509"/>
                </a:moveTo>
                <a:lnTo>
                  <a:pt x="3088" y="509"/>
                </a:lnTo>
                <a:lnTo>
                  <a:pt x="3088" y="1758"/>
                </a:lnTo>
                <a:lnTo>
                  <a:pt x="2722" y="1758"/>
                </a:lnTo>
                <a:lnTo>
                  <a:pt x="2722" y="509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>
            <a:off x="851264" y="5133834"/>
            <a:ext cx="7970180" cy="0"/>
          </a:xfrm>
          <a:prstGeom prst="line">
            <a:avLst/>
          </a:prstGeom>
          <a:noFill/>
          <a:ln w="9525" cap="flat">
            <a:solidFill>
              <a:srgbClr val="D9D9D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0" name="Line 51"/>
          <p:cNvSpPr>
            <a:spLocks noChangeShapeType="1"/>
          </p:cNvSpPr>
          <p:nvPr/>
        </p:nvSpPr>
        <p:spPr bwMode="auto">
          <a:xfrm>
            <a:off x="886027" y="4024120"/>
            <a:ext cx="7970180" cy="0"/>
          </a:xfrm>
          <a:prstGeom prst="line">
            <a:avLst/>
          </a:prstGeom>
          <a:noFill/>
          <a:ln w="36513" cap="rnd">
            <a:solidFill>
              <a:srgbClr val="59595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1" name="Rectangle 52"/>
          <p:cNvSpPr>
            <a:spLocks noChangeArrowheads="1"/>
          </p:cNvSpPr>
          <p:nvPr/>
        </p:nvSpPr>
        <p:spPr bwMode="auto">
          <a:xfrm>
            <a:off x="611859" y="5011093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600" dirty="0" smtClean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0</a:t>
            </a:r>
            <a:endParaRPr kumimoji="0" lang="ja-JP" altLang="ja-JP" sz="1600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62" name="Rectangle 54"/>
          <p:cNvSpPr>
            <a:spLocks noChangeArrowheads="1"/>
          </p:cNvSpPr>
          <p:nvPr/>
        </p:nvSpPr>
        <p:spPr bwMode="auto">
          <a:xfrm>
            <a:off x="535160" y="4269370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600" dirty="0" smtClean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10</a:t>
            </a:r>
            <a:endParaRPr kumimoji="0" lang="ja-JP" altLang="ja-JP" sz="1600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63" name="Rectangle 56"/>
          <p:cNvSpPr>
            <a:spLocks noChangeArrowheads="1"/>
          </p:cNvSpPr>
          <p:nvPr/>
        </p:nvSpPr>
        <p:spPr bwMode="auto">
          <a:xfrm>
            <a:off x="535160" y="3525769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600" dirty="0" smtClean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20</a:t>
            </a:r>
            <a:endParaRPr kumimoji="0" lang="ja-JP" altLang="ja-JP" sz="1600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535160" y="2784046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600" dirty="0" smtClean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30</a:t>
            </a:r>
            <a:endParaRPr kumimoji="0" lang="ja-JP" altLang="ja-JP" sz="1600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65" name="Rectangle 60"/>
          <p:cNvSpPr>
            <a:spLocks noChangeArrowheads="1"/>
          </p:cNvSpPr>
          <p:nvPr/>
        </p:nvSpPr>
        <p:spPr bwMode="auto">
          <a:xfrm>
            <a:off x="535160" y="2042323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600" dirty="0" smtClean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4</a:t>
            </a:r>
            <a:r>
              <a:rPr kumimoji="0" lang="en-US" altLang="ja-JP" sz="1600" dirty="0" smtClean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0</a:t>
            </a:r>
            <a:endParaRPr kumimoji="0" lang="ja-JP" altLang="ja-JP" sz="1600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66" name="Rectangle 62"/>
          <p:cNvSpPr>
            <a:spLocks noChangeArrowheads="1"/>
          </p:cNvSpPr>
          <p:nvPr/>
        </p:nvSpPr>
        <p:spPr bwMode="auto">
          <a:xfrm>
            <a:off x="535160" y="1298722"/>
            <a:ext cx="2083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600" dirty="0" smtClean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</a:rPr>
              <a:t>50</a:t>
            </a:r>
            <a:endParaRPr kumimoji="0" lang="ja-JP" altLang="ja-JP" sz="1600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67" name="Rectangle 63"/>
          <p:cNvSpPr>
            <a:spLocks noChangeArrowheads="1"/>
          </p:cNvSpPr>
          <p:nvPr/>
        </p:nvSpPr>
        <p:spPr bwMode="auto">
          <a:xfrm>
            <a:off x="1478008" y="5235234"/>
            <a:ext cx="7854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27</a:t>
            </a:r>
            <a:r>
              <a:rPr kumimoji="0"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470006" y="5235234"/>
            <a:ext cx="7854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28</a:t>
            </a:r>
            <a:r>
              <a:rPr kumimoji="0"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9" name="Rectangle 69"/>
          <p:cNvSpPr>
            <a:spLocks noChangeArrowheads="1"/>
          </p:cNvSpPr>
          <p:nvPr/>
        </p:nvSpPr>
        <p:spPr bwMode="auto">
          <a:xfrm>
            <a:off x="5459811" y="5235234"/>
            <a:ext cx="7854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29</a:t>
            </a:r>
            <a:r>
              <a:rPr kumimoji="0"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0" name="Rectangle 72"/>
          <p:cNvSpPr>
            <a:spLocks noChangeArrowheads="1"/>
          </p:cNvSpPr>
          <p:nvPr/>
        </p:nvSpPr>
        <p:spPr bwMode="auto">
          <a:xfrm>
            <a:off x="7451808" y="5235234"/>
            <a:ext cx="7854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kumimoji="0"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200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1" name="Line 51"/>
          <p:cNvSpPr>
            <a:spLocks noChangeShapeType="1"/>
          </p:cNvSpPr>
          <p:nvPr/>
        </p:nvSpPr>
        <p:spPr bwMode="auto">
          <a:xfrm>
            <a:off x="886027" y="5133834"/>
            <a:ext cx="7970180" cy="0"/>
          </a:xfrm>
          <a:prstGeom prst="line">
            <a:avLst/>
          </a:prstGeom>
          <a:noFill/>
          <a:ln w="36513" cap="rnd">
            <a:solidFill>
              <a:srgbClr val="5959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2" name="Rectangle 56"/>
          <p:cNvSpPr>
            <a:spLocks noChangeArrowheads="1"/>
          </p:cNvSpPr>
          <p:nvPr/>
        </p:nvSpPr>
        <p:spPr bwMode="auto">
          <a:xfrm>
            <a:off x="533200" y="3896630"/>
            <a:ext cx="2340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ja-JP" sz="1600" b="1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endParaRPr kumimoji="0" lang="ja-JP" altLang="ja-JP" sz="1600" b="1" dirty="0" smtClean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</a:t>
            </a:r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熱水費削減額（前回プラン効果分含む）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8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3410" y="5906533"/>
            <a:ext cx="8720997" cy="830997"/>
          </a:xfrm>
          <a:prstGeom prst="rect">
            <a:avLst/>
          </a:prstGeom>
          <a:ln w="25400">
            <a:solidFill>
              <a:schemeClr val="accent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○目標は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年間で</a:t>
            </a:r>
            <a:r>
              <a:rPr lang="en-US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（旧プラン分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億円、新プラン分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年間で、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</a:t>
            </a:r>
            <a:r>
              <a:rPr lang="en-US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億円の削減（目標の約</a:t>
            </a:r>
            <a:r>
              <a:rPr lang="en-US" altLang="ja-JP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58%</a:t>
            </a:r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を達成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Rectangle 75"/>
          <p:cNvSpPr>
            <a:spLocks noChangeArrowheads="1"/>
          </p:cNvSpPr>
          <p:nvPr/>
        </p:nvSpPr>
        <p:spPr bwMode="auto">
          <a:xfrm>
            <a:off x="7254106" y="679116"/>
            <a:ext cx="8463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累計削減金額</a:t>
            </a:r>
            <a:endParaRPr kumimoji="0" lang="en-US" altLang="ja-JP" sz="11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0" lang="ja-JP" altLang="ja-JP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ja-JP" altLang="en-US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億</a:t>
            </a:r>
            <a:r>
              <a:rPr kumimoji="0" lang="ja-JP" altLang="ja-JP" sz="11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円</a:t>
            </a:r>
            <a:r>
              <a:rPr kumimoji="0" lang="ja-JP" altLang="ja-JP" sz="11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0" lang="ja-JP" altLang="ja-JP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8" name="Rectangle 74"/>
          <p:cNvSpPr>
            <a:spLocks noChangeArrowheads="1"/>
          </p:cNvSpPr>
          <p:nvPr/>
        </p:nvSpPr>
        <p:spPr bwMode="auto">
          <a:xfrm>
            <a:off x="726708" y="729337"/>
            <a:ext cx="9233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年間</a:t>
            </a:r>
            <a:r>
              <a:rPr kumimoji="0" lang="ja-JP" altLang="en-US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削減金額</a:t>
            </a:r>
            <a:endParaRPr kumimoji="0"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0" lang="ja-JP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億</a:t>
            </a:r>
            <a:r>
              <a:rPr kumimoji="0" lang="ja-JP" altLang="ja-JP" sz="12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円</a:t>
            </a:r>
            <a:r>
              <a:rPr kumimoji="0" lang="en-US" altLang="ja-JP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kumimoji="0"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0" lang="ja-JP" altLang="ja-JP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0" lang="ja-JP" altLang="ja-JP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8" name="Rectangle 61"/>
          <p:cNvSpPr>
            <a:spLocks noChangeArrowheads="1"/>
          </p:cNvSpPr>
          <p:nvPr/>
        </p:nvSpPr>
        <p:spPr bwMode="auto">
          <a:xfrm>
            <a:off x="1411189" y="5043954"/>
            <a:ext cx="34977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新プラン</a:t>
            </a:r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年間</a:t>
            </a:r>
            <a:r>
              <a:rPr kumimoji="0" lang="ja-JP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削減金額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合計</a:t>
            </a:r>
            <a:r>
              <a:rPr kumimoji="0" lang="ja-JP" altLang="ja-JP" sz="14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億</a:t>
            </a:r>
            <a:r>
              <a:rPr kumimoji="0" lang="ja-JP" altLang="ja-JP" sz="14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円</a:t>
            </a:r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0" lang="ja-JP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</p:txBody>
      </p:sp>
      <p:sp>
        <p:nvSpPr>
          <p:cNvPr id="59" name="Rectangle 52"/>
          <p:cNvSpPr>
            <a:spLocks noChangeArrowheads="1"/>
          </p:cNvSpPr>
          <p:nvPr/>
        </p:nvSpPr>
        <p:spPr bwMode="auto">
          <a:xfrm>
            <a:off x="1128783" y="5443329"/>
            <a:ext cx="312737" cy="84138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1409771" y="5389459"/>
            <a:ext cx="34977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旧プラン</a:t>
            </a:r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年間削減金額合計</a:t>
            </a:r>
            <a:r>
              <a:rPr kumimoji="0" lang="ja-JP" altLang="ja-JP" sz="14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億</a:t>
            </a:r>
            <a:r>
              <a:rPr kumimoji="0" lang="ja-JP" altLang="ja-JP" sz="14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円</a:t>
            </a:r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kumimoji="0" lang="ja-JP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1128783" y="5099630"/>
            <a:ext cx="312737" cy="84138"/>
          </a:xfrm>
          <a:prstGeom prst="rect">
            <a:avLst/>
          </a:prstGeom>
          <a:solidFill>
            <a:srgbClr val="C0504D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2" name="Rectangle 70"/>
          <p:cNvSpPr>
            <a:spLocks noChangeArrowheads="1"/>
          </p:cNvSpPr>
          <p:nvPr/>
        </p:nvSpPr>
        <p:spPr bwMode="auto">
          <a:xfrm>
            <a:off x="1414383" y="5660922"/>
            <a:ext cx="34304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27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年度以降</a:t>
            </a:r>
            <a:r>
              <a:rPr kumimoji="0" lang="en-US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累計</a:t>
            </a:r>
            <a:r>
              <a:rPr kumimoji="0" lang="ja-JP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削減金額</a:t>
            </a:r>
            <a:r>
              <a:rPr kumimoji="0" lang="ja-JP" altLang="ja-JP" sz="14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0" lang="ja-JP" altLang="en-US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億</a:t>
            </a:r>
            <a:r>
              <a:rPr kumimoji="0" lang="ja-JP" altLang="ja-JP" sz="14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円</a:t>
            </a:r>
            <a:r>
              <a:rPr kumimoji="0" lang="ja-JP" altLang="ja-JP" sz="14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5279840" y="4993013"/>
            <a:ext cx="25135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ja-JP" sz="14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0" lang="ja-JP" altLang="en-US" sz="1400" dirty="0" smtClean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りんくう駅ビル実績を含む</a:t>
            </a:r>
            <a:endParaRPr kumimoji="0" lang="ja-JP" altLang="ja-JP" sz="14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4" name="Rectangle 57"/>
          <p:cNvSpPr>
            <a:spLocks noChangeArrowheads="1"/>
          </p:cNvSpPr>
          <p:nvPr/>
        </p:nvSpPr>
        <p:spPr bwMode="auto">
          <a:xfrm>
            <a:off x="1128783" y="5740100"/>
            <a:ext cx="312737" cy="45719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Oval 16"/>
          <p:cNvSpPr>
            <a:spLocks noChangeArrowheads="1"/>
          </p:cNvSpPr>
          <p:nvPr/>
        </p:nvSpPr>
        <p:spPr bwMode="auto">
          <a:xfrm>
            <a:off x="1205672" y="5683614"/>
            <a:ext cx="144000" cy="144000"/>
          </a:xfrm>
          <a:prstGeom prst="ellipse">
            <a:avLst/>
          </a:prstGeom>
          <a:solidFill>
            <a:schemeClr val="tx1"/>
          </a:solidFill>
          <a:ln w="11113" cap="flat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" name="Rectangle 72"/>
          <p:cNvSpPr>
            <a:spLocks noChangeArrowheads="1"/>
          </p:cNvSpPr>
          <p:nvPr/>
        </p:nvSpPr>
        <p:spPr bwMode="white">
          <a:xfrm>
            <a:off x="6063893" y="1406363"/>
            <a:ext cx="1025922" cy="246221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↓</a:t>
            </a:r>
            <a:r>
              <a:rPr kumimoji="0" lang="ja-JP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目標</a:t>
            </a: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rPr>
              <a:t>値↓</a:t>
            </a:r>
            <a:endParaRPr kumimoji="0" lang="ja-JP" altLang="ja-JP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4" name="Rectangle 185"/>
          <p:cNvSpPr>
            <a:spLocks noChangeArrowheads="1"/>
          </p:cNvSpPr>
          <p:nvPr/>
        </p:nvSpPr>
        <p:spPr bwMode="white">
          <a:xfrm>
            <a:off x="6518464" y="2816415"/>
            <a:ext cx="845787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ja-JP" sz="2000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35</a:t>
            </a:r>
            <a:r>
              <a:rPr kumimoji="0" lang="ja-JP" altLang="en-US" sz="2000" dirty="0" smtClean="0">
                <a:solidFill>
                  <a:prstClr val="black"/>
                </a:solidFill>
                <a:ea typeface="游ゴシック" panose="020B0400000000000000" pitchFamily="50" charset="-128"/>
              </a:rPr>
              <a:t>億円</a:t>
            </a:r>
            <a:endParaRPr kumimoji="0" lang="ja-JP" altLang="ja-JP" sz="2000" dirty="0" smtClean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6458767" y="1781870"/>
            <a:ext cx="0" cy="118800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>
            <a:spLocks noEditPoints="1"/>
          </p:cNvSpPr>
          <p:nvPr/>
        </p:nvSpPr>
        <p:spPr bwMode="auto">
          <a:xfrm>
            <a:off x="1272405" y="1258085"/>
            <a:ext cx="5922962" cy="2900363"/>
          </a:xfrm>
          <a:custGeom>
            <a:avLst/>
            <a:gdLst>
              <a:gd name="T0" fmla="*/ 0 w 3731"/>
              <a:gd name="T1" fmla="*/ 1827 h 1827"/>
              <a:gd name="T2" fmla="*/ 3731 w 3731"/>
              <a:gd name="T3" fmla="*/ 1827 h 1827"/>
              <a:gd name="T4" fmla="*/ 0 w 3731"/>
              <a:gd name="T5" fmla="*/ 1524 h 1827"/>
              <a:gd name="T6" fmla="*/ 3731 w 3731"/>
              <a:gd name="T7" fmla="*/ 1524 h 1827"/>
              <a:gd name="T8" fmla="*/ 0 w 3731"/>
              <a:gd name="T9" fmla="*/ 1220 h 1827"/>
              <a:gd name="T10" fmla="*/ 3731 w 3731"/>
              <a:gd name="T11" fmla="*/ 1220 h 1827"/>
              <a:gd name="T12" fmla="*/ 0 w 3731"/>
              <a:gd name="T13" fmla="*/ 911 h 1827"/>
              <a:gd name="T14" fmla="*/ 3731 w 3731"/>
              <a:gd name="T15" fmla="*/ 911 h 1827"/>
              <a:gd name="T16" fmla="*/ 0 w 3731"/>
              <a:gd name="T17" fmla="*/ 607 h 1827"/>
              <a:gd name="T18" fmla="*/ 3731 w 3731"/>
              <a:gd name="T19" fmla="*/ 607 h 1827"/>
              <a:gd name="T20" fmla="*/ 0 w 3731"/>
              <a:gd name="T21" fmla="*/ 304 h 1827"/>
              <a:gd name="T22" fmla="*/ 3731 w 3731"/>
              <a:gd name="T23" fmla="*/ 304 h 1827"/>
              <a:gd name="T24" fmla="*/ 0 w 3731"/>
              <a:gd name="T25" fmla="*/ 0 h 1827"/>
              <a:gd name="T26" fmla="*/ 3731 w 3731"/>
              <a:gd name="T27" fmla="*/ 0 h 1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731" h="1827">
                <a:moveTo>
                  <a:pt x="0" y="1827"/>
                </a:moveTo>
                <a:lnTo>
                  <a:pt x="3731" y="1827"/>
                </a:lnTo>
                <a:moveTo>
                  <a:pt x="0" y="1524"/>
                </a:moveTo>
                <a:lnTo>
                  <a:pt x="3731" y="1524"/>
                </a:lnTo>
                <a:moveTo>
                  <a:pt x="0" y="1220"/>
                </a:moveTo>
                <a:lnTo>
                  <a:pt x="3731" y="1220"/>
                </a:lnTo>
                <a:moveTo>
                  <a:pt x="0" y="911"/>
                </a:moveTo>
                <a:lnTo>
                  <a:pt x="3731" y="911"/>
                </a:lnTo>
                <a:moveTo>
                  <a:pt x="0" y="607"/>
                </a:moveTo>
                <a:lnTo>
                  <a:pt x="3731" y="607"/>
                </a:lnTo>
                <a:moveTo>
                  <a:pt x="0" y="304"/>
                </a:moveTo>
                <a:lnTo>
                  <a:pt x="3731" y="304"/>
                </a:lnTo>
                <a:moveTo>
                  <a:pt x="0" y="0"/>
                </a:moveTo>
                <a:lnTo>
                  <a:pt x="3731" y="0"/>
                </a:lnTo>
              </a:path>
            </a:pathLst>
          </a:custGeom>
          <a:noFill/>
          <a:ln w="9525" cap="flat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1775642" y="3971122"/>
            <a:ext cx="4916487" cy="674688"/>
          </a:xfrm>
          <a:custGeom>
            <a:avLst/>
            <a:gdLst>
              <a:gd name="T0" fmla="*/ 0 w 3097"/>
              <a:gd name="T1" fmla="*/ 24 h 425"/>
              <a:gd name="T2" fmla="*/ 297 w 3097"/>
              <a:gd name="T3" fmla="*/ 24 h 425"/>
              <a:gd name="T4" fmla="*/ 297 w 3097"/>
              <a:gd name="T5" fmla="*/ 425 h 425"/>
              <a:gd name="T6" fmla="*/ 0 w 3097"/>
              <a:gd name="T7" fmla="*/ 425 h 425"/>
              <a:gd name="T8" fmla="*/ 0 w 3097"/>
              <a:gd name="T9" fmla="*/ 24 h 425"/>
              <a:gd name="T10" fmla="*/ 938 w 3097"/>
              <a:gd name="T11" fmla="*/ 0 h 425"/>
              <a:gd name="T12" fmla="*/ 1228 w 3097"/>
              <a:gd name="T13" fmla="*/ 0 h 425"/>
              <a:gd name="T14" fmla="*/ 1228 w 3097"/>
              <a:gd name="T15" fmla="*/ 425 h 425"/>
              <a:gd name="T16" fmla="*/ 938 w 3097"/>
              <a:gd name="T17" fmla="*/ 425 h 425"/>
              <a:gd name="T18" fmla="*/ 938 w 3097"/>
              <a:gd name="T19" fmla="*/ 0 h 425"/>
              <a:gd name="T20" fmla="*/ 1869 w 3097"/>
              <a:gd name="T21" fmla="*/ 73 h 425"/>
              <a:gd name="T22" fmla="*/ 2159 w 3097"/>
              <a:gd name="T23" fmla="*/ 73 h 425"/>
              <a:gd name="T24" fmla="*/ 2159 w 3097"/>
              <a:gd name="T25" fmla="*/ 425 h 425"/>
              <a:gd name="T26" fmla="*/ 1869 w 3097"/>
              <a:gd name="T27" fmla="*/ 425 h 425"/>
              <a:gd name="T28" fmla="*/ 1869 w 3097"/>
              <a:gd name="T29" fmla="*/ 73 h 425"/>
              <a:gd name="T30" fmla="*/ 2800 w 3097"/>
              <a:gd name="T31" fmla="*/ 85 h 425"/>
              <a:gd name="T32" fmla="*/ 3097 w 3097"/>
              <a:gd name="T33" fmla="*/ 85 h 425"/>
              <a:gd name="T34" fmla="*/ 3097 w 3097"/>
              <a:gd name="T35" fmla="*/ 425 h 425"/>
              <a:gd name="T36" fmla="*/ 2800 w 3097"/>
              <a:gd name="T37" fmla="*/ 425 h 425"/>
              <a:gd name="T38" fmla="*/ 2800 w 3097"/>
              <a:gd name="T39" fmla="*/ 85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097" h="425">
                <a:moveTo>
                  <a:pt x="0" y="24"/>
                </a:moveTo>
                <a:lnTo>
                  <a:pt x="297" y="24"/>
                </a:lnTo>
                <a:lnTo>
                  <a:pt x="297" y="425"/>
                </a:lnTo>
                <a:lnTo>
                  <a:pt x="0" y="425"/>
                </a:lnTo>
                <a:lnTo>
                  <a:pt x="0" y="24"/>
                </a:lnTo>
                <a:close/>
                <a:moveTo>
                  <a:pt x="938" y="0"/>
                </a:moveTo>
                <a:lnTo>
                  <a:pt x="1228" y="0"/>
                </a:lnTo>
                <a:lnTo>
                  <a:pt x="1228" y="425"/>
                </a:lnTo>
                <a:lnTo>
                  <a:pt x="938" y="425"/>
                </a:lnTo>
                <a:lnTo>
                  <a:pt x="938" y="0"/>
                </a:lnTo>
                <a:close/>
                <a:moveTo>
                  <a:pt x="1869" y="73"/>
                </a:moveTo>
                <a:lnTo>
                  <a:pt x="2159" y="73"/>
                </a:lnTo>
                <a:lnTo>
                  <a:pt x="2159" y="425"/>
                </a:lnTo>
                <a:lnTo>
                  <a:pt x="1869" y="425"/>
                </a:lnTo>
                <a:lnTo>
                  <a:pt x="1869" y="73"/>
                </a:lnTo>
                <a:close/>
                <a:moveTo>
                  <a:pt x="2800" y="85"/>
                </a:moveTo>
                <a:lnTo>
                  <a:pt x="3097" y="85"/>
                </a:lnTo>
                <a:lnTo>
                  <a:pt x="3097" y="425"/>
                </a:lnTo>
                <a:lnTo>
                  <a:pt x="2800" y="425"/>
                </a:lnTo>
                <a:lnTo>
                  <a:pt x="2800" y="8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1775642" y="3767922"/>
            <a:ext cx="4916487" cy="338138"/>
          </a:xfrm>
          <a:custGeom>
            <a:avLst/>
            <a:gdLst>
              <a:gd name="T0" fmla="*/ 0 w 3097"/>
              <a:gd name="T1" fmla="*/ 73 h 213"/>
              <a:gd name="T2" fmla="*/ 297 w 3097"/>
              <a:gd name="T3" fmla="*/ 73 h 213"/>
              <a:gd name="T4" fmla="*/ 297 w 3097"/>
              <a:gd name="T5" fmla="*/ 152 h 213"/>
              <a:gd name="T6" fmla="*/ 0 w 3097"/>
              <a:gd name="T7" fmla="*/ 152 h 213"/>
              <a:gd name="T8" fmla="*/ 0 w 3097"/>
              <a:gd name="T9" fmla="*/ 73 h 213"/>
              <a:gd name="T10" fmla="*/ 938 w 3097"/>
              <a:gd name="T11" fmla="*/ 0 h 213"/>
              <a:gd name="T12" fmla="*/ 1228 w 3097"/>
              <a:gd name="T13" fmla="*/ 0 h 213"/>
              <a:gd name="T14" fmla="*/ 1228 w 3097"/>
              <a:gd name="T15" fmla="*/ 128 h 213"/>
              <a:gd name="T16" fmla="*/ 938 w 3097"/>
              <a:gd name="T17" fmla="*/ 128 h 213"/>
              <a:gd name="T18" fmla="*/ 938 w 3097"/>
              <a:gd name="T19" fmla="*/ 0 h 213"/>
              <a:gd name="T20" fmla="*/ 1869 w 3097"/>
              <a:gd name="T21" fmla="*/ 25 h 213"/>
              <a:gd name="T22" fmla="*/ 2159 w 3097"/>
              <a:gd name="T23" fmla="*/ 25 h 213"/>
              <a:gd name="T24" fmla="*/ 2159 w 3097"/>
              <a:gd name="T25" fmla="*/ 201 h 213"/>
              <a:gd name="T26" fmla="*/ 1869 w 3097"/>
              <a:gd name="T27" fmla="*/ 201 h 213"/>
              <a:gd name="T28" fmla="*/ 1869 w 3097"/>
              <a:gd name="T29" fmla="*/ 25 h 213"/>
              <a:gd name="T30" fmla="*/ 2800 w 3097"/>
              <a:gd name="T31" fmla="*/ 0 h 213"/>
              <a:gd name="T32" fmla="*/ 3097 w 3097"/>
              <a:gd name="T33" fmla="*/ 0 h 213"/>
              <a:gd name="T34" fmla="*/ 3097 w 3097"/>
              <a:gd name="T35" fmla="*/ 213 h 213"/>
              <a:gd name="T36" fmla="*/ 2800 w 3097"/>
              <a:gd name="T37" fmla="*/ 213 h 213"/>
              <a:gd name="T38" fmla="*/ 2800 w 3097"/>
              <a:gd name="T39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097" h="213">
                <a:moveTo>
                  <a:pt x="0" y="73"/>
                </a:moveTo>
                <a:lnTo>
                  <a:pt x="297" y="73"/>
                </a:lnTo>
                <a:lnTo>
                  <a:pt x="297" y="152"/>
                </a:lnTo>
                <a:lnTo>
                  <a:pt x="0" y="152"/>
                </a:lnTo>
                <a:lnTo>
                  <a:pt x="0" y="73"/>
                </a:lnTo>
                <a:close/>
                <a:moveTo>
                  <a:pt x="938" y="0"/>
                </a:moveTo>
                <a:lnTo>
                  <a:pt x="1228" y="0"/>
                </a:lnTo>
                <a:lnTo>
                  <a:pt x="1228" y="128"/>
                </a:lnTo>
                <a:lnTo>
                  <a:pt x="938" y="128"/>
                </a:lnTo>
                <a:lnTo>
                  <a:pt x="938" y="0"/>
                </a:lnTo>
                <a:close/>
                <a:moveTo>
                  <a:pt x="1869" y="25"/>
                </a:moveTo>
                <a:lnTo>
                  <a:pt x="2159" y="25"/>
                </a:lnTo>
                <a:lnTo>
                  <a:pt x="2159" y="201"/>
                </a:lnTo>
                <a:lnTo>
                  <a:pt x="1869" y="201"/>
                </a:lnTo>
                <a:lnTo>
                  <a:pt x="1869" y="25"/>
                </a:lnTo>
                <a:close/>
                <a:moveTo>
                  <a:pt x="2800" y="0"/>
                </a:moveTo>
                <a:lnTo>
                  <a:pt x="3097" y="0"/>
                </a:lnTo>
                <a:lnTo>
                  <a:pt x="3097" y="213"/>
                </a:lnTo>
                <a:lnTo>
                  <a:pt x="2800" y="213"/>
                </a:lnTo>
                <a:lnTo>
                  <a:pt x="2800" y="0"/>
                </a:lnTo>
                <a:close/>
              </a:path>
            </a:pathLst>
          </a:custGeom>
          <a:solidFill>
            <a:srgbClr val="C0504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494905" y="3412322"/>
            <a:ext cx="1477962" cy="414338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4972867" y="2978935"/>
            <a:ext cx="1487487" cy="433388"/>
          </a:xfrm>
          <a:prstGeom prst="line">
            <a:avLst/>
          </a:prstGeom>
          <a:noFill/>
          <a:ln w="3810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2012180" y="3831422"/>
            <a:ext cx="1477962" cy="433388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1985192" y="4231472"/>
            <a:ext cx="57150" cy="58738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985192" y="4231472"/>
            <a:ext cx="57150" cy="58738"/>
          </a:xfrm>
          <a:prstGeom prst="ellipse">
            <a:avLst/>
          </a:prstGeom>
          <a:noFill/>
          <a:ln w="476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3463155" y="3798085"/>
            <a:ext cx="58737" cy="5715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3463155" y="3798085"/>
            <a:ext cx="58737" cy="57150"/>
          </a:xfrm>
          <a:prstGeom prst="ellipse">
            <a:avLst/>
          </a:prstGeom>
          <a:noFill/>
          <a:ln w="476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4952230" y="3374222"/>
            <a:ext cx="57150" cy="5715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4952230" y="3374222"/>
            <a:ext cx="57150" cy="57150"/>
          </a:xfrm>
          <a:prstGeom prst="ellipse">
            <a:avLst/>
          </a:prstGeom>
          <a:noFill/>
          <a:ln w="476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430192" y="2940835"/>
            <a:ext cx="57150" cy="57150"/>
          </a:xfrm>
          <a:prstGeom prst="ellipse">
            <a:avLst/>
          </a:pr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6430192" y="2940835"/>
            <a:ext cx="57150" cy="57150"/>
          </a:xfrm>
          <a:prstGeom prst="ellipse">
            <a:avLst/>
          </a:prstGeom>
          <a:noFill/>
          <a:ln w="47625" cap="flat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336655" y="4555322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7336655" y="4071135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7336655" y="358694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7336655" y="3102760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7336655" y="2620160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40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7336655" y="2135972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50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7336655" y="1651785"/>
            <a:ext cx="2051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60</a:t>
            </a:r>
            <a:endParaRPr kumimoji="0" lang="ja-JP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7336655" y="116759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70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Rectangle 29"/>
          <p:cNvSpPr>
            <a:spLocks noChangeArrowheads="1"/>
          </p:cNvSpPr>
          <p:nvPr/>
        </p:nvSpPr>
        <p:spPr bwMode="auto">
          <a:xfrm>
            <a:off x="1048567" y="4555322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Rectangle 30"/>
          <p:cNvSpPr>
            <a:spLocks noChangeArrowheads="1"/>
          </p:cNvSpPr>
          <p:nvPr/>
        </p:nvSpPr>
        <p:spPr bwMode="auto">
          <a:xfrm>
            <a:off x="1061267" y="4071135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Rectangle 31"/>
          <p:cNvSpPr>
            <a:spLocks noChangeArrowheads="1"/>
          </p:cNvSpPr>
          <p:nvPr/>
        </p:nvSpPr>
        <p:spPr bwMode="auto">
          <a:xfrm>
            <a:off x="981892" y="358694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996180" y="3102760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3" name="Rectangle 33"/>
          <p:cNvSpPr>
            <a:spLocks noChangeArrowheads="1"/>
          </p:cNvSpPr>
          <p:nvPr/>
        </p:nvSpPr>
        <p:spPr bwMode="auto">
          <a:xfrm>
            <a:off x="962842" y="2620160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5" name="Rectangle 34"/>
          <p:cNvSpPr>
            <a:spLocks noChangeArrowheads="1"/>
          </p:cNvSpPr>
          <p:nvPr/>
        </p:nvSpPr>
        <p:spPr bwMode="auto">
          <a:xfrm>
            <a:off x="975542" y="2135972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25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964430" y="1651785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Rectangle 36"/>
          <p:cNvSpPr>
            <a:spLocks noChangeArrowheads="1"/>
          </p:cNvSpPr>
          <p:nvPr/>
        </p:nvSpPr>
        <p:spPr bwMode="auto">
          <a:xfrm>
            <a:off x="977130" y="1167597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35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1623242" y="4777572"/>
            <a:ext cx="7854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27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0"/>
          <p:cNvSpPr>
            <a:spLocks noChangeArrowheads="1"/>
          </p:cNvSpPr>
          <p:nvPr/>
        </p:nvSpPr>
        <p:spPr bwMode="auto">
          <a:xfrm>
            <a:off x="3104380" y="4777572"/>
            <a:ext cx="7854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28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43"/>
          <p:cNvSpPr>
            <a:spLocks noChangeArrowheads="1"/>
          </p:cNvSpPr>
          <p:nvPr/>
        </p:nvSpPr>
        <p:spPr bwMode="auto">
          <a:xfrm>
            <a:off x="4585517" y="4777572"/>
            <a:ext cx="7854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29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46"/>
          <p:cNvSpPr>
            <a:spLocks noChangeArrowheads="1"/>
          </p:cNvSpPr>
          <p:nvPr/>
        </p:nvSpPr>
        <p:spPr bwMode="auto">
          <a:xfrm>
            <a:off x="6066655" y="4777572"/>
            <a:ext cx="7854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平成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年度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>
            <a:off x="1272404" y="4651366"/>
            <a:ext cx="5976000" cy="0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cxnSp>
        <p:nvCxnSpPr>
          <p:cNvPr id="81" name="直線コネクタ 80"/>
          <p:cNvCxnSpPr/>
          <p:nvPr/>
        </p:nvCxnSpPr>
        <p:spPr>
          <a:xfrm flipV="1">
            <a:off x="1278825" y="1250356"/>
            <a:ext cx="0" cy="3410535"/>
          </a:xfrm>
          <a:prstGeom prst="line">
            <a:avLst/>
          </a:prstGeom>
          <a:noFill/>
          <a:ln w="2857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</a:ln>
          <a:effectLst/>
        </p:spPr>
      </p:cxnSp>
      <p:sp>
        <p:nvSpPr>
          <p:cNvPr id="72" name="Freeform 19"/>
          <p:cNvSpPr>
            <a:spLocks/>
          </p:cNvSpPr>
          <p:nvPr/>
        </p:nvSpPr>
        <p:spPr bwMode="auto">
          <a:xfrm>
            <a:off x="1934200" y="1744118"/>
            <a:ext cx="5292000" cy="0"/>
          </a:xfrm>
          <a:custGeom>
            <a:avLst/>
            <a:gdLst>
              <a:gd name="T0" fmla="*/ 0 w 3222"/>
              <a:gd name="T1" fmla="*/ 1074 w 3222"/>
              <a:gd name="T2" fmla="*/ 2148 w 3222"/>
              <a:gd name="T3" fmla="*/ 3222 w 3222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</a:cxnLst>
            <a:rect l="0" t="0" r="r" b="b"/>
            <a:pathLst>
              <a:path w="3222">
                <a:moveTo>
                  <a:pt x="0" y="0"/>
                </a:moveTo>
                <a:lnTo>
                  <a:pt x="1074" y="0"/>
                </a:lnTo>
                <a:lnTo>
                  <a:pt x="2148" y="0"/>
                </a:lnTo>
                <a:lnTo>
                  <a:pt x="3222" y="0"/>
                </a:lnTo>
              </a:path>
            </a:pathLst>
          </a:custGeom>
          <a:noFill/>
          <a:ln w="34925" cap="rnd">
            <a:solidFill>
              <a:srgbClr val="59595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" name="テキスト ボックス 81"/>
          <p:cNvSpPr txBox="1"/>
          <p:nvPr/>
        </p:nvSpPr>
        <p:spPr bwMode="black">
          <a:xfrm>
            <a:off x="1183919" y="2255690"/>
            <a:ext cx="2705932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削減額はサービス開始後</a:t>
            </a:r>
            <a:endParaRPr lang="en-US" altLang="ja-JP" sz="14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en-US" altLang="ja-JP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lang="ja-JP" altLang="en-US" sz="14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年間までを計上する</a:t>
            </a:r>
            <a:endParaRPr kumimoji="1"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2028929" y="3280560"/>
            <a:ext cx="5102541" cy="804687"/>
            <a:chOff x="6747643" y="3443010"/>
            <a:chExt cx="5102541" cy="804687"/>
          </a:xfrm>
        </p:grpSpPr>
        <p:sp>
          <p:nvSpPr>
            <p:cNvPr id="83" name="Rectangle 185"/>
            <p:cNvSpPr>
              <a:spLocks noChangeArrowheads="1"/>
            </p:cNvSpPr>
            <p:nvPr/>
          </p:nvSpPr>
          <p:spPr bwMode="auto">
            <a:xfrm>
              <a:off x="6761842" y="3443010"/>
              <a:ext cx="227626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ja-JP" sz="1400" dirty="0" smtClean="0">
                  <a:solidFill>
                    <a:prstClr val="black"/>
                  </a:solidFill>
                  <a:latin typeface="Calibri" panose="020F0502020204030204" pitchFamily="34" charset="0"/>
                  <a:ea typeface="游ゴシック" panose="020B0400000000000000" pitchFamily="50" charset="-128"/>
                </a:rPr>
                <a:t>1.3</a:t>
              </a:r>
              <a:endParaRPr kumimoji="0" lang="ja-JP" altLang="ja-JP" sz="1400" dirty="0" smtClean="0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sp>
          <p:nvSpPr>
            <p:cNvPr id="84" name="Rectangle 185"/>
            <p:cNvSpPr>
              <a:spLocks noChangeArrowheads="1"/>
            </p:cNvSpPr>
            <p:nvPr/>
          </p:nvSpPr>
          <p:spPr bwMode="auto">
            <a:xfrm>
              <a:off x="10161558" y="3949212"/>
              <a:ext cx="248466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ja-JP" sz="1400" dirty="0" smtClean="0">
                  <a:solidFill>
                    <a:prstClr val="black"/>
                  </a:solidFill>
                  <a:ea typeface="游ゴシック" panose="020B0400000000000000" pitchFamily="50" charset="-128"/>
                </a:rPr>
                <a:t>2.9</a:t>
              </a:r>
              <a:endParaRPr kumimoji="0" lang="ja-JP" altLang="ja-JP" sz="1400" dirty="0" smtClean="0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sp>
          <p:nvSpPr>
            <p:cNvPr id="85" name="Rectangle 185"/>
            <p:cNvSpPr>
              <a:spLocks noChangeArrowheads="1"/>
            </p:cNvSpPr>
            <p:nvPr/>
          </p:nvSpPr>
          <p:spPr bwMode="auto">
            <a:xfrm>
              <a:off x="11601718" y="4032253"/>
              <a:ext cx="248466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ja-JP" sz="1400" dirty="0" smtClean="0">
                  <a:solidFill>
                    <a:prstClr val="black"/>
                  </a:solidFill>
                  <a:ea typeface="游ゴシック" panose="020B0400000000000000" pitchFamily="50" charset="-128"/>
                </a:rPr>
                <a:t>3.5</a:t>
              </a:r>
              <a:endParaRPr kumimoji="0" lang="ja-JP" altLang="ja-JP" sz="1400" dirty="0" smtClean="0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cxnSp>
          <p:nvCxnSpPr>
            <p:cNvPr id="86" name="直線コネクタ 85"/>
            <p:cNvCxnSpPr/>
            <p:nvPr/>
          </p:nvCxnSpPr>
          <p:spPr>
            <a:xfrm flipV="1">
              <a:off x="6747643" y="3710056"/>
              <a:ext cx="161884" cy="3513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185"/>
            <p:cNvSpPr>
              <a:spLocks noChangeArrowheads="1"/>
            </p:cNvSpPr>
            <p:nvPr/>
          </p:nvSpPr>
          <p:spPr bwMode="auto">
            <a:xfrm>
              <a:off x="8793406" y="3949212"/>
              <a:ext cx="248466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ja-JP" sz="1400" dirty="0" smtClean="0">
                  <a:solidFill>
                    <a:prstClr val="black"/>
                  </a:solidFill>
                  <a:ea typeface="游ゴシック" panose="020B0400000000000000" pitchFamily="50" charset="-128"/>
                </a:rPr>
                <a:t>2.0</a:t>
              </a:r>
              <a:endParaRPr kumimoji="0" lang="ja-JP" altLang="ja-JP" sz="1400" dirty="0" smtClean="0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cxnSp>
          <p:nvCxnSpPr>
            <p:cNvPr id="88" name="直線コネクタ 87"/>
            <p:cNvCxnSpPr/>
            <p:nvPr/>
          </p:nvCxnSpPr>
          <p:spPr>
            <a:xfrm flipH="1" flipV="1">
              <a:off x="8401366" y="4073591"/>
              <a:ext cx="305898" cy="2215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flipH="1" flipV="1">
              <a:off x="9821847" y="4037997"/>
              <a:ext cx="300272" cy="541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 flipH="1" flipV="1">
              <a:off x="11245877" y="4084666"/>
              <a:ext cx="300272" cy="5410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84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>
            <a:off x="113410" y="620688"/>
            <a:ext cx="8856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158114" y="117793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７．エネルギー削減量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39770" y="6937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z="2000" smtClean="0">
                <a:solidFill>
                  <a:schemeClr val="tx2">
                    <a:lumMod val="75000"/>
                  </a:schemeClr>
                </a:solidFill>
              </a:rPr>
              <a:pPr/>
              <a:t>9</a:t>
            </a:fld>
            <a:endParaRPr kumimoji="1" lang="ja-JP" alt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8953" y="6069905"/>
            <a:ext cx="8269475" cy="461665"/>
          </a:xfrm>
          <a:prstGeom prst="rect">
            <a:avLst/>
          </a:prstGeom>
          <a:ln w="25400">
            <a:solidFill>
              <a:schemeClr val="accent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H30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年度は、約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3,100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キロリットル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（目標の約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％）を達成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グラフ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084078"/>
              </p:ext>
            </p:extLst>
          </p:nvPr>
        </p:nvGraphicFramePr>
        <p:xfrm>
          <a:off x="-6073710" y="8200789"/>
          <a:ext cx="7897585" cy="392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7" name="グループ化 56"/>
          <p:cNvGrpSpPr/>
          <p:nvPr/>
        </p:nvGrpSpPr>
        <p:grpSpPr>
          <a:xfrm>
            <a:off x="402362" y="917596"/>
            <a:ext cx="7925229" cy="4926387"/>
            <a:chOff x="150574" y="838084"/>
            <a:chExt cx="7925229" cy="4926387"/>
          </a:xfrm>
        </p:grpSpPr>
        <p:sp>
          <p:nvSpPr>
            <p:cNvPr id="87" name="Rectangle 178"/>
            <p:cNvSpPr>
              <a:spLocks noChangeArrowheads="1"/>
            </p:cNvSpPr>
            <p:nvPr/>
          </p:nvSpPr>
          <p:spPr bwMode="auto">
            <a:xfrm>
              <a:off x="1604341" y="5325805"/>
              <a:ext cx="331788" cy="889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88" name="Rectangle 182"/>
            <p:cNvSpPr>
              <a:spLocks noChangeArrowheads="1"/>
            </p:cNvSpPr>
            <p:nvPr/>
          </p:nvSpPr>
          <p:spPr bwMode="auto">
            <a:xfrm>
              <a:off x="2025028" y="5294055"/>
              <a:ext cx="374461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各年度新規導入施設の</a:t>
              </a:r>
              <a:r>
                <a:rPr kumimoji="0" lang="ja-JP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エネルギー削減量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-</a:t>
              </a: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原油換算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(</a:t>
              </a:r>
              <a:r>
                <a:rPr kumimoji="0" lang="en-US" altLang="ja-JP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kL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)</a:t>
              </a:r>
              <a:endParaRPr kumimoji="0" lang="ja-JP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9" name="Line 189"/>
            <p:cNvSpPr>
              <a:spLocks noChangeShapeType="1"/>
            </p:cNvSpPr>
            <p:nvPr/>
          </p:nvSpPr>
          <p:spPr bwMode="auto">
            <a:xfrm>
              <a:off x="1610691" y="5651243"/>
              <a:ext cx="31908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endParaRPr>
            </a:p>
          </p:txBody>
        </p:sp>
        <p:sp>
          <p:nvSpPr>
            <p:cNvPr id="90" name="Rectangle 193"/>
            <p:cNvSpPr>
              <a:spLocks noChangeArrowheads="1"/>
            </p:cNvSpPr>
            <p:nvPr/>
          </p:nvSpPr>
          <p:spPr bwMode="auto">
            <a:xfrm>
              <a:off x="2050428" y="5579805"/>
              <a:ext cx="251992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エネルギー削減量</a:t>
              </a: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の年間合計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(</a:t>
              </a:r>
              <a:r>
                <a:rPr kumimoji="0" lang="en-US" altLang="ja-JP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kL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/</a:t>
              </a: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年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)</a:t>
              </a:r>
              <a:endParaRPr kumimoji="0" lang="ja-JP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1698235" y="5585079"/>
              <a:ext cx="144000" cy="144000"/>
            </a:xfrm>
            <a:prstGeom prst="ellipse">
              <a:avLst/>
            </a:prstGeom>
            <a:solidFill>
              <a:schemeClr val="tx1"/>
            </a:solidFill>
            <a:ln w="11113" cap="flat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56" name="グループ化 55"/>
            <p:cNvGrpSpPr/>
            <p:nvPr/>
          </p:nvGrpSpPr>
          <p:grpSpPr>
            <a:xfrm>
              <a:off x="150574" y="838084"/>
              <a:ext cx="7925229" cy="4231320"/>
              <a:chOff x="150574" y="838084"/>
              <a:chExt cx="7925229" cy="4231320"/>
            </a:xfrm>
          </p:grpSpPr>
          <p:sp>
            <p:nvSpPr>
              <p:cNvPr id="91" name="Rectangle 233"/>
              <p:cNvSpPr>
                <a:spLocks noChangeArrowheads="1"/>
              </p:cNvSpPr>
              <p:nvPr/>
            </p:nvSpPr>
            <p:spPr bwMode="auto">
              <a:xfrm>
                <a:off x="150574" y="838084"/>
                <a:ext cx="1436291" cy="430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エネルギー削減</a:t>
                </a:r>
                <a:r>
                  <a:rPr kumimoji="0" lang="ja-JP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量</a:t>
                </a:r>
                <a:endPara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原油</a:t>
                </a:r>
                <a:r>
                  <a:rPr kumimoji="0" lang="ja-JP" alt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換算</a:t>
                </a:r>
                <a:r>
                  <a:rPr kumimoji="0" lang="en-US" altLang="ja-JP" sz="1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(</a:t>
                </a:r>
                <a:r>
                  <a:rPr kumimoji="0" lang="en-US" altLang="ja-JP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kL</a:t>
                </a: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)</a:t>
                </a:r>
                <a:endParaRPr kumimoji="0" lang="ja-JP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cxnSp>
            <p:nvCxnSpPr>
              <p:cNvPr id="34" name="直線コネクタ 33"/>
              <p:cNvCxnSpPr/>
              <p:nvPr/>
            </p:nvCxnSpPr>
            <p:spPr>
              <a:xfrm flipV="1">
                <a:off x="1041937" y="1393515"/>
                <a:ext cx="0" cy="3403637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8" name="直線コネクタ 37"/>
              <p:cNvCxnSpPr/>
              <p:nvPr/>
            </p:nvCxnSpPr>
            <p:spPr>
              <a:xfrm flipV="1">
                <a:off x="1032630" y="4786419"/>
                <a:ext cx="6624000" cy="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  <a:miter lim="800000"/>
              </a:ln>
              <a:effectLst/>
            </p:spPr>
          </p:cxnSp>
          <p:sp>
            <p:nvSpPr>
              <p:cNvPr id="39" name="Freeform 9"/>
              <p:cNvSpPr>
                <a:spLocks/>
              </p:cNvSpPr>
              <p:nvPr/>
            </p:nvSpPr>
            <p:spPr bwMode="auto">
              <a:xfrm>
                <a:off x="1062809" y="1643658"/>
                <a:ext cx="5904000" cy="0"/>
              </a:xfrm>
              <a:custGeom>
                <a:avLst/>
                <a:gdLst>
                  <a:gd name="T0" fmla="*/ 0 w 3698"/>
                  <a:gd name="T1" fmla="*/ 1227 w 3698"/>
                  <a:gd name="T2" fmla="*/ 2463 w 3698"/>
                  <a:gd name="T3" fmla="*/ 3698 w 3698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3698">
                    <a:moveTo>
                      <a:pt x="0" y="0"/>
                    </a:moveTo>
                    <a:lnTo>
                      <a:pt x="1227" y="0"/>
                    </a:lnTo>
                    <a:lnTo>
                      <a:pt x="2463" y="0"/>
                    </a:lnTo>
                    <a:lnTo>
                      <a:pt x="3698" y="0"/>
                    </a:lnTo>
                  </a:path>
                </a:pathLst>
              </a:custGeom>
              <a:noFill/>
              <a:ln w="36513" cap="rnd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0" name="Rectangle 20"/>
              <p:cNvSpPr>
                <a:spLocks noChangeArrowheads="1"/>
              </p:cNvSpPr>
              <p:nvPr/>
            </p:nvSpPr>
            <p:spPr bwMode="auto">
              <a:xfrm>
                <a:off x="556371" y="1555072"/>
                <a:ext cx="416781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6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r>
                  <a:rPr kumimoji="0" lang="en-US" altLang="ja-JP" sz="16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r>
                  <a:rPr kumimoji="0" lang="ja-JP" altLang="ja-JP" sz="16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Calibri" panose="020F0502020204030204" pitchFamily="34" charset="0"/>
                  </a:rPr>
                  <a:t>00</a:t>
                </a:r>
                <a:endParaRPr kumimoji="0" lang="ja-JP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7" name="Rectangle 185"/>
              <p:cNvSpPr>
                <a:spLocks noChangeArrowheads="1"/>
              </p:cNvSpPr>
              <p:nvPr/>
            </p:nvSpPr>
            <p:spPr bwMode="auto">
              <a:xfrm>
                <a:off x="6873318" y="2567039"/>
                <a:ext cx="1202485" cy="30777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kumimoji="0" lang="ja-JP" altLang="en-US" sz="2000" dirty="0" smtClean="0">
                    <a:solidFill>
                      <a:prstClr val="black"/>
                    </a:solidFill>
                    <a:ea typeface="游ゴシック" panose="020B0400000000000000" pitchFamily="50" charset="-128"/>
                  </a:rPr>
                  <a:t>約</a:t>
                </a:r>
                <a:r>
                  <a:rPr kumimoji="0" lang="en-US" altLang="ja-JP" sz="2000" dirty="0" smtClean="0">
                    <a:solidFill>
                      <a:prstClr val="black"/>
                    </a:solidFill>
                    <a:ea typeface="游ゴシック" panose="020B0400000000000000" pitchFamily="50" charset="-128"/>
                  </a:rPr>
                  <a:t>3,100kL</a:t>
                </a:r>
                <a:endParaRPr kumimoji="0" lang="ja-JP" altLang="ja-JP" sz="2000" dirty="0" smtClean="0">
                  <a:solidFill>
                    <a:prstClr val="black"/>
                  </a:solidFill>
                  <a:ea typeface="游ゴシック" panose="020B0400000000000000" pitchFamily="50" charset="-128"/>
                </a:endParaRPr>
              </a:p>
            </p:txBody>
          </p:sp>
          <p:cxnSp>
            <p:nvCxnSpPr>
              <p:cNvPr id="18" name="直線矢印コネクタ 17"/>
              <p:cNvCxnSpPr/>
              <p:nvPr/>
            </p:nvCxnSpPr>
            <p:spPr>
              <a:xfrm flipV="1">
                <a:off x="6838588" y="1673472"/>
                <a:ext cx="0" cy="1029852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Freeform 6"/>
              <p:cNvSpPr>
                <a:spLocks noEditPoints="1"/>
              </p:cNvSpPr>
              <p:nvPr/>
            </p:nvSpPr>
            <p:spPr bwMode="auto">
              <a:xfrm>
                <a:off x="1045748" y="1443038"/>
                <a:ext cx="6605588" cy="3000375"/>
              </a:xfrm>
              <a:custGeom>
                <a:avLst/>
                <a:gdLst>
                  <a:gd name="T0" fmla="*/ 0 w 4161"/>
                  <a:gd name="T1" fmla="*/ 1890 h 1890"/>
                  <a:gd name="T2" fmla="*/ 4161 w 4161"/>
                  <a:gd name="T3" fmla="*/ 1890 h 1890"/>
                  <a:gd name="T4" fmla="*/ 0 w 4161"/>
                  <a:gd name="T5" fmla="*/ 1681 h 1890"/>
                  <a:gd name="T6" fmla="*/ 4161 w 4161"/>
                  <a:gd name="T7" fmla="*/ 1681 h 1890"/>
                  <a:gd name="T8" fmla="*/ 0 w 4161"/>
                  <a:gd name="T9" fmla="*/ 1472 h 1890"/>
                  <a:gd name="T10" fmla="*/ 4161 w 4161"/>
                  <a:gd name="T11" fmla="*/ 1472 h 1890"/>
                  <a:gd name="T12" fmla="*/ 0 w 4161"/>
                  <a:gd name="T13" fmla="*/ 1263 h 1890"/>
                  <a:gd name="T14" fmla="*/ 4161 w 4161"/>
                  <a:gd name="T15" fmla="*/ 1263 h 1890"/>
                  <a:gd name="T16" fmla="*/ 0 w 4161"/>
                  <a:gd name="T17" fmla="*/ 1053 h 1890"/>
                  <a:gd name="T18" fmla="*/ 4161 w 4161"/>
                  <a:gd name="T19" fmla="*/ 1053 h 1890"/>
                  <a:gd name="T20" fmla="*/ 0 w 4161"/>
                  <a:gd name="T21" fmla="*/ 838 h 1890"/>
                  <a:gd name="T22" fmla="*/ 4161 w 4161"/>
                  <a:gd name="T23" fmla="*/ 838 h 1890"/>
                  <a:gd name="T24" fmla="*/ 0 w 4161"/>
                  <a:gd name="T25" fmla="*/ 628 h 1890"/>
                  <a:gd name="T26" fmla="*/ 4161 w 4161"/>
                  <a:gd name="T27" fmla="*/ 628 h 1890"/>
                  <a:gd name="T28" fmla="*/ 0 w 4161"/>
                  <a:gd name="T29" fmla="*/ 419 h 1890"/>
                  <a:gd name="T30" fmla="*/ 4161 w 4161"/>
                  <a:gd name="T31" fmla="*/ 419 h 1890"/>
                  <a:gd name="T32" fmla="*/ 0 w 4161"/>
                  <a:gd name="T33" fmla="*/ 210 h 1890"/>
                  <a:gd name="T34" fmla="*/ 4161 w 4161"/>
                  <a:gd name="T35" fmla="*/ 210 h 1890"/>
                  <a:gd name="T36" fmla="*/ 0 w 4161"/>
                  <a:gd name="T37" fmla="*/ 0 h 1890"/>
                  <a:gd name="T38" fmla="*/ 4161 w 4161"/>
                  <a:gd name="T39" fmla="*/ 0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161" h="1890">
                    <a:moveTo>
                      <a:pt x="0" y="1890"/>
                    </a:moveTo>
                    <a:lnTo>
                      <a:pt x="4161" y="1890"/>
                    </a:lnTo>
                    <a:moveTo>
                      <a:pt x="0" y="1681"/>
                    </a:moveTo>
                    <a:lnTo>
                      <a:pt x="4161" y="1681"/>
                    </a:lnTo>
                    <a:moveTo>
                      <a:pt x="0" y="1472"/>
                    </a:moveTo>
                    <a:lnTo>
                      <a:pt x="4161" y="1472"/>
                    </a:lnTo>
                    <a:moveTo>
                      <a:pt x="0" y="1263"/>
                    </a:moveTo>
                    <a:lnTo>
                      <a:pt x="4161" y="1263"/>
                    </a:lnTo>
                    <a:moveTo>
                      <a:pt x="0" y="1053"/>
                    </a:moveTo>
                    <a:lnTo>
                      <a:pt x="4161" y="1053"/>
                    </a:lnTo>
                    <a:moveTo>
                      <a:pt x="0" y="838"/>
                    </a:moveTo>
                    <a:lnTo>
                      <a:pt x="4161" y="838"/>
                    </a:lnTo>
                    <a:moveTo>
                      <a:pt x="0" y="628"/>
                    </a:moveTo>
                    <a:lnTo>
                      <a:pt x="4161" y="628"/>
                    </a:lnTo>
                    <a:moveTo>
                      <a:pt x="0" y="419"/>
                    </a:moveTo>
                    <a:lnTo>
                      <a:pt x="4161" y="419"/>
                    </a:lnTo>
                    <a:moveTo>
                      <a:pt x="0" y="210"/>
                    </a:moveTo>
                    <a:lnTo>
                      <a:pt x="4161" y="210"/>
                    </a:lnTo>
                    <a:moveTo>
                      <a:pt x="0" y="0"/>
                    </a:moveTo>
                    <a:lnTo>
                      <a:pt x="4161" y="0"/>
                    </a:lnTo>
                  </a:path>
                </a:pathLst>
              </a:custGeom>
              <a:noFill/>
              <a:ln w="11113" cap="flat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" name="Freeform 7"/>
              <p:cNvSpPr>
                <a:spLocks noEditPoints="1"/>
              </p:cNvSpPr>
              <p:nvPr/>
            </p:nvSpPr>
            <p:spPr bwMode="auto">
              <a:xfrm>
                <a:off x="1609310" y="4210050"/>
                <a:ext cx="5478463" cy="571500"/>
              </a:xfrm>
              <a:custGeom>
                <a:avLst/>
                <a:gdLst>
                  <a:gd name="T0" fmla="*/ 0 w 3451"/>
                  <a:gd name="T1" fmla="*/ 33 h 360"/>
                  <a:gd name="T2" fmla="*/ 325 w 3451"/>
                  <a:gd name="T3" fmla="*/ 33 h 360"/>
                  <a:gd name="T4" fmla="*/ 325 w 3451"/>
                  <a:gd name="T5" fmla="*/ 360 h 360"/>
                  <a:gd name="T6" fmla="*/ 0 w 3451"/>
                  <a:gd name="T7" fmla="*/ 360 h 360"/>
                  <a:gd name="T8" fmla="*/ 0 w 3451"/>
                  <a:gd name="T9" fmla="*/ 33 h 360"/>
                  <a:gd name="T10" fmla="*/ 1042 w 3451"/>
                  <a:gd name="T11" fmla="*/ 33 h 360"/>
                  <a:gd name="T12" fmla="*/ 1367 w 3451"/>
                  <a:gd name="T13" fmla="*/ 33 h 360"/>
                  <a:gd name="T14" fmla="*/ 1367 w 3451"/>
                  <a:gd name="T15" fmla="*/ 360 h 360"/>
                  <a:gd name="T16" fmla="*/ 1042 w 3451"/>
                  <a:gd name="T17" fmla="*/ 360 h 360"/>
                  <a:gd name="T18" fmla="*/ 1042 w 3451"/>
                  <a:gd name="T19" fmla="*/ 33 h 360"/>
                  <a:gd name="T20" fmla="*/ 2084 w 3451"/>
                  <a:gd name="T21" fmla="*/ 0 h 360"/>
                  <a:gd name="T22" fmla="*/ 2409 w 3451"/>
                  <a:gd name="T23" fmla="*/ 0 h 360"/>
                  <a:gd name="T24" fmla="*/ 2409 w 3451"/>
                  <a:gd name="T25" fmla="*/ 360 h 360"/>
                  <a:gd name="T26" fmla="*/ 2084 w 3451"/>
                  <a:gd name="T27" fmla="*/ 360 h 360"/>
                  <a:gd name="T28" fmla="*/ 2084 w 3451"/>
                  <a:gd name="T29" fmla="*/ 0 h 360"/>
                  <a:gd name="T30" fmla="*/ 3126 w 3451"/>
                  <a:gd name="T31" fmla="*/ 79 h 360"/>
                  <a:gd name="T32" fmla="*/ 3451 w 3451"/>
                  <a:gd name="T33" fmla="*/ 79 h 360"/>
                  <a:gd name="T34" fmla="*/ 3451 w 3451"/>
                  <a:gd name="T35" fmla="*/ 360 h 360"/>
                  <a:gd name="T36" fmla="*/ 3126 w 3451"/>
                  <a:gd name="T37" fmla="*/ 360 h 360"/>
                  <a:gd name="T38" fmla="*/ 3126 w 3451"/>
                  <a:gd name="T39" fmla="*/ 79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451" h="360">
                    <a:moveTo>
                      <a:pt x="0" y="33"/>
                    </a:moveTo>
                    <a:lnTo>
                      <a:pt x="325" y="33"/>
                    </a:lnTo>
                    <a:lnTo>
                      <a:pt x="325" y="360"/>
                    </a:lnTo>
                    <a:lnTo>
                      <a:pt x="0" y="360"/>
                    </a:lnTo>
                    <a:lnTo>
                      <a:pt x="0" y="33"/>
                    </a:lnTo>
                    <a:close/>
                    <a:moveTo>
                      <a:pt x="1042" y="33"/>
                    </a:moveTo>
                    <a:lnTo>
                      <a:pt x="1367" y="33"/>
                    </a:lnTo>
                    <a:lnTo>
                      <a:pt x="1367" y="360"/>
                    </a:lnTo>
                    <a:lnTo>
                      <a:pt x="1042" y="360"/>
                    </a:lnTo>
                    <a:lnTo>
                      <a:pt x="1042" y="33"/>
                    </a:lnTo>
                    <a:close/>
                    <a:moveTo>
                      <a:pt x="2084" y="0"/>
                    </a:moveTo>
                    <a:lnTo>
                      <a:pt x="2409" y="0"/>
                    </a:lnTo>
                    <a:lnTo>
                      <a:pt x="2409" y="360"/>
                    </a:lnTo>
                    <a:lnTo>
                      <a:pt x="2084" y="360"/>
                    </a:lnTo>
                    <a:lnTo>
                      <a:pt x="2084" y="0"/>
                    </a:lnTo>
                    <a:close/>
                    <a:moveTo>
                      <a:pt x="3126" y="79"/>
                    </a:moveTo>
                    <a:lnTo>
                      <a:pt x="3451" y="79"/>
                    </a:lnTo>
                    <a:lnTo>
                      <a:pt x="3451" y="360"/>
                    </a:lnTo>
                    <a:lnTo>
                      <a:pt x="3126" y="360"/>
                    </a:lnTo>
                    <a:lnTo>
                      <a:pt x="3126" y="79"/>
                    </a:lnTo>
                    <a:close/>
                  </a:path>
                </a:pathLst>
              </a:custGeom>
              <a:solidFill>
                <a:srgbClr val="4F81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1872835" y="2709863"/>
                <a:ext cx="4951413" cy="1547813"/>
              </a:xfrm>
              <a:custGeom>
                <a:avLst/>
                <a:gdLst>
                  <a:gd name="T0" fmla="*/ 0 w 3119"/>
                  <a:gd name="T1" fmla="*/ 975 h 975"/>
                  <a:gd name="T2" fmla="*/ 1035 w 3119"/>
                  <a:gd name="T3" fmla="*/ 641 h 975"/>
                  <a:gd name="T4" fmla="*/ 2077 w 3119"/>
                  <a:gd name="T5" fmla="*/ 268 h 975"/>
                  <a:gd name="T6" fmla="*/ 3119 w 3119"/>
                  <a:gd name="T7" fmla="*/ 0 h 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19" h="975">
                    <a:moveTo>
                      <a:pt x="0" y="975"/>
                    </a:moveTo>
                    <a:lnTo>
                      <a:pt x="1035" y="641"/>
                    </a:lnTo>
                    <a:lnTo>
                      <a:pt x="2077" y="268"/>
                    </a:lnTo>
                    <a:lnTo>
                      <a:pt x="3119" y="0"/>
                    </a:lnTo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795048" y="4192588"/>
                <a:ext cx="133350" cy="134938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3449223" y="3652838"/>
                <a:ext cx="133350" cy="134938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5103398" y="3071813"/>
                <a:ext cx="134938" cy="134938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6757573" y="2646363"/>
                <a:ext cx="134938" cy="134938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/>
            </p:nvSpPr>
            <p:spPr bwMode="auto">
              <a:xfrm>
                <a:off x="888192" y="4703763"/>
                <a:ext cx="8496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0</a:t>
                </a:r>
                <a:endParaRPr kumimoji="0" lang="ja-JP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633315" y="4035425"/>
                <a:ext cx="339837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1000</a:t>
                </a:r>
                <a:endParaRPr kumimoji="0" lang="ja-JP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633315" y="3367088"/>
                <a:ext cx="339837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2000</a:t>
                </a:r>
                <a:endParaRPr kumimoji="0" lang="ja-JP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633315" y="2698750"/>
                <a:ext cx="339837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3000</a:t>
                </a:r>
                <a:endParaRPr kumimoji="0" lang="ja-JP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633315" y="2030413"/>
                <a:ext cx="339837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4000</a:t>
                </a:r>
                <a:endParaRPr kumimoji="0" lang="ja-JP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633315" y="1362075"/>
                <a:ext cx="339837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5000</a:t>
                </a:r>
                <a:endParaRPr kumimoji="0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32" name="Rectangle 26"/>
              <p:cNvSpPr>
                <a:spLocks noChangeArrowheads="1"/>
              </p:cNvSpPr>
              <p:nvPr/>
            </p:nvSpPr>
            <p:spPr bwMode="auto">
              <a:xfrm>
                <a:off x="1470509" y="4884738"/>
                <a:ext cx="785471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平成</a:t>
                </a: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27</a:t>
                </a:r>
                <a:r>
                  <a: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年度</a:t>
                </a:r>
                <a:endParaRPr kumimoji="0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3" name="Rectangle 29"/>
              <p:cNvSpPr>
                <a:spLocks noChangeArrowheads="1"/>
              </p:cNvSpPr>
              <p:nvPr/>
            </p:nvSpPr>
            <p:spPr bwMode="auto">
              <a:xfrm>
                <a:off x="3123096" y="4884738"/>
                <a:ext cx="785471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平成</a:t>
                </a:r>
                <a:r>
                  <a:rPr kumimoji="0" lang="en-US" altLang="ja-JP" sz="1200" dirty="0" smtClean="0">
                    <a:solidFill>
                      <a:srgbClr val="595959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28</a:t>
                </a:r>
                <a:r>
                  <a:rPr kumimoji="0" lang="ja-JP" altLang="en-US" sz="1200" dirty="0" smtClean="0">
                    <a:solidFill>
                      <a:srgbClr val="595959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年度</a:t>
                </a:r>
                <a:endParaRPr kumimoji="0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6" name="Rectangle 32"/>
              <p:cNvSpPr>
                <a:spLocks noChangeArrowheads="1"/>
              </p:cNvSpPr>
              <p:nvPr/>
            </p:nvSpPr>
            <p:spPr bwMode="auto">
              <a:xfrm>
                <a:off x="4777271" y="4884738"/>
                <a:ext cx="785471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平成</a:t>
                </a: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29</a:t>
                </a:r>
                <a:r>
                  <a: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年度</a:t>
                </a:r>
                <a:endParaRPr kumimoji="0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9" name="Rectangle 35"/>
              <p:cNvSpPr>
                <a:spLocks noChangeArrowheads="1"/>
              </p:cNvSpPr>
              <p:nvPr/>
            </p:nvSpPr>
            <p:spPr bwMode="auto">
              <a:xfrm>
                <a:off x="6429859" y="4884738"/>
                <a:ext cx="785471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ja-JP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平成</a:t>
                </a:r>
                <a:r>
                  <a:rPr kumimoji="0" lang="en-US" altLang="ja-JP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30</a:t>
                </a:r>
                <a:r>
                  <a:rPr kumimoji="0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rgbClr val="595959"/>
                    </a:solidFill>
                    <a:effectLst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年度</a:t>
                </a:r>
                <a:endParaRPr kumimoji="0" lang="ja-JP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42" name="Rectangle 72"/>
              <p:cNvSpPr>
                <a:spLocks noChangeArrowheads="1"/>
              </p:cNvSpPr>
              <p:nvPr/>
            </p:nvSpPr>
            <p:spPr bwMode="white">
              <a:xfrm>
                <a:off x="2079365" y="1342802"/>
                <a:ext cx="1025922" cy="246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↓</a:t>
                </a:r>
                <a:r>
                  <a:rPr kumimoji="0" lang="ja-JP" altLang="ja-JP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目標</a:t>
                </a:r>
                <a:r>
                  <a:rPr kumimoji="0" lang="ja-JP" altLang="en-US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値↓</a:t>
                </a:r>
                <a:endParaRPr kumimoji="0" lang="ja-JP" altLang="ja-JP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067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9107</TotalTime>
  <Words>2181</Words>
  <PresentationFormat>画面に合わせる (4:3)</PresentationFormat>
  <Paragraphs>566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35" baseType="lpstr">
      <vt:lpstr>HGｺﾞｼｯｸM</vt:lpstr>
      <vt:lpstr>HG明朝B</vt:lpstr>
      <vt:lpstr>Meiryo UI</vt:lpstr>
      <vt:lpstr>ＭＳ Ｐゴシック</vt:lpstr>
      <vt:lpstr>メイリオ</vt:lpstr>
      <vt:lpstr>游ゴシック</vt:lpstr>
      <vt:lpstr>Arial</vt:lpstr>
      <vt:lpstr>Calibri</vt:lpstr>
      <vt:lpstr>Georgia</vt:lpstr>
      <vt:lpstr>Times New Roman</vt:lpstr>
      <vt:lpstr>Trebuchet MS</vt:lpstr>
      <vt:lpstr>Wingdings 2</vt:lpstr>
      <vt:lpstr>アーバン</vt:lpstr>
      <vt:lpstr> 事業化対象施設や公募方法の 見直しについて（案）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2020-02-26T00:02:19Z</cp:lastPrinted>
  <dcterms:created xsi:type="dcterms:W3CDTF">2015-03-09T06:46:35Z</dcterms:created>
  <dcterms:modified xsi:type="dcterms:W3CDTF">2020-03-26T07:06:30Z</dcterms:modified>
</cp:coreProperties>
</file>