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sldIdLst>
    <p:sldId id="256" r:id="rId2"/>
    <p:sldId id="257" r:id="rId3"/>
    <p:sldId id="266" r:id="rId4"/>
    <p:sldId id="263" r:id="rId5"/>
    <p:sldId id="265" r:id="rId6"/>
    <p:sldId id="264" r:id="rId7"/>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1" cy="493632"/>
          </a:xfrm>
          <a:prstGeom prst="rect">
            <a:avLst/>
          </a:prstGeom>
        </p:spPr>
        <p:txBody>
          <a:bodyPr vert="horz" lIns="91426" tIns="45711" rIns="91426"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1" cy="493632"/>
          </a:xfrm>
          <a:prstGeom prst="rect">
            <a:avLst/>
          </a:prstGeom>
        </p:spPr>
        <p:txBody>
          <a:bodyPr vert="horz" lIns="91426" tIns="45711" rIns="91426" bIns="45711" rtlCol="0"/>
          <a:lstStyle>
            <a:lvl1pPr algn="r">
              <a:defRPr sz="1200"/>
            </a:lvl1pPr>
          </a:lstStyle>
          <a:p>
            <a:fld id="{8AA3D127-B0B2-4F86-A4AB-2E3D7C530F4A}" type="datetimeFigureOut">
              <a:rPr kumimoji="1" lang="ja-JP" altLang="en-US" smtClean="0"/>
              <a:t>2018/6/7</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26" tIns="45711" rIns="91426" bIns="45711" rtlCol="0" anchor="ctr"/>
          <a:lstStyle/>
          <a:p>
            <a:endParaRPr lang="ja-JP" altLang="en-US"/>
          </a:p>
        </p:txBody>
      </p:sp>
      <p:sp>
        <p:nvSpPr>
          <p:cNvPr id="5" name="ノート プレースホルダー 4"/>
          <p:cNvSpPr>
            <a:spLocks noGrp="1"/>
          </p:cNvSpPr>
          <p:nvPr>
            <p:ph type="body" sz="quarter" idx="3"/>
          </p:nvPr>
        </p:nvSpPr>
        <p:spPr>
          <a:xfrm>
            <a:off x="673577" y="4689517"/>
            <a:ext cx="5388610" cy="4442698"/>
          </a:xfrm>
          <a:prstGeom prst="rect">
            <a:avLst/>
          </a:prstGeom>
        </p:spPr>
        <p:txBody>
          <a:bodyPr vert="horz" lIns="91426" tIns="45711" rIns="91426"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7318"/>
            <a:ext cx="2918831" cy="493632"/>
          </a:xfrm>
          <a:prstGeom prst="rect">
            <a:avLst/>
          </a:prstGeom>
        </p:spPr>
        <p:txBody>
          <a:bodyPr vert="horz" lIns="91426" tIns="45711" rIns="91426"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7318"/>
            <a:ext cx="2918831" cy="493632"/>
          </a:xfrm>
          <a:prstGeom prst="rect">
            <a:avLst/>
          </a:prstGeom>
        </p:spPr>
        <p:txBody>
          <a:bodyPr vert="horz" lIns="91426" tIns="45711" rIns="91426" bIns="45711" rtlCol="0" anchor="b"/>
          <a:lstStyle>
            <a:lvl1pPr algn="r">
              <a:defRPr sz="1200"/>
            </a:lvl1pPr>
          </a:lstStyle>
          <a:p>
            <a:fld id="{ED7E8765-C790-4B8C-92BA-C30363518592}" type="slidenum">
              <a:rPr kumimoji="1" lang="ja-JP" altLang="en-US" smtClean="0"/>
              <a:t>‹#›</a:t>
            </a:fld>
            <a:endParaRPr kumimoji="1" lang="ja-JP" altLang="en-US"/>
          </a:p>
        </p:txBody>
      </p:sp>
    </p:spTree>
    <p:extLst>
      <p:ext uri="{BB962C8B-B14F-4D97-AF65-F5344CB8AC3E}">
        <p14:creationId xmlns:p14="http://schemas.microsoft.com/office/powerpoint/2010/main" val="27753923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D7E8765-C790-4B8C-92BA-C30363518592}" type="slidenum">
              <a:rPr kumimoji="1" lang="ja-JP" altLang="en-US" smtClean="0"/>
              <a:t>1</a:t>
            </a:fld>
            <a:endParaRPr kumimoji="1" lang="ja-JP" altLang="en-US"/>
          </a:p>
        </p:txBody>
      </p:sp>
    </p:spTree>
    <p:extLst>
      <p:ext uri="{BB962C8B-B14F-4D97-AF65-F5344CB8AC3E}">
        <p14:creationId xmlns:p14="http://schemas.microsoft.com/office/powerpoint/2010/main" val="1326126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6DCEF48-C410-4F07-95F7-12A66DAF113C}" type="datetimeFigureOut">
              <a:rPr kumimoji="1" lang="ja-JP" altLang="en-US" smtClean="0"/>
              <a:t>2018/6/7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175678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6DCEF48-C410-4F07-95F7-12A66DAF113C}" type="datetimeFigureOut">
              <a:rPr kumimoji="1" lang="ja-JP" altLang="en-US" smtClean="0"/>
              <a:t>2018/6/7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288555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6DCEF48-C410-4F07-95F7-12A66DAF113C}" type="datetimeFigureOut">
              <a:rPr kumimoji="1" lang="ja-JP" altLang="en-US" smtClean="0"/>
              <a:t>2018/6/7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421619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6DCEF48-C410-4F07-95F7-12A66DAF113C}" type="datetimeFigureOut">
              <a:rPr kumimoji="1" lang="ja-JP" altLang="en-US" smtClean="0"/>
              <a:t>2018/6/7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113997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6DCEF48-C410-4F07-95F7-12A66DAF113C}" type="datetimeFigureOut">
              <a:rPr kumimoji="1" lang="ja-JP" altLang="en-US" smtClean="0"/>
              <a:t>2018/6/7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79304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6DCEF48-C410-4F07-95F7-12A66DAF113C}" type="datetimeFigureOut">
              <a:rPr kumimoji="1" lang="ja-JP" altLang="en-US" smtClean="0"/>
              <a:t>2018/6/7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54435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6DCEF48-C410-4F07-95F7-12A66DAF113C}" type="datetimeFigureOut">
              <a:rPr kumimoji="1" lang="ja-JP" altLang="en-US" smtClean="0"/>
              <a:t>2018/6/7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345444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6DCEF48-C410-4F07-95F7-12A66DAF113C}" type="datetimeFigureOut">
              <a:rPr kumimoji="1" lang="ja-JP" altLang="en-US" smtClean="0"/>
              <a:t>2018/6/7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328810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6DCEF48-C410-4F07-95F7-12A66DAF113C}" type="datetimeFigureOut">
              <a:rPr kumimoji="1" lang="ja-JP" altLang="en-US" smtClean="0"/>
              <a:t>2018/6/7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26798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6DCEF48-C410-4F07-95F7-12A66DAF113C}" type="datetimeFigureOut">
              <a:rPr kumimoji="1" lang="ja-JP" altLang="en-US" smtClean="0"/>
              <a:t>2018/6/7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370389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6DCEF48-C410-4F07-95F7-12A66DAF113C}" type="datetimeFigureOut">
              <a:rPr kumimoji="1" lang="ja-JP" altLang="en-US" smtClean="0"/>
              <a:t>2018/6/7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3534296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CEF48-C410-4F07-95F7-12A66DAF113C}" type="datetimeFigureOut">
              <a:rPr kumimoji="1" lang="ja-JP" altLang="en-US" smtClean="0"/>
              <a:t>2018/6/7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B0579-7956-4F35-8B03-CEEE52FDF140}" type="slidenum">
              <a:rPr kumimoji="1" lang="ja-JP" altLang="en-US" smtClean="0"/>
              <a:t>‹#›</a:t>
            </a:fld>
            <a:endParaRPr kumimoji="1" lang="ja-JP" altLang="en-US"/>
          </a:p>
        </p:txBody>
      </p:sp>
    </p:spTree>
    <p:extLst>
      <p:ext uri="{BB962C8B-B14F-4D97-AF65-F5344CB8AC3E}">
        <p14:creationId xmlns:p14="http://schemas.microsoft.com/office/powerpoint/2010/main" val="1221437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837" y="8400"/>
            <a:ext cx="9112163" cy="11387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rPr>
              <a:t>大阪</a:t>
            </a:r>
            <a:r>
              <a:rPr lang="ja-JP"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rPr>
              <a:t>に</a:t>
            </a:r>
            <a:r>
              <a:rPr lang="ja-JP" alt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rPr>
              <a:t>おける統合型リゾート（</a:t>
            </a:r>
            <a:r>
              <a:rPr lang="en-US" altLang="ja-JP"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panose="02040604050505020304" pitchFamily="18" charset="0"/>
                <a:ea typeface="HGｺﾞｼｯｸM" panose="020B0609000000000000" pitchFamily="49" charset="-128"/>
              </a:rPr>
              <a:t>IR</a:t>
            </a:r>
            <a:r>
              <a:rPr lang="ja-JP" alt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rPr>
              <a:t>）立地に向けて</a:t>
            </a:r>
            <a:endParaRPr lang="en-US" altLang="ja-JP"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endParaRPr>
          </a:p>
          <a:p>
            <a:pPr algn="ctr"/>
            <a:r>
              <a:rPr lang="ja-JP" alt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rPr>
              <a:t>～基本コンセプト案～</a:t>
            </a:r>
            <a:endParaRPr lang="ja-JP" alt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endParaRPr>
          </a:p>
        </p:txBody>
      </p:sp>
      <p:cxnSp>
        <p:nvCxnSpPr>
          <p:cNvPr id="7" name="直線コネクタ 6"/>
          <p:cNvCxnSpPr/>
          <p:nvPr/>
        </p:nvCxnSpPr>
        <p:spPr>
          <a:xfrm>
            <a:off x="0" y="1165202"/>
            <a:ext cx="9144000" cy="0"/>
          </a:xfrm>
          <a:prstGeom prst="line">
            <a:avLst/>
          </a:prstGeom>
          <a:ln w="127000" cmpd="tri">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181274" y="1700807"/>
            <a:ext cx="2736304" cy="3998257"/>
            <a:chOff x="181274" y="1700807"/>
            <a:chExt cx="2736304" cy="3998257"/>
          </a:xfrm>
        </p:grpSpPr>
        <p:sp>
          <p:nvSpPr>
            <p:cNvPr id="16" name="正方形/長方形 15"/>
            <p:cNvSpPr/>
            <p:nvPr/>
          </p:nvSpPr>
          <p:spPr>
            <a:xfrm>
              <a:off x="181274" y="1700807"/>
              <a:ext cx="2736304" cy="11521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ts val="4000"/>
                </a:lnSpc>
              </a:pPr>
              <a:r>
                <a:rPr lang="ja-JP" altLang="en-US" sz="4000" dirty="0" smtClean="0">
                  <a:solidFill>
                    <a:schemeClr val="tx1"/>
                  </a:solidFill>
                  <a:latin typeface="HGｺﾞｼｯｸM" panose="020B0609000000000000" pitchFamily="49" charset="-128"/>
                  <a:ea typeface="HGｺﾞｼｯｸM" panose="020B0609000000000000" pitchFamily="49" charset="-128"/>
                </a:rPr>
                <a:t>大阪・日本の現状</a:t>
              </a:r>
              <a:endParaRPr kumimoji="1" lang="ja-JP" altLang="en-US" sz="4000" dirty="0">
                <a:solidFill>
                  <a:schemeClr val="tx1"/>
                </a:solidFill>
                <a:latin typeface="HGｺﾞｼｯｸM" panose="020B0609000000000000" pitchFamily="49" charset="-128"/>
                <a:ea typeface="HGｺﾞｼｯｸM" panose="020B0609000000000000" pitchFamily="49" charset="-128"/>
              </a:endParaRPr>
            </a:p>
          </p:txBody>
        </p:sp>
        <p:sp>
          <p:nvSpPr>
            <p:cNvPr id="20" name="正方形/長方形 19"/>
            <p:cNvSpPr/>
            <p:nvPr/>
          </p:nvSpPr>
          <p:spPr>
            <a:xfrm>
              <a:off x="181274" y="2852936"/>
              <a:ext cx="2736304" cy="2846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smtClean="0">
                  <a:solidFill>
                    <a:schemeClr val="tx1"/>
                  </a:solidFill>
                  <a:latin typeface="HGｺﾞｼｯｸM" panose="020B0609000000000000" pitchFamily="49" charset="-128"/>
                  <a:ea typeface="HGｺﾞｼｯｸM" panose="020B0609000000000000" pitchFamily="49" charset="-128"/>
                </a:rPr>
                <a:t>◆人口減少社会・経済成長の鈍化による閉塞感</a:t>
              </a:r>
              <a:endParaRPr lang="en-US" altLang="ja-JP" sz="2000" dirty="0" smtClean="0">
                <a:solidFill>
                  <a:schemeClr val="tx1"/>
                </a:solidFill>
                <a:latin typeface="HGｺﾞｼｯｸM" panose="020B0609000000000000" pitchFamily="49" charset="-128"/>
                <a:ea typeface="HGｺﾞｼｯｸM" panose="020B0609000000000000" pitchFamily="49" charset="-128"/>
              </a:endParaRPr>
            </a:p>
            <a:p>
              <a:endParaRPr kumimoji="1" lang="en-US" altLang="ja-JP" sz="800" dirty="0">
                <a:solidFill>
                  <a:schemeClr val="tx1"/>
                </a:solidFill>
                <a:latin typeface="HGｺﾞｼｯｸM" panose="020B0609000000000000" pitchFamily="49" charset="-128"/>
                <a:ea typeface="HGｺﾞｼｯｸM" panose="020B0609000000000000" pitchFamily="49" charset="-128"/>
              </a:endParaRPr>
            </a:p>
            <a:p>
              <a:r>
                <a:rPr lang="ja-JP" altLang="en-US" sz="2000" dirty="0">
                  <a:solidFill>
                    <a:schemeClr val="tx1"/>
                  </a:solidFill>
                  <a:latin typeface="HGｺﾞｼｯｸM" panose="020B0609000000000000" pitchFamily="49" charset="-128"/>
                  <a:ea typeface="HGｺﾞｼｯｸM" panose="020B0609000000000000" pitchFamily="49" charset="-128"/>
                </a:rPr>
                <a:t>◆</a:t>
              </a:r>
              <a:r>
                <a:rPr lang="ja-JP" altLang="en-US" sz="2000" dirty="0" smtClean="0">
                  <a:solidFill>
                    <a:schemeClr val="tx1"/>
                  </a:solidFill>
                  <a:latin typeface="HGｺﾞｼｯｸM" panose="020B0609000000000000" pitchFamily="49" charset="-128"/>
                  <a:ea typeface="HGｺﾞｼｯｸM" panose="020B0609000000000000" pitchFamily="49" charset="-128"/>
                </a:rPr>
                <a:t>アジアにおける観光ブーム、ツーリズム人口の拡大</a:t>
              </a:r>
              <a:endParaRPr lang="en-US" altLang="ja-JP" sz="2000" dirty="0" smtClean="0">
                <a:solidFill>
                  <a:schemeClr val="tx1"/>
                </a:solidFill>
                <a:latin typeface="HGｺﾞｼｯｸM" panose="020B0609000000000000" pitchFamily="49" charset="-128"/>
                <a:ea typeface="HGｺﾞｼｯｸM" panose="020B0609000000000000" pitchFamily="49" charset="-128"/>
              </a:endParaRPr>
            </a:p>
            <a:p>
              <a:endParaRPr kumimoji="1" lang="en-US" altLang="ja-JP" sz="800" dirty="0">
                <a:solidFill>
                  <a:schemeClr val="tx1"/>
                </a:solidFill>
                <a:latin typeface="HGｺﾞｼｯｸM" panose="020B0609000000000000" pitchFamily="49" charset="-128"/>
                <a:ea typeface="HGｺﾞｼｯｸM" panose="020B0609000000000000" pitchFamily="49" charset="-128"/>
              </a:endParaRPr>
            </a:p>
            <a:p>
              <a:r>
                <a:rPr lang="ja-JP" altLang="en-US" sz="2000" dirty="0" smtClean="0">
                  <a:solidFill>
                    <a:schemeClr val="tx1"/>
                  </a:solidFill>
                  <a:latin typeface="HGｺﾞｼｯｸM" panose="020B0609000000000000" pitchFamily="49" charset="-128"/>
                  <a:ea typeface="HGｺﾞｼｯｸM" panose="020B0609000000000000" pitchFamily="49" charset="-128"/>
                </a:rPr>
                <a:t>◆都市間競争の中、急がれる都市魅力の向上</a:t>
              </a:r>
              <a:endParaRPr kumimoji="1" lang="ja-JP" altLang="en-US" sz="2000" dirty="0">
                <a:solidFill>
                  <a:schemeClr val="tx1"/>
                </a:solidFill>
                <a:latin typeface="HGｺﾞｼｯｸM" panose="020B0609000000000000" pitchFamily="49" charset="-128"/>
                <a:ea typeface="HGｺﾞｼｯｸM" panose="020B0609000000000000" pitchFamily="49" charset="-128"/>
              </a:endParaRPr>
            </a:p>
          </p:txBody>
        </p:sp>
      </p:grpSp>
      <p:grpSp>
        <p:nvGrpSpPr>
          <p:cNvPr id="3" name="グループ化 2"/>
          <p:cNvGrpSpPr/>
          <p:nvPr/>
        </p:nvGrpSpPr>
        <p:grpSpPr>
          <a:xfrm>
            <a:off x="6202272" y="1685984"/>
            <a:ext cx="2736304" cy="3998259"/>
            <a:chOff x="3195176" y="1700807"/>
            <a:chExt cx="2736304" cy="3998259"/>
          </a:xfrm>
        </p:grpSpPr>
        <p:sp>
          <p:nvSpPr>
            <p:cNvPr id="17" name="正方形/長方形 16"/>
            <p:cNvSpPr/>
            <p:nvPr/>
          </p:nvSpPr>
          <p:spPr>
            <a:xfrm>
              <a:off x="3195176" y="1700807"/>
              <a:ext cx="2736304" cy="11521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000" dirty="0" smtClean="0">
                  <a:solidFill>
                    <a:schemeClr val="tx1"/>
                  </a:solidFill>
                  <a:latin typeface="HGｺﾞｼｯｸM" panose="020B0609000000000000" pitchFamily="49" charset="-128"/>
                  <a:ea typeface="HGｺﾞｼｯｸM" panose="020B0609000000000000" pitchFamily="49" charset="-128"/>
                </a:rPr>
                <a:t>国の動き</a:t>
              </a:r>
              <a:endParaRPr kumimoji="1" lang="ja-JP" altLang="en-US" sz="4000" dirty="0">
                <a:solidFill>
                  <a:schemeClr val="tx1"/>
                </a:solidFill>
                <a:latin typeface="HGｺﾞｼｯｸM" panose="020B0609000000000000" pitchFamily="49" charset="-128"/>
                <a:ea typeface="HGｺﾞｼｯｸM" panose="020B0609000000000000" pitchFamily="49" charset="-128"/>
              </a:endParaRPr>
            </a:p>
          </p:txBody>
        </p:sp>
        <p:sp>
          <p:nvSpPr>
            <p:cNvPr id="21" name="正方形/長方形 20"/>
            <p:cNvSpPr/>
            <p:nvPr/>
          </p:nvSpPr>
          <p:spPr>
            <a:xfrm>
              <a:off x="3195176" y="2852936"/>
              <a:ext cx="2736304" cy="28461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新しい観光アイテムとして“</a:t>
              </a:r>
              <a:r>
                <a:rPr kumimoji="1" lang="en-US" altLang="ja-JP" sz="2000" dirty="0" smtClean="0">
                  <a:solidFill>
                    <a:schemeClr val="tx1"/>
                  </a:solidFill>
                  <a:latin typeface="Century" panose="02040604050505020304" pitchFamily="18" charset="0"/>
                  <a:ea typeface="HGｺﾞｼｯｸM" panose="020B0609000000000000" pitchFamily="49" charset="-128"/>
                </a:rPr>
                <a:t>IR</a:t>
              </a:r>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”に注目</a:t>
              </a:r>
              <a:endParaRPr kumimoji="1" lang="en-US" altLang="ja-JP" sz="2000" dirty="0" smtClean="0">
                <a:solidFill>
                  <a:schemeClr val="tx1"/>
                </a:solidFill>
                <a:latin typeface="HGｺﾞｼｯｸM" panose="020B0609000000000000" pitchFamily="49" charset="-128"/>
                <a:ea typeface="HGｺﾞｼｯｸM" panose="020B0609000000000000" pitchFamily="49" charset="-128"/>
              </a:endParaRPr>
            </a:p>
            <a:p>
              <a:endParaRPr kumimoji="1" lang="en-US" altLang="ja-JP" sz="800" dirty="0" smtClean="0">
                <a:solidFill>
                  <a:schemeClr val="tx1"/>
                </a:solidFill>
                <a:latin typeface="HGｺﾞｼｯｸM" panose="020B0609000000000000" pitchFamily="49" charset="-128"/>
                <a:ea typeface="HGｺﾞｼｯｸM" panose="020B0609000000000000" pitchFamily="49" charset="-128"/>
              </a:endParaRPr>
            </a:p>
            <a:p>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◆国土交通省成長戦略会議報告書</a:t>
              </a:r>
              <a:endParaRPr kumimoji="1" lang="en-US" altLang="ja-JP" sz="2000" dirty="0" smtClean="0">
                <a:solidFill>
                  <a:schemeClr val="tx1"/>
                </a:solidFill>
                <a:latin typeface="HGｺﾞｼｯｸM" panose="020B0609000000000000" pitchFamily="49" charset="-128"/>
                <a:ea typeface="HGｺﾞｼｯｸM" panose="020B0609000000000000" pitchFamily="49" charset="-128"/>
              </a:endParaRPr>
            </a:p>
            <a:p>
              <a:endParaRPr lang="en-US" altLang="ja-JP" sz="800" dirty="0">
                <a:solidFill>
                  <a:schemeClr val="tx1"/>
                </a:solidFill>
                <a:latin typeface="HGｺﾞｼｯｸM" panose="020B0609000000000000" pitchFamily="49" charset="-128"/>
                <a:ea typeface="HGｺﾞｼｯｸM" panose="020B0609000000000000" pitchFamily="49" charset="-128"/>
              </a:endParaRPr>
            </a:p>
            <a:p>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◆行政刷新会議</a:t>
              </a:r>
              <a:endParaRPr kumimoji="1" lang="en-US" altLang="ja-JP" sz="2000" dirty="0" smtClean="0">
                <a:solidFill>
                  <a:schemeClr val="tx1"/>
                </a:solidFill>
                <a:latin typeface="HGｺﾞｼｯｸM" panose="020B0609000000000000" pitchFamily="49" charset="-128"/>
                <a:ea typeface="HGｺﾞｼｯｸM" panose="020B0609000000000000" pitchFamily="49" charset="-128"/>
              </a:endParaRPr>
            </a:p>
            <a:p>
              <a:endParaRPr lang="en-US" altLang="ja-JP" sz="800" dirty="0">
                <a:solidFill>
                  <a:schemeClr val="tx1"/>
                </a:solidFill>
                <a:latin typeface="HGｺﾞｼｯｸM" panose="020B0609000000000000" pitchFamily="49" charset="-128"/>
                <a:ea typeface="HGｺﾞｼｯｸM" panose="020B0609000000000000" pitchFamily="49" charset="-128"/>
              </a:endParaRPr>
            </a:p>
            <a:p>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◆国際観光産業振興議員連盟</a:t>
              </a:r>
              <a:endParaRPr kumimoji="1" lang="en-US" altLang="ja-JP" sz="2000" dirty="0" smtClean="0">
                <a:solidFill>
                  <a:schemeClr val="tx1"/>
                </a:solidFill>
                <a:latin typeface="HGｺﾞｼｯｸM" panose="020B0609000000000000" pitchFamily="49" charset="-128"/>
                <a:ea typeface="HGｺﾞｼｯｸM" panose="020B0609000000000000" pitchFamily="49" charset="-128"/>
              </a:endParaRPr>
            </a:p>
            <a:p>
              <a:r>
                <a:rPr lang="en-US" altLang="ja-JP" sz="1400" b="1" dirty="0" smtClean="0">
                  <a:solidFill>
                    <a:srgbClr val="FF0000"/>
                  </a:solidFill>
                  <a:latin typeface="HGｺﾞｼｯｸM" panose="020B0609000000000000" pitchFamily="49" charset="-128"/>
                  <a:ea typeface="HGｺﾞｼｯｸM" panose="020B0609000000000000" pitchFamily="49" charset="-128"/>
                </a:rPr>
                <a:t>※</a:t>
              </a:r>
              <a:r>
                <a:rPr lang="en-US" altLang="ja-JP" b="1" dirty="0" smtClean="0">
                  <a:solidFill>
                    <a:srgbClr val="FF0000"/>
                  </a:solidFill>
                  <a:latin typeface="Century" panose="02040604050505020304" pitchFamily="18" charset="0"/>
                  <a:ea typeface="HGｺﾞｼｯｸM" panose="020B0609000000000000" pitchFamily="49" charset="-128"/>
                </a:rPr>
                <a:t>IR</a:t>
              </a:r>
              <a:r>
                <a:rPr lang="ja-JP" altLang="en-US" b="1" dirty="0" smtClean="0">
                  <a:solidFill>
                    <a:srgbClr val="FF0000"/>
                  </a:solidFill>
                  <a:latin typeface="HGｺﾞｼｯｸM" panose="020B0609000000000000" pitchFamily="49" charset="-128"/>
                  <a:ea typeface="HGｺﾞｼｯｸM" panose="020B0609000000000000" pitchFamily="49" charset="-128"/>
                </a:rPr>
                <a:t>推進法案の国会提出</a:t>
              </a:r>
              <a:endParaRPr kumimoji="1" lang="ja-JP" altLang="en-US" sz="2000" dirty="0">
                <a:solidFill>
                  <a:schemeClr val="tx1"/>
                </a:solidFill>
                <a:latin typeface="HGｺﾞｼｯｸM" panose="020B0609000000000000" pitchFamily="49" charset="-128"/>
                <a:ea typeface="HGｺﾞｼｯｸM" panose="020B0609000000000000" pitchFamily="49" charset="-128"/>
              </a:endParaRPr>
            </a:p>
          </p:txBody>
        </p:sp>
      </p:grpSp>
      <p:grpSp>
        <p:nvGrpSpPr>
          <p:cNvPr id="4" name="グループ化 3"/>
          <p:cNvGrpSpPr/>
          <p:nvPr/>
        </p:nvGrpSpPr>
        <p:grpSpPr>
          <a:xfrm>
            <a:off x="3203848" y="1700807"/>
            <a:ext cx="2736304" cy="3998257"/>
            <a:chOff x="6202272" y="1700807"/>
            <a:chExt cx="2736304" cy="3998257"/>
          </a:xfrm>
        </p:grpSpPr>
        <p:sp>
          <p:nvSpPr>
            <p:cNvPr id="18" name="正方形/長方形 17"/>
            <p:cNvSpPr/>
            <p:nvPr/>
          </p:nvSpPr>
          <p:spPr>
            <a:xfrm>
              <a:off x="6202272" y="1700807"/>
              <a:ext cx="2736304" cy="11521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ts val="4000"/>
                </a:lnSpc>
              </a:pPr>
              <a:r>
                <a:rPr kumimoji="1" lang="ja-JP" altLang="en-US" sz="4000" dirty="0" smtClean="0">
                  <a:solidFill>
                    <a:schemeClr val="tx1"/>
                  </a:solidFill>
                  <a:latin typeface="HGｺﾞｼｯｸM" panose="020B0609000000000000" pitchFamily="49" charset="-128"/>
                  <a:ea typeface="HGｺﾞｼｯｸM" panose="020B0609000000000000" pitchFamily="49" charset="-128"/>
                </a:rPr>
                <a:t>大阪の</a:t>
              </a:r>
              <a:endParaRPr kumimoji="1" lang="en-US" altLang="ja-JP" sz="4000" dirty="0" smtClean="0">
                <a:solidFill>
                  <a:schemeClr val="tx1"/>
                </a:solidFill>
                <a:latin typeface="HGｺﾞｼｯｸM" panose="020B0609000000000000" pitchFamily="49" charset="-128"/>
                <a:ea typeface="HGｺﾞｼｯｸM" panose="020B0609000000000000" pitchFamily="49" charset="-128"/>
              </a:endParaRPr>
            </a:p>
            <a:p>
              <a:pPr algn="dist">
                <a:lnSpc>
                  <a:spcPts val="4000"/>
                </a:lnSpc>
              </a:pPr>
              <a:r>
                <a:rPr lang="ja-JP" altLang="en-US" sz="4000" dirty="0">
                  <a:solidFill>
                    <a:schemeClr val="tx1"/>
                  </a:solidFill>
                  <a:latin typeface="HGｺﾞｼｯｸM" panose="020B0609000000000000" pitchFamily="49" charset="-128"/>
                  <a:ea typeface="HGｺﾞｼｯｸM" panose="020B0609000000000000" pitchFamily="49" charset="-128"/>
                </a:rPr>
                <a:t>ﾎﾟﾃﾝｼｬﾙ</a:t>
              </a:r>
              <a:endParaRPr kumimoji="1" lang="ja-JP" altLang="en-US" sz="4000" dirty="0">
                <a:solidFill>
                  <a:schemeClr val="tx1"/>
                </a:solidFill>
                <a:latin typeface="HGｺﾞｼｯｸM" panose="020B0609000000000000" pitchFamily="49" charset="-128"/>
                <a:ea typeface="HGｺﾞｼｯｸM" panose="020B0609000000000000" pitchFamily="49" charset="-128"/>
              </a:endParaRPr>
            </a:p>
          </p:txBody>
        </p:sp>
        <p:sp>
          <p:nvSpPr>
            <p:cNvPr id="22" name="正方形/長方形 21"/>
            <p:cNvSpPr/>
            <p:nvPr/>
          </p:nvSpPr>
          <p:spPr>
            <a:xfrm>
              <a:off x="6202272" y="2852936"/>
              <a:ext cx="2736304" cy="2846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a:t>
              </a:r>
              <a:r>
                <a:rPr kumimoji="1" lang="ja-JP" altLang="en-US" sz="2000" b="1" dirty="0" smtClean="0">
                  <a:solidFill>
                    <a:srgbClr val="FF0000"/>
                  </a:solidFill>
                  <a:latin typeface="HGｺﾞｼｯｸM" panose="020B0609000000000000" pitchFamily="49" charset="-128"/>
                  <a:ea typeface="HGｺﾞｼｯｸM" panose="020B0609000000000000" pitchFamily="49" charset="-128"/>
                </a:rPr>
                <a:t>立地</a:t>
              </a:r>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（関西圏人口</a:t>
              </a:r>
              <a:r>
                <a:rPr kumimoji="1" lang="en-US" altLang="ja-JP" sz="2000" dirty="0" smtClean="0">
                  <a:solidFill>
                    <a:schemeClr val="tx1"/>
                  </a:solidFill>
                  <a:latin typeface="Century" panose="02040604050505020304" pitchFamily="18" charset="0"/>
                  <a:ea typeface="HGｺﾞｼｯｸM" panose="020B0609000000000000" pitchFamily="49" charset="-128"/>
                </a:rPr>
                <a:t>2</a:t>
              </a:r>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千万以上、人気観光スポット隣接）</a:t>
              </a:r>
              <a:endParaRPr kumimoji="1" lang="en-US" altLang="ja-JP" sz="2000" dirty="0" smtClean="0">
                <a:solidFill>
                  <a:schemeClr val="tx1"/>
                </a:solidFill>
                <a:latin typeface="HGｺﾞｼｯｸM" panose="020B0609000000000000" pitchFamily="49" charset="-128"/>
                <a:ea typeface="HGｺﾞｼｯｸM" panose="020B0609000000000000" pitchFamily="49" charset="-128"/>
              </a:endParaRPr>
            </a:p>
            <a:p>
              <a:endParaRPr lang="en-US" altLang="ja-JP" sz="900" dirty="0">
                <a:solidFill>
                  <a:schemeClr val="tx1"/>
                </a:solidFill>
                <a:latin typeface="HGｺﾞｼｯｸM" panose="020B0609000000000000" pitchFamily="49" charset="-128"/>
                <a:ea typeface="HGｺﾞｼｯｸM" panose="020B0609000000000000" pitchFamily="49" charset="-128"/>
              </a:endParaRPr>
            </a:p>
            <a:p>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a:t>
              </a:r>
              <a:r>
                <a:rPr kumimoji="1" lang="ja-JP" altLang="en-US" sz="2000" b="1" dirty="0" smtClean="0">
                  <a:solidFill>
                    <a:srgbClr val="FF0000"/>
                  </a:solidFill>
                  <a:latin typeface="HGｺﾞｼｯｸM" panose="020B0609000000000000" pitchFamily="49" charset="-128"/>
                  <a:ea typeface="HGｺﾞｼｯｸM" panose="020B0609000000000000" pitchFamily="49" charset="-128"/>
                </a:rPr>
                <a:t>アクセス</a:t>
              </a:r>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（海外の玄関口、鉄道網の</a:t>
              </a:r>
              <a:r>
                <a:rPr lang="ja-JP" altLang="en-US" sz="2000" dirty="0">
                  <a:solidFill>
                    <a:schemeClr val="tx1"/>
                  </a:solidFill>
                  <a:latin typeface="HGｺﾞｼｯｸM" panose="020B0609000000000000" pitchFamily="49" charset="-128"/>
                  <a:ea typeface="HGｺﾞｼｯｸM" panose="020B0609000000000000" pitchFamily="49" charset="-128"/>
                </a:rPr>
                <a:t>充実</a:t>
              </a:r>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a:t>
              </a:r>
              <a:endParaRPr kumimoji="1" lang="en-US" altLang="ja-JP" sz="2000" dirty="0" smtClean="0">
                <a:solidFill>
                  <a:schemeClr val="tx1"/>
                </a:solidFill>
                <a:latin typeface="HGｺﾞｼｯｸM" panose="020B0609000000000000" pitchFamily="49" charset="-128"/>
                <a:ea typeface="HGｺﾞｼｯｸM" panose="020B0609000000000000" pitchFamily="49" charset="-128"/>
              </a:endParaRPr>
            </a:p>
            <a:p>
              <a:endParaRPr lang="en-US" altLang="ja-JP" sz="800" dirty="0">
                <a:solidFill>
                  <a:schemeClr val="tx1"/>
                </a:solidFill>
                <a:latin typeface="HGｺﾞｼｯｸM" panose="020B0609000000000000" pitchFamily="49" charset="-128"/>
                <a:ea typeface="HGｺﾞｼｯｸM" panose="020B0609000000000000" pitchFamily="49" charset="-128"/>
              </a:endParaRPr>
            </a:p>
            <a:p>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a:t>
              </a:r>
              <a:r>
                <a:rPr kumimoji="1" lang="ja-JP" altLang="en-US" sz="2000" b="1" dirty="0" smtClean="0">
                  <a:solidFill>
                    <a:srgbClr val="FF0000"/>
                  </a:solidFill>
                  <a:latin typeface="HGｺﾞｼｯｸM" panose="020B0609000000000000" pitchFamily="49" charset="-128"/>
                  <a:ea typeface="HGｺﾞｼｯｸM" panose="020B0609000000000000" pitchFamily="49" charset="-128"/>
                </a:rPr>
                <a:t>情報創造・交流機能の集積</a:t>
              </a:r>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（大学、研究所、ホテルなど）</a:t>
              </a:r>
              <a:endParaRPr kumimoji="1" lang="ja-JP" altLang="en-US" sz="2000" dirty="0">
                <a:solidFill>
                  <a:schemeClr val="tx1"/>
                </a:solidFill>
                <a:latin typeface="HGｺﾞｼｯｸM" panose="020B0609000000000000" pitchFamily="49" charset="-128"/>
                <a:ea typeface="HGｺﾞｼｯｸM" panose="020B0609000000000000" pitchFamily="49" charset="-128"/>
              </a:endParaRPr>
            </a:p>
          </p:txBody>
        </p:sp>
      </p:grpSp>
      <p:sp>
        <p:nvSpPr>
          <p:cNvPr id="24" name="1 つの角を切り取った四角形 23"/>
          <p:cNvSpPr/>
          <p:nvPr/>
        </p:nvSpPr>
        <p:spPr>
          <a:xfrm>
            <a:off x="181274" y="1268760"/>
            <a:ext cx="1798438" cy="360040"/>
          </a:xfrm>
          <a:prstGeom prst="snip1Rect">
            <a:avLst>
              <a:gd name="adj" fmla="val 283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kumimoji="1" lang="en-US" altLang="ja-JP" sz="2400" b="1" dirty="0" smtClean="0">
                <a:latin typeface="Century" panose="02040604050505020304" pitchFamily="18" charset="0"/>
                <a:ea typeface="HG丸ｺﾞｼｯｸM-PRO" pitchFamily="50" charset="-128"/>
              </a:rPr>
              <a:t>Ⅰ</a:t>
            </a:r>
            <a:r>
              <a:rPr lang="ja-JP" altLang="en-US" sz="2400" b="1" dirty="0">
                <a:latin typeface="HG丸ｺﾞｼｯｸM-PRO" pitchFamily="50" charset="-128"/>
                <a:ea typeface="HG丸ｺﾞｼｯｸM-PRO" pitchFamily="50" charset="-128"/>
              </a:rPr>
              <a:t> </a:t>
            </a:r>
            <a:r>
              <a:rPr kumimoji="1" lang="ja-JP" altLang="en-US" sz="2400" b="1" dirty="0" smtClean="0">
                <a:latin typeface="HGｺﾞｼｯｸM" panose="020B0609000000000000" pitchFamily="49" charset="-128"/>
                <a:ea typeface="HGｺﾞｼｯｸM" panose="020B0609000000000000" pitchFamily="49" charset="-128"/>
              </a:rPr>
              <a:t>背　景</a:t>
            </a:r>
            <a:endParaRPr kumimoji="1" lang="ja-JP" altLang="en-US" sz="2400" b="1" dirty="0">
              <a:latin typeface="HGｺﾞｼｯｸM" panose="020B0609000000000000" pitchFamily="49" charset="-128"/>
              <a:ea typeface="HGｺﾞｼｯｸM" panose="020B0609000000000000" pitchFamily="49" charset="-128"/>
            </a:endParaRPr>
          </a:p>
        </p:txBody>
      </p:sp>
      <p:sp>
        <p:nvSpPr>
          <p:cNvPr id="25" name="ストライプ矢印 24"/>
          <p:cNvSpPr/>
          <p:nvPr/>
        </p:nvSpPr>
        <p:spPr>
          <a:xfrm>
            <a:off x="302000" y="5989962"/>
            <a:ext cx="778494" cy="576064"/>
          </a:xfrm>
          <a:prstGeom prst="stripedRightArrow">
            <a:avLst>
              <a:gd name="adj1" fmla="val 50000"/>
              <a:gd name="adj2" fmla="val 7189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080494" y="5881950"/>
            <a:ext cx="7858082" cy="792088"/>
          </a:xfrm>
          <a:prstGeom prst="roundRect">
            <a:avLst>
              <a:gd name="adj" fmla="val 11359"/>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b="1" dirty="0" smtClean="0">
                <a:solidFill>
                  <a:srgbClr val="FF0000"/>
                </a:solidFill>
                <a:latin typeface="HGｺﾞｼｯｸM" panose="020B0609000000000000" pitchFamily="49" charset="-128"/>
                <a:ea typeface="HGｺﾞｼｯｸM" panose="020B0609000000000000" pitchFamily="49" charset="-128"/>
              </a:rPr>
              <a:t>観光立国を目指すわが国では</a:t>
            </a:r>
            <a:r>
              <a:rPr kumimoji="1" lang="ja-JP" altLang="en-US" b="1" dirty="0" smtClean="0">
                <a:solidFill>
                  <a:srgbClr val="FF0000"/>
                </a:solidFill>
                <a:latin typeface="HGｺﾞｼｯｸM" panose="020B0609000000000000" pitchFamily="49" charset="-128"/>
                <a:ea typeface="HGｺﾞｼｯｸM" panose="020B0609000000000000" pitchFamily="49" charset="-128"/>
              </a:rPr>
              <a:t>・・・</a:t>
            </a:r>
            <a:endParaRPr kumimoji="1" lang="en-US" altLang="ja-JP" b="1" dirty="0" smtClean="0">
              <a:solidFill>
                <a:srgbClr val="FF0000"/>
              </a:solidFill>
              <a:latin typeface="HGｺﾞｼｯｸM" panose="020B0609000000000000" pitchFamily="49" charset="-128"/>
              <a:ea typeface="HGｺﾞｼｯｸM" panose="020B0609000000000000" pitchFamily="49" charset="-128"/>
            </a:endParaRPr>
          </a:p>
          <a:p>
            <a:pPr>
              <a:lnSpc>
                <a:spcPts val="1800"/>
              </a:lnSpc>
            </a:pPr>
            <a:r>
              <a:rPr kumimoji="1" lang="ja-JP" altLang="en-US" b="1" dirty="0" smtClean="0">
                <a:solidFill>
                  <a:srgbClr val="FF0000"/>
                </a:solidFill>
                <a:latin typeface="HGｺﾞｼｯｸM" panose="020B0609000000000000" pitchFamily="49" charset="-128"/>
                <a:ea typeface="HGｺﾞｼｯｸM" panose="020B0609000000000000" pitchFamily="49" charset="-128"/>
              </a:rPr>
              <a:t>◆政府は、成長を支える大都市に政策と投資を集中</a:t>
            </a:r>
            <a:endParaRPr kumimoji="1" lang="en-US" altLang="ja-JP" b="1" dirty="0" smtClean="0">
              <a:solidFill>
                <a:srgbClr val="FF0000"/>
              </a:solidFill>
              <a:latin typeface="HGｺﾞｼｯｸM" panose="020B0609000000000000" pitchFamily="49" charset="-128"/>
              <a:ea typeface="HGｺﾞｼｯｸM" panose="020B0609000000000000" pitchFamily="49" charset="-128"/>
            </a:endParaRPr>
          </a:p>
          <a:p>
            <a:pPr>
              <a:lnSpc>
                <a:spcPts val="1800"/>
              </a:lnSpc>
            </a:pPr>
            <a:r>
              <a:rPr kumimoji="1" lang="ja-JP" altLang="en-US" b="1" dirty="0" smtClean="0">
                <a:solidFill>
                  <a:srgbClr val="FF0000"/>
                </a:solidFill>
                <a:latin typeface="HGｺﾞｼｯｸM" panose="020B0609000000000000" pitchFamily="49" charset="-128"/>
                <a:ea typeface="HGｺﾞｼｯｸM" panose="020B0609000000000000" pitchFamily="49" charset="-128"/>
              </a:rPr>
              <a:t>◆地域は、その持ち味を活かしたグローバルな魅力づくりを推進　すべき</a:t>
            </a:r>
            <a:endParaRPr kumimoji="1" lang="ja-JP" altLang="en-US" b="1" dirty="0">
              <a:solidFill>
                <a:srgbClr val="FF0000"/>
              </a:solidFill>
              <a:latin typeface="HGｺﾞｼｯｸM" panose="020B0609000000000000" pitchFamily="49" charset="-128"/>
              <a:ea typeface="HGｺﾞｼｯｸM" panose="020B0609000000000000" pitchFamily="49" charset="-128"/>
            </a:endParaRPr>
          </a:p>
        </p:txBody>
      </p:sp>
      <p:sp>
        <p:nvSpPr>
          <p:cNvPr id="6" name="正方形/長方形 5"/>
          <p:cNvSpPr/>
          <p:nvPr/>
        </p:nvSpPr>
        <p:spPr>
          <a:xfrm>
            <a:off x="7308304" y="764704"/>
            <a:ext cx="151205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ｺﾞｼｯｸM" panose="020B0609000000000000" pitchFamily="49" charset="-128"/>
                <a:ea typeface="HGｺﾞｼｯｸM" panose="020B0609000000000000" pitchFamily="49" charset="-128"/>
              </a:rPr>
              <a:t>（概要版）</a:t>
            </a:r>
            <a:endParaRPr kumimoji="1" lang="ja-JP" altLang="en-US" dirty="0">
              <a:solidFill>
                <a:schemeClr val="tx1"/>
              </a:solidFill>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48543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1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1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2" presetClass="entr" presetSubtype="2" fill="hold" grpId="0" nodeType="afterEffect">
                                  <p:stCondLst>
                                    <p:cond delay="5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1+#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837" y="8400"/>
            <a:ext cx="9112163"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ja-JP" altLang="en-US"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大阪</a:t>
            </a:r>
            <a:r>
              <a:rPr lang="ja-JP" altLang="en-US" sz="1400" spc="50" dirty="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に</a:t>
            </a:r>
            <a:r>
              <a:rPr lang="ja-JP" altLang="en-US"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おける統合型リゾート（</a:t>
            </a:r>
            <a:r>
              <a:rPr lang="en-US" altLang="ja-JP" sz="1400" spc="50" dirty="0" smtClean="0">
                <a:ln w="11430"/>
                <a:gradFill>
                  <a:gsLst>
                    <a:gs pos="25000">
                      <a:schemeClr val="accent2">
                        <a:satMod val="155000"/>
                      </a:schemeClr>
                    </a:gs>
                    <a:gs pos="100000">
                      <a:schemeClr val="accent2">
                        <a:shade val="45000"/>
                        <a:satMod val="165000"/>
                      </a:schemeClr>
                    </a:gs>
                  </a:gsLst>
                  <a:lin ang="5400000"/>
                </a:gradFill>
                <a:latin typeface="Century" panose="02040604050505020304" pitchFamily="18" charset="0"/>
                <a:ea typeface="HGｺﾞｼｯｸM" panose="020B0609000000000000" pitchFamily="49" charset="-128"/>
              </a:rPr>
              <a:t>IR</a:t>
            </a:r>
            <a:r>
              <a:rPr lang="ja-JP" altLang="en-US"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）立地に向けて</a:t>
            </a:r>
            <a:endParaRPr lang="en-US" altLang="ja-JP"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endParaRPr>
          </a:p>
          <a:p>
            <a:pPr algn="r"/>
            <a:r>
              <a:rPr lang="ja-JP" altLang="en-US" sz="1600" cap="none"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～基本コンセプト案～</a:t>
            </a:r>
            <a:endParaRPr lang="ja-JP" altLang="en-US" sz="1600" cap="none" spc="50" dirty="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endParaRPr>
          </a:p>
        </p:txBody>
      </p:sp>
      <p:cxnSp>
        <p:nvCxnSpPr>
          <p:cNvPr id="5" name="直線コネクタ 4"/>
          <p:cNvCxnSpPr/>
          <p:nvPr/>
        </p:nvCxnSpPr>
        <p:spPr>
          <a:xfrm>
            <a:off x="0" y="593175"/>
            <a:ext cx="9144000" cy="0"/>
          </a:xfrm>
          <a:prstGeom prst="line">
            <a:avLst/>
          </a:prstGeom>
          <a:ln w="127000" cmpd="tri">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1 つの角を切り取った四角形 5"/>
          <p:cNvSpPr/>
          <p:nvPr/>
        </p:nvSpPr>
        <p:spPr>
          <a:xfrm>
            <a:off x="181274" y="692696"/>
            <a:ext cx="7919118" cy="360040"/>
          </a:xfrm>
          <a:prstGeom prst="snip1Rect">
            <a:avLst>
              <a:gd name="adj" fmla="val 283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lang="en-US" altLang="ja-JP" sz="2400" b="1" dirty="0">
                <a:latin typeface="Century" panose="02040604050505020304" pitchFamily="18" charset="0"/>
                <a:ea typeface="HG丸ｺﾞｼｯｸM-PRO" pitchFamily="50" charset="-128"/>
              </a:rPr>
              <a:t>Ⅱ</a:t>
            </a:r>
            <a:r>
              <a:rPr lang="ja-JP" altLang="en-US" sz="2400" b="1" dirty="0" smtClean="0">
                <a:latin typeface="HG丸ｺﾞｼｯｸM-PRO" pitchFamily="50" charset="-128"/>
                <a:ea typeface="HG丸ｺﾞｼｯｸM-PRO" pitchFamily="50" charset="-128"/>
              </a:rPr>
              <a:t> </a:t>
            </a:r>
            <a:r>
              <a:rPr lang="ja-JP" altLang="en-US" sz="2400" b="1" dirty="0" smtClean="0">
                <a:latin typeface="HGｺﾞｼｯｸM" panose="020B0609000000000000" pitchFamily="49" charset="-128"/>
                <a:ea typeface="HGｺﾞｼｯｸM" panose="020B0609000000000000" pitchFamily="49" charset="-128"/>
              </a:rPr>
              <a:t>国際エンターテイメント都市・大阪の創出に向けて</a:t>
            </a:r>
            <a:endParaRPr kumimoji="1" lang="ja-JP" altLang="en-US" sz="2400" b="1" dirty="0">
              <a:latin typeface="HGｺﾞｼｯｸM" panose="020B0609000000000000" pitchFamily="49" charset="-128"/>
              <a:ea typeface="HGｺﾞｼｯｸM" panose="020B0609000000000000" pitchFamily="49" charset="-128"/>
            </a:endParaRPr>
          </a:p>
        </p:txBody>
      </p:sp>
      <p:sp>
        <p:nvSpPr>
          <p:cNvPr id="11" name="ホームベース 4"/>
          <p:cNvSpPr/>
          <p:nvPr/>
        </p:nvSpPr>
        <p:spPr>
          <a:xfrm>
            <a:off x="2771635" y="2864612"/>
            <a:ext cx="3771647" cy="1128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757" tIns="171450" rIns="320040" bIns="171450" numCol="1" spcCol="1270" anchor="ctr" anchorCtr="0">
            <a:noAutofit/>
          </a:bodyPr>
          <a:lstStyle/>
          <a:p>
            <a:pPr lvl="0" algn="ctr" defTabSz="2000250">
              <a:lnSpc>
                <a:spcPct val="90000"/>
              </a:lnSpc>
              <a:spcBef>
                <a:spcPct val="0"/>
              </a:spcBef>
              <a:spcAft>
                <a:spcPct val="35000"/>
              </a:spcAft>
            </a:pPr>
            <a:endParaRPr kumimoji="1" lang="ja-JP" altLang="en-US" sz="4500" kern="1200"/>
          </a:p>
        </p:txBody>
      </p:sp>
      <p:grpSp>
        <p:nvGrpSpPr>
          <p:cNvPr id="14" name="グループ化 13"/>
          <p:cNvGrpSpPr/>
          <p:nvPr/>
        </p:nvGrpSpPr>
        <p:grpSpPr>
          <a:xfrm>
            <a:off x="1115616" y="2558612"/>
            <a:ext cx="7757520" cy="612000"/>
            <a:chOff x="1303273" y="1467613"/>
            <a:chExt cx="4212814" cy="1128772"/>
          </a:xfrm>
        </p:grpSpPr>
        <p:sp>
          <p:nvSpPr>
            <p:cNvPr id="15" name="ホームベース 14"/>
            <p:cNvSpPr/>
            <p:nvPr/>
          </p:nvSpPr>
          <p:spPr>
            <a:xfrm rot="10800000">
              <a:off x="1303273" y="1467613"/>
              <a:ext cx="4053840" cy="1128772"/>
            </a:xfrm>
            <a:prstGeom prst="homePlate">
              <a:avLst/>
            </a:pr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ホームベース 4"/>
            <p:cNvSpPr/>
            <p:nvPr/>
          </p:nvSpPr>
          <p:spPr>
            <a:xfrm>
              <a:off x="1303274" y="1570799"/>
              <a:ext cx="4212813" cy="1025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757" tIns="190500" rIns="355600" bIns="190500" numCol="1" spcCol="1270" anchor="ctr" anchorCtr="0">
              <a:noAutofit/>
            </a:bodyPr>
            <a:lstStyle/>
            <a:p>
              <a:pPr lvl="0" defTabSz="2222500">
                <a:lnSpc>
                  <a:spcPts val="2000"/>
                </a:lnSpc>
                <a:spcBef>
                  <a:spcPct val="0"/>
                </a:spcBef>
                <a:spcAft>
                  <a:spcPct val="35000"/>
                </a:spcAft>
              </a:pPr>
              <a:r>
                <a:rPr lang="ja-JP" altLang="en-US" sz="2000" dirty="0" smtClean="0">
                  <a:solidFill>
                    <a:schemeClr val="tx1"/>
                  </a:solidFill>
                  <a:latin typeface="HGｺﾞｼｯｸM" panose="020B0609000000000000" pitchFamily="49" charset="-128"/>
                  <a:ea typeface="HGｺﾞｼｯｸM" panose="020B0609000000000000" pitchFamily="49" charset="-128"/>
                </a:rPr>
                <a:t>国際エンターテイメント都市・大阪のシンボルとなる他地域を圧倒する魅力の創出</a:t>
              </a:r>
              <a:endParaRPr kumimoji="1" lang="ja-JP" altLang="en-US" sz="2000" kern="1200" dirty="0">
                <a:solidFill>
                  <a:schemeClr val="tx1"/>
                </a:solidFill>
                <a:latin typeface="HGｺﾞｼｯｸM" panose="020B0609000000000000" pitchFamily="49" charset="-128"/>
                <a:ea typeface="HGｺﾞｼｯｸM" panose="020B0609000000000000" pitchFamily="49" charset="-128"/>
              </a:endParaRPr>
            </a:p>
          </p:txBody>
        </p:sp>
      </p:grpSp>
      <p:grpSp>
        <p:nvGrpSpPr>
          <p:cNvPr id="17" name="グループ化 16"/>
          <p:cNvGrpSpPr/>
          <p:nvPr/>
        </p:nvGrpSpPr>
        <p:grpSpPr>
          <a:xfrm>
            <a:off x="1115616" y="3170611"/>
            <a:ext cx="7732495" cy="612000"/>
            <a:chOff x="1267152" y="1467612"/>
            <a:chExt cx="4060939" cy="1128774"/>
          </a:xfrm>
        </p:grpSpPr>
        <p:sp>
          <p:nvSpPr>
            <p:cNvPr id="18" name="ホームベース 17"/>
            <p:cNvSpPr/>
            <p:nvPr/>
          </p:nvSpPr>
          <p:spPr>
            <a:xfrm rot="10800000">
              <a:off x="1267152" y="1467612"/>
              <a:ext cx="3921672" cy="1128772"/>
            </a:xfrm>
            <a:prstGeom prst="homePlate">
              <a:avLst/>
            </a:prstGeom>
            <a:solidFill>
              <a:srgbClr val="FFFF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ホームベース 4"/>
            <p:cNvSpPr/>
            <p:nvPr/>
          </p:nvSpPr>
          <p:spPr>
            <a:xfrm>
              <a:off x="1267152" y="1467614"/>
              <a:ext cx="4060939" cy="1128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757" tIns="190500" rIns="355600" bIns="190500" numCol="1" spcCol="1270" anchor="ctr" anchorCtr="0">
              <a:noAutofit/>
            </a:bodyPr>
            <a:lstStyle/>
            <a:p>
              <a:pPr lvl="0" defTabSz="2222500">
                <a:lnSpc>
                  <a:spcPts val="2000"/>
                </a:lnSpc>
                <a:spcBef>
                  <a:spcPct val="0"/>
                </a:spcBef>
                <a:spcAft>
                  <a:spcPct val="35000"/>
                </a:spcAft>
              </a:pPr>
              <a:r>
                <a:rPr kumimoji="1" lang="ja-JP" altLang="en-US" sz="2000" kern="1200" dirty="0" smtClean="0">
                  <a:solidFill>
                    <a:schemeClr val="tx1"/>
                  </a:solidFill>
                  <a:latin typeface="HGｺﾞｼｯｸM" panose="020B0609000000000000" pitchFamily="49" charset="-128"/>
                  <a:ea typeface="HGｺﾞｼｯｸM" panose="020B0609000000000000" pitchFamily="49" charset="-128"/>
                </a:rPr>
                <a:t>関西圏の様々な魅力とのシナジー効果による集客力アップ</a:t>
              </a:r>
              <a:endParaRPr kumimoji="1" lang="ja-JP" altLang="en-US" sz="2000" kern="1200" dirty="0">
                <a:solidFill>
                  <a:srgbClr val="FF0000"/>
                </a:solidFill>
                <a:latin typeface="HGｺﾞｼｯｸM" panose="020B0609000000000000" pitchFamily="49" charset="-128"/>
                <a:ea typeface="HGｺﾞｼｯｸM" panose="020B0609000000000000" pitchFamily="49" charset="-128"/>
              </a:endParaRPr>
            </a:p>
          </p:txBody>
        </p:sp>
      </p:grpSp>
      <p:grpSp>
        <p:nvGrpSpPr>
          <p:cNvPr id="20" name="グループ化 19"/>
          <p:cNvGrpSpPr/>
          <p:nvPr/>
        </p:nvGrpSpPr>
        <p:grpSpPr>
          <a:xfrm>
            <a:off x="1115616" y="3782611"/>
            <a:ext cx="7715291" cy="612000"/>
            <a:chOff x="1303271" y="1467613"/>
            <a:chExt cx="4212816" cy="1128772"/>
          </a:xfrm>
        </p:grpSpPr>
        <p:sp>
          <p:nvSpPr>
            <p:cNvPr id="21" name="ホームベース 20"/>
            <p:cNvSpPr/>
            <p:nvPr/>
          </p:nvSpPr>
          <p:spPr>
            <a:xfrm rot="10800000">
              <a:off x="1303271" y="1467613"/>
              <a:ext cx="4078758" cy="1128772"/>
            </a:xfrm>
            <a:prstGeom prst="homePlate">
              <a:avLst/>
            </a:pr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ホームベース 4"/>
            <p:cNvSpPr/>
            <p:nvPr/>
          </p:nvSpPr>
          <p:spPr>
            <a:xfrm>
              <a:off x="1303274" y="1467613"/>
              <a:ext cx="4212813" cy="1128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757" tIns="190500" rIns="355600" bIns="190500" numCol="1" spcCol="1270" anchor="ctr" anchorCtr="0">
              <a:noAutofit/>
            </a:bodyPr>
            <a:lstStyle/>
            <a:p>
              <a:pPr lvl="0" defTabSz="2222500">
                <a:lnSpc>
                  <a:spcPts val="2000"/>
                </a:lnSpc>
                <a:spcBef>
                  <a:spcPct val="0"/>
                </a:spcBef>
                <a:spcAft>
                  <a:spcPct val="35000"/>
                </a:spcAft>
              </a:pPr>
              <a:r>
                <a:rPr kumimoji="1" lang="ja-JP" altLang="en-US" sz="2000" kern="1200" dirty="0" smtClean="0">
                  <a:solidFill>
                    <a:schemeClr val="tx1"/>
                  </a:solidFill>
                  <a:latin typeface="HGｺﾞｼｯｸM" panose="020B0609000000000000" pitchFamily="49" charset="-128"/>
                  <a:ea typeface="HGｺﾞｼｯｸM" panose="020B0609000000000000" pitchFamily="49" charset="-128"/>
                </a:rPr>
                <a:t>海外からの投資を呼び込むことによる地域経済の活性化　</a:t>
              </a:r>
              <a:r>
                <a:rPr kumimoji="1" lang="ja-JP" altLang="en-US" sz="2000" kern="1200" dirty="0" smtClean="0">
                  <a:solidFill>
                    <a:srgbClr val="FF0000"/>
                  </a:solidFill>
                  <a:latin typeface="HGｺﾞｼｯｸM" panose="020B0609000000000000" pitchFamily="49" charset="-128"/>
                  <a:ea typeface="HGｺﾞｼｯｸM" panose="020B0609000000000000" pitchFamily="49" charset="-128"/>
                </a:rPr>
                <a:t>（大きな経済・雇用効果）</a:t>
              </a:r>
              <a:endParaRPr kumimoji="1" lang="ja-JP" altLang="en-US" sz="2000" kern="1200" dirty="0">
                <a:solidFill>
                  <a:srgbClr val="FF0000"/>
                </a:solidFill>
                <a:latin typeface="HGｺﾞｼｯｸM" panose="020B0609000000000000" pitchFamily="49" charset="-128"/>
                <a:ea typeface="HGｺﾞｼｯｸM" panose="020B0609000000000000" pitchFamily="49" charset="-128"/>
              </a:endParaRPr>
            </a:p>
          </p:txBody>
        </p:sp>
      </p:grpSp>
      <p:sp>
        <p:nvSpPr>
          <p:cNvPr id="27" name="角丸四角形 26"/>
          <p:cNvSpPr/>
          <p:nvPr/>
        </p:nvSpPr>
        <p:spPr>
          <a:xfrm>
            <a:off x="783737" y="2711329"/>
            <a:ext cx="432048" cy="1565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b="1" dirty="0" smtClean="0">
                <a:latin typeface="HGｺﾞｼｯｸM" panose="020B0609000000000000" pitchFamily="49" charset="-128"/>
                <a:ea typeface="HGｺﾞｼｯｸM" panose="020B0609000000000000" pitchFamily="49" charset="-128"/>
              </a:rPr>
              <a:t>効　果</a:t>
            </a:r>
            <a:endParaRPr kumimoji="1" lang="ja-JP" altLang="en-US" sz="2800" b="1" dirty="0">
              <a:latin typeface="HGｺﾞｼｯｸM" panose="020B0609000000000000" pitchFamily="49" charset="-128"/>
              <a:ea typeface="HGｺﾞｼｯｸM" panose="020B0609000000000000" pitchFamily="49" charset="-128"/>
            </a:endParaRPr>
          </a:p>
        </p:txBody>
      </p:sp>
      <p:grpSp>
        <p:nvGrpSpPr>
          <p:cNvPr id="52" name="グループ化 51"/>
          <p:cNvGrpSpPr/>
          <p:nvPr/>
        </p:nvGrpSpPr>
        <p:grpSpPr>
          <a:xfrm>
            <a:off x="5261012" y="4966373"/>
            <a:ext cx="720080" cy="916727"/>
            <a:chOff x="5652120" y="5244309"/>
            <a:chExt cx="720080" cy="916727"/>
          </a:xfrm>
        </p:grpSpPr>
        <p:sp>
          <p:nvSpPr>
            <p:cNvPr id="43" name="V 字形矢印 42"/>
            <p:cNvSpPr/>
            <p:nvPr/>
          </p:nvSpPr>
          <p:spPr>
            <a:xfrm>
              <a:off x="5652120" y="5601618"/>
              <a:ext cx="720080" cy="55941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5652120" y="5244309"/>
              <a:ext cx="648072" cy="410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HGｺﾞｼｯｸM" panose="020B0609000000000000" pitchFamily="49" charset="-128"/>
                  <a:ea typeface="HGｺﾞｼｯｸM" panose="020B0609000000000000" pitchFamily="49" charset="-128"/>
                </a:rPr>
                <a:t>開設</a:t>
              </a:r>
              <a:endParaRPr kumimoji="1" lang="ja-JP" altLang="en-US" b="1" dirty="0">
                <a:solidFill>
                  <a:schemeClr val="tx1"/>
                </a:solidFill>
                <a:latin typeface="HGｺﾞｼｯｸM" panose="020B0609000000000000" pitchFamily="49" charset="-128"/>
                <a:ea typeface="HGｺﾞｼｯｸM" panose="020B0609000000000000" pitchFamily="49" charset="-128"/>
              </a:endParaRPr>
            </a:p>
          </p:txBody>
        </p:sp>
      </p:grpSp>
      <p:grpSp>
        <p:nvGrpSpPr>
          <p:cNvPr id="53" name="グループ化 52"/>
          <p:cNvGrpSpPr/>
          <p:nvPr/>
        </p:nvGrpSpPr>
        <p:grpSpPr>
          <a:xfrm>
            <a:off x="4952886" y="4569112"/>
            <a:ext cx="4045972" cy="1859121"/>
            <a:chOff x="5175640" y="4996152"/>
            <a:chExt cx="4045972" cy="1859121"/>
          </a:xfrm>
        </p:grpSpPr>
        <p:pic>
          <p:nvPicPr>
            <p:cNvPr id="1028" name="Picture 4" descr="E:\LIB\IR\LasVegas photo\strip morni (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64000"/>
                      </a14:imgEffect>
                    </a14:imgLayer>
                  </a14:imgProps>
                </a:ext>
                <a:ext uri="{28A0092B-C50C-407E-A947-70E740481C1C}">
                  <a14:useLocalDpi xmlns:a14="http://schemas.microsoft.com/office/drawing/2010/main" val="0"/>
                </a:ext>
              </a:extLst>
            </a:blip>
            <a:srcRect/>
            <a:stretch>
              <a:fillRect/>
            </a:stretch>
          </p:blipFill>
          <p:spPr bwMode="auto">
            <a:xfrm>
              <a:off x="6306922" y="4996152"/>
              <a:ext cx="2914690" cy="1859121"/>
            </a:xfrm>
            <a:prstGeom prst="rect">
              <a:avLst/>
            </a:prstGeom>
            <a:noFill/>
            <a:effectLst>
              <a:glow>
                <a:schemeClr val="accent1"/>
              </a:glow>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45" name="正方形/長方形 44"/>
            <p:cNvSpPr/>
            <p:nvPr/>
          </p:nvSpPr>
          <p:spPr>
            <a:xfrm>
              <a:off x="5175640" y="4996152"/>
              <a:ext cx="3959932" cy="321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smtClean="0">
                <a:solidFill>
                  <a:schemeClr val="tx1"/>
                </a:solidFill>
              </a:endParaRPr>
            </a:p>
          </p:txBody>
        </p:sp>
      </p:grpSp>
      <p:sp>
        <p:nvSpPr>
          <p:cNvPr id="46" name="角丸四角形 45"/>
          <p:cNvSpPr/>
          <p:nvPr/>
        </p:nvSpPr>
        <p:spPr>
          <a:xfrm rot="20675194">
            <a:off x="5016744" y="5623394"/>
            <a:ext cx="4167192" cy="360040"/>
          </a:xfrm>
          <a:prstGeom prst="roundRect">
            <a:avLst>
              <a:gd name="adj" fmla="val 19586"/>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bg1"/>
                </a:solidFill>
              </a:rPr>
              <a:t>　</a:t>
            </a:r>
            <a:r>
              <a:rPr lang="ja-JP" altLang="en-US" b="1" dirty="0" smtClean="0">
                <a:solidFill>
                  <a:schemeClr val="bg1"/>
                </a:solidFill>
                <a:latin typeface="HGｺﾞｼｯｸM" panose="020B0609000000000000" pitchFamily="49" charset="-128"/>
                <a:ea typeface="HGｺﾞｼｯｸM" panose="020B0609000000000000" pitchFamily="49" charset="-128"/>
              </a:rPr>
              <a:t>事業者の資金とノウハウで建設･運営</a:t>
            </a:r>
            <a:r>
              <a:rPr lang="ja-JP" altLang="en-US" sz="1600" b="1" dirty="0" smtClean="0">
                <a:solidFill>
                  <a:schemeClr val="bg1"/>
                </a:solidFill>
              </a:rPr>
              <a:t>　</a:t>
            </a:r>
            <a:endParaRPr lang="ja-JP" altLang="en-US" sz="1600" b="1" dirty="0">
              <a:solidFill>
                <a:schemeClr val="bg1"/>
              </a:solidFill>
            </a:endParaRPr>
          </a:p>
        </p:txBody>
      </p:sp>
      <p:sp>
        <p:nvSpPr>
          <p:cNvPr id="47" name="スマイル 46"/>
          <p:cNvSpPr/>
          <p:nvPr/>
        </p:nvSpPr>
        <p:spPr>
          <a:xfrm>
            <a:off x="8768802" y="4890490"/>
            <a:ext cx="288032" cy="2880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249758" y="4569112"/>
            <a:ext cx="4848387" cy="1824594"/>
            <a:chOff x="429778" y="4741817"/>
            <a:chExt cx="4848387" cy="1824594"/>
          </a:xfrm>
        </p:grpSpPr>
        <p:grpSp>
          <p:nvGrpSpPr>
            <p:cNvPr id="42" name="グループ化 41"/>
            <p:cNvGrpSpPr/>
            <p:nvPr/>
          </p:nvGrpSpPr>
          <p:grpSpPr>
            <a:xfrm>
              <a:off x="435087" y="5102827"/>
              <a:ext cx="4843078" cy="1463584"/>
              <a:chOff x="1083159" y="5102827"/>
              <a:chExt cx="4843078" cy="1463584"/>
            </a:xfrm>
          </p:grpSpPr>
          <p:sp>
            <p:nvSpPr>
              <p:cNvPr id="2" name="正方形/長方形 1"/>
              <p:cNvSpPr/>
              <p:nvPr/>
            </p:nvSpPr>
            <p:spPr>
              <a:xfrm>
                <a:off x="1083159" y="5102827"/>
                <a:ext cx="720080" cy="14538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ｺﾞｼｯｸM" panose="020B0609000000000000" pitchFamily="49" charset="-128"/>
                    <a:ea typeface="HGｺﾞｼｯｸM" panose="020B0609000000000000" pitchFamily="49" charset="-128"/>
                  </a:rPr>
                  <a:t>国</a:t>
                </a:r>
                <a:endParaRPr kumimoji="1" lang="ja-JP" altLang="en-US" sz="2400" dirty="0">
                  <a:latin typeface="HGｺﾞｼｯｸM" panose="020B0609000000000000" pitchFamily="49" charset="-128"/>
                  <a:ea typeface="HGｺﾞｼｯｸM" panose="020B0609000000000000" pitchFamily="49" charset="-128"/>
                </a:endParaRPr>
              </a:p>
            </p:txBody>
          </p:sp>
          <p:sp>
            <p:nvSpPr>
              <p:cNvPr id="3" name="角丸四角形 2"/>
              <p:cNvSpPr/>
              <p:nvPr/>
            </p:nvSpPr>
            <p:spPr>
              <a:xfrm>
                <a:off x="3062763" y="5112609"/>
                <a:ext cx="720080" cy="145380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smtClean="0">
                    <a:latin typeface="HGｺﾞｼｯｸM" panose="020B0609000000000000" pitchFamily="49" charset="-128"/>
                    <a:ea typeface="HGｺﾞｼｯｸM" panose="020B0609000000000000" pitchFamily="49" charset="-128"/>
                  </a:rPr>
                  <a:t>地方公</a:t>
                </a:r>
                <a:endParaRPr kumimoji="1" lang="en-US" altLang="ja-JP" sz="2400" dirty="0" smtClean="0">
                  <a:latin typeface="HGｺﾞｼｯｸM" panose="020B0609000000000000" pitchFamily="49" charset="-128"/>
                  <a:ea typeface="HGｺﾞｼｯｸM" panose="020B0609000000000000" pitchFamily="49" charset="-128"/>
                </a:endParaRPr>
              </a:p>
              <a:p>
                <a:pPr algn="ctr"/>
                <a:r>
                  <a:rPr kumimoji="1" lang="ja-JP" altLang="en-US" sz="2400" dirty="0" smtClean="0">
                    <a:latin typeface="HGｺﾞｼｯｸM" panose="020B0609000000000000" pitchFamily="49" charset="-128"/>
                    <a:ea typeface="HGｺﾞｼｯｸM" panose="020B0609000000000000" pitchFamily="49" charset="-128"/>
                  </a:rPr>
                  <a:t>共団体</a:t>
                </a:r>
                <a:endParaRPr kumimoji="1" lang="ja-JP" altLang="en-US" sz="2400" dirty="0">
                  <a:latin typeface="HGｺﾞｼｯｸM" panose="020B0609000000000000" pitchFamily="49" charset="-128"/>
                  <a:ea typeface="HGｺﾞｼｯｸM" panose="020B0609000000000000" pitchFamily="49" charset="-128"/>
                </a:endParaRPr>
              </a:p>
            </p:txBody>
          </p:sp>
          <p:sp>
            <p:nvSpPr>
              <p:cNvPr id="9" name="正方形/長方形 8"/>
              <p:cNvSpPr/>
              <p:nvPr/>
            </p:nvSpPr>
            <p:spPr>
              <a:xfrm>
                <a:off x="1763688" y="5102827"/>
                <a:ext cx="129924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HGｺﾞｼｯｸM" panose="020B0609000000000000" pitchFamily="49" charset="-128"/>
                    <a:ea typeface="HGｺﾞｼｯｸM" panose="020B0609000000000000" pitchFamily="49" charset="-128"/>
                  </a:rPr>
                  <a:t>計画認定申請</a:t>
                </a:r>
                <a:endParaRPr kumimoji="1" lang="ja-JP" altLang="en-US" sz="1400" dirty="0">
                  <a:solidFill>
                    <a:schemeClr val="tx1"/>
                  </a:solidFill>
                  <a:latin typeface="HGｺﾞｼｯｸM" panose="020B0609000000000000" pitchFamily="49" charset="-128"/>
                  <a:ea typeface="HGｺﾞｼｯｸM" panose="020B0609000000000000" pitchFamily="49" charset="-128"/>
                </a:endParaRPr>
              </a:p>
            </p:txBody>
          </p:sp>
          <p:sp>
            <p:nvSpPr>
              <p:cNvPr id="28" name="正方形/長方形 27"/>
              <p:cNvSpPr/>
              <p:nvPr/>
            </p:nvSpPr>
            <p:spPr>
              <a:xfrm>
                <a:off x="1652896" y="6028757"/>
                <a:ext cx="1440160" cy="537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ｺﾞｼｯｸM" panose="020B0609000000000000" pitchFamily="49" charset="-128"/>
                    <a:ea typeface="HGｺﾞｼｯｸM" panose="020B0609000000000000" pitchFamily="49" charset="-128"/>
                  </a:rPr>
                  <a:t>計画の認定</a:t>
                </a:r>
                <a:endParaRPr kumimoji="1" lang="ja-JP" altLang="en-US" sz="1400" dirty="0">
                  <a:solidFill>
                    <a:schemeClr val="tx1"/>
                  </a:solidFill>
                  <a:latin typeface="HGｺﾞｼｯｸM" panose="020B0609000000000000" pitchFamily="49" charset="-128"/>
                  <a:ea typeface="HGｺﾞｼｯｸM" panose="020B0609000000000000" pitchFamily="49" charset="-128"/>
                </a:endParaRPr>
              </a:p>
            </p:txBody>
          </p:sp>
          <p:sp>
            <p:nvSpPr>
              <p:cNvPr id="33" name="正方形/長方形 32"/>
              <p:cNvSpPr/>
              <p:nvPr/>
            </p:nvSpPr>
            <p:spPr>
              <a:xfrm>
                <a:off x="3695994" y="5112609"/>
                <a:ext cx="14401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ｺﾞｼｯｸM" panose="020B0609000000000000" pitchFamily="49" charset="-128"/>
                    <a:ea typeface="HGｺﾞｼｯｸM" panose="020B0609000000000000" pitchFamily="49" charset="-128"/>
                  </a:rPr>
                  <a:t>開設</a:t>
                </a:r>
                <a:r>
                  <a:rPr lang="ja-JP" altLang="en-US" sz="1400" dirty="0">
                    <a:solidFill>
                      <a:schemeClr val="tx1"/>
                    </a:solidFill>
                    <a:latin typeface="HGｺﾞｼｯｸM" panose="020B0609000000000000" pitchFamily="49" charset="-128"/>
                    <a:ea typeface="HGｺﾞｼｯｸM" panose="020B0609000000000000" pitchFamily="49" charset="-128"/>
                  </a:rPr>
                  <a:t>の</a:t>
                </a:r>
                <a:r>
                  <a:rPr kumimoji="1" lang="ja-JP" altLang="en-US" sz="1400" dirty="0" smtClean="0">
                    <a:solidFill>
                      <a:schemeClr val="tx1"/>
                    </a:solidFill>
                    <a:latin typeface="HGｺﾞｼｯｸM" panose="020B0609000000000000" pitchFamily="49" charset="-128"/>
                    <a:ea typeface="HGｺﾞｼｯｸM" panose="020B0609000000000000" pitchFamily="49" charset="-128"/>
                  </a:rPr>
                  <a:t>申請</a:t>
                </a:r>
                <a:endParaRPr kumimoji="1" lang="ja-JP" altLang="en-US" sz="1400" dirty="0">
                  <a:solidFill>
                    <a:schemeClr val="tx1"/>
                  </a:solidFill>
                  <a:latin typeface="HGｺﾞｼｯｸM" panose="020B0609000000000000" pitchFamily="49" charset="-128"/>
                  <a:ea typeface="HGｺﾞｼｯｸM" panose="020B0609000000000000" pitchFamily="49" charset="-128"/>
                </a:endParaRPr>
              </a:p>
            </p:txBody>
          </p:sp>
          <p:sp>
            <p:nvSpPr>
              <p:cNvPr id="35" name="正方形/長方形 34"/>
              <p:cNvSpPr/>
              <p:nvPr/>
            </p:nvSpPr>
            <p:spPr>
              <a:xfrm>
                <a:off x="3560085" y="6121287"/>
                <a:ext cx="180036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ｺﾞｼｯｸM" panose="020B0609000000000000" pitchFamily="49" charset="-128"/>
                    <a:ea typeface="HGｺﾞｼｯｸM" panose="020B0609000000000000" pitchFamily="49" charset="-128"/>
                  </a:rPr>
                  <a:t>事</a:t>
                </a:r>
                <a:r>
                  <a:rPr lang="ja-JP" altLang="en-US" sz="1400" dirty="0" smtClean="0">
                    <a:solidFill>
                      <a:schemeClr val="tx1"/>
                    </a:solidFill>
                    <a:latin typeface="HGｺﾞｼｯｸM" panose="020B0609000000000000" pitchFamily="49" charset="-128"/>
                    <a:ea typeface="HGｺﾞｼｯｸM" panose="020B0609000000000000" pitchFamily="49" charset="-128"/>
                  </a:rPr>
                  <a:t>業者の指定</a:t>
                </a:r>
                <a:endParaRPr lang="en-US" altLang="ja-JP" sz="1400" dirty="0" smtClean="0">
                  <a:solidFill>
                    <a:schemeClr val="tx1"/>
                  </a:solidFill>
                  <a:latin typeface="HGｺﾞｼｯｸM" panose="020B0609000000000000" pitchFamily="49" charset="-128"/>
                  <a:ea typeface="HGｺﾞｼｯｸM" panose="020B0609000000000000" pitchFamily="49" charset="-128"/>
                </a:endParaRPr>
              </a:p>
              <a:p>
                <a:pPr algn="ctr"/>
                <a:r>
                  <a:rPr kumimoji="1" lang="ja-JP" altLang="en-US" sz="1400" dirty="0" smtClean="0">
                    <a:solidFill>
                      <a:schemeClr val="tx1"/>
                    </a:solidFill>
                    <a:latin typeface="HGｺﾞｼｯｸM" panose="020B0609000000000000" pitchFamily="49" charset="-128"/>
                    <a:ea typeface="HGｺﾞｼｯｸM" panose="020B0609000000000000" pitchFamily="49" charset="-128"/>
                  </a:rPr>
                  <a:t>（公募ﾌﾟﾛﾎﾟｰｻﾞﾙ）</a:t>
                </a:r>
                <a:endParaRPr kumimoji="1" lang="ja-JP" altLang="en-US" sz="1400" dirty="0">
                  <a:solidFill>
                    <a:schemeClr val="tx1"/>
                  </a:solidFill>
                  <a:latin typeface="HGｺﾞｼｯｸM" panose="020B0609000000000000" pitchFamily="49" charset="-128"/>
                  <a:ea typeface="HGｺﾞｼｯｸM" panose="020B0609000000000000" pitchFamily="49" charset="-128"/>
                </a:endParaRPr>
              </a:p>
            </p:txBody>
          </p:sp>
          <p:cxnSp>
            <p:nvCxnSpPr>
              <p:cNvPr id="12" name="直線矢印コネクタ 11"/>
              <p:cNvCxnSpPr/>
              <p:nvPr/>
            </p:nvCxnSpPr>
            <p:spPr>
              <a:xfrm flipH="1" flipV="1">
                <a:off x="1803239" y="5579898"/>
                <a:ext cx="1259689" cy="93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803239" y="6021288"/>
                <a:ext cx="125952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3786388" y="5611540"/>
                <a:ext cx="1347761" cy="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3796458" y="6021288"/>
                <a:ext cx="1337691" cy="41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円柱 7"/>
              <p:cNvSpPr/>
              <p:nvPr/>
            </p:nvSpPr>
            <p:spPr>
              <a:xfrm>
                <a:off x="5134149" y="5112609"/>
                <a:ext cx="792088" cy="1453802"/>
              </a:xfrm>
              <a:prstGeom prst="can">
                <a:avLst>
                  <a:gd name="adj" fmla="val 19692"/>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smtClean="0">
                    <a:latin typeface="HGｺﾞｼｯｸM" panose="020B0609000000000000" pitchFamily="49" charset="-128"/>
                    <a:ea typeface="HGｺﾞｼｯｸM" panose="020B0609000000000000" pitchFamily="49" charset="-128"/>
                  </a:rPr>
                  <a:t>事業者</a:t>
                </a:r>
                <a:endParaRPr kumimoji="1" lang="ja-JP" altLang="en-US" sz="2400" dirty="0">
                  <a:latin typeface="HGｺﾞｼｯｸM" panose="020B0609000000000000" pitchFamily="49" charset="-128"/>
                  <a:ea typeface="HGｺﾞｼｯｸM" panose="020B0609000000000000" pitchFamily="49" charset="-128"/>
                </a:endParaRPr>
              </a:p>
            </p:txBody>
          </p:sp>
        </p:grpSp>
        <p:sp>
          <p:nvSpPr>
            <p:cNvPr id="50" name="対角する 2 つの角を切り取った四角形 49"/>
            <p:cNvSpPr/>
            <p:nvPr/>
          </p:nvSpPr>
          <p:spPr>
            <a:xfrm>
              <a:off x="429778" y="4741817"/>
              <a:ext cx="3170114" cy="321378"/>
            </a:xfrm>
            <a:prstGeom prst="snip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smtClean="0"/>
                <a:t>【</a:t>
              </a:r>
              <a:r>
                <a:rPr kumimoji="1" lang="ja-JP" altLang="en-US" b="1" dirty="0" smtClean="0">
                  <a:latin typeface="HGｺﾞｼｯｸM" panose="020B0609000000000000" pitchFamily="49" charset="-128"/>
                  <a:ea typeface="HGｺﾞｼｯｸM" panose="020B0609000000000000" pitchFamily="49" charset="-128"/>
                </a:rPr>
                <a:t>想定される</a:t>
              </a:r>
              <a:r>
                <a:rPr kumimoji="1" lang="en-US" altLang="ja-JP" b="1" dirty="0" smtClean="0">
                  <a:latin typeface="Century" panose="02040604050505020304" pitchFamily="18" charset="0"/>
                </a:rPr>
                <a:t>IR</a:t>
              </a:r>
              <a:r>
                <a:rPr kumimoji="1" lang="ja-JP" altLang="en-US" b="1" dirty="0" smtClean="0">
                  <a:latin typeface="HGｺﾞｼｯｸM" panose="020B0609000000000000" pitchFamily="49" charset="-128"/>
                  <a:ea typeface="HGｺﾞｼｯｸM" panose="020B0609000000000000" pitchFamily="49" charset="-128"/>
                </a:rPr>
                <a:t>開設の流れ</a:t>
              </a:r>
              <a:r>
                <a:rPr kumimoji="1" lang="en-US" altLang="ja-JP" b="1" dirty="0" smtClean="0"/>
                <a:t>】</a:t>
              </a:r>
              <a:endParaRPr kumimoji="1" lang="ja-JP" altLang="en-US" b="1" dirty="0"/>
            </a:p>
          </p:txBody>
        </p:sp>
      </p:grpSp>
      <p:sp>
        <p:nvSpPr>
          <p:cNvPr id="40" name="正方形/長方形 39"/>
          <p:cNvSpPr/>
          <p:nvPr/>
        </p:nvSpPr>
        <p:spPr>
          <a:xfrm>
            <a:off x="1474130" y="6510703"/>
            <a:ext cx="7669870" cy="404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kumimoji="1" lang="en-US" altLang="ja-JP" sz="1100" i="1" dirty="0" smtClean="0">
                <a:solidFill>
                  <a:schemeClr val="tx1"/>
                </a:solidFill>
              </a:rPr>
              <a:t>※</a:t>
            </a:r>
            <a:r>
              <a:rPr kumimoji="1" lang="ja-JP" altLang="en-US" sz="1100" b="1" i="1" dirty="0" smtClean="0">
                <a:solidFill>
                  <a:schemeClr val="tx1"/>
                </a:solidFill>
              </a:rPr>
              <a:t>「</a:t>
            </a:r>
            <a:r>
              <a:rPr kumimoji="1" lang="ja-JP" altLang="en-US" sz="1100" b="1" i="1" dirty="0" smtClean="0">
                <a:solidFill>
                  <a:srgbClr val="FF0000"/>
                </a:solidFill>
                <a:latin typeface="Century" panose="02040604050505020304" pitchFamily="18" charset="0"/>
              </a:rPr>
              <a:t>ＩＲ</a:t>
            </a:r>
            <a:r>
              <a:rPr kumimoji="1" lang="ja-JP" altLang="en-US" sz="1100" b="1" i="1" dirty="0" smtClean="0">
                <a:solidFill>
                  <a:schemeClr val="tx1"/>
                </a:solidFill>
                <a:latin typeface="Century" panose="02040604050505020304" pitchFamily="18" charset="0"/>
              </a:rPr>
              <a:t>」</a:t>
            </a:r>
            <a:r>
              <a:rPr kumimoji="1" lang="ja-JP" altLang="en-US" sz="1100" i="1" dirty="0" smtClean="0">
                <a:solidFill>
                  <a:schemeClr val="tx1"/>
                </a:solidFill>
                <a:latin typeface="HG丸ｺﾞｼｯｸM-PRO" panose="020F0600000000000000" pitchFamily="50" charset="-128"/>
                <a:ea typeface="HG丸ｺﾞｼｯｸM-PRO" panose="020F0600000000000000" pitchFamily="50" charset="-128"/>
              </a:rPr>
              <a:t>とは</a:t>
            </a:r>
            <a:r>
              <a:rPr kumimoji="1" lang="ja-JP" altLang="en-US" sz="1100" i="1" dirty="0" smtClean="0">
                <a:solidFill>
                  <a:schemeClr val="tx1"/>
                </a:solidFill>
                <a:latin typeface="Century" panose="02040604050505020304" pitchFamily="18" charset="0"/>
              </a:rPr>
              <a:t>：</a:t>
            </a:r>
            <a:r>
              <a:rPr kumimoji="1" lang="en-US" altLang="ja-JP" sz="1100" b="1" i="1" dirty="0" smtClean="0">
                <a:solidFill>
                  <a:srgbClr val="FF0000"/>
                </a:solidFill>
                <a:latin typeface="Century" panose="02040604050505020304" pitchFamily="18" charset="0"/>
              </a:rPr>
              <a:t>I</a:t>
            </a:r>
            <a:r>
              <a:rPr kumimoji="1" lang="en-US" altLang="ja-JP" sz="1100" i="1" dirty="0" smtClean="0">
                <a:solidFill>
                  <a:schemeClr val="tx1"/>
                </a:solidFill>
                <a:latin typeface="Century" panose="02040604050505020304" pitchFamily="18" charset="0"/>
              </a:rPr>
              <a:t>ntegrated </a:t>
            </a:r>
            <a:r>
              <a:rPr kumimoji="1" lang="en-US" altLang="ja-JP" sz="1100" b="1" i="1" dirty="0" smtClean="0">
                <a:solidFill>
                  <a:srgbClr val="FF0000"/>
                </a:solidFill>
                <a:latin typeface="Century" panose="02040604050505020304" pitchFamily="18" charset="0"/>
              </a:rPr>
              <a:t>R</a:t>
            </a:r>
            <a:r>
              <a:rPr kumimoji="1" lang="en-US" altLang="ja-JP" sz="1100" i="1" dirty="0" smtClean="0">
                <a:solidFill>
                  <a:schemeClr val="tx1"/>
                </a:solidFill>
                <a:latin typeface="Century" panose="02040604050505020304" pitchFamily="18" charset="0"/>
              </a:rPr>
              <a:t>esort</a:t>
            </a:r>
            <a:r>
              <a:rPr kumimoji="1" lang="ja-JP" altLang="en-US" sz="1100" i="1" dirty="0" smtClean="0">
                <a:solidFill>
                  <a:schemeClr val="tx1"/>
                </a:solidFill>
                <a:latin typeface="HG丸ｺﾞｼｯｸM-PRO" panose="020F0600000000000000" pitchFamily="50" charset="-128"/>
                <a:ea typeface="HG丸ｺﾞｼｯｸM-PRO" panose="020F0600000000000000" pitchFamily="50" charset="-128"/>
              </a:rPr>
              <a:t>（統合型リゾート）の略。　</a:t>
            </a:r>
            <a:r>
              <a:rPr lang="ja-JP" altLang="en-US" sz="1100" i="1" dirty="0" smtClean="0">
                <a:solidFill>
                  <a:schemeClr val="tx1"/>
                </a:solidFill>
                <a:latin typeface="HG丸ｺﾞｼｯｸM-PRO" panose="020F0600000000000000" pitchFamily="50" charset="-128"/>
                <a:ea typeface="HG丸ｺﾞｼｯｸM-PRO" panose="020F0600000000000000" pitchFamily="50" charset="-128"/>
              </a:rPr>
              <a:t>一般的に、会議・展示施設、ホテル、ショッピングモール、レストラン、劇場、　アミューズメントパーク、カジノ等が一体となった複合観光集客施設と定義されることが多い。</a:t>
            </a:r>
            <a:endParaRPr kumimoji="1" lang="ja-JP" altLang="en-US" sz="1100" i="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60" name="グループ化 59"/>
          <p:cNvGrpSpPr/>
          <p:nvPr/>
        </p:nvGrpSpPr>
        <p:grpSpPr>
          <a:xfrm>
            <a:off x="192861" y="1196752"/>
            <a:ext cx="8655250" cy="720080"/>
            <a:chOff x="192861" y="1196752"/>
            <a:chExt cx="8195563" cy="720080"/>
          </a:xfrm>
        </p:grpSpPr>
        <p:sp>
          <p:nvSpPr>
            <p:cNvPr id="41" name="角丸四角形 40"/>
            <p:cNvSpPr/>
            <p:nvPr/>
          </p:nvSpPr>
          <p:spPr>
            <a:xfrm>
              <a:off x="192861" y="1196752"/>
              <a:ext cx="1010114" cy="72008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ja-JP" altLang="en-US" sz="2800" dirty="0" smtClean="0">
                  <a:latin typeface="HGｺﾞｼｯｸM" panose="020B0609000000000000" pitchFamily="49" charset="-128"/>
                  <a:ea typeface="HGｺﾞｼｯｸM" panose="020B0609000000000000" pitchFamily="49" charset="-128"/>
                </a:rPr>
                <a:t>課題</a:t>
              </a:r>
              <a:endParaRPr kumimoji="1" lang="ja-JP" altLang="en-US" sz="2800" dirty="0">
                <a:latin typeface="HGｺﾞｼｯｸM" panose="020B0609000000000000" pitchFamily="49" charset="-128"/>
                <a:ea typeface="HGｺﾞｼｯｸM" panose="020B0609000000000000" pitchFamily="49" charset="-128"/>
              </a:endParaRPr>
            </a:p>
          </p:txBody>
        </p:sp>
        <p:sp>
          <p:nvSpPr>
            <p:cNvPr id="54" name="正方形/長方形 53"/>
            <p:cNvSpPr/>
            <p:nvPr/>
          </p:nvSpPr>
          <p:spPr>
            <a:xfrm>
              <a:off x="1202975" y="1196752"/>
              <a:ext cx="7185449" cy="720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600"/>
                </a:lnSpc>
              </a:pPr>
              <a:r>
                <a:rPr kumimoji="1" lang="ja-JP" altLang="en-US" sz="2000" dirty="0" smtClean="0">
                  <a:solidFill>
                    <a:schemeClr val="tx1"/>
                  </a:solidFill>
                  <a:latin typeface="HGｺﾞｼｯｸM" panose="020B0609000000000000" pitchFamily="49" charset="-128"/>
                  <a:ea typeface="HGｺﾞｼｯｸM" panose="020B0609000000000000" pitchFamily="49" charset="-128"/>
                </a:rPr>
                <a:t>国内外の人々にとって、そこへ訪問すること自体が目的となる</a:t>
              </a:r>
              <a:endParaRPr kumimoji="1" lang="en-US" altLang="ja-JP" sz="2000" dirty="0" smtClean="0">
                <a:solidFill>
                  <a:schemeClr val="tx1"/>
                </a:solidFill>
                <a:latin typeface="HGｺﾞｼｯｸM" panose="020B0609000000000000" pitchFamily="49" charset="-128"/>
                <a:ea typeface="HGｺﾞｼｯｸM" panose="020B0609000000000000" pitchFamily="49" charset="-128"/>
              </a:endParaRPr>
            </a:p>
            <a:p>
              <a:pPr algn="dist">
                <a:lnSpc>
                  <a:spcPts val="2600"/>
                </a:lnSpc>
              </a:pPr>
              <a:r>
                <a:rPr kumimoji="1" lang="ja-JP" altLang="en-US" sz="2400" b="1" dirty="0" smtClean="0">
                  <a:solidFill>
                    <a:srgbClr val="FF0000"/>
                  </a:solidFill>
                  <a:latin typeface="HGｺﾞｼｯｸM" panose="020B0609000000000000" pitchFamily="49" charset="-128"/>
                  <a:ea typeface="HGｺﾞｼｯｸM" panose="020B0609000000000000" pitchFamily="49" charset="-128"/>
                </a:rPr>
                <a:t>“観光資源の開発・創造”</a:t>
              </a:r>
              <a:endParaRPr kumimoji="1" lang="en-US" altLang="ja-JP" sz="2400" b="1" dirty="0" smtClean="0">
                <a:solidFill>
                  <a:srgbClr val="FF0000"/>
                </a:solidFill>
                <a:latin typeface="HGｺﾞｼｯｸM" panose="020B0609000000000000" pitchFamily="49" charset="-128"/>
                <a:ea typeface="HGｺﾞｼｯｸM" panose="020B0609000000000000" pitchFamily="49" charset="-128"/>
              </a:endParaRPr>
            </a:p>
            <a:p>
              <a:pPr>
                <a:lnSpc>
                  <a:spcPts val="2200"/>
                </a:lnSpc>
              </a:pPr>
              <a:endParaRPr kumimoji="1" lang="ja-JP" altLang="en-US" sz="2000" dirty="0">
                <a:solidFill>
                  <a:schemeClr val="tx1"/>
                </a:solidFill>
                <a:latin typeface="HG丸ｺﾞｼｯｸM-PRO" pitchFamily="50" charset="-128"/>
                <a:ea typeface="HG丸ｺﾞｼｯｸM-PRO" pitchFamily="50" charset="-128"/>
              </a:endParaRPr>
            </a:p>
          </p:txBody>
        </p:sp>
      </p:grpSp>
      <p:grpSp>
        <p:nvGrpSpPr>
          <p:cNvPr id="59" name="グループ化 58"/>
          <p:cNvGrpSpPr/>
          <p:nvPr/>
        </p:nvGrpSpPr>
        <p:grpSpPr>
          <a:xfrm>
            <a:off x="975148" y="2033748"/>
            <a:ext cx="8179980" cy="402246"/>
            <a:chOff x="5364088" y="1521712"/>
            <a:chExt cx="4043334" cy="402246"/>
          </a:xfrm>
        </p:grpSpPr>
        <p:sp>
          <p:nvSpPr>
            <p:cNvPr id="57" name="角丸四角形 56"/>
            <p:cNvSpPr/>
            <p:nvPr/>
          </p:nvSpPr>
          <p:spPr>
            <a:xfrm>
              <a:off x="5364088" y="1592796"/>
              <a:ext cx="3664355" cy="32403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HGｺﾞｼｯｸM" panose="020B0609000000000000" pitchFamily="49" charset="-128"/>
                  <a:ea typeface="HGｺﾞｼｯｸM" panose="020B0609000000000000" pitchFamily="49" charset="-128"/>
                </a:rPr>
                <a:t>大阪のさらなる成長の起爆剤として期待される</a:t>
              </a:r>
              <a:r>
                <a:rPr kumimoji="1" lang="ja-JP" altLang="en-US" sz="2400" b="1" dirty="0" smtClean="0"/>
                <a:t>“</a:t>
              </a:r>
              <a:r>
                <a:rPr kumimoji="1" lang="en-US" altLang="ja-JP" sz="2400" b="1" dirty="0" smtClean="0">
                  <a:latin typeface="Century" panose="02040604050505020304" pitchFamily="18" charset="0"/>
                </a:rPr>
                <a:t>IR</a:t>
              </a:r>
              <a:r>
                <a:rPr kumimoji="1" lang="ja-JP" altLang="en-US" sz="2400" b="1" dirty="0" smtClean="0"/>
                <a:t>”</a:t>
              </a:r>
              <a:endParaRPr kumimoji="1" lang="ja-JP" altLang="en-US" sz="2400" b="1" dirty="0"/>
            </a:p>
          </p:txBody>
        </p:sp>
        <p:sp>
          <p:nvSpPr>
            <p:cNvPr id="58" name="爆発 2 57"/>
            <p:cNvSpPr/>
            <p:nvPr/>
          </p:nvSpPr>
          <p:spPr>
            <a:xfrm>
              <a:off x="9028443" y="1521712"/>
              <a:ext cx="378979" cy="402246"/>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屈折矢印 6"/>
          <p:cNvSpPr/>
          <p:nvPr/>
        </p:nvSpPr>
        <p:spPr>
          <a:xfrm rot="5400000">
            <a:off x="540440" y="1971225"/>
            <a:ext cx="339759" cy="450551"/>
          </a:xfrm>
          <a:prstGeom prst="bentUpArrow">
            <a:avLst>
              <a:gd name="adj1" fmla="val 25000"/>
              <a:gd name="adj2" fmla="val 25000"/>
              <a:gd name="adj3" fmla="val 380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020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1000"/>
                                        <p:tgtEl>
                                          <p:spTgt spid="60"/>
                                        </p:tgtEl>
                                      </p:cBhvr>
                                    </p:animEffect>
                                  </p:childTnLst>
                                </p:cTn>
                              </p:par>
                            </p:childTnLst>
                          </p:cTn>
                        </p:par>
                        <p:par>
                          <p:cTn id="8" fill="hold">
                            <p:stCondLst>
                              <p:cond delay="1000"/>
                            </p:stCondLst>
                            <p:childTnLst>
                              <p:par>
                                <p:cTn id="9" presetID="10" presetClass="entr" presetSubtype="0"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par>
                          <p:cTn id="12" fill="hold">
                            <p:stCondLst>
                              <p:cond delay="3750"/>
                            </p:stCondLst>
                            <p:childTnLst>
                              <p:par>
                                <p:cTn id="13" presetID="2" presetClass="entr" presetSubtype="2" fill="hold" nodeType="afterEffect">
                                  <p:stCondLst>
                                    <p:cond delay="25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000" fill="hold"/>
                                        <p:tgtEl>
                                          <p:spTgt spid="59"/>
                                        </p:tgtEl>
                                        <p:attrNameLst>
                                          <p:attrName>ppt_x</p:attrName>
                                        </p:attrNameLst>
                                      </p:cBhvr>
                                      <p:tavLst>
                                        <p:tav tm="0">
                                          <p:val>
                                            <p:strVal val="1+#ppt_w/2"/>
                                          </p:val>
                                        </p:tav>
                                        <p:tav tm="100000">
                                          <p:val>
                                            <p:strVal val="#ppt_x"/>
                                          </p:val>
                                        </p:tav>
                                      </p:tavLst>
                                    </p:anim>
                                    <p:anim calcmode="lin" valueType="num">
                                      <p:cBhvr additive="base">
                                        <p:cTn id="16" dur="1000" fill="hold"/>
                                        <p:tgtEl>
                                          <p:spTgt spid="59"/>
                                        </p:tgtEl>
                                        <p:attrNameLst>
                                          <p:attrName>ppt_y</p:attrName>
                                        </p:attrNameLst>
                                      </p:cBhvr>
                                      <p:tavLst>
                                        <p:tav tm="0">
                                          <p:val>
                                            <p:strVal val="#ppt_y"/>
                                          </p:val>
                                        </p:tav>
                                        <p:tav tm="100000">
                                          <p:val>
                                            <p:strVal val="#ppt_y"/>
                                          </p:val>
                                        </p:tav>
                                      </p:tavLst>
                                    </p:anim>
                                  </p:childTnLst>
                                </p:cTn>
                              </p:par>
                            </p:childTnLst>
                          </p:cTn>
                        </p:par>
                        <p:par>
                          <p:cTn id="17" fill="hold">
                            <p:stCondLst>
                              <p:cond delay="5000"/>
                            </p:stCondLst>
                            <p:childTnLst>
                              <p:par>
                                <p:cTn id="18" presetID="6" presetClass="emph" presetSubtype="0" fill="hold" nodeType="afterEffect">
                                  <p:stCondLst>
                                    <p:cond delay="500"/>
                                  </p:stCondLst>
                                  <p:childTnLst>
                                    <p:animScale>
                                      <p:cBhvr>
                                        <p:cTn id="19" dur="750" fill="hold"/>
                                        <p:tgtEl>
                                          <p:spTgt spid="59"/>
                                        </p:tgtEl>
                                      </p:cBhvr>
                                      <p:by x="100000" y="150000"/>
                                    </p:animScale>
                                  </p:childTnLst>
                                </p:cTn>
                              </p:par>
                            </p:childTnLst>
                          </p:cTn>
                        </p:par>
                        <p:par>
                          <p:cTn id="20" fill="hold">
                            <p:stCondLst>
                              <p:cond delay="6250"/>
                            </p:stCondLst>
                            <p:childTnLst>
                              <p:par>
                                <p:cTn id="21" presetID="42" presetClass="entr" presetSubtype="0" fill="hold" grpId="0" nodeType="after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7750"/>
                            </p:stCondLst>
                            <p:childTnLst>
                              <p:par>
                                <p:cTn id="27" presetID="2" presetClass="entr" presetSubtype="4" fill="hold" nodeType="afterEffect">
                                  <p:stCondLst>
                                    <p:cond delay="25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ppt_x"/>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9000"/>
                            </p:stCondLst>
                            <p:childTnLst>
                              <p:par>
                                <p:cTn id="32" presetID="2" presetClass="entr" presetSubtype="4" fill="hold" nodeType="after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1000" fill="hold"/>
                                        <p:tgtEl>
                                          <p:spTgt spid="17"/>
                                        </p:tgtEl>
                                        <p:attrNameLst>
                                          <p:attrName>ppt_x</p:attrName>
                                        </p:attrNameLst>
                                      </p:cBhvr>
                                      <p:tavLst>
                                        <p:tav tm="0">
                                          <p:val>
                                            <p:strVal val="#ppt_x"/>
                                          </p:val>
                                        </p:tav>
                                        <p:tav tm="100000">
                                          <p:val>
                                            <p:strVal val="#ppt_x"/>
                                          </p:val>
                                        </p:tav>
                                      </p:tavLst>
                                    </p:anim>
                                    <p:anim calcmode="lin" valueType="num">
                                      <p:cBhvr additive="base">
                                        <p:cTn id="35" dur="10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12000"/>
                            </p:stCondLst>
                            <p:childTnLst>
                              <p:par>
                                <p:cTn id="37" presetID="2" presetClass="entr" presetSubtype="4" fill="hold" nodeType="afterEffect">
                                  <p:stCondLst>
                                    <p:cond delay="20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ppt_x"/>
                                          </p:val>
                                        </p:tav>
                                        <p:tav tm="100000">
                                          <p:val>
                                            <p:strVal val="#ppt_x"/>
                                          </p:val>
                                        </p:tav>
                                      </p:tavLst>
                                    </p:anim>
                                    <p:anim calcmode="lin" valueType="num">
                                      <p:cBhvr additive="base">
                                        <p:cTn id="40"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2000"/>
                                        <p:tgtEl>
                                          <p:spTgt spid="51"/>
                                        </p:tgtEl>
                                      </p:cBhvr>
                                    </p:animEffect>
                                  </p:childTnLst>
                                </p:cTn>
                              </p:par>
                            </p:childTnLst>
                          </p:cTn>
                        </p:par>
                        <p:par>
                          <p:cTn id="46" fill="hold">
                            <p:stCondLst>
                              <p:cond delay="2000"/>
                            </p:stCondLst>
                            <p:childTnLst>
                              <p:par>
                                <p:cTn id="47" presetID="45" presetClass="entr" presetSubtype="0" fill="hold" nodeType="afterEffect">
                                  <p:stCondLst>
                                    <p:cond delay="200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500"/>
                                        <p:tgtEl>
                                          <p:spTgt spid="52"/>
                                        </p:tgtEl>
                                      </p:cBhvr>
                                    </p:animEffect>
                                    <p:anim calcmode="lin" valueType="num">
                                      <p:cBhvr>
                                        <p:cTn id="50" dur="1500" fill="hold"/>
                                        <p:tgtEl>
                                          <p:spTgt spid="52"/>
                                        </p:tgtEl>
                                        <p:attrNameLst>
                                          <p:attrName>ppt_w</p:attrName>
                                        </p:attrNameLst>
                                      </p:cBhvr>
                                      <p:tavLst>
                                        <p:tav tm="0" fmla="#ppt_w*sin(2.5*pi*$)">
                                          <p:val>
                                            <p:fltVal val="0"/>
                                          </p:val>
                                        </p:tav>
                                        <p:tav tm="100000">
                                          <p:val>
                                            <p:fltVal val="1"/>
                                          </p:val>
                                        </p:tav>
                                      </p:tavLst>
                                    </p:anim>
                                    <p:anim calcmode="lin" valueType="num">
                                      <p:cBhvr>
                                        <p:cTn id="51" dur="1500" fill="hold"/>
                                        <p:tgtEl>
                                          <p:spTgt spid="52"/>
                                        </p:tgtEl>
                                        <p:attrNameLst>
                                          <p:attrName>ppt_h</p:attrName>
                                        </p:attrNameLst>
                                      </p:cBhvr>
                                      <p:tavLst>
                                        <p:tav tm="0">
                                          <p:val>
                                            <p:strVal val="#ppt_h"/>
                                          </p:val>
                                        </p:tav>
                                        <p:tav tm="100000">
                                          <p:val>
                                            <p:strVal val="#ppt_h"/>
                                          </p:val>
                                        </p:tav>
                                      </p:tavLst>
                                    </p:anim>
                                  </p:childTnLst>
                                </p:cTn>
                              </p:par>
                            </p:childTnLst>
                          </p:cTn>
                        </p:par>
                        <p:par>
                          <p:cTn id="52" fill="hold">
                            <p:stCondLst>
                              <p:cond delay="5500"/>
                            </p:stCondLst>
                            <p:childTnLst>
                              <p:par>
                                <p:cTn id="53" presetID="2" presetClass="entr" presetSubtype="2" fill="hold" nodeType="afterEffect">
                                  <p:stCondLst>
                                    <p:cond delay="50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1500" fill="hold"/>
                                        <p:tgtEl>
                                          <p:spTgt spid="53"/>
                                        </p:tgtEl>
                                        <p:attrNameLst>
                                          <p:attrName>ppt_x</p:attrName>
                                        </p:attrNameLst>
                                      </p:cBhvr>
                                      <p:tavLst>
                                        <p:tav tm="0">
                                          <p:val>
                                            <p:strVal val="1+#ppt_w/2"/>
                                          </p:val>
                                        </p:tav>
                                        <p:tav tm="100000">
                                          <p:val>
                                            <p:strVal val="#ppt_x"/>
                                          </p:val>
                                        </p:tav>
                                      </p:tavLst>
                                    </p:anim>
                                    <p:anim calcmode="lin" valueType="num">
                                      <p:cBhvr additive="base">
                                        <p:cTn id="56" dur="1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7500"/>
                            </p:stCondLst>
                            <p:childTnLst>
                              <p:par>
                                <p:cTn id="58" presetID="26" presetClass="entr" presetSubtype="0" fill="hold" grpId="0" nodeType="afterEffect">
                                  <p:stCondLst>
                                    <p:cond delay="1000"/>
                                  </p:stCondLst>
                                  <p:childTnLst>
                                    <p:set>
                                      <p:cBhvr>
                                        <p:cTn id="59" dur="1" fill="hold">
                                          <p:stCondLst>
                                            <p:cond delay="0"/>
                                          </p:stCondLst>
                                        </p:cTn>
                                        <p:tgtEl>
                                          <p:spTgt spid="46"/>
                                        </p:tgtEl>
                                        <p:attrNameLst>
                                          <p:attrName>style.visibility</p:attrName>
                                        </p:attrNameLst>
                                      </p:cBhvr>
                                      <p:to>
                                        <p:strVal val="visible"/>
                                      </p:to>
                                    </p:set>
                                    <p:animEffect transition="in" filter="wipe(down)">
                                      <p:cBhvr>
                                        <p:cTn id="60" dur="580">
                                          <p:stCondLst>
                                            <p:cond delay="0"/>
                                          </p:stCondLst>
                                        </p:cTn>
                                        <p:tgtEl>
                                          <p:spTgt spid="46"/>
                                        </p:tgtEl>
                                      </p:cBhvr>
                                    </p:animEffect>
                                    <p:anim calcmode="lin" valueType="num">
                                      <p:cBhvr>
                                        <p:cTn id="6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66" dur="26">
                                          <p:stCondLst>
                                            <p:cond delay="650"/>
                                          </p:stCondLst>
                                        </p:cTn>
                                        <p:tgtEl>
                                          <p:spTgt spid="46"/>
                                        </p:tgtEl>
                                      </p:cBhvr>
                                      <p:to x="100000" y="60000"/>
                                    </p:animScale>
                                    <p:animScale>
                                      <p:cBhvr>
                                        <p:cTn id="67" dur="166" decel="50000">
                                          <p:stCondLst>
                                            <p:cond delay="676"/>
                                          </p:stCondLst>
                                        </p:cTn>
                                        <p:tgtEl>
                                          <p:spTgt spid="46"/>
                                        </p:tgtEl>
                                      </p:cBhvr>
                                      <p:to x="100000" y="100000"/>
                                    </p:animScale>
                                    <p:animScale>
                                      <p:cBhvr>
                                        <p:cTn id="68" dur="26">
                                          <p:stCondLst>
                                            <p:cond delay="1312"/>
                                          </p:stCondLst>
                                        </p:cTn>
                                        <p:tgtEl>
                                          <p:spTgt spid="46"/>
                                        </p:tgtEl>
                                      </p:cBhvr>
                                      <p:to x="100000" y="80000"/>
                                    </p:animScale>
                                    <p:animScale>
                                      <p:cBhvr>
                                        <p:cTn id="69" dur="166" decel="50000">
                                          <p:stCondLst>
                                            <p:cond delay="1338"/>
                                          </p:stCondLst>
                                        </p:cTn>
                                        <p:tgtEl>
                                          <p:spTgt spid="46"/>
                                        </p:tgtEl>
                                      </p:cBhvr>
                                      <p:to x="100000" y="100000"/>
                                    </p:animScale>
                                    <p:animScale>
                                      <p:cBhvr>
                                        <p:cTn id="70" dur="26">
                                          <p:stCondLst>
                                            <p:cond delay="1642"/>
                                          </p:stCondLst>
                                        </p:cTn>
                                        <p:tgtEl>
                                          <p:spTgt spid="46"/>
                                        </p:tgtEl>
                                      </p:cBhvr>
                                      <p:to x="100000" y="90000"/>
                                    </p:animScale>
                                    <p:animScale>
                                      <p:cBhvr>
                                        <p:cTn id="71" dur="166" decel="50000">
                                          <p:stCondLst>
                                            <p:cond delay="1668"/>
                                          </p:stCondLst>
                                        </p:cTn>
                                        <p:tgtEl>
                                          <p:spTgt spid="46"/>
                                        </p:tgtEl>
                                      </p:cBhvr>
                                      <p:to x="100000" y="100000"/>
                                    </p:animScale>
                                    <p:animScale>
                                      <p:cBhvr>
                                        <p:cTn id="72" dur="26">
                                          <p:stCondLst>
                                            <p:cond delay="1808"/>
                                          </p:stCondLst>
                                        </p:cTn>
                                        <p:tgtEl>
                                          <p:spTgt spid="46"/>
                                        </p:tgtEl>
                                      </p:cBhvr>
                                      <p:to x="100000" y="95000"/>
                                    </p:animScale>
                                    <p:animScale>
                                      <p:cBhvr>
                                        <p:cTn id="73" dur="166" decel="50000">
                                          <p:stCondLst>
                                            <p:cond delay="1834"/>
                                          </p:stCondLst>
                                        </p:cTn>
                                        <p:tgtEl>
                                          <p:spTgt spid="46"/>
                                        </p:tgtEl>
                                      </p:cBhvr>
                                      <p:to x="100000" y="100000"/>
                                    </p:animScale>
                                  </p:childTnLst>
                                </p:cTn>
                              </p:par>
                            </p:childTnLst>
                          </p:cTn>
                        </p:par>
                        <p:par>
                          <p:cTn id="74" fill="hold">
                            <p:stCondLst>
                              <p:cond delay="10500"/>
                            </p:stCondLst>
                            <p:childTnLst>
                              <p:par>
                                <p:cTn id="75" presetID="42" presetClass="entr" presetSubtype="0" fill="hold" grpId="1" nodeType="afterEffect">
                                  <p:stCondLst>
                                    <p:cond delay="50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childTnLst>
                          </p:cTn>
                        </p:par>
                        <p:par>
                          <p:cTn id="80" fill="hold">
                            <p:stCondLst>
                              <p:cond delay="12000"/>
                            </p:stCondLst>
                            <p:childTnLst>
                              <p:par>
                                <p:cTn id="81" presetID="26" presetClass="emph" presetSubtype="0" fill="hold" grpId="1" nodeType="afterEffect">
                                  <p:stCondLst>
                                    <p:cond delay="0"/>
                                  </p:stCondLst>
                                  <p:childTnLst>
                                    <p:animEffect transition="out" filter="fade">
                                      <p:cBhvr>
                                        <p:cTn id="82" dur="1000" tmFilter="0, 0; .2, .5; .8, .5; 1, 0"/>
                                        <p:tgtEl>
                                          <p:spTgt spid="46"/>
                                        </p:tgtEl>
                                      </p:cBhvr>
                                    </p:animEffect>
                                    <p:animScale>
                                      <p:cBhvr>
                                        <p:cTn id="83" dur="500" autoRev="1" fill="hold"/>
                                        <p:tgtEl>
                                          <p:spTgt spid="46"/>
                                        </p:tgtEl>
                                      </p:cBhvr>
                                      <p:by x="105000" y="105000"/>
                                    </p:animScale>
                                  </p:childTnLst>
                                </p:cTn>
                              </p:par>
                            </p:childTnLst>
                          </p:cTn>
                        </p:par>
                        <p:par>
                          <p:cTn id="84" fill="hold">
                            <p:stCondLst>
                              <p:cond delay="13000"/>
                            </p:stCondLst>
                            <p:childTnLst>
                              <p:par>
                                <p:cTn id="85" presetID="8" presetClass="emph" presetSubtype="0" fill="hold" grpId="2" nodeType="afterEffect">
                                  <p:stCondLst>
                                    <p:cond delay="250"/>
                                  </p:stCondLst>
                                  <p:childTnLst>
                                    <p:animRot by="21600000">
                                      <p:cBhvr>
                                        <p:cTn id="86" dur="1000" fill="hold"/>
                                        <p:tgtEl>
                                          <p:spTgt spid="47"/>
                                        </p:tgtEl>
                                        <p:attrNameLst>
                                          <p:attrName>r</p:attrName>
                                        </p:attrNameLst>
                                      </p:cBhvr>
                                    </p:animRot>
                                  </p:childTnLst>
                                </p:cTn>
                              </p:par>
                            </p:childTnLst>
                          </p:cTn>
                        </p:par>
                        <p:par>
                          <p:cTn id="87" fill="hold">
                            <p:stCondLst>
                              <p:cond delay="14250"/>
                            </p:stCondLst>
                            <p:childTnLst>
                              <p:par>
                                <p:cTn id="88" presetID="32" presetClass="emph" presetSubtype="0" fill="hold" grpId="0" nodeType="afterEffect">
                                  <p:stCondLst>
                                    <p:cond delay="250"/>
                                  </p:stCondLst>
                                  <p:childTnLst>
                                    <p:animRot by="120000">
                                      <p:cBhvr>
                                        <p:cTn id="89" dur="150" fill="hold">
                                          <p:stCondLst>
                                            <p:cond delay="0"/>
                                          </p:stCondLst>
                                        </p:cTn>
                                        <p:tgtEl>
                                          <p:spTgt spid="47"/>
                                        </p:tgtEl>
                                        <p:attrNameLst>
                                          <p:attrName>r</p:attrName>
                                        </p:attrNameLst>
                                      </p:cBhvr>
                                    </p:animRot>
                                    <p:animRot by="-240000">
                                      <p:cBhvr>
                                        <p:cTn id="90" dur="300" fill="hold">
                                          <p:stCondLst>
                                            <p:cond delay="300"/>
                                          </p:stCondLst>
                                        </p:cTn>
                                        <p:tgtEl>
                                          <p:spTgt spid="47"/>
                                        </p:tgtEl>
                                        <p:attrNameLst>
                                          <p:attrName>r</p:attrName>
                                        </p:attrNameLst>
                                      </p:cBhvr>
                                    </p:animRot>
                                    <p:animRot by="240000">
                                      <p:cBhvr>
                                        <p:cTn id="91" dur="300" fill="hold">
                                          <p:stCondLst>
                                            <p:cond delay="600"/>
                                          </p:stCondLst>
                                        </p:cTn>
                                        <p:tgtEl>
                                          <p:spTgt spid="47"/>
                                        </p:tgtEl>
                                        <p:attrNameLst>
                                          <p:attrName>r</p:attrName>
                                        </p:attrNameLst>
                                      </p:cBhvr>
                                    </p:animRot>
                                    <p:animRot by="-240000">
                                      <p:cBhvr>
                                        <p:cTn id="92" dur="300" fill="hold">
                                          <p:stCondLst>
                                            <p:cond delay="900"/>
                                          </p:stCondLst>
                                        </p:cTn>
                                        <p:tgtEl>
                                          <p:spTgt spid="47"/>
                                        </p:tgtEl>
                                        <p:attrNameLst>
                                          <p:attrName>r</p:attrName>
                                        </p:attrNameLst>
                                      </p:cBhvr>
                                    </p:animRot>
                                    <p:animRot by="120000">
                                      <p:cBhvr>
                                        <p:cTn id="93" dur="300" fill="hold">
                                          <p:stCondLst>
                                            <p:cond delay="12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6" grpId="0" animBg="1"/>
      <p:bldP spid="46" grpId="1" animBg="1"/>
      <p:bldP spid="47" grpId="0" animBg="1"/>
      <p:bldP spid="47" grpId="1" animBg="1"/>
      <p:bldP spid="47" grpId="2"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837" y="8400"/>
            <a:ext cx="9112163"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ja-JP" altLang="en-US"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大阪</a:t>
            </a:r>
            <a:r>
              <a:rPr lang="ja-JP" altLang="en-US" sz="1400" spc="50" dirty="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に</a:t>
            </a:r>
            <a:r>
              <a:rPr lang="ja-JP" altLang="en-US"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おける統合型リゾート（</a:t>
            </a:r>
            <a:r>
              <a:rPr lang="en-US" altLang="ja-JP" sz="1400" spc="50" dirty="0" smtClean="0">
                <a:ln w="11430"/>
                <a:gradFill>
                  <a:gsLst>
                    <a:gs pos="25000">
                      <a:schemeClr val="accent2">
                        <a:satMod val="155000"/>
                      </a:schemeClr>
                    </a:gs>
                    <a:gs pos="100000">
                      <a:schemeClr val="accent2">
                        <a:shade val="45000"/>
                        <a:satMod val="165000"/>
                      </a:schemeClr>
                    </a:gs>
                  </a:gsLst>
                  <a:lin ang="5400000"/>
                </a:gradFill>
                <a:latin typeface="Century" panose="02040604050505020304" pitchFamily="18" charset="0"/>
                <a:ea typeface="HGｺﾞｼｯｸM" panose="020B0609000000000000" pitchFamily="49" charset="-128"/>
              </a:rPr>
              <a:t>IR</a:t>
            </a:r>
            <a:r>
              <a:rPr lang="ja-JP" altLang="en-US"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）立地に向けて</a:t>
            </a:r>
            <a:endParaRPr lang="en-US" altLang="ja-JP"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endParaRPr>
          </a:p>
          <a:p>
            <a:pPr algn="r"/>
            <a:r>
              <a:rPr lang="ja-JP" altLang="en-US" sz="1600" cap="none"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～基本コンセプト案～</a:t>
            </a:r>
            <a:endParaRPr lang="ja-JP" altLang="en-US" sz="1600" cap="none" spc="50" dirty="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endParaRPr>
          </a:p>
        </p:txBody>
      </p:sp>
      <p:cxnSp>
        <p:nvCxnSpPr>
          <p:cNvPr id="5" name="直線コネクタ 4"/>
          <p:cNvCxnSpPr/>
          <p:nvPr/>
        </p:nvCxnSpPr>
        <p:spPr>
          <a:xfrm>
            <a:off x="0" y="593175"/>
            <a:ext cx="9144000" cy="0"/>
          </a:xfrm>
          <a:prstGeom prst="line">
            <a:avLst/>
          </a:prstGeom>
          <a:ln w="127000" cmpd="tri">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1 つの角を切り取った四角形 5"/>
          <p:cNvSpPr/>
          <p:nvPr/>
        </p:nvSpPr>
        <p:spPr>
          <a:xfrm>
            <a:off x="181274" y="692696"/>
            <a:ext cx="4894782" cy="360040"/>
          </a:xfrm>
          <a:prstGeom prst="snip1Rect">
            <a:avLst>
              <a:gd name="adj" fmla="val 283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lang="en-US" altLang="ja-JP" sz="2400" b="1" dirty="0" smtClean="0">
                <a:latin typeface="HG丸ｺﾞｼｯｸM-PRO" pitchFamily="50" charset="-128"/>
                <a:ea typeface="HG丸ｺﾞｼｯｸM-PRO" pitchFamily="50" charset="-128"/>
              </a:rPr>
              <a:t>Ⅲ-</a:t>
            </a:r>
            <a:r>
              <a:rPr lang="en-US" altLang="ja-JP" sz="2400" b="1" dirty="0" smtClean="0">
                <a:latin typeface="Century" panose="02040604050505020304" pitchFamily="18" charset="0"/>
                <a:ea typeface="HG丸ｺﾞｼｯｸM-PRO" pitchFamily="50" charset="-128"/>
              </a:rPr>
              <a:t>1</a:t>
            </a:r>
            <a:r>
              <a:rPr lang="ja-JP" altLang="en-US" sz="2400" b="1" dirty="0">
                <a:latin typeface="HG丸ｺﾞｼｯｸM-PRO" pitchFamily="50" charset="-128"/>
                <a:ea typeface="HG丸ｺﾞｼｯｸM-PRO" pitchFamily="50" charset="-128"/>
              </a:rPr>
              <a:t>　</a:t>
            </a:r>
            <a:r>
              <a:rPr lang="ja-JP" altLang="en-US" sz="2400" b="1" dirty="0" smtClean="0">
                <a:latin typeface="HGｺﾞｼｯｸM" panose="020B0609000000000000" pitchFamily="49" charset="-128"/>
                <a:ea typeface="HGｺﾞｼｯｸM" panose="020B0609000000000000" pitchFamily="49" charset="-128"/>
              </a:rPr>
              <a:t>大阪における</a:t>
            </a:r>
            <a:r>
              <a:rPr lang="ja-JP" altLang="en-US" sz="2400" b="1" dirty="0" smtClean="0">
                <a:latin typeface="HG丸ｺﾞｼｯｸM-PRO" pitchFamily="50" charset="-128"/>
                <a:ea typeface="HG丸ｺﾞｼｯｸM-PRO" pitchFamily="50" charset="-128"/>
              </a:rPr>
              <a:t>“</a:t>
            </a:r>
            <a:r>
              <a:rPr lang="en-US" altLang="ja-JP" sz="2400" b="1" dirty="0" smtClean="0">
                <a:latin typeface="Century" panose="02040604050505020304" pitchFamily="18" charset="0"/>
                <a:ea typeface="HG丸ｺﾞｼｯｸM-PRO" pitchFamily="50" charset="-128"/>
              </a:rPr>
              <a:t>IR</a:t>
            </a:r>
            <a:r>
              <a:rPr lang="ja-JP" altLang="en-US" sz="2400" b="1" dirty="0" smtClean="0">
                <a:latin typeface="HG丸ｺﾞｼｯｸM-PRO" pitchFamily="50" charset="-128"/>
                <a:ea typeface="HG丸ｺﾞｼｯｸM-PRO" pitchFamily="50" charset="-128"/>
              </a:rPr>
              <a:t>”</a:t>
            </a:r>
            <a:r>
              <a:rPr lang="ja-JP" altLang="en-US" sz="2400" b="1" dirty="0" smtClean="0">
                <a:latin typeface="HGｺﾞｼｯｸM" panose="020B0609000000000000" pitchFamily="49" charset="-128"/>
                <a:ea typeface="HGｺﾞｼｯｸM" panose="020B0609000000000000" pitchFamily="49" charset="-128"/>
              </a:rPr>
              <a:t>とは</a:t>
            </a:r>
            <a:endParaRPr kumimoji="1" lang="ja-JP" altLang="en-US" sz="2400" b="1" dirty="0">
              <a:latin typeface="HGｺﾞｼｯｸM" panose="020B0609000000000000" pitchFamily="49" charset="-128"/>
              <a:ea typeface="HGｺﾞｼｯｸM" panose="020B0609000000000000" pitchFamily="49" charset="-128"/>
            </a:endParaRPr>
          </a:p>
        </p:txBody>
      </p:sp>
      <p:sp>
        <p:nvSpPr>
          <p:cNvPr id="7" name="額縁 6"/>
          <p:cNvSpPr/>
          <p:nvPr/>
        </p:nvSpPr>
        <p:spPr>
          <a:xfrm>
            <a:off x="2879812" y="1556792"/>
            <a:ext cx="3384375" cy="3744416"/>
          </a:xfrm>
          <a:prstGeom prst="bevel">
            <a:avLst>
              <a:gd name="adj" fmla="val 2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b="1" dirty="0" smtClean="0">
                <a:solidFill>
                  <a:prstClr val="white"/>
                </a:solidFill>
              </a:rPr>
              <a:t>◆国内外からの</a:t>
            </a:r>
            <a:endParaRPr lang="en-US" altLang="ja-JP" b="1" dirty="0" smtClean="0">
              <a:solidFill>
                <a:prstClr val="white"/>
              </a:solidFill>
            </a:endParaRPr>
          </a:p>
          <a:p>
            <a:pPr lvl="0" algn="ctr"/>
            <a:r>
              <a:rPr lang="ja-JP" altLang="en-US" sz="2400" b="1" dirty="0" smtClean="0">
                <a:solidFill>
                  <a:srgbClr val="FFFF00"/>
                </a:solidFill>
              </a:rPr>
              <a:t>“集客力の強化”</a:t>
            </a:r>
            <a:endParaRPr lang="en-US" altLang="ja-JP" sz="2400" b="1" dirty="0" smtClean="0">
              <a:solidFill>
                <a:srgbClr val="FFFF00"/>
              </a:solidFill>
            </a:endParaRPr>
          </a:p>
          <a:p>
            <a:pPr lvl="0"/>
            <a:endParaRPr lang="en-US" altLang="ja-JP" b="1" dirty="0" smtClean="0">
              <a:solidFill>
                <a:prstClr val="white"/>
              </a:solidFill>
            </a:endParaRPr>
          </a:p>
          <a:p>
            <a:pPr lvl="0"/>
            <a:endParaRPr lang="en-US" altLang="ja-JP" b="1" dirty="0" smtClean="0">
              <a:solidFill>
                <a:prstClr val="white"/>
              </a:solidFill>
            </a:endParaRPr>
          </a:p>
          <a:p>
            <a:pPr lvl="0"/>
            <a:r>
              <a:rPr lang="ja-JP" altLang="en-US" b="1" dirty="0" smtClean="0">
                <a:solidFill>
                  <a:prstClr val="white"/>
                </a:solidFill>
              </a:rPr>
              <a:t>◆</a:t>
            </a:r>
            <a:r>
              <a:rPr lang="ja-JP" altLang="en-US" b="1" dirty="0">
                <a:solidFill>
                  <a:prstClr val="white"/>
                </a:solidFill>
              </a:rPr>
              <a:t>東アジアに</a:t>
            </a:r>
            <a:r>
              <a:rPr lang="ja-JP" altLang="en-US" b="1" dirty="0" smtClean="0">
                <a:solidFill>
                  <a:prstClr val="white"/>
                </a:solidFill>
              </a:rPr>
              <a:t>おける</a:t>
            </a:r>
            <a:endParaRPr lang="en-US" altLang="ja-JP" b="1" dirty="0" smtClean="0">
              <a:solidFill>
                <a:prstClr val="white"/>
              </a:solidFill>
            </a:endParaRPr>
          </a:p>
          <a:p>
            <a:pPr lvl="0" algn="ctr"/>
            <a:r>
              <a:rPr lang="ja-JP" altLang="en-US" sz="2000" b="1" dirty="0" smtClean="0">
                <a:solidFill>
                  <a:srgbClr val="FFFF00"/>
                </a:solidFill>
              </a:rPr>
              <a:t>“</a:t>
            </a:r>
            <a:r>
              <a:rPr lang="ja-JP" altLang="en-US" sz="2100" b="1" dirty="0" smtClean="0">
                <a:solidFill>
                  <a:srgbClr val="FFFF00"/>
                </a:solidFill>
              </a:rPr>
              <a:t>情報文化創造</a:t>
            </a:r>
            <a:r>
              <a:rPr lang="ja-JP" altLang="en-US" sz="2100" b="1" dirty="0">
                <a:solidFill>
                  <a:srgbClr val="FFFF00"/>
                </a:solidFill>
              </a:rPr>
              <a:t>発信</a:t>
            </a:r>
            <a:r>
              <a:rPr lang="ja-JP" altLang="en-US" sz="2100" b="1" dirty="0" smtClean="0">
                <a:solidFill>
                  <a:srgbClr val="FFFF00"/>
                </a:solidFill>
              </a:rPr>
              <a:t>拠点</a:t>
            </a:r>
            <a:r>
              <a:rPr lang="ja-JP" altLang="en-US" sz="2000" b="1" dirty="0" smtClean="0">
                <a:solidFill>
                  <a:srgbClr val="FFFF00"/>
                </a:solidFill>
              </a:rPr>
              <a:t>”</a:t>
            </a:r>
            <a:endParaRPr lang="en-US" altLang="ja-JP" sz="2000" b="1" dirty="0" smtClean="0">
              <a:solidFill>
                <a:srgbClr val="FFFF00"/>
              </a:solidFill>
            </a:endParaRPr>
          </a:p>
          <a:p>
            <a:pPr lvl="0"/>
            <a:endParaRPr lang="en-US" altLang="ja-JP" b="1" dirty="0">
              <a:solidFill>
                <a:prstClr val="white"/>
              </a:solidFill>
            </a:endParaRPr>
          </a:p>
          <a:p>
            <a:endParaRPr lang="en-US" altLang="ja-JP" b="1" dirty="0" smtClean="0"/>
          </a:p>
          <a:p>
            <a:r>
              <a:rPr lang="ja-JP" altLang="en-US" b="1" dirty="0" smtClean="0"/>
              <a:t>◆</a:t>
            </a:r>
            <a:r>
              <a:rPr lang="ja-JP" altLang="en-US" b="1" dirty="0"/>
              <a:t>大阪・</a:t>
            </a:r>
            <a:r>
              <a:rPr lang="ja-JP" altLang="en-US" b="1" dirty="0" smtClean="0"/>
              <a:t>関西全体への</a:t>
            </a:r>
            <a:endParaRPr lang="en-US" altLang="ja-JP" b="1" dirty="0" smtClean="0"/>
          </a:p>
          <a:p>
            <a:pPr algn="ctr"/>
            <a:r>
              <a:rPr lang="ja-JP" altLang="en-US" sz="2400" b="1" dirty="0" smtClean="0">
                <a:solidFill>
                  <a:srgbClr val="FFFF00"/>
                </a:solidFill>
              </a:rPr>
              <a:t>“経済効果の波及”</a:t>
            </a:r>
            <a:endParaRPr lang="en-US" altLang="ja-JP" sz="2400" b="1" dirty="0" smtClean="0">
              <a:solidFill>
                <a:srgbClr val="FFFF00"/>
              </a:solidFill>
            </a:endParaRPr>
          </a:p>
        </p:txBody>
      </p:sp>
      <p:sp>
        <p:nvSpPr>
          <p:cNvPr id="13" name="正方形/長方形 12"/>
          <p:cNvSpPr/>
          <p:nvPr/>
        </p:nvSpPr>
        <p:spPr>
          <a:xfrm>
            <a:off x="6461388" y="1844824"/>
            <a:ext cx="2520000" cy="1368000"/>
          </a:xfrm>
          <a:prstGeom prst="rect">
            <a:avLst/>
          </a:prstGeom>
          <a:solidFill>
            <a:schemeClr val="accent2"/>
          </a:solidFill>
          <a:ln>
            <a:noFill/>
          </a:ln>
          <a:effectLst>
            <a:innerShdw blurRad="63500" dist="1016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smtClean="0">
                <a:solidFill>
                  <a:schemeClr val="tx1"/>
                </a:solidFill>
              </a:rPr>
              <a:t>⑦</a:t>
            </a:r>
            <a:endParaRPr kumimoji="1" lang="en-US" altLang="ja-JP" b="1" dirty="0" smtClean="0">
              <a:solidFill>
                <a:schemeClr val="tx1"/>
              </a:solidFill>
            </a:endParaRPr>
          </a:p>
          <a:p>
            <a:r>
              <a:rPr lang="ja-JP" altLang="en-US" b="1" dirty="0" smtClean="0">
                <a:solidFill>
                  <a:schemeClr val="tx1"/>
                </a:solidFill>
              </a:rPr>
              <a:t>地域のパートナーとしての活動（</a:t>
            </a:r>
            <a:r>
              <a:rPr kumimoji="1" lang="ja-JP" altLang="en-US" b="1" dirty="0" smtClean="0">
                <a:solidFill>
                  <a:schemeClr val="tx1"/>
                </a:solidFill>
              </a:rPr>
              <a:t>セーフティネット対策と地域貢献活動）</a:t>
            </a:r>
            <a:endParaRPr kumimoji="1" lang="ja-JP" altLang="en-US" b="1" dirty="0">
              <a:solidFill>
                <a:schemeClr val="tx1"/>
              </a:solidFill>
            </a:endParaRPr>
          </a:p>
        </p:txBody>
      </p:sp>
      <p:sp>
        <p:nvSpPr>
          <p:cNvPr id="14" name="正方形/長方形 13"/>
          <p:cNvSpPr/>
          <p:nvPr/>
        </p:nvSpPr>
        <p:spPr>
          <a:xfrm>
            <a:off x="3312000" y="5398453"/>
            <a:ext cx="2520000" cy="1368000"/>
          </a:xfrm>
          <a:prstGeom prst="rect">
            <a:avLst/>
          </a:prstGeom>
          <a:solidFill>
            <a:schemeClr val="accent6"/>
          </a:solidFill>
          <a:ln>
            <a:noFill/>
          </a:ln>
          <a:effectLst>
            <a:innerShdw blurRad="63500" dist="1016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smtClean="0">
                <a:solidFill>
                  <a:schemeClr val="tx1"/>
                </a:solidFill>
              </a:rPr>
              <a:t>④</a:t>
            </a:r>
            <a:endParaRPr kumimoji="1" lang="en-US" altLang="ja-JP" b="1" dirty="0" smtClean="0">
              <a:solidFill>
                <a:schemeClr val="tx1"/>
              </a:solidFill>
            </a:endParaRPr>
          </a:p>
          <a:p>
            <a:r>
              <a:rPr lang="ja-JP" altLang="en-US" b="1" dirty="0" smtClean="0">
                <a:solidFill>
                  <a:schemeClr val="tx1"/>
                </a:solidFill>
              </a:rPr>
              <a:t>ゲーミングに対する一定の制限</a:t>
            </a:r>
            <a:endParaRPr kumimoji="1" lang="ja-JP" altLang="en-US" b="1" dirty="0">
              <a:solidFill>
                <a:schemeClr val="tx1"/>
              </a:solidFill>
            </a:endParaRPr>
          </a:p>
        </p:txBody>
      </p:sp>
      <p:sp>
        <p:nvSpPr>
          <p:cNvPr id="15" name="正方形/長方形 14"/>
          <p:cNvSpPr/>
          <p:nvPr/>
        </p:nvSpPr>
        <p:spPr>
          <a:xfrm>
            <a:off x="6248543" y="5398453"/>
            <a:ext cx="2520000" cy="1368000"/>
          </a:xfrm>
          <a:prstGeom prst="rect">
            <a:avLst/>
          </a:prstGeom>
          <a:solidFill>
            <a:schemeClr val="accent4"/>
          </a:solidFill>
          <a:ln>
            <a:noFill/>
          </a:ln>
          <a:effectLst>
            <a:innerShdw blurRad="63500" dist="1016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smtClean="0">
                <a:solidFill>
                  <a:schemeClr val="tx1"/>
                </a:solidFill>
              </a:rPr>
              <a:t>⑤</a:t>
            </a:r>
            <a:endParaRPr kumimoji="1" lang="en-US" altLang="ja-JP" b="1" dirty="0" smtClean="0">
              <a:solidFill>
                <a:schemeClr val="tx1"/>
              </a:solidFill>
            </a:endParaRPr>
          </a:p>
          <a:p>
            <a:r>
              <a:rPr lang="ja-JP" altLang="en-US" b="1" dirty="0" smtClean="0">
                <a:solidFill>
                  <a:schemeClr val="tx1"/>
                </a:solidFill>
              </a:rPr>
              <a:t>大阪・関西の文化観光資源とのコラボレーション</a:t>
            </a:r>
            <a:endParaRPr kumimoji="1" lang="ja-JP" altLang="en-US" b="1" dirty="0">
              <a:solidFill>
                <a:schemeClr val="tx1"/>
              </a:solidFill>
            </a:endParaRPr>
          </a:p>
        </p:txBody>
      </p:sp>
      <p:sp>
        <p:nvSpPr>
          <p:cNvPr id="16" name="正方形/長方形 15"/>
          <p:cNvSpPr/>
          <p:nvPr/>
        </p:nvSpPr>
        <p:spPr>
          <a:xfrm>
            <a:off x="6461388" y="3645024"/>
            <a:ext cx="2520000" cy="1368000"/>
          </a:xfrm>
          <a:prstGeom prst="rect">
            <a:avLst/>
          </a:prstGeom>
          <a:solidFill>
            <a:schemeClr val="bg2">
              <a:lumMod val="50000"/>
            </a:schemeClr>
          </a:solidFill>
          <a:ln>
            <a:noFill/>
          </a:ln>
          <a:effectLst>
            <a:innerShdw blurRad="63500" dist="1016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smtClean="0">
                <a:solidFill>
                  <a:schemeClr val="tx1"/>
                </a:solidFill>
              </a:rPr>
              <a:t>⑥</a:t>
            </a:r>
            <a:endParaRPr kumimoji="1" lang="en-US" altLang="ja-JP" b="1" dirty="0" smtClean="0">
              <a:solidFill>
                <a:schemeClr val="tx1"/>
              </a:solidFill>
            </a:endParaRPr>
          </a:p>
          <a:p>
            <a:r>
              <a:rPr lang="ja-JP" altLang="en-US" sz="1500" b="1" dirty="0" smtClean="0">
                <a:solidFill>
                  <a:schemeClr val="tx1"/>
                </a:solidFill>
              </a:rPr>
              <a:t>環境・新ｴﾈﾙｷﾞｰなど世界の最新技術を駆使した施設や、防災等多面的な付加価値の提供が可能な施設</a:t>
            </a:r>
            <a:endParaRPr kumimoji="1" lang="ja-JP" altLang="en-US" sz="1500" b="1" dirty="0">
              <a:solidFill>
                <a:schemeClr val="tx1"/>
              </a:solidFill>
            </a:endParaRPr>
          </a:p>
        </p:txBody>
      </p:sp>
      <p:sp>
        <p:nvSpPr>
          <p:cNvPr id="20" name="正方形/長方形 19"/>
          <p:cNvSpPr/>
          <p:nvPr/>
        </p:nvSpPr>
        <p:spPr>
          <a:xfrm>
            <a:off x="2051720" y="1075595"/>
            <a:ext cx="496855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kumimoji="1" lang="en-US" altLang="ja-JP" sz="2400" b="1" dirty="0" smtClean="0">
                <a:solidFill>
                  <a:schemeClr val="tx1"/>
                </a:solidFill>
                <a:effectLst>
                  <a:outerShdw blurRad="38100" dist="38100" dir="2700000" algn="tl">
                    <a:srgbClr val="000000">
                      <a:alpha val="43137"/>
                    </a:srgbClr>
                  </a:outerShdw>
                </a:effectLst>
                <a:latin typeface="HGｺﾞｼｯｸM" panose="020B0609000000000000" pitchFamily="49" charset="-128"/>
                <a:ea typeface="HGｺﾞｼｯｸM" panose="020B0609000000000000" pitchFamily="49" charset="-128"/>
              </a:rPr>
              <a:t>3</a:t>
            </a:r>
            <a:r>
              <a:rPr kumimoji="1" lang="ja-JP" altLang="en-US" sz="2400" b="1" dirty="0" err="1" smtClean="0">
                <a:solidFill>
                  <a:schemeClr val="tx1"/>
                </a:solidFill>
                <a:effectLst>
                  <a:outerShdw blurRad="38100" dist="38100" dir="2700000" algn="tl">
                    <a:srgbClr val="000000">
                      <a:alpha val="43137"/>
                    </a:srgbClr>
                  </a:outerShdw>
                </a:effectLst>
                <a:latin typeface="HGｺﾞｼｯｸM" panose="020B0609000000000000" pitchFamily="49" charset="-128"/>
                <a:ea typeface="HGｺﾞｼｯｸM" panose="020B0609000000000000" pitchFamily="49" charset="-128"/>
              </a:rPr>
              <a:t>つの</a:t>
            </a:r>
            <a:r>
              <a:rPr kumimoji="1" lang="ja-JP" altLang="en-US" sz="2400" b="1" dirty="0" smtClean="0">
                <a:solidFill>
                  <a:schemeClr val="tx1"/>
                </a:solidFill>
                <a:effectLst>
                  <a:outerShdw blurRad="38100" dist="38100" dir="2700000" algn="tl">
                    <a:srgbClr val="000000">
                      <a:alpha val="43137"/>
                    </a:srgbClr>
                  </a:outerShdw>
                </a:effectLst>
                <a:latin typeface="HGｺﾞｼｯｸM" panose="020B0609000000000000" pitchFamily="49" charset="-128"/>
                <a:ea typeface="HGｺﾞｼｯｸM" panose="020B0609000000000000" pitchFamily="49" charset="-128"/>
              </a:rPr>
              <a:t>目標、</a:t>
            </a:r>
            <a:r>
              <a:rPr kumimoji="1" lang="en-US" altLang="ja-JP" sz="2400" b="1" dirty="0" smtClean="0">
                <a:solidFill>
                  <a:schemeClr val="tx1"/>
                </a:solidFill>
                <a:effectLst>
                  <a:outerShdw blurRad="38100" dist="38100" dir="2700000" algn="tl">
                    <a:srgbClr val="000000">
                      <a:alpha val="43137"/>
                    </a:srgbClr>
                  </a:outerShdw>
                </a:effectLst>
                <a:latin typeface="HGｺﾞｼｯｸM" panose="020B0609000000000000" pitchFamily="49" charset="-128"/>
                <a:ea typeface="HGｺﾞｼｯｸM" panose="020B0609000000000000" pitchFamily="49" charset="-128"/>
              </a:rPr>
              <a:t>7</a:t>
            </a:r>
            <a:r>
              <a:rPr kumimoji="1" lang="ja-JP" altLang="en-US" sz="2400" b="1" dirty="0" err="1" smtClean="0">
                <a:solidFill>
                  <a:schemeClr val="tx1"/>
                </a:solidFill>
                <a:effectLst>
                  <a:outerShdw blurRad="38100" dist="38100" dir="2700000" algn="tl">
                    <a:srgbClr val="000000">
                      <a:alpha val="43137"/>
                    </a:srgbClr>
                  </a:outerShdw>
                </a:effectLst>
                <a:latin typeface="HGｺﾞｼｯｸM" panose="020B0609000000000000" pitchFamily="49" charset="-128"/>
                <a:ea typeface="HGｺﾞｼｯｸM" panose="020B0609000000000000" pitchFamily="49" charset="-128"/>
              </a:rPr>
              <a:t>つの</a:t>
            </a:r>
            <a:r>
              <a:rPr kumimoji="1" lang="ja-JP" altLang="en-US" sz="2400" b="1" dirty="0" smtClean="0">
                <a:solidFill>
                  <a:schemeClr val="tx1"/>
                </a:solidFill>
                <a:effectLst>
                  <a:outerShdw blurRad="38100" dist="38100" dir="2700000" algn="tl">
                    <a:srgbClr val="000000">
                      <a:alpha val="43137"/>
                    </a:srgbClr>
                  </a:outerShdw>
                </a:effectLst>
                <a:latin typeface="HGｺﾞｼｯｸM" panose="020B0609000000000000" pitchFamily="49" charset="-128"/>
                <a:ea typeface="HGｺﾞｼｯｸM" panose="020B0609000000000000" pitchFamily="49" charset="-128"/>
              </a:rPr>
              <a:t>視点</a:t>
            </a:r>
            <a:r>
              <a:rPr kumimoji="1" lang="en-US" altLang="ja-JP" sz="2400" b="1" dirty="0" smtClean="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endParaRPr kumimoji="1" lang="ja-JP" altLang="en-US" sz="240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1" name="正方形/長方形 20"/>
          <p:cNvSpPr/>
          <p:nvPr/>
        </p:nvSpPr>
        <p:spPr>
          <a:xfrm>
            <a:off x="359812" y="5415609"/>
            <a:ext cx="2520000" cy="1368000"/>
          </a:xfrm>
          <a:prstGeom prst="rect">
            <a:avLst/>
          </a:prstGeom>
          <a:solidFill>
            <a:srgbClr val="00B0F0"/>
          </a:solidFill>
          <a:ln>
            <a:noFill/>
          </a:ln>
          <a:effectLst>
            <a:innerShdw blurRad="63500" dist="101600" dir="2700000">
              <a:schemeClr val="tx2">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smtClean="0">
                <a:solidFill>
                  <a:schemeClr val="tx1"/>
                </a:solidFill>
              </a:rPr>
              <a:t>③</a:t>
            </a:r>
            <a:endParaRPr kumimoji="1" lang="en-US" altLang="ja-JP" b="1" dirty="0" smtClean="0">
              <a:solidFill>
                <a:schemeClr val="tx1"/>
              </a:solidFill>
            </a:endParaRPr>
          </a:p>
          <a:p>
            <a:r>
              <a:rPr lang="ja-JP" altLang="en-US" b="1" dirty="0" smtClean="0">
                <a:solidFill>
                  <a:schemeClr val="tx1"/>
                </a:solidFill>
              </a:rPr>
              <a:t>関西固有で世界に通用するエンターテイメント空間・サービスの創出</a:t>
            </a:r>
            <a:endParaRPr kumimoji="1" lang="ja-JP" altLang="en-US" b="1" dirty="0">
              <a:solidFill>
                <a:schemeClr val="tx1"/>
              </a:solidFill>
            </a:endParaRPr>
          </a:p>
        </p:txBody>
      </p:sp>
      <p:sp>
        <p:nvSpPr>
          <p:cNvPr id="22" name="正方形/長方形 21"/>
          <p:cNvSpPr/>
          <p:nvPr/>
        </p:nvSpPr>
        <p:spPr>
          <a:xfrm>
            <a:off x="181274" y="3645024"/>
            <a:ext cx="2520000" cy="1368000"/>
          </a:xfrm>
          <a:prstGeom prst="rect">
            <a:avLst/>
          </a:prstGeom>
          <a:solidFill>
            <a:srgbClr val="FFFF00"/>
          </a:solidFill>
          <a:ln>
            <a:noFill/>
          </a:ln>
          <a:effectLst>
            <a:innerShdw blurRad="63500" dist="1016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smtClean="0">
                <a:solidFill>
                  <a:schemeClr val="tx1"/>
                </a:solidFill>
              </a:rPr>
              <a:t>②</a:t>
            </a:r>
            <a:endParaRPr kumimoji="1" lang="en-US" altLang="ja-JP" b="1" dirty="0" smtClean="0">
              <a:solidFill>
                <a:schemeClr val="tx1"/>
              </a:solidFill>
            </a:endParaRPr>
          </a:p>
          <a:p>
            <a:r>
              <a:rPr kumimoji="1" lang="ja-JP" altLang="en-US" b="1" dirty="0" smtClean="0">
                <a:solidFill>
                  <a:schemeClr val="tx1"/>
                </a:solidFill>
              </a:rPr>
              <a:t>世界第一級の“</a:t>
            </a:r>
            <a:r>
              <a:rPr kumimoji="1" lang="en-US" altLang="ja-JP" b="1" dirty="0" smtClean="0">
                <a:solidFill>
                  <a:schemeClr val="tx1"/>
                </a:solidFill>
                <a:latin typeface="Century" panose="02040604050505020304" pitchFamily="18" charset="0"/>
              </a:rPr>
              <a:t>MICE</a:t>
            </a:r>
            <a:r>
              <a:rPr kumimoji="1" lang="ja-JP" altLang="en-US" b="1" dirty="0" smtClean="0">
                <a:solidFill>
                  <a:schemeClr val="tx1"/>
                </a:solidFill>
              </a:rPr>
              <a:t>機能”の創出</a:t>
            </a:r>
            <a:endParaRPr kumimoji="1" lang="ja-JP" altLang="en-US" b="1" dirty="0">
              <a:solidFill>
                <a:schemeClr val="tx1"/>
              </a:solidFill>
            </a:endParaRPr>
          </a:p>
        </p:txBody>
      </p:sp>
      <p:sp>
        <p:nvSpPr>
          <p:cNvPr id="23" name="正方形/長方形 22"/>
          <p:cNvSpPr/>
          <p:nvPr/>
        </p:nvSpPr>
        <p:spPr>
          <a:xfrm>
            <a:off x="181274" y="1844824"/>
            <a:ext cx="2520000" cy="1368000"/>
          </a:xfrm>
          <a:prstGeom prst="rect">
            <a:avLst/>
          </a:prstGeom>
          <a:solidFill>
            <a:srgbClr val="92D050"/>
          </a:solidFill>
          <a:ln>
            <a:noFill/>
          </a:ln>
          <a:effectLst>
            <a:innerShdw blurRad="63500" dist="1016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smtClean="0">
                <a:solidFill>
                  <a:schemeClr val="tx1"/>
                </a:solidFill>
              </a:rPr>
              <a:t>①</a:t>
            </a:r>
            <a:endParaRPr kumimoji="1" lang="en-US" altLang="ja-JP" b="1" dirty="0" smtClean="0">
              <a:solidFill>
                <a:schemeClr val="tx1"/>
              </a:solidFill>
            </a:endParaRPr>
          </a:p>
          <a:p>
            <a:r>
              <a:rPr lang="ja-JP" altLang="en-US" b="1" dirty="0" smtClean="0">
                <a:solidFill>
                  <a:schemeClr val="tx1"/>
                </a:solidFill>
              </a:rPr>
              <a:t>「国際</a:t>
            </a:r>
            <a:r>
              <a:rPr lang="ja-JP" altLang="en-US" sz="1600" b="1" dirty="0" smtClean="0">
                <a:solidFill>
                  <a:schemeClr val="tx1"/>
                </a:solidFill>
              </a:rPr>
              <a:t>エンターテイメント</a:t>
            </a:r>
            <a:r>
              <a:rPr lang="ja-JP" altLang="en-US" b="1" dirty="0" smtClean="0">
                <a:solidFill>
                  <a:schemeClr val="tx1"/>
                </a:solidFill>
              </a:rPr>
              <a:t>都市・大阪」のインパクトあるアイコンの創造</a:t>
            </a:r>
            <a:endParaRPr kumimoji="1" lang="ja-JP" altLang="en-US" b="1" dirty="0">
              <a:solidFill>
                <a:schemeClr val="tx1"/>
              </a:solidFill>
            </a:endParaRPr>
          </a:p>
        </p:txBody>
      </p:sp>
    </p:spTree>
    <p:extLst>
      <p:ext uri="{BB962C8B-B14F-4D97-AF65-F5344CB8AC3E}">
        <p14:creationId xmlns:p14="http://schemas.microsoft.com/office/powerpoint/2010/main" val="53161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 presetClass="emph" presetSubtype="2" fill="hold" grpId="1" nodeType="afterEffect">
                                  <p:stCondLst>
                                    <p:cond delay="500"/>
                                  </p:stCondLst>
                                  <p:childTnLst>
                                    <p:animClr clrSpc="rgb" dir="cw">
                                      <p:cBhvr override="childStyle">
                                        <p:cTn id="11" dur="2000" fill="hold"/>
                                        <p:tgtEl>
                                          <p:spTgt spid="20"/>
                                        </p:tgtEl>
                                        <p:attrNameLst>
                                          <p:attrName>style.color</p:attrName>
                                        </p:attrNameLst>
                                      </p:cBhvr>
                                      <p:to>
                                        <a:schemeClr val="accent2"/>
                                      </p:to>
                                    </p:animClr>
                                  </p:childTnLst>
                                </p:cTn>
                              </p:par>
                              <p:par>
                                <p:cTn id="12" presetID="31" presetClass="entr" presetSubtype="0" fill="hold" grpId="0" nodeType="withEffect">
                                  <p:stCondLst>
                                    <p:cond delay="10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500" fill="hold"/>
                                        <p:tgtEl>
                                          <p:spTgt spid="7"/>
                                        </p:tgtEl>
                                        <p:attrNameLst>
                                          <p:attrName>ppt_w</p:attrName>
                                        </p:attrNameLst>
                                      </p:cBhvr>
                                      <p:tavLst>
                                        <p:tav tm="0">
                                          <p:val>
                                            <p:fltVal val="0"/>
                                          </p:val>
                                        </p:tav>
                                        <p:tav tm="100000">
                                          <p:val>
                                            <p:strVal val="#ppt_w"/>
                                          </p:val>
                                        </p:tav>
                                      </p:tavLst>
                                    </p:anim>
                                    <p:anim calcmode="lin" valueType="num">
                                      <p:cBhvr>
                                        <p:cTn id="15" dur="1500" fill="hold"/>
                                        <p:tgtEl>
                                          <p:spTgt spid="7"/>
                                        </p:tgtEl>
                                        <p:attrNameLst>
                                          <p:attrName>ppt_h</p:attrName>
                                        </p:attrNameLst>
                                      </p:cBhvr>
                                      <p:tavLst>
                                        <p:tav tm="0">
                                          <p:val>
                                            <p:fltVal val="0"/>
                                          </p:val>
                                        </p:tav>
                                        <p:tav tm="100000">
                                          <p:val>
                                            <p:strVal val="#ppt_h"/>
                                          </p:val>
                                        </p:tav>
                                      </p:tavLst>
                                    </p:anim>
                                    <p:anim calcmode="lin" valueType="num">
                                      <p:cBhvr>
                                        <p:cTn id="16" dur="1500" fill="hold"/>
                                        <p:tgtEl>
                                          <p:spTgt spid="7"/>
                                        </p:tgtEl>
                                        <p:attrNameLst>
                                          <p:attrName>style.rotation</p:attrName>
                                        </p:attrNameLst>
                                      </p:cBhvr>
                                      <p:tavLst>
                                        <p:tav tm="0">
                                          <p:val>
                                            <p:fltVal val="90"/>
                                          </p:val>
                                        </p:tav>
                                        <p:tav tm="100000">
                                          <p:val>
                                            <p:fltVal val="0"/>
                                          </p:val>
                                        </p:tav>
                                      </p:tavLst>
                                    </p:anim>
                                    <p:animEffect transition="in" filter="fade">
                                      <p:cBhvr>
                                        <p:cTn id="17" dur="1500"/>
                                        <p:tgtEl>
                                          <p:spTgt spid="7"/>
                                        </p:tgtEl>
                                      </p:cBhvr>
                                    </p:animEffect>
                                  </p:childTnLst>
                                </p:cTn>
                              </p:par>
                            </p:childTnLst>
                          </p:cTn>
                        </p:par>
                        <p:par>
                          <p:cTn id="18" fill="hold">
                            <p:stCondLst>
                              <p:cond delay="3500"/>
                            </p:stCondLst>
                            <p:childTnLst>
                              <p:par>
                                <p:cTn id="19" presetID="10" presetClass="entr" presetSubtype="0" fill="hold" grpId="0" nodeType="afterEffect">
                                  <p:stCondLst>
                                    <p:cond delay="10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500"/>
                                        <p:tgtEl>
                                          <p:spTgt spid="23"/>
                                        </p:tgtEl>
                                      </p:cBhvr>
                                    </p:animEffect>
                                  </p:childTnLst>
                                </p:cTn>
                              </p:par>
                            </p:childTnLst>
                          </p:cTn>
                        </p:par>
                        <p:par>
                          <p:cTn id="22" fill="hold">
                            <p:stCondLst>
                              <p:cond delay="6000"/>
                            </p:stCondLst>
                            <p:childTnLst>
                              <p:par>
                                <p:cTn id="23" presetID="10" presetClass="entr" presetSubtype="0" fill="hold" grpId="0" nodeType="afterEffect">
                                  <p:stCondLst>
                                    <p:cond delay="10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500"/>
                                        <p:tgtEl>
                                          <p:spTgt spid="22"/>
                                        </p:tgtEl>
                                      </p:cBhvr>
                                    </p:animEffect>
                                  </p:childTnLst>
                                </p:cTn>
                              </p:par>
                            </p:childTnLst>
                          </p:cTn>
                        </p:par>
                        <p:par>
                          <p:cTn id="26" fill="hold">
                            <p:stCondLst>
                              <p:cond delay="8500"/>
                            </p:stCondLst>
                            <p:childTnLst>
                              <p:par>
                                <p:cTn id="27" presetID="10" presetClass="entr" presetSubtype="0" fill="hold" grpId="0" nodeType="afterEffect">
                                  <p:stCondLst>
                                    <p:cond delay="1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500"/>
                                        <p:tgtEl>
                                          <p:spTgt spid="21"/>
                                        </p:tgtEl>
                                      </p:cBhvr>
                                    </p:animEffect>
                                  </p:childTnLst>
                                </p:cTn>
                              </p:par>
                            </p:childTnLst>
                          </p:cTn>
                        </p:par>
                        <p:par>
                          <p:cTn id="30" fill="hold">
                            <p:stCondLst>
                              <p:cond delay="11000"/>
                            </p:stCondLst>
                            <p:childTnLst>
                              <p:par>
                                <p:cTn id="31" presetID="10" presetClass="entr" presetSubtype="0" fill="hold" grpId="0" nodeType="afterEffect">
                                  <p:stCondLst>
                                    <p:cond delay="10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500"/>
                                        <p:tgtEl>
                                          <p:spTgt spid="14"/>
                                        </p:tgtEl>
                                      </p:cBhvr>
                                    </p:animEffect>
                                  </p:childTnLst>
                                </p:cTn>
                              </p:par>
                            </p:childTnLst>
                          </p:cTn>
                        </p:par>
                        <p:par>
                          <p:cTn id="34" fill="hold">
                            <p:stCondLst>
                              <p:cond delay="13500"/>
                            </p:stCondLst>
                            <p:childTnLst>
                              <p:par>
                                <p:cTn id="35" presetID="10"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500"/>
                                        <p:tgtEl>
                                          <p:spTgt spid="15"/>
                                        </p:tgtEl>
                                      </p:cBhvr>
                                    </p:animEffect>
                                  </p:childTnLst>
                                </p:cTn>
                              </p:par>
                            </p:childTnLst>
                          </p:cTn>
                        </p:par>
                        <p:par>
                          <p:cTn id="38" fill="hold">
                            <p:stCondLst>
                              <p:cond delay="16000"/>
                            </p:stCondLst>
                            <p:childTnLst>
                              <p:par>
                                <p:cTn id="39" presetID="10" presetClass="entr" presetSubtype="0" fill="hold" grpId="0" nodeType="afterEffect">
                                  <p:stCondLst>
                                    <p:cond delay="10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500"/>
                                        <p:tgtEl>
                                          <p:spTgt spid="16"/>
                                        </p:tgtEl>
                                      </p:cBhvr>
                                    </p:animEffect>
                                  </p:childTnLst>
                                </p:cTn>
                              </p:par>
                            </p:childTnLst>
                          </p:cTn>
                        </p:par>
                        <p:par>
                          <p:cTn id="42" fill="hold">
                            <p:stCondLst>
                              <p:cond delay="18500"/>
                            </p:stCondLst>
                            <p:childTnLst>
                              <p:par>
                                <p:cTn id="43" presetID="10" presetClass="entr" presetSubtype="0" fill="hold" grpId="0" nodeType="afterEffect">
                                  <p:stCondLst>
                                    <p:cond delay="10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20" grpId="0"/>
      <p:bldP spid="20" grpId="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837" y="8400"/>
            <a:ext cx="9112163"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ja-JP" alt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rPr>
              <a:t>大阪</a:t>
            </a:r>
            <a:r>
              <a:rPr lang="ja-JP" alt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rPr>
              <a:t>に</a:t>
            </a:r>
            <a:r>
              <a:rPr lang="ja-JP" alt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rPr>
              <a:t>おける統合型リゾート（</a:t>
            </a:r>
            <a:r>
              <a:rPr lang="en-US" altLang="ja-JP"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panose="02040604050505020304" pitchFamily="18" charset="0"/>
                <a:ea typeface="HGｺﾞｼｯｸM" panose="020B0609000000000000" pitchFamily="49" charset="-128"/>
              </a:rPr>
              <a:t>IR</a:t>
            </a:r>
            <a:r>
              <a:rPr lang="ja-JP" alt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rPr>
              <a:t>）立地に向けて</a:t>
            </a:r>
            <a:endParaRPr lang="en-US" altLang="ja-JP"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endParaRPr>
          </a:p>
          <a:p>
            <a:pPr algn="r"/>
            <a:r>
              <a:rPr lang="ja-JP" altLang="en-US"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rPr>
              <a:t>～基本コンセプト案～</a:t>
            </a:r>
            <a:endParaRPr lang="ja-JP" altLang="en-U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ｺﾞｼｯｸM" panose="020B0609000000000000" pitchFamily="49" charset="-128"/>
              <a:ea typeface="HGｺﾞｼｯｸM" panose="020B0609000000000000" pitchFamily="49" charset="-128"/>
            </a:endParaRPr>
          </a:p>
        </p:txBody>
      </p:sp>
      <p:grpSp>
        <p:nvGrpSpPr>
          <p:cNvPr id="18" name="グループ化 17"/>
          <p:cNvGrpSpPr/>
          <p:nvPr/>
        </p:nvGrpSpPr>
        <p:grpSpPr>
          <a:xfrm>
            <a:off x="31837" y="5733256"/>
            <a:ext cx="9112163" cy="1076796"/>
            <a:chOff x="181274" y="5628568"/>
            <a:chExt cx="8789274" cy="1076796"/>
          </a:xfrm>
        </p:grpSpPr>
        <p:sp>
          <p:nvSpPr>
            <p:cNvPr id="19" name="正方形/長方形 18"/>
            <p:cNvSpPr/>
            <p:nvPr/>
          </p:nvSpPr>
          <p:spPr>
            <a:xfrm>
              <a:off x="838208" y="5628568"/>
              <a:ext cx="8132340" cy="10767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600"/>
                </a:lnSpc>
              </a:pPr>
              <a:r>
                <a:rPr kumimoji="1" lang="en-US" altLang="ja-JP" sz="1600" b="1" dirty="0" smtClean="0">
                  <a:solidFill>
                    <a:schemeClr val="tx1"/>
                  </a:solidFill>
                </a:rPr>
                <a:t>【</a:t>
              </a:r>
              <a:r>
                <a:rPr lang="ja-JP" altLang="en-US" sz="1600" b="1" dirty="0" smtClean="0">
                  <a:solidFill>
                    <a:schemeClr val="tx1"/>
                  </a:solidFill>
                </a:rPr>
                <a:t>建設・運営主体</a:t>
              </a:r>
              <a:r>
                <a:rPr kumimoji="1" lang="en-US" altLang="ja-JP" sz="1600" b="1" dirty="0" smtClean="0">
                  <a:solidFill>
                    <a:schemeClr val="tx1"/>
                  </a:solidFill>
                </a:rPr>
                <a:t>】 </a:t>
              </a:r>
              <a:r>
                <a:rPr kumimoji="1" lang="ja-JP" altLang="en-US" sz="1600" b="1" dirty="0" smtClean="0">
                  <a:solidFill>
                    <a:schemeClr val="tx1"/>
                  </a:solidFill>
                </a:rPr>
                <a:t>：</a:t>
              </a:r>
              <a:r>
                <a:rPr lang="ja-JP" altLang="en-US" sz="1600" dirty="0" smtClean="0">
                  <a:solidFill>
                    <a:schemeClr val="tx1"/>
                  </a:solidFill>
                </a:rPr>
                <a:t>民間事業者</a:t>
              </a:r>
              <a:endParaRPr lang="en-US" altLang="ja-JP" sz="1600" dirty="0">
                <a:solidFill>
                  <a:schemeClr val="tx1"/>
                </a:solidFill>
              </a:endParaRPr>
            </a:p>
            <a:p>
              <a:pPr>
                <a:lnSpc>
                  <a:spcPts val="1600"/>
                </a:lnSpc>
              </a:pPr>
              <a:r>
                <a:rPr lang="en-US" altLang="ja-JP" sz="1600" b="1" dirty="0" smtClean="0">
                  <a:solidFill>
                    <a:schemeClr val="tx1"/>
                  </a:solidFill>
                </a:rPr>
                <a:t>【</a:t>
              </a:r>
              <a:r>
                <a:rPr lang="ja-JP" altLang="en-US" sz="1600" b="1" dirty="0" smtClean="0">
                  <a:solidFill>
                    <a:schemeClr val="tx1"/>
                  </a:solidFill>
                </a:rPr>
                <a:t>機能</a:t>
              </a:r>
              <a:r>
                <a:rPr lang="en-US" altLang="ja-JP" sz="1600" b="1" dirty="0" smtClean="0">
                  <a:solidFill>
                    <a:schemeClr val="tx1"/>
                  </a:solidFill>
                </a:rPr>
                <a:t>】</a:t>
              </a:r>
              <a:r>
                <a:rPr lang="ja-JP" altLang="en-US" sz="1600" b="1" dirty="0" smtClean="0">
                  <a:solidFill>
                    <a:schemeClr val="tx1"/>
                  </a:solidFill>
                </a:rPr>
                <a:t>： </a:t>
              </a:r>
              <a:r>
                <a:rPr lang="ja-JP" altLang="en-US" sz="1600" dirty="0" smtClean="0">
                  <a:solidFill>
                    <a:schemeClr val="tx1"/>
                  </a:solidFill>
                </a:rPr>
                <a:t>◇</a:t>
              </a:r>
              <a:r>
                <a:rPr kumimoji="1" lang="ja-JP" altLang="en-US" sz="1600" dirty="0" smtClean="0">
                  <a:solidFill>
                    <a:schemeClr val="tx1"/>
                  </a:solidFill>
                </a:rPr>
                <a:t>世界最高水準のエンターテイメント、</a:t>
              </a:r>
              <a:r>
                <a:rPr kumimoji="1" lang="en-US" altLang="ja-JP" sz="1600" dirty="0" smtClean="0">
                  <a:solidFill>
                    <a:schemeClr val="tx1"/>
                  </a:solidFill>
                  <a:latin typeface="Century" panose="02040604050505020304" pitchFamily="18" charset="0"/>
                </a:rPr>
                <a:t>MICE</a:t>
              </a:r>
              <a:r>
                <a:rPr kumimoji="1" lang="ja-JP" altLang="en-US" sz="1600" dirty="0" err="1" smtClean="0">
                  <a:solidFill>
                    <a:schemeClr val="tx1"/>
                  </a:solidFill>
                </a:rPr>
                <a:t>、</a:t>
              </a:r>
              <a:r>
                <a:rPr kumimoji="1" lang="ja-JP" altLang="en-US" sz="1600" dirty="0" smtClean="0">
                  <a:solidFill>
                    <a:schemeClr val="tx1"/>
                  </a:solidFill>
                </a:rPr>
                <a:t>カジノ等で構成</a:t>
              </a:r>
              <a:endParaRPr kumimoji="1" lang="en-US" altLang="ja-JP" sz="1600" dirty="0" smtClean="0">
                <a:solidFill>
                  <a:schemeClr val="tx1"/>
                </a:solidFill>
              </a:endParaRPr>
            </a:p>
            <a:p>
              <a:pPr>
                <a:lnSpc>
                  <a:spcPts val="1600"/>
                </a:lnSpc>
              </a:pPr>
              <a:r>
                <a:rPr lang="ja-JP" altLang="en-US" sz="1600" dirty="0">
                  <a:solidFill>
                    <a:schemeClr val="tx1"/>
                  </a:solidFill>
                </a:rPr>
                <a:t>　</a:t>
              </a:r>
              <a:r>
                <a:rPr lang="ja-JP" altLang="en-US" sz="1600" dirty="0" smtClean="0">
                  <a:solidFill>
                    <a:schemeClr val="tx1"/>
                  </a:solidFill>
                </a:rPr>
                <a:t>　　　　　◇非日常空間の演出</a:t>
              </a:r>
              <a:endParaRPr lang="en-US" altLang="ja-JP" sz="1600" dirty="0">
                <a:solidFill>
                  <a:schemeClr val="tx1"/>
                </a:solidFill>
              </a:endParaRPr>
            </a:p>
            <a:p>
              <a:pPr>
                <a:lnSpc>
                  <a:spcPts val="1600"/>
                </a:lnSpc>
              </a:pPr>
              <a:r>
                <a:rPr lang="en-US" altLang="ja-JP" sz="1600" b="1" dirty="0" smtClean="0">
                  <a:solidFill>
                    <a:schemeClr val="tx1"/>
                  </a:solidFill>
                </a:rPr>
                <a:t>【</a:t>
              </a:r>
              <a:r>
                <a:rPr lang="ja-JP" altLang="en-US" sz="1600" b="1" dirty="0" smtClean="0">
                  <a:solidFill>
                    <a:schemeClr val="tx1"/>
                  </a:solidFill>
                </a:rPr>
                <a:t>規模</a:t>
              </a:r>
              <a:r>
                <a:rPr lang="en-US" altLang="ja-JP" sz="1600" b="1" dirty="0" smtClean="0">
                  <a:solidFill>
                    <a:schemeClr val="tx1"/>
                  </a:solidFill>
                </a:rPr>
                <a:t>】</a:t>
              </a:r>
              <a:r>
                <a:rPr lang="ja-JP" altLang="en-US" sz="1600" b="1" dirty="0" smtClean="0">
                  <a:solidFill>
                    <a:schemeClr val="tx1"/>
                  </a:solidFill>
                </a:rPr>
                <a:t>：</a:t>
              </a:r>
              <a:r>
                <a:rPr lang="ja-JP" altLang="en-US" sz="1400" dirty="0" smtClean="0">
                  <a:solidFill>
                    <a:schemeClr val="tx1"/>
                  </a:solidFill>
                </a:rPr>
                <a:t>既存の周辺集客商業施設の機能を活用し、一体的に</a:t>
              </a:r>
              <a:r>
                <a:rPr lang="en-US" altLang="ja-JP" sz="1400" dirty="0" smtClean="0">
                  <a:solidFill>
                    <a:schemeClr val="tx1"/>
                  </a:solidFill>
                  <a:latin typeface="Century" panose="02040604050505020304" pitchFamily="18" charset="0"/>
                </a:rPr>
                <a:t>IR</a:t>
              </a:r>
              <a:r>
                <a:rPr lang="ja-JP" altLang="en-US" sz="1400" dirty="0" smtClean="0">
                  <a:solidFill>
                    <a:schemeClr val="tx1"/>
                  </a:solidFill>
                </a:rPr>
                <a:t>を構築するなど、立地場所の特性やロケー</a:t>
              </a:r>
              <a:endParaRPr lang="en-US" altLang="ja-JP" sz="1400" dirty="0" smtClean="0">
                <a:solidFill>
                  <a:schemeClr val="tx1"/>
                </a:solidFill>
              </a:endParaRPr>
            </a:p>
            <a:p>
              <a:pPr>
                <a:lnSpc>
                  <a:spcPts val="1600"/>
                </a:lnSpc>
              </a:pPr>
              <a:r>
                <a:rPr lang="ja-JP" altLang="en-US" sz="1400" dirty="0">
                  <a:solidFill>
                    <a:schemeClr val="tx1"/>
                  </a:solidFill>
                </a:rPr>
                <a:t>　</a:t>
              </a:r>
              <a:r>
                <a:rPr lang="ja-JP" altLang="en-US" sz="1400" dirty="0" smtClean="0">
                  <a:solidFill>
                    <a:schemeClr val="tx1"/>
                  </a:solidFill>
                </a:rPr>
                <a:t>　　　　ションによって様々なバリエーションが想定される。　</a:t>
              </a:r>
              <a:r>
                <a:rPr lang="en-US" altLang="ja-JP" sz="1200" i="1" dirty="0" smtClean="0">
                  <a:solidFill>
                    <a:schemeClr val="tx1"/>
                  </a:solidFill>
                </a:rPr>
                <a:t>※</a:t>
              </a:r>
              <a:r>
                <a:rPr lang="ja-JP" altLang="en-US" sz="1200" i="1" dirty="0" smtClean="0">
                  <a:solidFill>
                    <a:schemeClr val="tx1"/>
                  </a:solidFill>
                </a:rPr>
                <a:t>世界各地の</a:t>
              </a:r>
              <a:r>
                <a:rPr lang="en-US" altLang="ja-JP" sz="1200" i="1" dirty="0" smtClean="0">
                  <a:solidFill>
                    <a:schemeClr val="tx1"/>
                  </a:solidFill>
                  <a:latin typeface="Century" panose="02040604050505020304" pitchFamily="18" charset="0"/>
                </a:rPr>
                <a:t>IR</a:t>
              </a:r>
              <a:r>
                <a:rPr lang="ja-JP" altLang="en-US" sz="1200" i="1" dirty="0" smtClean="0">
                  <a:solidFill>
                    <a:schemeClr val="tx1"/>
                  </a:solidFill>
                </a:rPr>
                <a:t>構想は拡大化傾向、</a:t>
              </a:r>
              <a:r>
                <a:rPr lang="en-US" altLang="ja-JP" sz="1200" i="1" dirty="0" smtClean="0">
                  <a:solidFill>
                    <a:schemeClr val="tx1"/>
                  </a:solidFill>
                  <a:latin typeface="Century" panose="02040604050505020304" pitchFamily="18" charset="0"/>
                </a:rPr>
                <a:t>100ha</a:t>
              </a:r>
              <a:r>
                <a:rPr lang="ja-JP" altLang="en-US" sz="1200" i="1" dirty="0" smtClean="0">
                  <a:solidFill>
                    <a:schemeClr val="tx1"/>
                  </a:solidFill>
                </a:rPr>
                <a:t>規模もある</a:t>
              </a:r>
              <a:endParaRPr kumimoji="1" lang="ja-JP" altLang="en-US" sz="1200" i="1" dirty="0">
                <a:solidFill>
                  <a:schemeClr val="tx1"/>
                </a:solidFill>
              </a:endParaRPr>
            </a:p>
          </p:txBody>
        </p:sp>
        <p:sp>
          <p:nvSpPr>
            <p:cNvPr id="20" name="正方形/長方形 19"/>
            <p:cNvSpPr/>
            <p:nvPr/>
          </p:nvSpPr>
          <p:spPr>
            <a:xfrm>
              <a:off x="181274" y="5628568"/>
              <a:ext cx="656934" cy="1076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smtClean="0">
                  <a:latin typeface="HG丸ｺﾞｼｯｸM-PRO" pitchFamily="50" charset="-128"/>
                  <a:ea typeface="HG丸ｺﾞｼｯｸM-PRO" pitchFamily="50" charset="-128"/>
                </a:rPr>
                <a:t>概要</a:t>
              </a:r>
              <a:endParaRPr kumimoji="1" lang="ja-JP" altLang="en-US" sz="2400" dirty="0">
                <a:latin typeface="HG丸ｺﾞｼｯｸM-PRO" pitchFamily="50" charset="-128"/>
                <a:ea typeface="HG丸ｺﾞｼｯｸM-PRO" pitchFamily="50" charset="-128"/>
              </a:endParaRPr>
            </a:p>
          </p:txBody>
        </p:sp>
      </p:grpSp>
      <p:grpSp>
        <p:nvGrpSpPr>
          <p:cNvPr id="3" name="グループ化 2"/>
          <p:cNvGrpSpPr/>
          <p:nvPr/>
        </p:nvGrpSpPr>
        <p:grpSpPr>
          <a:xfrm>
            <a:off x="0" y="593175"/>
            <a:ext cx="9144000" cy="5140081"/>
            <a:chOff x="0" y="593175"/>
            <a:chExt cx="9144000" cy="5140081"/>
          </a:xfrm>
        </p:grpSpPr>
        <p:cxnSp>
          <p:nvCxnSpPr>
            <p:cNvPr id="5" name="直線コネクタ 4"/>
            <p:cNvCxnSpPr/>
            <p:nvPr/>
          </p:nvCxnSpPr>
          <p:spPr>
            <a:xfrm>
              <a:off x="0" y="593175"/>
              <a:ext cx="9144000" cy="0"/>
            </a:xfrm>
            <a:prstGeom prst="line">
              <a:avLst/>
            </a:prstGeom>
            <a:ln w="127000" cmpd="tri">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74" y="972348"/>
              <a:ext cx="8783214" cy="448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31837" y="692696"/>
              <a:ext cx="9112163" cy="5040560"/>
              <a:chOff x="181274" y="2021520"/>
              <a:chExt cx="8789274" cy="3756740"/>
            </a:xfrm>
          </p:grpSpPr>
          <p:sp>
            <p:nvSpPr>
              <p:cNvPr id="8" name="フレーム 7"/>
              <p:cNvSpPr/>
              <p:nvPr/>
            </p:nvSpPr>
            <p:spPr>
              <a:xfrm>
                <a:off x="181274" y="2021520"/>
                <a:ext cx="8789274" cy="3756740"/>
              </a:xfrm>
              <a:prstGeom prst="frame">
                <a:avLst>
                  <a:gd name="adj1" fmla="val 117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endParaRPr>
              </a:p>
            </p:txBody>
          </p:sp>
          <p:sp>
            <p:nvSpPr>
              <p:cNvPr id="10" name="正方形/長方形 9"/>
              <p:cNvSpPr/>
              <p:nvPr/>
            </p:nvSpPr>
            <p:spPr>
              <a:xfrm>
                <a:off x="5154124" y="2453568"/>
                <a:ext cx="1080120" cy="285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ホテル・カジノ</a:t>
                </a:r>
                <a:endParaRPr kumimoji="1" lang="ja-JP" altLang="en-US" sz="1200" b="1" dirty="0">
                  <a:solidFill>
                    <a:schemeClr val="tx1"/>
                  </a:solidFill>
                </a:endParaRPr>
              </a:p>
            </p:txBody>
          </p:sp>
          <p:sp>
            <p:nvSpPr>
              <p:cNvPr id="11" name="正方形/長方形 10"/>
              <p:cNvSpPr/>
              <p:nvPr/>
            </p:nvSpPr>
            <p:spPr>
              <a:xfrm>
                <a:off x="2705852" y="4757824"/>
                <a:ext cx="1440160" cy="285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bg1"/>
                    </a:solidFill>
                  </a:rPr>
                  <a:t>コンベンション施設</a:t>
                </a:r>
                <a:endParaRPr kumimoji="1" lang="ja-JP" altLang="en-US" sz="1200" b="1" dirty="0">
                  <a:solidFill>
                    <a:schemeClr val="bg1"/>
                  </a:solidFill>
                </a:endParaRPr>
              </a:p>
            </p:txBody>
          </p:sp>
          <p:sp>
            <p:nvSpPr>
              <p:cNvPr id="12" name="正方形/長方形 11"/>
              <p:cNvSpPr/>
              <p:nvPr/>
            </p:nvSpPr>
            <p:spPr>
              <a:xfrm>
                <a:off x="7642011" y="3447472"/>
                <a:ext cx="993240" cy="285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・ギャラリー</a:t>
                </a:r>
                <a:endParaRPr kumimoji="1" lang="ja-JP" altLang="en-US" sz="1200" b="1" dirty="0">
                  <a:solidFill>
                    <a:schemeClr val="tx1"/>
                  </a:solidFill>
                </a:endParaRPr>
              </a:p>
            </p:txBody>
          </p:sp>
          <p:sp>
            <p:nvSpPr>
              <p:cNvPr id="13" name="正方形/長方形 12"/>
              <p:cNvSpPr/>
              <p:nvPr/>
            </p:nvSpPr>
            <p:spPr>
              <a:xfrm>
                <a:off x="2123728" y="3128252"/>
                <a:ext cx="1656184" cy="428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スタジアム・</a:t>
                </a:r>
                <a:endParaRPr lang="en-US" altLang="ja-JP" sz="1200" b="1" dirty="0" smtClean="0">
                  <a:solidFill>
                    <a:schemeClr val="tx1"/>
                  </a:solidFill>
                </a:endParaRPr>
              </a:p>
              <a:p>
                <a:pPr algn="ctr"/>
                <a:r>
                  <a:rPr lang="ja-JP" altLang="en-US" sz="1200" b="1" dirty="0" smtClean="0">
                    <a:solidFill>
                      <a:schemeClr val="tx1"/>
                    </a:solidFill>
                  </a:rPr>
                  <a:t>アミューズメント施設</a:t>
                </a:r>
                <a:endParaRPr kumimoji="1" lang="ja-JP" altLang="en-US" sz="1200" b="1" dirty="0">
                  <a:solidFill>
                    <a:schemeClr val="tx1"/>
                  </a:solidFill>
                </a:endParaRPr>
              </a:p>
            </p:txBody>
          </p:sp>
          <p:sp>
            <p:nvSpPr>
              <p:cNvPr id="15" name="正方形/長方形 14"/>
              <p:cNvSpPr/>
              <p:nvPr/>
            </p:nvSpPr>
            <p:spPr>
              <a:xfrm>
                <a:off x="6804248" y="3437809"/>
                <a:ext cx="10801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ショッピング</a:t>
                </a:r>
                <a:r>
                  <a:rPr lang="ja-JP" altLang="en-US" sz="1200" b="1" dirty="0">
                    <a:solidFill>
                      <a:schemeClr val="tx1"/>
                    </a:solidFill>
                  </a:rPr>
                  <a:t>モール</a:t>
                </a:r>
                <a:endParaRPr kumimoji="1" lang="ja-JP" altLang="en-US" sz="1200" b="1" dirty="0">
                  <a:solidFill>
                    <a:schemeClr val="tx1"/>
                  </a:solidFill>
                </a:endParaRPr>
              </a:p>
            </p:txBody>
          </p:sp>
          <p:sp>
            <p:nvSpPr>
              <p:cNvPr id="16" name="正方形/長方形 15"/>
              <p:cNvSpPr/>
              <p:nvPr/>
            </p:nvSpPr>
            <p:spPr>
              <a:xfrm>
                <a:off x="4821905" y="3199720"/>
                <a:ext cx="648072" cy="285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劇場</a:t>
                </a:r>
                <a:endParaRPr kumimoji="1" lang="ja-JP" altLang="en-US" sz="1200" b="1" dirty="0">
                  <a:solidFill>
                    <a:schemeClr val="tx1"/>
                  </a:solidFill>
                </a:endParaRPr>
              </a:p>
            </p:txBody>
          </p:sp>
          <p:sp>
            <p:nvSpPr>
              <p:cNvPr id="14" name="正方形/長方形 13"/>
              <p:cNvSpPr/>
              <p:nvPr/>
            </p:nvSpPr>
            <p:spPr>
              <a:xfrm>
                <a:off x="4985262" y="5376796"/>
                <a:ext cx="3955339" cy="339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　大阪エンターテイメント都市構想</a:t>
                </a:r>
                <a:r>
                  <a:rPr lang="ja-JP" altLang="en-US" sz="1000" dirty="0">
                    <a:solidFill>
                      <a:schemeClr val="tx1"/>
                    </a:solidFill>
                  </a:rPr>
                  <a:t>研究会作成図をもとに加工</a:t>
                </a:r>
              </a:p>
              <a:p>
                <a:pPr algn="ctr"/>
                <a:r>
                  <a:rPr lang="en-US" altLang="ja-JP" sz="1000" dirty="0">
                    <a:solidFill>
                      <a:schemeClr val="tx1"/>
                    </a:solidFill>
                  </a:rPr>
                  <a:t>H22</a:t>
                </a:r>
                <a:r>
                  <a:rPr lang="ja-JP" altLang="en-US" sz="1000" dirty="0" smtClean="0">
                    <a:solidFill>
                      <a:schemeClr val="tx1"/>
                    </a:solidFill>
                  </a:rPr>
                  <a:t>年</a:t>
                </a:r>
                <a:r>
                  <a:rPr lang="en-US" altLang="ja-JP" sz="1000" dirty="0" smtClean="0">
                    <a:solidFill>
                      <a:schemeClr val="tx1"/>
                    </a:solidFill>
                  </a:rPr>
                  <a:t>1</a:t>
                </a:r>
                <a:r>
                  <a:rPr lang="ja-JP" altLang="en-US" sz="1000" dirty="0" smtClean="0">
                    <a:solidFill>
                      <a:schemeClr val="tx1"/>
                    </a:solidFill>
                  </a:rPr>
                  <a:t>月</a:t>
                </a:r>
                <a:r>
                  <a:rPr lang="ja-JP" altLang="en-US" sz="1000" dirty="0">
                    <a:solidFill>
                      <a:schemeClr val="tx1"/>
                    </a:solidFill>
                  </a:rPr>
                  <a:t>発行「</a:t>
                </a:r>
                <a:r>
                  <a:rPr lang="ja-JP" altLang="en-US" sz="1000" dirty="0" smtClean="0">
                    <a:solidFill>
                      <a:schemeClr val="tx1"/>
                    </a:solidFill>
                  </a:rPr>
                  <a:t>統合型エンターテイメント・リゾート </a:t>
                </a:r>
                <a:r>
                  <a:rPr lang="en-US" altLang="ja-JP" sz="1000" dirty="0" smtClean="0">
                    <a:solidFill>
                      <a:schemeClr val="tx1"/>
                    </a:solidFill>
                  </a:rPr>
                  <a:t>in</a:t>
                </a:r>
                <a:r>
                  <a:rPr lang="ja-JP" altLang="en-US" sz="1000" dirty="0" smtClean="0">
                    <a:solidFill>
                      <a:schemeClr val="tx1"/>
                    </a:solidFill>
                  </a:rPr>
                  <a:t> 大阪」報告書より　</a:t>
                </a:r>
                <a:endParaRPr kumimoji="1" lang="ja-JP" altLang="en-US" sz="1000" dirty="0">
                  <a:solidFill>
                    <a:schemeClr val="tx1"/>
                  </a:solidFill>
                </a:endParaRPr>
              </a:p>
            </p:txBody>
          </p:sp>
        </p:grpSp>
        <p:sp>
          <p:nvSpPr>
            <p:cNvPr id="2" name="大かっこ 1"/>
            <p:cNvSpPr/>
            <p:nvPr/>
          </p:nvSpPr>
          <p:spPr>
            <a:xfrm>
              <a:off x="5138016" y="5206853"/>
              <a:ext cx="3888828" cy="388007"/>
            </a:xfrm>
            <a:prstGeom prst="bracketPair">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 name="1 つの角を切り取った四角形 5"/>
          <p:cNvSpPr/>
          <p:nvPr/>
        </p:nvSpPr>
        <p:spPr>
          <a:xfrm>
            <a:off x="164039" y="836712"/>
            <a:ext cx="3327841" cy="360040"/>
          </a:xfrm>
          <a:prstGeom prst="snip1Rect">
            <a:avLst>
              <a:gd name="adj" fmla="val 283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lang="en-US" altLang="ja-JP" sz="2400" b="1" dirty="0" smtClean="0">
                <a:latin typeface="Century" panose="02040604050505020304" pitchFamily="18" charset="0"/>
                <a:ea typeface="HG丸ｺﾞｼｯｸM-PRO" pitchFamily="50" charset="-128"/>
              </a:rPr>
              <a:t>Ⅲ-2</a:t>
            </a:r>
            <a:r>
              <a:rPr lang="ja-JP" altLang="en-US" sz="2400" b="1" dirty="0" smtClean="0">
                <a:latin typeface="Century" panose="02040604050505020304" pitchFamily="18" charset="0"/>
                <a:ea typeface="HG丸ｺﾞｼｯｸM-PRO" pitchFamily="50" charset="-128"/>
              </a:rPr>
              <a:t> “</a:t>
            </a:r>
            <a:r>
              <a:rPr lang="en-US" altLang="ja-JP" sz="2400" b="1" dirty="0" smtClean="0">
                <a:latin typeface="Century" panose="02040604050505020304" pitchFamily="18" charset="0"/>
                <a:ea typeface="HG丸ｺﾞｼｯｸM-PRO" pitchFamily="50" charset="-128"/>
              </a:rPr>
              <a:t>IR</a:t>
            </a:r>
            <a:r>
              <a:rPr lang="ja-JP" altLang="en-US" sz="2400" b="1" dirty="0" smtClean="0">
                <a:latin typeface="HG丸ｺﾞｼｯｸM-PRO" pitchFamily="50" charset="-128"/>
                <a:ea typeface="HG丸ｺﾞｼｯｸM-PRO" pitchFamily="50" charset="-128"/>
              </a:rPr>
              <a:t>”</a:t>
            </a:r>
            <a:r>
              <a:rPr lang="ja-JP" altLang="en-US" sz="2400" b="1" dirty="0" smtClean="0">
                <a:latin typeface="HGｺﾞｼｯｸM" panose="020B0609000000000000" pitchFamily="49" charset="-128"/>
                <a:ea typeface="HGｺﾞｼｯｸM" panose="020B0609000000000000" pitchFamily="49" charset="-128"/>
              </a:rPr>
              <a:t>イメージ</a:t>
            </a:r>
            <a:endParaRPr kumimoji="1" lang="ja-JP" altLang="en-US" sz="2400" b="1" dirty="0">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399455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500"/>
                            </p:stCondLst>
                            <p:childTnLst>
                              <p:par>
                                <p:cTn id="9" presetID="2" presetClass="entr" presetSubtype="4" fill="hold" nodeType="afterEffect">
                                  <p:stCondLst>
                                    <p:cond delay="1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837" y="8400"/>
            <a:ext cx="9112163"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ja-JP" altLang="en-US"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大阪</a:t>
            </a:r>
            <a:r>
              <a:rPr lang="ja-JP" altLang="en-US" sz="1400" spc="50" dirty="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に</a:t>
            </a:r>
            <a:r>
              <a:rPr lang="ja-JP" altLang="en-US"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おける統合型リゾート（</a:t>
            </a:r>
            <a:r>
              <a:rPr lang="en-US" altLang="ja-JP" sz="1400" spc="50" dirty="0" smtClean="0">
                <a:ln w="11430"/>
                <a:gradFill>
                  <a:gsLst>
                    <a:gs pos="25000">
                      <a:schemeClr val="accent2">
                        <a:satMod val="155000"/>
                      </a:schemeClr>
                    </a:gs>
                    <a:gs pos="100000">
                      <a:schemeClr val="accent2">
                        <a:shade val="45000"/>
                        <a:satMod val="165000"/>
                      </a:schemeClr>
                    </a:gs>
                  </a:gsLst>
                  <a:lin ang="5400000"/>
                </a:gradFill>
                <a:latin typeface="Century" panose="02040604050505020304" pitchFamily="18" charset="0"/>
                <a:ea typeface="HGｺﾞｼｯｸM" panose="020B0609000000000000" pitchFamily="49" charset="-128"/>
              </a:rPr>
              <a:t>IR</a:t>
            </a:r>
            <a:r>
              <a:rPr lang="ja-JP" altLang="en-US"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）立地に向けて</a:t>
            </a:r>
            <a:endParaRPr lang="en-US" altLang="ja-JP" sz="1400"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endParaRPr>
          </a:p>
          <a:p>
            <a:pPr algn="r"/>
            <a:r>
              <a:rPr lang="ja-JP" altLang="en-US" sz="1600" cap="none" spc="50" dirty="0" smtClean="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rPr>
              <a:t>～基本コンセプト案～</a:t>
            </a:r>
            <a:endParaRPr lang="ja-JP" altLang="en-US" sz="1600" cap="none" spc="50" dirty="0">
              <a:ln w="11430"/>
              <a:gradFill>
                <a:gsLst>
                  <a:gs pos="25000">
                    <a:schemeClr val="accent2">
                      <a:satMod val="155000"/>
                    </a:schemeClr>
                  </a:gs>
                  <a:gs pos="100000">
                    <a:schemeClr val="accent2">
                      <a:shade val="45000"/>
                      <a:satMod val="165000"/>
                    </a:schemeClr>
                  </a:gs>
                </a:gsLst>
                <a:lin ang="5400000"/>
              </a:gradFill>
              <a:latin typeface="HGｺﾞｼｯｸM" panose="020B0609000000000000" pitchFamily="49" charset="-128"/>
              <a:ea typeface="HGｺﾞｼｯｸM" panose="020B0609000000000000" pitchFamily="49" charset="-128"/>
            </a:endParaRPr>
          </a:p>
        </p:txBody>
      </p:sp>
      <p:cxnSp>
        <p:nvCxnSpPr>
          <p:cNvPr id="5" name="直線コネクタ 4"/>
          <p:cNvCxnSpPr/>
          <p:nvPr/>
        </p:nvCxnSpPr>
        <p:spPr>
          <a:xfrm>
            <a:off x="0" y="593175"/>
            <a:ext cx="9144000" cy="0"/>
          </a:xfrm>
          <a:prstGeom prst="line">
            <a:avLst/>
          </a:prstGeom>
          <a:ln w="127000" cmpd="tri">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1 つの角を切り取った四角形 5"/>
          <p:cNvSpPr/>
          <p:nvPr/>
        </p:nvSpPr>
        <p:spPr>
          <a:xfrm>
            <a:off x="181274" y="692696"/>
            <a:ext cx="3886670" cy="360040"/>
          </a:xfrm>
          <a:prstGeom prst="snip1Rect">
            <a:avLst>
              <a:gd name="adj" fmla="val 283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lang="en-US" altLang="ja-JP" sz="2400" b="1" dirty="0" smtClean="0">
                <a:latin typeface="HG丸ｺﾞｼｯｸM-PRO" pitchFamily="50" charset="-128"/>
                <a:ea typeface="HG丸ｺﾞｼｯｸM-PRO" pitchFamily="50" charset="-128"/>
              </a:rPr>
              <a:t>Ⅲ-</a:t>
            </a:r>
            <a:r>
              <a:rPr lang="en-US" altLang="ja-JP" sz="2400" b="1" dirty="0" smtClean="0">
                <a:latin typeface="Century" panose="02040604050505020304" pitchFamily="18" charset="0"/>
                <a:ea typeface="HG丸ｺﾞｼｯｸM-PRO" pitchFamily="50" charset="-128"/>
              </a:rPr>
              <a:t>3</a:t>
            </a:r>
            <a:r>
              <a:rPr lang="ja-JP" altLang="en-US" sz="2400" b="1" dirty="0" smtClean="0">
                <a:latin typeface="Century" panose="02040604050505020304" pitchFamily="18" charset="0"/>
                <a:ea typeface="HG丸ｺﾞｼｯｸM-PRO" pitchFamily="50" charset="-128"/>
              </a:rPr>
              <a:t>　</a:t>
            </a:r>
            <a:r>
              <a:rPr lang="en-US" altLang="ja-JP" sz="2400" b="1" dirty="0" smtClean="0">
                <a:latin typeface="Century" panose="02040604050505020304" pitchFamily="18" charset="0"/>
                <a:ea typeface="HG丸ｺﾞｼｯｸM-PRO" pitchFamily="50" charset="-128"/>
              </a:rPr>
              <a:t>“IR</a:t>
            </a:r>
            <a:r>
              <a:rPr lang="en-US" altLang="ja-JP" sz="2400" b="1" dirty="0" smtClean="0">
                <a:latin typeface="HG丸ｺﾞｼｯｸM-PRO" pitchFamily="50" charset="-128"/>
                <a:ea typeface="HG丸ｺﾞｼｯｸM-PRO" pitchFamily="50" charset="-128"/>
              </a:rPr>
              <a:t>”</a:t>
            </a:r>
            <a:r>
              <a:rPr lang="ja-JP" altLang="en-US" sz="2400" b="1" dirty="0" smtClean="0">
                <a:latin typeface="HGｺﾞｼｯｸM" panose="020B0609000000000000" pitchFamily="49" charset="-128"/>
                <a:ea typeface="HGｺﾞｼｯｸM" panose="020B0609000000000000" pitchFamily="49" charset="-128"/>
              </a:rPr>
              <a:t>の立地候補地</a:t>
            </a:r>
            <a:endParaRPr lang="ja-JP" altLang="en-US" sz="2400" b="1" dirty="0">
              <a:latin typeface="HGｺﾞｼｯｸM" panose="020B0609000000000000" pitchFamily="49" charset="-128"/>
              <a:ea typeface="HGｺﾞｼｯｸM" panose="020B0609000000000000" pitchFamily="49" charset="-128"/>
            </a:endParaRPr>
          </a:p>
        </p:txBody>
      </p:sp>
      <p:grpSp>
        <p:nvGrpSpPr>
          <p:cNvPr id="7" name="グループ化 6"/>
          <p:cNvGrpSpPr/>
          <p:nvPr/>
        </p:nvGrpSpPr>
        <p:grpSpPr>
          <a:xfrm>
            <a:off x="169837" y="1196752"/>
            <a:ext cx="4822775" cy="2232248"/>
            <a:chOff x="169837" y="1196752"/>
            <a:chExt cx="4822775" cy="2232248"/>
          </a:xfrm>
        </p:grpSpPr>
        <p:sp>
          <p:nvSpPr>
            <p:cNvPr id="2" name="正方形/長方形 1"/>
            <p:cNvSpPr/>
            <p:nvPr/>
          </p:nvSpPr>
          <p:spPr>
            <a:xfrm>
              <a:off x="169837" y="1196752"/>
              <a:ext cx="2411387"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tx1"/>
                  </a:solidFill>
                  <a:latin typeface="Century" panose="02040604050505020304" pitchFamily="18" charset="0"/>
                  <a:ea typeface="HGｺﾞｼｯｸM" panose="020B0609000000000000" pitchFamily="49" charset="-128"/>
                </a:rPr>
                <a:t>IR</a:t>
              </a:r>
              <a:r>
                <a:rPr kumimoji="1" lang="ja-JP" altLang="en-US" sz="2000" b="1" dirty="0" smtClean="0">
                  <a:solidFill>
                    <a:schemeClr val="tx1"/>
                  </a:solidFill>
                  <a:latin typeface="Century" panose="02040604050505020304" pitchFamily="18" charset="0"/>
                  <a:ea typeface="HGｺﾞｼｯｸM" panose="020B0609000000000000" pitchFamily="49" charset="-128"/>
                </a:rPr>
                <a:t>事</a:t>
              </a:r>
              <a:r>
                <a:rPr kumimoji="1" lang="ja-JP" altLang="en-US" sz="2000" b="1" dirty="0" smtClean="0">
                  <a:solidFill>
                    <a:schemeClr val="tx1"/>
                  </a:solidFill>
                  <a:latin typeface="HGｺﾞｼｯｸM" panose="020B0609000000000000" pitchFamily="49" charset="-128"/>
                  <a:ea typeface="HGｺﾞｼｯｸM" panose="020B0609000000000000" pitchFamily="49" charset="-128"/>
                </a:rPr>
                <a:t>業者のニーズ</a:t>
              </a:r>
              <a:endParaRPr kumimoji="1" lang="ja-JP" altLang="en-US" sz="2000" b="1" dirty="0">
                <a:solidFill>
                  <a:schemeClr val="tx1"/>
                </a:solidFill>
                <a:latin typeface="HGｺﾞｼｯｸM" panose="020B0609000000000000" pitchFamily="49" charset="-128"/>
                <a:ea typeface="HGｺﾞｼｯｸM" panose="020B0609000000000000" pitchFamily="49" charset="-128"/>
              </a:endParaRPr>
            </a:p>
          </p:txBody>
        </p:sp>
        <p:sp>
          <p:nvSpPr>
            <p:cNvPr id="3" name="正方形/長方形 2"/>
            <p:cNvSpPr/>
            <p:nvPr/>
          </p:nvSpPr>
          <p:spPr>
            <a:xfrm>
              <a:off x="169838" y="1628800"/>
              <a:ext cx="4822774"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smtClean="0">
                  <a:solidFill>
                    <a:schemeClr val="tx1"/>
                  </a:solidFill>
                  <a:latin typeface="HGｺﾞｼｯｸM" panose="020B0609000000000000" pitchFamily="49" charset="-128"/>
                  <a:ea typeface="HGｺﾞｼｯｸM" panose="020B0609000000000000" pitchFamily="49" charset="-128"/>
                </a:rPr>
                <a:t>・都心から主要交通機関で概ね</a:t>
              </a:r>
              <a:r>
                <a:rPr kumimoji="1" lang="en-US" altLang="ja-JP" dirty="0" smtClean="0">
                  <a:solidFill>
                    <a:schemeClr val="tx1"/>
                  </a:solidFill>
                  <a:latin typeface="Century" panose="02040604050505020304" pitchFamily="18" charset="0"/>
                  <a:ea typeface="HGｺﾞｼｯｸM" panose="020B0609000000000000" pitchFamily="49" charset="-128"/>
                </a:rPr>
                <a:t>30</a:t>
              </a:r>
              <a:r>
                <a:rPr kumimoji="1" lang="ja-JP" altLang="en-US" dirty="0" smtClean="0">
                  <a:solidFill>
                    <a:schemeClr val="tx1"/>
                  </a:solidFill>
                  <a:latin typeface="Century" panose="02040604050505020304" pitchFamily="18" charset="0"/>
                  <a:ea typeface="HGｺﾞｼｯｸM" panose="020B0609000000000000" pitchFamily="49" charset="-128"/>
                </a:rPr>
                <a:t>分以内、</a:t>
              </a:r>
              <a:endParaRPr kumimoji="1" lang="en-US" altLang="ja-JP" dirty="0" smtClean="0">
                <a:solidFill>
                  <a:schemeClr val="tx1"/>
                </a:solidFill>
                <a:latin typeface="Century" panose="02040604050505020304" pitchFamily="18" charset="0"/>
                <a:ea typeface="HGｺﾞｼｯｸM" panose="020B0609000000000000" pitchFamily="49" charset="-128"/>
              </a:endParaRPr>
            </a:p>
            <a:p>
              <a:r>
                <a:rPr lang="ja-JP" altLang="en-US" dirty="0">
                  <a:solidFill>
                    <a:schemeClr val="tx1"/>
                  </a:solidFill>
                  <a:latin typeface="Century" panose="02040604050505020304" pitchFamily="18" charset="0"/>
                  <a:ea typeface="HGｺﾞｼｯｸM" panose="020B0609000000000000" pitchFamily="49" charset="-128"/>
                </a:rPr>
                <a:t>　</a:t>
              </a:r>
              <a:r>
                <a:rPr kumimoji="1" lang="ja-JP" altLang="en-US" dirty="0" smtClean="0">
                  <a:solidFill>
                    <a:schemeClr val="tx1"/>
                  </a:solidFill>
                  <a:latin typeface="Century" panose="02040604050505020304" pitchFamily="18" charset="0"/>
                  <a:ea typeface="HGｺﾞｼｯｸM" panose="020B0609000000000000" pitchFamily="49" charset="-128"/>
                </a:rPr>
                <a:t>かつ、国際空港から</a:t>
              </a:r>
              <a:r>
                <a:rPr kumimoji="1" lang="en-US" altLang="ja-JP" dirty="0" smtClean="0">
                  <a:solidFill>
                    <a:schemeClr val="tx1"/>
                  </a:solidFill>
                  <a:latin typeface="Century" panose="02040604050505020304" pitchFamily="18" charset="0"/>
                  <a:ea typeface="HGｺﾞｼｯｸM" panose="020B0609000000000000" pitchFamily="49" charset="-128"/>
                </a:rPr>
                <a:t>60</a:t>
              </a:r>
              <a:r>
                <a:rPr kumimoji="1" lang="ja-JP" altLang="en-US" dirty="0" smtClean="0">
                  <a:solidFill>
                    <a:schemeClr val="tx1"/>
                  </a:solidFill>
                  <a:latin typeface="Century" panose="02040604050505020304" pitchFamily="18" charset="0"/>
                  <a:ea typeface="HGｺﾞｼｯｸM" panose="020B0609000000000000" pitchFamily="49" charset="-128"/>
                </a:rPr>
                <a:t>分以内の立地</a:t>
              </a:r>
              <a:endParaRPr kumimoji="1" lang="en-US" altLang="ja-JP" dirty="0" smtClean="0">
                <a:solidFill>
                  <a:schemeClr val="tx1"/>
                </a:solidFill>
                <a:latin typeface="Century" panose="02040604050505020304" pitchFamily="18" charset="0"/>
                <a:ea typeface="HGｺﾞｼｯｸM" panose="020B0609000000000000" pitchFamily="49" charset="-128"/>
              </a:endParaRPr>
            </a:p>
            <a:p>
              <a:r>
                <a:rPr lang="ja-JP" altLang="en-US" dirty="0" smtClean="0">
                  <a:solidFill>
                    <a:schemeClr val="tx1"/>
                  </a:solidFill>
                  <a:latin typeface="Century" panose="02040604050505020304" pitchFamily="18" charset="0"/>
                  <a:ea typeface="HGｺﾞｼｯｸM" panose="020B0609000000000000" pitchFamily="49" charset="-128"/>
                </a:rPr>
                <a:t>・法整備の状況に即応し、</a:t>
              </a:r>
              <a:endParaRPr lang="en-US" altLang="ja-JP" dirty="0" smtClean="0">
                <a:solidFill>
                  <a:schemeClr val="tx1"/>
                </a:solidFill>
                <a:latin typeface="Century" panose="02040604050505020304" pitchFamily="18" charset="0"/>
                <a:ea typeface="HGｺﾞｼｯｸM" panose="020B0609000000000000" pitchFamily="49" charset="-128"/>
              </a:endParaRPr>
            </a:p>
            <a:p>
              <a:r>
                <a:rPr lang="ja-JP" altLang="en-US" dirty="0">
                  <a:solidFill>
                    <a:schemeClr val="tx1"/>
                  </a:solidFill>
                  <a:latin typeface="Century" panose="02040604050505020304" pitchFamily="18" charset="0"/>
                  <a:ea typeface="HGｺﾞｼｯｸM" panose="020B0609000000000000" pitchFamily="49" charset="-128"/>
                </a:rPr>
                <a:t>　</a:t>
              </a:r>
              <a:r>
                <a:rPr lang="ja-JP" altLang="en-US" dirty="0" smtClean="0">
                  <a:solidFill>
                    <a:schemeClr val="tx1"/>
                  </a:solidFill>
                  <a:latin typeface="Century" panose="02040604050505020304" pitchFamily="18" charset="0"/>
                  <a:ea typeface="HGｺﾞｼｯｸM" panose="020B0609000000000000" pitchFamily="49" charset="-128"/>
                </a:rPr>
                <a:t>早期に</a:t>
              </a:r>
              <a:r>
                <a:rPr lang="en-US" altLang="ja-JP" dirty="0" smtClean="0">
                  <a:solidFill>
                    <a:schemeClr val="tx1"/>
                  </a:solidFill>
                  <a:latin typeface="Century" panose="02040604050505020304" pitchFamily="18" charset="0"/>
                  <a:ea typeface="HGｺﾞｼｯｸM" panose="020B0609000000000000" pitchFamily="49" charset="-128"/>
                </a:rPr>
                <a:t>IR</a:t>
              </a:r>
              <a:r>
                <a:rPr lang="ja-JP" altLang="en-US" dirty="0" smtClean="0">
                  <a:solidFill>
                    <a:schemeClr val="tx1"/>
                  </a:solidFill>
                  <a:latin typeface="Century" panose="02040604050505020304" pitchFamily="18" charset="0"/>
                  <a:ea typeface="HGｺﾞｼｯｸM" panose="020B0609000000000000" pitchFamily="49" charset="-128"/>
                </a:rPr>
                <a:t>運営を開始できる環境</a:t>
              </a:r>
              <a:endParaRPr lang="en-US" altLang="ja-JP" dirty="0" smtClean="0">
                <a:solidFill>
                  <a:schemeClr val="tx1"/>
                </a:solidFill>
                <a:latin typeface="Century" panose="02040604050505020304" pitchFamily="18" charset="0"/>
                <a:ea typeface="HGｺﾞｼｯｸM" panose="020B0609000000000000" pitchFamily="49" charset="-128"/>
              </a:endParaRPr>
            </a:p>
            <a:p>
              <a:r>
                <a:rPr kumimoji="1" lang="ja-JP" altLang="en-US" dirty="0" smtClean="0">
                  <a:solidFill>
                    <a:schemeClr val="tx1"/>
                  </a:solidFill>
                  <a:latin typeface="HGｺﾞｼｯｸM" panose="020B0609000000000000" pitchFamily="49" charset="-128"/>
                  <a:ea typeface="HGｺﾞｼｯｸM" panose="020B0609000000000000" pitchFamily="49" charset="-128"/>
                </a:rPr>
                <a:t>・交通インフラの充実など集客力の高い環境</a:t>
              </a:r>
              <a:endParaRPr kumimoji="1" lang="en-US" altLang="ja-JP" dirty="0" smtClean="0">
                <a:solidFill>
                  <a:schemeClr val="tx1"/>
                </a:solidFill>
                <a:latin typeface="HGｺﾞｼｯｸM" panose="020B0609000000000000" pitchFamily="49" charset="-128"/>
                <a:ea typeface="HGｺﾞｼｯｸM" panose="020B0609000000000000" pitchFamily="49" charset="-128"/>
              </a:endParaRPr>
            </a:p>
            <a:p>
              <a:r>
                <a:rPr lang="ja-JP" altLang="en-US" dirty="0" smtClean="0">
                  <a:solidFill>
                    <a:schemeClr val="tx1"/>
                  </a:solidFill>
                  <a:latin typeface="HGｺﾞｼｯｸM" panose="020B0609000000000000" pitchFamily="49" charset="-128"/>
                  <a:ea typeface="HGｺﾞｼｯｸM" panose="020B0609000000000000" pitchFamily="49" charset="-128"/>
                </a:rPr>
                <a:t>・非日常空間の創出が可能な環境</a:t>
              </a:r>
              <a:endParaRPr kumimoji="1" lang="ja-JP" altLang="en-US" dirty="0">
                <a:solidFill>
                  <a:schemeClr val="tx1"/>
                </a:solidFill>
                <a:latin typeface="HGｺﾞｼｯｸM" panose="020B0609000000000000" pitchFamily="49" charset="-128"/>
                <a:ea typeface="HGｺﾞｼｯｸM" panose="020B0609000000000000" pitchFamily="49" charset="-128"/>
              </a:endParaRPr>
            </a:p>
          </p:txBody>
        </p:sp>
      </p:grpSp>
      <p:sp>
        <p:nvSpPr>
          <p:cNvPr id="13" name="ストライプ矢印 12"/>
          <p:cNvSpPr/>
          <p:nvPr/>
        </p:nvSpPr>
        <p:spPr>
          <a:xfrm>
            <a:off x="4988625" y="2240868"/>
            <a:ext cx="648072" cy="576064"/>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5636697" y="1196752"/>
            <a:ext cx="3327791" cy="2232248"/>
            <a:chOff x="5636697" y="1196752"/>
            <a:chExt cx="3327791" cy="2232248"/>
          </a:xfrm>
        </p:grpSpPr>
        <p:sp>
          <p:nvSpPr>
            <p:cNvPr id="17" name="正方形/長方形 16"/>
            <p:cNvSpPr/>
            <p:nvPr/>
          </p:nvSpPr>
          <p:spPr>
            <a:xfrm>
              <a:off x="5636697" y="1196752"/>
              <a:ext cx="1930072"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HGｺﾞｼｯｸM" panose="020B0609000000000000" pitchFamily="49" charset="-128"/>
                  <a:ea typeface="HGｺﾞｼｯｸM" panose="020B0609000000000000" pitchFamily="49" charset="-128"/>
                </a:rPr>
                <a:t>候補地の例</a:t>
              </a:r>
              <a:endParaRPr kumimoji="1" lang="ja-JP" altLang="en-US" sz="2000" b="1" dirty="0">
                <a:solidFill>
                  <a:schemeClr val="tx1"/>
                </a:solidFill>
                <a:latin typeface="HGｺﾞｼｯｸM" panose="020B0609000000000000" pitchFamily="49" charset="-128"/>
                <a:ea typeface="HGｺﾞｼｯｸM" panose="020B0609000000000000" pitchFamily="49" charset="-128"/>
              </a:endParaRPr>
            </a:p>
          </p:txBody>
        </p:sp>
        <p:sp>
          <p:nvSpPr>
            <p:cNvPr id="18" name="正方形/長方形 17"/>
            <p:cNvSpPr/>
            <p:nvPr/>
          </p:nvSpPr>
          <p:spPr>
            <a:xfrm>
              <a:off x="5636697" y="1628800"/>
              <a:ext cx="3327791"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b="1" dirty="0" smtClean="0">
                  <a:solidFill>
                    <a:srgbClr val="FF0000"/>
                  </a:solidFill>
                  <a:latin typeface="HGｺﾞｼｯｸM" panose="020B0609000000000000" pitchFamily="49" charset="-128"/>
                  <a:ea typeface="HGｺﾞｼｯｸM" panose="020B0609000000000000" pitchFamily="49" charset="-128"/>
                </a:rPr>
                <a:t>★夢洲を軸とした</a:t>
              </a:r>
              <a:endParaRPr kumimoji="1" lang="en-US" altLang="ja-JP" b="1" dirty="0" smtClean="0">
                <a:solidFill>
                  <a:srgbClr val="FF0000"/>
                </a:solidFill>
                <a:latin typeface="HGｺﾞｼｯｸM" panose="020B0609000000000000" pitchFamily="49" charset="-128"/>
                <a:ea typeface="HGｺﾞｼｯｸM" panose="020B0609000000000000" pitchFamily="49" charset="-128"/>
              </a:endParaRPr>
            </a:p>
            <a:p>
              <a:r>
                <a:rPr lang="ja-JP" altLang="en-US" b="1" dirty="0">
                  <a:solidFill>
                    <a:srgbClr val="FF0000"/>
                  </a:solidFill>
                  <a:latin typeface="HGｺﾞｼｯｸM" panose="020B0609000000000000" pitchFamily="49" charset="-128"/>
                  <a:ea typeface="HGｺﾞｼｯｸM" panose="020B0609000000000000" pitchFamily="49" charset="-128"/>
                </a:rPr>
                <a:t>　</a:t>
              </a:r>
              <a:r>
                <a:rPr lang="ja-JP" altLang="en-US" b="1" dirty="0" smtClean="0">
                  <a:solidFill>
                    <a:srgbClr val="FF0000"/>
                  </a:solidFill>
                  <a:latin typeface="HGｺﾞｼｯｸM" panose="020B0609000000000000" pitchFamily="49" charset="-128"/>
                  <a:ea typeface="HGｺﾞｼｯｸM" panose="020B0609000000000000" pitchFamily="49" charset="-128"/>
                </a:rPr>
                <a:t>　</a:t>
              </a:r>
              <a:r>
                <a:rPr kumimoji="1" lang="ja-JP" altLang="en-US" b="1" dirty="0" smtClean="0">
                  <a:solidFill>
                    <a:srgbClr val="FF0000"/>
                  </a:solidFill>
                  <a:latin typeface="HGｺﾞｼｯｸM" panose="020B0609000000000000" pitchFamily="49" charset="-128"/>
                  <a:ea typeface="HGｺﾞｼｯｸM" panose="020B0609000000000000" pitchFamily="49" charset="-128"/>
                </a:rPr>
                <a:t>大阪市内ベイエリア</a:t>
              </a:r>
              <a:endParaRPr kumimoji="1" lang="en-US" altLang="ja-JP" b="1" dirty="0" smtClean="0">
                <a:solidFill>
                  <a:srgbClr val="FF0000"/>
                </a:solidFill>
                <a:latin typeface="HGｺﾞｼｯｸM" panose="020B0609000000000000" pitchFamily="49" charset="-128"/>
                <a:ea typeface="HGｺﾞｼｯｸM" panose="020B0609000000000000" pitchFamily="49" charset="-128"/>
              </a:endParaRPr>
            </a:p>
            <a:p>
              <a:endParaRPr lang="en-US" altLang="ja-JP" sz="400" dirty="0" smtClean="0">
                <a:solidFill>
                  <a:schemeClr val="tx1"/>
                </a:solidFill>
                <a:latin typeface="HGｺﾞｼｯｸM" panose="020B0609000000000000" pitchFamily="49" charset="-128"/>
                <a:ea typeface="HGｺﾞｼｯｸM" panose="020B0609000000000000" pitchFamily="49" charset="-128"/>
              </a:endParaRPr>
            </a:p>
            <a:p>
              <a:r>
                <a:rPr lang="en-US" altLang="ja-JP" sz="1400" dirty="0" smtClean="0">
                  <a:solidFill>
                    <a:schemeClr val="tx1"/>
                  </a:solidFill>
                  <a:latin typeface="HGｺﾞｼｯｸM" panose="020B0609000000000000" pitchFamily="49" charset="-128"/>
                  <a:ea typeface="HGｺﾞｼｯｸM" panose="020B0609000000000000" pitchFamily="49" charset="-128"/>
                </a:rPr>
                <a:t>※</a:t>
              </a:r>
              <a:r>
                <a:rPr lang="ja-JP" altLang="en-US" sz="1400" dirty="0" smtClean="0">
                  <a:solidFill>
                    <a:schemeClr val="tx1"/>
                  </a:solidFill>
                  <a:latin typeface="HGｺﾞｼｯｸM" panose="020B0609000000000000" pitchFamily="49" charset="-128"/>
                  <a:ea typeface="HGｺﾞｼｯｸM" panose="020B0609000000000000" pitchFamily="49" charset="-128"/>
                </a:rPr>
                <a:t>事業者のニーズを満たすとともに、</a:t>
              </a:r>
              <a:endParaRPr lang="en-US" altLang="ja-JP" sz="1400" dirty="0" smtClean="0">
                <a:solidFill>
                  <a:schemeClr val="tx1"/>
                </a:solidFill>
                <a:latin typeface="HGｺﾞｼｯｸM" panose="020B0609000000000000" pitchFamily="49" charset="-128"/>
                <a:ea typeface="HGｺﾞｼｯｸM" panose="020B0609000000000000" pitchFamily="49" charset="-128"/>
              </a:endParaRPr>
            </a:p>
            <a:p>
              <a:r>
                <a:rPr lang="ja-JP" altLang="en-US" sz="1400" dirty="0">
                  <a:solidFill>
                    <a:schemeClr val="tx1"/>
                  </a:solidFill>
                  <a:latin typeface="HGｺﾞｼｯｸM" panose="020B0609000000000000" pitchFamily="49" charset="-128"/>
                  <a:ea typeface="HGｺﾞｼｯｸM" panose="020B0609000000000000" pitchFamily="49" charset="-128"/>
                </a:rPr>
                <a:t>　</a:t>
              </a:r>
              <a:r>
                <a:rPr lang="ja-JP" altLang="en-US" sz="1400" dirty="0" smtClean="0">
                  <a:solidFill>
                    <a:schemeClr val="tx1"/>
                  </a:solidFill>
                  <a:latin typeface="HGｺﾞｼｯｸM" panose="020B0609000000000000" pitchFamily="49" charset="-128"/>
                  <a:ea typeface="HGｺﾞｼｯｸM" panose="020B0609000000000000" pitchFamily="49" charset="-128"/>
                </a:rPr>
                <a:t>地域社会にもたらす観光振興・経済</a:t>
              </a:r>
              <a:endParaRPr lang="en-US" altLang="ja-JP" sz="1400" dirty="0" smtClean="0">
                <a:solidFill>
                  <a:schemeClr val="tx1"/>
                </a:solidFill>
                <a:latin typeface="HGｺﾞｼｯｸM" panose="020B0609000000000000" pitchFamily="49" charset="-128"/>
                <a:ea typeface="HGｺﾞｼｯｸM" panose="020B0609000000000000" pitchFamily="49" charset="-128"/>
              </a:endParaRPr>
            </a:p>
            <a:p>
              <a:r>
                <a:rPr lang="ja-JP" altLang="en-US" sz="1400" dirty="0">
                  <a:solidFill>
                    <a:schemeClr val="tx1"/>
                  </a:solidFill>
                  <a:latin typeface="HGｺﾞｼｯｸM" panose="020B0609000000000000" pitchFamily="49" charset="-128"/>
                  <a:ea typeface="HGｺﾞｼｯｸM" panose="020B0609000000000000" pitchFamily="49" charset="-128"/>
                </a:rPr>
                <a:t>　</a:t>
              </a:r>
              <a:r>
                <a:rPr lang="ja-JP" altLang="en-US" sz="1400" dirty="0" smtClean="0">
                  <a:solidFill>
                    <a:schemeClr val="tx1"/>
                  </a:solidFill>
                  <a:latin typeface="HGｺﾞｼｯｸM" panose="020B0609000000000000" pitchFamily="49" charset="-128"/>
                  <a:ea typeface="HGｺﾞｼｯｸM" panose="020B0609000000000000" pitchFamily="49" charset="-128"/>
                </a:rPr>
                <a:t>効果が高く、地域における観光・産</a:t>
              </a:r>
              <a:endParaRPr lang="en-US" altLang="ja-JP" sz="1400" dirty="0" smtClean="0">
                <a:solidFill>
                  <a:schemeClr val="tx1"/>
                </a:solidFill>
                <a:latin typeface="HGｺﾞｼｯｸM" panose="020B0609000000000000" pitchFamily="49" charset="-128"/>
                <a:ea typeface="HGｺﾞｼｯｸM" panose="020B0609000000000000" pitchFamily="49" charset="-128"/>
              </a:endParaRPr>
            </a:p>
            <a:p>
              <a:r>
                <a:rPr lang="ja-JP" altLang="en-US" sz="1400" dirty="0">
                  <a:solidFill>
                    <a:schemeClr val="tx1"/>
                  </a:solidFill>
                  <a:latin typeface="HGｺﾞｼｯｸM" panose="020B0609000000000000" pitchFamily="49" charset="-128"/>
                  <a:ea typeface="HGｺﾞｼｯｸM" panose="020B0609000000000000" pitchFamily="49" charset="-128"/>
                </a:rPr>
                <a:t>　</a:t>
              </a:r>
              <a:r>
                <a:rPr lang="ja-JP" altLang="en-US" sz="1400" dirty="0" smtClean="0">
                  <a:solidFill>
                    <a:schemeClr val="tx1"/>
                  </a:solidFill>
                  <a:latin typeface="HGｺﾞｼｯｸM" panose="020B0609000000000000" pitchFamily="49" charset="-128"/>
                  <a:ea typeface="HGｺﾞｼｯｸM" panose="020B0609000000000000" pitchFamily="49" charset="-128"/>
                </a:rPr>
                <a:t>業・社会的諸施策との整合性等を考</a:t>
              </a:r>
              <a:endParaRPr lang="en-US" altLang="ja-JP" sz="1400" dirty="0" smtClean="0">
                <a:solidFill>
                  <a:schemeClr val="tx1"/>
                </a:solidFill>
                <a:latin typeface="HGｺﾞｼｯｸM" panose="020B0609000000000000" pitchFamily="49" charset="-128"/>
                <a:ea typeface="HGｺﾞｼｯｸM" panose="020B0609000000000000" pitchFamily="49" charset="-128"/>
              </a:endParaRPr>
            </a:p>
            <a:p>
              <a:r>
                <a:rPr lang="ja-JP" altLang="en-US" sz="1400" dirty="0">
                  <a:solidFill>
                    <a:schemeClr val="tx1"/>
                  </a:solidFill>
                  <a:latin typeface="HGｺﾞｼｯｸM" panose="020B0609000000000000" pitchFamily="49" charset="-128"/>
                  <a:ea typeface="HGｺﾞｼｯｸM" panose="020B0609000000000000" pitchFamily="49" charset="-128"/>
                </a:rPr>
                <a:t>　</a:t>
              </a:r>
              <a:r>
                <a:rPr lang="ja-JP" altLang="en-US" sz="1400" dirty="0" err="1" smtClean="0">
                  <a:solidFill>
                    <a:schemeClr val="tx1"/>
                  </a:solidFill>
                  <a:latin typeface="HGｺﾞｼｯｸM" panose="020B0609000000000000" pitchFamily="49" charset="-128"/>
                  <a:ea typeface="HGｺﾞｼｯｸM" panose="020B0609000000000000" pitchFamily="49" charset="-128"/>
                </a:rPr>
                <a:t>慮し</a:t>
              </a:r>
              <a:r>
                <a:rPr lang="ja-JP" altLang="en-US" sz="1400" dirty="0" smtClean="0">
                  <a:solidFill>
                    <a:schemeClr val="tx1"/>
                  </a:solidFill>
                  <a:latin typeface="HGｺﾞｼｯｸM" panose="020B0609000000000000" pitchFamily="49" charset="-128"/>
                  <a:ea typeface="HGｺﾞｼｯｸM" panose="020B0609000000000000" pitchFamily="49" charset="-128"/>
                </a:rPr>
                <a:t>、それらの効果が高い</a:t>
              </a:r>
              <a:r>
                <a:rPr lang="ja-JP" altLang="en-US" sz="1400" dirty="0">
                  <a:solidFill>
                    <a:schemeClr val="tx1"/>
                  </a:solidFill>
                  <a:latin typeface="HGｺﾞｼｯｸM" panose="020B0609000000000000" pitchFamily="49" charset="-128"/>
                  <a:ea typeface="HGｺﾞｼｯｸM" panose="020B0609000000000000" pitchFamily="49" charset="-128"/>
                </a:rPr>
                <a:t>区域</a:t>
              </a:r>
              <a:endParaRPr kumimoji="1" lang="ja-JP" altLang="en-US" sz="1400" dirty="0">
                <a:solidFill>
                  <a:schemeClr val="tx1"/>
                </a:solidFill>
                <a:latin typeface="HGｺﾞｼｯｸM" panose="020B0609000000000000" pitchFamily="49" charset="-128"/>
                <a:ea typeface="HGｺﾞｼｯｸM" panose="020B0609000000000000" pitchFamily="49" charset="-128"/>
              </a:endParaRPr>
            </a:p>
          </p:txBody>
        </p:sp>
      </p:grpSp>
      <p:grpSp>
        <p:nvGrpSpPr>
          <p:cNvPr id="9" name="グループ化 8"/>
          <p:cNvGrpSpPr/>
          <p:nvPr/>
        </p:nvGrpSpPr>
        <p:grpSpPr>
          <a:xfrm>
            <a:off x="0" y="3429000"/>
            <a:ext cx="9144000" cy="3429000"/>
            <a:chOff x="0" y="3429000"/>
            <a:chExt cx="9144000" cy="3429000"/>
          </a:xfrm>
        </p:grpSpPr>
        <p:pic>
          <p:nvPicPr>
            <p:cNvPr id="11" name="図 10"/>
            <p:cNvPicPr/>
            <p:nvPr/>
          </p:nvPicPr>
          <p:blipFill>
            <a:blip r:embed="rId2">
              <a:extLst>
                <a:ext uri="{28A0092B-C50C-407E-A947-70E740481C1C}">
                  <a14:useLocalDpi xmlns:a14="http://schemas.microsoft.com/office/drawing/2010/main" val="0"/>
                </a:ext>
              </a:extLst>
            </a:blip>
            <a:srcRect/>
            <a:stretch>
              <a:fillRect/>
            </a:stretch>
          </p:blipFill>
          <p:spPr bwMode="auto">
            <a:xfrm>
              <a:off x="0" y="3486150"/>
              <a:ext cx="6115050" cy="3371850"/>
            </a:xfrm>
            <a:prstGeom prst="rect">
              <a:avLst/>
            </a:prstGeom>
            <a:noFill/>
            <a:ln>
              <a:noFill/>
            </a:ln>
          </p:spPr>
        </p:pic>
        <p:pic>
          <p:nvPicPr>
            <p:cNvPr id="12" name="Picture 2" descr="C:\Users\i9052462\AppData\Local\Microsoft\Windows\Temporary Internet Files\Content.IE5\L031PAXA\P5高速道路図[1].jpg"/>
            <p:cNvPicPr/>
            <p:nvPr/>
          </p:nvPicPr>
          <p:blipFill>
            <a:blip r:embed="rId3" cstate="print"/>
            <a:srcRect/>
            <a:stretch>
              <a:fillRect/>
            </a:stretch>
          </p:blipFill>
          <p:spPr bwMode="auto">
            <a:xfrm>
              <a:off x="6031433" y="3429000"/>
              <a:ext cx="3112567" cy="3429000"/>
            </a:xfrm>
            <a:prstGeom prst="rect">
              <a:avLst/>
            </a:prstGeom>
            <a:ln>
              <a:noFill/>
            </a:ln>
            <a:effectLst>
              <a:softEdge rad="63500"/>
            </a:effectLst>
          </p:spPr>
        </p:pic>
        <p:pic>
          <p:nvPicPr>
            <p:cNvPr id="14" name="Picture 2" descr="X:\ユーザ作業用フォルダ\IR\04 参考資料②（国・過去の施策関係経過など）\港湾局（湾岸地域の情報）\PORT OF OSAKA\⑧-1P22観光マップ（写真なし）.jpg"/>
            <p:cNvPicPr/>
            <p:nvPr/>
          </p:nvPicPr>
          <p:blipFill>
            <a:blip r:embed="rId4" cstate="print"/>
            <a:srcRect/>
            <a:stretch>
              <a:fillRect/>
            </a:stretch>
          </p:blipFill>
          <p:spPr bwMode="auto">
            <a:xfrm>
              <a:off x="4217394" y="3483644"/>
              <a:ext cx="1897656" cy="1959099"/>
            </a:xfrm>
            <a:prstGeom prst="rect">
              <a:avLst/>
            </a:prstGeom>
            <a:ln>
              <a:noFill/>
            </a:ln>
            <a:effectLst>
              <a:softEdge rad="31750"/>
            </a:effectLst>
          </p:spPr>
        </p:pic>
      </p:grpSp>
    </p:spTree>
    <p:extLst>
      <p:ext uri="{BB962C8B-B14F-4D97-AF65-F5344CB8AC3E}">
        <p14:creationId xmlns:p14="http://schemas.microsoft.com/office/powerpoint/2010/main" val="117554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250"/>
                            </p:stCondLst>
                            <p:childTnLst>
                              <p:par>
                                <p:cTn id="18" presetID="10" presetClass="entr" presetSubtype="0"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837" y="8400"/>
            <a:ext cx="9112163"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ja-JP" altLang="en-US" sz="1400" spc="50" dirty="0" smtClean="0">
                <a:ln w="11430"/>
                <a:gradFill>
                  <a:gsLst>
                    <a:gs pos="25000">
                      <a:srgbClr val="C0504D">
                        <a:satMod val="155000"/>
                      </a:srgbClr>
                    </a:gs>
                    <a:gs pos="100000">
                      <a:srgbClr val="C0504D">
                        <a:shade val="45000"/>
                        <a:satMod val="165000"/>
                      </a:srgbClr>
                    </a:gs>
                  </a:gsLst>
                  <a:lin ang="5400000"/>
                </a:gradFill>
                <a:latin typeface="HGｺﾞｼｯｸM" panose="020B0609000000000000" pitchFamily="49" charset="-128"/>
                <a:ea typeface="HGｺﾞｼｯｸM" panose="020B0609000000000000" pitchFamily="49" charset="-128"/>
              </a:rPr>
              <a:t>大阪</a:t>
            </a:r>
            <a:r>
              <a:rPr lang="ja-JP" altLang="en-US" sz="1400" spc="50" dirty="0">
                <a:ln w="11430"/>
                <a:gradFill>
                  <a:gsLst>
                    <a:gs pos="25000">
                      <a:srgbClr val="C0504D">
                        <a:satMod val="155000"/>
                      </a:srgbClr>
                    </a:gs>
                    <a:gs pos="100000">
                      <a:srgbClr val="C0504D">
                        <a:shade val="45000"/>
                        <a:satMod val="165000"/>
                      </a:srgbClr>
                    </a:gs>
                  </a:gsLst>
                  <a:lin ang="5400000"/>
                </a:gradFill>
                <a:latin typeface="HGｺﾞｼｯｸM" panose="020B0609000000000000" pitchFamily="49" charset="-128"/>
                <a:ea typeface="HGｺﾞｼｯｸM" panose="020B0609000000000000" pitchFamily="49" charset="-128"/>
              </a:rPr>
              <a:t>に</a:t>
            </a:r>
            <a:r>
              <a:rPr lang="ja-JP" altLang="en-US" sz="1400" spc="50" dirty="0" smtClean="0">
                <a:ln w="11430"/>
                <a:gradFill>
                  <a:gsLst>
                    <a:gs pos="25000">
                      <a:srgbClr val="C0504D">
                        <a:satMod val="155000"/>
                      </a:srgbClr>
                    </a:gs>
                    <a:gs pos="100000">
                      <a:srgbClr val="C0504D">
                        <a:shade val="45000"/>
                        <a:satMod val="165000"/>
                      </a:srgbClr>
                    </a:gs>
                  </a:gsLst>
                  <a:lin ang="5400000"/>
                </a:gradFill>
                <a:latin typeface="HGｺﾞｼｯｸM" panose="020B0609000000000000" pitchFamily="49" charset="-128"/>
                <a:ea typeface="HGｺﾞｼｯｸM" panose="020B0609000000000000" pitchFamily="49" charset="-128"/>
              </a:rPr>
              <a:t>おける統合型リゾート（</a:t>
            </a:r>
            <a:r>
              <a:rPr lang="en-US" altLang="ja-JP" sz="1400" spc="50" dirty="0" smtClean="0">
                <a:ln w="11430"/>
                <a:gradFill>
                  <a:gsLst>
                    <a:gs pos="25000">
                      <a:srgbClr val="C0504D">
                        <a:satMod val="155000"/>
                      </a:srgbClr>
                    </a:gs>
                    <a:gs pos="100000">
                      <a:srgbClr val="C0504D">
                        <a:shade val="45000"/>
                        <a:satMod val="165000"/>
                      </a:srgbClr>
                    </a:gs>
                  </a:gsLst>
                  <a:lin ang="5400000"/>
                </a:gradFill>
                <a:latin typeface="Century" panose="02040604050505020304" pitchFamily="18" charset="0"/>
                <a:ea typeface="HGｺﾞｼｯｸM" panose="020B0609000000000000" pitchFamily="49" charset="-128"/>
              </a:rPr>
              <a:t>IR</a:t>
            </a:r>
            <a:r>
              <a:rPr lang="ja-JP" altLang="en-US" sz="1400" spc="50" dirty="0" smtClean="0">
                <a:ln w="11430"/>
                <a:gradFill>
                  <a:gsLst>
                    <a:gs pos="25000">
                      <a:srgbClr val="C0504D">
                        <a:satMod val="155000"/>
                      </a:srgbClr>
                    </a:gs>
                    <a:gs pos="100000">
                      <a:srgbClr val="C0504D">
                        <a:shade val="45000"/>
                        <a:satMod val="165000"/>
                      </a:srgbClr>
                    </a:gs>
                  </a:gsLst>
                  <a:lin ang="5400000"/>
                </a:gradFill>
                <a:latin typeface="HGｺﾞｼｯｸM" panose="020B0609000000000000" pitchFamily="49" charset="-128"/>
                <a:ea typeface="HGｺﾞｼｯｸM" panose="020B0609000000000000" pitchFamily="49" charset="-128"/>
              </a:rPr>
              <a:t>）立地に向けて</a:t>
            </a:r>
            <a:endParaRPr lang="en-US" altLang="ja-JP" sz="1400" spc="50" dirty="0" smtClean="0">
              <a:ln w="11430"/>
              <a:gradFill>
                <a:gsLst>
                  <a:gs pos="25000">
                    <a:srgbClr val="C0504D">
                      <a:satMod val="155000"/>
                    </a:srgbClr>
                  </a:gs>
                  <a:gs pos="100000">
                    <a:srgbClr val="C0504D">
                      <a:shade val="45000"/>
                      <a:satMod val="165000"/>
                    </a:srgbClr>
                  </a:gs>
                </a:gsLst>
                <a:lin ang="5400000"/>
              </a:gradFill>
              <a:latin typeface="HGｺﾞｼｯｸM" panose="020B0609000000000000" pitchFamily="49" charset="-128"/>
              <a:ea typeface="HGｺﾞｼｯｸM" panose="020B0609000000000000" pitchFamily="49" charset="-128"/>
            </a:endParaRPr>
          </a:p>
          <a:p>
            <a:pPr algn="r"/>
            <a:r>
              <a:rPr lang="ja-JP" altLang="en-US" sz="1600" spc="50" dirty="0" smtClean="0">
                <a:ln w="11430"/>
                <a:gradFill>
                  <a:gsLst>
                    <a:gs pos="25000">
                      <a:srgbClr val="C0504D">
                        <a:satMod val="155000"/>
                      </a:srgbClr>
                    </a:gs>
                    <a:gs pos="100000">
                      <a:srgbClr val="C0504D">
                        <a:shade val="45000"/>
                        <a:satMod val="165000"/>
                      </a:srgbClr>
                    </a:gs>
                  </a:gsLst>
                  <a:lin ang="5400000"/>
                </a:gradFill>
                <a:latin typeface="HGｺﾞｼｯｸM" panose="020B0609000000000000" pitchFamily="49" charset="-128"/>
                <a:ea typeface="HGｺﾞｼｯｸM" panose="020B0609000000000000" pitchFamily="49" charset="-128"/>
              </a:rPr>
              <a:t>～基本コンセプト案～</a:t>
            </a:r>
            <a:endParaRPr lang="ja-JP" altLang="en-US" sz="1600" spc="50" dirty="0">
              <a:ln w="11430"/>
              <a:gradFill>
                <a:gsLst>
                  <a:gs pos="25000">
                    <a:srgbClr val="C0504D">
                      <a:satMod val="155000"/>
                    </a:srgbClr>
                  </a:gs>
                  <a:gs pos="100000">
                    <a:srgbClr val="C0504D">
                      <a:shade val="45000"/>
                      <a:satMod val="165000"/>
                    </a:srgbClr>
                  </a:gs>
                </a:gsLst>
                <a:lin ang="5400000"/>
              </a:gradFill>
              <a:latin typeface="HGｺﾞｼｯｸM" panose="020B0609000000000000" pitchFamily="49" charset="-128"/>
              <a:ea typeface="HGｺﾞｼｯｸM" panose="020B0609000000000000" pitchFamily="49" charset="-128"/>
            </a:endParaRPr>
          </a:p>
        </p:txBody>
      </p:sp>
      <p:cxnSp>
        <p:nvCxnSpPr>
          <p:cNvPr id="5" name="直線コネクタ 4"/>
          <p:cNvCxnSpPr/>
          <p:nvPr/>
        </p:nvCxnSpPr>
        <p:spPr>
          <a:xfrm>
            <a:off x="0" y="593175"/>
            <a:ext cx="9144000" cy="0"/>
          </a:xfrm>
          <a:prstGeom prst="line">
            <a:avLst/>
          </a:prstGeom>
          <a:ln w="127000" cmpd="tri">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1 つの角を切り取った四角形 5"/>
          <p:cNvSpPr/>
          <p:nvPr/>
        </p:nvSpPr>
        <p:spPr>
          <a:xfrm>
            <a:off x="181274" y="692696"/>
            <a:ext cx="8711206" cy="360040"/>
          </a:xfrm>
          <a:prstGeom prst="snip1Rect">
            <a:avLst>
              <a:gd name="adj" fmla="val 283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lang="en-US" altLang="ja-JP" sz="2400" b="1" dirty="0" smtClean="0">
                <a:solidFill>
                  <a:prstClr val="white"/>
                </a:solidFill>
                <a:latin typeface="Century" panose="02040604050505020304" pitchFamily="18" charset="0"/>
                <a:ea typeface="HG丸ｺﾞｼｯｸM-PRO" pitchFamily="50" charset="-128"/>
              </a:rPr>
              <a:t>Ⅳ</a:t>
            </a:r>
            <a:r>
              <a:rPr lang="ja-JP" altLang="en-US" sz="2400" b="1" dirty="0">
                <a:solidFill>
                  <a:prstClr val="white"/>
                </a:solidFill>
                <a:latin typeface="Century" panose="02040604050505020304" pitchFamily="18" charset="0"/>
                <a:ea typeface="HG丸ｺﾞｼｯｸM-PRO" pitchFamily="50" charset="-128"/>
              </a:rPr>
              <a:t>　</a:t>
            </a:r>
            <a:r>
              <a:rPr lang="en-US" altLang="ja-JP" sz="2400" b="1" dirty="0" smtClean="0">
                <a:solidFill>
                  <a:prstClr val="white"/>
                </a:solidFill>
                <a:latin typeface="Century" panose="02040604050505020304" pitchFamily="18" charset="0"/>
                <a:ea typeface="HG丸ｺﾞｼｯｸM-PRO" pitchFamily="50" charset="-128"/>
              </a:rPr>
              <a:t>IR</a:t>
            </a:r>
            <a:r>
              <a:rPr lang="ja-JP" altLang="en-US" sz="2400" b="1" dirty="0" smtClean="0">
                <a:solidFill>
                  <a:prstClr val="white"/>
                </a:solidFill>
                <a:latin typeface="HGｺﾞｼｯｸM" panose="020B0609000000000000" pitchFamily="49" charset="-128"/>
                <a:ea typeface="HGｺﾞｼｯｸM" panose="020B0609000000000000" pitchFamily="49" charset="-128"/>
              </a:rPr>
              <a:t>立地に向けたセーフティネットの構築と地域貢献活動</a:t>
            </a:r>
            <a:endParaRPr lang="ja-JP" altLang="en-US" sz="2400" b="1" dirty="0">
              <a:solidFill>
                <a:prstClr val="white"/>
              </a:solidFill>
              <a:latin typeface="HGｺﾞｼｯｸM" panose="020B0609000000000000" pitchFamily="49" charset="-128"/>
              <a:ea typeface="HGｺﾞｼｯｸM" panose="020B0609000000000000" pitchFamily="49" charset="-128"/>
            </a:endParaRPr>
          </a:p>
        </p:txBody>
      </p:sp>
      <p:sp>
        <p:nvSpPr>
          <p:cNvPr id="7" name="正方形/長方形 6"/>
          <p:cNvSpPr/>
          <p:nvPr/>
        </p:nvSpPr>
        <p:spPr>
          <a:xfrm>
            <a:off x="181274" y="1547502"/>
            <a:ext cx="5830886" cy="195350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i="1" u="sng" dirty="0" smtClean="0">
                <a:solidFill>
                  <a:prstClr val="black"/>
                </a:solidFill>
                <a:latin typeface="HGｺﾞｼｯｸM" panose="020B0609000000000000" pitchFamily="49" charset="-128"/>
                <a:ea typeface="HGｺﾞｼｯｸM" panose="020B0609000000000000" pitchFamily="49" charset="-128"/>
              </a:rPr>
              <a:t>（１）犯罪・不正防止対策</a:t>
            </a:r>
            <a:endParaRPr lang="en-US" altLang="ja-JP" sz="1600" b="1" i="1" u="sng"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a:solidFill>
                  <a:prstClr val="black"/>
                </a:solidFill>
                <a:latin typeface="HGｺﾞｼｯｸM" panose="020B0609000000000000" pitchFamily="49" charset="-128"/>
                <a:ea typeface="HGｺﾞｼｯｸM" panose="020B0609000000000000" pitchFamily="49" charset="-128"/>
              </a:rPr>
              <a:t>◆</a:t>
            </a:r>
            <a:r>
              <a:rPr lang="ja-JP" altLang="en-US" sz="1600" dirty="0" smtClean="0">
                <a:solidFill>
                  <a:prstClr val="black"/>
                </a:solidFill>
                <a:latin typeface="HGｺﾞｼｯｸM" panose="020B0609000000000000" pitchFamily="49" charset="-128"/>
                <a:ea typeface="HGｺﾞｼｯｸM" panose="020B0609000000000000" pitchFamily="49" charset="-128"/>
              </a:rPr>
              <a:t>カジノに係る審査・監視の専門機関の設置</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smtClean="0">
                <a:solidFill>
                  <a:prstClr val="black"/>
                </a:solidFill>
                <a:latin typeface="HGｺﾞｼｯｸM" panose="020B0609000000000000" pitchFamily="49" charset="-128"/>
                <a:ea typeface="HGｺﾞｼｯｸM" panose="020B0609000000000000" pitchFamily="49" charset="-128"/>
              </a:rPr>
              <a:t>◆カジノライセンス付与における事業者の身元確認の徹底</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smtClean="0">
                <a:solidFill>
                  <a:prstClr val="black"/>
                </a:solidFill>
                <a:latin typeface="HGｺﾞｼｯｸM" panose="020B0609000000000000" pitchFamily="49" charset="-128"/>
                <a:ea typeface="HGｺﾞｼｯｸM" panose="020B0609000000000000" pitchFamily="49" charset="-128"/>
              </a:rPr>
              <a:t>◆事業者による一定数のガードマンの常時配置義務化</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smtClean="0">
                <a:solidFill>
                  <a:prstClr val="black"/>
                </a:solidFill>
                <a:latin typeface="HGｺﾞｼｯｸM" panose="020B0609000000000000" pitchFamily="49" charset="-128"/>
                <a:ea typeface="HGｺﾞｼｯｸM" panose="020B0609000000000000" pitchFamily="49" charset="-128"/>
              </a:rPr>
              <a:t>◆監視機関によるカジノ場への定期・不定期の立入検査</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smtClean="0">
                <a:solidFill>
                  <a:prstClr val="black"/>
                </a:solidFill>
                <a:latin typeface="HGｺﾞｼｯｸM" panose="020B0609000000000000" pitchFamily="49" charset="-128"/>
                <a:ea typeface="HGｺﾞｼｯｸM" panose="020B0609000000000000" pitchFamily="49" charset="-128"/>
              </a:rPr>
              <a:t>◆警察との連携</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smtClean="0">
                <a:solidFill>
                  <a:prstClr val="black"/>
                </a:solidFill>
                <a:latin typeface="HGｺﾞｼｯｸM" panose="020B0609000000000000" pitchFamily="49" charset="-128"/>
                <a:ea typeface="HGｺﾞｼｯｸM" panose="020B0609000000000000" pitchFamily="49" charset="-128"/>
              </a:rPr>
              <a:t>◆違法、不正行為やこれに対する罰則等の従業員教育</a:t>
            </a:r>
            <a:endParaRPr lang="ja-JP" altLang="en-US" sz="1600" dirty="0">
              <a:solidFill>
                <a:prstClr val="black"/>
              </a:solidFill>
              <a:latin typeface="HGｺﾞｼｯｸM" panose="020B0609000000000000" pitchFamily="49" charset="-128"/>
              <a:ea typeface="HGｺﾞｼｯｸM" panose="020B0609000000000000" pitchFamily="49" charset="-128"/>
            </a:endParaRPr>
          </a:p>
        </p:txBody>
      </p:sp>
      <p:sp>
        <p:nvSpPr>
          <p:cNvPr id="8" name="正方形/長方形 7"/>
          <p:cNvSpPr/>
          <p:nvPr/>
        </p:nvSpPr>
        <p:spPr>
          <a:xfrm>
            <a:off x="181274" y="3501008"/>
            <a:ext cx="5830886" cy="8413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i="1" u="sng" dirty="0" smtClean="0">
                <a:solidFill>
                  <a:prstClr val="black"/>
                </a:solidFill>
                <a:latin typeface="HGｺﾞｼｯｸM" panose="020B0609000000000000" pitchFamily="49" charset="-128"/>
                <a:ea typeface="HGｺﾞｼｯｸM" panose="020B0609000000000000" pitchFamily="49" charset="-128"/>
              </a:rPr>
              <a:t>（２）青少年対策</a:t>
            </a:r>
            <a:endParaRPr lang="en-US" altLang="ja-JP" sz="1600" b="1" i="1" u="sng"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smtClean="0">
                <a:solidFill>
                  <a:prstClr val="black"/>
                </a:solidFill>
                <a:latin typeface="HGｺﾞｼｯｸM" panose="020B0609000000000000" pitchFamily="49" charset="-128"/>
                <a:ea typeface="HGｺﾞｼｯｸM" panose="020B0609000000000000" pitchFamily="49" charset="-128"/>
              </a:rPr>
              <a:t>◆カジノ場への未成年者の立入禁止</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smtClean="0">
                <a:solidFill>
                  <a:prstClr val="black"/>
                </a:solidFill>
                <a:latin typeface="HGｺﾞｼｯｸM" panose="020B0609000000000000" pitchFamily="49" charset="-128"/>
                <a:ea typeface="HGｺﾞｼｯｸM" panose="020B0609000000000000" pitchFamily="49" charset="-128"/>
              </a:rPr>
              <a:t>◆カジノプロモーションの一部規制</a:t>
            </a:r>
            <a:endParaRPr lang="ja-JP" altLang="en-US" sz="1600" dirty="0">
              <a:solidFill>
                <a:prstClr val="black"/>
              </a:solidFill>
              <a:latin typeface="HGｺﾞｼｯｸM" panose="020B0609000000000000" pitchFamily="49" charset="-128"/>
              <a:ea typeface="HGｺﾞｼｯｸM" panose="020B0609000000000000" pitchFamily="49" charset="-128"/>
            </a:endParaRPr>
          </a:p>
        </p:txBody>
      </p:sp>
      <p:sp>
        <p:nvSpPr>
          <p:cNvPr id="9" name="正方形/長方形 8"/>
          <p:cNvSpPr/>
          <p:nvPr/>
        </p:nvSpPr>
        <p:spPr>
          <a:xfrm>
            <a:off x="181274" y="4342391"/>
            <a:ext cx="5830886" cy="23989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i="1" u="sng" dirty="0" smtClean="0">
                <a:solidFill>
                  <a:prstClr val="black"/>
                </a:solidFill>
                <a:latin typeface="HGｺﾞｼｯｸM" panose="020B0609000000000000" pitchFamily="49" charset="-128"/>
                <a:ea typeface="HGｺﾞｼｯｸM" panose="020B0609000000000000" pitchFamily="49" charset="-128"/>
              </a:rPr>
              <a:t>（３）依存症対策</a:t>
            </a:r>
            <a:endParaRPr lang="en-US" altLang="ja-JP" sz="1600" b="1" i="1" u="sng"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smtClean="0">
                <a:solidFill>
                  <a:prstClr val="black"/>
                </a:solidFill>
                <a:latin typeface="HGｺﾞｼｯｸM" panose="020B0609000000000000" pitchFamily="49" charset="-128"/>
                <a:ea typeface="HGｺﾞｼｯｸM" panose="020B0609000000000000" pitchFamily="49" charset="-128"/>
              </a:rPr>
              <a:t>◆依存症患者のカジノ場への立入禁止</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smtClean="0">
                <a:solidFill>
                  <a:prstClr val="black"/>
                </a:solidFill>
                <a:latin typeface="HGｺﾞｼｯｸM" panose="020B0609000000000000" pitchFamily="49" charset="-128"/>
                <a:ea typeface="HGｺﾞｼｯｸM" panose="020B0609000000000000" pitchFamily="49" charset="-128"/>
              </a:rPr>
              <a:t>◆入場回数、賭け金等の上限設定</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smtClean="0">
                <a:solidFill>
                  <a:prstClr val="black"/>
                </a:solidFill>
                <a:latin typeface="HGｺﾞｼｯｸM" panose="020B0609000000000000" pitchFamily="49" charset="-128"/>
                <a:ea typeface="HGｺﾞｼｯｸM" panose="020B0609000000000000" pitchFamily="49" charset="-128"/>
              </a:rPr>
              <a:t>◆カジノ場内での</a:t>
            </a:r>
            <a:r>
              <a:rPr lang="en-US" altLang="ja-JP" sz="1600" dirty="0" smtClean="0">
                <a:solidFill>
                  <a:prstClr val="black"/>
                </a:solidFill>
                <a:latin typeface="Century" panose="02040604050505020304" pitchFamily="18" charset="0"/>
                <a:ea typeface="HGｺﾞｼｯｸM" panose="020B0609000000000000" pitchFamily="49" charset="-128"/>
              </a:rPr>
              <a:t>ATM</a:t>
            </a:r>
            <a:r>
              <a:rPr lang="ja-JP" altLang="en-US" sz="1600" dirty="0" smtClean="0">
                <a:solidFill>
                  <a:prstClr val="black"/>
                </a:solidFill>
                <a:latin typeface="Century" panose="02040604050505020304" pitchFamily="18" charset="0"/>
                <a:ea typeface="HGｺﾞｼｯｸM" panose="020B0609000000000000" pitchFamily="49" charset="-128"/>
              </a:rPr>
              <a:t>設置や金銭等の貸付の制限</a:t>
            </a:r>
            <a:endParaRPr lang="en-US" altLang="ja-JP" sz="1600" dirty="0" smtClean="0">
              <a:solidFill>
                <a:prstClr val="black"/>
              </a:solidFill>
              <a:latin typeface="Century" panose="02040604050505020304" pitchFamily="18" charset="0"/>
              <a:ea typeface="HGｺﾞｼｯｸM" panose="020B0609000000000000" pitchFamily="49" charset="-128"/>
            </a:endParaRPr>
          </a:p>
          <a:p>
            <a:r>
              <a:rPr lang="ja-JP" altLang="en-US" sz="1600" dirty="0" smtClean="0">
                <a:solidFill>
                  <a:prstClr val="black"/>
                </a:solidFill>
                <a:latin typeface="Century" panose="02040604050505020304" pitchFamily="18" charset="0"/>
                <a:ea typeface="HGｺﾞｼｯｸM" panose="020B0609000000000000" pitchFamily="49" charset="-128"/>
              </a:rPr>
              <a:t>◆啓発・相談事業の充実</a:t>
            </a:r>
            <a:endParaRPr lang="en-US" altLang="ja-JP" sz="1600" dirty="0" smtClean="0">
              <a:solidFill>
                <a:prstClr val="black"/>
              </a:solidFill>
              <a:latin typeface="Century" panose="02040604050505020304" pitchFamily="18" charset="0"/>
              <a:ea typeface="HGｺﾞｼｯｸM" panose="020B0609000000000000" pitchFamily="49" charset="-128"/>
            </a:endParaRPr>
          </a:p>
          <a:p>
            <a:r>
              <a:rPr lang="ja-JP" altLang="en-US" sz="1600" dirty="0" smtClean="0">
                <a:solidFill>
                  <a:prstClr val="black"/>
                </a:solidFill>
                <a:latin typeface="Century" panose="02040604050505020304" pitchFamily="18" charset="0"/>
                <a:ea typeface="HGｺﾞｼｯｸM" panose="020B0609000000000000" pitchFamily="49" charset="-128"/>
              </a:rPr>
              <a:t>◆従業員教育の義務付け</a:t>
            </a:r>
            <a:endParaRPr lang="en-US" altLang="ja-JP" sz="1600" dirty="0" smtClean="0">
              <a:solidFill>
                <a:prstClr val="black"/>
              </a:solidFill>
              <a:latin typeface="Century" panose="02040604050505020304" pitchFamily="18" charset="0"/>
              <a:ea typeface="HGｺﾞｼｯｸM" panose="020B0609000000000000" pitchFamily="49" charset="-128"/>
            </a:endParaRPr>
          </a:p>
          <a:p>
            <a:r>
              <a:rPr lang="ja-JP" altLang="en-US" sz="1600" dirty="0" smtClean="0">
                <a:solidFill>
                  <a:prstClr val="black"/>
                </a:solidFill>
                <a:latin typeface="Century" panose="02040604050505020304" pitchFamily="18" charset="0"/>
                <a:ea typeface="HGｺﾞｼｯｸM" panose="020B0609000000000000" pitchFamily="49" charset="-128"/>
              </a:rPr>
              <a:t>◆国等における医療・教育分野での研究や対策、またそれに</a:t>
            </a:r>
            <a:endParaRPr lang="en-US" altLang="ja-JP" sz="1600" dirty="0" smtClean="0">
              <a:solidFill>
                <a:prstClr val="black"/>
              </a:solidFill>
              <a:latin typeface="Century" panose="02040604050505020304" pitchFamily="18" charset="0"/>
              <a:ea typeface="HGｺﾞｼｯｸM" panose="020B0609000000000000" pitchFamily="49" charset="-128"/>
            </a:endParaRPr>
          </a:p>
          <a:p>
            <a:r>
              <a:rPr lang="ja-JP" altLang="en-US" sz="1600" dirty="0" smtClean="0">
                <a:solidFill>
                  <a:prstClr val="black"/>
                </a:solidFill>
                <a:latin typeface="Century" panose="02040604050505020304" pitchFamily="18" charset="0"/>
                <a:ea typeface="HGｺﾞｼｯｸM" panose="020B0609000000000000" pitchFamily="49" charset="-128"/>
              </a:rPr>
              <a:t>　要する資金供与等</a:t>
            </a:r>
            <a:endParaRPr lang="en-US" altLang="ja-JP" sz="1600" dirty="0" smtClean="0">
              <a:solidFill>
                <a:prstClr val="black"/>
              </a:solidFill>
              <a:latin typeface="Century" panose="02040604050505020304" pitchFamily="18" charset="0"/>
              <a:ea typeface="HGｺﾞｼｯｸM" panose="020B0609000000000000" pitchFamily="49" charset="-128"/>
            </a:endParaRPr>
          </a:p>
          <a:p>
            <a:r>
              <a:rPr lang="ja-JP" altLang="en-US" sz="1600" dirty="0" smtClean="0">
                <a:solidFill>
                  <a:prstClr val="black"/>
                </a:solidFill>
                <a:latin typeface="Century" panose="02040604050505020304" pitchFamily="18" charset="0"/>
                <a:ea typeface="HGｺﾞｼｯｸM" panose="020B0609000000000000" pitchFamily="49" charset="-128"/>
              </a:rPr>
              <a:t>◆依存症対策に取り組む</a:t>
            </a:r>
            <a:r>
              <a:rPr lang="en-US" altLang="ja-JP" sz="1600" dirty="0" smtClean="0">
                <a:solidFill>
                  <a:prstClr val="black"/>
                </a:solidFill>
                <a:latin typeface="Century" panose="02040604050505020304" pitchFamily="18" charset="0"/>
                <a:ea typeface="HGｺﾞｼｯｸM" panose="020B0609000000000000" pitchFamily="49" charset="-128"/>
              </a:rPr>
              <a:t>NPO</a:t>
            </a:r>
            <a:r>
              <a:rPr lang="ja-JP" altLang="en-US" sz="1600" dirty="0" smtClean="0">
                <a:solidFill>
                  <a:prstClr val="black"/>
                </a:solidFill>
                <a:latin typeface="HGｺﾞｼｯｸM" panose="020B0609000000000000" pitchFamily="49" charset="-128"/>
                <a:ea typeface="HGｺﾞｼｯｸM" panose="020B0609000000000000" pitchFamily="49" charset="-128"/>
              </a:rPr>
              <a:t>との連携</a:t>
            </a:r>
            <a:endParaRPr lang="ja-JP" altLang="en-US" sz="1600" dirty="0">
              <a:solidFill>
                <a:prstClr val="black"/>
              </a:solidFill>
              <a:latin typeface="HGｺﾞｼｯｸM" panose="020B0609000000000000" pitchFamily="49" charset="-128"/>
              <a:ea typeface="HGｺﾞｼｯｸM" panose="020B0609000000000000" pitchFamily="49" charset="-128"/>
            </a:endParaRPr>
          </a:p>
        </p:txBody>
      </p:sp>
      <p:sp>
        <p:nvSpPr>
          <p:cNvPr id="10" name="1 つの角を切り取った四角形 9"/>
          <p:cNvSpPr/>
          <p:nvPr/>
        </p:nvSpPr>
        <p:spPr>
          <a:xfrm>
            <a:off x="181274" y="1187503"/>
            <a:ext cx="3094582" cy="360000"/>
          </a:xfrm>
          <a:prstGeom prst="snip1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600"/>
              </a:lnSpc>
            </a:pPr>
            <a:r>
              <a:rPr lang="ja-JP" altLang="en-US" sz="2000" b="1" dirty="0" smtClean="0">
                <a:solidFill>
                  <a:prstClr val="black"/>
                </a:solidFill>
                <a:latin typeface="HGｺﾞｼｯｸM" panose="020B0609000000000000" pitchFamily="49" charset="-128"/>
                <a:ea typeface="HGｺﾞｼｯｸM" panose="020B0609000000000000" pitchFamily="49" charset="-128"/>
              </a:rPr>
              <a:t>セーフティネットの構築</a:t>
            </a:r>
            <a:endParaRPr lang="ja-JP" altLang="en-US" sz="2000" b="1" dirty="0">
              <a:solidFill>
                <a:prstClr val="black"/>
              </a:solidFill>
              <a:latin typeface="HGｺﾞｼｯｸM" panose="020B0609000000000000" pitchFamily="49" charset="-128"/>
              <a:ea typeface="HGｺﾞｼｯｸM" panose="020B0609000000000000" pitchFamily="49" charset="-128"/>
            </a:endParaRPr>
          </a:p>
        </p:txBody>
      </p:sp>
      <p:sp>
        <p:nvSpPr>
          <p:cNvPr id="11" name="1 つの角を切り取った四角形 10"/>
          <p:cNvSpPr/>
          <p:nvPr/>
        </p:nvSpPr>
        <p:spPr>
          <a:xfrm>
            <a:off x="6012160" y="1186087"/>
            <a:ext cx="1944216" cy="360000"/>
          </a:xfrm>
          <a:prstGeom prst="snip1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600"/>
              </a:lnSpc>
            </a:pPr>
            <a:r>
              <a:rPr lang="ja-JP" altLang="en-US" sz="2000" b="1" dirty="0" smtClean="0">
                <a:solidFill>
                  <a:prstClr val="black"/>
                </a:solidFill>
                <a:latin typeface="HGｺﾞｼｯｸM" panose="020B0609000000000000" pitchFamily="49" charset="-128"/>
                <a:ea typeface="HGｺﾞｼｯｸM" panose="020B0609000000000000" pitchFamily="49" charset="-128"/>
              </a:rPr>
              <a:t>地域貢献活動</a:t>
            </a:r>
            <a:endParaRPr lang="ja-JP" altLang="en-US" sz="2000" b="1" dirty="0">
              <a:solidFill>
                <a:prstClr val="black"/>
              </a:solidFill>
              <a:latin typeface="HGｺﾞｼｯｸM" panose="020B0609000000000000" pitchFamily="49" charset="-128"/>
              <a:ea typeface="HGｺﾞｼｯｸM" panose="020B0609000000000000" pitchFamily="49" charset="-128"/>
            </a:endParaRPr>
          </a:p>
        </p:txBody>
      </p:sp>
      <p:sp>
        <p:nvSpPr>
          <p:cNvPr id="12" name="正方形/長方形 11"/>
          <p:cNvSpPr/>
          <p:nvPr/>
        </p:nvSpPr>
        <p:spPr>
          <a:xfrm>
            <a:off x="6012160" y="1546087"/>
            <a:ext cx="2952328" cy="519528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ja-JP" altLang="en-US" sz="1600" dirty="0">
                <a:solidFill>
                  <a:prstClr val="black"/>
                </a:solidFill>
                <a:latin typeface="HGｺﾞｼｯｸM" panose="020B0609000000000000" pitchFamily="49" charset="-128"/>
                <a:ea typeface="HGｺﾞｼｯｸM" panose="020B0609000000000000" pitchFamily="49" charset="-128"/>
              </a:rPr>
              <a:t>◆事業者と地元との連絡</a:t>
            </a:r>
            <a:r>
              <a:rPr lang="ja-JP" altLang="en-US" sz="1600" dirty="0" smtClean="0">
                <a:solidFill>
                  <a:prstClr val="black"/>
                </a:solidFill>
                <a:latin typeface="HGｺﾞｼｯｸM" panose="020B0609000000000000" pitchFamily="49" charset="-128"/>
                <a:ea typeface="HGｺﾞｼｯｸM" panose="020B0609000000000000" pitchFamily="49" charset="-128"/>
              </a:rPr>
              <a:t>協議</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pPr lvl="0"/>
            <a:r>
              <a:rPr lang="ja-JP" altLang="en-US" sz="1600" dirty="0" smtClean="0">
                <a:solidFill>
                  <a:prstClr val="black"/>
                </a:solidFill>
                <a:latin typeface="HGｺﾞｼｯｸM" panose="020B0609000000000000" pitchFamily="49" charset="-128"/>
                <a:ea typeface="HGｺﾞｼｯｸM" panose="020B0609000000000000" pitchFamily="49" charset="-128"/>
              </a:rPr>
              <a:t>　会</a:t>
            </a:r>
            <a:r>
              <a:rPr lang="ja-JP" altLang="en-US" sz="1600" dirty="0">
                <a:solidFill>
                  <a:prstClr val="black"/>
                </a:solidFill>
                <a:latin typeface="HGｺﾞｼｯｸM" panose="020B0609000000000000" pitchFamily="49" charset="-128"/>
                <a:ea typeface="HGｺﾞｼｯｸM" panose="020B0609000000000000" pitchFamily="49" charset="-128"/>
              </a:rPr>
              <a:t>の実施</a:t>
            </a:r>
            <a:endParaRPr lang="en-US" altLang="ja-JP" sz="1600" dirty="0">
              <a:solidFill>
                <a:prstClr val="black"/>
              </a:solidFill>
              <a:latin typeface="HGｺﾞｼｯｸM" panose="020B0609000000000000" pitchFamily="49" charset="-128"/>
              <a:ea typeface="HGｺﾞｼｯｸM" panose="020B0609000000000000" pitchFamily="49" charset="-128"/>
            </a:endParaRPr>
          </a:p>
          <a:p>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pPr lvl="0"/>
            <a:r>
              <a:rPr lang="ja-JP" altLang="en-US" sz="1600" dirty="0">
                <a:solidFill>
                  <a:prstClr val="black"/>
                </a:solidFill>
                <a:latin typeface="HGｺﾞｼｯｸM" panose="020B0609000000000000" pitchFamily="49" charset="-128"/>
                <a:ea typeface="HGｺﾞｼｯｸM" panose="020B0609000000000000" pitchFamily="49" charset="-128"/>
              </a:rPr>
              <a:t>◆事業者による交通対策の</a:t>
            </a:r>
            <a:r>
              <a:rPr lang="ja-JP" altLang="en-US" sz="1600" dirty="0" smtClean="0">
                <a:solidFill>
                  <a:prstClr val="black"/>
                </a:solidFill>
                <a:latin typeface="HGｺﾞｼｯｸM" panose="020B0609000000000000" pitchFamily="49" charset="-128"/>
                <a:ea typeface="HGｺﾞｼｯｸM" panose="020B0609000000000000" pitchFamily="49" charset="-128"/>
              </a:rPr>
              <a:t>実</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pPr lvl="0"/>
            <a:r>
              <a:rPr lang="ja-JP" altLang="en-US" sz="1600" dirty="0">
                <a:solidFill>
                  <a:prstClr val="black"/>
                </a:solidFill>
                <a:latin typeface="HGｺﾞｼｯｸM" panose="020B0609000000000000" pitchFamily="49" charset="-128"/>
                <a:ea typeface="HGｺﾞｼｯｸM" panose="020B0609000000000000" pitchFamily="49" charset="-128"/>
              </a:rPr>
              <a:t>　</a:t>
            </a:r>
            <a:r>
              <a:rPr lang="ja-JP" altLang="en-US" sz="1600" dirty="0" smtClean="0">
                <a:solidFill>
                  <a:prstClr val="black"/>
                </a:solidFill>
                <a:latin typeface="HGｺﾞｼｯｸM" panose="020B0609000000000000" pitchFamily="49" charset="-128"/>
                <a:ea typeface="HGｺﾞｼｯｸM" panose="020B0609000000000000" pitchFamily="49" charset="-128"/>
              </a:rPr>
              <a:t>施</a:t>
            </a:r>
            <a:endParaRPr lang="ja-JP" altLang="en-US" sz="1600" dirty="0">
              <a:solidFill>
                <a:prstClr val="black"/>
              </a:solidFill>
              <a:latin typeface="HGｺﾞｼｯｸM" panose="020B0609000000000000" pitchFamily="49" charset="-128"/>
              <a:ea typeface="HGｺﾞｼｯｸM" panose="020B0609000000000000" pitchFamily="49" charset="-128"/>
            </a:endParaRPr>
          </a:p>
          <a:p>
            <a:endParaRPr lang="en-US" altLang="ja-JP" sz="1600" dirty="0">
              <a:solidFill>
                <a:prstClr val="black"/>
              </a:solidFill>
              <a:latin typeface="HGｺﾞｼｯｸM" panose="020B0609000000000000" pitchFamily="49" charset="-128"/>
              <a:ea typeface="HGｺﾞｼｯｸM" panose="020B0609000000000000" pitchFamily="49" charset="-128"/>
            </a:endParaRPr>
          </a:p>
          <a:p>
            <a:r>
              <a:rPr lang="ja-JP" altLang="en-US" sz="1600" dirty="0" smtClean="0">
                <a:solidFill>
                  <a:prstClr val="black"/>
                </a:solidFill>
                <a:latin typeface="HGｺﾞｼｯｸM" panose="020B0609000000000000" pitchFamily="49" charset="-128"/>
                <a:ea typeface="HGｺﾞｼｯｸM" panose="020B0609000000000000" pitchFamily="49" charset="-128"/>
              </a:rPr>
              <a:t>◆事業者による地元のコミュ</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r>
              <a:rPr lang="ja-JP" altLang="en-US" sz="1600" dirty="0">
                <a:solidFill>
                  <a:prstClr val="black"/>
                </a:solidFill>
                <a:latin typeface="HGｺﾞｼｯｸM" panose="020B0609000000000000" pitchFamily="49" charset="-128"/>
                <a:ea typeface="HGｺﾞｼｯｸM" panose="020B0609000000000000" pitchFamily="49" charset="-128"/>
              </a:rPr>
              <a:t>　</a:t>
            </a:r>
            <a:r>
              <a:rPr lang="ja-JP" altLang="en-US" sz="1600" dirty="0" smtClean="0">
                <a:solidFill>
                  <a:prstClr val="black"/>
                </a:solidFill>
                <a:latin typeface="HGｺﾞｼｯｸM" panose="020B0609000000000000" pitchFamily="49" charset="-128"/>
                <a:ea typeface="HGｺﾞｼｯｸM" panose="020B0609000000000000" pitchFamily="49" charset="-128"/>
              </a:rPr>
              <a:t>ニティ活動への支援</a:t>
            </a:r>
            <a:endParaRPr lang="en-US" altLang="ja-JP" sz="1600" dirty="0" smtClean="0">
              <a:solidFill>
                <a:prstClr val="black"/>
              </a:solidFill>
              <a:latin typeface="HGｺﾞｼｯｸM" panose="020B0609000000000000" pitchFamily="49" charset="-128"/>
              <a:ea typeface="HGｺﾞｼｯｸM" panose="020B0609000000000000" pitchFamily="49" charset="-128"/>
            </a:endParaRPr>
          </a:p>
          <a:p>
            <a:endParaRPr lang="en-US" altLang="ja-JP" sz="1600" dirty="0">
              <a:solidFill>
                <a:prstClr val="black"/>
              </a:solidFill>
              <a:latin typeface="HGｺﾞｼｯｸM" panose="020B0609000000000000" pitchFamily="49" charset="-128"/>
              <a:ea typeface="HGｺﾞｼｯｸM" panose="020B0609000000000000" pitchFamily="49" charset="-128"/>
            </a:endParaRPr>
          </a:p>
          <a:p>
            <a:endParaRPr lang="en-US" altLang="ja-JP" sz="1600" dirty="0">
              <a:solidFill>
                <a:prstClr val="black"/>
              </a:solidFill>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211687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ppt_x"/>
                                          </p:val>
                                        </p:tav>
                                        <p:tav tm="100000">
                                          <p:val>
                                            <p:strVal val="#ppt_x"/>
                                          </p:val>
                                        </p:tav>
                                      </p:tavLst>
                                    </p:anim>
                                    <p:anim calcmode="lin" valueType="num">
                                      <p:cBhvr additive="base">
                                        <p:cTn id="2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795</Words>
  <Application>Microsoft Office PowerPoint</Application>
  <PresentationFormat>画面に合わせる (4:3)</PresentationFormat>
  <Paragraphs>151</Paragraphs>
  <Slides>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HGｺﾞｼｯｸM</vt:lpstr>
      <vt:lpstr>HG丸ｺﾞｼｯｸM-PRO</vt:lpstr>
      <vt:lpstr>ＭＳ Ｐゴシック</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2018-06-07T10:15:30Z</dcterms:created>
  <dcterms:modified xsi:type="dcterms:W3CDTF">2018-06-07T10:16:08Z</dcterms:modified>
</cp:coreProperties>
</file>