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77" r:id="rId2"/>
    <p:sldId id="262" r:id="rId3"/>
    <p:sldId id="293" r:id="rId4"/>
    <p:sldId id="267" r:id="rId5"/>
    <p:sldId id="269" r:id="rId6"/>
    <p:sldId id="295" r:id="rId7"/>
    <p:sldId id="284" r:id="rId8"/>
    <p:sldId id="280" r:id="rId9"/>
    <p:sldId id="272" r:id="rId10"/>
    <p:sldId id="276" r:id="rId11"/>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2580" autoAdjust="0"/>
  </p:normalViewPr>
  <p:slideViewPr>
    <p:cSldViewPr>
      <p:cViewPr varScale="1">
        <p:scale>
          <a:sx n="74" d="100"/>
          <a:sy n="74" d="100"/>
        </p:scale>
        <p:origin x="129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3076143" cy="511649"/>
          </a:xfrm>
          <a:prstGeom prst="rect">
            <a:avLst/>
          </a:prstGeom>
        </p:spPr>
        <p:txBody>
          <a:bodyPr vert="horz" lIns="94621" tIns="47311" rIns="94621" bIns="4731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505" y="1"/>
            <a:ext cx="3076143" cy="511649"/>
          </a:xfrm>
          <a:prstGeom prst="rect">
            <a:avLst/>
          </a:prstGeom>
        </p:spPr>
        <p:txBody>
          <a:bodyPr vert="horz" lIns="94621" tIns="47311" rIns="94621" bIns="47311" rtlCol="0"/>
          <a:lstStyle>
            <a:lvl1pPr algn="r">
              <a:defRPr sz="1200"/>
            </a:lvl1pPr>
          </a:lstStyle>
          <a:p>
            <a:fld id="{D3D27AF6-EE51-4645-9B17-7EE4F6CB5EF2}" type="datetimeFigureOut">
              <a:rPr kumimoji="1" lang="ja-JP" altLang="en-US" smtClean="0"/>
              <a:t>2019/3/26</a:t>
            </a:fld>
            <a:endParaRPr kumimoji="1" lang="ja-JP" altLang="en-US"/>
          </a:p>
        </p:txBody>
      </p:sp>
      <p:sp>
        <p:nvSpPr>
          <p:cNvPr id="4" name="フッター プレースホルダー 3"/>
          <p:cNvSpPr>
            <a:spLocks noGrp="1"/>
          </p:cNvSpPr>
          <p:nvPr>
            <p:ph type="ftr" sz="quarter" idx="2"/>
          </p:nvPr>
        </p:nvSpPr>
        <p:spPr>
          <a:xfrm>
            <a:off x="2" y="9721331"/>
            <a:ext cx="3076143" cy="511648"/>
          </a:xfrm>
          <a:prstGeom prst="rect">
            <a:avLst/>
          </a:prstGeom>
        </p:spPr>
        <p:txBody>
          <a:bodyPr vert="horz" lIns="94621" tIns="47311" rIns="94621" bIns="47311" rtlCol="0" anchor="b"/>
          <a:lstStyle>
            <a:lvl1pPr algn="l">
              <a:defRPr sz="1200"/>
            </a:lvl1p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
        <p:nvSpPr>
          <p:cNvPr id="5" name="スライド番号プレースホルダー 4"/>
          <p:cNvSpPr>
            <a:spLocks noGrp="1"/>
          </p:cNvSpPr>
          <p:nvPr>
            <p:ph type="sldNum" sz="quarter" idx="3"/>
          </p:nvPr>
        </p:nvSpPr>
        <p:spPr>
          <a:xfrm>
            <a:off x="4021505" y="9721331"/>
            <a:ext cx="3076143" cy="511648"/>
          </a:xfrm>
          <a:prstGeom prst="rect">
            <a:avLst/>
          </a:prstGeom>
        </p:spPr>
        <p:txBody>
          <a:bodyPr vert="horz" lIns="94621" tIns="47311" rIns="94621" bIns="47311" rtlCol="0" anchor="b"/>
          <a:lstStyle>
            <a:lvl1pPr algn="r">
              <a:defRPr sz="1200"/>
            </a:lvl1pPr>
          </a:lstStyle>
          <a:p>
            <a:fld id="{E960E036-1C27-4606-B00B-508250BEB3E6}" type="slidenum">
              <a:rPr kumimoji="1" lang="ja-JP" altLang="en-US" smtClean="0"/>
              <a:t>‹#›</a:t>
            </a:fld>
            <a:endParaRPr kumimoji="1" lang="ja-JP" altLang="en-US"/>
          </a:p>
        </p:txBody>
      </p:sp>
    </p:spTree>
    <p:extLst>
      <p:ext uri="{BB962C8B-B14F-4D97-AF65-F5344CB8AC3E}">
        <p14:creationId xmlns:p14="http://schemas.microsoft.com/office/powerpoint/2010/main" val="111425582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5741" cy="511814"/>
          </a:xfrm>
          <a:prstGeom prst="rect">
            <a:avLst/>
          </a:prstGeom>
        </p:spPr>
        <p:txBody>
          <a:bodyPr vert="horz" lIns="96475" tIns="48238" rIns="96475" bIns="48238"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864" y="0"/>
            <a:ext cx="3075741" cy="511814"/>
          </a:xfrm>
          <a:prstGeom prst="rect">
            <a:avLst/>
          </a:prstGeom>
        </p:spPr>
        <p:txBody>
          <a:bodyPr vert="horz" lIns="96475" tIns="48238" rIns="96475" bIns="48238" rtlCol="0"/>
          <a:lstStyle>
            <a:lvl1pPr algn="r">
              <a:defRPr sz="1200"/>
            </a:lvl1pPr>
          </a:lstStyle>
          <a:p>
            <a:fld id="{4B0D12CA-0EDC-4CF2-A2CC-05228C8D298E}" type="datetimeFigureOut">
              <a:rPr kumimoji="1" lang="ja-JP" altLang="en-US" smtClean="0"/>
              <a:t>2019/3/26</a:t>
            </a:fld>
            <a:endParaRPr kumimoji="1" lang="ja-JP" altLang="en-US"/>
          </a:p>
        </p:txBody>
      </p:sp>
      <p:sp>
        <p:nvSpPr>
          <p:cNvPr id="4" name="スライド イメージ プレースホルダー 3"/>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6475" tIns="48238" rIns="96475" bIns="48238" rtlCol="0" anchor="ctr"/>
          <a:lstStyle/>
          <a:p>
            <a:endParaRPr lang="ja-JP" altLang="en-US"/>
          </a:p>
        </p:txBody>
      </p:sp>
      <p:sp>
        <p:nvSpPr>
          <p:cNvPr id="5" name="ノート プレースホルダー 4"/>
          <p:cNvSpPr>
            <a:spLocks noGrp="1"/>
          </p:cNvSpPr>
          <p:nvPr>
            <p:ph type="body" sz="quarter" idx="3"/>
          </p:nvPr>
        </p:nvSpPr>
        <p:spPr>
          <a:xfrm>
            <a:off x="710440" y="4862232"/>
            <a:ext cx="5678422" cy="4604662"/>
          </a:xfrm>
          <a:prstGeom prst="rect">
            <a:avLst/>
          </a:prstGeom>
        </p:spPr>
        <p:txBody>
          <a:bodyPr vert="horz" lIns="96475" tIns="48238" rIns="96475" bIns="4823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721137"/>
            <a:ext cx="3075741" cy="511814"/>
          </a:xfrm>
          <a:prstGeom prst="rect">
            <a:avLst/>
          </a:prstGeom>
        </p:spPr>
        <p:txBody>
          <a:bodyPr vert="horz" lIns="96475" tIns="48238" rIns="96475" bIns="48238" rtlCol="0" anchor="b"/>
          <a:lstStyle>
            <a:lvl1pPr algn="l">
              <a:defRPr sz="1200"/>
            </a:lvl1p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
        <p:nvSpPr>
          <p:cNvPr id="7" name="スライド番号プレースホルダー 6"/>
          <p:cNvSpPr>
            <a:spLocks noGrp="1"/>
          </p:cNvSpPr>
          <p:nvPr>
            <p:ph type="sldNum" sz="quarter" idx="5"/>
          </p:nvPr>
        </p:nvSpPr>
        <p:spPr>
          <a:xfrm>
            <a:off x="4021864" y="9721137"/>
            <a:ext cx="3075741" cy="511814"/>
          </a:xfrm>
          <a:prstGeom prst="rect">
            <a:avLst/>
          </a:prstGeom>
        </p:spPr>
        <p:txBody>
          <a:bodyPr vert="horz" lIns="96475" tIns="48238" rIns="96475" bIns="48238" rtlCol="0" anchor="b"/>
          <a:lstStyle>
            <a:lvl1pPr algn="r">
              <a:defRPr sz="1200"/>
            </a:lvl1pPr>
          </a:lstStyle>
          <a:p>
            <a:fld id="{6E85B76C-A84C-4055-9491-A3D1F2966735}" type="slidenum">
              <a:rPr kumimoji="1" lang="ja-JP" altLang="en-US" smtClean="0"/>
              <a:t>‹#›</a:t>
            </a:fld>
            <a:endParaRPr kumimoji="1" lang="ja-JP" altLang="en-US"/>
          </a:p>
        </p:txBody>
      </p:sp>
    </p:spTree>
    <p:extLst>
      <p:ext uri="{BB962C8B-B14F-4D97-AF65-F5344CB8AC3E}">
        <p14:creationId xmlns:p14="http://schemas.microsoft.com/office/powerpoint/2010/main" val="118839281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A54176-BEB4-4FAD-A322-B7410FE27781}" type="slidenum">
              <a:rPr kumimoji="1" lang="ja-JP" altLang="en-US" smtClean="0"/>
              <a:t>1</a:t>
            </a:fld>
            <a:endParaRPr kumimoji="1" lang="ja-JP" altLang="en-US"/>
          </a:p>
        </p:txBody>
      </p:sp>
    </p:spTree>
    <p:extLst>
      <p:ext uri="{BB962C8B-B14F-4D97-AF65-F5344CB8AC3E}">
        <p14:creationId xmlns:p14="http://schemas.microsoft.com/office/powerpoint/2010/main" val="2346182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
        <p:nvSpPr>
          <p:cNvPr id="5" name="スライド番号プレースホルダー 4"/>
          <p:cNvSpPr>
            <a:spLocks noGrp="1"/>
          </p:cNvSpPr>
          <p:nvPr>
            <p:ph type="sldNum" sz="quarter" idx="11"/>
          </p:nvPr>
        </p:nvSpPr>
        <p:spPr/>
        <p:txBody>
          <a:bodyPr/>
          <a:lstStyle/>
          <a:p>
            <a:fld id="{6E85B76C-A84C-4055-9491-A3D1F2966735}" type="slidenum">
              <a:rPr kumimoji="1" lang="ja-JP" altLang="en-US" smtClean="0"/>
              <a:t>10</a:t>
            </a:fld>
            <a:endParaRPr kumimoji="1" lang="ja-JP" altLang="en-US"/>
          </a:p>
        </p:txBody>
      </p:sp>
    </p:spTree>
    <p:extLst>
      <p:ext uri="{BB962C8B-B14F-4D97-AF65-F5344CB8AC3E}">
        <p14:creationId xmlns:p14="http://schemas.microsoft.com/office/powerpoint/2010/main" val="205572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
        <p:nvSpPr>
          <p:cNvPr id="5" name="スライド番号プレースホルダー 4"/>
          <p:cNvSpPr>
            <a:spLocks noGrp="1"/>
          </p:cNvSpPr>
          <p:nvPr>
            <p:ph type="sldNum" sz="quarter" idx="11"/>
          </p:nvPr>
        </p:nvSpPr>
        <p:spPr/>
        <p:txBody>
          <a:bodyPr/>
          <a:lstStyle/>
          <a:p>
            <a:fld id="{6E85B76C-A84C-4055-9491-A3D1F2966735}" type="slidenum">
              <a:rPr kumimoji="1" lang="ja-JP" altLang="en-US" smtClean="0"/>
              <a:t>2</a:t>
            </a:fld>
            <a:endParaRPr kumimoji="1" lang="ja-JP" altLang="en-US"/>
          </a:p>
        </p:txBody>
      </p:sp>
    </p:spTree>
    <p:extLst>
      <p:ext uri="{BB962C8B-B14F-4D97-AF65-F5344CB8AC3E}">
        <p14:creationId xmlns:p14="http://schemas.microsoft.com/office/powerpoint/2010/main" val="205572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
        <p:nvSpPr>
          <p:cNvPr id="5" name="スライド番号プレースホルダー 4"/>
          <p:cNvSpPr>
            <a:spLocks noGrp="1"/>
          </p:cNvSpPr>
          <p:nvPr>
            <p:ph type="sldNum" sz="quarter" idx="11"/>
          </p:nvPr>
        </p:nvSpPr>
        <p:spPr/>
        <p:txBody>
          <a:bodyPr/>
          <a:lstStyle/>
          <a:p>
            <a:fld id="{6E85B76C-A84C-4055-9491-A3D1F2966735}" type="slidenum">
              <a:rPr kumimoji="1" lang="ja-JP" altLang="en-US" smtClean="0"/>
              <a:t>3</a:t>
            </a:fld>
            <a:endParaRPr kumimoji="1" lang="ja-JP" altLang="en-US"/>
          </a:p>
        </p:txBody>
      </p:sp>
    </p:spTree>
    <p:extLst>
      <p:ext uri="{BB962C8B-B14F-4D97-AF65-F5344CB8AC3E}">
        <p14:creationId xmlns:p14="http://schemas.microsoft.com/office/powerpoint/2010/main" val="205572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
        <p:nvSpPr>
          <p:cNvPr id="5" name="スライド番号プレースホルダー 4"/>
          <p:cNvSpPr>
            <a:spLocks noGrp="1"/>
          </p:cNvSpPr>
          <p:nvPr>
            <p:ph type="sldNum" sz="quarter" idx="11"/>
          </p:nvPr>
        </p:nvSpPr>
        <p:spPr/>
        <p:txBody>
          <a:bodyPr/>
          <a:lstStyle/>
          <a:p>
            <a:fld id="{6E85B76C-A84C-4055-9491-A3D1F2966735}" type="slidenum">
              <a:rPr kumimoji="1" lang="ja-JP" altLang="en-US" smtClean="0"/>
              <a:t>4</a:t>
            </a:fld>
            <a:endParaRPr kumimoji="1" lang="ja-JP" altLang="en-US"/>
          </a:p>
        </p:txBody>
      </p:sp>
    </p:spTree>
    <p:extLst>
      <p:ext uri="{BB962C8B-B14F-4D97-AF65-F5344CB8AC3E}">
        <p14:creationId xmlns:p14="http://schemas.microsoft.com/office/powerpoint/2010/main" val="205572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
        <p:nvSpPr>
          <p:cNvPr id="5" name="スライド番号プレースホルダー 4"/>
          <p:cNvSpPr>
            <a:spLocks noGrp="1"/>
          </p:cNvSpPr>
          <p:nvPr>
            <p:ph type="sldNum" sz="quarter" idx="11"/>
          </p:nvPr>
        </p:nvSpPr>
        <p:spPr/>
        <p:txBody>
          <a:bodyPr/>
          <a:lstStyle/>
          <a:p>
            <a:fld id="{6E85B76C-A84C-4055-9491-A3D1F2966735}" type="slidenum">
              <a:rPr kumimoji="1" lang="ja-JP" altLang="en-US" smtClean="0"/>
              <a:t>5</a:t>
            </a:fld>
            <a:endParaRPr kumimoji="1" lang="ja-JP" altLang="en-US"/>
          </a:p>
        </p:txBody>
      </p:sp>
    </p:spTree>
    <p:extLst>
      <p:ext uri="{BB962C8B-B14F-4D97-AF65-F5344CB8AC3E}">
        <p14:creationId xmlns:p14="http://schemas.microsoft.com/office/powerpoint/2010/main" val="205572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
        <p:nvSpPr>
          <p:cNvPr id="5" name="スライド番号プレースホルダー 4"/>
          <p:cNvSpPr>
            <a:spLocks noGrp="1"/>
          </p:cNvSpPr>
          <p:nvPr>
            <p:ph type="sldNum" sz="quarter" idx="11"/>
          </p:nvPr>
        </p:nvSpPr>
        <p:spPr/>
        <p:txBody>
          <a:bodyPr/>
          <a:lstStyle/>
          <a:p>
            <a:fld id="{6E85B76C-A84C-4055-9491-A3D1F2966735}" type="slidenum">
              <a:rPr kumimoji="1" lang="ja-JP" altLang="en-US" smtClean="0"/>
              <a:t>6</a:t>
            </a:fld>
            <a:endParaRPr kumimoji="1" lang="ja-JP" altLang="en-US"/>
          </a:p>
        </p:txBody>
      </p:sp>
    </p:spTree>
    <p:extLst>
      <p:ext uri="{BB962C8B-B14F-4D97-AF65-F5344CB8AC3E}">
        <p14:creationId xmlns:p14="http://schemas.microsoft.com/office/powerpoint/2010/main" val="205572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
        <p:nvSpPr>
          <p:cNvPr id="5" name="スライド番号プレースホルダー 4"/>
          <p:cNvSpPr>
            <a:spLocks noGrp="1"/>
          </p:cNvSpPr>
          <p:nvPr>
            <p:ph type="sldNum" sz="quarter" idx="11"/>
          </p:nvPr>
        </p:nvSpPr>
        <p:spPr/>
        <p:txBody>
          <a:bodyPr/>
          <a:lstStyle/>
          <a:p>
            <a:fld id="{6E85B76C-A84C-4055-9491-A3D1F2966735}" type="slidenum">
              <a:rPr kumimoji="1" lang="ja-JP" altLang="en-US" smtClean="0"/>
              <a:t>7</a:t>
            </a:fld>
            <a:endParaRPr kumimoji="1" lang="ja-JP" altLang="en-US"/>
          </a:p>
        </p:txBody>
      </p:sp>
    </p:spTree>
    <p:extLst>
      <p:ext uri="{BB962C8B-B14F-4D97-AF65-F5344CB8AC3E}">
        <p14:creationId xmlns:p14="http://schemas.microsoft.com/office/powerpoint/2010/main" val="205572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
        <p:nvSpPr>
          <p:cNvPr id="5" name="スライド番号プレースホルダー 4"/>
          <p:cNvSpPr>
            <a:spLocks noGrp="1"/>
          </p:cNvSpPr>
          <p:nvPr>
            <p:ph type="sldNum" sz="quarter" idx="11"/>
          </p:nvPr>
        </p:nvSpPr>
        <p:spPr/>
        <p:txBody>
          <a:bodyPr/>
          <a:lstStyle/>
          <a:p>
            <a:fld id="{6E85B76C-A84C-4055-9491-A3D1F2966735}" type="slidenum">
              <a:rPr kumimoji="1" lang="ja-JP" altLang="en-US" smtClean="0"/>
              <a:t>8</a:t>
            </a:fld>
            <a:endParaRPr kumimoji="1" lang="ja-JP" altLang="en-US"/>
          </a:p>
        </p:txBody>
      </p:sp>
    </p:spTree>
    <p:extLst>
      <p:ext uri="{BB962C8B-B14F-4D97-AF65-F5344CB8AC3E}">
        <p14:creationId xmlns:p14="http://schemas.microsoft.com/office/powerpoint/2010/main" val="205572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
        <p:nvSpPr>
          <p:cNvPr id="5" name="スライド番号プレースホルダー 4"/>
          <p:cNvSpPr>
            <a:spLocks noGrp="1"/>
          </p:cNvSpPr>
          <p:nvPr>
            <p:ph type="sldNum" sz="quarter" idx="11"/>
          </p:nvPr>
        </p:nvSpPr>
        <p:spPr/>
        <p:txBody>
          <a:bodyPr/>
          <a:lstStyle/>
          <a:p>
            <a:fld id="{6E85B76C-A84C-4055-9491-A3D1F2966735}" type="slidenum">
              <a:rPr kumimoji="1" lang="ja-JP" altLang="en-US" smtClean="0"/>
              <a:t>9</a:t>
            </a:fld>
            <a:endParaRPr kumimoji="1" lang="ja-JP" altLang="en-US"/>
          </a:p>
        </p:txBody>
      </p:sp>
    </p:spTree>
    <p:extLst>
      <p:ext uri="{BB962C8B-B14F-4D97-AF65-F5344CB8AC3E}">
        <p14:creationId xmlns:p14="http://schemas.microsoft.com/office/powerpoint/2010/main" val="205572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242261D-0EF4-4717-B980-F68BEAE1CC14}" type="datetime1">
              <a:rPr kumimoji="1" lang="ja-JP" altLang="en-US" smtClean="0"/>
              <a:t>2019/3/26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H291208_</a:t>
            </a:r>
            <a:r>
              <a:rPr kumimoji="1" lang="ja-JP" altLang="en-US" smtClean="0"/>
              <a:t>第３回審議会　説明資料（案）</a:t>
            </a:r>
            <a:endParaRPr kumimoji="1" lang="ja-JP" altLang="en-US"/>
          </a:p>
        </p:txBody>
      </p:sp>
      <p:sp>
        <p:nvSpPr>
          <p:cNvPr id="6" name="スライド番号プレースホルダー 5"/>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1595408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951CA1-9A4A-4A26-A3B8-45573829D9C7}" type="datetime1">
              <a:rPr kumimoji="1" lang="ja-JP" altLang="en-US" smtClean="0"/>
              <a:t>2019/3/26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H291208_</a:t>
            </a:r>
            <a:r>
              <a:rPr kumimoji="1" lang="ja-JP" altLang="en-US" smtClean="0"/>
              <a:t>第３回審議会　説明資料（案）</a:t>
            </a:r>
            <a:endParaRPr kumimoji="1" lang="ja-JP" altLang="en-US"/>
          </a:p>
        </p:txBody>
      </p:sp>
      <p:sp>
        <p:nvSpPr>
          <p:cNvPr id="6" name="スライド番号プレースホルダー 5"/>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415452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1DBD441-6193-4BE3-88DA-946AA72EDEB4}" type="datetime1">
              <a:rPr kumimoji="1" lang="ja-JP" altLang="en-US" smtClean="0"/>
              <a:t>2019/3/26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H291208_</a:t>
            </a:r>
            <a:r>
              <a:rPr kumimoji="1" lang="ja-JP" altLang="en-US" smtClean="0"/>
              <a:t>第３回審議会　説明資料（案）</a:t>
            </a:r>
            <a:endParaRPr kumimoji="1" lang="ja-JP" altLang="en-US"/>
          </a:p>
        </p:txBody>
      </p:sp>
      <p:sp>
        <p:nvSpPr>
          <p:cNvPr id="6" name="スライド番号プレースホルダー 5"/>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58648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504FED6-DAE0-4107-BC5B-4111B682D083}" type="datetime1">
              <a:rPr kumimoji="1" lang="ja-JP" altLang="en-US" smtClean="0"/>
              <a:t>2019/3/26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H291208_</a:t>
            </a:r>
            <a:r>
              <a:rPr kumimoji="1" lang="ja-JP" altLang="en-US" smtClean="0"/>
              <a:t>第３回審議会　説明資料（案）</a:t>
            </a:r>
            <a:endParaRPr kumimoji="1" lang="ja-JP" altLang="en-US"/>
          </a:p>
        </p:txBody>
      </p:sp>
      <p:sp>
        <p:nvSpPr>
          <p:cNvPr id="6" name="スライド番号プレースホルダー 5"/>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824980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AF92A38-F646-41C9-B822-6C5CB6537AC6}" type="datetime1">
              <a:rPr kumimoji="1" lang="ja-JP" altLang="en-US" smtClean="0"/>
              <a:t>2019/3/26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H291208_</a:t>
            </a:r>
            <a:r>
              <a:rPr kumimoji="1" lang="ja-JP" altLang="en-US" smtClean="0"/>
              <a:t>第３回審議会　説明資料（案）</a:t>
            </a:r>
            <a:endParaRPr kumimoji="1" lang="ja-JP" altLang="en-US"/>
          </a:p>
        </p:txBody>
      </p:sp>
      <p:sp>
        <p:nvSpPr>
          <p:cNvPr id="6" name="スライド番号プレースホルダー 5"/>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2460933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DD0DC82-C9E9-4DE9-A018-5BE8438FFE05}" type="datetime1">
              <a:rPr kumimoji="1" lang="ja-JP" altLang="en-US" smtClean="0"/>
              <a:t>2019/3/26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H291208_</a:t>
            </a:r>
            <a:r>
              <a:rPr kumimoji="1" lang="ja-JP" altLang="en-US" smtClean="0"/>
              <a:t>第３回審議会　説明資料（案）</a:t>
            </a:r>
            <a:endParaRPr kumimoji="1" lang="ja-JP" altLang="en-US"/>
          </a:p>
        </p:txBody>
      </p:sp>
      <p:sp>
        <p:nvSpPr>
          <p:cNvPr id="7" name="スライド番号プレースホルダー 6"/>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472921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5A96E2D-1023-46A3-882F-D359697711B0}" type="datetime1">
              <a:rPr kumimoji="1" lang="ja-JP" altLang="en-US" smtClean="0"/>
              <a:t>2019/3/26</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H291208_</a:t>
            </a:r>
            <a:r>
              <a:rPr kumimoji="1" lang="ja-JP" altLang="en-US" smtClean="0"/>
              <a:t>第３回審議会　説明資料（案）</a:t>
            </a:r>
            <a:endParaRPr kumimoji="1" lang="ja-JP" altLang="en-US"/>
          </a:p>
        </p:txBody>
      </p:sp>
      <p:sp>
        <p:nvSpPr>
          <p:cNvPr id="9" name="スライド番号プレースホルダー 8"/>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2682281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AF82520-01D2-4E75-89D6-9E26AA617CAB}" type="datetime1">
              <a:rPr kumimoji="1" lang="ja-JP" altLang="en-US" smtClean="0"/>
              <a:t>2019/3/26</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H291208_</a:t>
            </a:r>
            <a:r>
              <a:rPr kumimoji="1" lang="ja-JP" altLang="en-US" smtClean="0"/>
              <a:t>第３回審議会　説明資料（案）</a:t>
            </a:r>
            <a:endParaRPr kumimoji="1" lang="ja-JP" altLang="en-US"/>
          </a:p>
        </p:txBody>
      </p:sp>
      <p:sp>
        <p:nvSpPr>
          <p:cNvPr id="5" name="スライド番号プレースホルダー 4"/>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361526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F71F618-CE21-4C8E-88FF-3D95BCD9C1F3}" type="datetime1">
              <a:rPr kumimoji="1" lang="ja-JP" altLang="en-US" smtClean="0"/>
              <a:t>2019/3/26</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H291208_</a:t>
            </a:r>
            <a:r>
              <a:rPr kumimoji="1" lang="ja-JP" altLang="en-US" smtClean="0"/>
              <a:t>第３回審議会　説明資料（案）</a:t>
            </a:r>
            <a:endParaRPr kumimoji="1" lang="ja-JP" altLang="en-US"/>
          </a:p>
        </p:txBody>
      </p:sp>
      <p:sp>
        <p:nvSpPr>
          <p:cNvPr id="4" name="スライド番号プレースホルダー 3"/>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3049508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4544FEC-1DD9-40B0-AA8F-3FD4FD6DC489}" type="datetime1">
              <a:rPr kumimoji="1" lang="ja-JP" altLang="en-US" smtClean="0"/>
              <a:t>2019/3/26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H291208_</a:t>
            </a:r>
            <a:r>
              <a:rPr kumimoji="1" lang="ja-JP" altLang="en-US" smtClean="0"/>
              <a:t>第３回審議会　説明資料（案）</a:t>
            </a:r>
            <a:endParaRPr kumimoji="1" lang="ja-JP" altLang="en-US"/>
          </a:p>
        </p:txBody>
      </p:sp>
      <p:sp>
        <p:nvSpPr>
          <p:cNvPr id="7" name="スライド番号プレースホルダー 6"/>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169393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E0AE5D5-7A0F-4463-A2ED-69AAA9CDF68A}" type="datetime1">
              <a:rPr kumimoji="1" lang="ja-JP" altLang="en-US" smtClean="0"/>
              <a:t>2019/3/26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H291208_</a:t>
            </a:r>
            <a:r>
              <a:rPr kumimoji="1" lang="ja-JP" altLang="en-US" smtClean="0"/>
              <a:t>第３回審議会　説明資料（案）</a:t>
            </a:r>
            <a:endParaRPr kumimoji="1" lang="ja-JP" altLang="en-US"/>
          </a:p>
        </p:txBody>
      </p:sp>
      <p:sp>
        <p:nvSpPr>
          <p:cNvPr id="7" name="スライド番号プレースホルダー 6"/>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2358093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6FB76-BCB5-4636-8105-85897DA407AC}" type="datetime1">
              <a:rPr kumimoji="1" lang="ja-JP" altLang="en-US" smtClean="0"/>
              <a:t>2019/3/26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H291208_</a:t>
            </a:r>
            <a:r>
              <a:rPr kumimoji="1" lang="ja-JP" altLang="en-US" smtClean="0"/>
              <a:t>第３回審議会　説明資料（案）</a:t>
            </a:r>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3173129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E63F6462-C95E-4C1F-A2EC-2E2D06929884}" type="slidenum">
              <a:rPr kumimoji="1" lang="ja-JP" altLang="en-US" smtClean="0"/>
              <a:t>1</a:t>
            </a:fld>
            <a:endParaRPr kumimoji="1" lang="ja-JP" altLang="en-US"/>
          </a:p>
        </p:txBody>
      </p:sp>
      <p:sp>
        <p:nvSpPr>
          <p:cNvPr id="7" name="Rectangle 5"/>
          <p:cNvSpPr>
            <a:spLocks noChangeArrowheads="1"/>
          </p:cNvSpPr>
          <p:nvPr/>
        </p:nvSpPr>
        <p:spPr bwMode="auto">
          <a:xfrm>
            <a:off x="0" y="1196752"/>
            <a:ext cx="9144000" cy="2448272"/>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912813">
              <a:buClr>
                <a:srgbClr val="000000"/>
              </a:buClr>
              <a:buSzPct val="100000"/>
              <a:defRPr/>
            </a:pPr>
            <a:r>
              <a:rPr kumimoji="0" lang="en-US" altLang="ja-JP" sz="3600" dirty="0">
                <a:latin typeface="メイリオ" panose="020B0604030504040204" pitchFamily="50" charset="-128"/>
                <a:ea typeface="メイリオ" panose="020B0604030504040204" pitchFamily="50" charset="-128"/>
                <a:cs typeface="メイリオ" panose="020B0604030504040204" pitchFamily="50" charset="-128"/>
              </a:rPr>
              <a:t>PC</a:t>
            </a:r>
            <a:r>
              <a:rPr kumimoji="0" lang="ja-JP" altLang="en-US" sz="3600" dirty="0">
                <a:latin typeface="メイリオ" panose="020B0604030504040204" pitchFamily="50" charset="-128"/>
                <a:ea typeface="メイリオ" panose="020B0604030504040204" pitchFamily="50" charset="-128"/>
                <a:cs typeface="メイリオ" panose="020B0604030504040204" pitchFamily="50" charset="-128"/>
              </a:rPr>
              <a:t>軌道桁について</a:t>
            </a:r>
          </a:p>
        </p:txBody>
      </p:sp>
      <p:sp>
        <p:nvSpPr>
          <p:cNvPr id="12" name="サブタイトル 2"/>
          <p:cNvSpPr txBox="1">
            <a:spLocks/>
          </p:cNvSpPr>
          <p:nvPr/>
        </p:nvSpPr>
        <p:spPr>
          <a:xfrm>
            <a:off x="1371600" y="5733256"/>
            <a:ext cx="6400800" cy="55361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577465483"/>
              </p:ext>
            </p:extLst>
          </p:nvPr>
        </p:nvGraphicFramePr>
        <p:xfrm>
          <a:off x="5292080" y="332656"/>
          <a:ext cx="3608570" cy="370840"/>
        </p:xfrm>
        <a:graphic>
          <a:graphicData uri="http://schemas.openxmlformats.org/drawingml/2006/table">
            <a:tbl>
              <a:tblPr firstRow="1" bandRow="1">
                <a:tableStyleId>{5940675A-B579-460E-94D1-54222C63F5DA}</a:tableStyleId>
              </a:tblPr>
              <a:tblGrid>
                <a:gridCol w="2805808">
                  <a:extLst>
                    <a:ext uri="{9D8B030D-6E8A-4147-A177-3AD203B41FA5}">
                      <a16:colId xmlns:a16="http://schemas.microsoft.com/office/drawing/2014/main" val="20000"/>
                    </a:ext>
                  </a:extLst>
                </a:gridCol>
                <a:gridCol w="802762">
                  <a:extLst>
                    <a:ext uri="{9D8B030D-6E8A-4147-A177-3AD203B41FA5}">
                      <a16:colId xmlns:a16="http://schemas.microsoft.com/office/drawing/2014/main" val="20001"/>
                    </a:ext>
                  </a:extLst>
                </a:gridCol>
              </a:tblGrid>
              <a:tr h="370840">
                <a:tc>
                  <a:txBody>
                    <a:bodyPr/>
                    <a:lstStyle/>
                    <a:p>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平成</a:t>
                      </a:r>
                      <a:r>
                        <a:rPr kumimoji="1" lang="en-US" altLang="ja-JP" sz="1200" dirty="0" smtClean="0">
                          <a:solidFill>
                            <a:schemeClr val="tx1"/>
                          </a:solidFill>
                          <a:latin typeface="ＭＳ ゴシック" panose="020B0609070205080204" pitchFamily="49" charset="-128"/>
                          <a:ea typeface="ＭＳ ゴシック" panose="020B0609070205080204" pitchFamily="49" charset="-128"/>
                        </a:rPr>
                        <a:t>30</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年</a:t>
                      </a:r>
                      <a:r>
                        <a:rPr kumimoji="1" lang="en-US" altLang="ja-JP" sz="1200" dirty="0" smtClean="0">
                          <a:solidFill>
                            <a:schemeClr val="tx1"/>
                          </a:solidFill>
                          <a:latin typeface="ＭＳ ゴシック" panose="020B0609070205080204" pitchFamily="49" charset="-128"/>
                          <a:ea typeface="ＭＳ ゴシック" panose="020B0609070205080204" pitchFamily="49" charset="-128"/>
                        </a:rPr>
                        <a:t>12</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月</a:t>
                      </a:r>
                      <a:r>
                        <a:rPr kumimoji="1" lang="en-US" altLang="ja-JP" sz="1200" dirty="0" smtClean="0">
                          <a:solidFill>
                            <a:schemeClr val="tx1"/>
                          </a:solidFill>
                          <a:latin typeface="ＭＳ ゴシック" panose="020B0609070205080204" pitchFamily="49" charset="-128"/>
                          <a:ea typeface="ＭＳ ゴシック" panose="020B0609070205080204" pitchFamily="49" charset="-128"/>
                        </a:rPr>
                        <a:t>25</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日（火）</a:t>
                      </a:r>
                      <a:endParaRPr kumimoji="1"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smtClean="0">
                          <a:solidFill>
                            <a:schemeClr val="tx1"/>
                          </a:solidFill>
                        </a:rPr>
                        <a:t>第５回　大阪モノレール技術審議会</a:t>
                      </a:r>
                      <a:endParaRPr kumimoji="1" lang="ja-JP" altLang="en-US" sz="12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600" dirty="0" smtClean="0"/>
                        <a:t>資料３</a:t>
                      </a:r>
                    </a:p>
                  </a:txBody>
                  <a:tcPr marL="36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46920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93" r="55861"/>
          <a:stretch/>
        </p:blipFill>
        <p:spPr bwMode="auto">
          <a:xfrm>
            <a:off x="4846781" y="1737778"/>
            <a:ext cx="3469635" cy="4931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10</a:t>
            </a:fld>
            <a:endParaRPr kumimoji="1" lang="ja-JP" altLang="en-US"/>
          </a:p>
        </p:txBody>
      </p:sp>
      <p:sp>
        <p:nvSpPr>
          <p:cNvPr id="7" name="フッター プレースホルダー 6"/>
          <p:cNvSpPr>
            <a:spLocks noGrp="1"/>
          </p:cNvSpPr>
          <p:nvPr>
            <p:ph type="ftr" sz="quarter" idx="11"/>
          </p:nvPr>
        </p:nvSpPr>
        <p:spPr>
          <a:xfrm>
            <a:off x="3124200" y="6592267"/>
            <a:ext cx="2895600" cy="365125"/>
          </a:xfrm>
        </p:spPr>
        <p:txBody>
          <a:bodyPr/>
          <a:lstStyle/>
          <a:p>
            <a:r>
              <a:rPr kumimoji="1" lang="ja-JP" altLang="en-US" dirty="0" smtClean="0"/>
              <a:t>第</a:t>
            </a:r>
            <a:r>
              <a:rPr kumimoji="1" lang="en-US" altLang="ja-JP" dirty="0" smtClean="0"/>
              <a:t>5</a:t>
            </a:r>
            <a:r>
              <a:rPr kumimoji="1" lang="ja-JP" altLang="en-US" dirty="0" smtClean="0"/>
              <a:t>回審議会　説明資料</a:t>
            </a:r>
            <a:endParaRPr kumimoji="1" lang="ja-JP" altLang="en-US" dirty="0"/>
          </a:p>
        </p:txBody>
      </p:sp>
      <p:sp>
        <p:nvSpPr>
          <p:cNvPr id="5" name="左矢印 4"/>
          <p:cNvSpPr/>
          <p:nvPr/>
        </p:nvSpPr>
        <p:spPr>
          <a:xfrm rot="10800000">
            <a:off x="4373724" y="3645024"/>
            <a:ext cx="414300" cy="1145015"/>
          </a:xfrm>
          <a:prstGeom prst="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51520" y="764704"/>
            <a:ext cx="8496944" cy="400110"/>
          </a:xfrm>
          <a:prstGeom prst="rect">
            <a:avLst/>
          </a:prstGeom>
          <a:solidFill>
            <a:srgbClr val="CCECFF"/>
          </a:solidFill>
        </p:spPr>
        <p:txBody>
          <a:bodyPr wrap="square" rtlCol="0">
            <a:spAutoFit/>
          </a:bodyPr>
          <a:lstStyle/>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支承アンカー鉄筋を見直した結果、桁端部の過密配筋の改善が出来た。</a:t>
            </a:r>
          </a:p>
        </p:txBody>
      </p:sp>
      <p:sp>
        <p:nvSpPr>
          <p:cNvPr id="21" name="Rectangle 5"/>
          <p:cNvSpPr>
            <a:spLocks noChangeArrowheads="1"/>
          </p:cNvSpPr>
          <p:nvPr/>
        </p:nvSpPr>
        <p:spPr bwMode="auto">
          <a:xfrm>
            <a:off x="0" y="-27384"/>
            <a:ext cx="9144000" cy="648072"/>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tIns="72000" anchor="b" anchorCtr="1"/>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912813">
              <a:buClr>
                <a:srgbClr val="000000"/>
              </a:buClr>
              <a:buSzPct val="100000"/>
              <a:defRPr/>
            </a:pPr>
            <a:r>
              <a:rPr kumimoji="0"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PC</a:t>
            </a:r>
            <a:r>
              <a:rPr kumimoji="0"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軌道桁について</a:t>
            </a:r>
            <a:endParaRPr kumimoji="0"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134"/>
          <a:stretch/>
        </p:blipFill>
        <p:spPr bwMode="auto">
          <a:xfrm>
            <a:off x="766360" y="1736090"/>
            <a:ext cx="3434815" cy="4931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テキスト ボックス 18"/>
          <p:cNvSpPr txBox="1"/>
          <p:nvPr/>
        </p:nvSpPr>
        <p:spPr>
          <a:xfrm>
            <a:off x="5148064" y="1290246"/>
            <a:ext cx="2736304" cy="338554"/>
          </a:xfrm>
          <a:prstGeom prst="rect">
            <a:avLst/>
          </a:prstGeom>
          <a:noFill/>
        </p:spPr>
        <p:txBody>
          <a:bodyPr wrap="square" rtlCol="0">
            <a:spAutoFit/>
          </a:bodyPr>
          <a:lstStyle/>
          <a:p>
            <a:pPr algn="ctr"/>
            <a:r>
              <a:rPr lang="ja-JP" altLang="en-US" sz="1600" dirty="0" smtClean="0">
                <a:latin typeface="HG丸ｺﾞｼｯｸM-PRO" panose="020F0600000000000000" pitchFamily="50" charset="-128"/>
                <a:ea typeface="HG丸ｺﾞｼｯｸM-PRO" panose="020F0600000000000000" pitchFamily="50" charset="-128"/>
              </a:rPr>
              <a:t>＜改善後＞</a:t>
            </a:r>
            <a:r>
              <a:rPr kumimoji="1" lang="ja-JP" altLang="en-US" sz="1600" dirty="0" smtClean="0">
                <a:latin typeface="ＭＳ ゴシック" panose="020B0609070205080204" pitchFamily="49" charset="-128"/>
                <a:ea typeface="ＭＳ ゴシック" panose="020B0609070205080204" pitchFamily="49" charset="-128"/>
              </a:rPr>
              <a:t>　　　</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20" name="テキスト ボックス 19"/>
          <p:cNvSpPr txBox="1"/>
          <p:nvPr/>
        </p:nvSpPr>
        <p:spPr>
          <a:xfrm>
            <a:off x="1444723" y="1268760"/>
            <a:ext cx="2736304" cy="338554"/>
          </a:xfrm>
          <a:prstGeom prst="rect">
            <a:avLst/>
          </a:prstGeom>
          <a:noFill/>
        </p:spPr>
        <p:txBody>
          <a:bodyPr wrap="square" rtlCol="0">
            <a:spAutoFit/>
          </a:bodyPr>
          <a:lstStyle/>
          <a:p>
            <a:pPr algn="ctr"/>
            <a:r>
              <a:rPr lang="ja-JP" altLang="en-US" sz="1600" dirty="0" smtClean="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既存</a:t>
            </a:r>
            <a:r>
              <a:rPr lang="ja-JP" altLang="en-US" sz="1600" dirty="0" smtClean="0">
                <a:latin typeface="HG丸ｺﾞｼｯｸM-PRO" panose="020F0600000000000000" pitchFamily="50" charset="-128"/>
                <a:ea typeface="HG丸ｺﾞｼｯｸM-PRO" panose="020F0600000000000000" pitchFamily="50" charset="-128"/>
              </a:rPr>
              <a:t>＞</a:t>
            </a:r>
            <a:r>
              <a:rPr kumimoji="1" lang="ja-JP" altLang="en-US" sz="1600" dirty="0" smtClean="0">
                <a:latin typeface="ＭＳ ゴシック" panose="020B0609070205080204" pitchFamily="49" charset="-128"/>
                <a:ea typeface="ＭＳ ゴシック" panose="020B0609070205080204" pitchFamily="49" charset="-128"/>
              </a:rPr>
              <a:t>　　　</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26" name="円/楕円 25"/>
          <p:cNvSpPr/>
          <p:nvPr/>
        </p:nvSpPr>
        <p:spPr>
          <a:xfrm>
            <a:off x="1710003" y="4871060"/>
            <a:ext cx="792088" cy="360040"/>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1565987" y="5423303"/>
            <a:ext cx="936104" cy="438729"/>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1547664" y="6119798"/>
            <a:ext cx="936104" cy="438729"/>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5886467" y="4871059"/>
            <a:ext cx="792088" cy="360040"/>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5742451" y="5423302"/>
            <a:ext cx="936104" cy="438729"/>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5724128" y="6119797"/>
            <a:ext cx="936104" cy="438729"/>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72466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7847" y="5877272"/>
            <a:ext cx="2148569" cy="965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326"/>
          <a:stretch/>
        </p:blipFill>
        <p:spPr bwMode="auto">
          <a:xfrm>
            <a:off x="6061228" y="3131729"/>
            <a:ext cx="1345705" cy="2302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 r="57850"/>
          <a:stretch/>
        </p:blipFill>
        <p:spPr bwMode="auto">
          <a:xfrm>
            <a:off x="7675984" y="3122204"/>
            <a:ext cx="1360512" cy="2302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5"/>
          <p:cNvSpPr>
            <a:spLocks noChangeArrowheads="1"/>
          </p:cNvSpPr>
          <p:nvPr/>
        </p:nvSpPr>
        <p:spPr bwMode="auto">
          <a:xfrm>
            <a:off x="0" y="-27384"/>
            <a:ext cx="9144000" cy="648072"/>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tIns="72000" anchor="b" anchorCtr="1"/>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912813">
              <a:buClr>
                <a:srgbClr val="000000"/>
              </a:buClr>
              <a:buSzPct val="100000"/>
              <a:defRPr/>
            </a:pPr>
            <a:r>
              <a:rPr kumimoji="0"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PC</a:t>
            </a:r>
            <a:r>
              <a:rPr kumimoji="0"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軌道桁について</a:t>
            </a:r>
            <a:endParaRPr kumimoji="0"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2</a:t>
            </a:fld>
            <a:endParaRPr kumimoji="1" lang="ja-JP" altLang="en-US"/>
          </a:p>
        </p:txBody>
      </p:sp>
      <p:sp>
        <p:nvSpPr>
          <p:cNvPr id="7" name="フッター プレースホルダー 6"/>
          <p:cNvSpPr>
            <a:spLocks noGrp="1"/>
          </p:cNvSpPr>
          <p:nvPr>
            <p:ph type="ftr" sz="quarter" idx="11"/>
          </p:nvPr>
        </p:nvSpPr>
        <p:spPr>
          <a:xfrm>
            <a:off x="3124200" y="6592267"/>
            <a:ext cx="2895600" cy="365125"/>
          </a:xfrm>
        </p:spPr>
        <p:txBody>
          <a:bodyPr/>
          <a:lstStyle/>
          <a:p>
            <a:r>
              <a:rPr kumimoji="1" lang="ja-JP" altLang="en-US" dirty="0" smtClean="0"/>
              <a:t>第</a:t>
            </a:r>
            <a:r>
              <a:rPr kumimoji="1" lang="en-US" altLang="ja-JP" dirty="0" smtClean="0"/>
              <a:t>5</a:t>
            </a:r>
            <a:r>
              <a:rPr kumimoji="1" lang="ja-JP" altLang="en-US" dirty="0" smtClean="0"/>
              <a:t>回審議会　説明資料</a:t>
            </a:r>
            <a:endParaRPr kumimoji="1" lang="ja-JP" altLang="en-US" dirty="0"/>
          </a:p>
        </p:txBody>
      </p:sp>
      <p:sp>
        <p:nvSpPr>
          <p:cNvPr id="10" name="テキスト ボックス 9"/>
          <p:cNvSpPr txBox="1"/>
          <p:nvPr/>
        </p:nvSpPr>
        <p:spPr>
          <a:xfrm>
            <a:off x="269776" y="1268760"/>
            <a:ext cx="8694712" cy="707886"/>
          </a:xfrm>
          <a:prstGeom prst="rect">
            <a:avLst/>
          </a:prstGeom>
          <a:noFill/>
          <a:ln>
            <a:solidFill>
              <a:schemeClr val="tx1"/>
            </a:solidFill>
          </a:ln>
        </p:spPr>
        <p:txBody>
          <a:bodyPr wrap="square" rtlCol="0">
            <a:spAutoFit/>
          </a:bodyPr>
          <a:lstStyle/>
          <a:p>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Ａ</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ＰＣ鋼材定着</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具の製造停止に</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伴</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う</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ＰＣ鋼材及び定着具の見直しが</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必要</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Ｂ</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桁端部において、鉄筋が過密配置であるため見直しが必要。</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132306" y="708551"/>
            <a:ext cx="911302" cy="488201"/>
          </a:xfrm>
          <a:prstGeom prst="rect">
            <a:avLst/>
          </a:prstGeom>
          <a:solidFill>
            <a:srgbClr val="CCECFF"/>
          </a:solidFill>
        </p:spPr>
        <p:txBody>
          <a:bodyPr wrap="square" tIns="72000" rtlCol="0" anchor="b" anchorCtr="1">
            <a:spAutoFit/>
          </a:bodyPr>
          <a:lstStyle/>
          <a:p>
            <a:pPr algn="ctr"/>
            <a:r>
              <a:rPr kumimoji="0"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課題</a:t>
            </a:r>
            <a:endParaRPr kumimoji="0"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a:off x="132306" y="2420888"/>
            <a:ext cx="2351461" cy="488201"/>
          </a:xfrm>
          <a:prstGeom prst="rect">
            <a:avLst/>
          </a:prstGeom>
          <a:solidFill>
            <a:srgbClr val="CCECFF"/>
          </a:solidFill>
        </p:spPr>
        <p:txBody>
          <a:bodyPr wrap="square" tIns="72000" rtlCol="0" anchor="b" anchorCtr="1">
            <a:spAutoFit/>
          </a:bodyPr>
          <a:lstStyle/>
          <a:p>
            <a:pPr algn="ct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桁端部の構成</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57025" y="3061409"/>
            <a:ext cx="3938911" cy="1015663"/>
          </a:xfrm>
          <a:prstGeom prst="rect">
            <a:avLst/>
          </a:prstGeom>
          <a:noFill/>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Ｂ① 支承</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定着</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アンカー鉄筋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Ｂ② せん断</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補強鉄筋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Ｂ③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伸縮装置定着</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アンカー鉄筋</a:t>
            </a:r>
          </a:p>
        </p:txBody>
      </p:sp>
      <p:sp>
        <p:nvSpPr>
          <p:cNvPr id="32" name="テキスト ボックス 31"/>
          <p:cNvSpPr txBox="1"/>
          <p:nvPr/>
        </p:nvSpPr>
        <p:spPr>
          <a:xfrm>
            <a:off x="244975" y="5077633"/>
            <a:ext cx="3462930" cy="1015663"/>
          </a:xfrm>
          <a:prstGeom prst="rect">
            <a:avLst/>
          </a:prstGeom>
          <a:noFill/>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Ｂ①～③を見直し対象の</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候補とし、過密配筋の改善に向けて、検討を行った。</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60297" y="4479503"/>
            <a:ext cx="3575599" cy="461665"/>
          </a:xfrm>
          <a:prstGeom prst="rect">
            <a:avLst/>
          </a:prstGeom>
          <a:solidFill>
            <a:srgbClr val="CCECFF"/>
          </a:solidFill>
        </p:spPr>
        <p:txBody>
          <a:bodyPr wrap="square" rtlCol="0">
            <a:spAutoFit/>
          </a:bodyPr>
          <a:lstStyle/>
          <a:p>
            <a:pPr algn="ct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桁端部</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の過密配筋の</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改善</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ボックス 34"/>
          <p:cNvSpPr txBox="1"/>
          <p:nvPr/>
        </p:nvSpPr>
        <p:spPr>
          <a:xfrm>
            <a:off x="4368299" y="5528265"/>
            <a:ext cx="867271" cy="338554"/>
          </a:xfrm>
          <a:prstGeom prst="rect">
            <a:avLst/>
          </a:prstGeom>
          <a:noFill/>
          <a:ln>
            <a:solidFill>
              <a:schemeClr val="tx1"/>
            </a:solidFill>
          </a:ln>
        </p:spPr>
        <p:txBody>
          <a:bodyPr wrap="square" rtlCol="0">
            <a:spAutoFit/>
          </a:bodyPr>
          <a:lstStyle/>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平面図</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テキスト ボックス 45"/>
          <p:cNvSpPr txBox="1"/>
          <p:nvPr/>
        </p:nvSpPr>
        <p:spPr>
          <a:xfrm>
            <a:off x="6084168" y="5528265"/>
            <a:ext cx="1328166" cy="338554"/>
          </a:xfrm>
          <a:prstGeom prst="rect">
            <a:avLst/>
          </a:prstGeom>
          <a:noFill/>
          <a:ln>
            <a:solidFill>
              <a:schemeClr val="tx1"/>
            </a:solidFill>
          </a:ln>
        </p:spPr>
        <p:txBody>
          <a:bodyPr wrap="square" rtlCol="0">
            <a:spAutoFit/>
          </a:bodyPr>
          <a:lstStyle/>
          <a:p>
            <a:pPr algn="ct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A-A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断面図</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p:cNvSpPr txBox="1"/>
          <p:nvPr/>
        </p:nvSpPr>
        <p:spPr>
          <a:xfrm>
            <a:off x="7668344" y="5517232"/>
            <a:ext cx="1368152" cy="338554"/>
          </a:xfrm>
          <a:prstGeom prst="rect">
            <a:avLst/>
          </a:prstGeom>
          <a:noFill/>
          <a:ln>
            <a:solidFill>
              <a:schemeClr val="tx1"/>
            </a:solidFill>
          </a:ln>
        </p:spPr>
        <p:txBody>
          <a:bodyPr wrap="square" rtlCol="0">
            <a:spAutoFit/>
          </a:bodyPr>
          <a:lstStyle/>
          <a:p>
            <a:pPr algn="ct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B-B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断面図</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5952"/>
          <a:stretch/>
        </p:blipFill>
        <p:spPr bwMode="auto">
          <a:xfrm>
            <a:off x="3563888" y="3312976"/>
            <a:ext cx="2441104" cy="1974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テキスト ボックス 51"/>
          <p:cNvSpPr txBox="1"/>
          <p:nvPr/>
        </p:nvSpPr>
        <p:spPr>
          <a:xfrm>
            <a:off x="5496774" y="5096217"/>
            <a:ext cx="492443" cy="276999"/>
          </a:xfrm>
          <a:prstGeom prst="rect">
            <a:avLst/>
          </a:prstGeom>
          <a:solidFill>
            <a:schemeClr val="bg1"/>
          </a:solidFill>
          <a:ln w="12700">
            <a:solidFill>
              <a:srgbClr val="FF0000"/>
            </a:solidFill>
          </a:ln>
        </p:spPr>
        <p:txBody>
          <a:bodyPr wrap="none" rtlCol="0">
            <a:spAutoFit/>
          </a:bodyPr>
          <a:lstStyle/>
          <a:p>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過密</a:t>
            </a:r>
            <a:endParaRPr kumimoji="1" lang="ja-JP" altLang="en-US" sz="1200" b="1" dirty="0">
              <a:solidFill>
                <a:srgbClr val="FF0000"/>
              </a:solidFill>
              <a:latin typeface="ＭＳ ゴシック" panose="020B0609070205080204" pitchFamily="49" charset="-128"/>
              <a:ea typeface="ＭＳ ゴシック" panose="020B0609070205080204" pitchFamily="49" charset="-128"/>
            </a:endParaRPr>
          </a:p>
        </p:txBody>
      </p:sp>
      <p:sp>
        <p:nvSpPr>
          <p:cNvPr id="53" name="テキスト ボックス 52"/>
          <p:cNvSpPr txBox="1"/>
          <p:nvPr/>
        </p:nvSpPr>
        <p:spPr>
          <a:xfrm>
            <a:off x="3131841" y="2420888"/>
            <a:ext cx="1440160" cy="584775"/>
          </a:xfrm>
          <a:prstGeom prst="rect">
            <a:avLst/>
          </a:prstGeom>
          <a:solidFill>
            <a:schemeClr val="bg1"/>
          </a:solidFill>
          <a:ln w="19050" cmpd="dbl">
            <a:solidFill>
              <a:schemeClr val="bg1">
                <a:lumMod val="50000"/>
              </a:schemeClr>
            </a:solidFill>
          </a:ln>
        </p:spPr>
        <p:txBody>
          <a:bodyPr wrap="square" rtlCol="0">
            <a:spAutoFit/>
          </a:bodyPr>
          <a:lstStyle/>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鋼材</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定着</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具</a:t>
            </a:r>
          </a:p>
        </p:txBody>
      </p:sp>
      <p:cxnSp>
        <p:nvCxnSpPr>
          <p:cNvPr id="54" name="直線矢印コネクタ 53"/>
          <p:cNvCxnSpPr>
            <a:stCxn id="53" idx="2"/>
          </p:cNvCxnSpPr>
          <p:nvPr/>
        </p:nvCxnSpPr>
        <p:spPr>
          <a:xfrm>
            <a:off x="3851921" y="3005663"/>
            <a:ext cx="2596612" cy="77120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a:stCxn id="53" idx="2"/>
          </p:cNvCxnSpPr>
          <p:nvPr/>
        </p:nvCxnSpPr>
        <p:spPr>
          <a:xfrm>
            <a:off x="3851921" y="3005663"/>
            <a:ext cx="580451" cy="56735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stCxn id="52" idx="1"/>
            <a:endCxn id="61" idx="7"/>
          </p:cNvCxnSpPr>
          <p:nvPr/>
        </p:nvCxnSpPr>
        <p:spPr>
          <a:xfrm flipH="1" flipV="1">
            <a:off x="4432372" y="4744777"/>
            <a:ext cx="1064402" cy="48994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a:stCxn id="52" idx="1"/>
            <a:endCxn id="59" idx="6"/>
          </p:cNvCxnSpPr>
          <p:nvPr/>
        </p:nvCxnSpPr>
        <p:spPr>
          <a:xfrm flipH="1" flipV="1">
            <a:off x="5290343" y="4927985"/>
            <a:ext cx="206431" cy="30673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円/楕円 58"/>
          <p:cNvSpPr/>
          <p:nvPr/>
        </p:nvSpPr>
        <p:spPr>
          <a:xfrm rot="5400000">
            <a:off x="4664832" y="4024035"/>
            <a:ext cx="1251023" cy="556877"/>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rot="5400000">
            <a:off x="3609975" y="4024035"/>
            <a:ext cx="1251023" cy="556877"/>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3931648" y="3373130"/>
            <a:ext cx="1683742" cy="606534"/>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4644008" y="2564904"/>
            <a:ext cx="2324867" cy="584775"/>
          </a:xfrm>
          <a:prstGeom prst="rect">
            <a:avLst/>
          </a:prstGeom>
          <a:noFill/>
          <a:ln>
            <a:solidFill>
              <a:schemeClr val="bg1">
                <a:lumMod val="50000"/>
              </a:schemeClr>
            </a:solidFill>
          </a:ln>
        </p:spPr>
        <p:txBody>
          <a:bodyPr wrap="square" lIns="0" rIns="0" rtlCol="0" anchor="ctr" anchorCtr="0">
            <a:spAutoFit/>
          </a:bodyPr>
          <a:lstStyle/>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B</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）③．伸縮装置</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定着アンカー鉄筋</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3" name="テキスト ボックス 82"/>
          <p:cNvSpPr txBox="1"/>
          <p:nvPr/>
        </p:nvSpPr>
        <p:spPr>
          <a:xfrm>
            <a:off x="4644008" y="2132856"/>
            <a:ext cx="2627369" cy="338554"/>
          </a:xfrm>
          <a:prstGeom prst="rect">
            <a:avLst/>
          </a:prstGeom>
          <a:noFill/>
          <a:ln>
            <a:solidFill>
              <a:schemeClr val="bg1">
                <a:lumMod val="50000"/>
              </a:schemeClr>
            </a:solidFill>
          </a:ln>
        </p:spPr>
        <p:txBody>
          <a:bodyPr wrap="square" rtlCol="0">
            <a:spAutoFit/>
          </a:bodyPr>
          <a:lstStyle/>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B</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）②．せん断補強鉄筋</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4" name="テキスト ボックス 83"/>
          <p:cNvSpPr txBox="1"/>
          <p:nvPr/>
        </p:nvSpPr>
        <p:spPr>
          <a:xfrm>
            <a:off x="7308304" y="2132856"/>
            <a:ext cx="1800200" cy="584775"/>
          </a:xfrm>
          <a:prstGeom prst="rect">
            <a:avLst/>
          </a:prstGeom>
          <a:noFill/>
          <a:ln>
            <a:solidFill>
              <a:schemeClr val="bg1">
                <a:lumMod val="50000"/>
              </a:schemeClr>
            </a:solidFill>
          </a:ln>
        </p:spPr>
        <p:txBody>
          <a:bodyPr wrap="square" lIns="0" rIns="0" rtlCol="0" anchor="ctr" anchorCtr="0">
            <a:spAutoFit/>
          </a:bodyPr>
          <a:lstStyle/>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B</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）①．支承定着</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アンカー鉄筋</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6" name="直線矢印コネクタ 85"/>
          <p:cNvCxnSpPr>
            <a:stCxn id="84" idx="2"/>
          </p:cNvCxnSpPr>
          <p:nvPr/>
        </p:nvCxnSpPr>
        <p:spPr>
          <a:xfrm flipH="1">
            <a:off x="8097078" y="2717631"/>
            <a:ext cx="111326" cy="135944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a:stCxn id="82" idx="2"/>
          </p:cNvCxnSpPr>
          <p:nvPr/>
        </p:nvCxnSpPr>
        <p:spPr>
          <a:xfrm>
            <a:off x="5806442" y="3149679"/>
            <a:ext cx="642091" cy="32529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a:off x="6968875" y="2471410"/>
            <a:ext cx="961893" cy="100356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821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976646"/>
            <a:ext cx="7357945" cy="454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3</a:t>
            </a:fld>
            <a:endParaRPr kumimoji="1" lang="ja-JP" altLang="en-US"/>
          </a:p>
        </p:txBody>
      </p:sp>
      <p:sp>
        <p:nvSpPr>
          <p:cNvPr id="7" name="フッター プレースホルダー 6"/>
          <p:cNvSpPr>
            <a:spLocks noGrp="1"/>
          </p:cNvSpPr>
          <p:nvPr>
            <p:ph type="ftr" sz="quarter" idx="11"/>
          </p:nvPr>
        </p:nvSpPr>
        <p:spPr>
          <a:xfrm>
            <a:off x="3124200" y="6592267"/>
            <a:ext cx="2895600" cy="365125"/>
          </a:xfrm>
        </p:spPr>
        <p:txBody>
          <a:bodyPr/>
          <a:lstStyle/>
          <a:p>
            <a:r>
              <a:rPr kumimoji="1" lang="ja-JP" altLang="en-US" dirty="0" smtClean="0"/>
              <a:t>第</a:t>
            </a:r>
            <a:r>
              <a:rPr kumimoji="1" lang="en-US" altLang="ja-JP" dirty="0" smtClean="0"/>
              <a:t>5</a:t>
            </a:r>
            <a:r>
              <a:rPr kumimoji="1" lang="ja-JP" altLang="en-US" dirty="0" smtClean="0"/>
              <a:t>回審議会　説明資料</a:t>
            </a:r>
            <a:endParaRPr kumimoji="1" lang="ja-JP" altLang="en-US" dirty="0"/>
          </a:p>
        </p:txBody>
      </p:sp>
      <p:sp>
        <p:nvSpPr>
          <p:cNvPr id="10" name="Rectangle 5"/>
          <p:cNvSpPr>
            <a:spLocks noChangeArrowheads="1"/>
          </p:cNvSpPr>
          <p:nvPr/>
        </p:nvSpPr>
        <p:spPr bwMode="auto">
          <a:xfrm>
            <a:off x="0" y="-27384"/>
            <a:ext cx="9144000" cy="648072"/>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tIns="72000" anchor="b" anchorCtr="1"/>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912813">
              <a:buClr>
                <a:srgbClr val="000000"/>
              </a:buClr>
              <a:buSzPct val="100000"/>
              <a:defRPr/>
            </a:pPr>
            <a:r>
              <a:rPr kumimoji="0"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PC</a:t>
            </a:r>
            <a:r>
              <a:rPr kumimoji="0"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軌道桁について</a:t>
            </a:r>
            <a:endParaRPr kumimoji="0"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323528" y="1268760"/>
            <a:ext cx="8640960" cy="707886"/>
          </a:xfrm>
          <a:prstGeom prst="rect">
            <a:avLst/>
          </a:prstGeom>
          <a:solidFill>
            <a:schemeClr val="bg1"/>
          </a:solidFill>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ＰＣ軌道桁（</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L=22m</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）を対象とし、必要となる鋼材本数・鉄筋配置状況等の確認を行い、最適</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な</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鋼材と定着具を</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選定した。</a:t>
            </a:r>
          </a:p>
        </p:txBody>
      </p:sp>
      <p:sp>
        <p:nvSpPr>
          <p:cNvPr id="3" name="正方形/長方形 2"/>
          <p:cNvSpPr/>
          <p:nvPr/>
        </p:nvSpPr>
        <p:spPr>
          <a:xfrm>
            <a:off x="3952875" y="1981201"/>
            <a:ext cx="2131292" cy="45325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32305" y="708551"/>
            <a:ext cx="4886215" cy="488201"/>
          </a:xfrm>
          <a:prstGeom prst="rect">
            <a:avLst/>
          </a:prstGeom>
          <a:solidFill>
            <a:srgbClr val="CCECFF"/>
          </a:solidFill>
        </p:spPr>
        <p:txBody>
          <a:bodyPr wrap="square" tIns="72000" rtlCol="0" anchor="b" anchorCtr="1">
            <a:spAutoFit/>
          </a:bodyPr>
          <a:lstStyle/>
          <a:p>
            <a:pPr algn="ctr"/>
            <a:r>
              <a:rPr kumimoji="0"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A</a:t>
            </a:r>
            <a:r>
              <a:rPr kumimoji="0"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PC</a:t>
            </a:r>
            <a:r>
              <a:rPr kumimoji="0" lang="ja-JP" altLang="en-US" sz="2400" dirty="0">
                <a:latin typeface="メイリオ" panose="020B0604030504040204" pitchFamily="50" charset="-128"/>
                <a:ea typeface="メイリオ" panose="020B0604030504040204" pitchFamily="50" charset="-128"/>
                <a:cs typeface="メイリオ" panose="020B0604030504040204" pitchFamily="50" charset="-128"/>
              </a:rPr>
              <a:t>鋼材及び定着具を</a:t>
            </a:r>
            <a:r>
              <a:rPr kumimoji="0"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見直し</a:t>
            </a:r>
            <a:endParaRPr kumimoji="0"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42816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9919"/>
          <a:stretch/>
        </p:blipFill>
        <p:spPr bwMode="auto">
          <a:xfrm>
            <a:off x="5267989" y="2965511"/>
            <a:ext cx="3747222" cy="3775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4</a:t>
            </a:fld>
            <a:endParaRPr kumimoji="1" lang="ja-JP" altLang="en-US"/>
          </a:p>
        </p:txBody>
      </p:sp>
      <p:sp>
        <p:nvSpPr>
          <p:cNvPr id="7" name="フッター プレースホルダー 6"/>
          <p:cNvSpPr>
            <a:spLocks noGrp="1"/>
          </p:cNvSpPr>
          <p:nvPr>
            <p:ph type="ftr" sz="quarter" idx="11"/>
          </p:nvPr>
        </p:nvSpPr>
        <p:spPr>
          <a:xfrm>
            <a:off x="3124200" y="6592267"/>
            <a:ext cx="2895600" cy="365125"/>
          </a:xfrm>
        </p:spPr>
        <p:txBody>
          <a:bodyPr/>
          <a:lstStyle/>
          <a:p>
            <a:r>
              <a:rPr kumimoji="1" lang="ja-JP" altLang="en-US" dirty="0" smtClean="0"/>
              <a:t>第</a:t>
            </a:r>
            <a:r>
              <a:rPr kumimoji="1" lang="en-US" altLang="ja-JP" dirty="0" smtClean="0"/>
              <a:t>5</a:t>
            </a:r>
            <a:r>
              <a:rPr kumimoji="1" lang="ja-JP" altLang="en-US" dirty="0" smtClean="0"/>
              <a:t>回審議会　説明資料</a:t>
            </a:r>
            <a:endParaRPr kumimoji="1" lang="ja-JP" altLang="en-US" dirty="0"/>
          </a:p>
        </p:txBody>
      </p:sp>
      <p:sp>
        <p:nvSpPr>
          <p:cNvPr id="9" name="テキスト ボックス 8"/>
          <p:cNvSpPr txBox="1"/>
          <p:nvPr/>
        </p:nvSpPr>
        <p:spPr>
          <a:xfrm>
            <a:off x="75252" y="724634"/>
            <a:ext cx="5144820" cy="426646"/>
          </a:xfrm>
          <a:prstGeom prst="rect">
            <a:avLst/>
          </a:prstGeom>
          <a:solidFill>
            <a:schemeClr val="accent5">
              <a:lumMod val="20000"/>
              <a:lumOff val="80000"/>
            </a:schemeClr>
          </a:solidFill>
        </p:spPr>
        <p:txBody>
          <a:bodyPr wrap="square" tIns="72000" rtlCol="0" anchor="b" anchorCtr="1">
            <a:spAutoFit/>
          </a:bodyPr>
          <a:lstStyle/>
          <a:p>
            <a:r>
              <a:rPr kumimoji="0"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（Ｂ</a:t>
            </a:r>
            <a:r>
              <a:rPr kumimoji="0"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①</a:t>
            </a:r>
            <a:r>
              <a:rPr kumimoji="0" lang="ja-JP" altLang="en-US" sz="2000" dirty="0">
                <a:latin typeface="メイリオ" panose="020B0604030504040204" pitchFamily="50" charset="-128"/>
                <a:ea typeface="メイリオ" panose="020B0604030504040204" pitchFamily="50" charset="-128"/>
                <a:cs typeface="メイリオ" panose="020B0604030504040204" pitchFamily="50" charset="-128"/>
              </a:rPr>
              <a:t>支承定着アンカー鉄筋の見直し</a:t>
            </a:r>
          </a:p>
        </p:txBody>
      </p:sp>
      <p:sp>
        <p:nvSpPr>
          <p:cNvPr id="11" name="テキスト ボックス 10"/>
          <p:cNvSpPr txBox="1"/>
          <p:nvPr/>
        </p:nvSpPr>
        <p:spPr>
          <a:xfrm>
            <a:off x="-36512" y="1318116"/>
            <a:ext cx="5400600" cy="2677656"/>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・使用する鉄筋径を太くし、</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鉄筋間隔を拡げる検討を行った。</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・その結果、下表のとおり、</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Ｄ５１を５本使用すると</a:t>
            </a:r>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鉄筋間隔を拡げることが可能。</a:t>
            </a:r>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次</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に、</a:t>
            </a: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耐力照査を実施した。</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Rectangle 5"/>
          <p:cNvSpPr>
            <a:spLocks noChangeArrowheads="1"/>
          </p:cNvSpPr>
          <p:nvPr/>
        </p:nvSpPr>
        <p:spPr bwMode="auto">
          <a:xfrm>
            <a:off x="0" y="-27384"/>
            <a:ext cx="9144000" cy="648072"/>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tIns="72000" anchor="b" anchorCtr="1"/>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912813">
              <a:buClr>
                <a:srgbClr val="000000"/>
              </a:buClr>
              <a:buSzPct val="100000"/>
              <a:defRPr/>
            </a:pPr>
            <a:r>
              <a:rPr kumimoji="0"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PC</a:t>
            </a:r>
            <a:r>
              <a:rPr kumimoji="0"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軌道桁について</a:t>
            </a:r>
            <a:endParaRPr kumimoji="0"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3" name="図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868" y="4581128"/>
            <a:ext cx="5083104" cy="1985734"/>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p:cNvSpPr txBox="1"/>
          <p:nvPr/>
        </p:nvSpPr>
        <p:spPr>
          <a:xfrm>
            <a:off x="217868" y="4221088"/>
            <a:ext cx="3706060" cy="369332"/>
          </a:xfrm>
          <a:prstGeom prst="rect">
            <a:avLst/>
          </a:prstGeom>
          <a:noFill/>
          <a:ln>
            <a:noFill/>
          </a:ln>
        </p:spPr>
        <p:txBody>
          <a:bodyPr wrap="square" rtlCol="0">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比較表（支承定着アンカー鉄筋</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1077"/>
          <a:stretch/>
        </p:blipFill>
        <p:spPr bwMode="auto">
          <a:xfrm>
            <a:off x="5254673" y="995461"/>
            <a:ext cx="3747222" cy="155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テキスト ボックス 39"/>
          <p:cNvSpPr txBox="1"/>
          <p:nvPr/>
        </p:nvSpPr>
        <p:spPr>
          <a:xfrm>
            <a:off x="5065644" y="2468788"/>
            <a:ext cx="2096007" cy="338554"/>
          </a:xfrm>
          <a:prstGeom prst="rect">
            <a:avLst/>
          </a:prstGeom>
          <a:noFill/>
          <a:ln>
            <a:noFill/>
          </a:ln>
        </p:spPr>
        <p:txBody>
          <a:bodyPr wrap="square" rtlCol="0">
            <a:spAutoFit/>
          </a:bodyPr>
          <a:lstStyle/>
          <a:p>
            <a:pPr algn="ct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平面</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図＜既存＞</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テキスト ボックス 40"/>
          <p:cNvSpPr txBox="1"/>
          <p:nvPr/>
        </p:nvSpPr>
        <p:spPr>
          <a:xfrm>
            <a:off x="7192009" y="2487667"/>
            <a:ext cx="1951991" cy="338554"/>
          </a:xfrm>
          <a:prstGeom prst="rect">
            <a:avLst/>
          </a:prstGeom>
          <a:noFill/>
          <a:ln>
            <a:noFill/>
          </a:ln>
        </p:spPr>
        <p:txBody>
          <a:bodyPr wrap="square" rtlCol="0">
            <a:spAutoFit/>
          </a:bodyPr>
          <a:lstStyle/>
          <a:p>
            <a:pPr algn="ct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平面</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図＜改善案＞</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テキスト ボックス 41"/>
          <p:cNvSpPr txBox="1"/>
          <p:nvPr/>
        </p:nvSpPr>
        <p:spPr>
          <a:xfrm>
            <a:off x="5220072" y="5404718"/>
            <a:ext cx="2096007" cy="338554"/>
          </a:xfrm>
          <a:prstGeom prst="rect">
            <a:avLst/>
          </a:prstGeom>
          <a:noFill/>
          <a:ln>
            <a:noFill/>
          </a:ln>
        </p:spPr>
        <p:txBody>
          <a:bodyPr wrap="square" rtlCol="0">
            <a:spAutoFit/>
          </a:bodyPr>
          <a:lstStyle/>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断面図＜既存＞</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テキスト ボックス 42"/>
          <p:cNvSpPr txBox="1"/>
          <p:nvPr/>
        </p:nvSpPr>
        <p:spPr>
          <a:xfrm>
            <a:off x="7346437" y="5423597"/>
            <a:ext cx="1951991" cy="338554"/>
          </a:xfrm>
          <a:prstGeom prst="rect">
            <a:avLst/>
          </a:prstGeom>
          <a:noFill/>
          <a:ln>
            <a:noFill/>
          </a:ln>
        </p:spPr>
        <p:txBody>
          <a:bodyPr wrap="square" rtlCol="0">
            <a:spAutoFit/>
          </a:bodyPr>
          <a:lstStyle/>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断面図＜改善案＞</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95651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08520" y="632481"/>
            <a:ext cx="9433048" cy="6376104"/>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 </a:t>
            </a:r>
            <a:endParaRPr kumimoji="1"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Ｄ５１を５本使用する場合の</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耐力照査等の結果は、下表のとおり。</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p>
          <a:p>
            <a:endParaRPr kumimoji="1" lang="en-US" altLang="ja-JP" sz="2400" dirty="0" smtClean="0">
              <a:latin typeface="HG丸ｺﾞｼｯｸM-PRO" panose="020F0600000000000000" pitchFamily="50" charset="-128"/>
              <a:ea typeface="HG丸ｺﾞｼｯｸM-PRO" panose="020F0600000000000000" pitchFamily="50" charset="-128"/>
            </a:endParaRPr>
          </a:p>
          <a:p>
            <a:endParaRPr lang="en-US" altLang="ja-JP" sz="2400" dirty="0">
              <a:latin typeface="HG丸ｺﾞｼｯｸM-PRO" panose="020F0600000000000000" pitchFamily="50" charset="-128"/>
              <a:ea typeface="HG丸ｺﾞｼｯｸM-PRO" panose="020F0600000000000000" pitchFamily="50" charset="-128"/>
            </a:endParaRPr>
          </a:p>
          <a:p>
            <a:endParaRPr kumimoji="1" lang="en-US" altLang="ja-JP" sz="2400" dirty="0" smtClean="0">
              <a:latin typeface="HG丸ｺﾞｼｯｸM-PRO" panose="020F0600000000000000" pitchFamily="50" charset="-128"/>
              <a:ea typeface="HG丸ｺﾞｼｯｸM-PRO" panose="020F0600000000000000" pitchFamily="50" charset="-128"/>
            </a:endParaRPr>
          </a:p>
          <a:p>
            <a:endParaRPr lang="en-US" altLang="ja-JP" sz="2400" dirty="0" smtClean="0">
              <a:latin typeface="HG丸ｺﾞｼｯｸM-PRO" panose="020F0600000000000000" pitchFamily="50" charset="-128"/>
              <a:ea typeface="HG丸ｺﾞｼｯｸM-PRO" panose="020F0600000000000000" pitchFamily="50" charset="-128"/>
            </a:endParaRPr>
          </a:p>
          <a:p>
            <a:endParaRPr kumimoji="1" lang="en-US" altLang="ja-JP" sz="2400" dirty="0" smtClean="0">
              <a:latin typeface="HG丸ｺﾞｼｯｸM-PRO" panose="020F0600000000000000" pitchFamily="50" charset="-128"/>
              <a:ea typeface="HG丸ｺﾞｼｯｸM-PRO" panose="020F0600000000000000" pitchFamily="50" charset="-128"/>
            </a:endParaRPr>
          </a:p>
          <a:p>
            <a:endParaRPr lang="en-US" altLang="ja-JP" sz="2400" dirty="0">
              <a:latin typeface="HG丸ｺﾞｼｯｸM-PRO" panose="020F0600000000000000" pitchFamily="50" charset="-128"/>
              <a:ea typeface="HG丸ｺﾞｼｯｸM-PRO" panose="020F0600000000000000" pitchFamily="50" charset="-128"/>
            </a:endParaRPr>
          </a:p>
          <a:p>
            <a:endParaRPr kumimoji="1" lang="en-US" altLang="ja-JP" sz="2400" dirty="0" smtClean="0">
              <a:latin typeface="HG丸ｺﾞｼｯｸM-PRO" panose="020F0600000000000000" pitchFamily="50" charset="-128"/>
              <a:ea typeface="HG丸ｺﾞｼｯｸM-PRO" panose="020F0600000000000000" pitchFamily="50" charset="-128"/>
            </a:endParaRPr>
          </a:p>
          <a:p>
            <a:endParaRPr lang="en-US" altLang="ja-JP" sz="2400" dirty="0">
              <a:latin typeface="HG丸ｺﾞｼｯｸM-PRO" panose="020F0600000000000000" pitchFamily="50" charset="-128"/>
              <a:ea typeface="HG丸ｺﾞｼｯｸM-PRO" panose="020F0600000000000000" pitchFamily="50" charset="-128"/>
            </a:endParaRPr>
          </a:p>
          <a:p>
            <a:endParaRPr kumimoji="1" lang="en-US" altLang="ja-JP" sz="2400" dirty="0" smtClean="0">
              <a:latin typeface="HG丸ｺﾞｼｯｸM-PRO" panose="020F0600000000000000" pitchFamily="50" charset="-128"/>
              <a:ea typeface="HG丸ｺﾞｼｯｸM-PRO" panose="020F0600000000000000" pitchFamily="50" charset="-128"/>
            </a:endParaRPr>
          </a:p>
          <a:p>
            <a:endParaRPr lang="en-US" altLang="ja-JP" sz="2400" dirty="0">
              <a:latin typeface="HG丸ｺﾞｼｯｸM-PRO" panose="020F0600000000000000" pitchFamily="50" charset="-128"/>
              <a:ea typeface="HG丸ｺﾞｼｯｸM-PRO" panose="020F0600000000000000" pitchFamily="50" charset="-128"/>
            </a:endParaRPr>
          </a:p>
          <a:p>
            <a:endParaRPr kumimoji="1" lang="en-US" altLang="ja-JP" sz="2400" dirty="0" smtClean="0">
              <a:latin typeface="HG丸ｺﾞｼｯｸM-PRO" panose="020F0600000000000000" pitchFamily="50" charset="-128"/>
              <a:ea typeface="HG丸ｺﾞｼｯｸM-PRO" panose="020F0600000000000000" pitchFamily="50" charset="-128"/>
            </a:endParaRPr>
          </a:p>
          <a:p>
            <a:endParaRPr lang="en-US" altLang="ja-JP" sz="2400" dirty="0" smtClean="0">
              <a:latin typeface="HG丸ｺﾞｼｯｸM-PRO" panose="020F0600000000000000" pitchFamily="50" charset="-128"/>
              <a:ea typeface="HG丸ｺﾞｼｯｸM-PRO" panose="020F0600000000000000" pitchFamily="50" charset="-128"/>
            </a:endParaRPr>
          </a:p>
          <a:p>
            <a:pPr>
              <a:lnSpc>
                <a:spcPts val="1000"/>
              </a:lnSpc>
            </a:pPr>
            <a:endParaRPr lang="en-US" altLang="ja-JP" sz="2400" dirty="0">
              <a:latin typeface="HG丸ｺﾞｼｯｸM-PRO" panose="020F0600000000000000" pitchFamily="50" charset="-128"/>
              <a:ea typeface="HG丸ｺﾞｼｯｸM-PRO" panose="020F0600000000000000" pitchFamily="50" charset="-128"/>
            </a:endParaRPr>
          </a:p>
          <a:p>
            <a:r>
              <a:rPr kumimoji="1" lang="ja-JP" altLang="en-US" sz="2000" dirty="0" smtClean="0">
                <a:latin typeface="HG丸ｺﾞｼｯｸM-PRO" panose="020F0600000000000000" pitchFamily="50" charset="-128"/>
                <a:ea typeface="HG丸ｺﾞｼｯｸM-PRO" panose="020F0600000000000000" pitchFamily="50" charset="-128"/>
              </a:rPr>
              <a:t>　　　</a:t>
            </a:r>
            <a:r>
              <a:rPr kumimoji="1" lang="ja-JP" altLang="en-US" sz="2400" dirty="0" smtClean="0">
                <a:latin typeface="HG丸ｺﾞｼｯｸM-PRO" panose="020F0600000000000000" pitchFamily="50" charset="-128"/>
                <a:ea typeface="HG丸ｺﾞｼｯｸM-PRO" panose="020F0600000000000000" pitchFamily="50" charset="-128"/>
              </a:rPr>
              <a:t>　</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5</a:t>
            </a:fld>
            <a:endParaRPr kumimoji="1" lang="ja-JP" altLang="en-US"/>
          </a:p>
        </p:txBody>
      </p:sp>
      <p:sp>
        <p:nvSpPr>
          <p:cNvPr id="7" name="フッター プレースホルダー 6"/>
          <p:cNvSpPr>
            <a:spLocks noGrp="1"/>
          </p:cNvSpPr>
          <p:nvPr>
            <p:ph type="ftr" sz="quarter" idx="11"/>
          </p:nvPr>
        </p:nvSpPr>
        <p:spPr>
          <a:xfrm>
            <a:off x="3124200" y="6592267"/>
            <a:ext cx="2895600" cy="365125"/>
          </a:xfrm>
        </p:spPr>
        <p:txBody>
          <a:bodyPr/>
          <a:lstStyle/>
          <a:p>
            <a:r>
              <a:rPr kumimoji="1" lang="ja-JP" altLang="en-US" dirty="0" smtClean="0"/>
              <a:t>第</a:t>
            </a:r>
            <a:r>
              <a:rPr kumimoji="1" lang="en-US" altLang="ja-JP" dirty="0" smtClean="0"/>
              <a:t>5</a:t>
            </a:r>
            <a:r>
              <a:rPr kumimoji="1" lang="ja-JP" altLang="en-US" dirty="0" smtClean="0"/>
              <a:t>回審議会　説明資料</a:t>
            </a:r>
            <a:endParaRPr kumimoji="1" lang="ja-JP" altLang="en-US" dirty="0"/>
          </a:p>
        </p:txBody>
      </p:sp>
      <p:sp>
        <p:nvSpPr>
          <p:cNvPr id="5" name="正方形/長方形 4"/>
          <p:cNvSpPr/>
          <p:nvPr/>
        </p:nvSpPr>
        <p:spPr>
          <a:xfrm>
            <a:off x="467544" y="2348537"/>
            <a:ext cx="200444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耐力</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照査</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結果表　</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Rectangle 5"/>
          <p:cNvSpPr>
            <a:spLocks noChangeArrowheads="1"/>
          </p:cNvSpPr>
          <p:nvPr/>
        </p:nvSpPr>
        <p:spPr bwMode="auto">
          <a:xfrm>
            <a:off x="0" y="-27384"/>
            <a:ext cx="9144000" cy="648072"/>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tIns="72000" anchor="b" anchorCtr="1"/>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912813">
              <a:buClr>
                <a:srgbClr val="000000"/>
              </a:buClr>
              <a:buSzPct val="100000"/>
              <a:defRPr/>
            </a:pPr>
            <a:r>
              <a:rPr kumimoji="0"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PC</a:t>
            </a:r>
            <a:r>
              <a:rPr kumimoji="0"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軌道桁について</a:t>
            </a:r>
            <a:endParaRPr kumimoji="0"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60" y="2708577"/>
            <a:ext cx="4101713" cy="1210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759" y="4006086"/>
            <a:ext cx="4101713" cy="1210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760" y="5309144"/>
            <a:ext cx="4101713" cy="1360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054" t="10332" r="50000" b="26353"/>
          <a:stretch/>
        </p:blipFill>
        <p:spPr bwMode="auto">
          <a:xfrm>
            <a:off x="7092280" y="764704"/>
            <a:ext cx="1944216" cy="3700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5058" t="11478" b="26759"/>
          <a:stretch/>
        </p:blipFill>
        <p:spPr bwMode="auto">
          <a:xfrm>
            <a:off x="5148065" y="800741"/>
            <a:ext cx="1958390" cy="3636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64762" t="80772" r="3495"/>
          <a:stretch/>
        </p:blipFill>
        <p:spPr bwMode="auto">
          <a:xfrm rot="10800000">
            <a:off x="5220073" y="4869160"/>
            <a:ext cx="1657451" cy="105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7940" t="80772" r="49295"/>
          <a:stretch/>
        </p:blipFill>
        <p:spPr bwMode="auto">
          <a:xfrm rot="10800000">
            <a:off x="7164289" y="4869160"/>
            <a:ext cx="1722293" cy="1061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フリーフォーム 11"/>
          <p:cNvSpPr/>
          <p:nvPr/>
        </p:nvSpPr>
        <p:spPr>
          <a:xfrm>
            <a:off x="5387679" y="3284984"/>
            <a:ext cx="1302544" cy="135732"/>
          </a:xfrm>
          <a:custGeom>
            <a:avLst/>
            <a:gdLst>
              <a:gd name="connsiteX0" fmla="*/ 38100 w 1092994"/>
              <a:gd name="connsiteY0" fmla="*/ 0 h 114300"/>
              <a:gd name="connsiteX1" fmla="*/ 0 w 1092994"/>
              <a:gd name="connsiteY1" fmla="*/ 107157 h 114300"/>
              <a:gd name="connsiteX2" fmla="*/ 1092994 w 1092994"/>
              <a:gd name="connsiteY2" fmla="*/ 114300 h 114300"/>
              <a:gd name="connsiteX3" fmla="*/ 1035844 w 1092994"/>
              <a:gd name="connsiteY3" fmla="*/ 4763 h 114300"/>
              <a:gd name="connsiteX4" fmla="*/ 38100 w 1092994"/>
              <a:gd name="connsiteY4" fmla="*/ 0 h 114300"/>
              <a:gd name="connsiteX0" fmla="*/ 47625 w 1102519"/>
              <a:gd name="connsiteY0" fmla="*/ 0 h 135732"/>
              <a:gd name="connsiteX1" fmla="*/ 0 w 1102519"/>
              <a:gd name="connsiteY1" fmla="*/ 135732 h 135732"/>
              <a:gd name="connsiteX2" fmla="*/ 1102519 w 1102519"/>
              <a:gd name="connsiteY2" fmla="*/ 114300 h 135732"/>
              <a:gd name="connsiteX3" fmla="*/ 1045369 w 1102519"/>
              <a:gd name="connsiteY3" fmla="*/ 4763 h 135732"/>
              <a:gd name="connsiteX4" fmla="*/ 47625 w 1102519"/>
              <a:gd name="connsiteY4" fmla="*/ 0 h 135732"/>
              <a:gd name="connsiteX0" fmla="*/ 47625 w 1302544"/>
              <a:gd name="connsiteY0" fmla="*/ 0 h 135732"/>
              <a:gd name="connsiteX1" fmla="*/ 0 w 1302544"/>
              <a:gd name="connsiteY1" fmla="*/ 135732 h 135732"/>
              <a:gd name="connsiteX2" fmla="*/ 1302544 w 1302544"/>
              <a:gd name="connsiteY2" fmla="*/ 128587 h 135732"/>
              <a:gd name="connsiteX3" fmla="*/ 1045369 w 1302544"/>
              <a:gd name="connsiteY3" fmla="*/ 4763 h 135732"/>
              <a:gd name="connsiteX4" fmla="*/ 47625 w 1302544"/>
              <a:gd name="connsiteY4" fmla="*/ 0 h 135732"/>
              <a:gd name="connsiteX0" fmla="*/ 47625 w 1302544"/>
              <a:gd name="connsiteY0" fmla="*/ 0 h 135732"/>
              <a:gd name="connsiteX1" fmla="*/ 0 w 1302544"/>
              <a:gd name="connsiteY1" fmla="*/ 135732 h 135732"/>
              <a:gd name="connsiteX2" fmla="*/ 1302544 w 1302544"/>
              <a:gd name="connsiteY2" fmla="*/ 128587 h 135732"/>
              <a:gd name="connsiteX3" fmla="*/ 1250157 w 1302544"/>
              <a:gd name="connsiteY3" fmla="*/ 4763 h 135732"/>
              <a:gd name="connsiteX4" fmla="*/ 47625 w 1302544"/>
              <a:gd name="connsiteY4" fmla="*/ 0 h 135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544" h="135732">
                <a:moveTo>
                  <a:pt x="47625" y="0"/>
                </a:moveTo>
                <a:lnTo>
                  <a:pt x="0" y="135732"/>
                </a:lnTo>
                <a:lnTo>
                  <a:pt x="1302544" y="128587"/>
                </a:lnTo>
                <a:lnTo>
                  <a:pt x="1250157" y="4763"/>
                </a:lnTo>
                <a:lnTo>
                  <a:pt x="47625" y="0"/>
                </a:lnTo>
                <a:close/>
              </a:path>
            </a:pathLst>
          </a:cu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4996273" y="4314582"/>
            <a:ext cx="2096007" cy="338554"/>
          </a:xfrm>
          <a:prstGeom prst="rect">
            <a:avLst/>
          </a:prstGeom>
          <a:noFill/>
          <a:ln>
            <a:noFill/>
          </a:ln>
        </p:spPr>
        <p:txBody>
          <a:bodyPr wrap="square" rtlCol="0">
            <a:spAutoFit/>
          </a:bodyPr>
          <a:lstStyle/>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断面図＜既存＞</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フリーフォーム 33"/>
          <p:cNvSpPr/>
          <p:nvPr/>
        </p:nvSpPr>
        <p:spPr>
          <a:xfrm>
            <a:off x="7445920" y="3301652"/>
            <a:ext cx="1302544" cy="135732"/>
          </a:xfrm>
          <a:custGeom>
            <a:avLst/>
            <a:gdLst>
              <a:gd name="connsiteX0" fmla="*/ 38100 w 1092994"/>
              <a:gd name="connsiteY0" fmla="*/ 0 h 114300"/>
              <a:gd name="connsiteX1" fmla="*/ 0 w 1092994"/>
              <a:gd name="connsiteY1" fmla="*/ 107157 h 114300"/>
              <a:gd name="connsiteX2" fmla="*/ 1092994 w 1092994"/>
              <a:gd name="connsiteY2" fmla="*/ 114300 h 114300"/>
              <a:gd name="connsiteX3" fmla="*/ 1035844 w 1092994"/>
              <a:gd name="connsiteY3" fmla="*/ 4763 h 114300"/>
              <a:gd name="connsiteX4" fmla="*/ 38100 w 1092994"/>
              <a:gd name="connsiteY4" fmla="*/ 0 h 114300"/>
              <a:gd name="connsiteX0" fmla="*/ 47625 w 1102519"/>
              <a:gd name="connsiteY0" fmla="*/ 0 h 135732"/>
              <a:gd name="connsiteX1" fmla="*/ 0 w 1102519"/>
              <a:gd name="connsiteY1" fmla="*/ 135732 h 135732"/>
              <a:gd name="connsiteX2" fmla="*/ 1102519 w 1102519"/>
              <a:gd name="connsiteY2" fmla="*/ 114300 h 135732"/>
              <a:gd name="connsiteX3" fmla="*/ 1045369 w 1102519"/>
              <a:gd name="connsiteY3" fmla="*/ 4763 h 135732"/>
              <a:gd name="connsiteX4" fmla="*/ 47625 w 1102519"/>
              <a:gd name="connsiteY4" fmla="*/ 0 h 135732"/>
              <a:gd name="connsiteX0" fmla="*/ 47625 w 1302544"/>
              <a:gd name="connsiteY0" fmla="*/ 0 h 135732"/>
              <a:gd name="connsiteX1" fmla="*/ 0 w 1302544"/>
              <a:gd name="connsiteY1" fmla="*/ 135732 h 135732"/>
              <a:gd name="connsiteX2" fmla="*/ 1302544 w 1302544"/>
              <a:gd name="connsiteY2" fmla="*/ 128587 h 135732"/>
              <a:gd name="connsiteX3" fmla="*/ 1045369 w 1302544"/>
              <a:gd name="connsiteY3" fmla="*/ 4763 h 135732"/>
              <a:gd name="connsiteX4" fmla="*/ 47625 w 1302544"/>
              <a:gd name="connsiteY4" fmla="*/ 0 h 135732"/>
              <a:gd name="connsiteX0" fmla="*/ 47625 w 1302544"/>
              <a:gd name="connsiteY0" fmla="*/ 0 h 135732"/>
              <a:gd name="connsiteX1" fmla="*/ 0 w 1302544"/>
              <a:gd name="connsiteY1" fmla="*/ 135732 h 135732"/>
              <a:gd name="connsiteX2" fmla="*/ 1302544 w 1302544"/>
              <a:gd name="connsiteY2" fmla="*/ 128587 h 135732"/>
              <a:gd name="connsiteX3" fmla="*/ 1250157 w 1302544"/>
              <a:gd name="connsiteY3" fmla="*/ 4763 h 135732"/>
              <a:gd name="connsiteX4" fmla="*/ 47625 w 1302544"/>
              <a:gd name="connsiteY4" fmla="*/ 0 h 135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544" h="135732">
                <a:moveTo>
                  <a:pt x="47625" y="0"/>
                </a:moveTo>
                <a:lnTo>
                  <a:pt x="0" y="135732"/>
                </a:lnTo>
                <a:lnTo>
                  <a:pt x="1302544" y="128587"/>
                </a:lnTo>
                <a:lnTo>
                  <a:pt x="1250157" y="4763"/>
                </a:lnTo>
                <a:lnTo>
                  <a:pt x="47625" y="0"/>
                </a:lnTo>
                <a:close/>
              </a:path>
            </a:pathLst>
          </a:cu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7156513" y="4314582"/>
            <a:ext cx="1951991" cy="338554"/>
          </a:xfrm>
          <a:prstGeom prst="rect">
            <a:avLst/>
          </a:prstGeom>
          <a:noFill/>
          <a:ln>
            <a:noFill/>
          </a:ln>
        </p:spPr>
        <p:txBody>
          <a:bodyPr wrap="square" rtlCol="0">
            <a:spAutoFit/>
          </a:bodyPr>
          <a:lstStyle/>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断面図＜改善案＞</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テキスト ボックス 35"/>
          <p:cNvSpPr txBox="1"/>
          <p:nvPr/>
        </p:nvSpPr>
        <p:spPr>
          <a:xfrm>
            <a:off x="5004048" y="5949280"/>
            <a:ext cx="2096007" cy="338554"/>
          </a:xfrm>
          <a:prstGeom prst="rect">
            <a:avLst/>
          </a:prstGeom>
          <a:noFill/>
          <a:ln>
            <a:noFill/>
          </a:ln>
        </p:spPr>
        <p:txBody>
          <a:bodyPr wrap="square" rtlCol="0">
            <a:spAutoFit/>
          </a:bodyPr>
          <a:lstStyle/>
          <a:p>
            <a:pPr algn="ct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A-A</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＜既存＞</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p:cNvSpPr txBox="1"/>
          <p:nvPr/>
        </p:nvSpPr>
        <p:spPr>
          <a:xfrm>
            <a:off x="7300529" y="5959084"/>
            <a:ext cx="1951991" cy="338554"/>
          </a:xfrm>
          <a:prstGeom prst="rect">
            <a:avLst/>
          </a:prstGeom>
          <a:noFill/>
          <a:ln>
            <a:noFill/>
          </a:ln>
        </p:spPr>
        <p:txBody>
          <a:bodyPr wrap="square" rtlCol="0">
            <a:spAutoFit/>
          </a:bodyPr>
          <a:lstStyle/>
          <a:p>
            <a:pPr algn="ct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B-B</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＜改善案＞</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54" name="フリーフォーム 2053"/>
          <p:cNvSpPr/>
          <p:nvPr/>
        </p:nvSpPr>
        <p:spPr>
          <a:xfrm rot="16200000">
            <a:off x="6617475" y="3133829"/>
            <a:ext cx="492711" cy="119164"/>
          </a:xfrm>
          <a:custGeom>
            <a:avLst/>
            <a:gdLst>
              <a:gd name="connsiteX0" fmla="*/ 490330 w 490330"/>
              <a:gd name="connsiteY0" fmla="*/ 212035 h 212035"/>
              <a:gd name="connsiteX1" fmla="*/ 0 w 490330"/>
              <a:gd name="connsiteY1" fmla="*/ 212035 h 212035"/>
              <a:gd name="connsiteX2" fmla="*/ 0 w 490330"/>
              <a:gd name="connsiteY2" fmla="*/ 0 h 212035"/>
              <a:gd name="connsiteX0" fmla="*/ 492711 w 492711"/>
              <a:gd name="connsiteY0" fmla="*/ 119164 h 119164"/>
              <a:gd name="connsiteX1" fmla="*/ 2381 w 492711"/>
              <a:gd name="connsiteY1" fmla="*/ 119164 h 119164"/>
              <a:gd name="connsiteX2" fmla="*/ 0 w 492711"/>
              <a:gd name="connsiteY2" fmla="*/ 0 h 119164"/>
            </a:gdLst>
            <a:ahLst/>
            <a:cxnLst>
              <a:cxn ang="0">
                <a:pos x="connsiteX0" y="connsiteY0"/>
              </a:cxn>
              <a:cxn ang="0">
                <a:pos x="connsiteX1" y="connsiteY1"/>
              </a:cxn>
              <a:cxn ang="0">
                <a:pos x="connsiteX2" y="connsiteY2"/>
              </a:cxn>
            </a:cxnLst>
            <a:rect l="l" t="t" r="r" b="b"/>
            <a:pathLst>
              <a:path w="492711" h="119164">
                <a:moveTo>
                  <a:pt x="492711" y="119164"/>
                </a:moveTo>
                <a:lnTo>
                  <a:pt x="2381" y="119164"/>
                </a:lnTo>
                <a:cubicBezTo>
                  <a:pt x="1587" y="79443"/>
                  <a:pt x="794" y="39721"/>
                  <a:pt x="0" y="0"/>
                </a:cubicBezTo>
              </a:path>
            </a:pathLst>
          </a:custGeom>
          <a:noFill/>
          <a:ln w="19050">
            <a:head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rot="16200000">
            <a:off x="4870032" y="3094894"/>
            <a:ext cx="490331" cy="161304"/>
          </a:xfrm>
          <a:custGeom>
            <a:avLst/>
            <a:gdLst>
              <a:gd name="connsiteX0" fmla="*/ 490330 w 490330"/>
              <a:gd name="connsiteY0" fmla="*/ 212035 h 212035"/>
              <a:gd name="connsiteX1" fmla="*/ 0 w 490330"/>
              <a:gd name="connsiteY1" fmla="*/ 212035 h 212035"/>
              <a:gd name="connsiteX2" fmla="*/ 0 w 490330"/>
              <a:gd name="connsiteY2" fmla="*/ 0 h 212035"/>
              <a:gd name="connsiteX0" fmla="*/ 503585 w 503585"/>
              <a:gd name="connsiteY0" fmla="*/ 0 h 291546"/>
              <a:gd name="connsiteX1" fmla="*/ 13255 w 503585"/>
              <a:gd name="connsiteY1" fmla="*/ 0 h 291546"/>
              <a:gd name="connsiteX2" fmla="*/ 0 w 503585"/>
              <a:gd name="connsiteY2" fmla="*/ 291546 h 291546"/>
              <a:gd name="connsiteX0" fmla="*/ 490336 w 490336"/>
              <a:gd name="connsiteY0" fmla="*/ 0 h 251789"/>
              <a:gd name="connsiteX1" fmla="*/ 6 w 490336"/>
              <a:gd name="connsiteY1" fmla="*/ 0 h 251789"/>
              <a:gd name="connsiteX2" fmla="*/ 0 w 490336"/>
              <a:gd name="connsiteY2" fmla="*/ 251789 h 251789"/>
              <a:gd name="connsiteX0" fmla="*/ 490331 w 490331"/>
              <a:gd name="connsiteY0" fmla="*/ 0 h 161304"/>
              <a:gd name="connsiteX1" fmla="*/ 1 w 490331"/>
              <a:gd name="connsiteY1" fmla="*/ 0 h 161304"/>
              <a:gd name="connsiteX2" fmla="*/ 2375 w 490331"/>
              <a:gd name="connsiteY2" fmla="*/ 161304 h 161304"/>
            </a:gdLst>
            <a:ahLst/>
            <a:cxnLst>
              <a:cxn ang="0">
                <a:pos x="connsiteX0" y="connsiteY0"/>
              </a:cxn>
              <a:cxn ang="0">
                <a:pos x="connsiteX1" y="connsiteY1"/>
              </a:cxn>
              <a:cxn ang="0">
                <a:pos x="connsiteX2" y="connsiteY2"/>
              </a:cxn>
            </a:cxnLst>
            <a:rect l="l" t="t" r="r" b="b"/>
            <a:pathLst>
              <a:path w="490331" h="161304">
                <a:moveTo>
                  <a:pt x="490331" y="0"/>
                </a:moveTo>
                <a:lnTo>
                  <a:pt x="1" y="0"/>
                </a:lnTo>
                <a:cubicBezTo>
                  <a:pt x="-1" y="83930"/>
                  <a:pt x="2377" y="77374"/>
                  <a:pt x="2375" y="161304"/>
                </a:cubicBezTo>
              </a:path>
            </a:pathLst>
          </a:custGeom>
          <a:noFill/>
          <a:ln w="19050">
            <a:head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rot="16200000">
            <a:off x="8704516" y="3151692"/>
            <a:ext cx="490331" cy="114403"/>
          </a:xfrm>
          <a:custGeom>
            <a:avLst/>
            <a:gdLst>
              <a:gd name="connsiteX0" fmla="*/ 490330 w 490330"/>
              <a:gd name="connsiteY0" fmla="*/ 212035 h 212035"/>
              <a:gd name="connsiteX1" fmla="*/ 0 w 490330"/>
              <a:gd name="connsiteY1" fmla="*/ 212035 h 212035"/>
              <a:gd name="connsiteX2" fmla="*/ 0 w 490330"/>
              <a:gd name="connsiteY2" fmla="*/ 0 h 212035"/>
              <a:gd name="connsiteX0" fmla="*/ 490331 w 490331"/>
              <a:gd name="connsiteY0" fmla="*/ 114403 h 114403"/>
              <a:gd name="connsiteX1" fmla="*/ 1 w 490331"/>
              <a:gd name="connsiteY1" fmla="*/ 114403 h 114403"/>
              <a:gd name="connsiteX2" fmla="*/ 0 w 490331"/>
              <a:gd name="connsiteY2" fmla="*/ 0 h 114403"/>
            </a:gdLst>
            <a:ahLst/>
            <a:cxnLst>
              <a:cxn ang="0">
                <a:pos x="connsiteX0" y="connsiteY0"/>
              </a:cxn>
              <a:cxn ang="0">
                <a:pos x="connsiteX1" y="connsiteY1"/>
              </a:cxn>
              <a:cxn ang="0">
                <a:pos x="connsiteX2" y="connsiteY2"/>
              </a:cxn>
            </a:cxnLst>
            <a:rect l="l" t="t" r="r" b="b"/>
            <a:pathLst>
              <a:path w="490331" h="114403">
                <a:moveTo>
                  <a:pt x="490331" y="114403"/>
                </a:moveTo>
                <a:lnTo>
                  <a:pt x="1" y="114403"/>
                </a:lnTo>
                <a:cubicBezTo>
                  <a:pt x="1" y="76269"/>
                  <a:pt x="0" y="38134"/>
                  <a:pt x="0" y="0"/>
                </a:cubicBezTo>
              </a:path>
            </a:pathLst>
          </a:custGeom>
          <a:noFill/>
          <a:ln w="19050">
            <a:head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rot="16200000">
            <a:off x="7020538" y="3127045"/>
            <a:ext cx="490331" cy="130348"/>
          </a:xfrm>
          <a:custGeom>
            <a:avLst/>
            <a:gdLst>
              <a:gd name="connsiteX0" fmla="*/ 490330 w 490330"/>
              <a:gd name="connsiteY0" fmla="*/ 212035 h 212035"/>
              <a:gd name="connsiteX1" fmla="*/ 0 w 490330"/>
              <a:gd name="connsiteY1" fmla="*/ 212035 h 212035"/>
              <a:gd name="connsiteX2" fmla="*/ 0 w 490330"/>
              <a:gd name="connsiteY2" fmla="*/ 0 h 212035"/>
              <a:gd name="connsiteX0" fmla="*/ 503585 w 503585"/>
              <a:gd name="connsiteY0" fmla="*/ 0 h 291546"/>
              <a:gd name="connsiteX1" fmla="*/ 13255 w 503585"/>
              <a:gd name="connsiteY1" fmla="*/ 0 h 291546"/>
              <a:gd name="connsiteX2" fmla="*/ 0 w 503585"/>
              <a:gd name="connsiteY2" fmla="*/ 291546 h 291546"/>
              <a:gd name="connsiteX0" fmla="*/ 490336 w 490336"/>
              <a:gd name="connsiteY0" fmla="*/ 0 h 251789"/>
              <a:gd name="connsiteX1" fmla="*/ 6 w 490336"/>
              <a:gd name="connsiteY1" fmla="*/ 0 h 251789"/>
              <a:gd name="connsiteX2" fmla="*/ 0 w 490336"/>
              <a:gd name="connsiteY2" fmla="*/ 251789 h 251789"/>
              <a:gd name="connsiteX0" fmla="*/ 490331 w 490331"/>
              <a:gd name="connsiteY0" fmla="*/ 0 h 130348"/>
              <a:gd name="connsiteX1" fmla="*/ 1 w 490331"/>
              <a:gd name="connsiteY1" fmla="*/ 0 h 130348"/>
              <a:gd name="connsiteX2" fmla="*/ 2376 w 490331"/>
              <a:gd name="connsiteY2" fmla="*/ 130348 h 130348"/>
            </a:gdLst>
            <a:ahLst/>
            <a:cxnLst>
              <a:cxn ang="0">
                <a:pos x="connsiteX0" y="connsiteY0"/>
              </a:cxn>
              <a:cxn ang="0">
                <a:pos x="connsiteX1" y="connsiteY1"/>
              </a:cxn>
              <a:cxn ang="0">
                <a:pos x="connsiteX2" y="connsiteY2"/>
              </a:cxn>
            </a:cxnLst>
            <a:rect l="l" t="t" r="r" b="b"/>
            <a:pathLst>
              <a:path w="490331" h="130348">
                <a:moveTo>
                  <a:pt x="490331" y="0"/>
                </a:moveTo>
                <a:lnTo>
                  <a:pt x="1" y="0"/>
                </a:lnTo>
                <a:cubicBezTo>
                  <a:pt x="-1" y="83930"/>
                  <a:pt x="2378" y="46418"/>
                  <a:pt x="2376" y="130348"/>
                </a:cubicBezTo>
              </a:path>
            </a:pathLst>
          </a:custGeom>
          <a:noFill/>
          <a:ln w="19050">
            <a:head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55"/>
          <p:cNvSpPr/>
          <p:nvPr/>
        </p:nvSpPr>
        <p:spPr>
          <a:xfrm>
            <a:off x="5402529" y="4955128"/>
            <a:ext cx="1264444" cy="922144"/>
          </a:xfrm>
          <a:custGeom>
            <a:avLst/>
            <a:gdLst>
              <a:gd name="connsiteX0" fmla="*/ 38100 w 1092994"/>
              <a:gd name="connsiteY0" fmla="*/ 0 h 114300"/>
              <a:gd name="connsiteX1" fmla="*/ 0 w 1092994"/>
              <a:gd name="connsiteY1" fmla="*/ 107157 h 114300"/>
              <a:gd name="connsiteX2" fmla="*/ 1092994 w 1092994"/>
              <a:gd name="connsiteY2" fmla="*/ 114300 h 114300"/>
              <a:gd name="connsiteX3" fmla="*/ 1035844 w 1092994"/>
              <a:gd name="connsiteY3" fmla="*/ 4763 h 114300"/>
              <a:gd name="connsiteX4" fmla="*/ 38100 w 1092994"/>
              <a:gd name="connsiteY4" fmla="*/ 0 h 114300"/>
              <a:gd name="connsiteX0" fmla="*/ 47625 w 1102519"/>
              <a:gd name="connsiteY0" fmla="*/ 0 h 135732"/>
              <a:gd name="connsiteX1" fmla="*/ 0 w 1102519"/>
              <a:gd name="connsiteY1" fmla="*/ 135732 h 135732"/>
              <a:gd name="connsiteX2" fmla="*/ 1102519 w 1102519"/>
              <a:gd name="connsiteY2" fmla="*/ 114300 h 135732"/>
              <a:gd name="connsiteX3" fmla="*/ 1045369 w 1102519"/>
              <a:gd name="connsiteY3" fmla="*/ 4763 h 135732"/>
              <a:gd name="connsiteX4" fmla="*/ 47625 w 1102519"/>
              <a:gd name="connsiteY4" fmla="*/ 0 h 135732"/>
              <a:gd name="connsiteX0" fmla="*/ 47625 w 1302544"/>
              <a:gd name="connsiteY0" fmla="*/ 0 h 135732"/>
              <a:gd name="connsiteX1" fmla="*/ 0 w 1302544"/>
              <a:gd name="connsiteY1" fmla="*/ 135732 h 135732"/>
              <a:gd name="connsiteX2" fmla="*/ 1302544 w 1302544"/>
              <a:gd name="connsiteY2" fmla="*/ 128587 h 135732"/>
              <a:gd name="connsiteX3" fmla="*/ 1045369 w 1302544"/>
              <a:gd name="connsiteY3" fmla="*/ 4763 h 135732"/>
              <a:gd name="connsiteX4" fmla="*/ 47625 w 1302544"/>
              <a:gd name="connsiteY4" fmla="*/ 0 h 135732"/>
              <a:gd name="connsiteX0" fmla="*/ 47625 w 1302544"/>
              <a:gd name="connsiteY0" fmla="*/ 0 h 135732"/>
              <a:gd name="connsiteX1" fmla="*/ 0 w 1302544"/>
              <a:gd name="connsiteY1" fmla="*/ 135732 h 135732"/>
              <a:gd name="connsiteX2" fmla="*/ 1302544 w 1302544"/>
              <a:gd name="connsiteY2" fmla="*/ 128587 h 135732"/>
              <a:gd name="connsiteX3" fmla="*/ 1250157 w 1302544"/>
              <a:gd name="connsiteY3" fmla="*/ 4763 h 135732"/>
              <a:gd name="connsiteX4" fmla="*/ 47625 w 1302544"/>
              <a:gd name="connsiteY4" fmla="*/ 0 h 135732"/>
              <a:gd name="connsiteX0" fmla="*/ 23812 w 1302544"/>
              <a:gd name="connsiteY0" fmla="*/ 2835 h 130969"/>
              <a:gd name="connsiteX1" fmla="*/ 0 w 1302544"/>
              <a:gd name="connsiteY1" fmla="*/ 130969 h 130969"/>
              <a:gd name="connsiteX2" fmla="*/ 1302544 w 1302544"/>
              <a:gd name="connsiteY2" fmla="*/ 123824 h 130969"/>
              <a:gd name="connsiteX3" fmla="*/ 1250157 w 1302544"/>
              <a:gd name="connsiteY3" fmla="*/ 0 h 130969"/>
              <a:gd name="connsiteX4" fmla="*/ 23812 w 1302544"/>
              <a:gd name="connsiteY4" fmla="*/ 2835 h 130969"/>
              <a:gd name="connsiteX0" fmla="*/ 23812 w 1302544"/>
              <a:gd name="connsiteY0" fmla="*/ 2835 h 130969"/>
              <a:gd name="connsiteX1" fmla="*/ 0 w 1302544"/>
              <a:gd name="connsiteY1" fmla="*/ 130969 h 130969"/>
              <a:gd name="connsiteX2" fmla="*/ 1302544 w 1302544"/>
              <a:gd name="connsiteY2" fmla="*/ 123824 h 130969"/>
              <a:gd name="connsiteX3" fmla="*/ 1250157 w 1302544"/>
              <a:gd name="connsiteY3" fmla="*/ 0 h 130969"/>
              <a:gd name="connsiteX4" fmla="*/ 436296 w 1302544"/>
              <a:gd name="connsiteY4" fmla="*/ 8048 h 130969"/>
              <a:gd name="connsiteX5" fmla="*/ 23812 w 1302544"/>
              <a:gd name="connsiteY5" fmla="*/ 2835 h 130969"/>
              <a:gd name="connsiteX0" fmla="*/ 23812 w 1302544"/>
              <a:gd name="connsiteY0" fmla="*/ 2835 h 130969"/>
              <a:gd name="connsiteX1" fmla="*/ 0 w 1302544"/>
              <a:gd name="connsiteY1" fmla="*/ 130969 h 130969"/>
              <a:gd name="connsiteX2" fmla="*/ 1302544 w 1302544"/>
              <a:gd name="connsiteY2" fmla="*/ 123824 h 130969"/>
              <a:gd name="connsiteX3" fmla="*/ 1250157 w 1302544"/>
              <a:gd name="connsiteY3" fmla="*/ 0 h 130969"/>
              <a:gd name="connsiteX4" fmla="*/ 436296 w 1302544"/>
              <a:gd name="connsiteY4" fmla="*/ 8048 h 130969"/>
              <a:gd name="connsiteX5" fmla="*/ 360096 w 1302544"/>
              <a:gd name="connsiteY5" fmla="*/ 2522 h 130969"/>
              <a:gd name="connsiteX6" fmla="*/ 23812 w 1302544"/>
              <a:gd name="connsiteY6" fmla="*/ 2835 h 130969"/>
              <a:gd name="connsiteX0" fmla="*/ 23812 w 1302544"/>
              <a:gd name="connsiteY0" fmla="*/ 2835 h 130969"/>
              <a:gd name="connsiteX1" fmla="*/ 0 w 1302544"/>
              <a:gd name="connsiteY1" fmla="*/ 130969 h 130969"/>
              <a:gd name="connsiteX2" fmla="*/ 1302544 w 1302544"/>
              <a:gd name="connsiteY2" fmla="*/ 123824 h 130969"/>
              <a:gd name="connsiteX3" fmla="*/ 1250157 w 1302544"/>
              <a:gd name="connsiteY3" fmla="*/ 0 h 130969"/>
              <a:gd name="connsiteX4" fmla="*/ 855396 w 1302544"/>
              <a:gd name="connsiteY4" fmla="*/ 5976 h 130969"/>
              <a:gd name="connsiteX5" fmla="*/ 436296 w 1302544"/>
              <a:gd name="connsiteY5" fmla="*/ 8048 h 130969"/>
              <a:gd name="connsiteX6" fmla="*/ 360096 w 1302544"/>
              <a:gd name="connsiteY6" fmla="*/ 2522 h 130969"/>
              <a:gd name="connsiteX7" fmla="*/ 23812 w 1302544"/>
              <a:gd name="connsiteY7" fmla="*/ 2835 h 130969"/>
              <a:gd name="connsiteX0" fmla="*/ 23812 w 1302544"/>
              <a:gd name="connsiteY0" fmla="*/ 2835 h 130969"/>
              <a:gd name="connsiteX1" fmla="*/ 0 w 1302544"/>
              <a:gd name="connsiteY1" fmla="*/ 130969 h 130969"/>
              <a:gd name="connsiteX2" fmla="*/ 1302544 w 1302544"/>
              <a:gd name="connsiteY2" fmla="*/ 123824 h 130969"/>
              <a:gd name="connsiteX3" fmla="*/ 1250157 w 1302544"/>
              <a:gd name="connsiteY3" fmla="*/ 0 h 130969"/>
              <a:gd name="connsiteX4" fmla="*/ 903021 w 1302544"/>
              <a:gd name="connsiteY4" fmla="*/ 3213 h 130969"/>
              <a:gd name="connsiteX5" fmla="*/ 855396 w 1302544"/>
              <a:gd name="connsiteY5" fmla="*/ 5976 h 130969"/>
              <a:gd name="connsiteX6" fmla="*/ 436296 w 1302544"/>
              <a:gd name="connsiteY6" fmla="*/ 8048 h 130969"/>
              <a:gd name="connsiteX7" fmla="*/ 360096 w 1302544"/>
              <a:gd name="connsiteY7" fmla="*/ 2522 h 130969"/>
              <a:gd name="connsiteX8" fmla="*/ 23812 w 1302544"/>
              <a:gd name="connsiteY8" fmla="*/ 2835 h 130969"/>
              <a:gd name="connsiteX0" fmla="*/ 23812 w 1302544"/>
              <a:gd name="connsiteY0" fmla="*/ 313 h 128447"/>
              <a:gd name="connsiteX1" fmla="*/ 0 w 1302544"/>
              <a:gd name="connsiteY1" fmla="*/ 128447 h 128447"/>
              <a:gd name="connsiteX2" fmla="*/ 1302544 w 1302544"/>
              <a:gd name="connsiteY2" fmla="*/ 121302 h 128447"/>
              <a:gd name="connsiteX3" fmla="*/ 1273969 w 1302544"/>
              <a:gd name="connsiteY3" fmla="*/ 2313 h 128447"/>
              <a:gd name="connsiteX4" fmla="*/ 903021 w 1302544"/>
              <a:gd name="connsiteY4" fmla="*/ 691 h 128447"/>
              <a:gd name="connsiteX5" fmla="*/ 855396 w 1302544"/>
              <a:gd name="connsiteY5" fmla="*/ 3454 h 128447"/>
              <a:gd name="connsiteX6" fmla="*/ 436296 w 1302544"/>
              <a:gd name="connsiteY6" fmla="*/ 5526 h 128447"/>
              <a:gd name="connsiteX7" fmla="*/ 360096 w 1302544"/>
              <a:gd name="connsiteY7" fmla="*/ 0 h 128447"/>
              <a:gd name="connsiteX8" fmla="*/ 23812 w 1302544"/>
              <a:gd name="connsiteY8" fmla="*/ 313 h 128447"/>
              <a:gd name="connsiteX0" fmla="*/ 23812 w 1273969"/>
              <a:gd name="connsiteY0" fmla="*/ 313 h 133734"/>
              <a:gd name="connsiteX1" fmla="*/ 0 w 1273969"/>
              <a:gd name="connsiteY1" fmla="*/ 128447 h 133734"/>
              <a:gd name="connsiteX2" fmla="*/ 1273969 w 1273969"/>
              <a:gd name="connsiteY2" fmla="*/ 133734 h 133734"/>
              <a:gd name="connsiteX3" fmla="*/ 1273969 w 1273969"/>
              <a:gd name="connsiteY3" fmla="*/ 2313 h 133734"/>
              <a:gd name="connsiteX4" fmla="*/ 903021 w 1273969"/>
              <a:gd name="connsiteY4" fmla="*/ 691 h 133734"/>
              <a:gd name="connsiteX5" fmla="*/ 855396 w 1273969"/>
              <a:gd name="connsiteY5" fmla="*/ 3454 h 133734"/>
              <a:gd name="connsiteX6" fmla="*/ 436296 w 1273969"/>
              <a:gd name="connsiteY6" fmla="*/ 5526 h 133734"/>
              <a:gd name="connsiteX7" fmla="*/ 360096 w 1273969"/>
              <a:gd name="connsiteY7" fmla="*/ 0 h 133734"/>
              <a:gd name="connsiteX8" fmla="*/ 23812 w 1273969"/>
              <a:gd name="connsiteY8" fmla="*/ 313 h 133734"/>
              <a:gd name="connsiteX0" fmla="*/ 23812 w 1273969"/>
              <a:gd name="connsiteY0" fmla="*/ 313 h 133734"/>
              <a:gd name="connsiteX1" fmla="*/ 0 w 1273969"/>
              <a:gd name="connsiteY1" fmla="*/ 128447 h 133734"/>
              <a:gd name="connsiteX2" fmla="*/ 864922 w 1273969"/>
              <a:gd name="connsiteY2" fmla="*/ 128467 h 133734"/>
              <a:gd name="connsiteX3" fmla="*/ 1273969 w 1273969"/>
              <a:gd name="connsiteY3" fmla="*/ 133734 h 133734"/>
              <a:gd name="connsiteX4" fmla="*/ 1273969 w 1273969"/>
              <a:gd name="connsiteY4" fmla="*/ 2313 h 133734"/>
              <a:gd name="connsiteX5" fmla="*/ 903021 w 1273969"/>
              <a:gd name="connsiteY5" fmla="*/ 691 h 133734"/>
              <a:gd name="connsiteX6" fmla="*/ 855396 w 1273969"/>
              <a:gd name="connsiteY6" fmla="*/ 3454 h 133734"/>
              <a:gd name="connsiteX7" fmla="*/ 436296 w 1273969"/>
              <a:gd name="connsiteY7" fmla="*/ 5526 h 133734"/>
              <a:gd name="connsiteX8" fmla="*/ 360096 w 1273969"/>
              <a:gd name="connsiteY8" fmla="*/ 0 h 133734"/>
              <a:gd name="connsiteX9" fmla="*/ 23812 w 1273969"/>
              <a:gd name="connsiteY9" fmla="*/ 313 h 133734"/>
              <a:gd name="connsiteX0" fmla="*/ 14287 w 1264444"/>
              <a:gd name="connsiteY0" fmla="*/ 313 h 133734"/>
              <a:gd name="connsiteX1" fmla="*/ 0 w 1264444"/>
              <a:gd name="connsiteY1" fmla="*/ 133282 h 133734"/>
              <a:gd name="connsiteX2" fmla="*/ 855397 w 1264444"/>
              <a:gd name="connsiteY2" fmla="*/ 128467 h 133734"/>
              <a:gd name="connsiteX3" fmla="*/ 1264444 w 1264444"/>
              <a:gd name="connsiteY3" fmla="*/ 133734 h 133734"/>
              <a:gd name="connsiteX4" fmla="*/ 1264444 w 1264444"/>
              <a:gd name="connsiteY4" fmla="*/ 2313 h 133734"/>
              <a:gd name="connsiteX5" fmla="*/ 893496 w 1264444"/>
              <a:gd name="connsiteY5" fmla="*/ 691 h 133734"/>
              <a:gd name="connsiteX6" fmla="*/ 845871 w 1264444"/>
              <a:gd name="connsiteY6" fmla="*/ 3454 h 133734"/>
              <a:gd name="connsiteX7" fmla="*/ 426771 w 1264444"/>
              <a:gd name="connsiteY7" fmla="*/ 5526 h 133734"/>
              <a:gd name="connsiteX8" fmla="*/ 350571 w 1264444"/>
              <a:gd name="connsiteY8" fmla="*/ 0 h 133734"/>
              <a:gd name="connsiteX9" fmla="*/ 14287 w 1264444"/>
              <a:gd name="connsiteY9" fmla="*/ 313 h 133734"/>
              <a:gd name="connsiteX0" fmla="*/ 14287 w 1264444"/>
              <a:gd name="connsiteY0" fmla="*/ 313 h 133734"/>
              <a:gd name="connsiteX1" fmla="*/ 0 w 1264444"/>
              <a:gd name="connsiteY1" fmla="*/ 133282 h 133734"/>
              <a:gd name="connsiteX2" fmla="*/ 417246 w 1264444"/>
              <a:gd name="connsiteY2" fmla="*/ 127086 h 133734"/>
              <a:gd name="connsiteX3" fmla="*/ 855397 w 1264444"/>
              <a:gd name="connsiteY3" fmla="*/ 128467 h 133734"/>
              <a:gd name="connsiteX4" fmla="*/ 1264444 w 1264444"/>
              <a:gd name="connsiteY4" fmla="*/ 133734 h 133734"/>
              <a:gd name="connsiteX5" fmla="*/ 1264444 w 1264444"/>
              <a:gd name="connsiteY5" fmla="*/ 2313 h 133734"/>
              <a:gd name="connsiteX6" fmla="*/ 893496 w 1264444"/>
              <a:gd name="connsiteY6" fmla="*/ 691 h 133734"/>
              <a:gd name="connsiteX7" fmla="*/ 845871 w 1264444"/>
              <a:gd name="connsiteY7" fmla="*/ 3454 h 133734"/>
              <a:gd name="connsiteX8" fmla="*/ 426771 w 1264444"/>
              <a:gd name="connsiteY8" fmla="*/ 5526 h 133734"/>
              <a:gd name="connsiteX9" fmla="*/ 350571 w 1264444"/>
              <a:gd name="connsiteY9" fmla="*/ 0 h 133734"/>
              <a:gd name="connsiteX10" fmla="*/ 14287 w 1264444"/>
              <a:gd name="connsiteY10" fmla="*/ 313 h 133734"/>
              <a:gd name="connsiteX0" fmla="*/ 14287 w 1264444"/>
              <a:gd name="connsiteY0" fmla="*/ 313 h 133734"/>
              <a:gd name="connsiteX1" fmla="*/ 0 w 1264444"/>
              <a:gd name="connsiteY1" fmla="*/ 133282 h 133734"/>
              <a:gd name="connsiteX2" fmla="*/ 364859 w 1264444"/>
              <a:gd name="connsiteY2" fmla="*/ 131921 h 133734"/>
              <a:gd name="connsiteX3" fmla="*/ 417246 w 1264444"/>
              <a:gd name="connsiteY3" fmla="*/ 127086 h 133734"/>
              <a:gd name="connsiteX4" fmla="*/ 855397 w 1264444"/>
              <a:gd name="connsiteY4" fmla="*/ 128467 h 133734"/>
              <a:gd name="connsiteX5" fmla="*/ 1264444 w 1264444"/>
              <a:gd name="connsiteY5" fmla="*/ 133734 h 133734"/>
              <a:gd name="connsiteX6" fmla="*/ 1264444 w 1264444"/>
              <a:gd name="connsiteY6" fmla="*/ 2313 h 133734"/>
              <a:gd name="connsiteX7" fmla="*/ 893496 w 1264444"/>
              <a:gd name="connsiteY7" fmla="*/ 691 h 133734"/>
              <a:gd name="connsiteX8" fmla="*/ 845871 w 1264444"/>
              <a:gd name="connsiteY8" fmla="*/ 3454 h 133734"/>
              <a:gd name="connsiteX9" fmla="*/ 426771 w 1264444"/>
              <a:gd name="connsiteY9" fmla="*/ 5526 h 133734"/>
              <a:gd name="connsiteX10" fmla="*/ 350571 w 1264444"/>
              <a:gd name="connsiteY10" fmla="*/ 0 h 133734"/>
              <a:gd name="connsiteX11" fmla="*/ 14287 w 1264444"/>
              <a:gd name="connsiteY11" fmla="*/ 313 h 13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4444" h="133734">
                <a:moveTo>
                  <a:pt x="14287" y="313"/>
                </a:moveTo>
                <a:lnTo>
                  <a:pt x="0" y="133282"/>
                </a:lnTo>
                <a:cubicBezTo>
                  <a:pt x="126382" y="131447"/>
                  <a:pt x="238477" y="133756"/>
                  <a:pt x="364859" y="131921"/>
                </a:cubicBezTo>
                <a:lnTo>
                  <a:pt x="417246" y="127086"/>
                </a:lnTo>
                <a:lnTo>
                  <a:pt x="855397" y="128467"/>
                </a:lnTo>
                <a:lnTo>
                  <a:pt x="1264444" y="133734"/>
                </a:lnTo>
                <a:lnTo>
                  <a:pt x="1264444" y="2313"/>
                </a:lnTo>
                <a:cubicBezTo>
                  <a:pt x="1201120" y="3614"/>
                  <a:pt x="956820" y="-610"/>
                  <a:pt x="893496" y="691"/>
                </a:cubicBezTo>
                <a:lnTo>
                  <a:pt x="845871" y="3454"/>
                </a:lnTo>
                <a:lnTo>
                  <a:pt x="426771" y="5526"/>
                </a:lnTo>
                <a:cubicBezTo>
                  <a:pt x="361684" y="4605"/>
                  <a:pt x="415658" y="921"/>
                  <a:pt x="350571" y="0"/>
                </a:cubicBezTo>
                <a:lnTo>
                  <a:pt x="14287" y="313"/>
                </a:lnTo>
                <a:close/>
              </a:path>
            </a:pathLst>
          </a:cu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57"/>
          <p:cNvSpPr/>
          <p:nvPr/>
        </p:nvSpPr>
        <p:spPr>
          <a:xfrm>
            <a:off x="7432166" y="4955128"/>
            <a:ext cx="1264444" cy="922144"/>
          </a:xfrm>
          <a:custGeom>
            <a:avLst/>
            <a:gdLst>
              <a:gd name="connsiteX0" fmla="*/ 38100 w 1092994"/>
              <a:gd name="connsiteY0" fmla="*/ 0 h 114300"/>
              <a:gd name="connsiteX1" fmla="*/ 0 w 1092994"/>
              <a:gd name="connsiteY1" fmla="*/ 107157 h 114300"/>
              <a:gd name="connsiteX2" fmla="*/ 1092994 w 1092994"/>
              <a:gd name="connsiteY2" fmla="*/ 114300 h 114300"/>
              <a:gd name="connsiteX3" fmla="*/ 1035844 w 1092994"/>
              <a:gd name="connsiteY3" fmla="*/ 4763 h 114300"/>
              <a:gd name="connsiteX4" fmla="*/ 38100 w 1092994"/>
              <a:gd name="connsiteY4" fmla="*/ 0 h 114300"/>
              <a:gd name="connsiteX0" fmla="*/ 47625 w 1102519"/>
              <a:gd name="connsiteY0" fmla="*/ 0 h 135732"/>
              <a:gd name="connsiteX1" fmla="*/ 0 w 1102519"/>
              <a:gd name="connsiteY1" fmla="*/ 135732 h 135732"/>
              <a:gd name="connsiteX2" fmla="*/ 1102519 w 1102519"/>
              <a:gd name="connsiteY2" fmla="*/ 114300 h 135732"/>
              <a:gd name="connsiteX3" fmla="*/ 1045369 w 1102519"/>
              <a:gd name="connsiteY3" fmla="*/ 4763 h 135732"/>
              <a:gd name="connsiteX4" fmla="*/ 47625 w 1102519"/>
              <a:gd name="connsiteY4" fmla="*/ 0 h 135732"/>
              <a:gd name="connsiteX0" fmla="*/ 47625 w 1302544"/>
              <a:gd name="connsiteY0" fmla="*/ 0 h 135732"/>
              <a:gd name="connsiteX1" fmla="*/ 0 w 1302544"/>
              <a:gd name="connsiteY1" fmla="*/ 135732 h 135732"/>
              <a:gd name="connsiteX2" fmla="*/ 1302544 w 1302544"/>
              <a:gd name="connsiteY2" fmla="*/ 128587 h 135732"/>
              <a:gd name="connsiteX3" fmla="*/ 1045369 w 1302544"/>
              <a:gd name="connsiteY3" fmla="*/ 4763 h 135732"/>
              <a:gd name="connsiteX4" fmla="*/ 47625 w 1302544"/>
              <a:gd name="connsiteY4" fmla="*/ 0 h 135732"/>
              <a:gd name="connsiteX0" fmla="*/ 47625 w 1302544"/>
              <a:gd name="connsiteY0" fmla="*/ 0 h 135732"/>
              <a:gd name="connsiteX1" fmla="*/ 0 w 1302544"/>
              <a:gd name="connsiteY1" fmla="*/ 135732 h 135732"/>
              <a:gd name="connsiteX2" fmla="*/ 1302544 w 1302544"/>
              <a:gd name="connsiteY2" fmla="*/ 128587 h 135732"/>
              <a:gd name="connsiteX3" fmla="*/ 1250157 w 1302544"/>
              <a:gd name="connsiteY3" fmla="*/ 4763 h 135732"/>
              <a:gd name="connsiteX4" fmla="*/ 47625 w 1302544"/>
              <a:gd name="connsiteY4" fmla="*/ 0 h 135732"/>
              <a:gd name="connsiteX0" fmla="*/ 23812 w 1302544"/>
              <a:gd name="connsiteY0" fmla="*/ 2835 h 130969"/>
              <a:gd name="connsiteX1" fmla="*/ 0 w 1302544"/>
              <a:gd name="connsiteY1" fmla="*/ 130969 h 130969"/>
              <a:gd name="connsiteX2" fmla="*/ 1302544 w 1302544"/>
              <a:gd name="connsiteY2" fmla="*/ 123824 h 130969"/>
              <a:gd name="connsiteX3" fmla="*/ 1250157 w 1302544"/>
              <a:gd name="connsiteY3" fmla="*/ 0 h 130969"/>
              <a:gd name="connsiteX4" fmla="*/ 23812 w 1302544"/>
              <a:gd name="connsiteY4" fmla="*/ 2835 h 130969"/>
              <a:gd name="connsiteX0" fmla="*/ 23812 w 1302544"/>
              <a:gd name="connsiteY0" fmla="*/ 2835 h 130969"/>
              <a:gd name="connsiteX1" fmla="*/ 0 w 1302544"/>
              <a:gd name="connsiteY1" fmla="*/ 130969 h 130969"/>
              <a:gd name="connsiteX2" fmla="*/ 1302544 w 1302544"/>
              <a:gd name="connsiteY2" fmla="*/ 123824 h 130969"/>
              <a:gd name="connsiteX3" fmla="*/ 1250157 w 1302544"/>
              <a:gd name="connsiteY3" fmla="*/ 0 h 130969"/>
              <a:gd name="connsiteX4" fmla="*/ 436296 w 1302544"/>
              <a:gd name="connsiteY4" fmla="*/ 8048 h 130969"/>
              <a:gd name="connsiteX5" fmla="*/ 23812 w 1302544"/>
              <a:gd name="connsiteY5" fmla="*/ 2835 h 130969"/>
              <a:gd name="connsiteX0" fmla="*/ 23812 w 1302544"/>
              <a:gd name="connsiteY0" fmla="*/ 2835 h 130969"/>
              <a:gd name="connsiteX1" fmla="*/ 0 w 1302544"/>
              <a:gd name="connsiteY1" fmla="*/ 130969 h 130969"/>
              <a:gd name="connsiteX2" fmla="*/ 1302544 w 1302544"/>
              <a:gd name="connsiteY2" fmla="*/ 123824 h 130969"/>
              <a:gd name="connsiteX3" fmla="*/ 1250157 w 1302544"/>
              <a:gd name="connsiteY3" fmla="*/ 0 h 130969"/>
              <a:gd name="connsiteX4" fmla="*/ 436296 w 1302544"/>
              <a:gd name="connsiteY4" fmla="*/ 8048 h 130969"/>
              <a:gd name="connsiteX5" fmla="*/ 360096 w 1302544"/>
              <a:gd name="connsiteY5" fmla="*/ 2522 h 130969"/>
              <a:gd name="connsiteX6" fmla="*/ 23812 w 1302544"/>
              <a:gd name="connsiteY6" fmla="*/ 2835 h 130969"/>
              <a:gd name="connsiteX0" fmla="*/ 23812 w 1302544"/>
              <a:gd name="connsiteY0" fmla="*/ 2835 h 130969"/>
              <a:gd name="connsiteX1" fmla="*/ 0 w 1302544"/>
              <a:gd name="connsiteY1" fmla="*/ 130969 h 130969"/>
              <a:gd name="connsiteX2" fmla="*/ 1302544 w 1302544"/>
              <a:gd name="connsiteY2" fmla="*/ 123824 h 130969"/>
              <a:gd name="connsiteX3" fmla="*/ 1250157 w 1302544"/>
              <a:gd name="connsiteY3" fmla="*/ 0 h 130969"/>
              <a:gd name="connsiteX4" fmla="*/ 855396 w 1302544"/>
              <a:gd name="connsiteY4" fmla="*/ 5976 h 130969"/>
              <a:gd name="connsiteX5" fmla="*/ 436296 w 1302544"/>
              <a:gd name="connsiteY5" fmla="*/ 8048 h 130969"/>
              <a:gd name="connsiteX6" fmla="*/ 360096 w 1302544"/>
              <a:gd name="connsiteY6" fmla="*/ 2522 h 130969"/>
              <a:gd name="connsiteX7" fmla="*/ 23812 w 1302544"/>
              <a:gd name="connsiteY7" fmla="*/ 2835 h 130969"/>
              <a:gd name="connsiteX0" fmla="*/ 23812 w 1302544"/>
              <a:gd name="connsiteY0" fmla="*/ 2835 h 130969"/>
              <a:gd name="connsiteX1" fmla="*/ 0 w 1302544"/>
              <a:gd name="connsiteY1" fmla="*/ 130969 h 130969"/>
              <a:gd name="connsiteX2" fmla="*/ 1302544 w 1302544"/>
              <a:gd name="connsiteY2" fmla="*/ 123824 h 130969"/>
              <a:gd name="connsiteX3" fmla="*/ 1250157 w 1302544"/>
              <a:gd name="connsiteY3" fmla="*/ 0 h 130969"/>
              <a:gd name="connsiteX4" fmla="*/ 903021 w 1302544"/>
              <a:gd name="connsiteY4" fmla="*/ 3213 h 130969"/>
              <a:gd name="connsiteX5" fmla="*/ 855396 w 1302544"/>
              <a:gd name="connsiteY5" fmla="*/ 5976 h 130969"/>
              <a:gd name="connsiteX6" fmla="*/ 436296 w 1302544"/>
              <a:gd name="connsiteY6" fmla="*/ 8048 h 130969"/>
              <a:gd name="connsiteX7" fmla="*/ 360096 w 1302544"/>
              <a:gd name="connsiteY7" fmla="*/ 2522 h 130969"/>
              <a:gd name="connsiteX8" fmla="*/ 23812 w 1302544"/>
              <a:gd name="connsiteY8" fmla="*/ 2835 h 130969"/>
              <a:gd name="connsiteX0" fmla="*/ 23812 w 1302544"/>
              <a:gd name="connsiteY0" fmla="*/ 313 h 128447"/>
              <a:gd name="connsiteX1" fmla="*/ 0 w 1302544"/>
              <a:gd name="connsiteY1" fmla="*/ 128447 h 128447"/>
              <a:gd name="connsiteX2" fmla="*/ 1302544 w 1302544"/>
              <a:gd name="connsiteY2" fmla="*/ 121302 h 128447"/>
              <a:gd name="connsiteX3" fmla="*/ 1273969 w 1302544"/>
              <a:gd name="connsiteY3" fmla="*/ 2313 h 128447"/>
              <a:gd name="connsiteX4" fmla="*/ 903021 w 1302544"/>
              <a:gd name="connsiteY4" fmla="*/ 691 h 128447"/>
              <a:gd name="connsiteX5" fmla="*/ 855396 w 1302544"/>
              <a:gd name="connsiteY5" fmla="*/ 3454 h 128447"/>
              <a:gd name="connsiteX6" fmla="*/ 436296 w 1302544"/>
              <a:gd name="connsiteY6" fmla="*/ 5526 h 128447"/>
              <a:gd name="connsiteX7" fmla="*/ 360096 w 1302544"/>
              <a:gd name="connsiteY7" fmla="*/ 0 h 128447"/>
              <a:gd name="connsiteX8" fmla="*/ 23812 w 1302544"/>
              <a:gd name="connsiteY8" fmla="*/ 313 h 128447"/>
              <a:gd name="connsiteX0" fmla="*/ 23812 w 1273969"/>
              <a:gd name="connsiteY0" fmla="*/ 313 h 133734"/>
              <a:gd name="connsiteX1" fmla="*/ 0 w 1273969"/>
              <a:gd name="connsiteY1" fmla="*/ 128447 h 133734"/>
              <a:gd name="connsiteX2" fmla="*/ 1273969 w 1273969"/>
              <a:gd name="connsiteY2" fmla="*/ 133734 h 133734"/>
              <a:gd name="connsiteX3" fmla="*/ 1273969 w 1273969"/>
              <a:gd name="connsiteY3" fmla="*/ 2313 h 133734"/>
              <a:gd name="connsiteX4" fmla="*/ 903021 w 1273969"/>
              <a:gd name="connsiteY4" fmla="*/ 691 h 133734"/>
              <a:gd name="connsiteX5" fmla="*/ 855396 w 1273969"/>
              <a:gd name="connsiteY5" fmla="*/ 3454 h 133734"/>
              <a:gd name="connsiteX6" fmla="*/ 436296 w 1273969"/>
              <a:gd name="connsiteY6" fmla="*/ 5526 h 133734"/>
              <a:gd name="connsiteX7" fmla="*/ 360096 w 1273969"/>
              <a:gd name="connsiteY7" fmla="*/ 0 h 133734"/>
              <a:gd name="connsiteX8" fmla="*/ 23812 w 1273969"/>
              <a:gd name="connsiteY8" fmla="*/ 313 h 133734"/>
              <a:gd name="connsiteX0" fmla="*/ 23812 w 1273969"/>
              <a:gd name="connsiteY0" fmla="*/ 313 h 133734"/>
              <a:gd name="connsiteX1" fmla="*/ 0 w 1273969"/>
              <a:gd name="connsiteY1" fmla="*/ 128447 h 133734"/>
              <a:gd name="connsiteX2" fmla="*/ 864922 w 1273969"/>
              <a:gd name="connsiteY2" fmla="*/ 128467 h 133734"/>
              <a:gd name="connsiteX3" fmla="*/ 1273969 w 1273969"/>
              <a:gd name="connsiteY3" fmla="*/ 133734 h 133734"/>
              <a:gd name="connsiteX4" fmla="*/ 1273969 w 1273969"/>
              <a:gd name="connsiteY4" fmla="*/ 2313 h 133734"/>
              <a:gd name="connsiteX5" fmla="*/ 903021 w 1273969"/>
              <a:gd name="connsiteY5" fmla="*/ 691 h 133734"/>
              <a:gd name="connsiteX6" fmla="*/ 855396 w 1273969"/>
              <a:gd name="connsiteY6" fmla="*/ 3454 h 133734"/>
              <a:gd name="connsiteX7" fmla="*/ 436296 w 1273969"/>
              <a:gd name="connsiteY7" fmla="*/ 5526 h 133734"/>
              <a:gd name="connsiteX8" fmla="*/ 360096 w 1273969"/>
              <a:gd name="connsiteY8" fmla="*/ 0 h 133734"/>
              <a:gd name="connsiteX9" fmla="*/ 23812 w 1273969"/>
              <a:gd name="connsiteY9" fmla="*/ 313 h 133734"/>
              <a:gd name="connsiteX0" fmla="*/ 14287 w 1264444"/>
              <a:gd name="connsiteY0" fmla="*/ 313 h 133734"/>
              <a:gd name="connsiteX1" fmla="*/ 0 w 1264444"/>
              <a:gd name="connsiteY1" fmla="*/ 133282 h 133734"/>
              <a:gd name="connsiteX2" fmla="*/ 855397 w 1264444"/>
              <a:gd name="connsiteY2" fmla="*/ 128467 h 133734"/>
              <a:gd name="connsiteX3" fmla="*/ 1264444 w 1264444"/>
              <a:gd name="connsiteY3" fmla="*/ 133734 h 133734"/>
              <a:gd name="connsiteX4" fmla="*/ 1264444 w 1264444"/>
              <a:gd name="connsiteY4" fmla="*/ 2313 h 133734"/>
              <a:gd name="connsiteX5" fmla="*/ 893496 w 1264444"/>
              <a:gd name="connsiteY5" fmla="*/ 691 h 133734"/>
              <a:gd name="connsiteX6" fmla="*/ 845871 w 1264444"/>
              <a:gd name="connsiteY6" fmla="*/ 3454 h 133734"/>
              <a:gd name="connsiteX7" fmla="*/ 426771 w 1264444"/>
              <a:gd name="connsiteY7" fmla="*/ 5526 h 133734"/>
              <a:gd name="connsiteX8" fmla="*/ 350571 w 1264444"/>
              <a:gd name="connsiteY8" fmla="*/ 0 h 133734"/>
              <a:gd name="connsiteX9" fmla="*/ 14287 w 1264444"/>
              <a:gd name="connsiteY9" fmla="*/ 313 h 133734"/>
              <a:gd name="connsiteX0" fmla="*/ 14287 w 1264444"/>
              <a:gd name="connsiteY0" fmla="*/ 313 h 133734"/>
              <a:gd name="connsiteX1" fmla="*/ 0 w 1264444"/>
              <a:gd name="connsiteY1" fmla="*/ 133282 h 133734"/>
              <a:gd name="connsiteX2" fmla="*/ 417246 w 1264444"/>
              <a:gd name="connsiteY2" fmla="*/ 127086 h 133734"/>
              <a:gd name="connsiteX3" fmla="*/ 855397 w 1264444"/>
              <a:gd name="connsiteY3" fmla="*/ 128467 h 133734"/>
              <a:gd name="connsiteX4" fmla="*/ 1264444 w 1264444"/>
              <a:gd name="connsiteY4" fmla="*/ 133734 h 133734"/>
              <a:gd name="connsiteX5" fmla="*/ 1264444 w 1264444"/>
              <a:gd name="connsiteY5" fmla="*/ 2313 h 133734"/>
              <a:gd name="connsiteX6" fmla="*/ 893496 w 1264444"/>
              <a:gd name="connsiteY6" fmla="*/ 691 h 133734"/>
              <a:gd name="connsiteX7" fmla="*/ 845871 w 1264444"/>
              <a:gd name="connsiteY7" fmla="*/ 3454 h 133734"/>
              <a:gd name="connsiteX8" fmla="*/ 426771 w 1264444"/>
              <a:gd name="connsiteY8" fmla="*/ 5526 h 133734"/>
              <a:gd name="connsiteX9" fmla="*/ 350571 w 1264444"/>
              <a:gd name="connsiteY9" fmla="*/ 0 h 133734"/>
              <a:gd name="connsiteX10" fmla="*/ 14287 w 1264444"/>
              <a:gd name="connsiteY10" fmla="*/ 313 h 133734"/>
              <a:gd name="connsiteX0" fmla="*/ 14287 w 1264444"/>
              <a:gd name="connsiteY0" fmla="*/ 313 h 133734"/>
              <a:gd name="connsiteX1" fmla="*/ 0 w 1264444"/>
              <a:gd name="connsiteY1" fmla="*/ 133282 h 133734"/>
              <a:gd name="connsiteX2" fmla="*/ 364859 w 1264444"/>
              <a:gd name="connsiteY2" fmla="*/ 131921 h 133734"/>
              <a:gd name="connsiteX3" fmla="*/ 417246 w 1264444"/>
              <a:gd name="connsiteY3" fmla="*/ 127086 h 133734"/>
              <a:gd name="connsiteX4" fmla="*/ 855397 w 1264444"/>
              <a:gd name="connsiteY4" fmla="*/ 128467 h 133734"/>
              <a:gd name="connsiteX5" fmla="*/ 1264444 w 1264444"/>
              <a:gd name="connsiteY5" fmla="*/ 133734 h 133734"/>
              <a:gd name="connsiteX6" fmla="*/ 1264444 w 1264444"/>
              <a:gd name="connsiteY6" fmla="*/ 2313 h 133734"/>
              <a:gd name="connsiteX7" fmla="*/ 893496 w 1264444"/>
              <a:gd name="connsiteY7" fmla="*/ 691 h 133734"/>
              <a:gd name="connsiteX8" fmla="*/ 845871 w 1264444"/>
              <a:gd name="connsiteY8" fmla="*/ 3454 h 133734"/>
              <a:gd name="connsiteX9" fmla="*/ 426771 w 1264444"/>
              <a:gd name="connsiteY9" fmla="*/ 5526 h 133734"/>
              <a:gd name="connsiteX10" fmla="*/ 350571 w 1264444"/>
              <a:gd name="connsiteY10" fmla="*/ 0 h 133734"/>
              <a:gd name="connsiteX11" fmla="*/ 14287 w 1264444"/>
              <a:gd name="connsiteY11" fmla="*/ 313 h 13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4444" h="133734">
                <a:moveTo>
                  <a:pt x="14287" y="313"/>
                </a:moveTo>
                <a:lnTo>
                  <a:pt x="0" y="133282"/>
                </a:lnTo>
                <a:cubicBezTo>
                  <a:pt x="126382" y="131447"/>
                  <a:pt x="238477" y="133756"/>
                  <a:pt x="364859" y="131921"/>
                </a:cubicBezTo>
                <a:lnTo>
                  <a:pt x="417246" y="127086"/>
                </a:lnTo>
                <a:lnTo>
                  <a:pt x="855397" y="128467"/>
                </a:lnTo>
                <a:lnTo>
                  <a:pt x="1264444" y="133734"/>
                </a:lnTo>
                <a:lnTo>
                  <a:pt x="1264444" y="2313"/>
                </a:lnTo>
                <a:cubicBezTo>
                  <a:pt x="1201120" y="3614"/>
                  <a:pt x="956820" y="-610"/>
                  <a:pt x="893496" y="691"/>
                </a:cubicBezTo>
                <a:lnTo>
                  <a:pt x="845871" y="3454"/>
                </a:lnTo>
                <a:lnTo>
                  <a:pt x="426771" y="5526"/>
                </a:lnTo>
                <a:cubicBezTo>
                  <a:pt x="361684" y="4605"/>
                  <a:pt x="415658" y="921"/>
                  <a:pt x="350571" y="0"/>
                </a:cubicBezTo>
                <a:lnTo>
                  <a:pt x="14287" y="313"/>
                </a:lnTo>
                <a:close/>
              </a:path>
            </a:pathLst>
          </a:cu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4845858" y="2658398"/>
            <a:ext cx="2246422" cy="338554"/>
          </a:xfrm>
          <a:prstGeom prst="rect">
            <a:avLst/>
          </a:prstGeom>
          <a:noFill/>
          <a:ln>
            <a:noFill/>
          </a:ln>
        </p:spPr>
        <p:txBody>
          <a:bodyPr wrap="square" rtlCol="0">
            <a:spAutoFit/>
          </a:bodyPr>
          <a:lstStyle/>
          <a:p>
            <a:pPr algn="ct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                         </a:t>
            </a:r>
            <a:r>
              <a:rPr lang="en-US" altLang="ja-JP" sz="1600" dirty="0" err="1" smtClean="0">
                <a:latin typeface="メイリオ" panose="020B0604030504040204" pitchFamily="50" charset="-128"/>
                <a:ea typeface="メイリオ" panose="020B0604030504040204" pitchFamily="50" charset="-128"/>
                <a:cs typeface="メイリオ" panose="020B0604030504040204" pitchFamily="50" charset="-128"/>
              </a:rPr>
              <a:t>A</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61" name="テキスト ボックス 60"/>
          <p:cNvSpPr txBox="1"/>
          <p:nvPr/>
        </p:nvSpPr>
        <p:spPr>
          <a:xfrm>
            <a:off x="7006098" y="2658398"/>
            <a:ext cx="2246422" cy="338554"/>
          </a:xfrm>
          <a:prstGeom prst="rect">
            <a:avLst/>
          </a:prstGeom>
          <a:noFill/>
          <a:ln>
            <a:noFill/>
          </a:ln>
        </p:spPr>
        <p:txBody>
          <a:bodyPr wrap="square" rtlCol="0">
            <a:spAutoFit/>
          </a:bodyPr>
          <a:lstStyle/>
          <a:p>
            <a:pPr algn="ct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B</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err="1" smtClean="0">
                <a:latin typeface="メイリオ" panose="020B0604030504040204" pitchFamily="50" charset="-128"/>
                <a:ea typeface="メイリオ" panose="020B0604030504040204" pitchFamily="50" charset="-128"/>
                <a:cs typeface="メイリオ" panose="020B0604030504040204" pitchFamily="50" charset="-128"/>
              </a:rPr>
              <a:t>B</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62" name="テキスト ボックス 61"/>
          <p:cNvSpPr txBox="1"/>
          <p:nvPr/>
        </p:nvSpPr>
        <p:spPr>
          <a:xfrm>
            <a:off x="75252" y="620688"/>
            <a:ext cx="5144820" cy="426646"/>
          </a:xfrm>
          <a:prstGeom prst="rect">
            <a:avLst/>
          </a:prstGeom>
          <a:solidFill>
            <a:schemeClr val="accent5">
              <a:lumMod val="20000"/>
              <a:lumOff val="80000"/>
            </a:schemeClr>
          </a:solidFill>
        </p:spPr>
        <p:txBody>
          <a:bodyPr wrap="square" tIns="72000" rtlCol="0" anchor="b" anchorCtr="1">
            <a:spAutoFit/>
          </a:bodyPr>
          <a:lstStyle/>
          <a:p>
            <a:r>
              <a:rPr kumimoji="0"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（Ｂ</a:t>
            </a:r>
            <a:r>
              <a:rPr kumimoji="0"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①</a:t>
            </a:r>
            <a:r>
              <a:rPr kumimoji="0" lang="ja-JP" altLang="en-US" sz="2000" dirty="0">
                <a:latin typeface="メイリオ" panose="020B0604030504040204" pitchFamily="50" charset="-128"/>
                <a:ea typeface="メイリオ" panose="020B0604030504040204" pitchFamily="50" charset="-128"/>
                <a:cs typeface="メイリオ" panose="020B0604030504040204" pitchFamily="50" charset="-128"/>
              </a:rPr>
              <a:t>支承定着アンカー鉄筋の見直し</a:t>
            </a:r>
          </a:p>
        </p:txBody>
      </p:sp>
    </p:spTree>
    <p:extLst>
      <p:ext uri="{BB962C8B-B14F-4D97-AF65-F5344CB8AC3E}">
        <p14:creationId xmlns:p14="http://schemas.microsoft.com/office/powerpoint/2010/main" val="1929293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0448" y="667717"/>
            <a:ext cx="9108347" cy="1077218"/>
          </a:xfrm>
          <a:prstGeom prst="rect">
            <a:avLst/>
          </a:prstGeom>
          <a:noFill/>
        </p:spPr>
        <p:txBody>
          <a:bodyPr wrap="square" rtlCol="0">
            <a:spAutoFit/>
          </a:bodyPr>
          <a:lstStyle/>
          <a:p>
            <a:r>
              <a:rPr lang="ja-JP" altLang="en-US" sz="2400" dirty="0" smtClean="0">
                <a:latin typeface="HG丸ｺﾞｼｯｸM-PRO" panose="020F0600000000000000" pitchFamily="50" charset="-128"/>
                <a:ea typeface="HG丸ｺﾞｼｯｸM-PRO" panose="020F0600000000000000" pitchFamily="50" charset="-128"/>
              </a:rPr>
              <a:t>　</a:t>
            </a:r>
            <a:endParaRPr kumimoji="1" lang="en-US" altLang="ja-JP" sz="20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支承定着アンカー鉄筋について、構造性、施工性</a:t>
            </a:r>
            <a:r>
              <a:rPr lang="ja-JP" altLang="en-US" sz="1600">
                <a:latin typeface="メイリオ" panose="020B0604030504040204" pitchFamily="50" charset="-128"/>
                <a:ea typeface="メイリオ" panose="020B0604030504040204" pitchFamily="50" charset="-128"/>
                <a:cs typeface="メイリオ" panose="020B0604030504040204" pitchFamily="50" charset="-128"/>
              </a:rPr>
              <a:t>及び</a:t>
            </a:r>
            <a:r>
              <a:rPr lang="ja-JP" altLang="en-US" sz="1600" smtClean="0">
                <a:latin typeface="メイリオ" panose="020B0604030504040204" pitchFamily="50" charset="-128"/>
                <a:ea typeface="メイリオ" panose="020B0604030504040204" pitchFamily="50" charset="-128"/>
                <a:cs typeface="メイリオ" panose="020B0604030504040204" pitchFamily="50" charset="-128"/>
              </a:rPr>
              <a:t>経済性を</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考慮</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し、最適となるもの</a:t>
            </a: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を選定する。</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比較の結果、</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D51×5</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本（</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千鳥配置</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）が最適であると判定</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した</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6</a:t>
            </a:fld>
            <a:endParaRPr kumimoji="1" lang="ja-JP" altLang="en-US"/>
          </a:p>
        </p:txBody>
      </p:sp>
      <p:sp>
        <p:nvSpPr>
          <p:cNvPr id="7" name="フッター プレースホルダー 6"/>
          <p:cNvSpPr>
            <a:spLocks noGrp="1"/>
          </p:cNvSpPr>
          <p:nvPr>
            <p:ph type="ftr" sz="quarter" idx="11"/>
          </p:nvPr>
        </p:nvSpPr>
        <p:spPr>
          <a:xfrm>
            <a:off x="3124200" y="6592267"/>
            <a:ext cx="2895600" cy="365125"/>
          </a:xfrm>
        </p:spPr>
        <p:txBody>
          <a:bodyPr/>
          <a:lstStyle/>
          <a:p>
            <a:r>
              <a:rPr kumimoji="1" lang="ja-JP" altLang="en-US" dirty="0" smtClean="0"/>
              <a:t>第</a:t>
            </a:r>
            <a:r>
              <a:rPr kumimoji="1" lang="en-US" altLang="ja-JP" dirty="0" smtClean="0"/>
              <a:t>5</a:t>
            </a:r>
            <a:r>
              <a:rPr kumimoji="1" lang="ja-JP" altLang="en-US" dirty="0" smtClean="0"/>
              <a:t>回審議会　説明資料</a:t>
            </a:r>
            <a:endParaRPr kumimoji="1" lang="ja-JP" altLang="en-US" dirty="0"/>
          </a:p>
        </p:txBody>
      </p:sp>
      <p:pic>
        <p:nvPicPr>
          <p:cNvPr id="9" name="図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566681"/>
            <a:ext cx="7416824" cy="517468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5"/>
          <p:cNvSpPr>
            <a:spLocks noChangeArrowheads="1"/>
          </p:cNvSpPr>
          <p:nvPr/>
        </p:nvSpPr>
        <p:spPr bwMode="auto">
          <a:xfrm>
            <a:off x="0" y="-27384"/>
            <a:ext cx="9144000" cy="648072"/>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tIns="72000" anchor="b" anchorCtr="1"/>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912813">
              <a:buClr>
                <a:srgbClr val="000000"/>
              </a:buClr>
              <a:buSzPct val="100000"/>
              <a:defRPr/>
            </a:pPr>
            <a:r>
              <a:rPr kumimoji="0"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PC</a:t>
            </a:r>
            <a:r>
              <a:rPr kumimoji="0"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軌道桁について</a:t>
            </a:r>
            <a:endParaRPr kumimoji="0"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75252" y="620688"/>
            <a:ext cx="5144820" cy="426646"/>
          </a:xfrm>
          <a:prstGeom prst="rect">
            <a:avLst/>
          </a:prstGeom>
          <a:solidFill>
            <a:schemeClr val="accent5">
              <a:lumMod val="20000"/>
              <a:lumOff val="80000"/>
            </a:schemeClr>
          </a:solidFill>
        </p:spPr>
        <p:txBody>
          <a:bodyPr wrap="square" tIns="72000" rtlCol="0" anchor="b" anchorCtr="1">
            <a:spAutoFit/>
          </a:bodyPr>
          <a:lstStyle/>
          <a:p>
            <a:r>
              <a:rPr kumimoji="0"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（Ｂ</a:t>
            </a:r>
            <a:r>
              <a:rPr kumimoji="0"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①</a:t>
            </a:r>
            <a:r>
              <a:rPr kumimoji="0" lang="ja-JP" altLang="en-US" sz="2000" dirty="0">
                <a:latin typeface="メイリオ" panose="020B0604030504040204" pitchFamily="50" charset="-128"/>
                <a:ea typeface="メイリオ" panose="020B0604030504040204" pitchFamily="50" charset="-128"/>
                <a:cs typeface="メイリオ" panose="020B0604030504040204" pitchFamily="50" charset="-128"/>
              </a:rPr>
              <a:t>支承定着アンカー鉄筋の見直し</a:t>
            </a:r>
          </a:p>
        </p:txBody>
      </p:sp>
    </p:spTree>
    <p:extLst>
      <p:ext uri="{BB962C8B-B14F-4D97-AF65-F5344CB8AC3E}">
        <p14:creationId xmlns:p14="http://schemas.microsoft.com/office/powerpoint/2010/main" val="225453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503040" y="4215581"/>
            <a:ext cx="8317432" cy="2246769"/>
          </a:xfrm>
          <a:prstGeom prst="rect">
            <a:avLst/>
          </a:prstGeom>
          <a:solidFill>
            <a:schemeClr val="bg1">
              <a:lumMod val="85000"/>
            </a:schemeClr>
          </a:solidFill>
        </p:spPr>
        <p:txBody>
          <a:bodyPr wrap="square" rtlCol="0">
            <a:spAutoFit/>
          </a:bodyPr>
          <a:lstStyle/>
          <a:p>
            <a:pPr>
              <a:lnSpc>
                <a:spcPts val="2100"/>
              </a:lnSpc>
            </a:pPr>
            <a:r>
              <a:rPr lang="en-US" altLang="ja-JP" sz="1400" dirty="0" smtClean="0">
                <a:latin typeface="HG丸ｺﾞｼｯｸM-PRO" panose="020F0600000000000000" pitchFamily="50" charset="-128"/>
                <a:ea typeface="HG丸ｺﾞｼｯｸM-PRO" panose="020F0600000000000000" pitchFamily="50" charset="-128"/>
              </a:rPr>
              <a:t>(</a:t>
            </a:r>
            <a:r>
              <a:rPr lang="en-US" altLang="ja-JP" sz="1400" dirty="0">
                <a:latin typeface="HG丸ｺﾞｼｯｸM-PRO" panose="020F0600000000000000" pitchFamily="50" charset="-128"/>
                <a:ea typeface="HG丸ｺﾞｼｯｸM-PRO" panose="020F0600000000000000" pitchFamily="50" charset="-128"/>
              </a:rPr>
              <a:t>1) </a:t>
            </a:r>
            <a:r>
              <a:rPr lang="ja-JP" altLang="en-US" sz="1400" dirty="0">
                <a:latin typeface="HG丸ｺﾞｼｯｸM-PRO" panose="020F0600000000000000" pitchFamily="50" charset="-128"/>
                <a:ea typeface="HG丸ｺﾞｼｯｸM-PRO" panose="020F0600000000000000" pitchFamily="50" charset="-128"/>
              </a:rPr>
              <a:t>鉄筋、</a:t>
            </a:r>
            <a:r>
              <a:rPr lang="en-US" altLang="ja-JP" sz="1400" dirty="0">
                <a:latin typeface="HG丸ｺﾞｼｯｸM-PRO" panose="020F0600000000000000" pitchFamily="50" charset="-128"/>
                <a:ea typeface="HG丸ｺﾞｼｯｸM-PRO" panose="020F0600000000000000" pitchFamily="50" charset="-128"/>
              </a:rPr>
              <a:t>PC</a:t>
            </a:r>
            <a:r>
              <a:rPr lang="ja-JP" altLang="en-US" sz="1400" dirty="0">
                <a:latin typeface="HG丸ｺﾞｼｯｸM-PRO" panose="020F0600000000000000" pitchFamily="50" charset="-128"/>
                <a:ea typeface="HG丸ｺﾞｼｯｸM-PRO" panose="020F0600000000000000" pitchFamily="50" charset="-128"/>
              </a:rPr>
              <a:t>鋼材及びシースのあきは、以下の</a:t>
            </a:r>
            <a:r>
              <a:rPr lang="en-US" altLang="ja-JP" sz="1400" dirty="0">
                <a:latin typeface="HG丸ｺﾞｼｯｸM-PRO" panose="020F0600000000000000" pitchFamily="50" charset="-128"/>
                <a:ea typeface="HG丸ｺﾞｼｯｸM-PRO" panose="020F0600000000000000" pitchFamily="50" charset="-128"/>
              </a:rPr>
              <a:t>1)</a:t>
            </a:r>
            <a:r>
              <a:rPr lang="ja-JP" altLang="en-US" sz="1400" dirty="0">
                <a:latin typeface="HG丸ｺﾞｼｯｸM-PRO" panose="020F0600000000000000" pitchFamily="50" charset="-128"/>
                <a:ea typeface="HG丸ｺﾞｼｯｸM-PRO" panose="020F0600000000000000" pitchFamily="50" charset="-128"/>
              </a:rPr>
              <a:t>及び</a:t>
            </a:r>
            <a:r>
              <a:rPr lang="en-US" altLang="ja-JP" sz="1400" dirty="0">
                <a:latin typeface="HG丸ｺﾞｼｯｸM-PRO" panose="020F0600000000000000" pitchFamily="50" charset="-128"/>
                <a:ea typeface="HG丸ｺﾞｼｯｸM-PRO" panose="020F0600000000000000" pitchFamily="50" charset="-128"/>
              </a:rPr>
              <a:t>2)</a:t>
            </a:r>
            <a:r>
              <a:rPr lang="ja-JP" altLang="en-US" sz="1400" dirty="0">
                <a:latin typeface="HG丸ｺﾞｼｯｸM-PRO" panose="020F0600000000000000" pitchFamily="50" charset="-128"/>
                <a:ea typeface="HG丸ｺﾞｼｯｸM-PRO" panose="020F0600000000000000" pitchFamily="50" charset="-128"/>
              </a:rPr>
              <a:t>を満足するように</a:t>
            </a:r>
            <a:r>
              <a:rPr lang="ja-JP" altLang="en-US" sz="1400" dirty="0" smtClean="0">
                <a:latin typeface="HG丸ｺﾞｼｯｸM-PRO" panose="020F0600000000000000" pitchFamily="50" charset="-128"/>
                <a:ea typeface="HG丸ｺﾞｼｯｸM-PRO" panose="020F0600000000000000" pitchFamily="50" charset="-128"/>
              </a:rPr>
              <a:t>しなければならない</a:t>
            </a:r>
            <a:r>
              <a:rPr lang="ja-JP" altLang="en-US" sz="1400" dirty="0">
                <a:latin typeface="HG丸ｺﾞｼｯｸM-PRO" panose="020F0600000000000000" pitchFamily="50" charset="-128"/>
                <a:ea typeface="HG丸ｺﾞｼｯｸM-PRO" panose="020F0600000000000000" pitchFamily="50" charset="-128"/>
              </a:rPr>
              <a:t>。</a:t>
            </a:r>
          </a:p>
          <a:p>
            <a:pPr>
              <a:lnSpc>
                <a:spcPts val="2100"/>
              </a:lnSpc>
            </a:pPr>
            <a:r>
              <a:rPr lang="en-US" altLang="ja-JP" sz="1400" dirty="0">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1) </a:t>
            </a:r>
            <a:r>
              <a:rPr lang="ja-JP" altLang="en-US" sz="1400" dirty="0">
                <a:latin typeface="HG丸ｺﾞｼｯｸM-PRO" panose="020F0600000000000000" pitchFamily="50" charset="-128"/>
                <a:ea typeface="HG丸ｺﾞｼｯｸM-PRO" panose="020F0600000000000000" pitchFamily="50" charset="-128"/>
              </a:rPr>
              <a:t>鉄筋、</a:t>
            </a:r>
            <a:r>
              <a:rPr lang="en-US" altLang="ja-JP" sz="1400" dirty="0">
                <a:latin typeface="HG丸ｺﾞｼｯｸM-PRO" panose="020F0600000000000000" pitchFamily="50" charset="-128"/>
                <a:ea typeface="HG丸ｺﾞｼｯｸM-PRO" panose="020F0600000000000000" pitchFamily="50" charset="-128"/>
              </a:rPr>
              <a:t>PC</a:t>
            </a:r>
            <a:r>
              <a:rPr lang="ja-JP" altLang="en-US" sz="1400" dirty="0">
                <a:latin typeface="HG丸ｺﾞｼｯｸM-PRO" panose="020F0600000000000000" pitchFamily="50" charset="-128"/>
                <a:ea typeface="HG丸ｺﾞｼｯｸM-PRO" panose="020F0600000000000000" pitchFamily="50" charset="-128"/>
              </a:rPr>
              <a:t>鋼材及びシースの周囲にコンクリートが十分に行きわたり、かつ</a:t>
            </a:r>
            <a:r>
              <a:rPr lang="ja-JP" altLang="en-US" sz="1400" dirty="0" smtClean="0">
                <a:latin typeface="HG丸ｺﾞｼｯｸM-PRO" panose="020F0600000000000000" pitchFamily="50" charset="-128"/>
                <a:ea typeface="HG丸ｺﾞｼｯｸM-PRO" panose="020F0600000000000000" pitchFamily="50" charset="-128"/>
              </a:rPr>
              <a:t>、確実</a:t>
            </a:r>
            <a:r>
              <a:rPr lang="ja-JP" altLang="en-US" sz="1400" dirty="0">
                <a:latin typeface="HG丸ｺﾞｼｯｸM-PRO" panose="020F0600000000000000" pitchFamily="50" charset="-128"/>
                <a:ea typeface="HG丸ｺﾞｼｯｸM-PRO" panose="020F0600000000000000" pitchFamily="50" charset="-128"/>
              </a:rPr>
              <a:t>に</a:t>
            </a:r>
            <a:r>
              <a:rPr lang="ja-JP" altLang="en-US" sz="1400" dirty="0" smtClean="0">
                <a:latin typeface="HG丸ｺﾞｼｯｸM-PRO" panose="020F0600000000000000" pitchFamily="50" charset="-128"/>
                <a:ea typeface="HG丸ｺﾞｼｯｸM-PRO" panose="020F0600000000000000" pitchFamily="50" charset="-128"/>
              </a:rPr>
              <a:t>コンク</a:t>
            </a:r>
            <a:endParaRPr lang="en-US" altLang="ja-JP" sz="1400" dirty="0" smtClean="0">
              <a:latin typeface="HG丸ｺﾞｼｯｸM-PRO" panose="020F0600000000000000" pitchFamily="50" charset="-128"/>
              <a:ea typeface="HG丸ｺﾞｼｯｸM-PRO" panose="020F0600000000000000" pitchFamily="50" charset="-128"/>
            </a:endParaRPr>
          </a:p>
          <a:p>
            <a:pPr>
              <a:lnSpc>
                <a:spcPts val="2100"/>
              </a:lnSpc>
            </a:pPr>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　  リート</a:t>
            </a:r>
            <a:r>
              <a:rPr lang="ja-JP" altLang="en-US" sz="1400" dirty="0">
                <a:latin typeface="HG丸ｺﾞｼｯｸM-PRO" panose="020F0600000000000000" pitchFamily="50" charset="-128"/>
                <a:ea typeface="HG丸ｺﾞｼｯｸM-PRO" panose="020F0600000000000000" pitchFamily="50" charset="-128"/>
              </a:rPr>
              <a:t>の締固めが行える。</a:t>
            </a:r>
          </a:p>
          <a:p>
            <a:pPr>
              <a:lnSpc>
                <a:spcPts val="2100"/>
              </a:lnSpc>
            </a:pPr>
            <a:r>
              <a:rPr lang="ja-JP" altLang="en-US" sz="1400" dirty="0">
                <a:latin typeface="HG丸ｺﾞｼｯｸM-PRO" panose="020F0600000000000000" pitchFamily="50" charset="-128"/>
                <a:ea typeface="HG丸ｺﾞｼｯｸM-PRO" panose="020F06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 2) </a:t>
            </a:r>
            <a:r>
              <a:rPr lang="ja-JP" altLang="en-US" sz="1400" dirty="0">
                <a:latin typeface="HG丸ｺﾞｼｯｸM-PRO" panose="020F0600000000000000" pitchFamily="50" charset="-128"/>
                <a:ea typeface="HG丸ｺﾞｼｯｸM-PRO" panose="020F0600000000000000" pitchFamily="50" charset="-128"/>
              </a:rPr>
              <a:t>コンクリートと鉄筋及び</a:t>
            </a:r>
            <a:r>
              <a:rPr lang="en-US" altLang="ja-JP" sz="1400" dirty="0">
                <a:latin typeface="HG丸ｺﾞｼｯｸM-PRO" panose="020F0600000000000000" pitchFamily="50" charset="-128"/>
                <a:ea typeface="HG丸ｺﾞｼｯｸM-PRO" panose="020F0600000000000000" pitchFamily="50" charset="-128"/>
              </a:rPr>
              <a:t>PC</a:t>
            </a:r>
            <a:r>
              <a:rPr lang="ja-JP" altLang="en-US" sz="1400" dirty="0">
                <a:latin typeface="HG丸ｺﾞｼｯｸM-PRO" panose="020F0600000000000000" pitchFamily="50" charset="-128"/>
                <a:ea typeface="HG丸ｺﾞｼｯｸM-PRO" panose="020F0600000000000000" pitchFamily="50" charset="-128"/>
              </a:rPr>
              <a:t>鋼材とが十分に付着し、両者が一体となって働く</a:t>
            </a:r>
            <a:r>
              <a:rPr lang="ja-JP" altLang="en-US" sz="1400" dirty="0" smtClean="0">
                <a:latin typeface="HG丸ｺﾞｼｯｸM-PRO" panose="020F0600000000000000" pitchFamily="50" charset="-128"/>
                <a:ea typeface="HG丸ｺﾞｼｯｸM-PRO" panose="020F0600000000000000" pitchFamily="50" charset="-128"/>
              </a:rPr>
              <a:t>。</a:t>
            </a:r>
            <a:endParaRPr lang="en-US" altLang="ja-JP" sz="1400" dirty="0" smtClean="0">
              <a:latin typeface="HG丸ｺﾞｼｯｸM-PRO" panose="020F0600000000000000" pitchFamily="50" charset="-128"/>
              <a:ea typeface="HG丸ｺﾞｼｯｸM-PRO" panose="020F0600000000000000" pitchFamily="50" charset="-128"/>
            </a:endParaRPr>
          </a:p>
          <a:p>
            <a:pPr>
              <a:lnSpc>
                <a:spcPts val="2100"/>
              </a:lnSpc>
            </a:pPr>
            <a:r>
              <a:rPr lang="ja-JP" altLang="en-US" sz="1400" dirty="0" smtClean="0">
                <a:latin typeface="HG丸ｺﾞｼｯｸM-PRO" panose="020F0600000000000000" pitchFamily="50" charset="-128"/>
                <a:ea typeface="HG丸ｺﾞｼｯｸM-PRO" panose="020F0600000000000000" pitchFamily="50" charset="-128"/>
              </a:rPr>
              <a:t>　　　　　</a:t>
            </a:r>
            <a:r>
              <a:rPr lang="en-US" altLang="ja-JP" sz="1400" dirty="0" smtClean="0">
                <a:latin typeface="HG丸ｺﾞｼｯｸM-PRO" panose="020F0600000000000000" pitchFamily="50" charset="-128"/>
                <a:ea typeface="HG丸ｺﾞｼｯｸM-PRO" panose="020F0600000000000000" pitchFamily="50" charset="-128"/>
              </a:rPr>
              <a:t>…</a:t>
            </a:r>
            <a:endParaRPr lang="en-US" altLang="ja-JP" sz="1400" dirty="0">
              <a:latin typeface="HG丸ｺﾞｼｯｸM-PRO" panose="020F0600000000000000" pitchFamily="50" charset="-128"/>
              <a:ea typeface="HG丸ｺﾞｼｯｸM-PRO" panose="020F0600000000000000" pitchFamily="50" charset="-128"/>
            </a:endParaRPr>
          </a:p>
          <a:p>
            <a:pPr>
              <a:lnSpc>
                <a:spcPts val="2100"/>
              </a:lnSpc>
            </a:pPr>
            <a:r>
              <a:rPr lang="ja-JP" altLang="en-US" sz="1400" dirty="0" smtClean="0">
                <a:latin typeface="HG丸ｺﾞｼｯｸM-PRO" panose="020F0600000000000000" pitchFamily="50" charset="-128"/>
                <a:ea typeface="HG丸ｺﾞｼｯｸM-PRO" panose="020F0600000000000000" pitchFamily="50" charset="-128"/>
              </a:rPr>
              <a:t>    </a:t>
            </a:r>
            <a:r>
              <a:rPr lang="en-US" altLang="ja-JP" sz="1400" dirty="0" smtClean="0">
                <a:latin typeface="HG丸ｺﾞｼｯｸM-PRO" panose="020F0600000000000000" pitchFamily="50" charset="-128"/>
                <a:ea typeface="HG丸ｺﾞｼｯｸM-PRO" panose="020F0600000000000000" pitchFamily="50" charset="-128"/>
              </a:rPr>
              <a:t>3) </a:t>
            </a:r>
            <a:r>
              <a:rPr lang="ja-JP" altLang="en-US" sz="1400" dirty="0" smtClean="0">
                <a:latin typeface="HG丸ｺﾞｼｯｸM-PRO" panose="020F0600000000000000" pitchFamily="50" charset="-128"/>
                <a:ea typeface="HG丸ｺﾞｼｯｸM-PRO" panose="020F0600000000000000" pitchFamily="50" charset="-128"/>
              </a:rPr>
              <a:t>プレキャスト部材は、</a:t>
            </a:r>
            <a:r>
              <a:rPr lang="en-US" altLang="ja-JP" sz="1400" dirty="0" smtClean="0">
                <a:latin typeface="HG丸ｺﾞｼｯｸM-PRO" panose="020F0600000000000000" pitchFamily="50" charset="-128"/>
                <a:ea typeface="HG丸ｺﾞｼｯｸM-PRO" panose="020F0600000000000000" pitchFamily="50" charset="-128"/>
              </a:rPr>
              <a:t>(1)</a:t>
            </a:r>
            <a:r>
              <a:rPr lang="ja-JP" altLang="en-US" sz="1400" dirty="0" smtClean="0">
                <a:latin typeface="HG丸ｺﾞｼｯｸM-PRO" panose="020F0600000000000000" pitchFamily="50" charset="-128"/>
                <a:ea typeface="HG丸ｺﾞｼｯｸM-PRO" panose="020F0600000000000000" pitchFamily="50" charset="-128"/>
              </a:rPr>
              <a:t>が満足されるように製品ごとに適切に定められた施工管理が行われ</a:t>
            </a:r>
            <a:endParaRPr lang="en-US" altLang="ja-JP" sz="1400" dirty="0" smtClean="0">
              <a:latin typeface="HG丸ｺﾞｼｯｸM-PRO" panose="020F0600000000000000" pitchFamily="50" charset="-128"/>
              <a:ea typeface="HG丸ｺﾞｼｯｸM-PRO" panose="020F0600000000000000" pitchFamily="50" charset="-128"/>
            </a:endParaRPr>
          </a:p>
          <a:p>
            <a:pPr>
              <a:lnSpc>
                <a:spcPts val="2100"/>
              </a:lnSpc>
            </a:pPr>
            <a:r>
              <a:rPr lang="en-US" altLang="ja-JP" sz="1400" dirty="0">
                <a:latin typeface="HG丸ｺﾞｼｯｸM-PRO" panose="020F0600000000000000" pitchFamily="50" charset="-128"/>
                <a:ea typeface="HG丸ｺﾞｼｯｸM-PRO" panose="020F0600000000000000" pitchFamily="50" charset="-128"/>
              </a:rPr>
              <a:t> </a:t>
            </a:r>
            <a:r>
              <a:rPr lang="en-US" altLang="ja-JP" sz="1400" dirty="0" smtClean="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ていることを前提としているため、過去の実績に基づき基本のあきを</a:t>
            </a:r>
            <a:r>
              <a:rPr lang="en-US" altLang="ja-JP" sz="1400" dirty="0" smtClean="0">
                <a:solidFill>
                  <a:srgbClr val="0000FF"/>
                </a:solidFill>
                <a:latin typeface="HG丸ｺﾞｼｯｸM-PRO" panose="020F0600000000000000" pitchFamily="50" charset="-128"/>
                <a:ea typeface="HG丸ｺﾞｼｯｸM-PRO" panose="020F0600000000000000" pitchFamily="50" charset="-128"/>
              </a:rPr>
              <a:t>20mm</a:t>
            </a:r>
            <a:r>
              <a:rPr lang="ja-JP" altLang="en-US" sz="1400" dirty="0" smtClean="0">
                <a:latin typeface="HG丸ｺﾞｼｯｸM-PRO" panose="020F0600000000000000" pitchFamily="50" charset="-128"/>
                <a:ea typeface="HG丸ｺﾞｼｯｸM-PRO" panose="020F0600000000000000" pitchFamily="50" charset="-128"/>
              </a:rPr>
              <a:t>としている。</a:t>
            </a:r>
            <a:endParaRPr lang="en-US" altLang="ja-JP" sz="1400" dirty="0" smtClean="0">
              <a:latin typeface="HG丸ｺﾞｼｯｸM-PRO" panose="020F0600000000000000" pitchFamily="50" charset="-128"/>
              <a:ea typeface="HG丸ｺﾞｼｯｸM-PRO" panose="020F0600000000000000" pitchFamily="50" charset="-128"/>
            </a:endParaRPr>
          </a:p>
          <a:p>
            <a:pPr>
              <a:lnSpc>
                <a:spcPts val="2100"/>
              </a:lnSpc>
            </a:pPr>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　</a:t>
            </a:r>
            <a:endParaRPr lang="en-US" altLang="ja-JP" sz="1400" dirty="0" smtClean="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7</a:t>
            </a:fld>
            <a:endParaRPr kumimoji="1" lang="ja-JP" altLang="en-US" dirty="0"/>
          </a:p>
        </p:txBody>
      </p:sp>
      <p:sp>
        <p:nvSpPr>
          <p:cNvPr id="7" name="フッター プレースホルダー 6"/>
          <p:cNvSpPr>
            <a:spLocks noGrp="1"/>
          </p:cNvSpPr>
          <p:nvPr>
            <p:ph type="ftr" sz="quarter" idx="11"/>
          </p:nvPr>
        </p:nvSpPr>
        <p:spPr>
          <a:xfrm>
            <a:off x="3124200" y="6592267"/>
            <a:ext cx="2895600" cy="365125"/>
          </a:xfrm>
        </p:spPr>
        <p:txBody>
          <a:bodyPr/>
          <a:lstStyle/>
          <a:p>
            <a:r>
              <a:rPr kumimoji="1" lang="ja-JP" altLang="en-US" dirty="0" smtClean="0"/>
              <a:t>第</a:t>
            </a:r>
            <a:r>
              <a:rPr kumimoji="1" lang="en-US" altLang="ja-JP" dirty="0" smtClean="0"/>
              <a:t>5</a:t>
            </a:r>
            <a:r>
              <a:rPr kumimoji="1" lang="ja-JP" altLang="en-US" dirty="0" smtClean="0"/>
              <a:t>回審議会　説明資料</a:t>
            </a:r>
            <a:endParaRPr kumimoji="1" lang="ja-JP" altLang="en-US" dirty="0"/>
          </a:p>
        </p:txBody>
      </p:sp>
      <p:sp>
        <p:nvSpPr>
          <p:cNvPr id="9" name="テキスト ボックス 8"/>
          <p:cNvSpPr txBox="1"/>
          <p:nvPr/>
        </p:nvSpPr>
        <p:spPr>
          <a:xfrm>
            <a:off x="539552" y="1124744"/>
            <a:ext cx="8604448" cy="1236236"/>
          </a:xfrm>
          <a:prstGeom prst="rect">
            <a:avLst/>
          </a:prstGeom>
          <a:solidFill>
            <a:schemeClr val="bg1"/>
          </a:solidFill>
        </p:spPr>
        <p:txBody>
          <a:bodyPr wrap="square" rtlCol="0">
            <a:spAutoFit/>
          </a:bodyPr>
          <a:lstStyle/>
          <a:p>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せん断補強鉄筋径は、</a:t>
            </a:r>
            <a:r>
              <a:rPr lang="en-US" altLang="ja-JP" sz="2200" dirty="0">
                <a:latin typeface="メイリオ" panose="020B0604030504040204" pitchFamily="50" charset="-128"/>
                <a:ea typeface="メイリオ" panose="020B0604030504040204" pitchFamily="50" charset="-128"/>
                <a:cs typeface="メイリオ" panose="020B0604030504040204" pitchFamily="50" charset="-128"/>
              </a:rPr>
              <a:t>D19</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から太くする</a:t>
            </a: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と、支承アンカー鉄筋と</a:t>
            </a:r>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せん断</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補強鉄筋の必要となる純間隔</a:t>
            </a: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は確保</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出来ない。</a:t>
            </a: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endParaRPr lang="en-US" altLang="ja-JP" sz="2200" dirty="0" smtClean="0">
              <a:latin typeface="HG丸ｺﾞｼｯｸM-PRO" panose="020F0600000000000000" pitchFamily="50" charset="-128"/>
              <a:ea typeface="HG丸ｺﾞｼｯｸM-PRO" panose="020F0600000000000000" pitchFamily="50" charset="-128"/>
            </a:endParaRPr>
          </a:p>
          <a:p>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　せん断補強鉄筋は、</a:t>
            </a:r>
            <a:r>
              <a:rPr lang="en-US" altLang="ja-JP" sz="2200" dirty="0">
                <a:latin typeface="メイリオ" panose="020B0604030504040204" pitchFamily="50" charset="-128"/>
                <a:ea typeface="メイリオ" panose="020B0604030504040204" pitchFamily="50" charset="-128"/>
                <a:cs typeface="メイリオ" panose="020B0604030504040204" pitchFamily="50" charset="-128"/>
              </a:rPr>
              <a:t>D19</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を使用する。</a:t>
            </a:r>
            <a:r>
              <a:rPr kumimoji="1" lang="ja-JP" altLang="en-US" sz="2200" dirty="0" smtClean="0">
                <a:latin typeface="HG丸ｺﾞｼｯｸM-PRO" panose="020F0600000000000000" pitchFamily="50" charset="-128"/>
                <a:ea typeface="HG丸ｺﾞｼｯｸM-PRO" panose="020F0600000000000000" pitchFamily="50" charset="-128"/>
              </a:rPr>
              <a:t>　　</a:t>
            </a:r>
            <a:endParaRPr kumimoji="1" lang="en-US" altLang="ja-JP" sz="2200" dirty="0" smtClean="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107504" y="663079"/>
            <a:ext cx="5400600" cy="461665"/>
          </a:xfrm>
          <a:prstGeom prst="rect">
            <a:avLst/>
          </a:prstGeom>
          <a:solidFill>
            <a:schemeClr val="accent5">
              <a:lumMod val="40000"/>
              <a:lumOff val="60000"/>
            </a:schemeClr>
          </a:solidFill>
        </p:spPr>
        <p:txBody>
          <a:bodyPr wrap="square" rtlCol="0">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（Ｂ）②せん断補強鉄筋の見直し</a:t>
            </a:r>
          </a:p>
        </p:txBody>
      </p:sp>
      <p:sp>
        <p:nvSpPr>
          <p:cNvPr id="11" name="Rectangle 5"/>
          <p:cNvSpPr>
            <a:spLocks noChangeArrowheads="1"/>
          </p:cNvSpPr>
          <p:nvPr/>
        </p:nvSpPr>
        <p:spPr bwMode="auto">
          <a:xfrm>
            <a:off x="0" y="-27384"/>
            <a:ext cx="9144000" cy="648072"/>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tIns="72000" anchor="b" anchorCtr="1"/>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912813">
              <a:buClr>
                <a:srgbClr val="000000"/>
              </a:buClr>
              <a:buSzPct val="100000"/>
              <a:defRPr/>
            </a:pPr>
            <a:r>
              <a:rPr kumimoji="0"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PC</a:t>
            </a:r>
            <a:r>
              <a:rPr kumimoji="0"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軌道桁について</a:t>
            </a:r>
            <a:endParaRPr kumimoji="0"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36512" y="3759423"/>
            <a:ext cx="9144000" cy="461665"/>
          </a:xfrm>
          <a:prstGeom prst="rect">
            <a:avLst/>
          </a:prstGeom>
          <a:noFill/>
          <a:ln>
            <a:noFill/>
          </a:ln>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5.2.4 </a:t>
            </a:r>
            <a:r>
              <a:rPr lang="ja-JP" altLang="en-US" dirty="0" smtClean="0">
                <a:latin typeface="HG丸ｺﾞｼｯｸM-PRO" panose="020F0600000000000000" pitchFamily="50" charset="-128"/>
                <a:ea typeface="HG丸ｺﾞｼｯｸM-PRO" panose="020F0600000000000000" pitchFamily="50" charset="-128"/>
              </a:rPr>
              <a:t>鉄筋、</a:t>
            </a:r>
            <a:r>
              <a:rPr lang="en-US" altLang="ja-JP" dirty="0" smtClean="0">
                <a:latin typeface="HG丸ｺﾞｼｯｸM-PRO" panose="020F0600000000000000" pitchFamily="50" charset="-128"/>
                <a:ea typeface="HG丸ｺﾞｼｯｸM-PRO" panose="020F0600000000000000" pitchFamily="50" charset="-128"/>
              </a:rPr>
              <a:t>PC</a:t>
            </a:r>
            <a:r>
              <a:rPr lang="ja-JP" altLang="en-US" dirty="0" smtClean="0">
                <a:latin typeface="HG丸ｺﾞｼｯｸM-PRO" panose="020F0600000000000000" pitchFamily="50" charset="-128"/>
                <a:ea typeface="HG丸ｺﾞｼｯｸM-PRO" panose="020F0600000000000000" pitchFamily="50" charset="-128"/>
              </a:rPr>
              <a:t>鋼材及びシースのあき</a:t>
            </a:r>
            <a:endParaRPr lang="en-US" altLang="ja-JP" dirty="0" smtClean="0">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3069259" y="6176337"/>
            <a:ext cx="5751213" cy="276999"/>
          </a:xfrm>
          <a:prstGeom prst="rect">
            <a:avLst/>
          </a:prstGeom>
          <a:noFill/>
        </p:spPr>
        <p:txBody>
          <a:bodyPr wrap="square" rtlCol="0">
            <a:spAutoFit/>
          </a:bodyPr>
          <a:lstStyle/>
          <a:p>
            <a:pPr algn="r"/>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道路橋示方書　</a:t>
            </a:r>
            <a:r>
              <a:rPr lang="en-US" altLang="ja-JP" sz="1200" dirty="0" smtClean="0">
                <a:latin typeface="HG丸ｺﾞｼｯｸM-PRO" panose="020F0600000000000000" pitchFamily="50" charset="-128"/>
                <a:ea typeface="HG丸ｺﾞｼｯｸM-PRO" panose="020F0600000000000000" pitchFamily="50" charset="-128"/>
              </a:rPr>
              <a:t>Ⅲ</a:t>
            </a:r>
            <a:r>
              <a:rPr lang="ja-JP" altLang="en-US" sz="1200" dirty="0" smtClean="0">
                <a:latin typeface="HG丸ｺﾞｼｯｸM-PRO" panose="020F0600000000000000" pitchFamily="50" charset="-128"/>
                <a:ea typeface="HG丸ｺﾞｼｯｸM-PRO" panose="020F0600000000000000" pitchFamily="50" charset="-128"/>
              </a:rPr>
              <a:t>コンクリート橋・コンクリート部材編　</a:t>
            </a:r>
            <a:r>
              <a:rPr lang="en-US" altLang="ja-JP" sz="1200" dirty="0" smtClean="0">
                <a:latin typeface="HG丸ｺﾞｼｯｸM-PRO" panose="020F0600000000000000" pitchFamily="50" charset="-128"/>
                <a:ea typeface="HG丸ｺﾞｼｯｸM-PRO" panose="020F0600000000000000" pitchFamily="50" charset="-128"/>
              </a:rPr>
              <a:t>P73-74</a:t>
            </a:r>
          </a:p>
        </p:txBody>
      </p:sp>
      <p:cxnSp>
        <p:nvCxnSpPr>
          <p:cNvPr id="21" name="直線コネクタ 20"/>
          <p:cNvCxnSpPr/>
          <p:nvPr/>
        </p:nvCxnSpPr>
        <p:spPr>
          <a:xfrm>
            <a:off x="6559056" y="6124575"/>
            <a:ext cx="6772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886" y="2375494"/>
            <a:ext cx="8256687" cy="1398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2441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16" y="1227560"/>
            <a:ext cx="2408165" cy="3375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205" y="4755147"/>
            <a:ext cx="1845515" cy="1814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720" y="4770170"/>
            <a:ext cx="1739522" cy="177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9912" y="4792556"/>
            <a:ext cx="1826810" cy="1739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8069" y="4770170"/>
            <a:ext cx="1758227" cy="177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47337" y="4801927"/>
            <a:ext cx="1889159" cy="1720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8</a:t>
            </a:fld>
            <a:endParaRPr kumimoji="1" lang="ja-JP" altLang="en-US"/>
          </a:p>
        </p:txBody>
      </p:sp>
      <p:sp>
        <p:nvSpPr>
          <p:cNvPr id="7" name="フッター プレースホルダー 6"/>
          <p:cNvSpPr>
            <a:spLocks noGrp="1"/>
          </p:cNvSpPr>
          <p:nvPr>
            <p:ph type="ftr" sz="quarter" idx="11"/>
          </p:nvPr>
        </p:nvSpPr>
        <p:spPr>
          <a:xfrm>
            <a:off x="3124200" y="6592267"/>
            <a:ext cx="2895600" cy="365125"/>
          </a:xfrm>
        </p:spPr>
        <p:txBody>
          <a:bodyPr/>
          <a:lstStyle/>
          <a:p>
            <a:r>
              <a:rPr kumimoji="1" lang="ja-JP" altLang="en-US" dirty="0" smtClean="0"/>
              <a:t>第</a:t>
            </a:r>
            <a:r>
              <a:rPr kumimoji="1" lang="en-US" altLang="ja-JP" dirty="0" smtClean="0"/>
              <a:t>5</a:t>
            </a:r>
            <a:r>
              <a:rPr kumimoji="1" lang="ja-JP" altLang="en-US" dirty="0" smtClean="0"/>
              <a:t>回審議会　説明資料</a:t>
            </a:r>
            <a:endParaRPr kumimoji="1" lang="ja-JP" altLang="en-US" dirty="0"/>
          </a:p>
        </p:txBody>
      </p:sp>
      <p:sp>
        <p:nvSpPr>
          <p:cNvPr id="11" name="Rectangle 5"/>
          <p:cNvSpPr>
            <a:spLocks noChangeArrowheads="1"/>
          </p:cNvSpPr>
          <p:nvPr/>
        </p:nvSpPr>
        <p:spPr bwMode="auto">
          <a:xfrm>
            <a:off x="0" y="-27384"/>
            <a:ext cx="9144000" cy="648072"/>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tIns="72000" anchor="b" anchorCtr="1"/>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912813">
              <a:buClr>
                <a:srgbClr val="000000"/>
              </a:buClr>
              <a:buSzPct val="100000"/>
              <a:defRPr/>
            </a:pPr>
            <a:r>
              <a:rPr kumimoji="0"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PC</a:t>
            </a:r>
            <a:r>
              <a:rPr kumimoji="0"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軌道桁について</a:t>
            </a:r>
            <a:endParaRPr kumimoji="0"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132306" y="692696"/>
            <a:ext cx="6599934" cy="488201"/>
          </a:xfrm>
          <a:prstGeom prst="rect">
            <a:avLst/>
          </a:prstGeom>
          <a:solidFill>
            <a:srgbClr val="CCECFF"/>
          </a:solidFill>
        </p:spPr>
        <p:txBody>
          <a:bodyPr wrap="square" tIns="72000" rtlCol="0" anchor="b" anchorCtr="1">
            <a:spAutoFit/>
          </a:bodyPr>
          <a:lstStyle/>
          <a:p>
            <a:pPr algn="ctr"/>
            <a:r>
              <a:rPr kumimoji="0"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せん断補強鉄筋 支承アンカー鉄筋隙間確認</a:t>
            </a:r>
            <a:endParaRPr kumimoji="0"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ボックス 32"/>
          <p:cNvSpPr txBox="1"/>
          <p:nvPr/>
        </p:nvSpPr>
        <p:spPr>
          <a:xfrm>
            <a:off x="6172894" y="3861048"/>
            <a:ext cx="2676075" cy="543739"/>
          </a:xfrm>
          <a:prstGeom prst="rect">
            <a:avLst/>
          </a:prstGeom>
          <a:noFill/>
          <a:ln>
            <a:solidFill>
              <a:schemeClr val="tx1"/>
            </a:solidFill>
          </a:ln>
        </p:spPr>
        <p:txBody>
          <a:bodyPr wrap="square" rtlCol="0">
            <a:spAutoFit/>
          </a:bodyPr>
          <a:lstStyle/>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純鋼材隙間</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  W=112.5-(51+(2Φ))</a:t>
            </a:r>
          </a:p>
        </p:txBody>
      </p:sp>
      <p:sp>
        <p:nvSpPr>
          <p:cNvPr id="20" name="テキスト ボックス 19"/>
          <p:cNvSpPr txBox="1"/>
          <p:nvPr/>
        </p:nvSpPr>
        <p:spPr>
          <a:xfrm>
            <a:off x="4283968" y="4592161"/>
            <a:ext cx="879847" cy="276999"/>
          </a:xfrm>
          <a:prstGeom prst="rect">
            <a:avLst/>
          </a:prstGeom>
          <a:noFill/>
        </p:spPr>
        <p:txBody>
          <a:bodyPr wrap="square" rtlCol="0">
            <a:spAutoFit/>
          </a:bodyPr>
          <a:lstStyle/>
          <a:p>
            <a:pPr algn="ct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A-A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断面</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132381" y="4511271"/>
            <a:ext cx="879847" cy="276999"/>
          </a:xfrm>
          <a:prstGeom prst="rect">
            <a:avLst/>
          </a:prstGeom>
          <a:noFill/>
        </p:spPr>
        <p:txBody>
          <a:bodyPr wrap="square" rtlCol="0">
            <a:spAutoFit/>
          </a:bodyPr>
          <a:lstStyle/>
          <a:p>
            <a:pPr algn="ct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B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矢視</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62989" y="1197326"/>
            <a:ext cx="2260655" cy="3405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4153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7328" y="692696"/>
            <a:ext cx="9259848" cy="6494085"/>
          </a:xfrm>
          <a:prstGeom prst="rect">
            <a:avLst/>
          </a:prstGeom>
          <a:solidFill>
            <a:schemeClr val="bg1"/>
          </a:solidFill>
        </p:spPr>
        <p:txBody>
          <a:bodyPr wrap="square" rtlCol="0">
            <a:spAutoFit/>
          </a:bodyPr>
          <a:lstStyle/>
          <a:p>
            <a:endParaRPr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アンカーボルト固定方式と孔あき鋼板ジベル方式</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の比較を行った。</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smtClean="0">
              <a:latin typeface="HG丸ｺﾞｼｯｸM-PRO" panose="020F0600000000000000" pitchFamily="50" charset="-128"/>
              <a:ea typeface="HG丸ｺﾞｼｯｸM-PRO" panose="020F0600000000000000" pitchFamily="50" charset="-128"/>
            </a:endParaRPr>
          </a:p>
          <a:p>
            <a:endParaRPr kumimoji="1" lang="en-US" altLang="ja-JP" sz="2400" dirty="0">
              <a:latin typeface="HG丸ｺﾞｼｯｸM-PRO" panose="020F0600000000000000" pitchFamily="50" charset="-128"/>
              <a:ea typeface="HG丸ｺﾞｼｯｸM-PRO" panose="020F0600000000000000" pitchFamily="50" charset="-128"/>
            </a:endParaRPr>
          </a:p>
          <a:p>
            <a:endParaRPr lang="en-US" altLang="ja-JP" sz="2400" dirty="0" smtClean="0">
              <a:latin typeface="HG丸ｺﾞｼｯｸM-PRO" panose="020F0600000000000000" pitchFamily="50" charset="-128"/>
              <a:ea typeface="HG丸ｺﾞｼｯｸM-PRO" panose="020F0600000000000000" pitchFamily="50" charset="-128"/>
            </a:endParaRPr>
          </a:p>
          <a:p>
            <a:endParaRPr kumimoji="1" lang="en-US" altLang="ja-JP" sz="2400" dirty="0">
              <a:latin typeface="HG丸ｺﾞｼｯｸM-PRO" panose="020F0600000000000000" pitchFamily="50" charset="-128"/>
              <a:ea typeface="HG丸ｺﾞｼｯｸM-PRO" panose="020F0600000000000000" pitchFamily="50" charset="-128"/>
            </a:endParaRPr>
          </a:p>
          <a:p>
            <a:endParaRPr lang="en-US" altLang="ja-JP" sz="2400" dirty="0" smtClean="0">
              <a:latin typeface="HG丸ｺﾞｼｯｸM-PRO" panose="020F0600000000000000" pitchFamily="50" charset="-128"/>
              <a:ea typeface="HG丸ｺﾞｼｯｸM-PRO" panose="020F0600000000000000" pitchFamily="50" charset="-128"/>
            </a:endParaRPr>
          </a:p>
          <a:p>
            <a:endParaRPr kumimoji="1" lang="en-US" altLang="ja-JP" sz="2400" dirty="0" smtClean="0">
              <a:latin typeface="ＭＳ ゴシック" panose="020B0609070205080204" pitchFamily="49" charset="-128"/>
              <a:ea typeface="ＭＳ ゴシック" panose="020B0609070205080204" pitchFamily="49" charset="-128"/>
            </a:endParaRPr>
          </a:p>
          <a:p>
            <a:endParaRPr lang="en-US" altLang="ja-JP" sz="2000" dirty="0" smtClean="0">
              <a:latin typeface="ＭＳ ゴシック" panose="020B0609070205080204" pitchFamily="49" charset="-128"/>
              <a:ea typeface="ＭＳ ゴシック" panose="020B0609070205080204" pitchFamily="49" charset="-128"/>
            </a:endParaRPr>
          </a:p>
          <a:p>
            <a:endParaRPr lang="en-US" altLang="ja-JP" sz="2000" dirty="0">
              <a:latin typeface="ＭＳ ゴシック" panose="020B0609070205080204" pitchFamily="49" charset="-128"/>
              <a:ea typeface="ＭＳ ゴシック" panose="020B0609070205080204" pitchFamily="49" charset="-128"/>
            </a:endParaRPr>
          </a:p>
          <a:p>
            <a:endParaRPr lang="en-US" altLang="ja-JP" sz="2000" dirty="0">
              <a:latin typeface="ＭＳ ゴシック" panose="020B0609070205080204" pitchFamily="49" charset="-128"/>
              <a:ea typeface="ＭＳ ゴシック" panose="020B0609070205080204" pitchFamily="49" charset="-128"/>
            </a:endParaRPr>
          </a:p>
          <a:p>
            <a:endParaRPr kumimoji="1" lang="en-US" altLang="ja-JP" sz="2000" dirty="0" smtClean="0">
              <a:latin typeface="ＭＳ ゴシック" panose="020B0609070205080204" pitchFamily="49" charset="-128"/>
              <a:ea typeface="ＭＳ ゴシック" panose="020B0609070205080204" pitchFamily="49" charset="-128"/>
            </a:endParaRPr>
          </a:p>
          <a:p>
            <a:endParaRPr lang="en-US" altLang="ja-JP" sz="2000" dirty="0" smtClean="0">
              <a:latin typeface="ＭＳ ゴシック" panose="020B0609070205080204" pitchFamily="49" charset="-128"/>
              <a:ea typeface="ＭＳ ゴシック" panose="020B0609070205080204" pitchFamily="49" charset="-128"/>
            </a:endParaRPr>
          </a:p>
          <a:p>
            <a:endParaRPr lang="en-US" altLang="ja-JP" sz="2000" dirty="0">
              <a:latin typeface="ＭＳ ゴシック" panose="020B0609070205080204" pitchFamily="49" charset="-128"/>
              <a:ea typeface="ＭＳ ゴシック" panose="020B0609070205080204" pitchFamily="49" charset="-128"/>
            </a:endParaRPr>
          </a:p>
          <a:p>
            <a:endParaRPr lang="en-US" altLang="ja-JP" sz="2000" dirty="0" smtClean="0">
              <a:latin typeface="ＭＳ ゴシック" panose="020B0609070205080204" pitchFamily="49" charset="-128"/>
              <a:ea typeface="ＭＳ ゴシック" panose="020B0609070205080204" pitchFamily="49" charset="-128"/>
            </a:endParaRPr>
          </a:p>
          <a:p>
            <a:endParaRPr lang="en-US" altLang="ja-JP" sz="2000" dirty="0">
              <a:latin typeface="ＭＳ ゴシック" panose="020B0609070205080204" pitchFamily="49" charset="-128"/>
              <a:ea typeface="ＭＳ ゴシック" panose="020B0609070205080204" pitchFamily="49" charset="-128"/>
            </a:endParaRPr>
          </a:p>
          <a:p>
            <a:endParaRPr lang="en-US" altLang="ja-JP" sz="2000" dirty="0">
              <a:latin typeface="ＭＳ ゴシック" panose="020B0609070205080204" pitchFamily="49" charset="-128"/>
              <a:ea typeface="ＭＳ ゴシック" panose="020B0609070205080204" pitchFamily="49" charset="-128"/>
            </a:endParaRPr>
          </a:p>
          <a:p>
            <a:endParaRPr kumimoji="1" lang="en-US" altLang="ja-JP" sz="2000" dirty="0" smtClean="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9</a:t>
            </a:fld>
            <a:endParaRPr kumimoji="1" lang="ja-JP" altLang="en-US"/>
          </a:p>
        </p:txBody>
      </p:sp>
      <p:sp>
        <p:nvSpPr>
          <p:cNvPr id="7" name="フッター プレースホルダー 6"/>
          <p:cNvSpPr>
            <a:spLocks noGrp="1"/>
          </p:cNvSpPr>
          <p:nvPr>
            <p:ph type="ftr" sz="quarter" idx="11"/>
          </p:nvPr>
        </p:nvSpPr>
        <p:spPr>
          <a:xfrm>
            <a:off x="3124200" y="6592267"/>
            <a:ext cx="2895600" cy="365125"/>
          </a:xfrm>
        </p:spPr>
        <p:txBody>
          <a:bodyPr/>
          <a:lstStyle/>
          <a:p>
            <a:r>
              <a:rPr kumimoji="1" lang="ja-JP" altLang="en-US" dirty="0" smtClean="0"/>
              <a:t>第</a:t>
            </a:r>
            <a:r>
              <a:rPr kumimoji="1" lang="en-US" altLang="ja-JP" dirty="0" smtClean="0"/>
              <a:t>5</a:t>
            </a:r>
            <a:r>
              <a:rPr kumimoji="1" lang="ja-JP" altLang="en-US" dirty="0" smtClean="0"/>
              <a:t>回審議会　説明資料</a:t>
            </a:r>
            <a:endParaRPr kumimoji="1" lang="ja-JP" altLang="en-US" dirty="0"/>
          </a:p>
        </p:txBody>
      </p:sp>
      <p:sp>
        <p:nvSpPr>
          <p:cNvPr id="8" name="フッター プレースホルダー 6"/>
          <p:cNvSpPr txBox="1">
            <a:spLocks/>
          </p:cNvSpPr>
          <p:nvPr/>
        </p:nvSpPr>
        <p:spPr>
          <a:xfrm>
            <a:off x="6876256" y="6858000"/>
            <a:ext cx="28956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t>第</a:t>
            </a:r>
            <a:r>
              <a:rPr lang="en-US" altLang="ja-JP" dirty="0" smtClean="0"/>
              <a:t>5</a:t>
            </a:r>
            <a:r>
              <a:rPr lang="ja-JP" altLang="en-US" dirty="0" smtClean="0"/>
              <a:t>回審議会　説明資料</a:t>
            </a:r>
            <a:endParaRPr lang="ja-JP" altLang="en-US" dirty="0"/>
          </a:p>
        </p:txBody>
      </p:sp>
      <p:sp>
        <p:nvSpPr>
          <p:cNvPr id="10" name="テキスト ボックス 9"/>
          <p:cNvSpPr txBox="1"/>
          <p:nvPr/>
        </p:nvSpPr>
        <p:spPr>
          <a:xfrm>
            <a:off x="467544" y="5702351"/>
            <a:ext cx="8586544" cy="707886"/>
          </a:xfrm>
          <a:prstGeom prst="rect">
            <a:avLst/>
          </a:prstGeom>
          <a:solidFill>
            <a:schemeClr val="bg1">
              <a:lumMod val="85000"/>
            </a:schemeClr>
          </a:solidFill>
        </p:spPr>
        <p:txBody>
          <a:bodyPr wrap="squar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孔あき鋼板ジベル固定方式は、フェイスプレートが損傷した場合補修が</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困難であるため、採用しない。</a:t>
            </a:r>
            <a:r>
              <a:rPr kumimoji="1" lang="ja-JP" altLang="en-US" sz="2000" dirty="0" smtClean="0">
                <a:solidFill>
                  <a:schemeClr val="tx2">
                    <a:lumMod val="75000"/>
                  </a:schemeClr>
                </a:solidFill>
                <a:latin typeface="ＭＳ ゴシック" panose="020B0609070205080204" pitchFamily="49" charset="-128"/>
                <a:ea typeface="ＭＳ ゴシック" panose="020B0609070205080204" pitchFamily="49" charset="-128"/>
              </a:rPr>
              <a:t>　</a:t>
            </a:r>
            <a:r>
              <a:rPr kumimoji="1" lang="ja-JP" altLang="en-US" sz="2000" dirty="0" smtClean="0">
                <a:latin typeface="ＭＳ ゴシック" panose="020B0609070205080204" pitchFamily="49" charset="-128"/>
                <a:ea typeface="ＭＳ ゴシック" panose="020B0609070205080204" pitchFamily="49" charset="-128"/>
              </a:rPr>
              <a:t>　　</a:t>
            </a:r>
            <a:endParaRPr kumimoji="1" lang="ja-JP" altLang="en-US" sz="2000" dirty="0">
              <a:latin typeface="ＭＳ ゴシック" panose="020B0609070205080204" pitchFamily="49" charset="-128"/>
              <a:ea typeface="ＭＳ ゴシック" panose="020B0609070205080204" pitchFamily="49" charset="-128"/>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462" y="1556792"/>
            <a:ext cx="6728420" cy="3855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5"/>
          <p:cNvSpPr>
            <a:spLocks noChangeArrowheads="1"/>
          </p:cNvSpPr>
          <p:nvPr/>
        </p:nvSpPr>
        <p:spPr bwMode="auto">
          <a:xfrm>
            <a:off x="0" y="-27384"/>
            <a:ext cx="9144000" cy="648072"/>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tIns="72000" anchor="b" anchorCtr="1"/>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912813">
              <a:buClr>
                <a:srgbClr val="000000"/>
              </a:buClr>
              <a:buSzPct val="100000"/>
              <a:defRPr/>
            </a:pPr>
            <a:r>
              <a:rPr kumimoji="0"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PC</a:t>
            </a:r>
            <a:r>
              <a:rPr kumimoji="0"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軌道桁について</a:t>
            </a:r>
            <a:endParaRPr kumimoji="0"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107504" y="663079"/>
            <a:ext cx="6912768" cy="461665"/>
          </a:xfrm>
          <a:prstGeom prst="rect">
            <a:avLst/>
          </a:prstGeom>
          <a:solidFill>
            <a:schemeClr val="accent5">
              <a:lumMod val="20000"/>
              <a:lumOff val="80000"/>
            </a:schemeClr>
          </a:solidFill>
        </p:spPr>
        <p:txBody>
          <a:bodyPr wrap="square" rtlCol="0">
            <a:spAutoFit/>
          </a:bodyPr>
          <a:lstStyle/>
          <a:p>
            <a:r>
              <a:rPr kumimoji="1" lang="ja-JP" altLang="en-US" sz="2000" dirty="0" smtClean="0">
                <a:latin typeface="ＭＳ ゴシック" panose="020B0609070205080204" pitchFamily="49" charset="-128"/>
                <a:ea typeface="ＭＳ ゴシック" panose="020B0609070205080204" pitchFamily="49" charset="-128"/>
              </a:rPr>
              <a:t>　</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（Ｂ）③伸縮装置</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定着アンカー鉄筋の</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見直し</a:t>
            </a:r>
          </a:p>
        </p:txBody>
      </p:sp>
    </p:spTree>
    <p:extLst>
      <p:ext uri="{BB962C8B-B14F-4D97-AF65-F5344CB8AC3E}">
        <p14:creationId xmlns:p14="http://schemas.microsoft.com/office/powerpoint/2010/main" val="3882627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alpha val="50000"/>
          </a:srgbClr>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6843</TotalTime>
  <Words>537</Words>
  <Application>Microsoft Office PowerPoint</Application>
  <PresentationFormat>画面に合わせる (4:3)</PresentationFormat>
  <Paragraphs>165</Paragraphs>
  <Slides>10</Slides>
  <Notes>10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HG丸ｺﾞｼｯｸM-PRO</vt:lpstr>
      <vt:lpstr>ＭＳ Ｐゴシック</vt:lpstr>
      <vt:lpstr>ＭＳ ゴシック</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麻野　員代</cp:lastModifiedBy>
  <cp:revision>349</cp:revision>
  <cp:lastPrinted>2019-03-26T01:12:49Z</cp:lastPrinted>
  <dcterms:created xsi:type="dcterms:W3CDTF">2017-10-10T05:47:45Z</dcterms:created>
  <dcterms:modified xsi:type="dcterms:W3CDTF">2019-03-26T01:15:46Z</dcterms:modified>
</cp:coreProperties>
</file>