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6858000" cy="9144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E5F9"/>
    <a:srgbClr val="FFCCCC"/>
    <a:srgbClr val="FF99CC"/>
    <a:srgbClr val="CCFF99"/>
    <a:srgbClr val="FF3399"/>
    <a:srgbClr val="008000"/>
    <a:srgbClr val="FFFF81"/>
    <a:srgbClr val="996633"/>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72" autoAdjust="0"/>
  </p:normalViewPr>
  <p:slideViewPr>
    <p:cSldViewPr>
      <p:cViewPr varScale="1">
        <p:scale>
          <a:sx n="53" d="100"/>
          <a:sy n="53" d="100"/>
        </p:scale>
        <p:origin x="2268" y="78"/>
      </p:cViewPr>
      <p:guideLst>
        <p:guide orient="horz" pos="2880"/>
        <p:guide pos="2160"/>
      </p:guideLst>
    </p:cSldViewPr>
  </p:slideViewPr>
  <p:notesTextViewPr>
    <p:cViewPr>
      <p:scale>
        <a:sx n="1" d="1"/>
        <a:sy n="1" d="1"/>
      </p:scale>
      <p:origin x="0" y="0"/>
    </p:cViewPr>
  </p:notesTextViewPr>
  <p:gridSpacing cx="72010" cy="7201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1" y="0"/>
            <a:ext cx="2949575" cy="496888"/>
          </a:xfrm>
          <a:prstGeom prst="rect">
            <a:avLst/>
          </a:prstGeom>
        </p:spPr>
        <p:txBody>
          <a:bodyPr vert="horz" lIns="91440" tIns="45720" rIns="91440" bIns="45720" rtlCol="0"/>
          <a:lstStyle>
            <a:lvl1pPr algn="r">
              <a:defRPr sz="1200"/>
            </a:lvl1pPr>
          </a:lstStyle>
          <a:p>
            <a:fld id="{3EE07DA0-59F0-4AA4-A0C8-397DC23EAAED}" type="datetimeFigureOut">
              <a:rPr kumimoji="1" lang="ja-JP" altLang="en-US" smtClean="0"/>
              <a:t>2019/11/26</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9" y="4721225"/>
            <a:ext cx="5443537"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5"/>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1" y="9440865"/>
            <a:ext cx="2949575" cy="496887"/>
          </a:xfrm>
          <a:prstGeom prst="rect">
            <a:avLst/>
          </a:prstGeom>
        </p:spPr>
        <p:txBody>
          <a:bodyPr vert="horz" lIns="91440" tIns="45720" rIns="91440" bIns="45720" rtlCol="0" anchor="b"/>
          <a:lstStyle>
            <a:lvl1pPr algn="r">
              <a:defRPr sz="1200"/>
            </a:lvl1pPr>
          </a:lstStyle>
          <a:p>
            <a:fld id="{12FE6B1F-2720-422B-95C4-A3024FC2D4A9}" type="slidenum">
              <a:rPr kumimoji="1" lang="ja-JP" altLang="en-US" smtClean="0"/>
              <a:t>‹#›</a:t>
            </a:fld>
            <a:endParaRPr kumimoji="1" lang="ja-JP" altLang="en-US"/>
          </a:p>
        </p:txBody>
      </p:sp>
    </p:spTree>
    <p:extLst>
      <p:ext uri="{BB962C8B-B14F-4D97-AF65-F5344CB8AC3E}">
        <p14:creationId xmlns:p14="http://schemas.microsoft.com/office/powerpoint/2010/main" val="34235717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FE6B1F-2720-422B-95C4-A3024FC2D4A9}" type="slidenum">
              <a:rPr kumimoji="1" lang="ja-JP" altLang="en-US" smtClean="0"/>
              <a:t>1</a:t>
            </a:fld>
            <a:endParaRPr kumimoji="1" lang="ja-JP" altLang="en-US"/>
          </a:p>
        </p:txBody>
      </p:sp>
    </p:spTree>
    <p:extLst>
      <p:ext uri="{BB962C8B-B14F-4D97-AF65-F5344CB8AC3E}">
        <p14:creationId xmlns:p14="http://schemas.microsoft.com/office/powerpoint/2010/main" val="2212116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F59B517-5F6B-479B-85B2-EDD748620ED0}" type="datetimeFigureOut">
              <a:rPr kumimoji="1" lang="ja-JP" altLang="en-US" smtClean="0"/>
              <a:t>2019/11/26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566880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F59B517-5F6B-479B-85B2-EDD748620ED0}" type="datetimeFigureOut">
              <a:rPr kumimoji="1" lang="ja-JP" altLang="en-US" smtClean="0"/>
              <a:t>2019/11/26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375048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F59B517-5F6B-479B-85B2-EDD748620ED0}" type="datetimeFigureOut">
              <a:rPr kumimoji="1" lang="ja-JP" altLang="en-US" smtClean="0"/>
              <a:t>2019/11/26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131753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F59B517-5F6B-479B-85B2-EDD748620ED0}" type="datetimeFigureOut">
              <a:rPr kumimoji="1" lang="ja-JP" altLang="en-US" smtClean="0"/>
              <a:t>2019/11/26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2305817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F59B517-5F6B-479B-85B2-EDD748620ED0}" type="datetimeFigureOut">
              <a:rPr kumimoji="1" lang="ja-JP" altLang="en-US" smtClean="0"/>
              <a:t>2019/11/26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550458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F59B517-5F6B-479B-85B2-EDD748620ED0}" type="datetimeFigureOut">
              <a:rPr kumimoji="1" lang="ja-JP" altLang="en-US" smtClean="0"/>
              <a:t>2019/11/26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3672793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F59B517-5F6B-479B-85B2-EDD748620ED0}" type="datetimeFigureOut">
              <a:rPr kumimoji="1" lang="ja-JP" altLang="en-US" smtClean="0"/>
              <a:t>2019/11/26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2230911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F59B517-5F6B-479B-85B2-EDD748620ED0}" type="datetimeFigureOut">
              <a:rPr kumimoji="1" lang="ja-JP" altLang="en-US" smtClean="0"/>
              <a:t>2019/11/26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3853952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F59B517-5F6B-479B-85B2-EDD748620ED0}" type="datetimeFigureOut">
              <a:rPr kumimoji="1" lang="ja-JP" altLang="en-US" smtClean="0"/>
              <a:t>2019/11/26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1071119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F59B517-5F6B-479B-85B2-EDD748620ED0}" type="datetimeFigureOut">
              <a:rPr kumimoji="1" lang="ja-JP" altLang="en-US" smtClean="0"/>
              <a:t>2019/11/26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1709923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F59B517-5F6B-479B-85B2-EDD748620ED0}" type="datetimeFigureOut">
              <a:rPr kumimoji="1" lang="ja-JP" altLang="en-US" smtClean="0"/>
              <a:t>2019/11/26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2726161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F59B517-5F6B-479B-85B2-EDD748620ED0}" type="datetimeFigureOut">
              <a:rPr kumimoji="1" lang="ja-JP" altLang="en-US" smtClean="0"/>
              <a:t>2019/11/26</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43B99E0-E4A7-428A-931D-92DE8D573DC6}" type="slidenum">
              <a:rPr kumimoji="1" lang="ja-JP" altLang="en-US" smtClean="0"/>
              <a:t>‹#›</a:t>
            </a:fld>
            <a:endParaRPr kumimoji="1" lang="ja-JP" altLang="en-US"/>
          </a:p>
        </p:txBody>
      </p:sp>
    </p:spTree>
    <p:extLst>
      <p:ext uri="{BB962C8B-B14F-4D97-AF65-F5344CB8AC3E}">
        <p14:creationId xmlns:p14="http://schemas.microsoft.com/office/powerpoint/2010/main" val="284470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41210" y="2952112"/>
            <a:ext cx="1581799" cy="1149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4" name="Picture 2" descr="E:\USR\KMRTKS\デスクトップ\イラスト素材\081806_jpg_wi\081806_jpg_wi\081806.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72770" y="7405272"/>
            <a:ext cx="992047" cy="983258"/>
          </a:xfrm>
          <a:prstGeom prst="rect">
            <a:avLst/>
          </a:prstGeom>
          <a:noFill/>
          <a:extLst>
            <a:ext uri="{909E8E84-426E-40DD-AFC4-6F175D3DCCD1}">
              <a14:hiddenFill xmlns:a14="http://schemas.microsoft.com/office/drawing/2010/main">
                <a:solidFill>
                  <a:srgbClr val="FFFFFF"/>
                </a:solidFill>
              </a14:hiddenFill>
            </a:ext>
          </a:extLst>
        </p:spPr>
      </p:pic>
      <p:pic>
        <p:nvPicPr>
          <p:cNvPr id="537"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b="12118"/>
          <a:stretch/>
        </p:blipFill>
        <p:spPr bwMode="auto">
          <a:xfrm>
            <a:off x="-99490" y="4572000"/>
            <a:ext cx="3312460" cy="205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角丸四角形吹き出し 6"/>
          <p:cNvSpPr/>
          <p:nvPr/>
        </p:nvSpPr>
        <p:spPr>
          <a:xfrm>
            <a:off x="116540" y="6588280"/>
            <a:ext cx="3008327" cy="744982"/>
          </a:xfrm>
          <a:prstGeom prst="wedgeRoundRectCallout">
            <a:avLst>
              <a:gd name="adj1" fmla="val -63"/>
              <a:gd name="adj2" fmla="val 89928"/>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8" name="テキスト ボックス 44"/>
          <p:cNvSpPr txBox="1"/>
          <p:nvPr/>
        </p:nvSpPr>
        <p:spPr>
          <a:xfrm>
            <a:off x="3356990" y="5004028"/>
            <a:ext cx="2881167" cy="856493"/>
          </a:xfrm>
          <a:prstGeom prst="rect">
            <a:avLst/>
          </a:prstGeom>
          <a:solidFill>
            <a:schemeClr val="accent5">
              <a:lumMod val="20000"/>
              <a:lumOff val="80000"/>
            </a:schemeClr>
          </a:solid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200"/>
              </a:lnSpc>
              <a:spcBef>
                <a:spcPct val="50000"/>
              </a:spcBef>
              <a:defRPr/>
            </a:pPr>
            <a:r>
              <a:rPr lang="ja-JP" altLang="en-US" sz="2000" dirty="0" smtClean="0">
                <a:solidFill>
                  <a:schemeClr val="bg2">
                    <a:lumMod val="10000"/>
                  </a:schemeClr>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企業ブースコーナー</a:t>
            </a:r>
            <a:endParaRPr lang="en-US" altLang="ja-JP" sz="2000" dirty="0" smtClean="0">
              <a:solidFill>
                <a:schemeClr val="bg2">
                  <a:lumMod val="10000"/>
                </a:schemeClr>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pPr>
              <a:lnSpc>
                <a:spcPts val="1200"/>
              </a:lnSpc>
              <a:spcBef>
                <a:spcPct val="50000"/>
              </a:spcBef>
              <a:defRPr/>
            </a:pPr>
            <a:r>
              <a:rPr lang="ja-JP" altLang="en-US" sz="1200" dirty="0" smtClean="0">
                <a:latin typeface="HG丸ｺﾞｼｯｸM-PRO" panose="020F0600000000000000" pitchFamily="50" charset="-128"/>
                <a:ea typeface="HG丸ｺﾞｼｯｸM-PRO" panose="020F0600000000000000" pitchFamily="50" charset="-128"/>
              </a:rPr>
              <a:t>参加企業から</a:t>
            </a:r>
            <a:r>
              <a:rPr lang="ja-JP" altLang="en-US" sz="1200" dirty="0">
                <a:latin typeface="HG丸ｺﾞｼｯｸM-PRO" panose="020F0600000000000000" pitchFamily="50" charset="-128"/>
                <a:ea typeface="HG丸ｺﾞｼｯｸM-PRO" panose="020F0600000000000000" pitchFamily="50" charset="-128"/>
              </a:rPr>
              <a:t>求人内容等</a:t>
            </a:r>
            <a:r>
              <a:rPr lang="ja-JP" altLang="en-US" sz="1200" dirty="0" smtClean="0">
                <a:latin typeface="HG丸ｺﾞｼｯｸM-PRO" panose="020F0600000000000000" pitchFamily="50" charset="-128"/>
                <a:ea typeface="HG丸ｺﾞｼｯｸM-PRO" panose="020F0600000000000000" pitchFamily="50" charset="-128"/>
              </a:rPr>
              <a:t>の</a:t>
            </a:r>
            <a:endParaRPr lang="en-US" altLang="ja-JP" sz="1200" dirty="0">
              <a:latin typeface="HG丸ｺﾞｼｯｸM-PRO" panose="020F0600000000000000" pitchFamily="50" charset="-128"/>
              <a:ea typeface="HG丸ｺﾞｼｯｸM-PRO" panose="020F0600000000000000" pitchFamily="50" charset="-128"/>
            </a:endParaRPr>
          </a:p>
          <a:p>
            <a:pPr>
              <a:lnSpc>
                <a:spcPts val="800"/>
              </a:lnSpc>
              <a:spcBef>
                <a:spcPct val="50000"/>
              </a:spcBef>
              <a:defRPr/>
            </a:pPr>
            <a:r>
              <a:rPr lang="ja-JP" altLang="en-US" sz="1200" dirty="0" smtClean="0">
                <a:latin typeface="HG丸ｺﾞｼｯｸM-PRO" panose="020F0600000000000000" pitchFamily="50" charset="-128"/>
                <a:ea typeface="HG丸ｺﾞｼｯｸM-PRO" panose="020F0600000000000000" pitchFamily="50" charset="-128"/>
              </a:rPr>
              <a:t>説明を受ける</a:t>
            </a:r>
            <a:r>
              <a:rPr lang="ja-JP" altLang="en-US" sz="1200" dirty="0">
                <a:latin typeface="HG丸ｺﾞｼｯｸM-PRO" panose="020F0600000000000000" pitchFamily="50" charset="-128"/>
                <a:ea typeface="HG丸ｺﾞｼｯｸM-PRO" panose="020F0600000000000000" pitchFamily="50" charset="-128"/>
              </a:rPr>
              <a:t>事が出来ます。</a:t>
            </a:r>
          </a:p>
          <a:p>
            <a:pPr>
              <a:lnSpc>
                <a:spcPts val="800"/>
              </a:lnSpc>
              <a:spcBef>
                <a:spcPct val="50000"/>
              </a:spcBef>
              <a:defRPr/>
            </a:pPr>
            <a:endParaRPr lang="ja-JP" altLang="en-US" sz="1200" dirty="0" smtClean="0">
              <a:latin typeface="HG丸ｺﾞｼｯｸM-PRO" panose="020F0600000000000000" pitchFamily="50" charset="-128"/>
              <a:ea typeface="HG丸ｺﾞｼｯｸM-PRO" panose="020F0600000000000000" pitchFamily="50" charset="-128"/>
            </a:endParaRPr>
          </a:p>
          <a:p>
            <a:pPr>
              <a:lnSpc>
                <a:spcPts val="1200"/>
              </a:lnSpc>
              <a:spcBef>
                <a:spcPct val="50000"/>
              </a:spcBef>
              <a:defRPr/>
            </a:pPr>
            <a:endParaRPr lang="ja-JP" altLang="en-US" sz="1200" dirty="0">
              <a:latin typeface="HG丸ｺﾞｼｯｸM-PRO" panose="020F0600000000000000" pitchFamily="50" charset="-128"/>
              <a:ea typeface="HG丸ｺﾞｼｯｸM-PRO" panose="020F0600000000000000" pitchFamily="50" charset="-128"/>
            </a:endParaRPr>
          </a:p>
          <a:p>
            <a:pPr>
              <a:lnSpc>
                <a:spcPts val="1200"/>
              </a:lnSpc>
              <a:spcBef>
                <a:spcPct val="50000"/>
              </a:spcBef>
              <a:defRPr/>
            </a:pPr>
            <a:endParaRPr lang="en-US" altLang="ja-JP" sz="1200" dirty="0">
              <a:latin typeface="HG丸ｺﾞｼｯｸM-PRO" panose="020F0600000000000000" pitchFamily="50" charset="-128"/>
              <a:ea typeface="HG丸ｺﾞｼｯｸM-PRO" panose="020F0600000000000000" pitchFamily="50" charset="-128"/>
            </a:endParaRPr>
          </a:p>
        </p:txBody>
      </p:sp>
      <p:sp>
        <p:nvSpPr>
          <p:cNvPr id="13" name="フローチャート : 書類 12"/>
          <p:cNvSpPr/>
          <p:nvPr/>
        </p:nvSpPr>
        <p:spPr>
          <a:xfrm>
            <a:off x="7479" y="0"/>
            <a:ext cx="6805991" cy="1979640"/>
          </a:xfrm>
          <a:prstGeom prst="flowChartDocument">
            <a:avLst/>
          </a:prstGeom>
          <a:solidFill>
            <a:schemeClr val="accent2">
              <a:lumMod val="20000"/>
              <a:lumOff val="80000"/>
            </a:schemeClr>
          </a:solidFill>
          <a:ln w="127000">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dirty="0"/>
          </a:p>
        </p:txBody>
      </p:sp>
      <p:grpSp>
        <p:nvGrpSpPr>
          <p:cNvPr id="328" name="グループ化 327"/>
          <p:cNvGrpSpPr/>
          <p:nvPr/>
        </p:nvGrpSpPr>
        <p:grpSpPr>
          <a:xfrm>
            <a:off x="-5572250" y="1835620"/>
            <a:ext cx="3800385" cy="6946263"/>
            <a:chOff x="8237" y="1379068"/>
            <a:chExt cx="3800385" cy="6946263"/>
          </a:xfrm>
        </p:grpSpPr>
        <p:grpSp>
          <p:nvGrpSpPr>
            <p:cNvPr id="18" name="グループ化 17"/>
            <p:cNvGrpSpPr/>
            <p:nvPr/>
          </p:nvGrpSpPr>
          <p:grpSpPr>
            <a:xfrm rot="20321152">
              <a:off x="784414" y="2604253"/>
              <a:ext cx="1839583" cy="2039922"/>
              <a:chOff x="645396" y="1619671"/>
              <a:chExt cx="5231876" cy="5080899"/>
            </a:xfrm>
            <a:gradFill>
              <a:gsLst>
                <a:gs pos="0">
                  <a:srgbClr val="FF9999"/>
                </a:gs>
                <a:gs pos="90000">
                  <a:schemeClr val="bg1"/>
                </a:gs>
              </a:gsLst>
              <a:lin ang="5400000" scaled="1"/>
            </a:gradFill>
          </p:grpSpPr>
          <p:grpSp>
            <p:nvGrpSpPr>
              <p:cNvPr id="286" name="グループ化 285"/>
              <p:cNvGrpSpPr/>
              <p:nvPr/>
            </p:nvGrpSpPr>
            <p:grpSpPr>
              <a:xfrm>
                <a:off x="645396" y="1619671"/>
                <a:ext cx="5231876" cy="5080899"/>
                <a:chOff x="745237" y="3120171"/>
                <a:chExt cx="2968452" cy="2992368"/>
              </a:xfrm>
              <a:grpFill/>
            </p:grpSpPr>
            <p:sp>
              <p:nvSpPr>
                <p:cNvPr id="312" name="フリーフォーム 311"/>
                <p:cNvSpPr/>
                <p:nvPr/>
              </p:nvSpPr>
              <p:spPr>
                <a:xfrm rot="2816660">
                  <a:off x="2530098" y="3521993"/>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flip="none" rotWithShape="1">
                  <a:gsLst>
                    <a:gs pos="50000">
                      <a:srgbClr val="FFCCFF"/>
                    </a:gs>
                    <a:gs pos="90000">
                      <a:schemeClr val="bg1"/>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3" name="フリーフォーム 312"/>
                <p:cNvSpPr/>
                <p:nvPr/>
              </p:nvSpPr>
              <p:spPr>
                <a:xfrm rot="21374649">
                  <a:off x="1824810" y="3120171"/>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flip="none" rotWithShape="1">
                  <a:gsLst>
                    <a:gs pos="0">
                      <a:srgbClr val="FF99CC"/>
                    </a:gs>
                    <a:gs pos="90000">
                      <a:schemeClr val="bg1"/>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4" name="フリーフォーム 313"/>
                <p:cNvSpPr/>
                <p:nvPr/>
              </p:nvSpPr>
              <p:spPr>
                <a:xfrm rot="18273764">
                  <a:off x="1173877" y="3617253"/>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flip="none" rotWithShape="1">
                  <a:gsLst>
                    <a:gs pos="0">
                      <a:srgbClr val="FFCCCC"/>
                    </a:gs>
                    <a:gs pos="90000">
                      <a:schemeClr val="bg1"/>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5" name="フリーフォーム 314"/>
                <p:cNvSpPr/>
                <p:nvPr/>
              </p:nvSpPr>
              <p:spPr>
                <a:xfrm rot="7846219">
                  <a:off x="2396357" y="4451247"/>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flip="none" rotWithShape="1">
                  <a:gsLst>
                    <a:gs pos="0">
                      <a:srgbClr val="FFCCCC"/>
                    </a:gs>
                    <a:gs pos="90000">
                      <a:schemeClr val="bg1"/>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6" name="フリーフォーム 315"/>
                <p:cNvSpPr/>
                <p:nvPr/>
              </p:nvSpPr>
              <p:spPr>
                <a:xfrm rot="13181862">
                  <a:off x="1448944" y="4500308"/>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flip="none" rotWithShape="1">
                  <a:gsLst>
                    <a:gs pos="0">
                      <a:srgbClr val="FFCCCC"/>
                    </a:gs>
                    <a:gs pos="90000">
                      <a:schemeClr val="bg1"/>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87" name="グループ化 286"/>
              <p:cNvGrpSpPr/>
              <p:nvPr/>
            </p:nvGrpSpPr>
            <p:grpSpPr>
              <a:xfrm>
                <a:off x="2737132" y="3694269"/>
                <a:ext cx="1083198" cy="1104469"/>
                <a:chOff x="2670584" y="3686846"/>
                <a:chExt cx="1083198" cy="1104469"/>
              </a:xfrm>
              <a:grpFill/>
            </p:grpSpPr>
            <p:grpSp>
              <p:nvGrpSpPr>
                <p:cNvPr id="288" name="グループ化 287"/>
                <p:cNvGrpSpPr/>
                <p:nvPr/>
              </p:nvGrpSpPr>
              <p:grpSpPr>
                <a:xfrm rot="20519930">
                  <a:off x="2861477" y="3766249"/>
                  <a:ext cx="215493" cy="569292"/>
                  <a:chOff x="4437112" y="4355976"/>
                  <a:chExt cx="216024" cy="504056"/>
                </a:xfrm>
                <a:grpFill/>
              </p:grpSpPr>
              <p:sp>
                <p:nvSpPr>
                  <p:cNvPr id="310" name="円/楕円 309"/>
                  <p:cNvSpPr/>
                  <p:nvPr/>
                </p:nvSpPr>
                <p:spPr>
                  <a:xfrm>
                    <a:off x="4437112" y="4355976"/>
                    <a:ext cx="216024" cy="218914"/>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1" name="直線コネクタ 310"/>
                  <p:cNvCxnSpPr>
                    <a:stCxn id="310" idx="4"/>
                  </p:cNvCxnSpPr>
                  <p:nvPr/>
                </p:nvCxnSpPr>
                <p:spPr>
                  <a:xfrm>
                    <a:off x="4545124" y="4574890"/>
                    <a:ext cx="0" cy="285142"/>
                  </a:xfrm>
                  <a:prstGeom prst="line">
                    <a:avLst/>
                  </a:prstGeom>
                  <a:grpFill/>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89" name="グループ化 288"/>
                <p:cNvGrpSpPr/>
                <p:nvPr/>
              </p:nvGrpSpPr>
              <p:grpSpPr>
                <a:xfrm rot="2021377">
                  <a:off x="3647026" y="3958508"/>
                  <a:ext cx="106756" cy="364063"/>
                  <a:chOff x="4437112" y="4355976"/>
                  <a:chExt cx="216024" cy="504056"/>
                </a:xfrm>
                <a:grpFill/>
              </p:grpSpPr>
              <p:sp>
                <p:nvSpPr>
                  <p:cNvPr id="308" name="円/楕円 307"/>
                  <p:cNvSpPr/>
                  <p:nvPr/>
                </p:nvSpPr>
                <p:spPr>
                  <a:xfrm>
                    <a:off x="4437112" y="4355976"/>
                    <a:ext cx="216024" cy="218914"/>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9" name="直線コネクタ 308"/>
                  <p:cNvCxnSpPr>
                    <a:stCxn id="308" idx="4"/>
                  </p:cNvCxnSpPr>
                  <p:nvPr/>
                </p:nvCxnSpPr>
                <p:spPr>
                  <a:xfrm>
                    <a:off x="4545124" y="4574890"/>
                    <a:ext cx="0" cy="285142"/>
                  </a:xfrm>
                  <a:prstGeom prst="line">
                    <a:avLst/>
                  </a:prstGeom>
                  <a:grpFill/>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90" name="グループ化 289"/>
                <p:cNvGrpSpPr/>
                <p:nvPr/>
              </p:nvGrpSpPr>
              <p:grpSpPr>
                <a:xfrm rot="17322988">
                  <a:off x="2804945" y="4003508"/>
                  <a:ext cx="157826" cy="426547"/>
                  <a:chOff x="4437112" y="4355976"/>
                  <a:chExt cx="216024" cy="504056"/>
                </a:xfrm>
                <a:grpFill/>
              </p:grpSpPr>
              <p:sp>
                <p:nvSpPr>
                  <p:cNvPr id="306" name="円/楕円 305"/>
                  <p:cNvSpPr/>
                  <p:nvPr/>
                </p:nvSpPr>
                <p:spPr>
                  <a:xfrm>
                    <a:off x="4437112" y="4355976"/>
                    <a:ext cx="216024" cy="218914"/>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7" name="直線コネクタ 306"/>
                  <p:cNvCxnSpPr>
                    <a:stCxn id="306" idx="4"/>
                  </p:cNvCxnSpPr>
                  <p:nvPr/>
                </p:nvCxnSpPr>
                <p:spPr>
                  <a:xfrm>
                    <a:off x="4545124" y="4574890"/>
                    <a:ext cx="0" cy="285142"/>
                  </a:xfrm>
                  <a:prstGeom prst="line">
                    <a:avLst/>
                  </a:prstGeom>
                  <a:grpFill/>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91" name="グループ化 290"/>
                <p:cNvGrpSpPr/>
                <p:nvPr/>
              </p:nvGrpSpPr>
              <p:grpSpPr>
                <a:xfrm rot="1124665">
                  <a:off x="3282324" y="3686846"/>
                  <a:ext cx="271921" cy="616396"/>
                  <a:chOff x="4437112" y="4355976"/>
                  <a:chExt cx="216024" cy="504056"/>
                </a:xfrm>
                <a:grpFill/>
              </p:grpSpPr>
              <p:sp>
                <p:nvSpPr>
                  <p:cNvPr id="304" name="円/楕円 303"/>
                  <p:cNvSpPr/>
                  <p:nvPr/>
                </p:nvSpPr>
                <p:spPr>
                  <a:xfrm>
                    <a:off x="4437112" y="4355976"/>
                    <a:ext cx="216024" cy="218914"/>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5" name="直線コネクタ 304"/>
                  <p:cNvCxnSpPr>
                    <a:stCxn id="304" idx="4"/>
                  </p:cNvCxnSpPr>
                  <p:nvPr/>
                </p:nvCxnSpPr>
                <p:spPr>
                  <a:xfrm>
                    <a:off x="4545124" y="4574890"/>
                    <a:ext cx="0" cy="285142"/>
                  </a:xfrm>
                  <a:prstGeom prst="line">
                    <a:avLst/>
                  </a:prstGeom>
                  <a:grpFill/>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92" name="グループ化 291"/>
                <p:cNvGrpSpPr/>
                <p:nvPr/>
              </p:nvGrpSpPr>
              <p:grpSpPr>
                <a:xfrm>
                  <a:off x="3082485" y="3689410"/>
                  <a:ext cx="216024" cy="504056"/>
                  <a:chOff x="4437112" y="4355976"/>
                  <a:chExt cx="216024" cy="504056"/>
                </a:xfrm>
                <a:grpFill/>
              </p:grpSpPr>
              <p:sp>
                <p:nvSpPr>
                  <p:cNvPr id="302" name="円/楕円 301"/>
                  <p:cNvSpPr/>
                  <p:nvPr/>
                </p:nvSpPr>
                <p:spPr>
                  <a:xfrm>
                    <a:off x="4437112" y="4355976"/>
                    <a:ext cx="216024" cy="218914"/>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3" name="直線コネクタ 302"/>
                  <p:cNvCxnSpPr>
                    <a:stCxn id="302" idx="4"/>
                  </p:cNvCxnSpPr>
                  <p:nvPr/>
                </p:nvCxnSpPr>
                <p:spPr>
                  <a:xfrm>
                    <a:off x="4545124" y="4574890"/>
                    <a:ext cx="0" cy="285142"/>
                  </a:xfrm>
                  <a:prstGeom prst="line">
                    <a:avLst/>
                  </a:prstGeom>
                  <a:grpFill/>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93" name="グループ化 292"/>
                <p:cNvGrpSpPr/>
                <p:nvPr/>
              </p:nvGrpSpPr>
              <p:grpSpPr>
                <a:xfrm rot="12004805">
                  <a:off x="2842827" y="4204815"/>
                  <a:ext cx="197406" cy="535097"/>
                  <a:chOff x="4437112" y="4355976"/>
                  <a:chExt cx="216024" cy="504056"/>
                </a:xfrm>
                <a:grpFill/>
              </p:grpSpPr>
              <p:sp>
                <p:nvSpPr>
                  <p:cNvPr id="300" name="円/楕円 299"/>
                  <p:cNvSpPr/>
                  <p:nvPr/>
                </p:nvSpPr>
                <p:spPr>
                  <a:xfrm>
                    <a:off x="4437112" y="4355976"/>
                    <a:ext cx="216024" cy="218914"/>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1" name="直線コネクタ 300"/>
                  <p:cNvCxnSpPr>
                    <a:stCxn id="300" idx="4"/>
                  </p:cNvCxnSpPr>
                  <p:nvPr/>
                </p:nvCxnSpPr>
                <p:spPr>
                  <a:xfrm>
                    <a:off x="4545124" y="4574890"/>
                    <a:ext cx="0" cy="285142"/>
                  </a:xfrm>
                  <a:prstGeom prst="line">
                    <a:avLst/>
                  </a:prstGeom>
                  <a:grpFill/>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94" name="グループ化 293"/>
                <p:cNvGrpSpPr/>
                <p:nvPr/>
              </p:nvGrpSpPr>
              <p:grpSpPr>
                <a:xfrm rot="8260375">
                  <a:off x="3410708" y="4325677"/>
                  <a:ext cx="316170" cy="394063"/>
                  <a:chOff x="4437112" y="4355976"/>
                  <a:chExt cx="216024" cy="504056"/>
                </a:xfrm>
                <a:grpFill/>
              </p:grpSpPr>
              <p:sp>
                <p:nvSpPr>
                  <p:cNvPr id="298" name="円/楕円 297"/>
                  <p:cNvSpPr/>
                  <p:nvPr/>
                </p:nvSpPr>
                <p:spPr>
                  <a:xfrm>
                    <a:off x="4437112" y="4355976"/>
                    <a:ext cx="216024" cy="218914"/>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9" name="直線コネクタ 298"/>
                  <p:cNvCxnSpPr>
                    <a:stCxn id="298" idx="4"/>
                  </p:cNvCxnSpPr>
                  <p:nvPr/>
                </p:nvCxnSpPr>
                <p:spPr>
                  <a:xfrm>
                    <a:off x="4545124" y="4574890"/>
                    <a:ext cx="0" cy="285142"/>
                  </a:xfrm>
                  <a:prstGeom prst="line">
                    <a:avLst/>
                  </a:prstGeom>
                  <a:grpFill/>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95" name="グループ化 294"/>
                <p:cNvGrpSpPr/>
                <p:nvPr/>
              </p:nvGrpSpPr>
              <p:grpSpPr>
                <a:xfrm rot="10800000">
                  <a:off x="3148410" y="4215251"/>
                  <a:ext cx="154138" cy="576064"/>
                  <a:chOff x="4437112" y="4355976"/>
                  <a:chExt cx="216024" cy="504056"/>
                </a:xfrm>
                <a:grpFill/>
              </p:grpSpPr>
              <p:sp>
                <p:nvSpPr>
                  <p:cNvPr id="296" name="円/楕円 295"/>
                  <p:cNvSpPr/>
                  <p:nvPr/>
                </p:nvSpPr>
                <p:spPr>
                  <a:xfrm>
                    <a:off x="4437112" y="4355976"/>
                    <a:ext cx="216024" cy="218914"/>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7" name="直線コネクタ 296"/>
                  <p:cNvCxnSpPr>
                    <a:stCxn id="296" idx="4"/>
                  </p:cNvCxnSpPr>
                  <p:nvPr/>
                </p:nvCxnSpPr>
                <p:spPr>
                  <a:xfrm>
                    <a:off x="4545124" y="4574890"/>
                    <a:ext cx="0" cy="285142"/>
                  </a:xfrm>
                  <a:prstGeom prst="line">
                    <a:avLst/>
                  </a:prstGeom>
                  <a:grpFill/>
                  <a:ln>
                    <a:solidFill>
                      <a:srgbClr val="FFC000"/>
                    </a:solidFill>
                  </a:ln>
                </p:spPr>
                <p:style>
                  <a:lnRef idx="1">
                    <a:schemeClr val="accent1"/>
                  </a:lnRef>
                  <a:fillRef idx="0">
                    <a:schemeClr val="accent1"/>
                  </a:fillRef>
                  <a:effectRef idx="0">
                    <a:schemeClr val="accent1"/>
                  </a:effectRef>
                  <a:fontRef idx="minor">
                    <a:schemeClr val="tx1"/>
                  </a:fontRef>
                </p:style>
              </p:cxnSp>
            </p:grpSp>
          </p:grpSp>
        </p:grpSp>
        <p:grpSp>
          <p:nvGrpSpPr>
            <p:cNvPr id="19" name="グループ化 18"/>
            <p:cNvGrpSpPr/>
            <p:nvPr/>
          </p:nvGrpSpPr>
          <p:grpSpPr>
            <a:xfrm rot="21350696">
              <a:off x="674272" y="1379068"/>
              <a:ext cx="1367159" cy="1530808"/>
              <a:chOff x="645396" y="1619671"/>
              <a:chExt cx="5231876" cy="5080899"/>
            </a:xfrm>
          </p:grpSpPr>
          <p:grpSp>
            <p:nvGrpSpPr>
              <p:cNvPr id="255" name="グループ化 254"/>
              <p:cNvGrpSpPr/>
              <p:nvPr/>
            </p:nvGrpSpPr>
            <p:grpSpPr>
              <a:xfrm>
                <a:off x="645396" y="1619671"/>
                <a:ext cx="5231876" cy="5080899"/>
                <a:chOff x="745237" y="3120171"/>
                <a:chExt cx="2968452" cy="2992368"/>
              </a:xfrm>
            </p:grpSpPr>
            <p:sp>
              <p:nvSpPr>
                <p:cNvPr id="281" name="フリーフォーム 280"/>
                <p:cNvSpPr/>
                <p:nvPr/>
              </p:nvSpPr>
              <p:spPr>
                <a:xfrm rot="2816660">
                  <a:off x="2530098" y="3521993"/>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2" name="フリーフォーム 281"/>
                <p:cNvSpPr/>
                <p:nvPr/>
              </p:nvSpPr>
              <p:spPr>
                <a:xfrm rot="21374649">
                  <a:off x="1824810" y="3120171"/>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3" name="フリーフォーム 282"/>
                <p:cNvSpPr/>
                <p:nvPr/>
              </p:nvSpPr>
              <p:spPr>
                <a:xfrm rot="18273764">
                  <a:off x="1173877" y="3617253"/>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4" name="フリーフォーム 283"/>
                <p:cNvSpPr/>
                <p:nvPr/>
              </p:nvSpPr>
              <p:spPr>
                <a:xfrm rot="7846219">
                  <a:off x="2396357" y="4451247"/>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5" name="フリーフォーム 284"/>
                <p:cNvSpPr/>
                <p:nvPr/>
              </p:nvSpPr>
              <p:spPr>
                <a:xfrm rot="13181862">
                  <a:off x="1448944" y="4500308"/>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56" name="グループ化 255"/>
              <p:cNvGrpSpPr/>
              <p:nvPr/>
            </p:nvGrpSpPr>
            <p:grpSpPr>
              <a:xfrm>
                <a:off x="2737132" y="3694269"/>
                <a:ext cx="1083198" cy="1104469"/>
                <a:chOff x="2670584" y="3686846"/>
                <a:chExt cx="1083198" cy="1104469"/>
              </a:xfrm>
            </p:grpSpPr>
            <p:grpSp>
              <p:nvGrpSpPr>
                <p:cNvPr id="257" name="グループ化 256"/>
                <p:cNvGrpSpPr/>
                <p:nvPr/>
              </p:nvGrpSpPr>
              <p:grpSpPr>
                <a:xfrm rot="20519930">
                  <a:off x="2861477" y="3766249"/>
                  <a:ext cx="215493" cy="569292"/>
                  <a:chOff x="4437112" y="4355976"/>
                  <a:chExt cx="216024" cy="504056"/>
                </a:xfrm>
              </p:grpSpPr>
              <p:sp>
                <p:nvSpPr>
                  <p:cNvPr id="279" name="円/楕円 278"/>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0" name="直線コネクタ 279"/>
                  <p:cNvCxnSpPr>
                    <a:stCxn id="279"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58" name="グループ化 257"/>
                <p:cNvGrpSpPr/>
                <p:nvPr/>
              </p:nvGrpSpPr>
              <p:grpSpPr>
                <a:xfrm rot="2021377">
                  <a:off x="3647026" y="3958508"/>
                  <a:ext cx="106756" cy="364063"/>
                  <a:chOff x="4437112" y="4355976"/>
                  <a:chExt cx="216024" cy="504056"/>
                </a:xfrm>
              </p:grpSpPr>
              <p:sp>
                <p:nvSpPr>
                  <p:cNvPr id="277" name="円/楕円 276"/>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8" name="直線コネクタ 277"/>
                  <p:cNvCxnSpPr>
                    <a:stCxn id="277"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59" name="グループ化 258"/>
                <p:cNvGrpSpPr/>
                <p:nvPr/>
              </p:nvGrpSpPr>
              <p:grpSpPr>
                <a:xfrm rot="17322988">
                  <a:off x="2804945" y="4003508"/>
                  <a:ext cx="157826" cy="426547"/>
                  <a:chOff x="4437112" y="4355976"/>
                  <a:chExt cx="216024" cy="504056"/>
                </a:xfrm>
              </p:grpSpPr>
              <p:sp>
                <p:nvSpPr>
                  <p:cNvPr id="275" name="円/楕円 274"/>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6" name="直線コネクタ 275"/>
                  <p:cNvCxnSpPr>
                    <a:stCxn id="275"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60" name="グループ化 259"/>
                <p:cNvGrpSpPr/>
                <p:nvPr/>
              </p:nvGrpSpPr>
              <p:grpSpPr>
                <a:xfrm rot="1124665">
                  <a:off x="3282324" y="3686846"/>
                  <a:ext cx="271921" cy="616396"/>
                  <a:chOff x="4437112" y="4355976"/>
                  <a:chExt cx="216024" cy="504056"/>
                </a:xfrm>
              </p:grpSpPr>
              <p:sp>
                <p:nvSpPr>
                  <p:cNvPr id="273" name="円/楕円 272"/>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4" name="直線コネクタ 273"/>
                  <p:cNvCxnSpPr>
                    <a:stCxn id="273"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61" name="グループ化 260"/>
                <p:cNvGrpSpPr/>
                <p:nvPr/>
              </p:nvGrpSpPr>
              <p:grpSpPr>
                <a:xfrm>
                  <a:off x="3082485" y="3689410"/>
                  <a:ext cx="216024" cy="504056"/>
                  <a:chOff x="4437112" y="4355976"/>
                  <a:chExt cx="216024" cy="504056"/>
                </a:xfrm>
              </p:grpSpPr>
              <p:sp>
                <p:nvSpPr>
                  <p:cNvPr id="271" name="円/楕円 270"/>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2" name="直線コネクタ 271"/>
                  <p:cNvCxnSpPr>
                    <a:stCxn id="271"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62" name="グループ化 261"/>
                <p:cNvGrpSpPr/>
                <p:nvPr/>
              </p:nvGrpSpPr>
              <p:grpSpPr>
                <a:xfrm rot="12004805">
                  <a:off x="2842827" y="4204815"/>
                  <a:ext cx="197406" cy="535097"/>
                  <a:chOff x="4437112" y="4355976"/>
                  <a:chExt cx="216024" cy="504056"/>
                </a:xfrm>
              </p:grpSpPr>
              <p:sp>
                <p:nvSpPr>
                  <p:cNvPr id="269" name="円/楕円 268"/>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0" name="直線コネクタ 269"/>
                  <p:cNvCxnSpPr>
                    <a:stCxn id="269"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63" name="グループ化 262"/>
                <p:cNvGrpSpPr/>
                <p:nvPr/>
              </p:nvGrpSpPr>
              <p:grpSpPr>
                <a:xfrm rot="8260375">
                  <a:off x="3410708" y="4325677"/>
                  <a:ext cx="316170" cy="394063"/>
                  <a:chOff x="4437112" y="4355976"/>
                  <a:chExt cx="216024" cy="504056"/>
                </a:xfrm>
              </p:grpSpPr>
              <p:sp>
                <p:nvSpPr>
                  <p:cNvPr id="267" name="円/楕円 266"/>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8" name="直線コネクタ 267"/>
                  <p:cNvCxnSpPr>
                    <a:stCxn id="267"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64" name="グループ化 263"/>
                <p:cNvGrpSpPr/>
                <p:nvPr/>
              </p:nvGrpSpPr>
              <p:grpSpPr>
                <a:xfrm rot="10800000">
                  <a:off x="3148410" y="4215251"/>
                  <a:ext cx="154138" cy="576064"/>
                  <a:chOff x="4437112" y="4355976"/>
                  <a:chExt cx="216024" cy="504056"/>
                </a:xfrm>
              </p:grpSpPr>
              <p:sp>
                <p:nvSpPr>
                  <p:cNvPr id="265" name="円/楕円 264"/>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6" name="直線コネクタ 265"/>
                  <p:cNvCxnSpPr>
                    <a:stCxn id="265"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grpSp>
        <p:grpSp>
          <p:nvGrpSpPr>
            <p:cNvPr id="20" name="グループ化 19"/>
            <p:cNvGrpSpPr/>
            <p:nvPr/>
          </p:nvGrpSpPr>
          <p:grpSpPr>
            <a:xfrm rot="18941741">
              <a:off x="222408" y="2460082"/>
              <a:ext cx="697675" cy="1029838"/>
              <a:chOff x="3887733" y="4609988"/>
              <a:chExt cx="1094705" cy="1622509"/>
            </a:xfrm>
          </p:grpSpPr>
          <p:sp>
            <p:nvSpPr>
              <p:cNvPr id="251" name="フリーフォーム 250"/>
              <p:cNvSpPr/>
              <p:nvPr/>
            </p:nvSpPr>
            <p:spPr>
              <a:xfrm>
                <a:off x="4095811" y="4609988"/>
                <a:ext cx="727025" cy="1450684"/>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2" name="フリーフォーム 251"/>
              <p:cNvSpPr/>
              <p:nvPr/>
            </p:nvSpPr>
            <p:spPr>
              <a:xfrm rot="19776539">
                <a:off x="3887733" y="4781813"/>
                <a:ext cx="727025" cy="1450684"/>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3" name="フリーフォーム 252"/>
              <p:cNvSpPr/>
              <p:nvPr/>
            </p:nvSpPr>
            <p:spPr>
              <a:xfrm rot="1209753">
                <a:off x="4255413" y="4731434"/>
                <a:ext cx="727025" cy="1450684"/>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4" name="正方形/長方形 253"/>
              <p:cNvSpPr/>
              <p:nvPr/>
            </p:nvSpPr>
            <p:spPr>
              <a:xfrm rot="10613606">
                <a:off x="4144787" y="5539484"/>
                <a:ext cx="605943" cy="671573"/>
              </a:xfrm>
              <a:prstGeom prst="rect">
                <a:avLst/>
              </a:prstGeom>
              <a:noFill/>
            </p:spPr>
            <p:txBody>
              <a:bodyPr wrap="none" lIns="91440" tIns="45720" rIns="91440" bIns="45720">
                <a:prstTxWarp prst="textArchUpPour">
                  <a:avLst/>
                </a:prstTxWarp>
                <a:spAutoFit/>
              </a:bodyPr>
              <a:lstStyle/>
              <a:p>
                <a:pPr algn="ctr"/>
                <a:r>
                  <a:rPr lang="ja-JP" altLang="en-US" sz="5400" dirty="0" smtClean="0">
                    <a:ln w="18415" cmpd="sng">
                      <a:solidFill>
                        <a:srgbClr val="FFFFFF"/>
                      </a:solidFill>
                      <a:prstDash val="solid"/>
                    </a:ln>
                    <a:solidFill>
                      <a:srgbClr val="00B050"/>
                    </a:solidFill>
                    <a:effectLst>
                      <a:outerShdw blurRad="63500" dir="3600000" algn="tl" rotWithShape="0">
                        <a:srgbClr val="000000">
                          <a:alpha val="70000"/>
                        </a:srgbClr>
                      </a:outerShdw>
                    </a:effectLst>
                  </a:rPr>
                  <a:t>★</a:t>
                </a:r>
                <a:endParaRPr lang="ja-JP" altLang="en-US" sz="5400" b="1" cap="none" spc="0"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endParaRPr>
              </a:p>
            </p:txBody>
          </p:sp>
        </p:grpSp>
        <p:grpSp>
          <p:nvGrpSpPr>
            <p:cNvPr id="21" name="グループ化 20"/>
            <p:cNvGrpSpPr/>
            <p:nvPr/>
          </p:nvGrpSpPr>
          <p:grpSpPr>
            <a:xfrm rot="1933146">
              <a:off x="2653585" y="2201659"/>
              <a:ext cx="594304" cy="1044648"/>
              <a:chOff x="5211814" y="3322734"/>
              <a:chExt cx="1072841" cy="1635971"/>
            </a:xfrm>
          </p:grpSpPr>
          <p:sp>
            <p:nvSpPr>
              <p:cNvPr id="248" name="フリーフォーム 247"/>
              <p:cNvSpPr/>
              <p:nvPr/>
            </p:nvSpPr>
            <p:spPr>
              <a:xfrm rot="383202">
                <a:off x="5211814" y="3322734"/>
                <a:ext cx="727025" cy="1450684"/>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9" name="フリーフォーム 248"/>
              <p:cNvSpPr/>
              <p:nvPr/>
            </p:nvSpPr>
            <p:spPr>
              <a:xfrm rot="1392495">
                <a:off x="5557630" y="3469714"/>
                <a:ext cx="727025" cy="1450684"/>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0" name="正方形/長方形 249"/>
              <p:cNvSpPr/>
              <p:nvPr/>
            </p:nvSpPr>
            <p:spPr>
              <a:xfrm rot="11730758">
                <a:off x="5326085" y="4287132"/>
                <a:ext cx="605943" cy="671573"/>
              </a:xfrm>
              <a:prstGeom prst="rect">
                <a:avLst/>
              </a:prstGeom>
              <a:noFill/>
            </p:spPr>
            <p:txBody>
              <a:bodyPr wrap="none" lIns="91440" tIns="45720" rIns="91440" bIns="45720">
                <a:prstTxWarp prst="textArchUpPour">
                  <a:avLst/>
                </a:prstTxWarp>
                <a:spAutoFit/>
              </a:bodyPr>
              <a:lstStyle/>
              <a:p>
                <a:pPr algn="ctr"/>
                <a:r>
                  <a:rPr lang="ja-JP" altLang="en-US" sz="5400" dirty="0" smtClean="0">
                    <a:ln w="18415" cmpd="sng">
                      <a:solidFill>
                        <a:srgbClr val="FFFFFF"/>
                      </a:solidFill>
                      <a:prstDash val="solid"/>
                    </a:ln>
                    <a:solidFill>
                      <a:srgbClr val="00B050"/>
                    </a:solidFill>
                    <a:effectLst>
                      <a:outerShdw blurRad="63500" dir="3600000" algn="tl" rotWithShape="0">
                        <a:srgbClr val="000000">
                          <a:alpha val="70000"/>
                        </a:srgbClr>
                      </a:outerShdw>
                    </a:effectLst>
                  </a:rPr>
                  <a:t>★</a:t>
                </a:r>
                <a:endParaRPr lang="ja-JP" altLang="en-US" sz="5400" b="1" cap="none" spc="0"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endParaRPr>
              </a:p>
            </p:txBody>
          </p:sp>
        </p:grpSp>
        <p:grpSp>
          <p:nvGrpSpPr>
            <p:cNvPr id="22" name="グループ化 21"/>
            <p:cNvGrpSpPr/>
            <p:nvPr/>
          </p:nvGrpSpPr>
          <p:grpSpPr>
            <a:xfrm rot="20570319">
              <a:off x="2727245" y="2899942"/>
              <a:ext cx="1059078" cy="1260347"/>
              <a:chOff x="645396" y="1619671"/>
              <a:chExt cx="5231876" cy="5080899"/>
            </a:xfrm>
          </p:grpSpPr>
          <p:grpSp>
            <p:nvGrpSpPr>
              <p:cNvPr id="217" name="グループ化 216"/>
              <p:cNvGrpSpPr/>
              <p:nvPr/>
            </p:nvGrpSpPr>
            <p:grpSpPr>
              <a:xfrm>
                <a:off x="645396" y="1619671"/>
                <a:ext cx="5231876" cy="5080899"/>
                <a:chOff x="745237" y="3120171"/>
                <a:chExt cx="2968452" cy="2992368"/>
              </a:xfrm>
            </p:grpSpPr>
            <p:sp>
              <p:nvSpPr>
                <p:cNvPr id="243" name="フリーフォーム 242"/>
                <p:cNvSpPr/>
                <p:nvPr/>
              </p:nvSpPr>
              <p:spPr>
                <a:xfrm rot="2816660">
                  <a:off x="2530098" y="3521993"/>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4" name="フリーフォーム 243"/>
                <p:cNvSpPr/>
                <p:nvPr/>
              </p:nvSpPr>
              <p:spPr>
                <a:xfrm rot="21374649">
                  <a:off x="1824810" y="3120171"/>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5" name="フリーフォーム 244"/>
                <p:cNvSpPr/>
                <p:nvPr/>
              </p:nvSpPr>
              <p:spPr>
                <a:xfrm rot="18273764">
                  <a:off x="1173877" y="3617253"/>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6" name="フリーフォーム 245"/>
                <p:cNvSpPr/>
                <p:nvPr/>
              </p:nvSpPr>
              <p:spPr>
                <a:xfrm rot="7846219">
                  <a:off x="2396357" y="4451247"/>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7" name="フリーフォーム 246"/>
                <p:cNvSpPr/>
                <p:nvPr/>
              </p:nvSpPr>
              <p:spPr>
                <a:xfrm rot="13181862">
                  <a:off x="1448944" y="4500308"/>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18" name="グループ化 217"/>
              <p:cNvGrpSpPr/>
              <p:nvPr/>
            </p:nvGrpSpPr>
            <p:grpSpPr>
              <a:xfrm>
                <a:off x="2737132" y="3694269"/>
                <a:ext cx="1083198" cy="1104469"/>
                <a:chOff x="2670584" y="3686846"/>
                <a:chExt cx="1083198" cy="1104469"/>
              </a:xfrm>
            </p:grpSpPr>
            <p:grpSp>
              <p:nvGrpSpPr>
                <p:cNvPr id="219" name="グループ化 218"/>
                <p:cNvGrpSpPr/>
                <p:nvPr/>
              </p:nvGrpSpPr>
              <p:grpSpPr>
                <a:xfrm rot="20519930">
                  <a:off x="2861477" y="3766249"/>
                  <a:ext cx="215493" cy="569292"/>
                  <a:chOff x="4437112" y="4355976"/>
                  <a:chExt cx="216024" cy="504056"/>
                </a:xfrm>
              </p:grpSpPr>
              <p:sp>
                <p:nvSpPr>
                  <p:cNvPr id="241" name="円/楕円 240"/>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2" name="直線コネクタ 241"/>
                  <p:cNvCxnSpPr>
                    <a:stCxn id="241"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20" name="グループ化 219"/>
                <p:cNvGrpSpPr/>
                <p:nvPr/>
              </p:nvGrpSpPr>
              <p:grpSpPr>
                <a:xfrm rot="2021377">
                  <a:off x="3647026" y="3958508"/>
                  <a:ext cx="106756" cy="364063"/>
                  <a:chOff x="4437112" y="4355976"/>
                  <a:chExt cx="216024" cy="504056"/>
                </a:xfrm>
              </p:grpSpPr>
              <p:sp>
                <p:nvSpPr>
                  <p:cNvPr id="239" name="円/楕円 238"/>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0" name="直線コネクタ 239"/>
                  <p:cNvCxnSpPr>
                    <a:stCxn id="239"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21" name="グループ化 220"/>
                <p:cNvGrpSpPr/>
                <p:nvPr/>
              </p:nvGrpSpPr>
              <p:grpSpPr>
                <a:xfrm rot="17322988">
                  <a:off x="2804945" y="4003508"/>
                  <a:ext cx="157826" cy="426547"/>
                  <a:chOff x="4437112" y="4355976"/>
                  <a:chExt cx="216024" cy="504056"/>
                </a:xfrm>
              </p:grpSpPr>
              <p:sp>
                <p:nvSpPr>
                  <p:cNvPr id="237" name="円/楕円 236"/>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8" name="直線コネクタ 237"/>
                  <p:cNvCxnSpPr>
                    <a:stCxn id="237"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22" name="グループ化 221"/>
                <p:cNvGrpSpPr/>
                <p:nvPr/>
              </p:nvGrpSpPr>
              <p:grpSpPr>
                <a:xfrm rot="1124665">
                  <a:off x="3282324" y="3686846"/>
                  <a:ext cx="271921" cy="616396"/>
                  <a:chOff x="4437112" y="4355976"/>
                  <a:chExt cx="216024" cy="504056"/>
                </a:xfrm>
              </p:grpSpPr>
              <p:sp>
                <p:nvSpPr>
                  <p:cNvPr id="235" name="円/楕円 234"/>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6" name="直線コネクタ 235"/>
                  <p:cNvCxnSpPr>
                    <a:stCxn id="235"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23" name="グループ化 222"/>
                <p:cNvGrpSpPr/>
                <p:nvPr/>
              </p:nvGrpSpPr>
              <p:grpSpPr>
                <a:xfrm>
                  <a:off x="3082485" y="3689410"/>
                  <a:ext cx="216024" cy="504056"/>
                  <a:chOff x="4437112" y="4355976"/>
                  <a:chExt cx="216024" cy="504056"/>
                </a:xfrm>
              </p:grpSpPr>
              <p:sp>
                <p:nvSpPr>
                  <p:cNvPr id="233" name="円/楕円 232"/>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4" name="直線コネクタ 233"/>
                  <p:cNvCxnSpPr>
                    <a:stCxn id="233"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24" name="グループ化 223"/>
                <p:cNvGrpSpPr/>
                <p:nvPr/>
              </p:nvGrpSpPr>
              <p:grpSpPr>
                <a:xfrm rot="12004805">
                  <a:off x="2842827" y="4204815"/>
                  <a:ext cx="197406" cy="535097"/>
                  <a:chOff x="4437112" y="4355976"/>
                  <a:chExt cx="216024" cy="504056"/>
                </a:xfrm>
              </p:grpSpPr>
              <p:sp>
                <p:nvSpPr>
                  <p:cNvPr id="231" name="円/楕円 230"/>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2" name="直線コネクタ 231"/>
                  <p:cNvCxnSpPr>
                    <a:stCxn id="231"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25" name="グループ化 224"/>
                <p:cNvGrpSpPr/>
                <p:nvPr/>
              </p:nvGrpSpPr>
              <p:grpSpPr>
                <a:xfrm rot="8260375">
                  <a:off x="3410708" y="4325677"/>
                  <a:ext cx="316170" cy="394063"/>
                  <a:chOff x="4437112" y="4355976"/>
                  <a:chExt cx="216024" cy="504056"/>
                </a:xfrm>
              </p:grpSpPr>
              <p:sp>
                <p:nvSpPr>
                  <p:cNvPr id="229" name="円/楕円 228"/>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0" name="直線コネクタ 229"/>
                  <p:cNvCxnSpPr>
                    <a:stCxn id="229"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26" name="グループ化 225"/>
                <p:cNvGrpSpPr/>
                <p:nvPr/>
              </p:nvGrpSpPr>
              <p:grpSpPr>
                <a:xfrm rot="10800000">
                  <a:off x="3148410" y="4215251"/>
                  <a:ext cx="154138" cy="576064"/>
                  <a:chOff x="4437112" y="4355976"/>
                  <a:chExt cx="216024" cy="504056"/>
                </a:xfrm>
              </p:grpSpPr>
              <p:sp>
                <p:nvSpPr>
                  <p:cNvPr id="227" name="円/楕円 226"/>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8" name="直線コネクタ 227"/>
                  <p:cNvCxnSpPr>
                    <a:stCxn id="227"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grpSp>
        <p:grpSp>
          <p:nvGrpSpPr>
            <p:cNvPr id="23" name="グループ化 22"/>
            <p:cNvGrpSpPr/>
            <p:nvPr/>
          </p:nvGrpSpPr>
          <p:grpSpPr>
            <a:xfrm rot="20772680">
              <a:off x="8237" y="4009242"/>
              <a:ext cx="1524973" cy="1692630"/>
              <a:chOff x="645396" y="1619671"/>
              <a:chExt cx="5231876" cy="5080899"/>
            </a:xfrm>
            <a:gradFill>
              <a:gsLst>
                <a:gs pos="0">
                  <a:srgbClr val="FF9999"/>
                </a:gs>
                <a:gs pos="90000">
                  <a:schemeClr val="bg1"/>
                </a:gs>
              </a:gsLst>
              <a:lin ang="5400000" scaled="1"/>
            </a:gradFill>
          </p:grpSpPr>
          <p:grpSp>
            <p:nvGrpSpPr>
              <p:cNvPr id="186" name="グループ化 185"/>
              <p:cNvGrpSpPr/>
              <p:nvPr/>
            </p:nvGrpSpPr>
            <p:grpSpPr>
              <a:xfrm>
                <a:off x="645396" y="1619671"/>
                <a:ext cx="5231876" cy="5080899"/>
                <a:chOff x="745237" y="3120171"/>
                <a:chExt cx="2968452" cy="2992368"/>
              </a:xfrm>
              <a:grpFill/>
            </p:grpSpPr>
            <p:sp>
              <p:nvSpPr>
                <p:cNvPr id="212" name="フリーフォーム 211"/>
                <p:cNvSpPr/>
                <p:nvPr/>
              </p:nvSpPr>
              <p:spPr>
                <a:xfrm rot="2816660">
                  <a:off x="2530098" y="3521993"/>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flip="none" rotWithShape="1">
                  <a:gsLst>
                    <a:gs pos="50000">
                      <a:srgbClr val="FFCCFF"/>
                    </a:gs>
                    <a:gs pos="90000">
                      <a:schemeClr val="bg1"/>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3" name="フリーフォーム 212"/>
                <p:cNvSpPr/>
                <p:nvPr/>
              </p:nvSpPr>
              <p:spPr>
                <a:xfrm rot="21374649">
                  <a:off x="1824810" y="3120171"/>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flip="none" rotWithShape="1">
                  <a:gsLst>
                    <a:gs pos="0">
                      <a:srgbClr val="FF99CC"/>
                    </a:gs>
                    <a:gs pos="90000">
                      <a:schemeClr val="bg1"/>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4" name="フリーフォーム 213"/>
                <p:cNvSpPr/>
                <p:nvPr/>
              </p:nvSpPr>
              <p:spPr>
                <a:xfrm rot="18273764">
                  <a:off x="1173877" y="3617253"/>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flip="none" rotWithShape="1">
                  <a:gsLst>
                    <a:gs pos="0">
                      <a:srgbClr val="FFCCCC"/>
                    </a:gs>
                    <a:gs pos="90000">
                      <a:schemeClr val="bg1"/>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フリーフォーム 214"/>
                <p:cNvSpPr/>
                <p:nvPr/>
              </p:nvSpPr>
              <p:spPr>
                <a:xfrm rot="7846219">
                  <a:off x="2396357" y="4451247"/>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flip="none" rotWithShape="1">
                  <a:gsLst>
                    <a:gs pos="0">
                      <a:srgbClr val="FFCCCC"/>
                    </a:gs>
                    <a:gs pos="90000">
                      <a:schemeClr val="bg1"/>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6" name="フリーフォーム 215"/>
                <p:cNvSpPr/>
                <p:nvPr/>
              </p:nvSpPr>
              <p:spPr>
                <a:xfrm rot="13181862">
                  <a:off x="1448944" y="4500308"/>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flip="none" rotWithShape="1">
                  <a:gsLst>
                    <a:gs pos="0">
                      <a:srgbClr val="FFCCCC"/>
                    </a:gs>
                    <a:gs pos="90000">
                      <a:schemeClr val="bg1"/>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7" name="グループ化 186"/>
              <p:cNvGrpSpPr/>
              <p:nvPr/>
            </p:nvGrpSpPr>
            <p:grpSpPr>
              <a:xfrm>
                <a:off x="2737132" y="3694269"/>
                <a:ext cx="1083198" cy="1104469"/>
                <a:chOff x="2670584" y="3686846"/>
                <a:chExt cx="1083198" cy="1104469"/>
              </a:xfrm>
              <a:grpFill/>
            </p:grpSpPr>
            <p:grpSp>
              <p:nvGrpSpPr>
                <p:cNvPr id="188" name="グループ化 187"/>
                <p:cNvGrpSpPr/>
                <p:nvPr/>
              </p:nvGrpSpPr>
              <p:grpSpPr>
                <a:xfrm rot="20519930">
                  <a:off x="2861477" y="3766249"/>
                  <a:ext cx="215493" cy="569292"/>
                  <a:chOff x="4437112" y="4355976"/>
                  <a:chExt cx="216024" cy="504056"/>
                </a:xfrm>
                <a:grpFill/>
              </p:grpSpPr>
              <p:sp>
                <p:nvSpPr>
                  <p:cNvPr id="210" name="円/楕円 209"/>
                  <p:cNvSpPr/>
                  <p:nvPr/>
                </p:nvSpPr>
                <p:spPr>
                  <a:xfrm>
                    <a:off x="4437112" y="4355976"/>
                    <a:ext cx="216024" cy="218914"/>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1" name="直線コネクタ 210"/>
                  <p:cNvCxnSpPr>
                    <a:stCxn id="210" idx="4"/>
                  </p:cNvCxnSpPr>
                  <p:nvPr/>
                </p:nvCxnSpPr>
                <p:spPr>
                  <a:xfrm>
                    <a:off x="4545124" y="4574890"/>
                    <a:ext cx="0" cy="285142"/>
                  </a:xfrm>
                  <a:prstGeom prst="line">
                    <a:avLst/>
                  </a:prstGeom>
                  <a:grpFill/>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189" name="グループ化 188"/>
                <p:cNvGrpSpPr/>
                <p:nvPr/>
              </p:nvGrpSpPr>
              <p:grpSpPr>
                <a:xfrm rot="2021377">
                  <a:off x="3647026" y="3958508"/>
                  <a:ext cx="106756" cy="364063"/>
                  <a:chOff x="4437112" y="4355976"/>
                  <a:chExt cx="216024" cy="504056"/>
                </a:xfrm>
                <a:grpFill/>
              </p:grpSpPr>
              <p:sp>
                <p:nvSpPr>
                  <p:cNvPr id="208" name="円/楕円 207"/>
                  <p:cNvSpPr/>
                  <p:nvPr/>
                </p:nvSpPr>
                <p:spPr>
                  <a:xfrm>
                    <a:off x="4437112" y="4355976"/>
                    <a:ext cx="216024" cy="218914"/>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9" name="直線コネクタ 208"/>
                  <p:cNvCxnSpPr>
                    <a:stCxn id="208" idx="4"/>
                  </p:cNvCxnSpPr>
                  <p:nvPr/>
                </p:nvCxnSpPr>
                <p:spPr>
                  <a:xfrm>
                    <a:off x="4545124" y="4574890"/>
                    <a:ext cx="0" cy="285142"/>
                  </a:xfrm>
                  <a:prstGeom prst="line">
                    <a:avLst/>
                  </a:prstGeom>
                  <a:grpFill/>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190" name="グループ化 189"/>
                <p:cNvGrpSpPr/>
                <p:nvPr/>
              </p:nvGrpSpPr>
              <p:grpSpPr>
                <a:xfrm rot="17322988">
                  <a:off x="2804945" y="4003508"/>
                  <a:ext cx="157826" cy="426547"/>
                  <a:chOff x="4437112" y="4355976"/>
                  <a:chExt cx="216024" cy="504056"/>
                </a:xfrm>
                <a:grpFill/>
              </p:grpSpPr>
              <p:sp>
                <p:nvSpPr>
                  <p:cNvPr id="206" name="円/楕円 205"/>
                  <p:cNvSpPr/>
                  <p:nvPr/>
                </p:nvSpPr>
                <p:spPr>
                  <a:xfrm>
                    <a:off x="4437112" y="4355976"/>
                    <a:ext cx="216024" cy="218914"/>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7" name="直線コネクタ 206"/>
                  <p:cNvCxnSpPr>
                    <a:stCxn id="206" idx="4"/>
                  </p:cNvCxnSpPr>
                  <p:nvPr/>
                </p:nvCxnSpPr>
                <p:spPr>
                  <a:xfrm>
                    <a:off x="4545124" y="4574890"/>
                    <a:ext cx="0" cy="285142"/>
                  </a:xfrm>
                  <a:prstGeom prst="line">
                    <a:avLst/>
                  </a:prstGeom>
                  <a:grpFill/>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191" name="グループ化 190"/>
                <p:cNvGrpSpPr/>
                <p:nvPr/>
              </p:nvGrpSpPr>
              <p:grpSpPr>
                <a:xfrm rot="1124665">
                  <a:off x="3282324" y="3686846"/>
                  <a:ext cx="271921" cy="616396"/>
                  <a:chOff x="4437112" y="4355976"/>
                  <a:chExt cx="216024" cy="504056"/>
                </a:xfrm>
                <a:grpFill/>
              </p:grpSpPr>
              <p:sp>
                <p:nvSpPr>
                  <p:cNvPr id="204" name="円/楕円 203"/>
                  <p:cNvSpPr/>
                  <p:nvPr/>
                </p:nvSpPr>
                <p:spPr>
                  <a:xfrm>
                    <a:off x="4437112" y="4355976"/>
                    <a:ext cx="216024" cy="218914"/>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5" name="直線コネクタ 204"/>
                  <p:cNvCxnSpPr>
                    <a:stCxn id="204" idx="4"/>
                  </p:cNvCxnSpPr>
                  <p:nvPr/>
                </p:nvCxnSpPr>
                <p:spPr>
                  <a:xfrm>
                    <a:off x="4545124" y="4574890"/>
                    <a:ext cx="0" cy="285142"/>
                  </a:xfrm>
                  <a:prstGeom prst="line">
                    <a:avLst/>
                  </a:prstGeom>
                  <a:grpFill/>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192" name="グループ化 191"/>
                <p:cNvGrpSpPr/>
                <p:nvPr/>
              </p:nvGrpSpPr>
              <p:grpSpPr>
                <a:xfrm>
                  <a:off x="3082485" y="3689410"/>
                  <a:ext cx="216024" cy="504056"/>
                  <a:chOff x="4437112" y="4355976"/>
                  <a:chExt cx="216024" cy="504056"/>
                </a:xfrm>
                <a:grpFill/>
              </p:grpSpPr>
              <p:sp>
                <p:nvSpPr>
                  <p:cNvPr id="202" name="円/楕円 201"/>
                  <p:cNvSpPr/>
                  <p:nvPr/>
                </p:nvSpPr>
                <p:spPr>
                  <a:xfrm>
                    <a:off x="4437112" y="4355976"/>
                    <a:ext cx="216024" cy="218914"/>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3" name="直線コネクタ 202"/>
                  <p:cNvCxnSpPr>
                    <a:stCxn id="202" idx="4"/>
                  </p:cNvCxnSpPr>
                  <p:nvPr/>
                </p:nvCxnSpPr>
                <p:spPr>
                  <a:xfrm>
                    <a:off x="4545124" y="4574890"/>
                    <a:ext cx="0" cy="285142"/>
                  </a:xfrm>
                  <a:prstGeom prst="line">
                    <a:avLst/>
                  </a:prstGeom>
                  <a:grpFill/>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193" name="グループ化 192"/>
                <p:cNvGrpSpPr/>
                <p:nvPr/>
              </p:nvGrpSpPr>
              <p:grpSpPr>
                <a:xfrm rot="12004805">
                  <a:off x="2842827" y="4204815"/>
                  <a:ext cx="197406" cy="535097"/>
                  <a:chOff x="4437112" y="4355976"/>
                  <a:chExt cx="216024" cy="504056"/>
                </a:xfrm>
                <a:grpFill/>
              </p:grpSpPr>
              <p:sp>
                <p:nvSpPr>
                  <p:cNvPr id="200" name="円/楕円 199"/>
                  <p:cNvSpPr/>
                  <p:nvPr/>
                </p:nvSpPr>
                <p:spPr>
                  <a:xfrm>
                    <a:off x="4437112" y="4355976"/>
                    <a:ext cx="216024" cy="218914"/>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1" name="直線コネクタ 200"/>
                  <p:cNvCxnSpPr>
                    <a:stCxn id="200" idx="4"/>
                  </p:cNvCxnSpPr>
                  <p:nvPr/>
                </p:nvCxnSpPr>
                <p:spPr>
                  <a:xfrm>
                    <a:off x="4545124" y="4574890"/>
                    <a:ext cx="0" cy="285142"/>
                  </a:xfrm>
                  <a:prstGeom prst="line">
                    <a:avLst/>
                  </a:prstGeom>
                  <a:grpFill/>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194" name="グループ化 193"/>
                <p:cNvGrpSpPr/>
                <p:nvPr/>
              </p:nvGrpSpPr>
              <p:grpSpPr>
                <a:xfrm rot="8260375">
                  <a:off x="3410708" y="4325677"/>
                  <a:ext cx="316170" cy="394063"/>
                  <a:chOff x="4437112" y="4355976"/>
                  <a:chExt cx="216024" cy="504056"/>
                </a:xfrm>
                <a:grpFill/>
              </p:grpSpPr>
              <p:sp>
                <p:nvSpPr>
                  <p:cNvPr id="198" name="円/楕円 197"/>
                  <p:cNvSpPr/>
                  <p:nvPr/>
                </p:nvSpPr>
                <p:spPr>
                  <a:xfrm>
                    <a:off x="4437112" y="4355976"/>
                    <a:ext cx="216024" cy="218914"/>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9" name="直線コネクタ 198"/>
                  <p:cNvCxnSpPr>
                    <a:stCxn id="198" idx="4"/>
                  </p:cNvCxnSpPr>
                  <p:nvPr/>
                </p:nvCxnSpPr>
                <p:spPr>
                  <a:xfrm>
                    <a:off x="4545124" y="4574890"/>
                    <a:ext cx="0" cy="285142"/>
                  </a:xfrm>
                  <a:prstGeom prst="line">
                    <a:avLst/>
                  </a:prstGeom>
                  <a:grpFill/>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195" name="グループ化 194"/>
                <p:cNvGrpSpPr/>
                <p:nvPr/>
              </p:nvGrpSpPr>
              <p:grpSpPr>
                <a:xfrm rot="10800000">
                  <a:off x="3148410" y="4215251"/>
                  <a:ext cx="154138" cy="576064"/>
                  <a:chOff x="4437112" y="4355976"/>
                  <a:chExt cx="216024" cy="504056"/>
                </a:xfrm>
                <a:grpFill/>
              </p:grpSpPr>
              <p:sp>
                <p:nvSpPr>
                  <p:cNvPr id="196" name="円/楕円 195"/>
                  <p:cNvSpPr/>
                  <p:nvPr/>
                </p:nvSpPr>
                <p:spPr>
                  <a:xfrm>
                    <a:off x="4437112" y="4355976"/>
                    <a:ext cx="216024" cy="218914"/>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7" name="直線コネクタ 196"/>
                  <p:cNvCxnSpPr>
                    <a:stCxn id="196" idx="4"/>
                  </p:cNvCxnSpPr>
                  <p:nvPr/>
                </p:nvCxnSpPr>
                <p:spPr>
                  <a:xfrm>
                    <a:off x="4545124" y="4574890"/>
                    <a:ext cx="0" cy="285142"/>
                  </a:xfrm>
                  <a:prstGeom prst="line">
                    <a:avLst/>
                  </a:prstGeom>
                  <a:grpFill/>
                  <a:ln>
                    <a:solidFill>
                      <a:srgbClr val="FFC000"/>
                    </a:solidFill>
                  </a:ln>
                </p:spPr>
                <p:style>
                  <a:lnRef idx="1">
                    <a:schemeClr val="accent1"/>
                  </a:lnRef>
                  <a:fillRef idx="0">
                    <a:schemeClr val="accent1"/>
                  </a:fillRef>
                  <a:effectRef idx="0">
                    <a:schemeClr val="accent1"/>
                  </a:effectRef>
                  <a:fontRef idx="minor">
                    <a:schemeClr val="tx1"/>
                  </a:fontRef>
                </p:style>
              </p:cxnSp>
            </p:grpSp>
          </p:grpSp>
        </p:grpSp>
        <p:sp>
          <p:nvSpPr>
            <p:cNvPr id="26" name="フリーフォーム 25"/>
            <p:cNvSpPr/>
            <p:nvPr/>
          </p:nvSpPr>
          <p:spPr>
            <a:xfrm rot="2999712">
              <a:off x="2278272" y="1827253"/>
              <a:ext cx="403973" cy="709646"/>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 name="グループ化 27"/>
            <p:cNvGrpSpPr/>
            <p:nvPr/>
          </p:nvGrpSpPr>
          <p:grpSpPr>
            <a:xfrm rot="20974851">
              <a:off x="120549" y="6891924"/>
              <a:ext cx="1099613" cy="1433407"/>
              <a:chOff x="645396" y="1619671"/>
              <a:chExt cx="5231876" cy="5080899"/>
            </a:xfrm>
          </p:grpSpPr>
          <p:grpSp>
            <p:nvGrpSpPr>
              <p:cNvPr id="62" name="グループ化 61"/>
              <p:cNvGrpSpPr/>
              <p:nvPr/>
            </p:nvGrpSpPr>
            <p:grpSpPr>
              <a:xfrm>
                <a:off x="645396" y="1619671"/>
                <a:ext cx="5231876" cy="5080899"/>
                <a:chOff x="745237" y="3120171"/>
                <a:chExt cx="2968452" cy="2992368"/>
              </a:xfrm>
            </p:grpSpPr>
            <p:sp>
              <p:nvSpPr>
                <p:cNvPr id="88" name="フリーフォーム 87"/>
                <p:cNvSpPr/>
                <p:nvPr/>
              </p:nvSpPr>
              <p:spPr>
                <a:xfrm rot="2816660">
                  <a:off x="2530098" y="3521993"/>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フリーフォーム 88"/>
                <p:cNvSpPr/>
                <p:nvPr/>
              </p:nvSpPr>
              <p:spPr>
                <a:xfrm rot="21374649">
                  <a:off x="1824810" y="3120171"/>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フリーフォーム 89"/>
                <p:cNvSpPr/>
                <p:nvPr/>
              </p:nvSpPr>
              <p:spPr>
                <a:xfrm rot="18273764">
                  <a:off x="1173877" y="3617253"/>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フリーフォーム 90"/>
                <p:cNvSpPr/>
                <p:nvPr/>
              </p:nvSpPr>
              <p:spPr>
                <a:xfrm rot="7846219">
                  <a:off x="2396357" y="4451247"/>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フリーフォーム 91"/>
                <p:cNvSpPr/>
                <p:nvPr/>
              </p:nvSpPr>
              <p:spPr>
                <a:xfrm rot="13181862">
                  <a:off x="1448944" y="4500308"/>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3" name="グループ化 62"/>
              <p:cNvGrpSpPr/>
              <p:nvPr/>
            </p:nvGrpSpPr>
            <p:grpSpPr>
              <a:xfrm>
                <a:off x="2737132" y="3694269"/>
                <a:ext cx="1083198" cy="1104469"/>
                <a:chOff x="2670584" y="3686846"/>
                <a:chExt cx="1083198" cy="1104469"/>
              </a:xfrm>
            </p:grpSpPr>
            <p:grpSp>
              <p:nvGrpSpPr>
                <p:cNvPr id="64" name="グループ化 63"/>
                <p:cNvGrpSpPr/>
                <p:nvPr/>
              </p:nvGrpSpPr>
              <p:grpSpPr>
                <a:xfrm rot="20519930">
                  <a:off x="2861477" y="3766249"/>
                  <a:ext cx="215493" cy="569292"/>
                  <a:chOff x="4437112" y="4355976"/>
                  <a:chExt cx="216024" cy="504056"/>
                </a:xfrm>
              </p:grpSpPr>
              <p:sp>
                <p:nvSpPr>
                  <p:cNvPr id="86" name="円/楕円 85"/>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7" name="直線コネクタ 86"/>
                  <p:cNvCxnSpPr>
                    <a:stCxn id="86"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65" name="グループ化 64"/>
                <p:cNvGrpSpPr/>
                <p:nvPr/>
              </p:nvGrpSpPr>
              <p:grpSpPr>
                <a:xfrm rot="2021377">
                  <a:off x="3647026" y="3958508"/>
                  <a:ext cx="106756" cy="364063"/>
                  <a:chOff x="4437112" y="4355976"/>
                  <a:chExt cx="216024" cy="504056"/>
                </a:xfrm>
              </p:grpSpPr>
              <p:sp>
                <p:nvSpPr>
                  <p:cNvPr id="84" name="円/楕円 83"/>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 name="直線コネクタ 84"/>
                  <p:cNvCxnSpPr>
                    <a:stCxn id="84"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66" name="グループ化 65"/>
                <p:cNvGrpSpPr/>
                <p:nvPr/>
              </p:nvGrpSpPr>
              <p:grpSpPr>
                <a:xfrm rot="17322988">
                  <a:off x="2804945" y="4003508"/>
                  <a:ext cx="157826" cy="426547"/>
                  <a:chOff x="4437112" y="4355976"/>
                  <a:chExt cx="216024" cy="504056"/>
                </a:xfrm>
              </p:grpSpPr>
              <p:sp>
                <p:nvSpPr>
                  <p:cNvPr id="82" name="円/楕円 81"/>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3" name="直線コネクタ 82"/>
                  <p:cNvCxnSpPr>
                    <a:stCxn id="82"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67" name="グループ化 66"/>
                <p:cNvGrpSpPr/>
                <p:nvPr/>
              </p:nvGrpSpPr>
              <p:grpSpPr>
                <a:xfrm rot="1124665">
                  <a:off x="3282324" y="3686846"/>
                  <a:ext cx="271921" cy="616396"/>
                  <a:chOff x="4437112" y="4355976"/>
                  <a:chExt cx="216024" cy="504056"/>
                </a:xfrm>
              </p:grpSpPr>
              <p:sp>
                <p:nvSpPr>
                  <p:cNvPr id="80" name="円/楕円 79"/>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1" name="直線コネクタ 80"/>
                  <p:cNvCxnSpPr>
                    <a:stCxn id="80"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68" name="グループ化 67"/>
                <p:cNvGrpSpPr/>
                <p:nvPr/>
              </p:nvGrpSpPr>
              <p:grpSpPr>
                <a:xfrm>
                  <a:off x="3082485" y="3689410"/>
                  <a:ext cx="216024" cy="504056"/>
                  <a:chOff x="4437112" y="4355976"/>
                  <a:chExt cx="216024" cy="504056"/>
                </a:xfrm>
              </p:grpSpPr>
              <p:sp>
                <p:nvSpPr>
                  <p:cNvPr id="78" name="円/楕円 77"/>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9" name="直線コネクタ 78"/>
                  <p:cNvCxnSpPr>
                    <a:stCxn id="78"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69" name="グループ化 68"/>
                <p:cNvGrpSpPr/>
                <p:nvPr/>
              </p:nvGrpSpPr>
              <p:grpSpPr>
                <a:xfrm rot="12004805">
                  <a:off x="2842827" y="4204815"/>
                  <a:ext cx="197406" cy="535097"/>
                  <a:chOff x="4437112" y="4355976"/>
                  <a:chExt cx="216024" cy="504056"/>
                </a:xfrm>
              </p:grpSpPr>
              <p:sp>
                <p:nvSpPr>
                  <p:cNvPr id="76" name="円/楕円 75"/>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7" name="直線コネクタ 76"/>
                  <p:cNvCxnSpPr>
                    <a:stCxn id="76"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rot="8260375">
                  <a:off x="3410708" y="4325677"/>
                  <a:ext cx="316170" cy="394063"/>
                  <a:chOff x="4437112" y="4355976"/>
                  <a:chExt cx="216024" cy="504056"/>
                </a:xfrm>
              </p:grpSpPr>
              <p:sp>
                <p:nvSpPr>
                  <p:cNvPr id="74" name="円/楕円 73"/>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5" name="直線コネクタ 74"/>
                  <p:cNvCxnSpPr>
                    <a:stCxn id="74"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71" name="グループ化 70"/>
                <p:cNvGrpSpPr/>
                <p:nvPr/>
              </p:nvGrpSpPr>
              <p:grpSpPr>
                <a:xfrm rot="10800000">
                  <a:off x="3148410" y="4215251"/>
                  <a:ext cx="154138" cy="576064"/>
                  <a:chOff x="4437112" y="4355976"/>
                  <a:chExt cx="216024" cy="504056"/>
                </a:xfrm>
              </p:grpSpPr>
              <p:sp>
                <p:nvSpPr>
                  <p:cNvPr id="72" name="円/楕円 71"/>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3" name="直線コネクタ 72"/>
                  <p:cNvCxnSpPr>
                    <a:stCxn id="72"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grpSp>
        <p:sp>
          <p:nvSpPr>
            <p:cNvPr id="29" name="フリーフォーム 28"/>
            <p:cNvSpPr/>
            <p:nvPr/>
          </p:nvSpPr>
          <p:spPr>
            <a:xfrm rot="4060497">
              <a:off x="3432230" y="2036406"/>
              <a:ext cx="282390" cy="470395"/>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0" name="グループ化 29"/>
            <p:cNvGrpSpPr/>
            <p:nvPr/>
          </p:nvGrpSpPr>
          <p:grpSpPr>
            <a:xfrm rot="1093791">
              <a:off x="167698" y="5666408"/>
              <a:ext cx="1247728" cy="1469810"/>
              <a:chOff x="645396" y="1619671"/>
              <a:chExt cx="5231876" cy="5080899"/>
            </a:xfrm>
          </p:grpSpPr>
          <p:grpSp>
            <p:nvGrpSpPr>
              <p:cNvPr id="31" name="グループ化 30"/>
              <p:cNvGrpSpPr/>
              <p:nvPr/>
            </p:nvGrpSpPr>
            <p:grpSpPr>
              <a:xfrm>
                <a:off x="645396" y="1619671"/>
                <a:ext cx="5231876" cy="5080899"/>
                <a:chOff x="745237" y="3120171"/>
                <a:chExt cx="2968452" cy="2992368"/>
              </a:xfrm>
            </p:grpSpPr>
            <p:sp>
              <p:nvSpPr>
                <p:cNvPr id="57" name="フリーフォーム 56"/>
                <p:cNvSpPr/>
                <p:nvPr/>
              </p:nvSpPr>
              <p:spPr>
                <a:xfrm rot="2816660">
                  <a:off x="2530098" y="3521993"/>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フリーフォーム 57"/>
                <p:cNvSpPr/>
                <p:nvPr/>
              </p:nvSpPr>
              <p:spPr>
                <a:xfrm rot="21374649">
                  <a:off x="1824810" y="3120171"/>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フリーフォーム 58"/>
                <p:cNvSpPr/>
                <p:nvPr/>
              </p:nvSpPr>
              <p:spPr>
                <a:xfrm rot="18273764">
                  <a:off x="1173877" y="3617253"/>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フリーフォーム 59"/>
                <p:cNvSpPr/>
                <p:nvPr/>
              </p:nvSpPr>
              <p:spPr>
                <a:xfrm rot="7846219">
                  <a:off x="2396024" y="4450395"/>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フリーフォーム 60"/>
                <p:cNvSpPr/>
                <p:nvPr/>
              </p:nvSpPr>
              <p:spPr>
                <a:xfrm rot="13181862">
                  <a:off x="1448944" y="4500308"/>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43000">
                      <a:srgbClr val="FFCCCC"/>
                    </a:gs>
                    <a:gs pos="82000">
                      <a:schemeClr val="bg1"/>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2" name="グループ化 31"/>
              <p:cNvGrpSpPr/>
              <p:nvPr/>
            </p:nvGrpSpPr>
            <p:grpSpPr>
              <a:xfrm>
                <a:off x="2737132" y="3694269"/>
                <a:ext cx="1083198" cy="1104469"/>
                <a:chOff x="2670584" y="3686846"/>
                <a:chExt cx="1083198" cy="1104469"/>
              </a:xfrm>
            </p:grpSpPr>
            <p:grpSp>
              <p:nvGrpSpPr>
                <p:cNvPr id="33" name="グループ化 32"/>
                <p:cNvGrpSpPr/>
                <p:nvPr/>
              </p:nvGrpSpPr>
              <p:grpSpPr>
                <a:xfrm rot="20519930">
                  <a:off x="2861477" y="3766249"/>
                  <a:ext cx="215493" cy="569292"/>
                  <a:chOff x="4437112" y="4355976"/>
                  <a:chExt cx="216024" cy="504056"/>
                </a:xfrm>
              </p:grpSpPr>
              <p:sp>
                <p:nvSpPr>
                  <p:cNvPr id="55" name="円/楕円 54"/>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6" name="直線コネクタ 55"/>
                  <p:cNvCxnSpPr>
                    <a:stCxn id="55"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34" name="グループ化 33"/>
                <p:cNvGrpSpPr/>
                <p:nvPr/>
              </p:nvGrpSpPr>
              <p:grpSpPr>
                <a:xfrm rot="2021377">
                  <a:off x="3647026" y="3958508"/>
                  <a:ext cx="106756" cy="364063"/>
                  <a:chOff x="4437112" y="4355976"/>
                  <a:chExt cx="216024" cy="504056"/>
                </a:xfrm>
              </p:grpSpPr>
              <p:sp>
                <p:nvSpPr>
                  <p:cNvPr id="53" name="円/楕円 52"/>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4" name="直線コネクタ 53"/>
                  <p:cNvCxnSpPr>
                    <a:stCxn id="53"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35" name="グループ化 34"/>
                <p:cNvGrpSpPr/>
                <p:nvPr/>
              </p:nvGrpSpPr>
              <p:grpSpPr>
                <a:xfrm rot="17322988">
                  <a:off x="2804945" y="4003508"/>
                  <a:ext cx="157826" cy="426547"/>
                  <a:chOff x="4437112" y="4355976"/>
                  <a:chExt cx="216024" cy="504056"/>
                </a:xfrm>
              </p:grpSpPr>
              <p:sp>
                <p:nvSpPr>
                  <p:cNvPr id="51" name="円/楕円 50"/>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 name="直線コネクタ 51"/>
                  <p:cNvCxnSpPr>
                    <a:stCxn id="51"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36" name="グループ化 35"/>
                <p:cNvGrpSpPr/>
                <p:nvPr/>
              </p:nvGrpSpPr>
              <p:grpSpPr>
                <a:xfrm rot="1124665">
                  <a:off x="3282324" y="3686846"/>
                  <a:ext cx="271921" cy="616396"/>
                  <a:chOff x="4437112" y="4355976"/>
                  <a:chExt cx="216024" cy="504056"/>
                </a:xfrm>
              </p:grpSpPr>
              <p:sp>
                <p:nvSpPr>
                  <p:cNvPr id="49" name="円/楕円 48"/>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0" name="直線コネクタ 49"/>
                  <p:cNvCxnSpPr>
                    <a:stCxn id="49"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37" name="グループ化 36"/>
                <p:cNvGrpSpPr/>
                <p:nvPr/>
              </p:nvGrpSpPr>
              <p:grpSpPr>
                <a:xfrm>
                  <a:off x="3082485" y="3689410"/>
                  <a:ext cx="216024" cy="504056"/>
                  <a:chOff x="4437112" y="4355976"/>
                  <a:chExt cx="216024" cy="504056"/>
                </a:xfrm>
              </p:grpSpPr>
              <p:sp>
                <p:nvSpPr>
                  <p:cNvPr id="47" name="円/楕円 46"/>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8" name="直線コネクタ 47"/>
                  <p:cNvCxnSpPr>
                    <a:stCxn id="47"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38" name="グループ化 37"/>
                <p:cNvGrpSpPr/>
                <p:nvPr/>
              </p:nvGrpSpPr>
              <p:grpSpPr>
                <a:xfrm rot="12004805">
                  <a:off x="2842827" y="4204815"/>
                  <a:ext cx="197406" cy="535097"/>
                  <a:chOff x="4437112" y="4355976"/>
                  <a:chExt cx="216024" cy="504056"/>
                </a:xfrm>
              </p:grpSpPr>
              <p:sp>
                <p:nvSpPr>
                  <p:cNvPr id="45" name="円/楕円 44"/>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6" name="直線コネクタ 45"/>
                  <p:cNvCxnSpPr>
                    <a:stCxn id="45"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39" name="グループ化 38"/>
                <p:cNvGrpSpPr/>
                <p:nvPr/>
              </p:nvGrpSpPr>
              <p:grpSpPr>
                <a:xfrm rot="8260375">
                  <a:off x="3410708" y="4325677"/>
                  <a:ext cx="316170" cy="394063"/>
                  <a:chOff x="4437112" y="4355976"/>
                  <a:chExt cx="216024" cy="504056"/>
                </a:xfrm>
              </p:grpSpPr>
              <p:sp>
                <p:nvSpPr>
                  <p:cNvPr id="43" name="円/楕円 42"/>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4" name="直線コネクタ 43"/>
                  <p:cNvCxnSpPr>
                    <a:stCxn id="43"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40" name="グループ化 39"/>
                <p:cNvGrpSpPr/>
                <p:nvPr/>
              </p:nvGrpSpPr>
              <p:grpSpPr>
                <a:xfrm rot="10800000">
                  <a:off x="3148410" y="4215251"/>
                  <a:ext cx="154138" cy="576064"/>
                  <a:chOff x="4437112" y="4355976"/>
                  <a:chExt cx="216024" cy="504056"/>
                </a:xfrm>
              </p:grpSpPr>
              <p:sp>
                <p:nvSpPr>
                  <p:cNvPr id="41" name="円/楕円 40"/>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 name="直線コネクタ 41"/>
                  <p:cNvCxnSpPr>
                    <a:stCxn id="41"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grpSp>
      </p:grpSp>
      <p:grpSp>
        <p:nvGrpSpPr>
          <p:cNvPr id="321" name="グループ化 320"/>
          <p:cNvGrpSpPr/>
          <p:nvPr/>
        </p:nvGrpSpPr>
        <p:grpSpPr>
          <a:xfrm>
            <a:off x="4653170" y="1829623"/>
            <a:ext cx="2016280" cy="942127"/>
            <a:chOff x="4005080" y="2267680"/>
            <a:chExt cx="2043678" cy="942127"/>
          </a:xfrm>
        </p:grpSpPr>
        <p:sp>
          <p:nvSpPr>
            <p:cNvPr id="320" name="円/楕円 319"/>
            <p:cNvSpPr/>
            <p:nvPr/>
          </p:nvSpPr>
          <p:spPr>
            <a:xfrm>
              <a:off x="4077090" y="2267680"/>
              <a:ext cx="1971668" cy="942127"/>
            </a:xfrm>
            <a:prstGeom prst="ellipse">
              <a:avLst/>
            </a:prstGeom>
            <a:noFill/>
            <a:ln w="19050"/>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en-US" altLang="ja-JP" dirty="0" smtClean="0">
                <a:ln w="22225">
                  <a:noFill/>
                  <a:prstDash val="solid"/>
                </a:ln>
                <a:solidFill>
                  <a:schemeClr val="tx1"/>
                </a:solidFill>
                <a:latin typeface="HGP創英角ﾎﾟｯﾌﾟ体" panose="040B0A00000000000000" pitchFamily="50" charset="-128"/>
                <a:ea typeface="HGP創英角ﾎﾟｯﾌﾟ体" panose="040B0A00000000000000" pitchFamily="50" charset="-128"/>
              </a:endParaRPr>
            </a:p>
          </p:txBody>
        </p:sp>
        <p:sp>
          <p:nvSpPr>
            <p:cNvPr id="319" name="円/楕円 318"/>
            <p:cNvSpPr/>
            <p:nvPr/>
          </p:nvSpPr>
          <p:spPr>
            <a:xfrm>
              <a:off x="4005080" y="2267680"/>
              <a:ext cx="1971668" cy="942127"/>
            </a:xfrm>
            <a:prstGeom prst="ellipse">
              <a:avLst/>
            </a:prstGeom>
          </p:spPr>
          <p:style>
            <a:lnRef idx="1">
              <a:schemeClr val="accent2"/>
            </a:lnRef>
            <a:fillRef idx="2">
              <a:schemeClr val="accent2"/>
            </a:fillRef>
            <a:effectRef idx="1">
              <a:schemeClr val="accent2"/>
            </a:effectRef>
            <a:fontRef idx="minor">
              <a:schemeClr val="dk1"/>
            </a:fontRef>
          </p:style>
          <p:txBody>
            <a:bodyPr lIns="0" rIns="0" rtlCol="0" anchor="ctr"/>
            <a:lstStyle/>
            <a:p>
              <a:pPr algn="ctr"/>
              <a:r>
                <a:rPr kumimoji="1" lang="ja-JP" altLang="en-US" sz="1300" dirty="0" smtClean="0">
                  <a:ln w="22225">
                    <a:noFill/>
                    <a:prstDash val="solid"/>
                  </a:ln>
                  <a:solidFill>
                    <a:schemeClr val="tx1"/>
                  </a:solidFill>
                  <a:latin typeface="HGP創英角ﾎﾟｯﾌﾟ体" panose="040B0A00000000000000" pitchFamily="50" charset="-128"/>
                  <a:ea typeface="HGP創英角ﾎﾟｯﾌﾟ体" panose="040B0A00000000000000" pitchFamily="50" charset="-128"/>
                </a:rPr>
                <a:t>参加企業</a:t>
              </a:r>
              <a:r>
                <a:rPr lang="ja-JP" altLang="en-US" sz="2400" dirty="0" smtClean="0">
                  <a:ln w="22225">
                    <a:noFill/>
                    <a:prstDash val="solid"/>
                  </a:ln>
                  <a:solidFill>
                    <a:schemeClr val="tx1"/>
                  </a:solidFill>
                  <a:latin typeface="HGP創英角ﾎﾟｯﾌﾟ体" panose="040B0A00000000000000" pitchFamily="50" charset="-128"/>
                  <a:ea typeface="HGP創英角ﾎﾟｯﾌﾟ体" panose="040B0A00000000000000" pitchFamily="50" charset="-128"/>
                </a:rPr>
                <a:t>３４</a:t>
              </a:r>
              <a:r>
                <a:rPr lang="ja-JP" altLang="en-US" dirty="0" smtClean="0">
                  <a:ln w="22225">
                    <a:noFill/>
                    <a:prstDash val="solid"/>
                  </a:ln>
                  <a:solidFill>
                    <a:schemeClr val="tx1"/>
                  </a:solidFill>
                  <a:latin typeface="HGP創英角ﾎﾟｯﾌﾟ体" panose="040B0A00000000000000" pitchFamily="50" charset="-128"/>
                  <a:ea typeface="HGP創英角ﾎﾟｯﾌﾟ体" panose="040B0A00000000000000" pitchFamily="50" charset="-128"/>
                </a:rPr>
                <a:t>社</a:t>
              </a:r>
              <a:endParaRPr lang="en-US" altLang="ja-JP" sz="1000" dirty="0">
                <a:ln w="22225">
                  <a:noFill/>
                  <a:prstDash val="solid"/>
                </a:ln>
                <a:solidFill>
                  <a:schemeClr val="tx1"/>
                </a:solidFill>
                <a:latin typeface="HGP創英角ﾎﾟｯﾌﾟ体" panose="040B0A00000000000000" pitchFamily="50" charset="-128"/>
                <a:ea typeface="HGP創英角ﾎﾟｯﾌﾟ体" panose="040B0A00000000000000" pitchFamily="50" charset="-128"/>
              </a:endParaRPr>
            </a:p>
            <a:p>
              <a:pPr algn="ctr"/>
              <a:r>
                <a:rPr kumimoji="1" lang="ja-JP" altLang="en-US" sz="1300" dirty="0" smtClean="0">
                  <a:ln w="22225">
                    <a:noFill/>
                    <a:prstDash val="solid"/>
                  </a:ln>
                  <a:solidFill>
                    <a:schemeClr val="tx1"/>
                  </a:solidFill>
                  <a:latin typeface="HGP創英角ﾎﾟｯﾌﾟ体" panose="040B0A00000000000000" pitchFamily="50" charset="-128"/>
                  <a:ea typeface="HGP創英角ﾎﾟｯﾌﾟ体" panose="040B0A00000000000000" pitchFamily="50" charset="-128"/>
                </a:rPr>
                <a:t>職業訓練校</a:t>
              </a:r>
              <a:r>
                <a:rPr kumimoji="1" lang="ja-JP" altLang="en-US" sz="2400" dirty="0" smtClean="0">
                  <a:ln w="22225">
                    <a:noFill/>
                    <a:prstDash val="solid"/>
                  </a:ln>
                  <a:solidFill>
                    <a:schemeClr val="tx1"/>
                  </a:solidFill>
                  <a:latin typeface="HGP創英角ﾎﾟｯﾌﾟ体" panose="040B0A00000000000000" pitchFamily="50" charset="-128"/>
                  <a:ea typeface="HGP創英角ﾎﾟｯﾌﾟ体" panose="040B0A00000000000000" pitchFamily="50" charset="-128"/>
                </a:rPr>
                <a:t>６</a:t>
              </a:r>
              <a:r>
                <a:rPr kumimoji="1" lang="ja-JP" altLang="en-US" dirty="0" smtClean="0">
                  <a:ln w="22225">
                    <a:noFill/>
                    <a:prstDash val="solid"/>
                  </a:ln>
                  <a:solidFill>
                    <a:schemeClr val="tx1"/>
                  </a:solidFill>
                  <a:latin typeface="HGP創英角ﾎﾟｯﾌﾟ体" panose="040B0A00000000000000" pitchFamily="50" charset="-128"/>
                  <a:ea typeface="HGP創英角ﾎﾟｯﾌﾟ体" panose="040B0A00000000000000" pitchFamily="50" charset="-128"/>
                </a:rPr>
                <a:t>校</a:t>
              </a:r>
              <a:endParaRPr kumimoji="1" lang="ja-JP" altLang="en-US" sz="1200" dirty="0">
                <a:ln w="22225">
                  <a:noFill/>
                  <a:prstDash val="solid"/>
                </a:ln>
                <a:solidFill>
                  <a:schemeClr val="tx1"/>
                </a:solidFill>
                <a:latin typeface="HGP創英角ﾎﾟｯﾌﾟ体" panose="040B0A00000000000000" pitchFamily="50" charset="-128"/>
                <a:ea typeface="HGP創英角ﾎﾟｯﾌﾟ体" panose="040B0A00000000000000" pitchFamily="50" charset="-128"/>
              </a:endParaRPr>
            </a:p>
          </p:txBody>
        </p:sp>
      </p:grpSp>
      <p:sp>
        <p:nvSpPr>
          <p:cNvPr id="322" name="テキスト ボックス 321"/>
          <p:cNvSpPr txBox="1"/>
          <p:nvPr/>
        </p:nvSpPr>
        <p:spPr>
          <a:xfrm>
            <a:off x="144020" y="2123660"/>
            <a:ext cx="6525430" cy="2462213"/>
          </a:xfrm>
          <a:prstGeom prst="rect">
            <a:avLst/>
          </a:prstGeom>
          <a:noFill/>
        </p:spPr>
        <p:txBody>
          <a:bodyPr wrap="square" rtlCol="0">
            <a:spAutoFit/>
          </a:bodyPr>
          <a:lstStyle/>
          <a:p>
            <a:r>
              <a:rPr kumimoji="1" lang="ja-JP" altLang="en-US" sz="1600" dirty="0" smtClean="0">
                <a:solidFill>
                  <a:srgbClr val="002060"/>
                </a:solidFill>
                <a:latin typeface="HG丸ｺﾞｼｯｸM-PRO" panose="020F0600000000000000" pitchFamily="50" charset="-128"/>
                <a:ea typeface="HG丸ｺﾞｼｯｸM-PRO" panose="020F0600000000000000" pitchFamily="50" charset="-128"/>
              </a:rPr>
              <a:t>開催日時　</a:t>
            </a:r>
            <a:r>
              <a:rPr kumimoji="1" lang="ja-JP" altLang="en-US" sz="2000" dirty="0" smtClean="0">
                <a:solidFill>
                  <a:srgbClr val="002060"/>
                </a:solidFill>
                <a:latin typeface="HG丸ｺﾞｼｯｸM-PRO" panose="020F0600000000000000" pitchFamily="50" charset="-128"/>
                <a:ea typeface="HG丸ｺﾞｼｯｸM-PRO" panose="020F0600000000000000" pitchFamily="50" charset="-128"/>
              </a:rPr>
              <a:t>令和２年</a:t>
            </a:r>
            <a:r>
              <a:rPr kumimoji="1" lang="en-US" altLang="ja-JP" sz="2000" dirty="0" smtClean="0">
                <a:solidFill>
                  <a:srgbClr val="002060"/>
                </a:solidFill>
                <a:latin typeface="HG丸ｺﾞｼｯｸM-PRO" panose="020F0600000000000000" pitchFamily="50" charset="-128"/>
                <a:ea typeface="HG丸ｺﾞｼｯｸM-PRO" panose="020F0600000000000000" pitchFamily="50" charset="-128"/>
              </a:rPr>
              <a:t>2</a:t>
            </a:r>
            <a:r>
              <a:rPr kumimoji="1" lang="ja-JP" altLang="en-US" sz="2000" dirty="0" smtClean="0">
                <a:solidFill>
                  <a:srgbClr val="002060"/>
                </a:solidFill>
                <a:latin typeface="HG丸ｺﾞｼｯｸM-PRO" panose="020F0600000000000000" pitchFamily="50" charset="-128"/>
                <a:ea typeface="HG丸ｺﾞｼｯｸM-PRO" panose="020F0600000000000000" pitchFamily="50" charset="-128"/>
              </a:rPr>
              <a:t>月</a:t>
            </a:r>
            <a:r>
              <a:rPr lang="ja-JP" altLang="en-US" sz="2000" dirty="0">
                <a:solidFill>
                  <a:srgbClr val="002060"/>
                </a:solidFill>
                <a:latin typeface="HG丸ｺﾞｼｯｸM-PRO" panose="020F0600000000000000" pitchFamily="50" charset="-128"/>
                <a:ea typeface="HG丸ｺﾞｼｯｸM-PRO" panose="020F0600000000000000" pitchFamily="50" charset="-128"/>
              </a:rPr>
              <a:t>３</a:t>
            </a:r>
            <a:r>
              <a:rPr kumimoji="1" lang="ja-JP" altLang="en-US" sz="2000" dirty="0" smtClean="0">
                <a:solidFill>
                  <a:srgbClr val="002060"/>
                </a:solidFill>
                <a:latin typeface="HG丸ｺﾞｼｯｸM-PRO" panose="020F0600000000000000" pitchFamily="50" charset="-128"/>
                <a:ea typeface="HG丸ｺﾞｼｯｸM-PRO" panose="020F0600000000000000" pitchFamily="50" charset="-128"/>
              </a:rPr>
              <a:t>日（月）</a:t>
            </a:r>
            <a:endParaRPr kumimoji="1" lang="en-US" altLang="ja-JP" sz="2000" dirty="0" smtClean="0">
              <a:solidFill>
                <a:srgbClr val="002060"/>
              </a:solidFill>
              <a:latin typeface="HG丸ｺﾞｼｯｸM-PRO" panose="020F0600000000000000" pitchFamily="50" charset="-128"/>
              <a:ea typeface="HG丸ｺﾞｼｯｸM-PRO" panose="020F0600000000000000" pitchFamily="50" charset="-128"/>
            </a:endParaRPr>
          </a:p>
          <a:p>
            <a:r>
              <a:rPr kumimoji="1" lang="ja-JP" altLang="en-US" sz="2000" dirty="0" smtClean="0">
                <a:solidFill>
                  <a:srgbClr val="002060"/>
                </a:solidFill>
                <a:latin typeface="HG丸ｺﾞｼｯｸM-PRO" panose="020F0600000000000000" pitchFamily="50" charset="-128"/>
                <a:ea typeface="HG丸ｺﾞｼｯｸM-PRO" panose="020F0600000000000000" pitchFamily="50" charset="-128"/>
              </a:rPr>
              <a:t>　　     </a:t>
            </a:r>
            <a:r>
              <a:rPr kumimoji="1" lang="en-US" altLang="ja-JP" sz="2000" dirty="0" smtClean="0">
                <a:solidFill>
                  <a:srgbClr val="002060"/>
                </a:solidFill>
                <a:latin typeface="HG丸ｺﾞｼｯｸM-PRO" panose="020F0600000000000000" pitchFamily="50" charset="-128"/>
                <a:ea typeface="HG丸ｺﾞｼｯｸM-PRO" panose="020F0600000000000000" pitchFamily="50" charset="-128"/>
              </a:rPr>
              <a:t>13</a:t>
            </a:r>
            <a:r>
              <a:rPr lang="ja-JP" altLang="en-US" sz="2000" dirty="0" smtClean="0">
                <a:solidFill>
                  <a:srgbClr val="002060"/>
                </a:solidFill>
                <a:latin typeface="HG丸ｺﾞｼｯｸM-PRO" panose="020F0600000000000000" pitchFamily="50" charset="-128"/>
                <a:ea typeface="HG丸ｺﾞｼｯｸM-PRO" panose="020F0600000000000000" pitchFamily="50" charset="-128"/>
              </a:rPr>
              <a:t>時～</a:t>
            </a:r>
            <a:r>
              <a:rPr lang="en-US" altLang="ja-JP" sz="2000" dirty="0" smtClean="0">
                <a:solidFill>
                  <a:srgbClr val="002060"/>
                </a:solidFill>
                <a:latin typeface="HG丸ｺﾞｼｯｸM-PRO" panose="020F0600000000000000" pitchFamily="50" charset="-128"/>
                <a:ea typeface="HG丸ｺﾞｼｯｸM-PRO" panose="020F0600000000000000" pitchFamily="50" charset="-128"/>
              </a:rPr>
              <a:t>16</a:t>
            </a:r>
            <a:r>
              <a:rPr lang="ja-JP" altLang="en-US" sz="2000" dirty="0" smtClean="0">
                <a:solidFill>
                  <a:srgbClr val="002060"/>
                </a:solidFill>
                <a:latin typeface="HG丸ｺﾞｼｯｸM-PRO" panose="020F0600000000000000" pitchFamily="50" charset="-128"/>
                <a:ea typeface="HG丸ｺﾞｼｯｸM-PRO" panose="020F0600000000000000" pitchFamily="50" charset="-128"/>
              </a:rPr>
              <a:t>時３０分</a:t>
            </a:r>
            <a:endParaRPr lang="en-US" altLang="ja-JP" sz="2000" dirty="0" smtClean="0">
              <a:solidFill>
                <a:srgbClr val="002060"/>
              </a:solidFill>
              <a:latin typeface="HG丸ｺﾞｼｯｸM-PRO" panose="020F0600000000000000" pitchFamily="50" charset="-128"/>
              <a:ea typeface="HG丸ｺﾞｼｯｸM-PRO" panose="020F0600000000000000" pitchFamily="50" charset="-128"/>
            </a:endParaRPr>
          </a:p>
          <a:p>
            <a:r>
              <a:rPr lang="ja-JP" altLang="en-US" sz="2000" dirty="0">
                <a:solidFill>
                  <a:srgbClr val="002060"/>
                </a:solidFill>
                <a:latin typeface="HG丸ｺﾞｼｯｸM-PRO" panose="020F0600000000000000" pitchFamily="50" charset="-128"/>
                <a:ea typeface="HG丸ｺﾞｼｯｸM-PRO" panose="020F0600000000000000" pitchFamily="50" charset="-128"/>
              </a:rPr>
              <a:t>　</a:t>
            </a:r>
            <a:r>
              <a:rPr lang="ja-JP" altLang="en-US" sz="2000" dirty="0" smtClean="0">
                <a:solidFill>
                  <a:srgbClr val="002060"/>
                </a:solidFill>
                <a:latin typeface="HG丸ｺﾞｼｯｸM-PRO" panose="020F0600000000000000" pitchFamily="50" charset="-128"/>
                <a:ea typeface="HG丸ｺﾞｼｯｸM-PRO" panose="020F0600000000000000" pitchFamily="50" charset="-128"/>
              </a:rPr>
              <a:t>　　（受付</a:t>
            </a:r>
            <a:r>
              <a:rPr lang="en-US" altLang="ja-JP" sz="2000" dirty="0" smtClean="0">
                <a:solidFill>
                  <a:srgbClr val="002060"/>
                </a:solidFill>
                <a:latin typeface="HG丸ｺﾞｼｯｸM-PRO" panose="020F0600000000000000" pitchFamily="50" charset="-128"/>
                <a:ea typeface="HG丸ｺﾞｼｯｸM-PRO" panose="020F0600000000000000" pitchFamily="50" charset="-128"/>
              </a:rPr>
              <a:t>12</a:t>
            </a:r>
            <a:r>
              <a:rPr lang="ja-JP" altLang="en-US" sz="2000" dirty="0" smtClean="0">
                <a:solidFill>
                  <a:srgbClr val="002060"/>
                </a:solidFill>
                <a:latin typeface="HG丸ｺﾞｼｯｸM-PRO" panose="020F0600000000000000" pitchFamily="50" charset="-128"/>
                <a:ea typeface="HG丸ｺﾞｼｯｸM-PRO" panose="020F0600000000000000" pitchFamily="50" charset="-128"/>
              </a:rPr>
              <a:t>時３０分から）</a:t>
            </a:r>
            <a:endParaRPr kumimoji="1" lang="en-US" altLang="ja-JP" sz="2000" dirty="0" smtClean="0">
              <a:solidFill>
                <a:srgbClr val="002060"/>
              </a:solidFill>
              <a:latin typeface="HG丸ｺﾞｼｯｸM-PRO" panose="020F0600000000000000" pitchFamily="50" charset="-128"/>
              <a:ea typeface="HG丸ｺﾞｼｯｸM-PRO" panose="020F0600000000000000" pitchFamily="50" charset="-128"/>
            </a:endParaRPr>
          </a:p>
          <a:p>
            <a:r>
              <a:rPr lang="ja-JP" altLang="en-US" sz="1600" dirty="0" smtClean="0">
                <a:solidFill>
                  <a:srgbClr val="002060"/>
                </a:solidFill>
                <a:latin typeface="HG丸ｺﾞｼｯｸM-PRO" panose="020F0600000000000000" pitchFamily="50" charset="-128"/>
                <a:ea typeface="HG丸ｺﾞｼｯｸM-PRO" panose="020F0600000000000000" pitchFamily="50" charset="-128"/>
              </a:rPr>
              <a:t>開催場所　</a:t>
            </a:r>
            <a:r>
              <a:rPr lang="ja-JP" altLang="en-US" sz="2000" dirty="0" smtClean="0">
                <a:solidFill>
                  <a:srgbClr val="002060"/>
                </a:solidFill>
                <a:latin typeface="HG丸ｺﾞｼｯｸM-PRO" panose="020F0600000000000000" pitchFamily="50" charset="-128"/>
                <a:ea typeface="HG丸ｺﾞｼｯｸM-PRO" panose="020F0600000000000000" pitchFamily="50" charset="-128"/>
              </a:rPr>
              <a:t>ＯＭＭビル　</a:t>
            </a:r>
            <a:r>
              <a:rPr lang="en-US" altLang="ja-JP" sz="2000" dirty="0">
                <a:solidFill>
                  <a:srgbClr val="002060"/>
                </a:solidFill>
                <a:latin typeface="HG丸ｺﾞｼｯｸM-PRO" panose="020F0600000000000000" pitchFamily="50" charset="-128"/>
                <a:ea typeface="HG丸ｺﾞｼｯｸM-PRO" panose="020F0600000000000000" pitchFamily="50" charset="-128"/>
              </a:rPr>
              <a:t>2</a:t>
            </a:r>
            <a:r>
              <a:rPr lang="ja-JP" altLang="en-US" sz="2000" dirty="0">
                <a:solidFill>
                  <a:srgbClr val="002060"/>
                </a:solidFill>
                <a:latin typeface="HG丸ｺﾞｼｯｸM-PRO" panose="020F0600000000000000" pitchFamily="50" charset="-128"/>
                <a:ea typeface="HG丸ｺﾞｼｯｸM-PRO" panose="020F0600000000000000" pitchFamily="50" charset="-128"/>
              </a:rPr>
              <a:t>階展示</a:t>
            </a:r>
            <a:r>
              <a:rPr lang="ja-JP" altLang="en-US" sz="2000" dirty="0" smtClean="0">
                <a:solidFill>
                  <a:srgbClr val="002060"/>
                </a:solidFill>
                <a:latin typeface="HG丸ｺﾞｼｯｸM-PRO" panose="020F0600000000000000" pitchFamily="50" charset="-128"/>
                <a:ea typeface="HG丸ｺﾞｼｯｸM-PRO" panose="020F0600000000000000" pitchFamily="50" charset="-128"/>
              </a:rPr>
              <a:t>ホールＡ</a:t>
            </a:r>
            <a:endParaRPr lang="en-US" altLang="ja-JP" sz="2000" dirty="0" smtClean="0">
              <a:solidFill>
                <a:srgbClr val="002060"/>
              </a:solidFill>
              <a:latin typeface="HG丸ｺﾞｼｯｸM-PRO" panose="020F0600000000000000" pitchFamily="50" charset="-128"/>
              <a:ea typeface="HG丸ｺﾞｼｯｸM-PRO" panose="020F0600000000000000" pitchFamily="50" charset="-128"/>
            </a:endParaRPr>
          </a:p>
          <a:p>
            <a:r>
              <a:rPr lang="ja-JP" altLang="en-US" sz="1600" dirty="0">
                <a:solidFill>
                  <a:srgbClr val="002060"/>
                </a:solidFill>
                <a:latin typeface="HG丸ｺﾞｼｯｸM-PRO" panose="020F0600000000000000" pitchFamily="50" charset="-128"/>
                <a:ea typeface="HG丸ｺﾞｼｯｸM-PRO" panose="020F0600000000000000" pitchFamily="50" charset="-128"/>
              </a:rPr>
              <a:t>　</a:t>
            </a:r>
            <a:r>
              <a:rPr lang="ja-JP" altLang="en-US" sz="1600" dirty="0" smtClean="0">
                <a:solidFill>
                  <a:srgbClr val="002060"/>
                </a:solidFill>
                <a:latin typeface="HG丸ｺﾞｼｯｸM-PRO" panose="020F0600000000000000" pitchFamily="50" charset="-128"/>
                <a:ea typeface="HG丸ｺﾞｼｯｸM-PRO" panose="020F0600000000000000" pitchFamily="50" charset="-128"/>
              </a:rPr>
              <a:t>　　　　</a:t>
            </a:r>
            <a:r>
              <a:rPr lang="ja-JP" altLang="en-US" sz="1400" dirty="0" smtClean="0">
                <a:solidFill>
                  <a:srgbClr val="002060"/>
                </a:solidFill>
                <a:latin typeface="HG丸ｺﾞｼｯｸM-PRO" panose="020F0600000000000000" pitchFamily="50" charset="-128"/>
                <a:ea typeface="HG丸ｺﾞｼｯｸM-PRO" panose="020F0600000000000000" pitchFamily="50" charset="-128"/>
              </a:rPr>
              <a:t>（大阪マーチャンダイズマートビル）</a:t>
            </a:r>
            <a:endParaRPr lang="en-US" altLang="ja-JP" sz="1400" dirty="0" smtClean="0">
              <a:solidFill>
                <a:srgbClr val="002060"/>
              </a:solidFill>
              <a:latin typeface="HG丸ｺﾞｼｯｸM-PRO" panose="020F0600000000000000" pitchFamily="50" charset="-128"/>
              <a:ea typeface="HG丸ｺﾞｼｯｸM-PRO" panose="020F0600000000000000" pitchFamily="50" charset="-128"/>
            </a:endParaRPr>
          </a:p>
          <a:p>
            <a:r>
              <a:rPr kumimoji="1" lang="ja-JP" altLang="en-US" sz="1600" dirty="0" smtClean="0">
                <a:solidFill>
                  <a:srgbClr val="002060"/>
                </a:solidFill>
                <a:latin typeface="HG丸ｺﾞｼｯｸM-PRO" panose="020F0600000000000000" pitchFamily="50" charset="-128"/>
                <a:ea typeface="HG丸ｺﾞｼｯｸM-PRO" panose="020F0600000000000000" pitchFamily="50" charset="-128"/>
              </a:rPr>
              <a:t>　　　　　 </a:t>
            </a:r>
            <a:r>
              <a:rPr lang="ja-JP" altLang="en-US" sz="1600" dirty="0" smtClean="0">
                <a:solidFill>
                  <a:srgbClr val="002060"/>
                </a:solidFill>
                <a:latin typeface="HG丸ｺﾞｼｯｸM-PRO" panose="020F0600000000000000" pitchFamily="50" charset="-128"/>
                <a:ea typeface="HG丸ｺﾞｼｯｸM-PRO" panose="020F0600000000000000" pitchFamily="50" charset="-128"/>
              </a:rPr>
              <a:t>住所：</a:t>
            </a:r>
            <a:r>
              <a:rPr kumimoji="1" lang="ja-JP" altLang="en-US" sz="1400" dirty="0" smtClean="0">
                <a:solidFill>
                  <a:srgbClr val="002060"/>
                </a:solidFill>
                <a:latin typeface="HG丸ｺﾞｼｯｸM-PRO" panose="020F0600000000000000" pitchFamily="50" charset="-128"/>
                <a:ea typeface="HG丸ｺﾞｼｯｸM-PRO" panose="020F0600000000000000" pitchFamily="50" charset="-128"/>
              </a:rPr>
              <a:t>大阪市中央区大手前１－７－３１</a:t>
            </a:r>
            <a:endParaRPr kumimoji="1" lang="en-US" altLang="ja-JP" sz="1400" dirty="0" smtClean="0">
              <a:solidFill>
                <a:srgbClr val="002060"/>
              </a:solidFill>
              <a:latin typeface="HG丸ｺﾞｼｯｸM-PRO" panose="020F0600000000000000" pitchFamily="50" charset="-128"/>
              <a:ea typeface="HG丸ｺﾞｼｯｸM-PRO" panose="020F0600000000000000" pitchFamily="50" charset="-128"/>
            </a:endParaRPr>
          </a:p>
          <a:p>
            <a:r>
              <a:rPr kumimoji="1" lang="ja-JP" altLang="en-US" sz="1600" dirty="0" smtClean="0">
                <a:solidFill>
                  <a:srgbClr val="002060"/>
                </a:solidFill>
                <a:latin typeface="HG丸ｺﾞｼｯｸM-PRO" panose="020F0600000000000000" pitchFamily="50" charset="-128"/>
                <a:ea typeface="HG丸ｺﾞｼｯｸM-PRO" panose="020F0600000000000000" pitchFamily="50" charset="-128"/>
              </a:rPr>
              <a:t>対象者　　</a:t>
            </a:r>
            <a:r>
              <a:rPr kumimoji="1" lang="ja-JP" altLang="en-US" sz="2000" dirty="0" smtClean="0">
                <a:solidFill>
                  <a:srgbClr val="002060"/>
                </a:solidFill>
                <a:latin typeface="HG丸ｺﾞｼｯｸM-PRO" panose="020F0600000000000000" pitchFamily="50" charset="-128"/>
                <a:ea typeface="HG丸ｺﾞｼｯｸM-PRO" panose="020F0600000000000000" pitchFamily="50" charset="-128"/>
              </a:rPr>
              <a:t>令和２年</a:t>
            </a:r>
            <a:r>
              <a:rPr kumimoji="1" lang="en-US" altLang="ja-JP" sz="2000" dirty="0" smtClean="0">
                <a:solidFill>
                  <a:srgbClr val="002060"/>
                </a:solidFill>
                <a:latin typeface="HG丸ｺﾞｼｯｸM-PRO" panose="020F0600000000000000" pitchFamily="50" charset="-128"/>
                <a:ea typeface="HG丸ｺﾞｼｯｸM-PRO" panose="020F0600000000000000" pitchFamily="50" charset="-128"/>
              </a:rPr>
              <a:t>3</a:t>
            </a:r>
            <a:r>
              <a:rPr kumimoji="1" lang="ja-JP" altLang="en-US" sz="2000" dirty="0" smtClean="0">
                <a:solidFill>
                  <a:srgbClr val="002060"/>
                </a:solidFill>
                <a:latin typeface="HG丸ｺﾞｼｯｸM-PRO" panose="020F0600000000000000" pitchFamily="50" charset="-128"/>
                <a:ea typeface="HG丸ｺﾞｼｯｸM-PRO" panose="020F0600000000000000" pitchFamily="50" charset="-128"/>
              </a:rPr>
              <a:t>月高等学校卒業予定者</a:t>
            </a:r>
            <a:endParaRPr kumimoji="1" lang="en-US" altLang="ja-JP" sz="2000" dirty="0" smtClean="0">
              <a:solidFill>
                <a:srgbClr val="002060"/>
              </a:solidFill>
              <a:latin typeface="HG丸ｺﾞｼｯｸM-PRO" panose="020F0600000000000000" pitchFamily="50" charset="-128"/>
              <a:ea typeface="HG丸ｺﾞｼｯｸM-PRO" panose="020F0600000000000000" pitchFamily="50" charset="-128"/>
            </a:endParaRPr>
          </a:p>
          <a:p>
            <a:r>
              <a:rPr lang="ja-JP" altLang="en-US" sz="1100" dirty="0" smtClean="0">
                <a:solidFill>
                  <a:srgbClr val="002060"/>
                </a:solidFill>
                <a:latin typeface="HG丸ｺﾞｼｯｸM-PRO" panose="020F0600000000000000" pitchFamily="50" charset="-128"/>
                <a:ea typeface="HG丸ｺﾞｼｯｸM-PRO" panose="020F0600000000000000" pitchFamily="50" charset="-128"/>
              </a:rPr>
              <a:t>　　　　　　（</a:t>
            </a:r>
            <a:r>
              <a:rPr lang="en-US" altLang="ja-JP" sz="1100" dirty="0" smtClean="0">
                <a:solidFill>
                  <a:srgbClr val="002060"/>
                </a:solidFill>
                <a:latin typeface="HG丸ｺﾞｼｯｸM-PRO" panose="020F0600000000000000" pitchFamily="50" charset="-128"/>
                <a:ea typeface="HG丸ｺﾞｼｯｸM-PRO" panose="020F0600000000000000" pitchFamily="50" charset="-128"/>
              </a:rPr>
              <a:t>※</a:t>
            </a:r>
            <a:r>
              <a:rPr lang="ja-JP" altLang="en-US" sz="1100" dirty="0">
                <a:solidFill>
                  <a:srgbClr val="002060"/>
                </a:solidFill>
                <a:latin typeface="HG丸ｺﾞｼｯｸM-PRO" panose="020F0600000000000000" pitchFamily="50" charset="-128"/>
                <a:ea typeface="HG丸ｺﾞｼｯｸM-PRO" panose="020F0600000000000000" pitchFamily="50" charset="-128"/>
              </a:rPr>
              <a:t>職業訓練コーナー・職業興味検査コーナーに</a:t>
            </a:r>
            <a:r>
              <a:rPr lang="ja-JP" altLang="en-US" sz="1100" dirty="0" smtClean="0">
                <a:solidFill>
                  <a:srgbClr val="002060"/>
                </a:solidFill>
                <a:latin typeface="HG丸ｺﾞｼｯｸM-PRO" panose="020F0600000000000000" pitchFamily="50" charset="-128"/>
                <a:ea typeface="HG丸ｺﾞｼｯｸM-PRO" panose="020F0600000000000000" pitchFamily="50" charset="-128"/>
              </a:rPr>
              <a:t>ついては、卒業年次前の生徒の方にも　　</a:t>
            </a:r>
            <a:endParaRPr lang="en-US" altLang="ja-JP" sz="1100" dirty="0" smtClean="0">
              <a:solidFill>
                <a:srgbClr val="002060"/>
              </a:solidFill>
              <a:latin typeface="HG丸ｺﾞｼｯｸM-PRO" panose="020F0600000000000000" pitchFamily="50" charset="-128"/>
              <a:ea typeface="HG丸ｺﾞｼｯｸM-PRO" panose="020F0600000000000000" pitchFamily="50" charset="-128"/>
            </a:endParaRPr>
          </a:p>
          <a:p>
            <a:r>
              <a:rPr lang="ja-JP" altLang="en-US" sz="1100" dirty="0">
                <a:solidFill>
                  <a:srgbClr val="002060"/>
                </a:solidFill>
                <a:latin typeface="HG丸ｺﾞｼｯｸM-PRO" panose="020F0600000000000000" pitchFamily="50" charset="-128"/>
                <a:ea typeface="HG丸ｺﾞｼｯｸM-PRO" panose="020F0600000000000000" pitchFamily="50" charset="-128"/>
              </a:rPr>
              <a:t>　</a:t>
            </a:r>
            <a:r>
              <a:rPr lang="ja-JP" altLang="en-US" sz="1100" dirty="0" smtClean="0">
                <a:solidFill>
                  <a:srgbClr val="002060"/>
                </a:solidFill>
                <a:latin typeface="HG丸ｺﾞｼｯｸM-PRO" panose="020F0600000000000000" pitchFamily="50" charset="-128"/>
                <a:ea typeface="HG丸ｺﾞｼｯｸM-PRO" panose="020F0600000000000000" pitchFamily="50" charset="-128"/>
              </a:rPr>
              <a:t>　　　　　　ご</a:t>
            </a:r>
            <a:r>
              <a:rPr lang="ja-JP" altLang="en-US" sz="1100" dirty="0">
                <a:solidFill>
                  <a:srgbClr val="002060"/>
                </a:solidFill>
                <a:latin typeface="HG丸ｺﾞｼｯｸM-PRO" panose="020F0600000000000000" pitchFamily="50" charset="-128"/>
                <a:ea typeface="HG丸ｺﾞｼｯｸM-PRO" panose="020F0600000000000000" pitchFamily="50" charset="-128"/>
              </a:rPr>
              <a:t>利用</a:t>
            </a:r>
            <a:r>
              <a:rPr lang="ja-JP" altLang="en-US" sz="1100" dirty="0" smtClean="0">
                <a:solidFill>
                  <a:srgbClr val="002060"/>
                </a:solidFill>
                <a:latin typeface="HG丸ｺﾞｼｯｸM-PRO" panose="020F0600000000000000" pitchFamily="50" charset="-128"/>
                <a:ea typeface="HG丸ｺﾞｼｯｸM-PRO" panose="020F0600000000000000" pitchFamily="50" charset="-128"/>
              </a:rPr>
              <a:t>頂けます。）</a:t>
            </a:r>
            <a:endParaRPr kumimoji="1" lang="en-US" altLang="ja-JP" sz="1100" dirty="0" smtClean="0">
              <a:solidFill>
                <a:srgbClr val="002060"/>
              </a:solidFill>
              <a:latin typeface="HG丸ｺﾞｼｯｸM-PRO" panose="020F0600000000000000" pitchFamily="50" charset="-128"/>
              <a:ea typeface="HG丸ｺﾞｼｯｸM-PRO" panose="020F0600000000000000" pitchFamily="50" charset="-128"/>
            </a:endParaRPr>
          </a:p>
        </p:txBody>
      </p:sp>
      <p:grpSp>
        <p:nvGrpSpPr>
          <p:cNvPr id="339" name="グループ化 338"/>
          <p:cNvGrpSpPr/>
          <p:nvPr/>
        </p:nvGrpSpPr>
        <p:grpSpPr>
          <a:xfrm>
            <a:off x="0" y="8388530"/>
            <a:ext cx="6957490" cy="749705"/>
            <a:chOff x="0" y="8388530"/>
            <a:chExt cx="6957490" cy="749705"/>
          </a:xfrm>
        </p:grpSpPr>
        <p:sp>
          <p:nvSpPr>
            <p:cNvPr id="337" name="テキスト ボックス 336"/>
            <p:cNvSpPr txBox="1"/>
            <p:nvPr/>
          </p:nvSpPr>
          <p:spPr>
            <a:xfrm>
              <a:off x="0" y="8388530"/>
              <a:ext cx="6858000" cy="338554"/>
            </a:xfrm>
            <a:prstGeom prst="rect">
              <a:avLst/>
            </a:prstGeom>
            <a:noFill/>
          </p:spPr>
          <p:txBody>
            <a:bodyPr wrap="square" rtlCol="0">
              <a:spAutoFit/>
            </a:bodyPr>
            <a:lstStyle/>
            <a:p>
              <a:r>
                <a:rPr kumimoji="1" lang="ja-JP" altLang="en-US" sz="800" dirty="0" smtClean="0"/>
                <a:t>主催　厚生労働省、大阪労働局、公共職業安定所（ハローワーク）、大阪府教育庁、大阪市教育委員会、堺市教育委員会、</a:t>
              </a:r>
              <a:endParaRPr kumimoji="1" lang="en-US" altLang="ja-JP" sz="800" dirty="0" smtClean="0"/>
            </a:p>
            <a:p>
              <a:r>
                <a:rPr kumimoji="1" lang="ja-JP" altLang="en-US" sz="800" dirty="0" smtClean="0"/>
                <a:t>　　　　一般社団法人大阪府雇用開発協会</a:t>
              </a:r>
              <a:endParaRPr kumimoji="1" lang="ja-JP" altLang="en-US" sz="800" dirty="0"/>
            </a:p>
          </p:txBody>
        </p:sp>
        <p:sp>
          <p:nvSpPr>
            <p:cNvPr id="338" name="テキスト ボックス 337"/>
            <p:cNvSpPr txBox="1"/>
            <p:nvPr/>
          </p:nvSpPr>
          <p:spPr>
            <a:xfrm>
              <a:off x="0" y="8676570"/>
              <a:ext cx="6957490" cy="461665"/>
            </a:xfrm>
            <a:prstGeom prst="rect">
              <a:avLst/>
            </a:prstGeom>
            <a:noFill/>
          </p:spPr>
          <p:txBody>
            <a:bodyPr wrap="square" rtlCol="0">
              <a:spAutoFit/>
            </a:bodyPr>
            <a:lstStyle/>
            <a:p>
              <a:r>
                <a:rPr lang="ja-JP" altLang="en-US" sz="800" dirty="0" smtClean="0"/>
                <a:t>協力　</a:t>
              </a:r>
              <a:r>
                <a:rPr lang="zh-TW" altLang="en-US" sz="800" dirty="0">
                  <a:latin typeface="ＭＳ Ｐゴシック" panose="020B0600070205080204" pitchFamily="50" charset="-128"/>
                  <a:ea typeface="ＭＳ Ｐゴシック" panose="020B0600070205080204" pitchFamily="50" charset="-128"/>
                </a:rPr>
                <a:t>大阪新卒者等人材確保推進本部</a:t>
              </a:r>
              <a:r>
                <a:rPr lang="ja-JP" altLang="en-US" sz="800" dirty="0" smtClean="0"/>
                <a:t>（大阪労働局、近畿経済産業局、大阪府、大阪市、堺市、（公社）関西経済連合会、</a:t>
              </a:r>
              <a:endParaRPr lang="en-US" altLang="ja-JP" sz="800" dirty="0" smtClean="0"/>
            </a:p>
            <a:p>
              <a:r>
                <a:rPr lang="ja-JP" altLang="en-US" sz="800" dirty="0" smtClean="0"/>
                <a:t>　　　　日本労働組合総連合会大阪府連合会、関西学生就職指導研究会、大阪府高等学校進路指導研究会、（一社）大阪府専修学校各種学校連合会、</a:t>
              </a:r>
              <a:endParaRPr lang="en-US" altLang="ja-JP" sz="800" dirty="0" smtClean="0"/>
            </a:p>
            <a:p>
              <a:r>
                <a:rPr lang="ja-JP" altLang="en-US" sz="800" dirty="0" smtClean="0"/>
                <a:t>　　　　大阪府中小企業団体中央会）、独立行政法人高齢・障害・求職者雇用支援機構大阪支部</a:t>
              </a:r>
              <a:r>
                <a:rPr lang="ja-JP" altLang="en-US" sz="800" dirty="0"/>
                <a:t>、関西職業能力開発促進センター、近畿職業能力開発</a:t>
              </a:r>
              <a:r>
                <a:rPr lang="ja-JP" altLang="en-US" sz="800" dirty="0" smtClean="0"/>
                <a:t>大学校</a:t>
              </a:r>
              <a:endParaRPr kumimoji="1" lang="ja-JP" altLang="en-US" sz="800" dirty="0"/>
            </a:p>
          </p:txBody>
        </p:sp>
      </p:grpSp>
      <p:grpSp>
        <p:nvGrpSpPr>
          <p:cNvPr id="346" name="グループ化 345"/>
          <p:cNvGrpSpPr/>
          <p:nvPr/>
        </p:nvGrpSpPr>
        <p:grpSpPr>
          <a:xfrm>
            <a:off x="3356990" y="4663783"/>
            <a:ext cx="2910113" cy="3651030"/>
            <a:chOff x="3717040" y="4860041"/>
            <a:chExt cx="2910113" cy="3203097"/>
          </a:xfrm>
        </p:grpSpPr>
        <p:sp>
          <p:nvSpPr>
            <p:cNvPr id="330" name="テキスト ボックス 44"/>
            <p:cNvSpPr txBox="1"/>
            <p:nvPr/>
          </p:nvSpPr>
          <p:spPr>
            <a:xfrm>
              <a:off x="3745986" y="5979850"/>
              <a:ext cx="2881167" cy="688805"/>
            </a:xfrm>
            <a:prstGeom prst="rect">
              <a:avLst/>
            </a:prstGeom>
            <a:solidFill>
              <a:srgbClr val="FFCC99"/>
            </a:solid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200"/>
                </a:lnSpc>
                <a:spcBef>
                  <a:spcPct val="50000"/>
                </a:spcBef>
                <a:defRPr/>
              </a:pPr>
              <a:r>
                <a:rPr lang="ja-JP" altLang="en-US" sz="2000"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職業</a:t>
              </a:r>
              <a:r>
                <a:rPr lang="ja-JP" altLang="en-US" sz="2000" dirty="0" smtClean="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訓練コーナー</a:t>
              </a:r>
              <a:r>
                <a:rPr lang="ja-JP" altLang="en-US" sz="700" dirty="0" smtClean="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（ハロートレーニング）</a:t>
              </a:r>
              <a:endParaRPr lang="en-US" altLang="ja-JP" sz="1050" dirty="0" smtClean="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pPr>
                <a:lnSpc>
                  <a:spcPts val="1200"/>
                </a:lnSpc>
                <a:spcBef>
                  <a:spcPct val="50000"/>
                </a:spcBef>
                <a:defRPr/>
              </a:pPr>
              <a:r>
                <a:rPr lang="ja-JP" altLang="en-US" sz="1200" dirty="0" smtClean="0">
                  <a:latin typeface="HG丸ｺﾞｼｯｸM-PRO" panose="020F0600000000000000" pitchFamily="50" charset="-128"/>
                  <a:ea typeface="HG丸ｺﾞｼｯｸM-PRO" panose="020F0600000000000000" pitchFamily="50" charset="-128"/>
                </a:rPr>
                <a:t>職業訓練校から、将来役に立つ技能を身につけるための訓練内容ついて詳しく説明をします。</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331" name="テキスト ボックス 44"/>
            <p:cNvSpPr txBox="1"/>
            <p:nvPr/>
          </p:nvSpPr>
          <p:spPr>
            <a:xfrm>
              <a:off x="3734114" y="6742941"/>
              <a:ext cx="2881167" cy="675423"/>
            </a:xfrm>
            <a:prstGeom prst="rect">
              <a:avLst/>
            </a:prstGeom>
            <a:solidFill>
              <a:srgbClr val="CCFF99"/>
            </a:solid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200"/>
                </a:lnSpc>
                <a:spcBef>
                  <a:spcPct val="50000"/>
                </a:spcBef>
                <a:defRPr/>
              </a:pPr>
              <a:r>
                <a:rPr lang="ja-JP" altLang="en-US" sz="2000" dirty="0" smtClean="0">
                  <a:solidFill>
                    <a:schemeClr val="bg2">
                      <a:lumMod val="10000"/>
                    </a:schemeClr>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総合相談コーナー</a:t>
              </a:r>
              <a:endParaRPr lang="en-US" altLang="ja-JP" sz="2000" dirty="0" smtClean="0">
                <a:solidFill>
                  <a:schemeClr val="bg2">
                    <a:lumMod val="10000"/>
                  </a:schemeClr>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pPr>
                <a:lnSpc>
                  <a:spcPts val="1200"/>
                </a:lnSpc>
                <a:spcBef>
                  <a:spcPct val="50000"/>
                </a:spcBef>
                <a:defRPr/>
              </a:pPr>
              <a:r>
                <a:rPr lang="ja-JP" altLang="en-US" sz="1200" smtClean="0">
                  <a:solidFill>
                    <a:schemeClr val="bg2">
                      <a:lumMod val="10000"/>
                    </a:schemeClr>
                  </a:solidFill>
                  <a:latin typeface="HG丸ｺﾞｼｯｸM-PRO" panose="020F0600000000000000" pitchFamily="50" charset="-128"/>
                  <a:ea typeface="HG丸ｺﾞｼｯｸM-PRO" panose="020F0600000000000000" pitchFamily="50" charset="-128"/>
                </a:rPr>
                <a:t>ハローワーク</a:t>
              </a:r>
              <a:r>
                <a:rPr lang="ja-JP" altLang="en-US" sz="1200">
                  <a:solidFill>
                    <a:schemeClr val="bg2">
                      <a:lumMod val="10000"/>
                    </a:schemeClr>
                  </a:solidFill>
                  <a:latin typeface="HG丸ｺﾞｼｯｸM-PRO" panose="020F0600000000000000" pitchFamily="50" charset="-128"/>
                  <a:ea typeface="HG丸ｺﾞｼｯｸM-PRO" panose="020F0600000000000000" pitchFamily="50" charset="-128"/>
                </a:rPr>
                <a:t>職員</a:t>
              </a:r>
              <a:r>
                <a:rPr lang="ja-JP" altLang="en-US" sz="1200" smtClean="0">
                  <a:solidFill>
                    <a:schemeClr val="bg2">
                      <a:lumMod val="10000"/>
                    </a:schemeClr>
                  </a:solidFill>
                  <a:latin typeface="HG丸ｺﾞｼｯｸM-PRO" panose="020F0600000000000000" pitchFamily="50" charset="-128"/>
                  <a:ea typeface="HG丸ｺﾞｼｯｸM-PRO" panose="020F0600000000000000" pitchFamily="50" charset="-128"/>
                </a:rPr>
                <a:t>が</a:t>
              </a:r>
              <a:r>
                <a:rPr lang="ja-JP" altLang="en-US" sz="1200" dirty="0" smtClean="0">
                  <a:solidFill>
                    <a:schemeClr val="bg2">
                      <a:lumMod val="10000"/>
                    </a:schemeClr>
                  </a:solidFill>
                  <a:latin typeface="HG丸ｺﾞｼｯｸM-PRO" panose="020F0600000000000000" pitchFamily="50" charset="-128"/>
                  <a:ea typeface="HG丸ｺﾞｼｯｸM-PRO" panose="020F0600000000000000" pitchFamily="50" charset="-128"/>
                </a:rPr>
                <a:t>就職活動やお仕事に関する相談にお答えします。</a:t>
              </a:r>
              <a:endParaRPr lang="en-US" altLang="ja-JP" sz="1200" dirty="0" smtClean="0">
                <a:solidFill>
                  <a:schemeClr val="bg2">
                    <a:lumMod val="10000"/>
                  </a:schemeClr>
                </a:solidFill>
                <a:latin typeface="HG丸ｺﾞｼｯｸM-PRO" panose="020F0600000000000000" pitchFamily="50" charset="-128"/>
                <a:ea typeface="HG丸ｺﾞｼｯｸM-PRO" panose="020F0600000000000000" pitchFamily="50" charset="-128"/>
              </a:endParaRPr>
            </a:p>
            <a:p>
              <a:pPr>
                <a:lnSpc>
                  <a:spcPts val="1200"/>
                </a:lnSpc>
                <a:spcBef>
                  <a:spcPct val="50000"/>
                </a:spcBef>
                <a:defRPr/>
              </a:pP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200"/>
                </a:lnSpc>
                <a:spcBef>
                  <a:spcPct val="50000"/>
                </a:spcBef>
                <a:defRPr/>
              </a:pPr>
              <a:endParaRPr lang="en-US" altLang="ja-JP" sz="1200" dirty="0">
                <a:latin typeface="HG丸ｺﾞｼｯｸM-PRO" panose="020F0600000000000000" pitchFamily="50" charset="-128"/>
                <a:ea typeface="HG丸ｺﾞｼｯｸM-PRO" panose="020F0600000000000000" pitchFamily="50" charset="-128"/>
              </a:endParaRPr>
            </a:p>
          </p:txBody>
        </p:sp>
        <p:sp>
          <p:nvSpPr>
            <p:cNvPr id="332" name="正方形/長方形 331"/>
            <p:cNvSpPr/>
            <p:nvPr/>
          </p:nvSpPr>
          <p:spPr>
            <a:xfrm>
              <a:off x="3717040" y="4860041"/>
              <a:ext cx="2880667" cy="24490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latin typeface="HGP創英角ｺﾞｼｯｸUB" panose="020B0900000000000000" pitchFamily="50" charset="-128"/>
                  <a:ea typeface="HGP創英角ｺﾞｼｯｸUB" panose="020B0900000000000000" pitchFamily="50" charset="-128"/>
                </a:rPr>
                <a:t>コーナー紹介</a:t>
              </a:r>
              <a:endParaRPr kumimoji="1" lang="ja-JP" altLang="en-US" sz="1100" dirty="0">
                <a:latin typeface="HGP創英角ｺﾞｼｯｸUB" panose="020B0900000000000000" pitchFamily="50" charset="-128"/>
                <a:ea typeface="HGP創英角ｺﾞｼｯｸUB" panose="020B0900000000000000" pitchFamily="50" charset="-128"/>
              </a:endParaRPr>
            </a:p>
          </p:txBody>
        </p:sp>
        <p:sp>
          <p:nvSpPr>
            <p:cNvPr id="341" name="テキスト ボックス 44"/>
            <p:cNvSpPr txBox="1"/>
            <p:nvPr/>
          </p:nvSpPr>
          <p:spPr>
            <a:xfrm>
              <a:off x="3740454" y="7485631"/>
              <a:ext cx="2881167" cy="577507"/>
            </a:xfrm>
            <a:prstGeom prst="rect">
              <a:avLst/>
            </a:prstGeom>
            <a:solidFill>
              <a:srgbClr val="FFFF99"/>
            </a:solidFill>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200"/>
                </a:lnSpc>
                <a:spcBef>
                  <a:spcPct val="50000"/>
                </a:spcBef>
                <a:defRPr/>
              </a:pPr>
              <a:r>
                <a:rPr lang="ja-JP" altLang="en-US" sz="2000" dirty="0">
                  <a:solidFill>
                    <a:schemeClr val="bg2">
                      <a:lumMod val="10000"/>
                    </a:schemeClr>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職業</a:t>
              </a:r>
              <a:r>
                <a:rPr lang="ja-JP" altLang="en-US" sz="2000" dirty="0" smtClean="0">
                  <a:solidFill>
                    <a:schemeClr val="bg2">
                      <a:lumMod val="10000"/>
                    </a:schemeClr>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興味検査コーナー</a:t>
              </a:r>
              <a:endParaRPr lang="en-US" altLang="ja-JP" sz="2000" dirty="0" smtClean="0">
                <a:solidFill>
                  <a:schemeClr val="bg2">
                    <a:lumMod val="10000"/>
                  </a:schemeClr>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pPr>
                <a:lnSpc>
                  <a:spcPts val="1200"/>
                </a:lnSpc>
                <a:spcBef>
                  <a:spcPct val="50000"/>
                </a:spcBef>
                <a:defRPr/>
              </a:pPr>
              <a:r>
                <a:rPr lang="ja-JP" altLang="en-US" sz="1200" dirty="0" smtClean="0">
                  <a:latin typeface="HG丸ｺﾞｼｯｸM-PRO" panose="020F0600000000000000" pitchFamily="50" charset="-128"/>
                  <a:ea typeface="HG丸ｺﾞｼｯｸM-PRO" panose="020F0600000000000000" pitchFamily="50" charset="-128"/>
                </a:rPr>
                <a:t>職業興味検査を行い、自分がどの業界に興味があるのか知ることができます。</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200"/>
                </a:lnSpc>
                <a:spcBef>
                  <a:spcPct val="50000"/>
                </a:spcBef>
                <a:defRPr/>
              </a:pPr>
              <a:endParaRPr lang="en-US" altLang="ja-JP" sz="1200" dirty="0">
                <a:latin typeface="HG丸ｺﾞｼｯｸM-PRO" panose="020F0600000000000000" pitchFamily="50" charset="-128"/>
                <a:ea typeface="HG丸ｺﾞｼｯｸM-PRO" panose="020F0600000000000000" pitchFamily="50" charset="-128"/>
              </a:endParaRPr>
            </a:p>
          </p:txBody>
        </p:sp>
      </p:grpSp>
      <p:grpSp>
        <p:nvGrpSpPr>
          <p:cNvPr id="317" name="グループ化 316"/>
          <p:cNvGrpSpPr/>
          <p:nvPr/>
        </p:nvGrpSpPr>
        <p:grpSpPr>
          <a:xfrm rot="21014827">
            <a:off x="58694" y="691441"/>
            <a:ext cx="1658401" cy="1538684"/>
            <a:chOff x="645396" y="1619671"/>
            <a:chExt cx="5231876" cy="5080899"/>
          </a:xfrm>
        </p:grpSpPr>
        <p:grpSp>
          <p:nvGrpSpPr>
            <p:cNvPr id="323" name="グループ化 322"/>
            <p:cNvGrpSpPr/>
            <p:nvPr/>
          </p:nvGrpSpPr>
          <p:grpSpPr>
            <a:xfrm>
              <a:off x="645396" y="1619671"/>
              <a:ext cx="5231876" cy="5080899"/>
              <a:chOff x="745237" y="3120171"/>
              <a:chExt cx="2968452" cy="2992368"/>
            </a:xfrm>
          </p:grpSpPr>
          <p:sp>
            <p:nvSpPr>
              <p:cNvPr id="363" name="フリーフォーム 362"/>
              <p:cNvSpPr/>
              <p:nvPr/>
            </p:nvSpPr>
            <p:spPr>
              <a:xfrm rot="2816660">
                <a:off x="2530098" y="3521993"/>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29000">
                    <a:srgbClr val="FFCCCC">
                      <a:alpha val="51000"/>
                    </a:srgbClr>
                  </a:gs>
                  <a:gs pos="77000">
                    <a:schemeClr val="bg1"/>
                  </a:gs>
                </a:gsLst>
                <a:lin ang="54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4" name="フリーフォーム 363"/>
              <p:cNvSpPr/>
              <p:nvPr/>
            </p:nvSpPr>
            <p:spPr>
              <a:xfrm rot="21374649">
                <a:off x="1824810" y="3120171"/>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29000">
                    <a:srgbClr val="FFCCCC">
                      <a:alpha val="51000"/>
                    </a:srgbClr>
                  </a:gs>
                  <a:gs pos="77000">
                    <a:schemeClr val="bg1"/>
                  </a:gs>
                </a:gsLst>
                <a:lin ang="54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5" name="フリーフォーム 364"/>
              <p:cNvSpPr/>
              <p:nvPr/>
            </p:nvSpPr>
            <p:spPr>
              <a:xfrm rot="18273764">
                <a:off x="1173877" y="3617253"/>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29000">
                    <a:srgbClr val="FFCCCC">
                      <a:alpha val="51000"/>
                    </a:srgbClr>
                  </a:gs>
                  <a:gs pos="77000">
                    <a:schemeClr val="bg1"/>
                  </a:gs>
                </a:gsLst>
                <a:lin ang="54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6" name="フリーフォーム 365"/>
              <p:cNvSpPr/>
              <p:nvPr/>
            </p:nvSpPr>
            <p:spPr>
              <a:xfrm rot="7846219">
                <a:off x="2396357" y="4451247"/>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29000">
                    <a:srgbClr val="FFCCCC">
                      <a:alpha val="51000"/>
                    </a:srgbClr>
                  </a:gs>
                  <a:gs pos="77000">
                    <a:schemeClr val="bg1"/>
                  </a:gs>
                </a:gsLst>
                <a:lin ang="54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7" name="フリーフォーム 366"/>
              <p:cNvSpPr/>
              <p:nvPr/>
            </p:nvSpPr>
            <p:spPr>
              <a:xfrm rot="13181862">
                <a:off x="1448944" y="4500308"/>
                <a:ext cx="754951" cy="1612231"/>
              </a:xfrm>
              <a:custGeom>
                <a:avLst/>
                <a:gdLst>
                  <a:gd name="connsiteX0" fmla="*/ 613611 w 1263316"/>
                  <a:gd name="connsiteY0" fmla="*/ 1612231 h 1612231"/>
                  <a:gd name="connsiteX1" fmla="*/ 0 w 1263316"/>
                  <a:gd name="connsiteY1" fmla="*/ 721894 h 1612231"/>
                  <a:gd name="connsiteX2" fmla="*/ 517358 w 1263316"/>
                  <a:gd name="connsiteY2" fmla="*/ 0 h 1612231"/>
                  <a:gd name="connsiteX3" fmla="*/ 661737 w 1263316"/>
                  <a:gd name="connsiteY3" fmla="*/ 252663 h 1612231"/>
                  <a:gd name="connsiteX4" fmla="*/ 818148 w 1263316"/>
                  <a:gd name="connsiteY4" fmla="*/ 48126 h 1612231"/>
                  <a:gd name="connsiteX5" fmla="*/ 1263316 w 1263316"/>
                  <a:gd name="connsiteY5" fmla="*/ 757989 h 1612231"/>
                  <a:gd name="connsiteX6" fmla="*/ 613611 w 1263316"/>
                  <a:gd name="connsiteY6" fmla="*/ 1612231 h 1612231"/>
                  <a:gd name="connsiteX0" fmla="*/ 614055 w 1263760"/>
                  <a:gd name="connsiteY0" fmla="*/ 1612231 h 1612231"/>
                  <a:gd name="connsiteX1" fmla="*/ 444 w 1263760"/>
                  <a:gd name="connsiteY1" fmla="*/ 721894 h 1612231"/>
                  <a:gd name="connsiteX2" fmla="*/ 517802 w 1263760"/>
                  <a:gd name="connsiteY2" fmla="*/ 0 h 1612231"/>
                  <a:gd name="connsiteX3" fmla="*/ 662181 w 1263760"/>
                  <a:gd name="connsiteY3" fmla="*/ 252663 h 1612231"/>
                  <a:gd name="connsiteX4" fmla="*/ 818592 w 1263760"/>
                  <a:gd name="connsiteY4" fmla="*/ 48126 h 1612231"/>
                  <a:gd name="connsiteX5" fmla="*/ 1263760 w 1263760"/>
                  <a:gd name="connsiteY5" fmla="*/ 757989 h 1612231"/>
                  <a:gd name="connsiteX6" fmla="*/ 614055 w 1263760"/>
                  <a:gd name="connsiteY6" fmla="*/ 1612231 h 1612231"/>
                  <a:gd name="connsiteX0" fmla="*/ 397926 w 1047631"/>
                  <a:gd name="connsiteY0" fmla="*/ 1612231 h 1612231"/>
                  <a:gd name="connsiteX1" fmla="*/ 883 w 1047631"/>
                  <a:gd name="connsiteY1" fmla="*/ 770020 h 1612231"/>
                  <a:gd name="connsiteX2" fmla="*/ 301673 w 1047631"/>
                  <a:gd name="connsiteY2" fmla="*/ 0 h 1612231"/>
                  <a:gd name="connsiteX3" fmla="*/ 446052 w 1047631"/>
                  <a:gd name="connsiteY3" fmla="*/ 252663 h 1612231"/>
                  <a:gd name="connsiteX4" fmla="*/ 602463 w 1047631"/>
                  <a:gd name="connsiteY4" fmla="*/ 48126 h 1612231"/>
                  <a:gd name="connsiteX5" fmla="*/ 1047631 w 1047631"/>
                  <a:gd name="connsiteY5" fmla="*/ 757989 h 1612231"/>
                  <a:gd name="connsiteX6" fmla="*/ 397926 w 1047631"/>
                  <a:gd name="connsiteY6" fmla="*/ 1612231 h 1612231"/>
                  <a:gd name="connsiteX0" fmla="*/ 397926 w 1049792"/>
                  <a:gd name="connsiteY0" fmla="*/ 1612231 h 1612231"/>
                  <a:gd name="connsiteX1" fmla="*/ 883 w 1049792"/>
                  <a:gd name="connsiteY1" fmla="*/ 770020 h 1612231"/>
                  <a:gd name="connsiteX2" fmla="*/ 301673 w 1049792"/>
                  <a:gd name="connsiteY2" fmla="*/ 0 h 1612231"/>
                  <a:gd name="connsiteX3" fmla="*/ 446052 w 1049792"/>
                  <a:gd name="connsiteY3" fmla="*/ 252663 h 1612231"/>
                  <a:gd name="connsiteX4" fmla="*/ 602463 w 1049792"/>
                  <a:gd name="connsiteY4" fmla="*/ 48126 h 1612231"/>
                  <a:gd name="connsiteX5" fmla="*/ 1047631 w 1049792"/>
                  <a:gd name="connsiteY5" fmla="*/ 757989 h 1612231"/>
                  <a:gd name="connsiteX6" fmla="*/ 397926 w 1049792"/>
                  <a:gd name="connsiteY6" fmla="*/ 1612231 h 1612231"/>
                  <a:gd name="connsiteX0" fmla="*/ 397926 w 754951"/>
                  <a:gd name="connsiteY0" fmla="*/ 1612231 h 1612231"/>
                  <a:gd name="connsiteX1" fmla="*/ 883 w 754951"/>
                  <a:gd name="connsiteY1" fmla="*/ 770020 h 1612231"/>
                  <a:gd name="connsiteX2" fmla="*/ 301673 w 754951"/>
                  <a:gd name="connsiteY2" fmla="*/ 0 h 1612231"/>
                  <a:gd name="connsiteX3" fmla="*/ 446052 w 754951"/>
                  <a:gd name="connsiteY3" fmla="*/ 252663 h 1612231"/>
                  <a:gd name="connsiteX4" fmla="*/ 602463 w 754951"/>
                  <a:gd name="connsiteY4" fmla="*/ 48126 h 1612231"/>
                  <a:gd name="connsiteX5" fmla="*/ 746842 w 754951"/>
                  <a:gd name="connsiteY5" fmla="*/ 842210 h 1612231"/>
                  <a:gd name="connsiteX6" fmla="*/ 397926 w 754951"/>
                  <a:gd name="connsiteY6" fmla="*/ 1612231 h 161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951" h="1612231">
                    <a:moveTo>
                      <a:pt x="397926" y="1612231"/>
                    </a:moveTo>
                    <a:cubicBezTo>
                      <a:pt x="187373" y="1606215"/>
                      <a:pt x="16925" y="1038725"/>
                      <a:pt x="883" y="770020"/>
                    </a:cubicBezTo>
                    <a:cubicBezTo>
                      <a:pt x="-15159" y="501315"/>
                      <a:pt x="191384" y="78205"/>
                      <a:pt x="301673" y="0"/>
                    </a:cubicBezTo>
                    <a:lnTo>
                      <a:pt x="446052" y="252663"/>
                    </a:lnTo>
                    <a:lnTo>
                      <a:pt x="602463" y="48126"/>
                    </a:lnTo>
                    <a:cubicBezTo>
                      <a:pt x="702726" y="132347"/>
                      <a:pt x="780931" y="581526"/>
                      <a:pt x="746842" y="842210"/>
                    </a:cubicBezTo>
                    <a:cubicBezTo>
                      <a:pt x="712753" y="1102894"/>
                      <a:pt x="572384" y="1610226"/>
                      <a:pt x="397926" y="1612231"/>
                    </a:cubicBezTo>
                    <a:close/>
                  </a:path>
                </a:pathLst>
              </a:custGeom>
              <a:gradFill>
                <a:gsLst>
                  <a:gs pos="29000">
                    <a:srgbClr val="FFCCCC">
                      <a:alpha val="51000"/>
                    </a:srgbClr>
                  </a:gs>
                  <a:gs pos="77000">
                    <a:schemeClr val="bg1"/>
                  </a:gs>
                </a:gsLst>
                <a:lin ang="54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24" name="グループ化 323"/>
            <p:cNvGrpSpPr/>
            <p:nvPr/>
          </p:nvGrpSpPr>
          <p:grpSpPr>
            <a:xfrm>
              <a:off x="2737132" y="3694269"/>
              <a:ext cx="1098677" cy="1104469"/>
              <a:chOff x="2670584" y="3686846"/>
              <a:chExt cx="1098677" cy="1104469"/>
            </a:xfrm>
          </p:grpSpPr>
          <p:grpSp>
            <p:nvGrpSpPr>
              <p:cNvPr id="325" name="グループ化 324"/>
              <p:cNvGrpSpPr/>
              <p:nvPr/>
            </p:nvGrpSpPr>
            <p:grpSpPr>
              <a:xfrm rot="20519930">
                <a:off x="2861477" y="3766249"/>
                <a:ext cx="215493" cy="569292"/>
                <a:chOff x="4437112" y="4355976"/>
                <a:chExt cx="216024" cy="504056"/>
              </a:xfrm>
            </p:grpSpPr>
            <p:sp>
              <p:nvSpPr>
                <p:cNvPr id="361" name="円/楕円 360"/>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2" name="直線コネクタ 361"/>
                <p:cNvCxnSpPr>
                  <a:stCxn id="361"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326" name="グループ化 325"/>
              <p:cNvGrpSpPr/>
              <p:nvPr/>
            </p:nvGrpSpPr>
            <p:grpSpPr>
              <a:xfrm rot="2021377">
                <a:off x="3571506" y="3937205"/>
                <a:ext cx="197755" cy="351319"/>
                <a:chOff x="4263442" y="4355976"/>
                <a:chExt cx="400164" cy="486412"/>
              </a:xfrm>
            </p:grpSpPr>
            <p:sp>
              <p:nvSpPr>
                <p:cNvPr id="359" name="円/楕円 358"/>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0" name="直線コネクタ 359"/>
                <p:cNvCxnSpPr>
                  <a:stCxn id="359" idx="4"/>
                </p:cNvCxnSpPr>
                <p:nvPr/>
              </p:nvCxnSpPr>
              <p:spPr>
                <a:xfrm rot="19578623" flipH="1">
                  <a:off x="4263442" y="4633191"/>
                  <a:ext cx="400164" cy="209197"/>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327" name="グループ化 326"/>
              <p:cNvGrpSpPr/>
              <p:nvPr/>
            </p:nvGrpSpPr>
            <p:grpSpPr>
              <a:xfrm rot="17322988">
                <a:off x="2804945" y="4003508"/>
                <a:ext cx="157826" cy="426547"/>
                <a:chOff x="4437112" y="4355976"/>
                <a:chExt cx="216024" cy="504056"/>
              </a:xfrm>
            </p:grpSpPr>
            <p:sp>
              <p:nvSpPr>
                <p:cNvPr id="357" name="円/楕円 356"/>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8" name="直線コネクタ 357"/>
                <p:cNvCxnSpPr>
                  <a:stCxn id="357"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329" name="グループ化 328"/>
              <p:cNvGrpSpPr/>
              <p:nvPr/>
            </p:nvGrpSpPr>
            <p:grpSpPr>
              <a:xfrm rot="1124665">
                <a:off x="3282324" y="3686846"/>
                <a:ext cx="271921" cy="616396"/>
                <a:chOff x="4437112" y="4355976"/>
                <a:chExt cx="216024" cy="504056"/>
              </a:xfrm>
            </p:grpSpPr>
            <p:sp>
              <p:nvSpPr>
                <p:cNvPr id="355" name="円/楕円 354"/>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6" name="直線コネクタ 355"/>
                <p:cNvCxnSpPr>
                  <a:stCxn id="355"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333" name="グループ化 332"/>
              <p:cNvGrpSpPr/>
              <p:nvPr/>
            </p:nvGrpSpPr>
            <p:grpSpPr>
              <a:xfrm>
                <a:off x="3082485" y="3689410"/>
                <a:ext cx="216024" cy="504056"/>
                <a:chOff x="4437112" y="4355976"/>
                <a:chExt cx="216024" cy="504056"/>
              </a:xfrm>
            </p:grpSpPr>
            <p:sp>
              <p:nvSpPr>
                <p:cNvPr id="353" name="円/楕円 352"/>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4" name="直線コネクタ 353"/>
                <p:cNvCxnSpPr>
                  <a:stCxn id="353"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335" name="グループ化 334"/>
              <p:cNvGrpSpPr/>
              <p:nvPr/>
            </p:nvGrpSpPr>
            <p:grpSpPr>
              <a:xfrm rot="12004805">
                <a:off x="2842827" y="4204815"/>
                <a:ext cx="197406" cy="535097"/>
                <a:chOff x="4437112" y="4355976"/>
                <a:chExt cx="216024" cy="504056"/>
              </a:xfrm>
            </p:grpSpPr>
            <p:sp>
              <p:nvSpPr>
                <p:cNvPr id="351" name="円/楕円 350"/>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2" name="直線コネクタ 351"/>
                <p:cNvCxnSpPr>
                  <a:stCxn id="351"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336" name="グループ化 335"/>
              <p:cNvGrpSpPr/>
              <p:nvPr/>
            </p:nvGrpSpPr>
            <p:grpSpPr>
              <a:xfrm rot="8260375">
                <a:off x="3410708" y="4325677"/>
                <a:ext cx="316170" cy="394063"/>
                <a:chOff x="4437112" y="4355976"/>
                <a:chExt cx="216024" cy="504056"/>
              </a:xfrm>
            </p:grpSpPr>
            <p:sp>
              <p:nvSpPr>
                <p:cNvPr id="349" name="円/楕円 348"/>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0" name="直線コネクタ 349"/>
                <p:cNvCxnSpPr>
                  <a:stCxn id="349"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342" name="グループ化 341"/>
              <p:cNvGrpSpPr/>
              <p:nvPr/>
            </p:nvGrpSpPr>
            <p:grpSpPr>
              <a:xfrm rot="10800000">
                <a:off x="3148410" y="4215251"/>
                <a:ext cx="154138" cy="576064"/>
                <a:chOff x="4437112" y="4355976"/>
                <a:chExt cx="216024" cy="504056"/>
              </a:xfrm>
            </p:grpSpPr>
            <p:sp>
              <p:nvSpPr>
                <p:cNvPr id="343" name="円/楕円 342"/>
                <p:cNvSpPr/>
                <p:nvPr/>
              </p:nvSpPr>
              <p:spPr>
                <a:xfrm>
                  <a:off x="4437112" y="4355976"/>
                  <a:ext cx="216024" cy="218914"/>
                </a:xfrm>
                <a:prstGeom prst="ellipse">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8" name="直線コネクタ 347"/>
                <p:cNvCxnSpPr>
                  <a:stCxn id="343" idx="4"/>
                </p:cNvCxnSpPr>
                <p:nvPr/>
              </p:nvCxnSpPr>
              <p:spPr>
                <a:xfrm>
                  <a:off x="4545124" y="4574890"/>
                  <a:ext cx="0" cy="28514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grpSp>
      <p:sp>
        <p:nvSpPr>
          <p:cNvPr id="14" name="テキスト ボックス 13"/>
          <p:cNvSpPr txBox="1"/>
          <p:nvPr/>
        </p:nvSpPr>
        <p:spPr>
          <a:xfrm>
            <a:off x="404580" y="107380"/>
            <a:ext cx="6336880" cy="1677382"/>
          </a:xfrm>
          <a:prstGeom prst="rect">
            <a:avLst/>
          </a:prstGeom>
          <a:noFill/>
        </p:spPr>
        <p:txBody>
          <a:bodyPr wrap="square" rtlCol="0">
            <a:spAutoFit/>
          </a:bodyPr>
          <a:lstStyle/>
          <a:p>
            <a:r>
              <a:rPr kumimoji="1" lang="ja-JP" altLang="en-US" sz="2500" b="1" dirty="0" smtClean="0">
                <a:solidFill>
                  <a:srgbClr val="002060"/>
                </a:solidFill>
                <a:latin typeface="HGP創英角ｺﾞｼｯｸUB" panose="020B0900000000000000" pitchFamily="50" charset="-128"/>
                <a:ea typeface="HGP創英角ｺﾞｼｯｸUB" panose="020B0900000000000000" pitchFamily="50" charset="-128"/>
              </a:rPr>
              <a:t>第</a:t>
            </a:r>
            <a:r>
              <a:rPr kumimoji="1" lang="en-US" altLang="ja-JP" sz="2500" b="1" dirty="0" smtClean="0">
                <a:solidFill>
                  <a:srgbClr val="002060"/>
                </a:solidFill>
                <a:latin typeface="HGP創英角ｺﾞｼｯｸUB" panose="020B0900000000000000" pitchFamily="50" charset="-128"/>
                <a:ea typeface="HGP創英角ｺﾞｼｯｸUB" panose="020B0900000000000000" pitchFamily="50" charset="-128"/>
              </a:rPr>
              <a:t>2</a:t>
            </a:r>
            <a:r>
              <a:rPr kumimoji="1" lang="ja-JP" altLang="en-US" sz="2500" b="1" dirty="0" smtClean="0">
                <a:solidFill>
                  <a:srgbClr val="002060"/>
                </a:solidFill>
                <a:latin typeface="HGP創英角ｺﾞｼｯｸUB" panose="020B0900000000000000" pitchFamily="50" charset="-128"/>
                <a:ea typeface="HGP創英角ｺﾞｼｯｸUB" panose="020B0900000000000000" pitchFamily="50" charset="-128"/>
              </a:rPr>
              <a:t>回令和</a:t>
            </a:r>
            <a:r>
              <a:rPr kumimoji="1" lang="en-US" altLang="ja-JP" sz="2500" b="1" dirty="0" smtClean="0">
                <a:solidFill>
                  <a:srgbClr val="002060"/>
                </a:solidFill>
                <a:latin typeface="HGP創英角ｺﾞｼｯｸUB" panose="020B0900000000000000" pitchFamily="50" charset="-128"/>
                <a:ea typeface="HGP創英角ｺﾞｼｯｸUB" panose="020B0900000000000000" pitchFamily="50" charset="-128"/>
              </a:rPr>
              <a:t>2</a:t>
            </a:r>
            <a:r>
              <a:rPr kumimoji="1" lang="ja-JP" altLang="en-US" sz="2500" b="1" dirty="0" smtClean="0">
                <a:solidFill>
                  <a:srgbClr val="002060"/>
                </a:solidFill>
                <a:latin typeface="HGP創英角ｺﾞｼｯｸUB" panose="020B0900000000000000" pitchFamily="50" charset="-128"/>
                <a:ea typeface="HGP創英角ｺﾞｼｯｸUB" panose="020B0900000000000000" pitchFamily="50" charset="-128"/>
              </a:rPr>
              <a:t>年</a:t>
            </a:r>
            <a:r>
              <a:rPr kumimoji="1" lang="en-US" altLang="ja-JP" sz="2500" b="1" dirty="0" smtClean="0">
                <a:solidFill>
                  <a:srgbClr val="002060"/>
                </a:solidFill>
                <a:latin typeface="HGP創英角ｺﾞｼｯｸUB" panose="020B0900000000000000" pitchFamily="50" charset="-128"/>
                <a:ea typeface="HGP創英角ｺﾞｼｯｸUB" panose="020B0900000000000000" pitchFamily="50" charset="-128"/>
              </a:rPr>
              <a:t>3</a:t>
            </a:r>
            <a:r>
              <a:rPr kumimoji="1" lang="ja-JP" altLang="en-US" sz="2500" b="1" dirty="0" smtClean="0">
                <a:solidFill>
                  <a:srgbClr val="002060"/>
                </a:solidFill>
                <a:latin typeface="HGP創英角ｺﾞｼｯｸUB" panose="020B0900000000000000" pitchFamily="50" charset="-128"/>
                <a:ea typeface="HGP創英角ｺﾞｼｯｸUB" panose="020B0900000000000000" pitchFamily="50" charset="-128"/>
              </a:rPr>
              <a:t>月高等学校卒業予定者</a:t>
            </a:r>
            <a:endParaRPr lang="en-US" altLang="ja-JP" sz="2500" b="1" dirty="0">
              <a:solidFill>
                <a:srgbClr val="002060"/>
              </a:solidFill>
              <a:latin typeface="HGP創英角ｺﾞｼｯｸUB" panose="020B0900000000000000" pitchFamily="50" charset="-128"/>
              <a:ea typeface="HGP創英角ｺﾞｼｯｸUB" panose="020B0900000000000000" pitchFamily="50" charset="-128"/>
            </a:endParaRPr>
          </a:p>
          <a:p>
            <a:pPr algn="ctr"/>
            <a:r>
              <a:rPr kumimoji="1" lang="ja-JP" altLang="en-US" sz="6000" dirty="0" smtClean="0">
                <a:solidFill>
                  <a:srgbClr val="00206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合同求人説明会</a:t>
            </a:r>
            <a:endParaRPr kumimoji="1" lang="en-US" altLang="ja-JP" sz="6000" dirty="0" smtClean="0">
              <a:solidFill>
                <a:srgbClr val="00206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endParaRPr kumimoji="1" lang="ja-JP" altLang="en-US" dirty="0">
              <a:solidFill>
                <a:srgbClr val="0070C0"/>
              </a:solidFill>
              <a:latin typeface="HGP創英角ｺﾞｼｯｸUB" panose="020B0900000000000000" pitchFamily="50" charset="-128"/>
              <a:ea typeface="HGP創英角ｺﾞｼｯｸUB" panose="020B0900000000000000" pitchFamily="50" charset="-128"/>
            </a:endParaRPr>
          </a:p>
        </p:txBody>
      </p:sp>
      <p:sp>
        <p:nvSpPr>
          <p:cNvPr id="5" name="テキスト ボックス 4"/>
          <p:cNvSpPr txBox="1"/>
          <p:nvPr/>
        </p:nvSpPr>
        <p:spPr>
          <a:xfrm>
            <a:off x="6087670" y="100460"/>
            <a:ext cx="649055" cy="276999"/>
          </a:xfrm>
          <a:prstGeom prst="rect">
            <a:avLst/>
          </a:prstGeom>
          <a:noFill/>
        </p:spPr>
        <p:txBody>
          <a:bodyPr wrap="square" rtlCol="0">
            <a:spAutoFit/>
          </a:bodyPr>
          <a:lstStyle/>
          <a:p>
            <a:r>
              <a:rPr kumimoji="1" lang="ja-JP" altLang="en-US" sz="1200" b="1" dirty="0" smtClean="0"/>
              <a:t>生徒用</a:t>
            </a:r>
            <a:endParaRPr kumimoji="1" lang="ja-JP" altLang="en-US" sz="1200" b="1" dirty="0"/>
          </a:p>
        </p:txBody>
      </p:sp>
      <p:sp>
        <p:nvSpPr>
          <p:cNvPr id="11" name="角丸四角形吹き出し 10"/>
          <p:cNvSpPr/>
          <p:nvPr/>
        </p:nvSpPr>
        <p:spPr>
          <a:xfrm>
            <a:off x="5514158" y="5148080"/>
            <a:ext cx="1260660" cy="723713"/>
          </a:xfrm>
          <a:prstGeom prst="wedgeRoundRectCallout">
            <a:avLst>
              <a:gd name="adj1" fmla="val -65224"/>
              <a:gd name="adj2" fmla="val -24758"/>
              <a:gd name="adj3" fmla="val 16667"/>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6" name="正方形/長方形 5"/>
          <p:cNvSpPr/>
          <p:nvPr/>
        </p:nvSpPr>
        <p:spPr>
          <a:xfrm>
            <a:off x="5450599" y="5203732"/>
            <a:ext cx="1434881" cy="600164"/>
          </a:xfrm>
          <a:prstGeom prst="rect">
            <a:avLst/>
          </a:prstGeom>
        </p:spPr>
        <p:txBody>
          <a:bodyPr wrap="square">
            <a:spAutoFit/>
          </a:bodyPr>
          <a:lstStyle/>
          <a:p>
            <a:r>
              <a:rPr lang="ja-JP" altLang="en-US" sz="800" b="1" dirty="0">
                <a:ln w="3175" cmpd="sng">
                  <a:noFill/>
                  <a:prstDash val="solid"/>
                </a:ln>
                <a:effectLst>
                  <a:outerShdw blurRad="63500" dir="3600000" algn="tl" rotWithShape="0">
                    <a:srgbClr val="000000">
                      <a:alpha val="70000"/>
                    </a:srgbClr>
                  </a:outerShdw>
                </a:effectLst>
              </a:rPr>
              <a:t>残業時間や有給休暇など</a:t>
            </a:r>
            <a:endParaRPr lang="en-US" altLang="ja-JP" sz="800" b="1" dirty="0">
              <a:ln w="3175" cmpd="sng">
                <a:noFill/>
                <a:prstDash val="solid"/>
              </a:ln>
              <a:effectLst>
                <a:outerShdw blurRad="63500" dir="3600000" algn="tl" rotWithShape="0">
                  <a:srgbClr val="000000">
                    <a:alpha val="70000"/>
                  </a:srgbClr>
                </a:outerShdw>
              </a:effectLst>
            </a:endParaRPr>
          </a:p>
          <a:p>
            <a:r>
              <a:rPr lang="ja-JP" altLang="en-US" sz="800" b="1" dirty="0">
                <a:ln w="3175" cmpd="sng">
                  <a:noFill/>
                  <a:prstDash val="solid"/>
                </a:ln>
                <a:effectLst>
                  <a:outerShdw blurRad="63500" dir="3600000" algn="tl" rotWithShape="0">
                    <a:srgbClr val="000000">
                      <a:alpha val="70000"/>
                    </a:srgbClr>
                  </a:outerShdw>
                </a:effectLst>
              </a:rPr>
              <a:t>５つの</a:t>
            </a:r>
            <a:r>
              <a:rPr lang="ja-JP" altLang="en-US" sz="900" b="1" dirty="0">
                <a:ln w="3175" cmpd="sng">
                  <a:noFill/>
                  <a:prstDash val="solid"/>
                </a:ln>
                <a:effectLst>
                  <a:outerShdw blurRad="63500" dir="3600000" algn="tl" rotWithShape="0">
                    <a:srgbClr val="000000">
                      <a:alpha val="70000"/>
                    </a:srgbClr>
                  </a:outerShdw>
                </a:effectLst>
              </a:rPr>
              <a:t>「働きやすい」</a:t>
            </a:r>
            <a:r>
              <a:rPr lang="ja-JP" altLang="en-US" sz="800" b="1" dirty="0">
                <a:ln w="3175" cmpd="sng">
                  <a:noFill/>
                  <a:prstDash val="solid"/>
                </a:ln>
                <a:effectLst>
                  <a:outerShdw blurRad="63500" dir="3600000" algn="tl" rotWithShape="0">
                    <a:srgbClr val="000000">
                      <a:alpha val="70000"/>
                    </a:srgbClr>
                  </a:outerShdw>
                </a:effectLst>
              </a:rPr>
              <a:t>基準</a:t>
            </a:r>
            <a:r>
              <a:rPr lang="ja-JP" altLang="en-US" sz="800" b="1" dirty="0" smtClean="0">
                <a:ln w="3175" cmpd="sng">
                  <a:noFill/>
                  <a:prstDash val="solid"/>
                </a:ln>
                <a:effectLst>
                  <a:outerShdw blurRad="63500" dir="3600000" algn="tl" rotWithShape="0">
                    <a:srgbClr val="000000">
                      <a:alpha val="70000"/>
                    </a:srgbClr>
                  </a:outerShdw>
                </a:effectLst>
              </a:rPr>
              <a:t>を</a:t>
            </a:r>
            <a:r>
              <a:rPr lang="en-US" altLang="ja-JP" sz="800" b="1" dirty="0" smtClean="0">
                <a:ln w="3175" cmpd="sng">
                  <a:noFill/>
                  <a:prstDash val="solid"/>
                </a:ln>
                <a:effectLst>
                  <a:outerShdw blurRad="63500" dir="3600000" algn="tl" rotWithShape="0">
                    <a:srgbClr val="000000">
                      <a:alpha val="70000"/>
                    </a:srgbClr>
                  </a:outerShdw>
                </a:effectLst>
              </a:rPr>
              <a:t/>
            </a:r>
            <a:br>
              <a:rPr lang="en-US" altLang="ja-JP" sz="800" b="1" dirty="0" smtClean="0">
                <a:ln w="3175" cmpd="sng">
                  <a:noFill/>
                  <a:prstDash val="solid"/>
                </a:ln>
                <a:effectLst>
                  <a:outerShdw blurRad="63500" dir="3600000" algn="tl" rotWithShape="0">
                    <a:srgbClr val="000000">
                      <a:alpha val="70000"/>
                    </a:srgbClr>
                  </a:outerShdw>
                </a:effectLst>
              </a:rPr>
            </a:br>
            <a:r>
              <a:rPr lang="ja-JP" altLang="en-US" sz="800" b="1" dirty="0" smtClean="0">
                <a:ln w="3175" cmpd="sng">
                  <a:noFill/>
                  <a:prstDash val="solid"/>
                </a:ln>
                <a:effectLst>
                  <a:outerShdw blurRad="63500" dir="3600000" algn="tl" rotWithShape="0">
                    <a:srgbClr val="000000">
                      <a:alpha val="70000"/>
                    </a:srgbClr>
                  </a:outerShdw>
                </a:effectLst>
              </a:rPr>
              <a:t>より多く満たした企業と</a:t>
            </a:r>
            <a:endParaRPr lang="en-US" altLang="ja-JP" sz="800" b="1" dirty="0" smtClean="0">
              <a:ln w="3175" cmpd="sng">
                <a:noFill/>
                <a:prstDash val="solid"/>
              </a:ln>
              <a:effectLst>
                <a:outerShdw blurRad="63500" dir="3600000" algn="tl" rotWithShape="0">
                  <a:srgbClr val="000000">
                    <a:alpha val="70000"/>
                  </a:srgbClr>
                </a:outerShdw>
              </a:effectLst>
            </a:endParaRPr>
          </a:p>
          <a:p>
            <a:r>
              <a:rPr lang="ja-JP" altLang="en-US" sz="800" b="1" dirty="0" smtClean="0">
                <a:ln w="3175" cmpd="sng">
                  <a:noFill/>
                  <a:prstDash val="solid"/>
                </a:ln>
                <a:effectLst>
                  <a:outerShdw blurRad="63500" dir="3600000" algn="tl" rotWithShape="0">
                    <a:srgbClr val="000000">
                      <a:alpha val="70000"/>
                    </a:srgbClr>
                  </a:outerShdw>
                </a:effectLst>
              </a:rPr>
              <a:t>出会えるチャンスです！！</a:t>
            </a:r>
            <a:endParaRPr lang="en-US" altLang="ja-JP" sz="800" b="1" dirty="0">
              <a:ln w="3175" cmpd="sng">
                <a:noFill/>
                <a:prstDash val="solid"/>
              </a:ln>
              <a:effectLst>
                <a:outerShdw blurRad="63500" dir="3600000" algn="tl" rotWithShape="0">
                  <a:srgbClr val="000000">
                    <a:alpha val="70000"/>
                  </a:srgbClr>
                </a:outerShdw>
              </a:effectLst>
            </a:endParaRPr>
          </a:p>
        </p:txBody>
      </p:sp>
      <p:sp>
        <p:nvSpPr>
          <p:cNvPr id="540" name="テキスト ボックス 539"/>
          <p:cNvSpPr txBox="1"/>
          <p:nvPr/>
        </p:nvSpPr>
        <p:spPr>
          <a:xfrm>
            <a:off x="116540" y="6732300"/>
            <a:ext cx="4802227" cy="523220"/>
          </a:xfrm>
          <a:prstGeom prst="rect">
            <a:avLst/>
          </a:prstGeom>
          <a:noFill/>
        </p:spPr>
        <p:txBody>
          <a:bodyPr wrap="square" rtlCol="0">
            <a:spAutoFit/>
          </a:bodyPr>
          <a:lstStyle/>
          <a:p>
            <a:pPr>
              <a:lnSpc>
                <a:spcPts val="1200"/>
              </a:lnSpc>
              <a:spcBef>
                <a:spcPct val="50000"/>
              </a:spcBef>
              <a:defRPr/>
            </a:pPr>
            <a:r>
              <a:rPr lang="ja-JP" altLang="en-US" sz="1600" b="1" dirty="0" smtClean="0">
                <a:solidFill>
                  <a:srgbClr val="FF0000"/>
                </a:solidFill>
                <a:latin typeface="HG丸ｺﾞｼｯｸM-PRO" panose="020F0600000000000000" pitchFamily="50" charset="-128"/>
                <a:ea typeface="HG丸ｺﾞｼｯｸM-PRO" panose="020F0600000000000000" pitchFamily="50" charset="-128"/>
              </a:rPr>
              <a:t>企業の方と直接会って、</a:t>
            </a:r>
            <a:endParaRPr lang="en-US" altLang="ja-JP" sz="1600" b="1" dirty="0" smtClean="0">
              <a:solidFill>
                <a:srgbClr val="FF0000"/>
              </a:solidFill>
              <a:latin typeface="HG丸ｺﾞｼｯｸM-PRO" panose="020F0600000000000000" pitchFamily="50" charset="-128"/>
              <a:ea typeface="HG丸ｺﾞｼｯｸM-PRO" panose="020F0600000000000000" pitchFamily="50" charset="-128"/>
            </a:endParaRPr>
          </a:p>
          <a:p>
            <a:pPr>
              <a:lnSpc>
                <a:spcPts val="1200"/>
              </a:lnSpc>
              <a:spcBef>
                <a:spcPct val="50000"/>
              </a:spcBef>
              <a:defRPr/>
            </a:pPr>
            <a:r>
              <a:rPr kumimoji="1" lang="ja-JP" altLang="en-US" sz="1600" b="1" dirty="0">
                <a:solidFill>
                  <a:srgbClr val="FF0000"/>
                </a:solidFill>
                <a:latin typeface="HG丸ｺﾞｼｯｸM-PRO" panose="020F0600000000000000" pitchFamily="50" charset="-128"/>
                <a:ea typeface="HG丸ｺﾞｼｯｸM-PRO" panose="020F0600000000000000" pitchFamily="50" charset="-128"/>
              </a:rPr>
              <a:t>企業</a:t>
            </a:r>
            <a:r>
              <a:rPr kumimoji="1" lang="ja-JP" altLang="en-US" sz="1600" b="1" dirty="0" smtClean="0">
                <a:solidFill>
                  <a:srgbClr val="FF0000"/>
                </a:solidFill>
                <a:latin typeface="HG丸ｺﾞｼｯｸM-PRO" panose="020F0600000000000000" pitchFamily="50" charset="-128"/>
                <a:ea typeface="HG丸ｺﾞｼｯｸM-PRO" panose="020F0600000000000000" pitchFamily="50" charset="-128"/>
              </a:rPr>
              <a:t>の雰囲気を掴むチャンス</a:t>
            </a:r>
            <a:r>
              <a:rPr lang="ja-JP" altLang="en-US" sz="1600" b="1" dirty="0">
                <a:solidFill>
                  <a:srgbClr val="FF0000"/>
                </a:solidFill>
                <a:latin typeface="HG丸ｺﾞｼｯｸM-PRO" panose="020F0600000000000000" pitchFamily="50" charset="-128"/>
                <a:ea typeface="HG丸ｺﾞｼｯｸM-PRO" panose="020F0600000000000000" pitchFamily="50" charset="-128"/>
              </a:rPr>
              <a:t>！</a:t>
            </a:r>
            <a:endParaRPr kumimoji="1" lang="ja-JP" altLang="en-US" sz="16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340" name="テキスト ボックス 339"/>
          <p:cNvSpPr txBox="1"/>
          <p:nvPr/>
        </p:nvSpPr>
        <p:spPr>
          <a:xfrm>
            <a:off x="5589300" y="2762468"/>
            <a:ext cx="1440200" cy="369332"/>
          </a:xfrm>
          <a:prstGeom prst="rect">
            <a:avLst/>
          </a:prstGeom>
          <a:noFill/>
        </p:spPr>
        <p:txBody>
          <a:bodyPr wrap="square" rtlCol="0">
            <a:spAutoFit/>
          </a:bodyPr>
          <a:lstStyle/>
          <a:p>
            <a:r>
              <a:rPr kumimoji="1" lang="ja-JP" altLang="en-US" dirty="0" smtClean="0">
                <a:solidFill>
                  <a:srgbClr val="FF0000"/>
                </a:solidFill>
                <a:latin typeface="HGP創英角ﾎﾟｯﾌﾟ体" panose="040B0A00000000000000" pitchFamily="50" charset="-128"/>
                <a:ea typeface="HGP創英角ﾎﾟｯﾌﾟ体" panose="040B0A00000000000000" pitchFamily="50" charset="-128"/>
              </a:rPr>
              <a:t>参加予定！</a:t>
            </a:r>
            <a:endParaRPr kumimoji="1" lang="ja-JP" altLang="en-US" dirty="0">
              <a:solidFill>
                <a:srgbClr val="FF0000"/>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4271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1432</TotalTime>
  <Words>145</Words>
  <Application>Microsoft Office PowerPoint</Application>
  <PresentationFormat>画面に合わせる (4:3)</PresentationFormat>
  <Paragraphs>39</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HGP創英角ｺﾞｼｯｸUB</vt:lpstr>
      <vt:lpstr>HGP創英角ﾎﾟｯﾌﾟ体</vt:lpstr>
      <vt:lpstr>HG丸ｺﾞｼｯｸM-PRO</vt:lpstr>
      <vt:lpstr>ＭＳ Ｐゴシック</vt:lpstr>
      <vt:lpstr>Arial</vt:lpstr>
      <vt:lpstr>Calibri</vt:lpstr>
      <vt:lpstr>Office ​​テーマ</vt:lpstr>
      <vt:lpstr>PowerPoint プレゼンテーション</vt:lpstr>
    </vt:vector>
  </TitlesOfParts>
  <Company>厚生労働省職業安定局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ハローワークシステム</dc:creator>
  <cp:lastModifiedBy>前田　裕子</cp:lastModifiedBy>
  <cp:revision>137</cp:revision>
  <cp:lastPrinted>2018-01-04T00:29:47Z</cp:lastPrinted>
  <dcterms:created xsi:type="dcterms:W3CDTF">2017-11-28T05:23:13Z</dcterms:created>
  <dcterms:modified xsi:type="dcterms:W3CDTF">2019-11-26T07:19:03Z</dcterms:modified>
</cp:coreProperties>
</file>