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79" r:id="rId4"/>
    <p:sldId id="280" r:id="rId5"/>
    <p:sldId id="271" r:id="rId6"/>
    <p:sldId id="261" r:id="rId7"/>
    <p:sldId id="283" r:id="rId8"/>
    <p:sldId id="273" r:id="rId9"/>
    <p:sldId id="260" r:id="rId10"/>
    <p:sldId id="274" r:id="rId11"/>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A4FB"/>
    <a:srgbClr val="66C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23" autoAdjust="0"/>
  </p:normalViewPr>
  <p:slideViewPr>
    <p:cSldViewPr>
      <p:cViewPr>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443025936263048E-2"/>
          <c:y val="8.5005202896056162E-2"/>
          <c:w val="0.90590825496624972"/>
          <c:h val="0.57452624625751547"/>
        </c:manualLayout>
      </c:layout>
      <c:barChart>
        <c:barDir val="col"/>
        <c:grouping val="clustered"/>
        <c:varyColors val="0"/>
        <c:ser>
          <c:idx val="0"/>
          <c:order val="0"/>
          <c:tx>
            <c:v>相談支援専門員１人あたりの受給者数</c:v>
          </c:tx>
          <c:spPr>
            <a:solidFill>
              <a:schemeClr val="accent1">
                <a:lumMod val="75000"/>
              </a:schemeClr>
            </a:solidFill>
            <a:ln>
              <a:solidFill>
                <a:schemeClr val="tx1"/>
              </a:solidFill>
            </a:ln>
          </c:spPr>
          <c:invertIfNegative val="0"/>
          <c:dLbls>
            <c:dLbl>
              <c:idx val="3"/>
              <c:layout>
                <c:manualLayout>
                  <c:x val="1.4591884522353485E-3"/>
                  <c:y val="3.9000601899052932E-3"/>
                </c:manualLayout>
              </c:layout>
              <c:showLegendKey val="0"/>
              <c:showVal val="1"/>
              <c:showCatName val="0"/>
              <c:showSerName val="0"/>
              <c:showPercent val="0"/>
              <c:showBubbleSize val="0"/>
            </c:dLbl>
            <c:dLbl>
              <c:idx val="8"/>
              <c:layout>
                <c:manualLayout>
                  <c:x val="2.3494862672527681E-3"/>
                  <c:y val="-1.755107258474093E-2"/>
                </c:manualLayout>
              </c:layout>
              <c:showLegendKey val="0"/>
              <c:showVal val="1"/>
              <c:showCatName val="0"/>
              <c:showSerName val="0"/>
              <c:showPercent val="0"/>
              <c:showBubbleSize val="0"/>
            </c:dLbl>
            <c:dLbl>
              <c:idx val="14"/>
              <c:layout>
                <c:manualLayout>
                  <c:x val="0"/>
                  <c:y val="-1.3163304438555699E-2"/>
                </c:manualLayout>
              </c:layout>
              <c:showLegendKey val="0"/>
              <c:showVal val="1"/>
              <c:showCatName val="0"/>
              <c:showSerName val="0"/>
              <c:showPercent val="0"/>
              <c:showBubbleSize val="0"/>
            </c:dLbl>
            <c:dLbl>
              <c:idx val="23"/>
              <c:layout>
                <c:manualLayout>
                  <c:x val="1.1747431336263841E-3"/>
                  <c:y val="-2.1938840730926164E-2"/>
                </c:manualLayout>
              </c:layout>
              <c:showLegendKey val="0"/>
              <c:showVal val="1"/>
              <c:showCatName val="0"/>
              <c:showSerName val="0"/>
              <c:showPercent val="0"/>
              <c:showBubbleSize val="0"/>
            </c:dLbl>
            <c:dLbl>
              <c:idx val="31"/>
              <c:layout>
                <c:manualLayout>
                  <c:x val="0"/>
                  <c:y val="-1.755107258474085E-2"/>
                </c:manualLayout>
              </c:layout>
              <c:showLegendKey val="0"/>
              <c:showVal val="1"/>
              <c:showCatName val="0"/>
              <c:showSerName val="0"/>
              <c:showPercent val="0"/>
              <c:showBubbleSize val="0"/>
            </c:dLbl>
            <c:dLbl>
              <c:idx val="41"/>
              <c:layout>
                <c:manualLayout>
                  <c:x val="0"/>
                  <c:y val="-2.413272480401878E-2"/>
                </c:manualLayout>
              </c:layout>
              <c:showLegendKey val="0"/>
              <c:showVal val="1"/>
              <c:showCatName val="0"/>
              <c:showSerName val="0"/>
              <c:showPercent val="0"/>
              <c:showBubbleSize val="0"/>
            </c:dLbl>
            <c:numFmt formatCode="0_);[Red]\(0\)" sourceLinked="0"/>
            <c:showLegendKey val="0"/>
            <c:showVal val="1"/>
            <c:showCatName val="0"/>
            <c:showSerName val="0"/>
            <c:showPercent val="0"/>
            <c:showBubbleSize val="0"/>
            <c:showLeaderLines val="0"/>
          </c:dLbls>
          <c:cat>
            <c:strRef>
              <c:f>'[0629【データ加工】H29相談支援府調査.xlsx]相談支援専門員'!$A$7:$A$53</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'[0629【データ加工】H29相談支援府調査.xlsx]相談支援専門員'!$D$7:$D$53</c:f>
              <c:numCache>
                <c:formatCode>0.0</c:formatCode>
                <c:ptCount val="47"/>
                <c:pt idx="0">
                  <c:v>49.095412844036694</c:v>
                </c:pt>
                <c:pt idx="1">
                  <c:v>45.355555555555554</c:v>
                </c:pt>
                <c:pt idx="2">
                  <c:v>129.94999999999999</c:v>
                </c:pt>
                <c:pt idx="3">
                  <c:v>62.64473684210526</c:v>
                </c:pt>
                <c:pt idx="4">
                  <c:v>53.016129032258064</c:v>
                </c:pt>
                <c:pt idx="5">
                  <c:v>86.483870967741936</c:v>
                </c:pt>
                <c:pt idx="6">
                  <c:v>30.982758620689655</c:v>
                </c:pt>
                <c:pt idx="7">
                  <c:v>74.92307692307692</c:v>
                </c:pt>
                <c:pt idx="8">
                  <c:v>48.944444444444443</c:v>
                </c:pt>
                <c:pt idx="9">
                  <c:v>31.523809523809526</c:v>
                </c:pt>
                <c:pt idx="10">
                  <c:v>38.470588235294116</c:v>
                </c:pt>
                <c:pt idx="11">
                  <c:v>43.555555555555557</c:v>
                </c:pt>
                <c:pt idx="12">
                  <c:v>63.785714285714285</c:v>
                </c:pt>
                <c:pt idx="13">
                  <c:v>133.83333333333334</c:v>
                </c:pt>
                <c:pt idx="14">
                  <c:v>36</c:v>
                </c:pt>
                <c:pt idx="15">
                  <c:v>29.793103448275861</c:v>
                </c:pt>
                <c:pt idx="16">
                  <c:v>55.514285714285712</c:v>
                </c:pt>
                <c:pt idx="17">
                  <c:v>38.31818181818182</c:v>
                </c:pt>
                <c:pt idx="18">
                  <c:v>55.411764705882355</c:v>
                </c:pt>
                <c:pt idx="19">
                  <c:v>49.85</c:v>
                </c:pt>
                <c:pt idx="20">
                  <c:v>37.942857142857143</c:v>
                </c:pt>
                <c:pt idx="21">
                  <c:v>46.157894736842103</c:v>
                </c:pt>
                <c:pt idx="22">
                  <c:v>57.222222222222221</c:v>
                </c:pt>
                <c:pt idx="23">
                  <c:v>30.178571428571427</c:v>
                </c:pt>
                <c:pt idx="24">
                  <c:v>47.045454545454547</c:v>
                </c:pt>
                <c:pt idx="25">
                  <c:v>42.46153846153846</c:v>
                </c:pt>
                <c:pt idx="26">
                  <c:v>26.1875</c:v>
                </c:pt>
                <c:pt idx="27">
                  <c:v>63.25</c:v>
                </c:pt>
                <c:pt idx="28">
                  <c:v>29.578947368421051</c:v>
                </c:pt>
                <c:pt idx="29">
                  <c:v>55</c:v>
                </c:pt>
                <c:pt idx="30">
                  <c:v>21.846153846153847</c:v>
                </c:pt>
                <c:pt idx="31">
                  <c:v>18.904761904761905</c:v>
                </c:pt>
                <c:pt idx="32">
                  <c:v>37.25</c:v>
                </c:pt>
                <c:pt idx="33">
                  <c:v>42.8</c:v>
                </c:pt>
                <c:pt idx="34">
                  <c:v>22.307692307692307</c:v>
                </c:pt>
                <c:pt idx="35">
                  <c:v>29.333333333333332</c:v>
                </c:pt>
                <c:pt idx="36">
                  <c:v>82</c:v>
                </c:pt>
                <c:pt idx="37">
                  <c:v>65.666666666666671</c:v>
                </c:pt>
                <c:pt idx="38">
                  <c:v>95</c:v>
                </c:pt>
                <c:pt idx="39">
                  <c:v>0</c:v>
                </c:pt>
                <c:pt idx="40">
                  <c:v>33.533333333333331</c:v>
                </c:pt>
                <c:pt idx="41">
                  <c:v>26.5</c:v>
                </c:pt>
                <c:pt idx="42">
                  <c:v>32.826086956521742</c:v>
                </c:pt>
                <c:pt idx="43">
                  <c:v>0</c:v>
                </c:pt>
                <c:pt idx="44">
                  <c:v>35.333333333333336</c:v>
                </c:pt>
                <c:pt idx="45">
                  <c:v>0</c:v>
                </c:pt>
                <c:pt idx="46">
                  <c:v>0</c:v>
                </c:pt>
              </c:numCache>
            </c:numRef>
          </c:val>
        </c:ser>
        <c:ser>
          <c:idx val="1"/>
          <c:order val="1"/>
          <c:tx>
            <c:v>相談支援専門員１人あたりの計画作成済み数（延べ）</c:v>
          </c:tx>
          <c:spPr>
            <a:solidFill>
              <a:schemeClr val="accent6">
                <a:lumMod val="60000"/>
                <a:lumOff val="40000"/>
              </a:schemeClr>
            </a:solidFill>
            <a:ln>
              <a:solidFill>
                <a:schemeClr val="tx1"/>
              </a:solidFill>
            </a:ln>
          </c:spPr>
          <c:invertIfNegative val="0"/>
          <c:dLbls>
            <c:dLbl>
              <c:idx val="25"/>
              <c:layout>
                <c:manualLayout>
                  <c:x val="0"/>
                  <c:y val="7.8001203798105864E-3"/>
                </c:manualLayout>
              </c:layout>
              <c:dLblPos val="outEnd"/>
              <c:showLegendKey val="0"/>
              <c:showVal val="1"/>
              <c:showCatName val="0"/>
              <c:showSerName val="0"/>
              <c:showPercent val="0"/>
              <c:showBubbleSize val="0"/>
            </c:dLbl>
            <c:dLbl>
              <c:idx val="39"/>
              <c:delete val="1"/>
            </c:dLbl>
            <c:dLbl>
              <c:idx val="43"/>
              <c:delete val="1"/>
            </c:dLbl>
            <c:dLbl>
              <c:idx val="45"/>
              <c:delete val="1"/>
            </c:dLbl>
            <c:numFmt formatCode="#,##0_);[Red]\(#,##0\)" sourceLinked="0"/>
            <c:dLblPos val="outEnd"/>
            <c:showLegendKey val="0"/>
            <c:showVal val="1"/>
            <c:showCatName val="0"/>
            <c:showSerName val="0"/>
            <c:showPercent val="0"/>
            <c:showBubbleSize val="0"/>
            <c:showLeaderLines val="0"/>
          </c:dLbls>
          <c:cat>
            <c:strRef>
              <c:f>'[0629【データ加工】H29相談支援府調査.xlsx]相談支援専門員'!$A$7:$A$53</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'[0629【データ加工】H29相談支援府調査.xlsx]相談支援専門員'!$E$7:$E$52</c:f>
              <c:numCache>
                <c:formatCode>0.0</c:formatCode>
                <c:ptCount val="46"/>
                <c:pt idx="0">
                  <c:v>22.691743119266054</c:v>
                </c:pt>
                <c:pt idx="1">
                  <c:v>11.372307692307693</c:v>
                </c:pt>
                <c:pt idx="2">
                  <c:v>62.05</c:v>
                </c:pt>
                <c:pt idx="3">
                  <c:v>23.815789473684209</c:v>
                </c:pt>
                <c:pt idx="4">
                  <c:v>24.903225806451612</c:v>
                </c:pt>
                <c:pt idx="5">
                  <c:v>12.451612903225806</c:v>
                </c:pt>
                <c:pt idx="6">
                  <c:v>22.982758620689655</c:v>
                </c:pt>
                <c:pt idx="7">
                  <c:v>46.384615384615387</c:v>
                </c:pt>
                <c:pt idx="8">
                  <c:v>20.796296296296298</c:v>
                </c:pt>
                <c:pt idx="9">
                  <c:v>19.714285714285715</c:v>
                </c:pt>
                <c:pt idx="10">
                  <c:v>14.941176470588236</c:v>
                </c:pt>
                <c:pt idx="11">
                  <c:v>38.296296296296298</c:v>
                </c:pt>
                <c:pt idx="12">
                  <c:v>61.25</c:v>
                </c:pt>
                <c:pt idx="13">
                  <c:v>74.222222222222229</c:v>
                </c:pt>
                <c:pt idx="14">
                  <c:v>25.043478260869566</c:v>
                </c:pt>
                <c:pt idx="15">
                  <c:v>14.689655172413794</c:v>
                </c:pt>
                <c:pt idx="16">
                  <c:v>28.142857142857142</c:v>
                </c:pt>
                <c:pt idx="17">
                  <c:v>33.31818181818182</c:v>
                </c:pt>
                <c:pt idx="18">
                  <c:v>18.764705882352942</c:v>
                </c:pt>
                <c:pt idx="19">
                  <c:v>38.9</c:v>
                </c:pt>
                <c:pt idx="20">
                  <c:v>23</c:v>
                </c:pt>
                <c:pt idx="21">
                  <c:v>32.789473684210527</c:v>
                </c:pt>
                <c:pt idx="22">
                  <c:v>42.222222222222221</c:v>
                </c:pt>
                <c:pt idx="23">
                  <c:v>24.535714285714285</c:v>
                </c:pt>
                <c:pt idx="24">
                  <c:v>42</c:v>
                </c:pt>
                <c:pt idx="25">
                  <c:v>42.153846153846153</c:v>
                </c:pt>
                <c:pt idx="26">
                  <c:v>19.375</c:v>
                </c:pt>
                <c:pt idx="27">
                  <c:v>34.625</c:v>
                </c:pt>
                <c:pt idx="28">
                  <c:v>17</c:v>
                </c:pt>
                <c:pt idx="29">
                  <c:v>24</c:v>
                </c:pt>
                <c:pt idx="30">
                  <c:v>11.192307692307692</c:v>
                </c:pt>
                <c:pt idx="31">
                  <c:v>17.095238095238095</c:v>
                </c:pt>
                <c:pt idx="32">
                  <c:v>30.25</c:v>
                </c:pt>
                <c:pt idx="33">
                  <c:v>17</c:v>
                </c:pt>
                <c:pt idx="34">
                  <c:v>17.76923076923077</c:v>
                </c:pt>
                <c:pt idx="35">
                  <c:v>20</c:v>
                </c:pt>
                <c:pt idx="36">
                  <c:v>20.666666666666668</c:v>
                </c:pt>
                <c:pt idx="37">
                  <c:v>35.333333333333336</c:v>
                </c:pt>
                <c:pt idx="38">
                  <c:v>89</c:v>
                </c:pt>
                <c:pt idx="39">
                  <c:v>0</c:v>
                </c:pt>
                <c:pt idx="40">
                  <c:v>21.266666666666666</c:v>
                </c:pt>
                <c:pt idx="41">
                  <c:v>15.833333333333334</c:v>
                </c:pt>
                <c:pt idx="42">
                  <c:v>23</c:v>
                </c:pt>
                <c:pt idx="43">
                  <c:v>0</c:v>
                </c:pt>
                <c:pt idx="44">
                  <c:v>7.666666666666667</c:v>
                </c:pt>
                <c:pt idx="45">
                  <c:v>0</c:v>
                </c:pt>
              </c:numCache>
            </c:numRef>
          </c:val>
        </c:ser>
        <c:dLbls>
          <c:showLegendKey val="0"/>
          <c:showVal val="0"/>
          <c:showCatName val="0"/>
          <c:showSerName val="0"/>
          <c:showPercent val="0"/>
          <c:showBubbleSize val="0"/>
        </c:dLbls>
        <c:gapWidth val="50"/>
        <c:axId val="106324352"/>
        <c:axId val="106325888"/>
      </c:barChart>
      <c:catAx>
        <c:axId val="106324352"/>
        <c:scaling>
          <c:orientation val="minMax"/>
        </c:scaling>
        <c:delete val="0"/>
        <c:axPos val="b"/>
        <c:majorTickMark val="out"/>
        <c:minorTickMark val="none"/>
        <c:tickLblPos val="nextTo"/>
        <c:txPr>
          <a:bodyPr rot="0" vert="eaVert"/>
          <a:lstStyle/>
          <a:p>
            <a:pPr>
              <a:defRPr/>
            </a:pPr>
            <a:endParaRPr lang="ja-JP"/>
          </a:p>
        </c:txPr>
        <c:crossAx val="106325888"/>
        <c:crosses val="autoZero"/>
        <c:auto val="1"/>
        <c:lblAlgn val="ctr"/>
        <c:lblOffset val="100"/>
        <c:noMultiLvlLbl val="0"/>
      </c:catAx>
      <c:valAx>
        <c:axId val="106325888"/>
        <c:scaling>
          <c:orientation val="minMax"/>
        </c:scaling>
        <c:delete val="0"/>
        <c:axPos val="l"/>
        <c:majorGridlines/>
        <c:numFmt formatCode="0_);[Red]\(0\)" sourceLinked="0"/>
        <c:majorTickMark val="out"/>
        <c:minorTickMark val="none"/>
        <c:tickLblPos val="nextTo"/>
        <c:crossAx val="106324352"/>
        <c:crosses val="autoZero"/>
        <c:crossBetween val="between"/>
      </c:valAx>
    </c:plotArea>
    <c:legend>
      <c:legendPos val="r"/>
      <c:layout>
        <c:manualLayout>
          <c:xMode val="edge"/>
          <c:yMode val="edge"/>
          <c:x val="0.15989936425342174"/>
          <c:y val="0.82624387352749695"/>
          <c:w val="0.58967480335077438"/>
          <c:h val="9.7645288677139702E-2"/>
        </c:manualLayout>
      </c:layout>
      <c:overlay val="0"/>
    </c:legend>
    <c:plotVisOnly val="1"/>
    <c:dispBlanksAs val="gap"/>
    <c:showDLblsOverMax val="0"/>
  </c:chart>
  <c:spPr>
    <a:ln w="0"/>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443025936263048E-2"/>
          <c:y val="8.5005202896056162E-2"/>
          <c:w val="0.90590825496624972"/>
          <c:h val="0.57452624625751547"/>
        </c:manualLayout>
      </c:layout>
      <c:barChart>
        <c:barDir val="col"/>
        <c:grouping val="clustered"/>
        <c:varyColors val="0"/>
        <c:ser>
          <c:idx val="0"/>
          <c:order val="0"/>
          <c:tx>
            <c:v>相談支援専門員１人あたりの受給児童数</c:v>
          </c:tx>
          <c:spPr>
            <a:solidFill>
              <a:schemeClr val="accent1">
                <a:lumMod val="75000"/>
              </a:schemeClr>
            </a:solidFill>
            <a:ln>
              <a:solidFill>
                <a:schemeClr val="tx1"/>
              </a:solidFill>
            </a:ln>
          </c:spPr>
          <c:invertIfNegative val="0"/>
          <c:dLbls>
            <c:dLbl>
              <c:idx val="8"/>
              <c:layout>
                <c:manualLayout>
                  <c:x val="2.3494862672527681E-3"/>
                  <c:y val="-1.755107258474093E-2"/>
                </c:manualLayout>
              </c:layout>
              <c:showLegendKey val="0"/>
              <c:showVal val="1"/>
              <c:showCatName val="0"/>
              <c:showSerName val="0"/>
              <c:showPercent val="0"/>
              <c:showBubbleSize val="0"/>
            </c:dLbl>
            <c:dLbl>
              <c:idx val="14"/>
              <c:layout>
                <c:manualLayout>
                  <c:x val="0"/>
                  <c:y val="-1.3163304438555699E-2"/>
                </c:manualLayout>
              </c:layout>
              <c:showLegendKey val="0"/>
              <c:showVal val="1"/>
              <c:showCatName val="0"/>
              <c:showSerName val="0"/>
              <c:showPercent val="0"/>
              <c:showBubbleSize val="0"/>
            </c:dLbl>
            <c:dLbl>
              <c:idx val="23"/>
              <c:layout>
                <c:manualLayout>
                  <c:x val="1.1747431336263841E-3"/>
                  <c:y val="-2.1938840730926164E-2"/>
                </c:manualLayout>
              </c:layout>
              <c:showLegendKey val="0"/>
              <c:showVal val="1"/>
              <c:showCatName val="0"/>
              <c:showSerName val="0"/>
              <c:showPercent val="0"/>
              <c:showBubbleSize val="0"/>
            </c:dLbl>
            <c:dLbl>
              <c:idx val="31"/>
              <c:layout>
                <c:manualLayout>
                  <c:x val="0"/>
                  <c:y val="-1.755107258474085E-2"/>
                </c:manualLayout>
              </c:layout>
              <c:showLegendKey val="0"/>
              <c:showVal val="1"/>
              <c:showCatName val="0"/>
              <c:showSerName val="0"/>
              <c:showPercent val="0"/>
              <c:showBubbleSize val="0"/>
            </c:dLbl>
            <c:dLbl>
              <c:idx val="41"/>
              <c:layout>
                <c:manualLayout>
                  <c:x val="0"/>
                  <c:y val="-2.413272480401878E-2"/>
                </c:manualLayout>
              </c:layout>
              <c:showLegendKey val="0"/>
              <c:showVal val="1"/>
              <c:showCatName val="0"/>
              <c:showSerName val="0"/>
              <c:showPercent val="0"/>
              <c:showBubbleSize val="0"/>
            </c:dLbl>
            <c:numFmt formatCode="0_);[Red]\(0\)" sourceLinked="0"/>
            <c:showLegendKey val="0"/>
            <c:showVal val="1"/>
            <c:showCatName val="0"/>
            <c:showSerName val="0"/>
            <c:showPercent val="0"/>
            <c:showBubbleSize val="0"/>
            <c:showLeaderLines val="0"/>
          </c:dLbls>
          <c:cat>
            <c:strRef>
              <c:f>'[0629【データ加工】H29相談支援府調査.xlsx]相談支援専門員'!$A$7:$A$53</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'[0629【データ加工】H29相談支援府調査.xlsx]相談支援専門員'!$H$7:$H$53</c:f>
              <c:numCache>
                <c:formatCode>0.0</c:formatCode>
                <c:ptCount val="47"/>
                <c:pt idx="0">
                  <c:v>19.523809523809526</c:v>
                </c:pt>
                <c:pt idx="1">
                  <c:v>20.64</c:v>
                </c:pt>
                <c:pt idx="2">
                  <c:v>98.642857142857139</c:v>
                </c:pt>
                <c:pt idx="3">
                  <c:v>19.156862745098039</c:v>
                </c:pt>
                <c:pt idx="4">
                  <c:v>13.378787878787879</c:v>
                </c:pt>
                <c:pt idx="5">
                  <c:v>45.722222222222221</c:v>
                </c:pt>
                <c:pt idx="6">
                  <c:v>7.6415094339622645</c:v>
                </c:pt>
                <c:pt idx="7">
                  <c:v>21.153846153846153</c:v>
                </c:pt>
                <c:pt idx="8">
                  <c:v>16.648148148148149</c:v>
                </c:pt>
                <c:pt idx="9">
                  <c:v>13.4</c:v>
                </c:pt>
                <c:pt idx="10">
                  <c:v>67.333333333333329</c:v>
                </c:pt>
                <c:pt idx="11">
                  <c:v>22.142857142857142</c:v>
                </c:pt>
                <c:pt idx="12">
                  <c:v>38</c:v>
                </c:pt>
                <c:pt idx="13">
                  <c:v>44.785714285714285</c:v>
                </c:pt>
                <c:pt idx="14">
                  <c:v>8.695652173913043</c:v>
                </c:pt>
                <c:pt idx="15">
                  <c:v>9.6071428571428577</c:v>
                </c:pt>
                <c:pt idx="16">
                  <c:v>19.5</c:v>
                </c:pt>
                <c:pt idx="17">
                  <c:v>20.90909090909091</c:v>
                </c:pt>
                <c:pt idx="18">
                  <c:v>90.333333333333329</c:v>
                </c:pt>
                <c:pt idx="19">
                  <c:v>102.5</c:v>
                </c:pt>
                <c:pt idx="20">
                  <c:v>20.153846153846153</c:v>
                </c:pt>
                <c:pt idx="21">
                  <c:v>30.214285714285715</c:v>
                </c:pt>
                <c:pt idx="22">
                  <c:v>19.5</c:v>
                </c:pt>
                <c:pt idx="23">
                  <c:v>26.6</c:v>
                </c:pt>
                <c:pt idx="24">
                  <c:v>22.23076923076923</c:v>
                </c:pt>
                <c:pt idx="25">
                  <c:v>69.25</c:v>
                </c:pt>
                <c:pt idx="26">
                  <c:v>7.5</c:v>
                </c:pt>
                <c:pt idx="27">
                  <c:v>16.5</c:v>
                </c:pt>
                <c:pt idx="28">
                  <c:v>16.3125</c:v>
                </c:pt>
                <c:pt idx="29">
                  <c:v>27</c:v>
                </c:pt>
                <c:pt idx="30">
                  <c:v>8.75</c:v>
                </c:pt>
                <c:pt idx="31">
                  <c:v>13.545454545454545</c:v>
                </c:pt>
                <c:pt idx="32">
                  <c:v>7.75</c:v>
                </c:pt>
                <c:pt idx="33">
                  <c:v>0</c:v>
                </c:pt>
                <c:pt idx="34">
                  <c:v>6.666666666666667</c:v>
                </c:pt>
                <c:pt idx="35">
                  <c:v>3.5</c:v>
                </c:pt>
                <c:pt idx="36">
                  <c:v>20.5</c:v>
                </c:pt>
                <c:pt idx="37">
                  <c:v>20.5</c:v>
                </c:pt>
                <c:pt idx="38">
                  <c:v>22</c:v>
                </c:pt>
                <c:pt idx="39">
                  <c:v>0</c:v>
                </c:pt>
                <c:pt idx="40">
                  <c:v>16.100000000000001</c:v>
                </c:pt>
                <c:pt idx="41">
                  <c:v>8</c:v>
                </c:pt>
                <c:pt idx="42">
                  <c:v>7.3913043478260869</c:v>
                </c:pt>
                <c:pt idx="43">
                  <c:v>0</c:v>
                </c:pt>
                <c:pt idx="44">
                  <c:v>12.333333333333334</c:v>
                </c:pt>
                <c:pt idx="45">
                  <c:v>25</c:v>
                </c:pt>
                <c:pt idx="46">
                  <c:v>0</c:v>
                </c:pt>
              </c:numCache>
            </c:numRef>
          </c:val>
        </c:ser>
        <c:ser>
          <c:idx val="1"/>
          <c:order val="1"/>
          <c:tx>
            <c:v>相談支援専門員１人あたりの障がい児支援計画作成済み数（延べ）</c:v>
          </c:tx>
          <c:spPr>
            <a:solidFill>
              <a:schemeClr val="accent6">
                <a:lumMod val="60000"/>
                <a:lumOff val="40000"/>
              </a:schemeClr>
            </a:solidFill>
            <a:ln>
              <a:solidFill>
                <a:schemeClr val="tx1"/>
              </a:solidFill>
            </a:ln>
          </c:spPr>
          <c:invertIfNegative val="0"/>
          <c:dLbls>
            <c:dLbl>
              <c:idx val="12"/>
              <c:layout>
                <c:manualLayout>
                  <c:x val="-1.4591884522353617E-3"/>
                  <c:y val="-1.5600240759621173E-2"/>
                </c:manualLayout>
              </c:layout>
              <c:dLblPos val="outEnd"/>
              <c:showLegendKey val="0"/>
              <c:showVal val="1"/>
              <c:showCatName val="0"/>
              <c:showSerName val="0"/>
              <c:showPercent val="0"/>
              <c:showBubbleSize val="0"/>
            </c:dLbl>
            <c:dLbl>
              <c:idx val="28"/>
              <c:layout>
                <c:manualLayout>
                  <c:x val="0"/>
                  <c:y val="9.7501504747633042E-3"/>
                </c:manualLayout>
              </c:layout>
              <c:dLblPos val="outEnd"/>
              <c:showLegendKey val="0"/>
              <c:showVal val="1"/>
              <c:showCatName val="0"/>
              <c:showSerName val="0"/>
              <c:showPercent val="0"/>
              <c:showBubbleSize val="0"/>
            </c:dLbl>
            <c:dLbl>
              <c:idx val="33"/>
              <c:delete val="1"/>
            </c:dLbl>
            <c:dLbl>
              <c:idx val="38"/>
              <c:layout>
                <c:manualLayout>
                  <c:x val="5.8367538089413402E-3"/>
                  <c:y val="-1.9500300949527179E-3"/>
                </c:manualLayout>
              </c:layout>
              <c:dLblPos val="outEnd"/>
              <c:showLegendKey val="0"/>
              <c:showVal val="1"/>
              <c:showCatName val="0"/>
              <c:showSerName val="0"/>
              <c:showPercent val="0"/>
              <c:showBubbleSize val="0"/>
            </c:dLbl>
            <c:dLbl>
              <c:idx val="39"/>
              <c:delete val="1"/>
            </c:dLbl>
            <c:dLbl>
              <c:idx val="43"/>
              <c:delete val="1"/>
            </c:dLbl>
            <c:dLbl>
              <c:idx val="46"/>
              <c:delete val="1"/>
            </c:dLbl>
            <c:numFmt formatCode="#,##0_);[Red]\(#,##0\)" sourceLinked="0"/>
            <c:dLblPos val="outEnd"/>
            <c:showLegendKey val="0"/>
            <c:showVal val="1"/>
            <c:showCatName val="0"/>
            <c:showSerName val="0"/>
            <c:showPercent val="0"/>
            <c:showBubbleSize val="0"/>
            <c:showLeaderLines val="0"/>
          </c:dLbls>
          <c:cat>
            <c:strRef>
              <c:f>'[0629【データ加工】H29相談支援府調査.xlsx]相談支援専門員'!$A$7:$A$53</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'[0629【データ加工】H29相談支援府調査.xlsx]相談支援専門員'!$I$7:$I$53</c:f>
              <c:numCache>
                <c:formatCode>0.0</c:formatCode>
                <c:ptCount val="47"/>
                <c:pt idx="0">
                  <c:v>8.8988095238095237</c:v>
                </c:pt>
                <c:pt idx="1">
                  <c:v>10.73</c:v>
                </c:pt>
                <c:pt idx="2">
                  <c:v>59.071428571428569</c:v>
                </c:pt>
                <c:pt idx="3">
                  <c:v>17.254901960784313</c:v>
                </c:pt>
                <c:pt idx="4">
                  <c:v>4.9545454545454541</c:v>
                </c:pt>
                <c:pt idx="5">
                  <c:v>10.222222222222221</c:v>
                </c:pt>
                <c:pt idx="6">
                  <c:v>4.0943396226415096</c:v>
                </c:pt>
                <c:pt idx="7">
                  <c:v>3</c:v>
                </c:pt>
                <c:pt idx="8">
                  <c:v>7.1851851851851851</c:v>
                </c:pt>
                <c:pt idx="9">
                  <c:v>6.1333333333333337</c:v>
                </c:pt>
                <c:pt idx="10">
                  <c:v>44.666666666666664</c:v>
                </c:pt>
                <c:pt idx="11">
                  <c:v>22.071428571428573</c:v>
                </c:pt>
                <c:pt idx="12">
                  <c:v>37.964285714285715</c:v>
                </c:pt>
                <c:pt idx="13">
                  <c:v>6.1428571428571432</c:v>
                </c:pt>
                <c:pt idx="14">
                  <c:v>6.0869565217391308</c:v>
                </c:pt>
                <c:pt idx="15">
                  <c:v>2.2857142857142856</c:v>
                </c:pt>
                <c:pt idx="16">
                  <c:v>7.3214285714285712</c:v>
                </c:pt>
                <c:pt idx="17">
                  <c:v>17.272727272727273</c:v>
                </c:pt>
                <c:pt idx="18">
                  <c:v>31.333333333333332</c:v>
                </c:pt>
                <c:pt idx="19">
                  <c:v>90</c:v>
                </c:pt>
                <c:pt idx="20">
                  <c:v>7.0769230769230766</c:v>
                </c:pt>
                <c:pt idx="21">
                  <c:v>10.857142857142858</c:v>
                </c:pt>
                <c:pt idx="22">
                  <c:v>11.625</c:v>
                </c:pt>
                <c:pt idx="23">
                  <c:v>26.6</c:v>
                </c:pt>
                <c:pt idx="24">
                  <c:v>13.153846153846153</c:v>
                </c:pt>
                <c:pt idx="25">
                  <c:v>69.25</c:v>
                </c:pt>
                <c:pt idx="26">
                  <c:v>2.3125</c:v>
                </c:pt>
                <c:pt idx="27">
                  <c:v>10.375</c:v>
                </c:pt>
                <c:pt idx="28">
                  <c:v>15.8125</c:v>
                </c:pt>
                <c:pt idx="29">
                  <c:v>15.714285714285714</c:v>
                </c:pt>
                <c:pt idx="30">
                  <c:v>0.41666666666666669</c:v>
                </c:pt>
                <c:pt idx="31">
                  <c:v>10</c:v>
                </c:pt>
                <c:pt idx="32">
                  <c:v>2.625</c:v>
                </c:pt>
                <c:pt idx="33">
                  <c:v>0</c:v>
                </c:pt>
                <c:pt idx="34">
                  <c:v>6.416666666666667</c:v>
                </c:pt>
                <c:pt idx="35">
                  <c:v>2.6666666666666665</c:v>
                </c:pt>
                <c:pt idx="36">
                  <c:v>5.5</c:v>
                </c:pt>
                <c:pt idx="37">
                  <c:v>0.83333333333333337</c:v>
                </c:pt>
                <c:pt idx="38">
                  <c:v>22</c:v>
                </c:pt>
                <c:pt idx="39">
                  <c:v>0</c:v>
                </c:pt>
                <c:pt idx="40">
                  <c:v>7.6</c:v>
                </c:pt>
                <c:pt idx="41">
                  <c:v>3.2</c:v>
                </c:pt>
                <c:pt idx="42">
                  <c:v>4.8260869565217392</c:v>
                </c:pt>
                <c:pt idx="43">
                  <c:v>0</c:v>
                </c:pt>
                <c:pt idx="44">
                  <c:v>1</c:v>
                </c:pt>
                <c:pt idx="45">
                  <c:v>8</c:v>
                </c:pt>
                <c:pt idx="46">
                  <c:v>0</c:v>
                </c:pt>
              </c:numCache>
            </c:numRef>
          </c:val>
        </c:ser>
        <c:dLbls>
          <c:showLegendKey val="0"/>
          <c:showVal val="0"/>
          <c:showCatName val="0"/>
          <c:showSerName val="0"/>
          <c:showPercent val="0"/>
          <c:showBubbleSize val="0"/>
        </c:dLbls>
        <c:gapWidth val="50"/>
        <c:axId val="106416000"/>
        <c:axId val="106417536"/>
      </c:barChart>
      <c:catAx>
        <c:axId val="106416000"/>
        <c:scaling>
          <c:orientation val="minMax"/>
        </c:scaling>
        <c:delete val="0"/>
        <c:axPos val="b"/>
        <c:majorTickMark val="out"/>
        <c:minorTickMark val="none"/>
        <c:tickLblPos val="nextTo"/>
        <c:txPr>
          <a:bodyPr rot="0" vert="eaVert"/>
          <a:lstStyle/>
          <a:p>
            <a:pPr>
              <a:defRPr/>
            </a:pPr>
            <a:endParaRPr lang="ja-JP"/>
          </a:p>
        </c:txPr>
        <c:crossAx val="106417536"/>
        <c:crosses val="autoZero"/>
        <c:auto val="1"/>
        <c:lblAlgn val="ctr"/>
        <c:lblOffset val="100"/>
        <c:noMultiLvlLbl val="0"/>
      </c:catAx>
      <c:valAx>
        <c:axId val="106417536"/>
        <c:scaling>
          <c:orientation val="minMax"/>
        </c:scaling>
        <c:delete val="0"/>
        <c:axPos val="l"/>
        <c:majorGridlines/>
        <c:numFmt formatCode="0_);[Red]\(0\)" sourceLinked="0"/>
        <c:majorTickMark val="out"/>
        <c:minorTickMark val="none"/>
        <c:tickLblPos val="nextTo"/>
        <c:crossAx val="106416000"/>
        <c:crosses val="autoZero"/>
        <c:crossBetween val="between"/>
      </c:valAx>
    </c:plotArea>
    <c:legend>
      <c:legendPos val="r"/>
      <c:layout>
        <c:manualLayout>
          <c:xMode val="edge"/>
          <c:yMode val="edge"/>
          <c:x val="0.2200587168241441"/>
          <c:y val="0.85549447849746341"/>
          <c:w val="0.55672779092606206"/>
          <c:h val="7.0524461442294684E-2"/>
        </c:manualLayout>
      </c:layout>
      <c:overlay val="0"/>
    </c:legend>
    <c:plotVisOnly val="1"/>
    <c:dispBlanksAs val="gap"/>
    <c:showDLblsOverMax val="0"/>
  </c:chart>
  <c:spPr>
    <a:ln w="0"/>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0.76475</cdr:x>
      <cdr:y>0.87992</cdr:y>
    </cdr:from>
    <cdr:to>
      <cdr:x>0.93849</cdr:x>
      <cdr:y>0.91536</cdr:y>
    </cdr:to>
    <cdr:sp macro="" textlink="">
      <cdr:nvSpPr>
        <cdr:cNvPr id="3" name="テキスト ボックス 1"/>
        <cdr:cNvSpPr txBox="1"/>
      </cdr:nvSpPr>
      <cdr:spPr>
        <a:xfrm xmlns:a="http://schemas.openxmlformats.org/drawingml/2006/main">
          <a:off x="6655990" y="5730676"/>
          <a:ext cx="1512168"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xmlns:a="http://schemas.openxmlformats.org/drawingml/2006/main">
          <a:r>
            <a:rPr kumimoji="1" lang="en-US" altLang="ja-JP" sz="900" dirty="0" smtClean="0"/>
            <a:t>※</a:t>
          </a:r>
          <a:r>
            <a:rPr kumimoji="1" lang="ja-JP" altLang="en-US" sz="900" dirty="0" smtClean="0"/>
            <a:t>小数点以下は四捨五入</a:t>
          </a:r>
          <a:endParaRPr kumimoji="1" lang="ja-JP" altLang="en-US" sz="9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31414DC-197C-4EB1-B722-45629AB4F9DF}" type="datetimeFigureOut">
              <a:rPr kumimoji="1" lang="ja-JP" altLang="en-US" smtClean="0"/>
              <a:t>2017/7/5</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CDC62BC-C12A-47AB-A49A-E6B747114AF9}" type="slidenum">
              <a:rPr kumimoji="1" lang="ja-JP" altLang="en-US" smtClean="0"/>
              <a:t>‹#›</a:t>
            </a:fld>
            <a:endParaRPr kumimoji="1" lang="ja-JP" altLang="en-US"/>
          </a:p>
        </p:txBody>
      </p:sp>
    </p:spTree>
    <p:extLst>
      <p:ext uri="{BB962C8B-B14F-4D97-AF65-F5344CB8AC3E}">
        <p14:creationId xmlns:p14="http://schemas.microsoft.com/office/powerpoint/2010/main" val="192215093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AD24428-EEFA-470A-B549-309B8629BC52}" type="datetimeFigureOut">
              <a:rPr lang="ja-JP" altLang="en-US"/>
              <a:pPr>
                <a:defRPr/>
              </a:pPr>
              <a:t>2017/7/5</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605FB73C-CC88-4CB9-97C4-1A2D747433F3}" type="slidenum">
              <a:rPr lang="ja-JP" altLang="en-US"/>
              <a:pPr>
                <a:defRPr/>
              </a:pPr>
              <a:t>‹#›</a:t>
            </a:fld>
            <a:endParaRPr lang="ja-JP" altLang="en-US"/>
          </a:p>
        </p:txBody>
      </p:sp>
    </p:spTree>
    <p:extLst>
      <p:ext uri="{BB962C8B-B14F-4D97-AF65-F5344CB8AC3E}">
        <p14:creationId xmlns:p14="http://schemas.microsoft.com/office/powerpoint/2010/main" val="243269255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1</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3815421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741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fld id="{D92DE4B2-860F-41FA-8CC7-422AD3497FEF}" type="slidenum">
              <a:rPr lang="ja-JP" altLang="en-US" smtClean="0"/>
              <a:pPr eaLnBrk="1" fontAlgn="base" hangingPunct="1">
                <a:spcBef>
                  <a:spcPct val="0"/>
                </a:spcBef>
                <a:spcAft>
                  <a:spcPct val="0"/>
                </a:spcAft>
              </a:pPr>
              <a:t>2</a:t>
            </a:fld>
            <a:endParaRPr lang="ja-JP" altLang="en-US" smtClean="0"/>
          </a:p>
        </p:txBody>
      </p:sp>
      <p:sp>
        <p:nvSpPr>
          <p:cNvPr id="3" name="フッター プレースホルダー 2"/>
          <p:cNvSpPr>
            <a:spLocks noGrp="1"/>
          </p:cNvSpPr>
          <p:nvPr>
            <p:ph type="ftr" sz="quarter" idx="10"/>
          </p:nvPr>
        </p:nvSpPr>
        <p:spPr/>
        <p:txBody>
          <a:bodyPr/>
          <a:lstStyle/>
          <a:p>
            <a:pPr>
              <a:defRPr/>
            </a:pPr>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4</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3967112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216335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7</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2636152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10</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4148734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480496B-3C2E-45A8-8AA7-8219BAFF242D}" type="datetime1">
              <a:rPr lang="ja-JP" altLang="en-US" smtClean="0"/>
              <a:t>2017/7/5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D7F2F8A-F942-470C-94BE-0D69FF6CC7B7}" type="slidenum">
              <a:rPr lang="ja-JP" altLang="en-US"/>
              <a:pPr>
                <a:defRPr/>
              </a:pPr>
              <a:t>‹#›</a:t>
            </a:fld>
            <a:endParaRPr lang="ja-JP" altLang="en-US"/>
          </a:p>
        </p:txBody>
      </p:sp>
    </p:spTree>
    <p:extLst>
      <p:ext uri="{BB962C8B-B14F-4D97-AF65-F5344CB8AC3E}">
        <p14:creationId xmlns:p14="http://schemas.microsoft.com/office/powerpoint/2010/main" val="347400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2D1B5B0-1154-47A3-8BC1-B92BDC90E4EB}" type="datetime1">
              <a:rPr lang="ja-JP" altLang="en-US" smtClean="0"/>
              <a:t>2017/7/5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654FB82-8148-45B8-85F1-F63AA0FD68C0}" type="slidenum">
              <a:rPr lang="ja-JP" altLang="en-US"/>
              <a:pPr>
                <a:defRPr/>
              </a:pPr>
              <a:t>‹#›</a:t>
            </a:fld>
            <a:endParaRPr lang="ja-JP" altLang="en-US"/>
          </a:p>
        </p:txBody>
      </p:sp>
    </p:spTree>
    <p:extLst>
      <p:ext uri="{BB962C8B-B14F-4D97-AF65-F5344CB8AC3E}">
        <p14:creationId xmlns:p14="http://schemas.microsoft.com/office/powerpoint/2010/main" val="129433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7087D1E-CE24-4B65-B808-83C501E708EB}" type="datetime1">
              <a:rPr lang="ja-JP" altLang="en-US" smtClean="0"/>
              <a:t>2017/7/5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2C41053-0034-4DB3-B605-F64046230797}" type="slidenum">
              <a:rPr lang="ja-JP" altLang="en-US"/>
              <a:pPr>
                <a:defRPr/>
              </a:pPr>
              <a:t>‹#›</a:t>
            </a:fld>
            <a:endParaRPr lang="ja-JP" altLang="en-US"/>
          </a:p>
        </p:txBody>
      </p:sp>
    </p:spTree>
    <p:extLst>
      <p:ext uri="{BB962C8B-B14F-4D97-AF65-F5344CB8AC3E}">
        <p14:creationId xmlns:p14="http://schemas.microsoft.com/office/powerpoint/2010/main" val="230682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29E2FC9-5784-4070-A052-9463B42C62E5}" type="datetime1">
              <a:rPr lang="ja-JP" altLang="en-US" smtClean="0"/>
              <a:t>2017/7/5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B41D3C4-A2EC-4EFD-8937-68FC89820670}" type="slidenum">
              <a:rPr lang="ja-JP" altLang="en-US"/>
              <a:pPr>
                <a:defRPr/>
              </a:pPr>
              <a:t>‹#›</a:t>
            </a:fld>
            <a:endParaRPr lang="ja-JP" altLang="en-US"/>
          </a:p>
        </p:txBody>
      </p:sp>
    </p:spTree>
    <p:extLst>
      <p:ext uri="{BB962C8B-B14F-4D97-AF65-F5344CB8AC3E}">
        <p14:creationId xmlns:p14="http://schemas.microsoft.com/office/powerpoint/2010/main" val="354626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B33816F-3D5E-44E0-8969-6DF313EC1B67}" type="datetime1">
              <a:rPr lang="ja-JP" altLang="en-US" smtClean="0"/>
              <a:t>2017/7/5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6D2F633-4BCE-4840-8877-743CE4AE617A}" type="slidenum">
              <a:rPr lang="ja-JP" altLang="en-US"/>
              <a:pPr>
                <a:defRPr/>
              </a:pPr>
              <a:t>‹#›</a:t>
            </a:fld>
            <a:endParaRPr lang="ja-JP" altLang="en-US"/>
          </a:p>
        </p:txBody>
      </p:sp>
    </p:spTree>
    <p:extLst>
      <p:ext uri="{BB962C8B-B14F-4D97-AF65-F5344CB8AC3E}">
        <p14:creationId xmlns:p14="http://schemas.microsoft.com/office/powerpoint/2010/main" val="225300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68FD0EE-B8E5-4E88-961E-407457A36510}" type="datetime1">
              <a:rPr lang="ja-JP" altLang="en-US" smtClean="0"/>
              <a:t>2017/7/5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0D811B8-F14A-4063-AC79-681C344143E4}" type="slidenum">
              <a:rPr lang="ja-JP" altLang="en-US"/>
              <a:pPr>
                <a:defRPr/>
              </a:pPr>
              <a:t>‹#›</a:t>
            </a:fld>
            <a:endParaRPr lang="ja-JP" altLang="en-US"/>
          </a:p>
        </p:txBody>
      </p:sp>
    </p:spTree>
    <p:extLst>
      <p:ext uri="{BB962C8B-B14F-4D97-AF65-F5344CB8AC3E}">
        <p14:creationId xmlns:p14="http://schemas.microsoft.com/office/powerpoint/2010/main" val="232311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500F7384-09FE-4658-A8C6-B5E1FF1557AF}" type="datetime1">
              <a:rPr lang="ja-JP" altLang="en-US" smtClean="0"/>
              <a:t>2017/7/5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0D1782B-791D-4623-9E55-053CC334B8BB}" type="slidenum">
              <a:rPr lang="ja-JP" altLang="en-US"/>
              <a:pPr>
                <a:defRPr/>
              </a:pPr>
              <a:t>‹#›</a:t>
            </a:fld>
            <a:endParaRPr lang="ja-JP" altLang="en-US"/>
          </a:p>
        </p:txBody>
      </p:sp>
    </p:spTree>
    <p:extLst>
      <p:ext uri="{BB962C8B-B14F-4D97-AF65-F5344CB8AC3E}">
        <p14:creationId xmlns:p14="http://schemas.microsoft.com/office/powerpoint/2010/main" val="340686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2D1C7BDD-C2A9-4F60-BF99-681951670F24}" type="datetime1">
              <a:rPr lang="ja-JP" altLang="en-US" smtClean="0"/>
              <a:t>2017/7/5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F6B27D3-3769-47CF-9909-8FA570782457}" type="slidenum">
              <a:rPr lang="ja-JP" altLang="en-US"/>
              <a:pPr>
                <a:defRPr/>
              </a:pPr>
              <a:t>‹#›</a:t>
            </a:fld>
            <a:endParaRPr lang="ja-JP" altLang="en-US"/>
          </a:p>
        </p:txBody>
      </p:sp>
    </p:spTree>
    <p:extLst>
      <p:ext uri="{BB962C8B-B14F-4D97-AF65-F5344CB8AC3E}">
        <p14:creationId xmlns:p14="http://schemas.microsoft.com/office/powerpoint/2010/main" val="357828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CFC245D1-19B5-4F05-9758-A445A8A455CC}" type="datetime1">
              <a:rPr lang="ja-JP" altLang="en-US" smtClean="0"/>
              <a:t>2017/7/5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F2CD65-A533-4E65-B40A-4F69D0C4A280}" type="slidenum">
              <a:rPr lang="ja-JP" altLang="en-US"/>
              <a:pPr>
                <a:defRPr/>
              </a:pPr>
              <a:t>‹#›</a:t>
            </a:fld>
            <a:endParaRPr lang="ja-JP" altLang="en-US"/>
          </a:p>
        </p:txBody>
      </p:sp>
    </p:spTree>
    <p:extLst>
      <p:ext uri="{BB962C8B-B14F-4D97-AF65-F5344CB8AC3E}">
        <p14:creationId xmlns:p14="http://schemas.microsoft.com/office/powerpoint/2010/main" val="223553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E1EF808-F32E-4B62-8B0C-C1D0FC155026}" type="datetime1">
              <a:rPr lang="ja-JP" altLang="en-US" smtClean="0"/>
              <a:t>2017/7/5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D7FFE99-EDF9-4BA3-A804-4AE29303175E}" type="slidenum">
              <a:rPr lang="ja-JP" altLang="en-US"/>
              <a:pPr>
                <a:defRPr/>
              </a:pPr>
              <a:t>‹#›</a:t>
            </a:fld>
            <a:endParaRPr lang="ja-JP" altLang="en-US"/>
          </a:p>
        </p:txBody>
      </p:sp>
    </p:spTree>
    <p:extLst>
      <p:ext uri="{BB962C8B-B14F-4D97-AF65-F5344CB8AC3E}">
        <p14:creationId xmlns:p14="http://schemas.microsoft.com/office/powerpoint/2010/main" val="205477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F9B21C4-E992-4EC0-9FF7-15A992603958}" type="datetime1">
              <a:rPr lang="ja-JP" altLang="en-US" smtClean="0"/>
              <a:t>2017/7/5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25A4C0C-F526-4DBB-BC69-76B37BF3E3E9}" type="slidenum">
              <a:rPr lang="ja-JP" altLang="en-US"/>
              <a:pPr>
                <a:defRPr/>
              </a:pPr>
              <a:t>‹#›</a:t>
            </a:fld>
            <a:endParaRPr lang="ja-JP" altLang="en-US"/>
          </a:p>
        </p:txBody>
      </p:sp>
    </p:spTree>
    <p:extLst>
      <p:ext uri="{BB962C8B-B14F-4D97-AF65-F5344CB8AC3E}">
        <p14:creationId xmlns:p14="http://schemas.microsoft.com/office/powerpoint/2010/main" val="68989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8DFAD4D-50DB-4DCB-8410-0EB2DB468D0B}" type="datetime1">
              <a:rPr lang="ja-JP" altLang="en-US" smtClean="0"/>
              <a:t>2017/7/5</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6EB2708C-B99B-4068-A443-CA254110022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03438"/>
            <a:ext cx="7772400" cy="1254125"/>
          </a:xfrm>
          <a:prstGeom prst="roundRect">
            <a:avLst/>
          </a:prstGeo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spcAft>
                <a:spcPts val="0"/>
              </a:spcAft>
              <a:defRPr/>
            </a:pPr>
            <a:r>
              <a:rPr lang="ja-JP" altLang="en-US" sz="3200" dirty="0" smtClean="0"/>
              <a:t>平成</a:t>
            </a:r>
            <a:r>
              <a:rPr lang="en-US" altLang="ja-JP" sz="3200" dirty="0" smtClean="0"/>
              <a:t>29</a:t>
            </a:r>
            <a:r>
              <a:rPr lang="ja-JP" altLang="en-US" sz="3200" dirty="0" smtClean="0"/>
              <a:t>年度</a:t>
            </a:r>
            <a:r>
              <a:rPr lang="ja-JP" altLang="en-US" sz="3200" dirty="0" err="1" smtClean="0"/>
              <a:t>障がい</a:t>
            </a:r>
            <a:r>
              <a:rPr lang="ja-JP" altLang="en-US" sz="3200" dirty="0" smtClean="0"/>
              <a:t>児者の相談支援に</a:t>
            </a:r>
            <a:r>
              <a:rPr lang="en-US" altLang="ja-JP" sz="3200" dirty="0" smtClean="0"/>
              <a:t/>
            </a:r>
            <a:br>
              <a:rPr lang="en-US" altLang="ja-JP" sz="3200" dirty="0" smtClean="0"/>
            </a:br>
            <a:r>
              <a:rPr lang="ja-JP" altLang="en-US" sz="3200" dirty="0" smtClean="0"/>
              <a:t>関する実施状況調査結果概要</a:t>
            </a:r>
          </a:p>
        </p:txBody>
      </p:sp>
      <p:sp>
        <p:nvSpPr>
          <p:cNvPr id="2051" name="サブタイトル 2"/>
          <p:cNvSpPr>
            <a:spLocks noGrp="1"/>
          </p:cNvSpPr>
          <p:nvPr>
            <p:ph type="subTitle" idx="1"/>
          </p:nvPr>
        </p:nvSpPr>
        <p:spPr>
          <a:xfrm>
            <a:off x="1371600" y="4437063"/>
            <a:ext cx="6400800" cy="1989137"/>
          </a:xfrm>
        </p:spPr>
        <p:txBody>
          <a:bodyPr/>
          <a:lstStyle/>
          <a:p>
            <a:pPr eaLnBrk="1" hangingPunct="1"/>
            <a:r>
              <a:rPr lang="ja-JP" altLang="en-US" sz="2400" dirty="0" smtClean="0">
                <a:solidFill>
                  <a:schemeClr val="tx1"/>
                </a:solidFill>
              </a:rPr>
              <a:t>平成</a:t>
            </a:r>
            <a:r>
              <a:rPr lang="en-US" altLang="ja-JP" sz="2400" dirty="0" smtClean="0">
                <a:solidFill>
                  <a:schemeClr val="tx1"/>
                </a:solidFill>
                <a:latin typeface="+mn-ea"/>
              </a:rPr>
              <a:t>29</a:t>
            </a:r>
            <a:r>
              <a:rPr lang="ja-JP" altLang="en-US" sz="2400" dirty="0" smtClean="0">
                <a:solidFill>
                  <a:schemeClr val="tx1"/>
                </a:solidFill>
                <a:latin typeface="+mn-ea"/>
              </a:rPr>
              <a:t>年</a:t>
            </a:r>
            <a:r>
              <a:rPr lang="ja-JP" altLang="en-US" sz="2400" dirty="0">
                <a:solidFill>
                  <a:schemeClr val="tx1"/>
                </a:solidFill>
              </a:rPr>
              <a:t>７</a:t>
            </a:r>
            <a:r>
              <a:rPr lang="ja-JP" altLang="en-US" sz="2400" dirty="0" smtClean="0">
                <a:solidFill>
                  <a:schemeClr val="tx1"/>
                </a:solidFill>
              </a:rPr>
              <a:t>月</a:t>
            </a:r>
            <a:endParaRPr lang="en-US" altLang="ja-JP" dirty="0" smtClean="0">
              <a:solidFill>
                <a:schemeClr val="tx1"/>
              </a:solidFill>
            </a:endParaRPr>
          </a:p>
          <a:p>
            <a:pPr lvl="4" algn="l" eaLnBrk="1" hangingPunct="1"/>
            <a:endParaRPr lang="en-US" altLang="ja-JP" sz="1600" dirty="0" smtClean="0">
              <a:solidFill>
                <a:schemeClr val="tx1"/>
              </a:solidFill>
            </a:endParaRPr>
          </a:p>
          <a:p>
            <a:pPr eaLnBrk="1" hangingPunct="1"/>
            <a:r>
              <a:rPr lang="ja-JP" altLang="en-US" sz="2400" dirty="0" err="1" smtClean="0">
                <a:solidFill>
                  <a:schemeClr val="tx1"/>
                </a:solidFill>
              </a:rPr>
              <a:t>大阪府福祉部障がい</a:t>
            </a:r>
            <a:r>
              <a:rPr lang="ja-JP" altLang="en-US" sz="2400" dirty="0" smtClean="0">
                <a:solidFill>
                  <a:schemeClr val="tx1"/>
                </a:solidFill>
              </a:rPr>
              <a:t>福祉室地域生活支援課</a:t>
            </a:r>
            <a:endParaRPr lang="en-US" altLang="ja-JP" sz="2400" dirty="0" smtClean="0">
              <a:solidFill>
                <a:schemeClr val="tx1"/>
              </a:solidFill>
            </a:endParaRPr>
          </a:p>
        </p:txBody>
      </p:sp>
      <p:sp>
        <p:nvSpPr>
          <p:cNvPr id="5" name="スライド番号プレースホルダー 4"/>
          <p:cNvSpPr>
            <a:spLocks noGrp="1"/>
          </p:cNvSpPr>
          <p:nvPr>
            <p:ph type="sldNum" sz="quarter" idx="12"/>
          </p:nvPr>
        </p:nvSpPr>
        <p:spPr/>
        <p:txBody>
          <a:bodyPr/>
          <a:lstStyle/>
          <a:p>
            <a:pPr>
              <a:defRPr/>
            </a:pPr>
            <a:fld id="{3D7F2F8A-F942-470C-94BE-0D69FF6CC7B7}" type="slidenum">
              <a:rPr lang="ja-JP" altLang="en-US" smtClean="0"/>
              <a:pPr>
                <a:defRPr/>
              </a:pPr>
              <a:t>1</a:t>
            </a:fld>
            <a:endParaRPr lang="ja-JP" altLang="en-US"/>
          </a:p>
        </p:txBody>
      </p:sp>
      <p:sp>
        <p:nvSpPr>
          <p:cNvPr id="6" name="テキスト ボックス 5"/>
          <p:cNvSpPr txBox="1"/>
          <p:nvPr/>
        </p:nvSpPr>
        <p:spPr>
          <a:xfrm>
            <a:off x="7164289" y="251356"/>
            <a:ext cx="1656184" cy="646331"/>
          </a:xfrm>
          <a:prstGeom prst="rect">
            <a:avLst/>
          </a:prstGeom>
          <a:solidFill>
            <a:schemeClr val="bg1"/>
          </a:solidFill>
          <a:ln>
            <a:solidFill>
              <a:schemeClr val="tx1"/>
            </a:solidFill>
          </a:ln>
        </p:spPr>
        <p:txBody>
          <a:bodyPr wrap="square" rtlCol="0">
            <a:spAutoFit/>
          </a:bodyPr>
          <a:lstStyle/>
          <a:p>
            <a:pPr algn="ctr"/>
            <a:r>
              <a:rPr kumimoji="1" lang="ja-JP" altLang="en-US" sz="3600" dirty="0" smtClean="0"/>
              <a:t>資料２</a:t>
            </a:r>
            <a:endParaRPr kumimoji="1" lang="ja-JP" alt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820756707"/>
              </p:ext>
            </p:extLst>
          </p:nvPr>
        </p:nvGraphicFramePr>
        <p:xfrm>
          <a:off x="251520" y="1052736"/>
          <a:ext cx="8640960" cy="5256583"/>
        </p:xfrm>
        <a:graphic>
          <a:graphicData uri="http://schemas.openxmlformats.org/drawingml/2006/table">
            <a:tbl>
              <a:tblPr firstRow="1" bandRow="1">
                <a:tableStyleId>{FABFCF23-3B69-468F-B69F-88F6DE6A72F2}</a:tableStyleId>
              </a:tblPr>
              <a:tblGrid>
                <a:gridCol w="3456384"/>
                <a:gridCol w="5184576"/>
              </a:tblGrid>
              <a:tr h="435333">
                <a:tc>
                  <a:txBody>
                    <a:bodyPr/>
                    <a:lstStyle/>
                    <a:p>
                      <a:pPr algn="ctr"/>
                      <a:r>
                        <a:rPr kumimoji="1" lang="ja-JP" altLang="en-US" sz="1400" dirty="0" smtClean="0"/>
                        <a:t>課題</a:t>
                      </a:r>
                      <a:endParaRPr kumimoji="1" lang="ja-JP" altLang="en-US" sz="1400" dirty="0"/>
                    </a:p>
                  </a:txBody>
                  <a:tcPr>
                    <a:lnR w="12700" cap="flat" cmpd="sng" algn="ctr">
                      <a:solidFill>
                        <a:srgbClr val="0099FF"/>
                      </a:solidFill>
                      <a:prstDash val="solid"/>
                      <a:round/>
                      <a:headEnd type="none" w="med" len="med"/>
                      <a:tailEnd type="none" w="med" len="med"/>
                    </a:lnR>
                  </a:tcPr>
                </a:tc>
                <a:tc>
                  <a:txBody>
                    <a:bodyPr/>
                    <a:lstStyle/>
                    <a:p>
                      <a:pPr algn="ctr"/>
                      <a:r>
                        <a:rPr kumimoji="1" lang="ja-JP" altLang="en-US" sz="1400" dirty="0" smtClean="0"/>
                        <a:t>市町村における主な対応策</a:t>
                      </a:r>
                      <a:endParaRPr kumimoji="1" lang="ja-JP" altLang="en-US" sz="1400" dirty="0"/>
                    </a:p>
                  </a:txBody>
                  <a:tcPr>
                    <a:lnL w="12700" cap="flat" cmpd="sng" algn="ctr">
                      <a:solidFill>
                        <a:srgbClr val="0099FF"/>
                      </a:solidFill>
                      <a:prstDash val="solid"/>
                      <a:round/>
                      <a:headEnd type="none" w="med" len="med"/>
                      <a:tailEnd type="none" w="med" len="med"/>
                    </a:lnL>
                  </a:tcPr>
                </a:tc>
              </a:tr>
              <a:tr h="763040">
                <a:tc>
                  <a:txBody>
                    <a:bodyPr/>
                    <a:lstStyle/>
                    <a:p>
                      <a:r>
                        <a:rPr kumimoji="1" lang="ja-JP" altLang="en-US" sz="1200" dirty="0" smtClean="0"/>
                        <a:t>相談支援事業所・相談支援専門員の量の不足</a:t>
                      </a:r>
                      <a:endParaRPr kumimoji="1" lang="en-US" altLang="ja-JP" sz="1200" dirty="0" smtClean="0"/>
                    </a:p>
                    <a:p>
                      <a:r>
                        <a:rPr kumimoji="1" lang="ja-JP" altLang="en-US" sz="1200" dirty="0" smtClean="0"/>
                        <a:t>（１５市町村）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新規開設の働きかけ</a:t>
                      </a:r>
                      <a:endParaRPr kumimoji="1" lang="en-US" altLang="ja-JP" sz="1200" dirty="0" smtClean="0"/>
                    </a:p>
                    <a:p>
                      <a:r>
                        <a:rPr kumimoji="1" lang="ja-JP" altLang="en-US" sz="1200" dirty="0" smtClean="0"/>
                        <a:t>研修受講費補助</a:t>
                      </a:r>
                      <a:endParaRPr kumimoji="1" lang="en-US" altLang="ja-JP" sz="1200" dirty="0" smtClean="0"/>
                    </a:p>
                  </a:txBody>
                  <a:tcPr>
                    <a:lnL w="12700" cap="flat" cmpd="sng" algn="ctr">
                      <a:solidFill>
                        <a:srgbClr val="0099FF"/>
                      </a:solidFill>
                      <a:prstDash val="solid"/>
                      <a:round/>
                      <a:headEnd type="none" w="med" len="med"/>
                      <a:tailEnd type="none" w="med" len="med"/>
                    </a:lnL>
                  </a:tcPr>
                </a:tc>
              </a:tr>
              <a:tr h="1394951">
                <a:tc>
                  <a:txBody>
                    <a:bodyPr/>
                    <a:lstStyle/>
                    <a:p>
                      <a:r>
                        <a:rPr kumimoji="1" lang="ja-JP" altLang="en-US" sz="1200" dirty="0" smtClean="0"/>
                        <a:t>相談支援の質の向上・スキルアップ</a:t>
                      </a:r>
                      <a:endParaRPr kumimoji="1" lang="en-US" altLang="ja-JP" sz="1200" dirty="0" smtClean="0"/>
                    </a:p>
                    <a:p>
                      <a:r>
                        <a:rPr kumimoji="1" lang="ja-JP" altLang="en-US" sz="1200" dirty="0" smtClean="0"/>
                        <a:t>（１１市町村）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相談支援専門員のスキルアップのための研修を開催</a:t>
                      </a:r>
                      <a:endParaRPr kumimoji="1" lang="en-US" altLang="ja-JP" sz="1200" dirty="0" smtClean="0"/>
                    </a:p>
                    <a:p>
                      <a:r>
                        <a:rPr kumimoji="1" lang="ja-JP" altLang="en-US" sz="1200" dirty="0" smtClean="0"/>
                        <a:t>事業所連絡会の充実、新任相談員向け勉強会</a:t>
                      </a:r>
                      <a:endParaRPr kumimoji="1" lang="en-US" altLang="ja-JP" sz="1200" dirty="0" smtClean="0"/>
                    </a:p>
                    <a:p>
                      <a:r>
                        <a:rPr kumimoji="1" lang="ja-JP" altLang="en-US" sz="1200" dirty="0" smtClean="0"/>
                        <a:t>大阪府相談支援アドバイザー派遣事業の活用</a:t>
                      </a:r>
                      <a:endParaRPr kumimoji="1" lang="en-US" altLang="ja-JP" sz="1200" dirty="0" smtClean="0"/>
                    </a:p>
                    <a:p>
                      <a:r>
                        <a:rPr kumimoji="1" lang="ja-JP" altLang="en-US" sz="1200" dirty="0" smtClean="0"/>
                        <a:t>勉強会や事例検討を実施</a:t>
                      </a:r>
                      <a:endParaRPr kumimoji="1" lang="en-US" altLang="ja-JP" sz="1200" dirty="0" smtClean="0"/>
                    </a:p>
                    <a:p>
                      <a:endParaRPr kumimoji="1" lang="en-US" altLang="ja-JP" sz="1200" dirty="0" smtClean="0"/>
                    </a:p>
                  </a:txBody>
                  <a:tcPr>
                    <a:lnL w="12700" cap="flat" cmpd="sng" algn="ctr">
                      <a:solidFill>
                        <a:srgbClr val="0099FF"/>
                      </a:solidFill>
                      <a:prstDash val="solid"/>
                      <a:round/>
                      <a:headEnd type="none" w="med" len="med"/>
                      <a:tailEnd type="none" w="med" len="med"/>
                    </a:lnL>
                  </a:tcPr>
                </a:tc>
              </a:tr>
              <a:tr h="887696">
                <a:tc>
                  <a:txBody>
                    <a:bodyPr/>
                    <a:lstStyle/>
                    <a:p>
                      <a:r>
                        <a:rPr kumimoji="1" lang="ja-JP" altLang="en-US" sz="1200" dirty="0" smtClean="0"/>
                        <a:t>相談支援関係機関の役割分担・連携</a:t>
                      </a:r>
                      <a:endParaRPr kumimoji="1" lang="en-US" altLang="ja-JP" sz="1200" dirty="0" smtClean="0"/>
                    </a:p>
                    <a:p>
                      <a:r>
                        <a:rPr kumimoji="1" lang="ja-JP" altLang="en-US" sz="1200" dirty="0" smtClean="0"/>
                        <a:t>（５市町村）</a:t>
                      </a:r>
                    </a:p>
                    <a:p>
                      <a:endParaRPr kumimoji="1" lang="en-US" altLang="ja-JP" sz="1200" dirty="0" smtClean="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機能的な仕組みづくりについて継続して検討</a:t>
                      </a:r>
                      <a:endParaRPr kumimoji="1" lang="en-US" altLang="ja-JP" sz="1200" dirty="0" smtClean="0"/>
                    </a:p>
                    <a:p>
                      <a:r>
                        <a:rPr kumimoji="1" lang="ja-JP" altLang="en-US" sz="1200" dirty="0" smtClean="0"/>
                        <a:t>関係機関のネットワークを構築</a:t>
                      </a:r>
                      <a:endParaRPr kumimoji="1" lang="en-US" altLang="ja-JP" sz="1200" dirty="0" smtClean="0"/>
                    </a:p>
                    <a:p>
                      <a:r>
                        <a:rPr kumimoji="1" lang="ja-JP" altLang="en-US" sz="1200" dirty="0" smtClean="0"/>
                        <a:t>情報交換できる場を設定</a:t>
                      </a:r>
                      <a:endParaRPr kumimoji="1" lang="ja-JP" altLang="en-US" sz="1200" dirty="0"/>
                    </a:p>
                  </a:txBody>
                  <a:tcPr>
                    <a:lnL w="12700" cap="flat" cmpd="sng" algn="ctr">
                      <a:solidFill>
                        <a:srgbClr val="0099FF"/>
                      </a:solidFill>
                      <a:prstDash val="solid"/>
                      <a:round/>
                      <a:headEnd type="none" w="med" len="med"/>
                      <a:tailEnd type="none" w="med" len="med"/>
                    </a:lnL>
                  </a:tcPr>
                </a:tc>
              </a:tr>
              <a:tr h="1141324">
                <a:tc>
                  <a:txBody>
                    <a:bodyPr/>
                    <a:lstStyle/>
                    <a:p>
                      <a:r>
                        <a:rPr kumimoji="1" lang="ja-JP" altLang="en-US" sz="1200" dirty="0" smtClean="0"/>
                        <a:t>計画相談支援、</a:t>
                      </a:r>
                      <a:r>
                        <a:rPr kumimoji="1" lang="ja-JP" altLang="en-US" sz="1200" dirty="0" err="1" smtClean="0"/>
                        <a:t>障がい</a:t>
                      </a:r>
                      <a:r>
                        <a:rPr kumimoji="1" lang="ja-JP" altLang="en-US" sz="1200" dirty="0" smtClean="0"/>
                        <a:t>児相談支援を主業務として運営可能となるような報酬が不足</a:t>
                      </a:r>
                      <a:endParaRPr kumimoji="1" lang="en-US" altLang="ja-JP" sz="1200" dirty="0" smtClean="0"/>
                    </a:p>
                    <a:p>
                      <a:r>
                        <a:rPr kumimoji="1" lang="ja-JP" altLang="en-US" sz="1200" dirty="0" smtClean="0"/>
                        <a:t>（３市町村）</a:t>
                      </a:r>
                      <a:endParaRPr kumimoji="1" lang="en-US" altLang="ja-JP" sz="1200" dirty="0" smtClean="0"/>
                    </a:p>
                    <a:p>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国に対して制度改善を要望</a:t>
                      </a:r>
                      <a:endParaRPr kumimoji="1" lang="en-US" altLang="ja-JP" sz="1200" dirty="0" smtClean="0"/>
                    </a:p>
                  </a:txBody>
                  <a:tcPr>
                    <a:lnL w="12700" cap="flat" cmpd="sng" algn="ctr">
                      <a:solidFill>
                        <a:srgbClr val="0099FF"/>
                      </a:solidFill>
                      <a:prstDash val="solid"/>
                      <a:round/>
                      <a:headEnd type="none" w="med" len="med"/>
                      <a:tailEnd type="none" w="med" len="med"/>
                    </a:lnL>
                  </a:tcPr>
                </a:tc>
              </a:tr>
              <a:tr h="634239">
                <a:tc>
                  <a:txBody>
                    <a:bodyPr/>
                    <a:lstStyle/>
                    <a:p>
                      <a:r>
                        <a:rPr kumimoji="1" lang="ja-JP" altLang="en-US" sz="1200" dirty="0" smtClean="0"/>
                        <a:t>社会資源の不足</a:t>
                      </a:r>
                      <a:endParaRPr kumimoji="1" lang="en-US" altLang="ja-JP" sz="1200" dirty="0" smtClean="0"/>
                    </a:p>
                    <a:p>
                      <a:r>
                        <a:rPr kumimoji="1" lang="ja-JP" altLang="en-US" sz="1200" dirty="0" smtClean="0"/>
                        <a:t>（２市町村）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自立支援協議会を通じた地域資源開発・改善</a:t>
                      </a:r>
                      <a:endParaRPr kumimoji="1" lang="en-US" altLang="ja-JP" sz="1200" dirty="0" smtClean="0"/>
                    </a:p>
                    <a:p>
                      <a:r>
                        <a:rPr kumimoji="1" lang="ja-JP" altLang="en-US" sz="1200" dirty="0" smtClean="0"/>
                        <a:t>自立支援協議会において地域課題を抽出</a:t>
                      </a:r>
                      <a:endParaRPr kumimoji="1" lang="en-US" altLang="ja-JP" sz="1200" dirty="0" smtClean="0"/>
                    </a:p>
                  </a:txBody>
                  <a:tcPr>
                    <a:lnL w="12700" cap="flat" cmpd="sng" algn="ctr">
                      <a:solidFill>
                        <a:srgbClr val="0099FF"/>
                      </a:solidFill>
                      <a:prstDash val="solid"/>
                      <a:round/>
                      <a:headEnd type="none" w="med" len="med"/>
                      <a:tailEnd type="none" w="med" len="med"/>
                    </a:lnL>
                  </a:tcPr>
                </a:tc>
              </a:tr>
            </a:tbl>
          </a:graphicData>
        </a:graphic>
      </p:graphicFrame>
      <p:sp>
        <p:nvSpPr>
          <p:cNvPr id="4" name="タイトル 1"/>
          <p:cNvSpPr>
            <a:spLocks noGrp="1"/>
          </p:cNvSpPr>
          <p:nvPr>
            <p:ph type="title"/>
          </p:nvPr>
        </p:nvSpPr>
        <p:spPr>
          <a:xfrm>
            <a:off x="457200" y="332656"/>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a:lstStyle/>
          <a:p>
            <a:r>
              <a:rPr kumimoji="1" lang="ja-JP" altLang="en-US" sz="2400" dirty="0" smtClean="0"/>
              <a:t>相談支援全般の課題と対応策</a:t>
            </a:r>
            <a:endParaRPr kumimoji="1" lang="ja-JP" altLang="en-US" sz="2400" dirty="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10</a:t>
            </a:fld>
            <a:endParaRPr lang="ja-JP" altLang="en-US"/>
          </a:p>
        </p:txBody>
      </p:sp>
    </p:spTree>
    <p:extLst>
      <p:ext uri="{BB962C8B-B14F-4D97-AF65-F5344CB8AC3E}">
        <p14:creationId xmlns:p14="http://schemas.microsoft.com/office/powerpoint/2010/main" val="1502146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775" y="260350"/>
            <a:ext cx="7918450" cy="490538"/>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400" dirty="0" smtClean="0"/>
              <a:t>相談支援事業所数・相談支援専門員数（</a:t>
            </a:r>
            <a:r>
              <a:rPr lang="en-US" altLang="ja-JP" sz="2400" dirty="0" smtClean="0"/>
              <a:t>H29.4.1</a:t>
            </a:r>
            <a:r>
              <a:rPr lang="ja-JP" altLang="en-US" sz="2400" dirty="0" smtClean="0"/>
              <a:t>現在）</a:t>
            </a:r>
          </a:p>
        </p:txBody>
      </p:sp>
      <p:sp>
        <p:nvSpPr>
          <p:cNvPr id="3075" name="テキスト ボックス 4"/>
          <p:cNvSpPr txBox="1">
            <a:spLocks noChangeArrowheads="1"/>
          </p:cNvSpPr>
          <p:nvPr/>
        </p:nvSpPr>
        <p:spPr bwMode="auto">
          <a:xfrm>
            <a:off x="827584" y="1487488"/>
            <a:ext cx="784887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　</a:t>
            </a:r>
            <a:r>
              <a:rPr lang="ja-JP" altLang="en-US" dirty="0" smtClean="0"/>
              <a:t>地域生活支援事業による</a:t>
            </a:r>
            <a:r>
              <a:rPr lang="ja-JP" altLang="en-US" dirty="0" err="1" smtClean="0"/>
              <a:t>障</a:t>
            </a:r>
            <a:r>
              <a:rPr lang="ja-JP" altLang="en-US" dirty="0" err="1"/>
              <a:t>がい</a:t>
            </a:r>
            <a:r>
              <a:rPr lang="ja-JP" altLang="en-US" dirty="0"/>
              <a:t>者相談支援事業を実施する事業所は府内</a:t>
            </a:r>
            <a:r>
              <a:rPr lang="ja-JP" altLang="en-US" dirty="0" smtClean="0"/>
              <a:t>で</a:t>
            </a:r>
            <a:r>
              <a:rPr lang="ja-JP" altLang="en-US" b="1" u="sng" dirty="0"/>
              <a:t>　</a:t>
            </a:r>
            <a:r>
              <a:rPr lang="ja-JP" altLang="en-US" b="1" u="sng" dirty="0" smtClean="0"/>
              <a:t>　</a:t>
            </a:r>
            <a:r>
              <a:rPr lang="en-US" altLang="ja-JP" b="1" u="sng" dirty="0" smtClean="0"/>
              <a:t>185</a:t>
            </a:r>
            <a:r>
              <a:rPr lang="ja-JP" altLang="en-US" b="1" u="sng" dirty="0" smtClean="0"/>
              <a:t>事業所</a:t>
            </a:r>
            <a:r>
              <a:rPr lang="ja-JP" altLang="en-US" dirty="0"/>
              <a:t>（重複あり）。</a:t>
            </a:r>
            <a:endParaRPr lang="en-US" altLang="ja-JP" dirty="0"/>
          </a:p>
          <a:p>
            <a:pPr eaLnBrk="1" hangingPunct="1"/>
            <a:r>
              <a:rPr lang="ja-JP" altLang="en-US" dirty="0"/>
              <a:t>　</a:t>
            </a:r>
            <a:r>
              <a:rPr lang="ja-JP" altLang="en-US" dirty="0" smtClean="0"/>
              <a:t>１</a:t>
            </a:r>
            <a:r>
              <a:rPr lang="ja-JP" altLang="en-US" dirty="0"/>
              <a:t>市町村当たり、</a:t>
            </a:r>
            <a:r>
              <a:rPr lang="ja-JP" altLang="en-US" b="1" u="sng" dirty="0" smtClean="0"/>
              <a:t>平均</a:t>
            </a:r>
            <a:r>
              <a:rPr lang="en-US" altLang="ja-JP" b="1" u="sng" dirty="0" smtClean="0"/>
              <a:t>4.3</a:t>
            </a:r>
            <a:r>
              <a:rPr lang="ja-JP" altLang="en-US" b="1" u="sng" dirty="0" smtClean="0"/>
              <a:t>か所</a:t>
            </a:r>
            <a:r>
              <a:rPr lang="ja-JP" altLang="en-US" dirty="0"/>
              <a:t>。</a:t>
            </a:r>
          </a:p>
        </p:txBody>
      </p:sp>
      <p:sp>
        <p:nvSpPr>
          <p:cNvPr id="6" name="テキスト ボックス 5"/>
          <p:cNvSpPr txBox="1"/>
          <p:nvPr/>
        </p:nvSpPr>
        <p:spPr>
          <a:xfrm>
            <a:off x="684213" y="2411413"/>
            <a:ext cx="3887787"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ja-JP" altLang="en-US" dirty="0"/>
              <a:t>②指定相談支援事業</a:t>
            </a:r>
          </a:p>
        </p:txBody>
      </p:sp>
      <p:graphicFrame>
        <p:nvGraphicFramePr>
          <p:cNvPr id="7" name="表 6"/>
          <p:cNvGraphicFramePr>
            <a:graphicFrameLocks noGrp="1"/>
          </p:cNvGraphicFramePr>
          <p:nvPr>
            <p:extLst>
              <p:ext uri="{D42A27DB-BD31-4B8C-83A1-F6EECF244321}">
                <p14:modId xmlns:p14="http://schemas.microsoft.com/office/powerpoint/2010/main" val="2601368698"/>
              </p:ext>
            </p:extLst>
          </p:nvPr>
        </p:nvGraphicFramePr>
        <p:xfrm>
          <a:off x="1116013" y="2824163"/>
          <a:ext cx="6265862" cy="2133600"/>
        </p:xfrm>
        <a:graphic>
          <a:graphicData uri="http://schemas.openxmlformats.org/drawingml/2006/table">
            <a:tbl>
              <a:tblPr firstRow="1" bandRow="1">
                <a:tableStyleId>{5940675A-B579-460E-94D1-54222C63F5DA}</a:tableStyleId>
              </a:tblPr>
              <a:tblGrid>
                <a:gridCol w="2448728"/>
                <a:gridCol w="1908567"/>
                <a:gridCol w="1908567"/>
              </a:tblGrid>
              <a:tr h="175920">
                <a:tc rowSpan="2">
                  <a:txBody>
                    <a:bodyPr/>
                    <a:lstStyle/>
                    <a:p>
                      <a:pPr algn="ctr"/>
                      <a:r>
                        <a:rPr kumimoji="1" lang="ja-JP" altLang="en-US" sz="1600" dirty="0" smtClean="0"/>
                        <a:t>指定の種類</a:t>
                      </a:r>
                      <a:endParaRPr kumimoji="1" lang="ja-JP" altLang="en-US" sz="1600" dirty="0"/>
                    </a:p>
                  </a:txBody>
                  <a:tcPr marL="91457" marR="91457"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ja-JP" altLang="en-US" sz="1600" dirty="0" smtClean="0"/>
                        <a:t>事業所数（重複あり）</a:t>
                      </a:r>
                      <a:endParaRPr kumimoji="1" lang="en-US" altLang="ja-JP" sz="1600" dirty="0" smtClean="0"/>
                    </a:p>
                  </a:txBody>
                  <a:tcPr marL="91457" marR="91457"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dirty="0"/>
                    </a:p>
                  </a:txBody>
                  <a:tcPr anchor="ctr">
                    <a:lnB w="12700" cap="flat" cmpd="sng" algn="ctr">
                      <a:solidFill>
                        <a:schemeClr val="tx1"/>
                      </a:solidFill>
                      <a:prstDash val="solid"/>
                      <a:round/>
                      <a:headEnd type="none" w="med" len="med"/>
                      <a:tailEnd type="none" w="med" len="med"/>
                    </a:lnB>
                  </a:tcPr>
                </a:tc>
              </a:tr>
              <a:tr h="143912">
                <a:tc vMerge="1">
                  <a:txBody>
                    <a:bodyPr/>
                    <a:lstStyle/>
                    <a:p>
                      <a:endParaRPr kumimoji="1" lang="ja-JP" altLang="en-US"/>
                    </a:p>
                  </a:txBody>
                  <a:tcPr/>
                </a:tc>
                <a:tc>
                  <a:txBody>
                    <a:bodyPr/>
                    <a:lstStyle/>
                    <a:p>
                      <a:pPr algn="ctr"/>
                      <a:r>
                        <a:rPr kumimoji="1" lang="en-US" altLang="ja-JP" sz="1600" dirty="0" smtClean="0"/>
                        <a:t>H29.4.1</a:t>
                      </a:r>
                      <a:endParaRPr kumimoji="1" lang="ja-JP" altLang="en-US" sz="1600" dirty="0"/>
                    </a:p>
                  </a:txBody>
                  <a:tcPr marL="91457" marR="9145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（参考）</a:t>
                      </a:r>
                      <a:r>
                        <a:rPr kumimoji="1" lang="en-US" altLang="ja-JP" sz="1600" dirty="0" smtClean="0"/>
                        <a:t>H28.4.1</a:t>
                      </a:r>
                      <a:endParaRPr kumimoji="1" lang="ja-JP" altLang="en-US" sz="1600" dirty="0" smtClean="0"/>
                    </a:p>
                  </a:txBody>
                  <a:tcPr marL="91457" marR="9145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99152">
                <a:tc>
                  <a:txBody>
                    <a:bodyPr/>
                    <a:lstStyle/>
                    <a:p>
                      <a:r>
                        <a:rPr kumimoji="1" lang="ja-JP" altLang="en-US" sz="1800" dirty="0" smtClean="0"/>
                        <a:t>計画相談支援</a:t>
                      </a:r>
                      <a:endParaRPr kumimoji="1" lang="ja-JP" altLang="en-US" sz="1800" dirty="0"/>
                    </a:p>
                  </a:txBody>
                  <a:tcPr marL="91457" marR="91457">
                    <a:lnT w="12700" cap="flat" cmpd="sng" algn="ctr">
                      <a:solidFill>
                        <a:schemeClr val="tx1"/>
                      </a:solidFill>
                      <a:prstDash val="solid"/>
                      <a:round/>
                      <a:headEnd type="none" w="med" len="med"/>
                      <a:tailEnd type="none" w="med" len="med"/>
                    </a:lnT>
                  </a:tcPr>
                </a:tc>
                <a:tc>
                  <a:txBody>
                    <a:bodyPr/>
                    <a:lstStyle/>
                    <a:p>
                      <a:pPr algn="ctr"/>
                      <a:r>
                        <a:rPr lang="en-US" altLang="ja-JP" dirty="0" smtClean="0">
                          <a:solidFill>
                            <a:srgbClr val="FF0000"/>
                          </a:solidFill>
                        </a:rPr>
                        <a:t>846</a:t>
                      </a:r>
                      <a:endParaRPr lang="ja-JP" altLang="en-US" dirty="0">
                        <a:solidFill>
                          <a:srgbClr val="FF0000"/>
                        </a:solidFill>
                      </a:endParaRPr>
                    </a:p>
                  </a:txBody>
                  <a:tcPr marL="91457" marR="91457">
                    <a:lnT w="12700" cap="flat" cmpd="sng" algn="ctr">
                      <a:solidFill>
                        <a:schemeClr val="tx1"/>
                      </a:solidFill>
                      <a:prstDash val="solid"/>
                      <a:round/>
                      <a:headEnd type="none" w="med" len="med"/>
                      <a:tailEnd type="none" w="med" len="med"/>
                    </a:lnT>
                  </a:tcPr>
                </a:tc>
                <a:tc>
                  <a:txBody>
                    <a:bodyPr/>
                    <a:lstStyle/>
                    <a:p>
                      <a:pPr algn="ctr"/>
                      <a:r>
                        <a:rPr kumimoji="1" lang="en-US" altLang="ja-JP" sz="1800" dirty="0" smtClean="0"/>
                        <a:t>726</a:t>
                      </a:r>
                      <a:endParaRPr kumimoji="1" lang="ja-JP" altLang="en-US" sz="1800" dirty="0"/>
                    </a:p>
                  </a:txBody>
                  <a:tcPr marL="91457" marR="91457">
                    <a:lnT w="12700" cap="flat" cmpd="sng" algn="ctr">
                      <a:solidFill>
                        <a:schemeClr val="tx1"/>
                      </a:solidFill>
                      <a:prstDash val="solid"/>
                      <a:round/>
                      <a:headEnd type="none" w="med" len="med"/>
                      <a:tailEnd type="none" w="med" len="med"/>
                    </a:lnT>
                  </a:tcPr>
                </a:tc>
              </a:tr>
              <a:tr h="188352">
                <a:tc>
                  <a:txBody>
                    <a:bodyPr/>
                    <a:lstStyle/>
                    <a:p>
                      <a:r>
                        <a:rPr kumimoji="1" lang="ja-JP" altLang="en-US" sz="1800" dirty="0" err="1" smtClean="0"/>
                        <a:t>障がい</a:t>
                      </a:r>
                      <a:r>
                        <a:rPr kumimoji="1" lang="ja-JP" altLang="en-US" sz="1800" dirty="0" smtClean="0"/>
                        <a:t>児相談支援</a:t>
                      </a:r>
                      <a:endParaRPr kumimoji="1" lang="en-US" altLang="ja-JP" sz="1800" dirty="0" smtClean="0"/>
                    </a:p>
                  </a:txBody>
                  <a:tcPr marL="91457" marR="91457"/>
                </a:tc>
                <a:tc>
                  <a:txBody>
                    <a:bodyPr/>
                    <a:lstStyle/>
                    <a:p>
                      <a:pPr algn="ctr"/>
                      <a:r>
                        <a:rPr lang="en-US" altLang="ja-JP" dirty="0" smtClean="0">
                          <a:solidFill>
                            <a:srgbClr val="FF0000"/>
                          </a:solidFill>
                        </a:rPr>
                        <a:t>589</a:t>
                      </a:r>
                      <a:endParaRPr lang="ja-JP" altLang="en-US" dirty="0">
                        <a:solidFill>
                          <a:srgbClr val="FF0000"/>
                        </a:solidFill>
                      </a:endParaRPr>
                    </a:p>
                  </a:txBody>
                  <a:tcPr marL="91457" marR="91457"/>
                </a:tc>
                <a:tc>
                  <a:txBody>
                    <a:bodyPr/>
                    <a:lstStyle/>
                    <a:p>
                      <a:pPr algn="ctr"/>
                      <a:r>
                        <a:rPr kumimoji="1" lang="en-US" altLang="ja-JP" sz="1800" dirty="0" smtClean="0"/>
                        <a:t>495</a:t>
                      </a:r>
                      <a:endParaRPr kumimoji="1" lang="ja-JP" altLang="en-US" sz="1800" dirty="0"/>
                    </a:p>
                  </a:txBody>
                  <a:tcPr marL="91457" marR="91457"/>
                </a:tc>
              </a:tr>
              <a:tr h="0">
                <a:tc>
                  <a:txBody>
                    <a:bodyPr/>
                    <a:lstStyle/>
                    <a:p>
                      <a:r>
                        <a:rPr kumimoji="1" lang="ja-JP" altLang="en-US" sz="1800" dirty="0" smtClean="0"/>
                        <a:t>地域移行支援</a:t>
                      </a:r>
                      <a:endParaRPr kumimoji="1" lang="ja-JP" altLang="en-US" sz="1800" dirty="0"/>
                    </a:p>
                  </a:txBody>
                  <a:tcPr marL="91457" marR="91457" anchor="ctr">
                    <a:lnB w="12700" cap="flat" cmpd="sng" algn="ctr">
                      <a:solidFill>
                        <a:schemeClr val="tx1"/>
                      </a:solidFill>
                      <a:prstDash val="solid"/>
                      <a:round/>
                      <a:headEnd type="none" w="med" len="med"/>
                      <a:tailEnd type="none" w="med" len="med"/>
                    </a:lnB>
                  </a:tcPr>
                </a:tc>
                <a:tc>
                  <a:txBody>
                    <a:bodyPr/>
                    <a:lstStyle/>
                    <a:p>
                      <a:pPr algn="ctr"/>
                      <a:r>
                        <a:rPr lang="en-US" altLang="ja-JP" dirty="0" smtClean="0">
                          <a:solidFill>
                            <a:srgbClr val="FF0000"/>
                          </a:solidFill>
                        </a:rPr>
                        <a:t>373</a:t>
                      </a:r>
                      <a:endParaRPr lang="ja-JP" altLang="en-US" dirty="0">
                        <a:solidFill>
                          <a:srgbClr val="FF0000"/>
                        </a:solidFill>
                      </a:endParaRPr>
                    </a:p>
                  </a:txBody>
                  <a:tcPr marL="91457" marR="91457">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335</a:t>
                      </a:r>
                      <a:endParaRPr kumimoji="1" lang="ja-JP" altLang="en-US" sz="1800" dirty="0"/>
                    </a:p>
                  </a:txBody>
                  <a:tcPr marL="91457" marR="91457">
                    <a:lnB w="12700" cap="flat" cmpd="sng" algn="ctr">
                      <a:solidFill>
                        <a:schemeClr val="tx1"/>
                      </a:solidFill>
                      <a:prstDash val="solid"/>
                      <a:round/>
                      <a:headEnd type="none" w="med" len="med"/>
                      <a:tailEnd type="none" w="med" len="med"/>
                    </a:lnB>
                  </a:tcPr>
                </a:tc>
              </a:tr>
              <a:tr h="0">
                <a:tc>
                  <a:txBody>
                    <a:bodyPr/>
                    <a:lstStyle/>
                    <a:p>
                      <a:r>
                        <a:rPr kumimoji="1" lang="ja-JP" altLang="en-US" sz="1800" dirty="0" smtClean="0"/>
                        <a:t>地域定着支援</a:t>
                      </a:r>
                      <a:endParaRPr kumimoji="1" lang="ja-JP" altLang="en-US" sz="1800" dirty="0"/>
                    </a:p>
                  </a:txBody>
                  <a:tcPr marL="91457" marR="91457" anchor="ctr">
                    <a:lnT w="12700" cap="flat" cmpd="sng" algn="ctr">
                      <a:solidFill>
                        <a:schemeClr val="tx1"/>
                      </a:solidFill>
                      <a:prstDash val="solid"/>
                      <a:round/>
                      <a:headEnd type="none" w="med" len="med"/>
                      <a:tailEnd type="none" w="med" len="med"/>
                    </a:lnT>
                  </a:tcPr>
                </a:tc>
                <a:tc>
                  <a:txBody>
                    <a:bodyPr/>
                    <a:lstStyle/>
                    <a:p>
                      <a:pPr algn="ctr"/>
                      <a:r>
                        <a:rPr lang="en-US" altLang="ja-JP" dirty="0" smtClean="0">
                          <a:solidFill>
                            <a:srgbClr val="FF0000"/>
                          </a:solidFill>
                        </a:rPr>
                        <a:t>370</a:t>
                      </a:r>
                      <a:endParaRPr lang="ja-JP" altLang="en-US" dirty="0">
                        <a:solidFill>
                          <a:srgbClr val="FF0000"/>
                        </a:solidFill>
                      </a:endParaRPr>
                    </a:p>
                  </a:txBody>
                  <a:tcPr marL="91457" marR="91457">
                    <a:lnT w="12700" cap="flat" cmpd="sng" algn="ctr">
                      <a:solidFill>
                        <a:schemeClr val="tx1"/>
                      </a:solidFill>
                      <a:prstDash val="solid"/>
                      <a:round/>
                      <a:headEnd type="none" w="med" len="med"/>
                      <a:tailEnd type="none" w="med" len="med"/>
                    </a:lnT>
                  </a:tcPr>
                </a:tc>
                <a:tc>
                  <a:txBody>
                    <a:bodyPr/>
                    <a:lstStyle/>
                    <a:p>
                      <a:pPr algn="ctr"/>
                      <a:r>
                        <a:rPr kumimoji="1" lang="en-US" altLang="ja-JP" sz="1800" dirty="0" smtClean="0"/>
                        <a:t>334</a:t>
                      </a:r>
                      <a:endParaRPr kumimoji="1" lang="ja-JP" altLang="en-US" sz="1800" dirty="0"/>
                    </a:p>
                  </a:txBody>
                  <a:tcPr marL="91457" marR="91457">
                    <a:lnT w="12700" cap="flat" cmpd="sng" algn="ctr">
                      <a:solidFill>
                        <a:schemeClr val="tx1"/>
                      </a:solidFill>
                      <a:prstDash val="solid"/>
                      <a:round/>
                      <a:headEnd type="none" w="med" len="med"/>
                      <a:tailEnd type="none" w="med" len="med"/>
                    </a:lnT>
                  </a:tcPr>
                </a:tc>
              </a:tr>
            </a:tbl>
          </a:graphicData>
        </a:graphic>
      </p:graphicFrame>
      <p:sp>
        <p:nvSpPr>
          <p:cNvPr id="8" name="テキスト ボックス 7"/>
          <p:cNvSpPr txBox="1"/>
          <p:nvPr/>
        </p:nvSpPr>
        <p:spPr>
          <a:xfrm>
            <a:off x="719138" y="5291138"/>
            <a:ext cx="2339975"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③相談支援専門員数</a:t>
            </a:r>
          </a:p>
        </p:txBody>
      </p:sp>
      <p:sp>
        <p:nvSpPr>
          <p:cNvPr id="10" name="テキスト ボックス 9"/>
          <p:cNvSpPr txBox="1"/>
          <p:nvPr/>
        </p:nvSpPr>
        <p:spPr>
          <a:xfrm>
            <a:off x="684213" y="1042988"/>
            <a:ext cx="4824412"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①</a:t>
            </a:r>
            <a:r>
              <a:rPr lang="ja-JP" altLang="en-US" dirty="0" err="1"/>
              <a:t>障がい</a:t>
            </a:r>
            <a:r>
              <a:rPr lang="ja-JP" altLang="en-US" dirty="0"/>
              <a:t>者相談支援事業（地域生活支援事業）</a:t>
            </a:r>
          </a:p>
        </p:txBody>
      </p:sp>
      <p:sp>
        <p:nvSpPr>
          <p:cNvPr id="3107" name="テキスト ボックス 10"/>
          <p:cNvSpPr txBox="1">
            <a:spLocks noChangeArrowheads="1"/>
          </p:cNvSpPr>
          <p:nvPr/>
        </p:nvSpPr>
        <p:spPr bwMode="auto">
          <a:xfrm>
            <a:off x="1042988" y="5724525"/>
            <a:ext cx="7058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府内合計　</a:t>
            </a:r>
            <a:r>
              <a:rPr lang="en-US" altLang="ja-JP" u="sng" dirty="0" smtClean="0"/>
              <a:t>1,631</a:t>
            </a:r>
            <a:r>
              <a:rPr lang="ja-JP" altLang="en-US" b="1" u="sng" dirty="0" smtClean="0"/>
              <a:t>人</a:t>
            </a:r>
            <a:r>
              <a:rPr lang="ja-JP" altLang="en-US" b="1" dirty="0"/>
              <a:t>　</a:t>
            </a:r>
            <a:r>
              <a:rPr lang="ja-JP" altLang="en-US" b="1" dirty="0" smtClean="0"/>
              <a:t>　　</a:t>
            </a:r>
            <a:r>
              <a:rPr lang="ja-JP" altLang="en-US" dirty="0" smtClean="0"/>
              <a:t>（</a:t>
            </a:r>
            <a:r>
              <a:rPr lang="ja-JP" altLang="en-US" dirty="0"/>
              <a:t>参考）</a:t>
            </a:r>
            <a:r>
              <a:rPr lang="en-US" altLang="ja-JP" dirty="0" smtClean="0"/>
              <a:t>H28.4.1</a:t>
            </a:r>
            <a:r>
              <a:rPr lang="ja-JP" altLang="en-US" dirty="0"/>
              <a:t>時点　</a:t>
            </a:r>
            <a:r>
              <a:rPr lang="en-US" altLang="ja-JP" dirty="0" smtClean="0"/>
              <a:t>1,513</a:t>
            </a:r>
            <a:r>
              <a:rPr lang="ja-JP" altLang="en-US" dirty="0" smtClean="0"/>
              <a:t>人</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8B41D3C4-A2EC-4EFD-8937-68FC89820670}" type="slidenum">
              <a:rPr lang="ja-JP" altLang="en-US" smtClean="0"/>
              <a:pPr>
                <a:defRPr/>
              </a:pPr>
              <a:t>2</a:t>
            </a:fld>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auto">
          <a:xfrm>
            <a:off x="468313" y="333375"/>
            <a:ext cx="8207375" cy="49053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r>
              <a:rPr lang="ja-JP" altLang="en-US" sz="1800" dirty="0"/>
              <a:t>相談支援専門員１人あたりの受給者数・サービス等利用計画作成済み数</a:t>
            </a:r>
          </a:p>
        </p:txBody>
      </p:sp>
      <p:sp>
        <p:nvSpPr>
          <p:cNvPr id="3" name="スライド番号プレースホルダー 2"/>
          <p:cNvSpPr>
            <a:spLocks noGrp="1"/>
          </p:cNvSpPr>
          <p:nvPr>
            <p:ph type="sldNum" sz="quarter" idx="12"/>
          </p:nvPr>
        </p:nvSpPr>
        <p:spPr>
          <a:xfrm>
            <a:off x="6228184" y="6309320"/>
            <a:ext cx="2133600" cy="365125"/>
          </a:xfrm>
        </p:spPr>
        <p:txBody>
          <a:bodyPr/>
          <a:lstStyle/>
          <a:p>
            <a:pPr>
              <a:defRPr/>
            </a:pPr>
            <a:fld id="{8B41D3C4-A2EC-4EFD-8937-68FC89820670}" type="slidenum">
              <a:rPr lang="ja-JP" altLang="en-US" smtClean="0"/>
              <a:pPr>
                <a:defRPr/>
              </a:pPr>
              <a:t>3</a:t>
            </a:fld>
            <a:endParaRPr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1672172012"/>
              </p:ext>
            </p:extLst>
          </p:nvPr>
        </p:nvGraphicFramePr>
        <p:xfrm>
          <a:off x="220266" y="578644"/>
          <a:ext cx="8703468" cy="6512720"/>
        </p:xfrm>
        <a:graphic>
          <a:graphicData uri="http://schemas.openxmlformats.org/drawingml/2006/chart">
            <c:chart xmlns:c="http://schemas.openxmlformats.org/drawingml/2006/chart" xmlns:r="http://schemas.openxmlformats.org/officeDocument/2006/relationships" r:id="rId2"/>
          </a:graphicData>
        </a:graphic>
      </p:graphicFrame>
      <p:sp>
        <p:nvSpPr>
          <p:cNvPr id="8" name="角丸四角形 7"/>
          <p:cNvSpPr/>
          <p:nvPr/>
        </p:nvSpPr>
        <p:spPr>
          <a:xfrm>
            <a:off x="5713539" y="1052736"/>
            <a:ext cx="2818901" cy="574675"/>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anchor="ctr"/>
          <a:lstStyle/>
          <a:p>
            <a:pPr>
              <a:defRPr/>
            </a:pPr>
            <a:r>
              <a:rPr lang="ja-JP" altLang="en-US" sz="1200" dirty="0"/>
              <a:t>大阪府内</a:t>
            </a:r>
            <a:r>
              <a:rPr lang="ja-JP" altLang="en-US" sz="1200" dirty="0" smtClean="0"/>
              <a:t>で</a:t>
            </a:r>
            <a:r>
              <a:rPr lang="ja-JP" altLang="en-US" sz="1200" dirty="0"/>
              <a:t>計画相談</a:t>
            </a:r>
            <a:r>
              <a:rPr lang="ja-JP" altLang="en-US" sz="1200" dirty="0" smtClean="0"/>
              <a:t>支援</a:t>
            </a:r>
            <a:r>
              <a:rPr lang="ja-JP" altLang="en-US" sz="1200" dirty="0"/>
              <a:t>に</a:t>
            </a:r>
            <a:r>
              <a:rPr lang="ja-JP" altLang="en-US" sz="1200" dirty="0" smtClean="0"/>
              <a:t>携わる</a:t>
            </a:r>
            <a:endParaRPr lang="en-US" altLang="ja-JP" sz="1200" dirty="0" smtClean="0"/>
          </a:p>
          <a:p>
            <a:pPr>
              <a:defRPr/>
            </a:pPr>
            <a:r>
              <a:rPr lang="ja-JP" altLang="en-US" sz="1200" dirty="0" smtClean="0"/>
              <a:t>相談</a:t>
            </a:r>
            <a:r>
              <a:rPr lang="ja-JP" altLang="en-US" sz="1200" dirty="0"/>
              <a:t>支援専門員</a:t>
            </a:r>
            <a:r>
              <a:rPr lang="ja-JP" altLang="en-US" sz="1200" dirty="0" smtClean="0"/>
              <a:t>は</a:t>
            </a:r>
            <a:r>
              <a:rPr lang="en-US" altLang="ja-JP" sz="1200" dirty="0" smtClean="0"/>
              <a:t>1,563</a:t>
            </a:r>
            <a:r>
              <a:rPr lang="ja-JP" altLang="en-US" sz="1200" dirty="0" smtClean="0"/>
              <a:t>人</a:t>
            </a:r>
            <a:endParaRPr lang="ja-JP" altLang="en-US" sz="1200" dirty="0"/>
          </a:p>
        </p:txBody>
      </p:sp>
    </p:spTree>
    <p:extLst>
      <p:ext uri="{BB962C8B-B14F-4D97-AF65-F5344CB8AC3E}">
        <p14:creationId xmlns:p14="http://schemas.microsoft.com/office/powerpoint/2010/main" val="2957364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bwMode="auto">
          <a:xfrm>
            <a:off x="468313" y="333375"/>
            <a:ext cx="8207375" cy="49053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1800" dirty="0"/>
              <a:t>相談支援専門員１人あたりの受給者数・</a:t>
            </a:r>
            <a:r>
              <a:rPr lang="ja-JP" altLang="en-US" sz="1800" dirty="0" err="1"/>
              <a:t>障がい</a:t>
            </a:r>
            <a:r>
              <a:rPr lang="ja-JP" altLang="en-US" sz="1800" dirty="0"/>
              <a:t>児支援利用計画作成済み</a:t>
            </a:r>
            <a:r>
              <a:rPr lang="ja-JP" altLang="en-US" sz="1800" dirty="0" smtClean="0"/>
              <a:t>数</a:t>
            </a:r>
            <a:endParaRPr lang="ja-JP" altLang="en-US" sz="1800" dirty="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4</a:t>
            </a:fld>
            <a:endParaRPr lang="ja-JP" altLang="en-US"/>
          </a:p>
        </p:txBody>
      </p:sp>
      <p:sp>
        <p:nvSpPr>
          <p:cNvPr id="2" name="テキスト ボックス 1"/>
          <p:cNvSpPr txBox="1"/>
          <p:nvPr/>
        </p:nvSpPr>
        <p:spPr>
          <a:xfrm>
            <a:off x="6804248" y="6381328"/>
            <a:ext cx="1512168" cy="230832"/>
          </a:xfrm>
          <a:prstGeom prst="rect">
            <a:avLst/>
          </a:prstGeom>
          <a:noFill/>
        </p:spPr>
        <p:txBody>
          <a:bodyPr wrap="square" rtlCol="0">
            <a:spAutoFit/>
          </a:bodyPr>
          <a:lstStyle/>
          <a:p>
            <a:r>
              <a:rPr kumimoji="1" lang="en-US" altLang="ja-JP" sz="900" dirty="0" smtClean="0"/>
              <a:t>※</a:t>
            </a:r>
            <a:r>
              <a:rPr kumimoji="1" lang="ja-JP" altLang="en-US" sz="900" dirty="0" smtClean="0"/>
              <a:t>小数点以下は四捨五入</a:t>
            </a:r>
            <a:endParaRPr kumimoji="1" lang="ja-JP" altLang="en-US" sz="900" dirty="0"/>
          </a:p>
        </p:txBody>
      </p:sp>
      <p:graphicFrame>
        <p:nvGraphicFramePr>
          <p:cNvPr id="10" name="グラフ 9"/>
          <p:cNvGraphicFramePr>
            <a:graphicFrameLocks/>
          </p:cNvGraphicFramePr>
          <p:nvPr>
            <p:extLst>
              <p:ext uri="{D42A27DB-BD31-4B8C-83A1-F6EECF244321}">
                <p14:modId xmlns:p14="http://schemas.microsoft.com/office/powerpoint/2010/main" val="525261644"/>
              </p:ext>
            </p:extLst>
          </p:nvPr>
        </p:nvGraphicFramePr>
        <p:xfrm>
          <a:off x="220266" y="578644"/>
          <a:ext cx="8703468" cy="6512720"/>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5713539" y="1052736"/>
            <a:ext cx="2818901" cy="574675"/>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anchor="ctr"/>
          <a:lstStyle/>
          <a:p>
            <a:pPr>
              <a:defRPr/>
            </a:pPr>
            <a:r>
              <a:rPr lang="ja-JP" altLang="en-US" sz="1200" dirty="0"/>
              <a:t>大阪府内で</a:t>
            </a:r>
            <a:r>
              <a:rPr lang="ja-JP" altLang="en-US" sz="1200" dirty="0" err="1"/>
              <a:t>障がい</a:t>
            </a:r>
            <a:r>
              <a:rPr lang="ja-JP" altLang="en-US" sz="1200" dirty="0"/>
              <a:t>児相談支援に携わる相談支援専門員</a:t>
            </a:r>
            <a:r>
              <a:rPr lang="ja-JP" altLang="en-US" sz="1200" dirty="0" smtClean="0"/>
              <a:t>は</a:t>
            </a:r>
            <a:r>
              <a:rPr lang="en-US" altLang="ja-JP" sz="1200" dirty="0" smtClean="0"/>
              <a:t>1,071</a:t>
            </a:r>
            <a:r>
              <a:rPr lang="ja-JP" altLang="en-US" sz="1200" dirty="0" smtClean="0"/>
              <a:t>人</a:t>
            </a:r>
            <a:endParaRPr lang="ja-JP" altLang="en-US" sz="1200" dirty="0"/>
          </a:p>
        </p:txBody>
      </p:sp>
    </p:spTree>
    <p:extLst>
      <p:ext uri="{BB962C8B-B14F-4D97-AF65-F5344CB8AC3E}">
        <p14:creationId xmlns:p14="http://schemas.microsoft.com/office/powerpoint/2010/main" val="2134242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a:lstStyle/>
          <a:p>
            <a:r>
              <a:rPr kumimoji="1" lang="ja-JP" altLang="en-US" sz="2400" dirty="0" smtClean="0"/>
              <a:t>自立支援協議会等での検討状況</a:t>
            </a:r>
            <a:endParaRPr kumimoji="1" lang="ja-JP" altLang="en-US" sz="2400" dirty="0"/>
          </a:p>
        </p:txBody>
      </p:sp>
      <p:graphicFrame>
        <p:nvGraphicFramePr>
          <p:cNvPr id="3" name="表 2"/>
          <p:cNvGraphicFramePr>
            <a:graphicFrameLocks noGrp="1"/>
          </p:cNvGraphicFramePr>
          <p:nvPr>
            <p:extLst>
              <p:ext uri="{D42A27DB-BD31-4B8C-83A1-F6EECF244321}">
                <p14:modId xmlns:p14="http://schemas.microsoft.com/office/powerpoint/2010/main" val="3017047861"/>
              </p:ext>
            </p:extLst>
          </p:nvPr>
        </p:nvGraphicFramePr>
        <p:xfrm>
          <a:off x="467544" y="1340768"/>
          <a:ext cx="8208912" cy="3744416"/>
        </p:xfrm>
        <a:graphic>
          <a:graphicData uri="http://schemas.openxmlformats.org/drawingml/2006/table">
            <a:tbl>
              <a:tblPr firstRow="1" bandRow="1">
                <a:tableStyleId>{FABFCF23-3B69-468F-B69F-88F6DE6A72F2}</a:tableStyleId>
              </a:tblPr>
              <a:tblGrid>
                <a:gridCol w="3075284"/>
                <a:gridCol w="1283407"/>
                <a:gridCol w="1283407"/>
                <a:gridCol w="1283407"/>
                <a:gridCol w="1283407"/>
              </a:tblGrid>
              <a:tr h="936104">
                <a:tc>
                  <a:txBody>
                    <a:bodyPr/>
                    <a:lstStyle/>
                    <a:p>
                      <a:pPr algn="r"/>
                      <a:r>
                        <a:rPr kumimoji="1" lang="ja-JP" altLang="en-US" dirty="0" smtClean="0"/>
                        <a:t>検討の場</a:t>
                      </a:r>
                      <a:endParaRPr kumimoji="1" lang="en-US" altLang="ja-JP" dirty="0" smtClean="0"/>
                    </a:p>
                    <a:p>
                      <a:pPr algn="l"/>
                      <a:r>
                        <a:rPr kumimoji="1" lang="ja-JP" altLang="en-US" dirty="0" smtClean="0"/>
                        <a:t>　項目</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ap="flat" cmpd="sng" algn="ctr">
                      <a:solidFill>
                        <a:schemeClr val="accent5">
                          <a:lumMod val="60000"/>
                          <a:lumOff val="40000"/>
                        </a:schemeClr>
                      </a:solidFill>
                      <a:prstDash val="solid"/>
                      <a:round/>
                      <a:headEnd type="none" w="med" len="med"/>
                      <a:tailEnd type="none" w="med" len="med"/>
                    </a:lnTlToBr>
                    <a:lnBlToTr w="12700" cmpd="sng">
                      <a:noFill/>
                      <a:prstDash val="solid"/>
                    </a:lnBlToTr>
                  </a:tcPr>
                </a:tc>
                <a:tc>
                  <a:txBody>
                    <a:bodyPr/>
                    <a:lstStyle/>
                    <a:p>
                      <a:pPr algn="ctr"/>
                      <a:r>
                        <a:rPr kumimoji="1" lang="zh-TW" altLang="en-US" dirty="0" smtClean="0">
                          <a:latin typeface="ＭＳ ゴシック" panose="020B0609070205080204" pitchFamily="49" charset="-128"/>
                          <a:ea typeface="ＭＳ ゴシック" panose="020B0609070205080204" pitchFamily="49" charset="-128"/>
                        </a:rPr>
                        <a:t>自立支援協議会</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zh-TW" altLang="en-US" dirty="0" smtClean="0">
                          <a:latin typeface="ＭＳ ゴシック" panose="020B0609070205080204" pitchFamily="49" charset="-128"/>
                          <a:ea typeface="ＭＳ ゴシック" panose="020B0609070205080204" pitchFamily="49" charset="-128"/>
                        </a:rPr>
                        <a:t>相談支援事業所</a:t>
                      </a:r>
                      <a:endParaRPr kumimoji="1" lang="en-US" altLang="zh-TW" dirty="0" smtClean="0">
                        <a:latin typeface="ＭＳ ゴシック" panose="020B0609070205080204" pitchFamily="49" charset="-128"/>
                        <a:ea typeface="ＭＳ ゴシック" panose="020B0609070205080204" pitchFamily="49" charset="-128"/>
                      </a:endParaRPr>
                    </a:p>
                    <a:p>
                      <a:pPr algn="ctr"/>
                      <a:r>
                        <a:rPr kumimoji="1" lang="zh-TW" altLang="en-US" dirty="0" smtClean="0">
                          <a:latin typeface="ＭＳ ゴシック" panose="020B0609070205080204" pitchFamily="49" charset="-128"/>
                          <a:ea typeface="ＭＳ ゴシック" panose="020B0609070205080204" pitchFamily="49" charset="-128"/>
                        </a:rPr>
                        <a:t>連絡会</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その他</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検討していない</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pPr algn="l"/>
                      <a:r>
                        <a:rPr kumimoji="1" lang="ja-JP" altLang="en-US" dirty="0" smtClean="0"/>
                        <a:t>管内の相談支援体制の強化・充実方策について</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33</a:t>
                      </a:r>
                    </a:p>
                    <a:p>
                      <a:pPr algn="ctr"/>
                      <a:r>
                        <a:rPr kumimoji="1" lang="ja-JP" altLang="en-US" dirty="0" smtClean="0"/>
                        <a:t>（</a:t>
                      </a:r>
                      <a:r>
                        <a:rPr kumimoji="1" lang="en-US" altLang="ja-JP" dirty="0" smtClean="0"/>
                        <a:t>76.7%</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15</a:t>
                      </a:r>
                    </a:p>
                    <a:p>
                      <a:pPr algn="ctr"/>
                      <a:r>
                        <a:rPr kumimoji="1" lang="ja-JP" altLang="en-US" dirty="0" smtClean="0"/>
                        <a:t>（</a:t>
                      </a:r>
                      <a:r>
                        <a:rPr kumimoji="1" lang="en-US" altLang="ja-JP" dirty="0" smtClean="0"/>
                        <a:t>34.9%</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5</a:t>
                      </a:r>
                    </a:p>
                    <a:p>
                      <a:pPr algn="ctr"/>
                      <a:r>
                        <a:rPr kumimoji="1" lang="ja-JP" altLang="en-US" dirty="0" smtClean="0"/>
                        <a:t>（</a:t>
                      </a:r>
                      <a:r>
                        <a:rPr kumimoji="1" lang="en-US" altLang="ja-JP" dirty="0" smtClean="0"/>
                        <a:t>11.6%</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a:t>
                      </a:r>
                    </a:p>
                    <a:p>
                      <a:pPr algn="ctr"/>
                      <a:r>
                        <a:rPr kumimoji="1" lang="ja-JP" altLang="en-US" dirty="0" smtClean="0"/>
                        <a:t>（</a:t>
                      </a:r>
                      <a:r>
                        <a:rPr kumimoji="1" lang="en-US" altLang="ja-JP" dirty="0" smtClean="0"/>
                        <a:t>7.0%</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計画相談支援・</a:t>
                      </a:r>
                      <a:r>
                        <a:rPr kumimoji="1" lang="ja-JP" altLang="en-US" dirty="0" err="1" smtClean="0"/>
                        <a:t>障がい</a:t>
                      </a:r>
                      <a:r>
                        <a:rPr kumimoji="1" lang="ja-JP" altLang="en-US" dirty="0" smtClean="0"/>
                        <a:t>児相談支援の推進策について</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29</a:t>
                      </a:r>
                    </a:p>
                    <a:p>
                      <a:pPr algn="ctr"/>
                      <a:r>
                        <a:rPr kumimoji="1" lang="ja-JP" altLang="en-US" dirty="0" smtClean="0"/>
                        <a:t>（</a:t>
                      </a:r>
                      <a:r>
                        <a:rPr kumimoji="1" lang="en-US" altLang="ja-JP" dirty="0" smtClean="0"/>
                        <a:t>67.4%</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14</a:t>
                      </a:r>
                    </a:p>
                    <a:p>
                      <a:pPr algn="ctr"/>
                      <a:r>
                        <a:rPr kumimoji="1" lang="ja-JP" altLang="en-US" dirty="0" smtClean="0"/>
                        <a:t>（</a:t>
                      </a:r>
                      <a:r>
                        <a:rPr kumimoji="1" lang="en-US" altLang="ja-JP" dirty="0" smtClean="0"/>
                        <a:t>32.6%</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8</a:t>
                      </a:r>
                    </a:p>
                    <a:p>
                      <a:pPr algn="ctr"/>
                      <a:r>
                        <a:rPr kumimoji="1" lang="ja-JP" altLang="en-US" dirty="0" smtClean="0"/>
                        <a:t>（</a:t>
                      </a:r>
                      <a:r>
                        <a:rPr kumimoji="1" lang="en-US" altLang="ja-JP" dirty="0" smtClean="0"/>
                        <a:t>18.6%</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5</a:t>
                      </a:r>
                    </a:p>
                    <a:p>
                      <a:pPr algn="ctr"/>
                      <a:r>
                        <a:rPr kumimoji="1" lang="ja-JP" altLang="en-US" dirty="0" smtClean="0"/>
                        <a:t>（</a:t>
                      </a:r>
                      <a:r>
                        <a:rPr kumimoji="1" lang="en-US" altLang="ja-JP" dirty="0" smtClean="0"/>
                        <a:t>11.6%</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関係機関（基幹</a:t>
                      </a:r>
                      <a:r>
                        <a:rPr kumimoji="1" lang="en-US" altLang="ja-JP" dirty="0" smtClean="0"/>
                        <a:t>C</a:t>
                      </a:r>
                      <a:r>
                        <a:rPr kumimoji="1" lang="ja-JP" altLang="en-US" dirty="0" err="1" smtClean="0"/>
                        <a:t>、</a:t>
                      </a:r>
                      <a:r>
                        <a:rPr kumimoji="1" lang="ja-JP" altLang="en-US" dirty="0" smtClean="0"/>
                        <a:t>委託、指定事業所）の役割分担について</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20</a:t>
                      </a:r>
                    </a:p>
                    <a:p>
                      <a:pPr algn="ctr"/>
                      <a:r>
                        <a:rPr kumimoji="1" lang="ja-JP" altLang="en-US" dirty="0" smtClean="0"/>
                        <a:t>（</a:t>
                      </a:r>
                      <a:r>
                        <a:rPr kumimoji="1" lang="en-US" altLang="ja-JP" dirty="0" smtClean="0"/>
                        <a:t>46.5%</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8</a:t>
                      </a:r>
                    </a:p>
                    <a:p>
                      <a:pPr algn="ctr"/>
                      <a:r>
                        <a:rPr kumimoji="1" lang="ja-JP" altLang="en-US" dirty="0" smtClean="0"/>
                        <a:t>（</a:t>
                      </a:r>
                      <a:r>
                        <a:rPr kumimoji="1" lang="en-US" altLang="ja-JP" dirty="0" smtClean="0"/>
                        <a:t>18.6%</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5</a:t>
                      </a:r>
                    </a:p>
                    <a:p>
                      <a:pPr algn="ctr"/>
                      <a:r>
                        <a:rPr kumimoji="1" lang="ja-JP" altLang="en-US" dirty="0" smtClean="0"/>
                        <a:t>（</a:t>
                      </a:r>
                      <a:r>
                        <a:rPr kumimoji="1" lang="en-US" altLang="ja-JP" dirty="0" smtClean="0"/>
                        <a:t>11.6%</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20</a:t>
                      </a:r>
                    </a:p>
                    <a:p>
                      <a:pPr algn="ctr"/>
                      <a:r>
                        <a:rPr kumimoji="1" lang="ja-JP" altLang="en-US" dirty="0" smtClean="0"/>
                        <a:t>（</a:t>
                      </a:r>
                      <a:r>
                        <a:rPr kumimoji="1" lang="en-US" altLang="ja-JP" dirty="0" smtClean="0"/>
                        <a:t>46.5%</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bl>
          </a:graphicData>
        </a:graphic>
      </p:graphicFrame>
      <p:sp>
        <p:nvSpPr>
          <p:cNvPr id="7" name="テキスト ボックス 6"/>
          <p:cNvSpPr txBox="1"/>
          <p:nvPr/>
        </p:nvSpPr>
        <p:spPr>
          <a:xfrm>
            <a:off x="359532" y="5301208"/>
            <a:ext cx="8424936"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smtClean="0"/>
              <a:t>相談支援体制の充実強化方策・計画相談支援等の推進策の項目において、「その他」は「市町村担当部局」や「市と基幹Ｃで検討」が挙げられた。</a:t>
            </a:r>
            <a:endParaRPr lang="en-US" altLang="ja-JP" sz="1600" dirty="0" smtClean="0"/>
          </a:p>
          <a:p>
            <a:pPr marL="285750" indent="-285750">
              <a:buFont typeface="Wingdings" panose="05000000000000000000" pitchFamily="2" charset="2"/>
              <a:buChar char="Ø"/>
            </a:pPr>
            <a:r>
              <a:rPr lang="ja-JP" altLang="en-US" sz="1600" dirty="0"/>
              <a:t>関係機関</a:t>
            </a:r>
            <a:r>
              <a:rPr lang="ja-JP" altLang="en-US" sz="1600" dirty="0" smtClean="0"/>
              <a:t>の役割分担の項目においては、「その他」は「委託事業所と市との検討会議」や「各事業所との話し合い」が挙げられた。</a:t>
            </a:r>
            <a:endParaRPr kumimoji="1" lang="ja-JP" altLang="en-US" sz="1600" dirty="0"/>
          </a:p>
        </p:txBody>
      </p:sp>
      <p:sp>
        <p:nvSpPr>
          <p:cNvPr id="5" name="スライド番号プレースホルダー 4"/>
          <p:cNvSpPr>
            <a:spLocks noGrp="1"/>
          </p:cNvSpPr>
          <p:nvPr>
            <p:ph type="sldNum" sz="quarter" idx="12"/>
          </p:nvPr>
        </p:nvSpPr>
        <p:spPr/>
        <p:txBody>
          <a:bodyPr/>
          <a:lstStyle/>
          <a:p>
            <a:pPr>
              <a:defRPr/>
            </a:pPr>
            <a:fld id="{8B41D3C4-A2EC-4EFD-8937-68FC89820670}" type="slidenum">
              <a:rPr lang="ja-JP" altLang="en-US" smtClean="0"/>
              <a:pPr>
                <a:defRPr/>
              </a:pPr>
              <a:t>5</a:t>
            </a:fld>
            <a:endParaRPr lang="ja-JP" altLang="en-US"/>
          </a:p>
        </p:txBody>
      </p:sp>
      <p:sp>
        <p:nvSpPr>
          <p:cNvPr id="6" name="テキスト ボックス 5"/>
          <p:cNvSpPr txBox="1"/>
          <p:nvPr/>
        </p:nvSpPr>
        <p:spPr>
          <a:xfrm>
            <a:off x="6840252" y="932177"/>
            <a:ext cx="1836204" cy="369332"/>
          </a:xfrm>
          <a:prstGeom prst="rect">
            <a:avLst/>
          </a:prstGeom>
          <a:noFill/>
        </p:spPr>
        <p:txBody>
          <a:bodyPr wrap="square" rtlCol="0">
            <a:spAutoFit/>
          </a:bodyPr>
          <a:lstStyle/>
          <a:p>
            <a:r>
              <a:rPr kumimoji="1" lang="ja-JP" altLang="en-US" dirty="0" smtClean="0"/>
              <a:t>（重複回答あり）</a:t>
            </a:r>
            <a:endParaRPr kumimoji="1" lang="ja-JP" altLang="en-US" dirty="0"/>
          </a:p>
        </p:txBody>
      </p:sp>
    </p:spTree>
    <p:extLst>
      <p:ext uri="{BB962C8B-B14F-4D97-AF65-F5344CB8AC3E}">
        <p14:creationId xmlns:p14="http://schemas.microsoft.com/office/powerpoint/2010/main" val="892330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914889017"/>
              </p:ext>
            </p:extLst>
          </p:nvPr>
        </p:nvGraphicFramePr>
        <p:xfrm>
          <a:off x="414000" y="1989138"/>
          <a:ext cx="8316000" cy="4093185"/>
        </p:xfrm>
        <a:graphic>
          <a:graphicData uri="http://schemas.openxmlformats.org/drawingml/2006/table">
            <a:tbl>
              <a:tblPr firstRow="1" bandRow="1">
                <a:tableStyleId>{5940675A-B579-460E-94D1-54222C63F5DA}</a:tableStyleId>
              </a:tblPr>
              <a:tblGrid>
                <a:gridCol w="900000"/>
                <a:gridCol w="1152000"/>
                <a:gridCol w="972000"/>
                <a:gridCol w="792000"/>
                <a:gridCol w="792000"/>
                <a:gridCol w="1152000"/>
                <a:gridCol w="972000"/>
                <a:gridCol w="792000"/>
                <a:gridCol w="792000"/>
              </a:tblGrid>
              <a:tr h="377884">
                <a:tc rowSpan="2">
                  <a:txBody>
                    <a:bodyPr/>
                    <a:lstStyle/>
                    <a:p>
                      <a:endParaRPr kumimoji="1" lang="ja-JP" altLang="en-US" sz="1400" dirty="0"/>
                    </a:p>
                  </a:txBody>
                  <a:tcPr marL="91455" marR="91455" marT="45732" marB="45732">
                    <a:solidFill>
                      <a:schemeClr val="accent5">
                        <a:lumMod val="20000"/>
                        <a:lumOff val="80000"/>
                      </a:schemeClr>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障害者総合支援法分</a:t>
                      </a:r>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児童福祉法分</a:t>
                      </a: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r>
              <a:tr h="767807">
                <a:tc vMerge="1">
                  <a:txBody>
                    <a:bodyPr/>
                    <a:lstStyle/>
                    <a:p>
                      <a:endParaRPr kumimoji="1" lang="ja-JP" altLang="en-US"/>
                    </a:p>
                  </a:txBody>
                  <a:tcPr/>
                </a:tc>
                <a:tc>
                  <a:txBody>
                    <a:bodyPr/>
                    <a:lstStyle/>
                    <a:p>
                      <a:pPr algn="ctr"/>
                      <a:r>
                        <a:rPr kumimoji="1" lang="ja-JP" altLang="en-US" sz="1400" dirty="0" err="1" smtClean="0"/>
                        <a:t>障がい</a:t>
                      </a:r>
                      <a:r>
                        <a:rPr kumimoji="1" lang="ja-JP" altLang="en-US" sz="1400" dirty="0" smtClean="0"/>
                        <a:t>福祉</a:t>
                      </a:r>
                      <a:endParaRPr kumimoji="1" lang="en-US" altLang="ja-JP" sz="1400" dirty="0" smtClean="0"/>
                    </a:p>
                    <a:p>
                      <a:pPr algn="ctr"/>
                      <a:r>
                        <a:rPr kumimoji="1" lang="ja-JP" altLang="en-US" sz="1400" dirty="0" smtClean="0"/>
                        <a:t>サービス等</a:t>
                      </a:r>
                      <a:endParaRPr kumimoji="1" lang="en-US" altLang="ja-JP" sz="1400" dirty="0" smtClean="0"/>
                    </a:p>
                    <a:p>
                      <a:pPr algn="ctr"/>
                      <a:r>
                        <a:rPr kumimoji="1" lang="ja-JP" altLang="en-US" sz="1400" dirty="0" smtClean="0"/>
                        <a:t>受給者数</a:t>
                      </a:r>
                      <a:endParaRPr kumimoji="1" lang="ja-JP" altLang="en-US" sz="1400" dirty="0"/>
                    </a:p>
                  </a:txBody>
                  <a:tcPr marL="91455" marR="91455" marT="45732" marB="45732"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計画作成済人数</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en-US" altLang="ja-JP" sz="1400" dirty="0" smtClean="0"/>
                        <a:t>【</a:t>
                      </a:r>
                      <a:r>
                        <a:rPr kumimoji="1" lang="ja-JP" altLang="en-US" sz="1400" dirty="0" smtClean="0"/>
                        <a:t>全国</a:t>
                      </a:r>
                      <a:r>
                        <a:rPr kumimoji="1" lang="en-US" altLang="ja-JP" sz="1400" dirty="0" smtClean="0"/>
                        <a:t>】</a:t>
                      </a:r>
                    </a:p>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err="1" smtClean="0"/>
                        <a:t>障がい</a:t>
                      </a:r>
                      <a:r>
                        <a:rPr kumimoji="1" lang="ja-JP" altLang="en-US" sz="1400" dirty="0" smtClean="0"/>
                        <a:t>児</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通所支援</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受給者数</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計画作成済人数</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en-US" altLang="ja-JP" sz="1400" dirty="0" smtClean="0"/>
                        <a:t>【</a:t>
                      </a:r>
                      <a:r>
                        <a:rPr kumimoji="1" lang="ja-JP" altLang="en-US" sz="1400" dirty="0" smtClean="0"/>
                        <a:t>全国</a:t>
                      </a:r>
                      <a:r>
                        <a:rPr kumimoji="1" lang="en-US" altLang="ja-JP" sz="1400" dirty="0" smtClean="0"/>
                        <a:t>】</a:t>
                      </a:r>
                    </a:p>
                    <a:p>
                      <a:pPr algn="ctr"/>
                      <a:r>
                        <a:rPr kumimoji="1" lang="ja-JP" altLang="en-US" sz="1400" dirty="0" smtClean="0"/>
                        <a:t>達成率</a:t>
                      </a:r>
                    </a:p>
                  </a:txBody>
                  <a:tcPr marL="91455" marR="91455" marT="45732" marB="45732"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491249">
                <a:tc>
                  <a:txBody>
                    <a:bodyPr/>
                    <a:lstStyle/>
                    <a:p>
                      <a:r>
                        <a:rPr kumimoji="1" lang="en-US" altLang="ja-JP" sz="1400" dirty="0" smtClean="0"/>
                        <a:t>H27.3</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smtClean="0"/>
                        <a:t>68,059</a:t>
                      </a:r>
                      <a:endParaRPr kumimoji="1" lang="ja-JP" altLang="en-US" sz="1600" dirty="0"/>
                    </a:p>
                  </a:txBody>
                  <a:tcPr marL="91455" marR="91455" marT="45732" marB="45732" anchor="ctr"/>
                </a:tc>
                <a:tc>
                  <a:txBody>
                    <a:bodyPr/>
                    <a:lstStyle/>
                    <a:p>
                      <a:pPr algn="ctr"/>
                      <a:r>
                        <a:rPr kumimoji="1" lang="en-US" altLang="ja-JP" sz="1600" dirty="0" smtClean="0"/>
                        <a:t>27,910</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41.0%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70.6%</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15,515</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7,743</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49.9%</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71.6%</a:t>
                      </a:r>
                    </a:p>
                  </a:txBody>
                  <a:tcPr marL="91455" marR="91455" marT="45732" marB="45732" anchor="ctr">
                    <a:lnL w="12700" cap="flat" cmpd="sng" algn="ctr">
                      <a:solidFill>
                        <a:schemeClr val="tx1"/>
                      </a:solidFill>
                      <a:prstDash val="solid"/>
                      <a:round/>
                      <a:headEnd type="none" w="med" len="med"/>
                      <a:tailEnd type="none" w="med" len="med"/>
                    </a:lnL>
                  </a:tcPr>
                </a:tc>
              </a:tr>
              <a:tr h="491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H27.6</a:t>
                      </a:r>
                      <a:r>
                        <a:rPr kumimoji="1" lang="ja-JP" altLang="en-US" sz="1400" dirty="0" smtClean="0"/>
                        <a:t>末</a:t>
                      </a:r>
                    </a:p>
                  </a:txBody>
                  <a:tcPr marL="91455" marR="91455" marT="45732" marB="45732"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smtClean="0"/>
                        <a:t>69,046</a:t>
                      </a:r>
                      <a:endParaRPr kumimoji="1" lang="ja-JP" altLang="en-US" sz="1600" dirty="0"/>
                    </a:p>
                  </a:txBody>
                  <a:tcPr marL="91455" marR="91455" marT="45732" marB="45732" anchor="ctr"/>
                </a:tc>
                <a:tc>
                  <a:txBody>
                    <a:bodyPr/>
                    <a:lstStyle/>
                    <a:p>
                      <a:pPr algn="ctr"/>
                      <a:r>
                        <a:rPr kumimoji="1" lang="en-US" altLang="ja-JP" sz="1600" dirty="0" smtClean="0"/>
                        <a:t>37,297</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54.0%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78.8%</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15,761</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10,943</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69.4%</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82.5%</a:t>
                      </a:r>
                    </a:p>
                  </a:txBody>
                  <a:tcPr marL="91455" marR="91455" marT="45732" marB="45732" anchor="ctr">
                    <a:lnL w="12700" cap="flat" cmpd="sng" algn="ctr">
                      <a:solidFill>
                        <a:schemeClr val="tx1"/>
                      </a:solidFill>
                      <a:prstDash val="solid"/>
                      <a:round/>
                      <a:headEnd type="none" w="med" len="med"/>
                      <a:tailEnd type="none" w="med" len="med"/>
                    </a:lnL>
                  </a:tcPr>
                </a:tc>
              </a:tr>
              <a:tr h="491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H27.9</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69,955</a:t>
                      </a:r>
                      <a:endParaRPr kumimoji="1" lang="ja-JP" altLang="en-US" sz="1600" dirty="0"/>
                    </a:p>
                  </a:txBody>
                  <a:tcPr marL="91455" marR="91455" marT="45732" marB="45732" anchor="ct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46,081</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65.9%</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84.6%</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16,626</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13,279</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79.9%</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88.7%</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491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H27.12</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70,931</a:t>
                      </a:r>
                      <a:endParaRPr kumimoji="1" lang="ja-JP" altLang="en-US" sz="1600" dirty="0"/>
                    </a:p>
                  </a:txBody>
                  <a:tcPr marL="91455" marR="91455" marT="45732" marB="457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56,345</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79.4%</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89.7%</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17,732</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15,524</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87.5%</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92.0%</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1249">
                <a:tc>
                  <a:txBody>
                    <a:bodyPr/>
                    <a:lstStyle/>
                    <a:p>
                      <a:r>
                        <a:rPr kumimoji="1" lang="en-US" altLang="ja-JP" sz="1400" dirty="0" smtClean="0"/>
                        <a:t>H28.3</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70,828</a:t>
                      </a:r>
                      <a:endParaRPr kumimoji="1" lang="ja-JP" altLang="en-US" sz="1600" dirty="0"/>
                    </a:p>
                  </a:txBody>
                  <a:tcPr marL="91455" marR="91455" marT="45732" marB="457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63,270</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89.3%</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93.5%</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18,276</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17,180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94.0%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97.0%</a:t>
                      </a: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249">
                <a:tc>
                  <a:txBody>
                    <a:bodyPr/>
                    <a:lstStyle/>
                    <a:p>
                      <a:r>
                        <a:rPr kumimoji="1" lang="en-US" altLang="ja-JP" sz="1400" dirty="0" smtClean="0"/>
                        <a:t>H29.3</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76,369</a:t>
                      </a:r>
                      <a:endParaRPr kumimoji="1" lang="ja-JP" altLang="en-US" sz="1600" dirty="0"/>
                    </a:p>
                  </a:txBody>
                  <a:tcPr marL="91455" marR="91455" marT="45732" marB="45732" anchor="ct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74,939</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smtClean="0"/>
                        <a:t>98.1%</a:t>
                      </a:r>
                      <a:endParaRPr kumimoji="1" lang="en-US" altLang="ja-JP" sz="1600" dirty="0" smtClean="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97.6%</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21,971</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21,901</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99.7%</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99.3%</a:t>
                      </a: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タイトル 1"/>
          <p:cNvSpPr txBox="1">
            <a:spLocks noGrp="1"/>
          </p:cNvSpPr>
          <p:nvPr>
            <p:ph type="title"/>
          </p:nvPr>
        </p:nvSpPr>
        <p:spPr>
          <a:xfrm>
            <a:off x="476250" y="404813"/>
            <a:ext cx="8229600" cy="495300"/>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ja-JP" altLang="en-US" sz="3200" dirty="0" smtClean="0">
                <a:solidFill>
                  <a:schemeClr val="tx1"/>
                </a:solidFill>
                <a:latin typeface="HGSｺﾞｼｯｸE" panose="020B0900000000000000" pitchFamily="50" charset="-128"/>
                <a:ea typeface="HGSｺﾞｼｯｸE" panose="020B0900000000000000" pitchFamily="50" charset="-128"/>
              </a:rPr>
              <a:t>計画相談支援・</a:t>
            </a:r>
            <a:r>
              <a:rPr lang="ja-JP" altLang="en-US" sz="3200" dirty="0" err="1" smtClean="0">
                <a:solidFill>
                  <a:schemeClr val="tx1"/>
                </a:solidFill>
                <a:latin typeface="HGSｺﾞｼｯｸE" panose="020B0900000000000000" pitchFamily="50" charset="-128"/>
                <a:ea typeface="HGSｺﾞｼｯｸE" panose="020B0900000000000000" pitchFamily="50" charset="-128"/>
              </a:rPr>
              <a:t>障がい</a:t>
            </a:r>
            <a:r>
              <a:rPr lang="ja-JP" altLang="en-US" sz="3200" dirty="0" smtClean="0">
                <a:solidFill>
                  <a:schemeClr val="tx1"/>
                </a:solidFill>
                <a:latin typeface="HGSｺﾞｼｯｸE" panose="020B0900000000000000" pitchFamily="50" charset="-128"/>
                <a:ea typeface="HGSｺﾞｼｯｸE" panose="020B0900000000000000" pitchFamily="50" charset="-128"/>
              </a:rPr>
              <a:t>児相談支援</a:t>
            </a:r>
          </a:p>
        </p:txBody>
      </p:sp>
      <p:sp>
        <p:nvSpPr>
          <p:cNvPr id="5" name="タイトル 1"/>
          <p:cNvSpPr txBox="1">
            <a:spLocks/>
          </p:cNvSpPr>
          <p:nvPr/>
        </p:nvSpPr>
        <p:spPr bwMode="auto">
          <a:xfrm>
            <a:off x="631825" y="1196975"/>
            <a:ext cx="7918450" cy="468313"/>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a:t>計画相談</a:t>
            </a:r>
            <a:r>
              <a:rPr lang="ja-JP" altLang="en-US" sz="2000" dirty="0" smtClean="0"/>
              <a:t>支援・</a:t>
            </a:r>
            <a:r>
              <a:rPr lang="ja-JP" altLang="en-US" sz="2000" dirty="0" err="1" smtClean="0"/>
              <a:t>障がい</a:t>
            </a:r>
            <a:r>
              <a:rPr lang="ja-JP" altLang="en-US" sz="2000" dirty="0" smtClean="0"/>
              <a:t>児相談支援　実績</a:t>
            </a:r>
          </a:p>
        </p:txBody>
      </p:sp>
      <p:sp>
        <p:nvSpPr>
          <p:cNvPr id="12" name="テキスト ボックス 1"/>
          <p:cNvSpPr txBox="1">
            <a:spLocks noChangeArrowheads="1"/>
          </p:cNvSpPr>
          <p:nvPr/>
        </p:nvSpPr>
        <p:spPr bwMode="auto">
          <a:xfrm>
            <a:off x="522287" y="6165304"/>
            <a:ext cx="81375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defRPr/>
            </a:pPr>
            <a:r>
              <a:rPr lang="en-US" altLang="ja-JP" sz="1100" dirty="0" smtClean="0"/>
              <a:t>※</a:t>
            </a:r>
            <a:r>
              <a:rPr lang="ja-JP" altLang="en-US" sz="1100" dirty="0" err="1" smtClean="0"/>
              <a:t>障がい</a:t>
            </a:r>
            <a:r>
              <a:rPr lang="ja-JP" altLang="en-US" sz="1100" dirty="0" smtClean="0"/>
              <a:t>福祉サービスと障がい児通所支援の両方を利用している場合は、障害者総合支援法分・児童福祉法分それぞれに計上。</a:t>
            </a:r>
            <a:endParaRPr lang="en-US" altLang="ja-JP" sz="1100" dirty="0" smtClean="0"/>
          </a:p>
          <a:p>
            <a:pPr eaLnBrk="1" hangingPunct="1">
              <a:defRPr/>
            </a:pPr>
            <a:r>
              <a:rPr lang="en-US" altLang="ja-JP" sz="1100" dirty="0" smtClean="0"/>
              <a:t>※</a:t>
            </a:r>
            <a:r>
              <a:rPr lang="ja-JP" altLang="en-US" sz="1100" dirty="0" smtClean="0"/>
              <a:t>計画作成済人数には、セルフプランや介護保険法のケアプランにより支給要否決定を行っている者を含む。</a:t>
            </a:r>
            <a:endParaRPr lang="ja-JP" altLang="en-US" sz="1600" dirty="0" smtClean="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6</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67721" y="116632"/>
            <a:ext cx="8229600" cy="490537"/>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000" dirty="0" smtClean="0"/>
              <a:t>計画</a:t>
            </a:r>
            <a:r>
              <a:rPr lang="ja-JP" altLang="en-US" sz="2000" dirty="0"/>
              <a:t>相談</a:t>
            </a:r>
            <a:r>
              <a:rPr lang="ja-JP" altLang="en-US" sz="2000" dirty="0" smtClean="0"/>
              <a:t>支援等を推進するための取組み</a:t>
            </a:r>
          </a:p>
        </p:txBody>
      </p:sp>
      <p:graphicFrame>
        <p:nvGraphicFramePr>
          <p:cNvPr id="5" name="表 4"/>
          <p:cNvGraphicFramePr>
            <a:graphicFrameLocks noGrp="1"/>
          </p:cNvGraphicFramePr>
          <p:nvPr>
            <p:extLst>
              <p:ext uri="{D42A27DB-BD31-4B8C-83A1-F6EECF244321}">
                <p14:modId xmlns:p14="http://schemas.microsoft.com/office/powerpoint/2010/main" val="3280978460"/>
              </p:ext>
            </p:extLst>
          </p:nvPr>
        </p:nvGraphicFramePr>
        <p:xfrm>
          <a:off x="371712" y="764704"/>
          <a:ext cx="8423277" cy="5432185"/>
        </p:xfrm>
        <a:graphic>
          <a:graphicData uri="http://schemas.openxmlformats.org/drawingml/2006/table">
            <a:tbl>
              <a:tblPr firstRow="1" bandRow="1">
                <a:tableStyleId>{5940675A-B579-460E-94D1-54222C63F5DA}</a:tableStyleId>
              </a:tblPr>
              <a:tblGrid>
                <a:gridCol w="5280408"/>
                <a:gridCol w="1656184"/>
                <a:gridCol w="1486685"/>
              </a:tblGrid>
              <a:tr h="408795">
                <a:tc rowSpan="2">
                  <a:txBody>
                    <a:bodyPr/>
                    <a:lstStyle/>
                    <a:p>
                      <a:pPr algn="ctr"/>
                      <a:r>
                        <a:rPr kumimoji="1" lang="ja-JP" altLang="en-US" sz="1600" dirty="0" smtClean="0"/>
                        <a:t>取組内容</a:t>
                      </a:r>
                      <a:endParaRPr kumimoji="1" lang="en-US" altLang="ja-JP" sz="1600" dirty="0" smtClean="0"/>
                    </a:p>
                  </a:txBody>
                  <a:tcPr marL="91432" marR="91432" marT="45715" marB="45715" anchor="ctr">
                    <a:solidFill>
                      <a:schemeClr val="accent5">
                        <a:lumMod val="20000"/>
                        <a:lumOff val="80000"/>
                      </a:schemeClr>
                    </a:solidFill>
                  </a:tcPr>
                </a:tc>
                <a:tc gridSpan="2">
                  <a:txBody>
                    <a:bodyPr/>
                    <a:lstStyle/>
                    <a:p>
                      <a:pPr algn="ctr"/>
                      <a:r>
                        <a:rPr kumimoji="1" lang="ja-JP" altLang="en-US" sz="1400" dirty="0" smtClean="0"/>
                        <a:t>実施市町村数（割合）</a:t>
                      </a:r>
                      <a:endParaRPr kumimoji="1" lang="ja-JP" altLang="en-US" sz="1400" dirty="0"/>
                    </a:p>
                  </a:txBody>
                  <a:tcPr marL="91432" marR="91432" marT="45715" marB="45715"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r>
              <a:tr h="360040">
                <a:tc vMerge="1">
                  <a:txBody>
                    <a:bodyPr/>
                    <a:lstStyle/>
                    <a:p>
                      <a:endParaRPr kumimoji="1" lang="ja-JP" altLang="en-US"/>
                    </a:p>
                  </a:txBody>
                  <a:tcPr/>
                </a:tc>
                <a:tc>
                  <a:txBody>
                    <a:bodyPr/>
                    <a:lstStyle/>
                    <a:p>
                      <a:pPr algn="ctr"/>
                      <a:r>
                        <a:rPr kumimoji="1" lang="en-US" altLang="ja-JP" sz="1400" dirty="0" smtClean="0"/>
                        <a:t>H29.4</a:t>
                      </a:r>
                      <a:r>
                        <a:rPr kumimoji="1" lang="ja-JP" altLang="en-US" sz="1400" dirty="0" smtClean="0"/>
                        <a:t>時点</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kumimoji="1" lang="en-US" altLang="ja-JP" sz="1400" dirty="0" smtClean="0"/>
                        <a:t>H28.4</a:t>
                      </a:r>
                      <a:r>
                        <a:rPr kumimoji="1" lang="ja-JP" altLang="en-US" sz="1400" dirty="0" smtClean="0"/>
                        <a:t>時点</a:t>
                      </a:r>
                    </a:p>
                  </a:txBody>
                  <a:tcPr marL="91432" marR="91432" marT="45715" marB="4571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r>
              <a:tr h="518150">
                <a:tc>
                  <a:txBody>
                    <a:bodyPr/>
                    <a:lstStyle/>
                    <a:p>
                      <a:r>
                        <a:rPr kumimoji="1" lang="ja-JP" altLang="en-US" sz="1400" dirty="0" smtClean="0"/>
                        <a:t>管内の</a:t>
                      </a:r>
                      <a:r>
                        <a:rPr kumimoji="1" lang="ja-JP" altLang="en-US" sz="1400" dirty="0" err="1" smtClean="0"/>
                        <a:t>障がい</a:t>
                      </a:r>
                      <a:r>
                        <a:rPr kumimoji="1" lang="ja-JP" altLang="en-US" sz="1400" dirty="0" smtClean="0"/>
                        <a:t>福祉サービス事業所等に相談支援事業所の新規指定を働きかけている</a:t>
                      </a:r>
                      <a:endParaRPr kumimoji="1" lang="ja-JP" altLang="en-US" sz="1400" dirty="0"/>
                    </a:p>
                  </a:txBody>
                  <a:tcPr marL="91432" marR="91432" marT="45715" marB="45715" anchor="ctr"/>
                </a:tc>
                <a:tc>
                  <a:txBody>
                    <a:bodyPr/>
                    <a:lstStyle/>
                    <a:p>
                      <a:pPr algn="ctr"/>
                      <a:r>
                        <a:rPr lang="en-US" altLang="ja-JP" sz="1400" dirty="0" smtClean="0"/>
                        <a:t>21</a:t>
                      </a:r>
                      <a:r>
                        <a:rPr lang="ja-JP" altLang="en-US" sz="1400" dirty="0" smtClean="0"/>
                        <a:t>（</a:t>
                      </a:r>
                      <a:r>
                        <a:rPr lang="en-US" altLang="ja-JP" sz="1400" dirty="0" smtClean="0"/>
                        <a:t>48.8%</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27</a:t>
                      </a:r>
                      <a:r>
                        <a:rPr kumimoji="1" lang="ja-JP" altLang="en-US" sz="1400" dirty="0" smtClean="0">
                          <a:solidFill>
                            <a:schemeClr val="tx1"/>
                          </a:solidFill>
                        </a:rPr>
                        <a:t>（</a:t>
                      </a:r>
                      <a:r>
                        <a:rPr kumimoji="1" lang="en-US" altLang="ja-JP" sz="1400" dirty="0" smtClean="0">
                          <a:solidFill>
                            <a:schemeClr val="tx1"/>
                          </a:solidFill>
                        </a:rPr>
                        <a:t>62.8</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518150">
                <a:tc>
                  <a:txBody>
                    <a:bodyPr/>
                    <a:lstStyle/>
                    <a:p>
                      <a:r>
                        <a:rPr kumimoji="1" lang="ja-JP" altLang="en-US" sz="1400" dirty="0" smtClean="0"/>
                        <a:t>管内の相談支援事業所に相談支援専門員の増員を働きかけている</a:t>
                      </a:r>
                      <a:endParaRPr kumimoji="1" lang="ja-JP" altLang="en-US" sz="1400" dirty="0"/>
                    </a:p>
                  </a:txBody>
                  <a:tcPr marL="91432" marR="91432" marT="45715" marB="45715" anchor="ctr"/>
                </a:tc>
                <a:tc>
                  <a:txBody>
                    <a:bodyPr/>
                    <a:lstStyle/>
                    <a:p>
                      <a:pPr algn="ctr"/>
                      <a:r>
                        <a:rPr lang="en-US" altLang="ja-JP" sz="1400" dirty="0" smtClean="0"/>
                        <a:t>22</a:t>
                      </a:r>
                      <a:r>
                        <a:rPr lang="ja-JP" altLang="en-US" sz="1400" dirty="0" smtClean="0"/>
                        <a:t>（</a:t>
                      </a:r>
                      <a:r>
                        <a:rPr lang="en-US" altLang="ja-JP" sz="1400" dirty="0" smtClean="0"/>
                        <a:t>51.2%</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24</a:t>
                      </a:r>
                      <a:r>
                        <a:rPr kumimoji="1" lang="ja-JP" altLang="en-US" sz="1400" dirty="0" smtClean="0">
                          <a:solidFill>
                            <a:schemeClr val="tx1"/>
                          </a:solidFill>
                        </a:rPr>
                        <a:t>（</a:t>
                      </a:r>
                      <a:r>
                        <a:rPr kumimoji="1" lang="en-US" altLang="ja-JP" sz="1400" dirty="0" smtClean="0">
                          <a:solidFill>
                            <a:schemeClr val="tx1"/>
                          </a:solidFill>
                        </a:rPr>
                        <a:t>55.8</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518150">
                <a:tc>
                  <a:txBody>
                    <a:bodyPr/>
                    <a:lstStyle/>
                    <a:p>
                      <a:r>
                        <a:rPr kumimoji="1" lang="ja-JP" altLang="en-US" sz="1400" dirty="0" smtClean="0"/>
                        <a:t>（自立支援）協議会等で計画相談の進め方、事業所への働きかけの方法等について協議している</a:t>
                      </a:r>
                      <a:endParaRPr kumimoji="1" lang="ja-JP" altLang="en-US" sz="1400" dirty="0"/>
                    </a:p>
                  </a:txBody>
                  <a:tcPr marL="91432" marR="91432" marT="45715" marB="45715" anchor="ctr"/>
                </a:tc>
                <a:tc>
                  <a:txBody>
                    <a:bodyPr/>
                    <a:lstStyle/>
                    <a:p>
                      <a:pPr algn="ctr"/>
                      <a:r>
                        <a:rPr lang="en-US" altLang="ja-JP" sz="1400" dirty="0" smtClean="0"/>
                        <a:t>18</a:t>
                      </a:r>
                      <a:r>
                        <a:rPr lang="ja-JP" altLang="en-US" sz="1400" dirty="0" smtClean="0"/>
                        <a:t>（</a:t>
                      </a:r>
                      <a:r>
                        <a:rPr lang="en-US" altLang="ja-JP" sz="1400" dirty="0" smtClean="0"/>
                        <a:t>41.9%</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26</a:t>
                      </a:r>
                      <a:r>
                        <a:rPr kumimoji="1" lang="ja-JP" altLang="en-US" sz="1400" dirty="0" smtClean="0">
                          <a:solidFill>
                            <a:schemeClr val="tx1"/>
                          </a:solidFill>
                        </a:rPr>
                        <a:t>（</a:t>
                      </a:r>
                      <a:r>
                        <a:rPr kumimoji="1" lang="en-US" altLang="ja-JP" sz="1400" dirty="0" smtClean="0">
                          <a:solidFill>
                            <a:schemeClr val="tx1"/>
                          </a:solidFill>
                        </a:rPr>
                        <a:t>60.5</a:t>
                      </a:r>
                      <a:r>
                        <a:rPr kumimoji="1" lang="ja-JP" altLang="en-US" sz="1400" dirty="0" smtClean="0">
                          <a:solidFill>
                            <a:schemeClr val="tx1"/>
                          </a:solidFill>
                        </a:rPr>
                        <a:t>％）</a:t>
                      </a:r>
                    </a:p>
                  </a:txBody>
                  <a:tcPr marL="91432" marR="91432" marT="45715" marB="45715" anchor="ctr">
                    <a:lnL w="12700" cap="flat" cmpd="sng" algn="ctr">
                      <a:solidFill>
                        <a:schemeClr val="tx1"/>
                      </a:solidFill>
                      <a:prstDash val="solid"/>
                      <a:round/>
                      <a:headEnd type="none" w="med" len="med"/>
                      <a:tailEnd type="none" w="med" len="med"/>
                    </a:lnL>
                  </a:tcPr>
                </a:tc>
              </a:tr>
              <a:tr h="518150">
                <a:tc>
                  <a:txBody>
                    <a:bodyPr/>
                    <a:lstStyle/>
                    <a:p>
                      <a:r>
                        <a:rPr kumimoji="1" lang="ja-JP" altLang="en-US" sz="1400" dirty="0" smtClean="0"/>
                        <a:t>（自立支援）協議会等で事業所の実態把握等についての情報交換を実施している</a:t>
                      </a:r>
                      <a:endParaRPr kumimoji="1" lang="ja-JP" altLang="en-US" sz="1400" dirty="0"/>
                    </a:p>
                  </a:txBody>
                  <a:tcPr marL="91432" marR="91432" marT="45715" marB="45715" anchor="ctr">
                    <a:noFill/>
                  </a:tcPr>
                </a:tc>
                <a:tc>
                  <a:txBody>
                    <a:bodyPr/>
                    <a:lstStyle/>
                    <a:p>
                      <a:pPr algn="ctr"/>
                      <a:r>
                        <a:rPr lang="en-US" altLang="ja-JP" sz="1400" dirty="0" smtClean="0"/>
                        <a:t>23</a:t>
                      </a:r>
                      <a:r>
                        <a:rPr lang="ja-JP" altLang="en-US" sz="1400" dirty="0" smtClean="0"/>
                        <a:t>（</a:t>
                      </a:r>
                      <a:r>
                        <a:rPr lang="en-US" altLang="ja-JP" sz="1400" dirty="0" smtClean="0"/>
                        <a:t>53.5%</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27</a:t>
                      </a:r>
                      <a:r>
                        <a:rPr kumimoji="1" lang="ja-JP" altLang="en-US" sz="1400" dirty="0" smtClean="0">
                          <a:solidFill>
                            <a:schemeClr val="tx1"/>
                          </a:solidFill>
                        </a:rPr>
                        <a:t>（</a:t>
                      </a:r>
                      <a:r>
                        <a:rPr kumimoji="1" lang="en-US" altLang="ja-JP" sz="1400" dirty="0" smtClean="0">
                          <a:solidFill>
                            <a:schemeClr val="tx1"/>
                          </a:solidFill>
                        </a:rPr>
                        <a:t>62.8</a:t>
                      </a:r>
                      <a:r>
                        <a:rPr kumimoji="1" lang="ja-JP" altLang="en-US" sz="1400" dirty="0" smtClean="0">
                          <a:solidFill>
                            <a:schemeClr val="tx1"/>
                          </a:solidFill>
                        </a:rPr>
                        <a:t>％）</a:t>
                      </a:r>
                    </a:p>
                  </a:txBody>
                  <a:tcPr marL="91432" marR="91432" marT="45715" marB="45715" anchor="ctr">
                    <a:lnL w="12700" cap="flat" cmpd="sng" algn="ctr">
                      <a:solidFill>
                        <a:schemeClr val="tx1"/>
                      </a:solidFill>
                      <a:prstDash val="solid"/>
                      <a:round/>
                      <a:headEnd type="none" w="med" len="med"/>
                      <a:tailEnd type="none" w="med" len="med"/>
                    </a:lnL>
                  </a:tcPr>
                </a:tc>
              </a:tr>
              <a:tr h="518150">
                <a:tc>
                  <a:txBody>
                    <a:bodyPr/>
                    <a:lstStyle/>
                    <a:p>
                      <a:r>
                        <a:rPr kumimoji="1" lang="ja-JP" altLang="en-US" sz="1400" dirty="0" smtClean="0"/>
                        <a:t>特定の指定相談支援事業所に業務が集中しないように配慮している</a:t>
                      </a:r>
                      <a:endParaRPr kumimoji="1" lang="ja-JP" altLang="en-US" sz="1400" dirty="0"/>
                    </a:p>
                  </a:txBody>
                  <a:tcPr marL="91432" marR="91432" marT="45715" marB="45715" anchor="ctr">
                    <a:noFill/>
                  </a:tcPr>
                </a:tc>
                <a:tc>
                  <a:txBody>
                    <a:bodyPr/>
                    <a:lstStyle/>
                    <a:p>
                      <a:pPr algn="ctr"/>
                      <a:r>
                        <a:rPr lang="en-US" altLang="ja-JP" sz="1400" dirty="0" smtClean="0"/>
                        <a:t>27</a:t>
                      </a:r>
                      <a:r>
                        <a:rPr lang="ja-JP" altLang="en-US" sz="1400" dirty="0" smtClean="0"/>
                        <a:t>（</a:t>
                      </a:r>
                      <a:r>
                        <a:rPr lang="en-US" altLang="ja-JP" sz="1400" dirty="0" smtClean="0"/>
                        <a:t>62.8%</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16</a:t>
                      </a:r>
                      <a:r>
                        <a:rPr kumimoji="1" lang="ja-JP" altLang="en-US" sz="1400" dirty="0" smtClean="0">
                          <a:solidFill>
                            <a:schemeClr val="tx1"/>
                          </a:solidFill>
                        </a:rPr>
                        <a:t>（</a:t>
                      </a:r>
                      <a:r>
                        <a:rPr kumimoji="1" lang="en-US" altLang="ja-JP" sz="1400" dirty="0" smtClean="0">
                          <a:solidFill>
                            <a:schemeClr val="tx1"/>
                          </a:solidFill>
                        </a:rPr>
                        <a:t>37.2</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518150">
                <a:tc>
                  <a:txBody>
                    <a:bodyPr/>
                    <a:lstStyle/>
                    <a:p>
                      <a:r>
                        <a:rPr kumimoji="1" lang="ja-JP" altLang="en-US" sz="1400" dirty="0" smtClean="0"/>
                        <a:t>支給決定に当たって、業務量が分散するよう配慮している</a:t>
                      </a:r>
                      <a:endParaRPr kumimoji="1" lang="ja-JP" altLang="en-US" sz="1400" dirty="0"/>
                    </a:p>
                  </a:txBody>
                  <a:tcPr marL="91432" marR="91432" marT="45715" marB="45715" anchor="ctr"/>
                </a:tc>
                <a:tc>
                  <a:txBody>
                    <a:bodyPr/>
                    <a:lstStyle/>
                    <a:p>
                      <a:pPr algn="ctr"/>
                      <a:r>
                        <a:rPr lang="en-US" altLang="ja-JP" sz="1400" dirty="0" smtClean="0"/>
                        <a:t>30</a:t>
                      </a:r>
                      <a:r>
                        <a:rPr lang="ja-JP" altLang="en-US" sz="1400" dirty="0" smtClean="0"/>
                        <a:t>（</a:t>
                      </a:r>
                      <a:r>
                        <a:rPr lang="en-US" altLang="ja-JP" sz="1400" dirty="0" smtClean="0"/>
                        <a:t>69.8%</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29</a:t>
                      </a:r>
                      <a:r>
                        <a:rPr kumimoji="1" lang="ja-JP" altLang="en-US" sz="1400" dirty="0" smtClean="0">
                          <a:solidFill>
                            <a:schemeClr val="tx1"/>
                          </a:solidFill>
                        </a:rPr>
                        <a:t>（</a:t>
                      </a:r>
                      <a:r>
                        <a:rPr kumimoji="1" lang="en-US" altLang="ja-JP" sz="1400" dirty="0" smtClean="0">
                          <a:solidFill>
                            <a:schemeClr val="tx1"/>
                          </a:solidFill>
                        </a:rPr>
                        <a:t>67.4</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518150">
                <a:tc>
                  <a:txBody>
                    <a:bodyPr/>
                    <a:lstStyle/>
                    <a:p>
                      <a:r>
                        <a:rPr kumimoji="1" lang="ja-JP" altLang="en-US" sz="1400" dirty="0" smtClean="0"/>
                        <a:t>相談支援事業所の事務の効率化策について検討している</a:t>
                      </a:r>
                      <a:endParaRPr kumimoji="1" lang="ja-JP" altLang="en-US" sz="1400" dirty="0"/>
                    </a:p>
                  </a:txBody>
                  <a:tcPr marL="91432" marR="91432" marT="45715" marB="45715" anchor="ctr"/>
                </a:tc>
                <a:tc>
                  <a:txBody>
                    <a:bodyPr/>
                    <a:lstStyle/>
                    <a:p>
                      <a:pPr algn="ctr"/>
                      <a:r>
                        <a:rPr lang="en-US" altLang="ja-JP" sz="1400" dirty="0" smtClean="0"/>
                        <a:t>11</a:t>
                      </a:r>
                      <a:r>
                        <a:rPr lang="ja-JP" altLang="en-US" sz="1400" dirty="0" smtClean="0"/>
                        <a:t>（</a:t>
                      </a:r>
                      <a:r>
                        <a:rPr lang="en-US" altLang="ja-JP" sz="1400" dirty="0" smtClean="0"/>
                        <a:t>25.6%</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lnBlToTr w="12700" cap="flat" cmpd="sng" algn="ctr">
                      <a:noFill/>
                      <a:prstDash val="solid"/>
                      <a:round/>
                      <a:headEnd type="none" w="med" len="med"/>
                      <a:tailEnd type="none" w="med" len="med"/>
                    </a:lnBlToTr>
                  </a:tcPr>
                </a:tc>
                <a:tc>
                  <a:txBody>
                    <a:bodyPr/>
                    <a:lstStyle/>
                    <a:p>
                      <a:pPr algn="ctr"/>
                      <a:r>
                        <a:rPr kumimoji="1" lang="en-US" altLang="ja-JP" sz="1400" dirty="0" smtClean="0">
                          <a:solidFill>
                            <a:schemeClr val="tx1"/>
                          </a:solidFill>
                        </a:rPr>
                        <a:t>15</a:t>
                      </a:r>
                      <a:r>
                        <a:rPr kumimoji="1" lang="ja-JP" altLang="en-US" sz="1400" dirty="0" smtClean="0">
                          <a:solidFill>
                            <a:schemeClr val="tx1"/>
                          </a:solidFill>
                        </a:rPr>
                        <a:t>（</a:t>
                      </a:r>
                      <a:r>
                        <a:rPr kumimoji="1" lang="en-US" altLang="ja-JP" sz="1400" dirty="0" smtClean="0">
                          <a:solidFill>
                            <a:schemeClr val="tx1"/>
                          </a:solidFill>
                        </a:rPr>
                        <a:t>34.9</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518150">
                <a:tc>
                  <a:txBody>
                    <a:bodyPr/>
                    <a:lstStyle/>
                    <a:p>
                      <a:r>
                        <a:rPr kumimoji="1" lang="ja-JP" altLang="en-US" sz="1400" dirty="0" smtClean="0"/>
                        <a:t>セルフプランを作成している</a:t>
                      </a:r>
                      <a:r>
                        <a:rPr kumimoji="1" lang="ja-JP" altLang="en-US" sz="1400" dirty="0" err="1" smtClean="0"/>
                        <a:t>障がい</a:t>
                      </a:r>
                      <a:r>
                        <a:rPr kumimoji="1" lang="ja-JP" altLang="en-US" sz="1400" dirty="0" smtClean="0"/>
                        <a:t>者等に対して、適宜計画相談支援等の説明を行う等して活用を促している</a:t>
                      </a:r>
                      <a:endParaRPr kumimoji="1" lang="ja-JP" altLang="en-US" sz="1400" dirty="0"/>
                    </a:p>
                  </a:txBody>
                  <a:tcPr marL="91432" marR="91432" marT="45715" marB="45715" anchor="ctr"/>
                </a:tc>
                <a:tc>
                  <a:txBody>
                    <a:bodyPr/>
                    <a:lstStyle/>
                    <a:p>
                      <a:pPr algn="ctr"/>
                      <a:r>
                        <a:rPr lang="en-US" altLang="ja-JP" sz="1400" dirty="0" smtClean="0"/>
                        <a:t>34</a:t>
                      </a:r>
                      <a:r>
                        <a:rPr lang="ja-JP" altLang="en-US" sz="1400" dirty="0" smtClean="0"/>
                        <a:t>（</a:t>
                      </a:r>
                      <a:r>
                        <a:rPr lang="en-US" altLang="ja-JP" sz="1400" dirty="0" smtClean="0"/>
                        <a:t>79.1%</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lnBlToTr w="12700" cap="flat" cmpd="sng" algn="ctr">
                      <a:noFill/>
                      <a:prstDash val="solid"/>
                      <a:round/>
                      <a:headEnd type="none" w="med" len="med"/>
                      <a:tailEnd type="none" w="med" len="med"/>
                    </a:lnBlToTr>
                  </a:tcPr>
                </a:tc>
                <a:tc>
                  <a:txBody>
                    <a:bodyPr/>
                    <a:lstStyle/>
                    <a:p>
                      <a:pPr algn="ct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BlToTr w="12700" cap="flat" cmpd="sng" algn="ctr">
                      <a:solidFill>
                        <a:schemeClr val="tx1"/>
                      </a:solidFill>
                      <a:prstDash val="solid"/>
                      <a:round/>
                      <a:headEnd type="none" w="med" len="med"/>
                      <a:tailEnd type="none" w="med" len="med"/>
                    </a:lnBlToTr>
                  </a:tcPr>
                </a:tc>
              </a:tr>
              <a:tr h="518150">
                <a:tc>
                  <a:txBody>
                    <a:bodyPr/>
                    <a:lstStyle/>
                    <a:p>
                      <a:r>
                        <a:rPr kumimoji="1" lang="ja-JP" altLang="en-US" sz="1400" dirty="0" smtClean="0"/>
                        <a:t>モニタリング期間について市町村独自の基準（ガイドライン等を含む）を設けている</a:t>
                      </a:r>
                      <a:endParaRPr kumimoji="1" lang="ja-JP" altLang="en-US" sz="1400" dirty="0"/>
                    </a:p>
                  </a:txBody>
                  <a:tcPr marL="91432" marR="91432" marT="45715" marB="45715" anchor="ctr"/>
                </a:tc>
                <a:tc>
                  <a:txBody>
                    <a:bodyPr/>
                    <a:lstStyle/>
                    <a:p>
                      <a:pPr algn="ctr"/>
                      <a:r>
                        <a:rPr lang="en-US" altLang="ja-JP" sz="1400" dirty="0" smtClean="0"/>
                        <a:t>4</a:t>
                      </a:r>
                      <a:r>
                        <a:rPr lang="ja-JP" altLang="en-US" sz="1400" dirty="0" smtClean="0"/>
                        <a:t>（</a:t>
                      </a:r>
                      <a:r>
                        <a:rPr lang="en-US" altLang="ja-JP" sz="1400" dirty="0" smtClean="0"/>
                        <a:t>9.3%</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lnBlToTr w="12700" cap="flat" cmpd="sng" algn="ctr">
                      <a:noFill/>
                      <a:prstDash val="solid"/>
                      <a:round/>
                      <a:headEnd type="none" w="med" len="med"/>
                      <a:tailEnd type="none" w="med" len="med"/>
                    </a:lnBlToTr>
                  </a:tcPr>
                </a:tc>
                <a:tc>
                  <a:txBody>
                    <a:bodyPr/>
                    <a:lstStyle/>
                    <a:p>
                      <a:pPr algn="ct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BlToTr w="12700" cap="flat" cmpd="sng" algn="ctr">
                      <a:solidFill>
                        <a:schemeClr val="tx1"/>
                      </a:solidFill>
                      <a:prstDash val="solid"/>
                      <a:round/>
                      <a:headEnd type="none" w="med" len="med"/>
                      <a:tailEnd type="none" w="med" len="med"/>
                    </a:lnBlToTr>
                  </a:tcPr>
                </a:tc>
              </a:tr>
            </a:tbl>
          </a:graphicData>
        </a:graphic>
      </p:graphicFrame>
      <p:sp>
        <p:nvSpPr>
          <p:cNvPr id="3" name="スライド番号プレースホルダー 2"/>
          <p:cNvSpPr>
            <a:spLocks noGrp="1"/>
          </p:cNvSpPr>
          <p:nvPr>
            <p:ph type="sldNum" sz="quarter" idx="12"/>
          </p:nvPr>
        </p:nvSpPr>
        <p:spPr>
          <a:xfrm>
            <a:off x="6985694" y="6309320"/>
            <a:ext cx="2133600" cy="365125"/>
          </a:xfrm>
        </p:spPr>
        <p:txBody>
          <a:bodyPr/>
          <a:lstStyle/>
          <a:p>
            <a:pPr>
              <a:defRPr/>
            </a:pPr>
            <a:fld id="{8B41D3C4-A2EC-4EFD-8937-68FC89820670}" type="slidenum">
              <a:rPr lang="ja-JP" altLang="en-US" smtClean="0"/>
              <a:pPr>
                <a:defRPr/>
              </a:pPr>
              <a:t>7</a:t>
            </a:fld>
            <a:endParaRPr lang="ja-JP" altLang="en-US" dirty="0"/>
          </a:p>
        </p:txBody>
      </p:sp>
      <p:sp>
        <p:nvSpPr>
          <p:cNvPr id="6" name="テキスト ボックス 5"/>
          <p:cNvSpPr txBox="1"/>
          <p:nvPr/>
        </p:nvSpPr>
        <p:spPr>
          <a:xfrm>
            <a:off x="370053" y="6237312"/>
            <a:ext cx="8424936" cy="523220"/>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400" dirty="0" smtClean="0"/>
              <a:t>「その他」は「研修受講費の補助」「事業所訪問による実態把握」「相談員同士の情報共有の場の設置」</a:t>
            </a:r>
            <a:endParaRPr lang="en-US" altLang="ja-JP" sz="1400" dirty="0" smtClean="0"/>
          </a:p>
          <a:p>
            <a:r>
              <a:rPr lang="ja-JP" altLang="en-US" sz="1400" dirty="0"/>
              <a:t>　</a:t>
            </a:r>
            <a:r>
              <a:rPr lang="ja-JP" altLang="en-US" sz="1400" dirty="0" smtClean="0"/>
              <a:t>　 「新規ケースを受け入れる事業所への補助金」等が挙げられた。</a:t>
            </a:r>
            <a:endParaRPr kumimoji="1" lang="ja-JP" altLang="en-US" sz="1400" dirty="0"/>
          </a:p>
        </p:txBody>
      </p:sp>
    </p:spTree>
    <p:extLst>
      <p:ext uri="{BB962C8B-B14F-4D97-AF65-F5344CB8AC3E}">
        <p14:creationId xmlns:p14="http://schemas.microsoft.com/office/powerpoint/2010/main" val="1234652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510282" y="188640"/>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r>
              <a:rPr lang="ja-JP" altLang="en-US" sz="2400" dirty="0" smtClean="0"/>
              <a:t>相談支援の質の向上に向けた取組み</a:t>
            </a:r>
            <a:endParaRPr lang="ja-JP" altLang="en-US" sz="2400" dirty="0"/>
          </a:p>
        </p:txBody>
      </p:sp>
      <p:sp>
        <p:nvSpPr>
          <p:cNvPr id="9" name="テキスト ボックス 8"/>
          <p:cNvSpPr txBox="1"/>
          <p:nvPr/>
        </p:nvSpPr>
        <p:spPr>
          <a:xfrm>
            <a:off x="464298" y="6165304"/>
            <a:ext cx="8356174" cy="276999"/>
          </a:xfrm>
          <a:prstGeom prst="rect">
            <a:avLst/>
          </a:prstGeom>
          <a:noFill/>
        </p:spPr>
        <p:txBody>
          <a:bodyPr wrap="square" rtlCol="0">
            <a:spAutoFit/>
          </a:bodyPr>
          <a:lstStyle/>
          <a:p>
            <a:r>
              <a:rPr lang="ja-JP" altLang="en-US" sz="1200" dirty="0" smtClean="0"/>
              <a:t>　</a:t>
            </a:r>
            <a:endParaRPr lang="en-US" altLang="ja-JP" sz="1200" dirty="0" smtClean="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8</a:t>
            </a:fld>
            <a:endParaRPr lang="ja-JP" altLang="en-US"/>
          </a:p>
        </p:txBody>
      </p:sp>
      <p:graphicFrame>
        <p:nvGraphicFramePr>
          <p:cNvPr id="10" name="表 9"/>
          <p:cNvGraphicFramePr>
            <a:graphicFrameLocks noGrp="1"/>
          </p:cNvGraphicFramePr>
          <p:nvPr>
            <p:extLst>
              <p:ext uri="{D42A27DB-BD31-4B8C-83A1-F6EECF244321}">
                <p14:modId xmlns:p14="http://schemas.microsoft.com/office/powerpoint/2010/main" val="2051985556"/>
              </p:ext>
            </p:extLst>
          </p:nvPr>
        </p:nvGraphicFramePr>
        <p:xfrm>
          <a:off x="323528" y="908720"/>
          <a:ext cx="8416354" cy="2189241"/>
        </p:xfrm>
        <a:graphic>
          <a:graphicData uri="http://schemas.openxmlformats.org/drawingml/2006/table">
            <a:tbl>
              <a:tblPr firstRow="1" bandRow="1">
                <a:tableStyleId>{5940675A-B579-460E-94D1-54222C63F5DA}</a:tableStyleId>
              </a:tblPr>
              <a:tblGrid>
                <a:gridCol w="5832648"/>
                <a:gridCol w="1296144"/>
                <a:gridCol w="1287562"/>
              </a:tblGrid>
              <a:tr h="432048">
                <a:tc rowSpan="2">
                  <a:txBody>
                    <a:bodyPr/>
                    <a:lstStyle/>
                    <a:p>
                      <a:pPr algn="ctr"/>
                      <a:r>
                        <a:rPr kumimoji="1" lang="ja-JP" altLang="en-US" sz="1400" dirty="0" smtClean="0"/>
                        <a:t>取組内容</a:t>
                      </a:r>
                      <a:endParaRPr kumimoji="1" lang="en-US" altLang="ja-JP" sz="1400" dirty="0" smtClean="0"/>
                    </a:p>
                  </a:txBody>
                  <a:tcPr marL="91432" marR="91432" marT="45715" marB="45715" anchor="ctr">
                    <a:solidFill>
                      <a:schemeClr val="accent5">
                        <a:lumMod val="20000"/>
                        <a:lumOff val="80000"/>
                      </a:schemeClr>
                    </a:solidFill>
                  </a:tcPr>
                </a:tc>
                <a:tc gridSpan="2">
                  <a:txBody>
                    <a:bodyPr/>
                    <a:lstStyle/>
                    <a:p>
                      <a:pPr algn="ctr"/>
                      <a:r>
                        <a:rPr kumimoji="1" lang="ja-JP" altLang="en-US" sz="1400" dirty="0" smtClean="0"/>
                        <a:t>実施市町村数（割合）</a:t>
                      </a:r>
                      <a:endParaRPr kumimoji="1" lang="ja-JP" altLang="en-US" sz="1400" dirty="0"/>
                    </a:p>
                  </a:txBody>
                  <a:tcPr marL="91432" marR="91432" marT="45715" marB="45715"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r>
              <a:tr h="465939">
                <a:tc vMerge="1">
                  <a:txBody>
                    <a:bodyPr/>
                    <a:lstStyle/>
                    <a:p>
                      <a:endParaRPr kumimoji="1" lang="ja-JP" altLang="en-US"/>
                    </a:p>
                  </a:txBody>
                  <a:tcPr/>
                </a:tc>
                <a:tc>
                  <a:txBody>
                    <a:bodyPr/>
                    <a:lstStyle/>
                    <a:p>
                      <a:pPr algn="ctr"/>
                      <a:r>
                        <a:rPr kumimoji="1" lang="en-US" altLang="ja-JP" sz="1400" dirty="0" smtClean="0"/>
                        <a:t>H28</a:t>
                      </a:r>
                      <a:r>
                        <a:rPr kumimoji="1" lang="ja-JP" altLang="en-US" sz="1400" dirty="0" smtClean="0"/>
                        <a:t>実績</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kumimoji="1" lang="en-US" altLang="ja-JP" sz="1400" dirty="0" smtClean="0"/>
                        <a:t>H27</a:t>
                      </a:r>
                      <a:r>
                        <a:rPr kumimoji="1" lang="ja-JP" altLang="en-US" sz="1400" dirty="0" smtClean="0"/>
                        <a:t>実績</a:t>
                      </a:r>
                    </a:p>
                  </a:txBody>
                  <a:tcPr marL="91432" marR="91432" marT="45715" marB="4571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r>
              <a:tr h="676025">
                <a:tc>
                  <a:txBody>
                    <a:bodyPr/>
                    <a:lstStyle/>
                    <a:p>
                      <a:r>
                        <a:rPr kumimoji="1" lang="ja-JP" altLang="en-US" sz="1400" dirty="0" smtClean="0"/>
                        <a:t>サービス等利用計画等（計画相談）の評価を実施している</a:t>
                      </a:r>
                      <a:endParaRPr kumimoji="1" lang="ja-JP" altLang="en-US" sz="1400" dirty="0"/>
                    </a:p>
                  </a:txBody>
                  <a:tcPr marL="91432" marR="91432" marT="45715" marB="45715" anchor="ctr"/>
                </a:tc>
                <a:tc>
                  <a:txBody>
                    <a:bodyPr/>
                    <a:lstStyle/>
                    <a:p>
                      <a:pPr algn="ctr"/>
                      <a:r>
                        <a:rPr lang="en-US" altLang="ja-JP" sz="1400" dirty="0" smtClean="0"/>
                        <a:t>6</a:t>
                      </a:r>
                      <a:r>
                        <a:rPr lang="ja-JP" altLang="en-US" sz="1400" dirty="0" smtClean="0"/>
                        <a:t>（</a:t>
                      </a:r>
                      <a:r>
                        <a:rPr lang="en-US" altLang="ja-JP" sz="1400" dirty="0" smtClean="0"/>
                        <a:t>14.0%</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6</a:t>
                      </a:r>
                      <a:r>
                        <a:rPr kumimoji="1" lang="ja-JP" altLang="en-US" sz="1400" dirty="0" smtClean="0">
                          <a:solidFill>
                            <a:schemeClr val="tx1"/>
                          </a:solidFill>
                        </a:rPr>
                        <a:t>（</a:t>
                      </a:r>
                      <a:r>
                        <a:rPr kumimoji="1" lang="en-US" altLang="ja-JP" sz="1400" dirty="0" smtClean="0">
                          <a:solidFill>
                            <a:schemeClr val="tx1"/>
                          </a:solidFill>
                        </a:rPr>
                        <a:t>14.0%</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r h="615229">
                <a:tc>
                  <a:txBody>
                    <a:bodyPr/>
                    <a:lstStyle/>
                    <a:p>
                      <a:r>
                        <a:rPr kumimoji="1" lang="ja-JP" altLang="en-US" sz="1400" dirty="0" smtClean="0"/>
                        <a:t>相談支援専門員の資質向上のための研修や事例検討会等を実施している</a:t>
                      </a:r>
                      <a:endParaRPr kumimoji="1" lang="ja-JP" altLang="en-US" sz="1400" dirty="0"/>
                    </a:p>
                  </a:txBody>
                  <a:tcPr marL="91432" marR="91432" marT="45715" marB="45715" anchor="ctr"/>
                </a:tc>
                <a:tc>
                  <a:txBody>
                    <a:bodyPr/>
                    <a:lstStyle/>
                    <a:p>
                      <a:pPr algn="ctr"/>
                      <a:r>
                        <a:rPr lang="en-US" altLang="ja-JP" sz="1400" dirty="0" smtClean="0"/>
                        <a:t>31</a:t>
                      </a:r>
                      <a:r>
                        <a:rPr lang="ja-JP" altLang="en-US" sz="1400" dirty="0" smtClean="0"/>
                        <a:t>（</a:t>
                      </a:r>
                      <a:r>
                        <a:rPr lang="en-US" altLang="ja-JP" sz="1400" dirty="0" smtClean="0"/>
                        <a:t>72.1%</a:t>
                      </a:r>
                      <a:r>
                        <a:rPr lang="ja-JP" altLang="en-US" sz="1400" dirty="0" smtClean="0"/>
                        <a:t>）</a:t>
                      </a:r>
                      <a:endParaRPr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31</a:t>
                      </a:r>
                      <a:r>
                        <a:rPr kumimoji="1" lang="ja-JP" altLang="en-US" sz="1400" dirty="0" smtClean="0">
                          <a:solidFill>
                            <a:schemeClr val="tx1"/>
                          </a:solidFill>
                        </a:rPr>
                        <a:t>（</a:t>
                      </a:r>
                      <a:r>
                        <a:rPr kumimoji="1" lang="en-US" altLang="ja-JP" sz="1400" dirty="0" smtClean="0">
                          <a:solidFill>
                            <a:schemeClr val="tx1"/>
                          </a:solidFill>
                        </a:rPr>
                        <a:t>72.1%</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r>
            </a:tbl>
          </a:graphicData>
        </a:graphic>
      </p:graphicFrame>
      <p:sp>
        <p:nvSpPr>
          <p:cNvPr id="4" name="テキスト ボックス 3"/>
          <p:cNvSpPr txBox="1"/>
          <p:nvPr/>
        </p:nvSpPr>
        <p:spPr>
          <a:xfrm>
            <a:off x="393913" y="3662744"/>
            <a:ext cx="8496944" cy="3108543"/>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1400" dirty="0" smtClean="0"/>
              <a:t>研修会「指定特定事業所フォローアップ基礎研修」、市担当者等からの制度説明、グループワーク</a:t>
            </a:r>
            <a:endParaRPr kumimoji="1" lang="en-US" altLang="ja-JP" sz="1400" dirty="0" smtClean="0"/>
          </a:p>
          <a:p>
            <a:pPr marL="342900" indent="-342900">
              <a:buFont typeface="Wingdings" panose="05000000000000000000" pitchFamily="2" charset="2"/>
              <a:buChar char="Ø"/>
            </a:pPr>
            <a:r>
              <a:rPr lang="ja-JP" altLang="en-US" sz="1400" dirty="0" smtClean="0"/>
              <a:t>発達、福祉、</a:t>
            </a:r>
            <a:r>
              <a:rPr lang="ja-JP" altLang="en-US" sz="1400" dirty="0" err="1" smtClean="0"/>
              <a:t>障がい</a:t>
            </a:r>
            <a:r>
              <a:rPr lang="ja-JP" altLang="en-US" sz="1400" dirty="0" smtClean="0"/>
              <a:t>理解、家族支援、事例検討等２時間程度を１コマとした計２０コマ程度の研修を実施</a:t>
            </a:r>
            <a:endParaRPr lang="en-US" altLang="ja-JP" sz="1400" dirty="0" smtClean="0"/>
          </a:p>
          <a:p>
            <a:pPr marL="342900" indent="-342900">
              <a:buFont typeface="Wingdings" panose="05000000000000000000" pitchFamily="2" charset="2"/>
              <a:buChar char="Ø"/>
            </a:pPr>
            <a:r>
              <a:rPr kumimoji="1" lang="ja-JP" altLang="en-US" sz="1400" dirty="0" smtClean="0"/>
              <a:t>業務経験が概ね２年以内の相談支援専門員を対象として、経験豊かな相談支援専門員が助言を行ったり、新任相談員同士のつながりを作る場として定期的に勉強会を実施</a:t>
            </a:r>
            <a:endParaRPr kumimoji="1" lang="en-US" altLang="ja-JP" sz="1400" dirty="0" smtClean="0"/>
          </a:p>
          <a:p>
            <a:pPr marL="342900" indent="-342900">
              <a:buFont typeface="Wingdings" panose="05000000000000000000" pitchFamily="2" charset="2"/>
              <a:buChar char="Ø"/>
            </a:pPr>
            <a:r>
              <a:rPr lang="ja-JP" altLang="en-US" sz="1400" dirty="0" smtClean="0"/>
              <a:t>社会的</a:t>
            </a:r>
            <a:r>
              <a:rPr lang="ja-JP" altLang="en-US" sz="1400" dirty="0" err="1" smtClean="0"/>
              <a:t>行動障がい</a:t>
            </a:r>
            <a:r>
              <a:rPr lang="ja-JP" altLang="en-US" sz="1400" dirty="0" smtClean="0"/>
              <a:t>、</a:t>
            </a:r>
            <a:r>
              <a:rPr lang="ja-JP" altLang="en-US" sz="1400" dirty="0" err="1" smtClean="0"/>
              <a:t>高次脳機能障がい</a:t>
            </a:r>
            <a:r>
              <a:rPr lang="ja-JP" altLang="en-US" sz="1400" dirty="0" smtClean="0"/>
              <a:t>理解と豊かなコミュニケーションのために</a:t>
            </a:r>
            <a:endParaRPr lang="en-US" altLang="ja-JP" sz="1400" dirty="0" smtClean="0"/>
          </a:p>
          <a:p>
            <a:pPr marL="342900" indent="-342900">
              <a:buFont typeface="Wingdings" panose="05000000000000000000" pitchFamily="2" charset="2"/>
              <a:buChar char="Ø"/>
            </a:pPr>
            <a:r>
              <a:rPr lang="ja-JP" altLang="en-US" sz="1400" dirty="0" smtClean="0"/>
              <a:t>虐待対応における市と相談支援事業所の連携</a:t>
            </a:r>
            <a:endParaRPr lang="en-US" altLang="ja-JP" sz="1400" dirty="0" smtClean="0"/>
          </a:p>
          <a:p>
            <a:pPr marL="342900" indent="-342900">
              <a:buFont typeface="Wingdings" panose="05000000000000000000" pitchFamily="2" charset="2"/>
              <a:buChar char="Ø"/>
            </a:pPr>
            <a:r>
              <a:rPr kumimoji="1" lang="ja-JP" altLang="en-US" sz="1400" dirty="0"/>
              <a:t>障害</a:t>
            </a:r>
            <a:r>
              <a:rPr kumimoji="1" lang="ja-JP" altLang="en-US" sz="1400" dirty="0" smtClean="0"/>
              <a:t>年金などの社会保障制度や支援の事例について、部会所属の相談支援専門員が講義</a:t>
            </a:r>
            <a:r>
              <a:rPr lang="ja-JP" altLang="en-US" sz="1400" dirty="0"/>
              <a:t>・</a:t>
            </a:r>
            <a:r>
              <a:rPr kumimoji="1" lang="ja-JP" altLang="en-US" sz="1400" dirty="0" smtClean="0"/>
              <a:t>説明</a:t>
            </a:r>
            <a:endParaRPr kumimoji="1" lang="en-US" altLang="ja-JP" sz="1400" dirty="0" smtClean="0"/>
          </a:p>
          <a:p>
            <a:pPr marL="342900" indent="-342900">
              <a:buFont typeface="Wingdings" panose="05000000000000000000" pitchFamily="2" charset="2"/>
              <a:buChar char="Ø"/>
            </a:pPr>
            <a:r>
              <a:rPr kumimoji="1" lang="ja-JP" altLang="en-US" sz="1400" dirty="0" smtClean="0"/>
              <a:t>「精神科リハビリテーション」をテーマに、精神科病院デイケアセンターの職員と利用者を講師に招いて実施</a:t>
            </a:r>
            <a:endParaRPr kumimoji="1" lang="en-US" altLang="ja-JP" sz="1400" dirty="0" smtClean="0"/>
          </a:p>
          <a:p>
            <a:pPr marL="342900" indent="-342900">
              <a:buFont typeface="Wingdings" panose="05000000000000000000" pitchFamily="2" charset="2"/>
              <a:buChar char="Ø"/>
            </a:pPr>
            <a:r>
              <a:rPr lang="ja-JP" altLang="en-US" sz="1400" dirty="0" smtClean="0"/>
              <a:t>講師は相談支援事業所が輪番で行い、各担当の困難ケースを紹介し今後の方向性や対応について検討</a:t>
            </a:r>
            <a:endParaRPr kumimoji="1" lang="en-US" altLang="ja-JP" sz="1400" dirty="0" smtClean="0"/>
          </a:p>
          <a:p>
            <a:pPr marL="342900" indent="-342900">
              <a:buFont typeface="Wingdings" panose="05000000000000000000" pitchFamily="2" charset="2"/>
              <a:buChar char="Ø"/>
            </a:pPr>
            <a:r>
              <a:rPr lang="ja-JP" altLang="en-US" sz="1400" dirty="0" smtClean="0"/>
              <a:t>成年後見制度についての勉強会、</a:t>
            </a:r>
            <a:r>
              <a:rPr lang="ja-JP" altLang="en-US" sz="1400" dirty="0" err="1" smtClean="0"/>
              <a:t>触法障がい</a:t>
            </a:r>
            <a:r>
              <a:rPr lang="ja-JP" altLang="en-US" sz="1400" dirty="0" smtClean="0"/>
              <a:t>者の支援についての勉強会</a:t>
            </a:r>
            <a:endParaRPr lang="en-US" altLang="ja-JP" sz="1400" dirty="0" smtClean="0"/>
          </a:p>
          <a:p>
            <a:pPr marL="342900" indent="-342900">
              <a:buFont typeface="Wingdings" panose="05000000000000000000" pitchFamily="2" charset="2"/>
              <a:buChar char="Ø"/>
            </a:pPr>
            <a:r>
              <a:rPr lang="ja-JP" altLang="en-US" sz="1400" dirty="0"/>
              <a:t>就労支援</a:t>
            </a:r>
            <a:r>
              <a:rPr lang="ja-JP" altLang="en-US" sz="1400" dirty="0" smtClean="0"/>
              <a:t>学習会～就労支援から見える連携～、本人中心支援～権利擁護の視点で見た相談支援専門員の役割～</a:t>
            </a:r>
            <a:endParaRPr lang="en-US" altLang="ja-JP" sz="1400" dirty="0" smtClean="0"/>
          </a:p>
          <a:p>
            <a:pPr marL="342900" indent="-342900">
              <a:buFont typeface="Wingdings" panose="05000000000000000000" pitchFamily="2" charset="2"/>
              <a:buChar char="Ø"/>
            </a:pPr>
            <a:r>
              <a:rPr lang="ja-JP" altLang="en-US" sz="1400" dirty="0" smtClean="0"/>
              <a:t>機関連携について事例を元にグループディスカッション等</a:t>
            </a:r>
            <a:endParaRPr lang="en-US" altLang="ja-JP" sz="1400" dirty="0" smtClean="0"/>
          </a:p>
          <a:p>
            <a:pPr marL="342900" indent="-342900">
              <a:buFont typeface="Wingdings" panose="05000000000000000000" pitchFamily="2" charset="2"/>
              <a:buChar char="Ø"/>
            </a:pPr>
            <a:r>
              <a:rPr lang="ja-JP" altLang="en-US" sz="1400" dirty="0" smtClean="0"/>
              <a:t>大阪府相談支援アドバイザー派遣事業を活用し、計画相談・担当者会議の進め方について研修を実施</a:t>
            </a:r>
            <a:endParaRPr kumimoji="1" lang="ja-JP" altLang="en-US" sz="1400" dirty="0"/>
          </a:p>
        </p:txBody>
      </p:sp>
      <p:sp>
        <p:nvSpPr>
          <p:cNvPr id="2" name="テキスト ボックス 1"/>
          <p:cNvSpPr txBox="1"/>
          <p:nvPr/>
        </p:nvSpPr>
        <p:spPr>
          <a:xfrm>
            <a:off x="337569" y="3284984"/>
            <a:ext cx="5331838" cy="369332"/>
          </a:xfrm>
          <a:prstGeom prst="rect">
            <a:avLst/>
          </a:prstGeom>
          <a:noFill/>
        </p:spPr>
        <p:txBody>
          <a:bodyPr wrap="square" rtlCol="0">
            <a:spAutoFit/>
          </a:bodyPr>
          <a:lstStyle/>
          <a:p>
            <a:r>
              <a:rPr kumimoji="1" lang="ja-JP" altLang="en-US" dirty="0" smtClean="0"/>
              <a:t>○具体的な取組み内容</a:t>
            </a:r>
            <a:endParaRPr kumimoji="1" lang="ja-JP" altLang="en-US" dirty="0"/>
          </a:p>
        </p:txBody>
      </p:sp>
    </p:spTree>
    <p:extLst>
      <p:ext uri="{BB962C8B-B14F-4D97-AF65-F5344CB8AC3E}">
        <p14:creationId xmlns:p14="http://schemas.microsoft.com/office/powerpoint/2010/main" val="1650550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7"/>
          <p:cNvSpPr txBox="1">
            <a:spLocks noChangeArrowheads="1"/>
          </p:cNvSpPr>
          <p:nvPr/>
        </p:nvSpPr>
        <p:spPr bwMode="auto">
          <a:xfrm>
            <a:off x="683568" y="1700808"/>
            <a:ext cx="194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①設置状況</a:t>
            </a:r>
          </a:p>
        </p:txBody>
      </p:sp>
      <p:sp>
        <p:nvSpPr>
          <p:cNvPr id="15363" name="テキスト ボックス 8"/>
          <p:cNvSpPr txBox="1">
            <a:spLocks noChangeArrowheads="1"/>
          </p:cNvSpPr>
          <p:nvPr/>
        </p:nvSpPr>
        <p:spPr bwMode="auto">
          <a:xfrm>
            <a:off x="5003626" y="1700808"/>
            <a:ext cx="2952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②設置済市町村の状況</a:t>
            </a:r>
          </a:p>
        </p:txBody>
      </p:sp>
      <p:graphicFrame>
        <p:nvGraphicFramePr>
          <p:cNvPr id="10" name="表 9"/>
          <p:cNvGraphicFramePr>
            <a:graphicFrameLocks noGrp="1"/>
          </p:cNvGraphicFramePr>
          <p:nvPr>
            <p:extLst>
              <p:ext uri="{D42A27DB-BD31-4B8C-83A1-F6EECF244321}">
                <p14:modId xmlns:p14="http://schemas.microsoft.com/office/powerpoint/2010/main" val="3124055281"/>
              </p:ext>
            </p:extLst>
          </p:nvPr>
        </p:nvGraphicFramePr>
        <p:xfrm>
          <a:off x="5220071" y="2070695"/>
          <a:ext cx="3006353" cy="1800225"/>
        </p:xfrm>
        <a:graphic>
          <a:graphicData uri="http://schemas.openxmlformats.org/drawingml/2006/table">
            <a:tbl>
              <a:tblPr firstRow="1" bandRow="1">
                <a:tableStyleId>{5940675A-B579-460E-94D1-54222C63F5DA}</a:tableStyleId>
              </a:tblPr>
              <a:tblGrid>
                <a:gridCol w="925134"/>
                <a:gridCol w="925134"/>
                <a:gridCol w="1156085"/>
              </a:tblGrid>
              <a:tr h="360045">
                <a:tc gridSpan="2">
                  <a:txBody>
                    <a:bodyPr/>
                    <a:lstStyle/>
                    <a:p>
                      <a:pPr algn="ctr"/>
                      <a:r>
                        <a:rPr kumimoji="1" lang="ja-JP" altLang="en-US" sz="1600" dirty="0" smtClean="0"/>
                        <a:t>設置形態</a:t>
                      </a:r>
                      <a:endParaRPr kumimoji="1" lang="ja-JP" altLang="en-US" sz="1600" dirty="0"/>
                    </a:p>
                  </a:txBody>
                  <a:tcPr marL="91432" marR="91432" marT="45737" marB="45737">
                    <a:solidFill>
                      <a:schemeClr val="accent5">
                        <a:lumMod val="20000"/>
                        <a:lumOff val="80000"/>
                      </a:schemeClr>
                    </a:solidFill>
                  </a:tcPr>
                </a:tc>
                <a:tc hMerge="1">
                  <a:txBody>
                    <a:bodyPr/>
                    <a:lstStyle/>
                    <a:p>
                      <a:endParaRPr kumimoji="1" lang="ja-JP" altLang="en-US"/>
                    </a:p>
                  </a:txBody>
                  <a:tcPr/>
                </a:tc>
                <a:tc>
                  <a:txBody>
                    <a:bodyPr/>
                    <a:lstStyle/>
                    <a:p>
                      <a:pPr algn="ctr"/>
                      <a:r>
                        <a:rPr kumimoji="1" lang="en-US" altLang="ja-JP" sz="1600" dirty="0" smtClean="0"/>
                        <a:t>H29</a:t>
                      </a:r>
                      <a:endParaRPr kumimoji="1" lang="ja-JP" altLang="en-US" sz="1600" dirty="0"/>
                    </a:p>
                  </a:txBody>
                  <a:tcPr marL="91432" marR="91432" marT="45737" marB="45737">
                    <a:solidFill>
                      <a:schemeClr val="accent5">
                        <a:lumMod val="20000"/>
                        <a:lumOff val="80000"/>
                      </a:schemeClr>
                    </a:solidFill>
                  </a:tcPr>
                </a:tc>
              </a:tr>
              <a:tr h="360045">
                <a:tc rowSpan="2">
                  <a:txBody>
                    <a:bodyPr/>
                    <a:lstStyle/>
                    <a:p>
                      <a:pPr algn="ctr"/>
                      <a:r>
                        <a:rPr kumimoji="1" lang="ja-JP" altLang="en-US" sz="1600" dirty="0" smtClean="0"/>
                        <a:t>単独</a:t>
                      </a:r>
                      <a:endParaRPr kumimoji="1" lang="ja-JP" altLang="en-US" sz="1600" dirty="0"/>
                    </a:p>
                  </a:txBody>
                  <a:tcPr marL="91432" marR="91432" marT="45737" marB="45737"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600" dirty="0" smtClean="0"/>
                        <a:t>直営</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smtClean="0"/>
                        <a:t>8</a:t>
                      </a:r>
                      <a:endParaRPr kumimoji="1" lang="ja-JP" altLang="en-US" sz="1600" dirty="0"/>
                    </a:p>
                  </a:txBody>
                  <a:tcPr marL="91432" marR="91432" marT="45737" marB="45737">
                    <a:lnB w="12700" cap="flat" cmpd="sng" algn="ctr">
                      <a:solidFill>
                        <a:schemeClr val="tx1"/>
                      </a:solidFill>
                      <a:prstDash val="solid"/>
                      <a:round/>
                      <a:headEnd type="none" w="med" len="med"/>
                      <a:tailEnd type="none" w="med" len="med"/>
                    </a:lnB>
                  </a:tcPr>
                </a:tc>
              </a:tr>
              <a:tr h="360045">
                <a:tc vMerge="1">
                  <a:txBody>
                    <a:bodyPr/>
                    <a:lstStyle/>
                    <a:p>
                      <a:endParaRPr kumimoji="1" lang="ja-JP" altLang="en-US"/>
                    </a:p>
                  </a:txBody>
                  <a:tcPr/>
                </a:tc>
                <a:tc>
                  <a:txBody>
                    <a:bodyPr/>
                    <a:lstStyle/>
                    <a:p>
                      <a:pPr algn="ctr"/>
                      <a:r>
                        <a:rPr kumimoji="1" lang="ja-JP" altLang="en-US" sz="1600" dirty="0" smtClean="0"/>
                        <a:t>委託</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kumimoji="1" lang="en-US" altLang="ja-JP" sz="1600" dirty="0" smtClean="0"/>
                        <a:t>19</a:t>
                      </a:r>
                      <a:endParaRPr kumimoji="1" lang="ja-JP" altLang="en-US" sz="1600" dirty="0"/>
                    </a:p>
                  </a:txBody>
                  <a:tcPr marL="91432" marR="91432" marT="45737" marB="45737">
                    <a:lnT w="12700" cap="flat" cmpd="sng" algn="ctr">
                      <a:solidFill>
                        <a:schemeClr val="tx1"/>
                      </a:solidFill>
                      <a:prstDash val="solid"/>
                      <a:round/>
                      <a:headEnd type="none" w="med" len="med"/>
                      <a:tailEnd type="none" w="med" len="med"/>
                    </a:lnT>
                  </a:tcPr>
                </a:tc>
              </a:tr>
              <a:tr h="360045">
                <a:tc rowSpan="2">
                  <a:txBody>
                    <a:bodyPr/>
                    <a:lstStyle/>
                    <a:p>
                      <a:pPr algn="ctr"/>
                      <a:r>
                        <a:rPr kumimoji="1" lang="ja-JP" altLang="en-US" sz="1600" dirty="0" smtClean="0"/>
                        <a:t>共同</a:t>
                      </a:r>
                      <a:endParaRPr kumimoji="1" lang="ja-JP" altLang="en-US" sz="1600" dirty="0"/>
                    </a:p>
                  </a:txBody>
                  <a:tcPr marL="91432" marR="91432" marT="45737" marB="45737"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600" dirty="0" smtClean="0"/>
                        <a:t>直営</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smtClean="0"/>
                        <a:t>0</a:t>
                      </a:r>
                      <a:endParaRPr kumimoji="1" lang="ja-JP" altLang="en-US" sz="1600" dirty="0"/>
                    </a:p>
                  </a:txBody>
                  <a:tcPr marL="91432" marR="91432" marT="45737" marB="45737">
                    <a:lnB w="12700" cap="flat" cmpd="sng" algn="ctr">
                      <a:solidFill>
                        <a:schemeClr val="tx1"/>
                      </a:solidFill>
                      <a:prstDash val="solid"/>
                      <a:round/>
                      <a:headEnd type="none" w="med" len="med"/>
                      <a:tailEnd type="none" w="med" len="med"/>
                    </a:lnB>
                  </a:tcPr>
                </a:tc>
              </a:tr>
              <a:tr h="360045">
                <a:tc vMerge="1">
                  <a:txBody>
                    <a:bodyPr/>
                    <a:lstStyle/>
                    <a:p>
                      <a:endParaRPr kumimoji="1" lang="ja-JP" altLang="en-US"/>
                    </a:p>
                  </a:txBody>
                  <a:tcPr/>
                </a:tc>
                <a:tc>
                  <a:txBody>
                    <a:bodyPr/>
                    <a:lstStyle/>
                    <a:p>
                      <a:pPr algn="ctr"/>
                      <a:r>
                        <a:rPr kumimoji="1" lang="ja-JP" altLang="en-US" sz="1600" dirty="0" smtClean="0"/>
                        <a:t>委託</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kumimoji="1" lang="en-US" altLang="ja-JP" sz="1600" dirty="0" smtClean="0"/>
                        <a:t>5</a:t>
                      </a:r>
                      <a:endParaRPr kumimoji="1" lang="ja-JP" altLang="en-US" sz="1600" dirty="0"/>
                    </a:p>
                  </a:txBody>
                  <a:tcPr marL="91432" marR="91432" marT="45737" marB="45737">
                    <a:lnT w="12700" cap="flat" cmpd="sng" algn="ctr">
                      <a:solidFill>
                        <a:schemeClr val="tx1"/>
                      </a:solidFill>
                      <a:prstDash val="solid"/>
                      <a:round/>
                      <a:headEnd type="none" w="med" len="med"/>
                      <a:tailEnd type="none" w="med" len="med"/>
                    </a:lnT>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281208126"/>
              </p:ext>
            </p:extLst>
          </p:nvPr>
        </p:nvGraphicFramePr>
        <p:xfrm>
          <a:off x="792274" y="2070695"/>
          <a:ext cx="4211352" cy="2019312"/>
        </p:xfrm>
        <a:graphic>
          <a:graphicData uri="http://schemas.openxmlformats.org/drawingml/2006/table">
            <a:tbl>
              <a:tblPr firstRow="1" bandRow="1">
                <a:tableStyleId>{5940675A-B579-460E-94D1-54222C63F5DA}</a:tableStyleId>
              </a:tblPr>
              <a:tblGrid>
                <a:gridCol w="2250442"/>
                <a:gridCol w="980455"/>
                <a:gridCol w="980455"/>
              </a:tblGrid>
              <a:tr h="360045">
                <a:tc>
                  <a:txBody>
                    <a:bodyPr/>
                    <a:lstStyle/>
                    <a:p>
                      <a:pPr algn="ctr"/>
                      <a:r>
                        <a:rPr kumimoji="1" lang="ja-JP" altLang="en-US" sz="1600" dirty="0" smtClean="0"/>
                        <a:t>設置状況</a:t>
                      </a: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en-US" altLang="ja-JP" sz="1600" dirty="0" smtClean="0"/>
                        <a:t>H29</a:t>
                      </a: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en-US" altLang="ja-JP" sz="1600" dirty="0" smtClean="0"/>
                        <a:t>H28</a:t>
                      </a:r>
                      <a:endParaRPr kumimoji="1" lang="ja-JP" altLang="en-US" sz="1600" dirty="0"/>
                    </a:p>
                  </a:txBody>
                  <a:tcPr marL="91423" marR="91423" marT="45726" marB="45726">
                    <a:solidFill>
                      <a:schemeClr val="accent5">
                        <a:lumMod val="20000"/>
                        <a:lumOff val="80000"/>
                      </a:schemeClr>
                    </a:solidFill>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設置済み</a:t>
                      </a:r>
                    </a:p>
                  </a:txBody>
                  <a:tcPr marL="91423" marR="91423" marT="45726" marB="45726"/>
                </a:tc>
                <a:tc>
                  <a:txBody>
                    <a:bodyPr/>
                    <a:lstStyle/>
                    <a:p>
                      <a:pPr algn="r"/>
                      <a:r>
                        <a:rPr kumimoji="1" lang="en-US" altLang="ja-JP" sz="1600" dirty="0" smtClean="0"/>
                        <a:t>32</a:t>
                      </a:r>
                      <a:r>
                        <a:rPr kumimoji="1" lang="ja-JP" altLang="en-US" sz="1600" dirty="0" smtClean="0"/>
                        <a:t>（</a:t>
                      </a:r>
                      <a:r>
                        <a:rPr kumimoji="1" lang="en-US" altLang="ja-JP" sz="1600" dirty="0" smtClean="0"/>
                        <a:t>74.4</a:t>
                      </a:r>
                      <a:r>
                        <a:rPr kumimoji="1" lang="ja-JP" altLang="en-US" sz="1600" dirty="0" smtClean="0"/>
                        <a:t>％）</a:t>
                      </a:r>
                      <a:endParaRPr kumimoji="1" lang="en-US" altLang="ja-JP" sz="1600" dirty="0" smtClean="0"/>
                    </a:p>
                  </a:txBody>
                  <a:tcPr marL="91423" marR="91423" marT="45726" marB="45726"/>
                </a:tc>
                <a:tc>
                  <a:txBody>
                    <a:bodyPr/>
                    <a:lstStyle/>
                    <a:p>
                      <a:pPr algn="r"/>
                      <a:r>
                        <a:rPr kumimoji="1" lang="en-US" altLang="ja-JP" sz="1600" dirty="0" smtClean="0"/>
                        <a:t>29</a:t>
                      </a:r>
                    </a:p>
                    <a:p>
                      <a:pPr algn="r"/>
                      <a:r>
                        <a:rPr kumimoji="1" lang="ja-JP" altLang="en-US" sz="1600" dirty="0" smtClean="0"/>
                        <a:t>（</a:t>
                      </a:r>
                      <a:r>
                        <a:rPr kumimoji="1" lang="en-US" altLang="ja-JP" sz="1600" dirty="0" smtClean="0"/>
                        <a:t>67.4</a:t>
                      </a:r>
                      <a:r>
                        <a:rPr kumimoji="1" lang="ja-JP" altLang="en-US" sz="1600" dirty="0" smtClean="0"/>
                        <a:t>％）</a:t>
                      </a:r>
                      <a:endParaRPr kumimoji="1" lang="ja-JP" altLang="en-US" sz="1600" dirty="0"/>
                    </a:p>
                  </a:txBody>
                  <a:tcPr marL="91423" marR="91423" marT="45726" marB="45726">
                    <a:lnB w="12700" cap="flat" cmpd="sng" algn="ctr">
                      <a:solidFill>
                        <a:schemeClr val="tx1"/>
                      </a:solidFill>
                      <a:prstDash val="solid"/>
                      <a:round/>
                      <a:headEnd type="none" w="med" len="med"/>
                      <a:tailEnd type="none" w="med" len="med"/>
                    </a:lnB>
                  </a:tcPr>
                </a:tc>
              </a:tr>
              <a:tr h="360045">
                <a:tc>
                  <a:txBody>
                    <a:bodyPr/>
                    <a:lstStyle/>
                    <a:p>
                      <a:pPr algn="l"/>
                      <a:r>
                        <a:rPr kumimoji="1" lang="en-US" altLang="ja-JP" sz="1600" dirty="0" smtClean="0"/>
                        <a:t>29</a:t>
                      </a:r>
                      <a:r>
                        <a:rPr kumimoji="1" lang="ja-JP" altLang="en-US" sz="1600" dirty="0" smtClean="0"/>
                        <a:t>年度中に設置予定</a:t>
                      </a:r>
                      <a:endParaRPr kumimoji="1" lang="en-US" altLang="ja-JP" sz="1600" dirty="0" smtClean="0"/>
                    </a:p>
                  </a:txBody>
                  <a:tcPr marL="91423" marR="91423" marT="45726" marB="45726"/>
                </a:tc>
                <a:tc>
                  <a:txBody>
                    <a:bodyPr/>
                    <a:lstStyle/>
                    <a:p>
                      <a:pPr algn="r"/>
                      <a:r>
                        <a:rPr kumimoji="1" lang="en-US" altLang="ja-JP" sz="1600" dirty="0" smtClean="0"/>
                        <a:t>1</a:t>
                      </a:r>
                      <a:endParaRPr kumimoji="1" lang="ja-JP" altLang="en-US" sz="1600" dirty="0"/>
                    </a:p>
                  </a:txBody>
                  <a:tcPr marL="91423" marR="91423" marT="45726" marB="45726">
                    <a:lnR w="12700" cap="flat" cmpd="sng" algn="ctr">
                      <a:solidFill>
                        <a:schemeClr val="tx1"/>
                      </a:solidFill>
                      <a:prstDash val="solid"/>
                      <a:round/>
                      <a:headEnd type="none" w="med" len="med"/>
                      <a:tailEnd type="none" w="med" len="med"/>
                    </a:lnR>
                  </a:tcPr>
                </a:tc>
                <a:tc rowSpan="3">
                  <a:txBody>
                    <a:bodyPr/>
                    <a:lstStyle/>
                    <a:p>
                      <a:pPr algn="r"/>
                      <a:endParaRPr kumimoji="1" lang="ja-JP" altLang="en-US" sz="1600" dirty="0"/>
                    </a:p>
                  </a:txBody>
                  <a:tcPr marL="91423" marR="91423"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r h="360045">
                <a:tc>
                  <a:txBody>
                    <a:bodyPr/>
                    <a:lstStyle/>
                    <a:p>
                      <a:pPr algn="l"/>
                      <a:r>
                        <a:rPr kumimoji="1" lang="en-US" altLang="ja-JP" sz="1600" dirty="0" smtClean="0"/>
                        <a:t>30</a:t>
                      </a:r>
                      <a:r>
                        <a:rPr kumimoji="1" lang="ja-JP" altLang="en-US" sz="1600" dirty="0" smtClean="0"/>
                        <a:t>年度中に設置予定</a:t>
                      </a:r>
                    </a:p>
                  </a:txBody>
                  <a:tcPr marL="91423" marR="91423" marT="45726" marB="45726"/>
                </a:tc>
                <a:tc>
                  <a:txBody>
                    <a:bodyPr/>
                    <a:lstStyle/>
                    <a:p>
                      <a:pPr algn="r"/>
                      <a:r>
                        <a:rPr kumimoji="1" lang="en-US" altLang="ja-JP" sz="1600" dirty="0" smtClean="0"/>
                        <a:t>1</a:t>
                      </a:r>
                      <a:endParaRPr kumimoji="1" lang="ja-JP" altLang="en-US" sz="1600" dirty="0"/>
                    </a:p>
                  </a:txBody>
                  <a:tcPr marL="91423" marR="91423" marT="45726" marB="45726">
                    <a:lnR w="12700" cap="flat" cmpd="sng" algn="ctr">
                      <a:solidFill>
                        <a:schemeClr val="tx1"/>
                      </a:solidFill>
                      <a:prstDash val="solid"/>
                      <a:round/>
                      <a:headEnd type="none" w="med" len="med"/>
                      <a:tailEnd type="none" w="med" len="med"/>
                    </a:lnR>
                  </a:tcPr>
                </a:tc>
                <a:tc vMerge="1">
                  <a:txBody>
                    <a:bodyPr/>
                    <a:lstStyle/>
                    <a:p>
                      <a:pPr algn="r"/>
                      <a:endParaRPr kumimoji="1" lang="ja-JP" altLang="en-US" sz="1600" dirty="0"/>
                    </a:p>
                  </a:txBody>
                  <a:tcPr marL="91423" marR="91423"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設置予定なし</a:t>
                      </a:r>
                    </a:p>
                  </a:txBody>
                  <a:tcPr marL="91423" marR="91423" marT="45726" marB="45726"/>
                </a:tc>
                <a:tc>
                  <a:txBody>
                    <a:bodyPr/>
                    <a:lstStyle/>
                    <a:p>
                      <a:pPr algn="r"/>
                      <a:r>
                        <a:rPr kumimoji="1" lang="en-US" altLang="ja-JP" sz="1600" dirty="0" smtClean="0"/>
                        <a:t>9</a:t>
                      </a:r>
                      <a:endParaRPr kumimoji="1" lang="ja-JP" altLang="en-US" sz="1600" dirty="0"/>
                    </a:p>
                  </a:txBody>
                  <a:tcPr marL="91423" marR="91423" marT="45726" marB="45726">
                    <a:lnR w="12700" cap="flat" cmpd="sng" algn="ctr">
                      <a:solidFill>
                        <a:schemeClr val="tx1"/>
                      </a:solidFill>
                      <a:prstDash val="solid"/>
                      <a:round/>
                      <a:headEnd type="none" w="med" len="med"/>
                      <a:tailEnd type="none" w="med" len="med"/>
                    </a:lnR>
                  </a:tcPr>
                </a:tc>
                <a:tc vMerge="1">
                  <a:txBody>
                    <a:bodyPr/>
                    <a:lstStyle/>
                    <a:p>
                      <a:pPr algn="r"/>
                      <a:endParaRPr kumimoji="1" lang="ja-JP" altLang="en-US" sz="1600" dirty="0"/>
                    </a:p>
                  </a:txBody>
                  <a:tcPr marL="91423" marR="91423"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5407" name="テキスト ボックス 5"/>
          <p:cNvSpPr txBox="1">
            <a:spLocks noChangeArrowheads="1"/>
          </p:cNvSpPr>
          <p:nvPr/>
        </p:nvSpPr>
        <p:spPr bwMode="auto">
          <a:xfrm>
            <a:off x="917575" y="908050"/>
            <a:ext cx="7308850"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　</a:t>
            </a:r>
            <a:r>
              <a:rPr lang="ja-JP" altLang="en-US" dirty="0" smtClean="0"/>
              <a:t>平成</a:t>
            </a:r>
            <a:r>
              <a:rPr lang="en-US" altLang="ja-JP" dirty="0" smtClean="0"/>
              <a:t>29</a:t>
            </a:r>
            <a:r>
              <a:rPr lang="ja-JP" altLang="en-US" dirty="0" smtClean="0"/>
              <a:t>年</a:t>
            </a:r>
            <a:r>
              <a:rPr lang="en-US" altLang="ja-JP" dirty="0"/>
              <a:t>4</a:t>
            </a:r>
            <a:r>
              <a:rPr lang="ja-JP" altLang="en-US" dirty="0"/>
              <a:t>月</a:t>
            </a:r>
            <a:r>
              <a:rPr lang="en-US" altLang="ja-JP" dirty="0"/>
              <a:t>1</a:t>
            </a:r>
            <a:r>
              <a:rPr lang="ja-JP" altLang="en-US" dirty="0"/>
              <a:t>日現在、基幹相談支援センターを設置している市町村は</a:t>
            </a:r>
            <a:endParaRPr lang="en-US" altLang="ja-JP" dirty="0"/>
          </a:p>
          <a:p>
            <a:pPr eaLnBrk="1" hangingPunct="1"/>
            <a:r>
              <a:rPr lang="ja-JP" altLang="en-US" dirty="0"/>
              <a:t>　</a:t>
            </a:r>
            <a:r>
              <a:rPr lang="en-US" altLang="ja-JP" dirty="0" smtClean="0"/>
              <a:t>32</a:t>
            </a:r>
            <a:r>
              <a:rPr lang="ja-JP" altLang="en-US" dirty="0" smtClean="0"/>
              <a:t>市町村（</a:t>
            </a:r>
            <a:r>
              <a:rPr lang="en-US" altLang="ja-JP" dirty="0"/>
              <a:t>38</a:t>
            </a:r>
            <a:r>
              <a:rPr lang="ja-JP" altLang="en-US" dirty="0" smtClean="0"/>
              <a:t>か所）</a:t>
            </a:r>
            <a:r>
              <a:rPr lang="ja-JP" altLang="en-US" dirty="0"/>
              <a:t>となっている。</a:t>
            </a:r>
          </a:p>
        </p:txBody>
      </p:sp>
      <p:sp>
        <p:nvSpPr>
          <p:cNvPr id="7" name="角丸四角形 6"/>
          <p:cNvSpPr/>
          <p:nvPr/>
        </p:nvSpPr>
        <p:spPr>
          <a:xfrm>
            <a:off x="845307" y="4149080"/>
            <a:ext cx="7453386" cy="2375024"/>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dirty="0"/>
              <a:t>●基幹相談支援センター設置市町村（</a:t>
            </a:r>
            <a:r>
              <a:rPr lang="en-US" altLang="ja-JP" sz="1400" dirty="0" smtClean="0"/>
              <a:t>H29.4.1</a:t>
            </a:r>
            <a:r>
              <a:rPr lang="ja-JP" altLang="en-US" sz="1400" dirty="0"/>
              <a:t>現在）</a:t>
            </a:r>
            <a:endParaRPr lang="en-US" altLang="ja-JP" sz="1400" dirty="0"/>
          </a:p>
          <a:p>
            <a:pPr>
              <a:defRPr/>
            </a:pPr>
            <a:r>
              <a:rPr lang="en-US" altLang="ja-JP" sz="1400" dirty="0"/>
              <a:t>【</a:t>
            </a:r>
            <a:r>
              <a:rPr lang="ja-JP" altLang="en-US" sz="1400" dirty="0"/>
              <a:t>単独設置・直営</a:t>
            </a:r>
            <a:r>
              <a:rPr lang="ja-JP" altLang="en-US" sz="1400" dirty="0" smtClean="0"/>
              <a:t>（</a:t>
            </a:r>
            <a:r>
              <a:rPr lang="en-US" altLang="ja-JP" sz="1400" dirty="0"/>
              <a:t>8</a:t>
            </a:r>
            <a:r>
              <a:rPr lang="ja-JP" altLang="en-US" sz="1400" dirty="0" smtClean="0"/>
              <a:t>市町）</a:t>
            </a:r>
            <a:r>
              <a:rPr lang="en-US" altLang="ja-JP" sz="1400" dirty="0"/>
              <a:t>】</a:t>
            </a:r>
          </a:p>
          <a:p>
            <a:pPr>
              <a:defRPr/>
            </a:pPr>
            <a:r>
              <a:rPr lang="ja-JP" altLang="en-US" sz="1400" dirty="0"/>
              <a:t>　</a:t>
            </a:r>
            <a:r>
              <a:rPr lang="ja-JP" altLang="en-US" sz="1400" dirty="0" smtClean="0"/>
              <a:t>岸和田市</a:t>
            </a:r>
            <a:r>
              <a:rPr lang="ja-JP" altLang="en-US" sz="1400" dirty="0"/>
              <a:t>、</a:t>
            </a:r>
            <a:r>
              <a:rPr lang="ja-JP" altLang="en-US" sz="1400" dirty="0" smtClean="0"/>
              <a:t>吹田市、高槻市、茨木市、八尾市、寝屋川市、箕面市、島本町</a:t>
            </a:r>
            <a:endParaRPr lang="en-US" altLang="ja-JP" sz="1400" dirty="0"/>
          </a:p>
          <a:p>
            <a:pPr>
              <a:defRPr/>
            </a:pPr>
            <a:r>
              <a:rPr lang="en-US" altLang="ja-JP" sz="1400" dirty="0"/>
              <a:t>【</a:t>
            </a:r>
            <a:r>
              <a:rPr lang="ja-JP" altLang="en-US" sz="1400" dirty="0"/>
              <a:t>単独設置・委託（</a:t>
            </a:r>
            <a:r>
              <a:rPr lang="en-US" altLang="ja-JP" sz="1400" dirty="0" smtClean="0"/>
              <a:t>19</a:t>
            </a:r>
            <a:r>
              <a:rPr lang="ja-JP" altLang="en-US" sz="1400" dirty="0" smtClean="0"/>
              <a:t>市</a:t>
            </a:r>
            <a:r>
              <a:rPr lang="ja-JP" altLang="en-US" sz="1400" dirty="0"/>
              <a:t>）</a:t>
            </a:r>
            <a:r>
              <a:rPr lang="en-US" altLang="ja-JP" sz="1400" dirty="0"/>
              <a:t>】</a:t>
            </a:r>
          </a:p>
          <a:p>
            <a:pPr>
              <a:defRPr/>
            </a:pPr>
            <a:r>
              <a:rPr lang="ja-JP" altLang="en-US" sz="1400" dirty="0"/>
              <a:t>　大阪市、堺市（</a:t>
            </a:r>
            <a:r>
              <a:rPr lang="en-US" altLang="ja-JP" sz="1400" dirty="0"/>
              <a:t>8</a:t>
            </a:r>
            <a:r>
              <a:rPr lang="ja-JP" altLang="en-US" sz="1400" dirty="0"/>
              <a:t>か所）</a:t>
            </a:r>
            <a:r>
              <a:rPr lang="ja-JP" altLang="en-US" sz="1400" dirty="0" smtClean="0"/>
              <a:t>、豊中市、池田市、貝塚市、守口市、枚方市（</a:t>
            </a:r>
            <a:r>
              <a:rPr lang="en-US" altLang="ja-JP" sz="1400" dirty="0" smtClean="0"/>
              <a:t>3</a:t>
            </a:r>
            <a:r>
              <a:rPr lang="ja-JP" altLang="en-US" sz="1400" dirty="0" smtClean="0"/>
              <a:t>か所）、富田林市、</a:t>
            </a:r>
            <a:endParaRPr lang="en-US" altLang="ja-JP" sz="1400" dirty="0" smtClean="0"/>
          </a:p>
          <a:p>
            <a:pPr>
              <a:defRPr/>
            </a:pPr>
            <a:r>
              <a:rPr lang="ja-JP" altLang="en-US" sz="1400" dirty="0"/>
              <a:t>　</a:t>
            </a:r>
            <a:r>
              <a:rPr lang="ja-JP" altLang="en-US" sz="1400" dirty="0" smtClean="0"/>
              <a:t>河内長野市、松原市、大東市、和泉市、門真市、摂津市、東大阪市、四條畷市、交野市、</a:t>
            </a:r>
            <a:endParaRPr lang="en-US" altLang="ja-JP" sz="1400" dirty="0" smtClean="0"/>
          </a:p>
          <a:p>
            <a:pPr>
              <a:defRPr/>
            </a:pPr>
            <a:r>
              <a:rPr lang="ja-JP" altLang="en-US" sz="1400" dirty="0"/>
              <a:t>　大阪</a:t>
            </a:r>
            <a:r>
              <a:rPr lang="ja-JP" altLang="en-US" sz="1400" dirty="0" smtClean="0"/>
              <a:t>狭山市、能勢町</a:t>
            </a:r>
            <a:endParaRPr lang="en-US" altLang="ja-JP" sz="1400" dirty="0"/>
          </a:p>
          <a:p>
            <a:pPr>
              <a:defRPr/>
            </a:pPr>
            <a:r>
              <a:rPr lang="en-US" altLang="ja-JP" sz="1400" dirty="0"/>
              <a:t>【</a:t>
            </a:r>
            <a:r>
              <a:rPr lang="ja-JP" altLang="en-US" sz="1400" dirty="0"/>
              <a:t>共同設置・委託（</a:t>
            </a:r>
            <a:r>
              <a:rPr lang="en-US" altLang="ja-JP" sz="1400" dirty="0"/>
              <a:t>5</a:t>
            </a:r>
            <a:r>
              <a:rPr lang="ja-JP" altLang="en-US" sz="1400" dirty="0"/>
              <a:t>市町村）</a:t>
            </a:r>
            <a:r>
              <a:rPr lang="en-US" altLang="ja-JP" sz="1400" dirty="0"/>
              <a:t>】</a:t>
            </a:r>
          </a:p>
          <a:p>
            <a:pPr>
              <a:defRPr/>
            </a:pPr>
            <a:r>
              <a:rPr lang="ja-JP" altLang="en-US" sz="1400" dirty="0"/>
              <a:t>　泉佐野市・田尻町、太子町・河南町・</a:t>
            </a:r>
            <a:r>
              <a:rPr lang="ja-JP" altLang="en-US" sz="1400" dirty="0" smtClean="0"/>
              <a:t>千早赤阪村</a:t>
            </a:r>
            <a:r>
              <a:rPr lang="ja-JP" altLang="en-US" sz="1400" dirty="0"/>
              <a:t>　</a:t>
            </a:r>
          </a:p>
        </p:txBody>
      </p:sp>
      <p:sp>
        <p:nvSpPr>
          <p:cNvPr id="11" name="タイトル 1"/>
          <p:cNvSpPr txBox="1">
            <a:spLocks noGrp="1"/>
          </p:cNvSpPr>
          <p:nvPr>
            <p:ph type="title"/>
          </p:nvPr>
        </p:nvSpPr>
        <p:spPr>
          <a:xfrm>
            <a:off x="457200" y="188913"/>
            <a:ext cx="8229600" cy="633412"/>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ja-JP" altLang="en-US" sz="3200" dirty="0" smtClean="0">
                <a:solidFill>
                  <a:schemeClr val="tx1"/>
                </a:solidFill>
                <a:latin typeface="HGSｺﾞｼｯｸE" panose="020B0900000000000000" pitchFamily="50" charset="-128"/>
                <a:ea typeface="HGSｺﾞｼｯｸE" panose="020B0900000000000000" pitchFamily="50" charset="-128"/>
              </a:rPr>
              <a:t>基幹相談支援センター</a:t>
            </a:r>
          </a:p>
        </p:txBody>
      </p:sp>
      <p:sp>
        <p:nvSpPr>
          <p:cNvPr id="4" name="スライド番号プレースホルダー 3"/>
          <p:cNvSpPr>
            <a:spLocks noGrp="1"/>
          </p:cNvSpPr>
          <p:nvPr>
            <p:ph type="sldNum" sz="quarter" idx="12"/>
          </p:nvPr>
        </p:nvSpPr>
        <p:spPr/>
        <p:txBody>
          <a:bodyPr/>
          <a:lstStyle/>
          <a:p>
            <a:pPr>
              <a:defRPr/>
            </a:pPr>
            <a:fld id="{8B41D3C4-A2EC-4EFD-8937-68FC89820670}" type="slidenum">
              <a:rPr lang="ja-JP" altLang="en-US" smtClean="0"/>
              <a:pPr>
                <a:defRPr/>
              </a:pPr>
              <a:t>9</a:t>
            </a:fld>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3136</TotalTime>
  <Words>1487</Words>
  <Application>Microsoft Office PowerPoint</Application>
  <PresentationFormat>画面に合わせる (4:3)</PresentationFormat>
  <Paragraphs>299</Paragraphs>
  <Slides>10</Slides>
  <Notes>6</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平成29年度障がい児者の相談支援に 関する実施状況調査結果概要</vt:lpstr>
      <vt:lpstr>相談支援事業所数・相談支援専門員数（H29.4.1現在）</vt:lpstr>
      <vt:lpstr>PowerPoint プレゼンテーション</vt:lpstr>
      <vt:lpstr>PowerPoint プレゼンテーション</vt:lpstr>
      <vt:lpstr>自立支援協議会等での検討状況</vt:lpstr>
      <vt:lpstr>計画相談支援・障がい児相談支援</vt:lpstr>
      <vt:lpstr>計画相談支援等を推進するための取組み</vt:lpstr>
      <vt:lpstr>PowerPoint プレゼンテーション</vt:lpstr>
      <vt:lpstr>基幹相談支援センター</vt:lpstr>
      <vt:lpstr>相談支援全般の課題と対応策</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障がい児者の相談支援に関する 実施状況調査結果概要</dc:title>
  <dc:creator>大阪府庁</dc:creator>
  <cp:lastModifiedBy>HOSTNAME</cp:lastModifiedBy>
  <cp:revision>386</cp:revision>
  <cp:lastPrinted>2017-07-03T07:24:57Z</cp:lastPrinted>
  <dcterms:created xsi:type="dcterms:W3CDTF">2014-05-12T13:27:23Z</dcterms:created>
  <dcterms:modified xsi:type="dcterms:W3CDTF">2017-07-05T08:41:08Z</dcterms:modified>
</cp:coreProperties>
</file>