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87" d="100"/>
          <a:sy n="87" d="100"/>
        </p:scale>
        <p:origin x="-8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CDCA-636B-4F4B-A567-C7BA73AA0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6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08" y="845171"/>
            <a:ext cx="8856984" cy="5361826"/>
          </a:xfrm>
        </p:spPr>
        <p:txBody>
          <a:bodyPr>
            <a:norm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テーマ</a:t>
            </a:r>
            <a:r>
              <a:rPr lang="en-US" altLang="ja-JP" sz="1400" b="1" dirty="0" smtClean="0"/>
              <a:t>】</a:t>
            </a:r>
            <a:endParaRPr lang="en-US" altLang="ja-JP" sz="1200" b="1" dirty="0" smtClean="0"/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1400" dirty="0" smtClean="0"/>
              <a:t>　</a:t>
            </a:r>
            <a:r>
              <a:rPr lang="ja-JP" altLang="ja-JP" sz="1400" dirty="0" smtClean="0"/>
              <a:t>相談</a:t>
            </a:r>
            <a:r>
              <a:rPr lang="ja-JP" altLang="ja-JP" sz="1400" dirty="0"/>
              <a:t>支援専門員の</a:t>
            </a:r>
            <a:r>
              <a:rPr lang="ja-JP" altLang="ja-JP" sz="1400" dirty="0" smtClean="0"/>
              <a:t>育成</a:t>
            </a:r>
            <a:r>
              <a:rPr lang="ja-JP" altLang="en-US" sz="1400" dirty="0" smtClean="0"/>
              <a:t>（質の向上、量の確保）</a:t>
            </a:r>
            <a:r>
              <a:rPr lang="ja-JP" altLang="ja-JP" sz="1400" dirty="0" smtClean="0"/>
              <a:t>に向け、</a:t>
            </a:r>
            <a:r>
              <a:rPr lang="ja-JP" altLang="en-US" sz="1400" b="1" dirty="0" smtClean="0"/>
              <a:t>地域で相談支援専門員を育成・支える仕組み</a:t>
            </a:r>
            <a:r>
              <a:rPr lang="ja-JP" altLang="en-US" sz="1400" dirty="0" smtClean="0"/>
              <a:t>を検討する。</a:t>
            </a:r>
            <a:endParaRPr lang="ja-JP" altLang="ja-JP" sz="1400" dirty="0"/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kumimoji="1" lang="ja-JP" altLang="en-US" sz="1400" dirty="0" smtClean="0"/>
              <a:t>　</a:t>
            </a:r>
            <a:r>
              <a:rPr kumimoji="1" lang="ja-JP" altLang="en-US" sz="1100" dirty="0" smtClean="0"/>
              <a:t>　≪背景≫</a:t>
            </a:r>
            <a:endParaRPr kumimoji="1" lang="en-US" altLang="ja-JP" sz="1100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◆</a:t>
            </a:r>
            <a:r>
              <a:rPr kumimoji="1" lang="ja-JP" altLang="en-US" sz="1100" dirty="0" smtClean="0"/>
              <a:t>指定特定・</a:t>
            </a:r>
            <a:r>
              <a:rPr kumimoji="1" lang="ja-JP" altLang="en-US" sz="1100" dirty="0" err="1" smtClean="0"/>
              <a:t>指定障がい</a:t>
            </a:r>
            <a:r>
              <a:rPr kumimoji="1" lang="ja-JP" altLang="en-US" sz="1100" dirty="0" smtClean="0"/>
              <a:t>児相談支援事業所における相談支援専門員配置状況：</a:t>
            </a:r>
            <a:endParaRPr kumimoji="1" lang="en-US" altLang="ja-JP" sz="1100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（大阪府）　指定特定相談支援事業所あたり　約</a:t>
            </a:r>
            <a:r>
              <a:rPr lang="en-US" altLang="ja-JP" sz="1100" dirty="0" smtClean="0"/>
              <a:t>1.64</a:t>
            </a:r>
            <a:r>
              <a:rPr lang="ja-JP" altLang="en-US" sz="1100" dirty="0" smtClean="0"/>
              <a:t>人、</a:t>
            </a:r>
            <a:r>
              <a:rPr lang="ja-JP" altLang="en-US" sz="1100" dirty="0" err="1" smtClean="0"/>
              <a:t>指定障がい</a:t>
            </a:r>
            <a:r>
              <a:rPr lang="ja-JP" altLang="en-US" sz="1100" dirty="0" smtClean="0"/>
              <a:t>児相談支援事業所あたり　約</a:t>
            </a:r>
            <a:r>
              <a:rPr lang="en-US" altLang="ja-JP" sz="1100" dirty="0" smtClean="0"/>
              <a:t>1.7</a:t>
            </a:r>
            <a:r>
              <a:rPr lang="ja-JP" altLang="en-US" sz="1100" dirty="0" smtClean="0"/>
              <a:t>人　</a:t>
            </a:r>
            <a:endParaRPr lang="en-US" altLang="ja-JP" sz="1100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（全　国）　１事業所あたり：</a:t>
            </a:r>
            <a:r>
              <a:rPr lang="en-US" altLang="ja-JP" sz="1100" dirty="0" smtClean="0"/>
              <a:t>1</a:t>
            </a:r>
            <a:r>
              <a:rPr lang="ja-JP" altLang="en-US" sz="1100" dirty="0" smtClean="0"/>
              <a:t>人（</a:t>
            </a:r>
            <a:r>
              <a:rPr lang="en-US" altLang="ja-JP" sz="1100" dirty="0" smtClean="0"/>
              <a:t>44%</a:t>
            </a:r>
            <a:r>
              <a:rPr lang="ja-JP" altLang="en-US" sz="1100" dirty="0" smtClean="0"/>
              <a:t>）、</a:t>
            </a:r>
            <a:r>
              <a:rPr lang="en-US" altLang="ja-JP" sz="1100" dirty="0" smtClean="0"/>
              <a:t>2</a:t>
            </a:r>
            <a:r>
              <a:rPr lang="ja-JP" altLang="en-US" sz="1100" dirty="0" smtClean="0"/>
              <a:t>人（</a:t>
            </a:r>
            <a:r>
              <a:rPr lang="en-US" altLang="ja-JP" sz="1100" dirty="0" smtClean="0"/>
              <a:t>16%</a:t>
            </a:r>
            <a:r>
              <a:rPr lang="ja-JP" altLang="en-US" sz="1100" dirty="0" smtClean="0"/>
              <a:t>）、</a:t>
            </a:r>
            <a:r>
              <a:rPr lang="en-US" altLang="ja-JP" sz="1100" dirty="0" smtClean="0"/>
              <a:t>3</a:t>
            </a:r>
            <a:r>
              <a:rPr lang="ja-JP" altLang="en-US" sz="1100" dirty="0" smtClean="0"/>
              <a:t>人（</a:t>
            </a:r>
            <a:r>
              <a:rPr lang="en-US" altLang="ja-JP" sz="1100" dirty="0" smtClean="0"/>
              <a:t>6%</a:t>
            </a:r>
            <a:r>
              <a:rPr lang="ja-JP" altLang="en-US" sz="1100" dirty="0" smtClean="0"/>
              <a:t>）、</a:t>
            </a:r>
            <a:r>
              <a:rPr lang="en-US" altLang="ja-JP" sz="1100" dirty="0" smtClean="0"/>
              <a:t>4</a:t>
            </a:r>
            <a:r>
              <a:rPr lang="ja-JP" altLang="en-US" sz="1100" dirty="0" smtClean="0"/>
              <a:t>人以上（</a:t>
            </a:r>
            <a:r>
              <a:rPr lang="en-US" altLang="ja-JP" sz="1100" dirty="0" smtClean="0"/>
              <a:t>3%</a:t>
            </a:r>
            <a:r>
              <a:rPr lang="ja-JP" altLang="en-US" sz="1100" dirty="0" smtClean="0"/>
              <a:t>）　常勤専従配置なし　</a:t>
            </a:r>
            <a:r>
              <a:rPr lang="en-US" altLang="ja-JP" sz="1100" dirty="0" smtClean="0"/>
              <a:t>31</a:t>
            </a:r>
            <a:r>
              <a:rPr lang="ja-JP" altLang="en-US" sz="1100" dirty="0" smtClean="0"/>
              <a:t>％</a:t>
            </a:r>
            <a:endParaRPr kumimoji="1" lang="en-US" altLang="ja-JP" sz="1100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kumimoji="1" lang="ja-JP" altLang="en-US" sz="1100" b="1" dirty="0" smtClean="0"/>
              <a:t>　　　 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市町村における計画相談</a:t>
            </a:r>
            <a:r>
              <a:rPr lang="ja-JP" altLang="en-US" sz="1100" dirty="0" smtClean="0"/>
              <a:t>支援を</a:t>
            </a:r>
            <a:r>
              <a:rPr lang="ja-JP" altLang="en-US" sz="1100" dirty="0"/>
              <a:t>推進するための</a:t>
            </a:r>
            <a:r>
              <a:rPr lang="ja-JP" altLang="en-US" sz="1100" dirty="0" smtClean="0"/>
              <a:t>取組み（市町村調査：</a:t>
            </a:r>
            <a:r>
              <a:rPr lang="en-US" altLang="ja-JP" sz="1100" dirty="0" smtClean="0"/>
              <a:t>H27.4</a:t>
            </a:r>
            <a:r>
              <a:rPr lang="ja-JP" altLang="en-US" sz="1100" dirty="0" smtClean="0"/>
              <a:t>時点）：</a:t>
            </a:r>
            <a:endParaRPr lang="en-US" altLang="ja-JP" sz="1100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・自立</a:t>
            </a:r>
            <a:r>
              <a:rPr lang="ja-JP" altLang="en-US" sz="1100" dirty="0"/>
              <a:t>支援協</a:t>
            </a:r>
            <a:r>
              <a:rPr lang="ja-JP" altLang="en-US" sz="1100" dirty="0" smtClean="0"/>
              <a:t>議会、事業所</a:t>
            </a:r>
            <a:r>
              <a:rPr lang="ja-JP" altLang="en-US" sz="1100" dirty="0"/>
              <a:t>連絡会等で計画相談の進捗状況</a:t>
            </a:r>
            <a:r>
              <a:rPr lang="ja-JP" altLang="en-US" sz="1100" dirty="0" smtClean="0"/>
              <a:t>や事業所</a:t>
            </a:r>
            <a:r>
              <a:rPr lang="ja-JP" altLang="en-US" sz="1100" dirty="0"/>
              <a:t>の実態把握</a:t>
            </a:r>
            <a:r>
              <a:rPr lang="ja-JP" altLang="en-US" sz="1100" dirty="0" smtClean="0"/>
              <a:t>等の情報</a:t>
            </a:r>
            <a:r>
              <a:rPr lang="ja-JP" altLang="en-US" sz="1100" dirty="0"/>
              <a:t>交換を</a:t>
            </a:r>
            <a:r>
              <a:rPr lang="ja-JP" altLang="en-US" sz="1100" dirty="0" smtClean="0"/>
              <a:t>実施：</a:t>
            </a:r>
            <a:r>
              <a:rPr lang="en-US" altLang="ja-JP" sz="1100" dirty="0">
                <a:solidFill>
                  <a:srgbClr val="000000"/>
                </a:solidFill>
              </a:rPr>
              <a:t> 29</a:t>
            </a:r>
            <a:r>
              <a:rPr lang="ja-JP" altLang="en-US" sz="1100" dirty="0">
                <a:solidFill>
                  <a:srgbClr val="000000"/>
                </a:solidFill>
              </a:rPr>
              <a:t>市町村</a:t>
            </a:r>
            <a:r>
              <a:rPr lang="ja-JP" altLang="ja-JP" sz="1100" dirty="0">
                <a:solidFill>
                  <a:srgbClr val="000000"/>
                </a:solidFill>
              </a:rPr>
              <a:t>（</a:t>
            </a:r>
            <a:r>
              <a:rPr lang="en-US" altLang="ja-JP" sz="1100" dirty="0">
                <a:solidFill>
                  <a:srgbClr val="000000"/>
                </a:solidFill>
              </a:rPr>
              <a:t>67.4</a:t>
            </a:r>
            <a:r>
              <a:rPr lang="ja-JP" altLang="ja-JP" sz="1100" dirty="0">
                <a:solidFill>
                  <a:srgbClr val="000000"/>
                </a:solidFill>
              </a:rPr>
              <a:t>％</a:t>
            </a:r>
            <a:r>
              <a:rPr lang="ja-JP" altLang="ja-JP" sz="1100" dirty="0" smtClean="0">
                <a:solidFill>
                  <a:srgbClr val="000000"/>
                </a:solidFill>
              </a:rPr>
              <a:t>）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</a:t>
            </a:r>
            <a:endParaRPr lang="en-US" altLang="ja-JP" sz="1100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・研修会</a:t>
            </a:r>
            <a:r>
              <a:rPr lang="ja-JP" altLang="en-US" sz="1100" dirty="0"/>
              <a:t>や事例検討等、相談支援専門員の資質向上やフォローアップのための取組みを実施</a:t>
            </a:r>
            <a:r>
              <a:rPr lang="en-US" altLang="ja-JP" sz="1100" dirty="0" smtClean="0">
                <a:solidFill>
                  <a:srgbClr val="000000"/>
                </a:solidFill>
              </a:rPr>
              <a:t>19</a:t>
            </a:r>
            <a:r>
              <a:rPr lang="ja-JP" altLang="en-US" sz="1100" dirty="0" smtClean="0">
                <a:solidFill>
                  <a:srgbClr val="000000"/>
                </a:solidFill>
              </a:rPr>
              <a:t>市町村</a:t>
            </a:r>
            <a:r>
              <a:rPr lang="ja-JP" altLang="ja-JP" sz="1100" dirty="0" smtClean="0">
                <a:solidFill>
                  <a:srgbClr val="000000"/>
                </a:solidFill>
              </a:rPr>
              <a:t>（</a:t>
            </a:r>
            <a:r>
              <a:rPr lang="en-US" altLang="ja-JP" sz="1100" dirty="0">
                <a:solidFill>
                  <a:srgbClr val="000000"/>
                </a:solidFill>
              </a:rPr>
              <a:t>44.2</a:t>
            </a:r>
            <a:r>
              <a:rPr lang="ja-JP" altLang="ja-JP" sz="1100" dirty="0">
                <a:solidFill>
                  <a:srgbClr val="000000"/>
                </a:solidFill>
              </a:rPr>
              <a:t>％</a:t>
            </a:r>
            <a:r>
              <a:rPr lang="ja-JP" altLang="ja-JP" sz="1100" dirty="0" smtClean="0">
                <a:solidFill>
                  <a:srgbClr val="000000"/>
                </a:solidFill>
              </a:rPr>
              <a:t>）</a:t>
            </a:r>
            <a:endParaRPr kumimoji="1" lang="en-US" altLang="ja-JP" sz="1100" b="1" dirty="0" smtClean="0"/>
          </a:p>
          <a:p>
            <a:pPr marL="0" indent="0">
              <a:lnSpc>
                <a:spcPts val="900"/>
              </a:lnSpc>
              <a:buNone/>
            </a:pPr>
            <a:endParaRPr kumimoji="1" lang="en-US" altLang="ja-JP" sz="1400" b="1" dirty="0" smtClean="0"/>
          </a:p>
          <a:p>
            <a:pPr marL="0" indent="0">
              <a:buNone/>
            </a:pPr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具体的な検討内容</a:t>
            </a:r>
            <a:r>
              <a:rPr kumimoji="1" lang="en-US" altLang="ja-JP" sz="1400" b="1" dirty="0" smtClean="0"/>
              <a:t>】</a:t>
            </a:r>
          </a:p>
          <a:p>
            <a:pPr marL="0" indent="0">
              <a:buNone/>
            </a:pPr>
            <a:r>
              <a:rPr lang="ja-JP" altLang="ja-JP" sz="1400" b="1" dirty="0" smtClean="0"/>
              <a:t>➣相談</a:t>
            </a:r>
            <a:r>
              <a:rPr lang="ja-JP" altLang="ja-JP" sz="1400" b="1" dirty="0"/>
              <a:t>支援専門員に求められる</a:t>
            </a:r>
            <a:r>
              <a:rPr lang="ja-JP" altLang="ja-JP" sz="1400" b="1" dirty="0" smtClean="0"/>
              <a:t>姿</a:t>
            </a:r>
            <a:endParaRPr lang="en-US" altLang="ja-JP" sz="1400" b="1" dirty="0" smtClean="0"/>
          </a:p>
          <a:p>
            <a:pPr marL="0" indent="0">
              <a:buNone/>
            </a:pPr>
            <a:r>
              <a:rPr lang="ja-JP" altLang="en-US" sz="1400" dirty="0" smtClean="0"/>
              <a:t>　○</a:t>
            </a:r>
            <a:r>
              <a:rPr lang="ja-JP" altLang="ja-JP" sz="1400" dirty="0" err="1" smtClean="0"/>
              <a:t>障</a:t>
            </a:r>
            <a:r>
              <a:rPr lang="ja-JP" altLang="ja-JP" sz="1400" dirty="0" err="1"/>
              <a:t>がい</a:t>
            </a:r>
            <a:r>
              <a:rPr lang="ja-JP" altLang="ja-JP" sz="1400" dirty="0"/>
              <a:t>者</a:t>
            </a:r>
            <a:r>
              <a:rPr lang="ja-JP" altLang="ja-JP" sz="1400" dirty="0" smtClean="0"/>
              <a:t>ケアマネジメント</a:t>
            </a:r>
            <a:r>
              <a:rPr lang="ja-JP" altLang="en-US" sz="1400" dirty="0" smtClean="0"/>
              <a:t>の担い手として、意義</a:t>
            </a:r>
            <a:r>
              <a:rPr lang="ja-JP" altLang="ja-JP" sz="1400" dirty="0" smtClean="0"/>
              <a:t>、役割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など</a:t>
            </a:r>
            <a:endParaRPr lang="ja-JP" altLang="ja-JP" sz="1400" dirty="0"/>
          </a:p>
          <a:p>
            <a:pPr marL="0" indent="0">
              <a:buNone/>
            </a:pPr>
            <a:r>
              <a:rPr lang="ja-JP" altLang="ja-JP" sz="1400" b="1" dirty="0" smtClean="0"/>
              <a:t>➣相談</a:t>
            </a:r>
            <a:r>
              <a:rPr lang="ja-JP" altLang="ja-JP" sz="1400" b="1" dirty="0"/>
              <a:t>支援専門員</a:t>
            </a:r>
            <a:r>
              <a:rPr lang="ja-JP" altLang="ja-JP" sz="1400" b="1" dirty="0" smtClean="0"/>
              <a:t>の</a:t>
            </a:r>
            <a:r>
              <a:rPr lang="ja-JP" altLang="en-US" sz="1400" b="1" dirty="0" smtClean="0"/>
              <a:t>人材育成・</a:t>
            </a:r>
            <a:r>
              <a:rPr lang="ja-JP" altLang="ja-JP" sz="1400" b="1" dirty="0" smtClean="0"/>
              <a:t>研修</a:t>
            </a:r>
            <a:r>
              <a:rPr lang="ja-JP" altLang="en-US" sz="1400" b="1" dirty="0" smtClean="0"/>
              <a:t>体系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ja-JP" altLang="ja-JP" sz="1400" b="1" dirty="0"/>
          </a:p>
          <a:p>
            <a:pPr marL="0" indent="0">
              <a:buNone/>
            </a:pPr>
            <a:r>
              <a:rPr lang="ja-JP" altLang="en-US" sz="1400" dirty="0" smtClean="0"/>
              <a:t>　○相談支援専門員に係る</a:t>
            </a:r>
            <a:r>
              <a:rPr lang="ja-JP" altLang="ja-JP" sz="1400" dirty="0" smtClean="0"/>
              <a:t>研修</a:t>
            </a:r>
            <a:r>
              <a:rPr lang="ja-JP" altLang="ja-JP" sz="1400" dirty="0"/>
              <a:t>体系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各</a:t>
            </a:r>
            <a:r>
              <a:rPr lang="ja-JP" altLang="ja-JP" sz="1400" dirty="0" smtClean="0"/>
              <a:t>研修</a:t>
            </a:r>
            <a:r>
              <a:rPr lang="ja-JP" altLang="en-US" sz="1400" dirty="0" smtClean="0"/>
              <a:t>の対象となる層・獲得目標　など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ja-JP" sz="1400" b="1" dirty="0" smtClean="0"/>
              <a:t>➣</a:t>
            </a:r>
            <a:r>
              <a:rPr lang="ja-JP" altLang="en-US" sz="1400" b="1" dirty="0" smtClean="0"/>
              <a:t>地域</a:t>
            </a:r>
            <a:r>
              <a:rPr lang="ja-JP" altLang="ja-JP" sz="1400" b="1" dirty="0" smtClean="0"/>
              <a:t>で</a:t>
            </a:r>
            <a:r>
              <a:rPr lang="ja-JP" altLang="ja-JP" sz="1400" b="1" dirty="0"/>
              <a:t>相談支援専門員を支える</a:t>
            </a:r>
            <a:r>
              <a:rPr lang="ja-JP" altLang="ja-JP" sz="1400" b="1" dirty="0" smtClean="0"/>
              <a:t>仕組み</a:t>
            </a:r>
            <a:endParaRPr lang="en-US" altLang="ja-JP" sz="1400" b="1" dirty="0" smtClean="0"/>
          </a:p>
          <a:p>
            <a:pPr marL="0" indent="0">
              <a:buNone/>
            </a:pPr>
            <a:r>
              <a:rPr lang="ja-JP" altLang="en-US" sz="1400" dirty="0" smtClean="0"/>
              <a:t>　○市町村の役割と市町村で実施している研修例</a:t>
            </a:r>
            <a:r>
              <a:rPr lang="ja-JP" altLang="ja-JP" sz="1400" dirty="0" smtClean="0"/>
              <a:t>（</a:t>
            </a:r>
            <a:r>
              <a:rPr lang="ja-JP" altLang="en-US" sz="1400" dirty="0"/>
              <a:t>→　</a:t>
            </a:r>
            <a:r>
              <a:rPr lang="ja-JP" altLang="ja-JP" sz="1400" dirty="0"/>
              <a:t>先行事例</a:t>
            </a:r>
            <a:r>
              <a:rPr lang="ja-JP" altLang="en-US" sz="1400" dirty="0"/>
              <a:t>、好事例</a:t>
            </a:r>
            <a:r>
              <a:rPr lang="ja-JP" altLang="ja-JP" sz="1400" dirty="0"/>
              <a:t>等を</a:t>
            </a:r>
            <a:r>
              <a:rPr lang="ja-JP" altLang="ja-JP" sz="1400" dirty="0" smtClean="0"/>
              <a:t>収集）</a:t>
            </a:r>
            <a:endParaRPr lang="en-US" altLang="ja-JP" sz="1400" dirty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・相談支援体制の構築に向けた、地域におけるネットワークの構築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・相談支援専門員のフォローアップ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ja-JP" sz="1400" dirty="0" smtClean="0"/>
              <a:t>自立</a:t>
            </a:r>
            <a:r>
              <a:rPr lang="ja-JP" altLang="ja-JP" sz="1400" dirty="0"/>
              <a:t>支援協</a:t>
            </a:r>
            <a:r>
              <a:rPr lang="ja-JP" altLang="ja-JP" sz="1400" dirty="0" smtClean="0"/>
              <a:t>議会</a:t>
            </a:r>
            <a:r>
              <a:rPr lang="ja-JP" altLang="en-US" sz="1400" dirty="0" smtClean="0"/>
              <a:t>における</a:t>
            </a:r>
            <a:r>
              <a:rPr lang="ja-JP" altLang="ja-JP" sz="1400" dirty="0" smtClean="0"/>
              <a:t>事例検討会</a:t>
            </a:r>
            <a:r>
              <a:rPr lang="ja-JP" altLang="en-US" sz="1400" dirty="0" smtClean="0"/>
              <a:t>（相談支援事業所間や、</a:t>
            </a:r>
            <a:r>
              <a:rPr lang="ja-JP" altLang="en-US" sz="1400" dirty="0" err="1" smtClean="0"/>
              <a:t>障がい</a:t>
            </a:r>
            <a:r>
              <a:rPr lang="ja-JP" altLang="en-US" sz="1400" dirty="0" smtClean="0"/>
              <a:t>福祉サービス事業所との連携構築）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ja-JP" sz="1400" dirty="0" smtClean="0"/>
              <a:t>基幹</a:t>
            </a:r>
            <a:r>
              <a:rPr lang="ja-JP" altLang="en-US" sz="1400" dirty="0" smtClean="0"/>
              <a:t>相談支援センター</a:t>
            </a:r>
            <a:r>
              <a:rPr lang="ja-JP" altLang="ja-JP" sz="1400" dirty="0" smtClean="0"/>
              <a:t>又は</a:t>
            </a:r>
            <a:r>
              <a:rPr lang="ja-JP" altLang="en-US" sz="1400" dirty="0" smtClean="0"/>
              <a:t>相談支援</a:t>
            </a:r>
            <a:r>
              <a:rPr lang="ja-JP" altLang="ja-JP" sz="1400" dirty="0" smtClean="0"/>
              <a:t>事業所連絡会</a:t>
            </a:r>
            <a:r>
              <a:rPr lang="ja-JP" altLang="en-US" sz="1400" dirty="0" smtClean="0"/>
              <a:t>等</a:t>
            </a:r>
            <a:r>
              <a:rPr lang="ja-JP" altLang="ja-JP" sz="1400" dirty="0" smtClean="0"/>
              <a:t>で実施</a:t>
            </a:r>
            <a:r>
              <a:rPr lang="ja-JP" altLang="en-US" sz="1400" dirty="0" smtClean="0"/>
              <a:t>している</a:t>
            </a:r>
            <a:r>
              <a:rPr lang="ja-JP" altLang="ja-JP" sz="1400" dirty="0" smtClean="0"/>
              <a:t>研修例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○大阪府の役割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en-US" sz="1400" dirty="0"/>
              <a:t>人材</a:t>
            </a:r>
            <a:r>
              <a:rPr lang="ja-JP" altLang="en-US" sz="1400" dirty="0" smtClean="0"/>
              <a:t>育成、広域支援</a:t>
            </a:r>
            <a:endParaRPr lang="ja-JP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82881" y="39133"/>
            <a:ext cx="10375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97554" y="6475640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446437"/>
            <a:ext cx="914400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>
                <a:latin typeface="+mn-ea"/>
              </a:rPr>
              <a:t>平成</a:t>
            </a:r>
            <a:r>
              <a:rPr lang="en-US" altLang="ja-JP" b="1" dirty="0">
                <a:latin typeface="+mn-ea"/>
              </a:rPr>
              <a:t>27</a:t>
            </a:r>
            <a:r>
              <a:rPr lang="ja-JP" altLang="en-US" b="1" smtClean="0">
                <a:latin typeface="+mn-ea"/>
              </a:rPr>
              <a:t>年度　ケアマネジメント</a:t>
            </a:r>
            <a:r>
              <a:rPr lang="ja-JP" altLang="en-US" b="1">
                <a:latin typeface="+mn-ea"/>
              </a:rPr>
              <a:t>推進</a:t>
            </a:r>
            <a:r>
              <a:rPr lang="ja-JP" altLang="en-US" b="1" smtClean="0">
                <a:latin typeface="+mn-ea"/>
              </a:rPr>
              <a:t>部会における検討事項</a:t>
            </a:r>
            <a:r>
              <a:rPr lang="ja-JP" altLang="en-US" b="1">
                <a:latin typeface="+mn-ea"/>
              </a:rPr>
              <a:t>　</a:t>
            </a:r>
            <a:endParaRPr lang="ja-JP" altLang="en-US" b="1" dirty="0">
              <a:latin typeface="+mn-ea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2344147" y="5786141"/>
            <a:ext cx="3973016" cy="24097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249" y="6503587"/>
            <a:ext cx="3648980" cy="288000"/>
          </a:xfrm>
          <a:prstGeom prst="chevron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各市町村</a:t>
            </a:r>
            <a:r>
              <a:rPr lang="ja-JP" altLang="en-US" dirty="0"/>
              <a:t>・地域</a:t>
            </a:r>
            <a:r>
              <a:rPr lang="ja-JP" altLang="en-US" dirty="0" smtClean="0"/>
              <a:t>での実践</a:t>
            </a:r>
            <a:r>
              <a:rPr lang="ja-JP" altLang="en-US" dirty="0"/>
              <a:t>・</a:t>
            </a:r>
            <a:r>
              <a:rPr lang="ja-JP" altLang="en-US" dirty="0" smtClean="0"/>
              <a:t>取組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07532" y="6522175"/>
            <a:ext cx="4680520" cy="288000"/>
          </a:xfrm>
          <a:prstGeom prst="chevron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dirty="0" smtClean="0"/>
              <a:t>地域で相談支援専門員を支える仕組みへ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770245" y="6027809"/>
            <a:ext cx="3168352" cy="442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02293" y="6061491"/>
            <a:ext cx="2448000" cy="40862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報告書としてとりまとめ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3099" y="1326433"/>
            <a:ext cx="8088578" cy="1116000"/>
          </a:xfrm>
          <a:prstGeom prst="rect">
            <a:avLst/>
          </a:prstGeom>
          <a:noFill/>
          <a:ln w="952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16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23528" y="274638"/>
            <a:ext cx="8496944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検討スケジュール（案）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457200" y="908720"/>
            <a:ext cx="8363272" cy="521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555197"/>
              </p:ext>
            </p:extLst>
          </p:nvPr>
        </p:nvGraphicFramePr>
        <p:xfrm>
          <a:off x="343592" y="861060"/>
          <a:ext cx="8476880" cy="579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320"/>
                <a:gridCol w="1440160"/>
                <a:gridCol w="4104456"/>
                <a:gridCol w="2219944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年月</a:t>
                      </a:r>
                      <a:endParaRPr kumimoji="1" lang="ja-JP" altLang="en-US" sz="1400" dirty="0"/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部　会</a:t>
                      </a:r>
                      <a:endParaRPr kumimoji="1" lang="ja-JP" altLang="en-US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検討内容（案）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参考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6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◆第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回部会</a:t>
                      </a:r>
                    </a:p>
                    <a:p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66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/>
                    </a:p>
                  </a:txBody>
                  <a:tcPr/>
                </a:tc>
              </a:tr>
              <a:tr h="5166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/>
                    </a:p>
                  </a:txBody>
                  <a:tcPr/>
                </a:tc>
              </a:tr>
              <a:tr h="7806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/>
                        <a:t>・相談支援従事者初任者研修修了（</a:t>
                      </a:r>
                      <a:r>
                        <a:rPr kumimoji="1" lang="en-US" altLang="ja-JP" sz="1050" dirty="0" smtClean="0"/>
                        <a:t>1</a:t>
                      </a:r>
                      <a:r>
                        <a:rPr kumimoji="1" lang="ja-JP" altLang="en-US" sz="1050" dirty="0" smtClean="0"/>
                        <a:t>回目）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・相談支援従事者初任者研修修了（</a:t>
                      </a:r>
                      <a:r>
                        <a:rPr kumimoji="1" lang="en-US" altLang="ja-JP" sz="1050" dirty="0" smtClean="0"/>
                        <a:t>2</a:t>
                      </a:r>
                      <a:r>
                        <a:rPr kumimoji="1" lang="ja-JP" altLang="en-US" sz="1050" dirty="0" smtClean="0"/>
                        <a:t>回目）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・相談支援従事者初任者研修修了（</a:t>
                      </a:r>
                      <a:r>
                        <a:rPr kumimoji="1" lang="en-US" altLang="ja-JP" sz="1100" dirty="0" smtClean="0"/>
                        <a:t>3</a:t>
                      </a:r>
                      <a:r>
                        <a:rPr kumimoji="1" lang="ja-JP" altLang="en-US" sz="1100" dirty="0" smtClean="0"/>
                        <a:t>回目）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4397435" y="2132856"/>
            <a:ext cx="349130" cy="4464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55910" y="1353759"/>
            <a:ext cx="3785875" cy="779097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●平成</a:t>
            </a:r>
            <a:r>
              <a:rPr lang="en-US" altLang="ja-JP" sz="1050" dirty="0" smtClean="0">
                <a:solidFill>
                  <a:schemeClr val="tx1"/>
                </a:solidFill>
              </a:rPr>
              <a:t>27</a:t>
            </a:r>
            <a:r>
              <a:rPr lang="ja-JP" altLang="en-US" sz="1050" dirty="0" smtClean="0">
                <a:solidFill>
                  <a:schemeClr val="tx1"/>
                </a:solidFill>
              </a:rPr>
              <a:t>年度　検討テーマ、方向性についての審議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・検討テーマの確認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・市町村アンケートの報告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・報告書のとりまとめの方向性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88368" y="3284984"/>
            <a:ext cx="3744000" cy="75041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●報告書（骨子案）についての審議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・先進</a:t>
            </a:r>
            <a:r>
              <a:rPr lang="ja-JP" altLang="en-US" sz="1050" dirty="0">
                <a:solidFill>
                  <a:schemeClr val="tx1"/>
                </a:solidFill>
              </a:rPr>
              <a:t>事例の情報</a:t>
            </a:r>
            <a:r>
              <a:rPr lang="ja-JP" altLang="en-US" sz="1050" dirty="0" smtClean="0">
                <a:solidFill>
                  <a:schemeClr val="tx1"/>
                </a:solidFill>
              </a:rPr>
              <a:t>収集状況についての報告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・研修体系（案）にかかる調整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・報告書の柱立て等の確認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93284" y="4148737"/>
            <a:ext cx="3744000" cy="445726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●報告書（案）の最終審議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・報告書（案）のまとめ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en-US" altLang="ja-JP" sz="1200" dirty="0" smtClean="0">
              <a:solidFill>
                <a:schemeClr val="tx1"/>
              </a:solidFill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55910" y="4669882"/>
            <a:ext cx="3808916" cy="41667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報告書とりまとめ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（市町村等への通知、ホームページ等での周知）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kumimoji="1" lang="ja-JP" altLang="en-US" sz="1200" dirty="0">
              <a:ln w="381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139952" y="2276872"/>
            <a:ext cx="3785875" cy="77909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105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委員、事務局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≪具体的な検討事項ごとに検討・整理≫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①相談支援専門員に求められる姿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　②相談支援専門員の研修体系と各研修の獲得目標等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③市町村での先進事例等のヒアリング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2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150</Words>
  <Application>Microsoft Office PowerPoint</Application>
  <PresentationFormat>画面に合わせる (4:3)</PresentationFormat>
  <Paragraphs>70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134</cp:revision>
  <cp:lastPrinted>2015-06-08T11:02:28Z</cp:lastPrinted>
  <dcterms:created xsi:type="dcterms:W3CDTF">2014-05-26T00:08:15Z</dcterms:created>
  <dcterms:modified xsi:type="dcterms:W3CDTF">2015-06-09T09:58:01Z</dcterms:modified>
</cp:coreProperties>
</file>