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2014/7/24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2014/7/24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227382"/>
            <a:ext cx="8856984" cy="5073427"/>
          </a:xfrm>
        </p:spPr>
        <p:txBody>
          <a:bodyPr>
            <a:normAutofit/>
          </a:bodyPr>
          <a:lstStyle/>
          <a:p>
            <a:pPr marL="0" indent="0">
              <a:buNone/>
            </a:pPr>
            <a:r>
              <a:rPr lang="ja-JP" altLang="en-US" sz="1400" dirty="0" smtClean="0"/>
              <a:t>■</a:t>
            </a:r>
            <a:r>
              <a:rPr lang="ja-JP" altLang="en-US" sz="1400" dirty="0" err="1"/>
              <a:t>大阪府障がい</a:t>
            </a:r>
            <a:r>
              <a:rPr lang="ja-JP" altLang="en-US" sz="1400" dirty="0"/>
              <a:t>者自立支援協議会　ケアマネジメント推進部会</a:t>
            </a:r>
          </a:p>
          <a:p>
            <a:pPr marL="0" indent="0">
              <a:buNone/>
            </a:pPr>
            <a:r>
              <a:rPr lang="ja-JP" altLang="en-US" sz="1400" dirty="0" smtClean="0"/>
              <a:t>平成</a:t>
            </a:r>
            <a:r>
              <a:rPr lang="en-US" altLang="ja-JP" sz="1400" dirty="0" smtClean="0"/>
              <a:t>26</a:t>
            </a:r>
            <a:r>
              <a:rPr lang="ja-JP" altLang="en-US" sz="1400" dirty="0" smtClean="0"/>
              <a:t>年度実施事業（案）</a:t>
            </a:r>
            <a:endParaRPr lang="en-US" altLang="ja-JP" sz="1200" dirty="0" smtClean="0"/>
          </a:p>
          <a:p>
            <a:pPr marL="0" indent="0">
              <a:buNone/>
            </a:pPr>
            <a:r>
              <a:rPr lang="ja-JP" altLang="en-US" sz="1400" dirty="0" smtClean="0"/>
              <a:t>　「大阪府相談支援ハンドブック」（平成</a:t>
            </a:r>
            <a:r>
              <a:rPr lang="en-US" altLang="ja-JP" sz="1400" dirty="0" smtClean="0"/>
              <a:t>24</a:t>
            </a:r>
            <a:r>
              <a:rPr lang="ja-JP" altLang="en-US" sz="1400" dirty="0" smtClean="0"/>
              <a:t>年度当部会で作成）の充実</a:t>
            </a:r>
            <a:endParaRPr lang="en-US" altLang="ja-JP" sz="1400" dirty="0" smtClean="0"/>
          </a:p>
          <a:p>
            <a:pPr marL="0" indent="0">
              <a:buNone/>
            </a:pPr>
            <a:r>
              <a:rPr lang="ja-JP" altLang="en-US" sz="1200" dirty="0"/>
              <a:t>　</a:t>
            </a:r>
            <a:r>
              <a:rPr lang="ja-JP" altLang="en-US" sz="1200" dirty="0" smtClean="0"/>
              <a:t>　</a:t>
            </a:r>
            <a:r>
              <a:rPr lang="en-US" altLang="ja-JP" sz="1200" dirty="0" smtClean="0"/>
              <a:t>※</a:t>
            </a:r>
            <a:r>
              <a:rPr lang="ja-JP" altLang="en-US" sz="1200" dirty="0" smtClean="0"/>
              <a:t>事例を中心に、ポイントの充実、時点修正等を加えた補足版のイメージ</a:t>
            </a:r>
            <a:endParaRPr lang="en-US" altLang="ja-JP" sz="1200" dirty="0" smtClean="0"/>
          </a:p>
          <a:p>
            <a:pPr marL="0" indent="0">
              <a:buNone/>
            </a:pPr>
            <a:r>
              <a:rPr kumimoji="1" lang="ja-JP" altLang="en-US" sz="1400" dirty="0" smtClean="0"/>
              <a:t>■コンセプト</a:t>
            </a:r>
            <a:endParaRPr kumimoji="1" lang="en-US" altLang="ja-JP" sz="1400" dirty="0" smtClean="0"/>
          </a:p>
          <a:p>
            <a:pPr marL="0" indent="0">
              <a:buNone/>
            </a:pPr>
            <a:r>
              <a:rPr lang="ja-JP" altLang="en-US" sz="1200" dirty="0" smtClean="0"/>
              <a:t>　①</a:t>
            </a:r>
            <a:r>
              <a:rPr lang="ja-JP" altLang="en-US" sz="1200" u="sng" dirty="0" smtClean="0"/>
              <a:t>サービス等利用計画作成促進につながるよう、具体的な事例を通じて、計画作成及びモニタリングでの着眼点、ポイント等を可視化</a:t>
            </a:r>
            <a:endParaRPr lang="en-US" altLang="ja-JP" sz="1200" u="sng" dirty="0" smtClean="0"/>
          </a:p>
          <a:p>
            <a:pPr marL="0" indent="0">
              <a:buNone/>
            </a:pPr>
            <a:r>
              <a:rPr lang="ja-JP" altLang="en-US" sz="1200" dirty="0" smtClean="0"/>
              <a:t>　②</a:t>
            </a:r>
            <a:r>
              <a:rPr lang="ja-JP" altLang="en-US" sz="1200" u="sng" dirty="0" smtClean="0"/>
              <a:t>全国的にも利用実績が少ない地域移行支援、地域定着支援について、具体的な活用事例を通じて、支援内容を周知</a:t>
            </a:r>
            <a:endParaRPr lang="en-US" altLang="ja-JP" sz="1200" u="sng" dirty="0" smtClean="0"/>
          </a:p>
          <a:p>
            <a:pPr marL="0" indent="0">
              <a:buNone/>
            </a:pPr>
            <a:r>
              <a:rPr kumimoji="1" lang="ja-JP" altLang="en-US" sz="1400" dirty="0" smtClean="0"/>
              <a:t>■構成（案）</a:t>
            </a:r>
            <a:endParaRPr kumimoji="1" lang="en-US" altLang="ja-JP" sz="1400" dirty="0" smtClean="0"/>
          </a:p>
          <a:p>
            <a:pPr marL="0" indent="0">
              <a:buNone/>
            </a:pPr>
            <a:r>
              <a:rPr lang="ja-JP" altLang="en-US" sz="1600" dirty="0"/>
              <a:t>　</a:t>
            </a:r>
            <a:endParaRPr kumimoji="1" lang="en-US" altLang="ja-JP" sz="1600" dirty="0"/>
          </a:p>
          <a:p>
            <a:pPr marL="0" indent="0">
              <a:buNone/>
            </a:pPr>
            <a:endParaRPr lang="en-US" altLang="ja-JP" sz="1600" dirty="0" smtClean="0"/>
          </a:p>
          <a:p>
            <a:pPr marL="0" indent="0">
              <a:buNone/>
            </a:pPr>
            <a:endParaRPr kumimoji="1" lang="en-US" altLang="ja-JP" sz="1600" dirty="0" smtClean="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r>
              <a:rPr kumimoji="1" lang="ja-JP" altLang="en-US" sz="1200" dirty="0" smtClean="0"/>
              <a:t>　　</a:t>
            </a:r>
            <a:endParaRPr kumimoji="1" lang="en-US" altLang="ja-JP" sz="1200" dirty="0" smtClean="0"/>
          </a:p>
          <a:p>
            <a:pPr marL="0" indent="0">
              <a:buNone/>
            </a:pPr>
            <a:r>
              <a:rPr lang="ja-JP" altLang="en-US" sz="1200" dirty="0"/>
              <a:t>　</a:t>
            </a:r>
            <a:r>
              <a:rPr lang="ja-JP" altLang="en-US" sz="1200" dirty="0" smtClean="0"/>
              <a:t>　</a:t>
            </a:r>
            <a:r>
              <a:rPr kumimoji="1" lang="en-US" altLang="ja-JP" sz="1050" dirty="0" smtClean="0"/>
              <a:t>※</a:t>
            </a:r>
            <a:r>
              <a:rPr kumimoji="1" lang="ja-JP" altLang="en-US" sz="1050" dirty="0" smtClean="0"/>
              <a:t>参考：平成</a:t>
            </a:r>
            <a:r>
              <a:rPr kumimoji="1" lang="en-US" altLang="ja-JP" sz="1050" dirty="0" smtClean="0"/>
              <a:t>24</a:t>
            </a:r>
            <a:r>
              <a:rPr kumimoji="1" lang="ja-JP" altLang="en-US" sz="1050" dirty="0" smtClean="0"/>
              <a:t>年度「相談支援ハンドブック」事例（</a:t>
            </a:r>
            <a:r>
              <a:rPr kumimoji="1" lang="en-US" altLang="ja-JP" sz="1050" dirty="0" smtClean="0"/>
              <a:t>12</a:t>
            </a:r>
            <a:r>
              <a:rPr kumimoji="1" lang="ja-JP" altLang="en-US" sz="1050" dirty="0" smtClean="0"/>
              <a:t>例；</a:t>
            </a:r>
            <a:r>
              <a:rPr kumimoji="1" lang="ja-JP" altLang="en-US" sz="1050" dirty="0" err="1" smtClean="0"/>
              <a:t>障がい</a:t>
            </a:r>
            <a:r>
              <a:rPr kumimoji="1" lang="ja-JP" altLang="en-US" sz="1050" dirty="0" smtClean="0"/>
              <a:t>者</a:t>
            </a:r>
            <a:r>
              <a:rPr kumimoji="1" lang="en-US" altLang="ja-JP" sz="1050" dirty="0" smtClean="0"/>
              <a:t>6</a:t>
            </a:r>
            <a:r>
              <a:rPr kumimoji="1" lang="ja-JP" altLang="en-US" sz="1050" dirty="0" smtClean="0"/>
              <a:t>例、</a:t>
            </a:r>
            <a:r>
              <a:rPr kumimoji="1" lang="ja-JP" altLang="en-US" sz="1050" dirty="0" err="1" smtClean="0"/>
              <a:t>障がい</a:t>
            </a:r>
            <a:r>
              <a:rPr kumimoji="1" lang="ja-JP" altLang="en-US" sz="1050" dirty="0" smtClean="0"/>
              <a:t>児</a:t>
            </a:r>
            <a:r>
              <a:rPr kumimoji="1" lang="en-US" altLang="ja-JP" sz="1050" dirty="0" smtClean="0"/>
              <a:t>6</a:t>
            </a:r>
            <a:r>
              <a:rPr kumimoji="1" lang="ja-JP" altLang="en-US" sz="1050" dirty="0" smtClean="0"/>
              <a:t>例）</a:t>
            </a:r>
            <a:endParaRPr kumimoji="1" lang="en-US" altLang="ja-JP" sz="1050" dirty="0" smtClean="0"/>
          </a:p>
          <a:p>
            <a:pPr marL="0" indent="0">
              <a:buNone/>
            </a:pPr>
            <a:endParaRPr kumimoji="1" lang="en-US" altLang="ja-JP" sz="1600" dirty="0" smtClean="0"/>
          </a:p>
        </p:txBody>
      </p:sp>
      <p:graphicFrame>
        <p:nvGraphicFramePr>
          <p:cNvPr id="4" name="表 3"/>
          <p:cNvGraphicFramePr>
            <a:graphicFrameLocks noGrp="1"/>
          </p:cNvGraphicFramePr>
          <p:nvPr>
            <p:extLst>
              <p:ext uri="{D42A27DB-BD31-4B8C-83A1-F6EECF244321}">
                <p14:modId xmlns:p14="http://schemas.microsoft.com/office/powerpoint/2010/main" val="1441831997"/>
              </p:ext>
            </p:extLst>
          </p:nvPr>
        </p:nvGraphicFramePr>
        <p:xfrm>
          <a:off x="415075" y="2261498"/>
          <a:ext cx="7930039" cy="1758940"/>
        </p:xfrm>
        <a:graphic>
          <a:graphicData uri="http://schemas.openxmlformats.org/drawingml/2006/table">
            <a:tbl>
              <a:tblPr firstRow="1" bandRow="1">
                <a:tableStyleId>{5C22544A-7EE6-4342-B048-85BDC9FD1C3A}</a:tableStyleId>
              </a:tblPr>
              <a:tblGrid>
                <a:gridCol w="221563"/>
                <a:gridCol w="1399125"/>
                <a:gridCol w="4248472"/>
                <a:gridCol w="2060879"/>
              </a:tblGrid>
              <a:tr h="357749">
                <a:tc>
                  <a:txBody>
                    <a:bodyPr/>
                    <a:lstStyle/>
                    <a:p>
                      <a:pPr algn="ctr"/>
                      <a:r>
                        <a:rPr kumimoji="1" lang="ja-JP" altLang="en-US" sz="1200" dirty="0" smtClean="0"/>
                        <a:t>章</a:t>
                      </a:r>
                      <a:endParaRPr kumimoji="1" lang="ja-JP" altLang="en-US" sz="1200" dirty="0"/>
                    </a:p>
                  </a:txBody>
                  <a:tcPr/>
                </a:tc>
                <a:tc>
                  <a:txBody>
                    <a:bodyPr/>
                    <a:lstStyle/>
                    <a:p>
                      <a:pPr algn="ctr">
                        <a:lnSpc>
                          <a:spcPts val="1300"/>
                        </a:lnSpc>
                      </a:pPr>
                      <a:r>
                        <a:rPr kumimoji="1" lang="ja-JP" altLang="en-US" sz="1200" dirty="0" smtClean="0"/>
                        <a:t>相談支援ハンドブック（</a:t>
                      </a:r>
                      <a:r>
                        <a:rPr kumimoji="1" lang="en-US" altLang="ja-JP" sz="1200" dirty="0" smtClean="0"/>
                        <a:t>H24</a:t>
                      </a:r>
                      <a:r>
                        <a:rPr kumimoji="1" lang="ja-JP" altLang="en-US" sz="1200" dirty="0" smtClean="0"/>
                        <a:t>）目次</a:t>
                      </a:r>
                      <a:endParaRPr kumimoji="1" lang="ja-JP" altLang="en-US" sz="1200" dirty="0"/>
                    </a:p>
                  </a:txBody>
                  <a:tcPr/>
                </a:tc>
                <a:tc>
                  <a:txBody>
                    <a:bodyPr/>
                    <a:lstStyle/>
                    <a:p>
                      <a:pPr algn="ctr">
                        <a:lnSpc>
                          <a:spcPts val="1400"/>
                        </a:lnSpc>
                      </a:pPr>
                      <a:r>
                        <a:rPr kumimoji="1" lang="ja-JP" altLang="en-US" sz="1200" dirty="0" smtClean="0"/>
                        <a:t>主な内容</a:t>
                      </a:r>
                      <a:endParaRPr kumimoji="1" lang="ja-JP" altLang="en-US" sz="1200" dirty="0"/>
                    </a:p>
                  </a:txBody>
                  <a:tcPr/>
                </a:tc>
                <a:tc>
                  <a:txBody>
                    <a:bodyPr/>
                    <a:lstStyle/>
                    <a:p>
                      <a:pPr algn="ctr">
                        <a:lnSpc>
                          <a:spcPts val="1400"/>
                        </a:lnSpc>
                      </a:pPr>
                      <a:r>
                        <a:rPr kumimoji="1" lang="en-US" altLang="ja-JP" sz="1200" dirty="0" smtClean="0"/>
                        <a:t>H26</a:t>
                      </a:r>
                      <a:r>
                        <a:rPr kumimoji="1" lang="ja-JP" altLang="en-US" sz="1200" dirty="0" smtClean="0"/>
                        <a:t>年度版に向けた考え方</a:t>
                      </a:r>
                      <a:endParaRPr kumimoji="1" lang="ja-JP" altLang="en-US" sz="1200" dirty="0"/>
                    </a:p>
                  </a:txBody>
                  <a:tcPr/>
                </a:tc>
              </a:tr>
              <a:tr h="262880">
                <a:tc>
                  <a:txBody>
                    <a:bodyPr/>
                    <a:lstStyle/>
                    <a:p>
                      <a:r>
                        <a:rPr kumimoji="1" lang="en-US" altLang="ja-JP" sz="1050" dirty="0" smtClean="0"/>
                        <a:t>1</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相談支援制度の概要</a:t>
                      </a:r>
                      <a:endParaRPr kumimoji="1" lang="ja-JP" altLang="en-US" sz="1050" dirty="0"/>
                    </a:p>
                  </a:txBody>
                  <a:tcPr/>
                </a:tc>
                <a:tc>
                  <a:txBody>
                    <a:bodyPr/>
                    <a:lstStyle/>
                    <a:p>
                      <a:r>
                        <a:rPr kumimoji="1" lang="ja-JP" altLang="en-US" sz="1050" dirty="0" smtClean="0"/>
                        <a:t>制度、相談支援専門員の役割、計画相談の流れ、地域相談の流れ</a:t>
                      </a:r>
                      <a:endParaRPr kumimoji="1" lang="ja-JP" altLang="en-US" sz="1050" dirty="0"/>
                    </a:p>
                  </a:txBody>
                  <a:tcPr/>
                </a:tc>
                <a:tc>
                  <a:txBody>
                    <a:bodyPr/>
                    <a:lstStyle/>
                    <a:p>
                      <a:r>
                        <a:rPr kumimoji="1" lang="ja-JP" altLang="en-US" sz="1050" dirty="0" smtClean="0"/>
                        <a:t>一部時点修正（</a:t>
                      </a:r>
                      <a:r>
                        <a:rPr kumimoji="1" lang="en-US" altLang="ja-JP" sz="1050" dirty="0" smtClean="0"/>
                        <a:t>H26</a:t>
                      </a:r>
                      <a:r>
                        <a:rPr kumimoji="1" lang="ja-JP" altLang="en-US" sz="1050" dirty="0" smtClean="0"/>
                        <a:t>施行分）</a:t>
                      </a:r>
                      <a:endParaRPr kumimoji="1" lang="ja-JP" altLang="en-US" sz="1050" dirty="0"/>
                    </a:p>
                  </a:txBody>
                  <a:tcPr/>
                </a:tc>
              </a:tr>
              <a:tr h="144016">
                <a:tc>
                  <a:txBody>
                    <a:bodyPr/>
                    <a:lstStyle/>
                    <a:p>
                      <a:r>
                        <a:rPr kumimoji="1" lang="ja-JP" altLang="en-US" sz="1050" dirty="0" smtClean="0"/>
                        <a:t>２</a:t>
                      </a:r>
                      <a:endParaRPr kumimoji="1" lang="ja-JP" altLang="en-US" sz="1050" dirty="0"/>
                    </a:p>
                  </a:txBody>
                  <a:tcPr/>
                </a:tc>
                <a:tc>
                  <a:txBody>
                    <a:bodyPr/>
                    <a:lstStyle/>
                    <a:p>
                      <a:r>
                        <a:rPr kumimoji="1" lang="ja-JP" altLang="en-US" sz="1050" dirty="0" smtClean="0"/>
                        <a:t>アセスメント</a:t>
                      </a:r>
                      <a:endParaRPr kumimoji="1" lang="ja-JP" altLang="en-US" sz="1050" dirty="0"/>
                    </a:p>
                  </a:txBody>
                  <a:tcPr/>
                </a:tc>
                <a:tc>
                  <a:txBody>
                    <a:bodyPr/>
                    <a:lstStyle/>
                    <a:p>
                      <a:r>
                        <a:rPr kumimoji="1" lang="ja-JP" altLang="en-US" sz="1050" dirty="0" err="1" smtClean="0"/>
                        <a:t>障がい</a:t>
                      </a:r>
                      <a:r>
                        <a:rPr kumimoji="1" lang="ja-JP" altLang="en-US" sz="1050" dirty="0" smtClean="0"/>
                        <a:t>者、障がい児のアセスメント（訪問票、アセスメントツールの解説）</a:t>
                      </a:r>
                      <a:endParaRPr kumimoji="1" lang="ja-JP" altLang="en-US" sz="1050" dirty="0"/>
                    </a:p>
                  </a:txBody>
                  <a:tcPr/>
                </a:tc>
                <a:tc>
                  <a:txBody>
                    <a:bodyPr/>
                    <a:lstStyle/>
                    <a:p>
                      <a:r>
                        <a:rPr kumimoji="1" lang="ja-JP" altLang="en-US" sz="1050" dirty="0" smtClean="0"/>
                        <a:t>修正なし</a:t>
                      </a:r>
                      <a:endParaRPr kumimoji="1" lang="ja-JP" altLang="en-US" sz="1050" dirty="0"/>
                    </a:p>
                  </a:txBody>
                  <a:tcPr/>
                </a:tc>
              </a:tr>
              <a:tr h="540628">
                <a:tc>
                  <a:txBody>
                    <a:bodyPr/>
                    <a:lstStyle/>
                    <a:p>
                      <a:r>
                        <a:rPr kumimoji="1" lang="ja-JP" altLang="en-US" sz="1050" b="1" dirty="0" smtClean="0"/>
                        <a:t>３</a:t>
                      </a:r>
                      <a:endParaRPr kumimoji="1" lang="ja-JP" altLang="en-US" sz="1050" b="1" dirty="0"/>
                    </a:p>
                  </a:txBody>
                  <a:tcPr/>
                </a:tc>
                <a:tc>
                  <a:txBody>
                    <a:bodyPr/>
                    <a:lstStyle/>
                    <a:p>
                      <a:r>
                        <a:rPr kumimoji="1" lang="ja-JP" altLang="en-US" sz="1050" b="1" dirty="0" smtClean="0"/>
                        <a:t>サービス等利用計画作成の実際</a:t>
                      </a:r>
                      <a:endParaRPr kumimoji="1" lang="ja-JP" altLang="en-US" sz="1050" b="1" dirty="0"/>
                    </a:p>
                  </a:txBody>
                  <a:tcPr/>
                </a:tc>
                <a:tc>
                  <a:txBody>
                    <a:bodyPr/>
                    <a:lstStyle/>
                    <a:p>
                      <a:r>
                        <a:rPr kumimoji="1" lang="ja-JP" altLang="en-US" sz="1050" b="1" dirty="0" smtClean="0"/>
                        <a:t>サービス等利用計画作成の事例（</a:t>
                      </a:r>
                      <a:r>
                        <a:rPr kumimoji="1" lang="en-US" altLang="ja-JP" sz="1050" b="1" dirty="0" smtClean="0"/>
                        <a:t>※</a:t>
                      </a:r>
                      <a:r>
                        <a:rPr kumimoji="1" lang="ja-JP" altLang="en-US" sz="1050" b="1" dirty="0" smtClean="0"/>
                        <a:t>）</a:t>
                      </a:r>
                      <a:endParaRPr kumimoji="1" lang="ja-JP" altLang="en-US" sz="1050" b="1" dirty="0"/>
                    </a:p>
                  </a:txBody>
                  <a:tcPr/>
                </a:tc>
                <a:tc>
                  <a:txBody>
                    <a:bodyPr/>
                    <a:lstStyle/>
                    <a:p>
                      <a:r>
                        <a:rPr kumimoji="1" lang="ja-JP" altLang="en-US" sz="1050" b="1" dirty="0" smtClean="0"/>
                        <a:t>事例における計画作成、モニタリング時の着眼点やニーズ整理方法等を可視化</a:t>
                      </a:r>
                      <a:endParaRPr kumimoji="1" lang="ja-JP" altLang="en-US" sz="1050" b="1" dirty="0"/>
                    </a:p>
                  </a:txBody>
                  <a:tcPr/>
                </a:tc>
              </a:tr>
              <a:tr h="0">
                <a:tc>
                  <a:txBody>
                    <a:bodyPr/>
                    <a:lstStyle/>
                    <a:p>
                      <a:r>
                        <a:rPr kumimoji="1" lang="ja-JP" altLang="en-US" sz="1050" dirty="0" smtClean="0"/>
                        <a:t>４</a:t>
                      </a:r>
                      <a:endParaRPr kumimoji="1" lang="ja-JP" altLang="en-US" sz="1050" dirty="0"/>
                    </a:p>
                  </a:txBody>
                  <a:tcPr/>
                </a:tc>
                <a:tc>
                  <a:txBody>
                    <a:bodyPr/>
                    <a:lstStyle/>
                    <a:p>
                      <a:r>
                        <a:rPr kumimoji="1" lang="ja-JP" altLang="en-US" sz="1050" dirty="0" smtClean="0"/>
                        <a:t>巻末資料</a:t>
                      </a:r>
                      <a:endParaRPr kumimoji="1" lang="ja-JP" altLang="en-US" sz="1050" dirty="0"/>
                    </a:p>
                  </a:txBody>
                  <a:tcPr/>
                </a:tc>
                <a:tc>
                  <a:txBody>
                    <a:bodyPr/>
                    <a:lstStyle/>
                    <a:p>
                      <a:r>
                        <a:rPr kumimoji="1" lang="ja-JP" altLang="en-US" sz="1050" dirty="0" smtClean="0"/>
                        <a:t>関係ホームページ等の紹介</a:t>
                      </a:r>
                      <a:endParaRPr kumimoji="1" lang="ja-JP" altLang="en-US" sz="1050" dirty="0"/>
                    </a:p>
                  </a:txBody>
                  <a:tcPr/>
                </a:tc>
                <a:tc>
                  <a:txBody>
                    <a:bodyPr/>
                    <a:lstStyle/>
                    <a:p>
                      <a:r>
                        <a:rPr kumimoji="1" lang="ja-JP" altLang="en-US" sz="1050" dirty="0" smtClean="0"/>
                        <a:t>時点修正</a:t>
                      </a:r>
                      <a:endParaRPr kumimoji="1" lang="ja-JP" altLang="en-US" sz="1050"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235995371"/>
              </p:ext>
            </p:extLst>
          </p:nvPr>
        </p:nvGraphicFramePr>
        <p:xfrm>
          <a:off x="504769" y="4402566"/>
          <a:ext cx="8027671" cy="2063281"/>
        </p:xfrm>
        <a:graphic>
          <a:graphicData uri="http://schemas.openxmlformats.org/drawingml/2006/table">
            <a:tbl>
              <a:tblPr firstRow="1" bandRow="1">
                <a:tableStyleId>{5940675A-B579-460E-94D1-54222C63F5DA}</a:tableStyleId>
              </a:tblPr>
              <a:tblGrid>
                <a:gridCol w="272461"/>
                <a:gridCol w="3290714"/>
                <a:gridCol w="432048"/>
                <a:gridCol w="216024"/>
                <a:gridCol w="3384376"/>
                <a:gridCol w="432048"/>
              </a:tblGrid>
              <a:tr h="141352">
                <a:tc gridSpan="3">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err="1" smtClean="0"/>
                        <a:t>障がい</a:t>
                      </a:r>
                      <a:r>
                        <a:rPr kumimoji="1" lang="ja-JP" altLang="en-US" sz="800" u="none" strike="noStrike" kern="1200" baseline="0" dirty="0" smtClean="0"/>
                        <a:t>者の事例</a:t>
                      </a:r>
                      <a:r>
                        <a:rPr kumimoji="1" lang="en-US" altLang="ja-JP" sz="800" u="none" strike="noStrike" kern="1200" baseline="0" dirty="0" smtClean="0"/>
                        <a:t>】</a:t>
                      </a:r>
                      <a:endParaRPr kumimoji="1" lang="ja-JP" altLang="en-US" sz="800" dirty="0"/>
                    </a:p>
                  </a:txBody>
                  <a:tcPr>
                    <a:solidFill>
                      <a:schemeClr val="accent6">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hMerge="1">
                  <a:txBody>
                    <a:bodyPr/>
                    <a:lstStyle/>
                    <a:p>
                      <a:endParaRPr kumimoji="1" lang="ja-JP" altLang="en-US" dirty="0"/>
                    </a:p>
                  </a:txBody>
                  <a:tcPr/>
                </a:tc>
                <a:tc gridSpan="3">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err="1" smtClean="0"/>
                        <a:t>障がい</a:t>
                      </a:r>
                      <a:r>
                        <a:rPr kumimoji="1" lang="ja-JP" altLang="en-US" sz="800" u="none" strike="noStrike" kern="1200" baseline="0" dirty="0" smtClean="0"/>
                        <a:t>児の事例</a:t>
                      </a:r>
                      <a:r>
                        <a:rPr kumimoji="1" lang="en-US" altLang="ja-JP" sz="800" u="none" strike="noStrike" kern="1200" baseline="0" dirty="0" smtClean="0"/>
                        <a:t>】</a:t>
                      </a:r>
                      <a:endParaRPr kumimoji="1" lang="ja-JP" altLang="en-US" sz="800" dirty="0"/>
                    </a:p>
                  </a:txBody>
                  <a:tcPr>
                    <a:solidFill>
                      <a:schemeClr val="accent6">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hMerge="1">
                  <a:txBody>
                    <a:bodyPr/>
                    <a:lstStyle/>
                    <a:p>
                      <a:endParaRPr kumimoji="1" lang="ja-JP" altLang="en-US" dirty="0"/>
                    </a:p>
                  </a:txBody>
                  <a:tcPr/>
                </a:tc>
              </a:tr>
              <a:tr h="290696">
                <a:tc>
                  <a:txBody>
                    <a:bodyPr/>
                    <a:lstStyle/>
                    <a:p>
                      <a:pPr>
                        <a:lnSpc>
                          <a:spcPts val="800"/>
                        </a:lnSpc>
                      </a:pPr>
                      <a:r>
                        <a:rPr kumimoji="1" lang="ja-JP" altLang="en-US" sz="800" dirty="0" smtClean="0"/>
                        <a:t>１</a:t>
                      </a:r>
                      <a:endParaRPr kumimoji="1" lang="ja-JP" altLang="en-US" sz="800" dirty="0"/>
                    </a:p>
                  </a:txBody>
                  <a:tcPr/>
                </a:tc>
                <a:tc>
                  <a:txBody>
                    <a:bodyPr/>
                    <a:lstStyle/>
                    <a:p>
                      <a:pPr>
                        <a:lnSpc>
                          <a:spcPts val="800"/>
                        </a:lnSpc>
                      </a:pPr>
                      <a:r>
                        <a:rPr kumimoji="1" lang="ja-JP" altLang="en-US" sz="800" dirty="0" smtClean="0"/>
                        <a:t>発達障がいの事例～「できた」と実感できることにより就労への一歩を目指す～</a:t>
                      </a:r>
                      <a:endParaRPr kumimoji="1" lang="ja-JP" altLang="en-US" sz="800" dirty="0"/>
                    </a:p>
                  </a:txBody>
                  <a:tcPr/>
                </a:tc>
                <a:tc>
                  <a:txBody>
                    <a:bodyPr/>
                    <a:lstStyle/>
                    <a:p>
                      <a:pPr>
                        <a:lnSpc>
                          <a:spcPts val="800"/>
                        </a:lnSpc>
                      </a:pPr>
                      <a:r>
                        <a:rPr kumimoji="1" lang="en-US" altLang="ja-JP" sz="800" dirty="0" smtClean="0"/>
                        <a:t>23</a:t>
                      </a:r>
                      <a:r>
                        <a:rPr kumimoji="1" lang="ja-JP" altLang="en-US" sz="800" dirty="0" smtClean="0"/>
                        <a:t>歳</a:t>
                      </a:r>
                      <a:endParaRPr kumimoji="1" lang="ja-JP" altLang="en-US" sz="800" dirty="0"/>
                    </a:p>
                  </a:txBody>
                  <a:tcPr/>
                </a:tc>
                <a:tc>
                  <a:txBody>
                    <a:bodyPr/>
                    <a:lstStyle/>
                    <a:p>
                      <a:pPr>
                        <a:lnSpc>
                          <a:spcPts val="800"/>
                        </a:lnSpc>
                      </a:pPr>
                      <a:r>
                        <a:rPr kumimoji="1" lang="ja-JP" altLang="en-US" sz="800" dirty="0" smtClean="0"/>
                        <a:t>１</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乳幼児期の事例～発達の遅れに抵抗を示し、支援を受けるまでに時間がかかったケース～</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3</a:t>
                      </a:r>
                      <a:r>
                        <a:rPr kumimoji="1" lang="ja-JP" altLang="en-US" sz="800" u="none" strike="noStrike" kern="1200" baseline="0" dirty="0" smtClean="0"/>
                        <a:t>歳</a:t>
                      </a:r>
                    </a:p>
                    <a:p>
                      <a:pPr algn="l">
                        <a:lnSpc>
                          <a:spcPts val="800"/>
                        </a:lnSpc>
                      </a:pPr>
                      <a:endParaRPr kumimoji="1" lang="ja-JP" altLang="en-US" sz="800" dirty="0"/>
                    </a:p>
                  </a:txBody>
                  <a:tcPr/>
                </a:tc>
              </a:tr>
              <a:tr h="171440">
                <a:tc>
                  <a:txBody>
                    <a:bodyPr/>
                    <a:lstStyle/>
                    <a:p>
                      <a:pPr>
                        <a:lnSpc>
                          <a:spcPts val="800"/>
                        </a:lnSpc>
                      </a:pPr>
                      <a:r>
                        <a:rPr kumimoji="1" lang="ja-JP" altLang="en-US" sz="800" dirty="0" smtClean="0"/>
                        <a:t>２</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就労支援の事例～福祉サービス（就労移行支援）の利用により、職場定着を果たす～</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25</a:t>
                      </a:r>
                      <a:r>
                        <a:rPr kumimoji="1" lang="ja-JP" altLang="en-US" sz="800" u="none" strike="noStrike" kern="1200" baseline="0" dirty="0" smtClean="0"/>
                        <a:t>歳</a:t>
                      </a:r>
                    </a:p>
                    <a:p>
                      <a:pPr>
                        <a:lnSpc>
                          <a:spcPts val="800"/>
                        </a:lnSpc>
                      </a:pPr>
                      <a:endParaRPr kumimoji="1" lang="ja-JP" altLang="en-US" sz="800" dirty="0"/>
                    </a:p>
                  </a:txBody>
                  <a:tcPr/>
                </a:tc>
                <a:tc>
                  <a:txBody>
                    <a:bodyPr/>
                    <a:lstStyle/>
                    <a:p>
                      <a:pPr>
                        <a:lnSpc>
                          <a:spcPts val="800"/>
                        </a:lnSpc>
                      </a:pPr>
                      <a:r>
                        <a:rPr kumimoji="1" lang="ja-JP" altLang="en-US" sz="800" dirty="0" smtClean="0"/>
                        <a:t>２</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小学校就学に向けた支援事例～児童発達支援から小学校へのつなぎ～</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6</a:t>
                      </a:r>
                      <a:r>
                        <a:rPr kumimoji="1" lang="ja-JP" altLang="en-US" sz="800" u="none" strike="noStrike" kern="1200" baseline="0" dirty="0" smtClean="0"/>
                        <a:t>歳</a:t>
                      </a:r>
                    </a:p>
                    <a:p>
                      <a:pPr algn="l">
                        <a:lnSpc>
                          <a:spcPts val="800"/>
                        </a:lnSpc>
                      </a:pPr>
                      <a:endParaRPr kumimoji="1" lang="ja-JP" altLang="en-US" sz="800" dirty="0"/>
                    </a:p>
                  </a:txBody>
                  <a:tcPr/>
                </a:tc>
              </a:tr>
              <a:tr h="268208">
                <a:tc>
                  <a:txBody>
                    <a:bodyPr/>
                    <a:lstStyle/>
                    <a:p>
                      <a:pPr>
                        <a:lnSpc>
                          <a:spcPts val="800"/>
                        </a:lnSpc>
                      </a:pPr>
                      <a:r>
                        <a:rPr kumimoji="1" lang="ja-JP" altLang="en-US" sz="800" dirty="0" smtClean="0"/>
                        <a:t>３</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施設入所を希望していたが、相談支援を受けたことによりケアホーム利用が実現した事例</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47</a:t>
                      </a:r>
                      <a:r>
                        <a:rPr kumimoji="1" lang="ja-JP" altLang="en-US" sz="800" u="none" strike="noStrike" kern="1200" baseline="0" dirty="0" smtClean="0"/>
                        <a:t>歳</a:t>
                      </a:r>
                    </a:p>
                    <a:p>
                      <a:pPr>
                        <a:lnSpc>
                          <a:spcPts val="800"/>
                        </a:lnSpc>
                      </a:pPr>
                      <a:endParaRPr kumimoji="1" lang="ja-JP" altLang="en-US" sz="800" dirty="0"/>
                    </a:p>
                  </a:txBody>
                  <a:tcPr/>
                </a:tc>
                <a:tc>
                  <a:txBody>
                    <a:bodyPr/>
                    <a:lstStyle/>
                    <a:p>
                      <a:pPr>
                        <a:lnSpc>
                          <a:spcPts val="800"/>
                        </a:lnSpc>
                      </a:pPr>
                      <a:r>
                        <a:rPr kumimoji="1" lang="ja-JP" altLang="en-US" sz="800" dirty="0" smtClean="0"/>
                        <a:t>３</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医療的ケアが必要な事例～中学校進学に向け、学校生活と放課後や休日を充実させたい～</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12</a:t>
                      </a:r>
                      <a:r>
                        <a:rPr kumimoji="1" lang="ja-JP" altLang="en-US" sz="800" u="none" strike="noStrike" kern="1200" baseline="0" dirty="0" smtClean="0"/>
                        <a:t>歳</a:t>
                      </a:r>
                      <a:endParaRPr kumimoji="1" lang="en-US" altLang="ja-JP" sz="800" u="none" strike="noStrike" kern="1200" baseline="0" dirty="0" smtClean="0"/>
                    </a:p>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smtClean="0"/>
                        <a:t>小６</a:t>
                      </a:r>
                      <a:r>
                        <a:rPr kumimoji="1" lang="en-US" altLang="ja-JP" sz="800" u="none" strike="noStrike" kern="1200" baseline="0" dirty="0" smtClean="0"/>
                        <a:t>)</a:t>
                      </a:r>
                      <a:endParaRPr kumimoji="1" lang="en-US" altLang="ja-JP" sz="800" b="0" i="0" u="none" strike="noStrike" kern="1200" baseline="0" dirty="0" smtClean="0">
                        <a:solidFill>
                          <a:schemeClr val="dk1"/>
                        </a:solidFill>
                        <a:latin typeface="+mn-lt"/>
                        <a:ea typeface="+mn-ea"/>
                        <a:cs typeface="+mn-cs"/>
                      </a:endParaRPr>
                    </a:p>
                  </a:txBody>
                  <a:tcPr/>
                </a:tc>
              </a:tr>
              <a:tr h="220960">
                <a:tc>
                  <a:txBody>
                    <a:bodyPr/>
                    <a:lstStyle/>
                    <a:p>
                      <a:pPr>
                        <a:lnSpc>
                          <a:spcPts val="800"/>
                        </a:lnSpc>
                      </a:pPr>
                      <a:r>
                        <a:rPr kumimoji="1" lang="ja-JP" altLang="en-US" sz="800" dirty="0" smtClean="0"/>
                        <a:t>４</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施設からの地域移行の事例～</a:t>
                      </a:r>
                      <a:r>
                        <a:rPr kumimoji="1" lang="ja-JP" altLang="en-US" sz="800" u="none" strike="noStrike" kern="1200" baseline="0" dirty="0" err="1" smtClean="0"/>
                        <a:t>身体障がい</a:t>
                      </a:r>
                      <a:r>
                        <a:rPr kumimoji="1" lang="ja-JP" altLang="en-US" sz="800" u="none" strike="noStrike" kern="1200" baseline="0" dirty="0" smtClean="0"/>
                        <a:t>者施設から一人暮らしに向けて～</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49</a:t>
                      </a:r>
                      <a:r>
                        <a:rPr kumimoji="1" lang="ja-JP" altLang="en-US" sz="800" u="none" strike="noStrike" kern="1200" baseline="0" dirty="0" smtClean="0"/>
                        <a:t>歳</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a:lnSpc>
                          <a:spcPts val="800"/>
                        </a:lnSpc>
                      </a:pPr>
                      <a:r>
                        <a:rPr kumimoji="1" lang="ja-JP" altLang="en-US" sz="800" dirty="0" smtClean="0"/>
                        <a:t>４</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対人関係の課題をかかえている事例～子どもの願いに着目し、自信の回復を目指す～</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13</a:t>
                      </a:r>
                      <a:r>
                        <a:rPr kumimoji="1" lang="ja-JP" altLang="en-US" sz="800" u="none" strike="noStrike" kern="1200" baseline="0" dirty="0" smtClean="0"/>
                        <a:t>歳</a:t>
                      </a:r>
                      <a:endParaRPr kumimoji="1" lang="en-US" altLang="ja-JP" sz="800" u="none" strike="noStrike" kern="1200" baseline="0" dirty="0" smtClean="0"/>
                    </a:p>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smtClean="0"/>
                        <a:t>中１</a:t>
                      </a:r>
                      <a:r>
                        <a:rPr kumimoji="1" lang="en-US" altLang="ja-JP" sz="800" u="none" strike="noStrike" kern="1200" baseline="0" dirty="0" smtClean="0"/>
                        <a:t>)</a:t>
                      </a:r>
                      <a:endParaRPr kumimoji="1" lang="en-US" altLang="ja-JP" sz="800" b="0" i="0" u="none" strike="noStrike" kern="1200" baseline="0" dirty="0" smtClean="0">
                        <a:solidFill>
                          <a:schemeClr val="dk1"/>
                        </a:solidFill>
                        <a:latin typeface="+mn-lt"/>
                        <a:ea typeface="+mn-ea"/>
                        <a:cs typeface="+mn-cs"/>
                      </a:endParaRPr>
                    </a:p>
                  </a:txBody>
                  <a:tcPr/>
                </a:tc>
              </a:tr>
              <a:tr h="389736">
                <a:tc>
                  <a:txBody>
                    <a:bodyPr/>
                    <a:lstStyle/>
                    <a:p>
                      <a:pPr>
                        <a:lnSpc>
                          <a:spcPts val="800"/>
                        </a:lnSpc>
                      </a:pPr>
                      <a:r>
                        <a:rPr kumimoji="1" lang="ja-JP" altLang="en-US" sz="800" dirty="0" smtClean="0"/>
                        <a:t>５</a:t>
                      </a: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病院からの地域移行の事例～地域移行支援の利用により、自分に合った支援を探って退院する～</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48</a:t>
                      </a:r>
                      <a:r>
                        <a:rPr kumimoji="1" lang="ja-JP" altLang="en-US" sz="800" u="none" strike="noStrike" kern="1200" baseline="0" dirty="0" smtClean="0"/>
                        <a:t>歳</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a:lnSpc>
                          <a:spcPts val="800"/>
                        </a:lnSpc>
                      </a:pPr>
                      <a:r>
                        <a:rPr kumimoji="1" lang="ja-JP" altLang="en-US" sz="800" dirty="0" smtClean="0"/>
                        <a:t>５</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家族支援が必要な事例～家族全体の課題に配慮しながら、本人の希望を叶える～</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12</a:t>
                      </a:r>
                      <a:r>
                        <a:rPr kumimoji="1" lang="ja-JP" altLang="en-US" sz="800" u="none" strike="noStrike" kern="1200" baseline="0" dirty="0" smtClean="0"/>
                        <a:t>歳</a:t>
                      </a:r>
                      <a:endParaRPr kumimoji="1" lang="en-US" altLang="ja-JP" sz="800" u="none" strike="noStrike" kern="1200" baseline="0" dirty="0" smtClean="0"/>
                    </a:p>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smtClean="0"/>
                        <a:t>中１</a:t>
                      </a:r>
                      <a:r>
                        <a:rPr kumimoji="1" lang="en-US" altLang="ja-JP" sz="800" u="none" strike="noStrike" kern="1200" baseline="0" dirty="0" smtClean="0"/>
                        <a:t>)</a:t>
                      </a:r>
                      <a:endParaRPr kumimoji="1" lang="ja-JP" altLang="en-US" sz="800" dirty="0"/>
                    </a:p>
                  </a:txBody>
                  <a:tcPr/>
                </a:tc>
              </a:tr>
              <a:tr h="234920">
                <a:tc>
                  <a:txBody>
                    <a:bodyPr/>
                    <a:lstStyle/>
                    <a:p>
                      <a:pPr>
                        <a:lnSpc>
                          <a:spcPts val="800"/>
                        </a:lnSpc>
                      </a:pPr>
                      <a:r>
                        <a:rPr kumimoji="1" lang="ja-JP" altLang="en-US" sz="800" u="none" strike="noStrike" kern="1200" baseline="0" dirty="0" smtClean="0"/>
                        <a:t>６</a:t>
                      </a:r>
                      <a:endParaRPr kumimoji="1" lang="en-US" altLang="ja-JP" sz="800" u="none" strike="noStrike" kern="1200" baseline="0" dirty="0" smtClean="0"/>
                    </a:p>
                    <a:p>
                      <a:pPr>
                        <a:lnSpc>
                          <a:spcPts val="800"/>
                        </a:lnSpc>
                      </a:pPr>
                      <a:endParaRPr kumimoji="1" lang="ja-JP" altLang="en-US" sz="800" b="0" i="0" u="none" strike="noStrike" kern="1200" baseline="0" dirty="0" smtClean="0">
                        <a:solidFill>
                          <a:schemeClr val="dk1"/>
                        </a:solidFill>
                        <a:latin typeface="+mn-lt"/>
                        <a:ea typeface="+mn-ea"/>
                        <a:cs typeface="+mn-cs"/>
                      </a:endParaRPr>
                    </a:p>
                  </a:txBody>
                  <a:tcPr/>
                </a:tc>
                <a:tc>
                  <a:txBody>
                    <a:bodyPr/>
                    <a:lstStyle/>
                    <a:p>
                      <a:pPr>
                        <a:lnSpc>
                          <a:spcPts val="800"/>
                        </a:lnSpc>
                      </a:pPr>
                      <a:r>
                        <a:rPr kumimoji="1" lang="ja-JP" altLang="en-US" sz="800" u="none" strike="noStrike" kern="1200" baseline="0" dirty="0" smtClean="0"/>
                        <a:t>施設入所者の事例～施設入所中の本人のこれからの生活のあり方を考える～</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56</a:t>
                      </a:r>
                      <a:r>
                        <a:rPr kumimoji="1" lang="ja-JP" altLang="en-US" sz="800" u="none" strike="noStrike" kern="1200" baseline="0" dirty="0" smtClean="0"/>
                        <a:t>歳</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a:lnSpc>
                          <a:spcPts val="800"/>
                        </a:lnSpc>
                      </a:pPr>
                      <a:r>
                        <a:rPr kumimoji="1" lang="ja-JP" altLang="en-US" sz="800" dirty="0" smtClean="0"/>
                        <a:t>６</a:t>
                      </a:r>
                      <a:endParaRPr kumimoji="1" lang="en-US" altLang="ja-JP" sz="800" dirty="0" smtClean="0"/>
                    </a:p>
                    <a:p>
                      <a:pPr>
                        <a:lnSpc>
                          <a:spcPts val="800"/>
                        </a:lnSpc>
                      </a:pPr>
                      <a:endParaRPr kumimoji="1" lang="ja-JP" altLang="en-US" sz="800" dirty="0"/>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800" u="none" strike="noStrike" kern="1200" baseline="0" dirty="0" smtClean="0"/>
                        <a:t>高校卒業後の進路決定の事例～教育・労働関係機関、医療関係者、就労系サービス事業所との連携～</a:t>
                      </a:r>
                      <a:endParaRPr kumimoji="1" lang="ja-JP" altLang="en-US" sz="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18</a:t>
                      </a:r>
                      <a:r>
                        <a:rPr kumimoji="1" lang="ja-JP" altLang="en-US" sz="800" u="none" strike="noStrike" kern="1200" baseline="0" dirty="0" smtClean="0"/>
                        <a:t>歳</a:t>
                      </a:r>
                      <a:endParaRPr kumimoji="1" lang="en-US" altLang="ja-JP" sz="800" u="none" strike="noStrike" kern="1200" baseline="0" dirty="0" smtClean="0"/>
                    </a:p>
                    <a:p>
                      <a:pPr marL="0" marR="0" indent="0" algn="l" defTabSz="914400" rtl="0" eaLnBrk="1" fontAlgn="auto" latinLnBrk="0" hangingPunct="1">
                        <a:lnSpc>
                          <a:spcPts val="800"/>
                        </a:lnSpc>
                        <a:spcBef>
                          <a:spcPts val="0"/>
                        </a:spcBef>
                        <a:spcAft>
                          <a:spcPts val="0"/>
                        </a:spcAft>
                        <a:buClrTx/>
                        <a:buSzTx/>
                        <a:buFontTx/>
                        <a:buNone/>
                        <a:tabLst/>
                        <a:defRPr/>
                      </a:pPr>
                      <a:r>
                        <a:rPr kumimoji="1" lang="en-US" altLang="ja-JP" sz="800" u="none" strike="noStrike" kern="1200" baseline="0" dirty="0" smtClean="0"/>
                        <a:t>(</a:t>
                      </a:r>
                      <a:r>
                        <a:rPr kumimoji="1" lang="ja-JP" altLang="en-US" sz="800" u="none" strike="noStrike" kern="1200" baseline="0" dirty="0" smtClean="0"/>
                        <a:t>高３</a:t>
                      </a:r>
                      <a:r>
                        <a:rPr kumimoji="1" lang="en-US" altLang="ja-JP" sz="800" u="none" strike="noStrike" kern="1200" baseline="0" dirty="0" smtClean="0"/>
                        <a:t>)</a:t>
                      </a:r>
                      <a:endParaRPr kumimoji="1" lang="en-US" altLang="ja-JP" sz="800" b="0" i="0" u="none" strike="noStrike" kern="1200" baseline="0" dirty="0" smtClean="0">
                        <a:solidFill>
                          <a:schemeClr val="dk1"/>
                        </a:solidFill>
                        <a:latin typeface="+mn-lt"/>
                        <a:ea typeface="+mn-ea"/>
                        <a:cs typeface="+mn-cs"/>
                      </a:endParaRPr>
                    </a:p>
                  </a:txBody>
                  <a:tcPr/>
                </a:tc>
              </a:tr>
            </a:tbl>
          </a:graphicData>
        </a:graphic>
      </p:graphicFrame>
      <p:sp>
        <p:nvSpPr>
          <p:cNvPr id="5" name="正方形/長方形 4"/>
          <p:cNvSpPr/>
          <p:nvPr/>
        </p:nvSpPr>
        <p:spPr>
          <a:xfrm>
            <a:off x="395536" y="3140968"/>
            <a:ext cx="8136904" cy="576064"/>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雲形吹き出し 7"/>
          <p:cNvSpPr/>
          <p:nvPr/>
        </p:nvSpPr>
        <p:spPr>
          <a:xfrm>
            <a:off x="8267870" y="2420888"/>
            <a:ext cx="876130" cy="864096"/>
          </a:xfrm>
          <a:prstGeom prst="cloudCallout">
            <a:avLst>
              <a:gd name="adj1" fmla="val -31404"/>
              <a:gd name="adj2" fmla="val 60483"/>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050" b="1" dirty="0" smtClean="0"/>
              <a:t>この章の拡充</a:t>
            </a:r>
            <a:endParaRPr kumimoji="1" lang="ja-JP" altLang="en-US" sz="1050" b="1" dirty="0"/>
          </a:p>
        </p:txBody>
      </p:sp>
      <p:sp>
        <p:nvSpPr>
          <p:cNvPr id="7" name="テキスト ボックス 6"/>
          <p:cNvSpPr txBox="1"/>
          <p:nvPr/>
        </p:nvSpPr>
        <p:spPr>
          <a:xfrm>
            <a:off x="395536" y="6470918"/>
            <a:ext cx="8424936" cy="374571"/>
          </a:xfrm>
          <a:prstGeom prst="roundRect">
            <a:avLst/>
          </a:prstGeom>
          <a:noFill/>
          <a:ln>
            <a:solidFill>
              <a:schemeClr val="tx1"/>
            </a:solidFill>
            <a:prstDash val="dash"/>
          </a:ln>
        </p:spPr>
        <p:txBody>
          <a:bodyPr wrap="square" rtlCol="0">
            <a:spAutoFit/>
          </a:bodyPr>
          <a:lstStyle/>
          <a:p>
            <a:r>
              <a:rPr kumimoji="1" lang="ja-JP" altLang="en-US" sz="800" dirty="0" smtClean="0"/>
              <a:t>事例の掲載内容：事例の概要→支援プロセス（経緯、相談支援の展開）→計画等記入例（</a:t>
            </a:r>
            <a:r>
              <a:rPr kumimoji="1" lang="en-US" altLang="ja-JP" sz="800" dirty="0" smtClean="0"/>
              <a:t>※</a:t>
            </a:r>
            <a:r>
              <a:rPr kumimoji="1" lang="ja-JP" altLang="en-US" sz="800" dirty="0" smtClean="0"/>
              <a:t>）→</a:t>
            </a:r>
            <a:r>
              <a:rPr lang="ja-JP" altLang="en-US" sz="800" dirty="0" smtClean="0"/>
              <a:t>支援のポイント及び留意点（ニーズ把握からアセスメント、計画作成、モニタリング、全体を通じて）</a:t>
            </a:r>
            <a:endParaRPr kumimoji="1" lang="en-US" altLang="ja-JP" sz="800" dirty="0" smtClean="0"/>
          </a:p>
          <a:p>
            <a:r>
              <a:rPr lang="ja-JP" altLang="en-US" sz="800" dirty="0" smtClean="0"/>
              <a:t>　　　　　　　　　　（</a:t>
            </a:r>
            <a:r>
              <a:rPr lang="en-US" altLang="ja-JP" sz="800" dirty="0" smtClean="0"/>
              <a:t>※</a:t>
            </a:r>
            <a:r>
              <a:rPr lang="ja-JP" altLang="en-US" sz="800" dirty="0" smtClean="0"/>
              <a:t>）記入例：別紙１・２（申請者の現状（基本情報））</a:t>
            </a:r>
            <a:r>
              <a:rPr kumimoji="1" lang="ja-JP" altLang="en-US" sz="800" dirty="0" smtClean="0"/>
              <a:t>、サービス等利用計画（計画、週間計画表）、モニタリング報告書</a:t>
            </a:r>
            <a:endParaRPr kumimoji="1" lang="ja-JP" altLang="en-US" sz="800" dirty="0"/>
          </a:p>
        </p:txBody>
      </p:sp>
      <p:sp>
        <p:nvSpPr>
          <p:cNvPr id="9" name="テキスト ボックス 8"/>
          <p:cNvSpPr txBox="1"/>
          <p:nvPr/>
        </p:nvSpPr>
        <p:spPr>
          <a:xfrm>
            <a:off x="7668344" y="260648"/>
            <a:ext cx="1037591" cy="369332"/>
          </a:xfrm>
          <a:prstGeom prst="rect">
            <a:avLst/>
          </a:prstGeom>
          <a:noFill/>
          <a:ln>
            <a:solidFill>
              <a:schemeClr val="tx1"/>
            </a:solidFill>
          </a:ln>
        </p:spPr>
        <p:txBody>
          <a:bodyPr wrap="square" rtlCol="0">
            <a:spAutoFit/>
          </a:bodyPr>
          <a:lstStyle/>
          <a:p>
            <a:pPr algn="ctr"/>
            <a:r>
              <a:rPr kumimoji="1" lang="ja-JP" altLang="en-US" dirty="0" smtClean="0"/>
              <a:t>資料１</a:t>
            </a:r>
            <a:endParaRPr kumimoji="1" lang="ja-JP" altLang="en-US"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spTree>
    <p:extLst>
      <p:ext uri="{BB962C8B-B14F-4D97-AF65-F5344CB8AC3E}">
        <p14:creationId xmlns:p14="http://schemas.microsoft.com/office/powerpoint/2010/main" val="312016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p>
            <a:pPr algn="l"/>
            <a:r>
              <a:rPr kumimoji="1" lang="ja-JP" altLang="en-US" sz="2400" b="1" dirty="0" smtClean="0">
                <a:solidFill>
                  <a:schemeClr val="bg1"/>
                </a:solidFill>
              </a:rPr>
              <a:t>事例の構成イメージ</a:t>
            </a:r>
            <a:endParaRPr kumimoji="1" lang="ja-JP" altLang="en-US" sz="2400" b="1" dirty="0">
              <a:solidFill>
                <a:schemeClr val="bg1"/>
              </a:solidFill>
            </a:endParaRPr>
          </a:p>
        </p:txBody>
      </p:sp>
      <p:sp>
        <p:nvSpPr>
          <p:cNvPr id="3" name="コンテンツ プレースホルダー 2"/>
          <p:cNvSpPr>
            <a:spLocks noGrp="1"/>
          </p:cNvSpPr>
          <p:nvPr>
            <p:ph idx="1"/>
          </p:nvPr>
        </p:nvSpPr>
        <p:spPr>
          <a:xfrm>
            <a:off x="457200" y="908720"/>
            <a:ext cx="8435280" cy="5832648"/>
          </a:xfrm>
        </p:spPr>
        <p:txBody>
          <a:bodyPr>
            <a:normAutofit fontScale="92500" lnSpcReduction="20000"/>
          </a:bodyPr>
          <a:lstStyle/>
          <a:p>
            <a:pPr marL="0" indent="0">
              <a:buNone/>
            </a:pPr>
            <a:r>
              <a:rPr kumimoji="1" lang="ja-JP" altLang="en-US" sz="1800" dirty="0" smtClean="0"/>
              <a:t>①ケースの概要</a:t>
            </a:r>
            <a:endParaRPr kumimoji="1" lang="en-US" altLang="ja-JP" sz="1800" dirty="0" smtClean="0"/>
          </a:p>
          <a:p>
            <a:pPr marL="0" indent="0">
              <a:buNone/>
            </a:pPr>
            <a:r>
              <a:rPr lang="ja-JP" altLang="en-US" sz="1300" dirty="0" smtClean="0">
                <a:latin typeface="+mn-ea"/>
              </a:rPr>
              <a:t>　・ご本人のプロフィール（年齢、性別、家族構成、手帳の所持、</a:t>
            </a:r>
            <a:r>
              <a:rPr lang="ja-JP" altLang="en-US" sz="1300" dirty="0" err="1" smtClean="0">
                <a:latin typeface="+mn-ea"/>
              </a:rPr>
              <a:t>障がい</a:t>
            </a:r>
            <a:r>
              <a:rPr lang="ja-JP" altLang="en-US" sz="1300" dirty="0" smtClean="0">
                <a:latin typeface="+mn-ea"/>
              </a:rPr>
              <a:t>支援区分等）、生活歴、現在の状況、支援状況等</a:t>
            </a:r>
            <a:endParaRPr lang="en-US" altLang="ja-JP" sz="1300" dirty="0" smtClean="0">
              <a:latin typeface="+mn-ea"/>
            </a:endParaRPr>
          </a:p>
          <a:p>
            <a:pPr marL="0" indent="0">
              <a:buNone/>
            </a:pPr>
            <a:r>
              <a:rPr lang="ja-JP" altLang="en-US" sz="1200" dirty="0" smtClean="0">
                <a:latin typeface="+mn-ea"/>
              </a:rPr>
              <a:t>　　➢面談で把握すべきポイント等（希望（ご本人、ご家族等）、課題（困っていること）等）</a:t>
            </a:r>
            <a:endParaRPr lang="en-US" altLang="ja-JP" sz="1200" dirty="0">
              <a:latin typeface="+mn-ea"/>
            </a:endParaRPr>
          </a:p>
          <a:p>
            <a:pPr marL="0" indent="0">
              <a:buNone/>
            </a:pPr>
            <a:endParaRPr lang="en-US" altLang="ja-JP" sz="1800" dirty="0"/>
          </a:p>
          <a:p>
            <a:pPr marL="0" indent="0">
              <a:buNone/>
            </a:pPr>
            <a:r>
              <a:rPr kumimoji="1" lang="ja-JP" altLang="en-US" sz="1800" dirty="0" smtClean="0"/>
              <a:t>②アセスメント～計画作成　（記入例）</a:t>
            </a:r>
            <a:endParaRPr kumimoji="1" lang="en-US" altLang="ja-JP" sz="1800" dirty="0" smtClean="0"/>
          </a:p>
          <a:p>
            <a:pPr marL="0" indent="0">
              <a:buNone/>
            </a:pPr>
            <a:r>
              <a:rPr lang="ja-JP" altLang="en-US" sz="1300" dirty="0" smtClean="0"/>
              <a:t>　・アセスメント票</a:t>
            </a:r>
            <a:endParaRPr lang="en-US" altLang="ja-JP" sz="1300" dirty="0" smtClean="0"/>
          </a:p>
          <a:p>
            <a:pPr marL="0" indent="0">
              <a:buNone/>
            </a:pPr>
            <a:r>
              <a:rPr lang="ja-JP" altLang="en-US" sz="1200" dirty="0" smtClean="0"/>
              <a:t>　　➢課題の把握、抽出、分析等</a:t>
            </a:r>
            <a:endParaRPr lang="en-US" altLang="ja-JP" sz="1200" dirty="0" smtClean="0"/>
          </a:p>
          <a:p>
            <a:pPr marL="0" indent="0">
              <a:buNone/>
            </a:pPr>
            <a:r>
              <a:rPr lang="ja-JP" altLang="en-US" sz="1300" dirty="0" smtClean="0"/>
              <a:t>　・ニーズ整理票</a:t>
            </a:r>
            <a:endParaRPr lang="en-US" altLang="ja-JP" sz="1300" dirty="0" smtClean="0"/>
          </a:p>
          <a:p>
            <a:pPr marL="0" indent="0">
              <a:buNone/>
            </a:pPr>
            <a:r>
              <a:rPr lang="ja-JP" altLang="en-US" sz="1200" dirty="0" smtClean="0"/>
              <a:t>　　➢</a:t>
            </a:r>
            <a:r>
              <a:rPr lang="ja-JP" altLang="en-US" sz="1200" b="1" u="sng" dirty="0" smtClean="0"/>
              <a:t>５ピクチャーズ</a:t>
            </a:r>
            <a:r>
              <a:rPr lang="ja-JP" altLang="en-US" sz="1200" dirty="0" smtClean="0"/>
              <a:t>による整理</a:t>
            </a:r>
            <a:endParaRPr lang="en-US" altLang="ja-JP" sz="1200" dirty="0" smtClean="0"/>
          </a:p>
          <a:p>
            <a:pPr marL="0" indent="0">
              <a:buNone/>
            </a:pPr>
            <a:r>
              <a:rPr lang="ja-JP" altLang="en-US" sz="1200" dirty="0" smtClean="0"/>
              <a:t>　　➢支援の見立て、方向性の導き方</a:t>
            </a:r>
            <a:endParaRPr lang="en-US" altLang="ja-JP" sz="1200" dirty="0" smtClean="0"/>
          </a:p>
          <a:p>
            <a:pPr marL="0" indent="0">
              <a:buNone/>
            </a:pPr>
            <a:r>
              <a:rPr lang="ja-JP" altLang="en-US" sz="1200" dirty="0" smtClean="0"/>
              <a:t>　　➢ニーズの絞込み・焦点化</a:t>
            </a:r>
            <a:endParaRPr lang="en-US" altLang="ja-JP" sz="1200" dirty="0" smtClean="0"/>
          </a:p>
          <a:p>
            <a:pPr marL="0" indent="0">
              <a:buNone/>
            </a:pPr>
            <a:r>
              <a:rPr lang="ja-JP" altLang="en-US" sz="1300" dirty="0" smtClean="0"/>
              <a:t>　・サービス等利用計画（案）、週間計画表</a:t>
            </a:r>
            <a:endParaRPr lang="en-US" altLang="ja-JP" sz="1300" dirty="0" smtClean="0"/>
          </a:p>
          <a:p>
            <a:pPr marL="0" indent="0">
              <a:buNone/>
            </a:pPr>
            <a:r>
              <a:rPr lang="ja-JP" altLang="en-US" sz="1300" dirty="0" smtClean="0"/>
              <a:t>　　➢アセスメント、ニーズ整理から導き出したサービス等利用計画（支援の方針、目標、サービス等の種類等）</a:t>
            </a:r>
            <a:endParaRPr lang="en-US" altLang="ja-JP" sz="1300" dirty="0" smtClean="0"/>
          </a:p>
          <a:p>
            <a:pPr marL="0" indent="0">
              <a:buNone/>
            </a:pPr>
            <a:r>
              <a:rPr kumimoji="1" lang="ja-JP" altLang="en-US" sz="1800" dirty="0" smtClean="0"/>
              <a:t>　</a:t>
            </a:r>
            <a:endParaRPr kumimoji="1" lang="en-US" altLang="ja-JP" sz="1800" dirty="0" smtClean="0"/>
          </a:p>
          <a:p>
            <a:pPr marL="0" indent="0">
              <a:buNone/>
            </a:pPr>
            <a:r>
              <a:rPr lang="ja-JP" altLang="en-US" sz="1800" dirty="0"/>
              <a:t>③</a:t>
            </a:r>
            <a:r>
              <a:rPr lang="ja-JP" altLang="en-US" sz="1800" dirty="0" smtClean="0"/>
              <a:t>モニタリング～計画変更　（記入例）</a:t>
            </a:r>
            <a:endParaRPr lang="en-US" altLang="ja-JP" sz="1800" dirty="0" smtClean="0"/>
          </a:p>
          <a:p>
            <a:pPr marL="0" indent="0">
              <a:buNone/>
            </a:pPr>
            <a:r>
              <a:rPr lang="ja-JP" altLang="en-US" sz="1300" dirty="0" smtClean="0"/>
              <a:t>（</a:t>
            </a:r>
            <a:r>
              <a:rPr lang="en-US" altLang="ja-JP" sz="1300" dirty="0" smtClean="0"/>
              <a:t>※</a:t>
            </a:r>
            <a:r>
              <a:rPr lang="ja-JP" altLang="en-US" sz="1300" dirty="0" smtClean="0"/>
              <a:t>可能な限り、モニタリングによる評価の結果、本人の生活変化等によりサービス等計画変更に結びついた例を掲載）</a:t>
            </a:r>
            <a:endParaRPr lang="en-US" altLang="ja-JP" sz="1300" dirty="0" smtClean="0"/>
          </a:p>
          <a:p>
            <a:pPr marL="0" indent="0">
              <a:buNone/>
            </a:pPr>
            <a:r>
              <a:rPr kumimoji="1" lang="ja-JP" altLang="en-US" sz="1200" dirty="0" smtClean="0"/>
              <a:t>　・モニタリング報告書</a:t>
            </a:r>
            <a:endParaRPr kumimoji="1" lang="en-US" altLang="ja-JP" sz="1200" dirty="0" smtClean="0"/>
          </a:p>
          <a:p>
            <a:pPr marL="0" indent="0">
              <a:buNone/>
            </a:pPr>
            <a:r>
              <a:rPr lang="ja-JP" altLang="en-US" sz="1200" dirty="0" smtClean="0"/>
              <a:t>　　</a:t>
            </a:r>
            <a:r>
              <a:rPr lang="en-US" altLang="ja-JP" sz="1200" dirty="0" smtClean="0"/>
              <a:t>※</a:t>
            </a:r>
            <a:r>
              <a:rPr lang="ja-JP" altLang="en-US" sz="1200" dirty="0" smtClean="0"/>
              <a:t>モニタリング時の着眼点</a:t>
            </a:r>
            <a:endParaRPr lang="en-US" altLang="ja-JP" sz="1200" dirty="0" smtClean="0"/>
          </a:p>
          <a:p>
            <a:pPr marL="0" indent="0">
              <a:buNone/>
            </a:pPr>
            <a:r>
              <a:rPr lang="ja-JP" altLang="en-US" sz="1200" dirty="0" smtClean="0"/>
              <a:t>　・計画の変更</a:t>
            </a:r>
            <a:endParaRPr lang="en-US" altLang="ja-JP" sz="1200" dirty="0" smtClean="0"/>
          </a:p>
          <a:p>
            <a:pPr marL="0" indent="0">
              <a:buNone/>
            </a:pPr>
            <a:r>
              <a:rPr kumimoji="1" lang="ja-JP" altLang="en-US" sz="1200" dirty="0" smtClean="0"/>
              <a:t>　</a:t>
            </a:r>
            <a:r>
              <a:rPr kumimoji="1" lang="ja-JP" altLang="en-US" sz="1200" dirty="0"/>
              <a:t>　</a:t>
            </a:r>
            <a:r>
              <a:rPr lang="en-US" altLang="ja-JP" sz="1200" dirty="0" smtClean="0"/>
              <a:t>※</a:t>
            </a:r>
            <a:r>
              <a:rPr lang="ja-JP" altLang="en-US" sz="1200" dirty="0" smtClean="0"/>
              <a:t>ご本人の生活・気持ちの変化等が分かる記載、支援経過</a:t>
            </a:r>
            <a:endParaRPr lang="en-US" altLang="ja-JP" sz="1200" dirty="0" smtClean="0"/>
          </a:p>
          <a:p>
            <a:pPr marL="0" indent="0">
              <a:buNone/>
            </a:pPr>
            <a:r>
              <a:rPr kumimoji="1" lang="ja-JP" altLang="en-US" sz="1200" dirty="0" smtClean="0"/>
              <a:t>★地域移行支援の事例について、地域移行支援と地域定着支援による支援内容を紹介</a:t>
            </a:r>
            <a:endParaRPr kumimoji="1" lang="en-US" altLang="ja-JP" sz="1200" dirty="0"/>
          </a:p>
          <a:p>
            <a:pPr marL="0" indent="0">
              <a:buNone/>
            </a:pPr>
            <a:endParaRPr lang="en-US" altLang="ja-JP" sz="1800" dirty="0" smtClean="0"/>
          </a:p>
          <a:p>
            <a:pPr marL="0" indent="0">
              <a:buNone/>
            </a:pPr>
            <a:r>
              <a:rPr lang="ja-JP" altLang="en-US" sz="1800" dirty="0" smtClean="0"/>
              <a:t>④総評（振り返り）</a:t>
            </a:r>
            <a:endParaRPr lang="en-US" altLang="ja-JP" sz="1800" dirty="0" smtClean="0"/>
          </a:p>
          <a:p>
            <a:pPr marL="0" indent="0">
              <a:buNone/>
            </a:pPr>
            <a:r>
              <a:rPr kumimoji="1" lang="ja-JP" altLang="en-US" sz="1200" dirty="0" smtClean="0"/>
              <a:t>　・計画及び支援内容の振り返り、まとめ（配慮、工夫点等）</a:t>
            </a:r>
            <a:endParaRPr kumimoji="1" lang="en-US" altLang="ja-JP" sz="1200" dirty="0" smtClean="0"/>
          </a:p>
          <a:p>
            <a:pPr marL="0" indent="0">
              <a:buNone/>
            </a:pPr>
            <a:r>
              <a:rPr lang="ja-JP" altLang="en-US" sz="1200" dirty="0" smtClean="0"/>
              <a:t>　・社会資源の活用方法等（個別課題から地域課題への展開（地域</a:t>
            </a:r>
            <a:r>
              <a:rPr lang="ja-JP" altLang="en-US" sz="1200" dirty="0"/>
              <a:t>で生活する上で共通に起こりうる</a:t>
            </a:r>
            <a:r>
              <a:rPr lang="ja-JP" altLang="en-US" sz="1200" dirty="0" smtClean="0"/>
              <a:t>課題、関係機関との連携強化）等）</a:t>
            </a:r>
            <a:endParaRPr lang="en-US" altLang="ja-JP" sz="1200" dirty="0" smtClean="0"/>
          </a:p>
          <a:p>
            <a:pPr marL="0" indent="0">
              <a:buNone/>
            </a:pPr>
            <a:r>
              <a:rPr lang="ja-JP" altLang="en-US" sz="1200" dirty="0" smtClean="0"/>
              <a:t>　</a:t>
            </a:r>
            <a:r>
              <a:rPr lang="en-US" altLang="ja-JP" sz="1200" dirty="0" smtClean="0"/>
              <a:t>※</a:t>
            </a:r>
            <a:r>
              <a:rPr lang="ja-JP" altLang="en-US" sz="1200" dirty="0"/>
              <a:t>困難ケース→権利擁護等の制度</a:t>
            </a:r>
            <a:r>
              <a:rPr lang="ja-JP" altLang="en-US" sz="1200" dirty="0" smtClean="0"/>
              <a:t>、（</a:t>
            </a:r>
            <a:r>
              <a:rPr lang="ja-JP" altLang="en-US" sz="1200" dirty="0" err="1" smtClean="0"/>
              <a:t>障がい</a:t>
            </a:r>
            <a:r>
              <a:rPr lang="ja-JP" altLang="en-US" sz="1200" dirty="0" smtClean="0"/>
              <a:t>福祉サービス以外の）関係機関との連携等</a:t>
            </a:r>
            <a:endParaRPr lang="en-US" altLang="ja-JP" sz="1200" dirty="0" smtClean="0"/>
          </a:p>
          <a:p>
            <a:pPr marL="0" indent="0">
              <a:buNone/>
            </a:pPr>
            <a:endParaRPr kumimoji="1" lang="en-US" altLang="ja-JP" sz="1800" dirty="0" smtClean="0"/>
          </a:p>
          <a:p>
            <a:pPr marL="0" indent="0">
              <a:buNone/>
            </a:pPr>
            <a:r>
              <a:rPr lang="ja-JP" altLang="en-US" sz="1800" dirty="0"/>
              <a:t>◎</a:t>
            </a:r>
            <a:r>
              <a:rPr lang="ja-JP" altLang="en-US" sz="1800" dirty="0" smtClean="0"/>
              <a:t>着眼点がケースごとに異なる　　⇒支援ポイントの焦点化（可視化）</a:t>
            </a:r>
            <a:endParaRPr lang="en-US" altLang="ja-JP" sz="1800" dirty="0" smtClean="0"/>
          </a:p>
          <a:p>
            <a:pPr marL="0" indent="0">
              <a:buNone/>
            </a:pPr>
            <a:endParaRPr lang="en-US" altLang="ja-JP" sz="1300" dirty="0" smtClean="0">
              <a:solidFill>
                <a:srgbClr val="FF0000"/>
              </a:solidFill>
            </a:endParaRPr>
          </a:p>
        </p:txBody>
      </p:sp>
      <p:sp>
        <p:nvSpPr>
          <p:cNvPr id="4" name="角丸四角形吹き出し 3"/>
          <p:cNvSpPr/>
          <p:nvPr/>
        </p:nvSpPr>
        <p:spPr>
          <a:xfrm>
            <a:off x="3419872" y="2204863"/>
            <a:ext cx="1944216" cy="900100"/>
          </a:xfrm>
          <a:prstGeom prst="wedgeRoundRectCallout">
            <a:avLst>
              <a:gd name="adj1" fmla="val -74455"/>
              <a:gd name="adj2" fmla="val -11123"/>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200" dirty="0" smtClean="0"/>
              <a:t>アセスメントからニーズ整理までの留意点と「サービス等利用計画」へのニーズ反映のポイント</a:t>
            </a:r>
            <a:endParaRPr kumimoji="1" lang="ja-JP" altLang="en-US" sz="1600" dirty="0"/>
          </a:p>
        </p:txBody>
      </p:sp>
      <p:sp>
        <p:nvSpPr>
          <p:cNvPr id="5" name="スライド番号プレースホルダー 4"/>
          <p:cNvSpPr>
            <a:spLocks noGrp="1"/>
          </p:cNvSpPr>
          <p:nvPr>
            <p:ph type="sldNum" sz="quarter" idx="12"/>
          </p:nvPr>
        </p:nvSpPr>
        <p:spPr>
          <a:xfrm>
            <a:off x="6997554" y="6492875"/>
            <a:ext cx="2133600" cy="365125"/>
          </a:xfrm>
        </p:spPr>
        <p:txBody>
          <a:bodyPr/>
          <a:lstStyle/>
          <a:p>
            <a:fld id="{1C2C60DF-5D73-46A2-8FFF-B4A756D3B2D0}" type="slidenum">
              <a:rPr kumimoji="1" lang="ja-JP" altLang="en-US" smtClean="0"/>
              <a:t>2</a:t>
            </a:fld>
            <a:endParaRPr kumimoji="1" lang="ja-JP" altLang="en-US" dirty="0"/>
          </a:p>
        </p:txBody>
      </p:sp>
    </p:spTree>
    <p:extLst>
      <p:ext uri="{BB962C8B-B14F-4D97-AF65-F5344CB8AC3E}">
        <p14:creationId xmlns:p14="http://schemas.microsoft.com/office/powerpoint/2010/main" val="163514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58977807"/>
              </p:ext>
            </p:extLst>
          </p:nvPr>
        </p:nvGraphicFramePr>
        <p:xfrm>
          <a:off x="457200" y="793371"/>
          <a:ext cx="8291264" cy="4305300"/>
        </p:xfrm>
        <a:graphic>
          <a:graphicData uri="http://schemas.openxmlformats.org/drawingml/2006/table">
            <a:tbl>
              <a:tblPr firstRow="1" bandRow="1">
                <a:tableStyleId>{5940675A-B579-460E-94D1-54222C63F5DA}</a:tableStyleId>
              </a:tblPr>
              <a:tblGrid>
                <a:gridCol w="1234480"/>
                <a:gridCol w="2880320"/>
                <a:gridCol w="2736304"/>
                <a:gridCol w="1440160"/>
              </a:tblGrid>
              <a:tr h="187357">
                <a:tc>
                  <a:txBody>
                    <a:bodyPr/>
                    <a:lstStyle/>
                    <a:p>
                      <a:pPr algn="ctr"/>
                      <a:r>
                        <a:rPr kumimoji="1" lang="ja-JP" altLang="en-US" sz="1200" dirty="0" smtClean="0"/>
                        <a:t>ケース例</a:t>
                      </a:r>
                      <a:endParaRPr kumimoji="1" lang="en-US" altLang="ja-JP" sz="1200" dirty="0" smtClean="0"/>
                    </a:p>
                  </a:txBody>
                  <a:tcPr anchor="ctr">
                    <a:solidFill>
                      <a:schemeClr val="accent5">
                        <a:lumMod val="20000"/>
                        <a:lumOff val="80000"/>
                      </a:schemeClr>
                    </a:solidFill>
                  </a:tcPr>
                </a:tc>
                <a:tc>
                  <a:txBody>
                    <a:bodyPr/>
                    <a:lstStyle/>
                    <a:p>
                      <a:pPr algn="ctr"/>
                      <a:r>
                        <a:rPr kumimoji="1" lang="ja-JP" altLang="en-US" sz="1200" dirty="0" smtClean="0"/>
                        <a:t>ねらい（着眼点）</a:t>
                      </a:r>
                    </a:p>
                  </a:txBody>
                  <a:tcPr anchor="ctr">
                    <a:solidFill>
                      <a:schemeClr val="accent5">
                        <a:lumMod val="20000"/>
                        <a:lumOff val="80000"/>
                      </a:schemeClr>
                    </a:solidFill>
                  </a:tcPr>
                </a:tc>
                <a:tc>
                  <a:txBody>
                    <a:bodyPr/>
                    <a:lstStyle/>
                    <a:p>
                      <a:pPr algn="ctr"/>
                      <a:r>
                        <a:rPr kumimoji="1" lang="ja-JP" altLang="en-US" sz="1200" dirty="0" smtClean="0"/>
                        <a:t>内容（案）</a:t>
                      </a:r>
                      <a:endParaRPr kumimoji="1" lang="ja-JP" altLang="en-US" sz="1200" dirty="0"/>
                    </a:p>
                  </a:txBody>
                  <a:tcPr anchor="ctr">
                    <a:solidFill>
                      <a:schemeClr val="accent5">
                        <a:lumMod val="20000"/>
                        <a:lumOff val="80000"/>
                      </a:schemeClr>
                    </a:solidFill>
                  </a:tcPr>
                </a:tc>
                <a:tc>
                  <a:txBody>
                    <a:bodyPr/>
                    <a:lstStyle/>
                    <a:p>
                      <a:pPr algn="ctr"/>
                      <a:r>
                        <a:rPr kumimoji="1" lang="ja-JP" altLang="en-US" sz="1200" dirty="0" smtClean="0"/>
                        <a:t>事例提供・執筆</a:t>
                      </a:r>
                      <a:endParaRPr kumimoji="1" lang="ja-JP" altLang="en-US" sz="1200" dirty="0"/>
                    </a:p>
                  </a:txBody>
                  <a:tcPr anchor="ctr">
                    <a:solidFill>
                      <a:schemeClr val="accent5">
                        <a:lumMod val="20000"/>
                        <a:lumOff val="80000"/>
                      </a:schemeClr>
                    </a:solidFill>
                  </a:tcPr>
                </a:tc>
              </a:tr>
              <a:tr h="691480">
                <a:tc>
                  <a:txBody>
                    <a:bodyPr/>
                    <a:lstStyle/>
                    <a:p>
                      <a:r>
                        <a:rPr kumimoji="1" lang="ja-JP" altLang="en-US" sz="1050" dirty="0" smtClean="0"/>
                        <a:t>在宅支援</a:t>
                      </a:r>
                      <a:endParaRPr kumimoji="1" lang="en-US" altLang="ja-JP" sz="1050" dirty="0" smtClean="0"/>
                    </a:p>
                    <a:p>
                      <a:endParaRPr kumimoji="1" lang="en-US" altLang="ja-JP" sz="1050" dirty="0" smtClean="0"/>
                    </a:p>
                    <a:p>
                      <a:r>
                        <a:rPr kumimoji="1" lang="ja-JP" altLang="en-US" sz="1000" dirty="0" smtClean="0"/>
                        <a:t>＜</a:t>
                      </a:r>
                      <a:r>
                        <a:rPr kumimoji="1" lang="en-US" altLang="ja-JP" sz="1000" dirty="0" smtClean="0"/>
                        <a:t>H24</a:t>
                      </a:r>
                      <a:r>
                        <a:rPr kumimoji="1" lang="ja-JP" altLang="en-US" sz="1000" dirty="0" smtClean="0"/>
                        <a:t>：</a:t>
                      </a:r>
                      <a:r>
                        <a:rPr kumimoji="1" lang="ja-JP" altLang="en-US" sz="1000" dirty="0" err="1" smtClean="0"/>
                        <a:t>障がい</a:t>
                      </a:r>
                      <a:r>
                        <a:rPr kumimoji="1" lang="ja-JP" altLang="en-US" sz="1000" dirty="0" smtClean="0"/>
                        <a:t>者事例　№</a:t>
                      </a:r>
                      <a:r>
                        <a:rPr kumimoji="1" lang="en-US" altLang="ja-JP" sz="1000" dirty="0" smtClean="0"/>
                        <a:t>.1</a:t>
                      </a:r>
                      <a:r>
                        <a:rPr kumimoji="1" lang="ja-JP" altLang="en-US" sz="1000" dirty="0" smtClean="0"/>
                        <a:t>＞</a:t>
                      </a:r>
                      <a:endParaRPr kumimoji="1" lang="ja-JP" altLang="en-US" sz="1000" dirty="0"/>
                    </a:p>
                  </a:txBody>
                  <a:tcPr/>
                </a:tc>
                <a:tc>
                  <a:txBody>
                    <a:bodyPr/>
                    <a:lstStyle/>
                    <a:p>
                      <a:r>
                        <a:rPr kumimoji="1" lang="ja-JP" altLang="en-US" sz="1050" dirty="0" smtClean="0"/>
                        <a:t>➢基本的な視点、留意点等を提示</a:t>
                      </a:r>
                      <a:endParaRPr kumimoji="1" lang="en-US" altLang="ja-JP" sz="1050" dirty="0" smtClean="0"/>
                    </a:p>
                    <a:p>
                      <a:r>
                        <a:rPr kumimoji="1" lang="ja-JP" altLang="en-US" sz="1050" dirty="0" smtClean="0"/>
                        <a:t>（事例としては、スタンダードなもので、計画作成にあたってのイメージを共有しやすいもの）</a:t>
                      </a:r>
                      <a:endParaRPr kumimoji="1" lang="en-US" altLang="ja-JP" sz="1050" dirty="0" smtClean="0"/>
                    </a:p>
                    <a:p>
                      <a:r>
                        <a:rPr kumimoji="1" lang="ja-JP" altLang="en-US" sz="1050" dirty="0" smtClean="0"/>
                        <a:t>➢モニタリングの留意点、計画の検証方法等の提示</a:t>
                      </a:r>
                      <a:endParaRPr kumimoji="1" lang="en-US" altLang="ja-JP" sz="1050" dirty="0" smtClean="0"/>
                    </a:p>
                  </a:txBody>
                  <a:tcPr/>
                </a:tc>
                <a:tc>
                  <a:txBody>
                    <a:bodyPr/>
                    <a:lstStyle/>
                    <a:p>
                      <a:r>
                        <a:rPr kumimoji="1" lang="ja-JP" altLang="en-US" sz="1050" dirty="0" smtClean="0"/>
                        <a:t>・在宅（家族同居）で、居宅介護、日中系サービスを利用。</a:t>
                      </a:r>
                      <a:endParaRPr kumimoji="1" lang="en-US" altLang="ja-JP" sz="1050" dirty="0" smtClean="0"/>
                    </a:p>
                    <a:p>
                      <a:r>
                        <a:rPr kumimoji="1" lang="ja-JP" altLang="en-US" sz="1050" dirty="0" smtClean="0"/>
                        <a:t>・アセスメント、計画作成等プロセスの提示</a:t>
                      </a:r>
                      <a:endParaRPr kumimoji="1" lang="en-US" altLang="ja-JP" sz="1050" dirty="0" smtClean="0"/>
                    </a:p>
                    <a:p>
                      <a:r>
                        <a:rPr kumimoji="1" lang="ja-JP" altLang="en-US" sz="1050" dirty="0" smtClean="0"/>
                        <a:t>・モニタリングによる状況変化の把握～計画変更、支給量変更</a:t>
                      </a:r>
                      <a:endParaRPr kumimoji="1" lang="en-US" altLang="ja-JP" sz="1050" dirty="0" smtClean="0"/>
                    </a:p>
                  </a:txBody>
                  <a:tcPr/>
                </a:tc>
                <a:tc>
                  <a:txBody>
                    <a:bodyPr/>
                    <a:lstStyle/>
                    <a:p>
                      <a:endParaRPr kumimoji="1" lang="ja-JP" altLang="en-US" sz="1050" dirty="0"/>
                    </a:p>
                  </a:txBody>
                  <a:tcPr/>
                </a:tc>
              </a:tr>
              <a:tr h="947192">
                <a:tc>
                  <a:txBody>
                    <a:bodyPr/>
                    <a:lstStyle/>
                    <a:p>
                      <a:r>
                        <a:rPr kumimoji="1" lang="ja-JP" altLang="en-US" sz="1050" dirty="0" smtClean="0"/>
                        <a:t>施設入所者</a:t>
                      </a:r>
                      <a:endParaRPr kumimoji="1" lang="en-US" altLang="ja-JP" sz="1050" dirty="0" smtClean="0"/>
                    </a:p>
                    <a:p>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a:t>
                      </a:r>
                      <a:r>
                        <a:rPr kumimoji="1" lang="en-US" altLang="ja-JP" sz="1000" dirty="0" smtClean="0"/>
                        <a:t>H24</a:t>
                      </a:r>
                      <a:r>
                        <a:rPr kumimoji="1" lang="ja-JP" altLang="en-US" sz="1000" dirty="0" smtClean="0"/>
                        <a:t>：</a:t>
                      </a:r>
                      <a:r>
                        <a:rPr kumimoji="1" lang="ja-JP" altLang="en-US" sz="1000" dirty="0" err="1" smtClean="0"/>
                        <a:t>障がい</a:t>
                      </a:r>
                      <a:r>
                        <a:rPr kumimoji="1" lang="ja-JP" altLang="en-US" sz="1000" dirty="0" smtClean="0"/>
                        <a:t>者事例　№</a:t>
                      </a:r>
                      <a:r>
                        <a:rPr kumimoji="1" lang="en-US" altLang="ja-JP" sz="1000" dirty="0" smtClean="0"/>
                        <a:t>.6</a:t>
                      </a:r>
                      <a:r>
                        <a:rPr kumimoji="1" lang="ja-JP" altLang="en-US" sz="1000" dirty="0" smtClean="0"/>
                        <a:t>＞</a:t>
                      </a:r>
                      <a:endParaRPr kumimoji="1" lang="ja-JP" altLang="en-US" sz="1050" dirty="0"/>
                    </a:p>
                  </a:txBody>
                  <a:tcPr/>
                </a:tc>
                <a:tc>
                  <a:txBody>
                    <a:bodyPr/>
                    <a:lstStyle/>
                    <a:p>
                      <a:r>
                        <a:rPr kumimoji="1" lang="ja-JP" altLang="en-US" sz="1050" dirty="0" smtClean="0"/>
                        <a:t>➢施設サービス利用者における留意点を提示</a:t>
                      </a:r>
                      <a:endParaRPr kumimoji="1" lang="en-US" altLang="ja-JP" sz="1050" dirty="0" smtClean="0"/>
                    </a:p>
                    <a:p>
                      <a:r>
                        <a:rPr kumimoji="1" lang="ja-JP" altLang="en-US" sz="1050" dirty="0" smtClean="0"/>
                        <a:t>（ライフステージを支援する観点、地域生活移行に向けたエンパワメント等；施設生活に適応するという観点だけではなく、将来を見すえて本人が希望する生活を実現する目標となっているか）</a:t>
                      </a:r>
                      <a:endParaRPr kumimoji="1" lang="en-US" altLang="ja-JP" sz="1050" dirty="0" smtClean="0"/>
                    </a:p>
                    <a:p>
                      <a:r>
                        <a:rPr kumimoji="1" lang="ja-JP" altLang="en-US" sz="1050" dirty="0" smtClean="0"/>
                        <a:t>➢施設での支援内容との調整、連携</a:t>
                      </a:r>
                      <a:endParaRPr kumimoji="1" lang="ja-JP" altLang="en-US" sz="1050" dirty="0"/>
                    </a:p>
                  </a:txBody>
                  <a:tcPr/>
                </a:tc>
                <a:tc>
                  <a:txBody>
                    <a:bodyPr/>
                    <a:lstStyle/>
                    <a:p>
                      <a:r>
                        <a:rPr kumimoji="1" lang="ja-JP" altLang="en-US" sz="1050" dirty="0" smtClean="0"/>
                        <a:t>・施設の個別支援計画との連携、調整</a:t>
                      </a:r>
                      <a:endParaRPr kumimoji="1" lang="en-US" altLang="ja-JP" sz="1050" dirty="0" smtClean="0"/>
                    </a:p>
                    <a:p>
                      <a:r>
                        <a:rPr kumimoji="1" lang="ja-JP" altLang="en-US" sz="1050" dirty="0" smtClean="0"/>
                        <a:t>・地域移行に向けた目標、支援等</a:t>
                      </a:r>
                      <a:endParaRPr kumimoji="1" lang="ja-JP" altLang="en-US" sz="1050" dirty="0"/>
                    </a:p>
                  </a:txBody>
                  <a:tcPr/>
                </a:tc>
                <a:tc>
                  <a:txBody>
                    <a:bodyPr/>
                    <a:lstStyle/>
                    <a:p>
                      <a:endParaRPr kumimoji="1" lang="ja-JP" altLang="en-US" sz="1050" dirty="0"/>
                    </a:p>
                  </a:txBody>
                  <a:tcPr/>
                </a:tc>
              </a:tr>
              <a:tr h="878592">
                <a:tc>
                  <a:txBody>
                    <a:bodyPr/>
                    <a:lstStyle/>
                    <a:p>
                      <a:r>
                        <a:rPr kumimoji="1" lang="ja-JP" altLang="en-US" sz="1050" dirty="0" smtClean="0"/>
                        <a:t>（精神科病院からの）地域生活移行</a:t>
                      </a:r>
                      <a:endParaRPr kumimoji="1" lang="en-US" altLang="ja-JP" sz="1050" dirty="0" smtClean="0"/>
                    </a:p>
                    <a:p>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a:t>
                      </a:r>
                      <a:r>
                        <a:rPr kumimoji="1" lang="en-US" altLang="ja-JP" sz="1000" dirty="0" smtClean="0"/>
                        <a:t>H24</a:t>
                      </a:r>
                      <a:r>
                        <a:rPr kumimoji="1" lang="ja-JP" altLang="en-US" sz="1000" dirty="0" smtClean="0"/>
                        <a:t>：</a:t>
                      </a:r>
                      <a:r>
                        <a:rPr kumimoji="1" lang="ja-JP" altLang="en-US" sz="1000" dirty="0" err="1" smtClean="0"/>
                        <a:t>障がい</a:t>
                      </a:r>
                      <a:r>
                        <a:rPr kumimoji="1" lang="ja-JP" altLang="en-US" sz="1000" dirty="0" smtClean="0"/>
                        <a:t>者事例　№</a:t>
                      </a:r>
                      <a:r>
                        <a:rPr kumimoji="1" lang="en-US" altLang="ja-JP" sz="1000" dirty="0" smtClean="0"/>
                        <a:t>.5</a:t>
                      </a:r>
                      <a:r>
                        <a:rPr kumimoji="1" lang="ja-JP" altLang="en-US" sz="1000" dirty="0" smtClean="0"/>
                        <a:t>＞</a:t>
                      </a:r>
                    </a:p>
                    <a:p>
                      <a:endParaRPr kumimoji="1" lang="ja-JP" altLang="en-US" sz="1050" dirty="0"/>
                    </a:p>
                  </a:txBody>
                  <a:tcPr/>
                </a:tc>
                <a:tc>
                  <a:txBody>
                    <a:bodyPr/>
                    <a:lstStyle/>
                    <a:p>
                      <a:r>
                        <a:rPr kumimoji="1" lang="ja-JP" altLang="en-US" sz="1050" dirty="0" smtClean="0"/>
                        <a:t>➢地域生活への一連の移行の流れを提示</a:t>
                      </a:r>
                      <a:endParaRPr kumimoji="1" lang="en-US" altLang="ja-JP" sz="1050" dirty="0" smtClean="0"/>
                    </a:p>
                    <a:p>
                      <a:r>
                        <a:rPr kumimoji="1" lang="ja-JP" altLang="en-US" sz="1050" dirty="0" smtClean="0"/>
                        <a:t>（精神科病院、一般相談支援事業所、</a:t>
                      </a:r>
                      <a:r>
                        <a:rPr kumimoji="1" lang="ja-JP" altLang="en-US" sz="1050" dirty="0" err="1" smtClean="0"/>
                        <a:t>障がい</a:t>
                      </a:r>
                      <a:r>
                        <a:rPr kumimoji="1" lang="ja-JP" altLang="en-US" sz="1050" dirty="0" smtClean="0"/>
                        <a:t>福祉サービス事業所等との連携）</a:t>
                      </a:r>
                      <a:endParaRPr kumimoji="1" lang="en-US" altLang="ja-JP" sz="1050" dirty="0" smtClean="0"/>
                    </a:p>
                    <a:p>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➢地域移行支援の計画と支援内容、エンパワメント等</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➢地域定着支援の台帳、クライシスプランと実際の支援</a:t>
                      </a:r>
                      <a:endParaRPr kumimoji="1" lang="ja-JP" altLang="en-US" sz="1050" dirty="0"/>
                    </a:p>
                  </a:txBody>
                  <a:tcPr/>
                </a:tc>
                <a:tc>
                  <a:txBody>
                    <a:bodyPr/>
                    <a:lstStyle/>
                    <a:p>
                      <a:r>
                        <a:rPr kumimoji="1" lang="ja-JP" altLang="en-US" sz="1050" dirty="0" smtClean="0"/>
                        <a:t>・精神科病院から地域移行支援、地域定着支援を活用した単身生活に至るまでの支援。</a:t>
                      </a:r>
                      <a:endParaRPr kumimoji="1" lang="en-US" altLang="ja-JP" sz="1050" dirty="0" smtClean="0"/>
                    </a:p>
                    <a:p>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・地域移行支援計画と外出同行、住まいさがし等の実際の支援内容の紹介</a:t>
                      </a:r>
                      <a:endParaRPr kumimoji="1" lang="en-US" altLang="ja-JP" sz="1050" dirty="0" smtClean="0"/>
                    </a:p>
                    <a:p>
                      <a:r>
                        <a:rPr kumimoji="1" lang="ja-JP" altLang="en-US" sz="1050" dirty="0" smtClean="0"/>
                        <a:t>・地域定着支援台帳と緊急時支援等の実際の支援等の紹介</a:t>
                      </a:r>
                      <a:endParaRPr kumimoji="1" lang="ja-JP" altLang="en-US" sz="1050" dirty="0"/>
                    </a:p>
                  </a:txBody>
                  <a:tcPr/>
                </a:tc>
                <a:tc>
                  <a:txBody>
                    <a:bodyPr/>
                    <a:lstStyle/>
                    <a:p>
                      <a:endParaRPr kumimoji="1" lang="ja-JP" altLang="en-US" sz="1050" dirty="0"/>
                    </a:p>
                  </a:txBody>
                  <a:tcPr/>
                </a:tc>
              </a:tr>
              <a:tr h="481960">
                <a:tc>
                  <a:txBody>
                    <a:bodyPr/>
                    <a:lstStyle/>
                    <a:p>
                      <a:r>
                        <a:rPr kumimoji="1" lang="ja-JP" altLang="en-US" sz="1050" dirty="0" err="1" smtClean="0"/>
                        <a:t>障がい</a:t>
                      </a:r>
                      <a:r>
                        <a:rPr kumimoji="1" lang="ja-JP" altLang="en-US" sz="1050" dirty="0" smtClean="0"/>
                        <a:t>児</a:t>
                      </a:r>
                      <a:endParaRPr kumimoji="1" lang="en-US" altLang="ja-JP" sz="1050" dirty="0" smtClean="0"/>
                    </a:p>
                    <a:p>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a:t>
                      </a:r>
                      <a:r>
                        <a:rPr kumimoji="1" lang="en-US" altLang="ja-JP" sz="1000" dirty="0" smtClean="0"/>
                        <a:t>H24</a:t>
                      </a:r>
                      <a:r>
                        <a:rPr kumimoji="1" lang="ja-JP" altLang="en-US" sz="1000" dirty="0" smtClean="0"/>
                        <a:t>：</a:t>
                      </a:r>
                      <a:r>
                        <a:rPr kumimoji="1" lang="ja-JP" altLang="en-US" sz="1000" dirty="0" err="1" smtClean="0"/>
                        <a:t>障がい</a:t>
                      </a:r>
                      <a:r>
                        <a:rPr kumimoji="1" lang="ja-JP" altLang="en-US" sz="1000" dirty="0" smtClean="0"/>
                        <a:t>児事例　</a:t>
                      </a:r>
                      <a:r>
                        <a:rPr kumimoji="1" lang="ja-JP" altLang="en-US" sz="1000" dirty="0" smtClean="0">
                          <a:solidFill>
                            <a:srgbClr val="FF0000"/>
                          </a:solidFill>
                        </a:rPr>
                        <a:t>№</a:t>
                      </a:r>
                      <a:r>
                        <a:rPr kumimoji="1" lang="en-US" altLang="ja-JP" sz="1000" dirty="0" smtClean="0">
                          <a:solidFill>
                            <a:srgbClr val="FF0000"/>
                          </a:solidFill>
                        </a:rPr>
                        <a:t>.5</a:t>
                      </a:r>
                      <a:r>
                        <a:rPr kumimoji="1" lang="ja-JP" altLang="en-US" sz="1000" dirty="0" smtClean="0"/>
                        <a:t>＞</a:t>
                      </a:r>
                      <a:endParaRPr kumimoji="1" lang="ja-JP" altLang="en-US" sz="1000" dirty="0"/>
                    </a:p>
                  </a:txBody>
                  <a:tcPr/>
                </a:tc>
                <a:tc>
                  <a:txBody>
                    <a:bodyPr/>
                    <a:lstStyle/>
                    <a:p>
                      <a:r>
                        <a:rPr kumimoji="1" lang="ja-JP" altLang="en-US" sz="1050" dirty="0" smtClean="0"/>
                        <a:t>➢関係機関（通所支援事業所、児童相談所等）</a:t>
                      </a:r>
                      <a:endParaRPr kumimoji="1" lang="en-US" altLang="ja-JP" sz="1050" dirty="0" smtClean="0"/>
                    </a:p>
                    <a:p>
                      <a:r>
                        <a:rPr kumimoji="1" lang="ja-JP" altLang="en-US" sz="1050" dirty="0" smtClean="0"/>
                        <a:t>　との連携</a:t>
                      </a:r>
                      <a:endParaRPr kumimoji="1" lang="en-US" altLang="ja-JP" sz="1050" dirty="0" smtClean="0"/>
                    </a:p>
                    <a:p>
                      <a:r>
                        <a:rPr kumimoji="1" lang="ja-JP" altLang="en-US" sz="1050" dirty="0" smtClean="0"/>
                        <a:t>➢家族支援と本人支援の調整</a:t>
                      </a:r>
                      <a:endParaRPr kumimoji="1" lang="ja-JP" altLang="en-US" sz="1050" dirty="0"/>
                    </a:p>
                  </a:txBody>
                  <a:tcPr/>
                </a:tc>
                <a:tc>
                  <a:txBody>
                    <a:bodyPr/>
                    <a:lstStyle/>
                    <a:p>
                      <a:r>
                        <a:rPr kumimoji="1" lang="ja-JP" altLang="en-US" sz="1050" dirty="0" smtClean="0"/>
                        <a:t>・本人と家族のニーズの調整及び双方の支援の観点から目標を設定し、サービスを利用</a:t>
                      </a:r>
                      <a:endParaRPr kumimoji="1" lang="en-US" altLang="ja-JP" sz="1050" dirty="0" smtClean="0"/>
                    </a:p>
                    <a:p>
                      <a:endParaRPr kumimoji="1" lang="ja-JP" altLang="en-US" sz="1050" dirty="0">
                        <a:solidFill>
                          <a:srgbClr val="FF0000"/>
                        </a:solidFill>
                      </a:endParaRPr>
                    </a:p>
                  </a:txBody>
                  <a:tcPr/>
                </a:tc>
                <a:tc>
                  <a:txBody>
                    <a:bodyPr/>
                    <a:lstStyle/>
                    <a:p>
                      <a:endParaRPr kumimoji="1" lang="ja-JP" altLang="en-US" sz="1050" dirty="0"/>
                    </a:p>
                  </a:txBody>
                  <a:tcPr/>
                </a:tc>
              </a:tr>
            </a:tbl>
          </a:graphicData>
        </a:graphic>
      </p:graphicFrame>
      <p:sp>
        <p:nvSpPr>
          <p:cNvPr id="4" name="タイトル 1"/>
          <p:cNvSpPr txBox="1">
            <a:spLocks/>
          </p:cNvSpPr>
          <p:nvPr/>
        </p:nvSpPr>
        <p:spPr>
          <a:xfrm>
            <a:off x="457200" y="274638"/>
            <a:ext cx="8229600"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rPr>
              <a:t>事例（案）</a:t>
            </a:r>
            <a:endParaRPr lang="ja-JP" altLang="en-US" sz="2400" b="1" dirty="0">
              <a:solidFill>
                <a:schemeClr val="bg1"/>
              </a:solidFill>
            </a:endParaRPr>
          </a:p>
        </p:txBody>
      </p:sp>
      <p:sp>
        <p:nvSpPr>
          <p:cNvPr id="6" name="テキスト ボックス 5"/>
          <p:cNvSpPr txBox="1"/>
          <p:nvPr/>
        </p:nvSpPr>
        <p:spPr>
          <a:xfrm>
            <a:off x="457200" y="5229200"/>
            <a:ext cx="8229600" cy="1546577"/>
          </a:xfrm>
          <a:prstGeom prst="rect">
            <a:avLst/>
          </a:prstGeom>
          <a:noFill/>
        </p:spPr>
        <p:txBody>
          <a:bodyPr wrap="square" rtlCol="0">
            <a:spAutoFit/>
          </a:bodyPr>
          <a:lstStyle/>
          <a:p>
            <a:r>
              <a:rPr kumimoji="1" lang="ja-JP" altLang="en-US" sz="1050" dirty="0" smtClean="0"/>
              <a:t>◆その他のケース（案）（コラムとして）</a:t>
            </a:r>
            <a:endParaRPr kumimoji="1" lang="en-US" altLang="ja-JP" sz="1050" dirty="0" smtClean="0"/>
          </a:p>
          <a:p>
            <a:r>
              <a:rPr lang="ja-JP" altLang="en-US" sz="1050" dirty="0"/>
              <a:t>　</a:t>
            </a:r>
            <a:r>
              <a:rPr lang="ja-JP" altLang="en-US" sz="1050" dirty="0" smtClean="0"/>
              <a:t>・ニーズの把握が難しいケース、本人（又は家族）が支援を受け入れないケース等</a:t>
            </a:r>
            <a:endParaRPr lang="en-US" altLang="ja-JP" sz="1050" dirty="0" smtClean="0"/>
          </a:p>
          <a:p>
            <a:r>
              <a:rPr lang="ja-JP" altLang="en-US" sz="1050" dirty="0"/>
              <a:t>　</a:t>
            </a:r>
            <a:r>
              <a:rPr lang="ja-JP" altLang="en-US" sz="1050" dirty="0" smtClean="0"/>
              <a:t>・医療的ケア、</a:t>
            </a:r>
            <a:r>
              <a:rPr lang="ja-JP" altLang="en-US" sz="1050" dirty="0" err="1" smtClean="0"/>
              <a:t>触法障がい</a:t>
            </a:r>
            <a:r>
              <a:rPr lang="ja-JP" altLang="en-US" sz="1050" dirty="0" smtClean="0"/>
              <a:t>者のケース　等　</a:t>
            </a:r>
            <a:endParaRPr lang="en-US" altLang="ja-JP" sz="1050" dirty="0"/>
          </a:p>
          <a:p>
            <a:endParaRPr kumimoji="1" lang="en-US" altLang="ja-JP" sz="1050" dirty="0" smtClean="0"/>
          </a:p>
          <a:p>
            <a:r>
              <a:rPr kumimoji="1" lang="ja-JP" altLang="en-US" sz="1050" dirty="0" smtClean="0"/>
              <a:t>○地域移行支援の活用例</a:t>
            </a:r>
            <a:endParaRPr kumimoji="1" lang="en-US" altLang="ja-JP" sz="1050" dirty="0" smtClean="0"/>
          </a:p>
          <a:p>
            <a:r>
              <a:rPr lang="ja-JP" altLang="en-US" sz="1050" dirty="0" smtClean="0"/>
              <a:t>　・具体的な支援内容（体験宿泊、障がい福祉サービスの利用）とご本人の気持ちの揺れ、変化への対応等</a:t>
            </a:r>
            <a:endParaRPr kumimoji="1" lang="en-US" altLang="ja-JP" sz="1050" dirty="0" smtClean="0"/>
          </a:p>
          <a:p>
            <a:r>
              <a:rPr kumimoji="1" lang="ja-JP" altLang="en-US" sz="1050" dirty="0" smtClean="0"/>
              <a:t>○地域定着支援の活用例</a:t>
            </a:r>
            <a:endParaRPr kumimoji="1" lang="en-US" altLang="ja-JP" sz="1050" dirty="0" smtClean="0"/>
          </a:p>
          <a:p>
            <a:r>
              <a:rPr kumimoji="1" lang="ja-JP" altLang="en-US" sz="1050" dirty="0" smtClean="0"/>
              <a:t>　・（モニタリングではなく、）地域定着支援による見守り支援例（在宅生活を継続している方で活用した事例、家族と同居しているが活用した事例）</a:t>
            </a:r>
            <a:r>
              <a:rPr lang="ja-JP" altLang="en-US" sz="1050" dirty="0" smtClean="0"/>
              <a:t>、実際の支援等（緊急時支援の実施状況）</a:t>
            </a:r>
            <a:endParaRPr kumimoji="1" lang="ja-JP" altLang="en-US" sz="1050" dirty="0"/>
          </a:p>
        </p:txBody>
      </p:sp>
      <p:sp>
        <p:nvSpPr>
          <p:cNvPr id="2" name="スライド番号プレースホルダー 1"/>
          <p:cNvSpPr>
            <a:spLocks noGrp="1"/>
          </p:cNvSpPr>
          <p:nvPr>
            <p:ph type="sldNum" sz="quarter" idx="12"/>
          </p:nvPr>
        </p:nvSpPr>
        <p:spPr>
          <a:xfrm>
            <a:off x="6986669" y="6492875"/>
            <a:ext cx="2133600" cy="365125"/>
          </a:xfrm>
        </p:spPr>
        <p:txBody>
          <a:bodyPr/>
          <a:lstStyle/>
          <a:p>
            <a:fld id="{1C2C60DF-5D73-46A2-8FFF-B4A756D3B2D0}" type="slidenum">
              <a:rPr kumimoji="1" lang="ja-JP" altLang="en-US" smtClean="0"/>
              <a:t>3</a:t>
            </a:fld>
            <a:endParaRPr kumimoji="1" lang="ja-JP" altLang="en-US" dirty="0"/>
          </a:p>
        </p:txBody>
      </p:sp>
    </p:spTree>
    <p:extLst>
      <p:ext uri="{BB962C8B-B14F-4D97-AF65-F5344CB8AC3E}">
        <p14:creationId xmlns:p14="http://schemas.microsoft.com/office/powerpoint/2010/main" val="117287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23528" y="274638"/>
            <a:ext cx="8496944"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rPr>
              <a:t>検討スケジュール（案）</a:t>
            </a:r>
            <a:endParaRPr lang="ja-JP" altLang="en-US" sz="2400" b="1" dirty="0">
              <a:solidFill>
                <a:schemeClr val="bg1"/>
              </a:solidFill>
            </a:endParaRPr>
          </a:p>
        </p:txBody>
      </p:sp>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ext uri="{D42A27DB-BD31-4B8C-83A1-F6EECF244321}">
                <p14:modId xmlns:p14="http://schemas.microsoft.com/office/powerpoint/2010/main" val="123970507"/>
              </p:ext>
            </p:extLst>
          </p:nvPr>
        </p:nvGraphicFramePr>
        <p:xfrm>
          <a:off x="343592" y="861060"/>
          <a:ext cx="8476880" cy="5761836"/>
        </p:xfrm>
        <a:graphic>
          <a:graphicData uri="http://schemas.openxmlformats.org/drawingml/2006/table">
            <a:tbl>
              <a:tblPr firstRow="1" bandRow="1">
                <a:tableStyleId>{5C22544A-7EE6-4342-B048-85BDC9FD1C3A}</a:tableStyleId>
              </a:tblPr>
              <a:tblGrid>
                <a:gridCol w="712320"/>
                <a:gridCol w="1440160"/>
                <a:gridCol w="4104456"/>
                <a:gridCol w="2219944"/>
              </a:tblGrid>
              <a:tr h="216024">
                <a:tc>
                  <a:txBody>
                    <a:bodyPr/>
                    <a:lstStyle/>
                    <a:p>
                      <a:pPr algn="ctr"/>
                      <a:r>
                        <a:rPr kumimoji="1" lang="ja-JP" altLang="en-US" sz="1400" dirty="0" smtClean="0"/>
                        <a:t>年月</a:t>
                      </a:r>
                      <a:endParaRPr kumimoji="1" lang="ja-JP" altLang="en-US" sz="1400" dirty="0"/>
                    </a:p>
                  </a:txBody>
                  <a:tcPr>
                    <a:lnB w="9525" cap="flat" cmpd="sng" algn="ctr">
                      <a:solidFill>
                        <a:schemeClr val="tx1"/>
                      </a:solidFill>
                      <a:prstDash val="solid"/>
                      <a:round/>
                      <a:headEnd type="none" w="med" len="med"/>
                      <a:tailEnd type="none" w="med" len="med"/>
                    </a:lnB>
                  </a:tcPr>
                </a:tc>
                <a:tc>
                  <a:txBody>
                    <a:bodyPr/>
                    <a:lstStyle/>
                    <a:p>
                      <a:pPr algn="ctr"/>
                      <a:r>
                        <a:rPr kumimoji="1" lang="ja-JP" altLang="en-US" sz="1400" dirty="0" smtClean="0"/>
                        <a:t>部　会</a:t>
                      </a:r>
                      <a:endParaRPr kumimoji="1" lang="ja-JP" altLang="en-US" sz="1400" dirty="0"/>
                    </a:p>
                  </a:txBody>
                  <a:tcPr>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ja-JP" altLang="en-US" sz="1400" dirty="0" smtClean="0"/>
                        <a:t>検討内容（案）</a:t>
                      </a:r>
                      <a:endParaRPr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ja-JP" altLang="en-US" sz="1400" dirty="0" smtClean="0"/>
                        <a:t>参考</a:t>
                      </a:r>
                      <a:endParaRPr lang="ja-JP" altLang="en-US" sz="1400" dirty="0"/>
                    </a:p>
                  </a:txBody>
                  <a:tcPr>
                    <a:lnL w="12700" cap="flat" cmpd="sng" algn="ctr">
                      <a:solidFill>
                        <a:schemeClr val="bg1"/>
                      </a:solidFill>
                      <a:prstDash val="solid"/>
                      <a:round/>
                      <a:headEnd type="none" w="med" len="med"/>
                      <a:tailEnd type="none" w="med" len="med"/>
                    </a:lnL>
                    <a:lnB w="9525" cap="flat" cmpd="sng" algn="ctr">
                      <a:solidFill>
                        <a:schemeClr val="tx1"/>
                      </a:solidFill>
                      <a:prstDash val="solid"/>
                      <a:round/>
                      <a:headEnd type="none" w="med" len="med"/>
                      <a:tailEnd type="none" w="med" len="med"/>
                    </a:lnB>
                  </a:tcPr>
                </a:tc>
              </a:tr>
              <a:tr h="2469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6</a:t>
                      </a:r>
                      <a:r>
                        <a:rPr kumimoji="1" lang="ja-JP" altLang="en-US" sz="1800" dirty="0" smtClean="0"/>
                        <a:t>月</a:t>
                      </a:r>
                      <a:endParaRPr kumimoji="1" lang="en-US" altLang="ja-JP" sz="1800" dirty="0" smtClean="0"/>
                    </a:p>
                  </a:txBody>
                  <a:tcPr anchor="ctr">
                    <a:lnT w="9525" cap="flat" cmpd="sng" algn="ctr">
                      <a:solidFill>
                        <a:schemeClr val="tx1"/>
                      </a:solidFill>
                      <a:prstDash val="solid"/>
                      <a:round/>
                      <a:headEnd type="none" w="med" len="med"/>
                      <a:tailEnd type="none" w="med" len="med"/>
                    </a:lnT>
                  </a:tcPr>
                </a:tc>
                <a:tc>
                  <a:txBody>
                    <a:bodyPr/>
                    <a:lstStyle/>
                    <a:p>
                      <a:endParaRPr kumimoji="1" lang="en-US" altLang="ja-JP" sz="1600" dirty="0" smtClean="0"/>
                    </a:p>
                  </a:txBody>
                  <a:tcPr>
                    <a:lnT w="9525" cap="flat" cmpd="sng" algn="ctr">
                      <a:solidFill>
                        <a:schemeClr val="tx1"/>
                      </a:solidFill>
                      <a:prstDash val="solid"/>
                      <a:round/>
                      <a:headEnd type="none" w="med" len="med"/>
                      <a:tailEnd type="none" w="med" len="med"/>
                    </a:lnT>
                  </a:tcPr>
                </a:tc>
                <a:tc>
                  <a:txBody>
                    <a:bodyPr/>
                    <a:lstStyle/>
                    <a:p>
                      <a:endParaRPr kumimoji="1" lang="en-US" altLang="ja-JP" sz="1600" dirty="0" smtClean="0"/>
                    </a:p>
                  </a:txBody>
                  <a:tcPr>
                    <a:lnT w="9525" cap="flat" cmpd="sng" algn="ctr">
                      <a:solidFill>
                        <a:schemeClr val="tx1"/>
                      </a:solidFill>
                      <a:prstDash val="solid"/>
                      <a:round/>
                      <a:headEnd type="none" w="med" len="med"/>
                      <a:tailEnd type="none" w="med" len="med"/>
                    </a:lnT>
                  </a:tcPr>
                </a:tc>
                <a:tc>
                  <a:txBody>
                    <a:bodyPr/>
                    <a:lstStyle/>
                    <a:p>
                      <a:endParaRPr kumimoji="1" lang="en-US" altLang="ja-JP" sz="1050" dirty="0" smtClean="0"/>
                    </a:p>
                  </a:txBody>
                  <a:tcPr>
                    <a:lnT w="9525" cap="flat" cmpd="sng" algn="ctr">
                      <a:solidFill>
                        <a:schemeClr val="tx1"/>
                      </a:solidFill>
                      <a:prstDash val="solid"/>
                      <a:round/>
                      <a:headEnd type="none" w="med" len="med"/>
                      <a:tailEnd type="none" w="med" len="med"/>
                    </a:lnT>
                  </a:tcPr>
                </a:tc>
              </a:tr>
              <a:tr h="1152128">
                <a:tc>
                  <a:txBody>
                    <a:bodyPr/>
                    <a:lstStyle/>
                    <a:p>
                      <a:pPr algn="ctr"/>
                      <a:r>
                        <a:rPr kumimoji="1" lang="en-US" altLang="ja-JP" sz="1800" dirty="0" smtClean="0"/>
                        <a:t>7</a:t>
                      </a:r>
                      <a:r>
                        <a:rPr kumimoji="1" lang="ja-JP" altLang="en-US" sz="1800" dirty="0" smtClean="0"/>
                        <a:t>月</a:t>
                      </a:r>
                      <a:endParaRPr kumimoji="1" lang="ja-JP"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◆第</a:t>
                      </a:r>
                      <a:r>
                        <a:rPr kumimoji="1" lang="en-US" altLang="ja-JP" sz="1600" dirty="0" smtClean="0"/>
                        <a:t>1</a:t>
                      </a:r>
                      <a:r>
                        <a:rPr kumimoji="1" lang="ja-JP" altLang="en-US" sz="1600" dirty="0" smtClean="0"/>
                        <a:t>回部会</a:t>
                      </a:r>
                      <a:endParaRPr kumimoji="1" lang="ja-JP" altLang="en-US" sz="1600" dirty="0"/>
                    </a:p>
                  </a:txBody>
                  <a:tcPr/>
                </a:tc>
                <a:tc>
                  <a:txBody>
                    <a:bodyPr/>
                    <a:lstStyle/>
                    <a:p>
                      <a:endParaRPr kumimoji="1" lang="en-US" altLang="ja-JP" sz="1600" dirty="0" smtClean="0"/>
                    </a:p>
                  </a:txBody>
                  <a:tcPr/>
                </a:tc>
                <a:tc>
                  <a:txBody>
                    <a:bodyPr/>
                    <a:lstStyle/>
                    <a:p>
                      <a:endParaRPr kumimoji="1" lang="en-US" altLang="ja-JP" sz="1050" dirty="0" smtClean="0"/>
                    </a:p>
                  </a:txBody>
                  <a:tcPr/>
                </a:tc>
              </a:tr>
              <a:tr h="457220">
                <a:tc>
                  <a:txBody>
                    <a:bodyPr/>
                    <a:lstStyle/>
                    <a:p>
                      <a:pPr algn="ctr"/>
                      <a:r>
                        <a:rPr kumimoji="1" lang="en-US" altLang="ja-JP" sz="1800" dirty="0" smtClean="0"/>
                        <a:t>8</a:t>
                      </a:r>
                      <a:r>
                        <a:rPr kumimoji="1" lang="ja-JP" altLang="en-US" sz="1800" dirty="0" smtClean="0"/>
                        <a:t>月</a:t>
                      </a:r>
                      <a:endParaRPr kumimoji="1" lang="ja-JP" altLang="en-US" sz="1800" dirty="0"/>
                    </a:p>
                  </a:txBody>
                  <a:tcPr anchor="ctr"/>
                </a:tc>
                <a:tc>
                  <a:txBody>
                    <a:bodyPr/>
                    <a:lstStyle/>
                    <a:p>
                      <a:endParaRPr kumimoji="1" lang="ja-JP" altLang="en-US" sz="1600" dirty="0"/>
                    </a:p>
                  </a:txBody>
                  <a:tcPr/>
                </a:tc>
                <a:tc>
                  <a:txBody>
                    <a:bodyPr/>
                    <a:lstStyle/>
                    <a:p>
                      <a:endParaRPr kumimoji="1" lang="en-US" altLang="ja-JP"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txBody>
                  <a:tcPr/>
                </a:tc>
              </a:tr>
              <a:tr h="780648">
                <a:tc>
                  <a:txBody>
                    <a:bodyPr/>
                    <a:lstStyle/>
                    <a:p>
                      <a:pPr algn="ctr"/>
                      <a:r>
                        <a:rPr kumimoji="1" lang="en-US" altLang="ja-JP" sz="1800" dirty="0" smtClean="0"/>
                        <a:t>9</a:t>
                      </a:r>
                      <a:r>
                        <a:rPr kumimoji="1" lang="ja-JP" altLang="en-US" sz="1800" dirty="0" smtClean="0"/>
                        <a:t>月</a:t>
                      </a:r>
                      <a:endParaRPr kumimoji="1" lang="ja-JP" altLang="en-US" sz="1800" dirty="0"/>
                    </a:p>
                  </a:txBody>
                  <a:tcPr anchor="ctr"/>
                </a:tc>
                <a:tc>
                  <a:txBody>
                    <a:bodyPr/>
                    <a:lstStyle/>
                    <a:p>
                      <a:r>
                        <a:rPr kumimoji="1" lang="ja-JP" altLang="en-US" sz="1600" dirty="0" smtClean="0">
                          <a:solidFill>
                            <a:schemeClr val="tx1"/>
                          </a:solidFill>
                        </a:rPr>
                        <a:t>◆第</a:t>
                      </a:r>
                      <a:r>
                        <a:rPr kumimoji="1" lang="en-US" altLang="ja-JP" sz="1600" dirty="0" smtClean="0">
                          <a:solidFill>
                            <a:schemeClr val="tx1"/>
                          </a:solidFill>
                        </a:rPr>
                        <a:t>2</a:t>
                      </a:r>
                      <a:r>
                        <a:rPr kumimoji="1" lang="ja-JP" altLang="en-US" sz="1600" dirty="0" smtClean="0">
                          <a:solidFill>
                            <a:schemeClr val="tx1"/>
                          </a:solidFill>
                        </a:rPr>
                        <a:t>回部会</a:t>
                      </a:r>
                      <a:r>
                        <a:rPr kumimoji="1" lang="ja-JP" altLang="en-US" sz="1000" dirty="0" smtClean="0">
                          <a:solidFill>
                            <a:schemeClr val="tx1"/>
                          </a:solidFill>
                        </a:rPr>
                        <a:t>　</a:t>
                      </a:r>
                      <a:endParaRPr kumimoji="1" lang="ja-JP" altLang="en-US"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・相談支援従事者初任者研修修了（</a:t>
                      </a:r>
                      <a:r>
                        <a:rPr kumimoji="1" lang="en-US" altLang="ja-JP" sz="1050" dirty="0" smtClean="0"/>
                        <a:t>1</a:t>
                      </a:r>
                      <a:r>
                        <a:rPr kumimoji="1" lang="ja-JP" altLang="en-US" sz="1050" dirty="0" smtClean="0"/>
                        <a:t>回目）</a:t>
                      </a:r>
                      <a:endParaRPr kumimoji="1" lang="ja-JP" altLang="en-US" sz="1050" dirty="0"/>
                    </a:p>
                  </a:txBody>
                  <a:tcPr/>
                </a:tc>
              </a:tr>
              <a:tr h="720080">
                <a:tc>
                  <a:txBody>
                    <a:bodyPr/>
                    <a:lstStyle/>
                    <a:p>
                      <a:pPr algn="ctr"/>
                      <a:r>
                        <a:rPr kumimoji="1" lang="en-US" altLang="ja-JP" sz="1800" dirty="0" smtClean="0"/>
                        <a:t>10</a:t>
                      </a:r>
                      <a:r>
                        <a:rPr kumimoji="1" lang="ja-JP" altLang="en-US" sz="1800" dirty="0" smtClean="0"/>
                        <a:t>月</a:t>
                      </a:r>
                      <a:endParaRPr kumimoji="1" lang="ja-JP" altLang="en-US" sz="1800" dirty="0"/>
                    </a:p>
                  </a:txBody>
                  <a:tcPr anchor="ctr"/>
                </a:tc>
                <a:tc>
                  <a:txBody>
                    <a:bodyPr/>
                    <a:lstStyle/>
                    <a:p>
                      <a:r>
                        <a:rPr kumimoji="1" lang="ja-JP" altLang="en-US" sz="1600" dirty="0" smtClean="0">
                          <a:solidFill>
                            <a:schemeClr val="tx1"/>
                          </a:solidFill>
                        </a:rPr>
                        <a:t>◆第</a:t>
                      </a:r>
                      <a:r>
                        <a:rPr kumimoji="1" lang="en-US" altLang="ja-JP" sz="1600" dirty="0" smtClean="0">
                          <a:solidFill>
                            <a:schemeClr val="tx1"/>
                          </a:solidFill>
                        </a:rPr>
                        <a:t>3</a:t>
                      </a:r>
                      <a:r>
                        <a:rPr kumimoji="1" lang="ja-JP" altLang="en-US" sz="1600" dirty="0" smtClean="0">
                          <a:solidFill>
                            <a:schemeClr val="tx1"/>
                          </a:solidFill>
                        </a:rPr>
                        <a:t>回部会</a:t>
                      </a:r>
                      <a:endParaRPr kumimoji="1" lang="en-US" altLang="ja-JP" sz="1600" dirty="0" smtClean="0">
                        <a:solidFill>
                          <a:schemeClr val="tx1"/>
                        </a:solidFill>
                      </a:endParaRPr>
                    </a:p>
                    <a:p>
                      <a:r>
                        <a:rPr kumimoji="1" lang="ja-JP" altLang="en-US" sz="1000" dirty="0" smtClean="0">
                          <a:solidFill>
                            <a:schemeClr val="tx1"/>
                          </a:solidFill>
                        </a:rPr>
                        <a:t>　</a:t>
                      </a:r>
                      <a:endParaRPr kumimoji="1" lang="ja-JP" altLang="en-US" sz="1000" dirty="0">
                        <a:solidFill>
                          <a:schemeClr val="tx1"/>
                        </a:solidFill>
                      </a:endParaRPr>
                    </a:p>
                  </a:txBody>
                  <a:tcPr/>
                </a:tc>
                <a:tc>
                  <a:txBody>
                    <a:bodyPr/>
                    <a:lstStyle/>
                    <a:p>
                      <a:endParaRPr kumimoji="1" lang="ja-JP" altLang="en-US" sz="1600" dirty="0"/>
                    </a:p>
                  </a:txBody>
                  <a:tcPr/>
                </a:tc>
                <a:tc>
                  <a:txBody>
                    <a:bodyPr/>
                    <a:lstStyle/>
                    <a:p>
                      <a:endParaRPr kumimoji="1" lang="ja-JP" altLang="en-US" sz="1050" dirty="0"/>
                    </a:p>
                  </a:txBody>
                  <a:tcPr/>
                </a:tc>
              </a:tr>
              <a:tr h="266563">
                <a:tc>
                  <a:txBody>
                    <a:bodyPr/>
                    <a:lstStyle/>
                    <a:p>
                      <a:pPr algn="ctr"/>
                      <a:r>
                        <a:rPr kumimoji="1" lang="en-US" altLang="ja-JP" sz="1800" dirty="0" smtClean="0"/>
                        <a:t>11</a:t>
                      </a:r>
                      <a:r>
                        <a:rPr kumimoji="1" lang="ja-JP" altLang="en-US" sz="1800" dirty="0" smtClean="0"/>
                        <a:t>月</a:t>
                      </a:r>
                      <a:endParaRPr kumimoji="1" lang="ja-JP" altLang="en-US" sz="1800" dirty="0"/>
                    </a:p>
                  </a:txBody>
                  <a:tcPr anchor="ctr"/>
                </a:tc>
                <a:tc>
                  <a:txBody>
                    <a:bodyPr/>
                    <a:lstStyle/>
                    <a:p>
                      <a:endParaRPr kumimoji="1" lang="ja-JP" altLang="en-US" sz="1200" dirty="0">
                        <a:solidFill>
                          <a:schemeClr val="tx1"/>
                        </a:solidFill>
                      </a:endParaRPr>
                    </a:p>
                  </a:txBody>
                  <a:tcPr/>
                </a:tc>
                <a:tc>
                  <a:txBody>
                    <a:bodyPr/>
                    <a:lstStyle/>
                    <a:p>
                      <a:endParaRPr kumimoji="1" lang="ja-JP" altLang="en-US" sz="1600" dirty="0"/>
                    </a:p>
                  </a:txBody>
                  <a:tcPr/>
                </a:tc>
                <a:tc>
                  <a:txBody>
                    <a:bodyPr/>
                    <a:lstStyle/>
                    <a:p>
                      <a:r>
                        <a:rPr kumimoji="1" lang="ja-JP" altLang="en-US" sz="1050" dirty="0" smtClean="0"/>
                        <a:t>・相談支援従事者初任者研修修了（</a:t>
                      </a:r>
                      <a:r>
                        <a:rPr kumimoji="1" lang="en-US" altLang="ja-JP" sz="1050" dirty="0" smtClean="0"/>
                        <a:t>2</a:t>
                      </a:r>
                      <a:r>
                        <a:rPr kumimoji="1" lang="ja-JP" altLang="en-US" sz="1050" dirty="0" smtClean="0"/>
                        <a:t>回目）</a:t>
                      </a:r>
                      <a:endParaRPr kumimoji="1" lang="ja-JP" altLang="en-US" sz="1050" dirty="0"/>
                    </a:p>
                  </a:txBody>
                  <a:tcPr/>
                </a:tc>
              </a:tr>
              <a:tr h="188835">
                <a:tc>
                  <a:txBody>
                    <a:bodyPr/>
                    <a:lstStyle/>
                    <a:p>
                      <a:pPr algn="ctr"/>
                      <a:r>
                        <a:rPr kumimoji="1" lang="en-US" altLang="ja-JP" sz="1800" dirty="0" smtClean="0"/>
                        <a:t>12</a:t>
                      </a:r>
                      <a:r>
                        <a:rPr kumimoji="1" lang="ja-JP" altLang="en-US" sz="1800" dirty="0" smtClean="0"/>
                        <a:t>月</a:t>
                      </a:r>
                      <a:endParaRPr kumimoji="1" lang="ja-JP" altLang="en-US" sz="1800" dirty="0"/>
                    </a:p>
                  </a:txBody>
                  <a:tcPr anchor="ct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050" dirty="0" smtClean="0"/>
                        <a:t>・相談支援従事者初任者研修修了（</a:t>
                      </a:r>
                      <a:r>
                        <a:rPr kumimoji="1" lang="en-US" altLang="ja-JP" sz="1050" dirty="0" smtClean="0"/>
                        <a:t>3</a:t>
                      </a:r>
                      <a:r>
                        <a:rPr kumimoji="1" lang="ja-JP" altLang="en-US" sz="1050" dirty="0" smtClean="0"/>
                        <a:t>回目）</a:t>
                      </a:r>
                      <a:endParaRPr kumimoji="1" lang="ja-JP" altLang="en-US" sz="1050" dirty="0"/>
                    </a:p>
                  </a:txBody>
                  <a:tcPr/>
                </a:tc>
              </a:tr>
              <a:tr h="182222">
                <a:tc>
                  <a:txBody>
                    <a:bodyPr/>
                    <a:lstStyle/>
                    <a:p>
                      <a:pPr algn="ctr"/>
                      <a:r>
                        <a:rPr kumimoji="1" lang="en-US" altLang="ja-JP" sz="1800" dirty="0" smtClean="0"/>
                        <a:t>1</a:t>
                      </a:r>
                      <a:r>
                        <a:rPr kumimoji="1" lang="ja-JP" altLang="en-US" sz="1800" dirty="0" smtClean="0"/>
                        <a:t>月</a:t>
                      </a:r>
                      <a:endParaRPr kumimoji="1" lang="ja-JP"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endParaRPr kumimoji="1" lang="ja-JP" altLang="en-US" sz="1200" dirty="0"/>
                    </a:p>
                  </a:txBody>
                  <a:tcPr/>
                </a:tc>
                <a:tc>
                  <a:txBody>
                    <a:bodyPr/>
                    <a:lstStyle/>
                    <a:p>
                      <a:endParaRPr kumimoji="1" lang="ja-JP" altLang="en-US" sz="1050" dirty="0"/>
                    </a:p>
                  </a:txBody>
                  <a:tcPr/>
                </a:tc>
              </a:tr>
              <a:tr h="176502">
                <a:tc>
                  <a:txBody>
                    <a:bodyPr/>
                    <a:lstStyle/>
                    <a:p>
                      <a:pPr algn="ctr"/>
                      <a:r>
                        <a:rPr kumimoji="1" lang="en-US" altLang="ja-JP" sz="1800" dirty="0" smtClean="0"/>
                        <a:t>2</a:t>
                      </a:r>
                      <a:r>
                        <a:rPr kumimoji="1" lang="ja-JP" altLang="en-US" sz="1800" dirty="0" smtClean="0"/>
                        <a:t>月</a:t>
                      </a:r>
                      <a:endParaRPr kumimoji="1" lang="ja-JP" altLang="en-US" sz="1800" dirty="0"/>
                    </a:p>
                  </a:txBody>
                  <a:tcPr anchor="ctr"/>
                </a:tc>
                <a:tc>
                  <a:txBody>
                    <a:bodyPr/>
                    <a:lstStyle/>
                    <a:p>
                      <a:endParaRPr kumimoji="1" lang="ja-JP" altLang="en-US" sz="1000" dirty="0">
                        <a:solidFill>
                          <a:schemeClr val="tx1"/>
                        </a:solidFill>
                      </a:endParaRPr>
                    </a:p>
                  </a:txBody>
                  <a:tcPr/>
                </a:tc>
                <a:tc>
                  <a:txBody>
                    <a:bodyPr/>
                    <a:lstStyle/>
                    <a:p>
                      <a:endParaRPr kumimoji="1" lang="ja-JP" altLang="en-US" sz="1600" dirty="0">
                        <a:solidFill>
                          <a:schemeClr val="tx1"/>
                        </a:solidFill>
                      </a:endParaRPr>
                    </a:p>
                  </a:txBody>
                  <a:tcPr/>
                </a:tc>
                <a:tc>
                  <a:txBody>
                    <a:bodyPr/>
                    <a:lstStyle/>
                    <a:p>
                      <a:endParaRPr kumimoji="1" lang="ja-JP" altLang="en-US" sz="1050" dirty="0">
                        <a:solidFill>
                          <a:schemeClr val="tx1"/>
                        </a:solidFill>
                      </a:endParaRPr>
                    </a:p>
                  </a:txBody>
                  <a:tcPr/>
                </a:tc>
              </a:tr>
              <a:tr h="378688">
                <a:tc>
                  <a:txBody>
                    <a:bodyPr/>
                    <a:lstStyle/>
                    <a:p>
                      <a:pPr algn="ctr"/>
                      <a:r>
                        <a:rPr kumimoji="1" lang="en-US" altLang="ja-JP" sz="1800" dirty="0" smtClean="0"/>
                        <a:t>3</a:t>
                      </a:r>
                      <a:r>
                        <a:rPr kumimoji="1" lang="ja-JP" altLang="en-US" sz="1800" dirty="0" smtClean="0"/>
                        <a:t>月</a:t>
                      </a:r>
                      <a:endParaRPr kumimoji="1" lang="ja-JP" altLang="en-US" sz="1800" dirty="0"/>
                    </a:p>
                  </a:txBody>
                  <a:tcPr anchor="ctr"/>
                </a:tc>
                <a:tc>
                  <a:txBody>
                    <a:bodyPr/>
                    <a:lstStyle/>
                    <a:p>
                      <a:endParaRPr kumimoji="1" lang="ja-JP" altLang="en-US" sz="1200" dirty="0">
                        <a:solidFill>
                          <a:schemeClr val="tx1"/>
                        </a:solidFill>
                      </a:endParaRPr>
                    </a:p>
                  </a:txBody>
                  <a:tcPr/>
                </a:tc>
                <a:tc>
                  <a:txBody>
                    <a:bodyPr/>
                    <a:lstStyle/>
                    <a:p>
                      <a:endParaRPr kumimoji="1" lang="ja-JP" altLang="en-US" sz="1600" dirty="0">
                        <a:solidFill>
                          <a:schemeClr val="tx1"/>
                        </a:solidFill>
                      </a:endParaRPr>
                    </a:p>
                  </a:txBody>
                  <a:tcPr/>
                </a:tc>
                <a:tc>
                  <a:txBody>
                    <a:bodyPr/>
                    <a:lstStyle/>
                    <a:p>
                      <a:r>
                        <a:rPr kumimoji="1" lang="ja-JP" altLang="en-US" sz="1100" dirty="0" smtClean="0">
                          <a:solidFill>
                            <a:schemeClr val="tx1"/>
                          </a:solidFill>
                        </a:rPr>
                        <a:t>★支給決定前のサービス等利用計画案提出に係る経過措置終了</a:t>
                      </a:r>
                      <a:endParaRPr kumimoji="1" lang="ja-JP" altLang="en-US" sz="1100" dirty="0">
                        <a:solidFill>
                          <a:schemeClr val="tx1"/>
                        </a:solidFill>
                      </a:endParaRPr>
                    </a:p>
                  </a:txBody>
                  <a:tcPr/>
                </a:tc>
              </a:tr>
            </a:tbl>
          </a:graphicData>
        </a:graphic>
      </p:graphicFrame>
      <p:sp>
        <p:nvSpPr>
          <p:cNvPr id="5" name="下矢印 4"/>
          <p:cNvSpPr/>
          <p:nvPr/>
        </p:nvSpPr>
        <p:spPr>
          <a:xfrm>
            <a:off x="4397435" y="2289863"/>
            <a:ext cx="349130" cy="41634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2655910" y="1556792"/>
            <a:ext cx="3785875" cy="1152128"/>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●平成</a:t>
            </a:r>
            <a:r>
              <a:rPr lang="en-US" altLang="ja-JP" sz="1050" dirty="0" smtClean="0">
                <a:solidFill>
                  <a:schemeClr val="tx1"/>
                </a:solidFill>
              </a:rPr>
              <a:t>26</a:t>
            </a:r>
            <a:r>
              <a:rPr lang="ja-JP" altLang="en-US" sz="1050" dirty="0" smtClean="0">
                <a:solidFill>
                  <a:schemeClr val="tx1"/>
                </a:solidFill>
              </a:rPr>
              <a:t>年度事業計画</a:t>
            </a:r>
            <a:r>
              <a:rPr lang="en-US" altLang="ja-JP" sz="1050" dirty="0" smtClean="0">
                <a:solidFill>
                  <a:schemeClr val="tx1"/>
                </a:solidFill>
              </a:rPr>
              <a:t>(</a:t>
            </a:r>
            <a:r>
              <a:rPr lang="ja-JP" altLang="en-US" sz="1050" dirty="0" smtClean="0">
                <a:solidFill>
                  <a:schemeClr val="tx1"/>
                </a:solidFill>
              </a:rPr>
              <a:t>案）についての審議</a:t>
            </a:r>
            <a:endParaRPr kumimoji="1" lang="en-US" altLang="ja-JP" sz="1050" dirty="0" smtClean="0">
              <a:solidFill>
                <a:schemeClr val="tx1"/>
              </a:solidFill>
            </a:endParaRPr>
          </a:p>
          <a:p>
            <a:r>
              <a:rPr kumimoji="1" lang="en-US" altLang="ja-JP" sz="1050" dirty="0" smtClean="0">
                <a:solidFill>
                  <a:schemeClr val="tx1"/>
                </a:solidFill>
              </a:rPr>
              <a:t>【</a:t>
            </a:r>
            <a:r>
              <a:rPr kumimoji="1" lang="ja-JP" altLang="en-US" sz="1050" dirty="0" smtClean="0">
                <a:solidFill>
                  <a:schemeClr val="tx1"/>
                </a:solidFill>
              </a:rPr>
              <a:t>構成について</a:t>
            </a:r>
            <a:r>
              <a:rPr kumimoji="1" lang="en-US" altLang="ja-JP" sz="1050" dirty="0" smtClean="0">
                <a:solidFill>
                  <a:schemeClr val="tx1"/>
                </a:solidFill>
              </a:rPr>
              <a:t>】</a:t>
            </a:r>
          </a:p>
          <a:p>
            <a:r>
              <a:rPr lang="ja-JP" altLang="en-US" sz="1050" dirty="0">
                <a:solidFill>
                  <a:schemeClr val="tx1"/>
                </a:solidFill>
              </a:rPr>
              <a:t>　</a:t>
            </a:r>
            <a:r>
              <a:rPr lang="ja-JP" altLang="en-US" sz="1050" dirty="0" smtClean="0">
                <a:solidFill>
                  <a:schemeClr val="tx1"/>
                </a:solidFill>
              </a:rPr>
              <a:t>・ハンドブック内容等についての検討</a:t>
            </a:r>
            <a:endParaRPr kumimoji="1" lang="en-US" altLang="ja-JP" sz="1050" dirty="0" smtClean="0">
              <a:solidFill>
                <a:schemeClr val="tx1"/>
              </a:solidFill>
            </a:endParaRPr>
          </a:p>
          <a:p>
            <a:r>
              <a:rPr kumimoji="1" lang="en-US" altLang="ja-JP" sz="1050" dirty="0" smtClean="0">
                <a:solidFill>
                  <a:schemeClr val="tx1"/>
                </a:solidFill>
              </a:rPr>
              <a:t>【</a:t>
            </a:r>
            <a:r>
              <a:rPr kumimoji="1" lang="ja-JP" altLang="en-US" sz="1050" dirty="0" smtClean="0">
                <a:solidFill>
                  <a:schemeClr val="tx1"/>
                </a:solidFill>
              </a:rPr>
              <a:t>事例について</a:t>
            </a:r>
            <a:r>
              <a:rPr kumimoji="1" lang="en-US" altLang="ja-JP" sz="1050" dirty="0" smtClean="0">
                <a:solidFill>
                  <a:schemeClr val="tx1"/>
                </a:solidFill>
              </a:rPr>
              <a:t>】</a:t>
            </a:r>
            <a:r>
              <a:rPr kumimoji="1" lang="ja-JP" altLang="en-US" sz="1050" dirty="0" smtClean="0">
                <a:solidFill>
                  <a:schemeClr val="tx1"/>
                </a:solidFill>
              </a:rPr>
              <a:t>　</a:t>
            </a:r>
            <a:endParaRPr kumimoji="1" lang="en-US" altLang="ja-JP" sz="1050" dirty="0" smtClean="0">
              <a:solidFill>
                <a:schemeClr val="tx1"/>
              </a:solidFill>
            </a:endParaRPr>
          </a:p>
          <a:p>
            <a:r>
              <a:rPr kumimoji="1" lang="ja-JP" altLang="en-US" sz="1050" dirty="0" smtClean="0">
                <a:solidFill>
                  <a:schemeClr val="tx1"/>
                </a:solidFill>
              </a:rPr>
              <a:t>　・事例（ケーステーマ）の確定</a:t>
            </a:r>
            <a:endParaRPr kumimoji="1" lang="en-US" altLang="ja-JP" sz="1050" dirty="0" smtClean="0">
              <a:solidFill>
                <a:schemeClr val="tx1"/>
              </a:solidFill>
            </a:endParaRPr>
          </a:p>
          <a:p>
            <a:r>
              <a:rPr lang="ja-JP" altLang="en-US" sz="1050" dirty="0" smtClean="0">
                <a:solidFill>
                  <a:schemeClr val="tx1"/>
                </a:solidFill>
              </a:rPr>
              <a:t>　・事例ごとのイメージ調整、内容、ねらい（着眼点）等の検討</a:t>
            </a:r>
            <a:endParaRPr kumimoji="1" lang="en-US" altLang="ja-JP" sz="1050" dirty="0" smtClean="0">
              <a:solidFill>
                <a:schemeClr val="tx1"/>
              </a:solidFill>
            </a:endParaRPr>
          </a:p>
          <a:p>
            <a:r>
              <a:rPr lang="ja-JP" altLang="en-US" sz="1050" dirty="0" smtClean="0">
                <a:solidFill>
                  <a:schemeClr val="tx1"/>
                </a:solidFill>
              </a:rPr>
              <a:t>　・事例執筆依頼　　　　　　　　　　　　　　　　　　　　　等</a:t>
            </a:r>
            <a:endParaRPr kumimoji="1" lang="en-US" altLang="ja-JP" sz="1050" dirty="0" smtClean="0">
              <a:solidFill>
                <a:schemeClr val="tx1"/>
              </a:solidFill>
            </a:endParaRPr>
          </a:p>
        </p:txBody>
      </p:sp>
      <p:sp>
        <p:nvSpPr>
          <p:cNvPr id="7" name="正方形/長方形 6"/>
          <p:cNvSpPr/>
          <p:nvPr/>
        </p:nvSpPr>
        <p:spPr>
          <a:xfrm>
            <a:off x="2678951" y="3182637"/>
            <a:ext cx="3785875" cy="669608"/>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●相談支援ハンドブック（改訂版）　たたき（案）についての審議</a:t>
            </a:r>
            <a:endParaRPr lang="en-US" altLang="ja-JP" sz="1050" dirty="0" smtClean="0">
              <a:solidFill>
                <a:schemeClr val="tx1"/>
              </a:solidFill>
            </a:endParaRPr>
          </a:p>
          <a:p>
            <a:r>
              <a:rPr lang="ja-JP" altLang="en-US" sz="1050" dirty="0" smtClean="0">
                <a:solidFill>
                  <a:schemeClr val="tx1"/>
                </a:solidFill>
              </a:rPr>
              <a:t>　・相談支援ハンドブック　たたき（案）の検討</a:t>
            </a:r>
            <a:endParaRPr lang="en-US" altLang="ja-JP" sz="1050" dirty="0" smtClean="0">
              <a:solidFill>
                <a:schemeClr val="tx1"/>
              </a:solidFill>
            </a:endParaRPr>
          </a:p>
          <a:p>
            <a:r>
              <a:rPr lang="ja-JP" altLang="en-US" sz="1050" dirty="0" smtClean="0">
                <a:solidFill>
                  <a:schemeClr val="tx1"/>
                </a:solidFill>
              </a:rPr>
              <a:t>　・事例にかかる内容、</a:t>
            </a:r>
            <a:r>
              <a:rPr kumimoji="1" lang="ja-JP" altLang="en-US" sz="1050" dirty="0" smtClean="0">
                <a:solidFill>
                  <a:schemeClr val="tx1"/>
                </a:solidFill>
              </a:rPr>
              <a:t>課題分析、ニーズ等の整理にかかる検討</a:t>
            </a:r>
            <a:endParaRPr kumimoji="1" lang="en-US" altLang="ja-JP" sz="1200" dirty="0" smtClean="0">
              <a:solidFill>
                <a:schemeClr val="tx1"/>
              </a:solidFill>
            </a:endParaRPr>
          </a:p>
          <a:p>
            <a:endParaRPr kumimoji="1" lang="ja-JP" altLang="en-US" sz="1200" dirty="0">
              <a:solidFill>
                <a:schemeClr val="tx1"/>
              </a:solidFill>
            </a:endParaRPr>
          </a:p>
        </p:txBody>
      </p:sp>
      <p:sp>
        <p:nvSpPr>
          <p:cNvPr id="8" name="正方形/長方形 7"/>
          <p:cNvSpPr/>
          <p:nvPr/>
        </p:nvSpPr>
        <p:spPr>
          <a:xfrm>
            <a:off x="2667542" y="3933056"/>
            <a:ext cx="3808915" cy="590204"/>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●相談支援ハンドブック（改訂版）のまとめ</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・事例等最終確認</a:t>
            </a:r>
            <a:endParaRPr lang="en-US" altLang="ja-JP" sz="1050" dirty="0" smtClean="0">
              <a:solidFill>
                <a:schemeClr val="tx1"/>
              </a:solidFill>
            </a:endParaRPr>
          </a:p>
          <a:p>
            <a:r>
              <a:rPr kumimoji="1" lang="ja-JP" altLang="en-US" sz="1050" dirty="0" smtClean="0">
                <a:solidFill>
                  <a:schemeClr val="tx1"/>
                </a:solidFill>
              </a:rPr>
              <a:t>　・ガイドブック（改訂）まとめ</a:t>
            </a:r>
            <a:endParaRPr kumimoji="1" lang="en-US" altLang="ja-JP" sz="1050" dirty="0" smtClean="0">
              <a:solidFill>
                <a:schemeClr val="tx1"/>
              </a:solidFill>
            </a:endParaRPr>
          </a:p>
          <a:p>
            <a:endParaRPr kumimoji="1" lang="en-US" altLang="ja-JP" sz="105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p:txBody>
      </p:sp>
      <p:sp>
        <p:nvSpPr>
          <p:cNvPr id="9" name="正方形/長方形 8"/>
          <p:cNvSpPr/>
          <p:nvPr/>
        </p:nvSpPr>
        <p:spPr>
          <a:xfrm>
            <a:off x="2655910" y="4653598"/>
            <a:ext cx="3808916" cy="416676"/>
          </a:xfrm>
          <a:prstGeom prst="rect">
            <a:avLst/>
          </a:prstGeom>
          <a:solidFill>
            <a:schemeClr val="accent6">
              <a:lumMod val="20000"/>
              <a:lumOff val="80000"/>
            </a:schemeClr>
          </a:solidFill>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200" dirty="0" smtClean="0">
                <a:solidFill>
                  <a:schemeClr val="tx1"/>
                </a:solidFill>
              </a:rPr>
              <a:t>ハンドブックの周知、活用等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（市町村等への通知、ホームページ等での周知）</a:t>
            </a:r>
            <a:endParaRPr lang="en-US" altLang="ja-JP" sz="1200" dirty="0" smtClean="0">
              <a:solidFill>
                <a:schemeClr val="tx1"/>
              </a:solidFill>
            </a:endParaRPr>
          </a:p>
          <a:p>
            <a:endParaRPr kumimoji="1" lang="ja-JP" altLang="en-US" sz="1200" dirty="0">
              <a:ln w="38100">
                <a:solidFill>
                  <a:schemeClr val="tx1"/>
                </a:solidFill>
              </a:ln>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4</a:t>
            </a:fld>
            <a:endParaRPr kumimoji="1" lang="ja-JP" altLang="en-US" dirty="0"/>
          </a:p>
        </p:txBody>
      </p:sp>
    </p:spTree>
    <p:extLst>
      <p:ext uri="{BB962C8B-B14F-4D97-AF65-F5344CB8AC3E}">
        <p14:creationId xmlns:p14="http://schemas.microsoft.com/office/powerpoint/2010/main" val="2351126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1042</Words>
  <Application>Microsoft Office PowerPoint</Application>
  <PresentationFormat>画面に合わせる (4:3)</PresentationFormat>
  <Paragraphs>205</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事例の構成イメージ</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75</cp:revision>
  <cp:lastPrinted>2014-07-24T09:09:55Z</cp:lastPrinted>
  <dcterms:created xsi:type="dcterms:W3CDTF">2014-05-26T00:08:15Z</dcterms:created>
  <dcterms:modified xsi:type="dcterms:W3CDTF">2014-07-24T09:11:48Z</dcterms:modified>
</cp:coreProperties>
</file>