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FF00"/>
    <a:srgbClr val="3003F1"/>
    <a:srgbClr val="EC0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1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4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6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7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37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7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56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14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83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79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0A0C-4F07-4BDC-9C99-13CEBF62B0CC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0966-2299-4BA5-B8F3-C4D5FC769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9765" y="637620"/>
            <a:ext cx="5841664" cy="35855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 smtClean="0"/>
              <a:t>■グループインタビュー</a:t>
            </a:r>
            <a:endParaRPr lang="en-US" altLang="ja-JP" sz="1600" b="1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＜</a:t>
            </a:r>
            <a:r>
              <a:rPr lang="ja-JP" altLang="en-US" sz="1400" dirty="0" smtClean="0"/>
              <a:t>目的＞</a:t>
            </a:r>
            <a:endParaRPr lang="en-US" altLang="ja-JP" sz="1400" dirty="0" smtClean="0"/>
          </a:p>
          <a:p>
            <a:r>
              <a:rPr lang="ja-JP" altLang="en-US" sz="1400" dirty="0" smtClean="0"/>
              <a:t>　行政や支援者では気づきにくい、当事者だから感じる社会的養護の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課題や改善点を抽出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/>
              <a:t>＜</a:t>
            </a:r>
            <a:r>
              <a:rPr lang="ja-JP" altLang="en-US" sz="1400" dirty="0" smtClean="0"/>
              <a:t>方法＞</a:t>
            </a:r>
            <a:endParaRPr lang="en-US" altLang="ja-JP" sz="1400" dirty="0" smtClean="0"/>
          </a:p>
          <a:p>
            <a:r>
              <a:rPr lang="ja-JP" altLang="en-US" sz="1400" dirty="0" smtClean="0"/>
              <a:t>・当事者である子どもの属性を整理し、</a:t>
            </a:r>
            <a:r>
              <a:rPr lang="en-US" altLang="ja-JP" sz="1400" dirty="0" smtClean="0"/>
              <a:t>6</a:t>
            </a:r>
            <a:r>
              <a:rPr lang="ja-JP" altLang="en-US" sz="1400" dirty="0" smtClean="0"/>
              <a:t>名程度のグループを６つ設定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内訳）児童養護施設（大舎・小舎）、児童心理治療施設、</a:t>
            </a:r>
            <a:endParaRPr lang="en-US" altLang="ja-JP" sz="1400" dirty="0"/>
          </a:p>
          <a:p>
            <a:r>
              <a:rPr lang="ja-JP" altLang="en-US" sz="1400" dirty="0" smtClean="0"/>
              <a:t>　　　　児童自立支援施設、母子生活支援施設、里親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⇒中高生年齢で、概ね男女が同数になるようグループを設定</a:t>
            </a:r>
            <a:endParaRPr lang="en-US" altLang="ja-JP" sz="1400" dirty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・対象者に対し、インタビュアー１名が調査項目に関する質問をし、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対象者に自由に発言を求める（２～３ｈ程度／回）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・グループインタビューの実施は</a:t>
            </a:r>
            <a:r>
              <a:rPr lang="ja-JP" altLang="en-US" sz="1400" dirty="0"/>
              <a:t>１</a:t>
            </a:r>
            <a:r>
              <a:rPr lang="ja-JP" altLang="en-US" sz="1400" dirty="0" smtClean="0"/>
              <a:t>回</a:t>
            </a:r>
            <a:endParaRPr lang="en-US" altLang="ja-JP" sz="14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6312" y="4400560"/>
            <a:ext cx="8263801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 smtClean="0"/>
              <a:t>■アンケート調査</a:t>
            </a:r>
            <a:endParaRPr lang="en-US" altLang="ja-JP" sz="1600" b="1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＜</a:t>
            </a:r>
            <a:r>
              <a:rPr lang="ja-JP" altLang="en-US" sz="1400" dirty="0" smtClean="0"/>
              <a:t>目的＞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意見の表明漏れを防ぐとともに、個人の意見を掘り下げる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/>
              <a:t>＜</a:t>
            </a:r>
            <a:r>
              <a:rPr lang="ja-JP" altLang="en-US" sz="1400" dirty="0" smtClean="0"/>
              <a:t>方法</a:t>
            </a:r>
            <a:r>
              <a:rPr lang="ja-JP" altLang="en-US" sz="1400" dirty="0"/>
              <a:t>＞</a:t>
            </a:r>
            <a:endParaRPr lang="en-US" altLang="ja-JP" sz="1400" dirty="0" smtClean="0"/>
          </a:p>
          <a:p>
            <a:r>
              <a:rPr lang="ja-JP" altLang="en-US" sz="1400" dirty="0" smtClean="0"/>
              <a:t>・グループインタビュー後、対象者全員に対しアンケートを実施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・アンケート用紙には、属性及び質問項目を記載し、グループインタビュー時で発言できなかった、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改めて述べておきたい内容を回答できるようにする</a:t>
            </a:r>
            <a:endParaRPr lang="ja-JP" altLang="en-US" sz="1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0" y="928"/>
            <a:ext cx="9144000" cy="3243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solidFill>
                  <a:schemeClr val="bg1"/>
                </a:solidFill>
              </a:rPr>
              <a:t>グループインタビューの実施について</a:t>
            </a:r>
          </a:p>
        </p:txBody>
      </p:sp>
      <p:sp>
        <p:nvSpPr>
          <p:cNvPr id="11" name="楕円 10"/>
          <p:cNvSpPr/>
          <p:nvPr/>
        </p:nvSpPr>
        <p:spPr>
          <a:xfrm>
            <a:off x="7062204" y="874618"/>
            <a:ext cx="936000" cy="93600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6028700" y="2596911"/>
            <a:ext cx="936000" cy="936000"/>
          </a:xfrm>
          <a:prstGeom prst="ellipse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8150842" y="1415887"/>
            <a:ext cx="936000" cy="9360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72030" y="806347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＜イメージ図＞</a:t>
            </a:r>
            <a:endParaRPr kumimoji="1" lang="ja-JP" altLang="en-US" sz="1200" dirty="0"/>
          </a:p>
        </p:txBody>
      </p:sp>
      <p:sp>
        <p:nvSpPr>
          <p:cNvPr id="15" name="楕円 14"/>
          <p:cNvSpPr/>
          <p:nvPr/>
        </p:nvSpPr>
        <p:spPr>
          <a:xfrm>
            <a:off x="7303039" y="2144922"/>
            <a:ext cx="490302" cy="5123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32437" y="1028793"/>
            <a:ext cx="10310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 smtClean="0"/>
              <a:t>児童養護</a:t>
            </a:r>
            <a:endParaRPr kumimoji="1" lang="en-US" altLang="ja-JP" sz="1100" dirty="0" smtClean="0"/>
          </a:p>
          <a:p>
            <a:pPr algn="ctr"/>
            <a:r>
              <a:rPr kumimoji="1" lang="ja-JP" altLang="en-US" sz="1100" dirty="0" smtClean="0"/>
              <a:t>本</a:t>
            </a:r>
            <a:r>
              <a:rPr kumimoji="1" lang="ja-JP" altLang="en-US" sz="1100" dirty="0"/>
              <a:t>園</a:t>
            </a:r>
            <a:r>
              <a:rPr kumimoji="1" lang="ja-JP" altLang="en-US" sz="1100" dirty="0" smtClean="0"/>
              <a:t>グループ</a:t>
            </a:r>
            <a:endParaRPr kumimoji="1" lang="en-US" altLang="ja-JP" sz="1100" dirty="0" smtClean="0"/>
          </a:p>
          <a:p>
            <a:pPr algn="ctr"/>
            <a:r>
              <a:rPr kumimoji="1" lang="ja-JP" altLang="en-US" sz="1100" dirty="0" smtClean="0"/>
              <a:t>（６名）</a:t>
            </a:r>
            <a:endParaRPr kumimoji="1" lang="ja-JP" altLang="en-US" sz="11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62245" y="272501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/>
              <a:t>児童</a:t>
            </a:r>
            <a:r>
              <a:rPr kumimoji="1" lang="ja-JP" altLang="en-US" sz="1000" dirty="0" smtClean="0"/>
              <a:t>心理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治療施設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グループ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（６名）</a:t>
            </a:r>
            <a:endParaRPr kumimoji="1" lang="ja-JP" altLang="en-US" sz="1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51455" y="1589915"/>
            <a:ext cx="74892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 smtClean="0"/>
              <a:t>里親</a:t>
            </a:r>
            <a:endParaRPr kumimoji="1" lang="en-US" altLang="ja-JP" sz="1100" dirty="0" smtClean="0"/>
          </a:p>
          <a:p>
            <a:pPr algn="ctr"/>
            <a:r>
              <a:rPr kumimoji="1" lang="ja-JP" altLang="en-US" sz="1100" dirty="0" smtClean="0"/>
              <a:t>グループ</a:t>
            </a:r>
            <a:endParaRPr kumimoji="1" lang="en-US" altLang="ja-JP" sz="1100" dirty="0" smtClean="0"/>
          </a:p>
          <a:p>
            <a:pPr algn="ctr"/>
            <a:r>
              <a:rPr kumimoji="1" lang="ja-JP" altLang="en-US" sz="1100" dirty="0" smtClean="0"/>
              <a:t>（６名）</a:t>
            </a:r>
            <a:endParaRPr kumimoji="1" lang="ja-JP" altLang="en-US" sz="11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48359" y="228894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/>
              <a:t>ｲﾝﾀﾋﾞｭｱｰ</a:t>
            </a:r>
            <a:endParaRPr kumimoji="1" lang="ja-JP" altLang="en-US" sz="900" b="1" dirty="0"/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7533564" y="1813699"/>
            <a:ext cx="978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7838050" y="2045628"/>
            <a:ext cx="271286" cy="151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6970035" y="2557476"/>
            <a:ext cx="273681" cy="17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楕円 19"/>
          <p:cNvSpPr/>
          <p:nvPr/>
        </p:nvSpPr>
        <p:spPr>
          <a:xfrm>
            <a:off x="5944931" y="1490048"/>
            <a:ext cx="936000" cy="936000"/>
          </a:xfrm>
          <a:prstGeom prst="ellipse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37175" y="1661941"/>
            <a:ext cx="117211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/>
              <a:t>児童養護</a:t>
            </a:r>
            <a:endParaRPr kumimoji="1" lang="en-US" altLang="ja-JP" sz="1100" dirty="0"/>
          </a:p>
          <a:p>
            <a:pPr algn="ctr"/>
            <a:r>
              <a:rPr kumimoji="1" lang="ja-JP" altLang="en-US" sz="1100"/>
              <a:t>小規模</a:t>
            </a:r>
            <a:r>
              <a:rPr kumimoji="1" lang="ja-JP" altLang="en-US" sz="1100" smtClean="0"/>
              <a:t>グループ</a:t>
            </a:r>
            <a:endParaRPr kumimoji="1" lang="en-US" altLang="ja-JP" sz="1100" dirty="0" smtClean="0"/>
          </a:p>
          <a:p>
            <a:pPr algn="ctr"/>
            <a:r>
              <a:rPr kumimoji="1" lang="ja-JP" altLang="en-US" sz="1100" dirty="0" smtClean="0"/>
              <a:t>（６名）</a:t>
            </a:r>
            <a:endParaRPr kumimoji="1" lang="ja-JP" altLang="en-US" sz="1100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7902582" y="2543354"/>
            <a:ext cx="231038" cy="148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楕円 25"/>
          <p:cNvSpPr/>
          <p:nvPr/>
        </p:nvSpPr>
        <p:spPr>
          <a:xfrm>
            <a:off x="7090380" y="3043577"/>
            <a:ext cx="936000" cy="936000"/>
          </a:xfrm>
          <a:prstGeom prst="ellipse">
            <a:avLst/>
          </a:prstGeom>
          <a:ln w="28575">
            <a:solidFill>
              <a:srgbClr val="EC08D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102049" y="3258549"/>
            <a:ext cx="95410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spc="-100" dirty="0" smtClean="0"/>
              <a:t>児童自立支援</a:t>
            </a:r>
            <a:endParaRPr kumimoji="1" lang="en-US" altLang="ja-JP" sz="1000" spc="-100" dirty="0" smtClean="0"/>
          </a:p>
          <a:p>
            <a:pPr algn="ctr"/>
            <a:r>
              <a:rPr kumimoji="1" lang="ja-JP" altLang="en-US" sz="1000" spc="-100" dirty="0" smtClean="0"/>
              <a:t>施設</a:t>
            </a:r>
            <a:r>
              <a:rPr kumimoji="1" lang="ja-JP" altLang="en-US" sz="1050" dirty="0" smtClean="0"/>
              <a:t>グループ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（６名）</a:t>
            </a:r>
            <a:endParaRPr kumimoji="1" lang="ja-JP" altLang="en-US" sz="1050" dirty="0"/>
          </a:p>
        </p:txBody>
      </p:sp>
      <p:sp>
        <p:nvSpPr>
          <p:cNvPr id="29" name="楕円 28"/>
          <p:cNvSpPr/>
          <p:nvPr/>
        </p:nvSpPr>
        <p:spPr>
          <a:xfrm>
            <a:off x="8163245" y="2607009"/>
            <a:ext cx="936000" cy="936000"/>
          </a:xfrm>
          <a:prstGeom prst="ellipse">
            <a:avLst/>
          </a:prstGeom>
          <a:ln w="28575">
            <a:solidFill>
              <a:srgbClr val="3003F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矢印コネクタ 29"/>
          <p:cNvCxnSpPr/>
          <p:nvPr/>
        </p:nvCxnSpPr>
        <p:spPr>
          <a:xfrm flipH="1" flipV="1">
            <a:off x="6993964" y="2047485"/>
            <a:ext cx="232801" cy="168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8160784" y="2820228"/>
            <a:ext cx="99257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 smtClean="0"/>
              <a:t>母子生活支援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施設グループ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（６名）</a:t>
            </a:r>
            <a:endParaRPr kumimoji="1" lang="ja-JP" altLang="en-US" sz="1050" dirty="0"/>
          </a:p>
        </p:txBody>
      </p:sp>
      <p:cxnSp>
        <p:nvCxnSpPr>
          <p:cNvPr id="33" name="直線矢印コネクタ 32"/>
          <p:cNvCxnSpPr/>
          <p:nvPr/>
        </p:nvCxnSpPr>
        <p:spPr>
          <a:xfrm flipH="1">
            <a:off x="7549484" y="2744019"/>
            <a:ext cx="978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8150842" y="63281"/>
            <a:ext cx="882015" cy="276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1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28"/>
            <a:ext cx="9144000" cy="324380"/>
          </a:xfrm>
          <a:solidFill>
            <a:srgbClr val="002060"/>
          </a:solidFill>
        </p:spPr>
        <p:txBody>
          <a:bodyPr anchor="b">
            <a:noAutofit/>
          </a:bodyPr>
          <a:lstStyle/>
          <a:p>
            <a:pPr algn="l"/>
            <a:r>
              <a:rPr lang="en-US" altLang="ja-JP" sz="1600" b="1" dirty="0" smtClean="0">
                <a:solidFill>
                  <a:schemeClr val="bg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補足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】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グループインタビュー</a:t>
            </a:r>
            <a:r>
              <a:rPr lang="ja-JP" altLang="en-US" sz="1600" b="1" smtClean="0">
                <a:solidFill>
                  <a:schemeClr val="bg1"/>
                </a:solidFill>
              </a:rPr>
              <a:t>の実施について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（属性抽出）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06010"/>
              </p:ext>
            </p:extLst>
          </p:nvPr>
        </p:nvGraphicFramePr>
        <p:xfrm>
          <a:off x="81886" y="777345"/>
          <a:ext cx="8987049" cy="4339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8561">
                  <a:extLst>
                    <a:ext uri="{9D8B030D-6E8A-4147-A177-3AD203B41FA5}">
                      <a16:colId xmlns:a16="http://schemas.microsoft.com/office/drawing/2014/main" val="1593563403"/>
                    </a:ext>
                  </a:extLst>
                </a:gridCol>
                <a:gridCol w="998561">
                  <a:extLst>
                    <a:ext uri="{9D8B030D-6E8A-4147-A177-3AD203B41FA5}">
                      <a16:colId xmlns:a16="http://schemas.microsoft.com/office/drawing/2014/main" val="3270057378"/>
                    </a:ext>
                  </a:extLst>
                </a:gridCol>
                <a:gridCol w="887476">
                  <a:extLst>
                    <a:ext uri="{9D8B030D-6E8A-4147-A177-3AD203B41FA5}">
                      <a16:colId xmlns:a16="http://schemas.microsoft.com/office/drawing/2014/main" val="4000273921"/>
                    </a:ext>
                  </a:extLst>
                </a:gridCol>
                <a:gridCol w="1109646">
                  <a:extLst>
                    <a:ext uri="{9D8B030D-6E8A-4147-A177-3AD203B41FA5}">
                      <a16:colId xmlns:a16="http://schemas.microsoft.com/office/drawing/2014/main" val="1082642794"/>
                    </a:ext>
                  </a:extLst>
                </a:gridCol>
                <a:gridCol w="998561">
                  <a:extLst>
                    <a:ext uri="{9D8B030D-6E8A-4147-A177-3AD203B41FA5}">
                      <a16:colId xmlns:a16="http://schemas.microsoft.com/office/drawing/2014/main" val="4043068668"/>
                    </a:ext>
                  </a:extLst>
                </a:gridCol>
                <a:gridCol w="998561">
                  <a:extLst>
                    <a:ext uri="{9D8B030D-6E8A-4147-A177-3AD203B41FA5}">
                      <a16:colId xmlns:a16="http://schemas.microsoft.com/office/drawing/2014/main" val="534638157"/>
                    </a:ext>
                  </a:extLst>
                </a:gridCol>
                <a:gridCol w="998561">
                  <a:extLst>
                    <a:ext uri="{9D8B030D-6E8A-4147-A177-3AD203B41FA5}">
                      <a16:colId xmlns:a16="http://schemas.microsoft.com/office/drawing/2014/main" val="1167900487"/>
                    </a:ext>
                  </a:extLst>
                </a:gridCol>
                <a:gridCol w="998561">
                  <a:extLst>
                    <a:ext uri="{9D8B030D-6E8A-4147-A177-3AD203B41FA5}">
                      <a16:colId xmlns:a16="http://schemas.microsoft.com/office/drawing/2014/main" val="365534575"/>
                    </a:ext>
                  </a:extLst>
                </a:gridCol>
                <a:gridCol w="998561">
                  <a:extLst>
                    <a:ext uri="{9D8B030D-6E8A-4147-A177-3AD203B41FA5}">
                      <a16:colId xmlns:a16="http://schemas.microsoft.com/office/drawing/2014/main" val="3694519657"/>
                    </a:ext>
                  </a:extLst>
                </a:gridCol>
              </a:tblGrid>
              <a:tr h="245660">
                <a:tc row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現時点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過去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429973"/>
                  </a:ext>
                </a:extLst>
              </a:tr>
              <a:tr h="604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乳児院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児童養護施設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児童心理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治療施設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児童自立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支援施設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母子生活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支援施設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里親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養育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里親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養子縁組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 smtClean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43331411"/>
                  </a:ext>
                </a:extLst>
              </a:tr>
              <a:tr h="5671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乳児院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084961"/>
                  </a:ext>
                </a:extLst>
              </a:tr>
              <a:tr h="4551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児童養護施設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〇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45700"/>
                  </a:ext>
                </a:extLst>
              </a:tr>
              <a:tr h="4551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児童心理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治療施設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53882"/>
                  </a:ext>
                </a:extLst>
              </a:tr>
              <a:tr h="4551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児童自立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支援施設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600347"/>
                  </a:ext>
                </a:extLst>
              </a:tr>
              <a:tr h="4551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母子生活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支援施設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968200"/>
                  </a:ext>
                </a:extLst>
              </a:tr>
              <a:tr h="4551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里親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養育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27788"/>
                  </a:ext>
                </a:extLst>
              </a:tr>
              <a:tr h="646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里親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養子縁組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 smtClean="0"/>
                        <a:t>ー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99000"/>
                  </a:ext>
                </a:extLst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81886" y="777345"/>
            <a:ext cx="992876" cy="8700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-51977" y="46868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■対象者の</a:t>
            </a:r>
            <a:r>
              <a:rPr lang="ja-JP" altLang="en-US" sz="1400" b="1" dirty="0" smtClean="0"/>
              <a:t>整理</a:t>
            </a:r>
            <a:endParaRPr lang="ja-JP" altLang="en-US" sz="1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0" y="5175645"/>
            <a:ext cx="888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基本は現時点で入所して</a:t>
            </a:r>
            <a:r>
              <a:rPr lang="ja-JP" altLang="en-US" sz="1200" dirty="0"/>
              <a:t>いる児童（中学生～高校生）と</a:t>
            </a:r>
            <a:r>
              <a:rPr lang="ja-JP" altLang="en-US" sz="1200" dirty="0" smtClean="0"/>
              <a:t>するが、退所済みの児童も対象とする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退所後は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年以内が目安</a:t>
            </a:r>
            <a:r>
              <a:rPr lang="ja-JP" altLang="en-US" sz="1200" dirty="0"/>
              <a:t>　</a:t>
            </a:r>
            <a:endParaRPr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/>
              <a:t>サンプル数が非常に少ないと思われるレアケースは対象外と</a:t>
            </a:r>
            <a:r>
              <a:rPr lang="ja-JP" altLang="en-US" sz="1200" dirty="0" smtClean="0"/>
              <a:t>する</a:t>
            </a:r>
            <a:endParaRPr lang="ja-JP" altLang="en-US" sz="1200" dirty="0"/>
          </a:p>
        </p:txBody>
      </p:sp>
      <p:sp>
        <p:nvSpPr>
          <p:cNvPr id="62" name="二等辺三角形 61"/>
          <p:cNvSpPr/>
          <p:nvPr/>
        </p:nvSpPr>
        <p:spPr>
          <a:xfrm rot="5400000">
            <a:off x="-89199" y="6119342"/>
            <a:ext cx="961479" cy="2028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8324" y="5800353"/>
            <a:ext cx="73661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/>
              <a:t>・上記票の破線に該当する施設をメインに設定（可能であれば該当施設退所者も参加）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・対象児童が所属する各施設に対し、児童の参加意向の確認等調整のうえ、対象者を決定</a:t>
            </a:r>
            <a:endParaRPr lang="ja-JP" altLang="en-US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1074762" y="2197290"/>
            <a:ext cx="999698" cy="2292823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13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>
          <a:xfrm>
            <a:off x="0" y="928"/>
            <a:ext cx="9144000" cy="3243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solidFill>
                  <a:schemeClr val="bg1"/>
                </a:solidFill>
              </a:rPr>
              <a:t>グループインタビューの実施に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ついて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06" y="477592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/>
              <a:t>■インタビューの内容について</a:t>
            </a:r>
            <a:r>
              <a:rPr lang="ja-JP" altLang="en-US" sz="1200" b="1" dirty="0"/>
              <a:t>　</a:t>
            </a:r>
          </a:p>
        </p:txBody>
      </p:sp>
      <p:sp>
        <p:nvSpPr>
          <p:cNvPr id="2" name="楕円 1"/>
          <p:cNvSpPr/>
          <p:nvPr/>
        </p:nvSpPr>
        <p:spPr>
          <a:xfrm>
            <a:off x="1360657" y="871870"/>
            <a:ext cx="2636875" cy="105295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5128134" y="864780"/>
            <a:ext cx="2537630" cy="106004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52034" y="902249"/>
            <a:ext cx="2314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　　</a:t>
            </a:r>
            <a:r>
              <a:rPr lang="ja-JP" altLang="en-US" sz="1200" b="1" dirty="0" smtClean="0"/>
              <a:t>　　　 </a:t>
            </a:r>
            <a:r>
              <a:rPr lang="ja-JP" altLang="en-US" sz="1200" b="1" u="sng" dirty="0" smtClean="0"/>
              <a:t>時系列別</a:t>
            </a:r>
            <a:endParaRPr lang="en-US" altLang="ja-JP" sz="1200" b="1" u="sng" dirty="0" smtClean="0"/>
          </a:p>
          <a:p>
            <a:r>
              <a:rPr lang="ja-JP" altLang="en-US" sz="1100" dirty="0" smtClean="0"/>
              <a:t>・アドミッションケア（入所時）</a:t>
            </a:r>
            <a:endParaRPr lang="en-US" altLang="ja-JP" sz="1100" dirty="0" smtClean="0"/>
          </a:p>
          <a:p>
            <a:r>
              <a:rPr lang="ja-JP" altLang="en-US" sz="1100" dirty="0" smtClean="0"/>
              <a:t>・インケア（措置中）</a:t>
            </a:r>
            <a:endParaRPr lang="en-US" altLang="ja-JP" sz="1100" dirty="0" smtClean="0"/>
          </a:p>
          <a:p>
            <a:r>
              <a:rPr lang="ja-JP" altLang="en-US" sz="1100" dirty="0" smtClean="0"/>
              <a:t>・リービングケア（自立支援）</a:t>
            </a:r>
            <a:endParaRPr lang="en-US" altLang="ja-JP" sz="1100" dirty="0" smtClean="0"/>
          </a:p>
          <a:p>
            <a:r>
              <a:rPr lang="ja-JP" altLang="en-US" sz="1100" dirty="0" smtClean="0"/>
              <a:t>・アフターケア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（退所後支援）</a:t>
            </a:r>
            <a:endParaRPr lang="ja-JP" altLang="en-US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57004" y="1003942"/>
            <a:ext cx="1780740" cy="61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 smtClean="0"/>
              <a:t>　　　</a:t>
            </a:r>
            <a:r>
              <a:rPr lang="ja-JP" altLang="en-US" sz="1200" b="1" u="sng" dirty="0" smtClean="0"/>
              <a:t>質問</a:t>
            </a:r>
            <a:r>
              <a:rPr lang="ja-JP" altLang="en-US" sz="1200" b="1" u="sng" dirty="0"/>
              <a:t>項目</a:t>
            </a:r>
            <a:endParaRPr lang="en-US" altLang="ja-JP" sz="1200" b="1" u="sng" dirty="0" smtClean="0"/>
          </a:p>
          <a:p>
            <a:pPr>
              <a:lnSpc>
                <a:spcPct val="150000"/>
              </a:lnSpc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下記テーマ参照</a:t>
            </a:r>
            <a:r>
              <a:rPr lang="ja-JP" altLang="en-US" sz="1200" dirty="0"/>
              <a:t>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10204" y="1158171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smtClean="0"/>
              <a:t>×</a:t>
            </a:r>
            <a:r>
              <a:rPr lang="ja-JP" altLang="en-US" sz="1200" dirty="0"/>
              <a:t>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502" y="2174312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/>
              <a:t>■基本質問項目について</a:t>
            </a:r>
            <a:r>
              <a:rPr lang="ja-JP" altLang="en-US" sz="1200" b="1" dirty="0"/>
              <a:t>　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896970"/>
              </p:ext>
            </p:extLst>
          </p:nvPr>
        </p:nvGraphicFramePr>
        <p:xfrm>
          <a:off x="1172732" y="2495189"/>
          <a:ext cx="7375418" cy="3514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128">
                  <a:extLst>
                    <a:ext uri="{9D8B030D-6E8A-4147-A177-3AD203B41FA5}">
                      <a16:colId xmlns:a16="http://schemas.microsoft.com/office/drawing/2014/main" val="936410969"/>
                    </a:ext>
                  </a:extLst>
                </a:gridCol>
                <a:gridCol w="5040290">
                  <a:extLst>
                    <a:ext uri="{9D8B030D-6E8A-4147-A177-3AD203B41FA5}">
                      <a16:colId xmlns:a16="http://schemas.microsoft.com/office/drawing/2014/main" val="3917422706"/>
                    </a:ext>
                  </a:extLst>
                </a:gridCol>
              </a:tblGrid>
              <a:tr h="3757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基本質問項目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具体的イメージ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499375"/>
                  </a:ext>
                </a:extLst>
              </a:tr>
              <a:tr h="375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施設内の人間関係について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職員、子ども同士などとの関係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33239"/>
                  </a:ext>
                </a:extLst>
              </a:tr>
              <a:tr h="375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施設外の人間関係について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教員、同級生などとの関係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2328645"/>
                  </a:ext>
                </a:extLst>
              </a:tr>
              <a:tr h="452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施設内の環境について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・衣食住について　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・スマートフォンやパソコン等の私物の所持について　　など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0318754"/>
                  </a:ext>
                </a:extLst>
              </a:tr>
              <a:tr h="6338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学校生活について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・学校は楽しいか　・友人と遊ぶことができているか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・学校で困ったことがあれば施設が助けてくれるか　　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・バイトや部活について　・進学や就職の悩み　　　　　など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912815"/>
                  </a:ext>
                </a:extLst>
              </a:tr>
              <a:tr h="452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家族との関係について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・実親や兄弟などの家族とのかかわりについて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・面会や交流の有無　　　　　　　　　　　　　　　　　など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1416651"/>
                  </a:ext>
                </a:extLst>
              </a:tr>
              <a:tr h="375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社会とのかかわりについて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・地域と交流があるか　　　　　　　　　　　　　　　　など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628556"/>
                  </a:ext>
                </a:extLst>
              </a:tr>
              <a:tr h="452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退所後について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・退所後も施設職員に会いたいと思うか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・退所後の不安　　　　　　　　　　　　　　　　　　　など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5882967"/>
                  </a:ext>
                </a:extLst>
              </a:tr>
            </a:tbl>
          </a:graphicData>
        </a:graphic>
      </p:graphicFrame>
      <p:sp>
        <p:nvSpPr>
          <p:cNvPr id="4" name="下矢印 3"/>
          <p:cNvSpPr/>
          <p:nvPr/>
        </p:nvSpPr>
        <p:spPr>
          <a:xfrm>
            <a:off x="221630" y="2482570"/>
            <a:ext cx="856546" cy="3508800"/>
          </a:xfrm>
          <a:prstGeom prst="downArrow">
            <a:avLst/>
          </a:prstGeom>
          <a:solidFill>
            <a:srgbClr val="6699FF"/>
          </a:solidFill>
          <a:ln>
            <a:noFill/>
          </a:ln>
          <a:effectLst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9070" y="3028068"/>
            <a:ext cx="461665" cy="184281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spc="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時　　系　　列</a:t>
            </a:r>
            <a:endParaRPr kumimoji="1" lang="ja-JP" altLang="en-US" b="1" spc="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28108" y="6108456"/>
            <a:ext cx="618630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00" dirty="0" smtClean="0"/>
              <a:t>※</a:t>
            </a:r>
            <a:r>
              <a:rPr lang="ja-JP" altLang="en-US" sz="1300" dirty="0" smtClean="0"/>
              <a:t>里親委託児童及び児童自立支援施設入所児童に対しては、質問項目は要調整</a:t>
            </a:r>
            <a:r>
              <a:rPr lang="ja-JP" altLang="en-US" sz="1300" b="1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350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401</Words>
  <Application>Microsoft Office PowerPoint</Application>
  <PresentationFormat>画面に合わせる (4:3)</PresentationFormat>
  <Paragraphs>169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【補足】グループインタビューの実施について（属性抽出）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2019-11-27T12:28:22Z</dcterms:created>
  <dcterms:modified xsi:type="dcterms:W3CDTF">2019-11-27T12:28:29Z</dcterms:modified>
</cp:coreProperties>
</file>