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2" r:id="rId2"/>
    <p:sldId id="257" r:id="rId3"/>
    <p:sldId id="264"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990192E6-DE05-4AC9-8F44-63042AFA5083}" type="datetimeFigureOut">
              <a:rPr kumimoji="1" lang="ja-JP" altLang="en-US" smtClean="0"/>
              <a:t>2020/1/6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D58F272E-C1A2-4C52-8C29-B8F067976DE5}" type="slidenum">
              <a:rPr kumimoji="1" lang="ja-JP" altLang="en-US" smtClean="0"/>
              <a:t>‹#›</a:t>
            </a:fld>
            <a:endParaRPr kumimoji="1" lang="ja-JP" altLang="en-US"/>
          </a:p>
        </p:txBody>
      </p:sp>
    </p:spTree>
    <p:extLst>
      <p:ext uri="{BB962C8B-B14F-4D97-AF65-F5344CB8AC3E}">
        <p14:creationId xmlns:p14="http://schemas.microsoft.com/office/powerpoint/2010/main" val="3407958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8F272E-C1A2-4C52-8C29-B8F067976DE5}" type="slidenum">
              <a:rPr kumimoji="1" lang="ja-JP" altLang="en-US" smtClean="0"/>
              <a:t>1</a:t>
            </a:fld>
            <a:endParaRPr kumimoji="1" lang="ja-JP" altLang="en-US"/>
          </a:p>
        </p:txBody>
      </p:sp>
    </p:spTree>
    <p:extLst>
      <p:ext uri="{BB962C8B-B14F-4D97-AF65-F5344CB8AC3E}">
        <p14:creationId xmlns:p14="http://schemas.microsoft.com/office/powerpoint/2010/main" val="8899341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58F272E-C1A2-4C52-8C29-B8F067976DE5}" type="slidenum">
              <a:rPr kumimoji="1" lang="ja-JP" altLang="en-US" smtClean="0"/>
              <a:t>2</a:t>
            </a:fld>
            <a:endParaRPr kumimoji="1" lang="ja-JP" altLang="en-US"/>
          </a:p>
        </p:txBody>
      </p:sp>
    </p:spTree>
    <p:extLst>
      <p:ext uri="{BB962C8B-B14F-4D97-AF65-F5344CB8AC3E}">
        <p14:creationId xmlns:p14="http://schemas.microsoft.com/office/powerpoint/2010/main" val="383142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58F272E-C1A2-4C52-8C29-B8F067976DE5}" type="slidenum">
              <a:rPr kumimoji="1" lang="ja-JP" altLang="en-US" smtClean="0"/>
              <a:t>3</a:t>
            </a:fld>
            <a:endParaRPr kumimoji="1" lang="ja-JP" altLang="en-US"/>
          </a:p>
        </p:txBody>
      </p:sp>
    </p:spTree>
    <p:extLst>
      <p:ext uri="{BB962C8B-B14F-4D97-AF65-F5344CB8AC3E}">
        <p14:creationId xmlns:p14="http://schemas.microsoft.com/office/powerpoint/2010/main" val="383142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B87D87C-B5DC-4877-B1AB-B9014300CB38}" type="datetime1">
              <a:rPr kumimoji="1" lang="ja-JP" altLang="en-US" smtClean="0"/>
              <a:t>2020/1/6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DF16A1C-5270-4EEA-833A-CC433D456D2C}" type="slidenum">
              <a:rPr kumimoji="1" lang="ja-JP" altLang="en-US" smtClean="0"/>
              <a:t>‹#›</a:t>
            </a:fld>
            <a:endParaRPr kumimoji="1" lang="ja-JP" altLang="en-US"/>
          </a:p>
        </p:txBody>
      </p:sp>
    </p:spTree>
    <p:extLst>
      <p:ext uri="{BB962C8B-B14F-4D97-AF65-F5344CB8AC3E}">
        <p14:creationId xmlns:p14="http://schemas.microsoft.com/office/powerpoint/2010/main" val="188237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E514258-4903-40AD-A639-CD49309A9B88}" type="datetime1">
              <a:rPr kumimoji="1" lang="ja-JP" altLang="en-US" smtClean="0"/>
              <a:t>2020/1/6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DF16A1C-5270-4EEA-833A-CC433D456D2C}" type="slidenum">
              <a:rPr kumimoji="1" lang="ja-JP" altLang="en-US" smtClean="0"/>
              <a:t>‹#›</a:t>
            </a:fld>
            <a:endParaRPr kumimoji="1" lang="ja-JP" altLang="en-US"/>
          </a:p>
        </p:txBody>
      </p:sp>
    </p:spTree>
    <p:extLst>
      <p:ext uri="{BB962C8B-B14F-4D97-AF65-F5344CB8AC3E}">
        <p14:creationId xmlns:p14="http://schemas.microsoft.com/office/powerpoint/2010/main" val="3018600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96F41A1-9174-43F6-A199-9FE8812BDDAE}" type="datetime1">
              <a:rPr kumimoji="1" lang="ja-JP" altLang="en-US" smtClean="0"/>
              <a:t>2020/1/6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DF16A1C-5270-4EEA-833A-CC433D456D2C}" type="slidenum">
              <a:rPr kumimoji="1" lang="ja-JP" altLang="en-US" smtClean="0"/>
              <a:t>‹#›</a:t>
            </a:fld>
            <a:endParaRPr kumimoji="1" lang="ja-JP" altLang="en-US"/>
          </a:p>
        </p:txBody>
      </p:sp>
    </p:spTree>
    <p:extLst>
      <p:ext uri="{BB962C8B-B14F-4D97-AF65-F5344CB8AC3E}">
        <p14:creationId xmlns:p14="http://schemas.microsoft.com/office/powerpoint/2010/main" val="2008449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30ECDAD-2586-45A9-B1AC-E8E70715CFDC}" type="datetime1">
              <a:rPr kumimoji="1" lang="ja-JP" altLang="en-US" smtClean="0"/>
              <a:t>2020/1/6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DF16A1C-5270-4EEA-833A-CC433D456D2C}" type="slidenum">
              <a:rPr kumimoji="1" lang="ja-JP" altLang="en-US" smtClean="0"/>
              <a:t>‹#›</a:t>
            </a:fld>
            <a:endParaRPr kumimoji="1" lang="ja-JP" altLang="en-US"/>
          </a:p>
        </p:txBody>
      </p:sp>
    </p:spTree>
    <p:extLst>
      <p:ext uri="{BB962C8B-B14F-4D97-AF65-F5344CB8AC3E}">
        <p14:creationId xmlns:p14="http://schemas.microsoft.com/office/powerpoint/2010/main" val="809515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C0D59BD-A39D-49EE-9D3C-2B3CA65AE664}" type="datetime1">
              <a:rPr kumimoji="1" lang="ja-JP" altLang="en-US" smtClean="0"/>
              <a:t>2020/1/6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DF16A1C-5270-4EEA-833A-CC433D456D2C}" type="slidenum">
              <a:rPr kumimoji="1" lang="ja-JP" altLang="en-US" smtClean="0"/>
              <a:t>‹#›</a:t>
            </a:fld>
            <a:endParaRPr kumimoji="1" lang="ja-JP" altLang="en-US"/>
          </a:p>
        </p:txBody>
      </p:sp>
    </p:spTree>
    <p:extLst>
      <p:ext uri="{BB962C8B-B14F-4D97-AF65-F5344CB8AC3E}">
        <p14:creationId xmlns:p14="http://schemas.microsoft.com/office/powerpoint/2010/main" val="3655688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349C4FA-2B2F-4262-B6B7-102766B653CA}" type="datetime1">
              <a:rPr kumimoji="1" lang="ja-JP" altLang="en-US" smtClean="0"/>
              <a:t>2020/1/6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DF16A1C-5270-4EEA-833A-CC433D456D2C}" type="slidenum">
              <a:rPr kumimoji="1" lang="ja-JP" altLang="en-US" smtClean="0"/>
              <a:t>‹#›</a:t>
            </a:fld>
            <a:endParaRPr kumimoji="1" lang="ja-JP" altLang="en-US"/>
          </a:p>
        </p:txBody>
      </p:sp>
    </p:spTree>
    <p:extLst>
      <p:ext uri="{BB962C8B-B14F-4D97-AF65-F5344CB8AC3E}">
        <p14:creationId xmlns:p14="http://schemas.microsoft.com/office/powerpoint/2010/main" val="1213918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97BC540-5672-4EE8-9F12-8C40630C25DD}" type="datetime1">
              <a:rPr kumimoji="1" lang="ja-JP" altLang="en-US" smtClean="0"/>
              <a:t>2020/1/6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DF16A1C-5270-4EEA-833A-CC433D456D2C}" type="slidenum">
              <a:rPr kumimoji="1" lang="ja-JP" altLang="en-US" smtClean="0"/>
              <a:t>‹#›</a:t>
            </a:fld>
            <a:endParaRPr kumimoji="1" lang="ja-JP" altLang="en-US"/>
          </a:p>
        </p:txBody>
      </p:sp>
    </p:spTree>
    <p:extLst>
      <p:ext uri="{BB962C8B-B14F-4D97-AF65-F5344CB8AC3E}">
        <p14:creationId xmlns:p14="http://schemas.microsoft.com/office/powerpoint/2010/main" val="2183092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054D2FA-6B21-41E4-9D38-E94CFDE43EC3}" type="datetime1">
              <a:rPr kumimoji="1" lang="ja-JP" altLang="en-US" smtClean="0"/>
              <a:t>2020/1/6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DF16A1C-5270-4EEA-833A-CC433D456D2C}" type="slidenum">
              <a:rPr kumimoji="1" lang="ja-JP" altLang="en-US" smtClean="0"/>
              <a:t>‹#›</a:t>
            </a:fld>
            <a:endParaRPr kumimoji="1" lang="ja-JP" altLang="en-US"/>
          </a:p>
        </p:txBody>
      </p:sp>
    </p:spTree>
    <p:extLst>
      <p:ext uri="{BB962C8B-B14F-4D97-AF65-F5344CB8AC3E}">
        <p14:creationId xmlns:p14="http://schemas.microsoft.com/office/powerpoint/2010/main" val="99268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50CAD0E-C534-4FE4-8865-039967B951A4}" type="datetime1">
              <a:rPr kumimoji="1" lang="ja-JP" altLang="en-US" smtClean="0"/>
              <a:t>2020/1/6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DF16A1C-5270-4EEA-833A-CC433D456D2C}" type="slidenum">
              <a:rPr kumimoji="1" lang="ja-JP" altLang="en-US" smtClean="0"/>
              <a:t>‹#›</a:t>
            </a:fld>
            <a:endParaRPr kumimoji="1" lang="ja-JP" altLang="en-US"/>
          </a:p>
        </p:txBody>
      </p:sp>
    </p:spTree>
    <p:extLst>
      <p:ext uri="{BB962C8B-B14F-4D97-AF65-F5344CB8AC3E}">
        <p14:creationId xmlns:p14="http://schemas.microsoft.com/office/powerpoint/2010/main" val="2729416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B54830B-07E7-42DC-8448-0DF22E1FE3B6}" type="datetime1">
              <a:rPr kumimoji="1" lang="ja-JP" altLang="en-US" smtClean="0"/>
              <a:t>2020/1/6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DF16A1C-5270-4EEA-833A-CC433D456D2C}" type="slidenum">
              <a:rPr kumimoji="1" lang="ja-JP" altLang="en-US" smtClean="0"/>
              <a:t>‹#›</a:t>
            </a:fld>
            <a:endParaRPr kumimoji="1" lang="ja-JP" altLang="en-US"/>
          </a:p>
        </p:txBody>
      </p:sp>
    </p:spTree>
    <p:extLst>
      <p:ext uri="{BB962C8B-B14F-4D97-AF65-F5344CB8AC3E}">
        <p14:creationId xmlns:p14="http://schemas.microsoft.com/office/powerpoint/2010/main" val="290555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99FBC5D-276B-4432-B84B-E5122BE2DD43}" type="datetime1">
              <a:rPr kumimoji="1" lang="ja-JP" altLang="en-US" smtClean="0"/>
              <a:t>2020/1/6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DF16A1C-5270-4EEA-833A-CC433D456D2C}" type="slidenum">
              <a:rPr kumimoji="1" lang="ja-JP" altLang="en-US" smtClean="0"/>
              <a:t>‹#›</a:t>
            </a:fld>
            <a:endParaRPr kumimoji="1" lang="ja-JP" altLang="en-US"/>
          </a:p>
        </p:txBody>
      </p:sp>
    </p:spTree>
    <p:extLst>
      <p:ext uri="{BB962C8B-B14F-4D97-AF65-F5344CB8AC3E}">
        <p14:creationId xmlns:p14="http://schemas.microsoft.com/office/powerpoint/2010/main" val="2567977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2AFD58-F922-4914-A9DA-F553C3D6D7DB}" type="datetime1">
              <a:rPr kumimoji="1" lang="ja-JP" altLang="en-US" smtClean="0"/>
              <a:t>2020/1/6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F16A1C-5270-4EEA-833A-CC433D456D2C}" type="slidenum">
              <a:rPr kumimoji="1" lang="ja-JP" altLang="en-US" smtClean="0"/>
              <a:t>‹#›</a:t>
            </a:fld>
            <a:endParaRPr kumimoji="1" lang="ja-JP" altLang="en-US"/>
          </a:p>
        </p:txBody>
      </p:sp>
    </p:spTree>
    <p:extLst>
      <p:ext uri="{BB962C8B-B14F-4D97-AF65-F5344CB8AC3E}">
        <p14:creationId xmlns:p14="http://schemas.microsoft.com/office/powerpoint/2010/main" val="31774301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173831"/>
            <a:ext cx="8229600" cy="662881"/>
          </a:xfrm>
        </p:spPr>
        <p:txBody>
          <a:bodyPr>
            <a:noAutofit/>
          </a:bodyPr>
          <a:lstStyle/>
          <a:p>
            <a:r>
              <a:rPr lang="ja-JP" altLang="en-US" sz="2000" b="1" dirty="0" smtClean="0"/>
              <a:t>子ども子育て支援新制度への移行に伴う</a:t>
            </a:r>
            <a:r>
              <a:rPr lang="en-US" altLang="ja-JP" sz="2000" b="1" dirty="0" smtClean="0"/>
              <a:t/>
            </a:r>
            <a:br>
              <a:rPr lang="en-US" altLang="ja-JP" sz="2000" b="1" dirty="0" smtClean="0"/>
            </a:br>
            <a:r>
              <a:rPr kumimoji="1" lang="ja-JP" altLang="en-US" sz="2000" b="1" dirty="0" smtClean="0"/>
              <a:t>寄付行為変更に関するご案内</a:t>
            </a:r>
            <a:endParaRPr lang="ja-JP" altLang="en-US" sz="2000" b="1" dirty="0">
              <a:solidFill>
                <a:sysClr val="windowText" lastClr="000000"/>
              </a:solidFill>
            </a:endParaRPr>
          </a:p>
        </p:txBody>
      </p:sp>
      <p:graphicFrame>
        <p:nvGraphicFramePr>
          <p:cNvPr id="7" name="表 6"/>
          <p:cNvGraphicFramePr>
            <a:graphicFrameLocks noGrp="1"/>
          </p:cNvGraphicFramePr>
          <p:nvPr>
            <p:extLst>
              <p:ext uri="{D42A27DB-BD31-4B8C-83A1-F6EECF244321}">
                <p14:modId xmlns:p14="http://schemas.microsoft.com/office/powerpoint/2010/main" val="3689356467"/>
              </p:ext>
            </p:extLst>
          </p:nvPr>
        </p:nvGraphicFramePr>
        <p:xfrm>
          <a:off x="168008" y="4050442"/>
          <a:ext cx="8892014" cy="1656184"/>
        </p:xfrm>
        <a:graphic>
          <a:graphicData uri="http://schemas.openxmlformats.org/drawingml/2006/table">
            <a:tbl>
              <a:tblPr firstRow="1" bandRow="1">
                <a:tableStyleId>{93296810-A885-4BE3-A3E7-6D5BEEA58F35}</a:tableStyleId>
              </a:tblPr>
              <a:tblGrid>
                <a:gridCol w="2889905">
                  <a:extLst>
                    <a:ext uri="{9D8B030D-6E8A-4147-A177-3AD203B41FA5}">
                      <a16:colId xmlns:a16="http://schemas.microsoft.com/office/drawing/2014/main" val="20000"/>
                    </a:ext>
                  </a:extLst>
                </a:gridCol>
                <a:gridCol w="6002109">
                  <a:extLst>
                    <a:ext uri="{9D8B030D-6E8A-4147-A177-3AD203B41FA5}">
                      <a16:colId xmlns:a16="http://schemas.microsoft.com/office/drawing/2014/main" val="20001"/>
                    </a:ext>
                  </a:extLst>
                </a:gridCol>
              </a:tblGrid>
              <a:tr h="288032">
                <a:tc>
                  <a:txBody>
                    <a:bodyPr/>
                    <a:lstStyle/>
                    <a:p>
                      <a:pPr algn="ctr"/>
                      <a:r>
                        <a:rPr kumimoji="1" lang="ja-JP" altLang="en-US" sz="1600" dirty="0" smtClean="0">
                          <a:solidFill>
                            <a:sysClr val="windowText" lastClr="000000"/>
                          </a:solidFill>
                        </a:rPr>
                        <a:t>施設類型</a:t>
                      </a:r>
                      <a:endParaRPr kumimoji="1" lang="ja-JP" altLang="en-US" sz="1600" dirty="0">
                        <a:solidFill>
                          <a:sysClr val="windowText" lastClr="000000"/>
                        </a:solidFill>
                      </a:endParaRPr>
                    </a:p>
                  </a:txBody>
                  <a:tcPr/>
                </a:tc>
                <a:tc>
                  <a:txBody>
                    <a:bodyPr/>
                    <a:lstStyle/>
                    <a:p>
                      <a:pPr algn="ctr"/>
                      <a:r>
                        <a:rPr kumimoji="1" lang="ja-JP" altLang="en-US" sz="1600" dirty="0" smtClean="0">
                          <a:solidFill>
                            <a:sysClr val="windowText" lastClr="000000"/>
                          </a:solidFill>
                        </a:rPr>
                        <a:t>寄付行為</a:t>
                      </a:r>
                      <a:endParaRPr kumimoji="1" lang="ja-JP" altLang="en-US" sz="1600" dirty="0">
                        <a:solidFill>
                          <a:sysClr val="windowText" lastClr="000000"/>
                        </a:solidFill>
                      </a:endParaRPr>
                    </a:p>
                  </a:txBody>
                  <a:tcPr/>
                </a:tc>
                <a:extLst>
                  <a:ext uri="{0D108BD9-81ED-4DB2-BD59-A6C34878D82A}">
                    <a16:rowId xmlns:a16="http://schemas.microsoft.com/office/drawing/2014/main" val="10000"/>
                  </a:ext>
                </a:extLst>
              </a:tr>
              <a:tr h="319935">
                <a:tc>
                  <a:txBody>
                    <a:bodyPr/>
                    <a:lstStyle/>
                    <a:p>
                      <a:pPr marL="285750" indent="-285750">
                        <a:buFont typeface="Wingdings" panose="05000000000000000000" pitchFamily="2" charset="2"/>
                        <a:buChar char="u"/>
                      </a:pPr>
                      <a:r>
                        <a:rPr kumimoji="1" lang="ja-JP" altLang="en-US" sz="1600" dirty="0" smtClean="0">
                          <a:solidFill>
                            <a:sysClr val="windowText" lastClr="000000"/>
                          </a:solidFill>
                        </a:rPr>
                        <a:t>幼保連携型認定こども園</a:t>
                      </a:r>
                      <a:endParaRPr kumimoji="1" lang="ja-JP" altLang="en-US" sz="1600" dirty="0">
                        <a:solidFill>
                          <a:sysClr val="windowText" lastClr="000000"/>
                        </a:solidFill>
                      </a:endParaRPr>
                    </a:p>
                  </a:txBody>
                  <a:tcPr/>
                </a:tc>
                <a:tc>
                  <a:txBody>
                    <a:bodyPr/>
                    <a:lstStyle/>
                    <a:p>
                      <a:r>
                        <a:rPr kumimoji="1" lang="ja-JP" altLang="en-US" sz="1600" dirty="0" smtClean="0">
                          <a:solidFill>
                            <a:sysClr val="windowText" lastClr="000000"/>
                          </a:solidFill>
                        </a:rPr>
                        <a:t>変更手続きが必要です。</a:t>
                      </a:r>
                      <a:endParaRPr kumimoji="1" lang="en-US" altLang="ja-JP" sz="1600" dirty="0" smtClean="0">
                        <a:solidFill>
                          <a:sysClr val="windowText" lastClr="00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b="1" u="sng" dirty="0" smtClean="0">
                          <a:solidFill>
                            <a:srgbClr val="FF0000"/>
                          </a:solidFill>
                        </a:rPr>
                        <a:t>※</a:t>
                      </a:r>
                      <a:r>
                        <a:rPr kumimoji="1" lang="ja-JP" altLang="en-US" sz="1400" b="1" u="sng" dirty="0" smtClean="0">
                          <a:solidFill>
                            <a:srgbClr val="FF0000"/>
                          </a:solidFill>
                        </a:rPr>
                        <a:t>令和</a:t>
                      </a:r>
                      <a:r>
                        <a:rPr kumimoji="1" lang="en-US" altLang="ja-JP" sz="1400" b="1" u="sng" dirty="0" smtClean="0">
                          <a:solidFill>
                            <a:srgbClr val="FF0000"/>
                          </a:solidFill>
                        </a:rPr>
                        <a:t>2</a:t>
                      </a:r>
                      <a:r>
                        <a:rPr kumimoji="1" lang="ja-JP" altLang="en-US" sz="1400" b="1" u="sng" dirty="0" smtClean="0">
                          <a:solidFill>
                            <a:srgbClr val="FF0000"/>
                          </a:solidFill>
                        </a:rPr>
                        <a:t>年</a:t>
                      </a:r>
                      <a:r>
                        <a:rPr kumimoji="1" lang="en-US" altLang="ja-JP" sz="1400" b="1" u="sng" dirty="0" smtClean="0">
                          <a:solidFill>
                            <a:srgbClr val="FF0000"/>
                          </a:solidFill>
                        </a:rPr>
                        <a:t>1</a:t>
                      </a:r>
                      <a:r>
                        <a:rPr kumimoji="1" lang="ja-JP" altLang="en-US" sz="1400" b="1" u="sng" dirty="0" smtClean="0">
                          <a:solidFill>
                            <a:srgbClr val="FF0000"/>
                          </a:solidFill>
                        </a:rPr>
                        <a:t>月</a:t>
                      </a:r>
                      <a:r>
                        <a:rPr kumimoji="1" lang="en-US" altLang="ja-JP" sz="1400" b="1" u="sng" dirty="0" smtClean="0">
                          <a:solidFill>
                            <a:srgbClr val="FF0000"/>
                          </a:solidFill>
                        </a:rPr>
                        <a:t>31</a:t>
                      </a:r>
                      <a:r>
                        <a:rPr kumimoji="1" lang="ja-JP" altLang="en-US" sz="1400" b="1" u="sng" dirty="0" smtClean="0">
                          <a:solidFill>
                            <a:srgbClr val="FF0000"/>
                          </a:solidFill>
                        </a:rPr>
                        <a:t>日（金）までに私学課あて必要書類をご提出願います。</a:t>
                      </a:r>
                      <a:endParaRPr kumimoji="1" lang="en-US" altLang="ja-JP" sz="1600" b="1" u="sng" dirty="0" smtClean="0">
                        <a:solidFill>
                          <a:srgbClr val="FF0000"/>
                        </a:solidFill>
                      </a:endParaRPr>
                    </a:p>
                  </a:txBody>
                  <a:tcPr/>
                </a:tc>
                <a:extLst>
                  <a:ext uri="{0D108BD9-81ED-4DB2-BD59-A6C34878D82A}">
                    <a16:rowId xmlns:a16="http://schemas.microsoft.com/office/drawing/2014/main" val="10001"/>
                  </a:ext>
                </a:extLst>
              </a:tr>
              <a:tr h="272687">
                <a:tc>
                  <a:txBody>
                    <a:bodyPr/>
                    <a:lstStyle/>
                    <a:p>
                      <a:pPr marL="285750" indent="-285750">
                        <a:buFont typeface="Wingdings" panose="05000000000000000000" pitchFamily="2" charset="2"/>
                        <a:buChar char="u"/>
                      </a:pPr>
                      <a:r>
                        <a:rPr kumimoji="1" lang="ja-JP" altLang="en-US" sz="1600" dirty="0" smtClean="0">
                          <a:solidFill>
                            <a:sysClr val="windowText" lastClr="000000"/>
                          </a:solidFill>
                        </a:rPr>
                        <a:t>幼稚園型認定こども園　</a:t>
                      </a:r>
                      <a:endParaRPr kumimoji="1" lang="ja-JP" altLang="en-US" sz="1600" dirty="0">
                        <a:solidFill>
                          <a:sysClr val="windowText" lastClr="000000"/>
                        </a:solidFill>
                      </a:endParaRPr>
                    </a:p>
                  </a:txBody>
                  <a:tcPr/>
                </a:tc>
                <a:tc rowSpan="2">
                  <a:txBody>
                    <a:bodyPr/>
                    <a:lstStyle/>
                    <a:p>
                      <a:endParaRPr kumimoji="1" lang="en-US" altLang="ja-JP" sz="1600" dirty="0" smtClean="0">
                        <a:solidFill>
                          <a:sysClr val="windowText" lastClr="000000"/>
                        </a:solidFill>
                      </a:endParaRPr>
                    </a:p>
                    <a:p>
                      <a:r>
                        <a:rPr kumimoji="1" lang="ja-JP" altLang="en-US" sz="1600" dirty="0" smtClean="0">
                          <a:solidFill>
                            <a:sysClr val="windowText" lastClr="000000"/>
                          </a:solidFill>
                        </a:rPr>
                        <a:t>変更手続きは必要ございません。</a:t>
                      </a:r>
                      <a:endParaRPr kumimoji="1" lang="en-US" altLang="ja-JP" sz="1600" dirty="0" smtClean="0">
                        <a:solidFill>
                          <a:sysClr val="windowText" lastClr="000000"/>
                        </a:solidFill>
                      </a:endParaRPr>
                    </a:p>
                  </a:txBody>
                  <a:tcPr/>
                </a:tc>
                <a:extLst>
                  <a:ext uri="{0D108BD9-81ED-4DB2-BD59-A6C34878D82A}">
                    <a16:rowId xmlns:a16="http://schemas.microsoft.com/office/drawing/2014/main" val="10002"/>
                  </a:ext>
                </a:extLst>
              </a:tr>
              <a:tr h="436984">
                <a:tc>
                  <a:txBody>
                    <a:bodyPr/>
                    <a:lstStyle/>
                    <a:p>
                      <a:pPr marL="285750" indent="-285750">
                        <a:buFont typeface="Wingdings" panose="05000000000000000000" pitchFamily="2" charset="2"/>
                        <a:buChar char="u"/>
                      </a:pPr>
                      <a:r>
                        <a:rPr kumimoji="1" lang="ja-JP" altLang="en-US" sz="1600" dirty="0" smtClean="0">
                          <a:solidFill>
                            <a:sysClr val="windowText" lastClr="000000"/>
                          </a:solidFill>
                        </a:rPr>
                        <a:t>施設型給付の幼稚園</a:t>
                      </a:r>
                      <a:endParaRPr kumimoji="1" lang="ja-JP" altLang="en-US" sz="1600" dirty="0">
                        <a:solidFill>
                          <a:sysClr val="windowText" lastClr="000000"/>
                        </a:solidFill>
                      </a:endParaRPr>
                    </a:p>
                  </a:txBody>
                  <a:tcPr/>
                </a:tc>
                <a:tc vMerge="1">
                  <a:txBody>
                    <a:bodyPr/>
                    <a:lstStyle/>
                    <a:p>
                      <a:endParaRPr kumimoji="1" lang="en-US" altLang="ja-JP" sz="1600" dirty="0" smtClean="0">
                        <a:solidFill>
                          <a:sysClr val="windowText" lastClr="000000"/>
                        </a:solidFill>
                      </a:endParaRPr>
                    </a:p>
                  </a:txBody>
                  <a:tcPr/>
                </a:tc>
                <a:extLst>
                  <a:ext uri="{0D108BD9-81ED-4DB2-BD59-A6C34878D82A}">
                    <a16:rowId xmlns:a16="http://schemas.microsoft.com/office/drawing/2014/main" val="10003"/>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3608888796"/>
              </p:ext>
            </p:extLst>
          </p:nvPr>
        </p:nvGraphicFramePr>
        <p:xfrm>
          <a:off x="251520" y="920015"/>
          <a:ext cx="8496944" cy="2869025"/>
        </p:xfrm>
        <a:graphic>
          <a:graphicData uri="http://schemas.openxmlformats.org/drawingml/2006/table">
            <a:tbl>
              <a:tblPr firstRow="1" bandRow="1">
                <a:tableStyleId>{F5AB1C69-6EDB-4FF4-983F-18BD219EF322}</a:tableStyleId>
              </a:tblPr>
              <a:tblGrid>
                <a:gridCol w="8496944">
                  <a:extLst>
                    <a:ext uri="{9D8B030D-6E8A-4147-A177-3AD203B41FA5}">
                      <a16:colId xmlns:a16="http://schemas.microsoft.com/office/drawing/2014/main" val="20000"/>
                    </a:ext>
                  </a:extLst>
                </a:gridCol>
              </a:tblGrid>
              <a:tr h="400145">
                <a:tc>
                  <a:txBody>
                    <a:bodyPr/>
                    <a:lstStyle/>
                    <a:p>
                      <a:r>
                        <a:rPr kumimoji="1" lang="ja-JP" altLang="en-US" dirty="0" smtClean="0">
                          <a:solidFill>
                            <a:schemeClr val="tx1"/>
                          </a:solidFill>
                        </a:rPr>
                        <a:t>（重要）以下の点について、ご留意ください。</a:t>
                      </a:r>
                      <a:endParaRPr kumimoji="1" lang="ja-JP" altLang="en-US" dirty="0">
                        <a:solidFill>
                          <a:schemeClr val="tx1"/>
                        </a:solidFill>
                      </a:endParaRPr>
                    </a:p>
                  </a:txBody>
                  <a:tcPr/>
                </a:tc>
                <a:extLst>
                  <a:ext uri="{0D108BD9-81ED-4DB2-BD59-A6C34878D82A}">
                    <a16:rowId xmlns:a16="http://schemas.microsoft.com/office/drawing/2014/main" val="10000"/>
                  </a:ext>
                </a:extLst>
              </a:tr>
              <a:tr h="576065">
                <a:tc>
                  <a:txBody>
                    <a:bodyPr/>
                    <a:lstStyle/>
                    <a:p>
                      <a:r>
                        <a:rPr kumimoji="1" lang="ja-JP" altLang="en-US" sz="1600" b="1" u="none" dirty="0" smtClean="0">
                          <a:solidFill>
                            <a:sysClr val="windowText" lastClr="000000"/>
                          </a:solidFill>
                        </a:rPr>
                        <a:t>■国等へ確認しながら、一般的な寄付行為の変更例を参考に作成しましたので、</a:t>
                      </a:r>
                      <a:endParaRPr kumimoji="1" lang="en-US" altLang="ja-JP" sz="1600" b="1" u="none" dirty="0" smtClean="0">
                        <a:solidFill>
                          <a:sysClr val="windowText" lastClr="000000"/>
                        </a:solidFill>
                      </a:endParaRPr>
                    </a:p>
                    <a:p>
                      <a:r>
                        <a:rPr kumimoji="1" lang="ja-JP" altLang="en-US" sz="1600" b="1" u="none" dirty="0" smtClean="0">
                          <a:solidFill>
                            <a:sysClr val="windowText" lastClr="000000"/>
                          </a:solidFill>
                        </a:rPr>
                        <a:t>　必要に応じて参考にしてください。</a:t>
                      </a:r>
                      <a:endParaRPr kumimoji="1" lang="en-US" altLang="ja-JP" sz="1600" b="1" u="none" dirty="0" smtClean="0">
                        <a:solidFill>
                          <a:sysClr val="windowText" lastClr="000000"/>
                        </a:solidFill>
                      </a:endParaRPr>
                    </a:p>
                  </a:txBody>
                  <a:tcPr/>
                </a:tc>
                <a:extLst>
                  <a:ext uri="{0D108BD9-81ED-4DB2-BD59-A6C34878D82A}">
                    <a16:rowId xmlns:a16="http://schemas.microsoft.com/office/drawing/2014/main" val="10001"/>
                  </a:ext>
                </a:extLst>
              </a:tr>
              <a:tr h="679974">
                <a:tc>
                  <a:txBody>
                    <a:bodyPr/>
                    <a:lstStyle/>
                    <a:p>
                      <a:r>
                        <a:rPr kumimoji="1" lang="ja-JP" altLang="en-US" sz="1600" b="1" u="none" kern="1200" dirty="0" smtClean="0">
                          <a:effectLst/>
                        </a:rPr>
                        <a:t>■国から寄付行為の変更にあたっては、</a:t>
                      </a:r>
                      <a:r>
                        <a:rPr kumimoji="1" lang="ja-JP" altLang="ja-JP" sz="1600" b="1" u="none" kern="1200" dirty="0" smtClean="0">
                          <a:effectLst/>
                        </a:rPr>
                        <a:t>私立学校法の規定を踏まえつつ、さらに、</a:t>
                      </a:r>
                      <a:endParaRPr kumimoji="1" lang="en-US" altLang="ja-JP" sz="1600" b="1" u="none" kern="1200" dirty="0" smtClean="0">
                        <a:effectLst/>
                      </a:endParaRPr>
                    </a:p>
                    <a:p>
                      <a:r>
                        <a:rPr kumimoji="1" lang="ja-JP" altLang="en-US" sz="1600" b="1" u="none" kern="1200" dirty="0" smtClean="0">
                          <a:effectLst/>
                        </a:rPr>
                        <a:t>　</a:t>
                      </a:r>
                      <a:r>
                        <a:rPr kumimoji="1" lang="ja-JP" altLang="ja-JP" sz="1600" b="1" u="none" kern="1200" dirty="0" smtClean="0">
                          <a:effectLst/>
                        </a:rPr>
                        <a:t>学校法人のそれぞれの特殊事情を考慮し、画一的に取り扱うことのないよう留意</a:t>
                      </a:r>
                      <a:r>
                        <a:rPr kumimoji="1" lang="ja-JP" altLang="en-US" sz="1600" b="1" u="none" kern="1200" dirty="0" smtClean="0">
                          <a:effectLst/>
                        </a:rPr>
                        <a:t>するよう</a:t>
                      </a:r>
                      <a:endParaRPr kumimoji="1" lang="en-US" altLang="ja-JP" sz="1600" b="1" u="none" kern="1200" dirty="0" smtClean="0">
                        <a:effectLst/>
                      </a:endParaRPr>
                    </a:p>
                    <a:p>
                      <a:r>
                        <a:rPr kumimoji="1" lang="ja-JP" altLang="en-US" sz="1600" b="1" u="none" kern="1200" dirty="0" smtClean="0">
                          <a:effectLst/>
                        </a:rPr>
                        <a:t>　言われています。このため、必ずしも本記載例どおりの変更が馴染まない場合、それぞれの</a:t>
                      </a:r>
                      <a:endParaRPr kumimoji="1" lang="en-US" altLang="ja-JP" sz="1600" b="1" u="none" kern="1200" dirty="0" smtClean="0">
                        <a:effectLst/>
                      </a:endParaRPr>
                    </a:p>
                    <a:p>
                      <a:r>
                        <a:rPr kumimoji="1" lang="ja-JP" altLang="en-US" sz="1600" b="1" u="none" kern="1200" dirty="0" smtClean="0">
                          <a:effectLst/>
                        </a:rPr>
                        <a:t>　ご事情に応じて変更をお願い致します。</a:t>
                      </a:r>
                      <a:endParaRPr kumimoji="1" lang="en-US" altLang="ja-JP" sz="1600" b="1" u="none" kern="1200" dirty="0" smtClean="0">
                        <a:effectLst/>
                      </a:endParaRPr>
                    </a:p>
                  </a:txBody>
                  <a:tcPr/>
                </a:tc>
                <a:extLst>
                  <a:ext uri="{0D108BD9-81ED-4DB2-BD59-A6C34878D82A}">
                    <a16:rowId xmlns:a16="http://schemas.microsoft.com/office/drawing/2014/main" val="10002"/>
                  </a:ext>
                </a:extLst>
              </a:tr>
              <a:tr h="679974">
                <a:tc>
                  <a:txBody>
                    <a:bodyPr/>
                    <a:lstStyle/>
                    <a:p>
                      <a:r>
                        <a:rPr kumimoji="1" lang="ja-JP" altLang="en-US" sz="1600" b="1" u="none" kern="1200" dirty="0" smtClean="0">
                          <a:effectLst/>
                        </a:rPr>
                        <a:t>■なお、国から案内あれば改めてお知らせします。</a:t>
                      </a:r>
                      <a:endParaRPr kumimoji="1" lang="en-US" altLang="ja-JP" sz="1600" b="1" u="none" kern="1200" dirty="0" smtClean="0">
                        <a:effectLst/>
                      </a:endParaRPr>
                    </a:p>
                    <a:p>
                      <a:r>
                        <a:rPr kumimoji="1" lang="ja-JP" altLang="en-US" sz="1600" b="1" u="none" kern="1200" dirty="0" smtClean="0">
                          <a:effectLst/>
                        </a:rPr>
                        <a:t>　</a:t>
                      </a:r>
                      <a:r>
                        <a:rPr kumimoji="1" lang="ja-JP" altLang="en-US" sz="1600" b="1" dirty="0" smtClean="0"/>
                        <a:t>今後、国通知が出て、改めて、寄附行為の記載変更をお願いする場合もございますので、</a:t>
                      </a:r>
                      <a:endParaRPr kumimoji="1" lang="en-US" altLang="ja-JP" sz="1600" b="1" dirty="0" smtClean="0"/>
                    </a:p>
                    <a:p>
                      <a:r>
                        <a:rPr kumimoji="1" lang="ja-JP" altLang="en-US" sz="1600" b="1" dirty="0" smtClean="0"/>
                        <a:t>　ご了承をお願いいたします</a:t>
                      </a:r>
                      <a:r>
                        <a:rPr kumimoji="1" lang="ja-JP" altLang="en-US" sz="1600" b="1" dirty="0" smtClean="0"/>
                        <a:t>。</a:t>
                      </a:r>
                      <a:endParaRPr kumimoji="1" lang="en-US" altLang="ja-JP" sz="1600" b="1" dirty="0" smtClean="0"/>
                    </a:p>
                  </a:txBody>
                  <a:tcPr/>
                </a:tc>
                <a:extLst>
                  <a:ext uri="{0D108BD9-81ED-4DB2-BD59-A6C34878D82A}">
                    <a16:rowId xmlns:a16="http://schemas.microsoft.com/office/drawing/2014/main" val="10003"/>
                  </a:ext>
                </a:extLst>
              </a:tr>
            </a:tbl>
          </a:graphicData>
        </a:graphic>
      </p:graphicFrame>
      <p:sp>
        <p:nvSpPr>
          <p:cNvPr id="3" name="テキスト ボックス 2"/>
          <p:cNvSpPr txBox="1"/>
          <p:nvPr/>
        </p:nvSpPr>
        <p:spPr>
          <a:xfrm>
            <a:off x="7345281" y="231031"/>
            <a:ext cx="1691215" cy="461665"/>
          </a:xfrm>
          <a:prstGeom prst="rect">
            <a:avLst/>
          </a:prstGeom>
          <a:noFill/>
        </p:spPr>
        <p:txBody>
          <a:bodyPr wrap="square" rtlCol="0">
            <a:spAutoFit/>
          </a:bodyPr>
          <a:lstStyle/>
          <a:p>
            <a:r>
              <a:rPr lang="en-US" altLang="ja-JP" sz="1200" dirty="0" smtClean="0"/>
              <a:t>R2</a:t>
            </a:r>
            <a:r>
              <a:rPr kumimoji="1" lang="ja-JP" altLang="en-US" sz="1200" dirty="0" err="1" smtClean="0"/>
              <a:t>．</a:t>
            </a:r>
            <a:r>
              <a:rPr lang="en-US" altLang="ja-JP" sz="1200" dirty="0"/>
              <a:t>1</a:t>
            </a:r>
            <a:r>
              <a:rPr kumimoji="1" lang="ja-JP" altLang="en-US" sz="1200" dirty="0" err="1" smtClean="0"/>
              <a:t>．</a:t>
            </a:r>
            <a:r>
              <a:rPr lang="en-US" altLang="ja-JP" sz="1200" dirty="0" smtClean="0"/>
              <a:t>6</a:t>
            </a:r>
            <a:endParaRPr kumimoji="1" lang="en-US" altLang="ja-JP" sz="1200" dirty="0" smtClean="0"/>
          </a:p>
          <a:p>
            <a:r>
              <a:rPr lang="ja-JP" altLang="en-US" sz="1200" dirty="0" smtClean="0"/>
              <a:t>大阪府教育庁私学課</a:t>
            </a:r>
            <a:endParaRPr kumimoji="1" lang="ja-JP" altLang="en-US" sz="1200" dirty="0"/>
          </a:p>
        </p:txBody>
      </p:sp>
    </p:spTree>
    <p:extLst>
      <p:ext uri="{BB962C8B-B14F-4D97-AF65-F5344CB8AC3E}">
        <p14:creationId xmlns:p14="http://schemas.microsoft.com/office/powerpoint/2010/main" val="18829812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53752"/>
            <a:ext cx="8229600" cy="1143000"/>
          </a:xfrm>
        </p:spPr>
        <p:txBody>
          <a:bodyPr>
            <a:noAutofit/>
          </a:bodyPr>
          <a:lstStyle/>
          <a:p>
            <a:r>
              <a:rPr kumimoji="1" lang="ja-JP" altLang="en-US" sz="3600" dirty="0" smtClean="0"/>
              <a:t>寄付行為変更（例）</a:t>
            </a:r>
            <a:r>
              <a:rPr kumimoji="1" lang="en-US" altLang="ja-JP" sz="3600" dirty="0" smtClean="0"/>
              <a:t/>
            </a:r>
            <a:br>
              <a:rPr kumimoji="1" lang="en-US" altLang="ja-JP" sz="3600" dirty="0" smtClean="0"/>
            </a:br>
            <a:r>
              <a:rPr kumimoji="1" lang="ja-JP" altLang="en-US" sz="3600" dirty="0" smtClean="0"/>
              <a:t>幼保連携型認定こども園</a:t>
            </a:r>
            <a:endParaRPr kumimoji="1" lang="ja-JP" altLang="en-US" sz="3600"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3815070727"/>
              </p:ext>
            </p:extLst>
          </p:nvPr>
        </p:nvGraphicFramePr>
        <p:xfrm>
          <a:off x="251520" y="1196752"/>
          <a:ext cx="8507288" cy="5452462"/>
        </p:xfrm>
        <a:graphic>
          <a:graphicData uri="http://schemas.openxmlformats.org/drawingml/2006/table">
            <a:tbl>
              <a:tblPr firstRow="1" bandRow="1">
                <a:tableStyleId>{073A0DAA-6AF3-43AB-8588-CEC1D06C72B9}</a:tableStyleId>
              </a:tblPr>
              <a:tblGrid>
                <a:gridCol w="1728192">
                  <a:extLst>
                    <a:ext uri="{9D8B030D-6E8A-4147-A177-3AD203B41FA5}">
                      <a16:colId xmlns:a16="http://schemas.microsoft.com/office/drawing/2014/main" val="20000"/>
                    </a:ext>
                  </a:extLst>
                </a:gridCol>
                <a:gridCol w="3240360">
                  <a:extLst>
                    <a:ext uri="{9D8B030D-6E8A-4147-A177-3AD203B41FA5}">
                      <a16:colId xmlns:a16="http://schemas.microsoft.com/office/drawing/2014/main" val="20001"/>
                    </a:ext>
                  </a:extLst>
                </a:gridCol>
                <a:gridCol w="3538736">
                  <a:extLst>
                    <a:ext uri="{9D8B030D-6E8A-4147-A177-3AD203B41FA5}">
                      <a16:colId xmlns:a16="http://schemas.microsoft.com/office/drawing/2014/main" val="20002"/>
                    </a:ext>
                  </a:extLst>
                </a:gridCol>
              </a:tblGrid>
              <a:tr h="448457">
                <a:tc>
                  <a:txBody>
                    <a:bodyPr/>
                    <a:lstStyle/>
                    <a:p>
                      <a:r>
                        <a:rPr kumimoji="1" lang="ja-JP" altLang="en-US" dirty="0" smtClean="0"/>
                        <a:t>項目</a:t>
                      </a:r>
                      <a:endParaRPr kumimoji="1" lang="ja-JP" altLang="en-US" dirty="0"/>
                    </a:p>
                  </a:txBody>
                  <a:tcPr/>
                </a:tc>
                <a:tc>
                  <a:txBody>
                    <a:bodyPr/>
                    <a:lstStyle/>
                    <a:p>
                      <a:r>
                        <a:rPr kumimoji="1" lang="ja-JP" altLang="en-US" dirty="0" smtClean="0"/>
                        <a:t>現在の記載内容（例）</a:t>
                      </a:r>
                      <a:endParaRPr kumimoji="1" lang="ja-JP" altLang="en-US" dirty="0"/>
                    </a:p>
                  </a:txBody>
                  <a:tcPr/>
                </a:tc>
                <a:tc>
                  <a:txBody>
                    <a:bodyPr/>
                    <a:lstStyle/>
                    <a:p>
                      <a:r>
                        <a:rPr kumimoji="1" lang="ja-JP" altLang="en-US" dirty="0" smtClean="0"/>
                        <a:t>記載（例）</a:t>
                      </a:r>
                      <a:endParaRPr kumimoji="1" lang="ja-JP" altLang="en-US" dirty="0"/>
                    </a:p>
                  </a:txBody>
                  <a:tcPr/>
                </a:tc>
                <a:extLst>
                  <a:ext uri="{0D108BD9-81ED-4DB2-BD59-A6C34878D82A}">
                    <a16:rowId xmlns:a16="http://schemas.microsoft.com/office/drawing/2014/main" val="10000"/>
                  </a:ext>
                </a:extLst>
              </a:tr>
              <a:tr h="3564209">
                <a:tc>
                  <a:txBody>
                    <a:bodyPr/>
                    <a:lstStyle/>
                    <a:p>
                      <a:r>
                        <a:rPr kumimoji="1" lang="ja-JP" altLang="en-US" dirty="0" smtClean="0"/>
                        <a:t>目的</a:t>
                      </a:r>
                      <a:endParaRPr kumimoji="1" lang="ja-JP" altLang="en-US" dirty="0"/>
                    </a:p>
                  </a:txBody>
                  <a:tcPr/>
                </a:tc>
                <a:tc>
                  <a:txBody>
                    <a:bodyPr/>
                    <a:lstStyle/>
                    <a:p>
                      <a:r>
                        <a:rPr kumimoji="1" lang="ja-JP" altLang="ja-JP" sz="1600" kern="1200" dirty="0" smtClean="0">
                          <a:solidFill>
                            <a:schemeClr val="dk1"/>
                          </a:solidFill>
                          <a:effectLst/>
                          <a:latin typeface="+mn-lt"/>
                          <a:ea typeface="+mn-ea"/>
                          <a:cs typeface="+mn-cs"/>
                        </a:rPr>
                        <a:t>この法人は、教育基本法及び学校教育法に従い、学校教育を行</a:t>
                      </a:r>
                      <a:r>
                        <a:rPr kumimoji="1" lang="ja-JP" altLang="en-US" sz="1600" kern="1200" dirty="0" smtClean="0">
                          <a:solidFill>
                            <a:schemeClr val="dk1"/>
                          </a:solidFill>
                          <a:effectLst/>
                          <a:latin typeface="+mn-lt"/>
                          <a:ea typeface="+mn-ea"/>
                          <a:cs typeface="+mn-cs"/>
                        </a:rPr>
                        <a:t>い○○○○することを</a:t>
                      </a:r>
                      <a:r>
                        <a:rPr kumimoji="1" lang="ja-JP" altLang="ja-JP" sz="1600" kern="1200" dirty="0" smtClean="0">
                          <a:solidFill>
                            <a:schemeClr val="dk1"/>
                          </a:solidFill>
                          <a:effectLst/>
                          <a:latin typeface="+mn-lt"/>
                          <a:ea typeface="+mn-ea"/>
                          <a:cs typeface="+mn-cs"/>
                        </a:rPr>
                        <a:t>目的とする。</a:t>
                      </a:r>
                      <a:endParaRPr kumimoji="1" lang="en-US" altLang="ja-JP" sz="1600" kern="1200" dirty="0" smtClean="0">
                        <a:solidFill>
                          <a:schemeClr val="dk1"/>
                        </a:solidFill>
                        <a:effectLst/>
                        <a:latin typeface="+mn-lt"/>
                        <a:ea typeface="+mn-ea"/>
                        <a:cs typeface="+mn-cs"/>
                      </a:endParaRPr>
                    </a:p>
                    <a:p>
                      <a:endParaRPr kumimoji="1" lang="en-US" altLang="ja-JP" sz="1600" kern="1200" dirty="0" smtClean="0">
                        <a:solidFill>
                          <a:schemeClr val="dk1"/>
                        </a:solidFill>
                        <a:effectLst/>
                        <a:latin typeface="+mn-lt"/>
                        <a:ea typeface="+mn-ea"/>
                        <a:cs typeface="+mn-cs"/>
                      </a:endParaRPr>
                    </a:p>
                    <a:p>
                      <a:endParaRPr kumimoji="1" lang="en-US" altLang="ja-JP" sz="1600" kern="1200" dirty="0" smtClean="0">
                        <a:solidFill>
                          <a:schemeClr val="dk1"/>
                        </a:solidFill>
                        <a:effectLst/>
                        <a:latin typeface="+mn-lt"/>
                        <a:ea typeface="+mn-ea"/>
                        <a:cs typeface="+mn-cs"/>
                      </a:endParaRPr>
                    </a:p>
                    <a:p>
                      <a:endParaRPr kumimoji="1" lang="en-US" altLang="ja-JP" sz="1600" kern="1200" dirty="0" smtClean="0">
                        <a:solidFill>
                          <a:schemeClr val="dk1"/>
                        </a:solidFill>
                        <a:effectLst/>
                        <a:latin typeface="+mn-lt"/>
                        <a:ea typeface="+mn-ea"/>
                        <a:cs typeface="+mn-cs"/>
                      </a:endParaRPr>
                    </a:p>
                    <a:p>
                      <a:endParaRPr kumimoji="1" lang="en-US" altLang="ja-JP" sz="1600" kern="1200" dirty="0" smtClean="0">
                        <a:solidFill>
                          <a:schemeClr val="dk1"/>
                        </a:solidFill>
                        <a:effectLst/>
                        <a:latin typeface="+mn-lt"/>
                        <a:ea typeface="+mn-ea"/>
                        <a:cs typeface="+mn-cs"/>
                      </a:endParaRPr>
                    </a:p>
                    <a:p>
                      <a:endParaRPr kumimoji="1" lang="en-US" altLang="ja-JP" sz="1600" kern="1200" dirty="0" smtClean="0">
                        <a:solidFill>
                          <a:schemeClr val="dk1"/>
                        </a:solidFill>
                        <a:effectLst/>
                        <a:latin typeface="+mn-lt"/>
                        <a:ea typeface="+mn-ea"/>
                        <a:cs typeface="+mn-cs"/>
                      </a:endParaRPr>
                    </a:p>
                    <a:p>
                      <a:endParaRPr kumimoji="1" lang="en-US" altLang="ja-JP" sz="1600" kern="1200" dirty="0" smtClean="0">
                        <a:solidFill>
                          <a:schemeClr val="dk1"/>
                        </a:solidFill>
                        <a:effectLst/>
                        <a:latin typeface="+mn-lt"/>
                        <a:ea typeface="+mn-ea"/>
                        <a:cs typeface="+mn-cs"/>
                      </a:endParaRPr>
                    </a:p>
                    <a:p>
                      <a:endParaRPr kumimoji="1" lang="en-US" altLang="ja-JP" sz="1600" kern="1200" dirty="0" smtClean="0">
                        <a:solidFill>
                          <a:schemeClr val="dk1"/>
                        </a:solidFill>
                        <a:effectLst/>
                        <a:latin typeface="+mn-lt"/>
                        <a:ea typeface="+mn-ea"/>
                        <a:cs typeface="+mn-cs"/>
                      </a:endParaRPr>
                    </a:p>
                    <a:p>
                      <a:endParaRPr kumimoji="1" lang="ja-JP" altLang="en-US" sz="1600" dirty="0"/>
                    </a:p>
                  </a:txBody>
                  <a:tcPr/>
                </a:tc>
                <a:tc>
                  <a:txBody>
                    <a:bodyPr/>
                    <a:lstStyle/>
                    <a:p>
                      <a:r>
                        <a:rPr kumimoji="1" lang="en-US" altLang="ja-JP" sz="1400" kern="1200" dirty="0" smtClean="0">
                          <a:solidFill>
                            <a:schemeClr val="dk1"/>
                          </a:solidFill>
                          <a:effectLst/>
                          <a:latin typeface="+mn-lt"/>
                          <a:ea typeface="+mn-ea"/>
                          <a:cs typeface="+mn-cs"/>
                        </a:rPr>
                        <a:t>【</a:t>
                      </a:r>
                      <a:r>
                        <a:rPr kumimoji="1" lang="ja-JP" altLang="en-US" sz="1400" kern="1200" dirty="0" smtClean="0">
                          <a:solidFill>
                            <a:schemeClr val="dk1"/>
                          </a:solidFill>
                          <a:effectLst/>
                          <a:latin typeface="+mn-lt"/>
                          <a:ea typeface="+mn-ea"/>
                          <a:cs typeface="+mn-cs"/>
                        </a:rPr>
                        <a:t>幼保連携型認定こども園のみ設置の場合</a:t>
                      </a:r>
                      <a:r>
                        <a:rPr kumimoji="1" lang="en-US" altLang="ja-JP" sz="1400" kern="1200" dirty="0" smtClean="0">
                          <a:solidFill>
                            <a:schemeClr val="dk1"/>
                          </a:solidFill>
                          <a:effectLst/>
                          <a:latin typeface="+mn-lt"/>
                          <a:ea typeface="+mn-ea"/>
                          <a:cs typeface="+mn-cs"/>
                        </a:rPr>
                        <a:t>】</a:t>
                      </a:r>
                    </a:p>
                    <a:p>
                      <a:r>
                        <a:rPr kumimoji="1" lang="ja-JP" altLang="ja-JP" sz="1600" kern="1200" dirty="0" smtClean="0">
                          <a:solidFill>
                            <a:schemeClr val="dk1"/>
                          </a:solidFill>
                          <a:effectLst/>
                          <a:latin typeface="+mn-lt"/>
                          <a:ea typeface="+mn-ea"/>
                          <a:cs typeface="+mn-cs"/>
                        </a:rPr>
                        <a:t>この法人は、</a:t>
                      </a:r>
                      <a:r>
                        <a:rPr kumimoji="1" lang="ja-JP" altLang="ja-JP" sz="1600" b="1" u="sng" kern="1200" dirty="0" smtClean="0">
                          <a:solidFill>
                            <a:schemeClr val="dk1"/>
                          </a:solidFill>
                          <a:effectLst/>
                          <a:latin typeface="+mn-lt"/>
                          <a:ea typeface="+mn-ea"/>
                          <a:cs typeface="+mn-cs"/>
                        </a:rPr>
                        <a:t>教育基本法</a:t>
                      </a:r>
                      <a:r>
                        <a:rPr kumimoji="1" lang="ja-JP" altLang="ja-JP" sz="1600" kern="1200" dirty="0" smtClean="0">
                          <a:solidFill>
                            <a:schemeClr val="dk1"/>
                          </a:solidFill>
                          <a:effectLst/>
                          <a:latin typeface="+mn-lt"/>
                          <a:ea typeface="+mn-ea"/>
                          <a:cs typeface="+mn-cs"/>
                        </a:rPr>
                        <a:t>及び</a:t>
                      </a:r>
                      <a:r>
                        <a:rPr kumimoji="1" lang="ja-JP" altLang="en-US" sz="1600" b="1" u="sng" kern="1200" dirty="0" smtClean="0">
                          <a:solidFill>
                            <a:schemeClr val="dk1"/>
                          </a:solidFill>
                          <a:effectLst/>
                          <a:latin typeface="+mn-lt"/>
                          <a:ea typeface="+mn-ea"/>
                          <a:cs typeface="+mn-cs"/>
                        </a:rPr>
                        <a:t>就学前の子どもに関する教育、保育等の総合的な提供の推進に関する法律</a:t>
                      </a:r>
                      <a:r>
                        <a:rPr kumimoji="1" lang="ja-JP" altLang="ja-JP" sz="1600" kern="1200" dirty="0" smtClean="0">
                          <a:solidFill>
                            <a:schemeClr val="dk1"/>
                          </a:solidFill>
                          <a:effectLst/>
                          <a:latin typeface="+mn-lt"/>
                          <a:ea typeface="+mn-ea"/>
                          <a:cs typeface="+mn-cs"/>
                        </a:rPr>
                        <a:t>に従い、学校教育</a:t>
                      </a:r>
                      <a:r>
                        <a:rPr kumimoji="1" lang="ja-JP" altLang="ja-JP" sz="1600" b="1" u="sng" kern="1200" dirty="0" smtClean="0">
                          <a:solidFill>
                            <a:schemeClr val="dk1"/>
                          </a:solidFill>
                          <a:effectLst/>
                          <a:latin typeface="+mn-lt"/>
                          <a:ea typeface="+mn-ea"/>
                          <a:cs typeface="+mn-cs"/>
                        </a:rPr>
                        <a:t>及び保育を行</a:t>
                      </a:r>
                      <a:r>
                        <a:rPr kumimoji="1" lang="ja-JP" altLang="en-US" sz="1600" b="1" u="sng" kern="1200" dirty="0" smtClean="0">
                          <a:solidFill>
                            <a:schemeClr val="dk1"/>
                          </a:solidFill>
                          <a:effectLst/>
                          <a:latin typeface="+mn-lt"/>
                          <a:ea typeface="+mn-ea"/>
                          <a:cs typeface="+mn-cs"/>
                        </a:rPr>
                        <a:t>い、</a:t>
                      </a:r>
                      <a:r>
                        <a:rPr kumimoji="1" lang="ja-JP" altLang="en-US" sz="1600" b="0" u="none" kern="1200" dirty="0" smtClean="0">
                          <a:solidFill>
                            <a:schemeClr val="dk1"/>
                          </a:solidFill>
                          <a:effectLst/>
                          <a:latin typeface="+mn-lt"/>
                          <a:ea typeface="+mn-ea"/>
                          <a:cs typeface="+mn-cs"/>
                        </a:rPr>
                        <a:t>○○○○すること</a:t>
                      </a:r>
                      <a:r>
                        <a:rPr kumimoji="1" lang="ja-JP" altLang="ja-JP" sz="1600" kern="1200" dirty="0" smtClean="0">
                          <a:solidFill>
                            <a:schemeClr val="dk1"/>
                          </a:solidFill>
                          <a:effectLst/>
                          <a:latin typeface="+mn-lt"/>
                          <a:ea typeface="+mn-ea"/>
                          <a:cs typeface="+mn-cs"/>
                        </a:rPr>
                        <a:t>を目的とする。</a:t>
                      </a:r>
                      <a:endParaRPr kumimoji="1" lang="en-US" altLang="ja-JP" sz="1600" kern="1200" dirty="0" smtClean="0">
                        <a:solidFill>
                          <a:schemeClr val="dk1"/>
                        </a:solidFill>
                        <a:effectLst/>
                        <a:latin typeface="+mn-lt"/>
                        <a:ea typeface="+mn-ea"/>
                        <a:cs typeface="+mn-cs"/>
                      </a:endParaRPr>
                    </a:p>
                    <a:p>
                      <a:endParaRPr kumimoji="1" lang="en-US" altLang="ja-JP" sz="1600" kern="1200" dirty="0" smtClean="0">
                        <a:solidFill>
                          <a:schemeClr val="dk1"/>
                        </a:solidFill>
                        <a:effectLst/>
                        <a:latin typeface="+mn-lt"/>
                        <a:ea typeface="+mn-ea"/>
                        <a:cs typeface="+mn-cs"/>
                      </a:endParaRPr>
                    </a:p>
                    <a:p>
                      <a:r>
                        <a:rPr kumimoji="1" lang="en-US" altLang="ja-JP" sz="1600" kern="1200" dirty="0" smtClean="0">
                          <a:solidFill>
                            <a:schemeClr val="dk1"/>
                          </a:solidFill>
                          <a:effectLst/>
                          <a:latin typeface="+mn-lt"/>
                          <a:ea typeface="+mn-ea"/>
                          <a:cs typeface="+mn-cs"/>
                        </a:rPr>
                        <a:t>※</a:t>
                      </a:r>
                      <a:r>
                        <a:rPr kumimoji="1" lang="ja-JP" altLang="en-US" sz="1600" kern="1200" dirty="0" smtClean="0">
                          <a:solidFill>
                            <a:schemeClr val="dk1"/>
                          </a:solidFill>
                          <a:effectLst/>
                          <a:latin typeface="+mn-lt"/>
                          <a:ea typeface="+mn-ea"/>
                          <a:cs typeface="+mn-cs"/>
                        </a:rPr>
                        <a:t>○○○部分は必要に応じて記載</a:t>
                      </a:r>
                      <a:endParaRPr kumimoji="1" lang="en-US" altLang="ja-JP" sz="1600" kern="1200" dirty="0" smtClean="0">
                        <a:solidFill>
                          <a:schemeClr val="dk1"/>
                        </a:solidFill>
                        <a:effectLst/>
                        <a:latin typeface="+mn-lt"/>
                        <a:ea typeface="+mn-ea"/>
                        <a:cs typeface="+mn-cs"/>
                      </a:endParaRPr>
                    </a:p>
                    <a:p>
                      <a:endParaRPr kumimoji="1" lang="en-US" altLang="ja-JP" sz="1600" kern="1200" dirty="0" smtClean="0">
                        <a:solidFill>
                          <a:schemeClr val="dk1"/>
                        </a:solidFill>
                        <a:effectLst/>
                        <a:latin typeface="+mn-lt"/>
                        <a:ea typeface="+mn-ea"/>
                        <a:cs typeface="+mn-cs"/>
                      </a:endParaRPr>
                    </a:p>
                    <a:p>
                      <a:r>
                        <a:rPr kumimoji="1" lang="en-US" altLang="ja-JP" sz="1400" kern="1200" dirty="0" smtClean="0">
                          <a:solidFill>
                            <a:schemeClr val="dk1"/>
                          </a:solidFill>
                          <a:effectLst/>
                          <a:latin typeface="+mn-lt"/>
                          <a:ea typeface="+mn-ea"/>
                          <a:cs typeface="+mn-cs"/>
                        </a:rPr>
                        <a:t>【</a:t>
                      </a:r>
                      <a:r>
                        <a:rPr kumimoji="1" lang="ja-JP" altLang="en-US" sz="1400" kern="1200" dirty="0" smtClean="0">
                          <a:solidFill>
                            <a:schemeClr val="dk1"/>
                          </a:solidFill>
                          <a:effectLst/>
                          <a:latin typeface="+mn-lt"/>
                          <a:ea typeface="+mn-ea"/>
                          <a:cs typeface="+mn-cs"/>
                        </a:rPr>
                        <a:t>他の学校を設置している場合</a:t>
                      </a:r>
                      <a:r>
                        <a:rPr kumimoji="1" lang="en-US" altLang="ja-JP" sz="1400" kern="1200" dirty="0" smtClean="0">
                          <a:solidFill>
                            <a:schemeClr val="dk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600" kern="1200" dirty="0" smtClean="0">
                          <a:solidFill>
                            <a:schemeClr val="dk1"/>
                          </a:solidFill>
                          <a:effectLst/>
                          <a:latin typeface="+mn-lt"/>
                          <a:ea typeface="+mn-ea"/>
                          <a:cs typeface="+mn-cs"/>
                        </a:rPr>
                        <a:t>この法人は、</a:t>
                      </a:r>
                      <a:r>
                        <a:rPr kumimoji="1" lang="ja-JP" altLang="ja-JP" sz="1600" b="1" u="sng" kern="1200" dirty="0" smtClean="0">
                          <a:solidFill>
                            <a:schemeClr val="dk1"/>
                          </a:solidFill>
                          <a:effectLst/>
                          <a:latin typeface="+mn-lt"/>
                          <a:ea typeface="+mn-ea"/>
                          <a:cs typeface="+mn-cs"/>
                        </a:rPr>
                        <a:t>教育基本法</a:t>
                      </a:r>
                      <a:r>
                        <a:rPr kumimoji="1" lang="ja-JP" altLang="ja-JP" sz="1600" kern="1200" dirty="0" smtClean="0">
                          <a:solidFill>
                            <a:schemeClr val="dk1"/>
                          </a:solidFill>
                          <a:effectLst/>
                          <a:latin typeface="+mn-lt"/>
                          <a:ea typeface="+mn-ea"/>
                          <a:cs typeface="+mn-cs"/>
                        </a:rPr>
                        <a:t>及び</a:t>
                      </a:r>
                      <a:r>
                        <a:rPr kumimoji="1" lang="ja-JP" altLang="en-US" sz="1600" b="1" u="sng" kern="1200" dirty="0" smtClean="0">
                          <a:solidFill>
                            <a:schemeClr val="dk1"/>
                          </a:solidFill>
                          <a:effectLst/>
                          <a:latin typeface="+mn-lt"/>
                          <a:ea typeface="+mn-ea"/>
                          <a:cs typeface="+mn-cs"/>
                        </a:rPr>
                        <a:t>学校教育法</a:t>
                      </a:r>
                      <a:r>
                        <a:rPr kumimoji="1" lang="ja-JP" altLang="en-US" sz="1600" kern="1200" dirty="0" smtClean="0">
                          <a:solidFill>
                            <a:schemeClr val="dk1"/>
                          </a:solidFill>
                          <a:effectLst/>
                          <a:latin typeface="+mn-lt"/>
                          <a:ea typeface="+mn-ea"/>
                          <a:cs typeface="+mn-cs"/>
                        </a:rPr>
                        <a:t>並びに、</a:t>
                      </a:r>
                      <a:r>
                        <a:rPr kumimoji="1" lang="ja-JP" altLang="en-US" sz="1600" b="1" u="sng" kern="1200" dirty="0" smtClean="0">
                          <a:solidFill>
                            <a:schemeClr val="dk1"/>
                          </a:solidFill>
                          <a:effectLst/>
                          <a:latin typeface="+mn-lt"/>
                          <a:ea typeface="+mn-ea"/>
                          <a:cs typeface="+mn-cs"/>
                        </a:rPr>
                        <a:t>就学前の子どもに関する教育、保育等の総合的な提供の推進に関する法律</a:t>
                      </a:r>
                      <a:r>
                        <a:rPr kumimoji="1" lang="ja-JP" altLang="ja-JP" sz="1600" kern="1200" dirty="0" smtClean="0">
                          <a:solidFill>
                            <a:schemeClr val="dk1"/>
                          </a:solidFill>
                          <a:effectLst/>
                          <a:latin typeface="+mn-lt"/>
                          <a:ea typeface="+mn-ea"/>
                          <a:cs typeface="+mn-cs"/>
                        </a:rPr>
                        <a:t>に従い、学校教育及び保育</a:t>
                      </a:r>
                      <a:r>
                        <a:rPr kumimoji="1" lang="ja-JP" altLang="en-US" sz="1600" kern="1200" dirty="0" smtClean="0">
                          <a:solidFill>
                            <a:schemeClr val="dk1"/>
                          </a:solidFill>
                          <a:effectLst/>
                          <a:latin typeface="+mn-lt"/>
                          <a:ea typeface="+mn-ea"/>
                          <a:cs typeface="+mn-cs"/>
                        </a:rPr>
                        <a:t>を</a:t>
                      </a:r>
                      <a:r>
                        <a:rPr kumimoji="1" lang="ja-JP" altLang="ja-JP" sz="1600" kern="1200" dirty="0" smtClean="0">
                          <a:solidFill>
                            <a:schemeClr val="dk1"/>
                          </a:solidFill>
                          <a:effectLst/>
                          <a:latin typeface="+mn-lt"/>
                          <a:ea typeface="+mn-ea"/>
                          <a:cs typeface="+mn-cs"/>
                        </a:rPr>
                        <a:t>行うことを目的とする。</a:t>
                      </a:r>
                      <a:endParaRPr kumimoji="1" lang="ja-JP" altLang="ja-JP" sz="1600" kern="1200" dirty="0">
                        <a:solidFill>
                          <a:schemeClr val="dk1"/>
                        </a:solidFill>
                        <a:effectLst/>
                        <a:latin typeface="+mn-lt"/>
                        <a:ea typeface="+mn-ea"/>
                        <a:cs typeface="+mn-cs"/>
                      </a:endParaRPr>
                    </a:p>
                  </a:txBody>
                  <a:tcPr/>
                </a:tc>
                <a:extLst>
                  <a:ext uri="{0D108BD9-81ED-4DB2-BD59-A6C34878D82A}">
                    <a16:rowId xmlns:a16="http://schemas.microsoft.com/office/drawing/2014/main" val="10001"/>
                  </a:ext>
                </a:extLst>
              </a:tr>
              <a:tr h="1315925">
                <a:tc>
                  <a:txBody>
                    <a:bodyPr/>
                    <a:lstStyle/>
                    <a:p>
                      <a:r>
                        <a:rPr lang="ja-JP" altLang="en-US" dirty="0" smtClean="0"/>
                        <a:t>設置する学校</a:t>
                      </a:r>
                      <a:endParaRPr kumimoji="1" lang="ja-JP" altLang="en-US" dirty="0"/>
                    </a:p>
                  </a:txBody>
                  <a:tcPr/>
                </a:tc>
                <a:tc>
                  <a:txBody>
                    <a:bodyPr/>
                    <a:lstStyle/>
                    <a:p>
                      <a:r>
                        <a:rPr kumimoji="1" lang="ja-JP" altLang="ja-JP" sz="1600" kern="1200" dirty="0" smtClean="0">
                          <a:solidFill>
                            <a:schemeClr val="dk1"/>
                          </a:solidFill>
                          <a:effectLst/>
                          <a:latin typeface="+mn-lt"/>
                          <a:ea typeface="+mn-ea"/>
                          <a:cs typeface="+mn-cs"/>
                        </a:rPr>
                        <a:t>この法人は、前条の目的を達成するため、次に掲げる学校を設置する。</a:t>
                      </a:r>
                    </a:p>
                    <a:p>
                      <a:r>
                        <a:rPr kumimoji="1" lang="ja-JP" altLang="en-US" sz="1600" kern="1200" dirty="0" smtClean="0">
                          <a:solidFill>
                            <a:schemeClr val="dk1"/>
                          </a:solidFill>
                          <a:effectLst/>
                          <a:latin typeface="+mn-lt"/>
                          <a:ea typeface="+mn-ea"/>
                          <a:cs typeface="+mn-cs"/>
                        </a:rPr>
                        <a:t>（１）</a:t>
                      </a:r>
                      <a:r>
                        <a:rPr kumimoji="1" lang="ja-JP" altLang="ja-JP" sz="1600" kern="1200" dirty="0" smtClean="0">
                          <a:solidFill>
                            <a:schemeClr val="dk1"/>
                          </a:solidFill>
                          <a:effectLst/>
                          <a:latin typeface="+mn-lt"/>
                          <a:ea typeface="+mn-ea"/>
                          <a:cs typeface="+mn-cs"/>
                        </a:rPr>
                        <a:t>　</a:t>
                      </a:r>
                      <a:r>
                        <a:rPr kumimoji="1" lang="ja-JP" altLang="en-US" sz="1600" kern="1200" dirty="0" smtClean="0">
                          <a:solidFill>
                            <a:schemeClr val="dk1"/>
                          </a:solidFill>
                          <a:effectLst/>
                          <a:latin typeface="+mn-lt"/>
                          <a:ea typeface="+mn-ea"/>
                          <a:cs typeface="+mn-cs"/>
                        </a:rPr>
                        <a:t>○○幼稚園</a:t>
                      </a:r>
                      <a:endParaRPr kumimoji="1" lang="ja-JP" altLang="en-US" sz="1600" dirty="0"/>
                    </a:p>
                  </a:txBody>
                  <a:tcPr/>
                </a:tc>
                <a:tc>
                  <a:txBody>
                    <a:bodyPr/>
                    <a:lstStyle/>
                    <a:p>
                      <a:r>
                        <a:rPr kumimoji="1" lang="ja-JP" altLang="ja-JP" sz="1600" kern="1200" dirty="0" smtClean="0">
                          <a:solidFill>
                            <a:schemeClr val="dk1"/>
                          </a:solidFill>
                          <a:effectLst/>
                          <a:latin typeface="+mn-lt"/>
                          <a:ea typeface="+mn-ea"/>
                          <a:cs typeface="+mn-cs"/>
                        </a:rPr>
                        <a:t>この法人は、前条の目的を達成するため、次に掲げる</a:t>
                      </a:r>
                      <a:r>
                        <a:rPr kumimoji="1" lang="ja-JP" altLang="ja-JP" sz="1600" b="1" u="sng" kern="1200" dirty="0" smtClean="0">
                          <a:solidFill>
                            <a:schemeClr val="dk1"/>
                          </a:solidFill>
                          <a:effectLst/>
                          <a:latin typeface="+mn-lt"/>
                          <a:ea typeface="+mn-ea"/>
                          <a:cs typeface="+mn-cs"/>
                        </a:rPr>
                        <a:t>学校</a:t>
                      </a:r>
                      <a:r>
                        <a:rPr kumimoji="1" lang="ja-JP" altLang="ja-JP" sz="1600" kern="1200" dirty="0" smtClean="0">
                          <a:solidFill>
                            <a:schemeClr val="dk1"/>
                          </a:solidFill>
                          <a:effectLst/>
                          <a:latin typeface="+mn-lt"/>
                          <a:ea typeface="+mn-ea"/>
                          <a:cs typeface="+mn-cs"/>
                        </a:rPr>
                        <a:t>を設置する。</a:t>
                      </a:r>
                    </a:p>
                    <a:p>
                      <a:r>
                        <a:rPr kumimoji="1" lang="ja-JP" altLang="en-US" sz="1800" kern="1200" dirty="0" smtClean="0">
                          <a:solidFill>
                            <a:schemeClr val="dk1"/>
                          </a:solidFill>
                          <a:effectLst/>
                          <a:latin typeface="+mn-lt"/>
                          <a:ea typeface="+mn-ea"/>
                          <a:cs typeface="+mn-cs"/>
                        </a:rPr>
                        <a:t>（１）</a:t>
                      </a:r>
                      <a:r>
                        <a:rPr kumimoji="1" lang="ja-JP" altLang="ja-JP" sz="1400" kern="1200" dirty="0" smtClean="0">
                          <a:solidFill>
                            <a:schemeClr val="dk1"/>
                          </a:solidFill>
                          <a:effectLst/>
                          <a:latin typeface="+mn-lt"/>
                          <a:ea typeface="+mn-ea"/>
                          <a:cs typeface="+mn-cs"/>
                        </a:rPr>
                        <a:t>　</a:t>
                      </a:r>
                      <a:r>
                        <a:rPr kumimoji="1" lang="ja-JP" altLang="ja-JP" sz="1400" b="1" u="sng" kern="1200" dirty="0" smtClean="0">
                          <a:solidFill>
                            <a:schemeClr val="dk1"/>
                          </a:solidFill>
                          <a:effectLst/>
                          <a:latin typeface="+mn-lt"/>
                          <a:ea typeface="+mn-ea"/>
                          <a:cs typeface="+mn-cs"/>
                        </a:rPr>
                        <a:t>幼保連携型認定こども園〇〇</a:t>
                      </a:r>
                      <a:r>
                        <a:rPr kumimoji="1" lang="ja-JP" altLang="en-US" sz="1400" b="1" u="sng" kern="1200" dirty="0" smtClean="0">
                          <a:solidFill>
                            <a:schemeClr val="dk1"/>
                          </a:solidFill>
                          <a:effectLst/>
                          <a:latin typeface="+mn-lt"/>
                          <a:ea typeface="+mn-ea"/>
                          <a:cs typeface="+mn-cs"/>
                        </a:rPr>
                        <a:t>幼稚園</a:t>
                      </a:r>
                      <a:endParaRPr kumimoji="1" lang="ja-JP" altLang="ja-JP" sz="140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5123489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53752"/>
            <a:ext cx="8229600" cy="1143000"/>
          </a:xfrm>
        </p:spPr>
        <p:txBody>
          <a:bodyPr>
            <a:noAutofit/>
          </a:bodyPr>
          <a:lstStyle/>
          <a:p>
            <a:r>
              <a:rPr kumimoji="1" lang="ja-JP" altLang="en-US" sz="3600" dirty="0" smtClean="0"/>
              <a:t>寄付行為変更（例）</a:t>
            </a:r>
            <a:r>
              <a:rPr kumimoji="1" lang="en-US" altLang="ja-JP" sz="3600" dirty="0" smtClean="0"/>
              <a:t/>
            </a:r>
            <a:br>
              <a:rPr kumimoji="1" lang="en-US" altLang="ja-JP" sz="3600" dirty="0" smtClean="0"/>
            </a:br>
            <a:r>
              <a:rPr kumimoji="1" lang="ja-JP" altLang="en-US" sz="3600" dirty="0" smtClean="0"/>
              <a:t>幼保連携型認定こども園</a:t>
            </a:r>
            <a:endParaRPr kumimoji="1" lang="ja-JP" altLang="en-US" sz="3600"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2692319690"/>
              </p:ext>
            </p:extLst>
          </p:nvPr>
        </p:nvGraphicFramePr>
        <p:xfrm>
          <a:off x="251520" y="1268760"/>
          <a:ext cx="8507288" cy="4931457"/>
        </p:xfrm>
        <a:graphic>
          <a:graphicData uri="http://schemas.openxmlformats.org/drawingml/2006/table">
            <a:tbl>
              <a:tblPr firstRow="1" bandRow="1">
                <a:tableStyleId>{073A0DAA-6AF3-43AB-8588-CEC1D06C72B9}</a:tableStyleId>
              </a:tblPr>
              <a:tblGrid>
                <a:gridCol w="1728192">
                  <a:extLst>
                    <a:ext uri="{9D8B030D-6E8A-4147-A177-3AD203B41FA5}">
                      <a16:colId xmlns:a16="http://schemas.microsoft.com/office/drawing/2014/main" val="20000"/>
                    </a:ext>
                  </a:extLst>
                </a:gridCol>
                <a:gridCol w="3240360">
                  <a:extLst>
                    <a:ext uri="{9D8B030D-6E8A-4147-A177-3AD203B41FA5}">
                      <a16:colId xmlns:a16="http://schemas.microsoft.com/office/drawing/2014/main" val="20001"/>
                    </a:ext>
                  </a:extLst>
                </a:gridCol>
                <a:gridCol w="3538736">
                  <a:extLst>
                    <a:ext uri="{9D8B030D-6E8A-4147-A177-3AD203B41FA5}">
                      <a16:colId xmlns:a16="http://schemas.microsoft.com/office/drawing/2014/main" val="20002"/>
                    </a:ext>
                  </a:extLst>
                </a:gridCol>
              </a:tblGrid>
              <a:tr h="649086">
                <a:tc>
                  <a:txBody>
                    <a:bodyPr/>
                    <a:lstStyle/>
                    <a:p>
                      <a:r>
                        <a:rPr kumimoji="1" lang="ja-JP" altLang="en-US" dirty="0" smtClean="0"/>
                        <a:t>項目</a:t>
                      </a:r>
                      <a:endParaRPr kumimoji="1" lang="ja-JP" altLang="en-US" dirty="0"/>
                    </a:p>
                  </a:txBody>
                  <a:tcPr/>
                </a:tc>
                <a:tc>
                  <a:txBody>
                    <a:bodyPr/>
                    <a:lstStyle/>
                    <a:p>
                      <a:r>
                        <a:rPr kumimoji="1" lang="ja-JP" altLang="en-US" dirty="0" smtClean="0"/>
                        <a:t>現在の記載内容（例）</a:t>
                      </a:r>
                      <a:endParaRPr kumimoji="1" lang="ja-JP" altLang="en-US" dirty="0"/>
                    </a:p>
                  </a:txBody>
                  <a:tcPr/>
                </a:tc>
                <a:tc>
                  <a:txBody>
                    <a:bodyPr/>
                    <a:lstStyle/>
                    <a:p>
                      <a:r>
                        <a:rPr kumimoji="1" lang="ja-JP" altLang="en-US" dirty="0" smtClean="0"/>
                        <a:t>記載（例）</a:t>
                      </a:r>
                      <a:endParaRPr kumimoji="1" lang="ja-JP" altLang="en-US" dirty="0"/>
                    </a:p>
                  </a:txBody>
                  <a:tcPr/>
                </a:tc>
                <a:extLst>
                  <a:ext uri="{0D108BD9-81ED-4DB2-BD59-A6C34878D82A}">
                    <a16:rowId xmlns:a16="http://schemas.microsoft.com/office/drawing/2014/main" val="10000"/>
                  </a:ext>
                </a:extLst>
              </a:tr>
              <a:tr h="1871194">
                <a:tc>
                  <a:txBody>
                    <a:bodyPr/>
                    <a:lstStyle/>
                    <a:p>
                      <a:r>
                        <a:rPr lang="ja-JP" altLang="en-US" dirty="0" smtClean="0"/>
                        <a:t>理事の選任</a:t>
                      </a:r>
                      <a:endParaRPr kumimoji="1" lang="ja-JP" altLang="en-US" dirty="0"/>
                    </a:p>
                  </a:txBody>
                  <a:tcPr/>
                </a:tc>
                <a:tc>
                  <a:txBody>
                    <a:bodyPr/>
                    <a:lstStyle/>
                    <a:p>
                      <a:r>
                        <a:rPr kumimoji="1" lang="ja-JP" altLang="ja-JP" sz="1400" kern="1200" dirty="0" smtClean="0">
                          <a:solidFill>
                            <a:schemeClr val="dk1"/>
                          </a:solidFill>
                          <a:effectLst/>
                          <a:latin typeface="+mn-lt"/>
                          <a:ea typeface="+mn-ea"/>
                          <a:cs typeface="+mn-cs"/>
                        </a:rPr>
                        <a:t>理事は、次の各号に掲げる者とする。</a:t>
                      </a:r>
                      <a:r>
                        <a:rPr kumimoji="1" lang="en-US" altLang="ja-JP" sz="1400" kern="1200" dirty="0" smtClean="0">
                          <a:solidFill>
                            <a:schemeClr val="dk1"/>
                          </a:solidFill>
                          <a:effectLst/>
                          <a:latin typeface="+mn-lt"/>
                          <a:ea typeface="+mn-ea"/>
                          <a:cs typeface="+mn-cs"/>
                        </a:rPr>
                        <a:t/>
                      </a:r>
                      <a:br>
                        <a:rPr kumimoji="1" lang="en-US" altLang="ja-JP" sz="1400" kern="1200" dirty="0" smtClean="0">
                          <a:solidFill>
                            <a:schemeClr val="dk1"/>
                          </a:solidFill>
                          <a:effectLst/>
                          <a:latin typeface="+mn-lt"/>
                          <a:ea typeface="+mn-ea"/>
                          <a:cs typeface="+mn-cs"/>
                        </a:rPr>
                      </a:br>
                      <a:r>
                        <a:rPr kumimoji="1" lang="ja-JP" altLang="en-US" sz="1400" kern="1200" dirty="0" smtClean="0">
                          <a:solidFill>
                            <a:schemeClr val="dk1"/>
                          </a:solidFill>
                          <a:effectLst/>
                          <a:latin typeface="+mn-lt"/>
                          <a:ea typeface="+mn-ea"/>
                          <a:cs typeface="+mn-cs"/>
                        </a:rPr>
                        <a:t>（１）</a:t>
                      </a:r>
                      <a:r>
                        <a:rPr kumimoji="1" lang="ja-JP" altLang="ja-JP" sz="1400" kern="1200" dirty="0" smtClean="0">
                          <a:solidFill>
                            <a:schemeClr val="dk1"/>
                          </a:solidFill>
                          <a:effectLst/>
                          <a:latin typeface="+mn-lt"/>
                          <a:ea typeface="+mn-ea"/>
                          <a:cs typeface="+mn-cs"/>
                        </a:rPr>
                        <a:t>　</a:t>
                      </a:r>
                      <a:r>
                        <a:rPr kumimoji="1" lang="ja-JP" altLang="ja-JP" sz="1400" b="1" u="sng" kern="1200" dirty="0" smtClean="0">
                          <a:solidFill>
                            <a:schemeClr val="dk1"/>
                          </a:solidFill>
                          <a:effectLst/>
                          <a:latin typeface="+mn-lt"/>
                          <a:ea typeface="+mn-ea"/>
                          <a:cs typeface="+mn-cs"/>
                        </a:rPr>
                        <a:t>幼稚園</a:t>
                      </a:r>
                      <a:r>
                        <a:rPr kumimoji="1" lang="ja-JP" altLang="en-US" sz="1400" b="1" u="sng" kern="1200" dirty="0" smtClean="0">
                          <a:solidFill>
                            <a:schemeClr val="dk1"/>
                          </a:solidFill>
                          <a:effectLst/>
                          <a:latin typeface="+mn-lt"/>
                          <a:ea typeface="+mn-ea"/>
                          <a:cs typeface="+mn-cs"/>
                        </a:rPr>
                        <a:t>園長</a:t>
                      </a:r>
                      <a:r>
                        <a:rPr kumimoji="1" lang="en-US" altLang="ja-JP" sz="1400" kern="1200" dirty="0" smtClean="0">
                          <a:solidFill>
                            <a:schemeClr val="dk1"/>
                          </a:solidFill>
                          <a:effectLst/>
                          <a:latin typeface="+mn-lt"/>
                          <a:ea typeface="+mn-ea"/>
                          <a:cs typeface="+mn-cs"/>
                        </a:rPr>
                        <a:t/>
                      </a:r>
                      <a:br>
                        <a:rPr kumimoji="1" lang="en-US" altLang="ja-JP" sz="1400" kern="1200" dirty="0" smtClean="0">
                          <a:solidFill>
                            <a:schemeClr val="dk1"/>
                          </a:solidFill>
                          <a:effectLst/>
                          <a:latin typeface="+mn-lt"/>
                          <a:ea typeface="+mn-ea"/>
                          <a:cs typeface="+mn-cs"/>
                        </a:rPr>
                      </a:br>
                      <a:r>
                        <a:rPr kumimoji="1" lang="ja-JP" altLang="en-US" sz="1400" kern="1200" dirty="0" smtClean="0">
                          <a:solidFill>
                            <a:schemeClr val="dk1"/>
                          </a:solidFill>
                          <a:effectLst/>
                          <a:latin typeface="+mn-lt"/>
                          <a:ea typeface="+mn-ea"/>
                          <a:cs typeface="+mn-cs"/>
                        </a:rPr>
                        <a:t>（２）</a:t>
                      </a:r>
                      <a:r>
                        <a:rPr kumimoji="1" lang="ja-JP" altLang="ja-JP" sz="1400" kern="1200" dirty="0" smtClean="0">
                          <a:solidFill>
                            <a:schemeClr val="dk1"/>
                          </a:solidFill>
                          <a:effectLst/>
                          <a:latin typeface="+mn-lt"/>
                          <a:ea typeface="+mn-ea"/>
                          <a:cs typeface="+mn-cs"/>
                        </a:rPr>
                        <a:t>　評議員のうちから評議員会におい</a:t>
                      </a:r>
                      <a:r>
                        <a:rPr kumimoji="1" lang="ja-JP" altLang="en-US" sz="1400" kern="1200" dirty="0" smtClean="0">
                          <a:solidFill>
                            <a:schemeClr val="dk1"/>
                          </a:solidFill>
                          <a:effectLst/>
                          <a:latin typeface="+mn-lt"/>
                          <a:ea typeface="+mn-ea"/>
                          <a:cs typeface="+mn-cs"/>
                        </a:rPr>
                        <a:t>　　</a:t>
                      </a:r>
                      <a:endParaRPr kumimoji="1" lang="en-US" altLang="ja-JP" sz="1400" kern="1200" dirty="0" smtClean="0">
                        <a:solidFill>
                          <a:schemeClr val="dk1"/>
                        </a:solidFill>
                        <a:effectLst/>
                        <a:latin typeface="+mn-lt"/>
                        <a:ea typeface="+mn-ea"/>
                        <a:cs typeface="+mn-cs"/>
                      </a:endParaRPr>
                    </a:p>
                    <a:p>
                      <a:r>
                        <a:rPr kumimoji="1" lang="ja-JP" altLang="en-US" sz="1400" kern="1200" dirty="0" smtClean="0">
                          <a:solidFill>
                            <a:schemeClr val="dk1"/>
                          </a:solidFill>
                          <a:effectLst/>
                          <a:latin typeface="+mn-lt"/>
                          <a:ea typeface="+mn-ea"/>
                          <a:cs typeface="+mn-cs"/>
                        </a:rPr>
                        <a:t>　　　</a:t>
                      </a:r>
                      <a:r>
                        <a:rPr kumimoji="1" lang="ja-JP" altLang="ja-JP" sz="1400" kern="1200" dirty="0" err="1" smtClean="0">
                          <a:solidFill>
                            <a:schemeClr val="dk1"/>
                          </a:solidFill>
                          <a:effectLst/>
                          <a:latin typeface="+mn-lt"/>
                          <a:ea typeface="+mn-ea"/>
                          <a:cs typeface="+mn-cs"/>
                        </a:rPr>
                        <a:t>て</a:t>
                      </a:r>
                      <a:r>
                        <a:rPr kumimoji="1" lang="ja-JP" altLang="ja-JP" sz="1400" kern="1200" dirty="0" smtClean="0">
                          <a:solidFill>
                            <a:schemeClr val="dk1"/>
                          </a:solidFill>
                          <a:effectLst/>
                          <a:latin typeface="+mn-lt"/>
                          <a:ea typeface="+mn-ea"/>
                          <a:cs typeface="+mn-cs"/>
                        </a:rPr>
                        <a:t>選任した者　○人</a:t>
                      </a:r>
                      <a:r>
                        <a:rPr kumimoji="1" lang="en-US" altLang="ja-JP" sz="1400" kern="1200" dirty="0" smtClean="0">
                          <a:solidFill>
                            <a:schemeClr val="dk1"/>
                          </a:solidFill>
                          <a:effectLst/>
                          <a:latin typeface="+mn-lt"/>
                          <a:ea typeface="+mn-ea"/>
                          <a:cs typeface="+mn-cs"/>
                        </a:rPr>
                        <a:t/>
                      </a:r>
                      <a:br>
                        <a:rPr kumimoji="1" lang="en-US" altLang="ja-JP" sz="1400" kern="1200" dirty="0" smtClean="0">
                          <a:solidFill>
                            <a:schemeClr val="dk1"/>
                          </a:solidFill>
                          <a:effectLst/>
                          <a:latin typeface="+mn-lt"/>
                          <a:ea typeface="+mn-ea"/>
                          <a:cs typeface="+mn-cs"/>
                        </a:rPr>
                      </a:br>
                      <a:r>
                        <a:rPr kumimoji="1" lang="ja-JP" altLang="en-US" sz="1400" kern="1200" dirty="0" smtClean="0">
                          <a:solidFill>
                            <a:schemeClr val="dk1"/>
                          </a:solidFill>
                          <a:effectLst/>
                          <a:latin typeface="+mn-lt"/>
                          <a:ea typeface="+mn-ea"/>
                          <a:cs typeface="+mn-cs"/>
                        </a:rPr>
                        <a:t>（３）</a:t>
                      </a:r>
                      <a:r>
                        <a:rPr kumimoji="1" lang="ja-JP" altLang="ja-JP" sz="1400" kern="1200" dirty="0" smtClean="0">
                          <a:solidFill>
                            <a:schemeClr val="dk1"/>
                          </a:solidFill>
                          <a:effectLst/>
                          <a:latin typeface="+mn-lt"/>
                          <a:ea typeface="+mn-ea"/>
                          <a:cs typeface="+mn-cs"/>
                        </a:rPr>
                        <a:t>　学識経験者のうち理事会において</a:t>
                      </a:r>
                      <a:endParaRPr kumimoji="1" lang="en-US" altLang="ja-JP" sz="1400" kern="1200" dirty="0" smtClean="0">
                        <a:solidFill>
                          <a:schemeClr val="dk1"/>
                        </a:solidFill>
                        <a:effectLst/>
                        <a:latin typeface="+mn-lt"/>
                        <a:ea typeface="+mn-ea"/>
                        <a:cs typeface="+mn-cs"/>
                      </a:endParaRPr>
                    </a:p>
                    <a:p>
                      <a:r>
                        <a:rPr kumimoji="1" lang="ja-JP" altLang="en-US" sz="1400" kern="1200" dirty="0" smtClean="0">
                          <a:solidFill>
                            <a:schemeClr val="dk1"/>
                          </a:solidFill>
                          <a:effectLst/>
                          <a:latin typeface="+mn-lt"/>
                          <a:ea typeface="+mn-ea"/>
                          <a:cs typeface="+mn-cs"/>
                        </a:rPr>
                        <a:t>　　　　</a:t>
                      </a:r>
                      <a:r>
                        <a:rPr kumimoji="1" lang="ja-JP" altLang="ja-JP" sz="1400" kern="1200" dirty="0" smtClean="0">
                          <a:solidFill>
                            <a:schemeClr val="dk1"/>
                          </a:solidFill>
                          <a:effectLst/>
                          <a:latin typeface="+mn-lt"/>
                          <a:ea typeface="+mn-ea"/>
                          <a:cs typeface="+mn-cs"/>
                        </a:rPr>
                        <a:t>選任した者　○人</a:t>
                      </a:r>
                      <a:endParaRPr kumimoji="1" lang="ja-JP" altLang="en-US" sz="1200" dirty="0"/>
                    </a:p>
                  </a:txBody>
                  <a:tcPr/>
                </a:tc>
                <a:tc>
                  <a:txBody>
                    <a:bodyPr/>
                    <a:lstStyle/>
                    <a:p>
                      <a:r>
                        <a:rPr kumimoji="1" lang="ja-JP" altLang="ja-JP" sz="1400" kern="1200" dirty="0" smtClean="0">
                          <a:solidFill>
                            <a:schemeClr val="dk1"/>
                          </a:solidFill>
                          <a:effectLst/>
                          <a:latin typeface="+mn-lt"/>
                          <a:ea typeface="+mn-ea"/>
                          <a:cs typeface="+mn-cs"/>
                        </a:rPr>
                        <a:t>理事は、次の各号に掲げる者とする。</a:t>
                      </a:r>
                      <a:r>
                        <a:rPr kumimoji="1" lang="en-US" altLang="ja-JP" sz="1400" kern="1200" dirty="0" smtClean="0">
                          <a:solidFill>
                            <a:schemeClr val="dk1"/>
                          </a:solidFill>
                          <a:effectLst/>
                          <a:latin typeface="+mn-lt"/>
                          <a:ea typeface="+mn-ea"/>
                          <a:cs typeface="+mn-cs"/>
                        </a:rPr>
                        <a:t/>
                      </a:r>
                      <a:br>
                        <a:rPr kumimoji="1" lang="en-US" altLang="ja-JP" sz="1400" kern="1200" dirty="0" smtClean="0">
                          <a:solidFill>
                            <a:schemeClr val="dk1"/>
                          </a:solidFill>
                          <a:effectLst/>
                          <a:latin typeface="+mn-lt"/>
                          <a:ea typeface="+mn-ea"/>
                          <a:cs typeface="+mn-cs"/>
                        </a:rPr>
                      </a:br>
                      <a:r>
                        <a:rPr kumimoji="1" lang="ja-JP" altLang="en-US" sz="1400" kern="1200" dirty="0" smtClean="0">
                          <a:solidFill>
                            <a:schemeClr val="dk1"/>
                          </a:solidFill>
                          <a:effectLst/>
                          <a:latin typeface="+mn-lt"/>
                          <a:ea typeface="+mn-ea"/>
                          <a:cs typeface="+mn-cs"/>
                        </a:rPr>
                        <a:t>（１）</a:t>
                      </a:r>
                      <a:r>
                        <a:rPr kumimoji="1" lang="ja-JP" altLang="ja-JP" sz="1400" kern="1200" dirty="0" smtClean="0">
                          <a:solidFill>
                            <a:schemeClr val="dk1"/>
                          </a:solidFill>
                          <a:effectLst/>
                          <a:latin typeface="+mn-lt"/>
                          <a:ea typeface="+mn-ea"/>
                          <a:cs typeface="+mn-cs"/>
                        </a:rPr>
                        <a:t>　</a:t>
                      </a:r>
                      <a:r>
                        <a:rPr kumimoji="1" lang="ja-JP" altLang="ja-JP" sz="1400" b="1" u="sng" kern="1200" dirty="0" smtClean="0">
                          <a:solidFill>
                            <a:schemeClr val="dk1"/>
                          </a:solidFill>
                          <a:effectLst/>
                          <a:latin typeface="+mn-lt"/>
                          <a:ea typeface="+mn-ea"/>
                          <a:cs typeface="+mn-cs"/>
                        </a:rPr>
                        <a:t>幼保連携型認定こども園</a:t>
                      </a:r>
                      <a:r>
                        <a:rPr kumimoji="1" lang="ja-JP" altLang="en-US" sz="1400" b="1" u="sng" kern="1200" dirty="0" smtClean="0">
                          <a:solidFill>
                            <a:schemeClr val="dk1"/>
                          </a:solidFill>
                          <a:effectLst/>
                          <a:latin typeface="+mn-lt"/>
                          <a:ea typeface="+mn-ea"/>
                          <a:cs typeface="+mn-cs"/>
                        </a:rPr>
                        <a:t>○○幼稚園</a:t>
                      </a:r>
                      <a:endParaRPr kumimoji="1" lang="en-US" altLang="ja-JP" sz="1400" b="1" u="sng" kern="1200" dirty="0" smtClean="0">
                        <a:solidFill>
                          <a:schemeClr val="dk1"/>
                        </a:solidFill>
                        <a:effectLst/>
                        <a:latin typeface="+mn-lt"/>
                        <a:ea typeface="+mn-ea"/>
                        <a:cs typeface="+mn-cs"/>
                      </a:endParaRPr>
                    </a:p>
                    <a:p>
                      <a:r>
                        <a:rPr kumimoji="1" lang="ja-JP" altLang="en-US" sz="1400" b="1" u="none" kern="1200" dirty="0" smtClean="0">
                          <a:solidFill>
                            <a:schemeClr val="dk1"/>
                          </a:solidFill>
                          <a:effectLst/>
                          <a:latin typeface="+mn-lt"/>
                          <a:ea typeface="+mn-ea"/>
                          <a:cs typeface="+mn-cs"/>
                        </a:rPr>
                        <a:t>　　　　　　　　　　　　　　　　　　　　　　　　</a:t>
                      </a:r>
                      <a:r>
                        <a:rPr kumimoji="1" lang="ja-JP" altLang="en-US" sz="1400" b="1" u="sng" kern="1200" dirty="0" smtClean="0">
                          <a:solidFill>
                            <a:schemeClr val="dk1"/>
                          </a:solidFill>
                          <a:effectLst/>
                          <a:latin typeface="+mn-lt"/>
                          <a:ea typeface="+mn-ea"/>
                          <a:cs typeface="+mn-cs"/>
                        </a:rPr>
                        <a:t>園長</a:t>
                      </a:r>
                      <a:r>
                        <a:rPr kumimoji="1" lang="en-US" altLang="ja-JP" sz="1400" kern="1200" dirty="0" smtClean="0">
                          <a:solidFill>
                            <a:schemeClr val="dk1"/>
                          </a:solidFill>
                          <a:effectLst/>
                          <a:latin typeface="+mn-lt"/>
                          <a:ea typeface="+mn-ea"/>
                          <a:cs typeface="+mn-cs"/>
                        </a:rPr>
                        <a:t/>
                      </a:r>
                      <a:br>
                        <a:rPr kumimoji="1" lang="en-US" altLang="ja-JP" sz="1400" kern="1200" dirty="0" smtClean="0">
                          <a:solidFill>
                            <a:schemeClr val="dk1"/>
                          </a:solidFill>
                          <a:effectLst/>
                          <a:latin typeface="+mn-lt"/>
                          <a:ea typeface="+mn-ea"/>
                          <a:cs typeface="+mn-cs"/>
                        </a:rPr>
                      </a:br>
                      <a:r>
                        <a:rPr kumimoji="1" lang="ja-JP" altLang="en-US" sz="1400" kern="1200" dirty="0" smtClean="0">
                          <a:solidFill>
                            <a:schemeClr val="dk1"/>
                          </a:solidFill>
                          <a:effectLst/>
                          <a:latin typeface="+mn-lt"/>
                          <a:ea typeface="+mn-ea"/>
                          <a:cs typeface="+mn-cs"/>
                        </a:rPr>
                        <a:t>（２）</a:t>
                      </a:r>
                      <a:r>
                        <a:rPr kumimoji="1" lang="ja-JP" altLang="ja-JP" sz="1400" kern="1200" dirty="0" smtClean="0">
                          <a:solidFill>
                            <a:schemeClr val="dk1"/>
                          </a:solidFill>
                          <a:effectLst/>
                          <a:latin typeface="+mn-lt"/>
                          <a:ea typeface="+mn-ea"/>
                          <a:cs typeface="+mn-cs"/>
                        </a:rPr>
                        <a:t>　評議員のうちから評議員会において選</a:t>
                      </a:r>
                      <a:endParaRPr kumimoji="1" lang="en-US" altLang="ja-JP" sz="1400" kern="1200" dirty="0" smtClean="0">
                        <a:solidFill>
                          <a:schemeClr val="dk1"/>
                        </a:solidFill>
                        <a:effectLst/>
                        <a:latin typeface="+mn-lt"/>
                        <a:ea typeface="+mn-ea"/>
                        <a:cs typeface="+mn-cs"/>
                      </a:endParaRPr>
                    </a:p>
                    <a:p>
                      <a:r>
                        <a:rPr kumimoji="1" lang="ja-JP" altLang="en-US" sz="1400" kern="1200" dirty="0" smtClean="0">
                          <a:solidFill>
                            <a:schemeClr val="dk1"/>
                          </a:solidFill>
                          <a:effectLst/>
                          <a:latin typeface="+mn-lt"/>
                          <a:ea typeface="+mn-ea"/>
                          <a:cs typeface="+mn-cs"/>
                        </a:rPr>
                        <a:t>　　　</a:t>
                      </a:r>
                      <a:r>
                        <a:rPr kumimoji="1" lang="ja-JP" altLang="ja-JP" sz="1400" kern="1200" dirty="0" smtClean="0">
                          <a:solidFill>
                            <a:schemeClr val="dk1"/>
                          </a:solidFill>
                          <a:effectLst/>
                          <a:latin typeface="+mn-lt"/>
                          <a:ea typeface="+mn-ea"/>
                          <a:cs typeface="+mn-cs"/>
                        </a:rPr>
                        <a:t>任した者　○人</a:t>
                      </a:r>
                      <a:r>
                        <a:rPr kumimoji="1" lang="en-US" altLang="ja-JP" sz="1400" kern="1200" dirty="0" smtClean="0">
                          <a:solidFill>
                            <a:schemeClr val="dk1"/>
                          </a:solidFill>
                          <a:effectLst/>
                          <a:latin typeface="+mn-lt"/>
                          <a:ea typeface="+mn-ea"/>
                          <a:cs typeface="+mn-cs"/>
                        </a:rPr>
                        <a:t/>
                      </a:r>
                      <a:br>
                        <a:rPr kumimoji="1" lang="en-US" altLang="ja-JP" sz="1400" kern="1200" dirty="0" smtClean="0">
                          <a:solidFill>
                            <a:schemeClr val="dk1"/>
                          </a:solidFill>
                          <a:effectLst/>
                          <a:latin typeface="+mn-lt"/>
                          <a:ea typeface="+mn-ea"/>
                          <a:cs typeface="+mn-cs"/>
                        </a:rPr>
                      </a:br>
                      <a:r>
                        <a:rPr kumimoji="1" lang="ja-JP" altLang="en-US" sz="1400" kern="1200" dirty="0" smtClean="0">
                          <a:solidFill>
                            <a:schemeClr val="dk1"/>
                          </a:solidFill>
                          <a:effectLst/>
                          <a:latin typeface="+mn-lt"/>
                          <a:ea typeface="+mn-ea"/>
                          <a:cs typeface="+mn-cs"/>
                        </a:rPr>
                        <a:t>（３）</a:t>
                      </a:r>
                      <a:r>
                        <a:rPr kumimoji="1" lang="ja-JP" altLang="ja-JP" sz="1400" kern="1200" dirty="0" smtClean="0">
                          <a:solidFill>
                            <a:schemeClr val="dk1"/>
                          </a:solidFill>
                          <a:effectLst/>
                          <a:latin typeface="+mn-lt"/>
                          <a:ea typeface="+mn-ea"/>
                          <a:cs typeface="+mn-cs"/>
                        </a:rPr>
                        <a:t>　学識経験者のうち理事会において選任</a:t>
                      </a:r>
                      <a:endParaRPr kumimoji="1" lang="en-US" altLang="ja-JP" sz="1400" kern="1200" dirty="0" smtClean="0">
                        <a:solidFill>
                          <a:schemeClr val="dk1"/>
                        </a:solidFill>
                        <a:effectLst/>
                        <a:latin typeface="+mn-lt"/>
                        <a:ea typeface="+mn-ea"/>
                        <a:cs typeface="+mn-cs"/>
                      </a:endParaRPr>
                    </a:p>
                    <a:p>
                      <a:r>
                        <a:rPr kumimoji="1" lang="ja-JP" altLang="en-US" sz="1400" kern="1200" dirty="0" smtClean="0">
                          <a:solidFill>
                            <a:schemeClr val="dk1"/>
                          </a:solidFill>
                          <a:effectLst/>
                          <a:latin typeface="+mn-lt"/>
                          <a:ea typeface="+mn-ea"/>
                          <a:cs typeface="+mn-cs"/>
                        </a:rPr>
                        <a:t>　　　　</a:t>
                      </a:r>
                      <a:r>
                        <a:rPr kumimoji="1" lang="ja-JP" altLang="ja-JP" sz="1400" kern="1200" dirty="0" smtClean="0">
                          <a:solidFill>
                            <a:schemeClr val="dk1"/>
                          </a:solidFill>
                          <a:effectLst/>
                          <a:latin typeface="+mn-lt"/>
                          <a:ea typeface="+mn-ea"/>
                          <a:cs typeface="+mn-cs"/>
                        </a:rPr>
                        <a:t>した者　○人</a:t>
                      </a:r>
                      <a:endParaRPr kumimoji="1" lang="ja-JP" altLang="en-US" sz="1200" dirty="0"/>
                    </a:p>
                  </a:txBody>
                  <a:tcPr/>
                </a:tc>
                <a:extLst>
                  <a:ext uri="{0D108BD9-81ED-4DB2-BD59-A6C34878D82A}">
                    <a16:rowId xmlns:a16="http://schemas.microsoft.com/office/drawing/2014/main" val="10001"/>
                  </a:ext>
                </a:extLst>
              </a:tr>
              <a:tr h="1105914">
                <a:tc>
                  <a:txBody>
                    <a:bodyPr/>
                    <a:lstStyle/>
                    <a:p>
                      <a:r>
                        <a:rPr kumimoji="1" lang="ja-JP" altLang="en-US" sz="1800" kern="1200" dirty="0" smtClean="0">
                          <a:solidFill>
                            <a:schemeClr val="dk1"/>
                          </a:solidFill>
                          <a:effectLst/>
                          <a:latin typeface="+mn-lt"/>
                          <a:ea typeface="+mn-ea"/>
                          <a:cs typeface="+mn-cs"/>
                        </a:rPr>
                        <a:t>附帯事業</a:t>
                      </a:r>
                      <a:endParaRPr kumimoji="1" lang="en-US" altLang="ja-JP" sz="1800" kern="1200" dirty="0" smtClean="0">
                        <a:solidFill>
                          <a:schemeClr val="dk1"/>
                        </a:solidFill>
                        <a:effectLst/>
                        <a:latin typeface="+mn-lt"/>
                        <a:ea typeface="+mn-ea"/>
                        <a:cs typeface="+mn-cs"/>
                      </a:endParaRPr>
                    </a:p>
                  </a:txBody>
                  <a:tcPr/>
                </a:tc>
                <a:tc>
                  <a:txBody>
                    <a:bodyPr/>
                    <a:lstStyle/>
                    <a:p>
                      <a:r>
                        <a:rPr kumimoji="1" lang="ja-JP" altLang="en-US" dirty="0" smtClean="0"/>
                        <a:t>この法人は、次に掲げる附帯事業を行う。</a:t>
                      </a:r>
                      <a:endParaRPr kumimoji="1" lang="en-US" altLang="ja-JP" dirty="0" smtClean="0"/>
                    </a:p>
                    <a:p>
                      <a:r>
                        <a:rPr kumimoji="1" lang="ja-JP" altLang="en-US" sz="1600" dirty="0" smtClean="0"/>
                        <a:t>（１）　認可保育所「○○保育園」</a:t>
                      </a:r>
                      <a:endParaRPr kumimoji="1" lang="ja-JP" altLang="en-US" sz="1600" dirty="0"/>
                    </a:p>
                  </a:txBody>
                  <a:tcPr/>
                </a:tc>
                <a:tc>
                  <a:txBody>
                    <a:bodyPr/>
                    <a:lstStyle/>
                    <a:p>
                      <a:r>
                        <a:rPr kumimoji="1" lang="ja-JP" altLang="en-US" sz="1600" kern="1200" dirty="0" smtClean="0">
                          <a:solidFill>
                            <a:schemeClr val="dk1"/>
                          </a:solidFill>
                          <a:effectLst/>
                          <a:latin typeface="+mn-lt"/>
                          <a:ea typeface="+mn-ea"/>
                          <a:cs typeface="+mn-cs"/>
                        </a:rPr>
                        <a:t>（削る）</a:t>
                      </a:r>
                      <a:endParaRPr kumimoji="1" lang="en-US" altLang="ja-JP" sz="1600" kern="1200" dirty="0" smtClean="0">
                        <a:solidFill>
                          <a:schemeClr val="dk1"/>
                        </a:solidFill>
                        <a:effectLst/>
                        <a:latin typeface="+mn-lt"/>
                        <a:ea typeface="+mn-ea"/>
                        <a:cs typeface="+mn-cs"/>
                      </a:endParaRPr>
                    </a:p>
                    <a:p>
                      <a:r>
                        <a:rPr kumimoji="1" lang="en-US" altLang="ja-JP" sz="1600" kern="1200" dirty="0" smtClean="0">
                          <a:solidFill>
                            <a:schemeClr val="dk1"/>
                          </a:solidFill>
                          <a:effectLst/>
                          <a:latin typeface="+mn-lt"/>
                          <a:ea typeface="+mn-ea"/>
                          <a:cs typeface="+mn-cs"/>
                        </a:rPr>
                        <a:t>※</a:t>
                      </a:r>
                      <a:r>
                        <a:rPr kumimoji="1" lang="ja-JP" altLang="en-US" sz="1600" kern="1200" dirty="0" smtClean="0">
                          <a:solidFill>
                            <a:schemeClr val="dk1"/>
                          </a:solidFill>
                          <a:effectLst/>
                          <a:latin typeface="+mn-lt"/>
                          <a:ea typeface="+mn-ea"/>
                          <a:cs typeface="+mn-cs"/>
                        </a:rPr>
                        <a:t>旧認定こども園の認定をうけた幼保連携型認定こども園の連携施設を構成する保育所の認可を廃止する場合など。</a:t>
                      </a:r>
                      <a:endParaRPr kumimoji="1" lang="en-US" altLang="ja-JP" sz="160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10002"/>
                  </a:ext>
                </a:extLst>
              </a:tr>
              <a:tr h="1305263">
                <a:tc>
                  <a:txBody>
                    <a:bodyPr/>
                    <a:lstStyle/>
                    <a:p>
                      <a:r>
                        <a:rPr kumimoji="1" lang="ja-JP" altLang="en-US" dirty="0" smtClean="0"/>
                        <a:t>その他の項目のうち、名称変更が必要な箇所（随時）</a:t>
                      </a:r>
                      <a:endParaRPr kumimoji="1" lang="ja-JP" altLang="en-US" dirty="0"/>
                    </a:p>
                  </a:txBody>
                  <a:tcPr/>
                </a:tc>
                <a:tc>
                  <a:txBody>
                    <a:bodyPr/>
                    <a:lstStyle/>
                    <a:p>
                      <a:r>
                        <a:rPr kumimoji="1" lang="ja-JP" altLang="en-US" sz="1400" b="0" dirty="0" smtClean="0"/>
                        <a:t>○○幼稚園</a:t>
                      </a:r>
                      <a:endParaRPr kumimoji="1" lang="ja-JP" altLang="en-US" sz="1400" b="0" dirty="0"/>
                    </a:p>
                  </a:txBody>
                  <a:tcPr/>
                </a:tc>
                <a:tc>
                  <a:txBody>
                    <a:bodyPr/>
                    <a:lstStyle/>
                    <a:p>
                      <a:r>
                        <a:rPr kumimoji="1" lang="ja-JP" altLang="en-US" sz="1600" kern="1200" dirty="0" smtClean="0">
                          <a:solidFill>
                            <a:schemeClr val="dk1"/>
                          </a:solidFill>
                          <a:effectLst/>
                          <a:latin typeface="+mn-lt"/>
                          <a:ea typeface="+mn-ea"/>
                          <a:cs typeface="+mn-cs"/>
                        </a:rPr>
                        <a:t>幼保連携型認定こども園○○幼稚園</a:t>
                      </a:r>
                      <a:endParaRPr kumimoji="1" lang="ja-JP" altLang="ja-JP" sz="1600" kern="1200" dirty="0">
                        <a:solidFill>
                          <a:schemeClr val="dk1"/>
                        </a:solidFill>
                        <a:effectLst/>
                        <a:latin typeface="+mn-lt"/>
                        <a:ea typeface="+mn-ea"/>
                        <a:cs typeface="+mn-cs"/>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9446959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785</TotalTime>
  <Words>463</Words>
  <Application>Microsoft Office PowerPoint</Application>
  <PresentationFormat>画面に合わせる (4:3)</PresentationFormat>
  <Paragraphs>69</Paragraphs>
  <Slides>3</Slides>
  <Notes>3</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ＭＳ Ｐゴシック</vt:lpstr>
      <vt:lpstr>Arial</vt:lpstr>
      <vt:lpstr>Calibri</vt:lpstr>
      <vt:lpstr>Wingdings</vt:lpstr>
      <vt:lpstr>Office ​​テーマ</vt:lpstr>
      <vt:lpstr>子ども子育て支援新制度への移行に伴う 寄付行為変更に関するご案内</vt:lpstr>
      <vt:lpstr>寄付行為変更（例） 幼保連携型認定こども園</vt:lpstr>
      <vt:lpstr>寄付行為変更（例） 幼保連携型認定こども園</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私学・大学課</dc:creator>
  <cp:lastModifiedBy>野田　健太</cp:lastModifiedBy>
  <cp:revision>68</cp:revision>
  <cp:lastPrinted>2017-10-12T07:28:11Z</cp:lastPrinted>
  <dcterms:created xsi:type="dcterms:W3CDTF">2015-03-13T12:36:34Z</dcterms:created>
  <dcterms:modified xsi:type="dcterms:W3CDTF">2020-01-06T02:07:06Z</dcterms:modified>
</cp:coreProperties>
</file>