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trictFirstAndLastChars="0" saveSubsetFonts="1">
  <p:sldMasterIdLst>
    <p:sldMasterId id="2147483787" r:id="rId1"/>
  </p:sldMasterIdLst>
  <p:notesMasterIdLst>
    <p:notesMasterId r:id="rId4"/>
  </p:notesMasterIdLst>
  <p:handoutMasterIdLst>
    <p:handoutMasterId r:id="rId5"/>
  </p:handoutMasterIdLst>
  <p:sldIdLst>
    <p:sldId id="659" r:id="rId2"/>
    <p:sldId id="658" r:id="rId3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5050"/>
    <a:srgbClr val="DCDD9F"/>
    <a:srgbClr val="F4E4D4"/>
    <a:srgbClr val="FFCCCC"/>
    <a:srgbClr val="D6EEC0"/>
    <a:srgbClr val="CCFF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21" autoAdjust="0"/>
    <p:restoredTop sz="99664" autoAdjust="0"/>
  </p:normalViewPr>
  <p:slideViewPr>
    <p:cSldViewPr>
      <p:cViewPr varScale="1">
        <p:scale>
          <a:sx n="74" d="100"/>
          <a:sy n="74" d="100"/>
        </p:scale>
        <p:origin x="113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12480"/>
    </p:cViewPr>
  </p:sorterViewPr>
  <p:notesViewPr>
    <p:cSldViewPr>
      <p:cViewPr varScale="1">
        <p:scale>
          <a:sx n="51" d="100"/>
          <a:sy n="51" d="100"/>
        </p:scale>
        <p:origin x="-1542" y="-96"/>
      </p:cViewPr>
      <p:guideLst>
        <p:guide orient="horz" pos="3130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511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79" tIns="45644" rIns="91279" bIns="45644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defRPr kumimoji="1" sz="1200" b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9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79" tIns="45644" rIns="91279" bIns="456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defRPr kumimoji="1" sz="1200" b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191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0864"/>
            <a:ext cx="29511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79" tIns="45644" rIns="91279" bIns="45644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defRPr kumimoji="1" sz="1200" b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191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9" y="9440864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79" tIns="45644" rIns="91279" bIns="45644" numCol="1" anchor="b" anchorCtr="0" compatLnSpc="1">
            <a:prstTxWarp prst="textNoShape">
              <a:avLst/>
            </a:prstTxWarp>
          </a:bodyPr>
          <a:lstStyle>
            <a:lvl1pPr algn="r">
              <a:defRPr kumimoji="1" sz="1200" b="0"/>
            </a:lvl1pPr>
          </a:lstStyle>
          <a:p>
            <a:fld id="{999C7F9B-818D-4B3E-B20E-B2DA08A01A6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511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74" tIns="45640" rIns="91274" bIns="4564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defRPr kumimoji="1" sz="1200" b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9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74" tIns="45640" rIns="91274" bIns="4564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defRPr kumimoji="1" sz="1200" b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7288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04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1" y="4721225"/>
            <a:ext cx="5448300" cy="4471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74" tIns="45640" rIns="91274" bIns="456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904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0864"/>
            <a:ext cx="29511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74" tIns="45640" rIns="91274" bIns="4564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defRPr kumimoji="1" sz="1200" b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904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9" y="9440864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74" tIns="45640" rIns="91274" bIns="45640" numCol="1" anchor="b" anchorCtr="0" compatLnSpc="1">
            <a:prstTxWarp prst="textNoShape">
              <a:avLst/>
            </a:prstTxWarp>
          </a:bodyPr>
          <a:lstStyle>
            <a:lvl1pPr algn="r">
              <a:defRPr kumimoji="1" sz="1200" b="0"/>
            </a:lvl1pPr>
          </a:lstStyle>
          <a:p>
            <a:fld id="{666706FE-582C-4184-93EE-08181D0714E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ノート プレースホルダー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en-US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ノート プレースホルダー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en-US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hidden">
          <a:xfrm>
            <a:off x="0" y="0"/>
            <a:ext cx="3505200" cy="68580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ja-JP" altLang="ja-JP" sz="2400" b="0">
              <a:latin typeface="Times New Roman" pitchFamily="18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hidden">
          <a:xfrm>
            <a:off x="1716088" y="1690688"/>
            <a:ext cx="7427912" cy="2533650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44314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44314"/>
                  <a:invGamma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ja-JP" altLang="ja-JP" sz="2400" b="0">
              <a:latin typeface="Times New Roman" pitchFamily="18" charset="0"/>
              <a:ea typeface="ＭＳ Ｐゴシック" charset="-128"/>
            </a:endParaRPr>
          </a:p>
        </p:txBody>
      </p: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0" y="1066800"/>
            <a:ext cx="2867025" cy="3157538"/>
            <a:chOff x="0" y="672"/>
            <a:chExt cx="1806" cy="1989"/>
          </a:xfrm>
        </p:grpSpPr>
        <p:sp>
          <p:nvSpPr>
            <p:cNvPr id="6" name="Rectangle 6"/>
            <p:cNvSpPr>
              <a:spLocks noChangeArrowheads="1"/>
            </p:cNvSpPr>
            <p:nvPr userDrawn="1"/>
          </p:nvSpPr>
          <p:spPr bwMode="auto">
            <a:xfrm>
              <a:off x="361" y="2257"/>
              <a:ext cx="363" cy="4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2400" b="0">
                <a:latin typeface="Times New Roman" pitchFamily="18" charset="0"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 userDrawn="1"/>
          </p:nvSpPr>
          <p:spPr bwMode="auto">
            <a:xfrm>
              <a:off x="1081" y="1065"/>
              <a:ext cx="362" cy="405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2400" b="0">
                <a:latin typeface="Times New Roman" pitchFamily="18" charset="0"/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 userDrawn="1"/>
          </p:nvSpPr>
          <p:spPr bwMode="auto">
            <a:xfrm>
              <a:off x="1437" y="672"/>
              <a:ext cx="369" cy="400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2400" b="0">
                <a:latin typeface="Times New Roman" pitchFamily="18" charset="0"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 userDrawn="1"/>
          </p:nvSpPr>
          <p:spPr bwMode="auto">
            <a:xfrm>
              <a:off x="719" y="2257"/>
              <a:ext cx="368" cy="40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2400" b="0">
                <a:latin typeface="Times New Roman" pitchFamily="18" charset="0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 userDrawn="1"/>
          </p:nvSpPr>
          <p:spPr bwMode="auto">
            <a:xfrm>
              <a:off x="1437" y="1065"/>
              <a:ext cx="369" cy="40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2400" b="0">
                <a:latin typeface="Times New Roman" pitchFamily="18" charset="0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 userDrawn="1"/>
          </p:nvSpPr>
          <p:spPr bwMode="auto">
            <a:xfrm>
              <a:off x="719" y="1464"/>
              <a:ext cx="368" cy="39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2400" b="0">
                <a:latin typeface="Times New Roman" pitchFamily="18" charset="0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 userDrawn="1"/>
          </p:nvSpPr>
          <p:spPr bwMode="auto">
            <a:xfrm>
              <a:off x="0" y="1464"/>
              <a:ext cx="367" cy="39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2400" b="0">
                <a:latin typeface="Times New Roman" pitchFamily="18" charset="0"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 userDrawn="1"/>
          </p:nvSpPr>
          <p:spPr bwMode="auto">
            <a:xfrm>
              <a:off x="1081" y="1464"/>
              <a:ext cx="362" cy="3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2400" b="0">
                <a:latin typeface="Times New Roman" pitchFamily="18" charset="0"/>
              </a:endParaRPr>
            </a:p>
          </p:txBody>
        </p:sp>
        <p:sp>
          <p:nvSpPr>
            <p:cNvPr id="14" name="Rectangle 14"/>
            <p:cNvSpPr>
              <a:spLocks noChangeArrowheads="1"/>
            </p:cNvSpPr>
            <p:nvPr userDrawn="1"/>
          </p:nvSpPr>
          <p:spPr bwMode="auto">
            <a:xfrm>
              <a:off x="361" y="1857"/>
              <a:ext cx="363" cy="406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2400" b="0">
                <a:latin typeface="Times New Roman" pitchFamily="18" charset="0"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 userDrawn="1"/>
          </p:nvSpPr>
          <p:spPr bwMode="auto">
            <a:xfrm>
              <a:off x="719" y="1857"/>
              <a:ext cx="368" cy="40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2400" b="0">
                <a:latin typeface="Times New Roman" pitchFamily="18" charset="0"/>
              </a:endParaRPr>
            </a:p>
          </p:txBody>
        </p:sp>
      </p:grpSp>
      <p:sp>
        <p:nvSpPr>
          <p:cNvPr id="18024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ja-JP" altLang="en-US" noProof="0"/>
              <a:t>マスタ サブタイトルの書式設定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75475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982CF75-C2D2-4E20-8599-159BCAFF627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31465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CC5261-08C2-4588-846D-413F075EA8D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2516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40513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40513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EB7E0C-3785-45F1-B9C3-5DCB887F4C2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68989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08C4A7-AFEC-4407-940E-A3D7B0CA3A9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45911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22FD9D-DC4C-4ED3-885D-1C39B5B346B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46051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2527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2527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6E3D2F-D510-4FBE-9D22-D05DE3A7AB5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6299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579AB1-1CC1-49D1-A1C0-9901ECE9FC4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51759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6E1137-5F92-4848-8D01-2626361EFAE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95240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171DA4-C746-4973-8529-6D5C3972EBD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5110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9B6FCE-42D7-42C2-B2A7-8274B3B7E48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87957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8B0A33-47E5-48E2-B55B-8F607B90460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2527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defRPr sz="1200" b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grpSp>
        <p:nvGrpSpPr>
          <p:cNvPr id="1027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ja-JP" altLang="ja-JP" sz="2400" b="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1">
              <a:gsLst>
                <a:gs pos="0">
                  <a:srgbClr val="FF0000">
                    <a:alpha val="98000"/>
                  </a:srgbClr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2400" b="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1800" b="0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1800" b="0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1800" b="0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1800" b="0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EFE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2400" b="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1800" b="0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1800" b="0">
                <a:solidFill>
                  <a:schemeClr val="accent2"/>
                </a:solidFill>
              </a:endParaRPr>
            </a:p>
          </p:txBody>
        </p:sp>
      </p:grpSp>
      <p:sp>
        <p:nvSpPr>
          <p:cNvPr id="102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7921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252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endParaRPr lang="ja-JP" altLang="ja-JP"/>
          </a:p>
        </p:txBody>
      </p:sp>
      <p:sp>
        <p:nvSpPr>
          <p:cNvPr id="17921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defRPr sz="1200" b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 Black" panose="020B0A04020102020204" pitchFamily="34" charset="0"/>
              </a:defRPr>
            </a:lvl1pPr>
          </a:lstStyle>
          <a:p>
            <a:fld id="{D162C0FC-0A7F-4D48-8664-6E3304CE4D9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0" r:id="rId1"/>
    <p:sldLayoutId id="2147484160" r:id="rId2"/>
    <p:sldLayoutId id="2147484161" r:id="rId3"/>
    <p:sldLayoutId id="2147484162" r:id="rId4"/>
    <p:sldLayoutId id="2147484163" r:id="rId5"/>
    <p:sldLayoutId id="2147484164" r:id="rId6"/>
    <p:sldLayoutId id="2147484165" r:id="rId7"/>
    <p:sldLayoutId id="2147484166" r:id="rId8"/>
    <p:sldLayoutId id="2147484167" r:id="rId9"/>
    <p:sldLayoutId id="2147484168" r:id="rId10"/>
    <p:sldLayoutId id="2147484169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ctr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defRPr kumimoji="1" sz="5400" b="1" i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5"/>
          <p:cNvSpPr>
            <a:spLocks noChangeArrowheads="1"/>
          </p:cNvSpPr>
          <p:nvPr/>
        </p:nvSpPr>
        <p:spPr bwMode="auto">
          <a:xfrm>
            <a:off x="0" y="404813"/>
            <a:ext cx="8929688" cy="585787"/>
          </a:xfrm>
          <a:prstGeom prst="roundRect">
            <a:avLst>
              <a:gd name="adj" fmla="val 962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lnSpc>
                <a:spcPct val="105000"/>
              </a:lnSpc>
              <a:defRPr/>
            </a:pPr>
            <a:r>
              <a:rPr kumimoji="1" lang="en-US" altLang="ja-JP" sz="220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15</a:t>
            </a:r>
            <a:r>
              <a:rPr kumimoji="1" lang="ja-JP" altLang="en-US" sz="220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．</a:t>
            </a:r>
            <a:r>
              <a:rPr kumimoji="1" lang="ja-JP" altLang="en-US" sz="2200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大阪府財政運営基本条例の概要</a:t>
            </a:r>
          </a:p>
        </p:txBody>
      </p:sp>
      <p:sp>
        <p:nvSpPr>
          <p:cNvPr id="3075" name="AutoShape 7"/>
          <p:cNvSpPr>
            <a:spLocks noChangeArrowheads="1"/>
          </p:cNvSpPr>
          <p:nvPr/>
        </p:nvSpPr>
        <p:spPr bwMode="auto">
          <a:xfrm>
            <a:off x="701675" y="1196975"/>
            <a:ext cx="7742238" cy="641350"/>
          </a:xfrm>
          <a:prstGeom prst="roundRect">
            <a:avLst>
              <a:gd name="adj" fmla="val 15792"/>
            </a:avLst>
          </a:prstGeom>
          <a:solidFill>
            <a:schemeClr val="bg1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defRPr kumimoji="1" sz="54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ja-JP" altLang="en-US" sz="1400"/>
              <a:t>健全で規律ある財政運営を行うことにより、府民福祉の維持向上を図ることを目的として、</a:t>
            </a:r>
            <a:r>
              <a:rPr kumimoji="0" lang="en-US" altLang="ja-JP" sz="1400"/>
              <a:t/>
            </a:r>
            <a:br>
              <a:rPr kumimoji="0" lang="en-US" altLang="ja-JP" sz="1400"/>
            </a:br>
            <a:r>
              <a:rPr kumimoji="0" lang="ja-JP" altLang="en-US" sz="1400"/>
              <a:t>財政運営の基本ルールを定めた「大阪府財政運営基本条例」を平成２４年２月１０日に施行しました。</a:t>
            </a:r>
            <a:endParaRPr lang="en-US" altLang="ja-JP" sz="1400">
              <a:solidFill>
                <a:srgbClr val="000000"/>
              </a:solidFill>
            </a:endParaRPr>
          </a:p>
        </p:txBody>
      </p:sp>
      <p:graphicFrame>
        <p:nvGraphicFramePr>
          <p:cNvPr id="17" name="表 16"/>
          <p:cNvGraphicFramePr>
            <a:graphicFrameLocks noGrp="1"/>
          </p:cNvGraphicFramePr>
          <p:nvPr/>
        </p:nvGraphicFramePr>
        <p:xfrm>
          <a:off x="746125" y="2532063"/>
          <a:ext cx="5938838" cy="275309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938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52725">
                <a:tc>
                  <a:txBody>
                    <a:bodyPr/>
                    <a:lstStyle/>
                    <a:p>
                      <a:pPr marL="21600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収入の範囲内で予算を組む</a:t>
                      </a:r>
                      <a:endParaRPr kumimoji="0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631825" marR="0" lvl="0" indent="-2000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新規施策実施時には、安定的な財源確保に努める</a:t>
                      </a:r>
                      <a:endParaRPr kumimoji="0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631825" marR="0" lvl="0" indent="-2000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適切な府債発行</a:t>
                      </a:r>
                      <a:endParaRPr kumimoji="0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631825" marR="0" lvl="0" indent="-2000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反復・継続的な単年度貸付の禁止</a:t>
                      </a:r>
                      <a:endParaRPr kumimoji="0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631825" marR="0" lvl="0" indent="-2000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基金からの借入れ禁止を明確化</a:t>
                      </a:r>
                      <a:endParaRPr kumimoji="0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21600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財政のリスクマネジメント</a:t>
                      </a:r>
                      <a:endParaRPr kumimoji="0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631825" marR="0" lvl="0" indent="-2000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環境変化に伴う事業の見直し・撤退への適切な対応</a:t>
                      </a:r>
                      <a:endParaRPr kumimoji="0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631825" marR="0" lvl="0" indent="-2000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将来負担につながる新たな損失補償等の原則禁止</a:t>
                      </a:r>
                      <a:endParaRPr kumimoji="0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21600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権限・責任・受益に応じた適切な費用負担　　　</a:t>
                      </a:r>
                      <a:endParaRPr kumimoji="0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631825" marR="0" lvl="0" indent="-2000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他の当事者との適切な役割分担・費用負担</a:t>
                      </a:r>
                      <a:endParaRPr kumimoji="0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631825" marR="0" lvl="0" indent="-2000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国の制度・施策に対する適正な費用負担等に向けた必要な提言</a:t>
                      </a:r>
                      <a:endParaRPr kumimoji="0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631825" marR="0" lvl="0" indent="-2000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使用料・手数料など受益者による適正負担　　　　　　　　　　　　　　など</a:t>
                      </a:r>
                      <a:endParaRPr kumimoji="0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</a:txBody>
                  <a:tcPr marL="91430" marR="91430" marT="45587" marB="4558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>
                            <a:lumMod val="75000"/>
                          </a:schemeClr>
                        </a:gs>
                        <a:gs pos="1200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8" name="角丸四角形 17"/>
          <p:cNvSpPr/>
          <p:nvPr/>
        </p:nvSpPr>
        <p:spPr>
          <a:xfrm>
            <a:off x="2547938" y="5392738"/>
            <a:ext cx="5984875" cy="844550"/>
          </a:xfrm>
          <a:prstGeom prst="roundRect">
            <a:avLst>
              <a:gd name="adj" fmla="val 12602"/>
            </a:avLst>
          </a:prstGeom>
          <a:noFill/>
          <a:ln w="127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ja-JP" altLang="en-US" sz="1600" u="sng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条例に沿った具体的な対応</a:t>
            </a:r>
            <a:endParaRPr lang="en-US" altLang="ja-JP" sz="1600" u="sng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361950" indent="-171450">
              <a:buFont typeface="Meiryo UI" pitchFamily="50" charset="-128"/>
              <a:buChar char="☞"/>
              <a:defRPr/>
            </a:pP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新規事業の財政リスクを点検し、その結果を公表</a:t>
            </a:r>
            <a:endParaRPr lang="en-US" altLang="ja-JP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361950" indent="-171450">
              <a:buFont typeface="Meiryo UI" pitchFamily="50" charset="-128"/>
              <a:buChar char="☞"/>
              <a:defRPr/>
            </a:pP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損失補償・債務保証の内容、必要性を点検し、その結果を公表</a:t>
            </a:r>
          </a:p>
        </p:txBody>
      </p:sp>
      <p:sp>
        <p:nvSpPr>
          <p:cNvPr id="3079" name="ホームベース 25"/>
          <p:cNvSpPr>
            <a:spLocks noChangeArrowheads="1"/>
          </p:cNvSpPr>
          <p:nvPr/>
        </p:nvSpPr>
        <p:spPr bwMode="auto">
          <a:xfrm>
            <a:off x="223838" y="2114550"/>
            <a:ext cx="1889125" cy="360363"/>
          </a:xfrm>
          <a:prstGeom prst="homePlate">
            <a:avLst>
              <a:gd name="adj" fmla="val 33832"/>
            </a:avLst>
          </a:prstGeom>
          <a:solidFill>
            <a:srgbClr val="FFCCCC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lIns="72000" tIns="72000" rIns="0" bIns="72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defRPr kumimoji="1" sz="54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lnSpc>
                <a:spcPct val="90000"/>
              </a:lnSpc>
              <a:spcBef>
                <a:spcPct val="40000"/>
              </a:spcBef>
              <a:buClrTx/>
              <a:buSzTx/>
              <a:buFontTx/>
              <a:buNone/>
            </a:pPr>
            <a:r>
              <a:rPr kumimoji="0" lang="ja-JP" altLang="en-US" sz="1600">
                <a:solidFill>
                  <a:srgbClr val="000000"/>
                </a:solidFill>
              </a:rPr>
              <a:t>１　規律の確保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/>
          <p:cNvGraphicFramePr>
            <a:graphicFrameLocks noGrp="1"/>
          </p:cNvGraphicFramePr>
          <p:nvPr/>
        </p:nvGraphicFramePr>
        <p:xfrm>
          <a:off x="785813" y="989013"/>
          <a:ext cx="6738937" cy="195103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7389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51037">
                <a:tc>
                  <a:txBody>
                    <a:bodyPr/>
                    <a:lstStyle/>
                    <a:p>
                      <a:pPr marL="21600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中長期の財政状況の試算・公表</a:t>
                      </a:r>
                      <a:endParaRPr kumimoji="0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631825" marR="0" lvl="0" indent="-2000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予算審議や計画的な財政運営のため、</a:t>
                      </a:r>
                      <a:r>
                        <a:rPr kumimoji="0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10</a:t>
                      </a:r>
                      <a:r>
                        <a:rPr kumimoji="0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年以上の中長期試算を公表</a:t>
                      </a:r>
                      <a:endParaRPr kumimoji="0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21600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府独自の財政指標を公表</a:t>
                      </a:r>
                      <a:endParaRPr kumimoji="0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21600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減債基金・財政調整基金への計画的な積立て</a:t>
                      </a:r>
                      <a:endParaRPr kumimoji="0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631825" marR="0" lvl="0" indent="-2000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減債基金への計画的な積立て</a:t>
                      </a:r>
                      <a:endParaRPr kumimoji="0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631825" marR="0" lvl="0" indent="-2000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財政の環境変化に備え、財政調整基金に新たな積立目標額等を設定</a:t>
                      </a:r>
                      <a:endParaRPr kumimoji="0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631825" marR="0" lvl="0" indent="-2000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決算剰余金の１／２ずつを減債基金・財政調整基金に編入</a:t>
                      </a:r>
                      <a:endParaRPr kumimoji="0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21600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庁内で財政の現状・目標について認識を共有</a:t>
                      </a:r>
                      <a:endParaRPr kumimoji="0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</a:txBody>
                  <a:tcPr marL="91436" marR="91436" marT="45713" marB="4571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>
                            <a:lumMod val="75000"/>
                          </a:schemeClr>
                        </a:gs>
                        <a:gs pos="1200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表 10"/>
          <p:cNvGraphicFramePr>
            <a:graphicFrameLocks noGrp="1"/>
          </p:cNvGraphicFramePr>
          <p:nvPr/>
        </p:nvGraphicFramePr>
        <p:xfrm>
          <a:off x="785813" y="5011738"/>
          <a:ext cx="4144962" cy="83343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44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33437">
                <a:tc>
                  <a:txBody>
                    <a:bodyPr/>
                    <a:lstStyle/>
                    <a:p>
                      <a:pPr marL="21600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予算編成過程など財政情報の積極的な公表</a:t>
                      </a:r>
                      <a:endParaRPr kumimoji="0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21600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将来の財政リスクの把握と公表</a:t>
                      </a:r>
                      <a:endParaRPr kumimoji="0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21600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新公会計に基づく財務諸表の公表</a:t>
                      </a:r>
                      <a:endParaRPr kumimoji="0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</a:txBody>
                  <a:tcPr marL="91430" marR="91430" marT="45785" marB="45785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>
                            <a:lumMod val="75000"/>
                          </a:schemeClr>
                        </a:gs>
                        <a:gs pos="1200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角丸四角形 11"/>
          <p:cNvSpPr/>
          <p:nvPr/>
        </p:nvSpPr>
        <p:spPr>
          <a:xfrm>
            <a:off x="2271713" y="2997200"/>
            <a:ext cx="6764337" cy="1433513"/>
          </a:xfrm>
          <a:prstGeom prst="roundRect">
            <a:avLst>
              <a:gd name="adj" fmla="val 12602"/>
            </a:avLst>
          </a:prstGeom>
          <a:noFill/>
          <a:ln w="127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ja-JP" altLang="en-US" sz="1600" u="sng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条例に沿った具体的な対応</a:t>
            </a:r>
            <a:endParaRPr lang="en-US" altLang="ja-JP" sz="1600" u="sng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361950" indent="-171450">
              <a:buFont typeface="Meiryo UI" pitchFamily="50" charset="-128"/>
              <a:buChar char="☞"/>
              <a:defRPr/>
            </a:pP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中長期試算</a:t>
            </a:r>
            <a:r>
              <a:rPr lang="en-US" altLang="ja-JP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〔</a:t>
            </a: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粗い試算</a:t>
            </a:r>
            <a:r>
              <a:rPr lang="en-US" altLang="ja-JP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〕</a:t>
            </a: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を公表</a:t>
            </a:r>
            <a:endParaRPr lang="en-US" altLang="ja-JP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361950" indent="-171450">
              <a:buFont typeface="Meiryo UI" pitchFamily="50" charset="-128"/>
              <a:buChar char="☞"/>
              <a:defRPr/>
            </a:pP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財政評価指標を公表</a:t>
            </a:r>
            <a:endParaRPr lang="en-US" altLang="ja-JP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361950" indent="-171450">
              <a:buFont typeface="Meiryo UI" pitchFamily="50" charset="-128"/>
              <a:buChar char="☞"/>
              <a:defRPr/>
            </a:pP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財政調整基金積立目標額</a:t>
            </a:r>
            <a:r>
              <a:rPr lang="en-US" altLang="ja-JP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(R12</a:t>
            </a: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末：</a:t>
            </a:r>
            <a:r>
              <a:rPr lang="en-US" altLang="ja-JP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1,400</a:t>
            </a: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億円</a:t>
            </a:r>
            <a:r>
              <a:rPr lang="en-US" altLang="ja-JP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を議会に報告・公表</a:t>
            </a:r>
            <a:endParaRPr lang="en-US" altLang="ja-JP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361950" indent="-171450">
              <a:buFont typeface="Meiryo UI" pitchFamily="50" charset="-128"/>
              <a:buChar char="☞"/>
              <a:defRPr/>
            </a:pP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減債基金の積立不足解消と</a:t>
            </a:r>
            <a:r>
              <a:rPr lang="ja-JP" altLang="en-US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して約</a:t>
            </a:r>
            <a:r>
              <a:rPr lang="en-US" altLang="ja-JP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159</a:t>
            </a:r>
            <a:r>
              <a:rPr lang="ja-JP" altLang="en-US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億円</a:t>
            </a: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を積立て（</a:t>
            </a:r>
            <a:r>
              <a:rPr lang="ja-JP" altLang="en-US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令和</a:t>
            </a: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５</a:t>
            </a:r>
            <a:r>
              <a:rPr lang="ja-JP" altLang="en-US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年度</a:t>
            </a: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当初予算）</a:t>
            </a:r>
            <a:endParaRPr lang="en-US" altLang="ja-JP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190500">
              <a:defRPr/>
            </a:pP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 さらに</a:t>
            </a:r>
            <a:r>
              <a:rPr lang="ja-JP" altLang="en-US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令和４年度</a:t>
            </a: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決算剰余金の</a:t>
            </a:r>
            <a:r>
              <a:rPr lang="en-US" altLang="ja-JP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1/2</a:t>
            </a: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</a:t>
            </a:r>
            <a:r>
              <a:rPr lang="ja-JP" altLang="en-US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約</a:t>
            </a:r>
            <a:r>
              <a:rPr lang="en-US" altLang="ja-JP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91</a:t>
            </a:r>
            <a:r>
              <a:rPr lang="ja-JP" altLang="en-US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億円</a:t>
            </a: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）を編入</a:t>
            </a:r>
            <a:endParaRPr lang="en-US" altLang="ja-JP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190500">
              <a:defRPr/>
            </a:pPr>
            <a:endParaRPr lang="ja-JP" altLang="en-US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2271713" y="5964238"/>
            <a:ext cx="4905375" cy="633412"/>
          </a:xfrm>
          <a:prstGeom prst="roundRect">
            <a:avLst>
              <a:gd name="adj" fmla="val 12602"/>
            </a:avLst>
          </a:prstGeom>
          <a:noFill/>
          <a:ln w="127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ja-JP" altLang="en-US" sz="1600" u="sng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条例に沿った具体的な対応</a:t>
            </a:r>
            <a:endParaRPr lang="en-US" altLang="ja-JP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361950" indent="-171450">
              <a:buFont typeface="Meiryo UI" pitchFamily="50" charset="-128"/>
              <a:buChar char="☞"/>
              <a:defRPr/>
            </a:pP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予算編成過程、点検・試算結果や指標等を公表</a:t>
            </a:r>
          </a:p>
        </p:txBody>
      </p:sp>
      <p:sp>
        <p:nvSpPr>
          <p:cNvPr id="4104" name="ホームベース 14"/>
          <p:cNvSpPr>
            <a:spLocks noChangeArrowheads="1"/>
          </p:cNvSpPr>
          <p:nvPr/>
        </p:nvSpPr>
        <p:spPr bwMode="auto">
          <a:xfrm>
            <a:off x="382588" y="620713"/>
            <a:ext cx="1889125" cy="288925"/>
          </a:xfrm>
          <a:prstGeom prst="homePlate">
            <a:avLst>
              <a:gd name="adj" fmla="val 33873"/>
            </a:avLst>
          </a:prstGeom>
          <a:solidFill>
            <a:srgbClr val="FFCCCC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lIns="72000" tIns="72000" rIns="0" bIns="72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defRPr kumimoji="1" sz="54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lnSpc>
                <a:spcPct val="90000"/>
              </a:lnSpc>
              <a:spcBef>
                <a:spcPct val="40000"/>
              </a:spcBef>
              <a:buClrTx/>
              <a:buSzTx/>
              <a:buFontTx/>
              <a:buNone/>
            </a:pPr>
            <a:r>
              <a:rPr kumimoji="0" lang="ja-JP" altLang="en-US" sz="1600">
                <a:solidFill>
                  <a:srgbClr val="000000"/>
                </a:solidFill>
              </a:rPr>
              <a:t>２　計画性の確保</a:t>
            </a:r>
          </a:p>
        </p:txBody>
      </p:sp>
      <p:sp>
        <p:nvSpPr>
          <p:cNvPr id="4105" name="ホームベース 17"/>
          <p:cNvSpPr>
            <a:spLocks noChangeArrowheads="1"/>
          </p:cNvSpPr>
          <p:nvPr/>
        </p:nvSpPr>
        <p:spPr bwMode="auto">
          <a:xfrm>
            <a:off x="382588" y="4652963"/>
            <a:ext cx="1889125" cy="279400"/>
          </a:xfrm>
          <a:prstGeom prst="homePlate">
            <a:avLst>
              <a:gd name="adj" fmla="val 33869"/>
            </a:avLst>
          </a:prstGeom>
          <a:solidFill>
            <a:srgbClr val="FFCCCC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lIns="72000" tIns="72000" rIns="0" bIns="72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defRPr kumimoji="1" sz="54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lnSpc>
                <a:spcPct val="90000"/>
              </a:lnSpc>
              <a:spcBef>
                <a:spcPct val="40000"/>
              </a:spcBef>
              <a:buClrTx/>
              <a:buSzTx/>
              <a:buFontTx/>
              <a:buNone/>
            </a:pPr>
            <a:r>
              <a:rPr kumimoji="0" lang="ja-JP" altLang="en-US" sz="1600">
                <a:solidFill>
                  <a:srgbClr val="000000"/>
                </a:solidFill>
              </a:rPr>
              <a:t>３　透明性の確保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0">
      <a:dk1>
        <a:srgbClr val="000000"/>
      </a:dk1>
      <a:lt1>
        <a:srgbClr val="FFFFFF"/>
      </a:lt1>
      <a:dk2>
        <a:srgbClr val="000000"/>
      </a:dk2>
      <a:lt2>
        <a:srgbClr val="FF9900"/>
      </a:lt2>
      <a:accent1>
        <a:srgbClr val="FFCC99"/>
      </a:accent1>
      <a:accent2>
        <a:srgbClr val="FBA313"/>
      </a:accent2>
      <a:accent3>
        <a:srgbClr val="FFFFFF"/>
      </a:accent3>
      <a:accent4>
        <a:srgbClr val="000000"/>
      </a:accent4>
      <a:accent5>
        <a:srgbClr val="FFE2CA"/>
      </a:accent5>
      <a:accent6>
        <a:srgbClr val="E39310"/>
      </a:accent6>
      <a:hlink>
        <a:srgbClr val="CC3300"/>
      </a:hlink>
      <a:folHlink>
        <a:srgbClr val="FCC66E"/>
      </a:folHlink>
    </a:clrScheme>
    <a:fontScheme name="Pix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107763" dir="2700000" algn="ctr" rotWithShape="0">
                  <a:srgbClr val="808080">
                    <a:alpha val="50000"/>
                  </a:srgbClr>
                </a:outerShdw>
              </a:effectLst>
            </a14:hiddenEffects>
          </a:ext>
        </a:extLst>
      </a:spPr>
      <a:bodyPr vert="horz" wrap="none" lIns="0" tIns="72000" rIns="0" bIns="720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4000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107763" dir="2700000" algn="ctr" rotWithShape="0">
                  <a:srgbClr val="808080">
                    <a:alpha val="50000"/>
                  </a:srgbClr>
                </a:outerShdw>
              </a:effectLst>
            </a14:hiddenEffects>
          </a:ext>
        </a:extLst>
      </a:spPr>
      <a:bodyPr vert="horz" wrap="none" lIns="0" tIns="72000" rIns="0" bIns="720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4000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475</Words>
  <Application>Microsoft Office PowerPoint</Application>
  <PresentationFormat>画面に合わせる (4:3)</PresentationFormat>
  <Paragraphs>39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Meiryo UI</vt:lpstr>
      <vt:lpstr>ＭＳ Ｐゴシック</vt:lpstr>
      <vt:lpstr>ＭＳ Ｐ明朝</vt:lpstr>
      <vt:lpstr>ＭＳ ゴシック</vt:lpstr>
      <vt:lpstr>Arial</vt:lpstr>
      <vt:lpstr>Arial Black</vt:lpstr>
      <vt:lpstr>Times New Roman</vt:lpstr>
      <vt:lpstr>Wingdings</vt:lpstr>
      <vt:lpstr>Pixel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2023-09-06T00:47:00Z</dcterms:created>
  <dcterms:modified xsi:type="dcterms:W3CDTF">2023-09-06T00:47:04Z</dcterms:modified>
</cp:coreProperties>
</file>