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9144000" cy="6480175"/>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4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68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02" y="90"/>
      </p:cViewPr>
      <p:guideLst>
        <p:guide orient="horz" pos="2041"/>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4C3BE68B-78A4-4FD8-BCB2-B483B05BCE54}" type="datetimeFigureOut">
              <a:rPr kumimoji="1" lang="ja-JP" altLang="en-US" smtClean="0"/>
              <a:t>2022/3/17</a:t>
            </a:fld>
            <a:endParaRPr kumimoji="1" lang="ja-JP" altLang="en-US"/>
          </a:p>
        </p:txBody>
      </p:sp>
      <p:sp>
        <p:nvSpPr>
          <p:cNvPr id="4" name="スライド イメージ プレースホルダー 3"/>
          <p:cNvSpPr>
            <a:spLocks noGrp="1" noRot="1" noChangeAspect="1"/>
          </p:cNvSpPr>
          <p:nvPr>
            <p:ph type="sldImg" idx="2"/>
          </p:nvPr>
        </p:nvSpPr>
        <p:spPr>
          <a:xfrm>
            <a:off x="776288" y="746125"/>
            <a:ext cx="5254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DEB2A5AB-66B5-47AD-B7AD-381A9F17F8B1}" type="slidenum">
              <a:rPr kumimoji="1" lang="ja-JP" altLang="en-US" smtClean="0"/>
              <a:t>‹#›</a:t>
            </a:fld>
            <a:endParaRPr kumimoji="1" lang="ja-JP" altLang="en-US"/>
          </a:p>
        </p:txBody>
      </p:sp>
    </p:spTree>
    <p:extLst>
      <p:ext uri="{BB962C8B-B14F-4D97-AF65-F5344CB8AC3E}">
        <p14:creationId xmlns:p14="http://schemas.microsoft.com/office/powerpoint/2010/main" val="376552518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013055"/>
            <a:ext cx="7772400" cy="1389038"/>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672099"/>
            <a:ext cx="6400800" cy="165604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3082778-179C-459C-8DA0-678DE9DBACD7}" type="datetime1">
              <a:rPr kumimoji="1" lang="ja-JP" altLang="en-US" smtClean="0"/>
              <a:t>2022/3/17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2603752-A39A-41CC-96A1-ECF462717755}" type="slidenum">
              <a:rPr kumimoji="1" lang="ja-JP" altLang="en-US" smtClean="0"/>
              <a:t>‹#›</a:t>
            </a:fld>
            <a:endParaRPr kumimoji="1" lang="ja-JP" altLang="en-US"/>
          </a:p>
        </p:txBody>
      </p:sp>
    </p:spTree>
    <p:extLst>
      <p:ext uri="{BB962C8B-B14F-4D97-AF65-F5344CB8AC3E}">
        <p14:creationId xmlns:p14="http://schemas.microsoft.com/office/powerpoint/2010/main" val="2437862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694AAEE-1E58-4532-9ED9-FAEA41E02654}" type="datetime1">
              <a:rPr kumimoji="1" lang="ja-JP" altLang="en-US" smtClean="0"/>
              <a:t>2022/3/17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2603752-A39A-41CC-96A1-ECF462717755}" type="slidenum">
              <a:rPr kumimoji="1" lang="ja-JP" altLang="en-US" smtClean="0"/>
              <a:t>‹#›</a:t>
            </a:fld>
            <a:endParaRPr kumimoji="1" lang="ja-JP" altLang="en-US"/>
          </a:p>
        </p:txBody>
      </p:sp>
    </p:spTree>
    <p:extLst>
      <p:ext uri="{BB962C8B-B14F-4D97-AF65-F5344CB8AC3E}">
        <p14:creationId xmlns:p14="http://schemas.microsoft.com/office/powerpoint/2010/main" val="945442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59508"/>
            <a:ext cx="2057400" cy="5529149"/>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59508"/>
            <a:ext cx="6019800" cy="5529149"/>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AF7E00-EE58-44AC-8BD0-72870F1B4932}" type="datetime1">
              <a:rPr kumimoji="1" lang="ja-JP" altLang="en-US" smtClean="0"/>
              <a:t>2022/3/17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2603752-A39A-41CC-96A1-ECF462717755}" type="slidenum">
              <a:rPr kumimoji="1" lang="ja-JP" altLang="en-US" smtClean="0"/>
              <a:t>‹#›</a:t>
            </a:fld>
            <a:endParaRPr kumimoji="1" lang="ja-JP" altLang="en-US"/>
          </a:p>
        </p:txBody>
      </p:sp>
    </p:spTree>
    <p:extLst>
      <p:ext uri="{BB962C8B-B14F-4D97-AF65-F5344CB8AC3E}">
        <p14:creationId xmlns:p14="http://schemas.microsoft.com/office/powerpoint/2010/main" val="2219605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063DC23-CE4B-405D-8312-7AF013B964A2}" type="datetime1">
              <a:rPr kumimoji="1" lang="ja-JP" altLang="en-US" smtClean="0"/>
              <a:t>2022/3/17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2603752-A39A-41CC-96A1-ECF462717755}" type="slidenum">
              <a:rPr kumimoji="1" lang="ja-JP" altLang="en-US" smtClean="0"/>
              <a:t>‹#›</a:t>
            </a:fld>
            <a:endParaRPr kumimoji="1" lang="ja-JP" altLang="en-US"/>
          </a:p>
        </p:txBody>
      </p:sp>
    </p:spTree>
    <p:extLst>
      <p:ext uri="{BB962C8B-B14F-4D97-AF65-F5344CB8AC3E}">
        <p14:creationId xmlns:p14="http://schemas.microsoft.com/office/powerpoint/2010/main" val="3885788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164113"/>
            <a:ext cx="7772400" cy="128703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746575"/>
            <a:ext cx="7772400" cy="1417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59166F5-5516-46A0-ACAB-80E20F37915D}" type="datetime1">
              <a:rPr kumimoji="1" lang="ja-JP" altLang="en-US" smtClean="0"/>
              <a:t>2022/3/17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2603752-A39A-41CC-96A1-ECF462717755}" type="slidenum">
              <a:rPr kumimoji="1" lang="ja-JP" altLang="en-US" smtClean="0"/>
              <a:t>‹#›</a:t>
            </a:fld>
            <a:endParaRPr kumimoji="1" lang="ja-JP" altLang="en-US"/>
          </a:p>
        </p:txBody>
      </p:sp>
    </p:spTree>
    <p:extLst>
      <p:ext uri="{BB962C8B-B14F-4D97-AF65-F5344CB8AC3E}">
        <p14:creationId xmlns:p14="http://schemas.microsoft.com/office/powerpoint/2010/main" val="3411415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512041"/>
            <a:ext cx="4038600" cy="42766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512041"/>
            <a:ext cx="4038600" cy="42766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5A5BA67-0C20-4C05-94F5-FEA5840FF811}" type="datetime1">
              <a:rPr kumimoji="1" lang="ja-JP" altLang="en-US" smtClean="0"/>
              <a:t>2022/3/17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2603752-A39A-41CC-96A1-ECF462717755}" type="slidenum">
              <a:rPr kumimoji="1" lang="ja-JP" altLang="en-US" smtClean="0"/>
              <a:t>‹#›</a:t>
            </a:fld>
            <a:endParaRPr kumimoji="1" lang="ja-JP" altLang="en-US"/>
          </a:p>
        </p:txBody>
      </p:sp>
    </p:spTree>
    <p:extLst>
      <p:ext uri="{BB962C8B-B14F-4D97-AF65-F5344CB8AC3E}">
        <p14:creationId xmlns:p14="http://schemas.microsoft.com/office/powerpoint/2010/main" val="3904529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450540"/>
            <a:ext cx="4040188" cy="6045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055056"/>
            <a:ext cx="4040188" cy="37336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6" y="1450540"/>
            <a:ext cx="4041775" cy="6045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6" y="2055056"/>
            <a:ext cx="4041775" cy="37336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3AC9CC6-5839-44A2-9763-6AA9404CAAB1}" type="datetime1">
              <a:rPr kumimoji="1" lang="ja-JP" altLang="en-US" smtClean="0"/>
              <a:t>2022/3/17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2603752-A39A-41CC-96A1-ECF462717755}" type="slidenum">
              <a:rPr kumimoji="1" lang="ja-JP" altLang="en-US" smtClean="0"/>
              <a:t>‹#›</a:t>
            </a:fld>
            <a:endParaRPr kumimoji="1" lang="ja-JP" altLang="en-US"/>
          </a:p>
        </p:txBody>
      </p:sp>
    </p:spTree>
    <p:extLst>
      <p:ext uri="{BB962C8B-B14F-4D97-AF65-F5344CB8AC3E}">
        <p14:creationId xmlns:p14="http://schemas.microsoft.com/office/powerpoint/2010/main" val="3890850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8510209-82C0-4B27-8697-3BDF69974DD3}" type="datetime1">
              <a:rPr kumimoji="1" lang="ja-JP" altLang="en-US" smtClean="0"/>
              <a:t>2022/3/17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2603752-A39A-41CC-96A1-ECF462717755}" type="slidenum">
              <a:rPr kumimoji="1" lang="ja-JP" altLang="en-US" smtClean="0"/>
              <a:t>‹#›</a:t>
            </a:fld>
            <a:endParaRPr kumimoji="1" lang="ja-JP" altLang="en-US"/>
          </a:p>
        </p:txBody>
      </p:sp>
    </p:spTree>
    <p:extLst>
      <p:ext uri="{BB962C8B-B14F-4D97-AF65-F5344CB8AC3E}">
        <p14:creationId xmlns:p14="http://schemas.microsoft.com/office/powerpoint/2010/main" val="3415458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F2126C6-5669-4E10-9427-FF0329CF80D9}" type="datetime1">
              <a:rPr kumimoji="1" lang="ja-JP" altLang="en-US" smtClean="0"/>
              <a:t>2022/3/17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2603752-A39A-41CC-96A1-ECF462717755}" type="slidenum">
              <a:rPr kumimoji="1" lang="ja-JP" altLang="en-US" smtClean="0"/>
              <a:t>‹#›</a:t>
            </a:fld>
            <a:endParaRPr kumimoji="1" lang="ja-JP" altLang="en-US"/>
          </a:p>
        </p:txBody>
      </p:sp>
    </p:spTree>
    <p:extLst>
      <p:ext uri="{BB962C8B-B14F-4D97-AF65-F5344CB8AC3E}">
        <p14:creationId xmlns:p14="http://schemas.microsoft.com/office/powerpoint/2010/main" val="3227943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58007"/>
            <a:ext cx="3008313" cy="109803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58007"/>
            <a:ext cx="5111750" cy="5530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1" y="1356037"/>
            <a:ext cx="3008313" cy="44326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8D973C2-10EE-40AA-872E-1AE97647C56C}" type="datetime1">
              <a:rPr kumimoji="1" lang="ja-JP" altLang="en-US" smtClean="0"/>
              <a:t>2022/3/17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2603752-A39A-41CC-96A1-ECF462717755}" type="slidenum">
              <a:rPr kumimoji="1" lang="ja-JP" altLang="en-US" smtClean="0"/>
              <a:t>‹#›</a:t>
            </a:fld>
            <a:endParaRPr kumimoji="1" lang="ja-JP" altLang="en-US"/>
          </a:p>
        </p:txBody>
      </p:sp>
    </p:spTree>
    <p:extLst>
      <p:ext uri="{BB962C8B-B14F-4D97-AF65-F5344CB8AC3E}">
        <p14:creationId xmlns:p14="http://schemas.microsoft.com/office/powerpoint/2010/main" val="3912043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536122"/>
            <a:ext cx="5486400" cy="535515"/>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579016"/>
            <a:ext cx="5486400" cy="388810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071637"/>
            <a:ext cx="5486400" cy="7605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5EA7BF9-3A07-4164-87CB-BFCFAB39FE47}" type="datetime1">
              <a:rPr kumimoji="1" lang="ja-JP" altLang="en-US" smtClean="0"/>
              <a:t>2022/3/17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2603752-A39A-41CC-96A1-ECF462717755}" type="slidenum">
              <a:rPr kumimoji="1" lang="ja-JP" altLang="en-US" smtClean="0"/>
              <a:t>‹#›</a:t>
            </a:fld>
            <a:endParaRPr kumimoji="1" lang="ja-JP" altLang="en-US"/>
          </a:p>
        </p:txBody>
      </p:sp>
    </p:spTree>
    <p:extLst>
      <p:ext uri="{BB962C8B-B14F-4D97-AF65-F5344CB8AC3E}">
        <p14:creationId xmlns:p14="http://schemas.microsoft.com/office/powerpoint/2010/main" val="2594274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59508"/>
            <a:ext cx="8229600" cy="1080029"/>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12041"/>
            <a:ext cx="8229600" cy="4276616"/>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006163"/>
            <a:ext cx="2133600" cy="345009"/>
          </a:xfrm>
          <a:prstGeom prst="rect">
            <a:avLst/>
          </a:prstGeom>
        </p:spPr>
        <p:txBody>
          <a:bodyPr vert="horz" lIns="91440" tIns="45720" rIns="91440" bIns="45720" rtlCol="0" anchor="ctr"/>
          <a:lstStyle>
            <a:lvl1pPr algn="l">
              <a:defRPr sz="1200">
                <a:solidFill>
                  <a:schemeClr val="tx1">
                    <a:tint val="75000"/>
                  </a:schemeClr>
                </a:solidFill>
              </a:defRPr>
            </a:lvl1pPr>
          </a:lstStyle>
          <a:p>
            <a:fld id="{51059018-B672-41CB-9042-D1CD1CFB0B82}" type="datetime1">
              <a:rPr kumimoji="1" lang="ja-JP" altLang="en-US" smtClean="0"/>
              <a:t>2022/3/17</a:t>
            </a:fld>
            <a:endParaRPr kumimoji="1" lang="ja-JP" altLang="en-US"/>
          </a:p>
        </p:txBody>
      </p:sp>
      <p:sp>
        <p:nvSpPr>
          <p:cNvPr id="5" name="フッター プレースホルダー 4"/>
          <p:cNvSpPr>
            <a:spLocks noGrp="1"/>
          </p:cNvSpPr>
          <p:nvPr>
            <p:ph type="ftr" sz="quarter" idx="3"/>
          </p:nvPr>
        </p:nvSpPr>
        <p:spPr>
          <a:xfrm>
            <a:off x="3124200" y="6006163"/>
            <a:ext cx="2895600" cy="345009"/>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006163"/>
            <a:ext cx="2133600" cy="345009"/>
          </a:xfrm>
          <a:prstGeom prst="rect">
            <a:avLst/>
          </a:prstGeom>
        </p:spPr>
        <p:txBody>
          <a:bodyPr vert="horz" lIns="91440" tIns="45720" rIns="91440" bIns="45720" rtlCol="0" anchor="ctr"/>
          <a:lstStyle>
            <a:lvl1pPr algn="r">
              <a:defRPr sz="1200">
                <a:solidFill>
                  <a:schemeClr val="tx1">
                    <a:tint val="75000"/>
                  </a:schemeClr>
                </a:solidFill>
              </a:defRPr>
            </a:lvl1pPr>
          </a:lstStyle>
          <a:p>
            <a:fld id="{12603752-A39A-41CC-96A1-ECF462717755}" type="slidenum">
              <a:rPr kumimoji="1" lang="ja-JP" altLang="en-US" smtClean="0"/>
              <a:t>‹#›</a:t>
            </a:fld>
            <a:endParaRPr kumimoji="1" lang="ja-JP" altLang="en-US"/>
          </a:p>
        </p:txBody>
      </p:sp>
    </p:spTree>
    <p:extLst>
      <p:ext uri="{BB962C8B-B14F-4D97-AF65-F5344CB8AC3E}">
        <p14:creationId xmlns:p14="http://schemas.microsoft.com/office/powerpoint/2010/main" val="3876075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txBox="1">
            <a:spLocks/>
          </p:cNvSpPr>
          <p:nvPr/>
        </p:nvSpPr>
        <p:spPr>
          <a:xfrm>
            <a:off x="35495" y="431774"/>
            <a:ext cx="9044111" cy="6026175"/>
          </a:xfrm>
          <a:prstGeom prst="rect">
            <a:avLst/>
          </a:prstGeom>
          <a:ln w="19050">
            <a:solidFill>
              <a:schemeClr val="tx1"/>
            </a:solidFill>
          </a:ln>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marR="0" lvl="0" indent="0" algn="l" defTabSz="914400" rtl="0" eaLnBrk="1" fontAlgn="auto" latinLnBrk="0" hangingPunct="1">
              <a:lnSpc>
                <a:spcPts val="400"/>
              </a:lnSpc>
              <a:spcBef>
                <a:spcPct val="20000"/>
              </a:spcBef>
              <a:spcAft>
                <a:spcPts val="0"/>
              </a:spcAft>
              <a:buClrTx/>
              <a:buSzTx/>
              <a:buFont typeface="Arial" panose="020B0604020202020204" pitchFamily="34" charset="0"/>
              <a:buNone/>
              <a:tabLst/>
              <a:defRPr/>
            </a:pPr>
            <a:r>
              <a:rPr kumimoji="1" lang="en-US" altLang="ja-JP" sz="1400" b="1" i="0" u="none" strike="noStrike" kern="1200" cap="none" spc="0" normalizeH="0" baseline="0" noProof="0" dirty="0" smtClean="0">
                <a:ln>
                  <a:noFill/>
                </a:ln>
                <a:solidFill>
                  <a:prstClr val="black"/>
                </a:solidFill>
                <a:effectLst/>
                <a:uLnTx/>
                <a:uFillTx/>
                <a:latin typeface="+mn-ea"/>
              </a:rPr>
              <a:t>  </a:t>
            </a:r>
            <a:r>
              <a:rPr lang="ja-JP" altLang="en-US" sz="1400" b="1" dirty="0">
                <a:solidFill>
                  <a:prstClr val="black"/>
                </a:solidFill>
                <a:latin typeface="+mn-ea"/>
              </a:rPr>
              <a:t>　</a:t>
            </a:r>
            <a:r>
              <a:rPr lang="ja-JP" altLang="en-US" sz="1400" b="1" dirty="0" smtClean="0">
                <a:solidFill>
                  <a:prstClr val="black"/>
                </a:solidFill>
                <a:latin typeface="+mn-ea"/>
              </a:rPr>
              <a:t>　　　　　　　　　　　　　　　　　　　　　　　</a:t>
            </a:r>
            <a:endParaRPr lang="en-US" altLang="ja-JP" sz="900" b="1" dirty="0" smtClean="0">
              <a:solidFill>
                <a:prstClr val="black"/>
              </a:solidFill>
              <a:latin typeface="+mn-ea"/>
            </a:endParaRPr>
          </a:p>
          <a:p>
            <a:pPr marL="0" lvl="0" indent="0">
              <a:buNone/>
              <a:defRPr/>
            </a:pPr>
            <a:r>
              <a:rPr lang="ja-JP" altLang="en-US" sz="1200" b="1" dirty="0" smtClean="0">
                <a:solidFill>
                  <a:prstClr val="black"/>
                </a:solidFill>
                <a:latin typeface="+mn-ea"/>
              </a:rPr>
              <a:t>                                                                         </a:t>
            </a:r>
            <a:r>
              <a:rPr lang="ja-JP" altLang="en-US" sz="1300" dirty="0" smtClean="0">
                <a:solidFill>
                  <a:prstClr val="black"/>
                </a:solidFill>
                <a:latin typeface="+mn-ea"/>
              </a:rPr>
              <a:t>令和</a:t>
            </a:r>
            <a:r>
              <a:rPr lang="ja-JP" altLang="en-US" sz="1300" dirty="0">
                <a:solidFill>
                  <a:prstClr val="black"/>
                </a:solidFill>
                <a:latin typeface="+mn-ea"/>
              </a:rPr>
              <a:t>３年</a:t>
            </a:r>
            <a:r>
              <a:rPr lang="en-US" altLang="ja-JP" sz="1300" dirty="0">
                <a:solidFill>
                  <a:prstClr val="black"/>
                </a:solidFill>
                <a:latin typeface="+mn-ea"/>
              </a:rPr>
              <a:t>12</a:t>
            </a:r>
            <a:r>
              <a:rPr lang="ja-JP" altLang="en-US" sz="1300" dirty="0">
                <a:solidFill>
                  <a:prstClr val="black"/>
                </a:solidFill>
                <a:latin typeface="+mn-ea"/>
              </a:rPr>
              <a:t>月</a:t>
            </a:r>
            <a:r>
              <a:rPr lang="en-US" altLang="ja-JP" sz="1300" dirty="0">
                <a:solidFill>
                  <a:prstClr val="black"/>
                </a:solidFill>
                <a:latin typeface="+mn-ea"/>
              </a:rPr>
              <a:t>20</a:t>
            </a:r>
            <a:r>
              <a:rPr lang="ja-JP" altLang="en-US" sz="1300" dirty="0">
                <a:solidFill>
                  <a:prstClr val="black"/>
                </a:solidFill>
                <a:latin typeface="+mn-ea"/>
              </a:rPr>
              <a:t>日〆実施状況調査　⇒　令和４年１月６日全市町村へ結果及び参考資料を送付</a:t>
            </a:r>
          </a:p>
          <a:p>
            <a:pPr marL="0" lvl="0" indent="0">
              <a:buNone/>
              <a:defRPr/>
            </a:pPr>
            <a:endParaRPr lang="ja-JP" altLang="en-US" sz="1200" b="1" dirty="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1" lang="en-US" altLang="ja-JP" sz="1200" b="1" i="0" u="none" strike="noStrike" kern="1200" cap="none" spc="0" normalizeH="0" baseline="0" noProof="0" dirty="0" smtClean="0">
              <a:ln>
                <a:noFill/>
              </a:ln>
              <a:solidFill>
                <a:prstClr val="black"/>
              </a:solidFill>
              <a:effectLst/>
              <a:uLnTx/>
              <a:uFillTx/>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1200" b="1" dirty="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1" lang="en-US" altLang="ja-JP" sz="1200" b="1" i="0" u="none" strike="noStrike" kern="1200" cap="none" spc="0" normalizeH="0" baseline="0" noProof="0" dirty="0" smtClean="0">
              <a:ln>
                <a:noFill/>
              </a:ln>
              <a:solidFill>
                <a:prstClr val="black"/>
              </a:solidFill>
              <a:effectLst/>
              <a:uLnTx/>
              <a:uFillTx/>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1200" b="1" dirty="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1" lang="en-US" altLang="ja-JP" sz="1200" b="1" i="0" u="none" strike="noStrike" kern="1200" cap="none" spc="0" normalizeH="0" baseline="0" noProof="0" dirty="0" smtClean="0">
              <a:ln>
                <a:noFill/>
              </a:ln>
              <a:solidFill>
                <a:prstClr val="black"/>
              </a:solidFill>
              <a:effectLst/>
              <a:uLnTx/>
              <a:uFillTx/>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1200" b="1" dirty="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1" lang="en-US" altLang="ja-JP" sz="1200" b="1" i="0" u="none" strike="noStrike" kern="1200" cap="none" spc="0" normalizeH="0" baseline="0" noProof="0" dirty="0" smtClean="0">
              <a:ln>
                <a:noFill/>
              </a:ln>
              <a:solidFill>
                <a:prstClr val="black"/>
              </a:solidFill>
              <a:effectLst/>
              <a:uLnTx/>
              <a:uFillTx/>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1200" b="1" dirty="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1" lang="en-US" altLang="ja-JP" sz="1200" b="1" i="0" u="none" strike="noStrike" kern="1200" cap="none" spc="0" normalizeH="0" baseline="0" noProof="0" dirty="0" smtClean="0">
              <a:ln>
                <a:noFill/>
              </a:ln>
              <a:solidFill>
                <a:prstClr val="black"/>
              </a:solidFill>
              <a:effectLst/>
              <a:uLnTx/>
              <a:uFillTx/>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1200" b="1" dirty="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1" lang="en-US" altLang="ja-JP" sz="1200" b="1" i="0" u="none" strike="noStrike" kern="1200" cap="none" spc="0" normalizeH="0" baseline="0" noProof="0" dirty="0" smtClean="0">
              <a:ln>
                <a:noFill/>
              </a:ln>
              <a:solidFill>
                <a:prstClr val="black"/>
              </a:solidFill>
              <a:effectLst/>
              <a:uLnTx/>
              <a:uFillTx/>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1200" b="1" dirty="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500" b="1" dirty="0" smtClean="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500" b="1" dirty="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500" b="1" dirty="0" smtClean="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500" b="1" dirty="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500" b="1" dirty="0" smtClean="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500" b="1" dirty="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500" b="1" dirty="0" smtClean="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500" b="1" dirty="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500" b="1" dirty="0" smtClean="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500" b="1" dirty="0" smtClean="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500" b="1" dirty="0" smtClean="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500" b="1" dirty="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500" b="1" dirty="0" smtClean="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500" b="1" dirty="0" smtClean="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500" b="1" dirty="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500" b="1" dirty="0" smtClean="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500" b="1" dirty="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500" b="1" dirty="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500" b="1" dirty="0" smtClean="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500" b="1" dirty="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500" b="1" dirty="0" smtClean="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500" b="1" dirty="0" smtClean="0">
              <a:solidFill>
                <a:prstClr val="black"/>
              </a:solidFill>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altLang="ja-JP" sz="1050" b="1" dirty="0">
              <a:solidFill>
                <a:prstClr val="black"/>
              </a:solidFill>
              <a:latin typeface="+mn-ea"/>
            </a:endParaRPr>
          </a:p>
          <a:p>
            <a:pPr marL="0" indent="0">
              <a:buNone/>
              <a:defRPr/>
            </a:pPr>
            <a:r>
              <a:rPr lang="ja-JP" altLang="en-US" sz="1400" b="1" dirty="0" smtClean="0">
                <a:solidFill>
                  <a:prstClr val="black"/>
                </a:solidFill>
              </a:rPr>
              <a:t>　</a:t>
            </a:r>
            <a:endParaRPr lang="en-US" altLang="ja-JP" sz="1400" b="1" dirty="0" smtClean="0">
              <a:solidFill>
                <a:prstClr val="black"/>
              </a:solidFill>
            </a:endParaRPr>
          </a:p>
          <a:p>
            <a:pPr marL="0" lvl="0" indent="0">
              <a:spcBef>
                <a:spcPts val="0"/>
              </a:spcBef>
              <a:buNone/>
            </a:pPr>
            <a:r>
              <a:rPr lang="ja-JP" altLang="en-US" sz="900" dirty="0" smtClean="0">
                <a:solidFill>
                  <a:prstClr val="black"/>
                </a:solidFill>
              </a:rPr>
              <a:t>　　　　　</a:t>
            </a:r>
            <a:r>
              <a:rPr lang="ja-JP" altLang="en-US" sz="900" dirty="0">
                <a:solidFill>
                  <a:prstClr val="black"/>
                </a:solidFill>
              </a:rPr>
              <a:t>　</a:t>
            </a:r>
            <a:endParaRPr lang="en-US" altLang="ja-JP" sz="900" dirty="0">
              <a:solidFill>
                <a:prstClr val="black"/>
              </a:solidFill>
            </a:endParaRPr>
          </a:p>
          <a:p>
            <a:pPr marL="0" lvl="0" indent="0">
              <a:lnSpc>
                <a:spcPts val="1400"/>
              </a:lnSpc>
              <a:spcBef>
                <a:spcPts val="0"/>
              </a:spcBef>
              <a:buNone/>
            </a:pPr>
            <a:r>
              <a:rPr lang="ja-JP" altLang="en-US" sz="1400" b="1" dirty="0" smtClean="0">
                <a:solidFill>
                  <a:prstClr val="black"/>
                </a:solidFill>
              </a:rPr>
              <a:t>　　 </a:t>
            </a:r>
            <a:r>
              <a:rPr lang="ja-JP" altLang="en-US" sz="1600" b="1" dirty="0" smtClean="0">
                <a:solidFill>
                  <a:prstClr val="black"/>
                </a:solidFill>
              </a:rPr>
              <a:t>≪</a:t>
            </a:r>
            <a:r>
              <a:rPr lang="ja-JP" altLang="en-US" sz="1600" b="1" dirty="0">
                <a:solidFill>
                  <a:prstClr val="black"/>
                </a:solidFill>
              </a:rPr>
              <a:t>　府の考え方（令和４年２月時点）　</a:t>
            </a:r>
            <a:r>
              <a:rPr lang="ja-JP" altLang="en-US" sz="1600" b="1" dirty="0" smtClean="0">
                <a:solidFill>
                  <a:prstClr val="black"/>
                </a:solidFill>
              </a:rPr>
              <a:t>≫</a:t>
            </a:r>
            <a:endParaRPr lang="en-US" altLang="ja-JP" sz="1600" b="1" dirty="0" smtClean="0">
              <a:solidFill>
                <a:prstClr val="black"/>
              </a:solidFill>
            </a:endParaRPr>
          </a:p>
          <a:p>
            <a:pPr marL="0" lvl="0" indent="0">
              <a:lnSpc>
                <a:spcPts val="1400"/>
              </a:lnSpc>
              <a:spcBef>
                <a:spcPts val="0"/>
              </a:spcBef>
              <a:buNone/>
            </a:pPr>
            <a:r>
              <a:rPr lang="ja-JP" altLang="en-US" sz="1600" dirty="0" smtClean="0">
                <a:solidFill>
                  <a:prstClr val="black"/>
                </a:solidFill>
              </a:rPr>
              <a:t>         〇</a:t>
            </a:r>
            <a:r>
              <a:rPr lang="ja-JP" altLang="en-US" sz="1600" dirty="0">
                <a:solidFill>
                  <a:prstClr val="black"/>
                </a:solidFill>
              </a:rPr>
              <a:t>　高額療養費の支給手続きの簡素化については、被保険者や市町村の負担軽減のため省令改正され</a:t>
            </a:r>
            <a:r>
              <a:rPr lang="ja-JP" altLang="en-US" sz="1600" dirty="0" smtClean="0">
                <a:solidFill>
                  <a:prstClr val="black"/>
                </a:solidFill>
              </a:rPr>
              <a:t>、７０歳</a:t>
            </a:r>
            <a:r>
              <a:rPr lang="ja-JP" altLang="en-US" sz="1600" dirty="0">
                <a:solidFill>
                  <a:prstClr val="black"/>
                </a:solidFill>
              </a:rPr>
              <a:t>以上のみの世帯に関わらず</a:t>
            </a:r>
            <a:r>
              <a:rPr lang="ja-JP" altLang="en-US" sz="1600" dirty="0" smtClean="0">
                <a:solidFill>
                  <a:prstClr val="black"/>
                </a:solidFill>
              </a:rPr>
              <a:t>、</a:t>
            </a:r>
            <a:endParaRPr lang="en-US" altLang="ja-JP" sz="1600" dirty="0" smtClean="0">
              <a:solidFill>
                <a:prstClr val="black"/>
              </a:solidFill>
            </a:endParaRPr>
          </a:p>
          <a:p>
            <a:pPr marL="0" lvl="0" indent="0">
              <a:lnSpc>
                <a:spcPts val="1400"/>
              </a:lnSpc>
              <a:spcBef>
                <a:spcPts val="0"/>
              </a:spcBef>
              <a:buNone/>
            </a:pPr>
            <a:r>
              <a:rPr lang="en-US" altLang="ja-JP" sz="1600" dirty="0">
                <a:solidFill>
                  <a:prstClr val="black"/>
                </a:solidFill>
              </a:rPr>
              <a:t> </a:t>
            </a:r>
            <a:r>
              <a:rPr lang="en-US" altLang="ja-JP" sz="1600" dirty="0" smtClean="0">
                <a:solidFill>
                  <a:prstClr val="black"/>
                </a:solidFill>
              </a:rPr>
              <a:t>             </a:t>
            </a:r>
            <a:r>
              <a:rPr lang="ja-JP" altLang="en-US" sz="1600" dirty="0" smtClean="0">
                <a:solidFill>
                  <a:prstClr val="black"/>
                </a:solidFill>
              </a:rPr>
              <a:t>全年齢</a:t>
            </a:r>
            <a:r>
              <a:rPr lang="ja-JP" altLang="en-US" sz="1600" dirty="0">
                <a:solidFill>
                  <a:prstClr val="black"/>
                </a:solidFill>
              </a:rPr>
              <a:t>において各市町村において実施可能である。</a:t>
            </a:r>
          </a:p>
          <a:p>
            <a:pPr marL="0" lvl="0" indent="0">
              <a:lnSpc>
                <a:spcPts val="1400"/>
              </a:lnSpc>
              <a:spcBef>
                <a:spcPts val="0"/>
              </a:spcBef>
              <a:buNone/>
            </a:pPr>
            <a:r>
              <a:rPr lang="ja-JP" altLang="en-US" sz="1600" dirty="0" smtClean="0">
                <a:solidFill>
                  <a:prstClr val="black"/>
                </a:solidFill>
              </a:rPr>
              <a:t>         〇</a:t>
            </a:r>
            <a:r>
              <a:rPr lang="ja-JP" altLang="en-US" sz="1600" dirty="0">
                <a:solidFill>
                  <a:prstClr val="black"/>
                </a:solidFill>
              </a:rPr>
              <a:t>　実施済み市町村の状況によると、開始時期や要綱等を精査することにより支給事務等に大きな支障は発生せず、実施のメリットが大きいため</a:t>
            </a:r>
            <a:r>
              <a:rPr lang="ja-JP" altLang="en-US" sz="1600" dirty="0" smtClean="0">
                <a:solidFill>
                  <a:prstClr val="black"/>
                </a:solidFill>
              </a:rPr>
              <a:t>、</a:t>
            </a:r>
            <a:endParaRPr lang="en-US" altLang="ja-JP" sz="1600" dirty="0" smtClean="0">
              <a:solidFill>
                <a:prstClr val="black"/>
              </a:solidFill>
            </a:endParaRPr>
          </a:p>
          <a:p>
            <a:pPr marL="0" lvl="0" indent="0">
              <a:lnSpc>
                <a:spcPts val="1400"/>
              </a:lnSpc>
              <a:spcBef>
                <a:spcPts val="0"/>
              </a:spcBef>
              <a:buNone/>
            </a:pPr>
            <a:r>
              <a:rPr lang="en-US" altLang="ja-JP" sz="1600" dirty="0">
                <a:solidFill>
                  <a:prstClr val="black"/>
                </a:solidFill>
              </a:rPr>
              <a:t> </a:t>
            </a:r>
            <a:r>
              <a:rPr lang="en-US" altLang="ja-JP" sz="1600" dirty="0" smtClean="0">
                <a:solidFill>
                  <a:prstClr val="black"/>
                </a:solidFill>
              </a:rPr>
              <a:t>             </a:t>
            </a:r>
            <a:r>
              <a:rPr lang="ja-JP" altLang="en-US" sz="1600" dirty="0" smtClean="0">
                <a:solidFill>
                  <a:prstClr val="black"/>
                </a:solidFill>
              </a:rPr>
              <a:t>今後</a:t>
            </a:r>
            <a:r>
              <a:rPr lang="ja-JP" altLang="en-US" sz="1600" dirty="0">
                <a:solidFill>
                  <a:prstClr val="black"/>
                </a:solidFill>
              </a:rPr>
              <a:t>も各市町村間の情報共有が必要である。</a:t>
            </a:r>
          </a:p>
          <a:p>
            <a:pPr marL="0" lvl="0" indent="0">
              <a:lnSpc>
                <a:spcPts val="1400"/>
              </a:lnSpc>
              <a:spcBef>
                <a:spcPts val="0"/>
              </a:spcBef>
              <a:buNone/>
            </a:pPr>
            <a:r>
              <a:rPr lang="en-US" altLang="ja-JP" sz="1600" dirty="0">
                <a:solidFill>
                  <a:prstClr val="black"/>
                </a:solidFill>
              </a:rPr>
              <a:t> </a:t>
            </a:r>
            <a:r>
              <a:rPr lang="en-US" altLang="ja-JP" sz="1600" dirty="0" smtClean="0">
                <a:solidFill>
                  <a:prstClr val="black"/>
                </a:solidFill>
              </a:rPr>
              <a:t>        </a:t>
            </a:r>
            <a:r>
              <a:rPr lang="ja-JP" altLang="en-US" sz="1600" dirty="0" smtClean="0">
                <a:solidFill>
                  <a:prstClr val="black"/>
                </a:solidFill>
              </a:rPr>
              <a:t>〇</a:t>
            </a:r>
            <a:r>
              <a:rPr lang="ja-JP" altLang="en-US" sz="1600" dirty="0">
                <a:solidFill>
                  <a:prstClr val="black"/>
                </a:solidFill>
              </a:rPr>
              <a:t>　給付主体である各市町村の規定整備やシステム更新等の状況が異なるため、実施の可否や時期等に</a:t>
            </a:r>
            <a:r>
              <a:rPr lang="ja-JP" altLang="en-US" sz="1600" dirty="0" smtClean="0">
                <a:solidFill>
                  <a:prstClr val="black"/>
                </a:solidFill>
              </a:rPr>
              <a:t>ついては各市町村の判断による。</a:t>
            </a:r>
            <a:endParaRPr lang="ja-JP" altLang="en-US" sz="1600" dirty="0">
              <a:solidFill>
                <a:prstClr val="black"/>
              </a:solidFill>
            </a:endParaRPr>
          </a:p>
          <a:p>
            <a:pPr marL="0" lvl="0" indent="0">
              <a:lnSpc>
                <a:spcPts val="1400"/>
              </a:lnSpc>
              <a:spcBef>
                <a:spcPts val="0"/>
              </a:spcBef>
              <a:buNone/>
            </a:pPr>
            <a:r>
              <a:rPr lang="ja-JP" altLang="en-US" sz="1600" dirty="0" smtClean="0">
                <a:solidFill>
                  <a:prstClr val="black"/>
                </a:solidFill>
              </a:rPr>
              <a:t>         〇</a:t>
            </a:r>
            <a:r>
              <a:rPr lang="ja-JP" altLang="en-US" sz="1600" dirty="0">
                <a:solidFill>
                  <a:prstClr val="black"/>
                </a:solidFill>
              </a:rPr>
              <a:t>　国が進めている地方公共団体の基幹業務システムの統一や標準化等の動向を注視する必要がある。</a:t>
            </a:r>
          </a:p>
          <a:p>
            <a:pPr marL="0" lvl="0" indent="0">
              <a:lnSpc>
                <a:spcPts val="600"/>
              </a:lnSpc>
              <a:spcBef>
                <a:spcPts val="0"/>
              </a:spcBef>
              <a:buNone/>
            </a:pPr>
            <a:r>
              <a:rPr lang="ja-JP" altLang="en-US" sz="1300" dirty="0" smtClean="0">
                <a:solidFill>
                  <a:prstClr val="black"/>
                </a:solidFill>
              </a:rPr>
              <a:t>            </a:t>
            </a:r>
            <a:endParaRPr lang="en-US" altLang="ja-JP" sz="1300" dirty="0" smtClean="0">
              <a:solidFill>
                <a:prstClr val="black"/>
              </a:solidFill>
            </a:endParaRPr>
          </a:p>
          <a:p>
            <a:pPr marL="0" lvl="0" indent="0">
              <a:lnSpc>
                <a:spcPts val="1400"/>
              </a:lnSpc>
              <a:spcBef>
                <a:spcPts val="0"/>
              </a:spcBef>
              <a:buNone/>
            </a:pPr>
            <a:r>
              <a:rPr lang="ja-JP" altLang="en-US" sz="1400" dirty="0" smtClean="0">
                <a:solidFill>
                  <a:prstClr val="black"/>
                </a:solidFill>
              </a:rPr>
              <a:t>         </a:t>
            </a:r>
            <a:r>
              <a:rPr lang="ja-JP" altLang="en-US" sz="1500" dirty="0" smtClean="0">
                <a:solidFill>
                  <a:prstClr val="black"/>
                </a:solidFill>
              </a:rPr>
              <a:t>従って、 </a:t>
            </a:r>
            <a:r>
              <a:rPr lang="ja-JP" altLang="en-US" sz="1500" b="1" u="sng" dirty="0" smtClean="0">
                <a:solidFill>
                  <a:prstClr val="black"/>
                </a:solidFill>
              </a:rPr>
              <a:t>「</a:t>
            </a:r>
            <a:r>
              <a:rPr lang="ja-JP" altLang="en-US" sz="1500" b="1" u="sng" dirty="0">
                <a:solidFill>
                  <a:prstClr val="black"/>
                </a:solidFill>
              </a:rPr>
              <a:t>全年齢の簡素化について各市町村の判断により順次実施する</a:t>
            </a:r>
            <a:r>
              <a:rPr lang="ja-JP" altLang="en-US" sz="1500" b="1" u="sng" dirty="0" smtClean="0">
                <a:solidFill>
                  <a:prstClr val="black"/>
                </a:solidFill>
              </a:rPr>
              <a:t>」 と</a:t>
            </a:r>
            <a:r>
              <a:rPr lang="ja-JP" altLang="en-US" sz="1500" b="1" u="sng" dirty="0">
                <a:solidFill>
                  <a:prstClr val="black"/>
                </a:solidFill>
              </a:rPr>
              <a:t>ともに</a:t>
            </a:r>
            <a:r>
              <a:rPr lang="ja-JP" altLang="en-US" sz="1500" b="1" u="sng" dirty="0" smtClean="0">
                <a:solidFill>
                  <a:prstClr val="black"/>
                </a:solidFill>
              </a:rPr>
              <a:t>、</a:t>
            </a:r>
            <a:endParaRPr lang="en-US" altLang="ja-JP" sz="1500" b="1" u="sng" dirty="0" smtClean="0">
              <a:solidFill>
                <a:prstClr val="black"/>
              </a:solidFill>
            </a:endParaRPr>
          </a:p>
          <a:p>
            <a:pPr marL="0" lvl="0" indent="0">
              <a:lnSpc>
                <a:spcPts val="1400"/>
              </a:lnSpc>
              <a:spcBef>
                <a:spcPts val="0"/>
              </a:spcBef>
              <a:buNone/>
            </a:pPr>
            <a:r>
              <a:rPr lang="ja-JP" altLang="en-US" sz="1500" b="1" dirty="0" smtClean="0">
                <a:solidFill>
                  <a:prstClr val="black"/>
                </a:solidFill>
              </a:rPr>
              <a:t>                         </a:t>
            </a:r>
            <a:r>
              <a:rPr lang="ja-JP" altLang="en-US" sz="1500" b="1" u="sng" dirty="0" smtClean="0">
                <a:solidFill>
                  <a:prstClr val="black"/>
                </a:solidFill>
              </a:rPr>
              <a:t>「</a:t>
            </a:r>
            <a:r>
              <a:rPr lang="ja-JP" altLang="en-US" sz="1500" b="1" u="sng" dirty="0">
                <a:solidFill>
                  <a:prstClr val="black"/>
                </a:solidFill>
              </a:rPr>
              <a:t>府内市町村の簡素化を推進するため、調整会議等において各市町村間の情報共有</a:t>
            </a:r>
            <a:r>
              <a:rPr lang="ja-JP" altLang="en-US" sz="1500" b="1" u="sng" dirty="0" smtClean="0">
                <a:solidFill>
                  <a:prstClr val="black"/>
                </a:solidFill>
              </a:rPr>
              <a:t>を行う」との趣旨</a:t>
            </a:r>
            <a:r>
              <a:rPr lang="ja-JP" altLang="en-US" sz="1500" dirty="0">
                <a:solidFill>
                  <a:prstClr val="black"/>
                </a:solidFill>
              </a:rPr>
              <a:t>について</a:t>
            </a:r>
            <a:r>
              <a:rPr lang="ja-JP" altLang="en-US" sz="1500" dirty="0" smtClean="0">
                <a:solidFill>
                  <a:prstClr val="black"/>
                </a:solidFill>
              </a:rPr>
              <a:t>、</a:t>
            </a:r>
            <a:endParaRPr lang="en-US" altLang="ja-JP" sz="1500" dirty="0" smtClean="0">
              <a:solidFill>
                <a:prstClr val="black"/>
              </a:solidFill>
            </a:endParaRPr>
          </a:p>
          <a:p>
            <a:pPr marL="0" lvl="0" indent="0">
              <a:lnSpc>
                <a:spcPts val="1400"/>
              </a:lnSpc>
              <a:spcBef>
                <a:spcPts val="0"/>
              </a:spcBef>
              <a:buNone/>
            </a:pPr>
            <a:r>
              <a:rPr lang="en-US" altLang="ja-JP" sz="1500" dirty="0">
                <a:solidFill>
                  <a:prstClr val="black"/>
                </a:solidFill>
              </a:rPr>
              <a:t> </a:t>
            </a:r>
            <a:r>
              <a:rPr lang="en-US" altLang="ja-JP" sz="1500" dirty="0" smtClean="0">
                <a:solidFill>
                  <a:prstClr val="black"/>
                </a:solidFill>
              </a:rPr>
              <a:t>                        </a:t>
            </a:r>
            <a:r>
              <a:rPr lang="ja-JP" altLang="en-US" sz="1500" dirty="0" smtClean="0">
                <a:solidFill>
                  <a:prstClr val="black"/>
                </a:solidFill>
              </a:rPr>
              <a:t>次期</a:t>
            </a:r>
            <a:r>
              <a:rPr lang="ja-JP" altLang="en-US" sz="1500" dirty="0">
                <a:solidFill>
                  <a:prstClr val="black"/>
                </a:solidFill>
              </a:rPr>
              <a:t>運営方針等に記載してはどうか</a:t>
            </a:r>
            <a:r>
              <a:rPr lang="ja-JP" altLang="en-US" sz="1500" dirty="0" smtClean="0">
                <a:solidFill>
                  <a:prstClr val="black"/>
                </a:solidFill>
              </a:rPr>
              <a:t>との内容を来年度に引き継ぐ</a:t>
            </a:r>
            <a:r>
              <a:rPr lang="ja-JP" altLang="en-US" sz="1500" smtClean="0">
                <a:solidFill>
                  <a:prstClr val="black"/>
                </a:solidFill>
              </a:rPr>
              <a:t>ことと考えて</a:t>
            </a:r>
            <a:r>
              <a:rPr lang="ja-JP" altLang="en-US" sz="1500" dirty="0">
                <a:solidFill>
                  <a:prstClr val="black"/>
                </a:solidFill>
              </a:rPr>
              <a:t>いる。</a:t>
            </a:r>
          </a:p>
          <a:p>
            <a:pPr marL="0" lvl="0" indent="0">
              <a:lnSpc>
                <a:spcPts val="500"/>
              </a:lnSpc>
              <a:spcBef>
                <a:spcPts val="0"/>
              </a:spcBef>
              <a:buNone/>
            </a:pPr>
            <a:r>
              <a:rPr lang="ja-JP" altLang="en-US" sz="1400" b="1" dirty="0">
                <a:solidFill>
                  <a:prstClr val="black"/>
                </a:solidFill>
              </a:rPr>
              <a:t>　</a:t>
            </a:r>
            <a:r>
              <a:rPr lang="ja-JP" altLang="en-US" sz="1400" b="1" dirty="0" smtClean="0">
                <a:solidFill>
                  <a:prstClr val="black"/>
                </a:solidFill>
              </a:rPr>
              <a:t>　</a:t>
            </a:r>
            <a:endParaRPr lang="en-US" altLang="ja-JP" sz="500" dirty="0" smtClean="0">
              <a:solidFill>
                <a:prstClr val="black"/>
              </a:solidFill>
            </a:endParaRPr>
          </a:p>
          <a:p>
            <a:pPr marL="0" lvl="0" indent="0">
              <a:lnSpc>
                <a:spcPts val="1400"/>
              </a:lnSpc>
              <a:spcBef>
                <a:spcPts val="0"/>
              </a:spcBef>
              <a:buNone/>
            </a:pPr>
            <a:r>
              <a:rPr lang="ja-JP" altLang="en-US" sz="1200" dirty="0">
                <a:solidFill>
                  <a:prstClr val="black"/>
                </a:solidFill>
              </a:rPr>
              <a:t>　</a:t>
            </a:r>
            <a:r>
              <a:rPr lang="ja-JP" altLang="en-US" sz="1200" dirty="0" smtClean="0">
                <a:solidFill>
                  <a:prstClr val="black"/>
                </a:solidFill>
              </a:rPr>
              <a:t>　</a:t>
            </a:r>
            <a:r>
              <a:rPr lang="ja-JP" altLang="en-US" sz="1600" dirty="0" smtClean="0">
                <a:solidFill>
                  <a:prstClr val="black"/>
                </a:solidFill>
              </a:rPr>
              <a:t>  </a:t>
            </a:r>
            <a:r>
              <a:rPr lang="ja-JP" altLang="en-US" sz="1600" b="1" dirty="0" smtClean="0">
                <a:solidFill>
                  <a:prstClr val="black"/>
                </a:solidFill>
              </a:rPr>
              <a:t>≪</a:t>
            </a:r>
            <a:r>
              <a:rPr lang="ja-JP" altLang="en-US" sz="1600" b="1" dirty="0">
                <a:solidFill>
                  <a:prstClr val="black"/>
                </a:solidFill>
              </a:rPr>
              <a:t>　現時点における</a:t>
            </a:r>
            <a:r>
              <a:rPr lang="ja-JP" altLang="en-US" sz="1600" b="1" dirty="0" smtClean="0">
                <a:solidFill>
                  <a:prstClr val="black"/>
                </a:solidFill>
              </a:rPr>
              <a:t>各委員の意見について</a:t>
            </a:r>
            <a:r>
              <a:rPr lang="ja-JP" altLang="en-US" sz="1600" b="1" dirty="0">
                <a:solidFill>
                  <a:prstClr val="black"/>
                </a:solidFill>
              </a:rPr>
              <a:t>　</a:t>
            </a:r>
            <a:r>
              <a:rPr lang="ja-JP" altLang="en-US" sz="1600" b="1" dirty="0" smtClean="0">
                <a:solidFill>
                  <a:prstClr val="black"/>
                </a:solidFill>
              </a:rPr>
              <a:t>≫</a:t>
            </a:r>
            <a:endParaRPr lang="en-US" altLang="ja-JP" sz="1600" b="1" dirty="0">
              <a:solidFill>
                <a:prstClr val="black"/>
              </a:solidFill>
            </a:endParaRPr>
          </a:p>
          <a:p>
            <a:pPr marL="0" lvl="0" indent="0">
              <a:lnSpc>
                <a:spcPts val="1400"/>
              </a:lnSpc>
              <a:spcBef>
                <a:spcPts val="0"/>
              </a:spcBef>
              <a:buNone/>
            </a:pPr>
            <a:r>
              <a:rPr lang="ja-JP" altLang="en-US" sz="1600" dirty="0">
                <a:solidFill>
                  <a:prstClr val="black"/>
                </a:solidFill>
              </a:rPr>
              <a:t>　</a:t>
            </a:r>
            <a:r>
              <a:rPr lang="ja-JP" altLang="en-US" sz="1600" dirty="0" smtClean="0">
                <a:solidFill>
                  <a:prstClr val="black"/>
                </a:solidFill>
              </a:rPr>
              <a:t>　　 本日の事業運営検討</a:t>
            </a:r>
            <a:r>
              <a:rPr lang="en-US" altLang="ja-JP" sz="1600" dirty="0" smtClean="0">
                <a:solidFill>
                  <a:prstClr val="black"/>
                </a:solidFill>
              </a:rPr>
              <a:t>WG</a:t>
            </a:r>
            <a:r>
              <a:rPr lang="ja-JP" altLang="en-US" sz="1600" dirty="0" smtClean="0">
                <a:solidFill>
                  <a:prstClr val="black"/>
                </a:solidFill>
              </a:rPr>
              <a:t>では、今年度の検討内容について、現時点</a:t>
            </a:r>
            <a:r>
              <a:rPr lang="ja-JP" altLang="en-US" sz="1600" dirty="0">
                <a:solidFill>
                  <a:prstClr val="black"/>
                </a:solidFill>
              </a:rPr>
              <a:t>における</a:t>
            </a:r>
            <a:r>
              <a:rPr lang="ja-JP" altLang="en-US" sz="1600" dirty="0" smtClean="0">
                <a:solidFill>
                  <a:prstClr val="black"/>
                </a:solidFill>
              </a:rPr>
              <a:t>各委員の意見</a:t>
            </a:r>
            <a:r>
              <a:rPr lang="ja-JP" altLang="en-US" sz="1600" dirty="0">
                <a:solidFill>
                  <a:prstClr val="black"/>
                </a:solidFill>
              </a:rPr>
              <a:t>を</a:t>
            </a:r>
            <a:r>
              <a:rPr lang="ja-JP" altLang="en-US" sz="1600" dirty="0" smtClean="0">
                <a:solidFill>
                  <a:prstClr val="black"/>
                </a:solidFill>
              </a:rPr>
              <a:t>いただき</a:t>
            </a:r>
            <a:r>
              <a:rPr lang="ja-JP" altLang="en-US" sz="1600" dirty="0">
                <a:solidFill>
                  <a:prstClr val="black"/>
                </a:solidFill>
              </a:rPr>
              <a:t>たい</a:t>
            </a:r>
            <a:r>
              <a:rPr lang="ja-JP" altLang="en-US" sz="1600" dirty="0" smtClean="0">
                <a:solidFill>
                  <a:prstClr val="black"/>
                </a:solidFill>
              </a:rPr>
              <a:t>。</a:t>
            </a:r>
            <a:endParaRPr lang="en-US" altLang="ja-JP" sz="1600" dirty="0" smtClean="0">
              <a:solidFill>
                <a:prstClr val="black"/>
              </a:solidFill>
            </a:endParaRPr>
          </a:p>
          <a:p>
            <a:pPr marL="0" lvl="0" indent="0">
              <a:lnSpc>
                <a:spcPts val="400"/>
              </a:lnSpc>
              <a:spcBef>
                <a:spcPts val="0"/>
              </a:spcBef>
              <a:buNone/>
            </a:pPr>
            <a:endParaRPr lang="en-US" altLang="ja-JP" sz="300" dirty="0" smtClean="0">
              <a:solidFill>
                <a:prstClr val="black"/>
              </a:solidFill>
            </a:endParaRPr>
          </a:p>
          <a:p>
            <a:pPr marL="0" lvl="0" indent="0">
              <a:spcBef>
                <a:spcPts val="0"/>
              </a:spcBef>
              <a:buNone/>
            </a:pPr>
            <a:r>
              <a:rPr lang="ja-JP" altLang="en-US" sz="1400" b="1" dirty="0">
                <a:solidFill>
                  <a:prstClr val="black"/>
                </a:solidFill>
              </a:rPr>
              <a:t>　</a:t>
            </a:r>
            <a:r>
              <a:rPr lang="ja-JP" altLang="en-US" sz="1400" b="1" dirty="0" smtClean="0">
                <a:solidFill>
                  <a:prstClr val="black"/>
                </a:solidFill>
              </a:rPr>
              <a:t>　 　　　　　　　　　　　　　　　　　　　　　　　　　　　　　　　　　</a:t>
            </a:r>
            <a:r>
              <a:rPr lang="ja-JP" altLang="en-US" sz="1200" b="1" dirty="0" smtClean="0">
                <a:solidFill>
                  <a:prstClr val="black"/>
                </a:solidFill>
              </a:rPr>
              <a:t>　　　　　　　　　　　　　                                                                                           　</a:t>
            </a:r>
            <a:r>
              <a:rPr lang="ja-JP" altLang="en-US" sz="1200" dirty="0" smtClean="0">
                <a:solidFill>
                  <a:prstClr val="black"/>
                </a:solidFill>
              </a:rPr>
              <a:t>⇒　</a:t>
            </a:r>
            <a:r>
              <a:rPr lang="ja-JP" altLang="en-US" sz="1200" dirty="0">
                <a:solidFill>
                  <a:prstClr val="black"/>
                </a:solidFill>
              </a:rPr>
              <a:t>今年度</a:t>
            </a:r>
            <a:r>
              <a:rPr lang="ja-JP" altLang="en-US" sz="1200" dirty="0" smtClean="0">
                <a:solidFill>
                  <a:prstClr val="black"/>
                </a:solidFill>
              </a:rPr>
              <a:t>の検討内容について、調整</a:t>
            </a:r>
            <a:r>
              <a:rPr lang="ja-JP" altLang="en-US" sz="1200" dirty="0">
                <a:solidFill>
                  <a:prstClr val="black"/>
                </a:solidFill>
              </a:rPr>
              <a:t>会議への報告</a:t>
            </a:r>
            <a:r>
              <a:rPr lang="ja-JP" altLang="en-US" sz="1200" dirty="0" smtClean="0">
                <a:solidFill>
                  <a:prstClr val="black"/>
                </a:solidFill>
              </a:rPr>
              <a:t>を行う。</a:t>
            </a:r>
            <a:r>
              <a:rPr lang="ja-JP" altLang="en-US" sz="1400" b="1" dirty="0" smtClean="0">
                <a:solidFill>
                  <a:prstClr val="black"/>
                </a:solidFill>
              </a:rPr>
              <a:t>　</a:t>
            </a:r>
            <a:endParaRPr lang="en-US" altLang="ja-JP" sz="1400" b="1" dirty="0">
              <a:solidFill>
                <a:prstClr val="black"/>
              </a:solidFill>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1" lang="en-US" altLang="ja-JP" sz="1200" b="1" i="0" u="none" strike="noStrike" kern="1200" cap="none" spc="0" normalizeH="0" baseline="0" noProof="0" dirty="0" smtClean="0">
              <a:ln>
                <a:noFill/>
              </a:ln>
              <a:solidFill>
                <a:prstClr val="black"/>
              </a:solidFill>
              <a:effectLst/>
              <a:uLnTx/>
              <a:uFillTx/>
              <a:latin typeface="+mn-ea"/>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1" lang="en-US" altLang="ja-JP" sz="1200" b="1" i="0" u="none" strike="noStrike" kern="1200" cap="none" spc="0" normalizeH="0" baseline="0" noProof="0" dirty="0" smtClean="0">
              <a:ln>
                <a:noFill/>
              </a:ln>
              <a:solidFill>
                <a:prstClr val="black"/>
              </a:solidFill>
              <a:effectLst/>
              <a:uLnTx/>
              <a:uFillTx/>
              <a:latin typeface="+mn-ea"/>
            </a:endParaRPr>
          </a:p>
          <a:p>
            <a:pPr marL="0" indent="0">
              <a:buNone/>
            </a:pPr>
            <a:endParaRPr lang="en-US" altLang="ja-JP" sz="1400" b="1" dirty="0" smtClean="0">
              <a:solidFill>
                <a:prstClr val="black"/>
              </a:solidFill>
              <a:latin typeface="+mn-ea"/>
            </a:endParaRPr>
          </a:p>
        </p:txBody>
      </p:sp>
      <p:sp>
        <p:nvSpPr>
          <p:cNvPr id="2" name="タイトル 1"/>
          <p:cNvSpPr>
            <a:spLocks noGrp="1"/>
          </p:cNvSpPr>
          <p:nvPr>
            <p:ph type="title"/>
          </p:nvPr>
        </p:nvSpPr>
        <p:spPr>
          <a:xfrm>
            <a:off x="35495" y="37581"/>
            <a:ext cx="6840761" cy="340204"/>
          </a:xfrm>
          <a:solidFill>
            <a:schemeClr val="accent5">
              <a:lumMod val="20000"/>
              <a:lumOff val="80000"/>
            </a:schemeClr>
          </a:solidFill>
          <a:ln w="28575">
            <a:solidFill>
              <a:schemeClr val="tx1"/>
            </a:solidFill>
          </a:ln>
        </p:spPr>
        <p:txBody>
          <a:bodyPr>
            <a:normAutofit fontScale="90000"/>
          </a:bodyPr>
          <a:lstStyle/>
          <a:p>
            <a:r>
              <a:rPr lang="ja-JP" altLang="en-US" sz="2000" b="1" dirty="0" smtClean="0"/>
              <a:t>高額療養費の支給申請手続きの簡素化について</a:t>
            </a:r>
            <a:endParaRPr kumimoji="1" lang="ja-JP" altLang="en-US" sz="1800" b="1" dirty="0"/>
          </a:p>
        </p:txBody>
      </p:sp>
      <p:sp>
        <p:nvSpPr>
          <p:cNvPr id="8" name="テキスト ボックス 5"/>
          <p:cNvSpPr txBox="1"/>
          <p:nvPr/>
        </p:nvSpPr>
        <p:spPr>
          <a:xfrm>
            <a:off x="8244408" y="42830"/>
            <a:ext cx="803512" cy="276999"/>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資料４</a:t>
            </a:r>
            <a:endParaRPr kumimoji="1" lang="ja-JP" altLang="en-US" sz="800" b="1" i="0" u="none" strike="noStrike" kern="1200" cap="none" spc="0" normalizeH="0" baseline="0" noProof="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endParaRPr>
          </a:p>
        </p:txBody>
      </p:sp>
      <p:sp>
        <p:nvSpPr>
          <p:cNvPr id="9" name="テキスト ボックス 5"/>
          <p:cNvSpPr txBox="1"/>
          <p:nvPr/>
        </p:nvSpPr>
        <p:spPr>
          <a:xfrm>
            <a:off x="6978406" y="33554"/>
            <a:ext cx="1266002" cy="338554"/>
          </a:xfrm>
          <a:prstGeom prst="rect">
            <a:avLst/>
          </a:prstGeom>
          <a:noFill/>
          <a:ln w="25400">
            <a:no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defTabSz="914400" rtl="0" eaLnBrk="1" fontAlgn="auto" latinLnBrk="0" hangingPunct="1">
              <a:lnSpc>
                <a:spcPct val="100000"/>
              </a:lnSpc>
              <a:spcBef>
                <a:spcPts val="0"/>
              </a:spcBef>
              <a:spcAft>
                <a:spcPts val="0"/>
              </a:spcAft>
              <a:buClrTx/>
              <a:buSzTx/>
              <a:buFontTx/>
              <a:buNone/>
              <a:tabLst/>
              <a:defRPr/>
            </a:pPr>
            <a:r>
              <a:rPr lang="ja-JP" altLang="en-US" sz="800" dirty="0" smtClean="0">
                <a:solidFill>
                  <a:prstClr val="black"/>
                </a:solidFill>
                <a:latin typeface="HGSｺﾞｼｯｸE" panose="020B0900000000000000" pitchFamily="50" charset="-128"/>
                <a:ea typeface="HGSｺﾞｼｯｸE" panose="020B0900000000000000" pitchFamily="50" charset="-128"/>
              </a:rPr>
              <a:t>令和４年２</a:t>
            </a:r>
            <a:r>
              <a:rPr lang="ja-JP" altLang="en-US" sz="800" noProof="0" dirty="0" smtClean="0">
                <a:solidFill>
                  <a:prstClr val="black"/>
                </a:solidFill>
                <a:latin typeface="HGSｺﾞｼｯｸE" panose="020B0900000000000000" pitchFamily="50" charset="-128"/>
                <a:ea typeface="HGSｺﾞｼｯｸE" panose="020B0900000000000000" pitchFamily="50" charset="-128"/>
              </a:rPr>
              <a:t>月</a:t>
            </a:r>
            <a:r>
              <a:rPr lang="en-US" altLang="ja-JP" sz="800" noProof="0" smtClean="0">
                <a:solidFill>
                  <a:prstClr val="black"/>
                </a:solidFill>
                <a:latin typeface="HGSｺﾞｼｯｸE" panose="020B0900000000000000" pitchFamily="50" charset="-128"/>
                <a:ea typeface="HGSｺﾞｼｯｸE" panose="020B0900000000000000" pitchFamily="50" charset="-128"/>
              </a:rPr>
              <a:t>22</a:t>
            </a:r>
            <a:r>
              <a:rPr lang="ja-JP" altLang="en-US" sz="800" noProof="0" smtClean="0">
                <a:solidFill>
                  <a:prstClr val="black"/>
                </a:solidFill>
                <a:latin typeface="HGSｺﾞｼｯｸE" panose="020B0900000000000000" pitchFamily="50" charset="-128"/>
                <a:ea typeface="HGSｺﾞｼｯｸE" panose="020B0900000000000000" pitchFamily="50" charset="-128"/>
              </a:rPr>
              <a:t>日</a:t>
            </a:r>
            <a:endParaRPr lang="en-US" altLang="ja-JP" sz="800" noProof="0" dirty="0" smtClean="0">
              <a:solidFill>
                <a:prstClr val="black"/>
              </a:solidFill>
              <a:latin typeface="HGSｺﾞｼｯｸE" panose="020B0900000000000000" pitchFamily="50" charset="-128"/>
              <a:ea typeface="HGSｺﾞｼｯｸE" panose="020B0900000000000000" pitchFamily="50" charset="-128"/>
            </a:endParaRPr>
          </a:p>
          <a:p>
            <a:pPr marL="0" marR="0" lvl="0" indent="0" defTabSz="914400" rtl="0" eaLnBrk="1" fontAlgn="auto" latinLnBrk="0" hangingPunct="1">
              <a:lnSpc>
                <a:spcPct val="100000"/>
              </a:lnSpc>
              <a:spcBef>
                <a:spcPts val="0"/>
              </a:spcBef>
              <a:spcAft>
                <a:spcPts val="0"/>
              </a:spcAft>
              <a:buClrTx/>
              <a:buSzTx/>
              <a:buFontTx/>
              <a:buNone/>
              <a:tabLst/>
              <a:defRPr/>
            </a:pPr>
            <a:r>
              <a:rPr lang="ja-JP" altLang="en-US" sz="800" dirty="0" smtClean="0">
                <a:solidFill>
                  <a:prstClr val="black"/>
                </a:solidFill>
                <a:latin typeface="HGSｺﾞｼｯｸE" panose="020B0900000000000000" pitchFamily="50" charset="-128"/>
                <a:ea typeface="HGSｺﾞｼｯｸE" panose="020B0900000000000000" pitchFamily="50" charset="-128"/>
              </a:rPr>
              <a:t>第</a:t>
            </a:r>
            <a:r>
              <a:rPr lang="en-US" altLang="ja-JP" sz="800" dirty="0" smtClean="0">
                <a:solidFill>
                  <a:prstClr val="black"/>
                </a:solidFill>
                <a:latin typeface="HGSｺﾞｼｯｸE" panose="020B0900000000000000" pitchFamily="50" charset="-128"/>
                <a:ea typeface="HGSｺﾞｼｯｸE" panose="020B0900000000000000" pitchFamily="50" charset="-128"/>
              </a:rPr>
              <a:t>61</a:t>
            </a:r>
            <a:r>
              <a:rPr lang="ja-JP" altLang="en-US" sz="800" dirty="0" smtClean="0">
                <a:solidFill>
                  <a:prstClr val="black"/>
                </a:solidFill>
                <a:latin typeface="HGSｺﾞｼｯｸE" panose="020B0900000000000000" pitchFamily="50" charset="-128"/>
                <a:ea typeface="HGSｺﾞｼｯｸE" panose="020B0900000000000000" pitchFamily="50" charset="-128"/>
              </a:rPr>
              <a:t>回事業運営検討</a:t>
            </a:r>
            <a:r>
              <a:rPr lang="en-US" altLang="ja-JP" sz="800" dirty="0" smtClean="0">
                <a:solidFill>
                  <a:prstClr val="black"/>
                </a:solidFill>
                <a:latin typeface="HGSｺﾞｼｯｸE" panose="020B0900000000000000" pitchFamily="50" charset="-128"/>
                <a:ea typeface="HGSｺﾞｼｯｸE" panose="020B0900000000000000" pitchFamily="50" charset="-128"/>
              </a:rPr>
              <a:t>WG</a:t>
            </a:r>
            <a:endParaRPr kumimoji="1" lang="ja-JP" altLang="en-US" sz="800" i="0" u="none" strike="noStrike" kern="1200" cap="none" spc="0" normalizeH="0" baseline="0" noProof="0" dirty="0">
              <a:ln>
                <a:noFill/>
              </a:ln>
              <a:solidFill>
                <a:prstClr val="black"/>
              </a:solidFill>
              <a:effectLst/>
              <a:uLnTx/>
              <a:uFillTx/>
              <a:latin typeface="HGSｺﾞｼｯｸE" panose="020B0900000000000000" pitchFamily="50" charset="-128"/>
              <a:ea typeface="HGSｺﾞｼｯｸE" panose="020B0900000000000000" pitchFamily="50" charset="-128"/>
            </a:endParaRPr>
          </a:p>
        </p:txBody>
      </p:sp>
      <p:sp>
        <p:nvSpPr>
          <p:cNvPr id="10" name="正方形/長方形 9"/>
          <p:cNvSpPr/>
          <p:nvPr/>
        </p:nvSpPr>
        <p:spPr>
          <a:xfrm>
            <a:off x="367015" y="930742"/>
            <a:ext cx="8425474" cy="487996"/>
          </a:xfrm>
          <a:prstGeom prst="rect">
            <a:avLst/>
          </a:prstGeom>
        </p:spPr>
        <p:style>
          <a:lnRef idx="1">
            <a:schemeClr val="accent3"/>
          </a:lnRef>
          <a:fillRef idx="2">
            <a:schemeClr val="accent3"/>
          </a:fillRef>
          <a:effectRef idx="1">
            <a:schemeClr val="accent3"/>
          </a:effectRef>
          <a:fontRef idx="minor">
            <a:schemeClr val="dk1"/>
          </a:fontRef>
        </p:style>
        <p:txBody>
          <a:bodyPr tIns="72000" bIns="72000" rtlCol="0" anchor="ctr" anchorCtr="0"/>
          <a:lstStyle/>
          <a:p>
            <a:pPr lvl="0"/>
            <a:endParaRPr lang="en-US" altLang="ja-JP" sz="200" dirty="0" smtClean="0">
              <a:solidFill>
                <a:prstClr val="black"/>
              </a:solidFill>
            </a:endParaRPr>
          </a:p>
          <a:p>
            <a:pPr lvl="0"/>
            <a:r>
              <a:rPr lang="ja-JP" altLang="en-US" sz="1100" dirty="0" smtClean="0">
                <a:solidFill>
                  <a:prstClr val="black"/>
                </a:solidFill>
              </a:rPr>
              <a:t>○要綱等の制定内容　  ○支給申請書の様式　　  　</a:t>
            </a:r>
            <a:r>
              <a:rPr lang="ja-JP" altLang="en-US" sz="1100" dirty="0">
                <a:solidFill>
                  <a:prstClr val="black"/>
                </a:solidFill>
              </a:rPr>
              <a:t>　</a:t>
            </a:r>
            <a:r>
              <a:rPr lang="ja-JP" altLang="en-US" sz="1100" dirty="0" smtClean="0">
                <a:solidFill>
                  <a:prstClr val="black"/>
                </a:solidFill>
              </a:rPr>
              <a:t>○支給決定通知の記載内容　　     ○</a:t>
            </a:r>
            <a:r>
              <a:rPr lang="ja-JP" altLang="en-US" sz="1100" dirty="0">
                <a:solidFill>
                  <a:prstClr val="black"/>
                </a:solidFill>
              </a:rPr>
              <a:t>世帯状況変化へ</a:t>
            </a:r>
            <a:r>
              <a:rPr lang="ja-JP" altLang="en-US" sz="1100" dirty="0" smtClean="0">
                <a:solidFill>
                  <a:prstClr val="black"/>
                </a:solidFill>
              </a:rPr>
              <a:t>の対応</a:t>
            </a:r>
            <a:endParaRPr lang="en-US" altLang="ja-JP" sz="1100" dirty="0" smtClean="0">
              <a:solidFill>
                <a:prstClr val="black"/>
              </a:solidFill>
            </a:endParaRPr>
          </a:p>
          <a:p>
            <a:pPr lvl="0"/>
            <a:r>
              <a:rPr lang="ja-JP" altLang="en-US" sz="1100" dirty="0" smtClean="0">
                <a:solidFill>
                  <a:prstClr val="black"/>
                </a:solidFill>
              </a:rPr>
              <a:t>○支払口座の管理　　　 ○保険料未納者の取扱い  　○システム</a:t>
            </a:r>
            <a:r>
              <a:rPr lang="ja-JP" altLang="en-US" sz="1100" dirty="0">
                <a:solidFill>
                  <a:prstClr val="black"/>
                </a:solidFill>
              </a:rPr>
              <a:t>変更</a:t>
            </a:r>
            <a:r>
              <a:rPr lang="ja-JP" altLang="en-US" sz="1100" dirty="0" smtClean="0">
                <a:solidFill>
                  <a:prstClr val="black"/>
                </a:solidFill>
              </a:rPr>
              <a:t>時期と改修費用</a:t>
            </a:r>
            <a:r>
              <a:rPr lang="ja-JP" altLang="en-US" sz="1100" dirty="0">
                <a:solidFill>
                  <a:prstClr val="black"/>
                </a:solidFill>
              </a:rPr>
              <a:t> </a:t>
            </a:r>
            <a:r>
              <a:rPr lang="ja-JP" altLang="en-US" sz="1100" dirty="0" smtClean="0">
                <a:solidFill>
                  <a:prstClr val="black"/>
                </a:solidFill>
              </a:rPr>
              <a:t>    ○一部</a:t>
            </a:r>
            <a:r>
              <a:rPr lang="ja-JP" altLang="en-US" sz="1100" dirty="0">
                <a:solidFill>
                  <a:prstClr val="black"/>
                </a:solidFill>
              </a:rPr>
              <a:t>負担金の確認</a:t>
            </a:r>
            <a:r>
              <a:rPr lang="ja-JP" altLang="en-US" sz="1100" dirty="0" smtClean="0">
                <a:solidFill>
                  <a:prstClr val="black"/>
                </a:solidFill>
              </a:rPr>
              <a:t>方法</a:t>
            </a:r>
            <a:r>
              <a:rPr lang="ja-JP" altLang="en-US" sz="1100" dirty="0">
                <a:solidFill>
                  <a:prstClr val="black"/>
                </a:solidFill>
              </a:rPr>
              <a:t>　</a:t>
            </a:r>
            <a:r>
              <a:rPr lang="ja-JP" altLang="en-US" sz="1100" dirty="0" smtClean="0">
                <a:solidFill>
                  <a:prstClr val="black"/>
                </a:solidFill>
              </a:rPr>
              <a:t>　など</a:t>
            </a:r>
            <a:endPar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endParaRPr>
          </a:p>
        </p:txBody>
      </p:sp>
      <p:sp>
        <p:nvSpPr>
          <p:cNvPr id="11" name="正方形/長方形 10"/>
          <p:cNvSpPr/>
          <p:nvPr/>
        </p:nvSpPr>
        <p:spPr>
          <a:xfrm>
            <a:off x="367015" y="3061863"/>
            <a:ext cx="8425474" cy="536544"/>
          </a:xfrm>
          <a:prstGeom prst="rect">
            <a:avLst/>
          </a:prstGeom>
        </p:spPr>
        <p:style>
          <a:lnRef idx="1">
            <a:schemeClr val="accent3"/>
          </a:lnRef>
          <a:fillRef idx="2">
            <a:schemeClr val="accent3"/>
          </a:fillRef>
          <a:effectRef idx="1">
            <a:schemeClr val="accent3"/>
          </a:effectRef>
          <a:fontRef idx="minor">
            <a:schemeClr val="dk1"/>
          </a:fontRef>
        </p:style>
        <p:txBody>
          <a:bodyPr tIns="72000" bIns="72000" rtlCol="0" anchor="ctr" anchorCtr="0"/>
          <a:lstStyle/>
          <a:p>
            <a:pPr lvl="0"/>
            <a:endParaRPr lang="en-US" altLang="ja-JP" sz="200" dirty="0" smtClean="0">
              <a:solidFill>
                <a:prstClr val="black"/>
              </a:solidFill>
            </a:endParaRPr>
          </a:p>
          <a:p>
            <a:pPr lvl="0"/>
            <a:r>
              <a:rPr lang="ja-JP" altLang="en-US" sz="1100" dirty="0" smtClean="0">
                <a:solidFill>
                  <a:prstClr val="black"/>
                </a:solidFill>
              </a:rPr>
              <a:t>・　省令により実施可能のため、定めの有無による影響はないとの回答が約４分の３を占めた。</a:t>
            </a:r>
            <a:endParaRPr lang="en-US" altLang="ja-JP" sz="1100" dirty="0" smtClean="0">
              <a:solidFill>
                <a:prstClr val="black"/>
              </a:solidFill>
            </a:endParaRPr>
          </a:p>
          <a:p>
            <a:pPr lvl="0"/>
            <a:r>
              <a:rPr lang="ja-JP" altLang="en-US" sz="1100" dirty="0" smtClean="0">
                <a:solidFill>
                  <a:prstClr val="black"/>
                </a:solidFill>
              </a:rPr>
              <a:t>・　必要性ありの意見としては　</a:t>
            </a:r>
            <a:r>
              <a:rPr lang="en-US" altLang="ja-JP" sz="1100" dirty="0" smtClean="0">
                <a:solidFill>
                  <a:prstClr val="black"/>
                </a:solidFill>
              </a:rPr>
              <a:t>『</a:t>
            </a:r>
            <a:r>
              <a:rPr lang="ja-JP" altLang="en-US" sz="1100" dirty="0" smtClean="0">
                <a:solidFill>
                  <a:prstClr val="black"/>
                </a:solidFill>
              </a:rPr>
              <a:t>方向性等を定めることで自庁での導入検討が進む。</a:t>
            </a:r>
            <a:r>
              <a:rPr lang="en-US" altLang="ja-JP" sz="1100" dirty="0" smtClean="0">
                <a:solidFill>
                  <a:prstClr val="black"/>
                </a:solidFill>
              </a:rPr>
              <a:t>』</a:t>
            </a:r>
            <a:r>
              <a:rPr lang="ja-JP" altLang="en-US" sz="1100" dirty="0" smtClean="0">
                <a:solidFill>
                  <a:prstClr val="black"/>
                </a:solidFill>
              </a:rPr>
              <a:t>　等の意見があった。　</a:t>
            </a:r>
            <a:endParaRPr lang="en-US" altLang="ja-JP" sz="1100" dirty="0" smtClean="0">
              <a:solidFill>
                <a:prstClr val="black"/>
              </a:solidFill>
            </a:endParaRPr>
          </a:p>
          <a:p>
            <a:pPr lvl="0"/>
            <a:r>
              <a:rPr lang="ja-JP" altLang="en-US" sz="1100" dirty="0" smtClean="0">
                <a:solidFill>
                  <a:prstClr val="black"/>
                </a:solidFill>
              </a:rPr>
              <a:t>・　必要性なしの意見としては　</a:t>
            </a:r>
            <a:r>
              <a:rPr lang="en-US" altLang="ja-JP" sz="1100" dirty="0" smtClean="0">
                <a:solidFill>
                  <a:prstClr val="black"/>
                </a:solidFill>
              </a:rPr>
              <a:t>『</a:t>
            </a:r>
            <a:r>
              <a:rPr lang="ja-JP" altLang="en-US" sz="1100" dirty="0" smtClean="0">
                <a:solidFill>
                  <a:prstClr val="black"/>
                </a:solidFill>
              </a:rPr>
              <a:t>明確な実施時期や仕様等を定めると事務運営に支障が生じる。</a:t>
            </a:r>
            <a:r>
              <a:rPr lang="en-US" altLang="ja-JP" sz="1100" dirty="0" smtClean="0">
                <a:solidFill>
                  <a:prstClr val="black"/>
                </a:solidFill>
              </a:rPr>
              <a:t>』</a:t>
            </a:r>
            <a:r>
              <a:rPr lang="ja-JP" altLang="en-US" sz="1100" dirty="0" smtClean="0">
                <a:solidFill>
                  <a:prstClr val="black"/>
                </a:solidFill>
              </a:rPr>
              <a:t>　等の意見があった</a:t>
            </a:r>
            <a:r>
              <a:rPr kumimoji="1" lang="ja-JP" altLang="en-US" sz="1100" b="0" i="0" u="none" strike="noStrike" kern="1200" cap="none" spc="0" normalizeH="0" baseline="0" noProof="0" dirty="0" err="1" smtClean="0">
                <a:ln>
                  <a:noFill/>
                </a:ln>
                <a:solidFill>
                  <a:prstClr val="black"/>
                </a:solidFill>
                <a:effectLst/>
                <a:uLnTx/>
                <a:uFillTx/>
                <a:latin typeface="Calibri"/>
                <a:ea typeface="ＭＳ Ｐゴシック" panose="020B0600070205080204" pitchFamily="50" charset="-128"/>
              </a:rPr>
              <a:t>。</a:t>
            </a:r>
            <a:endPar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endParaRPr>
          </a:p>
        </p:txBody>
      </p:sp>
      <p:sp>
        <p:nvSpPr>
          <p:cNvPr id="12" name="正方形/長方形 11"/>
          <p:cNvSpPr/>
          <p:nvPr/>
        </p:nvSpPr>
        <p:spPr>
          <a:xfrm>
            <a:off x="367015" y="1690404"/>
            <a:ext cx="8425474" cy="1059111"/>
          </a:xfrm>
          <a:prstGeom prst="rect">
            <a:avLst/>
          </a:prstGeom>
        </p:spPr>
        <p:style>
          <a:lnRef idx="1">
            <a:schemeClr val="accent3"/>
          </a:lnRef>
          <a:fillRef idx="2">
            <a:schemeClr val="accent3"/>
          </a:fillRef>
          <a:effectRef idx="1">
            <a:schemeClr val="accent3"/>
          </a:effectRef>
          <a:fontRef idx="minor">
            <a:schemeClr val="dk1"/>
          </a:fontRef>
        </p:style>
        <p:txBody>
          <a:bodyPr tIns="72000" bIns="72000" rtlCol="0" anchor="ctr" anchorCtr="0"/>
          <a:lstStyle/>
          <a:p>
            <a:pPr lvl="0"/>
            <a:endParaRPr lang="en-US" altLang="ja-JP" sz="400" dirty="0" smtClean="0">
              <a:solidFill>
                <a:prstClr val="black"/>
              </a:solidFill>
            </a:endParaRPr>
          </a:p>
          <a:p>
            <a:pPr lvl="0"/>
            <a:r>
              <a:rPr lang="en-US" altLang="ja-JP" sz="1200" dirty="0" smtClean="0">
                <a:solidFill>
                  <a:prstClr val="black"/>
                </a:solidFill>
              </a:rPr>
              <a:t>70</a:t>
            </a:r>
            <a:r>
              <a:rPr lang="ja-JP" altLang="en-US" sz="1200" dirty="0">
                <a:solidFill>
                  <a:prstClr val="black"/>
                </a:solidFill>
              </a:rPr>
              <a:t>歳以上の簡素化 ：　約半数の市町村において既に実施済み　（</a:t>
            </a:r>
            <a:r>
              <a:rPr lang="ja-JP" altLang="en-US" sz="1200" b="1" dirty="0">
                <a:solidFill>
                  <a:prstClr val="black"/>
                </a:solidFill>
              </a:rPr>
              <a:t>実施済み２０</a:t>
            </a:r>
            <a:r>
              <a:rPr lang="ja-JP" altLang="en-US" sz="1200" dirty="0">
                <a:solidFill>
                  <a:prstClr val="black"/>
                </a:solidFill>
              </a:rPr>
              <a:t>、</a:t>
            </a:r>
            <a:r>
              <a:rPr lang="ja-JP" altLang="en-US" sz="1200" b="1" dirty="0">
                <a:solidFill>
                  <a:prstClr val="black"/>
                </a:solidFill>
              </a:rPr>
              <a:t>実施予定３</a:t>
            </a:r>
            <a:r>
              <a:rPr lang="ja-JP" altLang="en-US" sz="1200" dirty="0">
                <a:solidFill>
                  <a:prstClr val="black"/>
                </a:solidFill>
              </a:rPr>
              <a:t>、未実施２０）</a:t>
            </a:r>
            <a:endParaRPr lang="en-US" altLang="ja-JP" sz="1200" dirty="0">
              <a:solidFill>
                <a:prstClr val="black"/>
              </a:solidFill>
            </a:endParaRPr>
          </a:p>
          <a:p>
            <a:pPr lvl="0"/>
            <a:r>
              <a:rPr lang="ja-JP" altLang="en-US" sz="1200" dirty="0" smtClean="0">
                <a:solidFill>
                  <a:prstClr val="black"/>
                </a:solidFill>
              </a:rPr>
              <a:t>全年齢</a:t>
            </a:r>
            <a:r>
              <a:rPr lang="ja-JP" altLang="en-US" sz="1200" dirty="0">
                <a:solidFill>
                  <a:prstClr val="black"/>
                </a:solidFill>
              </a:rPr>
              <a:t>の簡素化　　：　約半数の市町村において実施の方向    　（</a:t>
            </a:r>
            <a:r>
              <a:rPr lang="ja-JP" altLang="en-US" sz="1200" b="1" dirty="0">
                <a:solidFill>
                  <a:prstClr val="black"/>
                </a:solidFill>
              </a:rPr>
              <a:t>実施済み７</a:t>
            </a:r>
            <a:r>
              <a:rPr lang="ja-JP" altLang="en-US" sz="1200" dirty="0">
                <a:solidFill>
                  <a:prstClr val="black"/>
                </a:solidFill>
              </a:rPr>
              <a:t>、</a:t>
            </a:r>
            <a:r>
              <a:rPr lang="ja-JP" altLang="en-US" sz="1200" b="1" dirty="0">
                <a:solidFill>
                  <a:prstClr val="black"/>
                </a:solidFill>
              </a:rPr>
              <a:t>実施予定１５</a:t>
            </a:r>
            <a:r>
              <a:rPr lang="ja-JP" altLang="en-US" sz="1200" dirty="0">
                <a:solidFill>
                  <a:prstClr val="black"/>
                </a:solidFill>
              </a:rPr>
              <a:t>、未実施２１</a:t>
            </a:r>
            <a:r>
              <a:rPr lang="ja-JP" altLang="en-US" sz="1200" dirty="0" smtClean="0">
                <a:solidFill>
                  <a:prstClr val="black"/>
                </a:solidFill>
              </a:rPr>
              <a:t>）</a:t>
            </a:r>
            <a:endParaRPr lang="en-US" altLang="ja-JP" sz="1200" dirty="0" smtClean="0">
              <a:solidFill>
                <a:prstClr val="black"/>
              </a:solidFill>
            </a:endParaRPr>
          </a:p>
          <a:p>
            <a:pPr lvl="0"/>
            <a:endParaRPr lang="en-US" altLang="ja-JP" sz="500" dirty="0" smtClean="0">
              <a:solidFill>
                <a:prstClr val="black"/>
              </a:solidFill>
            </a:endParaRPr>
          </a:p>
          <a:p>
            <a:pPr lvl="0"/>
            <a:r>
              <a:rPr lang="ja-JP" altLang="en-US" sz="1100" dirty="0" smtClean="0">
                <a:solidFill>
                  <a:prstClr val="black"/>
                </a:solidFill>
              </a:rPr>
              <a:t>・　システムの更新時期や規定整備の時期を検討しつつ、順次取り組んでいる状況。</a:t>
            </a:r>
            <a:endParaRPr lang="en-US" altLang="ja-JP" sz="1100" dirty="0" smtClean="0">
              <a:solidFill>
                <a:prstClr val="black"/>
              </a:solidFill>
            </a:endParaRPr>
          </a:p>
          <a:p>
            <a:pPr lvl="0"/>
            <a:r>
              <a:rPr lang="ja-JP" altLang="en-US" sz="1100" dirty="0" smtClean="0">
                <a:solidFill>
                  <a:prstClr val="black"/>
                </a:solidFill>
              </a:rPr>
              <a:t>・　導入時の費用については、自治体の規模等により、０円が７団体、１００万未満が６団体、１００万から５００万未満が４団体など。</a:t>
            </a:r>
            <a:endParaRPr lang="en-US" altLang="ja-JP" sz="1100" dirty="0" smtClean="0">
              <a:solidFill>
                <a:prstClr val="black"/>
              </a:solidFill>
            </a:endParaRPr>
          </a:p>
          <a:p>
            <a:pPr lvl="0"/>
            <a:r>
              <a:rPr lang="ja-JP" altLang="en-US" sz="1100" dirty="0" smtClean="0">
                <a:solidFill>
                  <a:prstClr val="black"/>
                </a:solidFill>
              </a:rPr>
              <a:t>・　支給後の不当利得返還請求については、年間１件あるかないかの状況。</a:t>
            </a:r>
            <a:endParaRPr lang="en-US" altLang="ja-JP" sz="1100" dirty="0" smtClean="0">
              <a:solidFill>
                <a:prstClr val="black"/>
              </a:solidFill>
            </a:endParaRPr>
          </a:p>
        </p:txBody>
      </p:sp>
      <p:sp>
        <p:nvSpPr>
          <p:cNvPr id="13" name="角丸四角形 12"/>
          <p:cNvSpPr/>
          <p:nvPr/>
        </p:nvSpPr>
        <p:spPr>
          <a:xfrm>
            <a:off x="251788" y="3837592"/>
            <a:ext cx="8712969" cy="2388279"/>
          </a:xfrm>
          <a:prstGeom prst="roundRect">
            <a:avLst>
              <a:gd name="adj" fmla="val 3783"/>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 3"/>
          <p:cNvSpPr/>
          <p:nvPr/>
        </p:nvSpPr>
        <p:spPr>
          <a:xfrm>
            <a:off x="323528" y="1492463"/>
            <a:ext cx="1512168" cy="249167"/>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200" b="1" dirty="0" smtClean="0">
                <a:solidFill>
                  <a:schemeClr val="tx1"/>
                </a:solidFill>
              </a:rPr>
              <a:t>簡素化実施の状況</a:t>
            </a:r>
            <a:endParaRPr kumimoji="1" lang="ja-JP" altLang="en-US" sz="1200" b="1" dirty="0">
              <a:solidFill>
                <a:schemeClr val="tx1"/>
              </a:solidFill>
            </a:endParaRPr>
          </a:p>
        </p:txBody>
      </p:sp>
      <p:sp>
        <p:nvSpPr>
          <p:cNvPr id="15" name="角丸四角形 14"/>
          <p:cNvSpPr/>
          <p:nvPr/>
        </p:nvSpPr>
        <p:spPr>
          <a:xfrm>
            <a:off x="323528" y="751446"/>
            <a:ext cx="2491759" cy="23676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200" b="1" dirty="0" smtClean="0">
                <a:solidFill>
                  <a:schemeClr val="tx1"/>
                </a:solidFill>
              </a:rPr>
              <a:t>簡素化実施について検討した項目</a:t>
            </a:r>
            <a:endParaRPr kumimoji="1" lang="ja-JP" altLang="en-US" sz="1200" b="1" dirty="0">
              <a:solidFill>
                <a:schemeClr val="tx1"/>
              </a:solidFill>
            </a:endParaRPr>
          </a:p>
        </p:txBody>
      </p:sp>
      <p:sp>
        <p:nvSpPr>
          <p:cNvPr id="16" name="角丸四角形 15"/>
          <p:cNvSpPr/>
          <p:nvPr/>
        </p:nvSpPr>
        <p:spPr>
          <a:xfrm>
            <a:off x="323528" y="2833214"/>
            <a:ext cx="5616624" cy="24609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200" b="1" dirty="0" smtClean="0">
                <a:solidFill>
                  <a:schemeClr val="tx1"/>
                </a:solidFill>
              </a:rPr>
              <a:t>全年齢</a:t>
            </a:r>
            <a:r>
              <a:rPr lang="ja-JP" altLang="en-US" sz="1200" b="1" dirty="0">
                <a:solidFill>
                  <a:schemeClr val="tx1"/>
                </a:solidFill>
              </a:rPr>
              <a:t>の支給手続き簡素化について、統一した取組みの方向性等を定める</a:t>
            </a:r>
            <a:r>
              <a:rPr lang="ja-JP" altLang="en-US" sz="1200" b="1" dirty="0" smtClean="0">
                <a:solidFill>
                  <a:schemeClr val="tx1"/>
                </a:solidFill>
              </a:rPr>
              <a:t>必要性</a:t>
            </a:r>
            <a:endParaRPr kumimoji="1" lang="ja-JP" altLang="en-US" sz="1200" b="1" dirty="0">
              <a:solidFill>
                <a:schemeClr val="tx1"/>
              </a:solidFill>
            </a:endParaRPr>
          </a:p>
        </p:txBody>
      </p:sp>
      <p:sp>
        <p:nvSpPr>
          <p:cNvPr id="14" name="角丸四角形 13"/>
          <p:cNvSpPr/>
          <p:nvPr/>
        </p:nvSpPr>
        <p:spPr>
          <a:xfrm>
            <a:off x="240713" y="3652397"/>
            <a:ext cx="3960172" cy="259116"/>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bg1"/>
                </a:solidFill>
              </a:rPr>
              <a:t>上記</a:t>
            </a:r>
            <a:r>
              <a:rPr lang="ja-JP" altLang="en-US" sz="1200" b="1" dirty="0">
                <a:solidFill>
                  <a:schemeClr val="bg1"/>
                </a:solidFill>
              </a:rPr>
              <a:t>内容による、全年齢の支給手続き簡素化に</a:t>
            </a:r>
            <a:r>
              <a:rPr lang="ja-JP" altLang="en-US" sz="1200" b="1" dirty="0" smtClean="0">
                <a:solidFill>
                  <a:schemeClr val="bg1"/>
                </a:solidFill>
              </a:rPr>
              <a:t>ついて</a:t>
            </a:r>
            <a:endParaRPr kumimoji="1" lang="ja-JP" altLang="en-US" sz="1200" b="1" dirty="0">
              <a:solidFill>
                <a:schemeClr val="bg1"/>
              </a:solidFill>
            </a:endParaRPr>
          </a:p>
        </p:txBody>
      </p:sp>
      <p:sp>
        <p:nvSpPr>
          <p:cNvPr id="17" name="角丸四角形 16"/>
          <p:cNvSpPr/>
          <p:nvPr/>
        </p:nvSpPr>
        <p:spPr>
          <a:xfrm>
            <a:off x="240713" y="484631"/>
            <a:ext cx="2112372" cy="231427"/>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bg1"/>
                </a:solidFill>
              </a:rPr>
              <a:t>府内</a:t>
            </a:r>
            <a:r>
              <a:rPr lang="ja-JP" altLang="en-US" sz="1200" b="1" dirty="0">
                <a:solidFill>
                  <a:schemeClr val="bg1"/>
                </a:solidFill>
              </a:rPr>
              <a:t>市町村の</a:t>
            </a:r>
            <a:r>
              <a:rPr lang="ja-JP" altLang="en-US" sz="1200" b="1" dirty="0" smtClean="0">
                <a:solidFill>
                  <a:schemeClr val="bg1"/>
                </a:solidFill>
              </a:rPr>
              <a:t>実施状況等</a:t>
            </a:r>
            <a:endParaRPr lang="ja-JP" altLang="en-US" sz="1000" b="1" dirty="0">
              <a:solidFill>
                <a:schemeClr val="bg1"/>
              </a:solidFill>
            </a:endParaRPr>
          </a:p>
        </p:txBody>
      </p:sp>
    </p:spTree>
    <p:extLst>
      <p:ext uri="{BB962C8B-B14F-4D97-AF65-F5344CB8AC3E}">
        <p14:creationId xmlns:p14="http://schemas.microsoft.com/office/powerpoint/2010/main" val="19736458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2316</TotalTime>
  <Words>793</Words>
  <Application>Microsoft Office PowerPoint</Application>
  <PresentationFormat>ユーザー設定</PresentationFormat>
  <Paragraphs>80</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HGSｺﾞｼｯｸE</vt:lpstr>
      <vt:lpstr>ＭＳ Ｐゴシック</vt:lpstr>
      <vt:lpstr>Arial</vt:lpstr>
      <vt:lpstr>Calibri</vt:lpstr>
      <vt:lpstr>Office ​​テーマ</vt:lpstr>
      <vt:lpstr>高額療養費の支給申請手続きの簡素化について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保健事業・医療費適正化作業チーム</dc:title>
  <dc:creator>HOSTNAME</dc:creator>
  <cp:lastModifiedBy>木澤　まゆみ</cp:lastModifiedBy>
  <cp:revision>274</cp:revision>
  <cp:lastPrinted>2022-02-15T11:01:33Z</cp:lastPrinted>
  <dcterms:created xsi:type="dcterms:W3CDTF">2016-06-14T04:57:03Z</dcterms:created>
  <dcterms:modified xsi:type="dcterms:W3CDTF">2022-03-17T02:15:32Z</dcterms:modified>
</cp:coreProperties>
</file>