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56" r:id="rId2"/>
    <p:sldId id="258" r:id="rId3"/>
    <p:sldId id="259" r:id="rId4"/>
  </p:sldIdLst>
  <p:sldSz cx="12801600" cy="9601200" type="A3"/>
  <p:notesSz cx="6807200" cy="9939338"/>
  <p:defaultTextStyle>
    <a:defPPr>
      <a:defRPr lang="ja-JP"/>
    </a:defPPr>
    <a:lvl1pPr algn="l" defTabSz="1279525" rtl="0" fontAlgn="base">
      <a:spcBef>
        <a:spcPct val="0"/>
      </a:spcBef>
      <a:spcAft>
        <a:spcPct val="0"/>
      </a:spcAft>
      <a:defRPr kumimoji="1" sz="2500" kern="1200">
        <a:solidFill>
          <a:schemeClr val="tx1"/>
        </a:solidFill>
        <a:latin typeface="Arial" charset="0"/>
        <a:ea typeface="ＭＳ Ｐゴシック" charset="-128"/>
        <a:cs typeface="+mn-cs"/>
      </a:defRPr>
    </a:lvl1pPr>
    <a:lvl2pPr marL="639763" indent="-182563" algn="l" defTabSz="1279525" rtl="0" fontAlgn="base">
      <a:spcBef>
        <a:spcPct val="0"/>
      </a:spcBef>
      <a:spcAft>
        <a:spcPct val="0"/>
      </a:spcAft>
      <a:defRPr kumimoji="1" sz="2500" kern="1200">
        <a:solidFill>
          <a:schemeClr val="tx1"/>
        </a:solidFill>
        <a:latin typeface="Arial" charset="0"/>
        <a:ea typeface="ＭＳ Ｐゴシック" charset="-128"/>
        <a:cs typeface="+mn-cs"/>
      </a:defRPr>
    </a:lvl2pPr>
    <a:lvl3pPr marL="1279525" indent="-365125" algn="l" defTabSz="1279525" rtl="0" fontAlgn="base">
      <a:spcBef>
        <a:spcPct val="0"/>
      </a:spcBef>
      <a:spcAft>
        <a:spcPct val="0"/>
      </a:spcAft>
      <a:defRPr kumimoji="1" sz="2500" kern="1200">
        <a:solidFill>
          <a:schemeClr val="tx1"/>
        </a:solidFill>
        <a:latin typeface="Arial" charset="0"/>
        <a:ea typeface="ＭＳ Ｐゴシック" charset="-128"/>
        <a:cs typeface="+mn-cs"/>
      </a:defRPr>
    </a:lvl3pPr>
    <a:lvl4pPr marL="1919288" indent="-547688" algn="l" defTabSz="1279525" rtl="0" fontAlgn="base">
      <a:spcBef>
        <a:spcPct val="0"/>
      </a:spcBef>
      <a:spcAft>
        <a:spcPct val="0"/>
      </a:spcAft>
      <a:defRPr kumimoji="1" sz="2500" kern="1200">
        <a:solidFill>
          <a:schemeClr val="tx1"/>
        </a:solidFill>
        <a:latin typeface="Arial" charset="0"/>
        <a:ea typeface="ＭＳ Ｐゴシック" charset="-128"/>
        <a:cs typeface="+mn-cs"/>
      </a:defRPr>
    </a:lvl4pPr>
    <a:lvl5pPr marL="2559050" indent="-730250" algn="l" defTabSz="1279525" rtl="0" fontAlgn="base">
      <a:spcBef>
        <a:spcPct val="0"/>
      </a:spcBef>
      <a:spcAft>
        <a:spcPct val="0"/>
      </a:spcAft>
      <a:defRPr kumimoji="1" sz="2500" kern="1200">
        <a:solidFill>
          <a:schemeClr val="tx1"/>
        </a:solidFill>
        <a:latin typeface="Arial" charset="0"/>
        <a:ea typeface="ＭＳ Ｐゴシック" charset="-128"/>
        <a:cs typeface="+mn-cs"/>
      </a:defRPr>
    </a:lvl5pPr>
    <a:lvl6pPr marL="2286000" algn="l" defTabSz="914400" rtl="0" eaLnBrk="1" latinLnBrk="0" hangingPunct="1">
      <a:defRPr kumimoji="1" sz="2500" kern="1200">
        <a:solidFill>
          <a:schemeClr val="tx1"/>
        </a:solidFill>
        <a:latin typeface="Arial" charset="0"/>
        <a:ea typeface="ＭＳ Ｐゴシック" charset="-128"/>
        <a:cs typeface="+mn-cs"/>
      </a:defRPr>
    </a:lvl6pPr>
    <a:lvl7pPr marL="2743200" algn="l" defTabSz="914400" rtl="0" eaLnBrk="1" latinLnBrk="0" hangingPunct="1">
      <a:defRPr kumimoji="1" sz="2500" kern="1200">
        <a:solidFill>
          <a:schemeClr val="tx1"/>
        </a:solidFill>
        <a:latin typeface="Arial" charset="0"/>
        <a:ea typeface="ＭＳ Ｐゴシック" charset="-128"/>
        <a:cs typeface="+mn-cs"/>
      </a:defRPr>
    </a:lvl7pPr>
    <a:lvl8pPr marL="3200400" algn="l" defTabSz="914400" rtl="0" eaLnBrk="1" latinLnBrk="0" hangingPunct="1">
      <a:defRPr kumimoji="1" sz="2500" kern="1200">
        <a:solidFill>
          <a:schemeClr val="tx1"/>
        </a:solidFill>
        <a:latin typeface="Arial" charset="0"/>
        <a:ea typeface="ＭＳ Ｐゴシック" charset="-128"/>
        <a:cs typeface="+mn-cs"/>
      </a:defRPr>
    </a:lvl8pPr>
    <a:lvl9pPr marL="3657600" algn="l" defTabSz="914400" rtl="0" eaLnBrk="1" latinLnBrk="0" hangingPunct="1">
      <a:defRPr kumimoji="1" sz="25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93178" autoAdjust="0"/>
  </p:normalViewPr>
  <p:slideViewPr>
    <p:cSldViewPr>
      <p:cViewPr>
        <p:scale>
          <a:sx n="75" d="100"/>
          <a:sy n="75" d="100"/>
        </p:scale>
        <p:origin x="-234" y="-30"/>
      </p:cViewPr>
      <p:guideLst>
        <p:guide orient="horz" pos="3024"/>
        <p:guide pos="4032"/>
      </p:guideLst>
    </p:cSldViewPr>
  </p:slideViewPr>
  <p:notesTextViewPr>
    <p:cViewPr>
      <p:scale>
        <a:sx n="75" d="100"/>
        <a:sy n="75"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2"/>
            <a:ext cx="2949787" cy="496571"/>
          </a:xfrm>
          <a:prstGeom prst="rect">
            <a:avLst/>
          </a:prstGeom>
          <a:noFill/>
          <a:ln w="9525">
            <a:noFill/>
            <a:miter lim="800000"/>
            <a:headEnd/>
            <a:tailEnd/>
          </a:ln>
          <a:effectLst/>
        </p:spPr>
        <p:txBody>
          <a:bodyPr vert="horz" wrap="square" lIns="91105" tIns="45554" rIns="91105" bIns="45554" numCol="1" anchor="t" anchorCtr="0" compatLnSpc="1">
            <a:prstTxWarp prst="textNoShape">
              <a:avLst/>
            </a:prstTxWarp>
          </a:bodyPr>
          <a:lstStyle>
            <a:lvl1pPr>
              <a:defRPr sz="1200">
                <a:latin typeface="Calibri" pitchFamily="34" charset="0"/>
              </a:defRPr>
            </a:lvl1pPr>
          </a:lstStyle>
          <a:p>
            <a:endParaRPr lang="en-US" altLang="ja-JP"/>
          </a:p>
        </p:txBody>
      </p:sp>
      <p:sp>
        <p:nvSpPr>
          <p:cNvPr id="15363" name="Rectangle 3"/>
          <p:cNvSpPr>
            <a:spLocks noGrp="1" noChangeArrowheads="1"/>
          </p:cNvSpPr>
          <p:nvPr>
            <p:ph type="dt" idx="1"/>
          </p:nvPr>
        </p:nvSpPr>
        <p:spPr bwMode="auto">
          <a:xfrm>
            <a:off x="3855840" y="2"/>
            <a:ext cx="2949787" cy="496571"/>
          </a:xfrm>
          <a:prstGeom prst="rect">
            <a:avLst/>
          </a:prstGeom>
          <a:noFill/>
          <a:ln w="9525">
            <a:noFill/>
            <a:miter lim="800000"/>
            <a:headEnd/>
            <a:tailEnd/>
          </a:ln>
          <a:effectLst/>
        </p:spPr>
        <p:txBody>
          <a:bodyPr vert="horz" wrap="square" lIns="91105" tIns="45554" rIns="91105" bIns="45554" numCol="1" anchor="t" anchorCtr="0" compatLnSpc="1">
            <a:prstTxWarp prst="textNoShape">
              <a:avLst/>
            </a:prstTxWarp>
          </a:bodyPr>
          <a:lstStyle>
            <a:lvl1pPr algn="r">
              <a:defRPr sz="1200">
                <a:latin typeface="Calibri" pitchFamily="34" charset="0"/>
              </a:defRPr>
            </a:lvl1pPr>
          </a:lstStyle>
          <a:p>
            <a:fld id="{B9BF0D00-A7E0-4199-8A2B-493412573ABF}" type="datetimeFigureOut">
              <a:rPr lang="ja-JP" altLang="en-US"/>
              <a:pPr/>
              <a:t>2020/3/26</a:t>
            </a:fld>
            <a:endParaRPr lang="en-US" altLang="ja-JP"/>
          </a:p>
        </p:txBody>
      </p:sp>
      <p:sp>
        <p:nvSpPr>
          <p:cNvPr id="15364" name="Rectangle 4"/>
          <p:cNvSpPr>
            <a:spLocks noGrp="1" noRot="1" noChangeAspect="1" noChangeArrowheads="1" noTextEdit="1"/>
          </p:cNvSpPr>
          <p:nvPr>
            <p:ph type="sldImg" idx="2"/>
          </p:nvPr>
        </p:nvSpPr>
        <p:spPr bwMode="auto">
          <a:xfrm>
            <a:off x="919163" y="746125"/>
            <a:ext cx="4968875" cy="3725863"/>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680721" y="4721383"/>
            <a:ext cx="5445760" cy="4472306"/>
          </a:xfrm>
          <a:prstGeom prst="rect">
            <a:avLst/>
          </a:prstGeom>
          <a:noFill/>
          <a:ln w="9525">
            <a:noFill/>
            <a:miter lim="800000"/>
            <a:headEnd/>
            <a:tailEnd/>
          </a:ln>
          <a:effectLst/>
        </p:spPr>
        <p:txBody>
          <a:bodyPr vert="horz" wrap="square" lIns="91105" tIns="45554" rIns="91105" bIns="4555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5366" name="Rectangle 6"/>
          <p:cNvSpPr>
            <a:spLocks noGrp="1" noChangeArrowheads="1"/>
          </p:cNvSpPr>
          <p:nvPr>
            <p:ph type="ftr" sz="quarter" idx="4"/>
          </p:nvPr>
        </p:nvSpPr>
        <p:spPr bwMode="auto">
          <a:xfrm>
            <a:off x="0" y="9441182"/>
            <a:ext cx="2949787" cy="496570"/>
          </a:xfrm>
          <a:prstGeom prst="rect">
            <a:avLst/>
          </a:prstGeom>
          <a:noFill/>
          <a:ln w="9525">
            <a:noFill/>
            <a:miter lim="800000"/>
            <a:headEnd/>
            <a:tailEnd/>
          </a:ln>
          <a:effectLst/>
        </p:spPr>
        <p:txBody>
          <a:bodyPr vert="horz" wrap="square" lIns="91105" tIns="45554" rIns="91105" bIns="45554" numCol="1" anchor="b" anchorCtr="0" compatLnSpc="1">
            <a:prstTxWarp prst="textNoShape">
              <a:avLst/>
            </a:prstTxWarp>
          </a:bodyPr>
          <a:lstStyle>
            <a:lvl1pPr>
              <a:defRPr sz="1200">
                <a:latin typeface="Calibri" pitchFamily="34" charset="0"/>
              </a:defRPr>
            </a:lvl1pPr>
          </a:lstStyle>
          <a:p>
            <a:endParaRPr lang="en-US" altLang="ja-JP"/>
          </a:p>
        </p:txBody>
      </p:sp>
      <p:sp>
        <p:nvSpPr>
          <p:cNvPr id="15367" name="Rectangle 7"/>
          <p:cNvSpPr>
            <a:spLocks noGrp="1" noChangeArrowheads="1"/>
          </p:cNvSpPr>
          <p:nvPr>
            <p:ph type="sldNum" sz="quarter" idx="5"/>
          </p:nvPr>
        </p:nvSpPr>
        <p:spPr bwMode="auto">
          <a:xfrm>
            <a:off x="3855840" y="9441182"/>
            <a:ext cx="2949787" cy="496570"/>
          </a:xfrm>
          <a:prstGeom prst="rect">
            <a:avLst/>
          </a:prstGeom>
          <a:noFill/>
          <a:ln w="9525">
            <a:noFill/>
            <a:miter lim="800000"/>
            <a:headEnd/>
            <a:tailEnd/>
          </a:ln>
          <a:effectLst/>
        </p:spPr>
        <p:txBody>
          <a:bodyPr vert="horz" wrap="square" lIns="91105" tIns="45554" rIns="91105" bIns="45554" numCol="1" anchor="b" anchorCtr="0" compatLnSpc="1">
            <a:prstTxWarp prst="textNoShape">
              <a:avLst/>
            </a:prstTxWarp>
          </a:bodyPr>
          <a:lstStyle>
            <a:lvl1pPr algn="r">
              <a:defRPr sz="1200">
                <a:latin typeface="Calibri" pitchFamily="34" charset="0"/>
              </a:defRPr>
            </a:lvl1pPr>
          </a:lstStyle>
          <a:p>
            <a:fld id="{5AAA8660-73D4-4D53-9249-DF02BC39BAF9}" type="slidenum">
              <a:rPr lang="ja-JP" altLang="en-US"/>
              <a:pPr/>
              <a:t>‹#›</a:t>
            </a:fld>
            <a:endParaRPr lang="en-US" altLang="ja-JP"/>
          </a:p>
        </p:txBody>
      </p:sp>
    </p:spTree>
    <p:extLst>
      <p:ext uri="{BB962C8B-B14F-4D97-AF65-F5344CB8AC3E}">
        <p14:creationId xmlns:p14="http://schemas.microsoft.com/office/powerpoint/2010/main" val="32369548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Calibri" pitchFamily="34" charset="0"/>
        <a:ea typeface="ＭＳ Ｐゴシック" charset="-128"/>
        <a:cs typeface="+mn-cs"/>
      </a:defRPr>
    </a:lvl1pPr>
    <a:lvl2pPr marL="457200" algn="l" rtl="0" fontAlgn="base">
      <a:spcBef>
        <a:spcPct val="30000"/>
      </a:spcBef>
      <a:spcAft>
        <a:spcPct val="0"/>
      </a:spcAft>
      <a:defRPr kumimoji="1" sz="1200" kern="1200">
        <a:solidFill>
          <a:schemeClr val="tx1"/>
        </a:solidFill>
        <a:latin typeface="Calibri" pitchFamily="34" charset="0"/>
        <a:ea typeface="ＭＳ Ｐゴシック" charset="-128"/>
        <a:cs typeface="+mn-cs"/>
      </a:defRPr>
    </a:lvl2pPr>
    <a:lvl3pPr marL="914400" algn="l" rtl="0" fontAlgn="base">
      <a:spcBef>
        <a:spcPct val="30000"/>
      </a:spcBef>
      <a:spcAft>
        <a:spcPct val="0"/>
      </a:spcAft>
      <a:defRPr kumimoji="1" sz="1200" kern="1200">
        <a:solidFill>
          <a:schemeClr val="tx1"/>
        </a:solidFill>
        <a:latin typeface="Calibri" pitchFamily="34" charset="0"/>
        <a:ea typeface="ＭＳ Ｐゴシック" charset="-128"/>
        <a:cs typeface="+mn-cs"/>
      </a:defRPr>
    </a:lvl3pPr>
    <a:lvl4pPr marL="1371600" algn="l" rtl="0" fontAlgn="base">
      <a:spcBef>
        <a:spcPct val="30000"/>
      </a:spcBef>
      <a:spcAft>
        <a:spcPct val="0"/>
      </a:spcAft>
      <a:defRPr kumimoji="1" sz="1200" kern="1200">
        <a:solidFill>
          <a:schemeClr val="tx1"/>
        </a:solidFill>
        <a:latin typeface="Calibri" pitchFamily="34" charset="0"/>
        <a:ea typeface="ＭＳ Ｐゴシック" charset="-128"/>
        <a:cs typeface="+mn-cs"/>
      </a:defRPr>
    </a:lvl4pPr>
    <a:lvl5pPr marL="1828800" algn="l" rtl="0" fontAlgn="base">
      <a:spcBef>
        <a:spcPct val="30000"/>
      </a:spcBef>
      <a:spcAft>
        <a:spcPct val="0"/>
      </a:spcAft>
      <a:defRPr kumimoji="1" sz="12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AA8660-73D4-4D53-9249-DF02BC39BAF9}" type="slidenum">
              <a:rPr lang="ja-JP" altLang="en-US" smtClean="0"/>
              <a:pPr/>
              <a:t>2</a:t>
            </a:fld>
            <a:endParaRPr lang="en-US" altLang="ja-JP"/>
          </a:p>
        </p:txBody>
      </p:sp>
    </p:spTree>
    <p:extLst>
      <p:ext uri="{BB962C8B-B14F-4D97-AF65-F5344CB8AC3E}">
        <p14:creationId xmlns:p14="http://schemas.microsoft.com/office/powerpoint/2010/main" val="2008102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AA8660-73D4-4D53-9249-DF02BC39BAF9}" type="slidenum">
              <a:rPr lang="ja-JP" altLang="en-US" smtClean="0"/>
              <a:pPr/>
              <a:t>3</a:t>
            </a:fld>
            <a:endParaRPr lang="en-US" altLang="ja-JP"/>
          </a:p>
        </p:txBody>
      </p:sp>
    </p:spTree>
    <p:extLst>
      <p:ext uri="{BB962C8B-B14F-4D97-AF65-F5344CB8AC3E}">
        <p14:creationId xmlns:p14="http://schemas.microsoft.com/office/powerpoint/2010/main" val="3297425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1" y="2982598"/>
            <a:ext cx="10881360" cy="205803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920241"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9E79B633-C27B-47F2-89DA-A8E9C0D71880}" type="datetimeFigureOut">
              <a:rPr lang="ja-JP" altLang="en-US"/>
              <a:pPr>
                <a:defRPr/>
              </a:pPr>
              <a:t>2020/3/26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82A0BF6B-C23A-44B1-BF1F-B6DAECA94A4B}"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2FBC0B53-C38C-4E03-ABA6-3578E7FEC88A}" type="datetimeFigureOut">
              <a:rPr lang="ja-JP" altLang="en-US"/>
              <a:pPr>
                <a:defRPr/>
              </a:pPr>
              <a:t>2020/3/26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59D31EEB-2B5F-4113-A868-984AAAC1BC9A}"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2994959" y="537847"/>
            <a:ext cx="4031615" cy="1147032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895668" y="537847"/>
            <a:ext cx="11885930" cy="1147032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0243E4D-565E-4811-92D5-CAD21B72B8F8}" type="datetimeFigureOut">
              <a:rPr lang="ja-JP" altLang="en-US"/>
              <a:pPr>
                <a:defRPr/>
              </a:pPr>
              <a:t>2020/3/26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FB8C6AA-34D7-4AC5-88B8-E72DF55ABF4C}"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7F39DCA-B6CE-416E-9913-D6A8E1A9AFAE}" type="datetimeFigureOut">
              <a:rPr lang="ja-JP" altLang="en-US"/>
              <a:pPr>
                <a:defRPr/>
              </a:pPr>
              <a:t>2020/3/26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685DF8AF-F860-4579-B071-D45D5D07CAA4}"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9" y="6169663"/>
            <a:ext cx="10881360" cy="1906905"/>
          </a:xfrm>
        </p:spPr>
        <p:txBody>
          <a:bodyPr anchor="t"/>
          <a:lstStyle>
            <a:lvl1pPr algn="l">
              <a:defRPr sz="56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1011239"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A05C347A-D9D4-413D-8F18-515760F5982D}" type="datetimeFigureOut">
              <a:rPr lang="ja-JP" altLang="en-US"/>
              <a:pPr>
                <a:defRPr/>
              </a:pPr>
              <a:t>2020/3/26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BF2AC61-EB92-4BCD-A6E3-891EE8928B24}"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895669" y="3135948"/>
            <a:ext cx="7958772"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9067801" y="3135948"/>
            <a:ext cx="7958773"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8B21A5FD-C68A-460D-989E-0148C09E5DD1}" type="datetimeFigureOut">
              <a:rPr lang="ja-JP" altLang="en-US"/>
              <a:pPr>
                <a:defRPr/>
              </a:pPr>
              <a:t>2020/3/26</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650C908E-D42C-4F25-9679-F6DA22EA417C}"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40081" y="2149160"/>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40081" y="3044826"/>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503037" y="2149160"/>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503037" y="3044826"/>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B4A34536-B011-4345-936D-164557677061}" type="datetimeFigureOut">
              <a:rPr lang="ja-JP" altLang="en-US"/>
              <a:pPr>
                <a:defRPr/>
              </a:pPr>
              <a:t>2020/3/26</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E423E726-A99F-4113-85C7-CD268A69119D}"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5A7A844D-896B-4284-8D4A-7B33446171AB}" type="datetimeFigureOut">
              <a:rPr lang="ja-JP" altLang="en-US"/>
              <a:pPr>
                <a:defRPr/>
              </a:pPr>
              <a:t>2020/3/26</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3FBC7BFA-C218-47DE-A0ED-A7F06143B5DB}"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6A99FEA3-BF6C-4322-AC9F-E23596D6C232}" type="datetimeFigureOut">
              <a:rPr lang="ja-JP" altLang="en-US"/>
              <a:pPr>
                <a:defRPr/>
              </a:pPr>
              <a:t>2020/3/26</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8533E692-9DCC-4F4D-95F4-F368D0F7A4FA}"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5005071"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7848165B-2593-444C-BB29-2A93E547AB3D}" type="datetimeFigureOut">
              <a:rPr lang="ja-JP" altLang="en-US"/>
              <a:pPr>
                <a:defRPr/>
              </a:pPr>
              <a:t>2020/3/26</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0F2F8C9E-8846-4418-A942-E914A1BE772A}"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2"/>
            <a:ext cx="7680960" cy="793433"/>
          </a:xfrm>
        </p:spPr>
        <p:txBody>
          <a:bodyPr anchor="b"/>
          <a:lstStyle>
            <a:lvl1pPr algn="l">
              <a:defRPr sz="28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509203" y="857885"/>
            <a:ext cx="7680960" cy="5760720"/>
          </a:xfrm>
        </p:spPr>
        <p:txBody>
          <a:bodyPr rtlCol="0">
            <a:normAutofit/>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pPr lvl="0"/>
            <a:endParaRPr lang="ja-JP" altLang="en-US" noProof="0"/>
          </a:p>
        </p:txBody>
      </p:sp>
      <p:sp>
        <p:nvSpPr>
          <p:cNvPr id="4" name="テキスト プレースホルダー 3"/>
          <p:cNvSpPr>
            <a:spLocks noGrp="1"/>
          </p:cNvSpPr>
          <p:nvPr>
            <p:ph type="body" sz="half" idx="2"/>
          </p:nvPr>
        </p:nvSpPr>
        <p:spPr>
          <a:xfrm>
            <a:off x="2509203" y="7514275"/>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A54F7F45-0F31-4C73-8C5A-B6F6B037EED7}" type="datetimeFigureOut">
              <a:rPr lang="ja-JP" altLang="en-US"/>
              <a:pPr>
                <a:defRPr/>
              </a:pPr>
              <a:t>2020/3/26</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EC49588F-3934-462F-9F9C-00C163549AED}"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タイトル プレースホルダー 1"/>
          <p:cNvSpPr>
            <a:spLocks noGrp="1"/>
          </p:cNvSpPr>
          <p:nvPr>
            <p:ph type="title"/>
          </p:nvPr>
        </p:nvSpPr>
        <p:spPr bwMode="auto">
          <a:xfrm>
            <a:off x="639763" y="384175"/>
            <a:ext cx="11522075" cy="1600200"/>
          </a:xfrm>
          <a:prstGeom prst="rect">
            <a:avLst/>
          </a:prstGeom>
          <a:noFill/>
          <a:ln w="9525">
            <a:noFill/>
            <a:miter lim="800000"/>
            <a:headEnd/>
            <a:tailEnd/>
          </a:ln>
        </p:spPr>
        <p:txBody>
          <a:bodyPr vert="horz" wrap="square" lIns="128016" tIns="64008" rIns="128016" bIns="64008" numCol="1" anchor="ctr" anchorCtr="0" compatLnSpc="1">
            <a:prstTxWarp prst="textNoShape">
              <a:avLst/>
            </a:prstTxWarp>
          </a:bodyPr>
          <a:lstStyle/>
          <a:p>
            <a:pPr lvl="0"/>
            <a:r>
              <a:rPr lang="ja-JP" altLang="en-US" smtClean="0"/>
              <a:t>マスター タイトルの書式設定</a:t>
            </a:r>
          </a:p>
        </p:txBody>
      </p:sp>
      <p:sp>
        <p:nvSpPr>
          <p:cNvPr id="14339" name="テキスト プレースホルダー 2"/>
          <p:cNvSpPr>
            <a:spLocks noGrp="1"/>
          </p:cNvSpPr>
          <p:nvPr>
            <p:ph type="body" idx="1"/>
          </p:nvPr>
        </p:nvSpPr>
        <p:spPr bwMode="auto">
          <a:xfrm>
            <a:off x="639763" y="2239963"/>
            <a:ext cx="11522075" cy="6337300"/>
          </a:xfrm>
          <a:prstGeom prst="rect">
            <a:avLst/>
          </a:prstGeom>
          <a:noFill/>
          <a:ln w="9525">
            <a:noFill/>
            <a:miter lim="800000"/>
            <a:headEnd/>
            <a:tailEnd/>
          </a:ln>
        </p:spPr>
        <p:txBody>
          <a:bodyPr vert="horz" wrap="square" lIns="128016" tIns="64008" rIns="128016" bIns="64008"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639763" y="8899525"/>
            <a:ext cx="2987675" cy="511175"/>
          </a:xfrm>
          <a:prstGeom prst="rect">
            <a:avLst/>
          </a:prstGeom>
        </p:spPr>
        <p:txBody>
          <a:bodyPr vert="horz" lIns="128016" tIns="64008" rIns="128016" bIns="64008" rtlCol="0" anchor="ctr"/>
          <a:lstStyle>
            <a:lvl1pPr algn="l" defTabSz="1280160" fontAlgn="auto">
              <a:spcBef>
                <a:spcPts val="0"/>
              </a:spcBef>
              <a:spcAft>
                <a:spcPts val="0"/>
              </a:spcAft>
              <a:defRPr sz="1700" smtClean="0">
                <a:solidFill>
                  <a:schemeClr val="tx1">
                    <a:tint val="75000"/>
                  </a:schemeClr>
                </a:solidFill>
                <a:latin typeface="+mn-lt"/>
                <a:ea typeface="+mn-ea"/>
              </a:defRPr>
            </a:lvl1pPr>
          </a:lstStyle>
          <a:p>
            <a:pPr>
              <a:defRPr/>
            </a:pPr>
            <a:fld id="{586C1B0F-2EC6-440D-9CF0-FBB05289CBCC}" type="datetimeFigureOut">
              <a:rPr lang="ja-JP" altLang="en-US"/>
              <a:pPr>
                <a:defRPr/>
              </a:pPr>
              <a:t>2020/3/26</a:t>
            </a:fld>
            <a:endParaRPr lang="ja-JP" altLang="en-US"/>
          </a:p>
        </p:txBody>
      </p:sp>
      <p:sp>
        <p:nvSpPr>
          <p:cNvPr id="5" name="フッター プレースホルダー 4"/>
          <p:cNvSpPr>
            <a:spLocks noGrp="1"/>
          </p:cNvSpPr>
          <p:nvPr>
            <p:ph type="ftr" sz="quarter" idx="3"/>
          </p:nvPr>
        </p:nvSpPr>
        <p:spPr>
          <a:xfrm>
            <a:off x="4373563" y="8899525"/>
            <a:ext cx="4054475" cy="511175"/>
          </a:xfrm>
          <a:prstGeom prst="rect">
            <a:avLst/>
          </a:prstGeom>
        </p:spPr>
        <p:txBody>
          <a:bodyPr vert="horz" lIns="128016" tIns="64008" rIns="128016" bIns="64008" rtlCol="0" anchor="ctr"/>
          <a:lstStyle>
            <a:lvl1pPr algn="ctr" defTabSz="1280160" fontAlgn="auto">
              <a:spcBef>
                <a:spcPts val="0"/>
              </a:spcBef>
              <a:spcAft>
                <a:spcPts val="0"/>
              </a:spcAft>
              <a:defRPr sz="17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9174163" y="8899525"/>
            <a:ext cx="2987675" cy="511175"/>
          </a:xfrm>
          <a:prstGeom prst="rect">
            <a:avLst/>
          </a:prstGeom>
        </p:spPr>
        <p:txBody>
          <a:bodyPr vert="horz" lIns="128016" tIns="64008" rIns="128016" bIns="64008" rtlCol="0" anchor="ctr"/>
          <a:lstStyle>
            <a:lvl1pPr algn="r" defTabSz="1280160" fontAlgn="auto">
              <a:spcBef>
                <a:spcPts val="0"/>
              </a:spcBef>
              <a:spcAft>
                <a:spcPts val="0"/>
              </a:spcAft>
              <a:defRPr sz="1700" smtClean="0">
                <a:solidFill>
                  <a:schemeClr val="tx1">
                    <a:tint val="75000"/>
                  </a:schemeClr>
                </a:solidFill>
                <a:latin typeface="+mn-lt"/>
                <a:ea typeface="+mn-ea"/>
              </a:defRPr>
            </a:lvl1pPr>
          </a:lstStyle>
          <a:p>
            <a:pPr>
              <a:defRPr/>
            </a:pPr>
            <a:fld id="{9EC3E726-F351-4789-B918-214B6A0CFC7E}"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1279525" rtl="0" fontAlgn="base">
        <a:spcBef>
          <a:spcPct val="0"/>
        </a:spcBef>
        <a:spcAft>
          <a:spcPct val="0"/>
        </a:spcAft>
        <a:defRPr kumimoji="1" sz="6200" kern="1200">
          <a:solidFill>
            <a:schemeClr val="tx1"/>
          </a:solidFill>
          <a:latin typeface="+mj-lt"/>
          <a:ea typeface="+mj-ea"/>
          <a:cs typeface="+mj-cs"/>
        </a:defRPr>
      </a:lvl1pPr>
      <a:lvl2pPr algn="ctr" defTabSz="1279525" rtl="0" fontAlgn="base">
        <a:spcBef>
          <a:spcPct val="0"/>
        </a:spcBef>
        <a:spcAft>
          <a:spcPct val="0"/>
        </a:spcAft>
        <a:defRPr kumimoji="1" sz="6200">
          <a:solidFill>
            <a:schemeClr val="tx1"/>
          </a:solidFill>
          <a:latin typeface="Calibri" pitchFamily="34" charset="0"/>
          <a:ea typeface="ＭＳ Ｐゴシック" charset="-128"/>
        </a:defRPr>
      </a:lvl2pPr>
      <a:lvl3pPr algn="ctr" defTabSz="1279525" rtl="0" fontAlgn="base">
        <a:spcBef>
          <a:spcPct val="0"/>
        </a:spcBef>
        <a:spcAft>
          <a:spcPct val="0"/>
        </a:spcAft>
        <a:defRPr kumimoji="1" sz="6200">
          <a:solidFill>
            <a:schemeClr val="tx1"/>
          </a:solidFill>
          <a:latin typeface="Calibri" pitchFamily="34" charset="0"/>
          <a:ea typeface="ＭＳ Ｐゴシック" charset="-128"/>
        </a:defRPr>
      </a:lvl3pPr>
      <a:lvl4pPr algn="ctr" defTabSz="1279525" rtl="0" fontAlgn="base">
        <a:spcBef>
          <a:spcPct val="0"/>
        </a:spcBef>
        <a:spcAft>
          <a:spcPct val="0"/>
        </a:spcAft>
        <a:defRPr kumimoji="1" sz="6200">
          <a:solidFill>
            <a:schemeClr val="tx1"/>
          </a:solidFill>
          <a:latin typeface="Calibri" pitchFamily="34" charset="0"/>
          <a:ea typeface="ＭＳ Ｐゴシック" charset="-128"/>
        </a:defRPr>
      </a:lvl4pPr>
      <a:lvl5pPr algn="ctr" defTabSz="1279525" rtl="0" fontAlgn="base">
        <a:spcBef>
          <a:spcPct val="0"/>
        </a:spcBef>
        <a:spcAft>
          <a:spcPct val="0"/>
        </a:spcAft>
        <a:defRPr kumimoji="1" sz="6200">
          <a:solidFill>
            <a:schemeClr val="tx1"/>
          </a:solidFill>
          <a:latin typeface="Calibri" pitchFamily="34" charset="0"/>
          <a:ea typeface="ＭＳ Ｐゴシック" charset="-128"/>
        </a:defRPr>
      </a:lvl5pPr>
      <a:lvl6pPr marL="457200" algn="ctr" defTabSz="1279525" rtl="0" fontAlgn="base">
        <a:spcBef>
          <a:spcPct val="0"/>
        </a:spcBef>
        <a:spcAft>
          <a:spcPct val="0"/>
        </a:spcAft>
        <a:defRPr kumimoji="1" sz="6200">
          <a:solidFill>
            <a:schemeClr val="tx1"/>
          </a:solidFill>
          <a:latin typeface="Calibri" pitchFamily="34" charset="0"/>
          <a:ea typeface="ＭＳ Ｐゴシック" charset="-128"/>
        </a:defRPr>
      </a:lvl6pPr>
      <a:lvl7pPr marL="914400" algn="ctr" defTabSz="1279525" rtl="0" fontAlgn="base">
        <a:spcBef>
          <a:spcPct val="0"/>
        </a:spcBef>
        <a:spcAft>
          <a:spcPct val="0"/>
        </a:spcAft>
        <a:defRPr kumimoji="1" sz="6200">
          <a:solidFill>
            <a:schemeClr val="tx1"/>
          </a:solidFill>
          <a:latin typeface="Calibri" pitchFamily="34" charset="0"/>
          <a:ea typeface="ＭＳ Ｐゴシック" charset="-128"/>
        </a:defRPr>
      </a:lvl7pPr>
      <a:lvl8pPr marL="1371600" algn="ctr" defTabSz="1279525" rtl="0" fontAlgn="base">
        <a:spcBef>
          <a:spcPct val="0"/>
        </a:spcBef>
        <a:spcAft>
          <a:spcPct val="0"/>
        </a:spcAft>
        <a:defRPr kumimoji="1" sz="6200">
          <a:solidFill>
            <a:schemeClr val="tx1"/>
          </a:solidFill>
          <a:latin typeface="Calibri" pitchFamily="34" charset="0"/>
          <a:ea typeface="ＭＳ Ｐゴシック" charset="-128"/>
        </a:defRPr>
      </a:lvl8pPr>
      <a:lvl9pPr marL="1828800" algn="ctr" defTabSz="1279525" rtl="0" fontAlgn="base">
        <a:spcBef>
          <a:spcPct val="0"/>
        </a:spcBef>
        <a:spcAft>
          <a:spcPct val="0"/>
        </a:spcAft>
        <a:defRPr kumimoji="1" sz="6200">
          <a:solidFill>
            <a:schemeClr val="tx1"/>
          </a:solidFill>
          <a:latin typeface="Calibri" pitchFamily="34" charset="0"/>
          <a:ea typeface="ＭＳ Ｐゴシック" charset="-128"/>
        </a:defRPr>
      </a:lvl9pPr>
    </p:titleStyle>
    <p:bodyStyle>
      <a:lvl1pPr marL="479425" indent="-479425" algn="l" defTabSz="1279525" rtl="0" fontAlgn="base">
        <a:spcBef>
          <a:spcPct val="20000"/>
        </a:spcBef>
        <a:spcAft>
          <a:spcPct val="0"/>
        </a:spcAft>
        <a:buFont typeface="Arial" charset="0"/>
        <a:buChar char="•"/>
        <a:defRPr kumimoji="1" sz="4500" kern="1200">
          <a:solidFill>
            <a:schemeClr val="tx1"/>
          </a:solidFill>
          <a:latin typeface="+mn-lt"/>
          <a:ea typeface="+mn-ea"/>
          <a:cs typeface="+mn-cs"/>
        </a:defRPr>
      </a:lvl1pPr>
      <a:lvl2pPr marL="1039813" indent="-400050" algn="l" defTabSz="1279525" rtl="0" fontAlgn="base">
        <a:spcBef>
          <a:spcPct val="20000"/>
        </a:spcBef>
        <a:spcAft>
          <a:spcPct val="0"/>
        </a:spcAft>
        <a:buFont typeface="Arial" charset="0"/>
        <a:buChar char="–"/>
        <a:defRPr kumimoji="1" sz="3900" kern="1200">
          <a:solidFill>
            <a:schemeClr val="tx1"/>
          </a:solidFill>
          <a:latin typeface="+mn-lt"/>
          <a:ea typeface="+mn-ea"/>
          <a:cs typeface="+mn-cs"/>
        </a:defRPr>
      </a:lvl2pPr>
      <a:lvl3pPr marL="1600200" indent="-319088" algn="l" defTabSz="1279525" rtl="0" fontAlgn="base">
        <a:spcBef>
          <a:spcPct val="20000"/>
        </a:spcBef>
        <a:spcAft>
          <a:spcPct val="0"/>
        </a:spcAft>
        <a:buFont typeface="Arial" charset="0"/>
        <a:buChar char="•"/>
        <a:defRPr kumimoji="1" sz="3400" kern="1200">
          <a:solidFill>
            <a:schemeClr val="tx1"/>
          </a:solidFill>
          <a:latin typeface="+mn-lt"/>
          <a:ea typeface="+mn-ea"/>
          <a:cs typeface="+mn-cs"/>
        </a:defRPr>
      </a:lvl3pPr>
      <a:lvl4pPr marL="2239963" indent="-319088" algn="l" defTabSz="1279525" rtl="0" fontAlgn="base">
        <a:spcBef>
          <a:spcPct val="20000"/>
        </a:spcBef>
        <a:spcAft>
          <a:spcPct val="0"/>
        </a:spcAft>
        <a:buFont typeface="Arial" charset="0"/>
        <a:buChar char="–"/>
        <a:defRPr kumimoji="1" sz="2800" kern="1200">
          <a:solidFill>
            <a:schemeClr val="tx1"/>
          </a:solidFill>
          <a:latin typeface="+mn-lt"/>
          <a:ea typeface="+mn-ea"/>
          <a:cs typeface="+mn-cs"/>
        </a:defRPr>
      </a:lvl4pPr>
      <a:lvl5pPr marL="2879725" indent="-319088" algn="l" defTabSz="1279525" rtl="0" fontAlgn="base">
        <a:spcBef>
          <a:spcPct val="20000"/>
        </a:spcBef>
        <a:spcAft>
          <a:spcPct val="0"/>
        </a:spcAft>
        <a:buFont typeface="Arial"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png"/><Relationship Id="rId7"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1.emf"/><Relationship Id="rId10" Type="http://schemas.openxmlformats.org/officeDocument/2006/relationships/image" Target="../media/image16.emf"/><Relationship Id="rId4" Type="http://schemas.openxmlformats.org/officeDocument/2006/relationships/image" Target="../media/image10.emf"/><Relationship Id="rId9" Type="http://schemas.openxmlformats.org/officeDocument/2006/relationships/image" Target="../media/image15.emf"/></Relationships>
</file>

<file path=ppt/slides/_rels/slide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png"/><Relationship Id="rId7"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10" Type="http://schemas.openxmlformats.org/officeDocument/2006/relationships/image" Target="../media/image24.emf"/><Relationship Id="rId4" Type="http://schemas.openxmlformats.org/officeDocument/2006/relationships/image" Target="../media/image18.emf"/><Relationship Id="rId9"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p:cNvPicPr>
            <a:picLocks noChangeAspect="1"/>
          </p:cNvPicPr>
          <p:nvPr/>
        </p:nvPicPr>
        <p:blipFill>
          <a:blip r:embed="rId3"/>
          <a:stretch>
            <a:fillRect/>
          </a:stretch>
        </p:blipFill>
        <p:spPr>
          <a:xfrm>
            <a:off x="6531986" y="6193153"/>
            <a:ext cx="5773470" cy="2865372"/>
          </a:xfrm>
          <a:prstGeom prst="rect">
            <a:avLst/>
          </a:prstGeom>
        </p:spPr>
      </p:pic>
      <p:sp>
        <p:nvSpPr>
          <p:cNvPr id="60" name="正方形/長方形 59"/>
          <p:cNvSpPr/>
          <p:nvPr/>
        </p:nvSpPr>
        <p:spPr>
          <a:xfrm>
            <a:off x="9708951" y="8499030"/>
            <a:ext cx="224458" cy="2317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11149111" y="7762780"/>
            <a:ext cx="224458" cy="2317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9924975" y="7424367"/>
            <a:ext cx="224458" cy="2317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角丸四角形 153"/>
          <p:cNvSpPr/>
          <p:nvPr/>
        </p:nvSpPr>
        <p:spPr>
          <a:xfrm>
            <a:off x="64097" y="2484049"/>
            <a:ext cx="5781437" cy="6947372"/>
          </a:xfrm>
          <a:prstGeom prst="roundRect">
            <a:avLst>
              <a:gd name="adj" fmla="val 5670"/>
            </a:avLst>
          </a:prstGeom>
          <a:noFill/>
          <a:ln w="3810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42" name="テキスト ボックス 3"/>
          <p:cNvSpPr txBox="1">
            <a:spLocks noChangeArrowheads="1"/>
          </p:cNvSpPr>
          <p:nvPr/>
        </p:nvSpPr>
        <p:spPr bwMode="auto">
          <a:xfrm>
            <a:off x="0" y="-83503"/>
            <a:ext cx="12801599" cy="568874"/>
          </a:xfrm>
          <a:prstGeom prst="rect">
            <a:avLst/>
          </a:prstGeom>
          <a:solidFill>
            <a:srgbClr val="0000FF"/>
          </a:solidFill>
          <a:ln w="9525">
            <a:noFill/>
            <a:miter lim="800000"/>
            <a:headEnd/>
            <a:tailEnd/>
          </a:ln>
        </p:spPr>
        <p:txBody>
          <a:bodyPr wrap="square" anchor="ctr">
            <a:spAutoFit/>
          </a:bodyPr>
          <a:lstStyle/>
          <a:p>
            <a:pPr algn="ctr">
              <a:lnSpc>
                <a:spcPct val="150000"/>
              </a:lnSpc>
            </a:pPr>
            <a:r>
              <a:rPr lang="ja-JP" altLang="en-US" sz="2400" b="1" dirty="0" smtClean="0">
                <a:solidFill>
                  <a:schemeClr val="bg1"/>
                </a:solidFill>
                <a:latin typeface="Meiryo UI" pitchFamily="50" charset="-128"/>
                <a:ea typeface="Meiryo UI" pitchFamily="50" charset="-128"/>
                <a:cs typeface="Meiryo UI" pitchFamily="50" charset="-128"/>
              </a:rPr>
              <a:t>令和</a:t>
            </a:r>
            <a:r>
              <a:rPr lang="ja-JP" altLang="en-US" sz="2400" b="1" dirty="0">
                <a:solidFill>
                  <a:schemeClr val="bg1"/>
                </a:solidFill>
                <a:latin typeface="Meiryo UI" pitchFamily="50" charset="-128"/>
                <a:ea typeface="Meiryo UI" pitchFamily="50" charset="-128"/>
                <a:cs typeface="Meiryo UI" pitchFamily="50" charset="-128"/>
              </a:rPr>
              <a:t>元</a:t>
            </a:r>
            <a:r>
              <a:rPr lang="ja-JP" altLang="en-US" sz="2400" b="1" dirty="0" smtClean="0">
                <a:solidFill>
                  <a:schemeClr val="bg1"/>
                </a:solidFill>
                <a:latin typeface="Meiryo UI" pitchFamily="50" charset="-128"/>
                <a:ea typeface="Meiryo UI" pitchFamily="50" charset="-128"/>
                <a:cs typeface="Meiryo UI" pitchFamily="50" charset="-128"/>
              </a:rPr>
              <a:t>年度大阪</a:t>
            </a:r>
            <a:r>
              <a:rPr lang="ja-JP" altLang="en-US" sz="2400" b="1" dirty="0" err="1" smtClean="0">
                <a:solidFill>
                  <a:schemeClr val="bg1"/>
                </a:solidFill>
                <a:latin typeface="Meiryo UI" pitchFamily="50" charset="-128"/>
                <a:ea typeface="Meiryo UI" pitchFamily="50" charset="-128"/>
                <a:cs typeface="Meiryo UI" pitchFamily="50" charset="-128"/>
              </a:rPr>
              <a:t>湾湾</a:t>
            </a:r>
            <a:r>
              <a:rPr lang="ja-JP" altLang="en-US" sz="2400" b="1" dirty="0" smtClean="0">
                <a:solidFill>
                  <a:schemeClr val="bg1"/>
                </a:solidFill>
                <a:latin typeface="Meiryo UI" pitchFamily="50" charset="-128"/>
                <a:ea typeface="Meiryo UI" pitchFamily="50" charset="-128"/>
                <a:cs typeface="Meiryo UI" pitchFamily="50" charset="-128"/>
              </a:rPr>
              <a:t>奥部における栄養塩類実態調査について（調査の概要）</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47" name="テキスト ボックス 46"/>
          <p:cNvSpPr txBox="1"/>
          <p:nvPr/>
        </p:nvSpPr>
        <p:spPr>
          <a:xfrm>
            <a:off x="-49789" y="757119"/>
            <a:ext cx="12798071" cy="1451679"/>
          </a:xfrm>
          <a:prstGeom prst="rect">
            <a:avLst/>
          </a:prstGeom>
          <a:noFill/>
          <a:ln w="9525">
            <a:noFill/>
          </a:ln>
        </p:spPr>
        <p:txBody>
          <a:bodyPr wrap="square" rtlCol="0">
            <a:spAutoFit/>
          </a:bodyPr>
          <a:lstStyle/>
          <a:p>
            <a:pPr marL="174625">
              <a:lnSpc>
                <a:spcPts val="200"/>
              </a:lnSpc>
            </a:pPr>
            <a:endParaRPr lang="en-US" altLang="ja-JP" sz="1200" b="1" dirty="0">
              <a:latin typeface="ＭＳ 明朝" panose="02020609040205080304" pitchFamily="17" charset="-128"/>
              <a:ea typeface="ＭＳ 明朝" panose="02020609040205080304" pitchFamily="17" charset="-128"/>
              <a:cs typeface="Meiryo UI" panose="020B0604030504040204" pitchFamily="50" charset="-128"/>
            </a:endParaRPr>
          </a:p>
          <a:p>
            <a:pPr marL="174625">
              <a:lnSpc>
                <a:spcPts val="200"/>
              </a:lnSpc>
            </a:pPr>
            <a:endParaRPr lang="en-US" altLang="ja-JP" sz="1200" b="1" dirty="0">
              <a:latin typeface="ＭＳ 明朝" panose="02020609040205080304" pitchFamily="17" charset="-128"/>
              <a:ea typeface="ＭＳ 明朝" panose="02020609040205080304" pitchFamily="17" charset="-128"/>
              <a:cs typeface="Meiryo UI" panose="020B0604030504040204" pitchFamily="50" charset="-128"/>
            </a:endParaRPr>
          </a:p>
          <a:p>
            <a:pPr marL="174625">
              <a:lnSpc>
                <a:spcPts val="1400"/>
              </a:lnSpc>
            </a:pPr>
            <a:r>
              <a:rPr lang="ja-JP" altLang="en-US" sz="1200" dirty="0" smtClean="0">
                <a:latin typeface="ＭＳ 明朝" panose="02020609040205080304" pitchFamily="17" charset="-128"/>
                <a:ea typeface="ＭＳ 明朝" panose="02020609040205080304" pitchFamily="17" charset="-128"/>
                <a:cs typeface="Meiryo UI" panose="020B0604030504040204" pitchFamily="50" charset="-128"/>
              </a:rPr>
              <a:t>○ 府</a:t>
            </a:r>
            <a:r>
              <a:rPr lang="ja-JP" altLang="en-US" sz="1200" dirty="0">
                <a:latin typeface="ＭＳ 明朝" panose="02020609040205080304" pitchFamily="17" charset="-128"/>
                <a:ea typeface="ＭＳ 明朝" panose="02020609040205080304" pitchFamily="17" charset="-128"/>
                <a:cs typeface="Meiryo UI" panose="020B0604030504040204" pitchFamily="50" charset="-128"/>
              </a:rPr>
              <a:t>では、多面的価値・機能が最大限に発揮された「豊かな大阪湾」の実現を将来像として掲げる「瀬戸内海の環境の保全に関する大阪府計画」を、平成</a:t>
            </a:r>
            <a:r>
              <a:rPr lang="en-US" altLang="ja-JP" sz="1200" dirty="0">
                <a:latin typeface="ＭＳ 明朝" panose="02020609040205080304" pitchFamily="17" charset="-128"/>
                <a:ea typeface="ＭＳ 明朝" panose="02020609040205080304" pitchFamily="17" charset="-128"/>
                <a:cs typeface="Meiryo UI" panose="020B0604030504040204" pitchFamily="50" charset="-128"/>
              </a:rPr>
              <a:t>28</a:t>
            </a:r>
            <a:r>
              <a:rPr lang="ja-JP" altLang="en-US" sz="1200" dirty="0">
                <a:latin typeface="ＭＳ 明朝" panose="02020609040205080304" pitchFamily="17" charset="-128"/>
                <a:ea typeface="ＭＳ 明朝" panose="02020609040205080304" pitchFamily="17" charset="-128"/>
                <a:cs typeface="Meiryo UI" panose="020B0604030504040204" pitchFamily="50" charset="-128"/>
              </a:rPr>
              <a:t>年</a:t>
            </a:r>
            <a:r>
              <a:rPr lang="en-US" altLang="ja-JP" sz="1200" dirty="0">
                <a:latin typeface="ＭＳ 明朝" panose="02020609040205080304" pitchFamily="17" charset="-128"/>
                <a:ea typeface="ＭＳ 明朝" panose="02020609040205080304" pitchFamily="17" charset="-128"/>
                <a:cs typeface="Meiryo UI" panose="020B0604030504040204" pitchFamily="50" charset="-128"/>
              </a:rPr>
              <a:t>10</a:t>
            </a:r>
            <a:r>
              <a:rPr lang="ja-JP" altLang="en-US" sz="1200" dirty="0">
                <a:latin typeface="ＭＳ 明朝" panose="02020609040205080304" pitchFamily="17" charset="-128"/>
                <a:ea typeface="ＭＳ 明朝" panose="02020609040205080304" pitchFamily="17" charset="-128"/>
                <a:cs typeface="Meiryo UI" panose="020B0604030504040204" pitchFamily="50" charset="-128"/>
              </a:rPr>
              <a:t>月</a:t>
            </a:r>
            <a:r>
              <a:rPr lang="ja-JP" altLang="en-US" sz="1200" dirty="0" smtClean="0">
                <a:latin typeface="ＭＳ 明朝" panose="02020609040205080304" pitchFamily="17" charset="-128"/>
                <a:ea typeface="ＭＳ 明朝" panose="02020609040205080304" pitchFamily="17" charset="-128"/>
                <a:cs typeface="Meiryo UI" panose="020B0604030504040204" pitchFamily="50" charset="-128"/>
              </a:rPr>
              <a:t>に</a:t>
            </a:r>
            <a:r>
              <a:rPr lang="ja-JP" altLang="en-US" sz="1200" dirty="0">
                <a:latin typeface="ＭＳ 明朝" panose="02020609040205080304" pitchFamily="17" charset="-128"/>
                <a:ea typeface="ＭＳ 明朝" panose="02020609040205080304" pitchFamily="17" charset="-128"/>
                <a:cs typeface="Meiryo UI" panose="020B0604030504040204" pitchFamily="50" charset="-128"/>
              </a:rPr>
              <a:t>定</a:t>
            </a:r>
            <a:r>
              <a:rPr lang="ja-JP" altLang="en-US" sz="1200" dirty="0" smtClean="0">
                <a:latin typeface="ＭＳ 明朝" panose="02020609040205080304" pitchFamily="17" charset="-128"/>
                <a:ea typeface="ＭＳ 明朝" panose="02020609040205080304" pitchFamily="17" charset="-128"/>
                <a:cs typeface="Meiryo UI" panose="020B0604030504040204" pitchFamily="50" charset="-128"/>
              </a:rPr>
              <a:t>めた。</a:t>
            </a:r>
            <a:endParaRPr lang="en-US" altLang="ja-JP" sz="1200" dirty="0" smtClean="0">
              <a:latin typeface="ＭＳ 明朝" panose="02020609040205080304" pitchFamily="17" charset="-128"/>
              <a:ea typeface="ＭＳ 明朝" panose="02020609040205080304" pitchFamily="17" charset="-128"/>
              <a:cs typeface="Meiryo UI" panose="020B0604030504040204" pitchFamily="50" charset="-128"/>
            </a:endParaRPr>
          </a:p>
          <a:p>
            <a:pPr marL="174625">
              <a:lnSpc>
                <a:spcPts val="1400"/>
              </a:lnSpc>
              <a:spcBef>
                <a:spcPts val="300"/>
              </a:spcBef>
            </a:pP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 大阪</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湾は、海域によって水質の状況等や課題が大きく異なることから、</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大阪湾</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を３つのゾーンに区分し、きめ細かく取組を推進する</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こととしている。</a:t>
            </a:r>
            <a:endPar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400"/>
              </a:lnSpc>
              <a:spcBef>
                <a:spcPts val="300"/>
              </a:spcBef>
            </a:pP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spc="20" dirty="0">
                <a:latin typeface="ＭＳ Ｐ明朝" panose="02020600040205080304" pitchFamily="18" charset="-128"/>
                <a:ea typeface="ＭＳ Ｐ明朝" panose="02020600040205080304" pitchFamily="18" charset="-128"/>
                <a:cs typeface="Meiryo UI" panose="020B0604030504040204" pitchFamily="50" charset="-128"/>
              </a:rPr>
              <a:t>湾奥部は、海水の流動性が低く物質が停滞して貧酸素水塊が発生しやすく</a:t>
            </a:r>
            <a:r>
              <a:rPr lang="ja-JP" altLang="en-US" sz="1200" spc="20" dirty="0" smtClean="0">
                <a:latin typeface="ＭＳ Ｐ明朝" panose="02020600040205080304" pitchFamily="18" charset="-128"/>
                <a:ea typeface="ＭＳ Ｐ明朝" panose="02020600040205080304" pitchFamily="18" charset="-128"/>
                <a:cs typeface="Meiryo UI" panose="020B0604030504040204" pitchFamily="50" charset="-128"/>
              </a:rPr>
              <a:t>、また、生物</a:t>
            </a:r>
            <a:r>
              <a:rPr lang="ja-JP" altLang="en-US" sz="1200" spc="20" dirty="0">
                <a:latin typeface="ＭＳ Ｐ明朝" panose="02020600040205080304" pitchFamily="18" charset="-128"/>
                <a:ea typeface="ＭＳ Ｐ明朝" panose="02020600040205080304" pitchFamily="18" charset="-128"/>
                <a:cs typeface="Meiryo UI" panose="020B0604030504040204" pitchFamily="50" charset="-128"/>
              </a:rPr>
              <a:t>の生息に適した</a:t>
            </a:r>
            <a:r>
              <a:rPr lang="ja-JP" altLang="en-US" sz="1200" spc="20" dirty="0" smtClean="0">
                <a:latin typeface="ＭＳ Ｐ明朝" panose="02020600040205080304" pitchFamily="18" charset="-128"/>
                <a:ea typeface="ＭＳ Ｐ明朝" panose="02020600040205080304" pitchFamily="18" charset="-128"/>
                <a:cs typeface="Meiryo UI" panose="020B0604030504040204" pitchFamily="50" charset="-128"/>
              </a:rPr>
              <a:t>場が</a:t>
            </a:r>
            <a:r>
              <a:rPr lang="ja-JP" altLang="en-US" sz="1200" spc="20" dirty="0">
                <a:latin typeface="ＭＳ Ｐ明朝" panose="02020600040205080304" pitchFamily="18" charset="-128"/>
                <a:ea typeface="ＭＳ Ｐ明朝" panose="02020600040205080304" pitchFamily="18" charset="-128"/>
                <a:cs typeface="Meiryo UI" panose="020B0604030504040204" pitchFamily="50" charset="-128"/>
              </a:rPr>
              <a:t>少ないなどの課題があり、これら</a:t>
            </a:r>
            <a:r>
              <a:rPr lang="ja-JP" altLang="en-US" sz="1200" spc="20" dirty="0" smtClean="0">
                <a:latin typeface="ＭＳ Ｐ明朝" panose="02020600040205080304" pitchFamily="18" charset="-128"/>
                <a:ea typeface="ＭＳ Ｐ明朝" panose="02020600040205080304" pitchFamily="18" charset="-128"/>
                <a:cs typeface="Meiryo UI" panose="020B0604030504040204" pitchFamily="50" charset="-128"/>
              </a:rPr>
              <a:t>の課題を</a:t>
            </a:r>
            <a:r>
              <a:rPr lang="ja-JP" altLang="en-US" sz="1200" spc="20" dirty="0">
                <a:latin typeface="ＭＳ Ｐ明朝" panose="02020600040205080304" pitchFamily="18" charset="-128"/>
                <a:ea typeface="ＭＳ Ｐ明朝" panose="02020600040205080304" pitchFamily="18" charset="-128"/>
                <a:cs typeface="Meiryo UI" panose="020B0604030504040204" pitchFamily="50" charset="-128"/>
              </a:rPr>
              <a:t>解決することが、湾全体の</a:t>
            </a:r>
            <a:r>
              <a:rPr lang="ja-JP" altLang="en-US" sz="1200" spc="20" dirty="0" smtClean="0">
                <a:latin typeface="ＭＳ Ｐ明朝" panose="02020600040205080304" pitchFamily="18" charset="-128"/>
                <a:ea typeface="ＭＳ Ｐ明朝" panose="02020600040205080304" pitchFamily="18" charset="-128"/>
                <a:cs typeface="Meiryo UI" panose="020B0604030504040204" pitchFamily="50" charset="-128"/>
              </a:rPr>
              <a:t>環境の</a:t>
            </a:r>
            <a:r>
              <a:rPr lang="ja-JP" altLang="en-US" sz="1200" spc="20" dirty="0">
                <a:latin typeface="ＭＳ Ｐ明朝" panose="02020600040205080304" pitchFamily="18" charset="-128"/>
                <a:ea typeface="ＭＳ Ｐ明朝" panose="02020600040205080304" pitchFamily="18" charset="-128"/>
                <a:cs typeface="Meiryo UI" panose="020B0604030504040204" pitchFamily="50" charset="-128"/>
              </a:rPr>
              <a:t>保全</a:t>
            </a:r>
            <a:r>
              <a:rPr lang="ja-JP" altLang="en-US" sz="1200" spc="20" dirty="0" smtClean="0">
                <a:latin typeface="ＭＳ Ｐ明朝" panose="02020600040205080304" pitchFamily="18" charset="-128"/>
                <a:ea typeface="ＭＳ Ｐ明朝" panose="02020600040205080304" pitchFamily="18" charset="-128"/>
                <a:cs typeface="Meiryo UI" panose="020B0604030504040204" pitchFamily="50" charset="-128"/>
              </a:rPr>
              <a:t>・　　　　</a:t>
            </a:r>
            <a:endParaRPr lang="en-US" altLang="ja-JP" sz="1200" spc="2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400"/>
              </a:lnSpc>
              <a:spcBef>
                <a:spcPts val="0"/>
              </a:spcBef>
            </a:pPr>
            <a:r>
              <a:rPr lang="ja-JP" altLang="en-US" sz="1200" spc="2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spc="20" dirty="0" smtClean="0">
                <a:latin typeface="ＭＳ Ｐ明朝" panose="02020600040205080304" pitchFamily="18" charset="-128"/>
                <a:ea typeface="ＭＳ Ｐ明朝" panose="02020600040205080304" pitchFamily="18" charset="-128"/>
                <a:cs typeface="Meiryo UI" panose="020B0604030504040204" pitchFamily="50" charset="-128"/>
              </a:rPr>
              <a:t>　再生</a:t>
            </a:r>
            <a:r>
              <a:rPr lang="ja-JP" altLang="en-US" sz="1200" spc="20" dirty="0">
                <a:latin typeface="ＭＳ Ｐ明朝" panose="02020600040205080304" pitchFamily="18" charset="-128"/>
                <a:ea typeface="ＭＳ Ｐ明朝" panose="02020600040205080304" pitchFamily="18" charset="-128"/>
                <a:cs typeface="Meiryo UI" panose="020B0604030504040204" pitchFamily="50" charset="-128"/>
              </a:rPr>
              <a:t>・創出を図る上で極めて</a:t>
            </a:r>
            <a:r>
              <a:rPr lang="ja-JP" altLang="en-US" sz="1200" spc="20" dirty="0" smtClean="0">
                <a:latin typeface="ＭＳ Ｐ明朝" panose="02020600040205080304" pitchFamily="18" charset="-128"/>
                <a:ea typeface="ＭＳ Ｐ明朝" panose="02020600040205080304" pitchFamily="18" charset="-128"/>
                <a:cs typeface="Meiryo UI" panose="020B0604030504040204" pitchFamily="50" charset="-128"/>
              </a:rPr>
              <a:t>重要である。</a:t>
            </a:r>
            <a:endParaRPr lang="en-US" altLang="ja-JP" sz="1200" spc="2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400"/>
              </a:lnSpc>
              <a:spcBef>
                <a:spcPts val="300"/>
              </a:spcBef>
            </a:pP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一方、湾奥部における課題を解決するための具体的な施策について検討を進めるにあたり、必要となる湾奥部への汚濁負荷の流入状況や栄養塩類等の分布についてデータが得られていない。</a:t>
            </a:r>
            <a:endPar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600"/>
              </a:lnSpc>
            </a:pPr>
            <a:endParaRPr lang="en-US" altLang="ja-JP" sz="1400" b="1"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4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湾奥部における実態を把握するため、栄養塩類等の調査を実施</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a:xfrm>
            <a:off x="78898" y="664797"/>
            <a:ext cx="12669384" cy="1549274"/>
          </a:xfrm>
          <a:prstGeom prst="roundRect">
            <a:avLst>
              <a:gd name="adj" fmla="val 8978"/>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344805" y="552128"/>
            <a:ext cx="1447483" cy="276999"/>
          </a:xfrm>
          <a:prstGeom prst="rect">
            <a:avLst/>
          </a:prstGeom>
          <a:solidFill>
            <a:srgbClr val="0000FF"/>
          </a:solidFill>
          <a:ln w="9525">
            <a:noFill/>
          </a:ln>
        </p:spPr>
        <p:txBody>
          <a:bodyPr wrap="square" rtlCol="0">
            <a:spAutoFit/>
          </a:bodyPr>
          <a:lstStyle/>
          <a:p>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背景及び目的</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323378" y="2341295"/>
            <a:ext cx="3329035" cy="276999"/>
          </a:xfrm>
          <a:prstGeom prst="rect">
            <a:avLst/>
          </a:prstGeom>
          <a:solidFill>
            <a:srgbClr val="0000FF"/>
          </a:solidFill>
          <a:ln w="9525">
            <a:noFill/>
          </a:ln>
        </p:spPr>
        <p:txBody>
          <a:bodyPr wrap="square" rtlCol="0">
            <a:spAutoFit/>
          </a:bodyPr>
          <a:lstStyle/>
          <a:p>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（１）湾奥部における栄養塩類滞留状況調査</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1" name="グループ化 37"/>
          <p:cNvGrpSpPr>
            <a:grpSpLocks/>
          </p:cNvGrpSpPr>
          <p:nvPr/>
        </p:nvGrpSpPr>
        <p:grpSpPr bwMode="auto">
          <a:xfrm>
            <a:off x="2460201" y="2760082"/>
            <a:ext cx="3167062" cy="5903912"/>
            <a:chOff x="2339752" y="130629"/>
            <a:chExt cx="3744416" cy="6584964"/>
          </a:xfrm>
        </p:grpSpPr>
        <p:pic>
          <p:nvPicPr>
            <p:cNvPr id="102" name="Picture 2"/>
            <p:cNvPicPr>
              <a:picLocks noChangeAspect="1" noChangeArrowheads="1"/>
            </p:cNvPicPr>
            <p:nvPr/>
          </p:nvPicPr>
          <p:blipFill>
            <a:blip r:embed="rId4">
              <a:extLst>
                <a:ext uri="{28A0092B-C50C-407E-A947-70E740481C1C}">
                  <a14:useLocalDpi xmlns:a14="http://schemas.microsoft.com/office/drawing/2010/main" val="0"/>
                </a:ext>
              </a:extLst>
            </a:blip>
            <a:srcRect l="60146" t="11195" r="15532" b="12834"/>
            <a:stretch>
              <a:fillRect/>
            </a:stretch>
          </p:blipFill>
          <p:spPr bwMode="auto">
            <a:xfrm>
              <a:off x="2339752" y="130629"/>
              <a:ext cx="3744416" cy="6584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7145" y="5882034"/>
              <a:ext cx="361218" cy="55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4" name="直線コネクタ 103"/>
            <p:cNvCxnSpPr/>
            <p:nvPr/>
          </p:nvCxnSpPr>
          <p:spPr>
            <a:xfrm flipV="1">
              <a:off x="3103650" y="6244606"/>
              <a:ext cx="138891" cy="2036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2141" y="4557714"/>
              <a:ext cx="458845" cy="64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 name="正方形/長方形 105"/>
            <p:cNvSpPr/>
            <p:nvPr/>
          </p:nvSpPr>
          <p:spPr>
            <a:xfrm rot="18246583" flipV="1">
              <a:off x="3484753" y="5039816"/>
              <a:ext cx="347043" cy="58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07" name="直線コネクタ 106"/>
            <p:cNvCxnSpPr/>
            <p:nvPr/>
          </p:nvCxnSpPr>
          <p:spPr>
            <a:xfrm>
              <a:off x="3749304" y="4911324"/>
              <a:ext cx="45046" cy="584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3582260" y="5173377"/>
              <a:ext cx="58183" cy="584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flipV="1">
              <a:off x="3586014" y="5129111"/>
              <a:ext cx="43168" cy="566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a:off x="3586014" y="5083074"/>
              <a:ext cx="48799" cy="531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1" name="テキスト ボックス 47"/>
          <p:cNvSpPr txBox="1">
            <a:spLocks noChangeArrowheads="1"/>
          </p:cNvSpPr>
          <p:nvPr/>
        </p:nvSpPr>
        <p:spPr bwMode="auto">
          <a:xfrm>
            <a:off x="5021455" y="2895640"/>
            <a:ext cx="6032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a:t>大阪市</a:t>
            </a:r>
          </a:p>
        </p:txBody>
      </p:sp>
      <p:sp>
        <p:nvSpPr>
          <p:cNvPr id="112" name="テキスト ボックス 48"/>
          <p:cNvSpPr txBox="1">
            <a:spLocks noChangeArrowheads="1"/>
          </p:cNvSpPr>
          <p:nvPr/>
        </p:nvSpPr>
        <p:spPr bwMode="auto">
          <a:xfrm>
            <a:off x="5168029" y="5783674"/>
            <a:ext cx="6032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堺市</a:t>
            </a:r>
          </a:p>
        </p:txBody>
      </p:sp>
      <p:sp>
        <p:nvSpPr>
          <p:cNvPr id="113" name="テキスト ボックス 49"/>
          <p:cNvSpPr txBox="1">
            <a:spLocks noChangeArrowheads="1"/>
          </p:cNvSpPr>
          <p:nvPr/>
        </p:nvSpPr>
        <p:spPr bwMode="auto">
          <a:xfrm>
            <a:off x="3466502" y="8073767"/>
            <a:ext cx="9366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a:t>岸和田市</a:t>
            </a:r>
          </a:p>
        </p:txBody>
      </p:sp>
      <p:sp>
        <p:nvSpPr>
          <p:cNvPr id="114" name="テキスト ボックス 50"/>
          <p:cNvSpPr txBox="1">
            <a:spLocks noChangeArrowheads="1"/>
          </p:cNvSpPr>
          <p:nvPr/>
        </p:nvSpPr>
        <p:spPr bwMode="auto">
          <a:xfrm>
            <a:off x="4449537" y="6776457"/>
            <a:ext cx="6016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a:t>高石市</a:t>
            </a:r>
          </a:p>
        </p:txBody>
      </p:sp>
      <p:sp>
        <p:nvSpPr>
          <p:cNvPr id="115" name="テキスト ボックス 51"/>
          <p:cNvSpPr txBox="1">
            <a:spLocks noChangeArrowheads="1"/>
          </p:cNvSpPr>
          <p:nvPr/>
        </p:nvSpPr>
        <p:spPr bwMode="auto">
          <a:xfrm>
            <a:off x="3868401" y="7443641"/>
            <a:ext cx="7921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a:t>泉大津市</a:t>
            </a:r>
          </a:p>
        </p:txBody>
      </p:sp>
      <p:sp>
        <p:nvSpPr>
          <p:cNvPr id="116" name="テキスト ボックス 52"/>
          <p:cNvSpPr txBox="1">
            <a:spLocks noChangeArrowheads="1"/>
          </p:cNvSpPr>
          <p:nvPr/>
        </p:nvSpPr>
        <p:spPr bwMode="auto">
          <a:xfrm>
            <a:off x="3513011" y="7513057"/>
            <a:ext cx="6032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忠岡町</a:t>
            </a:r>
          </a:p>
        </p:txBody>
      </p:sp>
      <p:sp>
        <p:nvSpPr>
          <p:cNvPr id="13" name="正方形/長方形 12"/>
          <p:cNvSpPr/>
          <p:nvPr/>
        </p:nvSpPr>
        <p:spPr>
          <a:xfrm>
            <a:off x="4670560" y="3824501"/>
            <a:ext cx="409710" cy="431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①</a:t>
            </a:r>
            <a:endParaRPr kumimoji="1" lang="ja-JP" altLang="en-US" sz="1600" b="1" dirty="0">
              <a:solidFill>
                <a:schemeClr val="tx1"/>
              </a:solidFill>
            </a:endParaRPr>
          </a:p>
        </p:txBody>
      </p:sp>
      <p:sp>
        <p:nvSpPr>
          <p:cNvPr id="131" name="正方形/長方形 130"/>
          <p:cNvSpPr/>
          <p:nvPr/>
        </p:nvSpPr>
        <p:spPr>
          <a:xfrm>
            <a:off x="4302247" y="4330233"/>
            <a:ext cx="409710" cy="431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②</a:t>
            </a:r>
            <a:endParaRPr kumimoji="1" lang="ja-JP" altLang="en-US" sz="1600" b="1" dirty="0">
              <a:solidFill>
                <a:schemeClr val="tx1"/>
              </a:solidFill>
            </a:endParaRPr>
          </a:p>
        </p:txBody>
      </p:sp>
      <p:sp>
        <p:nvSpPr>
          <p:cNvPr id="132" name="正方形/長方形 131"/>
          <p:cNvSpPr/>
          <p:nvPr/>
        </p:nvSpPr>
        <p:spPr>
          <a:xfrm>
            <a:off x="3995302" y="3983474"/>
            <a:ext cx="409710" cy="431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rPr>
              <a:t>③</a:t>
            </a:r>
            <a:endParaRPr kumimoji="1" lang="ja-JP" altLang="en-US" sz="1600" b="1" dirty="0">
              <a:solidFill>
                <a:schemeClr val="tx1"/>
              </a:solidFill>
            </a:endParaRPr>
          </a:p>
        </p:txBody>
      </p:sp>
      <p:sp>
        <p:nvSpPr>
          <p:cNvPr id="134" name="正方形/長方形 133"/>
          <p:cNvSpPr/>
          <p:nvPr/>
        </p:nvSpPr>
        <p:spPr>
          <a:xfrm>
            <a:off x="4547143" y="6145500"/>
            <a:ext cx="409710" cy="431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④</a:t>
            </a:r>
            <a:endParaRPr kumimoji="1" lang="ja-JP" altLang="en-US" sz="1600" b="1" dirty="0">
              <a:solidFill>
                <a:schemeClr val="tx1"/>
              </a:solidFill>
            </a:endParaRPr>
          </a:p>
        </p:txBody>
      </p:sp>
      <p:sp>
        <p:nvSpPr>
          <p:cNvPr id="135" name="正方形/長方形 134"/>
          <p:cNvSpPr/>
          <p:nvPr/>
        </p:nvSpPr>
        <p:spPr>
          <a:xfrm>
            <a:off x="4137433" y="6719778"/>
            <a:ext cx="409710" cy="431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⑤</a:t>
            </a:r>
            <a:endParaRPr kumimoji="1" lang="ja-JP" altLang="en-US" sz="1600" b="1" dirty="0">
              <a:solidFill>
                <a:schemeClr val="tx1"/>
              </a:solidFill>
            </a:endParaRPr>
          </a:p>
        </p:txBody>
      </p:sp>
      <p:sp>
        <p:nvSpPr>
          <p:cNvPr id="136" name="正方形/長方形 135"/>
          <p:cNvSpPr/>
          <p:nvPr/>
        </p:nvSpPr>
        <p:spPr>
          <a:xfrm>
            <a:off x="3878677" y="6882489"/>
            <a:ext cx="409710" cy="431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rPr>
              <a:t>⑥</a:t>
            </a:r>
            <a:endParaRPr kumimoji="1" lang="ja-JP" altLang="en-US" sz="1600" b="1" dirty="0">
              <a:solidFill>
                <a:schemeClr val="tx1"/>
              </a:solidFill>
            </a:endParaRPr>
          </a:p>
        </p:txBody>
      </p:sp>
      <p:sp>
        <p:nvSpPr>
          <p:cNvPr id="137" name="正方形/長方形 136"/>
          <p:cNvSpPr/>
          <p:nvPr/>
        </p:nvSpPr>
        <p:spPr>
          <a:xfrm>
            <a:off x="3684319" y="7083067"/>
            <a:ext cx="409710" cy="431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rPr>
              <a:t>⑦</a:t>
            </a:r>
            <a:endParaRPr kumimoji="1" lang="ja-JP" altLang="en-US" sz="1600" b="1" dirty="0">
              <a:solidFill>
                <a:schemeClr val="tx1"/>
              </a:solidFill>
            </a:endParaRPr>
          </a:p>
        </p:txBody>
      </p:sp>
      <p:sp>
        <p:nvSpPr>
          <p:cNvPr id="138" name="正方形/長方形 137"/>
          <p:cNvSpPr/>
          <p:nvPr/>
        </p:nvSpPr>
        <p:spPr>
          <a:xfrm>
            <a:off x="3491246" y="3912210"/>
            <a:ext cx="409710" cy="431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➊</a:t>
            </a:r>
            <a:endParaRPr kumimoji="1" lang="ja-JP" altLang="en-US" sz="1600" b="1" dirty="0">
              <a:solidFill>
                <a:schemeClr val="tx1"/>
              </a:solidFill>
            </a:endParaRPr>
          </a:p>
        </p:txBody>
      </p:sp>
      <p:sp>
        <p:nvSpPr>
          <p:cNvPr id="141" name="正方形/長方形 140"/>
          <p:cNvSpPr/>
          <p:nvPr/>
        </p:nvSpPr>
        <p:spPr>
          <a:xfrm>
            <a:off x="3585592" y="5699816"/>
            <a:ext cx="409710" cy="431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➋</a:t>
            </a:r>
            <a:endParaRPr kumimoji="1" lang="ja-JP" altLang="en-US" sz="1600" b="1" dirty="0">
              <a:solidFill>
                <a:schemeClr val="tx1"/>
              </a:solidFill>
            </a:endParaRPr>
          </a:p>
        </p:txBody>
      </p:sp>
      <p:sp>
        <p:nvSpPr>
          <p:cNvPr id="143" name="テキスト ボックス 47"/>
          <p:cNvSpPr txBox="1">
            <a:spLocks noChangeArrowheads="1"/>
          </p:cNvSpPr>
          <p:nvPr/>
        </p:nvSpPr>
        <p:spPr bwMode="auto">
          <a:xfrm>
            <a:off x="4907183" y="4417308"/>
            <a:ext cx="86652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smtClean="0">
                <a:latin typeface="ＭＳ Ｐ明朝" panose="02020600040205080304" pitchFamily="18" charset="-128"/>
                <a:ea typeface="ＭＳ Ｐ明朝" panose="02020600040205080304" pitchFamily="18" charset="-128"/>
              </a:rPr>
              <a:t>木津川河口</a:t>
            </a:r>
            <a:endParaRPr lang="ja-JP" altLang="en-US" sz="900" dirty="0">
              <a:latin typeface="ＭＳ Ｐ明朝" panose="02020600040205080304" pitchFamily="18" charset="-128"/>
              <a:ea typeface="ＭＳ Ｐ明朝" panose="02020600040205080304" pitchFamily="18" charset="-128"/>
            </a:endParaRPr>
          </a:p>
        </p:txBody>
      </p:sp>
      <p:sp>
        <p:nvSpPr>
          <p:cNvPr id="144" name="テキスト ボックス 47"/>
          <p:cNvSpPr txBox="1">
            <a:spLocks noChangeArrowheads="1"/>
          </p:cNvSpPr>
          <p:nvPr/>
        </p:nvSpPr>
        <p:spPr bwMode="auto">
          <a:xfrm>
            <a:off x="4987550" y="3652692"/>
            <a:ext cx="8092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a:latin typeface="ＭＳ Ｐ明朝" panose="02020600040205080304" pitchFamily="18" charset="-128"/>
                <a:ea typeface="ＭＳ Ｐ明朝" panose="02020600040205080304" pitchFamily="18" charset="-128"/>
              </a:rPr>
              <a:t>尻</a:t>
            </a:r>
            <a:r>
              <a:rPr lang="ja-JP" altLang="en-US" sz="900" dirty="0" smtClean="0">
                <a:latin typeface="ＭＳ Ｐ明朝" panose="02020600040205080304" pitchFamily="18" charset="-128"/>
                <a:ea typeface="ＭＳ Ｐ明朝" panose="02020600040205080304" pitchFamily="18" charset="-128"/>
              </a:rPr>
              <a:t>無川河口</a:t>
            </a:r>
            <a:endParaRPr lang="ja-JP" altLang="en-US" sz="900" dirty="0">
              <a:latin typeface="ＭＳ Ｐ明朝" panose="02020600040205080304" pitchFamily="18" charset="-128"/>
              <a:ea typeface="ＭＳ Ｐ明朝" panose="02020600040205080304" pitchFamily="18" charset="-128"/>
            </a:endParaRPr>
          </a:p>
        </p:txBody>
      </p:sp>
      <p:sp>
        <p:nvSpPr>
          <p:cNvPr id="145" name="テキスト ボックス 47"/>
          <p:cNvSpPr txBox="1">
            <a:spLocks noChangeArrowheads="1"/>
          </p:cNvSpPr>
          <p:nvPr/>
        </p:nvSpPr>
        <p:spPr bwMode="auto">
          <a:xfrm>
            <a:off x="4678514" y="3320594"/>
            <a:ext cx="803511" cy="23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smtClean="0">
                <a:latin typeface="ＭＳ Ｐ明朝" panose="02020600040205080304" pitchFamily="18" charset="-128"/>
                <a:ea typeface="ＭＳ Ｐ明朝" panose="02020600040205080304" pitchFamily="18" charset="-128"/>
              </a:rPr>
              <a:t>安治川河口</a:t>
            </a:r>
            <a:endParaRPr lang="ja-JP" altLang="en-US" sz="900" dirty="0">
              <a:latin typeface="ＭＳ Ｐ明朝" panose="02020600040205080304" pitchFamily="18" charset="-128"/>
              <a:ea typeface="ＭＳ Ｐ明朝" panose="02020600040205080304" pitchFamily="18" charset="-128"/>
            </a:endParaRPr>
          </a:p>
        </p:txBody>
      </p:sp>
      <p:sp>
        <p:nvSpPr>
          <p:cNvPr id="146" name="テキスト ボックス 47"/>
          <p:cNvSpPr txBox="1">
            <a:spLocks noChangeArrowheads="1"/>
          </p:cNvSpPr>
          <p:nvPr/>
        </p:nvSpPr>
        <p:spPr bwMode="auto">
          <a:xfrm>
            <a:off x="4763166" y="6056898"/>
            <a:ext cx="81631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a:latin typeface="ＭＳ Ｐ明朝" panose="02020600040205080304" pitchFamily="18" charset="-128"/>
                <a:ea typeface="ＭＳ Ｐ明朝" panose="02020600040205080304" pitchFamily="18" charset="-128"/>
              </a:rPr>
              <a:t>石</a:t>
            </a:r>
            <a:r>
              <a:rPr lang="ja-JP" altLang="en-US" sz="900" dirty="0" smtClean="0">
                <a:latin typeface="ＭＳ Ｐ明朝" panose="02020600040205080304" pitchFamily="18" charset="-128"/>
                <a:ea typeface="ＭＳ Ｐ明朝" panose="02020600040205080304" pitchFamily="18" charset="-128"/>
              </a:rPr>
              <a:t>津川河口</a:t>
            </a:r>
            <a:endParaRPr lang="ja-JP" altLang="en-US" sz="900" dirty="0">
              <a:latin typeface="ＭＳ Ｐ明朝" panose="02020600040205080304" pitchFamily="18" charset="-128"/>
              <a:ea typeface="ＭＳ Ｐ明朝" panose="02020600040205080304" pitchFamily="18" charset="-128"/>
            </a:endParaRPr>
          </a:p>
        </p:txBody>
      </p:sp>
      <p:sp>
        <p:nvSpPr>
          <p:cNvPr id="147" name="テキスト ボックス 47"/>
          <p:cNvSpPr txBox="1">
            <a:spLocks noChangeArrowheads="1"/>
          </p:cNvSpPr>
          <p:nvPr/>
        </p:nvSpPr>
        <p:spPr bwMode="auto">
          <a:xfrm>
            <a:off x="4303933" y="6935801"/>
            <a:ext cx="8640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a:latin typeface="ＭＳ Ｐ明朝" panose="02020600040205080304" pitchFamily="18" charset="-128"/>
                <a:ea typeface="ＭＳ Ｐ明朝" panose="02020600040205080304" pitchFamily="18" charset="-128"/>
              </a:rPr>
              <a:t>王子</a:t>
            </a:r>
            <a:r>
              <a:rPr lang="ja-JP" altLang="en-US" sz="900" dirty="0" smtClean="0">
                <a:latin typeface="ＭＳ Ｐ明朝" panose="02020600040205080304" pitchFamily="18" charset="-128"/>
                <a:ea typeface="ＭＳ Ｐ明朝" panose="02020600040205080304" pitchFamily="18" charset="-128"/>
              </a:rPr>
              <a:t>川河口</a:t>
            </a:r>
            <a:endParaRPr lang="ja-JP" altLang="en-US" sz="900" dirty="0">
              <a:latin typeface="ＭＳ Ｐ明朝" panose="02020600040205080304" pitchFamily="18" charset="-128"/>
              <a:ea typeface="ＭＳ Ｐ明朝" panose="02020600040205080304" pitchFamily="18" charset="-128"/>
            </a:endParaRPr>
          </a:p>
        </p:txBody>
      </p:sp>
      <p:sp>
        <p:nvSpPr>
          <p:cNvPr id="148" name="テキスト ボックス 47"/>
          <p:cNvSpPr txBox="1">
            <a:spLocks noChangeArrowheads="1"/>
          </p:cNvSpPr>
          <p:nvPr/>
        </p:nvSpPr>
        <p:spPr bwMode="auto">
          <a:xfrm>
            <a:off x="3899071" y="7281034"/>
            <a:ext cx="81288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smtClean="0">
                <a:latin typeface="ＭＳ Ｐ明朝" panose="02020600040205080304" pitchFamily="18" charset="-128"/>
                <a:ea typeface="ＭＳ Ｐ明朝" panose="02020600040205080304" pitchFamily="18" charset="-128"/>
              </a:rPr>
              <a:t>大津川河口</a:t>
            </a:r>
            <a:endParaRPr lang="ja-JP" altLang="en-US" sz="900" dirty="0">
              <a:latin typeface="ＭＳ Ｐ明朝" panose="02020600040205080304" pitchFamily="18" charset="-128"/>
              <a:ea typeface="ＭＳ Ｐ明朝" panose="02020600040205080304" pitchFamily="18" charset="-128"/>
            </a:endParaRPr>
          </a:p>
        </p:txBody>
      </p:sp>
      <p:sp>
        <p:nvSpPr>
          <p:cNvPr id="57" name="テキスト ボックス 56"/>
          <p:cNvSpPr txBox="1"/>
          <p:nvPr/>
        </p:nvSpPr>
        <p:spPr>
          <a:xfrm>
            <a:off x="42671" y="2640360"/>
            <a:ext cx="3992341" cy="2772554"/>
          </a:xfrm>
          <a:prstGeom prst="rect">
            <a:avLst/>
          </a:prstGeom>
          <a:noFill/>
          <a:ln w="9525">
            <a:noFill/>
          </a:ln>
        </p:spPr>
        <p:txBody>
          <a:bodyPr wrap="square" rtlCol="0">
            <a:spAutoFit/>
          </a:bodyPr>
          <a:lstStyle/>
          <a:p>
            <a:pPr marL="174625">
              <a:lnSpc>
                <a:spcPts val="1600"/>
              </a:lnSpc>
              <a:spcBef>
                <a:spcPts val="300"/>
              </a:spcBef>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調査日時</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a:lnSpc>
                <a:spcPts val="1600"/>
              </a:lnSpc>
            </a:pP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　　晴天</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日</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調査　令和元年</a:t>
            </a:r>
            <a:r>
              <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rPr>
              <a:t>9</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月</a:t>
            </a:r>
            <a:r>
              <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rPr>
              <a:t>2</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日</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a:t>
            </a:r>
            <a:r>
              <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rPr>
              <a:t>10</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月</a:t>
            </a:r>
            <a:r>
              <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rPr>
              <a:t>7</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日、</a:t>
            </a:r>
            <a:r>
              <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rPr>
              <a:t>11</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月</a:t>
            </a:r>
            <a:r>
              <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rPr>
              <a:t>1</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日</a:t>
            </a:r>
            <a:endPar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600"/>
              </a:lnSpc>
            </a:pP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降雨</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日</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調査　令和元年</a:t>
            </a:r>
            <a:r>
              <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rPr>
              <a:t>8</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月</a:t>
            </a:r>
            <a:r>
              <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rPr>
              <a:t>23</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日</a:t>
            </a:r>
            <a:endPar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 調査地点</a:t>
            </a:r>
            <a:endPar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600"/>
              </a:lnSpc>
            </a:pP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　  地点①～⑦</a:t>
            </a:r>
            <a:endPar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 調査項目</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4625">
              <a:lnSpc>
                <a:spcPts val="1600"/>
              </a:lnSpc>
            </a:pP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u="sng" dirty="0" smtClean="0">
                <a:latin typeface="ＭＳ Ｐ明朝" panose="02020600040205080304" pitchFamily="18" charset="-128"/>
                <a:ea typeface="ＭＳ Ｐ明朝" panose="02020600040205080304" pitchFamily="18" charset="-128"/>
                <a:cs typeface="Meiryo UI" panose="020B0604030504040204" pitchFamily="50" charset="-128"/>
              </a:rPr>
              <a:t>水質調査（表層</a:t>
            </a:r>
            <a:r>
              <a:rPr lang="ja-JP" altLang="en-US" sz="1200" u="sng" dirty="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200" u="sng" dirty="0" smtClean="0">
                <a:latin typeface="ＭＳ Ｐ明朝" panose="02020600040205080304" pitchFamily="18" charset="-128"/>
                <a:ea typeface="ＭＳ Ｐ明朝" panose="02020600040205080304" pitchFamily="18" charset="-128"/>
                <a:cs typeface="Meiryo UI" panose="020B0604030504040204" pitchFamily="50" charset="-128"/>
              </a:rPr>
              <a:t>底層）</a:t>
            </a:r>
            <a:endParaRPr lang="en-US" altLang="ja-JP" sz="1200" u="sng"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600"/>
              </a:lnSpc>
            </a:pPr>
            <a:r>
              <a:rPr lang="ja-JP" altLang="en-US" sz="1200" spc="-100" dirty="0" smtClean="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spc="-50" dirty="0" smtClean="0">
                <a:latin typeface="ＭＳ Ｐ明朝" panose="02020600040205080304" pitchFamily="18" charset="-128"/>
                <a:ea typeface="ＭＳ Ｐ明朝" panose="02020600040205080304" pitchFamily="18" charset="-128"/>
                <a:cs typeface="Meiryo UI" panose="020B0604030504040204" pitchFamily="50" charset="-128"/>
              </a:rPr>
              <a:t>水温、</a:t>
            </a:r>
            <a:r>
              <a:rPr lang="en-US" altLang="ja-JP" sz="1200" spc="-50" dirty="0" smtClean="0">
                <a:latin typeface="ＭＳ Ｐ明朝" panose="02020600040205080304" pitchFamily="18" charset="-128"/>
                <a:ea typeface="ＭＳ Ｐ明朝" panose="02020600040205080304" pitchFamily="18" charset="-128"/>
                <a:cs typeface="Meiryo UI" panose="020B0604030504040204" pitchFamily="50" charset="-128"/>
              </a:rPr>
              <a:t>pH</a:t>
            </a:r>
            <a:r>
              <a:rPr lang="ja-JP" altLang="en-US" sz="1200" spc="-50" dirty="0" err="1" smtClean="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200" spc="-50" dirty="0" smtClean="0">
                <a:latin typeface="ＭＳ Ｐ明朝" panose="02020600040205080304" pitchFamily="18" charset="-128"/>
                <a:ea typeface="ＭＳ Ｐ明朝" panose="02020600040205080304" pitchFamily="18" charset="-128"/>
                <a:cs typeface="Meiryo UI" panose="020B0604030504040204" pitchFamily="50" charset="-128"/>
              </a:rPr>
              <a:t>塩分、</a:t>
            </a:r>
            <a:r>
              <a:rPr lang="en-US" altLang="ja-JP" sz="1200" spc="-50" dirty="0" smtClean="0">
                <a:latin typeface="ＭＳ Ｐ明朝" panose="02020600040205080304" pitchFamily="18" charset="-128"/>
                <a:ea typeface="ＭＳ Ｐ明朝" panose="02020600040205080304" pitchFamily="18" charset="-128"/>
                <a:cs typeface="Meiryo UI" panose="020B0604030504040204" pitchFamily="50" charset="-128"/>
              </a:rPr>
              <a:t>DO</a:t>
            </a:r>
            <a:r>
              <a:rPr lang="ja-JP" altLang="en-US" sz="1200" spc="-50" dirty="0" smtClean="0">
                <a:latin typeface="ＭＳ Ｐ明朝" panose="02020600040205080304" pitchFamily="18" charset="-128"/>
                <a:ea typeface="ＭＳ Ｐ明朝" panose="02020600040205080304" pitchFamily="18" charset="-128"/>
                <a:cs typeface="Meiryo UI" panose="020B0604030504040204" pitchFamily="50" charset="-128"/>
              </a:rPr>
              <a:t>（溶存酸素量）、</a:t>
            </a:r>
            <a:endParaRPr lang="en-US" altLang="ja-JP" sz="1200" spc="-5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600"/>
              </a:lnSpc>
            </a:pPr>
            <a:r>
              <a:rPr lang="ja-JP" altLang="en-US" sz="1200" spc="-5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spc="-50" dirty="0" smtClean="0">
                <a:latin typeface="ＭＳ Ｐ明朝" panose="02020600040205080304" pitchFamily="18" charset="-128"/>
                <a:ea typeface="ＭＳ Ｐ明朝" panose="02020600040205080304" pitchFamily="18" charset="-128"/>
                <a:cs typeface="Meiryo UI" panose="020B0604030504040204" pitchFamily="50" charset="-128"/>
              </a:rPr>
              <a:t>　 </a:t>
            </a:r>
            <a:r>
              <a:rPr lang="en-US" altLang="ja-JP" sz="1200" spc="-50" dirty="0" smtClean="0">
                <a:latin typeface="ＭＳ Ｐ明朝" panose="02020600040205080304" pitchFamily="18" charset="-128"/>
                <a:ea typeface="ＭＳ Ｐ明朝" panose="02020600040205080304" pitchFamily="18" charset="-128"/>
                <a:cs typeface="Meiryo UI" panose="020B0604030504040204" pitchFamily="50" charset="-128"/>
              </a:rPr>
              <a:t>COD</a:t>
            </a:r>
            <a:r>
              <a:rPr lang="ja-JP" altLang="en-US" sz="1200" spc="-50" dirty="0" smtClean="0">
                <a:latin typeface="ＭＳ Ｐ明朝" panose="02020600040205080304" pitchFamily="18" charset="-128"/>
                <a:ea typeface="ＭＳ Ｐ明朝" panose="02020600040205080304" pitchFamily="18" charset="-128"/>
                <a:cs typeface="Meiryo UI" panose="020B0604030504040204" pitchFamily="50" charset="-128"/>
              </a:rPr>
              <a:t>（化学的酸素要求量）</a:t>
            </a:r>
            <a:r>
              <a:rPr lang="ja-JP" altLang="en-US" sz="1200" spc="-50" dirty="0" smtClean="0">
                <a:latin typeface="ＭＳ Ｐ明朝" panose="02020600040205080304" pitchFamily="18" charset="-128"/>
                <a:ea typeface="ＭＳ Ｐ明朝" panose="02020600040205080304" pitchFamily="18" charset="-128"/>
                <a:cs typeface="Meiryo UI" panose="020B0604030504040204" pitchFamily="50" charset="-128"/>
              </a:rPr>
              <a:t>、</a:t>
            </a:r>
            <a:endParaRPr lang="en-US" altLang="ja-JP" sz="1200" spc="-50" dirty="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600"/>
              </a:lnSpc>
            </a:pPr>
            <a:r>
              <a:rPr lang="ja-JP" altLang="en-US" sz="1200" spc="-10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spc="-100" dirty="0" smtClean="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spc="-100" dirty="0" smtClean="0">
                <a:latin typeface="ＭＳ Ｐ明朝" panose="02020600040205080304" pitchFamily="18" charset="-128"/>
                <a:ea typeface="ＭＳ Ｐ明朝" panose="02020600040205080304" pitchFamily="18" charset="-128"/>
                <a:cs typeface="Meiryo UI" panose="020B0604030504040204" pitchFamily="50" charset="-128"/>
              </a:rPr>
              <a:t>全窒素、各態</a:t>
            </a:r>
            <a:r>
              <a:rPr lang="ja-JP" altLang="en-US" sz="1200" spc="-100" dirty="0">
                <a:latin typeface="ＭＳ Ｐ明朝" panose="02020600040205080304" pitchFamily="18" charset="-128"/>
                <a:ea typeface="ＭＳ Ｐ明朝" panose="02020600040205080304" pitchFamily="18" charset="-128"/>
                <a:cs typeface="Meiryo UI" panose="020B0604030504040204" pitchFamily="50" charset="-128"/>
              </a:rPr>
              <a:t>窒素、全</a:t>
            </a:r>
            <a:r>
              <a:rPr lang="ja-JP" altLang="en-US" sz="1200" spc="-100" dirty="0" err="1">
                <a:latin typeface="ＭＳ Ｐ明朝" panose="02020600040205080304" pitchFamily="18" charset="-128"/>
                <a:ea typeface="ＭＳ Ｐ明朝" panose="02020600040205080304" pitchFamily="18" charset="-128"/>
                <a:cs typeface="Meiryo UI" panose="020B0604030504040204" pitchFamily="50" charset="-128"/>
              </a:rPr>
              <a:t>りん</a:t>
            </a:r>
            <a:r>
              <a:rPr lang="ja-JP" altLang="en-US" sz="1200" spc="-100" dirty="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200" spc="-100" dirty="0" err="1">
                <a:latin typeface="ＭＳ Ｐ明朝" panose="02020600040205080304" pitchFamily="18" charset="-128"/>
                <a:ea typeface="ＭＳ Ｐ明朝" panose="02020600040205080304" pitchFamily="18" charset="-128"/>
                <a:cs typeface="Meiryo UI" panose="020B0604030504040204" pitchFamily="50" charset="-128"/>
              </a:rPr>
              <a:t>りん</a:t>
            </a:r>
            <a:r>
              <a:rPr lang="ja-JP" altLang="en-US" sz="1200" spc="-100" dirty="0">
                <a:latin typeface="ＭＳ Ｐ明朝" panose="02020600040205080304" pitchFamily="18" charset="-128"/>
                <a:ea typeface="ＭＳ Ｐ明朝" panose="02020600040205080304" pitchFamily="18" charset="-128"/>
                <a:cs typeface="Meiryo UI" panose="020B0604030504040204" pitchFamily="50" charset="-128"/>
              </a:rPr>
              <a:t>酸性</a:t>
            </a:r>
            <a:r>
              <a:rPr lang="ja-JP" altLang="en-US" sz="1200" spc="-100" dirty="0" smtClean="0">
                <a:latin typeface="ＭＳ Ｐ明朝" panose="02020600040205080304" pitchFamily="18" charset="-128"/>
                <a:ea typeface="ＭＳ Ｐ明朝" panose="02020600040205080304" pitchFamily="18" charset="-128"/>
                <a:cs typeface="Meiryo UI" panose="020B0604030504040204" pitchFamily="50" charset="-128"/>
              </a:rPr>
              <a:t>りん</a:t>
            </a:r>
            <a:endParaRPr lang="en-US" altLang="ja-JP" sz="1200" spc="-1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 調査方法</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4625">
              <a:lnSpc>
                <a:spcPts val="1600"/>
              </a:lnSpc>
            </a:pP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　岸壁</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・橋梁からの現地調査及び採</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水</a:t>
            </a:r>
            <a:endParaRPr lang="en-US" altLang="ja-JP" sz="1200" spc="-100" dirty="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700"/>
              </a:lnSpc>
            </a:pPr>
            <a:endPar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66" name="テキスト ボックス 65"/>
          <p:cNvSpPr txBox="1"/>
          <p:nvPr/>
        </p:nvSpPr>
        <p:spPr>
          <a:xfrm>
            <a:off x="2893537" y="8701725"/>
            <a:ext cx="2861769" cy="794769"/>
          </a:xfrm>
          <a:prstGeom prst="rect">
            <a:avLst/>
          </a:prstGeom>
          <a:noFill/>
          <a:ln w="9525">
            <a:noFill/>
          </a:ln>
        </p:spPr>
        <p:txBody>
          <a:bodyPr wrap="square" rtlCol="0">
            <a:spAutoFit/>
          </a:bodyPr>
          <a:lstStyle/>
          <a:p>
            <a:pPr marL="174625" algn="ctr">
              <a:lnSpc>
                <a:spcPts val="1700"/>
              </a:lnSpc>
            </a:pPr>
            <a:r>
              <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➊</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➋は府の常時監視地点</a:t>
            </a:r>
            <a:endPar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gn="ctr">
              <a:lnSpc>
                <a:spcPts val="1700"/>
              </a:lnSpc>
              <a:spcBef>
                <a:spcPts val="600"/>
              </a:spcBef>
            </a:pP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 図２　調査地点</a:t>
            </a:r>
            <a:endPar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endParaRPr>
          </a:p>
          <a:p>
            <a:pPr marL="174625" algn="ctr">
              <a:lnSpc>
                <a:spcPts val="1700"/>
              </a:lnSpc>
            </a:pPr>
            <a:endPar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69" name="テキスト ボックス 68"/>
          <p:cNvSpPr txBox="1"/>
          <p:nvPr/>
        </p:nvSpPr>
        <p:spPr>
          <a:xfrm>
            <a:off x="471921" y="9049159"/>
            <a:ext cx="2212114" cy="281808"/>
          </a:xfrm>
          <a:prstGeom prst="rect">
            <a:avLst/>
          </a:prstGeom>
          <a:noFill/>
          <a:ln w="9525">
            <a:noFill/>
          </a:ln>
        </p:spPr>
        <p:txBody>
          <a:bodyPr wrap="square" rtlCol="0">
            <a:spAutoFit/>
          </a:bodyPr>
          <a:lstStyle/>
          <a:p>
            <a:pPr marL="174625" algn="ctr">
              <a:lnSpc>
                <a:spcPts val="1700"/>
              </a:lnSpc>
            </a:pP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図</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１</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　採水時の状況</a:t>
            </a:r>
            <a:endPar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191" name="角丸四角形 190"/>
          <p:cNvSpPr/>
          <p:nvPr/>
        </p:nvSpPr>
        <p:spPr>
          <a:xfrm>
            <a:off x="6112768" y="2484049"/>
            <a:ext cx="6635514" cy="6947372"/>
          </a:xfrm>
          <a:prstGeom prst="roundRect">
            <a:avLst>
              <a:gd name="adj" fmla="val 5670"/>
            </a:avLst>
          </a:prstGeom>
          <a:noFill/>
          <a:ln w="3810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2" name="テキスト ボックス 191"/>
          <p:cNvSpPr txBox="1"/>
          <p:nvPr/>
        </p:nvSpPr>
        <p:spPr>
          <a:xfrm>
            <a:off x="6393475" y="2341295"/>
            <a:ext cx="3823749" cy="276999"/>
          </a:xfrm>
          <a:prstGeom prst="rect">
            <a:avLst/>
          </a:prstGeom>
          <a:solidFill>
            <a:srgbClr val="0000FF"/>
          </a:solidFill>
          <a:ln w="9525">
            <a:noFill/>
          </a:ln>
        </p:spPr>
        <p:txBody>
          <a:bodyPr wrap="square" rtlCol="0">
            <a:spAutoFit/>
          </a:bodyPr>
          <a:lstStyle/>
          <a:p>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（２）泉大津旧港における栄養塩類等実態詳細調査</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5" name="テキスト ボックス 224"/>
          <p:cNvSpPr txBox="1"/>
          <p:nvPr/>
        </p:nvSpPr>
        <p:spPr>
          <a:xfrm>
            <a:off x="6111082" y="2640360"/>
            <a:ext cx="3528392" cy="3523080"/>
          </a:xfrm>
          <a:prstGeom prst="rect">
            <a:avLst/>
          </a:prstGeom>
          <a:noFill/>
          <a:ln w="9525">
            <a:noFill/>
          </a:ln>
        </p:spPr>
        <p:txBody>
          <a:bodyPr wrap="square" rtlCol="0">
            <a:spAutoFit/>
          </a:bodyPr>
          <a:lstStyle/>
          <a:p>
            <a:pPr marL="174625">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調査</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日時</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令和２年２月</a:t>
            </a:r>
            <a:r>
              <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rPr>
              <a:t>12</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日</a:t>
            </a:r>
            <a:endPar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調査地点</a:t>
            </a:r>
            <a:endPar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800"/>
              </a:lnSpc>
            </a:pP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　　地点 </a:t>
            </a:r>
            <a:r>
              <a:rPr lang="ja-JP" altLang="en-US" sz="1200" dirty="0" smtClean="0">
                <a:latin typeface="ＭＳ ゴシック" panose="020B0609070205080204" pitchFamily="49" charset="-128"/>
                <a:ea typeface="ＭＳ ゴシック" panose="020B0609070205080204" pitchFamily="49" charset="-128"/>
                <a:cs typeface="Meiryo UI" panose="020B0604030504040204" pitchFamily="50" charset="-128"/>
              </a:rPr>
              <a:t>１</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 ～ </a:t>
            </a:r>
            <a:r>
              <a:rPr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３</a:t>
            </a:r>
            <a:endParaRPr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endParaRPr>
          </a:p>
          <a:p>
            <a:pPr marL="174625">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 調査項目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latin typeface="ＭＳ Ｐ明朝" panose="02020600040205080304" pitchFamily="18" charset="-128"/>
                <a:ea typeface="ＭＳ Ｐ明朝" panose="02020600040205080304" pitchFamily="18" charset="-128"/>
                <a:cs typeface="Meiryo UI" panose="020B0604030504040204" pitchFamily="50" charset="-128"/>
              </a:rPr>
              <a:t>水質調査（表層及び底層）</a:t>
            </a:r>
            <a:endParaRPr lang="en-US" altLang="ja-JP" sz="1200" u="sng"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800"/>
              </a:lnSpc>
            </a:pPr>
            <a:r>
              <a:rPr lang="ja-JP" altLang="en-US" sz="1200" spc="-10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spc="-100" dirty="0" smtClean="0">
                <a:latin typeface="ＭＳ Ｐ明朝" panose="02020600040205080304" pitchFamily="18" charset="-128"/>
                <a:ea typeface="ＭＳ Ｐ明朝" panose="02020600040205080304" pitchFamily="18" charset="-128"/>
                <a:cs typeface="Meiryo UI" panose="020B0604030504040204" pitchFamily="50" charset="-128"/>
              </a:rPr>
              <a:t>　 水温、</a:t>
            </a:r>
            <a:r>
              <a:rPr lang="ja-JP" altLang="en-US" sz="1200" spc="-100" dirty="0" smtClean="0">
                <a:latin typeface="ＭＳ Ｐ明朝" panose="02020600040205080304" pitchFamily="18" charset="-128"/>
                <a:ea typeface="ＭＳ Ｐ明朝" panose="02020600040205080304" pitchFamily="18" charset="-128"/>
                <a:cs typeface="Meiryo UI" panose="020B0604030504040204" pitchFamily="50" charset="-128"/>
              </a:rPr>
              <a:t>塩分、</a:t>
            </a:r>
            <a:r>
              <a:rPr lang="ja-JP" altLang="en-US" sz="1200" spc="-100" dirty="0" smtClean="0">
                <a:latin typeface="ＭＳ Ｐ明朝" panose="02020600040205080304" pitchFamily="18" charset="-128"/>
                <a:ea typeface="ＭＳ Ｐ明朝" panose="02020600040205080304" pitchFamily="18" charset="-128"/>
                <a:cs typeface="Meiryo UI" panose="020B0604030504040204" pitchFamily="50" charset="-128"/>
              </a:rPr>
              <a:t>透明度、</a:t>
            </a:r>
            <a:r>
              <a:rPr lang="en-US" altLang="ja-JP" sz="1200" spc="-100" dirty="0" smtClean="0">
                <a:latin typeface="ＭＳ Ｐ明朝" panose="02020600040205080304" pitchFamily="18" charset="-128"/>
                <a:ea typeface="ＭＳ Ｐ明朝" panose="02020600040205080304" pitchFamily="18" charset="-128"/>
                <a:cs typeface="Meiryo UI" panose="020B0604030504040204" pitchFamily="50" charset="-128"/>
              </a:rPr>
              <a:t>DO</a:t>
            </a:r>
            <a:r>
              <a:rPr lang="ja-JP" altLang="en-US" sz="1200" spc="-100" dirty="0" err="1" smtClean="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200" spc="-100" dirty="0" smtClean="0">
                <a:latin typeface="ＭＳ Ｐ明朝" panose="02020600040205080304" pitchFamily="18" charset="-128"/>
                <a:ea typeface="ＭＳ Ｐ明朝" panose="02020600040205080304" pitchFamily="18" charset="-128"/>
                <a:cs typeface="Meiryo UI" panose="020B0604030504040204" pitchFamily="50" charset="-128"/>
              </a:rPr>
              <a:t>クロロフィル</a:t>
            </a:r>
            <a:r>
              <a:rPr lang="en-US" altLang="ja-JP" sz="1200" spc="-100" dirty="0" smtClean="0">
                <a:latin typeface="ＭＳ Ｐ明朝" panose="02020600040205080304" pitchFamily="18" charset="-128"/>
                <a:ea typeface="ＭＳ Ｐ明朝" panose="02020600040205080304" pitchFamily="18" charset="-128"/>
                <a:cs typeface="Meiryo UI" panose="020B0604030504040204" pitchFamily="50" charset="-128"/>
              </a:rPr>
              <a:t>a</a:t>
            </a:r>
            <a:r>
              <a:rPr lang="ja-JP" altLang="en-US" sz="1200" spc="-100" dirty="0" err="1" smtClean="0">
                <a:latin typeface="ＭＳ Ｐ明朝" panose="02020600040205080304" pitchFamily="18" charset="-128"/>
                <a:ea typeface="ＭＳ Ｐ明朝" panose="02020600040205080304" pitchFamily="18" charset="-128"/>
                <a:cs typeface="Meiryo UI" panose="020B0604030504040204" pitchFamily="50" charset="-128"/>
              </a:rPr>
              <a:t>、</a:t>
            </a:r>
            <a:r>
              <a:rPr lang="en-US" altLang="ja-JP" sz="1200" spc="-100" dirty="0" smtClean="0">
                <a:latin typeface="ＭＳ Ｐ明朝" panose="02020600040205080304" pitchFamily="18" charset="-128"/>
                <a:ea typeface="ＭＳ Ｐ明朝" panose="02020600040205080304" pitchFamily="18" charset="-128"/>
                <a:cs typeface="Meiryo UI" panose="020B0604030504040204" pitchFamily="50" charset="-128"/>
              </a:rPr>
              <a:t>COD</a:t>
            </a:r>
            <a:r>
              <a:rPr lang="ja-JP" altLang="en-US" sz="1200" spc="-100" dirty="0" err="1" smtClean="0">
                <a:latin typeface="ＭＳ Ｐ明朝" panose="02020600040205080304" pitchFamily="18" charset="-128"/>
                <a:ea typeface="ＭＳ Ｐ明朝" panose="02020600040205080304" pitchFamily="18" charset="-128"/>
                <a:cs typeface="Meiryo UI" panose="020B0604030504040204" pitchFamily="50" charset="-128"/>
              </a:rPr>
              <a:t>、</a:t>
            </a:r>
            <a:endParaRPr lang="en-US" altLang="ja-JP" sz="1200" spc="-1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800"/>
              </a:lnSpc>
            </a:pPr>
            <a:r>
              <a:rPr lang="ja-JP" altLang="en-US" sz="1200" spc="-10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spc="-100" dirty="0" smtClean="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spc="-100" dirty="0" smtClean="0">
                <a:latin typeface="ＭＳ Ｐ明朝" panose="02020600040205080304" pitchFamily="18" charset="-128"/>
                <a:ea typeface="ＭＳ Ｐ明朝" panose="02020600040205080304" pitchFamily="18" charset="-128"/>
                <a:cs typeface="Meiryo UI" panose="020B0604030504040204" pitchFamily="50" charset="-128"/>
              </a:rPr>
              <a:t>全窒素</a:t>
            </a:r>
            <a:r>
              <a:rPr lang="ja-JP" altLang="en-US" sz="1200" spc="-100" dirty="0" smtClean="0">
                <a:latin typeface="ＭＳ Ｐ明朝" panose="02020600040205080304" pitchFamily="18" charset="-128"/>
                <a:ea typeface="ＭＳ Ｐ明朝" panose="02020600040205080304" pitchFamily="18" charset="-128"/>
                <a:cs typeface="Meiryo UI" panose="020B0604030504040204" pitchFamily="50" charset="-128"/>
              </a:rPr>
              <a:t>、各態窒素、全</a:t>
            </a:r>
            <a:r>
              <a:rPr lang="ja-JP" altLang="en-US" sz="1200" spc="-100" dirty="0" err="1" smtClean="0">
                <a:latin typeface="ＭＳ Ｐ明朝" panose="02020600040205080304" pitchFamily="18" charset="-128"/>
                <a:ea typeface="ＭＳ Ｐ明朝" panose="02020600040205080304" pitchFamily="18" charset="-128"/>
                <a:cs typeface="Meiryo UI" panose="020B0604030504040204" pitchFamily="50" charset="-128"/>
              </a:rPr>
              <a:t>りん</a:t>
            </a:r>
            <a:r>
              <a:rPr lang="ja-JP" altLang="en-US" sz="1200" spc="-100" dirty="0" smtClean="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200" spc="-100" dirty="0" err="1" smtClean="0">
                <a:latin typeface="ＭＳ Ｐ明朝" panose="02020600040205080304" pitchFamily="18" charset="-128"/>
                <a:ea typeface="ＭＳ Ｐ明朝" panose="02020600040205080304" pitchFamily="18" charset="-128"/>
                <a:cs typeface="Meiryo UI" panose="020B0604030504040204" pitchFamily="50" charset="-128"/>
              </a:rPr>
              <a:t>りん</a:t>
            </a:r>
            <a:r>
              <a:rPr lang="ja-JP" altLang="en-US" sz="1200" spc="-100" dirty="0" smtClean="0">
                <a:latin typeface="ＭＳ Ｐ明朝" panose="02020600040205080304" pitchFamily="18" charset="-128"/>
                <a:ea typeface="ＭＳ Ｐ明朝" panose="02020600040205080304" pitchFamily="18" charset="-128"/>
                <a:cs typeface="Meiryo UI" panose="020B0604030504040204" pitchFamily="50" charset="-128"/>
              </a:rPr>
              <a:t>酸性りん </a:t>
            </a:r>
            <a:endParaRPr lang="en-US" altLang="ja-JP" sz="1200" spc="-1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800"/>
              </a:lnSpc>
            </a:pPr>
            <a:r>
              <a:rPr lang="ja-JP" altLang="en-US" sz="1200" spc="-10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spc="-100" dirty="0" smtClean="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u="sng" spc="-100" dirty="0">
                <a:latin typeface="ＭＳ Ｐ明朝" panose="02020600040205080304" pitchFamily="18" charset="-128"/>
                <a:ea typeface="ＭＳ Ｐ明朝" panose="02020600040205080304" pitchFamily="18" charset="-128"/>
                <a:cs typeface="Meiryo UI" panose="020B0604030504040204" pitchFamily="50" charset="-128"/>
              </a:rPr>
              <a:t>生物</a:t>
            </a:r>
            <a:r>
              <a:rPr lang="ja-JP" altLang="en-US" sz="1200" u="sng" spc="-100" dirty="0" smtClean="0">
                <a:latin typeface="ＭＳ Ｐ明朝" panose="02020600040205080304" pitchFamily="18" charset="-128"/>
                <a:ea typeface="ＭＳ Ｐ明朝" panose="02020600040205080304" pitchFamily="18" charset="-128"/>
                <a:cs typeface="Meiryo UI" panose="020B0604030504040204" pitchFamily="50" charset="-128"/>
              </a:rPr>
              <a:t>調査</a:t>
            </a:r>
            <a:endParaRPr lang="en-US" altLang="ja-JP" sz="1200" u="sng" spc="-1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800"/>
              </a:lnSpc>
            </a:pPr>
            <a:r>
              <a:rPr lang="ja-JP" altLang="en-US" sz="1200" spc="-50" dirty="0" smtClean="0">
                <a:latin typeface="ＭＳ Ｐ明朝" panose="02020600040205080304" pitchFamily="18" charset="-128"/>
                <a:ea typeface="ＭＳ Ｐ明朝" panose="02020600040205080304" pitchFamily="18" charset="-128"/>
                <a:cs typeface="Meiryo UI" panose="020B0604030504040204" pitchFamily="50" charset="-128"/>
              </a:rPr>
              <a:t>　　 海藻類、大型底生生物、護岸付着生物</a:t>
            </a:r>
            <a:endParaRPr lang="en-US" altLang="ja-JP" sz="1200" spc="-100" dirty="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 調査方法</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4625">
              <a:lnSpc>
                <a:spcPts val="1800"/>
              </a:lnSpc>
            </a:pP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u="sng" dirty="0" smtClean="0">
                <a:latin typeface="ＭＳ Ｐ明朝" panose="02020600040205080304" pitchFamily="18" charset="-128"/>
                <a:ea typeface="ＭＳ Ｐ明朝" panose="02020600040205080304" pitchFamily="18" charset="-128"/>
                <a:cs typeface="Meiryo UI" panose="020B0604030504040204" pitchFamily="50" charset="-128"/>
              </a:rPr>
              <a:t>水質</a:t>
            </a:r>
            <a:r>
              <a:rPr lang="ja-JP" altLang="en-US" sz="1200" u="sng" dirty="0">
                <a:latin typeface="ＭＳ Ｐ明朝" panose="02020600040205080304" pitchFamily="18" charset="-128"/>
                <a:ea typeface="ＭＳ Ｐ明朝" panose="02020600040205080304" pitchFamily="18" charset="-128"/>
                <a:cs typeface="Meiryo UI" panose="020B0604030504040204" pitchFamily="50" charset="-128"/>
              </a:rPr>
              <a:t>調査（表層及び底層）</a:t>
            </a:r>
            <a:endParaRPr lang="en-US" altLang="ja-JP" sz="1200" u="sng" dirty="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800"/>
              </a:lnSpc>
            </a:pPr>
            <a:r>
              <a:rPr lang="ja-JP" altLang="en-US" sz="1200" spc="-10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岸壁からの現地調査及び採水</a:t>
            </a:r>
            <a:endPar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800"/>
              </a:lnSpc>
            </a:pPr>
            <a:r>
              <a:rPr lang="ja-JP" altLang="en-US" sz="1200" spc="-10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u="sng" spc="-100" dirty="0">
                <a:latin typeface="ＭＳ Ｐ明朝" panose="02020600040205080304" pitchFamily="18" charset="-128"/>
                <a:ea typeface="ＭＳ Ｐ明朝" panose="02020600040205080304" pitchFamily="18" charset="-128"/>
                <a:cs typeface="Meiryo UI" panose="020B0604030504040204" pitchFamily="50" charset="-128"/>
              </a:rPr>
              <a:t>生物調査</a:t>
            </a:r>
            <a:endParaRPr lang="en-US" altLang="ja-JP" sz="1200" u="sng" spc="-100" dirty="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800"/>
              </a:lnSpc>
            </a:pPr>
            <a:r>
              <a:rPr lang="ja-JP" altLang="en-US" sz="1200" spc="-50" dirty="0" smtClean="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spc="-5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現地調査（</a:t>
            </a:r>
            <a:r>
              <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rPr>
              <a:t>ROV(</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水中ドローン</a:t>
            </a:r>
            <a:r>
              <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200" dirty="0" err="1" smtClean="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水中カメラ）</a:t>
            </a:r>
            <a:endPar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229" name="テキスト ボックス 228"/>
          <p:cNvSpPr txBox="1"/>
          <p:nvPr/>
        </p:nvSpPr>
        <p:spPr>
          <a:xfrm>
            <a:off x="7763796" y="9094016"/>
            <a:ext cx="3247299" cy="310341"/>
          </a:xfrm>
          <a:prstGeom prst="rect">
            <a:avLst/>
          </a:prstGeom>
          <a:noFill/>
          <a:ln w="9525">
            <a:noFill/>
          </a:ln>
        </p:spPr>
        <p:txBody>
          <a:bodyPr wrap="square" rtlCol="0">
            <a:spAutoFit/>
          </a:bodyPr>
          <a:lstStyle/>
          <a:p>
            <a:pPr marL="174625" algn="ctr">
              <a:lnSpc>
                <a:spcPts val="1700"/>
              </a:lnSpc>
            </a:pP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図３　</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泉大津</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旧港の調査地点及び調査方法</a:t>
            </a:r>
            <a:endPar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21" name="楕円 20"/>
          <p:cNvSpPr/>
          <p:nvPr/>
        </p:nvSpPr>
        <p:spPr>
          <a:xfrm>
            <a:off x="3603661" y="7096845"/>
            <a:ext cx="603250" cy="577882"/>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トライプ矢印 22"/>
          <p:cNvSpPr/>
          <p:nvPr/>
        </p:nvSpPr>
        <p:spPr>
          <a:xfrm>
            <a:off x="4603421" y="7088640"/>
            <a:ext cx="1522178" cy="588032"/>
          </a:xfrm>
          <a:prstGeom prst="stripedRigh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0" name="テキスト ボックス 229"/>
          <p:cNvSpPr txBox="1"/>
          <p:nvPr/>
        </p:nvSpPr>
        <p:spPr>
          <a:xfrm>
            <a:off x="4836758" y="9343328"/>
            <a:ext cx="2212114" cy="281808"/>
          </a:xfrm>
          <a:prstGeom prst="rect">
            <a:avLst/>
          </a:prstGeom>
          <a:noFill/>
          <a:ln w="9525">
            <a:noFill/>
          </a:ln>
        </p:spPr>
        <p:txBody>
          <a:bodyPr wrap="square" rtlCol="0">
            <a:spAutoFit/>
          </a:bodyPr>
          <a:lstStyle/>
          <a:p>
            <a:pPr marL="174625" algn="ctr">
              <a:lnSpc>
                <a:spcPts val="1700"/>
              </a:lnSpc>
            </a:pPr>
            <a:r>
              <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rPr>
              <a:t>1</a:t>
            </a:r>
          </a:p>
        </p:txBody>
      </p:sp>
      <p:pic>
        <p:nvPicPr>
          <p:cNvPr id="4" name="図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3448" y="5271128"/>
            <a:ext cx="2348960" cy="1761720"/>
          </a:xfrm>
          <a:prstGeom prst="rect">
            <a:avLst/>
          </a:prstGeom>
        </p:spPr>
      </p:pic>
      <p:pic>
        <p:nvPicPr>
          <p:cNvPr id="8" name="図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0882" y="7220919"/>
            <a:ext cx="2341526" cy="1756145"/>
          </a:xfrm>
          <a:prstGeom prst="rect">
            <a:avLst/>
          </a:prstGeom>
        </p:spPr>
      </p:pic>
      <p:pic>
        <p:nvPicPr>
          <p:cNvPr id="10" name="図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86522" y="2712368"/>
            <a:ext cx="2935450" cy="1647910"/>
          </a:xfrm>
          <a:prstGeom prst="rect">
            <a:avLst/>
          </a:prstGeom>
        </p:spPr>
      </p:pic>
      <p:pic>
        <p:nvPicPr>
          <p:cNvPr id="17" name="図 16"/>
          <p:cNvPicPr>
            <a:picLocks noChangeAspect="1"/>
          </p:cNvPicPr>
          <p:nvPr/>
        </p:nvPicPr>
        <p:blipFill>
          <a:blip r:embed="rId10"/>
          <a:stretch>
            <a:fillRect/>
          </a:stretch>
        </p:blipFill>
        <p:spPr>
          <a:xfrm>
            <a:off x="9586522" y="4440560"/>
            <a:ext cx="2935450" cy="1645388"/>
          </a:xfrm>
          <a:prstGeom prst="rect">
            <a:avLst/>
          </a:prstGeom>
        </p:spPr>
      </p:pic>
      <p:sp>
        <p:nvSpPr>
          <p:cNvPr id="24" name="正方形/長方形 23"/>
          <p:cNvSpPr/>
          <p:nvPr/>
        </p:nvSpPr>
        <p:spPr>
          <a:xfrm>
            <a:off x="9785176" y="7320880"/>
            <a:ext cx="504056" cy="413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rPr>
              <a:t>3</a:t>
            </a:r>
            <a:endParaRPr kumimoji="1" lang="ja-JP" altLang="en-US" sz="1600" dirty="0">
              <a:solidFill>
                <a:schemeClr val="tx1"/>
              </a:solidFill>
            </a:endParaRPr>
          </a:p>
        </p:txBody>
      </p:sp>
      <p:sp>
        <p:nvSpPr>
          <p:cNvPr id="76" name="正方形/長方形 75"/>
          <p:cNvSpPr/>
          <p:nvPr/>
        </p:nvSpPr>
        <p:spPr>
          <a:xfrm>
            <a:off x="9569152" y="8420033"/>
            <a:ext cx="504056" cy="413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rPr>
              <a:t>1</a:t>
            </a:r>
            <a:endParaRPr kumimoji="1" lang="ja-JP" altLang="en-US" sz="1600" dirty="0">
              <a:solidFill>
                <a:schemeClr val="tx1"/>
              </a:solidFill>
            </a:endParaRPr>
          </a:p>
        </p:txBody>
      </p:sp>
      <p:sp>
        <p:nvSpPr>
          <p:cNvPr id="77" name="正方形/長方形 76"/>
          <p:cNvSpPr/>
          <p:nvPr/>
        </p:nvSpPr>
        <p:spPr>
          <a:xfrm>
            <a:off x="11009312" y="7672123"/>
            <a:ext cx="504056" cy="413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rPr>
              <a:t>2</a:t>
            </a:r>
            <a:endParaRPr kumimoji="1" lang="ja-JP" altLang="en-US" sz="1600" dirty="0">
              <a:solidFill>
                <a:schemeClr val="tx1"/>
              </a:solidFill>
            </a:endParaRPr>
          </a:p>
        </p:txBody>
      </p:sp>
      <p:sp>
        <p:nvSpPr>
          <p:cNvPr id="27" name="正方形/長方形 26"/>
          <p:cNvSpPr/>
          <p:nvPr/>
        </p:nvSpPr>
        <p:spPr>
          <a:xfrm>
            <a:off x="6859939" y="6487121"/>
            <a:ext cx="903857" cy="430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mn-ea"/>
              </a:rPr>
              <a:t>堺泉北港</a:t>
            </a:r>
            <a:endParaRPr kumimoji="1" lang="ja-JP" altLang="en-US" sz="1050" dirty="0">
              <a:solidFill>
                <a:schemeClr val="tx1"/>
              </a:solidFill>
              <a:latin typeface="+mn-ea"/>
            </a:endParaRPr>
          </a:p>
        </p:txBody>
      </p:sp>
      <p:sp>
        <p:nvSpPr>
          <p:cNvPr id="82" name="正方形/長方形 81"/>
          <p:cNvSpPr/>
          <p:nvPr/>
        </p:nvSpPr>
        <p:spPr>
          <a:xfrm>
            <a:off x="10081439" y="7858698"/>
            <a:ext cx="903857" cy="430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mn-ea"/>
              </a:rPr>
              <a:t>泉大津旧</a:t>
            </a:r>
            <a:r>
              <a:rPr lang="ja-JP" altLang="en-US" sz="1050" dirty="0">
                <a:solidFill>
                  <a:schemeClr val="tx1"/>
                </a:solidFill>
                <a:latin typeface="+mn-ea"/>
              </a:rPr>
              <a:t>港</a:t>
            </a:r>
            <a:endParaRPr kumimoji="1" lang="ja-JP" altLang="en-US" sz="1050" dirty="0">
              <a:solidFill>
                <a:schemeClr val="tx1"/>
              </a:solidFill>
              <a:latin typeface="+mn-ea"/>
            </a:endParaRPr>
          </a:p>
        </p:txBody>
      </p:sp>
      <p:sp>
        <p:nvSpPr>
          <p:cNvPr id="62" name="正方形/長方形 61"/>
          <p:cNvSpPr/>
          <p:nvPr/>
        </p:nvSpPr>
        <p:spPr>
          <a:xfrm>
            <a:off x="6924200" y="3397250"/>
            <a:ext cx="196680" cy="1758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7312086" y="3397250"/>
            <a:ext cx="196680" cy="1758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3664496" y="808435"/>
            <a:ext cx="2578829" cy="4421143"/>
            <a:chOff x="3808512" y="1056184"/>
            <a:chExt cx="2434813" cy="4262351"/>
          </a:xfrm>
        </p:grpSpPr>
        <p:pic>
          <p:nvPicPr>
            <p:cNvPr id="3" name="図 2"/>
            <p:cNvPicPr>
              <a:picLocks noChangeAspect="1"/>
            </p:cNvPicPr>
            <p:nvPr/>
          </p:nvPicPr>
          <p:blipFill>
            <a:blip r:embed="rId3"/>
            <a:stretch>
              <a:fillRect/>
            </a:stretch>
          </p:blipFill>
          <p:spPr>
            <a:xfrm>
              <a:off x="3808512" y="1056184"/>
              <a:ext cx="2230555" cy="4262351"/>
            </a:xfrm>
            <a:prstGeom prst="rect">
              <a:avLst/>
            </a:prstGeom>
          </p:spPr>
        </p:pic>
        <p:grpSp>
          <p:nvGrpSpPr>
            <p:cNvPr id="49" name="グループ化 48"/>
            <p:cNvGrpSpPr/>
            <p:nvPr/>
          </p:nvGrpSpPr>
          <p:grpSpPr>
            <a:xfrm>
              <a:off x="4097032" y="1237753"/>
              <a:ext cx="2146293" cy="4080782"/>
              <a:chOff x="4356938" y="1098291"/>
              <a:chExt cx="2146293" cy="4080782"/>
            </a:xfrm>
          </p:grpSpPr>
          <p:cxnSp>
            <p:nvCxnSpPr>
              <p:cNvPr id="22" name="直線コネクタ 21"/>
              <p:cNvCxnSpPr/>
              <p:nvPr/>
            </p:nvCxnSpPr>
            <p:spPr bwMode="auto">
              <a:xfrm>
                <a:off x="4487933" y="4592403"/>
                <a:ext cx="35806" cy="441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テキスト ボックス 47"/>
              <p:cNvSpPr txBox="1">
                <a:spLocks noChangeArrowheads="1"/>
              </p:cNvSpPr>
              <p:nvPr/>
            </p:nvSpPr>
            <p:spPr bwMode="auto">
              <a:xfrm>
                <a:off x="5774553" y="1098291"/>
                <a:ext cx="566926" cy="19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a:t>大阪市</a:t>
                </a:r>
              </a:p>
            </p:txBody>
          </p:sp>
          <p:sp>
            <p:nvSpPr>
              <p:cNvPr id="27" name="テキスト ボックス 48"/>
              <p:cNvSpPr txBox="1">
                <a:spLocks noChangeArrowheads="1"/>
              </p:cNvSpPr>
              <p:nvPr/>
            </p:nvSpPr>
            <p:spPr bwMode="auto">
              <a:xfrm>
                <a:off x="5912301" y="3529479"/>
                <a:ext cx="566926" cy="19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堺市</a:t>
                </a:r>
              </a:p>
            </p:txBody>
          </p:sp>
          <p:sp>
            <p:nvSpPr>
              <p:cNvPr id="29" name="テキスト ボックス 50"/>
              <p:cNvSpPr txBox="1">
                <a:spLocks noChangeArrowheads="1"/>
              </p:cNvSpPr>
              <p:nvPr/>
            </p:nvSpPr>
            <p:spPr bwMode="auto">
              <a:xfrm>
                <a:off x="5237072" y="4365218"/>
                <a:ext cx="565434" cy="1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a:t>高石市</a:t>
                </a:r>
              </a:p>
            </p:txBody>
          </p:sp>
          <p:sp>
            <p:nvSpPr>
              <p:cNvPr id="30" name="テキスト ボックス 51"/>
              <p:cNvSpPr txBox="1">
                <a:spLocks noChangeArrowheads="1"/>
              </p:cNvSpPr>
              <p:nvPr/>
            </p:nvSpPr>
            <p:spPr bwMode="auto">
              <a:xfrm>
                <a:off x="4690929" y="4926863"/>
                <a:ext cx="744464" cy="1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a:t>泉大津市</a:t>
                </a:r>
              </a:p>
            </p:txBody>
          </p:sp>
          <p:sp>
            <p:nvSpPr>
              <p:cNvPr id="31" name="テキスト ボックス 52"/>
              <p:cNvSpPr txBox="1">
                <a:spLocks noChangeArrowheads="1"/>
              </p:cNvSpPr>
              <p:nvPr/>
            </p:nvSpPr>
            <p:spPr bwMode="auto">
              <a:xfrm>
                <a:off x="4356938" y="4985298"/>
                <a:ext cx="566926" cy="1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忠岡町</a:t>
                </a:r>
              </a:p>
            </p:txBody>
          </p:sp>
          <p:sp>
            <p:nvSpPr>
              <p:cNvPr id="32" name="正方形/長方形 31"/>
              <p:cNvSpPr/>
              <p:nvPr/>
            </p:nvSpPr>
            <p:spPr>
              <a:xfrm>
                <a:off x="5444787" y="1880219"/>
                <a:ext cx="385040" cy="362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①</a:t>
                </a:r>
                <a:endParaRPr kumimoji="1" lang="ja-JP" altLang="en-US" sz="1600" b="1" dirty="0">
                  <a:solidFill>
                    <a:schemeClr val="tx1"/>
                  </a:solidFill>
                </a:endParaRPr>
              </a:p>
            </p:txBody>
          </p:sp>
          <p:sp>
            <p:nvSpPr>
              <p:cNvPr id="33" name="正方形/長方形 32"/>
              <p:cNvSpPr/>
              <p:nvPr/>
            </p:nvSpPr>
            <p:spPr>
              <a:xfrm>
                <a:off x="5098651" y="2305951"/>
                <a:ext cx="385040" cy="362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②</a:t>
                </a:r>
                <a:endParaRPr kumimoji="1" lang="ja-JP" altLang="en-US" sz="1600" b="1" dirty="0">
                  <a:solidFill>
                    <a:schemeClr val="tx1"/>
                  </a:solidFill>
                </a:endParaRPr>
              </a:p>
            </p:txBody>
          </p:sp>
          <p:sp>
            <p:nvSpPr>
              <p:cNvPr id="34" name="正方形/長方形 33"/>
              <p:cNvSpPr/>
              <p:nvPr/>
            </p:nvSpPr>
            <p:spPr>
              <a:xfrm>
                <a:off x="4810189" y="2014045"/>
                <a:ext cx="385040" cy="362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rPr>
                  <a:t>③</a:t>
                </a:r>
                <a:endParaRPr kumimoji="1" lang="ja-JP" altLang="en-US" sz="1600" b="1" dirty="0">
                  <a:solidFill>
                    <a:schemeClr val="tx1"/>
                  </a:solidFill>
                </a:endParaRPr>
              </a:p>
            </p:txBody>
          </p:sp>
          <p:sp>
            <p:nvSpPr>
              <p:cNvPr id="35" name="正方形/長方形 34"/>
              <p:cNvSpPr/>
              <p:nvPr/>
            </p:nvSpPr>
            <p:spPr>
              <a:xfrm>
                <a:off x="5328801" y="3834069"/>
                <a:ext cx="385040" cy="362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④</a:t>
                </a:r>
                <a:endParaRPr kumimoji="1" lang="ja-JP" altLang="en-US" sz="1600" b="1" dirty="0">
                  <a:solidFill>
                    <a:schemeClr val="tx1"/>
                  </a:solidFill>
                </a:endParaRPr>
              </a:p>
            </p:txBody>
          </p:sp>
          <p:sp>
            <p:nvSpPr>
              <p:cNvPr id="36" name="正方形/長方形 35"/>
              <p:cNvSpPr/>
              <p:nvPr/>
            </p:nvSpPr>
            <p:spPr>
              <a:xfrm>
                <a:off x="4943761" y="4317504"/>
                <a:ext cx="385040" cy="362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⑤</a:t>
                </a:r>
                <a:endParaRPr kumimoji="1" lang="ja-JP" altLang="en-US" sz="1600" b="1" dirty="0">
                  <a:solidFill>
                    <a:schemeClr val="tx1"/>
                  </a:solidFill>
                </a:endParaRPr>
              </a:p>
            </p:txBody>
          </p:sp>
          <p:sp>
            <p:nvSpPr>
              <p:cNvPr id="37" name="正方形/長方形 36"/>
              <p:cNvSpPr/>
              <p:nvPr/>
            </p:nvSpPr>
            <p:spPr>
              <a:xfrm>
                <a:off x="4704270" y="4455636"/>
                <a:ext cx="385040" cy="362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rPr>
                  <a:t>⑥</a:t>
                </a:r>
                <a:endParaRPr kumimoji="1" lang="ja-JP" altLang="en-US" sz="1600" b="1" dirty="0">
                  <a:solidFill>
                    <a:schemeClr val="tx1"/>
                  </a:solidFill>
                </a:endParaRPr>
              </a:p>
            </p:txBody>
          </p:sp>
          <p:sp>
            <p:nvSpPr>
              <p:cNvPr id="38" name="正方形/長方形 37"/>
              <p:cNvSpPr/>
              <p:nvPr/>
            </p:nvSpPr>
            <p:spPr>
              <a:xfrm>
                <a:off x="4557475" y="4641759"/>
                <a:ext cx="385040" cy="362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rPr>
                  <a:t>⑦</a:t>
                </a:r>
                <a:endParaRPr kumimoji="1" lang="ja-JP" altLang="en-US" sz="1600" b="1" dirty="0">
                  <a:solidFill>
                    <a:schemeClr val="tx1"/>
                  </a:solidFill>
                </a:endParaRPr>
              </a:p>
            </p:txBody>
          </p:sp>
          <p:sp>
            <p:nvSpPr>
              <p:cNvPr id="39" name="正方形/長方形 38"/>
              <p:cNvSpPr/>
              <p:nvPr/>
            </p:nvSpPr>
            <p:spPr>
              <a:xfrm>
                <a:off x="4363244" y="1954054"/>
                <a:ext cx="385040" cy="362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➊</a:t>
                </a:r>
                <a:endParaRPr kumimoji="1" lang="ja-JP" altLang="en-US" sz="1600" b="1" dirty="0">
                  <a:solidFill>
                    <a:schemeClr val="tx1"/>
                  </a:solidFill>
                </a:endParaRPr>
              </a:p>
            </p:txBody>
          </p:sp>
          <p:sp>
            <p:nvSpPr>
              <p:cNvPr id="40" name="正方形/長方形 39"/>
              <p:cNvSpPr/>
              <p:nvPr/>
            </p:nvSpPr>
            <p:spPr>
              <a:xfrm>
                <a:off x="4425149" y="3458886"/>
                <a:ext cx="385040" cy="362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➋</a:t>
                </a:r>
                <a:endParaRPr kumimoji="1" lang="ja-JP" altLang="en-US" sz="1600" b="1" dirty="0">
                  <a:solidFill>
                    <a:schemeClr val="tx1"/>
                  </a:solidFill>
                </a:endParaRPr>
              </a:p>
            </p:txBody>
          </p:sp>
          <p:sp>
            <p:nvSpPr>
              <p:cNvPr id="41" name="テキスト ボックス 47"/>
              <p:cNvSpPr txBox="1">
                <a:spLocks noChangeArrowheads="1"/>
              </p:cNvSpPr>
              <p:nvPr/>
            </p:nvSpPr>
            <p:spPr bwMode="auto">
              <a:xfrm>
                <a:off x="5667162" y="2379252"/>
                <a:ext cx="814346" cy="194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smtClean="0">
                    <a:latin typeface="ＭＳ Ｐ明朝" panose="02020600040205080304" pitchFamily="18" charset="-128"/>
                    <a:ea typeface="ＭＳ Ｐ明朝" panose="02020600040205080304" pitchFamily="18" charset="-128"/>
                  </a:rPr>
                  <a:t>木津川河口</a:t>
                </a:r>
                <a:endParaRPr lang="ja-JP" altLang="en-US" sz="900" dirty="0">
                  <a:latin typeface="ＭＳ Ｐ明朝" panose="02020600040205080304" pitchFamily="18" charset="-128"/>
                  <a:ea typeface="ＭＳ Ｐ明朝" panose="02020600040205080304" pitchFamily="18" charset="-128"/>
                </a:endParaRPr>
              </a:p>
            </p:txBody>
          </p:sp>
          <p:sp>
            <p:nvSpPr>
              <p:cNvPr id="42" name="テキスト ボックス 47"/>
              <p:cNvSpPr txBox="1">
                <a:spLocks noChangeArrowheads="1"/>
              </p:cNvSpPr>
              <p:nvPr/>
            </p:nvSpPr>
            <p:spPr bwMode="auto">
              <a:xfrm>
                <a:off x="5742689" y="1735588"/>
                <a:ext cx="760542" cy="194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a:latin typeface="ＭＳ Ｐ明朝" panose="02020600040205080304" pitchFamily="18" charset="-128"/>
                    <a:ea typeface="ＭＳ Ｐ明朝" panose="02020600040205080304" pitchFamily="18" charset="-128"/>
                  </a:rPr>
                  <a:t>尻</a:t>
                </a:r>
                <a:r>
                  <a:rPr lang="ja-JP" altLang="en-US" sz="900" dirty="0" smtClean="0">
                    <a:latin typeface="ＭＳ Ｐ明朝" panose="02020600040205080304" pitchFamily="18" charset="-128"/>
                    <a:ea typeface="ＭＳ Ｐ明朝" panose="02020600040205080304" pitchFamily="18" charset="-128"/>
                  </a:rPr>
                  <a:t>無川河口</a:t>
                </a:r>
                <a:endParaRPr lang="ja-JP" altLang="en-US" sz="900" dirty="0">
                  <a:latin typeface="ＭＳ Ｐ明朝" panose="02020600040205080304" pitchFamily="18" charset="-128"/>
                  <a:ea typeface="ＭＳ Ｐ明朝" panose="02020600040205080304" pitchFamily="18" charset="-128"/>
                </a:endParaRPr>
              </a:p>
            </p:txBody>
          </p:sp>
          <p:sp>
            <p:nvSpPr>
              <p:cNvPr id="43" name="テキスト ボックス 47"/>
              <p:cNvSpPr txBox="1">
                <a:spLocks noChangeArrowheads="1"/>
              </p:cNvSpPr>
              <p:nvPr/>
            </p:nvSpPr>
            <p:spPr bwMode="auto">
              <a:xfrm>
                <a:off x="5452262" y="1456023"/>
                <a:ext cx="755128" cy="19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smtClean="0">
                    <a:latin typeface="ＭＳ Ｐ明朝" panose="02020600040205080304" pitchFamily="18" charset="-128"/>
                    <a:ea typeface="ＭＳ Ｐ明朝" panose="02020600040205080304" pitchFamily="18" charset="-128"/>
                  </a:rPr>
                  <a:t>安治川河口</a:t>
                </a:r>
                <a:endParaRPr lang="ja-JP" altLang="en-US" sz="900" dirty="0">
                  <a:latin typeface="ＭＳ Ｐ明朝" panose="02020600040205080304" pitchFamily="18" charset="-128"/>
                  <a:ea typeface="ＭＳ Ｐ明朝" panose="02020600040205080304" pitchFamily="18" charset="-128"/>
                </a:endParaRPr>
              </a:p>
            </p:txBody>
          </p:sp>
          <p:sp>
            <p:nvSpPr>
              <p:cNvPr id="44" name="テキスト ボックス 47"/>
              <p:cNvSpPr txBox="1">
                <a:spLocks noChangeArrowheads="1"/>
              </p:cNvSpPr>
              <p:nvPr/>
            </p:nvSpPr>
            <p:spPr bwMode="auto">
              <a:xfrm>
                <a:off x="5531816" y="3759483"/>
                <a:ext cx="767158" cy="194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a:latin typeface="ＭＳ Ｐ明朝" panose="02020600040205080304" pitchFamily="18" charset="-128"/>
                    <a:ea typeface="ＭＳ Ｐ明朝" panose="02020600040205080304" pitchFamily="18" charset="-128"/>
                  </a:rPr>
                  <a:t>石</a:t>
                </a:r>
                <a:r>
                  <a:rPr lang="ja-JP" altLang="en-US" sz="900" dirty="0" smtClean="0">
                    <a:latin typeface="ＭＳ Ｐ明朝" panose="02020600040205080304" pitchFamily="18" charset="-128"/>
                    <a:ea typeface="ＭＳ Ｐ明朝" panose="02020600040205080304" pitchFamily="18" charset="-128"/>
                  </a:rPr>
                  <a:t>津川河口</a:t>
                </a:r>
                <a:endParaRPr lang="ja-JP" altLang="en-US" sz="900" dirty="0">
                  <a:latin typeface="ＭＳ Ｐ明朝" panose="02020600040205080304" pitchFamily="18" charset="-128"/>
                  <a:ea typeface="ＭＳ Ｐ明朝" panose="02020600040205080304" pitchFamily="18" charset="-128"/>
                </a:endParaRPr>
              </a:p>
            </p:txBody>
          </p:sp>
          <p:sp>
            <p:nvSpPr>
              <p:cNvPr id="45" name="テキスト ボックス 47"/>
              <p:cNvSpPr txBox="1">
                <a:spLocks noChangeArrowheads="1"/>
              </p:cNvSpPr>
              <p:nvPr/>
            </p:nvSpPr>
            <p:spPr bwMode="auto">
              <a:xfrm>
                <a:off x="5100236" y="4499356"/>
                <a:ext cx="812065" cy="194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a:latin typeface="ＭＳ Ｐ明朝" panose="02020600040205080304" pitchFamily="18" charset="-128"/>
                    <a:ea typeface="ＭＳ Ｐ明朝" panose="02020600040205080304" pitchFamily="18" charset="-128"/>
                  </a:rPr>
                  <a:t>王子</a:t>
                </a:r>
                <a:r>
                  <a:rPr lang="ja-JP" altLang="en-US" sz="900" dirty="0" smtClean="0">
                    <a:latin typeface="ＭＳ Ｐ明朝" panose="02020600040205080304" pitchFamily="18" charset="-128"/>
                    <a:ea typeface="ＭＳ Ｐ明朝" panose="02020600040205080304" pitchFamily="18" charset="-128"/>
                  </a:rPr>
                  <a:t>川河口</a:t>
                </a:r>
                <a:endParaRPr lang="ja-JP" altLang="en-US" sz="900" dirty="0">
                  <a:latin typeface="ＭＳ Ｐ明朝" panose="02020600040205080304" pitchFamily="18" charset="-128"/>
                  <a:ea typeface="ＭＳ Ｐ明朝" panose="02020600040205080304" pitchFamily="18" charset="-128"/>
                </a:endParaRPr>
              </a:p>
            </p:txBody>
          </p:sp>
          <p:sp>
            <p:nvSpPr>
              <p:cNvPr id="46" name="テキスト ボックス 47"/>
              <p:cNvSpPr txBox="1">
                <a:spLocks noChangeArrowheads="1"/>
              </p:cNvSpPr>
              <p:nvPr/>
            </p:nvSpPr>
            <p:spPr bwMode="auto">
              <a:xfrm>
                <a:off x="4719752" y="4789978"/>
                <a:ext cx="763939" cy="194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smtClean="0">
                    <a:latin typeface="ＭＳ Ｐ明朝" panose="02020600040205080304" pitchFamily="18" charset="-128"/>
                    <a:ea typeface="ＭＳ Ｐ明朝" panose="02020600040205080304" pitchFamily="18" charset="-128"/>
                  </a:rPr>
                  <a:t>大津川河口</a:t>
                </a:r>
                <a:endParaRPr lang="ja-JP" altLang="en-US" sz="900" dirty="0">
                  <a:latin typeface="ＭＳ Ｐ明朝" panose="02020600040205080304" pitchFamily="18" charset="-128"/>
                  <a:ea typeface="ＭＳ Ｐ明朝" panose="02020600040205080304" pitchFamily="18" charset="-128"/>
                </a:endParaRPr>
              </a:p>
            </p:txBody>
          </p:sp>
        </p:grpSp>
      </p:grpSp>
      <p:sp>
        <p:nvSpPr>
          <p:cNvPr id="58" name="角丸四角形 57"/>
          <p:cNvSpPr/>
          <p:nvPr/>
        </p:nvSpPr>
        <p:spPr>
          <a:xfrm>
            <a:off x="64097" y="671139"/>
            <a:ext cx="9688963" cy="6475524"/>
          </a:xfrm>
          <a:prstGeom prst="roundRect">
            <a:avLst>
              <a:gd name="adj" fmla="val 5670"/>
            </a:avLst>
          </a:prstGeom>
          <a:noFill/>
          <a:ln w="3810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9" name="テキスト ボックス 3"/>
          <p:cNvSpPr txBox="1">
            <a:spLocks noChangeArrowheads="1"/>
          </p:cNvSpPr>
          <p:nvPr/>
        </p:nvSpPr>
        <p:spPr bwMode="auto">
          <a:xfrm>
            <a:off x="0" y="-122231"/>
            <a:ext cx="12801599" cy="646331"/>
          </a:xfrm>
          <a:prstGeom prst="rect">
            <a:avLst/>
          </a:prstGeom>
          <a:solidFill>
            <a:srgbClr val="0000FF"/>
          </a:solidFill>
          <a:ln w="9525">
            <a:noFill/>
            <a:miter lim="800000"/>
            <a:headEnd/>
            <a:tailEnd/>
          </a:ln>
        </p:spPr>
        <p:txBody>
          <a:bodyPr wrap="square" anchor="ctr">
            <a:spAutoFit/>
          </a:bodyPr>
          <a:lstStyle/>
          <a:p>
            <a:pPr algn="ctr">
              <a:lnSpc>
                <a:spcPct val="150000"/>
              </a:lnSpc>
            </a:pPr>
            <a:r>
              <a:rPr lang="ja-JP" altLang="en-US" sz="2400" b="1" dirty="0" smtClean="0">
                <a:solidFill>
                  <a:schemeClr val="bg1"/>
                </a:solidFill>
                <a:latin typeface="Meiryo UI" pitchFamily="50" charset="-128"/>
                <a:ea typeface="Meiryo UI" pitchFamily="50" charset="-128"/>
                <a:cs typeface="Meiryo UI" pitchFamily="50" charset="-128"/>
              </a:rPr>
              <a:t>令和</a:t>
            </a:r>
            <a:r>
              <a:rPr lang="ja-JP" altLang="en-US" sz="2400" b="1" dirty="0">
                <a:solidFill>
                  <a:schemeClr val="bg1"/>
                </a:solidFill>
                <a:latin typeface="Meiryo UI" pitchFamily="50" charset="-128"/>
                <a:ea typeface="Meiryo UI" pitchFamily="50" charset="-128"/>
                <a:cs typeface="Meiryo UI" pitchFamily="50" charset="-128"/>
              </a:rPr>
              <a:t>元</a:t>
            </a:r>
            <a:r>
              <a:rPr lang="ja-JP" altLang="en-US" sz="2400" b="1" dirty="0" smtClean="0">
                <a:solidFill>
                  <a:schemeClr val="bg1"/>
                </a:solidFill>
                <a:latin typeface="Meiryo UI" pitchFamily="50" charset="-128"/>
                <a:ea typeface="Meiryo UI" pitchFamily="50" charset="-128"/>
                <a:cs typeface="Meiryo UI" pitchFamily="50" charset="-128"/>
              </a:rPr>
              <a:t>年度大阪</a:t>
            </a:r>
            <a:r>
              <a:rPr lang="ja-JP" altLang="en-US" sz="2400" b="1" dirty="0" err="1" smtClean="0">
                <a:solidFill>
                  <a:schemeClr val="bg1"/>
                </a:solidFill>
                <a:latin typeface="Meiryo UI" pitchFamily="50" charset="-128"/>
                <a:ea typeface="Meiryo UI" pitchFamily="50" charset="-128"/>
                <a:cs typeface="Meiryo UI" pitchFamily="50" charset="-128"/>
              </a:rPr>
              <a:t>湾湾</a:t>
            </a:r>
            <a:r>
              <a:rPr lang="ja-JP" altLang="en-US" sz="2400" b="1" dirty="0">
                <a:solidFill>
                  <a:schemeClr val="bg1"/>
                </a:solidFill>
                <a:latin typeface="Meiryo UI" pitchFamily="50" charset="-128"/>
                <a:ea typeface="Meiryo UI" pitchFamily="50" charset="-128"/>
                <a:cs typeface="Meiryo UI" pitchFamily="50" charset="-128"/>
              </a:rPr>
              <a:t>奥部における栄養塩類実態</a:t>
            </a:r>
            <a:r>
              <a:rPr lang="ja-JP" altLang="en-US" sz="2400" b="1" dirty="0" smtClean="0">
                <a:solidFill>
                  <a:schemeClr val="bg1"/>
                </a:solidFill>
                <a:latin typeface="Meiryo UI" pitchFamily="50" charset="-128"/>
                <a:ea typeface="Meiryo UI" pitchFamily="50" charset="-128"/>
                <a:cs typeface="Meiryo UI" pitchFamily="50" charset="-128"/>
              </a:rPr>
              <a:t>調査</a:t>
            </a:r>
            <a:r>
              <a:rPr lang="ja-JP" altLang="en-US" sz="2400" b="1" dirty="0">
                <a:solidFill>
                  <a:schemeClr val="bg1"/>
                </a:solidFill>
                <a:latin typeface="Meiryo UI" pitchFamily="50" charset="-128"/>
                <a:ea typeface="Meiryo UI" pitchFamily="50" charset="-128"/>
                <a:cs typeface="Meiryo UI" pitchFamily="50" charset="-128"/>
              </a:rPr>
              <a:t>結果</a:t>
            </a:r>
            <a:r>
              <a:rPr lang="ja-JP" altLang="en-US" sz="2400" b="1" dirty="0" smtClean="0">
                <a:solidFill>
                  <a:schemeClr val="bg1"/>
                </a:solidFill>
                <a:latin typeface="Meiryo UI" pitchFamily="50" charset="-128"/>
                <a:ea typeface="Meiryo UI" pitchFamily="50" charset="-128"/>
                <a:cs typeface="Meiryo UI" pitchFamily="50" charset="-128"/>
              </a:rPr>
              <a:t>（①栄養塩類滞留状況結果）</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63" name="テキスト ボックス 62"/>
          <p:cNvSpPr txBox="1"/>
          <p:nvPr/>
        </p:nvSpPr>
        <p:spPr>
          <a:xfrm>
            <a:off x="323377" y="552128"/>
            <a:ext cx="3683229" cy="276999"/>
          </a:xfrm>
          <a:prstGeom prst="rect">
            <a:avLst/>
          </a:prstGeom>
          <a:solidFill>
            <a:srgbClr val="0000FF"/>
          </a:solidFill>
          <a:ln w="9525">
            <a:noFill/>
          </a:ln>
        </p:spPr>
        <p:txBody>
          <a:bodyPr wrap="square" rtlCol="0">
            <a:spAutoFit/>
          </a:bodyPr>
          <a:lstStyle/>
          <a:p>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（１）湾奥部における栄養塩類滞留状況調査の結果</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テキスト ボックス 110"/>
          <p:cNvSpPr txBox="1"/>
          <p:nvPr/>
        </p:nvSpPr>
        <p:spPr>
          <a:xfrm>
            <a:off x="4836758" y="9343328"/>
            <a:ext cx="2212114" cy="281808"/>
          </a:xfrm>
          <a:prstGeom prst="rect">
            <a:avLst/>
          </a:prstGeom>
          <a:noFill/>
          <a:ln w="9525">
            <a:noFill/>
          </a:ln>
        </p:spPr>
        <p:txBody>
          <a:bodyPr wrap="square" rtlCol="0">
            <a:spAutoFit/>
          </a:bodyPr>
          <a:lstStyle/>
          <a:p>
            <a:pPr marL="174625" algn="ctr">
              <a:lnSpc>
                <a:spcPts val="1700"/>
              </a:lnSpc>
            </a:pP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２</a:t>
            </a:r>
            <a:endPar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75" name="角丸四角形 74"/>
          <p:cNvSpPr/>
          <p:nvPr/>
        </p:nvSpPr>
        <p:spPr>
          <a:xfrm>
            <a:off x="64096" y="7366294"/>
            <a:ext cx="9681872" cy="1975826"/>
          </a:xfrm>
          <a:prstGeom prst="roundRect">
            <a:avLst>
              <a:gd name="adj" fmla="val 13370"/>
            </a:avLst>
          </a:prstGeom>
          <a:noFill/>
          <a:ln w="3810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74" name="テキスト ボックス 73"/>
          <p:cNvSpPr txBox="1"/>
          <p:nvPr/>
        </p:nvSpPr>
        <p:spPr>
          <a:xfrm>
            <a:off x="323378" y="7248872"/>
            <a:ext cx="748830" cy="276999"/>
          </a:xfrm>
          <a:prstGeom prst="rect">
            <a:avLst/>
          </a:prstGeom>
          <a:solidFill>
            <a:srgbClr val="0000FF"/>
          </a:solidFill>
          <a:ln w="9525">
            <a:noFill/>
          </a:ln>
        </p:spPr>
        <p:txBody>
          <a:bodyPr wrap="square" rtlCol="0">
            <a:spAutoFit/>
          </a:bodyPr>
          <a:lstStyle/>
          <a:p>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まとめ</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9353128" y="8977064"/>
            <a:ext cx="3604803" cy="630942"/>
          </a:xfrm>
          <a:prstGeom prst="rect">
            <a:avLst/>
          </a:prstGeom>
          <a:noFill/>
          <a:ln w="9525">
            <a:noFill/>
          </a:ln>
        </p:spPr>
        <p:txBody>
          <a:bodyPr wrap="square" rtlCol="0">
            <a:spAutoFit/>
          </a:bodyPr>
          <a:lstStyle/>
          <a:p>
            <a:pPr marL="174625" algn="ctr"/>
            <a:r>
              <a:rPr lang="ja-JP" altLang="en-US" sz="1150" dirty="0" smtClean="0">
                <a:latin typeface="ＭＳ Ｐ明朝" panose="02020600040205080304" pitchFamily="18" charset="-128"/>
                <a:ea typeface="ＭＳ Ｐ明朝" panose="02020600040205080304" pitchFamily="18" charset="-128"/>
                <a:cs typeface="Meiryo UI" panose="020B0604030504040204" pitchFamily="50" charset="-128"/>
              </a:rPr>
              <a:t> 図４　各地点における表層の塩分、</a:t>
            </a:r>
            <a:r>
              <a:rPr lang="en-US" altLang="ja-JP" sz="1150" dirty="0" smtClean="0">
                <a:latin typeface="ＭＳ Ｐ明朝" panose="02020600040205080304" pitchFamily="18" charset="-128"/>
                <a:ea typeface="ＭＳ Ｐ明朝" panose="02020600040205080304" pitchFamily="18" charset="-128"/>
                <a:cs typeface="Meiryo UI" panose="020B0604030504040204" pitchFamily="50" charset="-128"/>
              </a:rPr>
              <a:t>COD</a:t>
            </a:r>
            <a:r>
              <a:rPr lang="ja-JP" altLang="en-US" sz="1150" dirty="0" err="1" smtClean="0">
                <a:latin typeface="ＭＳ Ｐ明朝" panose="02020600040205080304" pitchFamily="18" charset="-128"/>
                <a:ea typeface="ＭＳ Ｐ明朝" panose="02020600040205080304" pitchFamily="18" charset="-128"/>
                <a:cs typeface="Meiryo UI" panose="020B0604030504040204" pitchFamily="50" charset="-128"/>
              </a:rPr>
              <a:t>、</a:t>
            </a:r>
            <a:endParaRPr lang="en-US" altLang="ja-JP" sz="115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gn="ctr"/>
            <a:r>
              <a:rPr lang="ja-JP" altLang="en-US" sz="1150" spc="-100" dirty="0" smtClean="0">
                <a:latin typeface="ＭＳ Ｐ明朝" panose="02020600040205080304" pitchFamily="18" charset="-128"/>
                <a:ea typeface="ＭＳ Ｐ明朝" panose="02020600040205080304" pitchFamily="18" charset="-128"/>
                <a:cs typeface="Meiryo UI" panose="020B0604030504040204" pitchFamily="50" charset="-128"/>
              </a:rPr>
              <a:t>全窒素、全</a:t>
            </a:r>
            <a:r>
              <a:rPr lang="ja-JP" altLang="en-US" sz="1150" spc="-100" dirty="0" err="1" smtClean="0">
                <a:latin typeface="ＭＳ Ｐ明朝" panose="02020600040205080304" pitchFamily="18" charset="-128"/>
                <a:ea typeface="ＭＳ Ｐ明朝" panose="02020600040205080304" pitchFamily="18" charset="-128"/>
                <a:cs typeface="Meiryo UI" panose="020B0604030504040204" pitchFamily="50" charset="-128"/>
              </a:rPr>
              <a:t>りんの</a:t>
            </a:r>
            <a:r>
              <a:rPr lang="ja-JP" altLang="en-US" sz="1150" spc="-100" dirty="0" smtClean="0">
                <a:latin typeface="ＭＳ Ｐ明朝" panose="02020600040205080304" pitchFamily="18" charset="-128"/>
                <a:ea typeface="ＭＳ Ｐ明朝" panose="02020600040205080304" pitchFamily="18" charset="-128"/>
                <a:cs typeface="Meiryo UI" panose="020B0604030504040204" pitchFamily="50" charset="-128"/>
              </a:rPr>
              <a:t>濃度及び底層の</a:t>
            </a:r>
            <a:r>
              <a:rPr lang="en-US" altLang="ja-JP" sz="1150" spc="-100" dirty="0" smtClean="0">
                <a:latin typeface="ＭＳ Ｐ明朝" panose="02020600040205080304" pitchFamily="18" charset="-128"/>
                <a:ea typeface="ＭＳ Ｐ明朝" panose="02020600040205080304" pitchFamily="18" charset="-128"/>
                <a:cs typeface="Meiryo UI" panose="020B0604030504040204" pitchFamily="50" charset="-128"/>
              </a:rPr>
              <a:t>DO</a:t>
            </a:r>
            <a:r>
              <a:rPr lang="ja-JP" altLang="en-US" sz="1150" spc="-100" dirty="0" smtClean="0">
                <a:latin typeface="ＭＳ Ｐ明朝" panose="02020600040205080304" pitchFamily="18" charset="-128"/>
                <a:ea typeface="ＭＳ Ｐ明朝" panose="02020600040205080304" pitchFamily="18" charset="-128"/>
                <a:cs typeface="Meiryo UI" panose="020B0604030504040204" pitchFamily="50" charset="-128"/>
              </a:rPr>
              <a:t>濃度</a:t>
            </a:r>
            <a:endParaRPr lang="en-US" altLang="ja-JP" sz="1150" spc="-1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gn="ctr"/>
            <a:r>
              <a:rPr lang="ja-JP" altLang="en-US" sz="1050" spc="-100" dirty="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050" spc="-100" dirty="0" smtClean="0">
                <a:latin typeface="ＭＳ Ｐ明朝" panose="02020600040205080304" pitchFamily="18" charset="-128"/>
                <a:ea typeface="ＭＳ Ｐ明朝" panose="02020600040205080304" pitchFamily="18" charset="-128"/>
                <a:cs typeface="Meiryo UI" panose="020B0604030504040204" pitchFamily="50" charset="-128"/>
              </a:rPr>
              <a:t>常時監視の結果は調査月の結果を引用）</a:t>
            </a:r>
            <a:endParaRPr lang="en-US" altLang="ja-JP" sz="1050" spc="-100" dirty="0">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60" name="テキスト ボックス 59"/>
          <p:cNvSpPr txBox="1"/>
          <p:nvPr/>
        </p:nvSpPr>
        <p:spPr>
          <a:xfrm>
            <a:off x="-7912" y="7515272"/>
            <a:ext cx="9714175" cy="2054409"/>
          </a:xfrm>
          <a:prstGeom prst="rect">
            <a:avLst/>
          </a:prstGeom>
          <a:noFill/>
          <a:ln w="9525">
            <a:noFill/>
          </a:ln>
        </p:spPr>
        <p:txBody>
          <a:bodyPr wrap="square" rtlCol="0">
            <a:spAutoFit/>
          </a:bodyPr>
          <a:lstStyle/>
          <a:p>
            <a:pPr marL="174625">
              <a:lnSpc>
                <a:spcPts val="1700"/>
              </a:lnSpc>
            </a:pPr>
            <a:r>
              <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rPr>
              <a:t>〇 ①～⑦全地点の全窒素、全</a:t>
            </a:r>
            <a:r>
              <a:rPr lang="ja-JP" altLang="en-US" sz="1400" dirty="0" err="1">
                <a:latin typeface="ＭＳ Ｐ明朝" panose="02020600040205080304" pitchFamily="18" charset="-128"/>
                <a:ea typeface="ＭＳ Ｐ明朝" panose="02020600040205080304" pitchFamily="18" charset="-128"/>
                <a:cs typeface="Meiryo UI" panose="020B0604030504040204" pitchFamily="50" charset="-128"/>
              </a:rPr>
              <a:t>りんの</a:t>
            </a:r>
            <a:r>
              <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rPr>
              <a:t>濃度において</a:t>
            </a: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、直近の府</a:t>
            </a:r>
            <a:r>
              <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rPr>
              <a:t>の常時監視の</a:t>
            </a: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地点（➊</a:t>
            </a:r>
            <a:r>
              <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➋）より</a:t>
            </a:r>
            <a:r>
              <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rPr>
              <a:t>も高い傾向が確認</a:t>
            </a: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された。</a:t>
            </a:r>
            <a:endParaRPr lang="en-US" altLang="ja-JP" sz="1400" dirty="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700"/>
              </a:lnSpc>
            </a:pPr>
            <a:r>
              <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rPr>
              <a:t>〇 </a:t>
            </a:r>
            <a:r>
              <a:rPr lang="ja-JP" altLang="en-US" sz="1400" spc="-60" dirty="0">
                <a:latin typeface="ＭＳ Ｐ明朝" panose="02020600040205080304" pitchFamily="18" charset="-128"/>
                <a:ea typeface="ＭＳ Ｐ明朝" panose="02020600040205080304" pitchFamily="18" charset="-128"/>
                <a:cs typeface="Meiryo UI" panose="020B0604030504040204" pitchFamily="50" charset="-128"/>
              </a:rPr>
              <a:t>河川からの流入水量が多い①、</a:t>
            </a:r>
            <a:r>
              <a:rPr lang="ja-JP" altLang="en-US" sz="1400" spc="-60" dirty="0" smtClean="0">
                <a:latin typeface="ＭＳ Ｐ明朝" panose="02020600040205080304" pitchFamily="18" charset="-128"/>
                <a:ea typeface="ＭＳ Ｐ明朝" panose="02020600040205080304" pitchFamily="18" charset="-128"/>
                <a:cs typeface="Meiryo UI" panose="020B0604030504040204" pitchFamily="50" charset="-128"/>
              </a:rPr>
              <a:t>②及び④の地点において、アンモニア性窒素、硝酸性窒素、亜硝酸性窒素の濃度の合計が他の</a:t>
            </a:r>
            <a:endParaRPr lang="en-US" altLang="ja-JP" sz="1400" spc="-6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700"/>
              </a:lnSpc>
            </a:pPr>
            <a:r>
              <a:rPr lang="ja-JP" altLang="en-US" sz="1400" spc="-6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400" spc="-60" dirty="0" smtClean="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400" spc="-80" dirty="0" smtClean="0">
                <a:latin typeface="ＭＳ Ｐ明朝" panose="02020600040205080304" pitchFamily="18" charset="-128"/>
                <a:ea typeface="ＭＳ Ｐ明朝" panose="02020600040205080304" pitchFamily="18" charset="-128"/>
                <a:cs typeface="Meiryo UI" panose="020B0604030504040204" pitchFamily="50" charset="-128"/>
              </a:rPr>
              <a:t>地点に比べて高い傾向にあり、また、表層の塩分濃度</a:t>
            </a:r>
            <a:r>
              <a:rPr lang="ja-JP" altLang="en-US" sz="1400" spc="-80" dirty="0">
                <a:latin typeface="ＭＳ Ｐ明朝" panose="02020600040205080304" pitchFamily="18" charset="-128"/>
                <a:ea typeface="ＭＳ Ｐ明朝" panose="02020600040205080304" pitchFamily="18" charset="-128"/>
                <a:cs typeface="Meiryo UI" panose="020B0604030504040204" pitchFamily="50" charset="-128"/>
              </a:rPr>
              <a:t>が底層や直近の常時監視地点</a:t>
            </a:r>
            <a:r>
              <a:rPr lang="ja-JP" altLang="en-US" sz="1400" spc="-80" dirty="0" smtClean="0">
                <a:latin typeface="ＭＳ Ｐ明朝" panose="02020600040205080304" pitchFamily="18" charset="-128"/>
                <a:ea typeface="ＭＳ Ｐ明朝" panose="02020600040205080304" pitchFamily="18" charset="-128"/>
                <a:cs typeface="Meiryo UI" panose="020B0604030504040204" pitchFamily="50" charset="-128"/>
              </a:rPr>
              <a:t>➊、➋に</a:t>
            </a:r>
            <a:r>
              <a:rPr lang="ja-JP" altLang="en-US" sz="1400" spc="-80" dirty="0">
                <a:latin typeface="ＭＳ Ｐ明朝" panose="02020600040205080304" pitchFamily="18" charset="-128"/>
                <a:ea typeface="ＭＳ Ｐ明朝" panose="02020600040205080304" pitchFamily="18" charset="-128"/>
                <a:cs typeface="Meiryo UI" panose="020B0604030504040204" pitchFamily="50" charset="-128"/>
              </a:rPr>
              <a:t>比べて低い結果</a:t>
            </a:r>
            <a:r>
              <a:rPr lang="ja-JP" altLang="en-US" sz="1400" spc="-80" dirty="0" smtClean="0">
                <a:latin typeface="ＭＳ Ｐ明朝" panose="02020600040205080304" pitchFamily="18" charset="-128"/>
                <a:ea typeface="ＭＳ Ｐ明朝" panose="02020600040205080304" pitchFamily="18" charset="-128"/>
                <a:cs typeface="Meiryo UI" panose="020B0604030504040204" pitchFamily="50" charset="-128"/>
              </a:rPr>
              <a:t>が確認</a:t>
            </a:r>
            <a:r>
              <a:rPr lang="ja-JP" altLang="en-US" sz="1400" spc="-80" dirty="0">
                <a:latin typeface="ＭＳ Ｐ明朝" panose="02020600040205080304" pitchFamily="18" charset="-128"/>
                <a:ea typeface="ＭＳ Ｐ明朝" panose="02020600040205080304" pitchFamily="18" charset="-128"/>
                <a:cs typeface="Meiryo UI" panose="020B0604030504040204" pitchFamily="50" charset="-128"/>
              </a:rPr>
              <a:t>された。</a:t>
            </a:r>
            <a:endParaRPr lang="en-US" altLang="ja-JP" sz="1400" spc="-80" dirty="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700"/>
              </a:lnSpc>
            </a:pPr>
            <a:r>
              <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rPr>
              <a:t>〇 </a:t>
            </a: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河川の影響を受けやすい①～④の地点の塩分濃度（平均値）は、表層の濃度が低く、底層との濃度差が大きいが、その他の　</a:t>
            </a:r>
            <a:endParaRPr lang="en-US" altLang="ja-JP" sz="14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700"/>
              </a:lnSpc>
            </a:pPr>
            <a:r>
              <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　⑤～⑦の</a:t>
            </a:r>
            <a:r>
              <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rPr>
              <a:t>地点で</a:t>
            </a: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は、その</a:t>
            </a:r>
            <a:r>
              <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rPr>
              <a:t>差</a:t>
            </a: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が</a:t>
            </a:r>
            <a:r>
              <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rPr>
              <a:t>小</a:t>
            </a: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さかった。</a:t>
            </a:r>
            <a:endParaRPr lang="en-US" altLang="ja-JP" sz="14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700"/>
              </a:lnSpc>
            </a:pPr>
            <a:r>
              <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　</a:t>
            </a:r>
            <a:r>
              <a:rPr lang="en-US" altLang="ja-JP" sz="1400" spc="-20" dirty="0" smtClean="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400" spc="-20" dirty="0" smtClean="0">
                <a:latin typeface="ＭＳ Ｐ明朝" panose="02020600040205080304" pitchFamily="18" charset="-128"/>
                <a:ea typeface="ＭＳ Ｐ明朝" panose="02020600040205080304" pitchFamily="18" charset="-128"/>
                <a:cs typeface="Meiryo UI" panose="020B0604030504040204" pitchFamily="50" charset="-128"/>
              </a:rPr>
              <a:t>①～④の塩分濃度平均値　表層：</a:t>
            </a:r>
            <a:r>
              <a:rPr lang="en-US" altLang="ja-JP" sz="1400" spc="-20" dirty="0" smtClean="0">
                <a:latin typeface="ＭＳ Ｐ明朝" panose="02020600040205080304" pitchFamily="18" charset="-128"/>
                <a:ea typeface="ＭＳ Ｐ明朝" panose="02020600040205080304" pitchFamily="18" charset="-128"/>
                <a:cs typeface="Meiryo UI" panose="020B0604030504040204" pitchFamily="50" charset="-128"/>
              </a:rPr>
              <a:t>19mg/L</a:t>
            </a:r>
            <a:r>
              <a:rPr lang="ja-JP" altLang="en-US" sz="1400" spc="-20" dirty="0" err="1" smtClean="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400" spc="-20" dirty="0" smtClean="0">
                <a:latin typeface="ＭＳ Ｐ明朝" panose="02020600040205080304" pitchFamily="18" charset="-128"/>
                <a:ea typeface="ＭＳ Ｐ明朝" panose="02020600040205080304" pitchFamily="18" charset="-128"/>
                <a:cs typeface="Meiryo UI" panose="020B0604030504040204" pitchFamily="50" charset="-128"/>
              </a:rPr>
              <a:t>底層</a:t>
            </a:r>
            <a:r>
              <a:rPr lang="ja-JP" altLang="en-US" sz="1400" spc="-20" dirty="0">
                <a:latin typeface="ＭＳ Ｐ明朝" panose="02020600040205080304" pitchFamily="18" charset="-128"/>
                <a:ea typeface="ＭＳ Ｐ明朝" panose="02020600040205080304" pitchFamily="18" charset="-128"/>
                <a:cs typeface="Meiryo UI" panose="020B0604030504040204" pitchFamily="50" charset="-128"/>
              </a:rPr>
              <a:t>：</a:t>
            </a:r>
            <a:r>
              <a:rPr lang="en-US" altLang="ja-JP" sz="1400" spc="-20" dirty="0" smtClean="0">
                <a:latin typeface="ＭＳ Ｐ明朝" panose="02020600040205080304" pitchFamily="18" charset="-128"/>
                <a:ea typeface="ＭＳ Ｐ明朝" panose="02020600040205080304" pitchFamily="18" charset="-128"/>
                <a:cs typeface="Meiryo UI" panose="020B0604030504040204" pitchFamily="50" charset="-128"/>
              </a:rPr>
              <a:t>28mg/L</a:t>
            </a:r>
            <a:r>
              <a:rPr lang="ja-JP" altLang="en-US" sz="1400" spc="-2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400" spc="-20" dirty="0" smtClean="0">
                <a:latin typeface="ＭＳ Ｐ明朝" panose="02020600040205080304" pitchFamily="18" charset="-128"/>
                <a:ea typeface="ＭＳ Ｐ明朝" panose="02020600040205080304" pitchFamily="18" charset="-128"/>
                <a:cs typeface="Meiryo UI" panose="020B0604030504040204" pitchFamily="50" charset="-128"/>
              </a:rPr>
              <a:t>⑤～⑦の地点の塩分濃度平均値　表層</a:t>
            </a:r>
            <a:r>
              <a:rPr lang="en-US" altLang="ja-JP" sz="1400" spc="-20" dirty="0" smtClean="0">
                <a:latin typeface="ＭＳ Ｐ明朝" panose="02020600040205080304" pitchFamily="18" charset="-128"/>
                <a:ea typeface="ＭＳ Ｐ明朝" panose="02020600040205080304" pitchFamily="18" charset="-128"/>
                <a:cs typeface="Meiryo UI" panose="020B0604030504040204" pitchFamily="50" charset="-128"/>
              </a:rPr>
              <a:t>28mg/L</a:t>
            </a:r>
            <a:r>
              <a:rPr lang="ja-JP" altLang="en-US" sz="1400" spc="-20" dirty="0" err="1">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400" spc="-20" dirty="0" smtClean="0">
                <a:latin typeface="ＭＳ Ｐ明朝" panose="02020600040205080304" pitchFamily="18" charset="-128"/>
                <a:ea typeface="ＭＳ Ｐ明朝" panose="02020600040205080304" pitchFamily="18" charset="-128"/>
                <a:cs typeface="Meiryo UI" panose="020B0604030504040204" pitchFamily="50" charset="-128"/>
              </a:rPr>
              <a:t>底層</a:t>
            </a:r>
            <a:r>
              <a:rPr lang="en-US" altLang="ja-JP" sz="1400" spc="-20" dirty="0" smtClean="0">
                <a:latin typeface="ＭＳ Ｐ明朝" panose="02020600040205080304" pitchFamily="18" charset="-128"/>
                <a:ea typeface="ＭＳ Ｐ明朝" panose="02020600040205080304" pitchFamily="18" charset="-128"/>
                <a:cs typeface="Meiryo UI" panose="020B0604030504040204" pitchFamily="50" charset="-128"/>
              </a:rPr>
              <a:t>29mg/L</a:t>
            </a:r>
          </a:p>
          <a:p>
            <a:pPr marL="174625">
              <a:lnSpc>
                <a:spcPts val="1700"/>
              </a:lnSpc>
            </a:pP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〇 </a:t>
            </a:r>
            <a:r>
              <a:rPr lang="en-US" altLang="ja-JP" sz="1400" spc="-40" dirty="0" smtClean="0">
                <a:latin typeface="ＭＳ Ｐ明朝" panose="02020600040205080304" pitchFamily="18" charset="-128"/>
                <a:ea typeface="ＭＳ Ｐ明朝" panose="02020600040205080304" pitchFamily="18" charset="-128"/>
                <a:cs typeface="Meiryo UI" panose="020B0604030504040204" pitchFamily="50" charset="-128"/>
              </a:rPr>
              <a:t>DO</a:t>
            </a:r>
            <a:r>
              <a:rPr lang="ja-JP" altLang="en-US" sz="1400" spc="-40" dirty="0" smtClean="0">
                <a:latin typeface="ＭＳ Ｐ明朝" panose="02020600040205080304" pitchFamily="18" charset="-128"/>
                <a:ea typeface="ＭＳ Ｐ明朝" panose="02020600040205080304" pitchFamily="18" charset="-128"/>
                <a:cs typeface="Meiryo UI" panose="020B0604030504040204" pitchFamily="50" charset="-128"/>
              </a:rPr>
              <a:t>については大阪湾北部、大阪湾南部ともに表層に比べて底層が低く、特に晴天日が続く夏季（９月２日）に</a:t>
            </a:r>
            <a:r>
              <a:rPr lang="ja-JP" altLang="en-US" sz="1400" spc="-40" dirty="0">
                <a:latin typeface="ＭＳ Ｐ明朝" panose="02020600040205080304" pitchFamily="18" charset="-128"/>
                <a:ea typeface="ＭＳ Ｐ明朝" panose="02020600040205080304" pitchFamily="18" charset="-128"/>
                <a:cs typeface="Meiryo UI" panose="020B0604030504040204" pitchFamily="50" charset="-128"/>
              </a:rPr>
              <a:t>は</a:t>
            </a:r>
            <a:r>
              <a:rPr lang="ja-JP" altLang="en-US" sz="1400" spc="-40" dirty="0" smtClean="0">
                <a:latin typeface="ＭＳ Ｐ明朝" panose="02020600040205080304" pitchFamily="18" charset="-128"/>
                <a:ea typeface="ＭＳ Ｐ明朝" panose="02020600040205080304" pitchFamily="18" charset="-128"/>
                <a:cs typeface="Meiryo UI" panose="020B0604030504040204" pitchFamily="50" charset="-128"/>
              </a:rPr>
              <a:t>、生物にとって</a:t>
            </a:r>
            <a:endParaRPr lang="en-US" altLang="ja-JP" sz="1400" spc="-4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700"/>
              </a:lnSpc>
            </a:pPr>
            <a:r>
              <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　生息に厳しい濃度（</a:t>
            </a:r>
            <a:r>
              <a:rPr lang="en-US" altLang="ja-JP" sz="1400" dirty="0" smtClean="0">
                <a:latin typeface="ＭＳ Ｐ明朝" panose="02020600040205080304" pitchFamily="18" charset="-128"/>
                <a:ea typeface="ＭＳ Ｐ明朝" panose="02020600040205080304" pitchFamily="18" charset="-128"/>
                <a:cs typeface="Meiryo UI" panose="020B0604030504040204" pitchFamily="50" charset="-128"/>
              </a:rPr>
              <a:t>2mg/L</a:t>
            </a: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以下）である</a:t>
            </a:r>
            <a:r>
              <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rPr>
              <a:t>地点</a:t>
            </a: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が確認された。</a:t>
            </a:r>
            <a:endPar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700"/>
              </a:lnSpc>
            </a:pPr>
            <a:endParaRPr lang="en-US" altLang="ja-JP" sz="1400" dirty="0">
              <a:latin typeface="ＭＳ Ｐ明朝" panose="02020600040205080304" pitchFamily="18" charset="-128"/>
              <a:ea typeface="ＭＳ Ｐ明朝" panose="02020600040205080304" pitchFamily="18" charset="-128"/>
              <a:cs typeface="Meiryo UI" panose="020B0604030504040204" pitchFamily="50" charset="-128"/>
            </a:endParaRPr>
          </a:p>
        </p:txBody>
      </p:sp>
      <p:pic>
        <p:nvPicPr>
          <p:cNvPr id="47" name="図 46"/>
          <p:cNvPicPr>
            <a:picLocks noChangeAspect="1"/>
          </p:cNvPicPr>
          <p:nvPr/>
        </p:nvPicPr>
        <p:blipFill>
          <a:blip r:embed="rId4"/>
          <a:stretch>
            <a:fillRect/>
          </a:stretch>
        </p:blipFill>
        <p:spPr>
          <a:xfrm>
            <a:off x="9818626" y="696144"/>
            <a:ext cx="2990886" cy="1701908"/>
          </a:xfrm>
          <a:prstGeom prst="rect">
            <a:avLst/>
          </a:prstGeom>
        </p:spPr>
      </p:pic>
      <p:pic>
        <p:nvPicPr>
          <p:cNvPr id="48" name="図 47"/>
          <p:cNvPicPr>
            <a:picLocks noChangeAspect="1"/>
          </p:cNvPicPr>
          <p:nvPr/>
        </p:nvPicPr>
        <p:blipFill>
          <a:blip r:embed="rId5"/>
          <a:stretch>
            <a:fillRect/>
          </a:stretch>
        </p:blipFill>
        <p:spPr>
          <a:xfrm>
            <a:off x="9813485" y="2363958"/>
            <a:ext cx="2983188" cy="1697528"/>
          </a:xfrm>
          <a:prstGeom prst="rect">
            <a:avLst/>
          </a:prstGeom>
        </p:spPr>
      </p:pic>
      <p:pic>
        <p:nvPicPr>
          <p:cNvPr id="50" name="図 49"/>
          <p:cNvPicPr>
            <a:picLocks noChangeAspect="1"/>
          </p:cNvPicPr>
          <p:nvPr/>
        </p:nvPicPr>
        <p:blipFill>
          <a:blip r:embed="rId6"/>
          <a:stretch>
            <a:fillRect/>
          </a:stretch>
        </p:blipFill>
        <p:spPr>
          <a:xfrm>
            <a:off x="9809275" y="4023080"/>
            <a:ext cx="2978025" cy="1694590"/>
          </a:xfrm>
          <a:prstGeom prst="rect">
            <a:avLst/>
          </a:prstGeom>
        </p:spPr>
      </p:pic>
      <p:pic>
        <p:nvPicPr>
          <p:cNvPr id="52" name="図 51"/>
          <p:cNvPicPr>
            <a:picLocks noChangeAspect="1"/>
          </p:cNvPicPr>
          <p:nvPr/>
        </p:nvPicPr>
        <p:blipFill>
          <a:blip r:embed="rId7"/>
          <a:stretch>
            <a:fillRect/>
          </a:stretch>
        </p:blipFill>
        <p:spPr>
          <a:xfrm>
            <a:off x="9817976" y="7327760"/>
            <a:ext cx="2991536" cy="1702278"/>
          </a:xfrm>
          <a:prstGeom prst="rect">
            <a:avLst/>
          </a:prstGeom>
        </p:spPr>
      </p:pic>
      <p:pic>
        <p:nvPicPr>
          <p:cNvPr id="8" name="図 7"/>
          <p:cNvPicPr>
            <a:picLocks noChangeAspect="1"/>
          </p:cNvPicPr>
          <p:nvPr/>
        </p:nvPicPr>
        <p:blipFill>
          <a:blip r:embed="rId8"/>
          <a:stretch>
            <a:fillRect/>
          </a:stretch>
        </p:blipFill>
        <p:spPr>
          <a:xfrm>
            <a:off x="9739935" y="5686514"/>
            <a:ext cx="3078772" cy="1748298"/>
          </a:xfrm>
          <a:prstGeom prst="rect">
            <a:avLst/>
          </a:prstGeom>
        </p:spPr>
      </p:pic>
      <p:sp>
        <p:nvSpPr>
          <p:cNvPr id="57" name="下カーブ矢印 56"/>
          <p:cNvSpPr/>
          <p:nvPr/>
        </p:nvSpPr>
        <p:spPr>
          <a:xfrm rot="882620">
            <a:off x="9489646" y="645808"/>
            <a:ext cx="948759" cy="496129"/>
          </a:xfrm>
          <a:prstGeom prst="curvedDownArrow">
            <a:avLst>
              <a:gd name="adj1" fmla="val 25000"/>
              <a:gd name="adj2" fmla="val 50000"/>
              <a:gd name="adj3" fmla="val 2984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9" name="図 8"/>
          <p:cNvPicPr>
            <a:picLocks noChangeAspect="1"/>
          </p:cNvPicPr>
          <p:nvPr/>
        </p:nvPicPr>
        <p:blipFill>
          <a:blip r:embed="rId9"/>
          <a:stretch>
            <a:fillRect/>
          </a:stretch>
        </p:blipFill>
        <p:spPr>
          <a:xfrm>
            <a:off x="496144" y="870638"/>
            <a:ext cx="2768419" cy="6190133"/>
          </a:xfrm>
          <a:prstGeom prst="rect">
            <a:avLst/>
          </a:prstGeom>
        </p:spPr>
      </p:pic>
      <p:pic>
        <p:nvPicPr>
          <p:cNvPr id="12" name="図 11"/>
          <p:cNvPicPr>
            <a:picLocks noChangeAspect="1"/>
          </p:cNvPicPr>
          <p:nvPr/>
        </p:nvPicPr>
        <p:blipFill>
          <a:blip r:embed="rId10"/>
          <a:stretch>
            <a:fillRect/>
          </a:stretch>
        </p:blipFill>
        <p:spPr>
          <a:xfrm>
            <a:off x="6550695" y="857595"/>
            <a:ext cx="2774253" cy="6203176"/>
          </a:xfrm>
          <a:prstGeom prst="rect">
            <a:avLst/>
          </a:prstGeom>
        </p:spPr>
      </p:pic>
      <p:pic>
        <p:nvPicPr>
          <p:cNvPr id="13" name="図 12"/>
          <p:cNvPicPr>
            <a:picLocks noChangeAspect="1"/>
          </p:cNvPicPr>
          <p:nvPr/>
        </p:nvPicPr>
        <p:blipFill>
          <a:blip r:embed="rId11"/>
          <a:stretch>
            <a:fillRect/>
          </a:stretch>
        </p:blipFill>
        <p:spPr>
          <a:xfrm>
            <a:off x="3529384" y="5581248"/>
            <a:ext cx="2749732" cy="1479523"/>
          </a:xfrm>
          <a:prstGeom prst="rect">
            <a:avLst/>
          </a:prstGeom>
        </p:spPr>
      </p:pic>
    </p:spTree>
    <p:extLst>
      <p:ext uri="{BB962C8B-B14F-4D97-AF65-F5344CB8AC3E}">
        <p14:creationId xmlns:p14="http://schemas.microsoft.com/office/powerpoint/2010/main" val="182630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p:cNvPicPr>
            <a:picLocks noChangeAspect="1"/>
          </p:cNvPicPr>
          <p:nvPr/>
        </p:nvPicPr>
        <p:blipFill>
          <a:blip r:embed="rId3"/>
          <a:stretch>
            <a:fillRect/>
          </a:stretch>
        </p:blipFill>
        <p:spPr>
          <a:xfrm>
            <a:off x="424136" y="840160"/>
            <a:ext cx="5956026" cy="2955975"/>
          </a:xfrm>
          <a:prstGeom prst="rect">
            <a:avLst/>
          </a:prstGeom>
        </p:spPr>
      </p:pic>
      <p:sp>
        <p:nvSpPr>
          <p:cNvPr id="38" name="正方形/長方形 37"/>
          <p:cNvSpPr/>
          <p:nvPr/>
        </p:nvSpPr>
        <p:spPr>
          <a:xfrm>
            <a:off x="3952764" y="2166049"/>
            <a:ext cx="224458" cy="2317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3736740" y="3248300"/>
            <a:ext cx="224458" cy="2317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3"/>
          <p:cNvSpPr txBox="1">
            <a:spLocks noChangeArrowheads="1"/>
          </p:cNvSpPr>
          <p:nvPr/>
        </p:nvSpPr>
        <p:spPr bwMode="auto">
          <a:xfrm>
            <a:off x="0" y="-83503"/>
            <a:ext cx="12801599" cy="568874"/>
          </a:xfrm>
          <a:prstGeom prst="rect">
            <a:avLst/>
          </a:prstGeom>
          <a:solidFill>
            <a:srgbClr val="0000FF"/>
          </a:solidFill>
          <a:ln w="9525">
            <a:noFill/>
            <a:miter lim="800000"/>
            <a:headEnd/>
            <a:tailEnd/>
          </a:ln>
        </p:spPr>
        <p:txBody>
          <a:bodyPr wrap="square" anchor="ctr">
            <a:spAutoFit/>
          </a:bodyPr>
          <a:lstStyle/>
          <a:p>
            <a:pPr algn="ctr">
              <a:lnSpc>
                <a:spcPct val="150000"/>
              </a:lnSpc>
            </a:pPr>
            <a:r>
              <a:rPr lang="ja-JP" altLang="en-US" sz="2400" b="1" dirty="0">
                <a:solidFill>
                  <a:schemeClr val="bg1"/>
                </a:solidFill>
                <a:latin typeface="Meiryo UI" pitchFamily="50" charset="-128"/>
                <a:ea typeface="Meiryo UI" pitchFamily="50" charset="-128"/>
                <a:cs typeface="Meiryo UI" pitchFamily="50" charset="-128"/>
              </a:rPr>
              <a:t>令和元年度大阪</a:t>
            </a:r>
            <a:r>
              <a:rPr lang="ja-JP" altLang="en-US" sz="2400" b="1" dirty="0" err="1">
                <a:solidFill>
                  <a:schemeClr val="bg1"/>
                </a:solidFill>
                <a:latin typeface="Meiryo UI" pitchFamily="50" charset="-128"/>
                <a:ea typeface="Meiryo UI" pitchFamily="50" charset="-128"/>
                <a:cs typeface="Meiryo UI" pitchFamily="50" charset="-128"/>
              </a:rPr>
              <a:t>湾湾</a:t>
            </a:r>
            <a:r>
              <a:rPr lang="ja-JP" altLang="en-US" sz="2400" b="1" dirty="0">
                <a:solidFill>
                  <a:schemeClr val="bg1"/>
                </a:solidFill>
                <a:latin typeface="Meiryo UI" pitchFamily="50" charset="-128"/>
                <a:ea typeface="Meiryo UI" pitchFamily="50" charset="-128"/>
                <a:cs typeface="Meiryo UI" pitchFamily="50" charset="-128"/>
              </a:rPr>
              <a:t>奥部における栄養塩類実態調査結果</a:t>
            </a:r>
            <a:r>
              <a:rPr lang="ja-JP" altLang="en-US" sz="2400" b="1" dirty="0" smtClean="0">
                <a:solidFill>
                  <a:schemeClr val="bg1"/>
                </a:solidFill>
                <a:latin typeface="Meiryo UI" pitchFamily="50" charset="-128"/>
                <a:ea typeface="Meiryo UI" pitchFamily="50" charset="-128"/>
                <a:cs typeface="Meiryo UI" pitchFamily="50" charset="-128"/>
              </a:rPr>
              <a:t>（②泉大津旧港調査結果</a:t>
            </a:r>
            <a:r>
              <a:rPr lang="ja-JP" altLang="en-US" sz="2400" b="1" dirty="0">
                <a:solidFill>
                  <a:schemeClr val="bg1"/>
                </a:solidFill>
                <a:latin typeface="Meiryo UI" pitchFamily="50" charset="-128"/>
                <a:ea typeface="Meiryo UI" pitchFamily="50" charset="-128"/>
                <a:cs typeface="Meiryo UI" pitchFamily="50" charset="-128"/>
              </a:rPr>
              <a:t>）</a:t>
            </a:r>
          </a:p>
        </p:txBody>
      </p:sp>
      <p:sp>
        <p:nvSpPr>
          <p:cNvPr id="7" name="テキスト ボックス 6"/>
          <p:cNvSpPr txBox="1"/>
          <p:nvPr/>
        </p:nvSpPr>
        <p:spPr>
          <a:xfrm>
            <a:off x="4836758" y="9265096"/>
            <a:ext cx="2212114" cy="281808"/>
          </a:xfrm>
          <a:prstGeom prst="rect">
            <a:avLst/>
          </a:prstGeom>
          <a:noFill/>
          <a:ln w="9525">
            <a:noFill/>
          </a:ln>
        </p:spPr>
        <p:txBody>
          <a:bodyPr wrap="square" rtlCol="0">
            <a:spAutoFit/>
          </a:bodyPr>
          <a:lstStyle/>
          <a:p>
            <a:pPr marL="174625" algn="ctr">
              <a:lnSpc>
                <a:spcPts val="1700"/>
              </a:lnSpc>
            </a:pPr>
            <a:r>
              <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rPr>
              <a:t>3</a:t>
            </a:r>
          </a:p>
        </p:txBody>
      </p:sp>
      <p:sp>
        <p:nvSpPr>
          <p:cNvPr id="51" name="角丸四角形 50"/>
          <p:cNvSpPr/>
          <p:nvPr/>
        </p:nvSpPr>
        <p:spPr>
          <a:xfrm>
            <a:off x="95039" y="7305392"/>
            <a:ext cx="8682025" cy="1953512"/>
          </a:xfrm>
          <a:prstGeom prst="roundRect">
            <a:avLst>
              <a:gd name="adj" fmla="val 13370"/>
            </a:avLst>
          </a:prstGeom>
          <a:noFill/>
          <a:ln w="3810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 name="テキスト ボックス 51"/>
          <p:cNvSpPr txBox="1"/>
          <p:nvPr/>
        </p:nvSpPr>
        <p:spPr>
          <a:xfrm>
            <a:off x="280120" y="7160700"/>
            <a:ext cx="748830" cy="276999"/>
          </a:xfrm>
          <a:prstGeom prst="rect">
            <a:avLst/>
          </a:prstGeom>
          <a:solidFill>
            <a:srgbClr val="0000FF"/>
          </a:solidFill>
          <a:ln w="9525">
            <a:noFill/>
          </a:ln>
        </p:spPr>
        <p:txBody>
          <a:bodyPr wrap="square" rtlCol="0">
            <a:spAutoFit/>
          </a:bodyPr>
          <a:lstStyle/>
          <a:p>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まとめ</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64097" y="682171"/>
            <a:ext cx="12601399" cy="6356901"/>
          </a:xfrm>
          <a:prstGeom prst="roundRect">
            <a:avLst>
              <a:gd name="adj" fmla="val 5670"/>
            </a:avLst>
          </a:prstGeom>
          <a:noFill/>
          <a:ln w="3810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7" name="角丸四角形 56"/>
          <p:cNvSpPr/>
          <p:nvPr/>
        </p:nvSpPr>
        <p:spPr>
          <a:xfrm>
            <a:off x="8921081" y="7292494"/>
            <a:ext cx="3798902" cy="1966410"/>
          </a:xfrm>
          <a:prstGeom prst="roundRect">
            <a:avLst>
              <a:gd name="adj" fmla="val 16857"/>
            </a:avLst>
          </a:prstGeom>
          <a:noFill/>
          <a:ln w="3810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8" name="テキスト ボックス 57"/>
          <p:cNvSpPr txBox="1"/>
          <p:nvPr/>
        </p:nvSpPr>
        <p:spPr>
          <a:xfrm>
            <a:off x="9093844" y="7149371"/>
            <a:ext cx="1122613" cy="286246"/>
          </a:xfrm>
          <a:prstGeom prst="rect">
            <a:avLst/>
          </a:prstGeom>
          <a:solidFill>
            <a:srgbClr val="0000FF"/>
          </a:solidFill>
          <a:ln w="9525">
            <a:noFill/>
          </a:ln>
        </p:spPr>
        <p:txBody>
          <a:bodyPr wrap="square" rtlCol="0">
            <a:spAutoFit/>
          </a:bodyPr>
          <a:lstStyle/>
          <a:p>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今後</a:t>
            </a: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の対応</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p:cNvSpPr txBox="1"/>
          <p:nvPr/>
        </p:nvSpPr>
        <p:spPr>
          <a:xfrm>
            <a:off x="8777064" y="7378617"/>
            <a:ext cx="3974504" cy="1887696"/>
          </a:xfrm>
          <a:prstGeom prst="rect">
            <a:avLst/>
          </a:prstGeom>
          <a:noFill/>
          <a:ln w="9525">
            <a:noFill/>
          </a:ln>
        </p:spPr>
        <p:txBody>
          <a:bodyPr wrap="square" rtlCol="0">
            <a:spAutoFit/>
          </a:bodyPr>
          <a:lstStyle/>
          <a:p>
            <a:pPr marL="174625">
              <a:lnSpc>
                <a:spcPts val="2000"/>
              </a:lnSpc>
              <a:spcBef>
                <a:spcPts val="0"/>
              </a:spcBef>
            </a:pPr>
            <a:r>
              <a:rPr lang="ja-JP" altLang="en-US" sz="1400" spc="-20" dirty="0" smtClean="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400" spc="-80" dirty="0" smtClean="0">
                <a:latin typeface="ＭＳ Ｐ明朝" panose="02020600040205080304" pitchFamily="18" charset="-128"/>
                <a:ea typeface="ＭＳ Ｐ明朝" panose="02020600040205080304" pitchFamily="18" charset="-128"/>
                <a:cs typeface="Meiryo UI" panose="020B0604030504040204" pitchFamily="50" charset="-128"/>
              </a:rPr>
              <a:t>湾奥部における栄養塩類実態調査の結果を関係</a:t>
            </a:r>
            <a:r>
              <a:rPr lang="ja-JP" altLang="en-US" sz="1400" spc="-40" dirty="0" smtClean="0">
                <a:latin typeface="ＭＳ Ｐ明朝" panose="02020600040205080304" pitchFamily="18" charset="-128"/>
                <a:ea typeface="ＭＳ Ｐ明朝" panose="02020600040205080304" pitchFamily="18" charset="-128"/>
                <a:cs typeface="Meiryo UI" panose="020B0604030504040204" pitchFamily="50" charset="-128"/>
              </a:rPr>
              <a:t>機関に情報提供するな</a:t>
            </a:r>
            <a:r>
              <a:rPr lang="ja-JP" altLang="en-US" sz="1400" spc="-40" dirty="0">
                <a:latin typeface="ＭＳ Ｐ明朝" panose="02020600040205080304" pitchFamily="18" charset="-128"/>
                <a:ea typeface="ＭＳ Ｐ明朝" panose="02020600040205080304" pitchFamily="18" charset="-128"/>
                <a:cs typeface="Meiryo UI" panose="020B0604030504040204" pitchFamily="50" charset="-128"/>
              </a:rPr>
              <a:t>ど</a:t>
            </a:r>
            <a:r>
              <a:rPr lang="ja-JP" altLang="en-US" sz="1400" spc="-40" dirty="0" smtClean="0">
                <a:latin typeface="ＭＳ Ｐ明朝" panose="02020600040205080304" pitchFamily="18" charset="-128"/>
                <a:ea typeface="ＭＳ Ｐ明朝" panose="02020600040205080304" pitchFamily="18" charset="-128"/>
                <a:cs typeface="Meiryo UI" panose="020B0604030504040204" pitchFamily="50" charset="-128"/>
              </a:rPr>
              <a:t>、施策実施の働きかけを行う</a:t>
            </a:r>
            <a:r>
              <a:rPr lang="ja-JP" altLang="en-US" sz="1400" spc="-20" dirty="0" smtClean="0">
                <a:latin typeface="ＭＳ Ｐ明朝" panose="02020600040205080304" pitchFamily="18" charset="-128"/>
                <a:ea typeface="ＭＳ Ｐ明朝" panose="02020600040205080304" pitchFamily="18" charset="-128"/>
                <a:cs typeface="Meiryo UI" panose="020B0604030504040204" pitchFamily="50" charset="-128"/>
              </a:rPr>
              <a:t>。</a:t>
            </a:r>
            <a:endParaRPr lang="en-US" altLang="ja-JP" sz="1400" spc="-2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2000"/>
              </a:lnSpc>
              <a:spcBef>
                <a:spcPts val="0"/>
              </a:spcBef>
            </a:pPr>
            <a:r>
              <a:rPr lang="ja-JP" altLang="en-US" sz="1400" spc="-2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ま</a:t>
            </a:r>
            <a:r>
              <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rPr>
              <a:t>た</a:t>
            </a: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、豊かな大阪湾の創出に向け、湾奥部に</a:t>
            </a:r>
            <a:endParaRPr lang="en-US" altLang="ja-JP" sz="14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2000"/>
              </a:lnSpc>
              <a:spcBef>
                <a:spcPts val="0"/>
              </a:spcBef>
            </a:pP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おける環境改善事業や啓発事業を行うとともに、</a:t>
            </a:r>
            <a:endParaRPr lang="en-US" altLang="ja-JP" sz="14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2000"/>
              </a:lnSpc>
              <a:spcBef>
                <a:spcPts val="0"/>
              </a:spcBef>
            </a:pP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湾奥部の問題解消のための効果的な施策の</a:t>
            </a:r>
            <a:endParaRPr lang="en-US" altLang="ja-JP" sz="14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2000"/>
              </a:lnSpc>
              <a:spcBef>
                <a:spcPts val="0"/>
              </a:spcBef>
            </a:pP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情報収集及び検討を実施する。</a:t>
            </a:r>
            <a:endParaRPr lang="en-US" altLang="ja-JP" sz="1400" dirty="0">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6" name="テキスト ボックス 5"/>
          <p:cNvSpPr txBox="1"/>
          <p:nvPr/>
        </p:nvSpPr>
        <p:spPr>
          <a:xfrm>
            <a:off x="323378" y="563161"/>
            <a:ext cx="3629150" cy="276999"/>
          </a:xfrm>
          <a:prstGeom prst="rect">
            <a:avLst/>
          </a:prstGeom>
          <a:solidFill>
            <a:srgbClr val="0000FF"/>
          </a:solidFill>
          <a:ln w="9525">
            <a:noFill/>
          </a:ln>
        </p:spPr>
        <p:txBody>
          <a:bodyPr wrap="square" rtlCol="0">
            <a:spAutoFit/>
          </a:bodyPr>
          <a:lstStyle/>
          <a:p>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）泉大津旧港の栄養塩類実態詳細調査の結果</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26550" y="7392888"/>
            <a:ext cx="9077131" cy="2144177"/>
          </a:xfrm>
          <a:prstGeom prst="rect">
            <a:avLst/>
          </a:prstGeom>
          <a:noFill/>
          <a:ln w="9525">
            <a:noFill/>
          </a:ln>
        </p:spPr>
        <p:txBody>
          <a:bodyPr wrap="square" rtlCol="0">
            <a:spAutoFit/>
          </a:bodyPr>
          <a:lstStyle/>
          <a:p>
            <a:pPr marL="174625">
              <a:lnSpc>
                <a:spcPts val="2000"/>
              </a:lnSpc>
            </a:pP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＜水質調査結果＞</a:t>
            </a:r>
            <a:endParaRPr lang="en-US" altLang="ja-JP" sz="14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2000"/>
              </a:lnSpc>
            </a:pP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〇 （１）湾奥部における栄養塩類滞留状況調査の結果に比べ、 １  から  ３  全ての地点において、各項目の表層と</a:t>
            </a:r>
            <a:endParaRPr lang="en-US" altLang="ja-JP" sz="14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2000"/>
              </a:lnSpc>
            </a:pP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　　底層の濃度差が小さい傾向にあることが確認された。</a:t>
            </a:r>
            <a:endParaRPr lang="en-US" altLang="ja-JP" sz="14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2000"/>
              </a:lnSpc>
            </a:pP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〇 </a:t>
            </a:r>
            <a:r>
              <a:rPr lang="ja-JP" altLang="en-US" sz="1400" spc="-60" dirty="0" smtClean="0">
                <a:latin typeface="ＭＳ Ｐ明朝" panose="02020600040205080304" pitchFamily="18" charset="-128"/>
                <a:ea typeface="ＭＳ Ｐ明朝" panose="02020600040205080304" pitchFamily="18" charset="-128"/>
                <a:cs typeface="Meiryo UI" panose="020B0604030504040204" pitchFamily="50" charset="-128"/>
              </a:rPr>
              <a:t>底層の</a:t>
            </a:r>
            <a:r>
              <a:rPr lang="en-US" altLang="ja-JP" sz="1400" spc="-60" dirty="0" smtClean="0">
                <a:latin typeface="ＭＳ Ｐ明朝" panose="02020600040205080304" pitchFamily="18" charset="-128"/>
                <a:ea typeface="ＭＳ Ｐ明朝" panose="02020600040205080304" pitchFamily="18" charset="-128"/>
                <a:cs typeface="Meiryo UI" panose="020B0604030504040204" pitchFamily="50" charset="-128"/>
              </a:rPr>
              <a:t>DO</a:t>
            </a:r>
            <a:r>
              <a:rPr lang="ja-JP" altLang="en-US" sz="1400" spc="-60" dirty="0" smtClean="0">
                <a:latin typeface="ＭＳ Ｐ明朝" panose="02020600040205080304" pitchFamily="18" charset="-128"/>
                <a:ea typeface="ＭＳ Ｐ明朝" panose="02020600040205080304" pitchFamily="18" charset="-128"/>
                <a:cs typeface="Meiryo UI" panose="020B0604030504040204" pitchFamily="50" charset="-128"/>
              </a:rPr>
              <a:t>濃度は全ての地点で</a:t>
            </a:r>
            <a:r>
              <a:rPr lang="en-US" altLang="ja-JP" sz="1400" spc="-60" dirty="0" smtClean="0">
                <a:latin typeface="ＭＳ Ｐ明朝" panose="02020600040205080304" pitchFamily="18" charset="-128"/>
                <a:ea typeface="ＭＳ Ｐ明朝" panose="02020600040205080304" pitchFamily="18" charset="-128"/>
                <a:cs typeface="Meiryo UI" panose="020B0604030504040204" pitchFamily="50" charset="-128"/>
              </a:rPr>
              <a:t>10mg/L</a:t>
            </a:r>
            <a:r>
              <a:rPr lang="ja-JP" altLang="en-US" sz="1400" spc="-60" dirty="0" smtClean="0">
                <a:latin typeface="ＭＳ Ｐ明朝" panose="02020600040205080304" pitchFamily="18" charset="-128"/>
                <a:ea typeface="ＭＳ Ｐ明朝" panose="02020600040205080304" pitchFamily="18" charset="-128"/>
                <a:cs typeface="Meiryo UI" panose="020B0604030504040204" pitchFamily="50" charset="-128"/>
              </a:rPr>
              <a:t>前後であり、夏季に比べて生物が生息しやすい環境であることが確認された。</a:t>
            </a:r>
            <a:endParaRPr lang="en-US" altLang="ja-JP" sz="1400" spc="-6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2000"/>
              </a:lnSpc>
            </a:pP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＜生物調査結果＞</a:t>
            </a:r>
            <a:endParaRPr lang="en-US" altLang="ja-JP" sz="14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2000"/>
              </a:lnSpc>
            </a:pP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〇 </a:t>
            </a:r>
            <a:r>
              <a:rPr lang="ja-JP" altLang="en-US" sz="1400" spc="-50" dirty="0" smtClean="0">
                <a:latin typeface="ＭＳ Ｐ明朝" panose="02020600040205080304" pitchFamily="18" charset="-128"/>
                <a:ea typeface="ＭＳ Ｐ明朝" panose="02020600040205080304" pitchFamily="18" charset="-128"/>
                <a:cs typeface="Meiryo UI" panose="020B0604030504040204" pitchFamily="50" charset="-128"/>
              </a:rPr>
              <a:t>藻類の出現種類数は</a:t>
            </a:r>
            <a:r>
              <a:rPr lang="en-US" altLang="ja-JP" sz="1400" spc="-50" dirty="0" smtClean="0">
                <a:latin typeface="ＭＳ Ｐ明朝" panose="02020600040205080304" pitchFamily="18" charset="-128"/>
                <a:ea typeface="ＭＳ Ｐ明朝" panose="02020600040205080304" pitchFamily="18" charset="-128"/>
                <a:cs typeface="Meiryo UI" panose="020B0604030504040204" pitchFamily="50" charset="-128"/>
              </a:rPr>
              <a:t>4</a:t>
            </a:r>
            <a:r>
              <a:rPr lang="ja-JP" altLang="en-US" sz="1400" spc="-50" dirty="0" smtClean="0">
                <a:latin typeface="ＭＳ Ｐ明朝" panose="02020600040205080304" pitchFamily="18" charset="-128"/>
                <a:ea typeface="ＭＳ Ｐ明朝" panose="02020600040205080304" pitchFamily="18" charset="-128"/>
                <a:cs typeface="Meiryo UI" panose="020B0604030504040204" pitchFamily="50" charset="-128"/>
              </a:rPr>
              <a:t>～</a:t>
            </a:r>
            <a:r>
              <a:rPr lang="en-US" altLang="ja-JP" sz="1400" spc="-50" dirty="0" smtClean="0">
                <a:latin typeface="ＭＳ Ｐ明朝" panose="02020600040205080304" pitchFamily="18" charset="-128"/>
                <a:ea typeface="ＭＳ Ｐ明朝" panose="02020600040205080304" pitchFamily="18" charset="-128"/>
                <a:cs typeface="Meiryo UI" panose="020B0604030504040204" pitchFamily="50" charset="-128"/>
              </a:rPr>
              <a:t>6</a:t>
            </a:r>
            <a:r>
              <a:rPr lang="ja-JP" altLang="en-US" sz="1400" spc="-50" dirty="0" smtClean="0">
                <a:latin typeface="ＭＳ Ｐ明朝" panose="02020600040205080304" pitchFamily="18" charset="-128"/>
                <a:ea typeface="ＭＳ Ｐ明朝" panose="02020600040205080304" pitchFamily="18" charset="-128"/>
                <a:cs typeface="Meiryo UI" panose="020B0604030504040204" pitchFamily="50" charset="-128"/>
              </a:rPr>
              <a:t>種類で調査地点間の差はほとんど確認されなかったが、地点  </a:t>
            </a:r>
            <a:r>
              <a:rPr lang="en-US" altLang="ja-JP" sz="1400" spc="-50" dirty="0" smtClean="0">
                <a:latin typeface="ＭＳ Ｐ明朝" panose="02020600040205080304" pitchFamily="18" charset="-128"/>
                <a:ea typeface="ＭＳ Ｐ明朝" panose="02020600040205080304" pitchFamily="18" charset="-128"/>
                <a:cs typeface="Meiryo UI" panose="020B0604030504040204" pitchFamily="50" charset="-128"/>
              </a:rPr>
              <a:t>2  </a:t>
            </a:r>
            <a:r>
              <a:rPr lang="ja-JP" altLang="en-US" sz="1400" spc="-50" dirty="0" smtClean="0">
                <a:latin typeface="ＭＳ Ｐ明朝" panose="02020600040205080304" pitchFamily="18" charset="-128"/>
                <a:ea typeface="ＭＳ Ｐ明朝" panose="02020600040205080304" pitchFamily="18" charset="-128"/>
                <a:cs typeface="Meiryo UI" panose="020B0604030504040204" pitchFamily="50" charset="-128"/>
              </a:rPr>
              <a:t>ではワカメが観察された。</a:t>
            </a:r>
            <a:endParaRPr lang="en-US" altLang="ja-JP" sz="1400" spc="-5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2000"/>
              </a:lnSpc>
            </a:pPr>
            <a:r>
              <a:rPr lang="ja-JP" altLang="en-US" sz="1400" spc="-50" dirty="0" smtClean="0">
                <a:latin typeface="ＭＳ Ｐ明朝" panose="02020600040205080304" pitchFamily="18" charset="-128"/>
                <a:ea typeface="ＭＳ Ｐ明朝" panose="02020600040205080304" pitchFamily="18" charset="-128"/>
                <a:cs typeface="Meiryo UI" panose="020B0604030504040204" pitchFamily="50" charset="-128"/>
              </a:rPr>
              <a:t>〇 </a:t>
            </a:r>
            <a:r>
              <a:rPr lang="ja-JP" altLang="en-US" sz="1400" spc="-60" dirty="0" smtClean="0">
                <a:latin typeface="ＭＳ Ｐ明朝" panose="02020600040205080304" pitchFamily="18" charset="-128"/>
                <a:ea typeface="ＭＳ Ｐ明朝" panose="02020600040205080304" pitchFamily="18" charset="-128"/>
                <a:cs typeface="Meiryo UI" panose="020B0604030504040204" pitchFamily="50" charset="-128"/>
              </a:rPr>
              <a:t>動物の出現種類水は</a:t>
            </a:r>
            <a:r>
              <a:rPr lang="en-US" altLang="ja-JP" sz="1400" spc="-60" dirty="0" smtClean="0">
                <a:latin typeface="ＭＳ Ｐ明朝" panose="02020600040205080304" pitchFamily="18" charset="-128"/>
                <a:ea typeface="ＭＳ Ｐ明朝" panose="02020600040205080304" pitchFamily="18" charset="-128"/>
                <a:cs typeface="Meiryo UI" panose="020B0604030504040204" pitchFamily="50" charset="-128"/>
              </a:rPr>
              <a:t>11</a:t>
            </a:r>
            <a:r>
              <a:rPr lang="ja-JP" altLang="en-US" sz="1400" spc="-60" dirty="0" smtClean="0">
                <a:latin typeface="ＭＳ Ｐ明朝" panose="02020600040205080304" pitchFamily="18" charset="-128"/>
                <a:ea typeface="ＭＳ Ｐ明朝" panose="02020600040205080304" pitchFamily="18" charset="-128"/>
                <a:cs typeface="Meiryo UI" panose="020B0604030504040204" pitchFamily="50" charset="-128"/>
              </a:rPr>
              <a:t>～</a:t>
            </a:r>
            <a:r>
              <a:rPr lang="en-US" altLang="ja-JP" sz="1400" spc="-60" dirty="0" smtClean="0">
                <a:latin typeface="ＭＳ Ｐ明朝" panose="02020600040205080304" pitchFamily="18" charset="-128"/>
                <a:ea typeface="ＭＳ Ｐ明朝" panose="02020600040205080304" pitchFamily="18" charset="-128"/>
                <a:cs typeface="Meiryo UI" panose="020B0604030504040204" pitchFamily="50" charset="-128"/>
              </a:rPr>
              <a:t>14</a:t>
            </a:r>
            <a:r>
              <a:rPr lang="ja-JP" altLang="en-US" sz="1400" spc="-60" dirty="0" smtClean="0">
                <a:latin typeface="ＭＳ Ｐ明朝" panose="02020600040205080304" pitchFamily="18" charset="-128"/>
                <a:ea typeface="ＭＳ Ｐ明朝" panose="02020600040205080304" pitchFamily="18" charset="-128"/>
                <a:cs typeface="Meiryo UI" panose="020B0604030504040204" pitchFamily="50" charset="-128"/>
              </a:rPr>
              <a:t>種類で</a:t>
            </a:r>
            <a:r>
              <a:rPr lang="ja-JP" altLang="en-US" sz="1400" spc="-60" dirty="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400" spc="-60" dirty="0" smtClean="0">
                <a:latin typeface="ＭＳ Ｐ明朝" panose="02020600040205080304" pitchFamily="18" charset="-128"/>
                <a:ea typeface="ＭＳ Ｐ明朝" panose="02020600040205080304" pitchFamily="18" charset="-128"/>
                <a:cs typeface="Meiryo UI" panose="020B0604030504040204" pitchFamily="50" charset="-128"/>
              </a:rPr>
              <a:t>地点  ２  で</a:t>
            </a:r>
            <a:r>
              <a:rPr lang="ja-JP" altLang="en-US" sz="1400" spc="-60" dirty="0">
                <a:latin typeface="ＭＳ Ｐ明朝" panose="02020600040205080304" pitchFamily="18" charset="-128"/>
                <a:ea typeface="ＭＳ Ｐ明朝" panose="02020600040205080304" pitchFamily="18" charset="-128"/>
                <a:cs typeface="Meiryo UI" panose="020B0604030504040204" pitchFamily="50" charset="-128"/>
              </a:rPr>
              <a:t>僅</a:t>
            </a:r>
            <a:r>
              <a:rPr lang="ja-JP" altLang="en-US" sz="1400" spc="-60" dirty="0" smtClean="0">
                <a:latin typeface="ＭＳ Ｐ明朝" panose="02020600040205080304" pitchFamily="18" charset="-128"/>
                <a:ea typeface="ＭＳ Ｐ明朝" panose="02020600040205080304" pitchFamily="18" charset="-128"/>
                <a:cs typeface="Meiryo UI" panose="020B0604030504040204" pitchFamily="50" charset="-128"/>
              </a:rPr>
              <a:t>かに少なかったが、これは水深や淡水の流入の影響と考えられる。</a:t>
            </a:r>
            <a:endParaRPr lang="en-US" altLang="ja-JP" sz="1400" spc="-6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2000"/>
              </a:lnSpc>
            </a:pPr>
            <a:endParaRPr lang="en-US" altLang="ja-JP" sz="1400" dirty="0" smtClean="0">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31" name="正方形/長方形 30"/>
          <p:cNvSpPr/>
          <p:nvPr/>
        </p:nvSpPr>
        <p:spPr>
          <a:xfrm>
            <a:off x="5176900" y="2500390"/>
            <a:ext cx="224458" cy="2317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3812965" y="2058490"/>
            <a:ext cx="504056" cy="413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rPr>
              <a:t>3</a:t>
            </a:r>
            <a:endParaRPr kumimoji="1" lang="ja-JP" altLang="en-US" sz="1600" dirty="0">
              <a:solidFill>
                <a:schemeClr val="tx1"/>
              </a:solidFill>
            </a:endParaRPr>
          </a:p>
        </p:txBody>
      </p:sp>
      <p:sp>
        <p:nvSpPr>
          <p:cNvPr id="35" name="正方形/長方形 34"/>
          <p:cNvSpPr/>
          <p:nvPr/>
        </p:nvSpPr>
        <p:spPr>
          <a:xfrm>
            <a:off x="3596941" y="3157643"/>
            <a:ext cx="504056" cy="413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rPr>
              <a:t>1</a:t>
            </a:r>
            <a:endParaRPr kumimoji="1" lang="ja-JP" altLang="en-US" sz="1600" dirty="0">
              <a:solidFill>
                <a:schemeClr val="tx1"/>
              </a:solidFill>
            </a:endParaRPr>
          </a:p>
        </p:txBody>
      </p:sp>
      <p:sp>
        <p:nvSpPr>
          <p:cNvPr id="36" name="正方形/長方形 35"/>
          <p:cNvSpPr/>
          <p:nvPr/>
        </p:nvSpPr>
        <p:spPr>
          <a:xfrm>
            <a:off x="712168" y="1131839"/>
            <a:ext cx="903857" cy="430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mn-ea"/>
              </a:rPr>
              <a:t>堺泉北港</a:t>
            </a:r>
            <a:endParaRPr kumimoji="1" lang="ja-JP" altLang="en-US" sz="1050" dirty="0">
              <a:solidFill>
                <a:schemeClr val="tx1"/>
              </a:solidFill>
              <a:latin typeface="+mn-ea"/>
            </a:endParaRPr>
          </a:p>
        </p:txBody>
      </p:sp>
      <p:sp>
        <p:nvSpPr>
          <p:cNvPr id="37" name="正方形/長方形 36"/>
          <p:cNvSpPr/>
          <p:nvPr/>
        </p:nvSpPr>
        <p:spPr>
          <a:xfrm>
            <a:off x="4109228" y="2596308"/>
            <a:ext cx="903857" cy="430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mn-ea"/>
              </a:rPr>
              <a:t>泉大津旧</a:t>
            </a:r>
            <a:r>
              <a:rPr lang="ja-JP" altLang="en-US" sz="1050" dirty="0">
                <a:solidFill>
                  <a:schemeClr val="tx1"/>
                </a:solidFill>
                <a:latin typeface="+mn-ea"/>
              </a:rPr>
              <a:t>港</a:t>
            </a:r>
            <a:endParaRPr kumimoji="1" lang="ja-JP" altLang="en-US" sz="1050" dirty="0">
              <a:solidFill>
                <a:schemeClr val="tx1"/>
              </a:solidFill>
              <a:latin typeface="+mn-ea"/>
            </a:endParaRPr>
          </a:p>
        </p:txBody>
      </p:sp>
      <p:sp>
        <p:nvSpPr>
          <p:cNvPr id="40" name="正方形/長方形 39"/>
          <p:cNvSpPr/>
          <p:nvPr/>
        </p:nvSpPr>
        <p:spPr>
          <a:xfrm>
            <a:off x="5032648" y="2398362"/>
            <a:ext cx="504056" cy="413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rPr>
              <a:t>2</a:t>
            </a:r>
            <a:endParaRPr kumimoji="1" lang="ja-JP" altLang="en-US" sz="1600" dirty="0">
              <a:solidFill>
                <a:schemeClr val="tx1"/>
              </a:solidFill>
            </a:endParaRPr>
          </a:p>
        </p:txBody>
      </p:sp>
      <p:sp>
        <p:nvSpPr>
          <p:cNvPr id="25" name="正方形/長方形 24"/>
          <p:cNvSpPr/>
          <p:nvPr/>
        </p:nvSpPr>
        <p:spPr>
          <a:xfrm>
            <a:off x="9237190" y="1033232"/>
            <a:ext cx="143736" cy="14936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10382848" y="1030338"/>
            <a:ext cx="143736" cy="14936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11508750" y="1028686"/>
            <a:ext cx="143736" cy="14936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p:nvPicPr>
        <p:blipFill>
          <a:blip r:embed="rId4"/>
          <a:stretch>
            <a:fillRect/>
          </a:stretch>
        </p:blipFill>
        <p:spPr>
          <a:xfrm>
            <a:off x="4053286" y="4152528"/>
            <a:ext cx="3141643" cy="2608126"/>
          </a:xfrm>
          <a:prstGeom prst="rect">
            <a:avLst/>
          </a:prstGeom>
        </p:spPr>
      </p:pic>
      <p:pic>
        <p:nvPicPr>
          <p:cNvPr id="20" name="図 19"/>
          <p:cNvPicPr>
            <a:picLocks noChangeAspect="1"/>
          </p:cNvPicPr>
          <p:nvPr/>
        </p:nvPicPr>
        <p:blipFill>
          <a:blip r:embed="rId5"/>
          <a:stretch>
            <a:fillRect/>
          </a:stretch>
        </p:blipFill>
        <p:spPr>
          <a:xfrm>
            <a:off x="7414575" y="4152528"/>
            <a:ext cx="3384510" cy="2613674"/>
          </a:xfrm>
          <a:prstGeom prst="rect">
            <a:avLst/>
          </a:prstGeom>
        </p:spPr>
      </p:pic>
      <p:sp>
        <p:nvSpPr>
          <p:cNvPr id="41" name="テキスト ボックス 40"/>
          <p:cNvSpPr txBox="1"/>
          <p:nvPr/>
        </p:nvSpPr>
        <p:spPr>
          <a:xfrm>
            <a:off x="3311933" y="3864496"/>
            <a:ext cx="4521551" cy="310341"/>
          </a:xfrm>
          <a:prstGeom prst="rect">
            <a:avLst/>
          </a:prstGeom>
          <a:noFill/>
          <a:ln w="9525">
            <a:noFill/>
          </a:ln>
        </p:spPr>
        <p:txBody>
          <a:bodyPr wrap="square" rtlCol="0">
            <a:spAutoFit/>
          </a:bodyPr>
          <a:lstStyle/>
          <a:p>
            <a:pPr marL="174625" algn="ctr">
              <a:lnSpc>
                <a:spcPts val="1700"/>
              </a:lnSpc>
            </a:pP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表２　生物調査結果</a:t>
            </a:r>
            <a:endPar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47" name="テキスト ボックス 46"/>
          <p:cNvSpPr txBox="1"/>
          <p:nvPr/>
        </p:nvSpPr>
        <p:spPr>
          <a:xfrm>
            <a:off x="64097" y="6677975"/>
            <a:ext cx="6737809" cy="268535"/>
          </a:xfrm>
          <a:prstGeom prst="rect">
            <a:avLst/>
          </a:prstGeom>
          <a:noFill/>
          <a:ln w="9525">
            <a:noFill/>
          </a:ln>
        </p:spPr>
        <p:txBody>
          <a:bodyPr wrap="square" rtlCol="0">
            <a:spAutoFit/>
          </a:bodyPr>
          <a:lstStyle/>
          <a:p>
            <a:pPr marL="174625">
              <a:lnSpc>
                <a:spcPts val="1700"/>
              </a:lnSpc>
            </a:pP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注）</a:t>
            </a:r>
            <a:r>
              <a:rPr lang="en-US" altLang="ja-JP" sz="5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500" dirty="0">
                <a:latin typeface="Meiryo UI" panose="020B0604030504040204" pitchFamily="50" charset="-128"/>
                <a:ea typeface="Meiryo UI" panose="020B0604030504040204" pitchFamily="50" charset="-128"/>
                <a:cs typeface="Meiryo UI" panose="020B0604030504040204" pitchFamily="50" charset="-128"/>
              </a:rPr>
              <a:t>付きの種類は、</a:t>
            </a:r>
            <a:r>
              <a:rPr lang="en-US" altLang="ja-JP" sz="500" dirty="0">
                <a:latin typeface="Meiryo UI" panose="020B0604030504040204" pitchFamily="50" charset="-128"/>
                <a:ea typeface="Meiryo UI" panose="020B0604030504040204" pitchFamily="50" charset="-128"/>
                <a:cs typeface="Meiryo UI" panose="020B0604030504040204" pitchFamily="50" charset="-128"/>
              </a:rPr>
              <a:t>CR</a:t>
            </a:r>
            <a:r>
              <a:rPr lang="ja-JP" altLang="en-US" sz="500" dirty="0">
                <a:latin typeface="Meiryo UI" panose="020B0604030504040204" pitchFamily="50" charset="-128"/>
                <a:ea typeface="Meiryo UI" panose="020B0604030504040204" pitchFamily="50" charset="-128"/>
                <a:cs typeface="Meiryo UI" panose="020B0604030504040204" pitchFamily="50" charset="-128"/>
              </a:rPr>
              <a:t>法によって個体数の多少を示す</a:t>
            </a: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500" dirty="0" smtClean="0">
                <a:latin typeface="Meiryo UI" panose="020B0604030504040204" pitchFamily="50" charset="-128"/>
                <a:ea typeface="Meiryo UI" panose="020B0604030504040204" pitchFamily="50" charset="-128"/>
                <a:cs typeface="Meiryo UI" panose="020B0604030504040204" pitchFamily="50" charset="-128"/>
              </a:rPr>
              <a:t>2</a:t>
            </a:r>
            <a:r>
              <a:rPr lang="en-US" altLang="ja-JP" sz="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500" dirty="0">
                <a:latin typeface="Meiryo UI" panose="020B0604030504040204" pitchFamily="50" charset="-128"/>
                <a:ea typeface="Meiryo UI" panose="020B0604030504040204" pitchFamily="50" charset="-128"/>
                <a:cs typeface="Meiryo UI" panose="020B0604030504040204" pitchFamily="50" charset="-128"/>
              </a:rPr>
              <a:t>その他の種類は、おおよその被度を階級で示す</a:t>
            </a: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5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500" dirty="0">
                <a:latin typeface="Meiryo UI" panose="020B0604030504040204" pitchFamily="50" charset="-128"/>
                <a:ea typeface="Meiryo UI" panose="020B0604030504040204" pitchFamily="50" charset="-128"/>
                <a:cs typeface="Meiryo UI" panose="020B0604030504040204" pitchFamily="50" charset="-128"/>
              </a:rPr>
              <a:t>アメリカフジツボには、ヨーロッパフジツボを含む場合がある</a:t>
            </a: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5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500" dirty="0">
                <a:latin typeface="Meiryo UI" panose="020B0604030504040204" pitchFamily="50" charset="-128"/>
                <a:ea typeface="Meiryo UI" panose="020B0604030504040204" pitchFamily="50" charset="-128"/>
                <a:cs typeface="Meiryo UI" panose="020B0604030504040204" pitchFamily="50" charset="-128"/>
              </a:rPr>
              <a:t>ユウレイボヤには、カタユウレイボヤを含む場合がある。</a:t>
            </a:r>
            <a:endParaRPr lang="en-US" altLang="ja-JP" sz="5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45" name="図 44"/>
          <p:cNvPicPr>
            <a:picLocks noChangeAspect="1"/>
          </p:cNvPicPr>
          <p:nvPr/>
        </p:nvPicPr>
        <p:blipFill>
          <a:blip r:embed="rId6"/>
          <a:stretch>
            <a:fillRect/>
          </a:stretch>
        </p:blipFill>
        <p:spPr>
          <a:xfrm>
            <a:off x="216417" y="4162649"/>
            <a:ext cx="3592095" cy="2598006"/>
          </a:xfrm>
          <a:prstGeom prst="rect">
            <a:avLst/>
          </a:prstGeom>
        </p:spPr>
      </p:pic>
      <p:pic>
        <p:nvPicPr>
          <p:cNvPr id="2" name="図 1"/>
          <p:cNvPicPr>
            <a:picLocks noChangeAspect="1"/>
          </p:cNvPicPr>
          <p:nvPr/>
        </p:nvPicPr>
        <p:blipFill>
          <a:blip r:embed="rId7"/>
          <a:stretch>
            <a:fillRect/>
          </a:stretch>
        </p:blipFill>
        <p:spPr>
          <a:xfrm>
            <a:off x="10959496" y="4207537"/>
            <a:ext cx="1415473" cy="900511"/>
          </a:xfrm>
          <a:prstGeom prst="rect">
            <a:avLst/>
          </a:prstGeom>
        </p:spPr>
      </p:pic>
      <p:pic>
        <p:nvPicPr>
          <p:cNvPr id="8" name="図 7"/>
          <p:cNvPicPr>
            <a:picLocks noChangeAspect="1"/>
          </p:cNvPicPr>
          <p:nvPr/>
        </p:nvPicPr>
        <p:blipFill>
          <a:blip r:embed="rId8"/>
          <a:stretch>
            <a:fillRect/>
          </a:stretch>
        </p:blipFill>
        <p:spPr>
          <a:xfrm>
            <a:off x="10921945" y="5160864"/>
            <a:ext cx="1077475" cy="701662"/>
          </a:xfrm>
          <a:prstGeom prst="rect">
            <a:avLst/>
          </a:prstGeom>
        </p:spPr>
      </p:pic>
      <p:pic>
        <p:nvPicPr>
          <p:cNvPr id="9" name="図 8"/>
          <p:cNvPicPr>
            <a:picLocks noChangeAspect="1"/>
          </p:cNvPicPr>
          <p:nvPr/>
        </p:nvPicPr>
        <p:blipFill>
          <a:blip r:embed="rId9"/>
          <a:stretch>
            <a:fillRect/>
          </a:stretch>
        </p:blipFill>
        <p:spPr>
          <a:xfrm>
            <a:off x="10944953" y="5916240"/>
            <a:ext cx="1031458" cy="754670"/>
          </a:xfrm>
          <a:prstGeom prst="rect">
            <a:avLst/>
          </a:prstGeom>
        </p:spPr>
      </p:pic>
      <p:sp>
        <p:nvSpPr>
          <p:cNvPr id="43" name="正方形/長方形 42"/>
          <p:cNvSpPr/>
          <p:nvPr/>
        </p:nvSpPr>
        <p:spPr>
          <a:xfrm>
            <a:off x="4879005" y="7706320"/>
            <a:ext cx="214593" cy="2160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5516810" y="7706320"/>
            <a:ext cx="214593" cy="2160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6694609" y="8725497"/>
            <a:ext cx="214593" cy="2160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3471111" y="8985845"/>
            <a:ext cx="214593" cy="2160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8755107" y="731043"/>
            <a:ext cx="1771477" cy="259045"/>
          </a:xfrm>
          <a:prstGeom prst="rect">
            <a:avLst/>
          </a:prstGeom>
          <a:solidFill>
            <a:schemeClr val="bg1"/>
          </a:solidFill>
          <a:ln w="9525">
            <a:solidFill>
              <a:schemeClr val="bg1"/>
            </a:solidFill>
          </a:ln>
        </p:spPr>
        <p:txBody>
          <a:bodyPr wrap="square" rtlCol="0">
            <a:spAutoFit/>
          </a:bodyPr>
          <a:lstStyle/>
          <a:p>
            <a:pPr marL="174625" algn="ctr">
              <a:lnSpc>
                <a:spcPts val="1300"/>
              </a:lnSpc>
            </a:pP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表１　水質調査結果</a:t>
            </a:r>
            <a:endPar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endParaRPr>
          </a:p>
        </p:txBody>
      </p:sp>
      <p:pic>
        <p:nvPicPr>
          <p:cNvPr id="10" name="図 9"/>
          <p:cNvPicPr>
            <a:picLocks noChangeAspect="1"/>
          </p:cNvPicPr>
          <p:nvPr/>
        </p:nvPicPr>
        <p:blipFill>
          <a:blip r:embed="rId10"/>
          <a:stretch>
            <a:fillRect/>
          </a:stretch>
        </p:blipFill>
        <p:spPr>
          <a:xfrm>
            <a:off x="7030857" y="831619"/>
            <a:ext cx="5145434" cy="3171461"/>
          </a:xfrm>
          <a:prstGeom prst="rect">
            <a:avLst/>
          </a:prstGeom>
        </p:spPr>
      </p:pic>
    </p:spTree>
    <p:extLst>
      <p:ext uri="{BB962C8B-B14F-4D97-AF65-F5344CB8AC3E}">
        <p14:creationId xmlns:p14="http://schemas.microsoft.com/office/powerpoint/2010/main" val="2571807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9893</TotalTime>
  <Words>494</Words>
  <Application>Microsoft Office PowerPoint</Application>
  <PresentationFormat>A3 297x420 mm</PresentationFormat>
  <Paragraphs>133</Paragraphs>
  <Slides>3</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vt:i4>
      </vt:variant>
    </vt:vector>
  </HeadingPairs>
  <TitlesOfParts>
    <vt:vector size="11" baseType="lpstr">
      <vt:lpstr>Meiryo UI</vt:lpstr>
      <vt:lpstr>ＭＳ Ｐゴシック</vt:lpstr>
      <vt:lpstr>ＭＳ Ｐ明朝</vt:lpstr>
      <vt:lpstr>ＭＳ ゴシック</vt:lpstr>
      <vt:lpstr>ＭＳ 明朝</vt:lpstr>
      <vt:lpstr>Arial</vt:lpstr>
      <vt:lpstr>Calibri</vt:lpstr>
      <vt:lpstr>Office ​​テーマ</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田渕　敬一</dc:creator>
  <cp:lastModifiedBy>奥野　博信</cp:lastModifiedBy>
  <cp:revision>790</cp:revision>
  <cp:lastPrinted>2020-03-25T03:55:03Z</cp:lastPrinted>
  <dcterms:created xsi:type="dcterms:W3CDTF">2015-03-03T02:47:57Z</dcterms:created>
  <dcterms:modified xsi:type="dcterms:W3CDTF">2020-03-26T08:54:20Z</dcterms:modified>
</cp:coreProperties>
</file>