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5"/>
  </p:notesMasterIdLst>
  <p:sldIdLst>
    <p:sldId id="256" r:id="rId2"/>
    <p:sldId id="301" r:id="rId3"/>
    <p:sldId id="302" r:id="rId4"/>
    <p:sldId id="309" r:id="rId5"/>
    <p:sldId id="310" r:id="rId6"/>
    <p:sldId id="311" r:id="rId7"/>
    <p:sldId id="305" r:id="rId8"/>
    <p:sldId id="314" r:id="rId9"/>
    <p:sldId id="315" r:id="rId10"/>
    <p:sldId id="316" r:id="rId11"/>
    <p:sldId id="303" r:id="rId12"/>
    <p:sldId id="312" r:id="rId13"/>
    <p:sldId id="308" r:id="rId14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CCFFCC"/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00" autoAdjust="0"/>
    <p:restoredTop sz="95144" autoAdjust="0"/>
  </p:normalViewPr>
  <p:slideViewPr>
    <p:cSldViewPr>
      <p:cViewPr varScale="1">
        <p:scale>
          <a:sx n="67" d="100"/>
          <a:sy n="67" d="100"/>
        </p:scale>
        <p:origin x="169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2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574" cy="496888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1"/>
            <a:ext cx="2949574" cy="496888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r">
              <a:defRPr sz="1100"/>
            </a:lvl1pPr>
          </a:lstStyle>
          <a:p>
            <a:fld id="{61CA31F8-F74A-40F1-8DAA-9DFF74669CC7}" type="datetimeFigureOut">
              <a:rPr kumimoji="1" lang="ja-JP" altLang="en-US" smtClean="0"/>
              <a:pPr/>
              <a:t>2020/7/27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09" rIns="91417" bIns="4570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9" y="4721227"/>
            <a:ext cx="5445126" cy="4471989"/>
          </a:xfrm>
          <a:prstGeom prst="rect">
            <a:avLst/>
          </a:prstGeom>
        </p:spPr>
        <p:txBody>
          <a:bodyPr vert="horz" lIns="91417" tIns="45709" rIns="91417" bIns="45709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4"/>
            <a:ext cx="2949574" cy="496887"/>
          </a:xfrm>
          <a:prstGeom prst="rect">
            <a:avLst/>
          </a:prstGeom>
        </p:spPr>
        <p:txBody>
          <a:bodyPr vert="horz" lIns="91417" tIns="45709" rIns="91417" bIns="45709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4"/>
            <a:ext cx="2949574" cy="496887"/>
          </a:xfrm>
          <a:prstGeom prst="rect">
            <a:avLst/>
          </a:prstGeom>
        </p:spPr>
        <p:txBody>
          <a:bodyPr vert="horz" lIns="91417" tIns="45709" rIns="91417" bIns="45709" rtlCol="0" anchor="b"/>
          <a:lstStyle>
            <a:lvl1pPr algn="r">
              <a:defRPr sz="1100"/>
            </a:lvl1pPr>
          </a:lstStyle>
          <a:p>
            <a:fld id="{1934D5CC-4A0C-4D44-9FBB-22AD4B79EF7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6084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2020/7/27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32148330-19CA-442F-8CA1-3D3D5A242D7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55576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2020/7/27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807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2020/7/27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245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2020/7/27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322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2020/7/27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156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2020/7/27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392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2020/7/27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88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2020/7/27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452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2020/7/27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35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2020/7/27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18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2020/7/27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35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FC286-0FB2-43E7-A537-700FCA38C029}" type="datetimeFigureOut">
              <a:rPr kumimoji="1" lang="ja-JP" altLang="en-US" smtClean="0"/>
              <a:pPr/>
              <a:t>2020/7/27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3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1116384" y="2174999"/>
            <a:ext cx="6912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 smtClean="0"/>
              <a:t>交差点近傍等における二酸化窒素濃度の</a:t>
            </a:r>
            <a:r>
              <a:rPr lang="ja-JP" altLang="en-US" sz="3600" dirty="0"/>
              <a:t>把握について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7524472" y="404664"/>
            <a:ext cx="1296000" cy="576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 smtClean="0">
                <a:latin typeface="+mn-ea"/>
                <a:ea typeface="+mn-ea"/>
              </a:rPr>
              <a:t>資料４</a:t>
            </a:r>
            <a:endParaRPr lang="ja-JP" altLang="en-US" sz="2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2334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2048" y="116632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簡易測定結果　その他路線</a:t>
            </a:r>
            <a:endParaRPr lang="en-US" altLang="ja-JP" sz="2400" dirty="0">
              <a:latin typeface="+mn-ea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351594"/>
              </p:ext>
            </p:extLst>
          </p:nvPr>
        </p:nvGraphicFramePr>
        <p:xfrm>
          <a:off x="162000" y="1678400"/>
          <a:ext cx="8820000" cy="39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35607391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0859038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325311900"/>
                    </a:ext>
                  </a:extLst>
                </a:gridCol>
              </a:tblGrid>
              <a:tr h="2067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交差点名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H24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H25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H26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H27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H28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H29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H30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R1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平野警察署西</a:t>
                      </a:r>
                      <a:endParaRPr kumimoji="1" lang="en-US" altLang="ja-JP" sz="14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（国道</a:t>
                      </a:r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25</a:t>
                      </a: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号）</a:t>
                      </a:r>
                      <a:endParaRPr kumimoji="1" lang="en-US" altLang="ja-JP" sz="14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0.021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（夏冬）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杭全</a:t>
                      </a:r>
                      <a:endParaRPr kumimoji="1" lang="en-US" altLang="ja-JP" sz="14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（国道</a:t>
                      </a:r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25</a:t>
                      </a: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号）</a:t>
                      </a:r>
                      <a:endParaRPr kumimoji="1" lang="en-US" altLang="ja-JP" sz="14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0.031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（夏秋冬）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浜口</a:t>
                      </a:r>
                      <a:endParaRPr kumimoji="1" lang="en-US" altLang="ja-JP" sz="14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（国道</a:t>
                      </a:r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26</a:t>
                      </a: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号）</a:t>
                      </a:r>
                      <a:endParaRPr kumimoji="1" lang="en-US" altLang="ja-JP" sz="14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0.033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（夏冬）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高井田西</a:t>
                      </a:r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6</a:t>
                      </a: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丁目東</a:t>
                      </a:r>
                      <a:endParaRPr kumimoji="1" lang="en-US" altLang="ja-JP" sz="14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（国道</a:t>
                      </a:r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308</a:t>
                      </a: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号）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（夏秋冬）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西駅前</a:t>
                      </a:r>
                      <a:endParaRPr kumimoji="1" lang="en-US" altLang="ja-JP" sz="14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（大阪高槻京都線）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0.042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（秋冬）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85725" y="1187460"/>
            <a:ext cx="7006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/>
            <a:r>
              <a:rPr lang="ja-JP" altLang="en-US" dirty="0" smtClean="0">
                <a:latin typeface="+mn-ea"/>
              </a:rPr>
              <a:t>○　国道</a:t>
            </a:r>
            <a:r>
              <a:rPr lang="en-US" altLang="ja-JP" dirty="0" smtClean="0">
                <a:latin typeface="+mn-ea"/>
              </a:rPr>
              <a:t>25</a:t>
            </a:r>
            <a:r>
              <a:rPr lang="ja-JP" altLang="en-US" dirty="0" smtClean="0">
                <a:latin typeface="+mn-ea"/>
              </a:rPr>
              <a:t>号、</a:t>
            </a:r>
            <a:r>
              <a:rPr lang="en-US" altLang="ja-JP" dirty="0" smtClean="0">
                <a:latin typeface="+mn-ea"/>
              </a:rPr>
              <a:t>26</a:t>
            </a:r>
            <a:r>
              <a:rPr lang="ja-JP" altLang="en-US" dirty="0" smtClean="0">
                <a:latin typeface="+mn-ea"/>
              </a:rPr>
              <a:t>号、</a:t>
            </a:r>
            <a:r>
              <a:rPr lang="en-US" altLang="ja-JP" dirty="0" smtClean="0">
                <a:latin typeface="+mn-ea"/>
              </a:rPr>
              <a:t>308</a:t>
            </a:r>
            <a:r>
              <a:rPr lang="ja-JP" altLang="en-US" dirty="0" smtClean="0">
                <a:latin typeface="+mn-ea"/>
              </a:rPr>
              <a:t>号、大阪高槻京都線</a:t>
            </a:r>
            <a:endParaRPr lang="en-US" altLang="ja-JP" dirty="0" smtClean="0">
              <a:latin typeface="+mn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47864" y="678634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algn="r"/>
            <a:r>
              <a:rPr lang="ja-JP" altLang="en-US" sz="1600" dirty="0" smtClean="0">
                <a:solidFill>
                  <a:srgbClr val="FF0000"/>
                </a:solidFill>
                <a:latin typeface="+mn-ea"/>
              </a:rPr>
              <a:t>測定結果は測定期間の平均値。季節は調査時期。</a:t>
            </a:r>
            <a:endParaRPr lang="en-US" altLang="ja-JP" sz="1600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6437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2048" y="116632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濃度予測地点　国道</a:t>
            </a:r>
            <a:r>
              <a:rPr lang="en-US" altLang="ja-JP" sz="2400" dirty="0" smtClean="0">
                <a:latin typeface="+mn-ea"/>
              </a:rPr>
              <a:t>43</a:t>
            </a:r>
            <a:r>
              <a:rPr lang="ja-JP" altLang="en-US" sz="2400" dirty="0" smtClean="0">
                <a:latin typeface="+mn-ea"/>
              </a:rPr>
              <a:t>号</a:t>
            </a:r>
            <a:endParaRPr lang="en-US" altLang="ja-JP" sz="2400" dirty="0">
              <a:latin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1560" y="709393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algn="ctr"/>
            <a:r>
              <a:rPr lang="zh-CN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佃</a:t>
            </a:r>
            <a:r>
              <a:rPr lang="en-US" altLang="zh-CN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</a:t>
            </a:r>
            <a:r>
              <a:rPr lang="ja-JP" altLang="en-US" sz="20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丁目</a:t>
            </a:r>
            <a:r>
              <a:rPr lang="zh-CN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交差点</a:t>
            </a:r>
            <a:r>
              <a:rPr lang="zh-CN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（大阪市西淀川区）～花園北交差点（大阪市西成区</a:t>
            </a:r>
            <a:r>
              <a:rPr lang="zh-CN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lang="zh-CN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304" y="1181676"/>
            <a:ext cx="5472000" cy="54621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円/楕円 12"/>
          <p:cNvSpPr>
            <a:spLocks noChangeAspect="1"/>
          </p:cNvSpPr>
          <p:nvPr/>
        </p:nvSpPr>
        <p:spPr>
          <a:xfrm>
            <a:off x="2337218" y="1685732"/>
            <a:ext cx="324000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74380" y="2781092"/>
            <a:ext cx="2196000" cy="50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佃</a:t>
            </a:r>
            <a:r>
              <a:rPr lang="en-US" altLang="zh-CN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</a:t>
            </a:r>
            <a:r>
              <a:rPr lang="ja-JP" altLang="en-US" sz="20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丁目</a:t>
            </a:r>
            <a:r>
              <a:rPr lang="ja-JP" altLang="en-US" sz="2000" dirty="0" smtClean="0">
                <a:latin typeface="+mn-ea"/>
              </a:rPr>
              <a:t>交差点</a:t>
            </a:r>
            <a:endParaRPr lang="en-US" altLang="ja-JP" sz="2000" dirty="0" smtClean="0">
              <a:latin typeface="+mn-ea"/>
            </a:endParaRPr>
          </a:p>
        </p:txBody>
      </p:sp>
      <p:cxnSp>
        <p:nvCxnSpPr>
          <p:cNvPr id="15" name="直線矢印コネクタ 14"/>
          <p:cNvCxnSpPr>
            <a:endCxn id="13" idx="3"/>
          </p:cNvCxnSpPr>
          <p:nvPr/>
        </p:nvCxnSpPr>
        <p:spPr>
          <a:xfrm flipV="1">
            <a:off x="1547664" y="1962314"/>
            <a:ext cx="837003" cy="80353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円/楕円 15"/>
          <p:cNvSpPr>
            <a:spLocks noChangeAspect="1"/>
          </p:cNvSpPr>
          <p:nvPr/>
        </p:nvSpPr>
        <p:spPr>
          <a:xfrm>
            <a:off x="6084168" y="5790188"/>
            <a:ext cx="324000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411596" y="6222854"/>
            <a:ext cx="2016000" cy="50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花園</a:t>
            </a:r>
            <a:r>
              <a:rPr lang="zh-CN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北交差点</a:t>
            </a:r>
            <a:endParaRPr lang="en-US" altLang="ja-JP" sz="2000" dirty="0" smtClean="0">
              <a:latin typeface="+mn-ea"/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 flipV="1">
            <a:off x="5452145" y="6063706"/>
            <a:ext cx="675003" cy="40290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01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2048" y="116632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濃度予測地点　大阪中央環状線</a:t>
            </a:r>
            <a:endParaRPr lang="en-US" altLang="ja-JP" sz="2400" dirty="0">
              <a:latin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0" y="703620"/>
            <a:ext cx="4325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/>
            <a:r>
              <a:rPr lang="zh-CN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下穂積</a:t>
            </a:r>
            <a:r>
              <a:rPr lang="en-US" altLang="zh-CN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zh-CN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丁目西交差点（茨木市</a:t>
            </a:r>
            <a:r>
              <a:rPr lang="zh-CN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lang="en-US" altLang="zh-CN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4763"/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zh-CN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lang="zh-CN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鳥飼和道交差点（摂津市</a:t>
            </a:r>
            <a:r>
              <a:rPr lang="zh-CN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lang="en-US" altLang="ja-JP" sz="2000" dirty="0" smtClean="0">
              <a:latin typeface="+mn-ea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1556792"/>
            <a:ext cx="3946047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556792"/>
            <a:ext cx="4109831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4505368" y="708389"/>
            <a:ext cx="4603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763"/>
            <a:r>
              <a:rPr lang="zh-CN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佐堂</a:t>
            </a:r>
            <a:r>
              <a:rPr lang="zh-CN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町交差点（八尾市</a:t>
            </a:r>
            <a:r>
              <a:rPr lang="zh-CN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lang="en-US" altLang="zh-CN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indent="4763"/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zh-CN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lang="zh-CN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長吉長原東交差点（大阪市平野区</a:t>
            </a:r>
            <a:r>
              <a:rPr lang="zh-CN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" name="円/楕円 12"/>
          <p:cNvSpPr>
            <a:spLocks noChangeAspect="1"/>
          </p:cNvSpPr>
          <p:nvPr/>
        </p:nvSpPr>
        <p:spPr>
          <a:xfrm>
            <a:off x="7507410" y="2636912"/>
            <a:ext cx="324000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796344" y="1484840"/>
            <a:ext cx="1872000" cy="50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佐堂町</a:t>
            </a:r>
            <a:r>
              <a:rPr lang="ja-JP" altLang="en-US" sz="2000" dirty="0" smtClean="0">
                <a:latin typeface="+mn-ea"/>
              </a:rPr>
              <a:t>交差点</a:t>
            </a:r>
            <a:endParaRPr lang="en-US" altLang="ja-JP" sz="2000" dirty="0" smtClean="0">
              <a:latin typeface="+mn-ea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7327649" y="1988840"/>
            <a:ext cx="270752" cy="66649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円/楕円 15"/>
          <p:cNvSpPr>
            <a:spLocks noChangeAspect="1"/>
          </p:cNvSpPr>
          <p:nvPr/>
        </p:nvSpPr>
        <p:spPr>
          <a:xfrm>
            <a:off x="2923081" y="5157192"/>
            <a:ext cx="324000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07840" y="6021344"/>
            <a:ext cx="2124000" cy="50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000" dirty="0" smtClean="0">
                <a:latin typeface="+mn-ea"/>
              </a:rPr>
              <a:t>鳥飼和道交差点</a:t>
            </a:r>
            <a:endParaRPr lang="en-US" altLang="ja-JP" sz="2000" dirty="0" smtClean="0">
              <a:latin typeface="+mn-ea"/>
            </a:endParaRPr>
          </a:p>
        </p:txBody>
      </p:sp>
      <p:cxnSp>
        <p:nvCxnSpPr>
          <p:cNvPr id="18" name="直線矢印コネクタ 17"/>
          <p:cNvCxnSpPr>
            <a:endCxn id="16" idx="3"/>
          </p:cNvCxnSpPr>
          <p:nvPr/>
        </p:nvCxnSpPr>
        <p:spPr>
          <a:xfrm flipV="1">
            <a:off x="2483768" y="5433774"/>
            <a:ext cx="486762" cy="58757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>
            <a:spLocks noChangeAspect="1"/>
          </p:cNvSpPr>
          <p:nvPr/>
        </p:nvSpPr>
        <p:spPr>
          <a:xfrm>
            <a:off x="2015752" y="2209834"/>
            <a:ext cx="324000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16264" y="1484840"/>
            <a:ext cx="2671560" cy="50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000" dirty="0" smtClean="0">
                <a:latin typeface="+mn-ea"/>
              </a:rPr>
              <a:t>下穂積</a:t>
            </a:r>
            <a:r>
              <a:rPr lang="en-US" altLang="ja-JP" sz="2000" dirty="0" smtClean="0">
                <a:latin typeface="+mn-ea"/>
              </a:rPr>
              <a:t>2</a:t>
            </a:r>
            <a:r>
              <a:rPr lang="ja-JP" altLang="en-US" sz="2000" dirty="0" smtClean="0">
                <a:latin typeface="+mn-ea"/>
              </a:rPr>
              <a:t>丁目西交差点</a:t>
            </a:r>
            <a:endParaRPr lang="en-US" altLang="ja-JP" sz="2000" dirty="0" smtClean="0">
              <a:latin typeface="+mn-ea"/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1810295" y="2001540"/>
            <a:ext cx="252000" cy="252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円/楕円 21"/>
          <p:cNvSpPr>
            <a:spLocks noChangeAspect="1"/>
          </p:cNvSpPr>
          <p:nvPr/>
        </p:nvSpPr>
        <p:spPr>
          <a:xfrm>
            <a:off x="6427290" y="4672186"/>
            <a:ext cx="324000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373410" y="5569348"/>
            <a:ext cx="2268000" cy="50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長吉長原東</a:t>
            </a:r>
            <a:r>
              <a:rPr lang="ja-JP" altLang="en-US" sz="2000" dirty="0" smtClean="0">
                <a:latin typeface="+mn-ea"/>
              </a:rPr>
              <a:t>交差点</a:t>
            </a:r>
            <a:endParaRPr lang="en-US" altLang="ja-JP" sz="2000" dirty="0" smtClean="0">
              <a:latin typeface="+mn-ea"/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 flipH="1" flipV="1">
            <a:off x="6684161" y="4968037"/>
            <a:ext cx="540000" cy="5731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89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2048" y="116632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/>
            <a:r>
              <a:rPr lang="ja-JP" altLang="en-US" sz="2400" dirty="0" smtClean="0">
                <a:solidFill>
                  <a:srgbClr val="FF0000"/>
                </a:solidFill>
                <a:latin typeface="+mn-ea"/>
              </a:rPr>
              <a:t>令和２年度</a:t>
            </a:r>
            <a:r>
              <a:rPr lang="ja-JP" altLang="en-US" sz="2400" dirty="0" smtClean="0">
                <a:latin typeface="+mn-ea"/>
              </a:rPr>
              <a:t>　将来</a:t>
            </a:r>
            <a:r>
              <a:rPr lang="ja-JP" altLang="en-US" sz="2400" dirty="0">
                <a:latin typeface="+mn-ea"/>
              </a:rPr>
              <a:t>濃度予測結果</a:t>
            </a:r>
            <a:endParaRPr lang="en-US" altLang="ja-JP" sz="2400" dirty="0">
              <a:latin typeface="+mn-ea"/>
            </a:endParaRP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23250"/>
              </p:ext>
            </p:extLst>
          </p:nvPr>
        </p:nvGraphicFramePr>
        <p:xfrm>
          <a:off x="2051720" y="4354976"/>
          <a:ext cx="5040560" cy="2386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195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NO</a:t>
                      </a:r>
                      <a:r>
                        <a:rPr kumimoji="1" lang="en-US" altLang="ja-JP" sz="2000" b="0" baseline="-25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年間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98%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値（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ppm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地点数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576">
                <a:tc>
                  <a:txBody>
                    <a:bodyPr/>
                    <a:lstStyle/>
                    <a:p>
                      <a:pPr marL="174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0.056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～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376">
                <a:tc>
                  <a:txBody>
                    <a:bodyPr/>
                    <a:lstStyle/>
                    <a:p>
                      <a:pPr marL="174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0.051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～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29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192">
                <a:tc>
                  <a:txBody>
                    <a:bodyPr/>
                    <a:lstStyle/>
                    <a:p>
                      <a:pPr marL="174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0.046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～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65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174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　　　 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～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276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合計</a:t>
                      </a:r>
                      <a:endParaRPr kumimoji="1" lang="en-US" altLang="ja-JP" sz="20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379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438516" y="4293096"/>
            <a:ext cx="1541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algn="r"/>
            <a:r>
              <a:rPr lang="ja-JP" altLang="en-US" sz="2000" dirty="0" smtClean="0">
                <a:latin typeface="+mn-ea"/>
              </a:rPr>
              <a:t>濃度範囲</a:t>
            </a:r>
            <a:endParaRPr lang="en-US" altLang="ja-JP" sz="2000" dirty="0" smtClean="0">
              <a:latin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20708" y="652626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algn="ctr"/>
            <a:r>
              <a:rPr lang="en-US" altLang="ja-JP" sz="2000" dirty="0" smtClean="0">
                <a:latin typeface="+mn-ea"/>
              </a:rPr>
              <a:t>NO</a:t>
            </a:r>
            <a:r>
              <a:rPr lang="en-US" altLang="ja-JP" sz="2000" baseline="-25000" dirty="0" smtClean="0">
                <a:latin typeface="+mn-ea"/>
              </a:rPr>
              <a:t>2</a:t>
            </a:r>
            <a:r>
              <a:rPr lang="ja-JP" altLang="en-US" sz="2000" dirty="0" smtClean="0">
                <a:latin typeface="+mn-ea"/>
              </a:rPr>
              <a:t>年間</a:t>
            </a:r>
            <a:r>
              <a:rPr lang="en-US" altLang="ja-JP" sz="2000" dirty="0" smtClean="0">
                <a:latin typeface="+mn-ea"/>
              </a:rPr>
              <a:t>98%</a:t>
            </a:r>
            <a:r>
              <a:rPr lang="ja-JP" altLang="en-US" sz="2000" dirty="0" smtClean="0">
                <a:latin typeface="+mn-ea"/>
              </a:rPr>
              <a:t>値が</a:t>
            </a:r>
            <a:r>
              <a:rPr lang="en-US" altLang="ja-JP" sz="2000" dirty="0" smtClean="0">
                <a:latin typeface="+mn-ea"/>
              </a:rPr>
              <a:t>0.056ppm</a:t>
            </a:r>
            <a:r>
              <a:rPr lang="ja-JP" altLang="en-US" sz="2000" dirty="0" smtClean="0">
                <a:latin typeface="+mn-ea"/>
              </a:rPr>
              <a:t>以上の地点</a:t>
            </a:r>
            <a:endParaRPr lang="en-US" altLang="ja-JP" sz="2000" dirty="0" smtClean="0">
              <a:latin typeface="+mn-ea"/>
            </a:endParaRPr>
          </a:p>
        </p:txBody>
      </p:sp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557282"/>
              </p:ext>
            </p:extLst>
          </p:nvPr>
        </p:nvGraphicFramePr>
        <p:xfrm>
          <a:off x="683568" y="1076513"/>
          <a:ext cx="7704857" cy="2782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4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195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交差点名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路線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濃度（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ppm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kumimoji="1" lang="en-US" altLang="ja-JP" sz="20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576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弁天町駅前</a:t>
                      </a:r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国道</a:t>
                      </a:r>
                      <a:r>
                        <a:rPr lang="en-US" altLang="ja-JP" dirty="0" smtClean="0">
                          <a:latin typeface="+mn-ea"/>
                          <a:ea typeface="+mn-ea"/>
                        </a:rPr>
                        <a:t>43</a:t>
                      </a:r>
                      <a:r>
                        <a:rPr lang="ja-JP" altLang="en-US" dirty="0" smtClean="0"/>
                        <a:t>号</a:t>
                      </a:r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0.058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376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加美福井戸西</a:t>
                      </a:r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大阪中央環状線</a:t>
                      </a:r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0.058</a:t>
                      </a:r>
                      <a:r>
                        <a:rPr kumimoji="1" lang="ja-JP" altLang="en-US" sz="2000" b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、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0.057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192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長吉長原東</a:t>
                      </a:r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大阪中央環状線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0.058</a:t>
                      </a:r>
                      <a:r>
                        <a:rPr kumimoji="1" lang="ja-JP" altLang="en-US" sz="2000" b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、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0.057</a:t>
                      </a:r>
                      <a:r>
                        <a:rPr kumimoji="1" lang="ja-JP" altLang="en-US" sz="2000" b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、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0.056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佐堂町</a:t>
                      </a:r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大阪中央環状線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0.057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西久宝寺</a:t>
                      </a:r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大阪中央環状線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0.057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北津守ランプ前</a:t>
                      </a:r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国道</a:t>
                      </a:r>
                      <a:r>
                        <a:rPr lang="en-US" altLang="ja-JP" dirty="0" smtClean="0">
                          <a:latin typeface="+mn-ea"/>
                          <a:ea typeface="+mn-ea"/>
                        </a:rPr>
                        <a:t>43</a:t>
                      </a:r>
                      <a:r>
                        <a:rPr lang="ja-JP" altLang="en-US" dirty="0" smtClean="0"/>
                        <a:t>号</a:t>
                      </a:r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0.056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755576" y="3861048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/>
            <a:r>
              <a:rPr lang="en-US" altLang="ja-JP" dirty="0" smtClean="0">
                <a:latin typeface="+mn-ea"/>
              </a:rPr>
              <a:t>※</a:t>
            </a:r>
            <a:r>
              <a:rPr lang="ja-JP" altLang="en-US" dirty="0" smtClean="0">
                <a:latin typeface="+mn-ea"/>
              </a:rPr>
              <a:t>交差点</a:t>
            </a:r>
            <a:r>
              <a:rPr lang="ja-JP" altLang="en-US" smtClean="0">
                <a:latin typeface="+mn-ea"/>
              </a:rPr>
              <a:t>ではそれぞれの角</a:t>
            </a:r>
            <a:r>
              <a:rPr lang="ja-JP" altLang="en-US" dirty="0" smtClean="0">
                <a:latin typeface="+mn-ea"/>
              </a:rPr>
              <a:t>ごとに濃度を予測</a:t>
            </a:r>
            <a:endParaRPr lang="en-US" altLang="ja-JP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9954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2048" y="116632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交差点近傍等における</a:t>
            </a:r>
            <a:r>
              <a:rPr lang="ja-JP" altLang="ja-JP" sz="2400" dirty="0" smtClean="0">
                <a:latin typeface="+mn-ea"/>
              </a:rPr>
              <a:t>二</a:t>
            </a:r>
            <a:r>
              <a:rPr lang="ja-JP" altLang="ja-JP" sz="2400" dirty="0">
                <a:latin typeface="+mn-ea"/>
              </a:rPr>
              <a:t>酸化</a:t>
            </a:r>
            <a:r>
              <a:rPr lang="ja-JP" altLang="ja-JP" sz="2400" dirty="0" smtClean="0">
                <a:latin typeface="+mn-ea"/>
              </a:rPr>
              <a:t>窒素</a:t>
            </a:r>
            <a:r>
              <a:rPr lang="ja-JP" altLang="en-US" sz="2400" dirty="0" smtClean="0">
                <a:latin typeface="+mn-ea"/>
              </a:rPr>
              <a:t>濃度の把握について</a:t>
            </a:r>
            <a:endParaRPr lang="en-US" altLang="ja-JP" sz="2400" dirty="0">
              <a:latin typeface="+mn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6024" y="620688"/>
            <a:ext cx="8820472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000" dirty="0" smtClean="0">
                <a:latin typeface="+mn-ea"/>
              </a:rPr>
              <a:t>大阪府で</a:t>
            </a:r>
            <a:r>
              <a:rPr lang="ja-JP" altLang="en-US" sz="2000" dirty="0">
                <a:latin typeface="+mn-ea"/>
              </a:rPr>
              <a:t>は</a:t>
            </a:r>
            <a:r>
              <a:rPr lang="ja-JP" altLang="en-US" sz="2000" dirty="0" smtClean="0">
                <a:latin typeface="+mn-ea"/>
              </a:rPr>
              <a:t>、交差点</a:t>
            </a:r>
            <a:r>
              <a:rPr lang="ja-JP" altLang="en-US" sz="2000" dirty="0">
                <a:latin typeface="+mn-ea"/>
              </a:rPr>
              <a:t>近傍等に</a:t>
            </a:r>
            <a:r>
              <a:rPr lang="ja-JP" altLang="en-US" sz="2000" dirty="0" smtClean="0">
                <a:latin typeface="+mn-ea"/>
              </a:rPr>
              <a:t>おける</a:t>
            </a:r>
            <a:r>
              <a:rPr lang="en-US" altLang="ja-JP" sz="2000" dirty="0" smtClean="0">
                <a:latin typeface="+mn-ea"/>
              </a:rPr>
              <a:t>NO</a:t>
            </a:r>
            <a:r>
              <a:rPr lang="en-US" altLang="ja-JP" sz="2000" baseline="-25000" dirty="0" smtClean="0">
                <a:latin typeface="+mn-ea"/>
              </a:rPr>
              <a:t>2</a:t>
            </a:r>
            <a:r>
              <a:rPr lang="ja-JP" altLang="en-US" sz="2000" dirty="0" smtClean="0">
                <a:latin typeface="+mn-ea"/>
              </a:rPr>
              <a:t>濃度を把握するため、次の調査を実施</a:t>
            </a:r>
            <a:endParaRPr lang="en-US" altLang="ja-JP" sz="2000" dirty="0" smtClean="0">
              <a:latin typeface="+mn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496" y="949216"/>
            <a:ext cx="8928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>
              <a:spcAft>
                <a:spcPts val="600"/>
              </a:spcAft>
            </a:pPr>
            <a:r>
              <a:rPr lang="ja-JP" altLang="en-US" sz="2000" b="1" dirty="0" smtClean="0">
                <a:latin typeface="+mn-ea"/>
              </a:rPr>
              <a:t>○簡易測定（平成</a:t>
            </a:r>
            <a:r>
              <a:rPr lang="en-US" altLang="ja-JP" sz="2000" b="1" dirty="0" smtClean="0">
                <a:latin typeface="+mn-ea"/>
              </a:rPr>
              <a:t>24</a:t>
            </a:r>
            <a:r>
              <a:rPr lang="ja-JP" altLang="en-US" sz="2000" b="1" dirty="0" smtClean="0">
                <a:latin typeface="+mn-ea"/>
              </a:rPr>
              <a:t>年度～</a:t>
            </a:r>
            <a:r>
              <a:rPr lang="ja-JP" altLang="en-US" sz="2000" b="1" dirty="0" smtClean="0">
                <a:solidFill>
                  <a:srgbClr val="FF0000"/>
                </a:solidFill>
                <a:latin typeface="+mn-ea"/>
              </a:rPr>
              <a:t>令和元</a:t>
            </a:r>
            <a:r>
              <a:rPr lang="ja-JP" altLang="en-US" sz="2000" b="1" dirty="0" smtClean="0">
                <a:latin typeface="+mn-ea"/>
              </a:rPr>
              <a:t>年度）</a:t>
            </a:r>
            <a:endParaRPr lang="en-US" altLang="ja-JP" sz="2000" b="1" dirty="0" smtClean="0">
              <a:latin typeface="+mn-ea"/>
            </a:endParaRPr>
          </a:p>
          <a:p>
            <a:pPr marL="1346200" indent="-1166813">
              <a:spcAft>
                <a:spcPts val="600"/>
              </a:spcAft>
            </a:pPr>
            <a:r>
              <a:rPr lang="ja-JP" altLang="en-US" sz="2000" dirty="0" smtClean="0">
                <a:latin typeface="+mn-ea"/>
              </a:rPr>
              <a:t>調査地点：国道</a:t>
            </a:r>
            <a:r>
              <a:rPr lang="en-US" altLang="ja-JP" sz="2000" dirty="0" smtClean="0">
                <a:latin typeface="+mn-ea"/>
              </a:rPr>
              <a:t>43</a:t>
            </a:r>
            <a:r>
              <a:rPr lang="ja-JP" altLang="en-US" sz="2000" dirty="0">
                <a:latin typeface="+mn-ea"/>
              </a:rPr>
              <a:t>号</a:t>
            </a:r>
            <a:r>
              <a:rPr lang="ja-JP" altLang="en-US" sz="2000" dirty="0" smtClean="0">
                <a:latin typeface="+mn-ea"/>
              </a:rPr>
              <a:t>、国道</a:t>
            </a:r>
            <a:r>
              <a:rPr lang="en-US" altLang="ja-JP" sz="2000" dirty="0" smtClean="0">
                <a:latin typeface="+mn-ea"/>
              </a:rPr>
              <a:t>1</a:t>
            </a:r>
            <a:r>
              <a:rPr lang="ja-JP" altLang="en-US" sz="2000" dirty="0" smtClean="0">
                <a:latin typeface="+mn-ea"/>
              </a:rPr>
              <a:t>号、国道</a:t>
            </a:r>
            <a:r>
              <a:rPr lang="en-US" altLang="ja-JP" sz="2000" dirty="0" smtClean="0">
                <a:latin typeface="+mn-ea"/>
              </a:rPr>
              <a:t>25</a:t>
            </a:r>
            <a:r>
              <a:rPr lang="ja-JP" altLang="en-US" sz="2000" dirty="0" smtClean="0">
                <a:latin typeface="+mn-ea"/>
              </a:rPr>
              <a:t>号、国道</a:t>
            </a:r>
            <a:r>
              <a:rPr lang="en-US" altLang="ja-JP" sz="2000" dirty="0" smtClean="0">
                <a:latin typeface="+mn-ea"/>
              </a:rPr>
              <a:t>26</a:t>
            </a:r>
            <a:r>
              <a:rPr lang="ja-JP" altLang="en-US" sz="2000" dirty="0" smtClean="0">
                <a:latin typeface="+mn-ea"/>
              </a:rPr>
              <a:t>号、国道</a:t>
            </a:r>
            <a:r>
              <a:rPr lang="en-US" altLang="ja-JP" sz="2000" dirty="0" smtClean="0">
                <a:latin typeface="+mn-ea"/>
              </a:rPr>
              <a:t>308</a:t>
            </a:r>
            <a:r>
              <a:rPr lang="ja-JP" altLang="en-US" sz="2000" dirty="0">
                <a:latin typeface="+mn-ea"/>
              </a:rPr>
              <a:t>号、大阪中央環状線</a:t>
            </a:r>
            <a:r>
              <a:rPr lang="ja-JP" altLang="en-US" sz="2000" dirty="0" smtClean="0">
                <a:latin typeface="+mn-ea"/>
              </a:rPr>
              <a:t>、大阪臨海線、大阪高槻京都線の</a:t>
            </a:r>
            <a:r>
              <a:rPr lang="en-US" altLang="ja-JP" sz="2000" dirty="0" smtClean="0">
                <a:latin typeface="+mn-ea"/>
              </a:rPr>
              <a:t>22</a:t>
            </a:r>
            <a:r>
              <a:rPr lang="ja-JP" altLang="en-US" sz="2000" dirty="0" smtClean="0">
                <a:latin typeface="+mn-ea"/>
              </a:rPr>
              <a:t>交差点</a:t>
            </a:r>
            <a:endParaRPr lang="en-US" altLang="ja-JP" sz="2000" dirty="0" smtClean="0">
              <a:latin typeface="+mn-ea"/>
            </a:endParaRPr>
          </a:p>
          <a:p>
            <a:pPr marL="180000"/>
            <a:r>
              <a:rPr lang="ja-JP" altLang="en-US" sz="2000" dirty="0" smtClean="0">
                <a:latin typeface="+mn-ea"/>
              </a:rPr>
              <a:t>選定根拠：平成</a:t>
            </a:r>
            <a:r>
              <a:rPr lang="en-US" altLang="ja-JP" sz="2000" dirty="0" smtClean="0">
                <a:latin typeface="+mn-ea"/>
              </a:rPr>
              <a:t>24</a:t>
            </a:r>
            <a:r>
              <a:rPr lang="ja-JP" altLang="en-US" sz="2000" dirty="0" smtClean="0">
                <a:latin typeface="+mn-ea"/>
              </a:rPr>
              <a:t>年度実施の数値計算手法による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令和</a:t>
            </a:r>
            <a:r>
              <a:rPr lang="en-US" altLang="ja-JP" sz="2000" dirty="0" smtClean="0">
                <a:solidFill>
                  <a:srgbClr val="FF0000"/>
                </a:solidFill>
                <a:latin typeface="+mn-ea"/>
              </a:rPr>
              <a:t>2</a:t>
            </a:r>
            <a:r>
              <a:rPr lang="ja-JP" altLang="en-US" sz="2000" dirty="0" smtClean="0">
                <a:latin typeface="+mn-ea"/>
              </a:rPr>
              <a:t>年度の濃度予測結果</a:t>
            </a:r>
            <a:endParaRPr lang="en-US" altLang="ja-JP" sz="2000" dirty="0" smtClean="0">
              <a:latin typeface="+mn-ea"/>
            </a:endParaRPr>
          </a:p>
          <a:p>
            <a:pPr marL="180000"/>
            <a:r>
              <a:rPr lang="ja-JP" altLang="en-US" sz="2000" dirty="0" smtClean="0">
                <a:latin typeface="+mn-ea"/>
              </a:rPr>
              <a:t>　　　　　　　交通渋滞発生箇所</a:t>
            </a:r>
            <a:endParaRPr lang="en-US" altLang="ja-JP" sz="2000" dirty="0" smtClean="0">
              <a:latin typeface="+mn-ea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716199"/>
              </p:ext>
            </p:extLst>
          </p:nvPr>
        </p:nvGraphicFramePr>
        <p:xfrm>
          <a:off x="125672" y="3731478"/>
          <a:ext cx="8892656" cy="2420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路線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区間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濃度予測地点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国道</a:t>
                      </a:r>
                      <a:r>
                        <a:rPr lang="en-US" alt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43</a:t>
                      </a:r>
                      <a:r>
                        <a:rPr 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号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佃</a:t>
                      </a:r>
                      <a:r>
                        <a:rPr 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６</a:t>
                      </a:r>
                      <a:r>
                        <a:rPr lang="ja-JP" altLang="en-US" sz="2000" b="0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丁目</a:t>
                      </a:r>
                      <a:r>
                        <a:rPr 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交差点</a:t>
                      </a: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（大阪市西淀川区）から花園北交差点（大阪市西成区）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139700" indent="-139700"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①全ての信号</a:t>
                      </a:r>
                      <a:r>
                        <a:rPr 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交差点の</a:t>
                      </a:r>
                      <a:endParaRPr lang="en-US" altLang="ja-JP" sz="2000" b="0" kern="1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39700" indent="-139700">
                        <a:spcAft>
                          <a:spcPts val="0"/>
                        </a:spcAft>
                      </a:pPr>
                      <a:r>
                        <a:rPr lang="ja-JP" alt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ja-JP" altLang="en-US" sz="2000" b="0" kern="10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道路端</a:t>
                      </a: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から５ｍ</a:t>
                      </a:r>
                      <a:r>
                        <a:rPr 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の地点</a:t>
                      </a:r>
                      <a:endParaRPr lang="en-US" altLang="ja-JP" sz="2000" b="0" kern="1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39700" indent="-139700">
                        <a:spcAft>
                          <a:spcPts val="0"/>
                        </a:spcAft>
                      </a:pPr>
                      <a:r>
                        <a:rPr lang="ja-JP" alt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＜</a:t>
                      </a:r>
                      <a:r>
                        <a:rPr lang="en-US" alt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252</a:t>
                      </a:r>
                      <a:r>
                        <a:rPr lang="ja-JP" alt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地点＞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39700" indent="-139700"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②信号交差点間の</a:t>
                      </a:r>
                      <a:r>
                        <a:rPr 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中間点</a:t>
                      </a:r>
                      <a:endParaRPr lang="en-US" altLang="ja-JP" sz="2000" b="0" kern="1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39700" indent="-139700">
                        <a:spcAft>
                          <a:spcPts val="0"/>
                        </a:spcAft>
                      </a:pPr>
                      <a:r>
                        <a:rPr lang="en-US" alt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</a:t>
                      </a:r>
                      <a:r>
                        <a:rPr 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に</a:t>
                      </a: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おける道路端</a:t>
                      </a:r>
                      <a:r>
                        <a:rPr 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から５ｍ</a:t>
                      </a:r>
                      <a:endParaRPr lang="en-US" altLang="ja-JP" sz="2000" b="0" kern="1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39700" indent="-139700">
                        <a:spcAft>
                          <a:spcPts val="0"/>
                        </a:spcAft>
                      </a:pPr>
                      <a:r>
                        <a:rPr lang="en-US" alt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</a:t>
                      </a:r>
                      <a:r>
                        <a:rPr 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の地点</a:t>
                      </a:r>
                      <a:r>
                        <a:rPr lang="ja-JP" alt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＜</a:t>
                      </a:r>
                      <a:r>
                        <a:rPr lang="en-US" alt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127</a:t>
                      </a:r>
                      <a:r>
                        <a:rPr lang="ja-JP" alt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地点＞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90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大阪中央環状線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下穂積２丁目西交差点（茨木市</a:t>
                      </a:r>
                      <a:r>
                        <a:rPr 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en-US" altLang="ja-JP" sz="2000" b="0" kern="1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から</a:t>
                      </a: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鳥飼和道交差点（摂津市）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5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佐堂町交差点（八尾市）</a:t>
                      </a:r>
                      <a:r>
                        <a:rPr 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から</a:t>
                      </a:r>
                      <a:endParaRPr lang="en-US" altLang="ja-JP" sz="2000" b="0" kern="1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ja-JP" sz="2000" b="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長吉</a:t>
                      </a:r>
                      <a:r>
                        <a:rPr lang="ja-JP" sz="20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長原東交差点（大阪市平野区）</a:t>
                      </a:r>
                      <a:endParaRPr lang="ja-JP" sz="20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3669804" y="3351560"/>
            <a:ext cx="1800200" cy="4972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ja-JP" altLang="en-US" sz="2000" dirty="0" smtClean="0">
                <a:latin typeface="+mn-ea"/>
              </a:rPr>
              <a:t>調査地点</a:t>
            </a:r>
            <a:endParaRPr lang="en-US" altLang="ja-JP" sz="2000" dirty="0" smtClean="0">
              <a:latin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5496" y="2708920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/>
            <a:r>
              <a:rPr lang="ja-JP" altLang="en-US" sz="2000" b="1" dirty="0" smtClean="0">
                <a:latin typeface="+mn-ea"/>
              </a:rPr>
              <a:t>○濃度予測（平成</a:t>
            </a:r>
            <a:r>
              <a:rPr lang="en-US" altLang="ja-JP" sz="2000" b="1" dirty="0" smtClean="0">
                <a:latin typeface="+mn-ea"/>
              </a:rPr>
              <a:t>28</a:t>
            </a:r>
            <a:r>
              <a:rPr lang="ja-JP" altLang="en-US" sz="2000" b="1" dirty="0" smtClean="0">
                <a:latin typeface="+mn-ea"/>
              </a:rPr>
              <a:t>年度）</a:t>
            </a:r>
            <a:endParaRPr lang="en-US" altLang="ja-JP" sz="2000" dirty="0" smtClean="0">
              <a:latin typeface="+mn-ea"/>
            </a:endParaRPr>
          </a:p>
          <a:p>
            <a:pPr marL="1588"/>
            <a:r>
              <a:rPr lang="ja-JP" altLang="en-US" sz="2000" dirty="0">
                <a:latin typeface="+mn-ea"/>
              </a:rPr>
              <a:t>　数値</a:t>
            </a:r>
            <a:r>
              <a:rPr lang="ja-JP" altLang="en-US" sz="2000" dirty="0" smtClean="0">
                <a:latin typeface="+mn-ea"/>
              </a:rPr>
              <a:t>計算手法</a:t>
            </a:r>
            <a:r>
              <a:rPr lang="ja-JP" altLang="en-US" sz="2000" dirty="0">
                <a:latin typeface="+mn-ea"/>
              </a:rPr>
              <a:t>に</a:t>
            </a:r>
            <a:r>
              <a:rPr lang="ja-JP" altLang="en-US" sz="2000" dirty="0" smtClean="0">
                <a:latin typeface="+mn-ea"/>
              </a:rPr>
              <a:t>よる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令和</a:t>
            </a:r>
            <a:r>
              <a:rPr lang="en-US" altLang="ja-JP" sz="2000" dirty="0" smtClean="0">
                <a:solidFill>
                  <a:srgbClr val="FF0000"/>
                </a:solidFill>
                <a:latin typeface="+mn-ea"/>
              </a:rPr>
              <a:t>2</a:t>
            </a:r>
            <a:r>
              <a:rPr lang="ja-JP" altLang="en-US" sz="2000" dirty="0" smtClean="0">
                <a:latin typeface="+mn-ea"/>
              </a:rPr>
              <a:t>年度の濃度予測</a:t>
            </a:r>
            <a:endParaRPr lang="en-US" altLang="ja-JP" sz="2000" dirty="0" smtClean="0">
              <a:latin typeface="+mn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5672" y="6133886"/>
            <a:ext cx="8809788" cy="6206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1938" indent="-261938"/>
            <a:r>
              <a:rPr lang="en-US" altLang="ja-JP" dirty="0" smtClean="0">
                <a:latin typeface="+mn-ea"/>
              </a:rPr>
              <a:t>※</a:t>
            </a:r>
            <a:r>
              <a:rPr lang="ja-JP" altLang="en-US" dirty="0">
                <a:latin typeface="+mn-ea"/>
              </a:rPr>
              <a:t> </a:t>
            </a:r>
            <a:r>
              <a:rPr lang="ja-JP" altLang="en-US" dirty="0" smtClean="0">
                <a:latin typeface="+mn-ea"/>
              </a:rPr>
              <a:t>濃度予測に用いた数値計算手法は、国における</a:t>
            </a:r>
            <a:r>
              <a:rPr lang="ja-JP" altLang="en-US" dirty="0" smtClean="0">
                <a:solidFill>
                  <a:srgbClr val="FF0000"/>
                </a:solidFill>
                <a:latin typeface="+mn-ea"/>
              </a:rPr>
              <a:t>令和</a:t>
            </a:r>
            <a:r>
              <a:rPr lang="en-US" altLang="ja-JP" dirty="0" smtClean="0">
                <a:solidFill>
                  <a:srgbClr val="FF0000"/>
                </a:solidFill>
                <a:latin typeface="+mn-ea"/>
              </a:rPr>
              <a:t>2</a:t>
            </a:r>
            <a:r>
              <a:rPr lang="ja-JP" altLang="en-US" dirty="0" smtClean="0">
                <a:latin typeface="+mn-ea"/>
              </a:rPr>
              <a:t>年度目標の評価に用いるものと</a:t>
            </a:r>
            <a:endParaRPr lang="en-US" altLang="ja-JP" dirty="0" smtClean="0">
              <a:latin typeface="+mn-ea"/>
            </a:endParaRPr>
          </a:p>
          <a:p>
            <a:pPr marL="261938" indent="-261938"/>
            <a:r>
              <a:rPr lang="en-US" altLang="ja-JP" dirty="0">
                <a:latin typeface="+mn-ea"/>
              </a:rPr>
              <a:t> </a:t>
            </a:r>
            <a:r>
              <a:rPr lang="en-US" altLang="ja-JP" dirty="0" smtClean="0">
                <a:latin typeface="+mn-ea"/>
              </a:rPr>
              <a:t>   </a:t>
            </a:r>
            <a:r>
              <a:rPr lang="ja-JP" altLang="en-US" dirty="0" smtClean="0">
                <a:latin typeface="+mn-ea"/>
              </a:rPr>
              <a:t>異なる（具体的な方法が確定していないため）。</a:t>
            </a:r>
            <a:endParaRPr lang="en-US" altLang="ja-JP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6575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2048" y="116632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簡易測定調査地点　国道</a:t>
            </a:r>
            <a:r>
              <a:rPr lang="en-US" altLang="ja-JP" sz="2400" dirty="0" smtClean="0">
                <a:latin typeface="+mn-ea"/>
              </a:rPr>
              <a:t>43</a:t>
            </a:r>
            <a:r>
              <a:rPr lang="ja-JP" altLang="en-US" sz="2400" dirty="0" smtClean="0">
                <a:latin typeface="+mn-ea"/>
              </a:rPr>
              <a:t>号</a:t>
            </a:r>
            <a:endParaRPr lang="en-US" altLang="ja-JP" sz="2400" dirty="0">
              <a:latin typeface="+mn-ea"/>
            </a:endParaRPr>
          </a:p>
        </p:txBody>
      </p:sp>
      <p:grpSp>
        <p:nvGrpSpPr>
          <p:cNvPr id="42" name="グループ化 41"/>
          <p:cNvGrpSpPr/>
          <p:nvPr/>
        </p:nvGrpSpPr>
        <p:grpSpPr>
          <a:xfrm>
            <a:off x="107504" y="908720"/>
            <a:ext cx="8892712" cy="5760640"/>
            <a:chOff x="107504" y="1268760"/>
            <a:chExt cx="8892712" cy="5760640"/>
          </a:xfrm>
        </p:grpSpPr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9921" y="1268760"/>
              <a:ext cx="5286375" cy="5276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5" name="円/楕円 14"/>
            <p:cNvSpPr>
              <a:spLocks noChangeAspect="1"/>
            </p:cNvSpPr>
            <p:nvPr/>
          </p:nvSpPr>
          <p:spPr>
            <a:xfrm>
              <a:off x="2744290" y="2209056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107504" y="1873455"/>
              <a:ext cx="2150864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大和田西交差点</a:t>
              </a:r>
              <a:endParaRPr lang="en-US" altLang="ja-JP" sz="2000" dirty="0" smtClean="0">
                <a:latin typeface="+mn-ea"/>
              </a:endParaRPr>
            </a:p>
          </p:txBody>
        </p:sp>
        <p:cxnSp>
          <p:nvCxnSpPr>
            <p:cNvPr id="18" name="直線矢印コネクタ 17"/>
            <p:cNvCxnSpPr/>
            <p:nvPr/>
          </p:nvCxnSpPr>
          <p:spPr>
            <a:xfrm>
              <a:off x="2258368" y="2130732"/>
              <a:ext cx="466872" cy="21814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円/楕円 18"/>
            <p:cNvSpPr>
              <a:spLocks noChangeAspect="1"/>
            </p:cNvSpPr>
            <p:nvPr/>
          </p:nvSpPr>
          <p:spPr>
            <a:xfrm>
              <a:off x="4110308" y="4528114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143784" y="3789040"/>
              <a:ext cx="2484000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>
                  <a:latin typeface="+mn-ea"/>
                </a:rPr>
                <a:t>弁天</a:t>
              </a:r>
              <a:r>
                <a:rPr lang="ja-JP" altLang="en-US" sz="2000" dirty="0" smtClean="0">
                  <a:latin typeface="+mn-ea"/>
                </a:rPr>
                <a:t>町駅前交差点</a:t>
              </a:r>
              <a:endParaRPr lang="en-US" altLang="ja-JP" sz="2000" dirty="0" smtClean="0">
                <a:latin typeface="+mn-ea"/>
              </a:endParaRPr>
            </a:p>
          </p:txBody>
        </p:sp>
        <p:cxnSp>
          <p:nvCxnSpPr>
            <p:cNvPr id="21" name="直線矢印コネクタ 20"/>
            <p:cNvCxnSpPr/>
            <p:nvPr/>
          </p:nvCxnSpPr>
          <p:spPr>
            <a:xfrm>
              <a:off x="2627784" y="4041040"/>
              <a:ext cx="1463474" cy="5400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円/楕円 21"/>
            <p:cNvSpPr>
              <a:spLocks noChangeAspect="1"/>
            </p:cNvSpPr>
            <p:nvPr/>
          </p:nvSpPr>
          <p:spPr>
            <a:xfrm>
              <a:off x="4197303" y="4726917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107504" y="5263162"/>
              <a:ext cx="2484000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市岡元町</a:t>
              </a:r>
              <a:r>
                <a:rPr lang="en-US" altLang="ja-JP" sz="2000" dirty="0" smtClean="0">
                  <a:latin typeface="+mn-ea"/>
                </a:rPr>
                <a:t>3</a:t>
              </a:r>
              <a:r>
                <a:rPr lang="ja-JP" altLang="en-US" sz="2000" dirty="0" smtClean="0">
                  <a:latin typeface="+mn-ea"/>
                </a:rPr>
                <a:t>交差点</a:t>
              </a:r>
              <a:endParaRPr lang="en-US" altLang="ja-JP" sz="2000" dirty="0" smtClean="0">
                <a:latin typeface="+mn-ea"/>
              </a:endParaRPr>
            </a:p>
          </p:txBody>
        </p:sp>
        <p:cxnSp>
          <p:nvCxnSpPr>
            <p:cNvPr id="24" name="直線矢印コネクタ 23"/>
            <p:cNvCxnSpPr/>
            <p:nvPr/>
          </p:nvCxnSpPr>
          <p:spPr>
            <a:xfrm flipV="1">
              <a:off x="2591504" y="4946349"/>
              <a:ext cx="1643723" cy="56881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円/楕円 25"/>
            <p:cNvSpPr>
              <a:spLocks noChangeAspect="1"/>
            </p:cNvSpPr>
            <p:nvPr/>
          </p:nvSpPr>
          <p:spPr>
            <a:xfrm>
              <a:off x="4743871" y="5345222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2051720" y="6525400"/>
              <a:ext cx="2484000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泉尾交差点</a:t>
              </a:r>
              <a:endParaRPr lang="en-US" altLang="ja-JP" sz="2000" dirty="0" smtClean="0">
                <a:latin typeface="+mn-ea"/>
              </a:endParaRPr>
            </a:p>
          </p:txBody>
        </p:sp>
        <p:cxnSp>
          <p:nvCxnSpPr>
            <p:cNvPr id="28" name="直線矢印コネクタ 27"/>
            <p:cNvCxnSpPr>
              <a:endCxn id="26" idx="3"/>
            </p:cNvCxnSpPr>
            <p:nvPr/>
          </p:nvCxnSpPr>
          <p:spPr>
            <a:xfrm flipV="1">
              <a:off x="3707904" y="5621804"/>
              <a:ext cx="1083416" cy="90359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円/楕円 33"/>
            <p:cNvSpPr>
              <a:spLocks noChangeAspect="1"/>
            </p:cNvSpPr>
            <p:nvPr/>
          </p:nvSpPr>
          <p:spPr>
            <a:xfrm>
              <a:off x="5417046" y="5553236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6372200" y="6018189"/>
              <a:ext cx="2628016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北津守ランプ前交差点</a:t>
              </a:r>
              <a:endParaRPr lang="en-US" altLang="ja-JP" sz="2000" dirty="0" smtClean="0">
                <a:latin typeface="+mn-ea"/>
              </a:endParaRPr>
            </a:p>
          </p:txBody>
        </p:sp>
        <p:cxnSp>
          <p:nvCxnSpPr>
            <p:cNvPr id="36" name="直線矢印コネクタ 35"/>
            <p:cNvCxnSpPr/>
            <p:nvPr/>
          </p:nvCxnSpPr>
          <p:spPr>
            <a:xfrm flipH="1" flipV="1">
              <a:off x="5719708" y="5856362"/>
              <a:ext cx="652492" cy="33451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テキスト ボックス 49"/>
          <p:cNvSpPr txBox="1"/>
          <p:nvPr/>
        </p:nvSpPr>
        <p:spPr>
          <a:xfrm>
            <a:off x="6516216" y="6438527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 smtClean="0">
                <a:latin typeface="+mn-ea"/>
              </a:rPr>
              <a:t>地理院地図を加工して作成</a:t>
            </a:r>
            <a:endParaRPr lang="en-US" altLang="ja-JP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9721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9512" y="116632"/>
            <a:ext cx="9540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簡易測定調査地点　国道</a:t>
            </a:r>
            <a:r>
              <a:rPr lang="en-US" altLang="ja-JP" sz="2400" dirty="0" smtClean="0">
                <a:latin typeface="+mn-ea"/>
              </a:rPr>
              <a:t>25</a:t>
            </a:r>
            <a:r>
              <a:rPr lang="ja-JP" altLang="en-US" sz="2400" dirty="0" smtClean="0">
                <a:latin typeface="+mn-ea"/>
              </a:rPr>
              <a:t>号、</a:t>
            </a:r>
            <a:r>
              <a:rPr lang="en-US" altLang="ja-JP" sz="2400" dirty="0" smtClean="0">
                <a:latin typeface="+mn-ea"/>
              </a:rPr>
              <a:t>26</a:t>
            </a:r>
            <a:r>
              <a:rPr lang="ja-JP" altLang="en-US" sz="2400" dirty="0" smtClean="0">
                <a:latin typeface="+mn-ea"/>
              </a:rPr>
              <a:t>号、大阪中央環状線、大阪臨海線</a:t>
            </a:r>
            <a:endParaRPr lang="en-US" altLang="ja-JP" sz="2400" dirty="0">
              <a:latin typeface="+mn-ea"/>
            </a:endParaRPr>
          </a:p>
        </p:txBody>
      </p:sp>
      <p:grpSp>
        <p:nvGrpSpPr>
          <p:cNvPr id="54" name="グループ化 53"/>
          <p:cNvGrpSpPr/>
          <p:nvPr/>
        </p:nvGrpSpPr>
        <p:grpSpPr>
          <a:xfrm>
            <a:off x="235884" y="722848"/>
            <a:ext cx="8728604" cy="5798620"/>
            <a:chOff x="35496" y="942748"/>
            <a:chExt cx="8728604" cy="5798620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581" y="1159718"/>
              <a:ext cx="8524875" cy="55816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円/楕円 10"/>
            <p:cNvSpPr>
              <a:spLocks noChangeAspect="1"/>
            </p:cNvSpPr>
            <p:nvPr/>
          </p:nvSpPr>
          <p:spPr>
            <a:xfrm>
              <a:off x="1835696" y="3116529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80690" y="1772816"/>
              <a:ext cx="2619102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住之江公園前交差点</a:t>
              </a:r>
              <a:endParaRPr lang="en-US" altLang="ja-JP" sz="2000" dirty="0" smtClean="0">
                <a:latin typeface="+mn-ea"/>
              </a:endParaRPr>
            </a:p>
          </p:txBody>
        </p:sp>
        <p:cxnSp>
          <p:nvCxnSpPr>
            <p:cNvPr id="13" name="直線矢印コネクタ 12"/>
            <p:cNvCxnSpPr/>
            <p:nvPr/>
          </p:nvCxnSpPr>
          <p:spPr>
            <a:xfrm>
              <a:off x="1632396" y="2276816"/>
              <a:ext cx="275308" cy="83971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円/楕円 13"/>
            <p:cNvSpPr>
              <a:spLocks noChangeAspect="1"/>
            </p:cNvSpPr>
            <p:nvPr/>
          </p:nvSpPr>
          <p:spPr>
            <a:xfrm>
              <a:off x="563935" y="6328370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5" name="直線矢印コネクタ 14"/>
            <p:cNvCxnSpPr>
              <a:endCxn id="14" idx="0"/>
            </p:cNvCxnSpPr>
            <p:nvPr/>
          </p:nvCxnSpPr>
          <p:spPr>
            <a:xfrm flipH="1">
              <a:off x="725935" y="5608234"/>
              <a:ext cx="109536" cy="72013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テキスト ボックス 15"/>
            <p:cNvSpPr txBox="1"/>
            <p:nvPr/>
          </p:nvSpPr>
          <p:spPr>
            <a:xfrm>
              <a:off x="35496" y="5104234"/>
              <a:ext cx="2150864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石津西町交差点</a:t>
              </a:r>
              <a:endParaRPr lang="en-US" altLang="ja-JP" sz="2000" dirty="0" smtClean="0">
                <a:latin typeface="+mn-ea"/>
              </a:endParaRPr>
            </a:p>
          </p:txBody>
        </p:sp>
        <p:sp>
          <p:nvSpPr>
            <p:cNvPr id="17" name="円/楕円 16"/>
            <p:cNvSpPr>
              <a:spLocks noChangeAspect="1"/>
            </p:cNvSpPr>
            <p:nvPr/>
          </p:nvSpPr>
          <p:spPr>
            <a:xfrm>
              <a:off x="2537792" y="3116529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8" name="直線矢印コネクタ 17"/>
            <p:cNvCxnSpPr/>
            <p:nvPr/>
          </p:nvCxnSpPr>
          <p:spPr>
            <a:xfrm flipH="1" flipV="1">
              <a:off x="2790902" y="3400271"/>
              <a:ext cx="700978" cy="119996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テキスト ボックス 19"/>
            <p:cNvSpPr txBox="1"/>
            <p:nvPr/>
          </p:nvSpPr>
          <p:spPr>
            <a:xfrm>
              <a:off x="2792450" y="4600234"/>
              <a:ext cx="1692000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浜口交差点</a:t>
              </a:r>
              <a:endParaRPr lang="en-US" altLang="ja-JP" sz="2000" dirty="0" smtClean="0">
                <a:latin typeface="+mn-ea"/>
              </a:endParaRPr>
            </a:p>
          </p:txBody>
        </p:sp>
        <p:sp>
          <p:nvSpPr>
            <p:cNvPr id="24" name="円/楕円 23"/>
            <p:cNvSpPr>
              <a:spLocks noChangeAspect="1"/>
            </p:cNvSpPr>
            <p:nvPr/>
          </p:nvSpPr>
          <p:spPr>
            <a:xfrm>
              <a:off x="5436096" y="1217960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>
              <a:spLocks noChangeAspect="1"/>
            </p:cNvSpPr>
            <p:nvPr/>
          </p:nvSpPr>
          <p:spPr>
            <a:xfrm>
              <a:off x="7378252" y="3212976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>
              <a:spLocks noChangeAspect="1"/>
            </p:cNvSpPr>
            <p:nvPr/>
          </p:nvSpPr>
          <p:spPr>
            <a:xfrm>
              <a:off x="7470304" y="2278968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2915816" y="942748"/>
              <a:ext cx="1692000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杭全交差点</a:t>
              </a:r>
              <a:endParaRPr lang="en-US" altLang="ja-JP" sz="2000" dirty="0" smtClean="0">
                <a:latin typeface="+mn-ea"/>
              </a:endParaRPr>
            </a:p>
          </p:txBody>
        </p:sp>
        <p:cxnSp>
          <p:nvCxnSpPr>
            <p:cNvPr id="28" name="直線矢印コネクタ 27"/>
            <p:cNvCxnSpPr>
              <a:stCxn id="27" idx="3"/>
              <a:endCxn id="24" idx="2"/>
            </p:cNvCxnSpPr>
            <p:nvPr/>
          </p:nvCxnSpPr>
          <p:spPr>
            <a:xfrm>
              <a:off x="4607816" y="1194748"/>
              <a:ext cx="828280" cy="1852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円/楕円 28"/>
            <p:cNvSpPr>
              <a:spLocks noChangeAspect="1"/>
            </p:cNvSpPr>
            <p:nvPr/>
          </p:nvSpPr>
          <p:spPr>
            <a:xfrm>
              <a:off x="6029150" y="1717762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0" name="直線矢印コネクタ 29"/>
            <p:cNvCxnSpPr/>
            <p:nvPr/>
          </p:nvCxnSpPr>
          <p:spPr>
            <a:xfrm flipH="1">
              <a:off x="6283202" y="1306351"/>
              <a:ext cx="349715" cy="41985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テキスト ボックス 30"/>
            <p:cNvSpPr txBox="1"/>
            <p:nvPr/>
          </p:nvSpPr>
          <p:spPr>
            <a:xfrm>
              <a:off x="6156176" y="1010936"/>
              <a:ext cx="2607924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平野警察署西交差点</a:t>
              </a:r>
              <a:endParaRPr lang="en-US" altLang="ja-JP" sz="2000" dirty="0" smtClean="0">
                <a:latin typeface="+mn-ea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4419951" y="3522272"/>
              <a:ext cx="2558556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加美福井戸西交差点</a:t>
              </a:r>
              <a:endParaRPr lang="en-US" altLang="ja-JP" sz="2000" dirty="0" smtClean="0">
                <a:latin typeface="+mn-ea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4696181" y="5104234"/>
              <a:ext cx="2268000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長吉長原東交差点</a:t>
              </a:r>
              <a:endParaRPr lang="en-US" altLang="ja-JP" sz="2000" dirty="0" smtClean="0">
                <a:latin typeface="+mn-ea"/>
              </a:endParaRPr>
            </a:p>
          </p:txBody>
        </p:sp>
        <p:cxnSp>
          <p:nvCxnSpPr>
            <p:cNvPr id="34" name="直線矢印コネクタ 33"/>
            <p:cNvCxnSpPr/>
            <p:nvPr/>
          </p:nvCxnSpPr>
          <p:spPr>
            <a:xfrm flipV="1">
              <a:off x="6549546" y="2590304"/>
              <a:ext cx="963629" cy="93400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矢印コネクタ 34"/>
            <p:cNvCxnSpPr/>
            <p:nvPr/>
          </p:nvCxnSpPr>
          <p:spPr>
            <a:xfrm flipV="1">
              <a:off x="6632917" y="3537012"/>
              <a:ext cx="827221" cy="156722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テキスト ボックス 54"/>
          <p:cNvSpPr txBox="1"/>
          <p:nvPr/>
        </p:nvSpPr>
        <p:spPr>
          <a:xfrm>
            <a:off x="6516216" y="6579300"/>
            <a:ext cx="2232248" cy="335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 smtClean="0">
                <a:latin typeface="+mn-ea"/>
              </a:rPr>
              <a:t>地理院地図を加工して作成</a:t>
            </a:r>
            <a:endParaRPr lang="en-US" altLang="ja-JP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2898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2048" y="116632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簡易測定調査地点　大阪中央環状線、大阪高槻京都線</a:t>
            </a:r>
            <a:endParaRPr lang="en-US" altLang="ja-JP" sz="2400" dirty="0">
              <a:latin typeface="+mn-ea"/>
            </a:endParaRPr>
          </a:p>
        </p:txBody>
      </p:sp>
      <p:grpSp>
        <p:nvGrpSpPr>
          <p:cNvPr id="43" name="グループ化 42"/>
          <p:cNvGrpSpPr/>
          <p:nvPr/>
        </p:nvGrpSpPr>
        <p:grpSpPr>
          <a:xfrm>
            <a:off x="484312" y="765828"/>
            <a:ext cx="8336160" cy="5768802"/>
            <a:chOff x="484312" y="900558"/>
            <a:chExt cx="8336160" cy="5768802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8" y="1062140"/>
              <a:ext cx="5688632" cy="56072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5" name="円/楕円 14"/>
            <p:cNvSpPr>
              <a:spLocks noChangeAspect="1"/>
            </p:cNvSpPr>
            <p:nvPr/>
          </p:nvSpPr>
          <p:spPr>
            <a:xfrm>
              <a:off x="4277618" y="2048148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6669757" y="5983188"/>
              <a:ext cx="2052000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鳥飼和道交差点</a:t>
              </a:r>
              <a:endParaRPr lang="en-US" altLang="ja-JP" sz="2000" dirty="0" smtClean="0">
                <a:latin typeface="+mn-ea"/>
              </a:endParaRPr>
            </a:p>
          </p:txBody>
        </p:sp>
        <p:cxnSp>
          <p:nvCxnSpPr>
            <p:cNvPr id="17" name="直線矢印コネクタ 16"/>
            <p:cNvCxnSpPr/>
            <p:nvPr/>
          </p:nvCxnSpPr>
          <p:spPr>
            <a:xfrm flipH="1" flipV="1">
              <a:off x="5543880" y="5496322"/>
              <a:ext cx="1116352" cy="66903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円/楕円 17"/>
            <p:cNvSpPr>
              <a:spLocks noChangeAspect="1"/>
            </p:cNvSpPr>
            <p:nvPr/>
          </p:nvSpPr>
          <p:spPr>
            <a:xfrm>
              <a:off x="2314352" y="2168860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/楕円 18"/>
            <p:cNvSpPr>
              <a:spLocks noChangeAspect="1"/>
            </p:cNvSpPr>
            <p:nvPr/>
          </p:nvSpPr>
          <p:spPr>
            <a:xfrm>
              <a:off x="4629150" y="1412776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>
              <a:spLocks noChangeAspect="1"/>
            </p:cNvSpPr>
            <p:nvPr/>
          </p:nvSpPr>
          <p:spPr>
            <a:xfrm>
              <a:off x="4896072" y="2204864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484312" y="2915475"/>
              <a:ext cx="2412000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山田駅東側交差点</a:t>
              </a:r>
              <a:endParaRPr lang="en-US" altLang="ja-JP" sz="2000" dirty="0" smtClean="0">
                <a:latin typeface="+mn-ea"/>
              </a:endParaRPr>
            </a:p>
          </p:txBody>
        </p:sp>
        <p:cxnSp>
          <p:nvCxnSpPr>
            <p:cNvPr id="22" name="直線矢印コネクタ 21"/>
            <p:cNvCxnSpPr/>
            <p:nvPr/>
          </p:nvCxnSpPr>
          <p:spPr>
            <a:xfrm flipV="1">
              <a:off x="2205261" y="2496930"/>
              <a:ext cx="195039" cy="41854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テキスト ボックス 23"/>
            <p:cNvSpPr txBox="1"/>
            <p:nvPr/>
          </p:nvSpPr>
          <p:spPr>
            <a:xfrm>
              <a:off x="6408456" y="981852"/>
              <a:ext cx="2268000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西駅前交差点</a:t>
              </a:r>
              <a:endParaRPr lang="en-US" altLang="ja-JP" sz="2000" dirty="0" smtClean="0">
                <a:latin typeface="+mn-ea"/>
              </a:endParaRPr>
            </a:p>
          </p:txBody>
        </p:sp>
        <p:cxnSp>
          <p:nvCxnSpPr>
            <p:cNvPr id="25" name="直線矢印コネクタ 24"/>
            <p:cNvCxnSpPr/>
            <p:nvPr/>
          </p:nvCxnSpPr>
          <p:spPr>
            <a:xfrm flipH="1">
              <a:off x="4932040" y="1233852"/>
              <a:ext cx="1476416" cy="25882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テキスト ボックス 28"/>
            <p:cNvSpPr txBox="1"/>
            <p:nvPr/>
          </p:nvSpPr>
          <p:spPr>
            <a:xfrm>
              <a:off x="827864" y="900558"/>
              <a:ext cx="2520000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下穂積</a:t>
              </a:r>
              <a:r>
                <a:rPr lang="en-US" altLang="ja-JP" sz="2000" dirty="0" smtClean="0">
                  <a:latin typeface="+mn-ea"/>
                </a:rPr>
                <a:t>2</a:t>
              </a:r>
              <a:r>
                <a:rPr lang="ja-JP" altLang="en-US" sz="2000" dirty="0" smtClean="0">
                  <a:latin typeface="+mn-ea"/>
                </a:rPr>
                <a:t>丁目交差点</a:t>
              </a:r>
              <a:endParaRPr lang="en-US" altLang="ja-JP" sz="2000" dirty="0" smtClean="0">
                <a:latin typeface="+mn-ea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6732472" y="1988896"/>
              <a:ext cx="2088000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>
                  <a:latin typeface="+mn-ea"/>
                </a:rPr>
                <a:t>奈良</a:t>
              </a:r>
              <a:r>
                <a:rPr lang="ja-JP" altLang="en-US" sz="2000" dirty="0" smtClean="0">
                  <a:latin typeface="+mn-ea"/>
                </a:rPr>
                <a:t>交差点</a:t>
              </a:r>
              <a:endParaRPr lang="en-US" altLang="ja-JP" sz="2000" dirty="0" smtClean="0">
                <a:latin typeface="+mn-ea"/>
              </a:endParaRPr>
            </a:p>
          </p:txBody>
        </p:sp>
        <p:cxnSp>
          <p:nvCxnSpPr>
            <p:cNvPr id="31" name="直線矢印コネクタ 30"/>
            <p:cNvCxnSpPr>
              <a:stCxn id="30" idx="1"/>
            </p:cNvCxnSpPr>
            <p:nvPr/>
          </p:nvCxnSpPr>
          <p:spPr>
            <a:xfrm flipH="1">
              <a:off x="5220072" y="2240896"/>
              <a:ext cx="1512400" cy="8998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矢印コネクタ 33"/>
            <p:cNvCxnSpPr/>
            <p:nvPr/>
          </p:nvCxnSpPr>
          <p:spPr>
            <a:xfrm>
              <a:off x="3203848" y="1412776"/>
              <a:ext cx="1094606" cy="68036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円/楕円 35"/>
            <p:cNvSpPr>
              <a:spLocks noChangeAspect="1"/>
            </p:cNvSpPr>
            <p:nvPr/>
          </p:nvSpPr>
          <p:spPr>
            <a:xfrm>
              <a:off x="5083518" y="4941168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36"/>
            <p:cNvSpPr>
              <a:spLocks noChangeAspect="1"/>
            </p:cNvSpPr>
            <p:nvPr/>
          </p:nvSpPr>
          <p:spPr>
            <a:xfrm>
              <a:off x="5256112" y="5229200"/>
              <a:ext cx="324000" cy="3240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6732448" y="4430328"/>
              <a:ext cx="1872000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一津屋交差点</a:t>
              </a:r>
              <a:endParaRPr lang="en-US" altLang="ja-JP" sz="2000" dirty="0" smtClean="0">
                <a:latin typeface="+mn-ea"/>
              </a:endParaRPr>
            </a:p>
          </p:txBody>
        </p:sp>
        <p:cxnSp>
          <p:nvCxnSpPr>
            <p:cNvPr id="40" name="直線矢印コネクタ 39"/>
            <p:cNvCxnSpPr>
              <a:stCxn id="38" idx="1"/>
            </p:cNvCxnSpPr>
            <p:nvPr/>
          </p:nvCxnSpPr>
          <p:spPr>
            <a:xfrm flipH="1">
              <a:off x="5377074" y="4682328"/>
              <a:ext cx="1355374" cy="37437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テキスト ボックス 43"/>
          <p:cNvSpPr txBox="1"/>
          <p:nvPr/>
        </p:nvSpPr>
        <p:spPr>
          <a:xfrm>
            <a:off x="6516216" y="6568324"/>
            <a:ext cx="2232248" cy="335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 smtClean="0">
                <a:latin typeface="+mn-ea"/>
              </a:rPr>
              <a:t>地理院地図を加工して作成</a:t>
            </a:r>
            <a:endParaRPr lang="en-US" altLang="ja-JP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2898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2048" y="116632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簡易測定調査地点　国道</a:t>
            </a:r>
            <a:r>
              <a:rPr lang="en-US" altLang="ja-JP" sz="2400" dirty="0" smtClean="0">
                <a:latin typeface="+mn-ea"/>
              </a:rPr>
              <a:t>1</a:t>
            </a:r>
            <a:r>
              <a:rPr lang="ja-JP" altLang="en-US" sz="2400" dirty="0" smtClean="0">
                <a:latin typeface="+mn-ea"/>
              </a:rPr>
              <a:t>号、</a:t>
            </a:r>
            <a:r>
              <a:rPr lang="en-US" altLang="ja-JP" sz="2400" dirty="0" smtClean="0">
                <a:latin typeface="+mn-ea"/>
              </a:rPr>
              <a:t>308</a:t>
            </a:r>
            <a:r>
              <a:rPr lang="ja-JP" altLang="en-US" sz="2400" dirty="0" smtClean="0">
                <a:latin typeface="+mn-ea"/>
              </a:rPr>
              <a:t>号</a:t>
            </a:r>
            <a:endParaRPr lang="en-US" altLang="ja-JP" sz="2400" dirty="0">
              <a:latin typeface="+mn-ea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628800"/>
            <a:ext cx="4608000" cy="43455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3983682" cy="43251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376582" y="955263"/>
            <a:ext cx="2700000" cy="50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000" dirty="0" smtClean="0">
                <a:latin typeface="+mn-ea"/>
              </a:rPr>
              <a:t>京阪本通</a:t>
            </a:r>
            <a:r>
              <a:rPr lang="en-US" altLang="ja-JP" sz="2000" dirty="0" smtClean="0">
                <a:latin typeface="+mn-ea"/>
              </a:rPr>
              <a:t>1</a:t>
            </a:r>
            <a:r>
              <a:rPr lang="ja-JP" altLang="en-US" sz="2000" dirty="0" smtClean="0">
                <a:latin typeface="+mn-ea"/>
              </a:rPr>
              <a:t>丁目交差点</a:t>
            </a:r>
            <a:endParaRPr lang="en-US" altLang="ja-JP" sz="2000" dirty="0" smtClean="0">
              <a:latin typeface="+mn-ea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1297732" y="1459263"/>
            <a:ext cx="162000" cy="9616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12"/>
          <p:cNvSpPr>
            <a:spLocks noChangeAspect="1"/>
          </p:cNvSpPr>
          <p:nvPr/>
        </p:nvSpPr>
        <p:spPr>
          <a:xfrm>
            <a:off x="1297732" y="2420888"/>
            <a:ext cx="324000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43608" y="6165360"/>
            <a:ext cx="3210624" cy="50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000" dirty="0" smtClean="0">
                <a:latin typeface="+mn-ea"/>
              </a:rPr>
              <a:t>高井田西</a:t>
            </a:r>
            <a:r>
              <a:rPr lang="en-US" altLang="ja-JP" sz="2000" dirty="0" smtClean="0">
                <a:latin typeface="+mn-ea"/>
              </a:rPr>
              <a:t>6</a:t>
            </a:r>
            <a:r>
              <a:rPr lang="ja-JP" altLang="en-US" sz="2000" dirty="0" smtClean="0">
                <a:latin typeface="+mn-ea"/>
              </a:rPr>
              <a:t>丁目東交差点</a:t>
            </a:r>
            <a:endParaRPr lang="en-US" altLang="ja-JP" sz="2000" dirty="0" smtClean="0">
              <a:latin typeface="+mn-ea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 flipV="1">
            <a:off x="1763688" y="5805292"/>
            <a:ext cx="162000" cy="3600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円/楕円 15"/>
          <p:cNvSpPr>
            <a:spLocks noChangeAspect="1"/>
          </p:cNvSpPr>
          <p:nvPr/>
        </p:nvSpPr>
        <p:spPr>
          <a:xfrm>
            <a:off x="1763688" y="5481228"/>
            <a:ext cx="324000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>
            <a:spLocks noChangeAspect="1"/>
          </p:cNvSpPr>
          <p:nvPr/>
        </p:nvSpPr>
        <p:spPr>
          <a:xfrm>
            <a:off x="7907708" y="2545854"/>
            <a:ext cx="324000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>
            <a:spLocks noChangeAspect="1"/>
          </p:cNvSpPr>
          <p:nvPr/>
        </p:nvSpPr>
        <p:spPr>
          <a:xfrm>
            <a:off x="6153665" y="3273566"/>
            <a:ext cx="324000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660232" y="991563"/>
            <a:ext cx="2340000" cy="50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000" dirty="0" smtClean="0">
                <a:latin typeface="+mn-ea"/>
              </a:rPr>
              <a:t>池之宮北交差点</a:t>
            </a:r>
            <a:endParaRPr lang="en-US" altLang="ja-JP" sz="2000" dirty="0" smtClean="0">
              <a:latin typeface="+mn-ea"/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7718970" y="1495563"/>
            <a:ext cx="237406" cy="105029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3779912" y="955263"/>
            <a:ext cx="2548453" cy="50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000" dirty="0">
                <a:latin typeface="+mn-ea"/>
              </a:rPr>
              <a:t>走</a:t>
            </a:r>
            <a:r>
              <a:rPr lang="ja-JP" altLang="en-US" sz="2000" dirty="0" smtClean="0">
                <a:latin typeface="+mn-ea"/>
              </a:rPr>
              <a:t>谷</a:t>
            </a:r>
            <a:r>
              <a:rPr lang="en-US" altLang="ja-JP" sz="2000" dirty="0" smtClean="0">
                <a:latin typeface="+mn-ea"/>
              </a:rPr>
              <a:t>2</a:t>
            </a:r>
            <a:r>
              <a:rPr lang="ja-JP" altLang="en-US" sz="2000" dirty="0" smtClean="0">
                <a:latin typeface="+mn-ea"/>
              </a:rPr>
              <a:t>丁目交差点</a:t>
            </a:r>
            <a:endParaRPr lang="en-US" altLang="ja-JP" sz="2000" dirty="0" smtClean="0">
              <a:latin typeface="+mn-ea"/>
            </a:endParaRPr>
          </a:p>
        </p:txBody>
      </p:sp>
      <p:cxnSp>
        <p:nvCxnSpPr>
          <p:cNvPr id="23" name="直線矢印コネクタ 22"/>
          <p:cNvCxnSpPr>
            <a:endCxn id="19" idx="1"/>
          </p:cNvCxnSpPr>
          <p:nvPr/>
        </p:nvCxnSpPr>
        <p:spPr>
          <a:xfrm>
            <a:off x="5140365" y="1459263"/>
            <a:ext cx="1060749" cy="186175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6516216" y="6478207"/>
            <a:ext cx="2232248" cy="335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 smtClean="0">
                <a:latin typeface="+mn-ea"/>
              </a:rPr>
              <a:t>地理院地図を加工して作成</a:t>
            </a:r>
            <a:endParaRPr lang="en-US" altLang="ja-JP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0709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135062" y="4941168"/>
            <a:ext cx="8873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sz="1600" dirty="0">
                <a:latin typeface="+mn-ea"/>
              </a:rPr>
              <a:t>（参考）常時監視結果（</a:t>
            </a:r>
            <a:r>
              <a:rPr lang="en-US" altLang="ja-JP" sz="1600" dirty="0">
                <a:latin typeface="+mn-ea"/>
              </a:rPr>
              <a:t>NO</a:t>
            </a:r>
            <a:r>
              <a:rPr lang="en-US" altLang="ja-JP" sz="1600" baseline="-25000" dirty="0">
                <a:latin typeface="+mn-ea"/>
              </a:rPr>
              <a:t>2</a:t>
            </a:r>
            <a:r>
              <a:rPr lang="ja-JP" altLang="en-US" sz="1600" dirty="0">
                <a:latin typeface="+mn-ea"/>
              </a:rPr>
              <a:t>）</a:t>
            </a:r>
            <a:endParaRPr lang="en-US" altLang="ja-JP" sz="1600" dirty="0">
              <a:latin typeface="+mn-ea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2048" y="116632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簡易測定結果　国道</a:t>
            </a:r>
            <a:r>
              <a:rPr lang="en-US" altLang="ja-JP" sz="2400" dirty="0" smtClean="0">
                <a:latin typeface="+mn-ea"/>
              </a:rPr>
              <a:t>43</a:t>
            </a:r>
            <a:r>
              <a:rPr lang="ja-JP" altLang="en-US" sz="2400" dirty="0" smtClean="0">
                <a:latin typeface="+mn-ea"/>
              </a:rPr>
              <a:t>号</a:t>
            </a:r>
            <a:endParaRPr lang="en-US" altLang="ja-JP" sz="2400" dirty="0">
              <a:latin typeface="+mn-ea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888692"/>
              </p:ext>
            </p:extLst>
          </p:nvPr>
        </p:nvGraphicFramePr>
        <p:xfrm>
          <a:off x="63114" y="1031368"/>
          <a:ext cx="9017772" cy="377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7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97235288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888549548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769718555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6175402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交差点名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H24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H25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H26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H27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H28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H29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H30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R1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 rowSpan="3">
                  <a:txBody>
                    <a:bodyPr/>
                    <a:lstStyle/>
                    <a:p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大和田西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0.043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0.040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0.039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0.033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（夏秋冬）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（夏秋冬）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（四季）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（四季）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2000161"/>
                  </a:ext>
                </a:extLst>
              </a:tr>
              <a:tr h="360000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弁天町駅前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0.040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  <a:endParaRPr kumimoji="1" lang="ja-JP" alt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0.031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（夏秋冬）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（四季）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6727110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市岡元町３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0.034</a:t>
                      </a:r>
                      <a:endParaRPr kumimoji="1" lang="ja-JP" altLang="en-US" sz="14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0.039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（夏秋冬）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（夏秋冬）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泉尾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0.027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（夏冬）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北津守ランプ前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0.029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0.036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0.031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（四季）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（夏秋冬）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（四季）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78223"/>
                  </a:ext>
                </a:extLst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3347864" y="678634"/>
            <a:ext cx="5472608" cy="40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algn="r"/>
            <a:r>
              <a:rPr lang="ja-JP" altLang="en-US" sz="1600" dirty="0" smtClean="0">
                <a:latin typeface="+mn-ea"/>
              </a:rPr>
              <a:t>測定結果は測定期間の平均値。季節は調査時期。</a:t>
            </a:r>
            <a:endParaRPr lang="en-US" altLang="ja-JP" sz="1600" dirty="0" smtClean="0">
              <a:latin typeface="+mn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114" y="6372036"/>
            <a:ext cx="901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69863" algn="ctr"/>
            <a:r>
              <a:rPr lang="en-US" altLang="ja-JP" dirty="0" smtClean="0">
                <a:latin typeface="+mn-ea"/>
              </a:rPr>
              <a:t>※</a:t>
            </a:r>
            <a:r>
              <a:rPr lang="ja-JP" altLang="en-US" dirty="0">
                <a:latin typeface="+mn-ea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latin typeface="+mn-ea"/>
              </a:rPr>
              <a:t>R2</a:t>
            </a:r>
            <a:r>
              <a:rPr lang="ja-JP" altLang="en-US" dirty="0" smtClean="0">
                <a:latin typeface="+mn-ea"/>
              </a:rPr>
              <a:t> </a:t>
            </a:r>
            <a:r>
              <a:rPr lang="ja-JP" altLang="en-US" dirty="0">
                <a:latin typeface="+mn-ea"/>
              </a:rPr>
              <a:t>（四季）は</a:t>
            </a:r>
            <a:r>
              <a:rPr lang="ja-JP" altLang="en-US" dirty="0" smtClean="0">
                <a:latin typeface="+mn-ea"/>
              </a:rPr>
              <a:t>、大和田西交差点</a:t>
            </a:r>
            <a:r>
              <a:rPr lang="ja-JP" altLang="en-US" dirty="0" smtClean="0">
                <a:solidFill>
                  <a:srgbClr val="FF0000"/>
                </a:solidFill>
                <a:latin typeface="+mn-ea"/>
              </a:rPr>
              <a:t>及び弁天町駅前交差点</a:t>
            </a:r>
            <a:r>
              <a:rPr lang="ja-JP" altLang="en-US" dirty="0" smtClean="0">
                <a:latin typeface="+mn-ea"/>
              </a:rPr>
              <a:t>で調査を実施</a:t>
            </a:r>
            <a:r>
              <a:rPr lang="ja-JP" altLang="en-US" dirty="0" smtClean="0">
                <a:solidFill>
                  <a:srgbClr val="FF0000"/>
                </a:solidFill>
                <a:latin typeface="+mn-ea"/>
              </a:rPr>
              <a:t>予定</a:t>
            </a:r>
            <a:endParaRPr lang="en-US" altLang="ja-JP" dirty="0" smtClean="0">
              <a:solidFill>
                <a:srgbClr val="FF0000"/>
              </a:solidFill>
              <a:latin typeface="+mn-ea"/>
            </a:endParaRPr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896557"/>
              </p:ext>
            </p:extLst>
          </p:nvPr>
        </p:nvGraphicFramePr>
        <p:xfrm>
          <a:off x="67737" y="5325333"/>
          <a:ext cx="9008527" cy="9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8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89871762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583173016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84046196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616236149"/>
                    </a:ext>
                  </a:extLst>
                </a:gridCol>
              </a:tblGrid>
              <a:tr h="93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最高濃度地点</a:t>
                      </a:r>
                      <a:endParaRPr lang="en-US" altLang="ja-JP" sz="11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NO</a:t>
                      </a:r>
                      <a:r>
                        <a:rPr kumimoji="1" lang="en-US" altLang="ja-JP" sz="1100" b="0" baseline="-250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</a:t>
                      </a:r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98%</a:t>
                      </a: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値</a:t>
                      </a:r>
                      <a:endParaRPr kumimoji="1" lang="en-US" altLang="ja-JP" sz="11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年平均値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久宝寺緑地</a:t>
                      </a:r>
                      <a:endParaRPr kumimoji="1" lang="en-US" altLang="ja-JP" sz="11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endParaRPr kumimoji="1" lang="en-US" altLang="ja-JP" sz="4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0.057</a:t>
                      </a:r>
                    </a:p>
                    <a:p>
                      <a:pPr algn="ctr"/>
                      <a:endParaRPr kumimoji="1" lang="en-US" altLang="ja-JP" sz="4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0.032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住之江交差点</a:t>
                      </a:r>
                      <a:endParaRPr kumimoji="1" lang="en-US" altLang="ja-JP" sz="11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endParaRPr kumimoji="1" lang="en-US" altLang="ja-JP" sz="4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0.057</a:t>
                      </a:r>
                    </a:p>
                    <a:p>
                      <a:pPr algn="ctr"/>
                      <a:endParaRPr kumimoji="1" lang="en-US" altLang="ja-JP" sz="4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0.031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今里交差点</a:t>
                      </a:r>
                      <a:endParaRPr kumimoji="1" lang="en-US" altLang="ja-JP" sz="11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endParaRPr kumimoji="1" lang="en-US" altLang="ja-JP" sz="4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0.058</a:t>
                      </a:r>
                    </a:p>
                    <a:p>
                      <a:pPr algn="ctr"/>
                      <a:endParaRPr kumimoji="1" lang="en-US" altLang="ja-JP" sz="4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0.033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今里交差点</a:t>
                      </a:r>
                      <a:endParaRPr kumimoji="1" lang="en-US" altLang="ja-JP" sz="11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endParaRPr kumimoji="1" lang="en-US" altLang="ja-JP" sz="4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0.056</a:t>
                      </a:r>
                    </a:p>
                    <a:p>
                      <a:pPr algn="ctr"/>
                      <a:endParaRPr kumimoji="1" lang="en-US" altLang="ja-JP" sz="4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0.032</a:t>
                      </a:r>
                      <a:endParaRPr kumimoji="1" lang="ja-JP" altLang="en-US" sz="11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今里交差点</a:t>
                      </a:r>
                      <a:endParaRPr kumimoji="1" lang="en-US" altLang="ja-JP" sz="11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endParaRPr kumimoji="1" lang="en-US" altLang="ja-JP" sz="4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0.049</a:t>
                      </a:r>
                    </a:p>
                    <a:p>
                      <a:pPr algn="ctr"/>
                      <a:endParaRPr kumimoji="1" lang="en-US" altLang="ja-JP" sz="4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0.030</a:t>
                      </a:r>
                      <a:endParaRPr kumimoji="1" lang="ja-JP" altLang="en-US" sz="11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今里交差点</a:t>
                      </a:r>
                      <a:endParaRPr kumimoji="1" lang="en-US" altLang="ja-JP" sz="1100" b="0" dirty="0" smtClean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endParaRPr kumimoji="1" lang="en-US" altLang="ja-JP" sz="400" b="0" dirty="0" smtClean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en-US" altLang="ja-JP" sz="11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0.053</a:t>
                      </a:r>
                    </a:p>
                    <a:p>
                      <a:pPr algn="ctr"/>
                      <a:endParaRPr kumimoji="1" lang="en-US" altLang="ja-JP" sz="400" b="0" dirty="0" smtClean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en-US" altLang="ja-JP" sz="11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0.030</a:t>
                      </a:r>
                      <a:endParaRPr kumimoji="1" lang="ja-JP" altLang="en-US" sz="1100" b="0" dirty="0" smtClean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今里交差点</a:t>
                      </a:r>
                      <a:endParaRPr kumimoji="1" lang="en-US" altLang="ja-JP" sz="1100" b="0" dirty="0" smtClean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endParaRPr kumimoji="1" lang="en-US" altLang="ja-JP" sz="400" b="0" dirty="0" smtClean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en-US" altLang="ja-JP" sz="11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0.046</a:t>
                      </a:r>
                    </a:p>
                    <a:p>
                      <a:pPr algn="ctr"/>
                      <a:endParaRPr kumimoji="1" lang="en-US" altLang="ja-JP" sz="400" b="0" dirty="0" smtClean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en-US" altLang="ja-JP" sz="11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0.028</a:t>
                      </a:r>
                      <a:endParaRPr kumimoji="1" lang="ja-JP" altLang="en-US" sz="1100" b="0" dirty="0" smtClean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―</a:t>
                      </a:r>
                      <a:endParaRPr kumimoji="1" lang="ja-JP" altLang="en-US" sz="1100" b="0" dirty="0" smtClean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34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2048" y="116632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簡易測定結果　大阪中央環状線</a:t>
            </a:r>
            <a:endParaRPr lang="en-US" altLang="ja-JP" sz="2400" dirty="0">
              <a:latin typeface="+mn-ea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147416"/>
              </p:ext>
            </p:extLst>
          </p:nvPr>
        </p:nvGraphicFramePr>
        <p:xfrm>
          <a:off x="126000" y="1052736"/>
          <a:ext cx="8892000" cy="518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1871813757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413636944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81500906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交差点名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H24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H25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H26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H27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H28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H29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H30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R1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山田駅東側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0.038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（秋冬）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下穂積</a:t>
                      </a:r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</a:t>
                      </a: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丁目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0.037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0.041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0.033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0.030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0.032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（四季）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（四季）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（四季）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（四季）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（四季）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 rowSpan="2">
                  <a:txBody>
                    <a:bodyPr/>
                    <a:lstStyle/>
                    <a:p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奈良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0.033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0.036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0.032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（夏秋冬）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（四季）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（四季）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00">
                <a:tc rowSpan="2">
                  <a:txBody>
                    <a:bodyPr/>
                    <a:lstStyle/>
                    <a:p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一津屋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0.033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（四季）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000">
                <a:tc rowSpan="2">
                  <a:txBody>
                    <a:bodyPr/>
                    <a:lstStyle/>
                    <a:p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鳥飼和道</a:t>
                      </a:r>
                      <a:endParaRPr kumimoji="1" lang="zh-TW" altLang="en-US" sz="14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0.028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（四季）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00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加美福井戸西</a:t>
                      </a:r>
                      <a:endParaRPr kumimoji="1" lang="zh-TW" altLang="en-US" sz="14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0.035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0.023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（四季）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（四季）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126000" y="6335593"/>
            <a:ext cx="88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69863"/>
            <a:r>
              <a:rPr lang="en-US" altLang="ja-JP" dirty="0" smtClean="0">
                <a:latin typeface="+mn-ea"/>
              </a:rPr>
              <a:t>※ </a:t>
            </a:r>
            <a:r>
              <a:rPr lang="en-US" altLang="ja-JP" dirty="0" smtClean="0">
                <a:solidFill>
                  <a:srgbClr val="FF0000"/>
                </a:solidFill>
                <a:latin typeface="+mn-ea"/>
              </a:rPr>
              <a:t>H29</a:t>
            </a:r>
            <a:r>
              <a:rPr lang="ja-JP" altLang="en-US" dirty="0" smtClean="0">
                <a:solidFill>
                  <a:srgbClr val="FF0000"/>
                </a:solidFill>
                <a:latin typeface="+mn-ea"/>
              </a:rPr>
              <a:t>（四季）及び</a:t>
            </a:r>
            <a:r>
              <a:rPr lang="en-US" altLang="ja-JP" dirty="0" smtClean="0">
                <a:solidFill>
                  <a:srgbClr val="FF0000"/>
                </a:solidFill>
                <a:latin typeface="+mn-ea"/>
              </a:rPr>
              <a:t>H30</a:t>
            </a:r>
            <a:r>
              <a:rPr lang="ja-JP" altLang="en-US" dirty="0" smtClean="0">
                <a:solidFill>
                  <a:srgbClr val="FF0000"/>
                </a:solidFill>
                <a:latin typeface="+mn-ea"/>
              </a:rPr>
              <a:t>（四季）</a:t>
            </a:r>
            <a:r>
              <a:rPr lang="ja-JP" altLang="en-US" dirty="0" smtClean="0">
                <a:latin typeface="+mn-ea"/>
              </a:rPr>
              <a:t>は、加美福井戸西交差点、長吉長原東交差点で調査を実施</a:t>
            </a:r>
            <a:endParaRPr lang="en-US" altLang="ja-JP" dirty="0" smtClean="0">
              <a:latin typeface="+mn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47864" y="678634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algn="r"/>
            <a:r>
              <a:rPr lang="ja-JP" altLang="en-US" sz="1600" dirty="0" smtClean="0">
                <a:solidFill>
                  <a:srgbClr val="FF0000"/>
                </a:solidFill>
                <a:latin typeface="+mn-ea"/>
              </a:rPr>
              <a:t>測定結果は測定期間の平均値。季節は調査時期。</a:t>
            </a:r>
            <a:endParaRPr lang="en-US" altLang="ja-JP" sz="1600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5928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2048" y="116632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簡易測定結果　国道</a:t>
            </a:r>
            <a:r>
              <a:rPr lang="en-US" altLang="ja-JP" sz="2400" dirty="0" smtClean="0">
                <a:latin typeface="+mn-ea"/>
              </a:rPr>
              <a:t>1</a:t>
            </a:r>
            <a:r>
              <a:rPr lang="ja-JP" altLang="en-US" sz="2400" dirty="0" smtClean="0">
                <a:latin typeface="+mn-ea"/>
              </a:rPr>
              <a:t>号・大阪臨海線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9512" y="980728"/>
            <a:ext cx="191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/>
            <a:r>
              <a:rPr lang="ja-JP" altLang="en-US" dirty="0" smtClean="0">
                <a:latin typeface="+mn-ea"/>
              </a:rPr>
              <a:t>○　国道</a:t>
            </a:r>
            <a:r>
              <a:rPr lang="en-US" altLang="ja-JP" dirty="0" smtClean="0">
                <a:latin typeface="+mn-ea"/>
              </a:rPr>
              <a:t>1</a:t>
            </a:r>
            <a:r>
              <a:rPr lang="ja-JP" altLang="en-US" dirty="0" smtClean="0">
                <a:latin typeface="+mn-ea"/>
              </a:rPr>
              <a:t>号</a:t>
            </a:r>
            <a:endParaRPr lang="en-US" altLang="ja-JP" dirty="0" smtClean="0">
              <a:latin typeface="+mn-ea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953385"/>
              </p:ext>
            </p:extLst>
          </p:nvPr>
        </p:nvGraphicFramePr>
        <p:xfrm>
          <a:off x="288000" y="1412776"/>
          <a:ext cx="8568000" cy="246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1385776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48743077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734893068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交差点名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H24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H25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H26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H27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H28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H29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H30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R1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走谷</a:t>
                      </a:r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</a:t>
                      </a: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丁目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0.029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0.030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（四季）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（四季）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池之宮北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0.030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（四季）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京阪本通</a:t>
                      </a:r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</a:t>
                      </a: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丁目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0.028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（四季）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890902"/>
              </p:ext>
            </p:extLst>
          </p:nvPr>
        </p:nvGraphicFramePr>
        <p:xfrm>
          <a:off x="288002" y="4420504"/>
          <a:ext cx="8568000" cy="174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60698680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87843864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430308843"/>
                    </a:ext>
                  </a:extLst>
                </a:gridCol>
              </a:tblGrid>
              <a:tr h="2134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交差点名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H24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H25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H26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H27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H28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H29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H30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R1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住之江公園前</a:t>
                      </a:r>
                      <a:endParaRPr kumimoji="1" lang="ja-JP" altLang="en-US" sz="14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0.049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0.041</a:t>
                      </a:r>
                      <a:endParaRPr lang="ja-JP" altLang="en-US" sz="140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0.036</a:t>
                      </a:r>
                      <a:endParaRPr lang="ja-JP" altLang="en-US" sz="140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（秋冬）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（四季）</a:t>
                      </a:r>
                      <a:endParaRPr lang="ja-JP" altLang="en-US" sz="140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（四季）</a:t>
                      </a:r>
                      <a:endParaRPr lang="ja-JP" altLang="en-US" sz="140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石津西町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0.030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（四季）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179512" y="402039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/>
            <a:r>
              <a:rPr lang="ja-JP" altLang="en-US" dirty="0" smtClean="0">
                <a:latin typeface="+mn-ea"/>
              </a:rPr>
              <a:t>○　大阪臨海線</a:t>
            </a:r>
            <a:endParaRPr lang="en-US" altLang="ja-JP" dirty="0" smtClean="0">
              <a:latin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88000" y="6309320"/>
            <a:ext cx="856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69863" algn="ctr"/>
            <a:r>
              <a:rPr lang="en-US" altLang="ja-JP" dirty="0" smtClean="0">
                <a:latin typeface="+mn-ea"/>
              </a:rPr>
              <a:t>※ </a:t>
            </a:r>
            <a:r>
              <a:rPr lang="en-US" altLang="ja-JP" dirty="0" smtClean="0">
                <a:solidFill>
                  <a:srgbClr val="FF0000"/>
                </a:solidFill>
                <a:latin typeface="+mn-ea"/>
              </a:rPr>
              <a:t>R2</a:t>
            </a:r>
            <a:r>
              <a:rPr lang="ja-JP" altLang="en-US" dirty="0" smtClean="0">
                <a:latin typeface="+mn-ea"/>
              </a:rPr>
              <a:t> </a:t>
            </a:r>
            <a:r>
              <a:rPr lang="ja-JP" altLang="en-US" dirty="0">
                <a:latin typeface="+mn-ea"/>
              </a:rPr>
              <a:t>（四季）は、住之江</a:t>
            </a:r>
            <a:r>
              <a:rPr lang="ja-JP" altLang="en-US" dirty="0" smtClean="0">
                <a:latin typeface="+mn-ea"/>
              </a:rPr>
              <a:t>公園前交差点で調査を実施</a:t>
            </a:r>
            <a:r>
              <a:rPr lang="ja-JP" altLang="en-US" dirty="0" smtClean="0">
                <a:solidFill>
                  <a:srgbClr val="FF0000"/>
                </a:solidFill>
                <a:latin typeface="+mn-ea"/>
              </a:rPr>
              <a:t>予定</a:t>
            </a:r>
            <a:endParaRPr lang="en-US" altLang="ja-JP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347864" y="678634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algn="r"/>
            <a:r>
              <a:rPr lang="ja-JP" altLang="en-US" sz="1600" dirty="0" smtClean="0">
                <a:solidFill>
                  <a:srgbClr val="FF0000"/>
                </a:solidFill>
                <a:latin typeface="+mn-ea"/>
              </a:rPr>
              <a:t>測定結果は測定期間の平均値。季節は調査時期。</a:t>
            </a:r>
            <a:endParaRPr lang="en-US" altLang="ja-JP" sz="1600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807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7647</TotalTime>
  <Words>1265</Words>
  <PresentationFormat>画面に合わせる (4:3)</PresentationFormat>
  <Paragraphs>451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9" baseType="lpstr">
      <vt:lpstr>ＭＳ Ｐゴシック</vt:lpstr>
      <vt:lpstr>ＭＳ ゴシック</vt:lpstr>
      <vt:lpstr>Arial</vt:lpstr>
      <vt:lpstr>Calibri</vt:lpstr>
      <vt:lpstr>Courier New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2018-09-05T23:02:41Z</cp:lastPrinted>
  <dcterms:created xsi:type="dcterms:W3CDTF">2015-05-08T02:07:56Z</dcterms:created>
  <dcterms:modified xsi:type="dcterms:W3CDTF">2020-07-27T01:43:41Z</dcterms:modified>
</cp:coreProperties>
</file>