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56" r:id="rId2"/>
    <p:sldId id="308" r:id="rId3"/>
    <p:sldId id="295" r:id="rId4"/>
    <p:sldId id="312" r:id="rId5"/>
    <p:sldId id="296" r:id="rId6"/>
    <p:sldId id="297" r:id="rId7"/>
    <p:sldId id="300" r:id="rId8"/>
    <p:sldId id="310" r:id="rId9"/>
    <p:sldId id="298" r:id="rId10"/>
    <p:sldId id="320" r:id="rId11"/>
    <p:sldId id="304" r:id="rId12"/>
    <p:sldId id="302" r:id="rId13"/>
    <p:sldId id="287" r:id="rId14"/>
    <p:sldId id="289" r:id="rId15"/>
    <p:sldId id="291" r:id="rId16"/>
    <p:sldId id="292" r:id="rId17"/>
    <p:sldId id="322" r:id="rId18"/>
    <p:sldId id="303" r:id="rId19"/>
    <p:sldId id="323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144" autoAdjust="0"/>
  </p:normalViewPr>
  <p:slideViewPr>
    <p:cSldViewPr>
      <p:cViewPr varScale="1">
        <p:scale>
          <a:sx n="67" d="100"/>
          <a:sy n="67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2020/7/27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91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2ACC-F008-448A-B7F3-73E763130816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C94A-5200-4EC7-B6AD-7D3710152D5B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8BE-1543-425B-9922-521346D706D2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FAE-6FBD-4978-BC34-22F2DF0EC55E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5303-14B3-475F-9BA1-10C64C4DAC04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FC01-73DF-448A-8C21-81CD5C37AE53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CB6-9160-4CAA-87F3-C9AE2F1FE13A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3FDA-F2EE-4F30-99F9-A8201BFA00A0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FA66-9864-469E-8A6D-04162F88DB71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ADF-EB86-44C7-95D0-C255B3A7B456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1438-540A-4E17-9E61-D81F73E77F00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F97A-F111-41AC-BBAC-CF0270BF77D3}" type="datetime1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otsukankyo/haigasu/" TargetMode="External"/><Relationship Id="rId2" Type="http://schemas.openxmlformats.org/officeDocument/2006/relationships/hyperlink" Target="http://www.pref.osaka.lg.jp/kotsukankyo/mailmag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hyperlink" Target="http://www.pref.osaka.lg.jp/kotsukankyo/haigasu/eco_challen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96572" y="2174999"/>
            <a:ext cx="8208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/>
              <a:t>30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協</a:t>
            </a:r>
            <a:r>
              <a:rPr lang="ja-JP" altLang="en-US" sz="3600" dirty="0"/>
              <a:t>議会構成機関の自動車</a:t>
            </a:r>
            <a:r>
              <a:rPr lang="ja-JP" altLang="en-US" sz="3600" dirty="0" smtClean="0"/>
              <a:t>環境対策の</a:t>
            </a:r>
            <a:endParaRPr lang="en-US" altLang="ja-JP" sz="3600" dirty="0" smtClean="0"/>
          </a:p>
          <a:p>
            <a:r>
              <a:rPr lang="ja-JP" altLang="en-US" sz="3600" dirty="0" smtClean="0"/>
              <a:t>進捗状況について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資料３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971600" y="10582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latin typeface="+mn-ea"/>
              </a:rPr>
              <a:t>H21</a:t>
            </a:r>
            <a:r>
              <a:rPr lang="ja-JP" altLang="en-US" sz="2400" dirty="0" smtClean="0">
                <a:latin typeface="+mn-ea"/>
              </a:rPr>
              <a:t>から</a:t>
            </a:r>
            <a:r>
              <a:rPr lang="en-US" altLang="ja-JP" sz="2400" dirty="0" smtClean="0">
                <a:latin typeface="+mn-ea"/>
              </a:rPr>
              <a:t>H30</a:t>
            </a:r>
            <a:r>
              <a:rPr lang="ja-JP" altLang="en-US" sz="2400" dirty="0" err="1" smtClean="0">
                <a:latin typeface="+mn-ea"/>
              </a:rPr>
              <a:t>までの</a:t>
            </a:r>
            <a:r>
              <a:rPr lang="ja-JP" altLang="en-US" sz="2400" dirty="0" smtClean="0">
                <a:latin typeface="+mn-ea"/>
              </a:rPr>
              <a:t>対策別削減量の試算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652" y="150262"/>
            <a:ext cx="1618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＜参　考＞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2191" y="6488393"/>
            <a:ext cx="2133600" cy="365125"/>
          </a:xfrm>
        </p:spPr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5912" y="6334504"/>
            <a:ext cx="697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効果別の試算値は、一定条件に基づく目安であり、目標との比較は全効果で行う。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491" y="827970"/>
            <a:ext cx="7920880" cy="54827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74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52" y="1196753"/>
            <a:ext cx="7773280" cy="4900142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97596" y="8701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対策全体</a:t>
            </a:r>
            <a:r>
              <a:rPr lang="ja-JP" altLang="en-US" sz="2400" dirty="0" smtClean="0">
                <a:latin typeface="+mn-ea"/>
              </a:rPr>
              <a:t>による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削減量</a:t>
            </a:r>
            <a:r>
              <a:rPr lang="ja-JP" altLang="en-US" sz="2400" dirty="0" smtClean="0">
                <a:latin typeface="+mn-ea"/>
              </a:rPr>
              <a:t>（経年推移）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688838" y="6096894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年度以降の削減量算定には、平成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年度の削減算定には、平成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14442" y="899099"/>
            <a:ext cx="581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</a:pP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全</a:t>
            </a:r>
            <a:r>
              <a:rPr lang="ja-JP" altLang="en-US" sz="2000" u="sng" spc="-1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効果</a:t>
            </a: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は、平成</a:t>
            </a:r>
            <a:r>
              <a:rPr lang="en-US" altLang="ja-JP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年度に令和２年度目標を達成</a:t>
            </a:r>
            <a:endParaRPr kumimoji="1" lang="ja-JP" altLang="en-US" sz="2000" u="sng" spc="-1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1691680" y="5157192"/>
            <a:ext cx="4896544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39" y="1711261"/>
            <a:ext cx="7685261" cy="4423043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22860" y="98987"/>
            <a:ext cx="513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対策全体</a:t>
            </a:r>
            <a:r>
              <a:rPr lang="ja-JP" altLang="en-US" sz="2400" dirty="0" smtClean="0">
                <a:latin typeface="+mn-ea"/>
              </a:rPr>
              <a:t>による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削減量</a:t>
            </a:r>
            <a:r>
              <a:rPr lang="ja-JP" altLang="en-US" sz="2400" dirty="0" smtClean="0">
                <a:latin typeface="+mn-ea"/>
              </a:rPr>
              <a:t>（経年推移）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9062" y="680725"/>
            <a:ext cx="421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全効果は、令和２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106493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>
              <a:spcBef>
                <a:spcPts val="600"/>
              </a:spcBef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なお、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PM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は大型車と小型車の排出係数の差が小さいため、バス、特種（殊）車の走行量の増加の影響が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NOx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に比べて小さい。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827584" y="6134305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年度以降の削減量算定には、平成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403648" y="4293096"/>
            <a:ext cx="4896544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926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49524" y="-45968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排出係数減少（エコカー以外）の効果</a:t>
            </a:r>
            <a:endParaRPr lang="en-US" altLang="ja-JP" sz="2400" dirty="0" smtClean="0">
              <a:latin typeface="+mn-ea"/>
            </a:endParaRPr>
          </a:p>
          <a:p>
            <a:pPr algn="ctr"/>
            <a:r>
              <a:rPr kumimoji="1" lang="ja-JP" altLang="en-US" dirty="0" smtClean="0">
                <a:latin typeface="+mn-ea"/>
              </a:rPr>
              <a:t>（項目</a:t>
            </a:r>
            <a:r>
              <a:rPr lang="ja-JP" altLang="en-US" dirty="0" smtClean="0">
                <a:latin typeface="+mn-ea"/>
              </a:rPr>
              <a:t>①：</a:t>
            </a:r>
            <a:r>
              <a:rPr kumimoji="1" lang="ja-JP" altLang="en-US" dirty="0" smtClean="0">
                <a:latin typeface="+mn-ea"/>
              </a:rPr>
              <a:t>自動車単体規制の推進、項目②：</a:t>
            </a:r>
            <a:r>
              <a:rPr lang="ja-JP" altLang="en-US" dirty="0" smtClean="0">
                <a:latin typeface="+mn-ea"/>
              </a:rPr>
              <a:t>車種規制の実施等）</a:t>
            </a:r>
            <a:endParaRPr lang="ja-JP" altLang="en-US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76470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303" y="4563041"/>
            <a:ext cx="2809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617" y="4959746"/>
            <a:ext cx="494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spc="-150" dirty="0" smtClean="0">
                <a:latin typeface="+mn-ea"/>
              </a:rPr>
              <a:t>普通</a:t>
            </a:r>
            <a:r>
              <a:rPr lang="ja-JP" altLang="ja-JP" sz="2000" spc="-150" dirty="0">
                <a:latin typeface="+mn-ea"/>
              </a:rPr>
              <a:t>貨物車の</a:t>
            </a:r>
            <a:r>
              <a:rPr lang="ja-JP" altLang="ja-JP" sz="2000" spc="-150" dirty="0">
                <a:solidFill>
                  <a:srgbClr val="FF0000"/>
                </a:solidFill>
                <a:latin typeface="+mn-ea"/>
              </a:rPr>
              <a:t>新長期規制以上</a:t>
            </a:r>
            <a:r>
              <a:rPr lang="ja-JP" altLang="ja-JP" sz="2000" spc="-150" dirty="0">
                <a:latin typeface="+mn-ea"/>
              </a:rPr>
              <a:t>の</a:t>
            </a:r>
            <a:r>
              <a:rPr lang="ja-JP" altLang="ja-JP" sz="2000" spc="-150" dirty="0" smtClean="0">
                <a:latin typeface="+mn-ea"/>
              </a:rPr>
              <a:t>割合</a:t>
            </a:r>
            <a:endParaRPr lang="ja-JP" altLang="ja-JP" sz="2000" spc="-15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3285" y="1158461"/>
            <a:ext cx="67533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年度の目安を上回って良好に推移</a:t>
            </a:r>
            <a:endParaRPr kumimoji="1" lang="en-US" altLang="ja-JP" sz="2000" u="sng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>
              <a:spcBef>
                <a:spcPts val="600"/>
              </a:spcBef>
            </a:pP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5318536"/>
            <a:ext cx="385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52%</a:t>
            </a:r>
          </a:p>
          <a:p>
            <a:pPr marL="756000" lvl="1" defTabSz="98742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30</a:t>
            </a:r>
            <a:r>
              <a:rPr lang="ja-JP" altLang="ja-JP" sz="2000" dirty="0" smtClean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72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 smtClean="0">
                <a:latin typeface="+mn-ea"/>
              </a:rPr>
              <a:t>（試算値）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3285" y="5320179"/>
            <a:ext cx="3001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49%</a:t>
            </a:r>
          </a:p>
          <a:p>
            <a:pPr marL="756000"/>
            <a:r>
              <a:rPr lang="ja-JP" altLang="en-US" sz="2000" dirty="0" smtClean="0">
                <a:latin typeface="+mn-ea"/>
              </a:rPr>
              <a:t>令和２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ja-JP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65%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" y="148570"/>
            <a:ext cx="1330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＜効果＞</a:t>
            </a:r>
            <a:endParaRPr kumimoji="1" lang="ja-JP" altLang="en-US" sz="2000" dirty="0">
              <a:latin typeface="+mn-ea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4503049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969611" y="615359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21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%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99991" y="6035232"/>
            <a:ext cx="470473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最新規制適合車への代替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が大きく進展。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pc="-15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pc="-15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は「ポストポスト新長期規制」の割合が</a:t>
            </a:r>
            <a:r>
              <a:rPr lang="ja-JP" altLang="en-US" spc="-15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増加</a:t>
            </a:r>
            <a:endParaRPr kumimoji="1" lang="ja-JP" altLang="en-US" spc="-15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354" y="1702803"/>
            <a:ext cx="4639912" cy="2800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31" y="1659397"/>
            <a:ext cx="4615835" cy="278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436" y="1617582"/>
            <a:ext cx="4771429" cy="29142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5" y="1580961"/>
            <a:ext cx="4750703" cy="2884356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926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37736" y="-18994"/>
            <a:ext cx="54599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排出係数減少（エコカー）の効果</a:t>
            </a:r>
            <a:endParaRPr kumimoji="1" lang="en-US" altLang="ja-JP" sz="2400" dirty="0" smtClean="0">
              <a:latin typeface="+mn-ea"/>
            </a:endParaRPr>
          </a:p>
          <a:p>
            <a:pPr algn="ctr"/>
            <a:r>
              <a:rPr lang="ja-JP" altLang="en-US" dirty="0" smtClean="0">
                <a:latin typeface="+mn-ea"/>
              </a:rPr>
              <a:t>（項目③：</a:t>
            </a:r>
            <a:r>
              <a:rPr kumimoji="1" lang="ja-JP" altLang="en-US" dirty="0" smtClean="0">
                <a:latin typeface="+mn-ea"/>
              </a:rPr>
              <a:t>エコカーの普及促進）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276" y="1093290"/>
            <a:ext cx="8252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令和２年度の目安に向け進展。今後、さらなる進展を期待。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854" y="759932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91501" y="1721345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 smtClean="0">
                <a:latin typeface="+mn-ea"/>
              </a:rPr>
              <a:t>R2</a:t>
            </a:r>
            <a:r>
              <a:rPr lang="ja-JP" altLang="en-US" sz="1200" dirty="0">
                <a:latin typeface="+mn-ea"/>
              </a:rPr>
              <a:t>目安</a:t>
            </a:r>
            <a:r>
              <a:rPr lang="ja-JP" altLang="en-US" sz="1200" dirty="0" smtClean="0">
                <a:latin typeface="+mn-ea"/>
              </a:rPr>
              <a:t>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5558462" y="3212976"/>
            <a:ext cx="1728448" cy="563374"/>
          </a:xfrm>
          <a:prstGeom prst="wedgeRectCallout">
            <a:avLst>
              <a:gd name="adj1" fmla="val 55963"/>
              <a:gd name="adj2" fmla="val -728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軽自動車（超低燃費車）を追加した場合</a:t>
            </a:r>
            <a:endParaRPr kumimoji="1" lang="ja-JP" altLang="en-US" sz="1200" dirty="0"/>
          </a:p>
        </p:txBody>
      </p:sp>
      <p:sp>
        <p:nvSpPr>
          <p:cNvPr id="7" name="四角形吹き出し 6"/>
          <p:cNvSpPr/>
          <p:nvPr/>
        </p:nvSpPr>
        <p:spPr>
          <a:xfrm>
            <a:off x="1181613" y="3300202"/>
            <a:ext cx="1728448" cy="563374"/>
          </a:xfrm>
          <a:prstGeom prst="wedgeRectCallout">
            <a:avLst>
              <a:gd name="adj1" fmla="val 55963"/>
              <a:gd name="adj2" fmla="val -728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軽自動車（超低燃費車）を追加した場合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8942" y="5276734"/>
            <a:ext cx="441023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69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20%</a:t>
            </a:r>
            <a:r>
              <a:rPr lang="ja-JP" altLang="en-US" sz="2000" dirty="0">
                <a:latin typeface="+mn-ea"/>
              </a:rPr>
              <a:t>）</a:t>
            </a:r>
            <a:endParaRPr lang="ja-JP" altLang="ja-JP" sz="2000" dirty="0">
              <a:latin typeface="+mn-ea"/>
            </a:endParaRPr>
          </a:p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179.5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50%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95802" y="6085072"/>
            <a:ext cx="434131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着実に進展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r>
              <a:rPr kumimoji="1"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ZEV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</a:t>
            </a: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万台（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0.3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％）と低く、初期需要の創出が望まれる。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9504" y="5255674"/>
            <a:ext cx="446449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 </a:t>
            </a:r>
            <a:r>
              <a:rPr lang="en-US" altLang="ja-JP" sz="2000" dirty="0">
                <a:latin typeface="+mn-ea"/>
              </a:rPr>
              <a:t>H29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140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40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>
              <a:lnSpc>
                <a:spcPts val="26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157.5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44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1274" y="6092558"/>
            <a:ext cx="3997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18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万台（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5%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6248" y="4859471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89808" y="4859471"/>
            <a:ext cx="510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までに</a:t>
            </a:r>
            <a:r>
              <a:rPr lang="ja-JP" altLang="ja-JP" sz="2000" dirty="0">
                <a:latin typeface="+mn-ea"/>
              </a:rPr>
              <a:t>エコカーを２台に１台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吹き出し 31"/>
          <p:cNvSpPr/>
          <p:nvPr/>
        </p:nvSpPr>
        <p:spPr>
          <a:xfrm>
            <a:off x="7504983" y="4877748"/>
            <a:ext cx="1558222" cy="489935"/>
          </a:xfrm>
          <a:prstGeom prst="wedgeRectCallout">
            <a:avLst>
              <a:gd name="adj1" fmla="val -47592"/>
              <a:gd name="adj2" fmla="val 1015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軽自動車を含む</a:t>
            </a:r>
            <a:r>
              <a:rPr lang="ja-JP" altLang="en-US" sz="1200" dirty="0" smtClean="0"/>
              <a:t>推計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7219" y="4457678"/>
            <a:ext cx="279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3785565" y="4293930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8340449" y="4337224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552" y="1770539"/>
            <a:ext cx="4780952" cy="285714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02" y="1769716"/>
            <a:ext cx="4828571" cy="286666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545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533" y="5222148"/>
            <a:ext cx="441023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％削減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27,750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</a:t>
            </a:r>
            <a:r>
              <a:rPr lang="ja-JP" altLang="en-US" sz="2000" dirty="0" smtClean="0">
                <a:latin typeface="+mn-ea"/>
              </a:rPr>
              <a:t>％削減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27,560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1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ja-JP" altLang="en-US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2600" y="5930646"/>
            <a:ext cx="448099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走行量全体では</a:t>
            </a:r>
            <a:r>
              <a:rPr kumimoji="1"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R2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目標を達成。個別には、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排出係数の大きいバス、特種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車の増加により削減量が減少。　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77369" y="182463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 smtClean="0">
                <a:latin typeface="+mn-ea"/>
              </a:rPr>
              <a:t>R2</a:t>
            </a:r>
            <a:r>
              <a:rPr lang="ja-JP" altLang="en-US" sz="1200" dirty="0">
                <a:latin typeface="+mn-ea"/>
              </a:rPr>
              <a:t>目安</a:t>
            </a:r>
            <a:r>
              <a:rPr lang="ja-JP" altLang="en-US" sz="1200" dirty="0" smtClean="0">
                <a:latin typeface="+mn-ea"/>
              </a:rPr>
              <a:t>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343" y="707827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0235" y="4496794"/>
            <a:ext cx="31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対策効果の指標と実績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63651" y="-7807"/>
            <a:ext cx="4016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ja-JP" altLang="en-US" sz="2400" dirty="0" smtClean="0">
                <a:latin typeface="+mn-ea"/>
              </a:rPr>
              <a:t>走行量減少の効果</a:t>
            </a:r>
            <a:endParaRPr lang="en-US" altLang="ja-JP" sz="2400" dirty="0" smtClean="0">
              <a:latin typeface="+mn-ea"/>
            </a:endParaRPr>
          </a:p>
          <a:p>
            <a:pPr algn="ctr" fontAlgn="t"/>
            <a:r>
              <a:rPr lang="ja-JP" altLang="en-US" dirty="0" smtClean="0">
                <a:latin typeface="+mn-ea"/>
              </a:rPr>
              <a:t>（項目⑤：</a:t>
            </a:r>
            <a:r>
              <a:rPr lang="ja-JP" altLang="ja-JP" dirty="0" smtClean="0">
                <a:latin typeface="+mn-ea"/>
              </a:rPr>
              <a:t>交通</a:t>
            </a:r>
            <a:r>
              <a:rPr lang="ja-JP" altLang="ja-JP" dirty="0">
                <a:latin typeface="+mn-ea"/>
              </a:rPr>
              <a:t>需要の調整・</a:t>
            </a:r>
            <a:r>
              <a:rPr lang="ja-JP" altLang="ja-JP" dirty="0" smtClean="0">
                <a:latin typeface="+mn-ea"/>
              </a:rPr>
              <a:t>低減</a:t>
            </a:r>
            <a:r>
              <a:rPr lang="ja-JP" altLang="en-US" dirty="0" smtClean="0">
                <a:latin typeface="+mn-ea"/>
              </a:rPr>
              <a:t>）</a:t>
            </a:r>
            <a:endParaRPr lang="ja-JP" altLang="ja-JP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89095" y="5201088"/>
            <a:ext cx="446449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 </a:t>
            </a:r>
            <a:r>
              <a:rPr lang="en-US" altLang="ja-JP" sz="2000" dirty="0">
                <a:latin typeface="+mn-ea"/>
              </a:rPr>
              <a:t>H29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4.3</a:t>
            </a:r>
            <a:r>
              <a:rPr lang="ja-JP" altLang="en-US" sz="2000" dirty="0">
                <a:latin typeface="+mn-ea"/>
              </a:rPr>
              <a:t>％減少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27,390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4.3</a:t>
            </a:r>
            <a:r>
              <a:rPr lang="ja-JP" altLang="en-US" sz="2000" dirty="0" smtClean="0">
                <a:latin typeface="+mn-ea"/>
              </a:rPr>
              <a:t>％減少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27,089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235" y="6157815"/>
            <a:ext cx="4427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年度：走行量（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28,620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1281819" y="2101631"/>
            <a:ext cx="1483444" cy="476999"/>
          </a:xfrm>
          <a:prstGeom prst="wedgeRectCallout">
            <a:avLst>
              <a:gd name="adj1" fmla="val 70930"/>
              <a:gd name="adj2" fmla="val 325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交通センサスデータの違い、バス、特種（殊）車の走行量の増加が原因</a:t>
            </a:r>
            <a:endParaRPr kumimoji="1" lang="ja-JP" altLang="en-US" sz="1000" dirty="0"/>
          </a:p>
        </p:txBody>
      </p:sp>
      <p:sp>
        <p:nvSpPr>
          <p:cNvPr id="28" name="四角形吹き出し 27"/>
          <p:cNvSpPr/>
          <p:nvPr/>
        </p:nvSpPr>
        <p:spPr>
          <a:xfrm>
            <a:off x="5838626" y="2101859"/>
            <a:ext cx="1483444" cy="476999"/>
          </a:xfrm>
          <a:prstGeom prst="wedgeRectCallout">
            <a:avLst>
              <a:gd name="adj1" fmla="val 56907"/>
              <a:gd name="adj2" fmla="val 742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交通センサスデータの違い、バス、特種（殊）車の走行量の増加が原因</a:t>
            </a:r>
            <a:endParaRPr kumimoji="1" lang="ja-JP" altLang="en-US" sz="10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66248" y="4859471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89808" y="4859471"/>
            <a:ext cx="1604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年度比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8358300" y="4273763"/>
            <a:ext cx="986008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32</a:t>
            </a:r>
          </a:p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3913932" y="4389665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2355" y="1078171"/>
            <a:ext cx="8252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H30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で全体の走行量は減少しているが、排出係数の大きいバス、特種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車の走行量が増えたため、削減量が減少。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56" y="1613022"/>
            <a:ext cx="4828571" cy="29142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570" y="1551201"/>
            <a:ext cx="4847619" cy="2914286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672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339752" y="-27384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旅行速度上昇の効果</a:t>
            </a:r>
            <a:endParaRPr lang="en-US" altLang="ja-JP" sz="2400" dirty="0" smtClean="0"/>
          </a:p>
          <a:p>
            <a:pPr algn="ctr"/>
            <a:r>
              <a:rPr lang="ja-JP" altLang="en-US" dirty="0" smtClean="0"/>
              <a:t>（項目⑥：</a:t>
            </a:r>
            <a:r>
              <a:rPr lang="ja-JP" altLang="ja-JP" dirty="0" smtClean="0"/>
              <a:t>交通流対策</a:t>
            </a:r>
            <a:r>
              <a:rPr lang="ja-JP" altLang="en-US" dirty="0" smtClean="0"/>
              <a:t>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1990" y="109583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H30</a:t>
            </a:r>
            <a:r>
              <a:rPr kumimoji="1"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は、</a:t>
            </a:r>
            <a:r>
              <a:rPr kumimoji="1" lang="en-US" altLang="ja-JP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H29</a:t>
            </a:r>
            <a:r>
              <a:rPr kumimoji="1"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と</a:t>
            </a:r>
            <a:r>
              <a:rPr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比べ削減量はほぼ横ばい。</a:t>
            </a:r>
            <a:endParaRPr kumimoji="1" lang="ja-JP" altLang="en-US" sz="2000" u="sng" spc="-15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3429" y="162782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>
                <a:latin typeface="+mn-ea"/>
              </a:rPr>
              <a:t>R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目安に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6279" y="73912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3653" y="4509490"/>
            <a:ext cx="3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0865" y="5223494"/>
            <a:ext cx="441023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1.5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39.9km/h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3.0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41.4km/h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82470" y="5908974"/>
            <a:ext cx="4341312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全体の旅行速度は上昇したが、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混雑度への影響の大きい大型系貨物の走行量が増加し、削減量は小さい。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89095" y="5201088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2000" dirty="0">
                <a:latin typeface="+mn-ea"/>
              </a:rPr>
              <a:t> H29</a:t>
            </a:r>
            <a:r>
              <a:rPr lang="ja-JP" altLang="en-US" sz="2000" dirty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1.6 km/h</a:t>
            </a:r>
            <a:r>
              <a:rPr lang="ja-JP" altLang="en-US" sz="2000" dirty="0">
                <a:latin typeface="+mn-ea"/>
              </a:rPr>
              <a:t>上昇（</a:t>
            </a:r>
            <a:r>
              <a:rPr lang="en-US" altLang="ja-JP" sz="2000" dirty="0">
                <a:latin typeface="+mn-ea"/>
              </a:rPr>
              <a:t>40.0km/h</a:t>
            </a:r>
            <a:r>
              <a:rPr lang="ja-JP" altLang="en-US" sz="2000" dirty="0">
                <a:latin typeface="+mn-ea"/>
              </a:rPr>
              <a:t>）</a:t>
            </a:r>
          </a:p>
          <a:p>
            <a:pPr>
              <a:lnSpc>
                <a:spcPts val="24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1.6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40.2km/h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6076308"/>
            <a:ext cx="4410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年度：平均旅行速度（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38.4km/h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3999" y="4875533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97559" y="4875533"/>
            <a:ext cx="1674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年度比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1"/>
          <p:cNvSpPr/>
          <p:nvPr/>
        </p:nvSpPr>
        <p:spPr>
          <a:xfrm>
            <a:off x="3198977" y="3305289"/>
            <a:ext cx="1564584" cy="674083"/>
          </a:xfrm>
          <a:prstGeom prst="wedgeRectCallout">
            <a:avLst>
              <a:gd name="adj1" fmla="val -48414"/>
              <a:gd name="adj2" fmla="val -1413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交通センサスデータの違い、混雑度への影響が大きい</a:t>
            </a:r>
            <a:r>
              <a:rPr lang="ja-JP" altLang="en-US" sz="1000" dirty="0" smtClean="0"/>
              <a:t>大型系貨物</a:t>
            </a:r>
            <a:r>
              <a:rPr kumimoji="1" lang="ja-JP" altLang="en-US" sz="1000" dirty="0" smtClean="0"/>
              <a:t>の増加や軽車両の増加が原因。</a:t>
            </a:r>
            <a:endParaRPr kumimoji="1" lang="ja-JP" altLang="en-US" sz="1000" dirty="0"/>
          </a:p>
        </p:txBody>
      </p:sp>
      <p:sp>
        <p:nvSpPr>
          <p:cNvPr id="32" name="四角形吹き出し 31"/>
          <p:cNvSpPr/>
          <p:nvPr/>
        </p:nvSpPr>
        <p:spPr>
          <a:xfrm>
            <a:off x="7459198" y="3288278"/>
            <a:ext cx="1564584" cy="674083"/>
          </a:xfrm>
          <a:prstGeom prst="wedgeRectCallout">
            <a:avLst>
              <a:gd name="adj1" fmla="val -44798"/>
              <a:gd name="adj2" fmla="val -2112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交通センサスデータの違い、混雑度への影響が大きい</a:t>
            </a:r>
            <a:r>
              <a:rPr lang="ja-JP" altLang="en-US" sz="1000" dirty="0" smtClean="0"/>
              <a:t>大型系貨物</a:t>
            </a:r>
            <a:r>
              <a:rPr kumimoji="1" lang="ja-JP" altLang="en-US" sz="1000" dirty="0" smtClean="0"/>
              <a:t>の増加や軽車両の増加が原因。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27056" y="4906311"/>
            <a:ext cx="3941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（参考）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H27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　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2.8km/h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上昇（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41.2km/h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1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ja-JP" altLang="en-US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3972866" y="432889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8365366" y="4358341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0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323528" y="6672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267744" y="19424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対策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効果のまとめ</a:t>
            </a:r>
            <a:endParaRPr lang="en-US" altLang="ja-JP" sz="2800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640097" y="1336750"/>
            <a:ext cx="7984268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2400" dirty="0" smtClean="0">
                <a:latin typeface="+mn-ea"/>
              </a:rPr>
              <a:t>○ 自動車環境対策については関係機関が</a:t>
            </a:r>
            <a:r>
              <a:rPr lang="ja-JP" altLang="en-US" sz="2400" dirty="0">
                <a:latin typeface="+mn-ea"/>
              </a:rPr>
              <a:t>各</a:t>
            </a:r>
            <a:r>
              <a:rPr lang="ja-JP" altLang="en-US" sz="2400" dirty="0" smtClean="0">
                <a:latin typeface="+mn-ea"/>
              </a:rPr>
              <a:t>役割に基づき、連携・協力しながら推進している</a:t>
            </a:r>
            <a:r>
              <a:rPr lang="ja-JP" altLang="en-US" sz="2400" dirty="0">
                <a:latin typeface="+mn-ea"/>
              </a:rPr>
              <a:t>（</a:t>
            </a:r>
            <a:r>
              <a:rPr lang="ja-JP" altLang="en-US" sz="2400" dirty="0" smtClean="0">
                <a:latin typeface="+mn-ea"/>
              </a:rPr>
              <a:t>排出量の削減は、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全体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として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順調に推移し、</a:t>
            </a:r>
            <a:r>
              <a:rPr lang="en-US" altLang="ja-JP" sz="2400" u="sng" dirty="0" smtClean="0">
                <a:solidFill>
                  <a:srgbClr val="FF0000"/>
                </a:solidFill>
                <a:latin typeface="+mn-ea"/>
              </a:rPr>
              <a:t>R2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目標を達成した</a:t>
            </a:r>
            <a:r>
              <a:rPr lang="ja-JP" altLang="en-US" sz="2400" dirty="0" smtClean="0">
                <a:latin typeface="+mn-ea"/>
              </a:rPr>
              <a:t>）。</a:t>
            </a:r>
            <a:endParaRPr lang="en-US" altLang="ja-JP" sz="2400" dirty="0" smtClean="0">
              <a:latin typeface="+mn-ea"/>
            </a:endParaRPr>
          </a:p>
          <a:p>
            <a:pPr marL="185738" indent="-185738"/>
            <a:endParaRPr lang="en-US" altLang="ja-JP" sz="2400" dirty="0" smtClean="0">
              <a:latin typeface="+mn-ea"/>
            </a:endParaRPr>
          </a:p>
          <a:p>
            <a:pPr marL="174625" indent="-174625"/>
            <a:r>
              <a:rPr lang="ja-JP" altLang="en-US" sz="2400" dirty="0" smtClean="0">
                <a:latin typeface="+mn-ea"/>
              </a:rPr>
              <a:t>○ 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７つの対策ごとの効果</a:t>
            </a:r>
            <a:r>
              <a:rPr lang="ja-JP" altLang="en-US" sz="2400" dirty="0" smtClean="0">
                <a:latin typeface="+mn-ea"/>
              </a:rPr>
              <a:t>については、「</a:t>
            </a:r>
            <a:r>
              <a:rPr lang="ja-JP" altLang="en-US" sz="2400" dirty="0">
                <a:latin typeface="+mn-ea"/>
              </a:rPr>
              <a:t>排出係数」、「走行量」、「旅行速度」の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３つの効果に分類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した上で試算</a:t>
            </a:r>
            <a:r>
              <a:rPr lang="ja-JP" altLang="en-US" sz="2400" dirty="0" smtClean="0">
                <a:latin typeface="+mn-ea"/>
              </a:rPr>
              <a:t>し</a:t>
            </a:r>
            <a:r>
              <a:rPr lang="ja-JP" altLang="en-US" sz="2400" dirty="0">
                <a:latin typeface="+mn-ea"/>
              </a:rPr>
              <a:t>た</a:t>
            </a:r>
            <a:r>
              <a:rPr lang="ja-JP" altLang="en-US" sz="2400" dirty="0" smtClean="0">
                <a:latin typeface="+mn-ea"/>
              </a:rPr>
              <a:t>結果、</a:t>
            </a:r>
            <a:endParaRPr lang="en-US" altLang="ja-JP" sz="2400" dirty="0" smtClean="0">
              <a:latin typeface="+mn-ea"/>
            </a:endParaRPr>
          </a:p>
          <a:p>
            <a:pPr marL="174625" indent="-174625">
              <a:lnSpc>
                <a:spcPts val="800"/>
              </a:lnSpc>
            </a:pPr>
            <a:endParaRPr lang="en-US" altLang="ja-JP" sz="2400" dirty="0" smtClean="0">
              <a:solidFill>
                <a:srgbClr val="FF0000"/>
              </a:solidFill>
              <a:latin typeface="+mn-ea"/>
            </a:endParaRPr>
          </a:p>
          <a:p>
            <a:pPr marL="449263" indent="-449263">
              <a:spcBef>
                <a:spcPts val="600"/>
              </a:spcBef>
            </a:pP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　 </a:t>
            </a:r>
            <a:r>
              <a:rPr lang="ja-JP" altLang="en-US" sz="2400" dirty="0" smtClean="0">
                <a:latin typeface="+mn-ea"/>
              </a:rPr>
              <a:t>・単体</a:t>
            </a:r>
            <a:r>
              <a:rPr lang="ja-JP" altLang="en-US" sz="2400" dirty="0">
                <a:latin typeface="+mn-ea"/>
              </a:rPr>
              <a:t>規制等による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「排出係数（エコカー以外）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」</a:t>
            </a:r>
            <a:r>
              <a:rPr lang="ja-JP" altLang="en-US" sz="2400" dirty="0" smtClean="0">
                <a:latin typeface="+mn-ea"/>
              </a:rPr>
              <a:t>の減少効果は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全効果の約３／４（ＮＯ</a:t>
            </a:r>
            <a:r>
              <a:rPr lang="ja-JP" altLang="en-US" sz="1400" u="sng" dirty="0" smtClean="0">
                <a:solidFill>
                  <a:srgbClr val="FF0000"/>
                </a:solidFill>
                <a:latin typeface="+mn-ea"/>
              </a:rPr>
              <a:t>Ｘ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）</a:t>
            </a:r>
            <a:r>
              <a:rPr lang="ja-JP" altLang="en-US" sz="2400" dirty="0" smtClean="0">
                <a:latin typeface="+mn-ea"/>
              </a:rPr>
              <a:t>を占めた。</a:t>
            </a:r>
            <a:endParaRPr lang="en-US" altLang="ja-JP" sz="2400" dirty="0" smtClean="0">
              <a:latin typeface="+mn-ea"/>
            </a:endParaRPr>
          </a:p>
          <a:p>
            <a:pPr marL="449263" indent="-449263">
              <a:lnSpc>
                <a:spcPts val="800"/>
              </a:lnSpc>
            </a:pPr>
            <a:endParaRPr lang="en-US" altLang="ja-JP" sz="2400" dirty="0" smtClean="0">
              <a:latin typeface="+mn-ea"/>
            </a:endParaRPr>
          </a:p>
          <a:p>
            <a:pPr marL="449263" indent="-449263">
              <a:spcBef>
                <a:spcPts val="600"/>
              </a:spcBef>
            </a:pP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 ・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走行量」</a:t>
            </a:r>
            <a:r>
              <a:rPr lang="ja-JP" altLang="en-US" sz="2400" dirty="0">
                <a:latin typeface="+mn-ea"/>
              </a:rPr>
              <a:t>の減少効果</a:t>
            </a:r>
            <a:r>
              <a:rPr lang="ja-JP" altLang="en-US" sz="2400" dirty="0" smtClean="0">
                <a:latin typeface="+mn-ea"/>
              </a:rPr>
              <a:t>は、昨今</a:t>
            </a:r>
            <a:r>
              <a:rPr lang="ja-JP" altLang="en-US" sz="2400" dirty="0">
                <a:latin typeface="+mn-ea"/>
              </a:rPr>
              <a:t>の特種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殊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車やバスの増加の</a:t>
            </a:r>
            <a:r>
              <a:rPr lang="ja-JP" altLang="en-US" sz="2400" dirty="0" smtClean="0">
                <a:latin typeface="+mn-ea"/>
              </a:rPr>
              <a:t>影響を受けて少ないが、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全効果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に占める割合は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小さい</a:t>
            </a:r>
            <a:r>
              <a:rPr lang="ja-JP" altLang="en-US" sz="2400" dirty="0" smtClean="0">
                <a:latin typeface="+mn-ea"/>
              </a:rPr>
              <a:t>ため目標</a:t>
            </a:r>
            <a:r>
              <a:rPr lang="ja-JP" altLang="en-US" sz="2400" dirty="0">
                <a:latin typeface="+mn-ea"/>
              </a:rPr>
              <a:t>の達成</a:t>
            </a:r>
            <a:r>
              <a:rPr lang="ja-JP" altLang="en-US" sz="2400" dirty="0" smtClean="0">
                <a:latin typeface="+mn-ea"/>
              </a:rPr>
              <a:t>に向けて支障はない。</a:t>
            </a:r>
            <a:endParaRPr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21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5740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6064" y="4462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対策による</a:t>
            </a:r>
            <a:r>
              <a:rPr kumimoji="1" lang="en-US" altLang="ja-JP" sz="2400" dirty="0" smtClean="0">
                <a:latin typeface="+mn-ea"/>
              </a:rPr>
              <a:t>NOx</a:t>
            </a: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PM</a:t>
            </a:r>
            <a:r>
              <a:rPr kumimoji="1" lang="ja-JP" altLang="en-US" sz="2400" dirty="0" smtClean="0">
                <a:latin typeface="+mn-ea"/>
              </a:rPr>
              <a:t>削減量の算定方法の概要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938040"/>
            <a:ext cx="8748464" cy="5760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■各対策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４（エコドライブ）、７（普及啓発）は削減量未算定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5656" y="5961447"/>
            <a:ext cx="57606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+mn-ea"/>
                <a:cs typeface="Times New Roman"/>
              </a:rPr>
              <a:t>［</a:t>
            </a:r>
            <a:r>
              <a:rPr lang="ja-JP" altLang="en-US" sz="1400" kern="100" dirty="0" smtClean="0">
                <a:latin typeface="+mn-ea"/>
                <a:cs typeface="Times New Roman"/>
              </a:rPr>
              <a:t>排出量］＝［車種別排出係数（</a:t>
            </a:r>
            <a:r>
              <a:rPr lang="en-US" altLang="ja-JP" sz="1400" kern="100" dirty="0" smtClean="0">
                <a:latin typeface="+mn-ea"/>
                <a:cs typeface="Times New Roman"/>
              </a:rPr>
              <a:t>g/</a:t>
            </a:r>
            <a:r>
              <a:rPr lang="ja-JP" altLang="en-US" sz="1400" kern="100" dirty="0" smtClean="0">
                <a:latin typeface="+mn-ea"/>
                <a:cs typeface="Times New Roman"/>
              </a:rPr>
              <a:t>台</a:t>
            </a:r>
            <a:r>
              <a:rPr lang="ja-JP" altLang="en-US" sz="1400" kern="100" dirty="0">
                <a:latin typeface="+mn-ea"/>
                <a:cs typeface="Times New Roman"/>
              </a:rPr>
              <a:t>･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1400" kern="100" dirty="0" smtClean="0">
                <a:latin typeface="+mn-ea"/>
                <a:cs typeface="Times New Roman"/>
              </a:rPr>
              <a:t>×</a:t>
            </a:r>
            <a:r>
              <a:rPr lang="ja-JP" altLang="en-US" sz="1400" kern="100" dirty="0" smtClean="0">
                <a:latin typeface="+mn-ea"/>
                <a:cs typeface="Times New Roman"/>
              </a:rPr>
              <a:t>［自動車</a:t>
            </a:r>
            <a:r>
              <a:rPr lang="ja-JP" altLang="en-US" sz="1400" kern="100" dirty="0">
                <a:latin typeface="+mn-ea"/>
                <a:cs typeface="Times New Roman"/>
              </a:rPr>
              <a:t>走行量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1400" kern="100" dirty="0">
                <a:latin typeface="+mn-ea"/>
                <a:cs typeface="Times New Roman"/>
              </a:rPr>
              <a:t>･ 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1868" y="6402648"/>
            <a:ext cx="473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「車種別排出係数式」に［旅行速度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en-US" altLang="ja-JP" sz="1400" dirty="0" smtClean="0">
                <a:latin typeface="+mn-ea"/>
              </a:rPr>
              <a:t>km/h</a:t>
            </a:r>
            <a:r>
              <a:rPr kumimoji="1" lang="ja-JP" altLang="en-US" sz="1400" dirty="0" smtClean="0">
                <a:latin typeface="+mn-ea"/>
              </a:rPr>
              <a:t>）</a:t>
            </a:r>
            <a:r>
              <a:rPr kumimoji="1" lang="ja-JP" altLang="en-US" sz="1400" dirty="0" smtClean="0"/>
              <a:t>］を入力</a:t>
            </a:r>
            <a:r>
              <a:rPr lang="ja-JP" altLang="en-US" sz="1400" dirty="0" smtClean="0"/>
              <a:t>して算定</a:t>
            </a:r>
            <a:endParaRPr kumimoji="1" lang="ja-JP" altLang="en-US" sz="1400" dirty="0"/>
          </a:p>
        </p:txBody>
      </p:sp>
      <p:sp>
        <p:nvSpPr>
          <p:cNvPr id="12" name="下矢印 11"/>
          <p:cNvSpPr/>
          <p:nvPr/>
        </p:nvSpPr>
        <p:spPr>
          <a:xfrm flipV="1">
            <a:off x="3570843" y="6237424"/>
            <a:ext cx="216000" cy="18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691912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</a:t>
            </a:r>
            <a:r>
              <a:rPr lang="en-US" altLang="ja-JP" sz="2000" dirty="0" smtClean="0">
                <a:latin typeface="+mn-ea"/>
              </a:rPr>
              <a:t>H21</a:t>
            </a:r>
            <a:r>
              <a:rPr lang="ja-JP" altLang="en-US" sz="2000" dirty="0" smtClean="0">
                <a:latin typeface="+mn-ea"/>
              </a:rPr>
              <a:t>年度から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en-US" sz="2000" dirty="0" smtClean="0">
                <a:latin typeface="+mn-ea"/>
              </a:rPr>
              <a:t>年度までの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1267996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［</a:t>
            </a:r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排出量］　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smtClean="0">
                <a:latin typeface="+mn-ea"/>
              </a:rPr>
              <a:t>　［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排出量］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6162" y="2937644"/>
            <a:ext cx="2232000" cy="75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１～３による削減量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（単体規制・車種規制等・エコカー普及）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6162" y="3972328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５による削減量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（交通需要調整・低減）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162" y="4893882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>
                <a:latin typeface="+mn-ea"/>
              </a:rPr>
              <a:t>６</a:t>
            </a:r>
            <a:r>
              <a:rPr lang="ja-JP" altLang="en-US" dirty="0" smtClean="0">
                <a:latin typeface="+mn-ea"/>
              </a:rPr>
              <a:t>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（交通流対策）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15816" y="4821882"/>
            <a:ext cx="604867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旅行速度の上昇</a:t>
            </a:r>
            <a:r>
              <a:rPr lang="ja-JP" altLang="en-US" dirty="0" smtClean="0">
                <a:latin typeface="+mn-ea"/>
              </a:rPr>
              <a:t>による</a:t>
            </a:r>
            <a:r>
              <a:rPr lang="ja-JP" altLang="en-US" dirty="0">
                <a:latin typeface="+mn-ea"/>
              </a:rPr>
              <a:t>排出量の</a:t>
            </a:r>
            <a:r>
              <a:rPr lang="ja-JP" altLang="en-US" dirty="0" smtClean="0">
                <a:latin typeface="+mn-ea"/>
              </a:rPr>
              <a:t>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排出係数式</a:t>
            </a:r>
            <a:r>
              <a:rPr lang="ja-JP" altLang="en-US" sz="1600" dirty="0" smtClean="0">
                <a:latin typeface="+mn-ea"/>
              </a:rPr>
              <a:t>、自動車走行量は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52520" y="2965617"/>
            <a:ext cx="63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err="1" smtClean="0">
                <a:latin typeface="+mn-ea"/>
              </a:rPr>
              <a:t>の</a:t>
            </a:r>
            <a:r>
              <a:rPr lang="ja-JP" altLang="en-US" u="sng" dirty="0" err="1" smtClean="0">
                <a:solidFill>
                  <a:srgbClr val="FF0000"/>
                </a:solidFill>
                <a:latin typeface="+mn-ea"/>
              </a:rPr>
              <a:t>排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出係数の減少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ただし、「</a:t>
            </a:r>
            <a:r>
              <a:rPr lang="ja-JP" altLang="en-US" sz="1600" dirty="0">
                <a:latin typeface="+mn-ea"/>
              </a:rPr>
              <a:t>３：エコカー分」と「１、２：エコカー以外分」に分けて</a:t>
            </a:r>
            <a:r>
              <a:rPr lang="ja-JP" altLang="en-US" sz="1600" dirty="0" smtClean="0">
                <a:latin typeface="+mn-ea"/>
              </a:rPr>
              <a:t>算定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自動車走行量、旅行速度は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3900328"/>
            <a:ext cx="5939026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自動車走行量の減少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排出係数式、</a:t>
            </a:r>
            <a:r>
              <a:rPr lang="ja-JP" altLang="en-US" sz="1600" dirty="0">
                <a:latin typeface="+mn-ea"/>
              </a:rPr>
              <a:t>旅行速度は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6162" y="1213996"/>
            <a:ext cx="2088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dirty="0">
                <a:latin typeface="+mn-ea"/>
              </a:rPr>
              <a:t>全体</a:t>
            </a:r>
            <a:r>
              <a:rPr lang="ja-JP" altLang="en-US" dirty="0" smtClean="0">
                <a:latin typeface="+mn-ea"/>
              </a:rPr>
              <a:t>の削減量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8328" y="5733368"/>
            <a:ext cx="6156000" cy="100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7938" y="2406144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「全体の削減量」を下記の対策の削減量に割り振り算定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32960" y="5697400"/>
            <a:ext cx="1008000" cy="324000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+mn-ea"/>
              </a:rPr>
              <a:t>＜</a:t>
            </a:r>
            <a:r>
              <a:rPr lang="ja-JP" altLang="en-US" sz="1400" dirty="0" smtClean="0">
                <a:latin typeface="+mn-ea"/>
              </a:rPr>
              <a:t>参考</a:t>
            </a:r>
            <a:r>
              <a:rPr lang="ja-JP" altLang="en-US" sz="1400" dirty="0">
                <a:latin typeface="+mn-ea"/>
              </a:rPr>
              <a:t>＞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7492"/>
              </p:ext>
            </p:extLst>
          </p:nvPr>
        </p:nvGraphicFramePr>
        <p:xfrm>
          <a:off x="489769" y="1586960"/>
          <a:ext cx="8282234" cy="490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6050">
                  <a:extLst>
                    <a:ext uri="{9D8B030D-6E8A-4147-A177-3AD203B41FA5}">
                      <a16:colId xmlns:a16="http://schemas.microsoft.com/office/drawing/2014/main" val="858564786"/>
                    </a:ext>
                  </a:extLst>
                </a:gridCol>
                <a:gridCol w="1178711">
                  <a:extLst>
                    <a:ext uri="{9D8B030D-6E8A-4147-A177-3AD203B41FA5}">
                      <a16:colId xmlns:a16="http://schemas.microsoft.com/office/drawing/2014/main" val="3049944598"/>
                    </a:ext>
                  </a:extLst>
                </a:gridCol>
                <a:gridCol w="1178711">
                  <a:extLst>
                    <a:ext uri="{9D8B030D-6E8A-4147-A177-3AD203B41FA5}">
                      <a16:colId xmlns:a16="http://schemas.microsoft.com/office/drawing/2014/main" val="1851619022"/>
                    </a:ext>
                  </a:extLst>
                </a:gridCol>
                <a:gridCol w="1124370">
                  <a:extLst>
                    <a:ext uri="{9D8B030D-6E8A-4147-A177-3AD203B41FA5}">
                      <a16:colId xmlns:a16="http://schemas.microsoft.com/office/drawing/2014/main" val="896881775"/>
                    </a:ext>
                  </a:extLst>
                </a:gridCol>
              </a:tblGrid>
              <a:tr h="399942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車種</a:t>
                      </a:r>
                      <a:endParaRPr lang="ja-JP" alt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1938" indent="-180000" algn="ctr"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ｾﾝｻｽ</a:t>
                      </a:r>
                      <a:endParaRPr lang="en-US" altLang="ja-JP" sz="1800" b="0" kern="100" dirty="0" smtClean="0">
                        <a:effectLst/>
                        <a:latin typeface="+mn-ea"/>
                        <a:cs typeface="Times New Roman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61938" indent="-180000" algn="l"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effectLst/>
                          <a:latin typeface="+mn-ea"/>
                          <a:cs typeface="Times New Roman"/>
                        </a:rPr>
                        <a:t>　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cs typeface="Times New Roman"/>
                        </a:rPr>
                        <a:t>H27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cs typeface="Times New Roman"/>
                        </a:rPr>
                        <a:t>ｾﾝｻｽ</a:t>
                      </a:r>
                      <a:endParaRPr lang="en-US" altLang="ja-JP" sz="1800" b="1" kern="100" dirty="0" smtClean="0">
                        <a:effectLst/>
                        <a:latin typeface="+mn-ea"/>
                        <a:cs typeface="Times New Roman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6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H27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走行量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H27</a:t>
                      </a:r>
                      <a:r>
                        <a:rPr kumimoji="1" lang="ja-JP" alt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走行量</a:t>
                      </a:r>
                      <a:endParaRPr kumimoji="1" lang="en-US" altLang="ja-JP" sz="1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H28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H29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30279"/>
                  </a:ext>
                </a:extLst>
              </a:tr>
              <a:tr h="4622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乗用系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 軽乗用車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4,200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4,220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4,360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 乗用車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14,010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14,000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13,870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13,590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13,520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バス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430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420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420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2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小型貨物系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軽貨物車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2,540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2,540 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2,550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2,430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小型</a:t>
                      </a:r>
                      <a:r>
                        <a:rPr lang="ja-JP" alt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貨物車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63538" algn="l"/>
                        </a:tabLs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+mn-ea"/>
                          <a:ea typeface="+mn-ea"/>
                        </a:rPr>
                        <a:t>1,070 </a:t>
                      </a:r>
                      <a:endParaRPr lang="en-US" altLang="ja-JP" sz="1800" b="0" i="0" u="none" strike="noStrike" dirty="0">
                        <a:solidFill>
                          <a:srgbClr val="FF33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1,040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貨</a:t>
                      </a:r>
                      <a:r>
                        <a:rPr lang="ja-JP" alt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客車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1,680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+mn-ea"/>
                          <a:ea typeface="+mn-ea"/>
                        </a:rPr>
                        <a:t>1,730</a:t>
                      </a: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1,700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1,660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1,700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2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大型貨物系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普通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貨物車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2,670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2,820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2,730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2,630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2,750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特種</a:t>
                      </a:r>
                      <a:r>
                        <a:rPr lang="en-US" altLang="ja-JP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殊</a:t>
                      </a:r>
                      <a:r>
                        <a:rPr lang="en-US" altLang="ja-JP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車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890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950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1,040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1,110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980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248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800" b="1" u="none" strike="noStrike" dirty="0">
                          <a:effectLst/>
                        </a:rPr>
                        <a:t>合計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effectLst/>
                          <a:latin typeface="+mn-ea"/>
                          <a:ea typeface="+mn-ea"/>
                        </a:rPr>
                        <a:t>27,460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27,730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27,590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27,390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27,090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49660" y="121292"/>
            <a:ext cx="786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センサスデータの違いによる</a:t>
            </a:r>
            <a:r>
              <a:rPr lang="ja-JP" altLang="ja-JP" sz="2400" dirty="0" smtClean="0"/>
              <a:t>走行量</a:t>
            </a:r>
            <a:r>
              <a:rPr lang="ja-JP" altLang="en-US" sz="2400" dirty="0" smtClean="0"/>
              <a:t>算定への影響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52759" y="6448251"/>
            <a:ext cx="555745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9661" y="713212"/>
            <a:ext cx="790309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走行量は、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ｾﾝｻｽを使用した場合、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H22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ｾﾝｻｽより１％増加。 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（特に、バス、特種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車、普通貨物車は５％以上増加。）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406878" y="6472095"/>
            <a:ext cx="7837530" cy="32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just"/>
            <a:r>
              <a:rPr lang="en-US" altLang="ja-JP" sz="1400" kern="100" dirty="0" smtClean="0"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latin typeface="+mn-ea"/>
                <a:cs typeface="Times New Roman"/>
              </a:rPr>
              <a:t>赤字は</a:t>
            </a:r>
            <a:r>
              <a:rPr lang="en-US" altLang="ja-JP" sz="1400" kern="100" dirty="0">
                <a:latin typeface="+mn-ea"/>
                <a:cs typeface="Times New Roman"/>
              </a:rPr>
              <a:t>H</a:t>
            </a:r>
            <a:r>
              <a:rPr lang="en-US" altLang="ja-JP" sz="1400" kern="100" dirty="0" smtClean="0"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latin typeface="+mn-ea"/>
                <a:cs typeface="Times New Roman"/>
              </a:rPr>
              <a:t>センサスの数字より大きい車種（青字は小さい車種）。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7286724" y="1366507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100" kern="100" dirty="0" smtClean="0">
                <a:effectLst/>
                <a:latin typeface="+mn-ea"/>
                <a:cs typeface="Times New Roman"/>
              </a:rPr>
              <a:t>(</a:t>
            </a: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100" kern="100" dirty="0" smtClean="0">
                <a:latin typeface="+mn-ea"/>
                <a:cs typeface="Times New Roman"/>
              </a:rPr>
              <a:t>台キロ</a:t>
            </a:r>
            <a:r>
              <a:rPr lang="en-US" altLang="ja-JP" sz="1100" kern="100" dirty="0" smtClean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637723" y="1559792"/>
            <a:ext cx="2660940" cy="4923064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5397908" y="1766044"/>
            <a:ext cx="3053743" cy="6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43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32048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の目標達成に向けた主な自動車環境対策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4649" y="4859867"/>
            <a:ext cx="8506154" cy="170080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自動車から排出される</a:t>
            </a:r>
            <a:r>
              <a:rPr lang="en-US" altLang="ja-JP" sz="2000" dirty="0" smtClean="0"/>
              <a:t>NOx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PM</a:t>
            </a:r>
            <a:r>
              <a:rPr lang="ja-JP" altLang="en-US" sz="2000" dirty="0" smtClean="0"/>
              <a:t>を削減するためには、次の効果が重要　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◆効果１　「排出係数の削減」　⇒　１、２、３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　◆効果２　「自動車走行量の削減」　⇒　５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　◆効果３　「旅行速度の上昇」　⇒　６</a:t>
            </a:r>
            <a:endParaRPr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3484" y="836712"/>
            <a:ext cx="8171936" cy="3816424"/>
          </a:xfrm>
          <a:prstGeom prst="roundRect">
            <a:avLst>
              <a:gd name="adj" fmla="val 696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>
              <a:spcAft>
                <a:spcPts val="1800"/>
              </a:spcAft>
            </a:pPr>
            <a:r>
              <a:rPr lang="ja-JP" altLang="ja-JP" sz="2000" dirty="0"/>
              <a:t>１　自動車の適切な点検・整備等による</a:t>
            </a:r>
            <a:r>
              <a:rPr lang="ja-JP" altLang="ja-JP" sz="2000" u="sng" dirty="0">
                <a:solidFill>
                  <a:srgbClr val="FF0000"/>
                </a:solidFill>
              </a:rPr>
              <a:t>自動車単体規制</a:t>
            </a:r>
            <a:r>
              <a:rPr lang="ja-JP" altLang="ja-JP" sz="20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２　</a:t>
            </a:r>
            <a:r>
              <a:rPr lang="ja-JP" altLang="ja-JP" sz="2000" u="sng" dirty="0">
                <a:solidFill>
                  <a:srgbClr val="FF0000"/>
                </a:solidFill>
              </a:rPr>
              <a:t>車種規制</a:t>
            </a:r>
            <a:r>
              <a:rPr lang="ja-JP" altLang="ja-JP" sz="2000" dirty="0"/>
              <a:t>の適正かつ確実な実施、</a:t>
            </a:r>
            <a:r>
              <a:rPr lang="ja-JP" altLang="ja-JP" sz="2000" u="sng" dirty="0">
                <a:solidFill>
                  <a:srgbClr val="FF0000"/>
                </a:solidFill>
              </a:rPr>
              <a:t>流入車規制</a:t>
            </a:r>
            <a:r>
              <a:rPr lang="ja-JP" altLang="ja-JP" sz="20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３　</a:t>
            </a:r>
            <a:r>
              <a:rPr lang="ja-JP" altLang="ja-JP" sz="2000" u="sng" dirty="0">
                <a:solidFill>
                  <a:srgbClr val="FF0000"/>
                </a:solidFill>
              </a:rPr>
              <a:t>エコカーの普及促進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４　</a:t>
            </a:r>
            <a:r>
              <a:rPr lang="ja-JP" altLang="ja-JP" sz="2000" u="sng" dirty="0">
                <a:solidFill>
                  <a:srgbClr val="FF0000"/>
                </a:solidFill>
              </a:rPr>
              <a:t>エコドライブの推進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５　輸送効率の向上等の取組促進による</a:t>
            </a:r>
            <a:r>
              <a:rPr lang="ja-JP" altLang="ja-JP" sz="2000" u="sng" dirty="0">
                <a:solidFill>
                  <a:srgbClr val="FF0000"/>
                </a:solidFill>
              </a:rPr>
              <a:t>交通需要の調整・低減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６　バイパスの整備、交差点改良等の</a:t>
            </a:r>
            <a:r>
              <a:rPr lang="ja-JP" altLang="ja-JP" sz="2000" u="sng" dirty="0">
                <a:solidFill>
                  <a:srgbClr val="FF0000"/>
                </a:solidFill>
              </a:rPr>
              <a:t>交通流対策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７　環境に配慮した自動車利用についての</a:t>
            </a:r>
            <a:r>
              <a:rPr lang="ja-JP" altLang="ja-JP" sz="2000" u="sng" dirty="0">
                <a:solidFill>
                  <a:srgbClr val="FF0000"/>
                </a:solidFill>
              </a:rPr>
              <a:t>普及啓発・環境教育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831632" y="5733091"/>
            <a:ext cx="3312368" cy="5169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sz="2000" b="1" u="sng" dirty="0"/>
              <a:t>各対策を３つの効果に分類</a:t>
            </a:r>
            <a:endParaRPr lang="en-US" altLang="ja-JP" sz="2000" b="1" u="sng" dirty="0"/>
          </a:p>
        </p:txBody>
      </p:sp>
    </p:spTree>
    <p:extLst>
      <p:ext uri="{BB962C8B-B14F-4D97-AF65-F5344CB8AC3E}">
        <p14:creationId xmlns:p14="http://schemas.microsoft.com/office/powerpoint/2010/main" val="4194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0694" y="3824473"/>
            <a:ext cx="3864177" cy="2439302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226" y="863220"/>
            <a:ext cx="5293372" cy="29238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自動車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単体規制の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全車種］</a:t>
            </a:r>
            <a:endParaRPr lang="en-US" altLang="ja-JP" sz="1600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・最新規制適合車</a:t>
            </a:r>
            <a:r>
              <a:rPr lang="ja-JP" altLang="en-US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等</a:t>
            </a: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への転換促進</a:t>
            </a:r>
            <a:endParaRPr lang="en-US" altLang="ja-JP" sz="2000" kern="100" dirty="0" smtClean="0">
              <a:solidFill>
                <a:srgbClr val="000000"/>
              </a:solidFill>
              <a:latin typeface="+mj-ea"/>
              <a:ea typeface="+mj-ea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ＨＶ、</a:t>
            </a:r>
            <a:r>
              <a:rPr lang="ja-JP" altLang="en-US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ＣＮＧ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トラック等導入補助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（近畿運輸局、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 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トラック</a:t>
            </a:r>
            <a:r>
              <a:rPr lang="en-US" altLang="ja-JP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119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ja-JP" altLang="en-US" kern="100" spc="-3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タクシ</a:t>
            </a:r>
            <a:r>
              <a:rPr lang="ja-JP" altLang="en-US" kern="100" spc="-3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ー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7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kern="100" spc="-150" dirty="0" smtClean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低炭素型ディーゼルトラック導入補助</a:t>
            </a:r>
            <a:endParaRPr lang="en-US" altLang="ja-JP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（環境省、</a:t>
            </a:r>
            <a:r>
              <a:rPr lang="en-US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en-US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221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台）</a:t>
            </a:r>
            <a:endParaRPr lang="en-US" altLang="ja-JP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spc="-1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</a:t>
            </a:r>
            <a:r>
              <a:rPr lang="ja-JP" altLang="en-US" sz="2000" kern="100" spc="-15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適正</a:t>
            </a:r>
            <a:r>
              <a:rPr lang="ja-JP" altLang="en-US" sz="2000" kern="100" spc="-1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点検</a:t>
            </a:r>
            <a:r>
              <a:rPr lang="ja-JP" altLang="en-US" sz="2000" kern="100" spc="-15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整備研修会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近畿運輸局：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 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178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回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・街頭検査の実施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近畿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運輸局：</a:t>
            </a:r>
            <a:r>
              <a:rPr lang="en-US" altLang="ja-JP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en-US" altLang="ja-JP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3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回）</a:t>
            </a:r>
            <a:endParaRPr lang="ja-JP" altLang="en-US" kern="1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126017"/>
            <a:ext cx="694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3390" y="4003981"/>
            <a:ext cx="554461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車種規制の実施等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貨物車、バス等］</a:t>
            </a:r>
            <a:endParaRPr lang="en-US" altLang="ja-JP" sz="16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en-US" sz="2000" dirty="0" smtClean="0">
                <a:latin typeface="+mn-ea"/>
              </a:rPr>
              <a:t>法に基づく車種規制の実施</a:t>
            </a:r>
            <a:endParaRPr lang="en-US" altLang="ja-JP" sz="2000" dirty="0" smtClean="0">
              <a:latin typeface="+mn-ea"/>
            </a:endParaRPr>
          </a:p>
          <a:p>
            <a:pPr marL="252000">
              <a:spcBef>
                <a:spcPts val="600"/>
              </a:spcBef>
              <a:spcAft>
                <a:spcPts val="600"/>
              </a:spcAft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（環境省、国土交通省）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185738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条例に基づく流入車規制の</a:t>
            </a:r>
            <a:r>
              <a:rPr lang="ja-JP" altLang="en-US" sz="2000" dirty="0" smtClean="0">
                <a:latin typeface="+mn-ea"/>
              </a:rPr>
              <a:t>推進（府）</a:t>
            </a:r>
            <a:endParaRPr lang="en-US" altLang="ja-JP" sz="2000" dirty="0" smtClean="0">
              <a:latin typeface="+mn-ea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立入検査：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R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44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回、検査車両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7,521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台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非適合車８台（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0.2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5511" y="6116406"/>
            <a:ext cx="3202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流入車</a:t>
            </a:r>
            <a:r>
              <a:rPr lang="ja-JP" altLang="en-US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6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非適合車率の推移</a:t>
            </a:r>
            <a:endParaRPr lang="ja-JP" altLang="ja-JP" sz="1600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33"/>
          <p:cNvSpPr txBox="1">
            <a:spLocks/>
          </p:cNvSpPr>
          <p:nvPr/>
        </p:nvSpPr>
        <p:spPr>
          <a:xfrm>
            <a:off x="4788024" y="6424098"/>
            <a:ext cx="469074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/>
              </a:rPr>
              <a:t>（出典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）</a:t>
            </a:r>
            <a:r>
              <a:rPr lang="ja-JP" altLang="en-US" sz="1050" dirty="0">
                <a:latin typeface="+mn-ea"/>
              </a:rPr>
              <a:t>環境省ナンバープレート調査結果</a:t>
            </a:r>
            <a:r>
              <a:rPr lang="ja-JP" altLang="en-US" sz="1050" dirty="0" smtClean="0">
                <a:latin typeface="+mn-ea"/>
              </a:rPr>
              <a:t>より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大阪府作成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（通過交通含む）</a:t>
            </a:r>
            <a:endParaRPr lang="ja-JP" sz="105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5" name="テキスト ボックス 65"/>
          <p:cNvSpPr txBox="1">
            <a:spLocks noChangeArrowheads="1"/>
          </p:cNvSpPr>
          <p:nvPr/>
        </p:nvSpPr>
        <p:spPr bwMode="auto">
          <a:xfrm>
            <a:off x="6218190" y="4090425"/>
            <a:ext cx="2843808" cy="64891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非適合率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（普通貨物車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sz="1400" b="1" kern="100" spc="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30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0.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％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19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17%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ja-JP" sz="1400" b="1" kern="100" spc="11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30"/>
          <p:cNvSpPr txBox="1">
            <a:spLocks noChangeArrowheads="1"/>
          </p:cNvSpPr>
          <p:nvPr/>
        </p:nvSpPr>
        <p:spPr bwMode="auto">
          <a:xfrm>
            <a:off x="5326028" y="783057"/>
            <a:ext cx="3973306" cy="33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en-US" sz="1600" b="1" kern="100" spc="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kern="100" spc="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30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は</a:t>
            </a:r>
            <a:r>
              <a:rPr lang="ja-JP" sz="1600" b="1" kern="100" spc="0" dirty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、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「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DE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重量車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H28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規制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」が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約５％に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！</a:t>
            </a:r>
            <a:endParaRPr lang="ja-JP" sz="1600" kern="100" spc="110" dirty="0">
              <a:solidFill>
                <a:srgbClr val="FF0000"/>
              </a:solidFill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46"/>
          <p:cNvSpPr txBox="1">
            <a:spLocks noChangeArrowheads="1"/>
          </p:cNvSpPr>
          <p:nvPr/>
        </p:nvSpPr>
        <p:spPr bwMode="auto">
          <a:xfrm>
            <a:off x="6074379" y="3659458"/>
            <a:ext cx="2890109" cy="21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ja-JP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規制別割合</a:t>
            </a:r>
            <a:r>
              <a:rPr lang="en-US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普通貨物車</a:t>
            </a:r>
            <a:r>
              <a:rPr lang="en-US" sz="1600" b="1" kern="100" spc="0" dirty="0" smtClean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endParaRPr lang="ja-JP" sz="1600" kern="100" spc="110" dirty="0"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6028" y="1027440"/>
            <a:ext cx="3525276" cy="2558270"/>
          </a:xfrm>
          <a:prstGeom prst="rect">
            <a:avLst/>
          </a:prstGeom>
        </p:spPr>
      </p:pic>
      <p:sp>
        <p:nvSpPr>
          <p:cNvPr id="16" name="円/楕円 2"/>
          <p:cNvSpPr/>
          <p:nvPr/>
        </p:nvSpPr>
        <p:spPr>
          <a:xfrm>
            <a:off x="8325134" y="2931473"/>
            <a:ext cx="709737" cy="719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5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97620" y="3606578"/>
            <a:ext cx="6660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kern="100" dirty="0">
                <a:latin typeface="+mn-ea"/>
              </a:rPr>
              <a:t>４．エコドライブの推進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・エコドライブ講習</a:t>
            </a:r>
            <a:r>
              <a:rPr lang="ja-JP" altLang="en-US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、セミナーの開催</a:t>
            </a:r>
            <a:endParaRPr lang="en-US" altLang="ja-JP" sz="2000" kern="100" dirty="0" smtClean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/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講習会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市町村等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15</a:t>
            </a:r>
            <a:r>
              <a:rPr lang="ja-JP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団体）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/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実車講習（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関目自動車学校）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/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エコドライブ講習会支援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600"/>
              </a:spcBef>
            </a:pPr>
            <a:r>
              <a:rPr lang="ja-JP" altLang="en-US" sz="2000" kern="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・ステッカー、リーフレット作成</a:t>
            </a:r>
            <a:r>
              <a:rPr lang="ja-JP" altLang="en-US" sz="2000" kern="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ja-JP" sz="2000" kern="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3318" y="691473"/>
            <a:ext cx="8208912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３．エコカーの普及促進</a:t>
            </a:r>
            <a:endParaRPr lang="en-US" altLang="ja-JP" sz="2400" b="0" kern="100" dirty="0" smtClean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・官民協働による導入促進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［対象：乗用車等］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ja-JP" b="0" kern="100" spc="-15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大阪エコカー協働普及サポートネット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展示・試乗会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９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回）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普及</a:t>
            </a:r>
            <a:r>
              <a:rPr lang="ja-JP" altLang="en-US" sz="2000" kern="1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啓発（リーフレット作成、エコカー検定の実施）</a:t>
            </a:r>
            <a:r>
              <a:rPr lang="ja-JP" altLang="en-US" sz="1600" spc="-1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ja-JP" sz="1600" spc="-1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300"/>
              </a:spcBef>
              <a:spcAft>
                <a:spcPts val="300"/>
              </a:spcAft>
            </a:pPr>
            <a:r>
              <a:rPr lang="ja-JP" altLang="en-US" sz="1600" kern="100" spc="-1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関西広域連合の構成団体として府、大阪市、堺市</a:t>
            </a:r>
            <a:r>
              <a:rPr lang="ja-JP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kern="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sz="2000" kern="1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・導入補助　</a:t>
            </a:r>
            <a:endParaRPr lang="ja-JP" altLang="ja-JP" sz="2000" kern="100" spc="-15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/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トラック等　（近畿運輸局：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トラック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119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台、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タクシー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７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台）</a:t>
            </a:r>
          </a:p>
          <a:p>
            <a:pPr marL="360000" indent="-139700"/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充電器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経済産業省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en-US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21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基数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ja-JP" altLang="ja-JP" b="0" kern="100" dirty="0" smtClean="0">
              <a:solidFill>
                <a:schemeClr val="tx1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2700" y="120646"/>
            <a:ext cx="667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３．エコカーの普及促進、４．エコドライブの</a:t>
            </a:r>
            <a:r>
              <a:rPr lang="ja-JP" altLang="en-US" sz="2400" dirty="0" smtClean="0">
                <a:latin typeface="+mn-ea"/>
              </a:rPr>
              <a:t>推進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9872" y="3789040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12" name="図 11" descr="leafOMO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3669127"/>
            <a:ext cx="2006722" cy="275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 descr="ecodrive-sh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9728" y="5774552"/>
            <a:ext cx="1960026" cy="7874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7069205" y="646408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リーフレット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83637" y="647692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エコドライブステッカー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6107" y="741545"/>
            <a:ext cx="1979712" cy="256937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7040665" y="331092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リーフレット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060" y="5085184"/>
            <a:ext cx="2521561" cy="141820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283968" y="6487341"/>
            <a:ext cx="2197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エコドライブ実践セミナー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0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674" y="4236020"/>
            <a:ext cx="3518924" cy="246363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5109" y="901453"/>
            <a:ext cx="4104456" cy="283318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416523" y="101235"/>
            <a:ext cx="494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「大阪</a:t>
            </a:r>
            <a:r>
              <a:rPr lang="ja-JP" altLang="en-US" sz="2400" dirty="0">
                <a:latin typeface="+mn-ea"/>
              </a:rPr>
              <a:t>エコカー普及戦略」</a:t>
            </a:r>
            <a:r>
              <a:rPr lang="ja-JP" altLang="en-US" sz="1600" dirty="0">
                <a:latin typeface="+mn-ea"/>
              </a:rPr>
              <a:t>（</a:t>
            </a:r>
            <a:r>
              <a:rPr lang="en-US" altLang="ja-JP" sz="1600" dirty="0">
                <a:latin typeface="+mn-ea"/>
              </a:rPr>
              <a:t>H21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12</a:t>
            </a:r>
            <a:r>
              <a:rPr lang="ja-JP" altLang="en-US" sz="1600" dirty="0" smtClean="0">
                <a:latin typeface="+mn-ea"/>
              </a:rPr>
              <a:t>月策定）</a:t>
            </a:r>
            <a:endParaRPr lang="ja-JP" altLang="en-US" sz="1600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15064" y="6217335"/>
            <a:ext cx="2369346" cy="678786"/>
            <a:chOff x="2774580" y="274638"/>
            <a:chExt cx="5951302" cy="2475599"/>
          </a:xfrm>
        </p:grpSpPr>
        <p:pic>
          <p:nvPicPr>
            <p:cNvPr id="18" name="図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0774" y="280553"/>
              <a:ext cx="1695108" cy="13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テキスト ボックス 20"/>
            <p:cNvSpPr txBox="1">
              <a:spLocks noChangeArrowheads="1"/>
            </p:cNvSpPr>
            <p:nvPr/>
          </p:nvSpPr>
          <p:spPr bwMode="auto">
            <a:xfrm>
              <a:off x="2774582" y="1662841"/>
              <a:ext cx="2233627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PHV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4580" y="274638"/>
              <a:ext cx="2234625" cy="1388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テキスト ボックス 20"/>
            <p:cNvSpPr txBox="1">
              <a:spLocks noChangeArrowheads="1"/>
            </p:cNvSpPr>
            <p:nvPr/>
          </p:nvSpPr>
          <p:spPr bwMode="auto">
            <a:xfrm>
              <a:off x="5057212" y="1672361"/>
              <a:ext cx="1908990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E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0"/>
            <p:cNvSpPr txBox="1">
              <a:spLocks noChangeArrowheads="1"/>
            </p:cNvSpPr>
            <p:nvPr/>
          </p:nvSpPr>
          <p:spPr bwMode="auto">
            <a:xfrm>
              <a:off x="7030776" y="1673057"/>
              <a:ext cx="1695106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FC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3" name="図 2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b="23575"/>
            <a:stretch/>
          </p:blipFill>
          <p:spPr bwMode="auto">
            <a:xfrm>
              <a:off x="5057212" y="274638"/>
              <a:ext cx="1908990" cy="139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テキスト ボックス 34"/>
          <p:cNvSpPr txBox="1"/>
          <p:nvPr/>
        </p:nvSpPr>
        <p:spPr>
          <a:xfrm>
            <a:off x="364803" y="3492283"/>
            <a:ext cx="443758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800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ＺＥＶ：化石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燃料を使用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しないゼロエミッション車の略称（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</a:t>
            </a:r>
            <a:r>
              <a:rPr lang="ja-JP" altLang="en-US" sz="11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PHV</a:t>
            </a:r>
            <a:r>
              <a:rPr lang="ja-JP" altLang="en-US" sz="11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FCV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249" y="18820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＜</a:t>
            </a:r>
            <a:r>
              <a:rPr lang="ja-JP" altLang="en-US" dirty="0" smtClean="0"/>
              <a:t>参考＞</a:t>
            </a:r>
            <a:endParaRPr kumimoji="1" lang="ja-JP" altLang="en-US" dirty="0"/>
          </a:p>
        </p:txBody>
      </p:sp>
      <p:sp>
        <p:nvSpPr>
          <p:cNvPr id="41" name="コンテンツ プレースホルダー 1"/>
          <p:cNvSpPr txBox="1">
            <a:spLocks/>
          </p:cNvSpPr>
          <p:nvPr/>
        </p:nvSpPr>
        <p:spPr bwMode="auto">
          <a:xfrm>
            <a:off x="144155" y="669455"/>
            <a:ext cx="1403509" cy="3924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72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007D"/>
              </a:buClr>
              <a:buNone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目標・進捗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862881" y="690738"/>
            <a:ext cx="2794520" cy="347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２台</a:t>
            </a:r>
            <a:r>
              <a:rPr lang="ja-JP" altLang="en-US" sz="1600" b="1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に１台をエコカーに！</a:t>
            </a:r>
            <a:endParaRPr lang="en-US" altLang="ja-JP" sz="1600" b="1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96452" y="3787635"/>
            <a:ext cx="650253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 smtClean="0">
                <a:latin typeface="+mn-ea"/>
              </a:rPr>
              <a:t>大阪エコカー協働普及サポートネット（会員数：ディーラー等</a:t>
            </a:r>
            <a:r>
              <a:rPr lang="en-US" altLang="ja-JP" sz="1600" b="1" dirty="0" smtClean="0">
                <a:latin typeface="+mn-ea"/>
              </a:rPr>
              <a:t>76</a:t>
            </a:r>
            <a:r>
              <a:rPr lang="ja-JP" altLang="en-US" sz="1600" b="1" dirty="0" smtClean="0">
                <a:latin typeface="+mn-ea"/>
              </a:rPr>
              <a:t>団体）</a:t>
            </a:r>
            <a:endParaRPr lang="en-US" altLang="ja-JP" sz="1600" b="1" dirty="0">
              <a:latin typeface="+mn-ea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064" y="4179183"/>
            <a:ext cx="2660793" cy="1800200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364803" y="5921983"/>
            <a:ext cx="168905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800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ＺＥＶの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魅力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を発信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コンテンツ プレースホルダー 1"/>
          <p:cNvSpPr txBox="1">
            <a:spLocks/>
          </p:cNvSpPr>
          <p:nvPr/>
        </p:nvSpPr>
        <p:spPr bwMode="auto">
          <a:xfrm>
            <a:off x="161919" y="3844137"/>
            <a:ext cx="1403509" cy="3924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72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007D"/>
              </a:buClr>
              <a:buNone/>
            </a:pPr>
            <a:r>
              <a:rPr lang="ja-JP" altLang="en-US" sz="20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な取組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002568" y="4613827"/>
            <a:ext cx="1201067" cy="71508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基金を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活用し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、整備（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年～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2012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9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9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05940" y="4081353"/>
            <a:ext cx="229865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充電スタンドの整備状況</a:t>
            </a:r>
            <a:endParaRPr lang="en-US" altLang="ja-JP" sz="160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65949" y="686063"/>
            <a:ext cx="205976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普及割合の推移</a:t>
            </a:r>
            <a:endParaRPr lang="en-US" altLang="ja-JP" sz="16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005" y="4231990"/>
            <a:ext cx="2899785" cy="24373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円/楕円 4"/>
          <p:cNvSpPr/>
          <p:nvPr/>
        </p:nvSpPr>
        <p:spPr>
          <a:xfrm>
            <a:off x="7942206" y="998332"/>
            <a:ext cx="426725" cy="42633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305940" y="3124040"/>
            <a:ext cx="2371188" cy="42633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 flipH="1">
            <a:off x="8192119" y="2634651"/>
            <a:ext cx="868871" cy="466821"/>
          </a:xfrm>
          <a:prstGeom prst="wedgeRoundRectCallout">
            <a:avLst>
              <a:gd name="adj1" fmla="val 60274"/>
              <a:gd name="adj2" fmla="val 5636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一方、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ZEV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普及が課題</a:t>
            </a:r>
            <a:endParaRPr 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064" y="1114707"/>
            <a:ext cx="4777862" cy="24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290" y="4158927"/>
            <a:ext cx="4392488" cy="2578953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3460" y="642736"/>
            <a:ext cx="8352928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○公共交通機関の利便性の向上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おおさか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（新大阪～久宝寺）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H31.3.16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全線開業（大阪外環状鉄道㈱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公共車両優先システム（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PTPS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大阪府警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  12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49263" indent="-90488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駅前広場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JR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南吹田駅（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吹田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市）完了、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７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箇所整備中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000">
              <a:spcBef>
                <a:spcPts val="300"/>
              </a:spcBef>
            </a:pPr>
            <a:r>
              <a:rPr lang="ja-JP" altLang="en-US" sz="2000" dirty="0" smtClean="0">
                <a:latin typeface="+mj-ea"/>
                <a:ea typeface="+mj-ea"/>
              </a:rPr>
              <a:t>○</a:t>
            </a:r>
            <a:r>
              <a:rPr lang="ja-JP" altLang="en-US" sz="2000" dirty="0">
                <a:latin typeface="+mj-ea"/>
                <a:ea typeface="+mj-ea"/>
              </a:rPr>
              <a:t>自家用自動車の使用</a:t>
            </a:r>
            <a:r>
              <a:rPr lang="ja-JP" altLang="en-US" sz="2000" dirty="0" smtClean="0">
                <a:latin typeface="+mj-ea"/>
                <a:ea typeface="+mj-ea"/>
              </a:rPr>
              <a:t>自粛　</a:t>
            </a:r>
            <a:r>
              <a:rPr lang="ja-JP" altLang="en-US" sz="1600" dirty="0" smtClean="0">
                <a:latin typeface="+mj-ea"/>
                <a:ea typeface="+mj-ea"/>
              </a:rPr>
              <a:t>［</a:t>
            </a:r>
            <a:r>
              <a:rPr lang="ja-JP" altLang="en-US" sz="1600" dirty="0">
                <a:latin typeface="+mj-ea"/>
                <a:ea typeface="+mj-ea"/>
              </a:rPr>
              <a:t>対象</a:t>
            </a:r>
            <a:r>
              <a:rPr lang="ja-JP" altLang="en-US" sz="1600" dirty="0" smtClean="0">
                <a:latin typeface="+mj-ea"/>
                <a:ea typeface="+mj-ea"/>
              </a:rPr>
              <a:t>：乗用車等］</a:t>
            </a:r>
            <a:endParaRPr lang="ja-JP" altLang="en-US" sz="1600" dirty="0">
              <a:latin typeface="+mj-ea"/>
              <a:ea typeface="+mj-ea"/>
            </a:endParaRPr>
          </a:p>
          <a:p>
            <a:pPr marL="539750" indent="-185738">
              <a:lnSpc>
                <a:spcPts val="1800"/>
              </a:lnSpc>
              <a:spcBef>
                <a:spcPts val="300"/>
              </a:spcBef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エコ通勤優良事業所認証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制度（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近畿運輸局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末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事業所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認証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○歩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行者・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自転車利用の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利便性の向上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9750" indent="-185738">
              <a:lnSpc>
                <a:spcPts val="1800"/>
              </a:lnSpc>
              <a:spcBef>
                <a:spcPts val="300"/>
              </a:spcBef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：大阪市内、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堺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市内、枚方市内整備中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5738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○モーダルシフト、物流総合効率化法の推進（近畿運輸局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marL="539750" indent="-185738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・物流拠点の集約やモーダルシフト等を推進（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認定数：８件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8953" y="150532"/>
            <a:ext cx="4157700" cy="4616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452284" y="5148332"/>
            <a:ext cx="1368152" cy="864096"/>
          </a:xfrm>
          <a:prstGeom prst="wedgeRoundRectCallout">
            <a:avLst>
              <a:gd name="adj1" fmla="val -73252"/>
              <a:gd name="adj2" fmla="val -313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n-US" sz="1200" b="1" kern="100" dirty="0">
                <a:effectLst/>
                <a:latin typeface="Meiryo UI" panose="020B0604030504040204" pitchFamily="50" charset="-128"/>
                <a:ea typeface="ＭＳ 明朝" panose="02020609040205080304" pitchFamily="17" charset="-128"/>
                <a:cs typeface="Arial" panose="020B0604020202020204" pitchFamily="34" charset="0"/>
              </a:rPr>
              <a:t>H21</a:t>
            </a:r>
            <a:r>
              <a:rPr lang="ja-JP" sz="1200" b="1" kern="100" dirty="0"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比で</a:t>
            </a:r>
            <a:endParaRPr lang="ja-JP" sz="12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200" b="1" kern="100" dirty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自動車は</a:t>
            </a:r>
            <a:r>
              <a:rPr lang="en-US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en-US" altLang="ja-JP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en-US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%</a:t>
            </a:r>
            <a:r>
              <a:rPr lang="ja-JP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減</a:t>
            </a:r>
            <a:endParaRPr lang="ja-JP" sz="1200" b="1" kern="100" dirty="0">
              <a:solidFill>
                <a:srgbClr val="0070C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200" b="1" kern="100" dirty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海運</a:t>
            </a:r>
            <a:r>
              <a:rPr lang="ja-JP" sz="1200" b="1" kern="100" dirty="0" smtClean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は</a:t>
            </a:r>
            <a:r>
              <a:rPr lang="en-US" altLang="ja-JP" sz="1200" b="1" kern="100" dirty="0">
                <a:solidFill>
                  <a:srgbClr val="FF0000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37</a:t>
            </a:r>
            <a:r>
              <a:rPr lang="ja-JP" sz="1200" b="1" kern="100" dirty="0" smtClean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％増</a:t>
            </a:r>
            <a:r>
              <a:rPr lang="en-US" sz="1200" b="1" kern="100" spc="110" dirty="0">
                <a:effectLst/>
                <a:latin typeface="明朝体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sz="1200" b="1" kern="100" spc="110" dirty="0"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20259"/>
            <a:ext cx="25284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（出典）貨物</a:t>
            </a:r>
            <a:r>
              <a:rPr lang="ja-JP" altLang="en-US" sz="1000" dirty="0"/>
              <a:t>地域流動</a:t>
            </a:r>
            <a:r>
              <a:rPr lang="ja-JP" altLang="en-US" sz="1000" dirty="0" smtClean="0"/>
              <a:t>調査（</a:t>
            </a:r>
            <a:r>
              <a:rPr lang="ja-JP" altLang="en-US" sz="1000" dirty="0"/>
              <a:t>国土交通省</a:t>
            </a:r>
            <a:r>
              <a:rPr lang="ja-JP" altLang="en-US" sz="1000" dirty="0" smtClean="0"/>
              <a:t>）</a:t>
            </a:r>
            <a:endParaRPr lang="ja-JP" altLang="ja-JP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52284" y="6181705"/>
            <a:ext cx="3163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輸送機関別の貨物流動量（府域）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18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133152" y="913596"/>
            <a:ext cx="9252000" cy="560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lnSpc>
                <a:spcPts val="2300"/>
              </a:lnSpc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高速</a:t>
            </a:r>
            <a:r>
              <a:rPr lang="ja-JP" altLang="ja-JP" sz="2000" dirty="0">
                <a:latin typeface="+mn-ea"/>
              </a:rPr>
              <a:t>道路の整備（西日本高速道路㈱、阪神高速道路㈱、府、関係市）</a:t>
            </a: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新名神高速道路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（高槻～神戸）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H30.3.18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開通、（高槻～八幡）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R5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完成予定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阪神高速淀川左岸線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期（此花区高見～北区豊崎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８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完成予定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阪神高速大和川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線</a:t>
            </a:r>
            <a:r>
              <a:rPr lang="en-US" altLang="zh-TW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三宝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JCT</a:t>
            </a: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～鉄砲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1.4km</a:t>
            </a: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開通　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R2.3.29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</a:t>
            </a:r>
            <a:endParaRPr lang="en-US" altLang="ja-JP" b="1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バイパスの整備（近畿地方整備局、府等：</a:t>
            </a:r>
            <a:r>
              <a:rPr lang="en-US" altLang="ja-JP" sz="2000" dirty="0">
                <a:latin typeface="+mn-ea"/>
              </a:rPr>
              <a:t>18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1790700" indent="-1071563">
              <a:lnSpc>
                <a:spcPts val="2300"/>
              </a:lnSpc>
            </a:pP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完了：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道豊能池田線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1.4km</a:t>
            </a:r>
          </a:p>
          <a:p>
            <a:pPr marL="1611313" indent="-900113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整備中：国道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163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号（清滝生駒道路）、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371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号（石仏バイパス）他</a:t>
            </a:r>
            <a:endParaRPr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○連続立体交差事業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近畿運輸局、府等</a:t>
            </a:r>
            <a:r>
              <a:rPr lang="ja-JP" altLang="ja-JP" sz="2000" dirty="0" smtClean="0">
                <a:latin typeface="+mn-ea"/>
              </a:rPr>
              <a:t>：</a:t>
            </a:r>
            <a:r>
              <a:rPr lang="en-US" altLang="ja-JP" sz="2000" dirty="0" smtClean="0">
                <a:latin typeface="+mn-ea"/>
              </a:rPr>
              <a:t>7</a:t>
            </a:r>
            <a:r>
              <a:rPr lang="ja-JP" altLang="ja-JP" sz="2000" dirty="0" smtClean="0">
                <a:latin typeface="+mn-ea"/>
              </a:rPr>
              <a:t>箇所</a:t>
            </a:r>
            <a:r>
              <a:rPr lang="ja-JP" altLang="ja-JP" sz="2000" dirty="0">
                <a:latin typeface="+mn-ea"/>
              </a:rPr>
              <a:t>整備中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20000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整備中：近鉄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奈良線、阪急京都線・千里線、南海本線、南海本線・高師浜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線他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右左折レーン整備（近畿地方整備局、府等：</a:t>
            </a:r>
            <a:r>
              <a:rPr lang="en-US" altLang="ja-JP" sz="2000" dirty="0" smtClean="0">
                <a:latin typeface="+mn-ea"/>
              </a:rPr>
              <a:t>12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>
              <a:lnSpc>
                <a:spcPts val="2300"/>
              </a:lnSpc>
            </a:pP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完了：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26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（岸里～玉出交）、国道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170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号（都塚南）他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近畿地方整備局、府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20000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171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（野田、大畑町、冨田丘町西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交差点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）他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○環境ロードプライシング（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en-US" sz="2000" dirty="0" smtClean="0">
                <a:latin typeface="+mn-ea"/>
              </a:rPr>
              <a:t>号湾岸線）（阪神高速道路㈱）</a:t>
            </a:r>
            <a:r>
              <a:rPr lang="ja-JP" altLang="en-US" sz="1600" dirty="0" smtClean="0">
                <a:latin typeface="+mn-ea"/>
              </a:rPr>
              <a:t>［対象：普通貨物車、バス等］</a:t>
            </a:r>
            <a:endParaRPr lang="en-US" altLang="ja-JP" sz="1600" dirty="0" smtClean="0">
              <a:latin typeface="+mn-ea"/>
            </a:endParaRPr>
          </a:p>
          <a:p>
            <a:pPr marL="360000">
              <a:lnSpc>
                <a:spcPts val="2300"/>
              </a:lnSpc>
              <a:spcBef>
                <a:spcPts val="600"/>
              </a:spcBef>
            </a:pPr>
            <a:r>
              <a:rPr lang="ja-JP" altLang="en-US" sz="1600" dirty="0" smtClean="0">
                <a:latin typeface="+mn-ea"/>
              </a:rPr>
              <a:t>　　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号湾岸線「六甲アイランド北」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「天保山」の区間。対象車両で原則３割引</a:t>
            </a:r>
            <a:endParaRPr lang="ja-JP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131890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400" kern="100" dirty="0"/>
              <a:t>６</a:t>
            </a:r>
            <a:r>
              <a:rPr lang="ja-JP" altLang="en-US" sz="2400" dirty="0"/>
              <a:t>．</a:t>
            </a:r>
            <a:r>
              <a:rPr lang="ja-JP" altLang="ja-JP" sz="2400" dirty="0"/>
              <a:t>交通流対策</a:t>
            </a:r>
            <a:endParaRPr lang="en-US" altLang="ja-JP" sz="2400" kern="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9450" y="1618834"/>
            <a:ext cx="2058083" cy="158053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357288" y="319936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（出典）阪神高速道路㈱</a:t>
            </a:r>
            <a:r>
              <a:rPr lang="en-US" altLang="ja-JP" sz="1000" dirty="0" smtClean="0"/>
              <a:t>HP</a:t>
            </a:r>
            <a:endParaRPr lang="ja-JP" altLang="ja-JP" sz="1000" dirty="0"/>
          </a:p>
        </p:txBody>
      </p:sp>
    </p:spTree>
    <p:extLst>
      <p:ext uri="{BB962C8B-B14F-4D97-AF65-F5344CB8AC3E}">
        <p14:creationId xmlns:p14="http://schemas.microsoft.com/office/powerpoint/2010/main" val="32508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5740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073104" y="4462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環境ロードプライシングの効果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5382" y="609989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阪神高速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号湾岸線の大型車分担率は増加傾向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2030" y="1034734"/>
            <a:ext cx="5615924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大型車の利用状況・分担率</a:t>
            </a:r>
            <a:endParaRPr lang="en-US" altLang="ja-JP" sz="2000" dirty="0" smtClean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1754" y="1410797"/>
            <a:ext cx="6320606" cy="475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>
            <a:off x="1398998" y="2455008"/>
            <a:ext cx="6447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0" y="2301120"/>
            <a:ext cx="1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2001.11.1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063" y="5475399"/>
            <a:ext cx="6195988" cy="128571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8388" y="6464721"/>
            <a:ext cx="3779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阪神高速株式会社　</a:t>
            </a:r>
            <a:r>
              <a:rPr lang="en-US" altLang="ja-JP" sz="1400" dirty="0" smtClean="0">
                <a:latin typeface="+mn-ea"/>
              </a:rPr>
              <a:t>CSR</a:t>
            </a:r>
            <a:r>
              <a:rPr lang="ja-JP" altLang="en-US" sz="1400" dirty="0" smtClean="0">
                <a:latin typeface="+mn-ea"/>
              </a:rPr>
              <a:t>レポートをもとに作成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15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16496" y="840769"/>
            <a:ext cx="8820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177800"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「国道</a:t>
            </a:r>
            <a:r>
              <a:rPr lang="en-US" altLang="ja-JP" sz="2000" dirty="0">
                <a:latin typeface="+mn-ea"/>
              </a:rPr>
              <a:t>43</a:t>
            </a:r>
            <a:r>
              <a:rPr lang="ja-JP" altLang="ja-JP" sz="2000" dirty="0">
                <a:latin typeface="+mn-ea"/>
              </a:rPr>
              <a:t>号・阪神高速神戸線における大気環境改善</a:t>
            </a:r>
            <a:r>
              <a:rPr lang="ja-JP" altLang="ja-JP" sz="2000" dirty="0" smtClean="0">
                <a:latin typeface="+mn-ea"/>
              </a:rPr>
              <a:t>に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向けた交通需要軽減キャンペーン」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1200"/>
              </a:spcAft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（近畿地方整備局、近畿運輸局、阪神高速道路㈱）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メールマガジン「おおさか自動車環境ニュース」の</a:t>
            </a:r>
            <a:r>
              <a:rPr lang="ja-JP" altLang="ja-JP" sz="2000" dirty="0" smtClean="0">
                <a:latin typeface="+mn-ea"/>
              </a:rPr>
              <a:t>配信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　（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　</a:t>
            </a:r>
            <a:r>
              <a:rPr lang="ja-JP" altLang="en-US" sz="2000" dirty="0">
                <a:latin typeface="+mn-ea"/>
              </a:rPr>
              <a:t>９</a:t>
            </a:r>
            <a:r>
              <a:rPr lang="ja-JP" altLang="ja-JP" sz="2000" dirty="0" smtClean="0">
                <a:latin typeface="+mn-ea"/>
              </a:rPr>
              <a:t>回、登録者数</a:t>
            </a:r>
            <a:r>
              <a:rPr lang="en-US" altLang="ja-JP" sz="2000" dirty="0" smtClean="0">
                <a:latin typeface="+mn-ea"/>
              </a:rPr>
              <a:t>1,739</a:t>
            </a:r>
            <a:r>
              <a:rPr lang="ja-JP" altLang="ja-JP" sz="2000" dirty="0" smtClean="0">
                <a:latin typeface="+mn-ea"/>
              </a:rPr>
              <a:t>人）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12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2"/>
              </a:rPr>
              <a:t>http://www.pref.osaka.lg.jp/kotsukankyo/mailmaga</a:t>
            </a:r>
            <a:r>
              <a:rPr lang="en-US" altLang="ja-JP" sz="2000" dirty="0" smtClean="0">
                <a:latin typeface="+mn-ea"/>
                <a:hlinkClick r:id="rId2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ホームページを通じた自動車環境情報の</a:t>
            </a:r>
            <a:r>
              <a:rPr lang="ja-JP" altLang="en-US" sz="2000" dirty="0" smtClean="0">
                <a:latin typeface="+mn-ea"/>
              </a:rPr>
              <a:t>発信（府等）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12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3"/>
              </a:rPr>
              <a:t>http://www.pref.osaka.lg.jp/kotsukankyo/haigasu</a:t>
            </a:r>
            <a:r>
              <a:rPr lang="en-US" altLang="ja-JP" sz="2000" dirty="0" smtClean="0">
                <a:latin typeface="+mn-ea"/>
                <a:hlinkClick r:id="rId3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環境に配慮した自動車利用を促進するおおさか交通</a:t>
            </a:r>
            <a:r>
              <a:rPr lang="ja-JP" altLang="ja-JP" sz="2000" dirty="0" smtClean="0">
                <a:latin typeface="+mn-ea"/>
              </a:rPr>
              <a:t>エコチャレンジ推進運動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大阪自動車環境対策推進会議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4"/>
              </a:rPr>
              <a:t>http://</a:t>
            </a:r>
            <a:r>
              <a:rPr lang="en-US" altLang="ja-JP" sz="2000" dirty="0" smtClean="0">
                <a:latin typeface="+mn-ea"/>
                <a:hlinkClick r:id="rId4"/>
              </a:rPr>
              <a:t>www.pref.osaka.lg.jp/kotsukankyo/haigasu/eco_challenge.html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139279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７．</a:t>
            </a:r>
            <a:r>
              <a:rPr lang="ja-JP" altLang="ja-JP" sz="2400" dirty="0"/>
              <a:t>普及啓発活動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4188" y="332656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0924" y="840769"/>
            <a:ext cx="2376000" cy="335254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487750" y="4193312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交通需要軽減キャンペーンチラシ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2842</Words>
  <PresentationFormat>画面に合わせる (4:3)</PresentationFormat>
  <Paragraphs>345</Paragraphs>
  <Slides>19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31" baseType="lpstr">
      <vt:lpstr>HGPｺﾞｼｯｸE</vt:lpstr>
      <vt:lpstr>Meiryo UI</vt:lpstr>
      <vt:lpstr>ＭＳ Ｐゴシック</vt:lpstr>
      <vt:lpstr>ＭＳ Ｐ明朝</vt:lpstr>
      <vt:lpstr>ＭＳ ゴシック</vt:lpstr>
      <vt:lpstr>ＭＳ 明朝</vt:lpstr>
      <vt:lpstr>明朝体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2019-09-17T05:35:50Z</cp:lastPrinted>
  <dcterms:created xsi:type="dcterms:W3CDTF">2015-05-08T02:07:56Z</dcterms:created>
  <dcterms:modified xsi:type="dcterms:W3CDTF">2020-07-27T01:42:51Z</dcterms:modified>
</cp:coreProperties>
</file>