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317" r:id="rId4"/>
    <p:sldId id="289" r:id="rId5"/>
    <p:sldId id="309" r:id="rId6"/>
    <p:sldId id="305" r:id="rId7"/>
    <p:sldId id="293" r:id="rId8"/>
    <p:sldId id="315" r:id="rId9"/>
    <p:sldId id="286" r:id="rId10"/>
    <p:sldId id="287" r:id="rId11"/>
    <p:sldId id="298" r:id="rId12"/>
    <p:sldId id="285" r:id="rId13"/>
    <p:sldId id="300" r:id="rId14"/>
    <p:sldId id="297" r:id="rId15"/>
    <p:sldId id="284" r:id="rId16"/>
    <p:sldId id="306" r:id="rId17"/>
    <p:sldId id="314" r:id="rId18"/>
    <p:sldId id="311" r:id="rId19"/>
    <p:sldId id="307" r:id="rId20"/>
    <p:sldId id="320" r:id="rId21"/>
    <p:sldId id="294" r:id="rId22"/>
    <p:sldId id="292" r:id="rId2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9933"/>
    <a:srgbClr val="FFFF00"/>
    <a:srgbClr val="FFCC00"/>
    <a:srgbClr val="FF66CC"/>
    <a:srgbClr val="0099FF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3317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12368905634255E-2"/>
          <c:y val="8.7311110538142833E-2"/>
          <c:w val="0.81746876288196491"/>
          <c:h val="0.76757865902188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'排出量 (和暦)'!$B$14</c:f>
              <c:strCache>
                <c:ptCount val="1"/>
                <c:pt idx="0">
                  <c:v>大型貨物系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>
                      <a:solidFill>
                        <a:schemeClr val="bg1"/>
                      </a:solidFill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2F-449D-B2EC-E00287A1830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i="1">
                        <a:solidFill>
                          <a:schemeClr val="bg1"/>
                        </a:solidFill>
                      </a:defRPr>
                    </a:pPr>
                    <a:r>
                      <a:rPr lang="en-US" altLang="en-US"/>
                      <a:t>10,430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F-449D-B2EC-E00287A1830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(和暦)'!$D$16,'排出量 (和暦)'!$E$16,'排出量 (和暦)'!$G$16,'排出量 (和暦)'!$I$16,'排出量 (和暦)'!$K$16,'排出量 (和暦)'!$M$16,'排出量 (和暦)'!$O$16,'排出量 (和暦)'!$Q$16,'排出量 (和暦)'!$S$16,'排出量 (和暦)'!$U$16,'排出量 (和暦)'!$Y$16)</c:f>
              <c:numCache>
                <c:formatCode>#,##0_ </c:formatCode>
                <c:ptCount val="11"/>
                <c:pt idx="0">
                  <c:v>12560</c:v>
                </c:pt>
                <c:pt idx="1">
                  <c:v>12370</c:v>
                </c:pt>
                <c:pt idx="2">
                  <c:v>10710</c:v>
                </c:pt>
                <c:pt idx="3" formatCode="#,##0_);[Red]\(#,##0\)">
                  <c:v>10090</c:v>
                </c:pt>
                <c:pt idx="4" formatCode="#,##0_);[Red]\(#,##0\)">
                  <c:v>9830</c:v>
                </c:pt>
                <c:pt idx="5" formatCode="#,##0_);[Red]\(#,##0\)">
                  <c:v>9270</c:v>
                </c:pt>
                <c:pt idx="6">
                  <c:v>8660</c:v>
                </c:pt>
                <c:pt idx="7">
                  <c:v>9060</c:v>
                </c:pt>
                <c:pt idx="8">
                  <c:v>8610</c:v>
                </c:pt>
                <c:pt idx="9">
                  <c:v>10430</c:v>
                </c:pt>
                <c:pt idx="10">
                  <c:v>8170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F-449D-B2EC-E00287A1830D}"/>
            </c:ext>
          </c:extLst>
        </c:ser>
        <c:ser>
          <c:idx val="8"/>
          <c:order val="1"/>
          <c:tx>
            <c:strRef>
              <c:f>'排出量 (和暦)'!$B$10</c:f>
              <c:strCache>
                <c:ptCount val="1"/>
                <c:pt idx="0">
                  <c:v>小型貨物系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2F-449D-B2EC-E00287A1830D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A2F-449D-B2EC-E00287A1830D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(和暦)'!$D$13,'排出量 (和暦)'!$E$13,'排出量 (和暦)'!$G$13,'排出量 (和暦)'!$I$13,'排出量 (和暦)'!$K$13,'排出量 (和暦)'!$M$13,'排出量 (和暦)'!$O$13,'排出量 (和暦)'!$Q$13,'排出量 (和暦)'!$S$13,'排出量 (和暦)'!$U$13,'排出量 (和暦)'!$W$13,'排出量 (和暦)'!$Y$13)</c:f>
              <c:numCache>
                <c:formatCode>#,##0_ </c:formatCode>
                <c:ptCount val="11"/>
                <c:pt idx="0">
                  <c:v>2160</c:v>
                </c:pt>
                <c:pt idx="1">
                  <c:v>2090</c:v>
                </c:pt>
                <c:pt idx="2">
                  <c:v>1870</c:v>
                </c:pt>
                <c:pt idx="3" formatCode="#,##0_);[Red]\(#,##0\)">
                  <c:v>1700</c:v>
                </c:pt>
                <c:pt idx="4" formatCode="#,##0_);[Red]\(#,##0\)">
                  <c:v>1610</c:v>
                </c:pt>
                <c:pt idx="5" formatCode="#,##0_);[Red]\(#,##0\)">
                  <c:v>1540</c:v>
                </c:pt>
                <c:pt idx="6">
                  <c:v>1430</c:v>
                </c:pt>
                <c:pt idx="7">
                  <c:v>1280</c:v>
                </c:pt>
                <c:pt idx="8">
                  <c:v>1230</c:v>
                </c:pt>
                <c:pt idx="9">
                  <c:v>1610</c:v>
                </c:pt>
                <c:pt idx="10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2F-449D-B2EC-E00287A1830D}"/>
            </c:ext>
          </c:extLst>
        </c:ser>
        <c:ser>
          <c:idx val="4"/>
          <c:order val="2"/>
          <c:tx>
            <c:strRef>
              <c:f>'排出量 (和暦)'!$B$6</c:f>
              <c:strCache>
                <c:ptCount val="1"/>
                <c:pt idx="0">
                  <c:v>乗用系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A2F-449D-B2EC-E00287A1830D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2F-449D-B2EC-E00287A1830D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(和暦)'!$D$9,'排出量 (和暦)'!$E$9,'排出量 (和暦)'!$G$9,'排出量 (和暦)'!$I$9,'排出量 (和暦)'!$K$9,'排出量 (和暦)'!$M$9,'排出量 (和暦)'!$O$9,'排出量 (和暦)'!$Q$9,'排出量 (和暦)'!$S$9,'排出量 (和暦)'!$U$9,'排出量 (和暦)'!$W$9,'排出量 (和暦)'!$Y$9)</c:f>
              <c:numCache>
                <c:formatCode>#,##0_ </c:formatCode>
                <c:ptCount val="11"/>
                <c:pt idx="0">
                  <c:v>3400</c:v>
                </c:pt>
                <c:pt idx="1">
                  <c:v>3230</c:v>
                </c:pt>
                <c:pt idx="2">
                  <c:v>2900</c:v>
                </c:pt>
                <c:pt idx="3" formatCode="#,##0_);[Red]\(#,##0\)">
                  <c:v>2610</c:v>
                </c:pt>
                <c:pt idx="4" formatCode="#,##0_);[Red]\(#,##0\)">
                  <c:v>2570</c:v>
                </c:pt>
                <c:pt idx="5" formatCode="#,##0_);[Red]\(#,##0\)">
                  <c:v>2370</c:v>
                </c:pt>
                <c:pt idx="6">
                  <c:v>2190</c:v>
                </c:pt>
                <c:pt idx="7">
                  <c:v>2220</c:v>
                </c:pt>
                <c:pt idx="8">
                  <c:v>2150</c:v>
                </c:pt>
                <c:pt idx="9">
                  <c:v>2380</c:v>
                </c:pt>
                <c:pt idx="10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2F-449D-B2EC-E00287A1830D}"/>
            </c:ext>
          </c:extLst>
        </c:ser>
        <c:ser>
          <c:idx val="1"/>
          <c:order val="3"/>
          <c:tx>
            <c:strRef>
              <c:f>'排出量 (和暦)'!$B$17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5.4236267973705051E-4"/>
                  <c:y val="9.3676252961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2F-449D-B2EC-E00287A1830D}"/>
                </c:ext>
              </c:extLst>
            </c:dLbl>
            <c:dLbl>
              <c:idx val="5"/>
              <c:layout>
                <c:manualLayout>
                  <c:x val="0"/>
                  <c:y val="0.185150065790847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2F-449D-B2EC-E00287A1830D}"/>
                </c:ext>
              </c:extLst>
            </c:dLbl>
            <c:dLbl>
              <c:idx val="8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b="1" i="1" baseline="0"/>
                  </a:pPr>
                  <a:endParaRPr lang="ja-JP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2F-449D-B2EC-E00287A1830D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b="1" i="1"/>
                  </a:pPr>
                  <a:endParaRPr lang="ja-JP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2F-449D-B2EC-E00287A1830D}"/>
                </c:ext>
              </c:extLst>
            </c:dLbl>
            <c:spPr>
              <a:solidFill>
                <a:sysClr val="window" lastClr="FFFFFF"/>
              </a:solidFill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('排出量 (和暦)'!$D$4,'排出量 (和暦)'!$E$4,'排出量 (和暦)'!$G$4,'排出量 (和暦)'!$I$4,'排出量 (和暦)'!$K$4,'排出量 (和暦)'!$M$4,'排出量 (和暦)'!$O$4,'排出量 (和暦)'!$Q$4,'排出量 (和暦)'!$S$4,'排出量 (和暦)'!$U$4,'排出量 (和暦)'!$Y$4,'排出量 (和暦)'!$S$4)</c:f>
              <c:strCache>
                <c:ptCount val="12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
（目標）</c:v>
                </c:pt>
                <c:pt idx="10">
                  <c:v>32
（目標）</c:v>
                </c:pt>
                <c:pt idx="11">
                  <c:v>29</c:v>
                </c:pt>
              </c:strCache>
            </c:strRef>
          </c:cat>
          <c:val>
            <c:numRef>
              <c:f>('排出量 (和暦)'!$D$17,'排出量 (和暦)'!$E$17,'排出量 (和暦)'!$G$17,'排出量 (和暦)'!$I$17,'排出量 (和暦)'!$K$17,'排出量 (和暦)'!$M$17,'排出量 (和暦)'!$O$17,'排出量 (和暦)'!$Q$17,'排出量 (和暦)'!$S$17,'排出量 (和暦)'!$U$17,'排出量 (和暦)'!$W$17,'排出量 (和暦)'!$Y$17)</c:f>
              <c:numCache>
                <c:formatCode>#,##0_ </c:formatCode>
                <c:ptCount val="11"/>
                <c:pt idx="0">
                  <c:v>18130</c:v>
                </c:pt>
                <c:pt idx="1">
                  <c:v>17680</c:v>
                </c:pt>
                <c:pt idx="2">
                  <c:v>15500</c:v>
                </c:pt>
                <c:pt idx="3" formatCode="#,##0_);[Red]\(#,##0\)">
                  <c:v>14390</c:v>
                </c:pt>
                <c:pt idx="4" formatCode="#,##0_);[Red]\(#,##0\)">
                  <c:v>14000</c:v>
                </c:pt>
                <c:pt idx="5" formatCode="#,##0_);[Red]\(#,##0\)">
                  <c:v>13170</c:v>
                </c:pt>
                <c:pt idx="6">
                  <c:v>12280</c:v>
                </c:pt>
                <c:pt idx="7">
                  <c:v>12550</c:v>
                </c:pt>
                <c:pt idx="8">
                  <c:v>11990</c:v>
                </c:pt>
                <c:pt idx="9">
                  <c:v>14420</c:v>
                </c:pt>
                <c:pt idx="10">
                  <c:v>11220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2F-449D-B2EC-E00287A18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425280"/>
        <c:axId val="97459520"/>
      </c:barChart>
      <c:catAx>
        <c:axId val="2114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459520"/>
        <c:crosses val="autoZero"/>
        <c:auto val="1"/>
        <c:lblAlgn val="ctr"/>
        <c:lblOffset val="100"/>
        <c:noMultiLvlLbl val="0"/>
      </c:catAx>
      <c:valAx>
        <c:axId val="97459520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ja-JP" b="0"/>
                  <a:t>（</a:t>
                </a:r>
                <a:r>
                  <a:rPr lang="en-US" altLang="ja-JP" b="0"/>
                  <a:t>ton</a:t>
                </a:r>
                <a:r>
                  <a:rPr lang="ja-JP" b="0"/>
                  <a:t>）</a:t>
                </a:r>
              </a:p>
            </c:rich>
          </c:tx>
          <c:layout>
            <c:manualLayout>
              <c:xMode val="edge"/>
              <c:yMode val="edge"/>
              <c:x val="6.4389452318729515E-2"/>
              <c:y val="3.5068958555246909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 " sourceLinked="1"/>
        <c:majorTickMark val="out"/>
        <c:minorTickMark val="none"/>
        <c:tickLblPos val="nextTo"/>
        <c:crossAx val="211425280"/>
        <c:crosses val="autoZero"/>
        <c:crossBetween val="between"/>
        <c:majorUnit val="2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441284360986751"/>
          <c:y val="2.2662889518413599E-2"/>
          <c:w val="0.18225801025685073"/>
          <c:h val="0.2039660056657223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86470812358767"/>
          <c:y val="0.14156460808650886"/>
          <c:w val="0.84481846019247586"/>
          <c:h val="0.7432437966530779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'NOx排出量（グラフ貨物系） (2)'!$T$26</c:f>
              <c:strCache>
                <c:ptCount val="1"/>
                <c:pt idx="0">
                  <c:v>普通貨物車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'NOx排出量（グラフ貨物系） (2)'!$U$25:$X$25</c:f>
              <c:numCache>
                <c:formatCode>General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cat>
          <c:val>
            <c:numRef>
              <c:f>'NOx排出量（グラフ貨物系） (2)'!$U$26:$X$26</c:f>
              <c:numCache>
                <c:formatCode>#,##0_);[Red]\(#,##0\)</c:formatCode>
                <c:ptCount val="4"/>
                <c:pt idx="0">
                  <c:v>7160</c:v>
                </c:pt>
                <c:pt idx="1">
                  <c:v>6710</c:v>
                </c:pt>
                <c:pt idx="2">
                  <c:v>7040</c:v>
                </c:pt>
                <c:pt idx="3" formatCode="#,##0_ ">
                  <c:v>6540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A-4249-8556-15400CD87B52}"/>
            </c:ext>
          </c:extLst>
        </c:ser>
        <c:ser>
          <c:idx val="1"/>
          <c:order val="1"/>
          <c:tx>
            <c:strRef>
              <c:f>'NOx排出量（グラフ貨物系） (2)'!$T$27</c:f>
              <c:strCache>
                <c:ptCount val="1"/>
                <c:pt idx="0">
                  <c:v>特種(殊)車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'NOx排出量（グラフ貨物系） (2)'!$U$25:$X$25</c:f>
              <c:numCache>
                <c:formatCode>General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cat>
          <c:val>
            <c:numRef>
              <c:f>'NOx排出量（グラフ貨物系） (2)'!$U$27:$X$27</c:f>
              <c:numCache>
                <c:formatCode>#,##0_);[Red]\(#,##0\)</c:formatCode>
                <c:ptCount val="4"/>
                <c:pt idx="0">
                  <c:v>2110</c:v>
                </c:pt>
                <c:pt idx="1">
                  <c:v>1950</c:v>
                </c:pt>
                <c:pt idx="2">
                  <c:v>2020</c:v>
                </c:pt>
                <c:pt idx="3" formatCode="#,##0_ ">
                  <c:v>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A-4249-8556-15400CD87B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005392"/>
        <c:axId val="524003432"/>
      </c:barChart>
      <c:catAx>
        <c:axId val="52400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524003432"/>
        <c:crosses val="autoZero"/>
        <c:auto val="1"/>
        <c:lblAlgn val="ctr"/>
        <c:lblOffset val="100"/>
        <c:noMultiLvlLbl val="0"/>
      </c:catAx>
      <c:valAx>
        <c:axId val="524003432"/>
        <c:scaling>
          <c:orientation val="minMax"/>
          <c:max val="12000"/>
          <c:min val="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524005392"/>
        <c:crosses val="autoZero"/>
        <c:crossBetween val="between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ja-JP"/>
          </a:p>
        </c:txPr>
      </c:legendEntry>
      <c:layout>
        <c:manualLayout>
          <c:xMode val="edge"/>
          <c:yMode val="edge"/>
          <c:x val="0.73115964712979531"/>
          <c:y val="2.2640567550183836E-2"/>
          <c:w val="0.264455241431099"/>
          <c:h val="0.1588825601176983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33616521619001E-2"/>
          <c:y val="0.122692339927124"/>
          <c:w val="0.90484395786143201"/>
          <c:h val="0.68921656847513502"/>
        </c:manualLayout>
      </c:layout>
      <c:lineChart>
        <c:grouping val="standard"/>
        <c:varyColors val="0"/>
        <c:ser>
          <c:idx val="0"/>
          <c:order val="0"/>
          <c:tx>
            <c:strRef>
              <c:f>平均旅行速度!$B$5</c:f>
              <c:strCache>
                <c:ptCount val="1"/>
                <c:pt idx="0">
                  <c:v>平均旅行速度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diamond"/>
            <c:size val="10"/>
          </c:marker>
          <c:dPt>
            <c:idx val="7"/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1-43A4-41B7-B8C4-74C991DFB8BB}"/>
              </c:ext>
            </c:extLst>
          </c:dPt>
          <c:dPt>
            <c:idx val="8"/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3-43A4-41B7-B8C4-74C991DFB8BB}"/>
              </c:ext>
            </c:extLst>
          </c:dPt>
          <c:dPt>
            <c:idx val="9"/>
            <c:bubble3D val="0"/>
            <c:spPr>
              <a:ln w="19050" cap="rnd" cmpd="sng" algn="ctr">
                <a:noFill/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5-43A4-41B7-B8C4-74C991DFB8BB}"/>
              </c:ext>
            </c:extLst>
          </c:dPt>
          <c:dPt>
            <c:idx val="10"/>
            <c:bubble3D val="0"/>
            <c:spPr>
              <a:ln w="19050" cap="rnd" cmpd="sng" algn="ctr">
                <a:noFill/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7-43A4-41B7-B8C4-74C991DFB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平均旅行速度!$C$4:$M$4</c:f>
              <c:strCache>
                <c:ptCount val="11"/>
                <c:pt idx="0">
                  <c:v>平成21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27</c:v>
                </c:pt>
                <c:pt idx="10">
                  <c:v>32</c:v>
                </c:pt>
              </c:strCache>
            </c:strRef>
          </c:cat>
          <c:val>
            <c:numRef>
              <c:f>平均旅行速度!$C$5:$M$5</c:f>
              <c:numCache>
                <c:formatCode>General</c:formatCode>
                <c:ptCount val="11"/>
                <c:pt idx="0">
                  <c:v>38.4</c:v>
                </c:pt>
                <c:pt idx="1">
                  <c:v>38.9</c:v>
                </c:pt>
                <c:pt idx="2">
                  <c:v>40.4</c:v>
                </c:pt>
                <c:pt idx="3" formatCode="0.0_ ">
                  <c:v>41</c:v>
                </c:pt>
                <c:pt idx="4">
                  <c:v>41.1</c:v>
                </c:pt>
                <c:pt idx="5">
                  <c:v>41.2</c:v>
                </c:pt>
                <c:pt idx="6">
                  <c:v>41.2</c:v>
                </c:pt>
                <c:pt idx="7">
                  <c:v>39.9</c:v>
                </c:pt>
                <c:pt idx="8" formatCode="0.0_ ">
                  <c:v>40</c:v>
                </c:pt>
                <c:pt idx="9">
                  <c:v>39.9</c:v>
                </c:pt>
                <c:pt idx="10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3A4-41B7-B8C4-74C991DFB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30976"/>
        <c:axId val="100342528"/>
      </c:lineChart>
      <c:catAx>
        <c:axId val="2200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0342528"/>
        <c:crosses val="autoZero"/>
        <c:auto val="1"/>
        <c:lblAlgn val="ctr"/>
        <c:lblOffset val="100"/>
        <c:noMultiLvlLbl val="0"/>
      </c:catAx>
      <c:valAx>
        <c:axId val="100342528"/>
        <c:scaling>
          <c:orientation val="minMax"/>
          <c:max val="5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030976"/>
        <c:crosses val="autoZero"/>
        <c:crossBetween val="between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</c:spPr>
  <c:txPr>
    <a:bodyPr/>
    <a:lstStyle/>
    <a:p>
      <a:pPr>
        <a:defRPr lang="ja-JP" sz="16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0.0918</cdr:x>
      <cdr:y>0.30097</cdr:y>
    </cdr:from>
    <cdr:to>
      <cdr:x>0.80886</cdr:x>
      <cdr:y>0.30097</cdr:y>
    </cdr:to>
    <cdr:cxnSp macro="">
      <cdr:nvCxnSpPr>
        <cdr:cNvPr id="4" name="直線コネクタ 3"/>
        <cdr:cNvCxnSpPr/>
      </cdr:nvCxnSpPr>
      <cdr:spPr>
        <a:xfrm xmlns:a="http://schemas.openxmlformats.org/drawingml/2006/main">
          <a:off x="682107" y="1059513"/>
          <a:ext cx="532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75000"/>
              <a:alpha val="6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0.0908</cdr:x>
      <cdr:y>0.4246</cdr:y>
    </cdr:from>
    <cdr:to>
      <cdr:x>0.89022</cdr:x>
      <cdr:y>0.4246</cdr:y>
    </cdr:to>
    <cdr:cxnSp macro="">
      <cdr:nvCxnSpPr>
        <cdr:cNvPr id="8" name="直線コネクタ 7"/>
        <cdr:cNvCxnSpPr/>
      </cdr:nvCxnSpPr>
      <cdr:spPr>
        <a:xfrm xmlns:a="http://schemas.openxmlformats.org/drawingml/2006/main">
          <a:off x="674677" y="1494731"/>
          <a:ext cx="5940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>
              <a:lumMod val="75000"/>
              <a:alpha val="6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0.70955</cdr:x>
      <cdr:y>0.37453</cdr:y>
    </cdr:from>
    <cdr:to>
      <cdr:x>0.82867</cdr:x>
      <cdr:y>0.40703</cdr:y>
    </cdr:to>
    <cdr:cxnSp macro="">
      <cdr:nvCxnSpPr>
        <cdr:cNvPr id="3" name="直線矢印コネクタ 2"/>
        <cdr:cNvCxnSpPr/>
      </cdr:nvCxnSpPr>
      <cdr:spPr>
        <a:xfrm xmlns:a="http://schemas.openxmlformats.org/drawingml/2006/main" flipV="1">
          <a:off x="5535181" y="1682202"/>
          <a:ext cx="929257" cy="14594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0.70955</cdr:x>
      <cdr:y>0.62163</cdr:y>
    </cdr:from>
    <cdr:to>
      <cdr:x>0.82867</cdr:x>
      <cdr:y>0.67936</cdr:y>
    </cdr:to>
    <cdr:cxnSp macro="">
      <cdr:nvCxnSpPr>
        <cdr:cNvPr id="4" name="直線矢印コネクタ 3"/>
        <cdr:cNvCxnSpPr/>
      </cdr:nvCxnSpPr>
      <cdr:spPr>
        <a:xfrm xmlns:a="http://schemas.openxmlformats.org/drawingml/2006/main">
          <a:off x="5535181" y="2792033"/>
          <a:ext cx="929234" cy="259288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0.0373</cdr:x>
      <cdr:y>0</cdr:y>
    </cdr:from>
    <cdr:to>
      <cdr:x>0.22945</cdr:x>
      <cdr:y>0.11707</cdr:y>
    </cdr:to>
    <cdr:sp macro="" textlink="">
      <cdr:nvSpPr>
        <cdr:cNvPr id="2" name="四角形 1"/>
        <cdr:cNvSpPr/>
      </cdr:nvSpPr>
      <cdr:spPr>
        <a:xfrm xmlns:a="http://schemas.openxmlformats.org/drawingml/2006/main">
          <a:off x="207467" y="0"/>
          <a:ext cx="1068883" cy="35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ja-JP" altLang="en-US" sz="1600"/>
            <a:t>（</a:t>
          </a:r>
          <a:r>
            <a:rPr lang="en-US" altLang="ja-JP" sz="1600"/>
            <a:t>km/h</a:t>
          </a:r>
          <a:r>
            <a:rPr lang="ja-JP" altLang="en-US" sz="160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8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25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6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3568" y="21749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smtClean="0"/>
              <a:t>29</a:t>
            </a:r>
            <a:r>
              <a:rPr lang="ja-JP" altLang="en-US" sz="3600" smtClean="0"/>
              <a:t>年度</a:t>
            </a:r>
            <a:r>
              <a:rPr lang="ja-JP" altLang="en-US" sz="3600" dirty="0" smtClean="0"/>
              <a:t>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自動車排出窒素酸化物等の排出量の推計について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88" y="2979673"/>
            <a:ext cx="4000412" cy="18213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" y="2754572"/>
            <a:ext cx="5050188" cy="38003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車</a:t>
            </a:r>
            <a:r>
              <a:rPr lang="ja-JP" altLang="en-US" sz="2400" dirty="0" smtClean="0">
                <a:latin typeface="+mn-ea"/>
              </a:rPr>
              <a:t>種別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en-US" sz="2400" dirty="0">
                <a:latin typeface="+mn-ea"/>
              </a:rPr>
              <a:t>排出係数の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26560" y="6058452"/>
            <a:ext cx="360000" cy="324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973177"/>
            <a:ext cx="478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から、バス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、普通貨物車、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特種（殊）車、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小型貨物車の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は減少傾向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1052736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49522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124145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PM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 smtClean="0">
                <a:latin typeface="+mn-ea"/>
              </a:rPr>
              <a:t>29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24400" y="3837668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36296" y="3444350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783206" y="602580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②旅行速度：算定</a:t>
            </a:r>
            <a:r>
              <a:rPr lang="ja-JP" altLang="en-US" sz="2400" dirty="0" smtClean="0">
                <a:latin typeface="+mn-ea"/>
              </a:rPr>
              <a:t>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123" name="Picture 3" descr="旅行速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8" y="839933"/>
            <a:ext cx="2376000" cy="15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08720"/>
            <a:ext cx="4185952" cy="851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②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旅行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速度（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km/h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道路を走行する自動車の平均速度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290967" y="6207821"/>
            <a:ext cx="7124841" cy="5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（住宅街</a:t>
            </a:r>
            <a:r>
              <a:rPr lang="ja-JP" altLang="en-US" sz="1400" kern="100" dirty="0">
                <a:latin typeface="+mn-ea"/>
                <a:cs typeface="Times New Roman"/>
              </a:rPr>
              <a:t>の生活道路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など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）の旅行速度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79403" y="2690252"/>
            <a:ext cx="8713077" cy="3619068"/>
            <a:chOff x="2229" y="2797"/>
            <a:chExt cx="9234" cy="3835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457" y="3713"/>
              <a:ext cx="4006" cy="1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715963" lvl="0" indent="-7159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時間混雑度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（時間別乗用車換算交通量</a:t>
              </a:r>
              <a:r>
                <a:rPr lang="en-US" altLang="ja-JP" sz="1600" dirty="0" smtClean="0">
                  <a:latin typeface="+mn-ea"/>
                  <a:cs typeface="Times New Roman" pitchFamily="18" charset="0"/>
                </a:rPr>
                <a:t>÷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乗用車換算</a:t>
              </a:r>
              <a:r>
                <a:rPr lang="ja-JP" altLang="en-US" sz="1600" dirty="0">
                  <a:latin typeface="+mn-ea"/>
                  <a:cs typeface="Times New Roman" pitchFamily="18" charset="0"/>
                </a:rPr>
                <a:t>交通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容量</a:t>
              </a:r>
              <a:r>
                <a:rPr lang="en-US" altLang="ja-JP" sz="1600" dirty="0">
                  <a:latin typeface="+mn-ea"/>
                </a:rPr>
                <a:t>* 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）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規制速度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混雑時旅行速度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区間毎の最大混雑度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" y="2797"/>
              <a:ext cx="4204" cy="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229" y="3912"/>
              <a:ext cx="420" cy="12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3388" y="2797"/>
              <a:ext cx="5096" cy="2955"/>
              <a:chOff x="3769" y="5522"/>
              <a:chExt cx="5096" cy="2955"/>
            </a:xfrm>
          </p:grpSpPr>
          <p:sp>
            <p:nvSpPr>
              <p:cNvPr id="46" name="AutoShape 19"/>
              <p:cNvSpPr>
                <a:spLocks noChangeShapeType="1"/>
              </p:cNvSpPr>
              <p:nvPr/>
            </p:nvSpPr>
            <p:spPr bwMode="auto">
              <a:xfrm flipV="1">
                <a:off x="3769" y="5522"/>
                <a:ext cx="0" cy="29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7" name="AutoShape 18"/>
              <p:cNvSpPr>
                <a:spLocks noChangeShapeType="1"/>
              </p:cNvSpPr>
              <p:nvPr/>
            </p:nvSpPr>
            <p:spPr bwMode="auto">
              <a:xfrm>
                <a:off x="3769" y="8477"/>
                <a:ext cx="50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8" name="AutoShape 17"/>
              <p:cNvSpPr>
                <a:spLocks noChangeShapeType="1"/>
              </p:cNvSpPr>
              <p:nvPr/>
            </p:nvSpPr>
            <p:spPr bwMode="auto">
              <a:xfrm>
                <a:off x="3769" y="6111"/>
                <a:ext cx="16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9" name="AutoShape 16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2292" cy="1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0" name="AutoShape 15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0" cy="23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1" name="AutoShape 14"/>
              <p:cNvSpPr>
                <a:spLocks noChangeShapeType="1"/>
              </p:cNvSpPr>
              <p:nvPr/>
            </p:nvSpPr>
            <p:spPr bwMode="auto">
              <a:xfrm>
                <a:off x="7726" y="7663"/>
                <a:ext cx="0" cy="8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2" name="AutoShape 13"/>
              <p:cNvSpPr>
                <a:spLocks noChangeShapeType="1"/>
              </p:cNvSpPr>
              <p:nvPr/>
            </p:nvSpPr>
            <p:spPr bwMode="auto">
              <a:xfrm>
                <a:off x="3769" y="7663"/>
                <a:ext cx="39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3" name="AutoShape 12"/>
              <p:cNvSpPr>
                <a:spLocks noChangeShapeType="1"/>
              </p:cNvSpPr>
              <p:nvPr/>
            </p:nvSpPr>
            <p:spPr bwMode="auto">
              <a:xfrm flipV="1">
                <a:off x="6298" y="6687"/>
                <a:ext cx="0" cy="17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4" name="AutoShape 11"/>
              <p:cNvSpPr>
                <a:spLocks noChangeShapeType="1"/>
              </p:cNvSpPr>
              <p:nvPr/>
            </p:nvSpPr>
            <p:spPr bwMode="auto">
              <a:xfrm flipH="1">
                <a:off x="3769" y="6687"/>
                <a:ext cx="25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016" y="5865"/>
              <a:ext cx="87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07" y="5865"/>
              <a:ext cx="43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7" y="5865"/>
              <a:ext cx="634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0.5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24" y="3184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endPara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653" y="4742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011" y="378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3193" y="5837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844" y="6231"/>
              <a:ext cx="1659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ea"/>
                  <a:cs typeface="Times New Roman" pitchFamily="18" charset="0"/>
                </a:rPr>
                <a:t>混雑度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</p:grp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0" name="テキスト ボックス 2"/>
          <p:cNvSpPr txBox="1">
            <a:spLocks noChangeArrowheads="1"/>
          </p:cNvSpPr>
          <p:nvPr/>
        </p:nvSpPr>
        <p:spPr bwMode="auto">
          <a:xfrm>
            <a:off x="6039430" y="5661248"/>
            <a:ext cx="299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en-US" altLang="ja-JP" sz="1400" dirty="0" smtClean="0">
                <a:latin typeface="+mn-ea"/>
              </a:rPr>
              <a:t>* </a:t>
            </a:r>
            <a:r>
              <a:rPr lang="ja-JP" altLang="en-US" sz="1400" dirty="0" smtClean="0">
                <a:latin typeface="+mn-ea"/>
              </a:rPr>
              <a:t>交通容量：</a:t>
            </a:r>
            <a:r>
              <a:rPr lang="ja-JP" altLang="ja-JP" sz="1400" dirty="0" smtClean="0">
                <a:latin typeface="+mn-ea"/>
              </a:rPr>
              <a:t>ある</a:t>
            </a:r>
            <a:r>
              <a:rPr lang="ja-JP" altLang="ja-JP" sz="1400" dirty="0">
                <a:latin typeface="+mn-ea"/>
              </a:rPr>
              <a:t>道路の断面を、一定の時間に通過できる</a:t>
            </a:r>
            <a:r>
              <a:rPr lang="ja-JP" altLang="ja-JP" sz="1400" dirty="0" smtClean="0">
                <a:latin typeface="+mn-ea"/>
              </a:rPr>
              <a:t>最大</a:t>
            </a:r>
            <a:r>
              <a:rPr lang="ja-JP" altLang="en-US" sz="1400" dirty="0" smtClean="0">
                <a:latin typeface="+mn-ea"/>
              </a:rPr>
              <a:t>交通量</a:t>
            </a:r>
            <a:endParaRPr lang="ja-JP" altLang="ja-JP" sz="1400" dirty="0">
              <a:latin typeface="+mn-ea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539552" y="1726136"/>
            <a:ext cx="3744747" cy="76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360" tIns="8890" rIns="9360" bIns="8890" numCol="1" anchor="ctr" anchorCtr="0" compatLnSpc="1">
            <a:prstTxWarp prst="textNoShape">
              <a:avLst/>
            </a:prstTxWarp>
          </a:bodyPr>
          <a:lstStyle/>
          <a:p>
            <a:pPr marL="889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各路線区間ごとの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時間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混雑度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から時間別旅行速度を算定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82666" y="121292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平均旅行速度の推移〔対策地域〕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6947" y="830337"/>
            <a:ext cx="8289021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年度は、平成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４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％上昇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・一方、前年度と比べて平成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年度は減少、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年度は横ばい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68928" y="5430710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7566" y="1782033"/>
            <a:ext cx="53786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平均旅行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</a:rPr>
              <a:t>速度（対策</a:t>
            </a: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地域、全幹線道路）の推移</a:t>
            </a:r>
            <a:endParaRPr kumimoji="1" lang="ja-JP" altLang="en-US" u="sng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14653" y="6040293"/>
            <a:ext cx="729401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427984" y="3973311"/>
            <a:ext cx="3096344" cy="1095421"/>
          </a:xfrm>
          <a:prstGeom prst="wedgeRectCallout">
            <a:avLst>
              <a:gd name="adj1" fmla="val -10269"/>
              <a:gd name="adj2" fmla="val -107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b="1" dirty="0" smtClean="0"/>
              <a:t>H27</a:t>
            </a:r>
            <a:r>
              <a:rPr kumimoji="1" lang="ja-JP" altLang="en-US" sz="1400" b="1" dirty="0" smtClean="0"/>
              <a:t>→</a:t>
            </a:r>
            <a:r>
              <a:rPr kumimoji="1" lang="en-US" altLang="ja-JP" sz="1400" b="1" dirty="0" smtClean="0"/>
              <a:t>H28</a:t>
            </a:r>
            <a:r>
              <a:rPr kumimoji="1" lang="ja-JP" altLang="en-US" sz="1400" b="1" dirty="0" smtClean="0"/>
              <a:t>では旅行速度減少</a:t>
            </a:r>
            <a:endParaRPr kumimoji="1" lang="en-US" altLang="ja-JP" sz="1400" b="1" dirty="0" smtClean="0"/>
          </a:p>
          <a:p>
            <a:r>
              <a:rPr kumimoji="1" lang="ja-JP" altLang="en-US" sz="1400" dirty="0" smtClean="0"/>
              <a:t>　交通センサスデータの違い、混雑度への影響が大きい</a:t>
            </a:r>
            <a:r>
              <a:rPr lang="ja-JP" altLang="en-US" sz="1400" dirty="0" smtClean="0"/>
              <a:t>大型系貨物</a:t>
            </a:r>
            <a:r>
              <a:rPr kumimoji="1" lang="ja-JP" altLang="en-US" sz="1400" dirty="0" smtClean="0"/>
              <a:t>の増加が原因と考えられる。</a:t>
            </a:r>
            <a:endParaRPr kumimoji="1" lang="ja-JP" altLang="en-US" sz="14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8172400" y="2589560"/>
            <a:ext cx="0" cy="79208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84150" y="2049246"/>
            <a:ext cx="453970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プラス効果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7551397" y="537374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154151" y="5656145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515111" y="565614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079241"/>
              </p:ext>
            </p:extLst>
          </p:nvPr>
        </p:nvGraphicFramePr>
        <p:xfrm>
          <a:off x="140175" y="1616885"/>
          <a:ext cx="7945561" cy="45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2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56" y="2248794"/>
            <a:ext cx="6598976" cy="412697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排出係数と旅行速度の関係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08740" y="908720"/>
            <a:ext cx="5112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旅行速度が遅いと排出係数は大きくなる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8740" y="1772816"/>
            <a:ext cx="53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普通貨物車の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ja-JP" altLang="en-US" u="sng" dirty="0" err="1" smtClean="0">
                <a:latin typeface="+mn-ea"/>
              </a:rPr>
              <a:t>ｘ</a:t>
            </a:r>
            <a:r>
              <a:rPr lang="ja-JP" altLang="en-US" u="sng" dirty="0" smtClean="0">
                <a:latin typeface="+mn-ea"/>
              </a:rPr>
              <a:t>排出係数（平成</a:t>
            </a:r>
            <a:r>
              <a:rPr lang="en-US" altLang="ja-JP" u="sng" dirty="0" smtClean="0">
                <a:latin typeface="+mn-ea"/>
              </a:rPr>
              <a:t>29</a:t>
            </a:r>
            <a:r>
              <a:rPr lang="ja-JP" altLang="en-US" u="sng" dirty="0" smtClean="0">
                <a:latin typeface="+mn-ea"/>
              </a:rPr>
              <a:t>年度・大阪府内）</a:t>
            </a:r>
            <a:endParaRPr lang="en-US" altLang="ja-JP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9958" y="6144941"/>
            <a:ext cx="26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旅行速度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0517" y="2996952"/>
            <a:ext cx="543739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排出係数</a:t>
            </a:r>
            <a:endParaRPr lang="en-US" altLang="ja-JP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237693" y="2516517"/>
            <a:ext cx="1764000" cy="226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　交通量（</a:t>
            </a:r>
            <a:r>
              <a:rPr lang="en-US" altLang="ja-JP" sz="1600" b="1" dirty="0" smtClean="0">
                <a:latin typeface="+mn-ea"/>
                <a:cs typeface="ＭＳ Ｐゴシック" pitchFamily="50" charset="-128"/>
              </a:rPr>
              <a:t>H27</a:t>
            </a: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）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27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区間別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車種別］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［平日休日別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時刻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③自動車走行量：算定方法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5122" name="Picture 2" descr="自動車走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7232"/>
            <a:ext cx="2376000" cy="17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80728"/>
            <a:ext cx="4311848" cy="1152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③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自動車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走行量（台･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何台の自動車が何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走ったか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889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区間別交通量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×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区間別道路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延長）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327165" y="4149080"/>
            <a:ext cx="158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ja-JP" sz="1400" b="1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b="1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sz="1400" b="1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b="1" kern="100" dirty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400" b="1" kern="100" dirty="0">
                <a:effectLst/>
                <a:latin typeface="+mn-ea"/>
                <a:cs typeface="Times New Roman"/>
              </a:rPr>
              <a:t>道路交通センサス</a:t>
            </a:r>
          </a:p>
        </p:txBody>
      </p:sp>
      <p:sp>
        <p:nvSpPr>
          <p:cNvPr id="44" name="AutoShape 76"/>
          <p:cNvSpPr>
            <a:spLocks noChangeArrowheads="1"/>
          </p:cNvSpPr>
          <p:nvPr/>
        </p:nvSpPr>
        <p:spPr bwMode="auto">
          <a:xfrm>
            <a:off x="179720" y="4869160"/>
            <a:ext cx="1872000" cy="728764"/>
          </a:xfrm>
          <a:prstGeom prst="wedgeRoundRectCallout">
            <a:avLst>
              <a:gd name="adj1" fmla="val -16286"/>
              <a:gd name="adj2" fmla="val -88936"/>
              <a:gd name="adj3" fmla="val 16667"/>
            </a:avLst>
          </a:prstGeom>
          <a:solidFill>
            <a:srgbClr val="FFFFFF"/>
          </a:solidFill>
          <a:ln w="6350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5040" tIns="6120" rIns="5040" bIns="61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・基本調査区間</a:t>
            </a:r>
          </a:p>
          <a:p>
            <a:pPr indent="1143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 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約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3</a:t>
            </a:r>
            <a:r>
              <a:rPr lang="en-US" sz="1400" kern="100" dirty="0" smtClean="0">
                <a:effectLst/>
                <a:latin typeface="+mn-ea"/>
                <a:cs typeface="Times New Roman"/>
              </a:rPr>
              <a:t>,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200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区間</a:t>
            </a:r>
            <a:r>
              <a:rPr lang="ja-JP" sz="1400" kern="100" dirty="0">
                <a:effectLst/>
                <a:latin typeface="+mn-ea"/>
                <a:cs typeface="Times New Roman"/>
              </a:rPr>
              <a:t>収録</a:t>
            </a:r>
          </a:p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5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年に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1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回</a:t>
            </a:r>
            <a:r>
              <a:rPr lang="ja-JP" sz="1400" kern="100" dirty="0">
                <a:effectLst/>
                <a:latin typeface="+mn-ea"/>
                <a:cs typeface="Times New Roman"/>
              </a:rPr>
              <a:t>程度調査</a:t>
            </a: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5868144" y="4058942"/>
            <a:ext cx="1440160" cy="50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区間別道路延長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2014324" y="3598430"/>
            <a:ext cx="554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3"/>
          <p:cNvSpPr>
            <a:spLocks noChangeShapeType="1"/>
          </p:cNvSpPr>
          <p:nvPr/>
        </p:nvSpPr>
        <p:spPr bwMode="auto">
          <a:xfrm flipV="1">
            <a:off x="3063853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4283968" y="2501280"/>
            <a:ext cx="1440000" cy="2268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ja-JP" sz="1600" b="1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H29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29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車種別］</a:t>
            </a:r>
            <a:endParaRPr lang="en-US" altLang="ja-JP" sz="1600" dirty="0"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+mn-ea"/>
                <a:cs typeface="Times New Roman" pitchFamily="18" charset="0"/>
              </a:rPr>
              <a:t>［平日休日別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時刻別</a:t>
            </a:r>
            <a:r>
              <a:rPr lang="en-US" altLang="ja-JP" sz="1600" dirty="0" smtClean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</p:txBody>
      </p:sp>
      <p:sp>
        <p:nvSpPr>
          <p:cNvPr id="55" name="AutoShape 3"/>
          <p:cNvSpPr>
            <a:spLocks noChangeShapeType="1"/>
          </p:cNvSpPr>
          <p:nvPr/>
        </p:nvSpPr>
        <p:spPr bwMode="auto">
          <a:xfrm flipV="1">
            <a:off x="6588224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56" name="テキスト ボックス 2"/>
          <p:cNvSpPr txBox="1">
            <a:spLocks noChangeArrowheads="1"/>
          </p:cNvSpPr>
          <p:nvPr/>
        </p:nvSpPr>
        <p:spPr bwMode="auto">
          <a:xfrm>
            <a:off x="7596488" y="2501280"/>
            <a:ext cx="1368000" cy="2268000"/>
          </a:xfrm>
          <a:prstGeom prst="rect">
            <a:avLst/>
          </a:prstGeom>
          <a:solidFill>
            <a:srgbClr val="FFFF99"/>
          </a:solidFill>
          <a:ln w="19050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en-US" sz="1600" b="1" kern="100" dirty="0" smtClean="0">
                <a:latin typeface="+mn-ea"/>
                <a:cs typeface="Times New Roman"/>
              </a:rPr>
              <a:t>走行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H29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29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］</a:t>
            </a:r>
            <a:endParaRPr lang="en-US" altLang="ja-JP" sz="1600" dirty="0">
              <a:latin typeface="+mn-ea"/>
              <a:cs typeface="Times New Roman" pitchFamily="18" charset="0"/>
            </a:endParaRPr>
          </a:p>
        </p:txBody>
      </p:sp>
      <p:sp>
        <p:nvSpPr>
          <p:cNvPr id="51" name="テキスト ボックス 2"/>
          <p:cNvSpPr txBox="1">
            <a:spLocks noChangeArrowheads="1"/>
          </p:cNvSpPr>
          <p:nvPr/>
        </p:nvSpPr>
        <p:spPr bwMode="auto">
          <a:xfrm>
            <a:off x="2116666" y="4013448"/>
            <a:ext cx="2052000" cy="144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altLang="en-US" sz="1400" kern="100" dirty="0">
                <a:latin typeface="+mn-ea"/>
                <a:cs typeface="Times New Roman"/>
              </a:rPr>
              <a:t>８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車種への配分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・車種構成比率の補正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87313" indent="-87313"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高速道路、一般道路の交通量伸び率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</a:t>
            </a:r>
            <a:r>
              <a:rPr lang="ja-JP" altLang="en-US" sz="1400" kern="100" dirty="0" smtClean="0">
                <a:latin typeface="+mn-ea"/>
                <a:cs typeface="Times New Roman"/>
              </a:rPr>
              <a:t>トラフィックカウンターの通過車両台数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から算出）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09701" y="5589240"/>
            <a:ext cx="7970787" cy="7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>
                <a:latin typeface="+mn-ea"/>
                <a:cs typeface="Times New Roman"/>
              </a:rPr>
              <a:t>（道路交通センサスの対象となる幹線道路以外の道路（住宅街の生活道路など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）の走行量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4" y="1549451"/>
            <a:ext cx="8697664" cy="445083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2824" y="546643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026" y="706993"/>
            <a:ext cx="8332942" cy="77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４％減少。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前年度より１％弱減少。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（走行量は増減しながら、長期的には減少傾向）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7237224" y="2227873"/>
            <a:ext cx="6350" cy="3665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590804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（注）</a:t>
            </a:r>
            <a:r>
              <a:rPr lang="ja-JP" altLang="ja-JP" sz="1400" dirty="0" smtClean="0"/>
              <a:t>四捨五入</a:t>
            </a:r>
            <a:r>
              <a:rPr lang="ja-JP" altLang="ja-JP" sz="1400" dirty="0"/>
              <a:t>の関係で車種別</a:t>
            </a:r>
            <a:r>
              <a:rPr lang="ja-JP" altLang="ja-JP" sz="1400" dirty="0" smtClean="0"/>
              <a:t>の</a:t>
            </a:r>
            <a:r>
              <a:rPr lang="ja-JP" altLang="en-US" sz="1400" dirty="0" smtClean="0"/>
              <a:t>合計値</a:t>
            </a:r>
            <a:r>
              <a:rPr lang="ja-JP" altLang="ja-JP" sz="1400" dirty="0" smtClean="0"/>
              <a:t>と</a:t>
            </a:r>
            <a:r>
              <a:rPr lang="ja-JP" altLang="en-US" sz="1400" dirty="0" smtClean="0"/>
              <a:t>全車種の</a:t>
            </a:r>
            <a:r>
              <a:rPr lang="ja-JP" altLang="ja-JP" sz="1400" dirty="0" smtClean="0"/>
              <a:t>合計値</a:t>
            </a:r>
            <a:r>
              <a:rPr lang="ja-JP" altLang="ja-JP" sz="1400" dirty="0"/>
              <a:t>が一致しない場合がある。</a:t>
            </a: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795956" y="2438849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b="1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27,590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940152" y="2060848"/>
            <a:ext cx="8747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5926631" y="1684074"/>
            <a:ext cx="1140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H27</a:t>
            </a:r>
            <a:r>
              <a:rPr lang="ja-JP" altLang="en-US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799903" y="2060848"/>
            <a:ext cx="8747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645194" y="1684074"/>
            <a:ext cx="118411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153366" y="2419955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27,460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844751" y="1700808"/>
            <a:ext cx="0" cy="3024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167278" y="5466432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6484315" y="2457743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b="1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27,390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4487892" y="2438848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27,420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822417" y="2410946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27,660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3169043" y="2424784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27,800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2515669" y="2410257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27,650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1860979" y="2395730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27,950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177171" y="2327140"/>
            <a:ext cx="756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28,620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107975" y="569897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7819789" y="569897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40280"/>
              </p:ext>
            </p:extLst>
          </p:nvPr>
        </p:nvGraphicFramePr>
        <p:xfrm>
          <a:off x="130639" y="1377198"/>
          <a:ext cx="8875237" cy="512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236">
                  <a:extLst>
                    <a:ext uri="{9D8B030D-6E8A-4147-A177-3AD203B41FA5}">
                      <a16:colId xmlns:a16="http://schemas.microsoft.com/office/drawing/2014/main" val="1631342902"/>
                    </a:ext>
                  </a:extLst>
                </a:gridCol>
                <a:gridCol w="757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10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3611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車種</a:t>
                      </a: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R2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乗用系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3,180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15,910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15,430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14,840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14,410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14,170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13,870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13,590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15,270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バス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3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小型貨物系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軽貨物車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2,320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2,590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2,290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小型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1600" u="none" strike="noStrike" dirty="0">
                          <a:effectLst/>
                        </a:rPr>
                        <a:t>客車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普通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41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特種</a:t>
                      </a:r>
                      <a:r>
                        <a:rPr lang="en-US" altLang="ja-JP" sz="1600" u="none" strike="noStrike" dirty="0">
                          <a:effectLst/>
                        </a:rPr>
                        <a:t>(</a:t>
                      </a:r>
                      <a:r>
                        <a:rPr lang="ja-JP" altLang="en-US" sz="1600" u="none" strike="noStrike" dirty="0">
                          <a:effectLst/>
                        </a:rPr>
                        <a:t>殊</a:t>
                      </a:r>
                      <a:r>
                        <a:rPr lang="en-US" altLang="ja-JP" sz="1600" u="none" strike="noStrike" dirty="0">
                          <a:effectLst/>
                        </a:rPr>
                        <a:t>)</a:t>
                      </a:r>
                      <a:r>
                        <a:rPr lang="ja-JP" altLang="en-US" sz="1600" u="none" strike="noStrike" dirty="0">
                          <a:effectLst/>
                        </a:rPr>
                        <a:t>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1,110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34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ja-JP" altLang="en-US" sz="1600" b="0" u="none" strike="noStrike" dirty="0">
                          <a:effectLst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27,950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27,800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27,390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27,750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８車種別・</a:t>
            </a:r>
            <a:r>
              <a:rPr lang="ja-JP" altLang="ja-JP" sz="2400" dirty="0" smtClean="0"/>
              <a:t>対策地域〕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79" y="686324"/>
            <a:ext cx="92397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・合計では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年度と比べて減少。一方、軽乗用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軽貨物、バス、特種（殊）車が増加。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・来阪外国人旅行者数の増加、宅配便数の増加などの要因が考えられる。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2779" y="6483140"/>
            <a:ext cx="9466956" cy="3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</a:t>
            </a:r>
            <a:r>
              <a:rPr lang="ja-JP" altLang="en-US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21</a:t>
            </a:r>
            <a:r>
              <a:rPr lang="ja-JP" altLang="en-US" sz="1400" kern="100" dirty="0">
                <a:latin typeface="+mn-ea"/>
                <a:cs typeface="Times New Roman"/>
              </a:rPr>
              <a:t>年度より走行量が増加した車種</a:t>
            </a:r>
            <a:r>
              <a:rPr lang="ja-JP" altLang="en-US" sz="1400" kern="100" dirty="0" smtClean="0">
                <a:latin typeface="+mn-ea"/>
                <a:cs typeface="Times New Roman"/>
              </a:rPr>
              <a:t>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629309" y="1103190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4073"/>
              </p:ext>
            </p:extLst>
          </p:nvPr>
        </p:nvGraphicFramePr>
        <p:xfrm>
          <a:off x="9756576" y="1700808"/>
          <a:ext cx="9001000" cy="4996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436">
                  <a:extLst>
                    <a:ext uri="{9D8B030D-6E8A-4147-A177-3AD203B41FA5}">
                      <a16:colId xmlns:a16="http://schemas.microsoft.com/office/drawing/2014/main" val="1631342902"/>
                    </a:ext>
                  </a:extLst>
                </a:gridCol>
                <a:gridCol w="768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972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車種</a:t>
                      </a: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H32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（指標値）</a:t>
                      </a: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乗用系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3,180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15,910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15,430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14,840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14,410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14,170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13,870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13,590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15,270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バス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>
                          <a:effectLst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19,390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18,850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18,740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18,570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18,510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18,370</a:t>
                      </a:r>
                      <a:r>
                        <a:rPr lang="en-US" altLang="ja-JP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18,730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18,640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小型貨物系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軽貨物車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2,590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2,290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小型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1600" u="none" strike="noStrike" dirty="0">
                          <a:effectLst/>
                        </a:rPr>
                        <a:t>客車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>
                          <a:effectLst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5,450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5,440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5,400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5,320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5,280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5,280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5,310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5,270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5,370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5,280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2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</a:rPr>
                        <a:t>普通</a:t>
                      </a:r>
                      <a:r>
                        <a:rPr lang="ja-JP" altLang="en-US" sz="1600" u="none" strike="noStrike" spc="-150" dirty="0">
                          <a:effectLst/>
                        </a:rPr>
                        <a:t>貨物車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2,740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特種</a:t>
                      </a:r>
                      <a:r>
                        <a:rPr lang="en-US" altLang="ja-JP" sz="1600" u="none" strike="noStrike" dirty="0">
                          <a:effectLst/>
                        </a:rPr>
                        <a:t>(</a:t>
                      </a:r>
                      <a:r>
                        <a:rPr lang="ja-JP" altLang="en-US" sz="1600" u="none" strike="noStrike" dirty="0">
                          <a:effectLst/>
                        </a:rPr>
                        <a:t>殊</a:t>
                      </a:r>
                      <a:r>
                        <a:rPr lang="en-US" altLang="ja-JP" sz="1600" u="none" strike="noStrike" dirty="0">
                          <a:effectLst/>
                        </a:rPr>
                        <a:t>)</a:t>
                      </a:r>
                      <a:r>
                        <a:rPr lang="ja-JP" altLang="en-US" sz="1600" u="none" strike="noStrike" dirty="0">
                          <a:effectLst/>
                        </a:rPr>
                        <a:t>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1,110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u="none" strike="noStrike" dirty="0">
                          <a:effectLst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3,680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3,640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3,600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3,600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3,570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3,740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3,640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265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b="0" u="none" strike="noStrike" dirty="0">
                          <a:effectLst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27,950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27,800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27,660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27,390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27,750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80254"/>
              </p:ext>
            </p:extLst>
          </p:nvPr>
        </p:nvGraphicFramePr>
        <p:xfrm>
          <a:off x="455885" y="1573032"/>
          <a:ext cx="8095441" cy="4929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47522">
                  <a:extLst>
                    <a:ext uri="{9D8B030D-6E8A-4147-A177-3AD203B41FA5}">
                      <a16:colId xmlns:a16="http://schemas.microsoft.com/office/drawing/2014/main" val="858564786"/>
                    </a:ext>
                  </a:extLst>
                </a:gridCol>
                <a:gridCol w="1587622">
                  <a:extLst>
                    <a:ext uri="{9D8B030D-6E8A-4147-A177-3AD203B41FA5}">
                      <a16:colId xmlns:a16="http://schemas.microsoft.com/office/drawing/2014/main" val="3049944598"/>
                    </a:ext>
                  </a:extLst>
                </a:gridCol>
                <a:gridCol w="1428303">
                  <a:extLst>
                    <a:ext uri="{9D8B030D-6E8A-4147-A177-3AD203B41FA5}">
                      <a16:colId xmlns:a16="http://schemas.microsoft.com/office/drawing/2014/main" val="1851619022"/>
                    </a:ext>
                  </a:extLst>
                </a:gridCol>
              </a:tblGrid>
              <a:tr h="399942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車種</a:t>
                      </a:r>
                      <a:endParaRPr lang="ja-JP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180000" algn="ctr">
                        <a:spcAft>
                          <a:spcPts val="0"/>
                        </a:spcAft>
                      </a:pP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H22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ｾﾝｻｽ</a:t>
                      </a:r>
                      <a:endParaRPr lang="en-US" altLang="ja-JP" sz="1800" b="0" kern="100" dirty="0" smtClean="0">
                        <a:effectLst/>
                        <a:latin typeface="+mn-ea"/>
                        <a:cs typeface="Times New Roman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1938" indent="-180000" algn="l"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effectLst/>
                          <a:latin typeface="+mn-ea"/>
                          <a:cs typeface="Times New Roman"/>
                        </a:rPr>
                        <a:t>　</a:t>
                      </a:r>
                      <a:r>
                        <a:rPr lang="en-US" altLang="ja-JP" sz="1800" b="1" kern="100" dirty="0" smtClean="0">
                          <a:effectLst/>
                          <a:latin typeface="+mn-ea"/>
                          <a:cs typeface="Times New Roman"/>
                        </a:rPr>
                        <a:t>H27</a:t>
                      </a:r>
                      <a:r>
                        <a:rPr lang="ja-JP" altLang="en-US" sz="1800" b="1" kern="100" dirty="0" smtClean="0">
                          <a:effectLst/>
                          <a:latin typeface="+mn-ea"/>
                          <a:cs typeface="Times New Roman"/>
                        </a:rPr>
                        <a:t>ｾﾝｻｽ</a:t>
                      </a:r>
                      <a:endParaRPr lang="en-US" altLang="ja-JP" sz="1800" b="1" kern="100" dirty="0" smtClean="0">
                        <a:effectLst/>
                        <a:latin typeface="+mn-ea"/>
                        <a:cs typeface="Times New Roman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62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H27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走行量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H27</a:t>
                      </a:r>
                      <a:r>
                        <a:rPr kumimoji="1" lang="ja-JP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H28</a:t>
                      </a:r>
                      <a:r>
                        <a:rPr kumimoji="1" lang="ja-JP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H29</a:t>
                      </a:r>
                      <a:r>
                        <a:rPr kumimoji="1" lang="ja-JP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走行量</a:t>
                      </a:r>
                      <a:endParaRPr kumimoji="1" lang="en-US" altLang="ja-JP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30279"/>
                  </a:ext>
                </a:extLst>
              </a:tr>
              <a:tr h="462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乗用系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軽乗用車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4,260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4,200 </a:t>
                      </a:r>
                      <a:endParaRPr lang="en-US" altLang="ja-JP" sz="2000" b="0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4,220</a:t>
                      </a:r>
                      <a:r>
                        <a:rPr lang="en-US" altLang="ja-JP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4,360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乗用車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14,010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14,000 </a:t>
                      </a:r>
                      <a:endParaRPr lang="en-US" altLang="ja-JP" sz="2000" b="0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13,870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13,590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バス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430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420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420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小型貨物系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軽貨物車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2,540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2,540 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2,550</a:t>
                      </a:r>
                      <a:r>
                        <a:rPr lang="en-US" altLang="ja-JP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2,590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小型</a:t>
                      </a:r>
                      <a:r>
                        <a:rPr lang="ja-JP" altLang="en-US" sz="2000" u="none" strike="noStrike" dirty="0">
                          <a:effectLst/>
                        </a:rPr>
                        <a:t>貨物車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63538" algn="l"/>
                        </a:tabLs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1,070 </a:t>
                      </a:r>
                      <a:endParaRPr lang="en-US" altLang="ja-JP" sz="2000" b="1" i="1" u="none" strike="noStrike" dirty="0">
                        <a:solidFill>
                          <a:srgbClr val="FF33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1,060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1,030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2000" u="none" strike="noStrike" dirty="0">
                          <a:effectLst/>
                        </a:rPr>
                        <a:t>客車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1,680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3300"/>
                          </a:solidFill>
                          <a:effectLst/>
                          <a:latin typeface="+mn-ea"/>
                          <a:ea typeface="+mn-ea"/>
                        </a:rPr>
                        <a:t>1,730</a:t>
                      </a:r>
                      <a:r>
                        <a:rPr lang="en-US" altLang="ja-JP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ja-JP" sz="2000" b="1" i="1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1,700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1,660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大型貨物系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普通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貨物車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2,670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2,820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2,730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2,630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48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ja-JP" altLang="en-US" sz="20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特種</a:t>
                      </a: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殊</a:t>
                      </a: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ja-JP" altLang="en-US" sz="2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車</a:t>
                      </a:r>
                      <a:endParaRPr lang="ja-JP" altLang="en-US" sz="20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890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950 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1,040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1,110</a:t>
                      </a:r>
                      <a:endParaRPr lang="en-US" altLang="ja-JP" sz="20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248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600" b="1" u="none" strike="noStrike" dirty="0">
                          <a:effectLst/>
                        </a:rPr>
                        <a:t>合計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u="none" strike="noStrike" dirty="0">
                          <a:effectLst/>
                          <a:latin typeface="+mn-ea"/>
                          <a:ea typeface="+mn-ea"/>
                        </a:rPr>
                        <a:t>27,460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27,730</a:t>
                      </a:r>
                      <a:r>
                        <a:rPr lang="en-US" altLang="ja-JP" sz="2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27,590 </a:t>
                      </a: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27,390</a:t>
                      </a:r>
                      <a:endParaRPr lang="en-US" altLang="ja-JP" sz="2000" b="1" i="0" u="none" strike="noStrike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348" marR="72000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49660" y="121292"/>
            <a:ext cx="786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センサスデータの違いによる</a:t>
            </a:r>
            <a:r>
              <a:rPr lang="ja-JP" altLang="ja-JP" sz="2400" dirty="0" smtClean="0"/>
              <a:t>走行量</a:t>
            </a:r>
            <a:r>
              <a:rPr lang="ja-JP" altLang="en-US" sz="2400" dirty="0" smtClean="0"/>
              <a:t>算定への影響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661" y="713212"/>
            <a:ext cx="790309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走行量は、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ｾﾝｻｽを使用した場合、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H22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ｾﾝｻｽより１％増加。 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（特に、バス、特種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殊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車、普通貨物車は５％以上増加。）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406878" y="6472095"/>
            <a:ext cx="7837530" cy="3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字（赤字）は左列の走行量の数字より大きい車種（青字は小さい車種）。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7286724" y="1366507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83768" y="1573032"/>
            <a:ext cx="3058205" cy="4923064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8600333" y="2445445"/>
            <a:ext cx="384552" cy="2258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8612899" y="2924547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612899" y="4421142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8573030" y="4869396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8573030" y="5309421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8555455" y="6228207"/>
            <a:ext cx="371986" cy="25054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8600333" y="3831530"/>
            <a:ext cx="344683" cy="1882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8576630" y="5749446"/>
            <a:ext cx="368386" cy="1640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598741" y="3495757"/>
            <a:ext cx="386144" cy="210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5397908" y="1766044"/>
            <a:ext cx="3053743" cy="6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特種（殊）車の</a:t>
            </a:r>
            <a:r>
              <a:rPr lang="ja-JP" altLang="ja-JP" sz="2400" dirty="0" smtClean="0"/>
              <a:t>保有台数</a:t>
            </a:r>
            <a:r>
              <a:rPr lang="ja-JP" altLang="en-US" sz="2400" dirty="0" smtClean="0"/>
              <a:t>（大阪府）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584684" y="646135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諸分類別自動車保有車両数（（一財）自動車検査登録情報協会）をもとに大阪府作成</a:t>
            </a:r>
            <a:endParaRPr lang="ja-JP" altLang="ja-JP" sz="11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97044"/>
              </p:ext>
            </p:extLst>
          </p:nvPr>
        </p:nvGraphicFramePr>
        <p:xfrm>
          <a:off x="163861" y="1437345"/>
          <a:ext cx="8851774" cy="5024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0679">
                  <a:extLst>
                    <a:ext uri="{9D8B030D-6E8A-4147-A177-3AD203B41FA5}">
                      <a16:colId xmlns:a16="http://schemas.microsoft.com/office/drawing/2014/main" val="379157405"/>
                    </a:ext>
                  </a:extLst>
                </a:gridCol>
              </a:tblGrid>
              <a:tr h="386329"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5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spc="600" dirty="0">
                          <a:effectLst/>
                          <a:latin typeface="+mn-ea"/>
                          <a:ea typeface="+mn-ea"/>
                        </a:rPr>
                        <a:t>特種車</a:t>
                      </a:r>
                      <a:endParaRPr lang="ja-JP" altLang="en-US" sz="2000" b="1" i="0" u="none" strike="noStrike" spc="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貨物輸送車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冷蔵</a:t>
                      </a:r>
                      <a:r>
                        <a:rPr lang="ja-JP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冷凍車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16,417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16,789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16,953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17,255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17,651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18,047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18,597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19,154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塵芥車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4,355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4,430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4,671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4,778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4,924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5,031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ｺﾝｸﾘｰﾄﾐｷｻｰ車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2,391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2,226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2,165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2,149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2,170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石油類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タンク車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2,089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2,055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化学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工業車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その他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用途車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2,502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2,448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2,438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2,382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28,662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28,809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28,992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29,324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29,936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30,436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31,144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31,827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非貨物</a:t>
                      </a:r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輸送車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24,417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24,167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24,309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24,623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25,169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25,813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26,363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27,088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その他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6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53,101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52,996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53,319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53,966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55,124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56,268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57,524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58,933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6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大型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特殊車</a:t>
                      </a:r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12,463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12,322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12,207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12,247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6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特種（殊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）車</a:t>
                      </a:r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65,564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65,318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66,173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67,359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68,515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69,760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71,171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433561" y="1153287"/>
            <a:ext cx="60911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200" kern="100" dirty="0">
                <a:latin typeface="+mn-ea"/>
                <a:cs typeface="Times New Roman"/>
              </a:rPr>
              <a:t>台</a:t>
            </a: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200" kern="100" dirty="0">
              <a:latin typeface="+mn-ea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662732"/>
            <a:ext cx="8764115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年度と比べて、全体では９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増加、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冷蔵冷凍車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・冷蔵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冷凍車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の割合（平成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年度）は、全体の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6751"/>
            <a:ext cx="4464496" cy="27020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70858" y="121186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走行量の増減要因と考えられる社会指標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日本政府観光局及び観光庁資料をもとに大阪府作成</a:t>
            </a:r>
            <a:endParaRPr lang="ja-JP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3460" y="688885"/>
            <a:ext cx="860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１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宅配便取扱個数の推移（全国）</a:t>
            </a: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29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の宅配便の取扱個数は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42.5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億個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であり、平成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35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%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増加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00" y="278092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国土交通省資料をもとに</a:t>
            </a:r>
            <a:endParaRPr lang="en-US" altLang="ja-JP" sz="1000" dirty="0" smtClean="0"/>
          </a:p>
          <a:p>
            <a:r>
              <a:rPr lang="ja-JP" altLang="en-US" sz="1000" dirty="0" smtClean="0"/>
              <a:t>大阪府作成</a:t>
            </a:r>
            <a:endParaRPr lang="ja-JP" altLang="ja-JP" sz="10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3059832" y="1470172"/>
            <a:ext cx="2016224" cy="814003"/>
          </a:xfrm>
          <a:prstGeom prst="wedgeRectCallout">
            <a:avLst>
              <a:gd name="adj1" fmla="val 77343"/>
              <a:gd name="adj2" fmla="val -6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特種車（冷蔵冷凍車等）や軽貨物車（個配用）の増加への影響</a:t>
            </a:r>
            <a:endParaRPr kumimoji="1" lang="ja-JP" altLang="en-US" sz="1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48" y="4406627"/>
            <a:ext cx="4629899" cy="2451374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5472320" y="5506392"/>
            <a:ext cx="1909192" cy="552607"/>
          </a:xfrm>
          <a:prstGeom prst="wedgeRectCallout">
            <a:avLst>
              <a:gd name="adj1" fmla="val -30889"/>
              <a:gd name="adj2" fmla="val -1054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バスの走行量の増加への影響</a:t>
            </a:r>
            <a:endParaRPr kumimoji="1" lang="ja-JP" altLang="en-US" sz="14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859" y="3956605"/>
            <a:ext cx="7344816" cy="84054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２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）来阪外国人旅行者数の推移</a:t>
            </a:r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来阪外国人旅行者数は増加しており、平成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年は平成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年の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6.7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倍である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635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51871" y="5399119"/>
            <a:ext cx="504056" cy="360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966" y="753153"/>
            <a:ext cx="8495944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34%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4.5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・大型貨物系は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年度と比べて５％減少（普通貨物車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が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減少）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6133052"/>
            <a:ext cx="855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</a:t>
            </a:r>
            <a:r>
              <a:rPr lang="ja-JP" altLang="ja-JP" sz="1200" dirty="0" smtClean="0"/>
              <a:t>。</a:t>
            </a:r>
            <a:r>
              <a:rPr lang="ja-JP" altLang="en-US" sz="1200" dirty="0" smtClean="0"/>
              <a:t>平成</a:t>
            </a:r>
            <a:r>
              <a:rPr lang="en-US" altLang="ja-JP" sz="1200" dirty="0" smtClean="0"/>
              <a:t>28</a:t>
            </a:r>
            <a:r>
              <a:rPr lang="ja-JP" altLang="en-US" sz="1200" dirty="0" smtClean="0"/>
              <a:t>年度排出量は精査し修正済み</a:t>
            </a:r>
            <a:endParaRPr lang="ja-JP" altLang="ja-JP" sz="12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7020272" y="2204864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2966" y="5857496"/>
            <a:ext cx="84959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29670" y="6410051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020971" y="535162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291276"/>
              </p:ext>
            </p:extLst>
          </p:nvPr>
        </p:nvGraphicFramePr>
        <p:xfrm>
          <a:off x="322965" y="1654570"/>
          <a:ext cx="9073571" cy="42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排出量の推計のまとめ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56184" y="980728"/>
            <a:ext cx="7867128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○ ＮＯＸ</a:t>
            </a:r>
            <a:r>
              <a:rPr lang="ja-JP" altLang="en-US" sz="2400" dirty="0">
                <a:latin typeface="+mj-ea"/>
                <a:ea typeface="+mj-ea"/>
              </a:rPr>
              <a:t>・ＰＭの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排出量は順調に減少</a:t>
            </a:r>
            <a:r>
              <a:rPr lang="ja-JP" altLang="en-US" sz="2400" dirty="0">
                <a:latin typeface="+mj-ea"/>
                <a:ea typeface="+mj-ea"/>
              </a:rPr>
              <a:t>してきて</a:t>
            </a:r>
            <a:r>
              <a:rPr lang="ja-JP" altLang="en-US" sz="2400" dirty="0" smtClean="0">
                <a:latin typeface="+mj-ea"/>
                <a:ea typeface="+mj-ea"/>
              </a:rPr>
              <a:t>いる。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 smtClean="0">
              <a:latin typeface="+mj-ea"/>
              <a:ea typeface="+mj-ea"/>
            </a:endParaRPr>
          </a:p>
          <a:p>
            <a:pPr marL="261938" indent="-261938"/>
            <a:r>
              <a:rPr lang="ja-JP" altLang="en-US" sz="2400" dirty="0" smtClean="0">
                <a:latin typeface="+mj-ea"/>
                <a:ea typeface="+mj-ea"/>
              </a:rPr>
              <a:t>○ 主な減少</a:t>
            </a:r>
            <a:r>
              <a:rPr lang="ja-JP" altLang="en-US" sz="2400" dirty="0">
                <a:latin typeface="+mj-ea"/>
                <a:ea typeface="+mj-ea"/>
              </a:rPr>
              <a:t>要因としては</a:t>
            </a:r>
            <a:r>
              <a:rPr lang="ja-JP" altLang="en-US" sz="2400" dirty="0" smtClean="0">
                <a:latin typeface="+mj-ea"/>
                <a:ea typeface="+mj-ea"/>
              </a:rPr>
              <a:t>、排出係数の大きい大型車の新車</a:t>
            </a:r>
            <a:r>
              <a:rPr lang="ja-JP" altLang="en-US" sz="2400" dirty="0">
                <a:latin typeface="+mj-ea"/>
                <a:ea typeface="+mj-ea"/>
              </a:rPr>
              <a:t>代替が</a:t>
            </a:r>
            <a:r>
              <a:rPr lang="ja-JP" altLang="en-US" sz="2400" dirty="0" smtClean="0">
                <a:latin typeface="+mj-ea"/>
                <a:ea typeface="+mj-ea"/>
              </a:rPr>
              <a:t>進んで</a:t>
            </a:r>
            <a:r>
              <a:rPr lang="ja-JP" altLang="en-US" sz="2400" dirty="0">
                <a:latin typeface="+mj-ea"/>
                <a:ea typeface="+mj-ea"/>
              </a:rPr>
              <a:t>おり、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係数の減少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効果に依る</a:t>
            </a:r>
            <a:r>
              <a:rPr lang="ja-JP" altLang="en-US" sz="2400" dirty="0">
                <a:latin typeface="+mj-ea"/>
                <a:ea typeface="+mj-ea"/>
              </a:rPr>
              <a:t>ところが</a:t>
            </a:r>
            <a:r>
              <a:rPr lang="ja-JP" altLang="en-US" sz="2400" dirty="0" smtClean="0">
                <a:latin typeface="+mj-ea"/>
                <a:ea typeface="+mj-ea"/>
              </a:rPr>
              <a:t>大きい。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>
              <a:latin typeface="+mj-ea"/>
              <a:ea typeface="+mj-ea"/>
            </a:endParaRPr>
          </a:p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一方</a:t>
            </a:r>
            <a:r>
              <a:rPr lang="ja-JP" altLang="en-US" sz="2400" dirty="0">
                <a:latin typeface="+mj-ea"/>
                <a:ea typeface="+mj-ea"/>
              </a:rPr>
              <a:t>で、昨今のインターネット</a:t>
            </a:r>
            <a:r>
              <a:rPr lang="ja-JP" altLang="en-US" sz="2400" dirty="0" smtClean="0">
                <a:latin typeface="+mj-ea"/>
                <a:ea typeface="+mj-ea"/>
              </a:rPr>
              <a:t>通販の需要拡大など</a:t>
            </a:r>
            <a:r>
              <a:rPr lang="ja-JP" altLang="en-US" sz="2400" dirty="0">
                <a:latin typeface="+mj-ea"/>
                <a:ea typeface="+mj-ea"/>
              </a:rPr>
              <a:t>ライフスタイルの変化を背景に</a:t>
            </a:r>
            <a:r>
              <a:rPr lang="ja-JP" altLang="en-US" sz="2400" dirty="0" smtClean="0">
                <a:latin typeface="+mj-ea"/>
                <a:ea typeface="+mj-ea"/>
              </a:rPr>
              <a:t>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 smtClean="0">
                <a:latin typeface="+mj-ea"/>
                <a:ea typeface="+mj-ea"/>
              </a:rPr>
              <a:t>　 　・特種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殊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  <a:r>
              <a:rPr lang="ja-JP" altLang="en-US" sz="2400" dirty="0">
                <a:latin typeface="+mj-ea"/>
                <a:ea typeface="+mj-ea"/>
              </a:rPr>
              <a:t>車や</a:t>
            </a:r>
            <a:r>
              <a:rPr lang="ja-JP" altLang="en-US" sz="2400" dirty="0" smtClean="0">
                <a:latin typeface="+mj-ea"/>
                <a:ea typeface="+mj-ea"/>
              </a:rPr>
              <a:t>バスといった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大型車の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走行量が増加</a:t>
            </a:r>
            <a:r>
              <a:rPr lang="ja-JP" altLang="en-US" sz="2400" u="sng">
                <a:solidFill>
                  <a:srgbClr val="FF0000"/>
                </a:solidFill>
                <a:latin typeface="+mj-ea"/>
                <a:ea typeface="+mj-ea"/>
              </a:rPr>
              <a:t>傾向</a:t>
            </a:r>
            <a:r>
              <a:rPr lang="ja-JP" altLang="en-US" sz="2400" smtClean="0">
                <a:latin typeface="+mj-ea"/>
                <a:ea typeface="+mj-ea"/>
              </a:rPr>
              <a:t>であり</a:t>
            </a:r>
            <a:r>
              <a:rPr lang="ja-JP" altLang="en-US" sz="2400" dirty="0" smtClean="0">
                <a:latin typeface="+mj-ea"/>
                <a:ea typeface="+mj-ea"/>
              </a:rPr>
              <a:t>、排出量の増加</a:t>
            </a:r>
            <a:r>
              <a:rPr lang="ja-JP" altLang="en-US" sz="2400" dirty="0">
                <a:latin typeface="+mj-ea"/>
                <a:ea typeface="+mj-ea"/>
              </a:rPr>
              <a:t>が懸念</a:t>
            </a:r>
            <a:r>
              <a:rPr lang="ja-JP" altLang="en-US" sz="2400" dirty="0" smtClean="0">
                <a:latin typeface="+mj-ea"/>
                <a:ea typeface="+mj-ea"/>
              </a:rPr>
              <a:t>されるが、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 　・排出</a:t>
            </a:r>
            <a:r>
              <a:rPr lang="ja-JP" altLang="en-US" sz="2400" dirty="0">
                <a:latin typeface="+mj-ea"/>
                <a:ea typeface="+mj-ea"/>
              </a:rPr>
              <a:t>係数</a:t>
            </a:r>
            <a:r>
              <a:rPr lang="ja-JP" altLang="en-US" sz="2400" dirty="0" smtClean="0">
                <a:latin typeface="+mj-ea"/>
                <a:ea typeface="+mj-ea"/>
              </a:rPr>
              <a:t>減少によるプラス効果が、走行量増加によるマイナス効果よりも大きい</a:t>
            </a:r>
            <a:r>
              <a:rPr lang="ja-JP" altLang="en-US" sz="2400" dirty="0">
                <a:latin typeface="+mj-ea"/>
                <a:ea typeface="+mj-ea"/>
              </a:rPr>
              <a:t>ため、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トータルと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しては排出量が減少傾向</a:t>
            </a:r>
            <a:r>
              <a:rPr lang="ja-JP" altLang="en-US" sz="2400" dirty="0" smtClean="0">
                <a:latin typeface="+mj-ea"/>
                <a:ea typeface="+mj-ea"/>
              </a:rPr>
              <a:t>となっており、目標</a:t>
            </a:r>
            <a:r>
              <a:rPr lang="ja-JP" altLang="en-US" sz="2400" dirty="0">
                <a:latin typeface="+mj-ea"/>
                <a:ea typeface="+mj-ea"/>
              </a:rPr>
              <a:t>の達成</a:t>
            </a:r>
            <a:r>
              <a:rPr lang="ja-JP" altLang="en-US" sz="2400" dirty="0" smtClean="0">
                <a:latin typeface="+mj-ea"/>
                <a:ea typeface="+mj-ea"/>
              </a:rPr>
              <a:t>に向けて支障</a:t>
            </a:r>
            <a:r>
              <a:rPr lang="ja-JP" altLang="en-US" sz="2400" dirty="0">
                <a:latin typeface="+mj-ea"/>
                <a:ea typeface="+mj-ea"/>
              </a:rPr>
              <a:t>は</a:t>
            </a:r>
            <a:r>
              <a:rPr lang="ja-JP" altLang="en-US" sz="2400" dirty="0" smtClean="0">
                <a:latin typeface="+mj-ea"/>
                <a:ea typeface="+mj-ea"/>
              </a:rPr>
              <a:t>でていない。</a:t>
            </a:r>
            <a:endParaRPr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8" y="1293994"/>
            <a:ext cx="8855981" cy="396043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大阪府対策地域における自動車</a:t>
            </a:r>
            <a:r>
              <a:rPr lang="ja-JP" altLang="ja-JP" sz="2400" dirty="0" smtClean="0"/>
              <a:t>保有台数</a:t>
            </a:r>
            <a:endParaRPr kumimoji="1" lang="ja-JP" altLang="en-US" sz="2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29648" y="4907384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5373216"/>
            <a:ext cx="578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乗用系　　　</a:t>
            </a:r>
            <a:r>
              <a:rPr lang="ja-JP" altLang="en-US" dirty="0"/>
              <a:t>　</a:t>
            </a:r>
            <a:r>
              <a:rPr lang="ja-JP" altLang="en-US" dirty="0" smtClean="0"/>
              <a:t>：　軽乗用車、乗用車、バス</a:t>
            </a:r>
          </a:p>
          <a:p>
            <a:r>
              <a:rPr lang="ja-JP" altLang="en-US" dirty="0" smtClean="0"/>
              <a:t>小型貨物系　：　軽貨物車、小型貨物車、貨客車</a:t>
            </a:r>
          </a:p>
          <a:p>
            <a:r>
              <a:rPr lang="ja-JP" altLang="en-US" dirty="0" smtClean="0"/>
              <a:t>大型貨物系　：　普通貨物車、特種（殊）車</a:t>
            </a:r>
            <a:endParaRPr lang="ja-JP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53336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0248" y="980728"/>
            <a:ext cx="4464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年度より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2.4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増加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5656" y="6580794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市区町村別自動車保有車両数（（一財）自動車検査登録情報協会）等をもとに大阪府作成</a:t>
            </a:r>
            <a:endParaRPr lang="ja-JP" altLang="ja-JP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634322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</a:t>
            </a:r>
            <a:r>
              <a:rPr lang="ja-JP" altLang="en-US" sz="1100" dirty="0" smtClean="0"/>
              <a:t>合計値には被けん引車の台数を含む</a:t>
            </a:r>
            <a:endParaRPr lang="ja-JP" altLang="ja-JP" sz="1100" dirty="0"/>
          </a:p>
        </p:txBody>
      </p:sp>
    </p:spTree>
    <p:extLst>
      <p:ext uri="{BB962C8B-B14F-4D97-AF65-F5344CB8AC3E}">
        <p14:creationId xmlns:p14="http://schemas.microsoft.com/office/powerpoint/2010/main" val="4270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道路交通センサスの使用データ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99183"/>
            <a:ext cx="8856984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>
                <a:latin typeface="+mn-ea"/>
                <a:cs typeface="Times New Roman"/>
              </a:rPr>
              <a:t>■</a:t>
            </a:r>
            <a:r>
              <a:rPr lang="ja-JP" altLang="en-US" kern="100" dirty="0" smtClean="0">
                <a:latin typeface="+mn-ea"/>
                <a:cs typeface="Times New Roman"/>
              </a:rPr>
              <a:t>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 smtClean="0">
                <a:latin typeface="+mn-ea"/>
                <a:cs typeface="Times New Roman"/>
              </a:rPr>
              <a:t>目　 的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道路</a:t>
            </a:r>
            <a:r>
              <a:rPr lang="ja-JP" altLang="en-US" kern="100" dirty="0">
                <a:latin typeface="+mn-ea"/>
                <a:cs typeface="Times New Roman"/>
              </a:rPr>
              <a:t>における</a:t>
            </a:r>
            <a:r>
              <a:rPr lang="ja-JP" altLang="en-US" kern="100" dirty="0" smtClean="0">
                <a:latin typeface="+mn-ea"/>
                <a:cs typeface="Times New Roman"/>
              </a:rPr>
              <a:t>交通量、旅行速度及び道路状況など</a:t>
            </a:r>
            <a:r>
              <a:rPr lang="ja-JP" altLang="en-US" kern="100" dirty="0">
                <a:latin typeface="+mn-ea"/>
                <a:cs typeface="Times New Roman"/>
              </a:rPr>
              <a:t>を調査し、道路の計画、</a:t>
            </a:r>
            <a:r>
              <a:rPr lang="ja-JP" altLang="en-US" kern="100" dirty="0" smtClean="0">
                <a:latin typeface="+mn-ea"/>
                <a:cs typeface="Times New Roman"/>
              </a:rPr>
              <a:t>建設</a:t>
            </a:r>
            <a:r>
              <a:rPr lang="ja-JP" altLang="en-US" kern="100" dirty="0">
                <a:latin typeface="+mn-ea"/>
                <a:cs typeface="Times New Roman"/>
              </a:rPr>
              <a:t>、維持修繕、管理などについての基礎資料を</a:t>
            </a:r>
            <a:r>
              <a:rPr lang="ja-JP" altLang="en-US" kern="100" dirty="0" smtClean="0">
                <a:latin typeface="+mn-ea"/>
                <a:cs typeface="Times New Roman"/>
              </a:rPr>
              <a:t>得ること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>
                <a:latin typeface="+mn-ea"/>
                <a:cs typeface="Times New Roman"/>
              </a:rPr>
              <a:t>実施者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国土交通省、都道府県、政令指定都市及び高速道路会社等の関係機関が連携し、</a:t>
            </a:r>
            <a:r>
              <a:rPr lang="en-US" altLang="ja-JP" kern="100" dirty="0" smtClean="0">
                <a:latin typeface="+mn-ea"/>
                <a:cs typeface="Times New Roman"/>
              </a:rPr>
              <a:t>5</a:t>
            </a:r>
            <a:r>
              <a:rPr lang="ja-JP" altLang="en-US" kern="100" dirty="0" smtClean="0">
                <a:latin typeface="+mn-ea"/>
                <a:cs typeface="Times New Roman"/>
              </a:rPr>
              <a:t>年ごとに実施（・・・、平成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年度、平成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年度）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2276872"/>
            <a:ext cx="9001000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センサスの使用データ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「走行量（交通量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道路延長）」及び「旅行速度」の算定に道路交通センサスのデータを使用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21</a:t>
            </a:r>
            <a:r>
              <a:rPr lang="ja-JP" altLang="en-US" kern="100" dirty="0" smtClean="0">
                <a:latin typeface="+mn-ea"/>
                <a:cs typeface="Times New Roman"/>
              </a:rPr>
              <a:t>～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年度分 ： 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28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29</a:t>
            </a:r>
            <a:r>
              <a:rPr lang="ja-JP" altLang="en-US" kern="100" dirty="0" smtClean="0">
                <a:latin typeface="+mn-ea"/>
                <a:cs typeface="Times New Roman"/>
              </a:rPr>
              <a:t>年度分　　　 ： 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3760871"/>
            <a:ext cx="8748464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■使用データの違いによる算定結果への影響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［各年度の車種別交通量］＝［センサスの車種別交通量］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［交通量データの伸び率］</a:t>
            </a:r>
            <a:endParaRPr lang="en-US" altLang="ja-JP" kern="100" dirty="0" smtClean="0">
              <a:solidFill>
                <a:srgbClr val="FF0000"/>
              </a:solidFill>
              <a:latin typeface="+mn-ea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（例）平成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22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年度センサス交通量</a:t>
            </a:r>
            <a:r>
              <a:rPr lang="en-US" altLang="ja-JP" sz="1600" kern="100" dirty="0" smtClean="0">
                <a:latin typeface="+mn-ea"/>
                <a:cs typeface="Times New Roman"/>
              </a:rPr>
              <a:t>×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H22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kern="100" dirty="0">
                <a:latin typeface="+mn-ea"/>
                <a:cs typeface="Times New Roman"/>
              </a:rPr>
              <a:t>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　　　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28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センサス交通量</a:t>
            </a:r>
            <a:r>
              <a:rPr lang="en-US" altLang="ja-JP" sz="1600" kern="100" dirty="0">
                <a:latin typeface="+mn-ea"/>
                <a:cs typeface="Times New Roman"/>
              </a:rPr>
              <a:t>×</a:t>
            </a:r>
            <a:r>
              <a:rPr lang="ja-JP" altLang="en-US" sz="1600" kern="100" dirty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H28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</a:t>
            </a:r>
            <a:r>
              <a:rPr lang="ja-JP" altLang="en-US" sz="1600" kern="100" dirty="0">
                <a:latin typeface="+mn-ea"/>
                <a:cs typeface="Times New Roman"/>
              </a:rPr>
              <a:t>量伸び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pPr marL="1612900" indent="-1612900">
              <a:spcBef>
                <a:spcPts val="600"/>
              </a:spcBef>
            </a:pPr>
            <a:r>
              <a:rPr lang="en-US" altLang="ja-JP" kern="100" dirty="0" smtClean="0">
                <a:latin typeface="+mn-ea"/>
                <a:cs typeface="Times New Roman"/>
              </a:rPr>
              <a:t>※</a:t>
            </a: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交通量データの伸び率</a:t>
            </a:r>
            <a:r>
              <a:rPr lang="ja-JP" altLang="en-US" kern="100" dirty="0" smtClean="0">
                <a:latin typeface="+mn-ea"/>
                <a:cs typeface="Times New Roman"/>
              </a:rPr>
              <a:t>：道路管理者の交通量データ（全車種合計台数）から算定。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2565400"/>
            <a:r>
              <a:rPr lang="ja-JP" altLang="en-US" u="sng" kern="100" dirty="0" smtClean="0">
                <a:latin typeface="+mn-ea"/>
                <a:cs typeface="Times New Roman"/>
              </a:rPr>
              <a:t>車種別ではないため、全車種で同じ伸び率を使用。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879600" indent="-18669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 　センサス交通量：</a:t>
            </a:r>
            <a:r>
              <a:rPr lang="ja-JP" altLang="en-US" u="sng" kern="100" dirty="0" smtClean="0">
                <a:latin typeface="+mn-ea"/>
                <a:cs typeface="Times New Roman"/>
              </a:rPr>
              <a:t>車種別の交通量</a:t>
            </a:r>
            <a:r>
              <a:rPr lang="ja-JP" altLang="en-US" kern="100" dirty="0" smtClean="0">
                <a:latin typeface="+mn-ea"/>
                <a:cs typeface="Times New Roman"/>
              </a:rPr>
              <a:t>。（</a:t>
            </a:r>
            <a:r>
              <a:rPr lang="en-US" altLang="ja-JP" kern="100" dirty="0" smtClean="0">
                <a:latin typeface="+mn-ea"/>
                <a:cs typeface="Times New Roman"/>
              </a:rPr>
              <a:t>H22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H27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センサスは大型車、小型車の</a:t>
            </a:r>
            <a:r>
              <a:rPr lang="en-US" altLang="ja-JP" kern="100" dirty="0" smtClean="0">
                <a:latin typeface="+mn-ea"/>
                <a:cs typeface="Times New Roman"/>
              </a:rPr>
              <a:t>2</a:t>
            </a:r>
            <a:r>
              <a:rPr lang="ja-JP" altLang="en-US" kern="100" dirty="0" smtClean="0">
                <a:latin typeface="+mn-ea"/>
                <a:cs typeface="Times New Roman"/>
              </a:rPr>
              <a:t>分類）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355600" indent="-355600">
              <a:spcBef>
                <a:spcPts val="600"/>
              </a:spcBef>
            </a:pPr>
            <a:r>
              <a:rPr lang="ja-JP" altLang="en-US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　⇒「交通量データの伸び率」は車種別ではないため、</a:t>
            </a:r>
            <a:r>
              <a:rPr lang="ja-JP" altLang="en-US" u="sng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異なるセンサスデータを用いると、「算定した車種別交通量」に差異が出る。</a:t>
            </a:r>
            <a:endParaRPr lang="en-US" altLang="ja-JP" u="sng" kern="100" dirty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</a:t>
            </a:r>
            <a:r>
              <a:rPr lang="ja-JP" altLang="en-US" sz="2400" dirty="0" smtClean="0"/>
              <a:t>参考＞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66303"/>
              </p:ext>
            </p:extLst>
          </p:nvPr>
        </p:nvGraphicFramePr>
        <p:xfrm>
          <a:off x="371458" y="1745831"/>
          <a:ext cx="7800942" cy="44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大型貨物車の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>
                <a:latin typeface="+mn-ea"/>
              </a:rPr>
              <a:t>内訳</a:t>
            </a:r>
            <a:r>
              <a:rPr lang="ja-JP" altLang="ja-JP" sz="2400" dirty="0" smtClean="0">
                <a:latin typeface="+mn-ea"/>
              </a:rPr>
              <a:t>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4770" y="2709252"/>
            <a:ext cx="2712226" cy="374408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0767" y="862356"/>
            <a:ext cx="706697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・普通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貨物車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は、前年度（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年度）と比べて７％減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少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一方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、特種（殊）車は増加（８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車種の中で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唯一増加）。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46" y="2355350"/>
            <a:ext cx="665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トン</a:t>
            </a:r>
            <a:endParaRPr lang="ja-JP" altLang="ja-JP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9653" y="594928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平成</a:t>
            </a:r>
            <a:endParaRPr lang="ja-JP" altLang="ja-JP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3233" y="2738150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9,270</a:t>
            </a:r>
            <a:endParaRPr lang="ja-JP" altLang="ja-JP" dirty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1880" y="2899293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8,660</a:t>
            </a:r>
            <a:endParaRPr lang="ja-JP" altLang="ja-JP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7982" y="2798897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9,060</a:t>
            </a:r>
            <a:endParaRPr lang="ja-JP" altLang="ja-JP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873" y="2901075"/>
            <a:ext cx="738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8,610</a:t>
            </a:r>
            <a:endParaRPr lang="ja-JP" altLang="ja-J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2" y="1597794"/>
            <a:ext cx="8695151" cy="424810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59632" y="121292"/>
            <a:ext cx="6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47972" y="520819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797011"/>
            <a:ext cx="661669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26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乗用系、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大型貨物系ともに平成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241" y="60132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69352" y="6306181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873114" y="2205296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9352" y="5736230"/>
            <a:ext cx="87484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830256" y="5129430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90" y="1932801"/>
            <a:ext cx="4918410" cy="40370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4" y="1812403"/>
            <a:ext cx="4934644" cy="399366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2604" y="121292"/>
            <a:ext cx="9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自動車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・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 smtClean="0">
                <a:latin typeface="+mn-ea"/>
              </a:rPr>
              <a:t>車種別割合</a:t>
            </a:r>
            <a:r>
              <a:rPr lang="ja-JP" altLang="ja-JP" sz="2400" dirty="0" smtClean="0">
                <a:latin typeface="+mn-ea"/>
              </a:rPr>
              <a:t>〔</a:t>
            </a:r>
            <a:r>
              <a:rPr lang="ja-JP" altLang="en-US" sz="2400" dirty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29</a:t>
            </a:r>
            <a:r>
              <a:rPr lang="ja-JP" altLang="en-US" sz="2400" dirty="0" smtClean="0">
                <a:latin typeface="+mn-ea"/>
              </a:rPr>
              <a:t>年度・</a:t>
            </a:r>
            <a:r>
              <a:rPr lang="ja-JP" altLang="ja-JP" sz="2400" dirty="0" smtClean="0">
                <a:latin typeface="+mn-ea"/>
              </a:rPr>
              <a:t>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48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NOx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9404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PM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793170"/>
            <a:ext cx="4104456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83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55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793170"/>
            <a:ext cx="396044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52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テキスト ボックス 33"/>
          <p:cNvSpPr txBox="1">
            <a:spLocks/>
          </p:cNvSpPr>
          <p:nvPr/>
        </p:nvSpPr>
        <p:spPr>
          <a:xfrm>
            <a:off x="106669" y="5731483"/>
            <a:ext cx="2412000" cy="617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（乗用系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）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	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軽乗用車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5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乗用車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3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5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7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バス　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2" name="Text Box 39"/>
          <p:cNvSpPr txBox="1">
            <a:spLocks/>
          </p:cNvSpPr>
          <p:nvPr/>
        </p:nvSpPr>
        <p:spPr bwMode="auto">
          <a:xfrm>
            <a:off x="2428274" y="5704977"/>
            <a:ext cx="49084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（貨物系）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133350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軽貨物車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799465" indent="-666115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貨客車　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の自動車のうち、座席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が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列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以上あるもの（軽除く）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小型貨物車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軽、貨客車除く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普通貨物車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1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特種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車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0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8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9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排出量の算定</a:t>
            </a:r>
            <a:r>
              <a:rPr lang="ja-JP" altLang="en-US" sz="2400" dirty="0" smtClean="0"/>
              <a:t>方法の概要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25004" y="1396817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暖機時</a:t>
            </a:r>
            <a:endParaRPr lang="en-US" altLang="ja-JP" sz="2400" b="1" kern="100" dirty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>
                <a:latin typeface="+mn-ea"/>
                <a:cs typeface="Times New Roman"/>
              </a:rPr>
              <a:t>（走行時）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5004" y="4565169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冷機</a:t>
            </a:r>
            <a:r>
              <a:rPr lang="ja-JP" altLang="en-US" sz="2400" b="1" kern="100" dirty="0" smtClean="0">
                <a:latin typeface="+mn-ea"/>
                <a:cs typeface="Times New Roman"/>
              </a:rPr>
              <a:t>時</a:t>
            </a:r>
            <a:endParaRPr lang="en-US" altLang="ja-JP" sz="2400" b="1" kern="100" dirty="0" smtClean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kern="100" dirty="0">
                <a:latin typeface="+mn-ea"/>
                <a:cs typeface="Times New Roman"/>
              </a:rPr>
              <a:t>駐車場等からの発進時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en-US" altLang="ja-JP" sz="2000" kern="100" dirty="0" smtClean="0">
              <a:latin typeface="+mn-ea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225008" y="1750760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220252" y="4925209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17528" y="1750760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006312" y="3302944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180660" y="2270785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①車種別排出係数（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）</a:t>
            </a:r>
            <a:r>
              <a:rPr lang="ja-JP" altLang="en-US" sz="2000" kern="100" dirty="0" smtClean="0">
                <a:latin typeface="+mn-ea"/>
                <a:cs typeface="Times New Roman"/>
              </a:rPr>
              <a:t>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③自動車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走行量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（台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 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39170" y="3140968"/>
            <a:ext cx="59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速度の関数である「車種別排出係数式」に各路線の［</a:t>
            </a:r>
            <a:r>
              <a:rPr lang="ja-JP" altLang="en-US" sz="2000" dirty="0">
                <a:solidFill>
                  <a:srgbClr val="FF0000"/>
                </a:solidFill>
              </a:rPr>
              <a:t>②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旅行速度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km/h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sz="2000" dirty="0" smtClean="0"/>
              <a:t>］を入力</a:t>
            </a:r>
            <a:r>
              <a:rPr lang="ja-JP" altLang="en-US" sz="2000" dirty="0" smtClean="0"/>
              <a:t>して算定</a:t>
            </a:r>
            <a:endParaRPr kumimoji="1" lang="ja-JP" altLang="en-US" sz="2000" dirty="0"/>
          </a:p>
        </p:txBody>
      </p:sp>
      <p:sp>
        <p:nvSpPr>
          <p:cNvPr id="40" name="下矢印 39"/>
          <p:cNvSpPr/>
          <p:nvPr/>
        </p:nvSpPr>
        <p:spPr>
          <a:xfrm flipV="1">
            <a:off x="3497010" y="2707475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480" y="2924944"/>
            <a:ext cx="2016000" cy="75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kern="100" dirty="0">
                <a:latin typeface="+mn-ea"/>
                <a:cs typeface="Times New Roman"/>
              </a:rPr>
              <a:t>自動車</a:t>
            </a:r>
            <a:r>
              <a:rPr lang="en-US" altLang="ja-JP" sz="2000" kern="100" dirty="0">
                <a:latin typeface="+mn-ea"/>
                <a:cs typeface="Times New Roman"/>
              </a:rPr>
              <a:t>NOx</a:t>
            </a:r>
            <a:r>
              <a:rPr lang="ja-JP" altLang="ja-JP" sz="2000" kern="100" dirty="0">
                <a:latin typeface="+mn-ea"/>
                <a:cs typeface="Times New Roman"/>
              </a:rPr>
              <a:t>・</a:t>
            </a:r>
            <a:r>
              <a:rPr lang="en-US" altLang="ja-JP" sz="2000" kern="100" dirty="0" smtClean="0">
                <a:latin typeface="+mn-ea"/>
                <a:cs typeface="Times New Roman"/>
              </a:rPr>
              <a:t>PM</a:t>
            </a:r>
          </a:p>
          <a:p>
            <a:pPr algn="ctr"/>
            <a:r>
              <a:rPr lang="ja-JP" altLang="ja-JP" sz="2000" kern="100" dirty="0" smtClean="0">
                <a:latin typeface="+mn-ea"/>
                <a:cs typeface="Times New Roman"/>
              </a:rPr>
              <a:t>排出量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5405154"/>
            <a:ext cx="6387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latin typeface="+mn-ea"/>
                <a:cs typeface="Times New Roman"/>
              </a:rPr>
              <a:t>［車種別冷機時排出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係数（</a:t>
            </a:r>
            <a:r>
              <a:rPr lang="en-US" altLang="ja-JP" sz="2000" kern="100" dirty="0" smtClean="0"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回）］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>
                <a:latin typeface="+mn-ea"/>
                <a:cs typeface="Times New Roman"/>
              </a:rPr>
              <a:t>始動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回数（回）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3818" y="1622351"/>
            <a:ext cx="36146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交通量→走行量をもとに算出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7762" y="4738940"/>
            <a:ext cx="3362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保有台数をもとに算出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7927" y="1481620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</a:t>
            </a:r>
            <a:r>
              <a:rPr lang="ja-JP" altLang="en-US" sz="2000" kern="100" dirty="0">
                <a:latin typeface="+mn-ea"/>
                <a:cs typeface="Times New Roman"/>
              </a:rPr>
              <a:t>５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8747" y="4708002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（概ね１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矢印コネクタ 34"/>
          <p:cNvCxnSpPr/>
          <p:nvPr/>
        </p:nvCxnSpPr>
        <p:spPr>
          <a:xfrm>
            <a:off x="1419427" y="3512000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419427" y="2684048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28794" y="103599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①排出係数：算定方法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2" name="Picture 4" descr="smo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525" r="4903"/>
          <a:stretch/>
        </p:blipFill>
        <p:spPr bwMode="auto">
          <a:xfrm>
            <a:off x="6263964" y="133811"/>
            <a:ext cx="2376264" cy="18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88144" y="908720"/>
            <a:ext cx="5391968" cy="70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Aft>
                <a:spcPct val="0"/>
              </a:spcAft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①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車種別排出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係数（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g/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台･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台の車が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1km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走行時に排出する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NOx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・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PM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の量</a:t>
            </a:r>
            <a:endParaRPr kumimoji="1" lang="ja-JP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709811" y="2324008"/>
            <a:ext cx="1332000" cy="2375984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8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速度対応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排出係数（式）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59427" y="3376833"/>
            <a:ext cx="1260000" cy="1323439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バス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小型貨物車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貨客車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普通貨物車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特種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殊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59427" y="2324008"/>
            <a:ext cx="1260000" cy="83099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561487" y="2324007"/>
            <a:ext cx="1908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+mn-ea"/>
                <a:cs typeface="Times New Roman" pitchFamily="18" charset="0"/>
              </a:rPr>
              <a:t>走行</a:t>
            </a:r>
            <a:r>
              <a:rPr lang="ja-JP" altLang="en-US" sz="1600" b="1" dirty="0" smtClean="0">
                <a:latin typeface="+mn-ea"/>
                <a:cs typeface="Times New Roman" pitchFamily="18" charset="0"/>
              </a:rPr>
              <a:t>比率</a:t>
            </a:r>
            <a:endParaRPr lang="en-US" altLang="ja-JP" sz="1600" b="1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488019" y="2324007"/>
            <a:ext cx="2016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pc="-150" dirty="0">
                <a:latin typeface="+mn-ea"/>
                <a:cs typeface="Times New Roman" pitchFamily="18" charset="0"/>
              </a:rPr>
              <a:t>速度対応</a:t>
            </a:r>
            <a:r>
              <a:rPr lang="ja-JP" altLang="en-US" sz="1600" b="1" spc="-150" dirty="0" smtClean="0">
                <a:latin typeface="+mn-ea"/>
                <a:cs typeface="Times New Roman" pitchFamily="18" charset="0"/>
              </a:rPr>
              <a:t>原単位式群</a:t>
            </a:r>
            <a:endParaRPr lang="en-US" altLang="ja-JP" sz="1600" b="1" spc="-150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518098" y="4668019"/>
            <a:ext cx="1908000" cy="1080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積載率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0" name="AutoShape 3"/>
          <p:cNvSpPr>
            <a:spLocks noChangeShapeType="1"/>
          </p:cNvSpPr>
          <p:nvPr/>
        </p:nvSpPr>
        <p:spPr bwMode="auto">
          <a:xfrm flipV="1">
            <a:off x="4372609" y="3488600"/>
            <a:ext cx="0" cy="11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661890" y="3753297"/>
            <a:ext cx="1584176" cy="698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29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等価慣性重量</a:t>
            </a:r>
            <a:r>
              <a:rPr lang="en-US" altLang="ja-JP" sz="1600" kern="100" baseline="30000" dirty="0" smtClean="0">
                <a:latin typeface="+mn-ea"/>
                <a:cs typeface="Times New Roman"/>
              </a:rPr>
              <a:t>*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605633" y="3958002"/>
            <a:ext cx="1764000" cy="911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自動車交通環境影響総合調査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spc="-90" dirty="0" smtClean="0">
                <a:effectLst/>
                <a:latin typeface="+mn-ea"/>
                <a:cs typeface="Times New Roman"/>
              </a:rPr>
              <a:t>（</a:t>
            </a:r>
            <a:r>
              <a:rPr lang="ja-JP" sz="1400" b="1" kern="100" spc="-90" dirty="0" smtClean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ナンバープレート調査</a:t>
            </a:r>
            <a:r>
              <a:rPr lang="ja-JP" altLang="en-US" sz="1400" kern="100" spc="-90" dirty="0">
                <a:latin typeface="+mn-ea"/>
                <a:cs typeface="Times New Roman"/>
              </a:rPr>
              <a:t>）</a:t>
            </a:r>
            <a:endParaRPr lang="ja-JP" sz="1400" kern="100" spc="-90" dirty="0">
              <a:effectLst/>
              <a:latin typeface="+mn-ea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661890" y="5134054"/>
            <a:ext cx="1692000" cy="5077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自動車輸送統計調査</a:t>
            </a: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585811" y="3966878"/>
            <a:ext cx="1836000" cy="743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latin typeface="+mn-ea"/>
                <a:cs typeface="Times New Roman"/>
              </a:rPr>
              <a:t>29</a:t>
            </a:r>
            <a:r>
              <a:rPr lang="ja-JP" altLang="ja-JP" sz="1400" kern="100" dirty="0" smtClean="0">
                <a:latin typeface="+mn-ea"/>
                <a:cs typeface="Times New Roman"/>
              </a:rPr>
              <a:t>年度</a:t>
            </a:r>
            <a:endParaRPr lang="ja-JP" altLang="ja-JP" sz="1400" kern="100" dirty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環境省排出</a:t>
            </a:r>
            <a:r>
              <a:rPr lang="ja-JP" altLang="ja-JP" sz="1400" kern="100" dirty="0" smtClean="0">
                <a:latin typeface="+mn-ea"/>
                <a:cs typeface="Times New Roman"/>
              </a:rPr>
              <a:t>原単位</a:t>
            </a:r>
            <a:r>
              <a:rPr lang="ja-JP" altLang="en-US" sz="1400" kern="100" dirty="0" smtClean="0">
                <a:latin typeface="+mn-ea"/>
                <a:cs typeface="Times New Roman"/>
              </a:rPr>
              <a:t>調査</a:t>
            </a:r>
            <a:endParaRPr lang="en-US" altLang="ja-JP" sz="1400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（</a:t>
            </a:r>
            <a:r>
              <a:rPr lang="en-US" altLang="ja-JP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C/D</a:t>
            </a:r>
            <a:r>
              <a:rPr lang="ja-JP" altLang="en-US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走行試験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endParaRPr lang="ja-JP" altLang="ja-JP" sz="1400" kern="100" dirty="0">
              <a:latin typeface="+mn-ea"/>
              <a:cs typeface="Times New Roman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78979" y="5146274"/>
            <a:ext cx="287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87313" indent="-87313"/>
            <a:r>
              <a:rPr lang="en-US" altLang="ja-JP" sz="1400" dirty="0" smtClean="0"/>
              <a:t>*</a:t>
            </a:r>
            <a:r>
              <a:rPr lang="ja-JP" altLang="ja-JP" sz="1400" dirty="0" smtClean="0"/>
              <a:t>自動車</a:t>
            </a:r>
            <a:r>
              <a:rPr lang="ja-JP" altLang="ja-JP" sz="1400" dirty="0"/>
              <a:t>の車体重量に貨物や人員の重量を加えた</a:t>
            </a:r>
            <a:r>
              <a:rPr lang="ja-JP" altLang="ja-JP" sz="1400" dirty="0" smtClean="0"/>
              <a:t>重量</a:t>
            </a:r>
            <a:endParaRPr lang="ja-JP" altLang="ja-JP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16427" y="5021403"/>
            <a:ext cx="19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「旅行速度」の関数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 flipV="1">
            <a:off x="8087811" y="4528243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8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1" y="1138235"/>
            <a:ext cx="8110979" cy="529552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規制区分別の走行比率（普通貨物車）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4932" y="8746045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7141" y="6418286"/>
            <a:ext cx="7663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規制適合車別構成割合の推移</a:t>
            </a:r>
            <a:r>
              <a:rPr lang="ja-JP" altLang="en-US" sz="1600" u="sng" dirty="0">
                <a:latin typeface="+mn-ea"/>
              </a:rPr>
              <a:t>（</a:t>
            </a:r>
            <a:r>
              <a:rPr lang="ja-JP" altLang="en-US" sz="1600" u="sng" dirty="0" smtClean="0">
                <a:latin typeface="+mn-ea"/>
              </a:rPr>
              <a:t>普通貨物車）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2100" y="722741"/>
            <a:ext cx="71534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普通貨物車の車種代替は着実に進み、排出係数は減少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 bwMode="auto">
          <a:xfrm>
            <a:off x="7093624" y="5756724"/>
            <a:ext cx="1224644" cy="288032"/>
          </a:xfrm>
          <a:prstGeom prst="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36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ディーゼル重量車</a:t>
            </a:r>
            <a:endParaRPr kumimoji="1" lang="en-US" altLang="ja-JP" sz="1000" dirty="0">
              <a:solidFill>
                <a:schemeClr val="dk1"/>
              </a:solidFill>
              <a:effectLst/>
              <a:latin typeface="+mn-ea"/>
              <a:ea typeface="+mn-ea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平成</a:t>
            </a:r>
            <a:r>
              <a:rPr kumimoji="1" lang="en-US" altLang="ja-JP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28</a:t>
            </a:r>
            <a:r>
              <a:rPr kumimoji="1" lang="ja-JP" altLang="en-US" sz="1000" dirty="0">
                <a:solidFill>
                  <a:schemeClr val="dk1"/>
                </a:solidFill>
                <a:effectLst/>
                <a:latin typeface="+mn-ea"/>
                <a:ea typeface="+mn-ea"/>
              </a:rPr>
              <a:t>年目標</a:t>
            </a:r>
            <a:endParaRPr lang="ja-JP" altLang="ja-JP" sz="1000" dirty="0">
              <a:effectLst/>
              <a:latin typeface="+mn-ea"/>
              <a:ea typeface="+mn-ea"/>
            </a:endParaRPr>
          </a:p>
          <a:p>
            <a:pPr algn="ctr">
              <a:lnSpc>
                <a:spcPts val="700"/>
              </a:lnSpc>
            </a:pPr>
            <a:endParaRPr kumimoji="1" lang="ja-JP" altLang="en-US" sz="700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7141" y="5290187"/>
            <a:ext cx="983880" cy="36004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035531" y="2780928"/>
            <a:ext cx="352893" cy="39020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766808" y="3275929"/>
            <a:ext cx="621616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08304" y="3747881"/>
            <a:ext cx="1080120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989682" y="4227567"/>
            <a:ext cx="1398742" cy="40501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60232" y="4745113"/>
            <a:ext cx="1728192" cy="34931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189484" y="5223929"/>
            <a:ext cx="2198940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97" y="2915186"/>
            <a:ext cx="3963931" cy="180926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0" y="2651440"/>
            <a:ext cx="4908792" cy="396044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87624" y="12129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車種</a:t>
            </a:r>
            <a:r>
              <a:rPr lang="ja-JP" altLang="en-US" sz="2400" dirty="0">
                <a:latin typeface="+mn-ea"/>
              </a:rPr>
              <a:t>別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排出</a:t>
            </a:r>
            <a:r>
              <a:rPr lang="ja-JP" altLang="en-US" sz="2400" dirty="0">
                <a:latin typeface="+mn-ea"/>
              </a:rPr>
              <a:t>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51920" y="6129082"/>
            <a:ext cx="324000" cy="288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836113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NOx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 smtClean="0">
                <a:latin typeface="+mn-ea"/>
              </a:rPr>
              <a:t>29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484999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226" y="1186178"/>
            <a:ext cx="425079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排出係数は平成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年度から減少傾向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1186178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200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56176" y="3763010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38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52320" y="3367013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200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764726" y="607843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3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2519</Words>
  <PresentationFormat>画面に合わせる (4:3)</PresentationFormat>
  <Paragraphs>796</Paragraphs>
  <Slides>22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Meiryo UI</vt:lpstr>
      <vt:lpstr>ＭＳ Ｐゴシック</vt:lpstr>
      <vt:lpstr>ＭＳ ゴシック</vt:lpstr>
      <vt:lpstr>ＭＳ 明朝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2019-09-02T06:34:34Z</cp:lastPrinted>
  <dcterms:created xsi:type="dcterms:W3CDTF">2015-05-08T02:07:56Z</dcterms:created>
  <dcterms:modified xsi:type="dcterms:W3CDTF">2019-09-19T06:52:51Z</dcterms:modified>
</cp:coreProperties>
</file>