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295" r:id="rId4"/>
    <p:sldId id="296" r:id="rId5"/>
    <p:sldId id="297" r:id="rId6"/>
    <p:sldId id="298" r:id="rId7"/>
    <p:sldId id="310" r:id="rId8"/>
    <p:sldId id="305" r:id="rId9"/>
    <p:sldId id="306" r:id="rId10"/>
    <p:sldId id="307" r:id="rId11"/>
    <p:sldId id="308" r:id="rId12"/>
    <p:sldId id="309" r:id="rId13"/>
    <p:sldId id="301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8000"/>
    <a:srgbClr val="99FF33"/>
    <a:srgbClr val="080808"/>
    <a:srgbClr val="0000FF"/>
    <a:srgbClr val="FF99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8" autoAdjust="0"/>
    <p:restoredTop sz="95144" autoAdjust="0"/>
  </p:normalViewPr>
  <p:slideViewPr>
    <p:cSldViewPr>
      <p:cViewPr varScale="1">
        <p:scale>
          <a:sx n="67" d="100"/>
          <a:sy n="67" d="100"/>
        </p:scale>
        <p:origin x="7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699" rIns="91401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6"/>
            <a:ext cx="5445126" cy="4471991"/>
          </a:xfrm>
          <a:prstGeom prst="rect">
            <a:avLst/>
          </a:prstGeom>
        </p:spPr>
        <p:txBody>
          <a:bodyPr vert="horz" lIns="91401" tIns="45699" rIns="91401" bIns="456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2019/9/9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39552" y="2276872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ea"/>
                <a:ea typeface="+mn-ea"/>
              </a:rPr>
              <a:t>平成</a:t>
            </a:r>
            <a:r>
              <a:rPr lang="en-US" altLang="ja-JP" sz="3200" dirty="0">
                <a:latin typeface="+mn-ea"/>
                <a:ea typeface="+mn-ea"/>
              </a:rPr>
              <a:t>30</a:t>
            </a:r>
            <a:r>
              <a:rPr lang="ja-JP" altLang="en-US" sz="3200" dirty="0" smtClean="0">
                <a:latin typeface="+mn-ea"/>
                <a:ea typeface="+mn-ea"/>
              </a:rPr>
              <a:t>年度における</a:t>
            </a:r>
            <a:endParaRPr lang="en-US" altLang="ja-JP" sz="3200" dirty="0" smtClean="0">
              <a:latin typeface="+mn-ea"/>
              <a:ea typeface="+mn-ea"/>
            </a:endParaRPr>
          </a:p>
          <a:p>
            <a:r>
              <a:rPr lang="ja-JP" altLang="en-US" sz="3200" dirty="0" smtClean="0">
                <a:latin typeface="+mn-ea"/>
                <a:ea typeface="+mn-ea"/>
              </a:rPr>
              <a:t>大阪府内の大気環境の状況等について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+mn-ea"/>
                <a:ea typeface="+mn-ea"/>
              </a:rPr>
              <a:t>資料１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>
                <a:latin typeface="+mn-ea"/>
              </a:rPr>
              <a:t>平成</a:t>
            </a:r>
            <a:r>
              <a:rPr lang="en-US" altLang="ja-JP" sz="2400" dirty="0">
                <a:latin typeface="+mn-ea"/>
              </a:rPr>
              <a:t>32</a:t>
            </a:r>
            <a:r>
              <a:rPr lang="ja-JP" altLang="en-US" sz="2400" dirty="0" smtClean="0">
                <a:latin typeface="+mn-ea"/>
              </a:rPr>
              <a:t>年度の将来</a:t>
            </a:r>
            <a:r>
              <a:rPr lang="ja-JP" altLang="en-US" sz="2400" dirty="0">
                <a:latin typeface="+mn-ea"/>
              </a:rPr>
              <a:t>濃度予測</a:t>
            </a:r>
            <a:r>
              <a:rPr lang="ja-JP" altLang="en-US" sz="2400" dirty="0" smtClean="0">
                <a:latin typeface="+mn-ea"/>
              </a:rPr>
              <a:t>結果（平成</a:t>
            </a:r>
            <a:r>
              <a:rPr lang="en-US" altLang="ja-JP" sz="2400" dirty="0" smtClean="0">
                <a:latin typeface="+mn-ea"/>
              </a:rPr>
              <a:t>28</a:t>
            </a:r>
            <a:r>
              <a:rPr lang="ja-JP" altLang="en-US" sz="2400" dirty="0" smtClean="0">
                <a:latin typeface="+mn-ea"/>
              </a:rPr>
              <a:t>年度に府が実施）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60793"/>
              </p:ext>
            </p:extLst>
          </p:nvPr>
        </p:nvGraphicFramePr>
        <p:xfrm>
          <a:off x="1647234" y="747041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4030" y="685161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 smtClean="0">
                <a:latin typeface="+mn-ea"/>
              </a:rPr>
              <a:t>◆濃度範囲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317036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◆濃度範囲</a:t>
            </a:r>
            <a:r>
              <a:rPr lang="en-US" altLang="ja-JP" sz="2000" dirty="0" smtClean="0">
                <a:latin typeface="+mn-ea"/>
              </a:rPr>
              <a:t>0.056</a:t>
            </a:r>
            <a:r>
              <a:rPr lang="ja-JP" altLang="en-US" sz="2000" dirty="0" smtClean="0">
                <a:latin typeface="+mn-ea"/>
              </a:rPr>
              <a:t>～</a:t>
            </a:r>
            <a:r>
              <a:rPr lang="en-US" altLang="ja-JP" sz="2000" dirty="0" smtClean="0">
                <a:latin typeface="+mn-ea"/>
              </a:rPr>
              <a:t>0.06</a:t>
            </a:r>
            <a:r>
              <a:rPr lang="ja-JP" altLang="en-US" sz="2000" dirty="0" smtClean="0">
                <a:latin typeface="+mn-ea"/>
              </a:rPr>
              <a:t>の</a:t>
            </a:r>
            <a:r>
              <a:rPr lang="en-US" altLang="ja-JP" sz="2000" dirty="0" smtClean="0">
                <a:latin typeface="+mn-ea"/>
              </a:rPr>
              <a:t>9</a:t>
            </a:r>
            <a:r>
              <a:rPr lang="ja-JP" altLang="en-US" sz="2000" dirty="0" smtClean="0">
                <a:latin typeface="+mn-ea"/>
              </a:rPr>
              <a:t>地点の内訳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8832"/>
              </p:ext>
            </p:extLst>
          </p:nvPr>
        </p:nvGraphicFramePr>
        <p:xfrm>
          <a:off x="539552" y="3547148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弁天町駅前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加美福井戸西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大阪中央環状線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長吉長原東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佐堂町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西久宝寺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北津守ランプ前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11560" y="633168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交差点</a:t>
            </a:r>
            <a:r>
              <a:rPr lang="ja-JP" altLang="en-US" smtClean="0">
                <a:latin typeface="+mn-ea"/>
              </a:rPr>
              <a:t>ではそれぞれの角</a:t>
            </a:r>
            <a:r>
              <a:rPr lang="ja-JP" altLang="en-US" dirty="0" smtClean="0">
                <a:latin typeface="+mn-ea"/>
              </a:rPr>
              <a:t>ごとに濃度を予測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37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</a:t>
            </a:r>
            <a:r>
              <a:rPr lang="ja-JP" altLang="en-US" sz="2400" dirty="0">
                <a:latin typeface="+mn-ea"/>
              </a:rPr>
              <a:t>測定</a:t>
            </a:r>
            <a:r>
              <a:rPr lang="ja-JP" altLang="en-US" sz="2400" dirty="0" smtClean="0">
                <a:latin typeface="+mn-ea"/>
              </a:rPr>
              <a:t>結果（</a:t>
            </a:r>
            <a:r>
              <a:rPr lang="en-US" altLang="ja-JP" sz="2400" dirty="0" smtClean="0">
                <a:latin typeface="+mn-ea"/>
              </a:rPr>
              <a:t>H29</a:t>
            </a:r>
            <a:r>
              <a:rPr lang="ja-JP" altLang="en-US" sz="2400" dirty="0" err="1" smtClean="0">
                <a:latin typeface="+mn-ea"/>
              </a:rPr>
              <a:t>、</a:t>
            </a:r>
            <a:r>
              <a:rPr lang="en-US" altLang="ja-JP" sz="2400" dirty="0" smtClean="0">
                <a:latin typeface="+mn-ea"/>
              </a:rPr>
              <a:t>H30</a:t>
            </a:r>
            <a:r>
              <a:rPr lang="ja-JP" altLang="en-US" sz="2400" dirty="0" smtClean="0">
                <a:latin typeface="+mn-ea"/>
              </a:rPr>
              <a:t>年度の測定地点）　</a:t>
            </a:r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 smtClean="0">
                <a:latin typeface="+mn-ea"/>
              </a:rPr>
              <a:t>赤字は濃度推計の上位地点　</a:t>
            </a:r>
            <a:endParaRPr lang="en-US" altLang="ja-JP" sz="16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34919"/>
              </p:ext>
            </p:extLst>
          </p:nvPr>
        </p:nvGraphicFramePr>
        <p:xfrm>
          <a:off x="573510" y="1132761"/>
          <a:ext cx="8174954" cy="152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630">
                  <a:extLst>
                    <a:ext uri="{9D8B030D-6E8A-4147-A177-3AD203B41FA5}">
                      <a16:colId xmlns:a16="http://schemas.microsoft.com/office/drawing/2014/main" val="2837527155"/>
                    </a:ext>
                  </a:extLst>
                </a:gridCol>
                <a:gridCol w="1012109">
                  <a:extLst>
                    <a:ext uri="{9D8B030D-6E8A-4147-A177-3AD203B41FA5}">
                      <a16:colId xmlns:a16="http://schemas.microsoft.com/office/drawing/2014/main" val="801662251"/>
                    </a:ext>
                  </a:extLst>
                </a:gridCol>
              </a:tblGrid>
              <a:tr h="3297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H30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rgbClr val="FF0000"/>
                          </a:solidFill>
                        </a:rPr>
                        <a:t>加美福井戸西</a:t>
                      </a:r>
                      <a:endParaRPr kumimoji="1" lang="zh-TW" altLang="en-US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0.023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H29(</a:t>
                      </a:r>
                      <a:r>
                        <a:rPr kumimoji="1" lang="ja-JP" altLang="en-US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秋冬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1" lang="ja-JP" altLang="en-US" sz="1600" b="0" kern="1200" spc="-15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H30(</a:t>
                      </a:r>
                      <a:r>
                        <a:rPr kumimoji="1" lang="ja-JP" altLang="en-US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春夏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b="0" kern="1200" spc="-15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5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rgbClr val="FF0000"/>
                          </a:solidFill>
                        </a:rPr>
                        <a:t>長吉長原東</a:t>
                      </a:r>
                      <a:endParaRPr kumimoji="1" lang="zh-TW" altLang="en-US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0.023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H29(</a:t>
                      </a:r>
                      <a:r>
                        <a:rPr kumimoji="1" lang="ja-JP" altLang="en-US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秋冬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1" lang="ja-JP" altLang="en-US" sz="1600" b="0" kern="1200" spc="-15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H30(</a:t>
                      </a:r>
                      <a:r>
                        <a:rPr kumimoji="1" lang="ja-JP" altLang="en-US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春夏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b="0" kern="1200" spc="-15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001867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44163" y="711980"/>
            <a:ext cx="2527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○大阪中央環状線</a:t>
            </a:r>
            <a:endParaRPr lang="en-US" altLang="ja-JP" sz="20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039206" y="683602"/>
            <a:ext cx="381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algn="r"/>
            <a:r>
              <a:rPr lang="ja-JP" altLang="en-US" dirty="0">
                <a:latin typeface="+mn-ea"/>
              </a:rPr>
              <a:t>測定結果は測定期間の</a:t>
            </a:r>
            <a:r>
              <a:rPr lang="ja-JP" altLang="en-US" dirty="0" smtClean="0">
                <a:latin typeface="+mn-ea"/>
              </a:rPr>
              <a:t>平均値（</a:t>
            </a:r>
            <a:r>
              <a:rPr lang="en-US" altLang="ja-JP" dirty="0" smtClean="0">
                <a:latin typeface="+mn-ea"/>
              </a:rPr>
              <a:t>ppm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76748"/>
              </p:ext>
            </p:extLst>
          </p:nvPr>
        </p:nvGraphicFramePr>
        <p:xfrm>
          <a:off x="536092" y="3232482"/>
          <a:ext cx="8212372" cy="149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777465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20316938"/>
                    </a:ext>
                  </a:extLst>
                </a:gridCol>
              </a:tblGrid>
              <a:tr h="3139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H30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876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大和田西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</a:rPr>
                        <a:t>0.043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</a:rPr>
                        <a:t>0.040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（夏秋冬）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rgbClr val="FF0000"/>
                          </a:solidFill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</a:rPr>
                        <a:t>0.040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244163" y="2810692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○国道</a:t>
            </a:r>
            <a:r>
              <a:rPr lang="en-US" altLang="ja-JP" sz="2000" dirty="0" smtClean="0">
                <a:latin typeface="+mn-ea"/>
              </a:rPr>
              <a:t>43</a:t>
            </a:r>
            <a:r>
              <a:rPr lang="ja-JP" altLang="en-US" sz="2000" dirty="0" smtClean="0">
                <a:latin typeface="+mn-ea"/>
              </a:rPr>
              <a:t>号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02625"/>
              </p:ext>
            </p:extLst>
          </p:nvPr>
        </p:nvGraphicFramePr>
        <p:xfrm>
          <a:off x="506810" y="5465941"/>
          <a:ext cx="8241654" cy="96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9969243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5974939"/>
                    </a:ext>
                  </a:extLst>
                </a:gridCol>
              </a:tblGrid>
              <a:tr h="3310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H30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</a:rPr>
                        <a:t>住之江公園前</a:t>
                      </a:r>
                      <a:endParaRPr kumimoji="1"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</a:rPr>
                        <a:t>0.049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</a:rPr>
                        <a:t>0.041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（四季）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44163" y="5035625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○大阪臨海線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71800" y="6433733"/>
            <a:ext cx="81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600" dirty="0" smtClean="0">
                <a:latin typeface="+mn-ea"/>
              </a:rPr>
              <a:t>※H31</a:t>
            </a:r>
            <a:r>
              <a:rPr lang="ja-JP" altLang="en-US" sz="1600" dirty="0" smtClean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（四季）は、住之江</a:t>
            </a:r>
            <a:r>
              <a:rPr lang="ja-JP" altLang="en-US" sz="1600" dirty="0" smtClean="0">
                <a:latin typeface="+mn-ea"/>
              </a:rPr>
              <a:t>公園前交差点（</a:t>
            </a:r>
            <a:r>
              <a:rPr lang="en-US" altLang="ja-JP" sz="1600" dirty="0" smtClean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地点）で調査を実施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71800" y="4716049"/>
            <a:ext cx="81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600" dirty="0" smtClean="0">
                <a:latin typeface="+mn-ea"/>
              </a:rPr>
              <a:t>※H31</a:t>
            </a:r>
            <a:r>
              <a:rPr lang="ja-JP" altLang="en-US" sz="1600" dirty="0" smtClean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（四季）は</a:t>
            </a:r>
            <a:r>
              <a:rPr lang="ja-JP" altLang="en-US" sz="1600" dirty="0" smtClean="0">
                <a:latin typeface="+mn-ea"/>
              </a:rPr>
              <a:t>、大和田西（</a:t>
            </a:r>
            <a:r>
              <a:rPr lang="en-US" altLang="ja-JP" sz="1600" dirty="0" smtClean="0">
                <a:latin typeface="+mn-ea"/>
              </a:rPr>
              <a:t>2</a:t>
            </a:r>
            <a:r>
              <a:rPr lang="ja-JP" altLang="en-US" sz="1600" dirty="0" smtClean="0">
                <a:latin typeface="+mn-ea"/>
              </a:rPr>
              <a:t>地点）、弁天町駅前（</a:t>
            </a:r>
            <a:r>
              <a:rPr lang="en-US" altLang="ja-JP" sz="1600" dirty="0" smtClean="0">
                <a:latin typeface="+mn-ea"/>
              </a:rPr>
              <a:t>4</a:t>
            </a:r>
            <a:r>
              <a:rPr lang="ja-JP" altLang="en-US" sz="1600" dirty="0" smtClean="0">
                <a:latin typeface="+mn-ea"/>
              </a:rPr>
              <a:t>地点）で調査を実施</a:t>
            </a:r>
            <a:endParaRPr lang="en-US" altLang="ja-JP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4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簡易測定地点の例（住之江交差点）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3" y="706248"/>
            <a:ext cx="6561299" cy="6045535"/>
          </a:xfrm>
          <a:prstGeom prst="rect">
            <a:avLst/>
          </a:prstGeom>
        </p:spPr>
      </p:pic>
      <p:sp>
        <p:nvSpPr>
          <p:cNvPr id="4" name="星 5 3"/>
          <p:cNvSpPr/>
          <p:nvPr/>
        </p:nvSpPr>
        <p:spPr>
          <a:xfrm>
            <a:off x="2768782" y="4576920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577" y="684505"/>
            <a:ext cx="3209884" cy="387308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073773" y="3675769"/>
            <a:ext cx="60215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42,071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485365" y="5006743"/>
            <a:ext cx="1563053" cy="1218665"/>
          </a:xfrm>
          <a:prstGeom prst="wedgeRectCallout">
            <a:avLst>
              <a:gd name="adj1" fmla="val 94603"/>
              <a:gd name="adj2" fmla="val -7239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r>
              <a:rPr lang="ja-JP" altLang="en-US" sz="1200" b="1" spc="-150" dirty="0" smtClean="0">
                <a:latin typeface="+mj-ea"/>
                <a:ea typeface="+mj-ea"/>
              </a:rPr>
              <a:t>測定地点（各季</a:t>
            </a:r>
            <a:r>
              <a:rPr lang="en-US" altLang="ja-JP" sz="1200" b="1" spc="-150" dirty="0" smtClean="0">
                <a:latin typeface="+mj-ea"/>
                <a:ea typeface="+mj-ea"/>
              </a:rPr>
              <a:t>7</a:t>
            </a:r>
            <a:r>
              <a:rPr lang="ja-JP" altLang="en-US" sz="1200" b="1" spc="-150" dirty="0" smtClean="0">
                <a:latin typeface="+mj-ea"/>
                <a:ea typeface="+mj-ea"/>
              </a:rPr>
              <a:t>日間</a:t>
            </a:r>
            <a:r>
              <a:rPr lang="ja-JP" altLang="en-US" sz="1400" b="1" spc="-150" dirty="0" smtClean="0">
                <a:latin typeface="+mj-ea"/>
                <a:ea typeface="+mj-ea"/>
              </a:rPr>
              <a:t>）</a:t>
            </a:r>
            <a:endParaRPr lang="en-US" altLang="ja-JP" sz="1400" b="1" spc="-150" dirty="0" smtClean="0">
              <a:latin typeface="+mj-ea"/>
              <a:ea typeface="+mj-ea"/>
            </a:endParaRPr>
          </a:p>
          <a:p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sp>
        <p:nvSpPr>
          <p:cNvPr id="7" name="円/楕円 6"/>
          <p:cNvSpPr/>
          <p:nvPr/>
        </p:nvSpPr>
        <p:spPr>
          <a:xfrm>
            <a:off x="5360311" y="3315728"/>
            <a:ext cx="3744416" cy="839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9534" y="4971000"/>
            <a:ext cx="26091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→ </a:t>
            </a:r>
            <a:r>
              <a:rPr lang="ja-JP" altLang="en-US" dirty="0">
                <a:latin typeface="+mn-ea"/>
              </a:rPr>
              <a:t>府</a:t>
            </a:r>
            <a:r>
              <a:rPr lang="ja-JP" altLang="en-US" dirty="0" smtClean="0">
                <a:latin typeface="+mn-ea"/>
              </a:rPr>
              <a:t>道大阪臨海線は交通量が多く、大型車混入率も高いため、交通渋滞による局地的な濃度上昇が考えられる。</a:t>
            </a:r>
            <a:endParaRPr lang="en-US" altLang="ja-JP" dirty="0" smtClean="0"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93" y="5272475"/>
            <a:ext cx="1113340" cy="87437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15851" y="2844241"/>
            <a:ext cx="2675788" cy="285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交差点</a:t>
            </a:r>
            <a:r>
              <a:rPr lang="ja-JP" sz="1100" kern="100" dirty="0" smtClean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r>
              <a:rPr lang="ja-JP" sz="1100" kern="100" dirty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南向きに撮影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41711" y="3719647"/>
            <a:ext cx="64484" cy="12389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>
            <a:off x="1570476" y="3166029"/>
            <a:ext cx="2309334" cy="1270287"/>
          </a:xfrm>
          <a:prstGeom prst="arc">
            <a:avLst>
              <a:gd name="adj1" fmla="val 16200000"/>
              <a:gd name="adj2" fmla="val 647460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96818" y="684614"/>
            <a:ext cx="13375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至：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号線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8943" y="3365030"/>
            <a:ext cx="1043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至：</a:t>
            </a:r>
            <a:r>
              <a:rPr lang="ja-JP" altLang="en-US" dirty="0">
                <a:latin typeface="+mn-ea"/>
              </a:rPr>
              <a:t>南港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963100" y="6385243"/>
            <a:ext cx="2233954" cy="45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 smtClean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浜口南港線からの右折車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3" name="四角形吹き出し 32"/>
          <p:cNvSpPr/>
          <p:nvPr/>
        </p:nvSpPr>
        <p:spPr>
          <a:xfrm>
            <a:off x="3993403" y="4700327"/>
            <a:ext cx="2368491" cy="1872136"/>
          </a:xfrm>
          <a:prstGeom prst="wedgeRectCallout">
            <a:avLst>
              <a:gd name="adj1" fmla="val -52639"/>
              <a:gd name="adj2" fmla="val -83865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sp>
        <p:nvSpPr>
          <p:cNvPr id="37" name="四角形吹き出し 36"/>
          <p:cNvSpPr/>
          <p:nvPr/>
        </p:nvSpPr>
        <p:spPr>
          <a:xfrm>
            <a:off x="268558" y="885399"/>
            <a:ext cx="2603836" cy="2195071"/>
          </a:xfrm>
          <a:prstGeom prst="wedgeRectCallout">
            <a:avLst>
              <a:gd name="adj1" fmla="val 72449"/>
              <a:gd name="adj2" fmla="val 87212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pic>
        <p:nvPicPr>
          <p:cNvPr id="23" name="図 22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35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6" y="968472"/>
            <a:ext cx="2430077" cy="19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図 23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44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50" y="4747673"/>
            <a:ext cx="2163880" cy="1669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6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＜</a:t>
            </a:r>
            <a:r>
              <a:rPr lang="ja-JP" altLang="en-US" sz="2400" dirty="0">
                <a:latin typeface="+mn-ea"/>
              </a:rPr>
              <a:t>参考</a:t>
            </a:r>
            <a:r>
              <a:rPr lang="ja-JP" altLang="en-US" sz="2400" dirty="0" smtClean="0">
                <a:latin typeface="+mn-ea"/>
              </a:rPr>
              <a:t>＞　　大気</a:t>
            </a:r>
            <a:r>
              <a:rPr lang="ja-JP" altLang="en-US" sz="2400" dirty="0">
                <a:latin typeface="+mn-ea"/>
              </a:rPr>
              <a:t>汚染に係る環境</a:t>
            </a:r>
            <a:r>
              <a:rPr lang="ja-JP" altLang="en-US" sz="2400" dirty="0" smtClean="0">
                <a:latin typeface="+mn-ea"/>
              </a:rPr>
              <a:t>基準と評価方法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52015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１．大気</a:t>
            </a:r>
            <a:r>
              <a:rPr lang="ja-JP" altLang="en-US" sz="1600" dirty="0">
                <a:latin typeface="+mn-ea"/>
              </a:rPr>
              <a:t>汚染に係る環境基準について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0416" y="1009194"/>
            <a:ext cx="7776000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○環境基準とは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、</a:t>
            </a:r>
            <a:endParaRPr lang="en-US" altLang="ja-JP" sz="1600" kern="100" dirty="0"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環境</a:t>
            </a:r>
            <a:r>
              <a:rPr lang="ja-JP" sz="1600" kern="100" dirty="0">
                <a:effectLst/>
                <a:latin typeface="+mn-ea"/>
                <a:cs typeface="Times New Roman"/>
              </a:rPr>
              <a:t>基本法（平成５年法律第９１号）第１６条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第１項</a:t>
            </a:r>
            <a:r>
              <a:rPr lang="ja-JP" altLang="en-US" sz="1600" kern="100" dirty="0" smtClean="0">
                <a:effectLst/>
                <a:latin typeface="+mn-ea"/>
                <a:cs typeface="Times New Roman"/>
              </a:rPr>
              <a:t>に基づき定められた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u="sng" kern="100" dirty="0" smtClean="0">
                <a:effectLst/>
                <a:latin typeface="+mn-ea"/>
                <a:cs typeface="Times New Roman"/>
              </a:rPr>
              <a:t>人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健康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保護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及び生活環境の保全の上で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維持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されることが望ましい基準</a:t>
            </a:r>
            <a:endParaRPr lang="ja-JP" sz="1600" kern="100" dirty="0">
              <a:effectLst/>
              <a:latin typeface="+mn-ea"/>
              <a:cs typeface="Times New Roman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99556"/>
              </p:ext>
            </p:extLst>
          </p:nvPr>
        </p:nvGraphicFramePr>
        <p:xfrm>
          <a:off x="1187624" y="1939906"/>
          <a:ext cx="7128792" cy="1343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　　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基　準　値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9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二酸化窒素（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NO</a:t>
                      </a:r>
                      <a:r>
                        <a:rPr lang="en-US" sz="1400" kern="100" baseline="-2500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0.04ppm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0.06ppm</a:t>
                      </a:r>
                      <a:r>
                        <a:rPr lang="ja-JP" sz="1400" kern="100" dirty="0" err="1">
                          <a:effectLst/>
                          <a:latin typeface="+mn-ea"/>
                          <a:ea typeface="+mn-ea"/>
                        </a:rPr>
                        <a:t>までの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ゾーン内またはそれ以下であること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浮遊粒子状物質（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SPM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0.10mg/m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以下であり、かつ１時間値が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0.20mg/m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403648" y="32849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備考：１</a:t>
            </a:r>
            <a:r>
              <a:rPr lang="en-US" altLang="ja-JP" sz="1200" dirty="0">
                <a:latin typeface="+mn-ea"/>
              </a:rPr>
              <a:t>ppm</a:t>
            </a:r>
            <a:r>
              <a:rPr lang="ja-JP" altLang="en-US" sz="1200" dirty="0">
                <a:latin typeface="+mn-ea"/>
              </a:rPr>
              <a:t>とは１</a:t>
            </a:r>
            <a:r>
              <a:rPr lang="en-US" altLang="ja-JP" sz="1200" dirty="0">
                <a:latin typeface="+mn-ea"/>
              </a:rPr>
              <a:t>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>
                <a:latin typeface="+mn-ea"/>
              </a:rPr>
              <a:t>の大気中に１</a:t>
            </a:r>
            <a:r>
              <a:rPr lang="en-US" altLang="ja-JP" sz="1200" dirty="0">
                <a:latin typeface="+mn-ea"/>
              </a:rPr>
              <a:t>cm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 err="1">
                <a:latin typeface="+mn-ea"/>
              </a:rPr>
              <a:t>の汚</a:t>
            </a:r>
            <a:r>
              <a:rPr lang="ja-JP" altLang="en-US" sz="1200" dirty="0">
                <a:latin typeface="+mn-ea"/>
              </a:rPr>
              <a:t>染物質が存在する場合の濃度を示す。</a:t>
            </a:r>
          </a:p>
          <a:p>
            <a:r>
              <a:rPr lang="ja-JP" altLang="en-US" sz="1200" dirty="0">
                <a:latin typeface="+mn-ea"/>
              </a:rPr>
              <a:t>　　　　 １</a:t>
            </a:r>
            <a:r>
              <a:rPr lang="en-US" altLang="ja-JP" sz="1200" dirty="0" err="1">
                <a:latin typeface="+mn-ea"/>
              </a:rPr>
              <a:t>μg</a:t>
            </a:r>
            <a:r>
              <a:rPr lang="ja-JP" altLang="en-US" sz="1200" dirty="0">
                <a:latin typeface="+mn-ea"/>
              </a:rPr>
              <a:t>（マイクログラム） ＝ </a:t>
            </a:r>
            <a:r>
              <a:rPr lang="en-US" altLang="ja-JP" sz="1200" dirty="0">
                <a:latin typeface="+mn-ea"/>
              </a:rPr>
              <a:t>0.001mg </a:t>
            </a:r>
            <a:r>
              <a:rPr lang="ja-JP" altLang="en-US" sz="1200" dirty="0">
                <a:latin typeface="+mn-ea"/>
              </a:rPr>
              <a:t>＝ </a:t>
            </a:r>
            <a:r>
              <a:rPr lang="en-US" altLang="ja-JP" sz="1200" dirty="0">
                <a:latin typeface="+mn-ea"/>
              </a:rPr>
              <a:t>0.000001g</a:t>
            </a:r>
            <a:r>
              <a:rPr lang="ja-JP" altLang="en-US" sz="1200" dirty="0">
                <a:latin typeface="+mn-ea"/>
              </a:rPr>
              <a:t>＝</a:t>
            </a:r>
            <a:r>
              <a:rPr lang="en-US" altLang="ja-JP" sz="1200" dirty="0">
                <a:latin typeface="+mn-ea"/>
              </a:rPr>
              <a:t>100</a:t>
            </a:r>
            <a:r>
              <a:rPr lang="ja-JP" altLang="en-US" sz="1200" dirty="0">
                <a:latin typeface="+mn-ea"/>
              </a:rPr>
              <a:t>万分の１</a:t>
            </a:r>
            <a:r>
              <a:rPr lang="en-US" altLang="ja-JP" sz="1200" dirty="0">
                <a:latin typeface="+mn-ea"/>
              </a:rPr>
              <a:t>g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5730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1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</a:t>
            </a:r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評価</a:t>
            </a:r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方法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870340"/>
            <a:ext cx="85344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kern="100" dirty="0">
                <a:latin typeface="+mn-ea"/>
                <a:cs typeface="Times New Roman"/>
              </a:rPr>
              <a:t>(1)</a:t>
            </a:r>
            <a:r>
              <a:rPr lang="ja-JP" altLang="en-US" sz="1600" kern="100" dirty="0">
                <a:latin typeface="+mn-ea"/>
                <a:cs typeface="Times New Roman"/>
              </a:rPr>
              <a:t>長期的評価</a:t>
            </a: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ア </a:t>
            </a:r>
            <a:r>
              <a:rPr lang="en-US" altLang="ja-JP" sz="1600" kern="100" dirty="0">
                <a:latin typeface="+mn-ea"/>
                <a:cs typeface="Times New Roman"/>
              </a:rPr>
              <a:t>NO2</a:t>
            </a:r>
            <a:r>
              <a:rPr lang="ja-JP" altLang="en-US" sz="1600" kern="100" dirty="0">
                <a:latin typeface="+mn-ea"/>
                <a:cs typeface="Times New Roman"/>
              </a:rPr>
              <a:t>（年間</a:t>
            </a:r>
            <a:r>
              <a:rPr lang="en-US" altLang="ja-JP" sz="1600" kern="100" dirty="0">
                <a:latin typeface="+mn-ea"/>
                <a:cs typeface="Times New Roman"/>
              </a:rPr>
              <a:t>98</a:t>
            </a:r>
            <a:r>
              <a:rPr lang="ja-JP" altLang="en-US" sz="1600" kern="100" dirty="0">
                <a:latin typeface="+mn-ea"/>
                <a:cs typeface="Times New Roman"/>
              </a:rPr>
              <a:t>％値）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年間の１日平均値のうち、低い方から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％に相当する値（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日分の測定値がある場合、低い方から</a:t>
            </a:r>
            <a:r>
              <a:rPr lang="en-US" altLang="ja-JP" sz="1400" dirty="0">
                <a:latin typeface="+mn-ea"/>
              </a:rPr>
              <a:t>358</a:t>
            </a:r>
            <a:r>
              <a:rPr lang="ja-JP" altLang="en-US" sz="1400" dirty="0">
                <a:latin typeface="+mn-ea"/>
              </a:rPr>
              <a:t>番目の値）を環境基準と比較して評価を行う。</a:t>
            </a:r>
          </a:p>
          <a:p>
            <a:endParaRPr lang="ja-JP" altLang="en-US" sz="1400" dirty="0">
              <a:latin typeface="+mn-ea"/>
            </a:endParaRP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イ </a:t>
            </a:r>
            <a:r>
              <a:rPr lang="en-US" altLang="ja-JP" sz="1600" kern="100" dirty="0">
                <a:latin typeface="+mn-ea"/>
                <a:cs typeface="Times New Roman"/>
              </a:rPr>
              <a:t>SPM</a:t>
            </a:r>
            <a:r>
              <a:rPr lang="ja-JP" altLang="en-US" sz="1600" kern="100" dirty="0">
                <a:latin typeface="+mn-ea"/>
                <a:cs typeface="Times New Roman"/>
              </a:rPr>
              <a:t>（年間２％除外値）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年間の１日平均値のうち、高い方から２％の範囲にあるもの（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日分の測定値がある場合、高い方から７日分の測定値）を除外した後の最高値を環境基準と比較して評価を行う</a:t>
            </a:r>
            <a:r>
              <a:rPr lang="ja-JP" altLang="en-US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marL="360000"/>
            <a:r>
              <a:rPr lang="ja-JP" altLang="en-US" sz="1400" u="sng" dirty="0" smtClean="0">
                <a:solidFill>
                  <a:srgbClr val="FF0000"/>
                </a:solidFill>
                <a:latin typeface="+mn-ea"/>
              </a:rPr>
              <a:t>ただし</a:t>
            </a:r>
            <a:r>
              <a:rPr lang="ja-JP" altLang="en-US" sz="1400" u="sng" dirty="0">
                <a:solidFill>
                  <a:srgbClr val="FF0000"/>
                </a:solidFill>
                <a:latin typeface="+mn-ea"/>
              </a:rPr>
              <a:t>、１日平均値について環境基準を超える日が２日以上連続した場合は、環境基準を達成しなかったものとする</a:t>
            </a:r>
            <a:r>
              <a:rPr lang="ja-JP" altLang="en-US" sz="1400" dirty="0">
                <a:latin typeface="+mn-ea"/>
              </a:rPr>
              <a:t>。　</a:t>
            </a:r>
          </a:p>
          <a:p>
            <a:r>
              <a:rPr lang="ja-JP" altLang="en-US" sz="1400" dirty="0">
                <a:latin typeface="+mn-ea"/>
              </a:rPr>
              <a:t>　　</a:t>
            </a:r>
          </a:p>
          <a:p>
            <a:r>
              <a:rPr lang="en-US" altLang="ja-JP" sz="1400" dirty="0">
                <a:latin typeface="+mn-ea"/>
              </a:rPr>
              <a:t>(2)</a:t>
            </a:r>
            <a:r>
              <a:rPr lang="ja-JP" altLang="en-US" sz="1400" dirty="0">
                <a:latin typeface="+mn-ea"/>
              </a:rPr>
              <a:t>短期的評価（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）</a:t>
            </a:r>
          </a:p>
          <a:p>
            <a:pPr marL="360000"/>
            <a:r>
              <a:rPr lang="ja-JP" altLang="en-US" sz="1400" dirty="0">
                <a:latin typeface="+mn-ea"/>
              </a:rPr>
              <a:t>測定を行った日の１時間値または１日平均値について、環境基準と比較して評価を行う。</a:t>
            </a:r>
          </a:p>
        </p:txBody>
      </p:sp>
    </p:spTree>
    <p:extLst>
      <p:ext uri="{BB962C8B-B14F-4D97-AF65-F5344CB8AC3E}">
        <p14:creationId xmlns:p14="http://schemas.microsoft.com/office/powerpoint/2010/main" val="30229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11934" y="1125233"/>
            <a:ext cx="8928000" cy="5467523"/>
          </a:xfrm>
          <a:prstGeom prst="roundRect">
            <a:avLst>
              <a:gd name="adj" fmla="val 5217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  <a:tabLst>
                <a:tab pos="0" algn="l"/>
              </a:tabLst>
            </a:pPr>
            <a:endParaRPr lang="en-US" altLang="ja-JP" sz="2200" dirty="0" smtClean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540" y="106778"/>
            <a:ext cx="871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１．</a:t>
            </a:r>
            <a:r>
              <a:rPr lang="ja-JP" altLang="ja-JP" sz="2400" dirty="0" smtClean="0">
                <a:latin typeface="+mn-ea"/>
              </a:rPr>
              <a:t>大阪府</a:t>
            </a:r>
            <a:r>
              <a:rPr lang="ja-JP" altLang="ja-JP" sz="2400" dirty="0">
                <a:latin typeface="+mn-ea"/>
              </a:rPr>
              <a:t>自動車</a:t>
            </a:r>
            <a:r>
              <a:rPr lang="en-US" altLang="ja-JP" sz="2400" dirty="0">
                <a:latin typeface="+mn-ea"/>
              </a:rPr>
              <a:t>NO</a:t>
            </a:r>
            <a:r>
              <a:rPr lang="ja-JP" altLang="ja-JP" sz="2400" dirty="0">
                <a:latin typeface="+mn-ea"/>
              </a:rPr>
              <a:t>ｘ・</a:t>
            </a:r>
            <a:r>
              <a:rPr lang="en-US" altLang="ja-JP" sz="2400" dirty="0">
                <a:latin typeface="+mn-ea"/>
              </a:rPr>
              <a:t>PM</a:t>
            </a:r>
            <a:r>
              <a:rPr lang="ja-JP" altLang="ja-JP" sz="2400" dirty="0">
                <a:latin typeface="+mn-ea"/>
              </a:rPr>
              <a:t>総量削減計画〔第３次</a:t>
            </a:r>
            <a:r>
              <a:rPr lang="ja-JP" altLang="ja-JP" sz="2400" dirty="0" smtClean="0">
                <a:latin typeface="+mn-ea"/>
              </a:rPr>
              <a:t>〕</a:t>
            </a:r>
            <a:r>
              <a:rPr lang="ja-JP" altLang="en-US" sz="2400" dirty="0" smtClean="0">
                <a:latin typeface="+mn-ea"/>
              </a:rPr>
              <a:t>の目標について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55" y="2726735"/>
            <a:ext cx="2915135" cy="33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12199" y="2673126"/>
            <a:ext cx="6004017" cy="77845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174625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37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市町の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監視測定局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（府内約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100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箇所）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加えて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74625"/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交差点等も含めた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すべて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地点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2132" y="6136114"/>
            <a:ext cx="217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dirty="0" smtClean="0"/>
              <a:t>対策地域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37</a:t>
            </a:r>
            <a:r>
              <a:rPr lang="ja-JP" altLang="ja-JP" sz="1600" dirty="0" smtClean="0"/>
              <a:t>市町</a:t>
            </a:r>
            <a:r>
              <a:rPr lang="ja-JP" altLang="en-US" sz="1600" dirty="0" smtClean="0"/>
              <a:t>）</a:t>
            </a:r>
            <a:endParaRPr lang="ja-JP" altLang="ja-JP" sz="16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7087"/>
              </p:ext>
            </p:extLst>
          </p:nvPr>
        </p:nvGraphicFramePr>
        <p:xfrm>
          <a:off x="632763" y="4031158"/>
          <a:ext cx="5654724" cy="1502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5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区　</a:t>
                      </a:r>
                      <a:r>
                        <a:rPr lang="ja-JP" sz="1600" kern="100" dirty="0" smtClean="0">
                          <a:effectLst/>
                        </a:rPr>
                        <a:t>分</a:t>
                      </a:r>
                      <a:endParaRPr lang="ja-JP" sz="16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spc="0" dirty="0" smtClean="0">
                          <a:effectLst/>
                        </a:rPr>
                        <a:t>2009</a:t>
                      </a:r>
                      <a:r>
                        <a:rPr lang="ja-JP" altLang="en-US" sz="1800" kern="100" spc="0" dirty="0" smtClean="0">
                          <a:effectLst/>
                        </a:rPr>
                        <a:t>（</a:t>
                      </a:r>
                      <a:r>
                        <a:rPr lang="en-US" altLang="ja-JP" sz="1800" kern="100" spc="0" dirty="0" smtClean="0">
                          <a:effectLst/>
                        </a:rPr>
                        <a:t>H21</a:t>
                      </a:r>
                      <a:r>
                        <a:rPr lang="ja-JP" altLang="en-US" sz="1800" kern="100" spc="0" dirty="0" smtClean="0">
                          <a:effectLst/>
                        </a:rPr>
                        <a:t>）</a:t>
                      </a:r>
                      <a:endParaRPr lang="ja-JP" sz="1800" kern="100" spc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基準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2015</a:t>
                      </a:r>
                      <a:r>
                        <a:rPr lang="ja-JP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ja-JP" sz="1800" kern="100" dirty="0" smtClean="0">
                          <a:effectLst/>
                        </a:rPr>
                        <a:t>H27</a:t>
                      </a:r>
                      <a:r>
                        <a:rPr lang="ja-JP" altLang="en-US" sz="1800" kern="100" dirty="0" smtClean="0">
                          <a:effectLst/>
                        </a:rPr>
                        <a:t>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目標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2020</a:t>
                      </a:r>
                      <a:r>
                        <a:rPr lang="ja-JP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ja-JP" sz="1800" kern="100" dirty="0" smtClean="0">
                          <a:effectLst/>
                        </a:rPr>
                        <a:t>R</a:t>
                      </a:r>
                      <a:r>
                        <a:rPr lang="en-US" sz="1800" kern="100" dirty="0" smtClean="0">
                          <a:effectLst/>
                        </a:rPr>
                        <a:t>2</a:t>
                      </a:r>
                      <a:r>
                        <a:rPr lang="ja-JP" altLang="en-US" sz="1800" kern="100" dirty="0" smtClean="0">
                          <a:effectLst/>
                        </a:rPr>
                        <a:t>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目標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</a:rPr>
                        <a:t>　</a:t>
                      </a:r>
                      <a:r>
                        <a:rPr lang="en-US" sz="2000" kern="100" dirty="0" smtClean="0">
                          <a:effectLst/>
                        </a:rPr>
                        <a:t>NOx</a:t>
                      </a:r>
                      <a:r>
                        <a:rPr lang="ja-JP" sz="2000" kern="100" dirty="0" smtClean="0">
                          <a:effectLst/>
                        </a:rPr>
                        <a:t>排出量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18,130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14,420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11,220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 smtClean="0">
                          <a:effectLst/>
                        </a:rPr>
                        <a:t>　</a:t>
                      </a:r>
                      <a:r>
                        <a:rPr lang="en-US" sz="2000" kern="100" dirty="0" smtClean="0">
                          <a:effectLst/>
                        </a:rPr>
                        <a:t>PM</a:t>
                      </a:r>
                      <a:r>
                        <a:rPr lang="ja-JP" sz="2000" kern="100" dirty="0" smtClean="0">
                          <a:effectLst/>
                        </a:rPr>
                        <a:t>排出量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 </a:t>
                      </a:r>
                      <a:r>
                        <a:rPr lang="en-US" sz="2000" kern="100" dirty="0" smtClean="0">
                          <a:effectLst/>
                        </a:rPr>
                        <a:t>910</a:t>
                      </a:r>
                      <a:endParaRPr lang="ja-JP" sz="20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670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622132" y="595288"/>
            <a:ext cx="259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 [</a:t>
            </a:r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 smtClean="0">
                <a:latin typeface="+mn-ea"/>
              </a:rPr>
              <a:t>6</a:t>
            </a:r>
            <a:r>
              <a:rPr lang="ja-JP" altLang="en-US" dirty="0" smtClean="0">
                <a:latin typeface="+mn-ea"/>
              </a:rPr>
              <a:t>月策定</a:t>
            </a:r>
            <a:r>
              <a:rPr lang="en-US" altLang="ja-JP" dirty="0" smtClean="0">
                <a:latin typeface="+mn-ea"/>
              </a:rPr>
              <a:t>]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15268" y="3737822"/>
            <a:ext cx="13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単位：トン</a:t>
            </a:r>
            <a:endParaRPr lang="ja-JP" altLang="ja-JP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5896" y="1125233"/>
            <a:ext cx="8924038" cy="15311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 smtClean="0">
                <a:latin typeface="+mn-ea"/>
              </a:rPr>
              <a:t>①（大気環境）</a:t>
            </a:r>
            <a:r>
              <a:rPr lang="ja-JP" altLang="en-US" sz="2400" u="sng" dirty="0" smtClean="0">
                <a:latin typeface="+mn-ea"/>
              </a:rPr>
              <a:t>濃度</a:t>
            </a:r>
            <a:r>
              <a:rPr lang="ja-JP" altLang="en-US" sz="2400" dirty="0" smtClean="0">
                <a:latin typeface="+mn-ea"/>
              </a:rPr>
              <a:t>の目標</a:t>
            </a:r>
            <a:endParaRPr lang="en-US" altLang="ja-JP" sz="2400" dirty="0" smtClean="0">
              <a:latin typeface="+mn-ea"/>
            </a:endParaRPr>
          </a:p>
          <a:p>
            <a:pPr marL="442913" indent="-325438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　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27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までに</a:t>
            </a:r>
            <a:r>
              <a:rPr lang="ja-JP" altLang="ja-JP" sz="2000" dirty="0" smtClean="0">
                <a:latin typeface="+mn-ea"/>
              </a:rPr>
              <a:t>、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ja-JP" sz="2000" dirty="0" smtClean="0">
                <a:latin typeface="+mn-ea"/>
              </a:rPr>
              <a:t>及び</a:t>
            </a:r>
            <a:r>
              <a:rPr lang="en-US" altLang="ja-JP" sz="2000" dirty="0" smtClean="0">
                <a:latin typeface="+mn-ea"/>
              </a:rPr>
              <a:t>SPM</a:t>
            </a:r>
            <a:r>
              <a:rPr lang="ja-JP" altLang="ja-JP" sz="2000" dirty="0" smtClean="0">
                <a:latin typeface="+mn-ea"/>
              </a:rPr>
              <a:t>に係る大気</a:t>
            </a:r>
            <a:r>
              <a:rPr lang="ja-JP" altLang="ja-JP" sz="2000" dirty="0">
                <a:latin typeface="+mn-ea"/>
              </a:rPr>
              <a:t>環境</a:t>
            </a:r>
            <a:r>
              <a:rPr lang="ja-JP" altLang="ja-JP" sz="2000" dirty="0" smtClean="0">
                <a:latin typeface="+mn-ea"/>
              </a:rPr>
              <a:t>基準を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すべて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の監視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測定局</a:t>
            </a:r>
            <a:r>
              <a:rPr lang="ja-JP" altLang="ja-JP" sz="2000" dirty="0">
                <a:latin typeface="+mn-ea"/>
              </a:rPr>
              <a:t>において継続的・安定的に</a:t>
            </a:r>
            <a:r>
              <a:rPr lang="ja-JP" altLang="ja-JP" sz="2000" dirty="0" smtClean="0">
                <a:latin typeface="+mn-ea"/>
              </a:rPr>
              <a:t>達成</a:t>
            </a:r>
            <a:endParaRPr lang="en-US" altLang="ja-JP" sz="2000" dirty="0" smtClean="0">
              <a:latin typeface="+mn-ea"/>
            </a:endParaRPr>
          </a:p>
          <a:p>
            <a:pPr marL="261938" indent="-144463">
              <a:spcAft>
                <a:spcPts val="1200"/>
              </a:spcAft>
            </a:pPr>
            <a:r>
              <a:rPr lang="ja-JP" altLang="en-US" sz="2000" dirty="0" smtClean="0">
                <a:latin typeface="+mn-ea"/>
              </a:rPr>
              <a:t>　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令和２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年度まで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に</a:t>
            </a:r>
            <a:r>
              <a:rPr lang="ja-JP" altLang="ja-JP" sz="2000" dirty="0">
                <a:latin typeface="+mn-ea"/>
              </a:rPr>
              <a:t>、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対策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地域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37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市町）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全体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ja-JP" altLang="ja-JP" sz="2000" dirty="0" smtClean="0">
                <a:latin typeface="+mn-ea"/>
              </a:rPr>
              <a:t>で</a:t>
            </a:r>
            <a:r>
              <a:rPr lang="ja-JP" altLang="ja-JP" sz="2000" dirty="0">
                <a:latin typeface="+mn-ea"/>
              </a:rPr>
              <a:t>大気環境基準を</a:t>
            </a:r>
            <a:r>
              <a:rPr lang="ja-JP" altLang="ja-JP" sz="2000" dirty="0" smtClean="0">
                <a:latin typeface="+mn-ea"/>
              </a:rPr>
              <a:t>達成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934" y="3541536"/>
            <a:ext cx="4604082" cy="6086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 smtClean="0">
                <a:latin typeface="+mn-ea"/>
              </a:rPr>
              <a:t>②（自動車からの）</a:t>
            </a:r>
            <a:r>
              <a:rPr lang="ja-JP" altLang="en-US" sz="2400" u="sng" dirty="0" smtClean="0">
                <a:latin typeface="+mn-ea"/>
              </a:rPr>
              <a:t>排出量</a:t>
            </a:r>
            <a:r>
              <a:rPr lang="ja-JP" altLang="en-US" sz="2400" dirty="0" smtClean="0">
                <a:latin typeface="+mn-ea"/>
              </a:rPr>
              <a:t>の目標</a:t>
            </a:r>
            <a:endParaRPr lang="ja-JP" altLang="ja-JP" sz="24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934" y="5644083"/>
            <a:ext cx="6980346" cy="7428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/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年度から令和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年度まで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の削減量は</a:t>
            </a:r>
            <a:r>
              <a:rPr lang="ja-JP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1938" indent="-144463"/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kern="1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NOx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6,910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トン（約４割減）、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PM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240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トン（約３割減）</a:t>
            </a:r>
            <a:endParaRPr lang="en-US" altLang="ja-JP" sz="2000" kern="1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1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72799"/>
            <a:ext cx="7200800" cy="418250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195254" y="1114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 smtClean="0">
                <a:latin typeface="+mn-ea"/>
              </a:rPr>
              <a:t>二酸化窒素（</a:t>
            </a:r>
            <a:r>
              <a:rPr lang="en-US" altLang="ja-JP" sz="2400" dirty="0" smtClean="0">
                <a:latin typeface="+mn-ea"/>
              </a:rPr>
              <a:t>NO</a:t>
            </a:r>
            <a:r>
              <a:rPr lang="en-US" altLang="ja-JP" sz="2400" baseline="-25000" dirty="0" smtClean="0">
                <a:latin typeface="+mn-ea"/>
              </a:rPr>
              <a:t>2</a:t>
            </a:r>
            <a:r>
              <a:rPr lang="ja-JP" altLang="en-US" sz="2400" dirty="0" smtClean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1521659"/>
            <a:ext cx="7776864" cy="323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en-US" altLang="ja-JP" u="sng" dirty="0" smtClean="0">
                <a:latin typeface="+mn-ea"/>
              </a:rPr>
              <a:t>N</a:t>
            </a:r>
            <a:r>
              <a:rPr lang="en-US" altLang="ja-JP" u="sng" dirty="0">
                <a:latin typeface="+mn-ea"/>
              </a:rPr>
              <a:t>O</a:t>
            </a:r>
            <a:r>
              <a:rPr lang="en-US" altLang="ja-JP" sz="1400" u="sng" dirty="0" smtClean="0">
                <a:latin typeface="+mn-ea"/>
              </a:rPr>
              <a:t>2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環境基準達成状況の</a:t>
            </a:r>
            <a:r>
              <a:rPr lang="ja-JP" altLang="ja-JP" u="sng" dirty="0" smtClean="0">
                <a:latin typeface="+mn-ea"/>
              </a:rPr>
              <a:t>推移（</a:t>
            </a:r>
            <a:r>
              <a:rPr lang="ja-JP" altLang="ja-JP" u="sng" dirty="0">
                <a:latin typeface="+mn-ea"/>
              </a:rPr>
              <a:t>年間</a:t>
            </a:r>
            <a:r>
              <a:rPr lang="en-US" altLang="ja-JP" u="sng" dirty="0">
                <a:latin typeface="+mn-ea"/>
              </a:rPr>
              <a:t>98%</a:t>
            </a:r>
            <a:r>
              <a:rPr lang="ja-JP" altLang="ja-JP" u="sng" dirty="0">
                <a:latin typeface="+mn-ea"/>
              </a:rPr>
              <a:t>値の分布状況）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11760" y="5949280"/>
            <a:ext cx="5313866" cy="864096"/>
            <a:chOff x="2569998" y="5661248"/>
            <a:chExt cx="5313866" cy="864096"/>
          </a:xfrm>
        </p:grpSpPr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2663792" y="5661248"/>
              <a:ext cx="5220072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を超えた測定局数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環境基準非達成局）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から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のゾーン内</a:t>
              </a:r>
              <a:r>
                <a:rPr lang="ja-JP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の測定局数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 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未満の測定局数（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69998" y="5755282"/>
              <a:ext cx="114300" cy="610870"/>
              <a:chOff x="6714" y="6683"/>
              <a:chExt cx="180" cy="962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6714" y="6683"/>
                <a:ext cx="180" cy="180"/>
              </a:xfrm>
              <a:prstGeom prst="rect">
                <a:avLst/>
              </a:prstGeom>
              <a:solidFill>
                <a:schemeClr val="tx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6714" y="7098"/>
                <a:ext cx="180" cy="180"/>
              </a:xfrm>
              <a:prstGeom prst="rect">
                <a:avLst/>
              </a:prstGeom>
              <a:solidFill>
                <a:schemeClr val="bg1">
                  <a:lumMod val="7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44"/>
              <p:cNvSpPr>
                <a:spLocks noChangeArrowheads="1"/>
              </p:cNvSpPr>
              <p:nvPr/>
            </p:nvSpPr>
            <p:spPr bwMode="auto">
              <a:xfrm>
                <a:off x="6714" y="7465"/>
                <a:ext cx="180" cy="180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22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9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76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3" y="1809520"/>
            <a:ext cx="8624545" cy="478783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495" y="1483602"/>
            <a:ext cx="8172400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 smtClean="0">
                <a:latin typeface="+mn-ea"/>
              </a:rPr>
              <a:t>平成</a:t>
            </a:r>
            <a:r>
              <a:rPr lang="en-US" altLang="ja-JP" sz="2000" u="sng" dirty="0">
                <a:latin typeface="+mn-ea"/>
              </a:rPr>
              <a:t>30</a:t>
            </a:r>
            <a:r>
              <a:rPr lang="ja-JP" altLang="en-US" sz="2000" u="sng" dirty="0" smtClean="0">
                <a:latin typeface="+mn-ea"/>
              </a:rPr>
              <a:t>年度における</a:t>
            </a:r>
            <a:r>
              <a:rPr lang="en-US" altLang="ja-JP" sz="2000" u="sng" dirty="0" smtClean="0">
                <a:latin typeface="+mn-ea"/>
              </a:rPr>
              <a:t>NO</a:t>
            </a:r>
            <a:r>
              <a:rPr lang="en-US" altLang="ja-JP" sz="1600" u="sng" dirty="0" smtClean="0">
                <a:latin typeface="+mn-ea"/>
              </a:rPr>
              <a:t>2</a:t>
            </a:r>
            <a:r>
              <a:rPr lang="ja-JP" altLang="en-US" sz="2000" u="sng" dirty="0" smtClean="0">
                <a:latin typeface="+mn-ea"/>
              </a:rPr>
              <a:t>長期評価値（年間</a:t>
            </a:r>
            <a:r>
              <a:rPr lang="en-US" altLang="ja-JP" sz="2000" u="sng" dirty="0" smtClean="0">
                <a:latin typeface="+mn-ea"/>
              </a:rPr>
              <a:t>98</a:t>
            </a:r>
            <a:r>
              <a:rPr lang="ja-JP" altLang="en-US" sz="2000" u="sng" dirty="0" smtClean="0">
                <a:latin typeface="+mn-ea"/>
              </a:rPr>
              <a:t>％値）の上位</a:t>
            </a:r>
            <a:r>
              <a:rPr lang="en-US" altLang="ja-JP" sz="2000" u="sng" dirty="0" smtClean="0">
                <a:latin typeface="+mn-ea"/>
              </a:rPr>
              <a:t>5</a:t>
            </a:r>
            <a:r>
              <a:rPr lang="ja-JP" altLang="en-US" sz="2000" u="sng" dirty="0" smtClean="0">
                <a:latin typeface="+mn-ea"/>
              </a:rPr>
              <a:t>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1260" y="872776"/>
            <a:ext cx="4899012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30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0.046ppm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468560" y="8653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）の高濃度</a:t>
            </a:r>
            <a:r>
              <a:rPr lang="ja-JP" altLang="en-US" sz="2400" dirty="0" smtClean="0">
                <a:latin typeface="+mn-ea"/>
              </a:rPr>
              <a:t>上位局</a:t>
            </a:r>
            <a:endParaRPr lang="ja-JP" altLang="en-US" sz="24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4165844"/>
            <a:ext cx="1008112" cy="333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0.046</a:t>
            </a:r>
            <a:endParaRPr lang="ja-JP" altLang="ja-JP" dirty="0">
              <a:latin typeface="+mn-ea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107504" y="2996952"/>
            <a:ext cx="936104" cy="36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9632" y="2276390"/>
            <a:ext cx="64087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u="sng" dirty="0" smtClean="0">
                <a:latin typeface="+mn-ea"/>
              </a:rPr>
              <a:t>緩やかな改善傾向、自排局は一般局より濃度が高い傾向</a:t>
            </a:r>
            <a:endParaRPr lang="ja-JP" altLang="ja-JP" u="sng" dirty="0">
              <a:latin typeface="+mn-ea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6084168" y="4869160"/>
            <a:ext cx="0" cy="864096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40" y="1760429"/>
            <a:ext cx="7053969" cy="395347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2128" y="1396062"/>
            <a:ext cx="6840272" cy="502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 smtClean="0">
                <a:latin typeface="+mn-ea"/>
              </a:rPr>
              <a:t>府内全局の</a:t>
            </a:r>
            <a:r>
              <a:rPr lang="en-US" altLang="ja-JP" u="sng" dirty="0" smtClean="0">
                <a:latin typeface="+mn-ea"/>
              </a:rPr>
              <a:t>SPM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</a:t>
            </a:r>
            <a:r>
              <a:rPr lang="ja-JP" altLang="ja-JP" u="sng" dirty="0" smtClean="0">
                <a:latin typeface="+mn-ea"/>
              </a:rPr>
              <a:t>状況</a:t>
            </a:r>
            <a:r>
              <a:rPr lang="ja-JP" altLang="en-US" u="sng" dirty="0" smtClean="0">
                <a:latin typeface="+mn-ea"/>
              </a:rPr>
              <a:t>（</a:t>
            </a:r>
            <a:r>
              <a:rPr lang="ja-JP" altLang="ja-JP" u="sng" dirty="0" smtClean="0">
                <a:latin typeface="+mn-ea"/>
              </a:rPr>
              <a:t>長期的</a:t>
            </a:r>
            <a:r>
              <a:rPr lang="ja-JP" altLang="ja-JP" u="sng" dirty="0">
                <a:latin typeface="+mn-ea"/>
              </a:rPr>
              <a:t>評価）の推移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691680" y="5673948"/>
            <a:ext cx="6624736" cy="1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日平均値の年間２％除外値が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超えた測定局数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(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上記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を除く測定局で２日以上連続して日平均値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が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㎥を超えた測定局数（環境基準非達成局）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u="sng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</a:t>
            </a:r>
            <a:r>
              <a:rPr lang="ja-JP" sz="1400" u="sng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基準達成局数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475656" y="5759544"/>
            <a:ext cx="114300" cy="921648"/>
            <a:chOff x="2873524" y="5513784"/>
            <a:chExt cx="114300" cy="921648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2873524" y="5513784"/>
              <a:ext cx="114300" cy="11430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873524" y="5834092"/>
              <a:ext cx="114300" cy="114300"/>
            </a:xfrm>
            <a:prstGeom prst="rect">
              <a:avLst/>
            </a:prstGeom>
            <a:solidFill>
              <a:schemeClr val="bg1">
                <a:lumMod val="75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2873524" y="6321132"/>
              <a:ext cx="114300" cy="114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28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3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4370" y="1141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）の環境基準達成</a:t>
            </a:r>
            <a:r>
              <a:rPr lang="ja-JP" altLang="en-US" sz="2400" dirty="0" smtClean="0">
                <a:latin typeface="+mn-ea"/>
              </a:rPr>
              <a:t>状況</a:t>
            </a:r>
            <a:endParaRPr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9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4" y="1993641"/>
            <a:ext cx="8746814" cy="460371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7674" y="1549844"/>
            <a:ext cx="8600487" cy="443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 smtClean="0">
                <a:latin typeface="+mn-ea"/>
              </a:rPr>
              <a:t>平成</a:t>
            </a:r>
            <a:r>
              <a:rPr lang="en-US" altLang="ja-JP" sz="2000" u="sng" dirty="0">
                <a:latin typeface="+mn-ea"/>
              </a:rPr>
              <a:t>30</a:t>
            </a:r>
            <a:r>
              <a:rPr lang="ja-JP" altLang="en-US" sz="2000" u="sng" dirty="0" smtClean="0">
                <a:latin typeface="+mn-ea"/>
              </a:rPr>
              <a:t>年度における</a:t>
            </a:r>
            <a:r>
              <a:rPr lang="en-US" altLang="ja-JP" sz="2000" u="sng" dirty="0" smtClean="0">
                <a:latin typeface="+mn-ea"/>
              </a:rPr>
              <a:t>SPM</a:t>
            </a:r>
            <a:r>
              <a:rPr lang="ja-JP" altLang="en-US" sz="2000" u="sng" dirty="0" smtClean="0">
                <a:latin typeface="+mn-ea"/>
              </a:rPr>
              <a:t>長期評価値（年間</a:t>
            </a:r>
            <a:r>
              <a:rPr lang="en-US" altLang="ja-JP" sz="2000" u="sng" dirty="0" smtClean="0">
                <a:latin typeface="+mn-ea"/>
              </a:rPr>
              <a:t>2</a:t>
            </a:r>
            <a:r>
              <a:rPr lang="ja-JP" altLang="en-US" sz="2000" u="sng" dirty="0" smtClean="0">
                <a:latin typeface="+mn-ea"/>
              </a:rPr>
              <a:t>％除外値）の上位</a:t>
            </a:r>
            <a:r>
              <a:rPr lang="en-US" altLang="ja-JP" sz="2000" u="sng" dirty="0" smtClean="0">
                <a:latin typeface="+mn-ea"/>
              </a:rPr>
              <a:t>5</a:t>
            </a:r>
            <a:r>
              <a:rPr lang="ja-JP" altLang="en-US" sz="2000" u="sng" dirty="0" smtClean="0">
                <a:latin typeface="+mn-ea"/>
              </a:rPr>
              <a:t>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872776"/>
            <a:ext cx="5155548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30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0.057mg/m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+mn-ea"/>
              </a:rPr>
              <a:t>3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742" y="11568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）の高濃度</a:t>
            </a:r>
            <a:r>
              <a:rPr lang="ja-JP" altLang="en-US" sz="2400" dirty="0" smtClean="0">
                <a:latin typeface="+mn-ea"/>
              </a:rPr>
              <a:t>上位局</a:t>
            </a:r>
            <a:endParaRPr lang="ja-JP" altLang="en-US" sz="2400" dirty="0">
              <a:latin typeface="+mn-ea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372200" y="2534051"/>
            <a:ext cx="0" cy="2016224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580112" y="4352789"/>
            <a:ext cx="1008112" cy="333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0.057</a:t>
            </a:r>
            <a:endParaRPr lang="ja-JP" altLang="ja-JP" dirty="0">
              <a:latin typeface="+mn-ea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4048" y="2252221"/>
            <a:ext cx="936104" cy="36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1198" y="2599011"/>
            <a:ext cx="524100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1600" spc="-150" dirty="0" smtClean="0">
                <a:latin typeface="+mn-ea"/>
              </a:rPr>
              <a:t>緩やかな改善傾向で、環境基準値を超過する可能性が十分低い</a:t>
            </a:r>
            <a:endParaRPr lang="ja-JP" altLang="ja-JP" sz="16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7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8" y="15846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＜参考＞　　　　自排局における発生源寄与割合の推計</a:t>
            </a:r>
            <a:endParaRPr lang="ja-JP" altLang="en-US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85392"/>
            <a:ext cx="4067944" cy="40071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85" y="2261456"/>
            <a:ext cx="4321119" cy="325584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11560" y="834964"/>
            <a:ext cx="7982544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自動車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由来は、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NO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+mn-ea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８割、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PM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は２割未満（二次生成が５割以上）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37760" y="5732137"/>
            <a:ext cx="217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NOx</a:t>
            </a:r>
            <a:r>
              <a:rPr lang="ja-JP" altLang="en-US" sz="2800" dirty="0" smtClean="0"/>
              <a:t>濃度</a:t>
            </a:r>
            <a:endParaRPr lang="ja-JP" altLang="ja-JP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36096" y="5732137"/>
            <a:ext cx="275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PM</a:t>
            </a:r>
            <a:r>
              <a:rPr lang="ja-JP" altLang="en-US" sz="2800" dirty="0" smtClean="0"/>
              <a:t>濃度</a:t>
            </a:r>
            <a:endParaRPr lang="ja-JP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2872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4968" y="663106"/>
            <a:ext cx="8927448" cy="25922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（１）評価手法（国において検討中）</a:t>
            </a:r>
            <a:endParaRPr lang="ja-JP" altLang="en-US" sz="2400" dirty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令和２年度</a:t>
            </a:r>
            <a:r>
              <a:rPr lang="ja-JP" altLang="en-US" sz="2000" dirty="0">
                <a:latin typeface="+mn-ea"/>
              </a:rPr>
              <a:t>目標は</a:t>
            </a:r>
            <a:r>
              <a:rPr lang="ja-JP" altLang="en-US" sz="2000" dirty="0" smtClean="0">
                <a:latin typeface="+mn-ea"/>
              </a:rPr>
              <a:t>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常時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監視測定局の測定</a:t>
            </a:r>
            <a:r>
              <a:rPr lang="ja-JP" altLang="en-US" sz="2000" dirty="0">
                <a:latin typeface="+mn-ea"/>
              </a:rPr>
              <a:t>に加えて</a:t>
            </a:r>
            <a:r>
              <a:rPr lang="ja-JP" altLang="en-US" sz="2000" dirty="0" smtClean="0">
                <a:latin typeface="+mn-ea"/>
              </a:rPr>
              <a:t>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数値計算（シミュレーション）</a:t>
            </a:r>
            <a:r>
              <a:rPr lang="ja-JP" altLang="en-US" sz="2000" u="sng" dirty="0" smtClean="0">
                <a:latin typeface="+mn-ea"/>
              </a:rPr>
              <a:t>や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簡易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測定の測定</a:t>
            </a:r>
            <a:r>
              <a:rPr lang="ja-JP" altLang="en-US" sz="2000" dirty="0" smtClean="0">
                <a:latin typeface="+mn-ea"/>
              </a:rPr>
              <a:t>を</a:t>
            </a:r>
            <a:r>
              <a:rPr lang="ja-JP" altLang="en-US" sz="2000" dirty="0">
                <a:latin typeface="+mn-ea"/>
              </a:rPr>
              <a:t>組み合わせて評価</a:t>
            </a:r>
            <a:r>
              <a:rPr lang="ja-JP" altLang="en-US" sz="2000" dirty="0" smtClean="0">
                <a:latin typeface="+mn-ea"/>
              </a:rPr>
              <a:t>。</a:t>
            </a:r>
            <a:endParaRPr lang="en-US" altLang="ja-JP" sz="2000" dirty="0" smtClean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数値計算手法や簡易測定の</a:t>
            </a:r>
            <a:r>
              <a:rPr lang="ja-JP" altLang="en-US" sz="2000" dirty="0">
                <a:latin typeface="+mn-ea"/>
              </a:rPr>
              <a:t>測定</a:t>
            </a:r>
            <a:r>
              <a:rPr lang="ja-JP" altLang="en-US" sz="2000" dirty="0" smtClean="0">
                <a:latin typeface="+mn-ea"/>
              </a:rPr>
              <a:t>方法は決まったが、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評価方法の詳細については今後検討予定</a:t>
            </a:r>
            <a:r>
              <a:rPr lang="ja-JP" altLang="en-US" sz="2000" dirty="0" smtClean="0">
                <a:latin typeface="+mn-ea"/>
              </a:rPr>
              <a:t>。</a:t>
            </a:r>
            <a:endParaRPr lang="en-US" altLang="ja-JP" sz="2000" dirty="0" smtClean="0">
              <a:latin typeface="+mn-ea"/>
            </a:endParaRPr>
          </a:p>
          <a:p>
            <a:pPr marL="265113" indent="-177800">
              <a:spcBef>
                <a:spcPts val="600"/>
              </a:spcBef>
            </a:pPr>
            <a:endParaRPr lang="ja-JP" altLang="en-US" sz="2000" dirty="0">
              <a:latin typeface="+mn-ea"/>
            </a:endParaRPr>
          </a:p>
          <a:p>
            <a:endParaRPr lang="ja-JP" altLang="en-US" sz="2000" dirty="0">
              <a:latin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96974" y="2492896"/>
            <a:ext cx="7003418" cy="2419167"/>
            <a:chOff x="2456670" y="1402861"/>
            <a:chExt cx="5349774" cy="22270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670" y="1402861"/>
              <a:ext cx="5349774" cy="16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456670" y="2934012"/>
              <a:ext cx="1544094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常時監視測定局</a:t>
              </a:r>
              <a:r>
                <a:rPr lang="en-US" altLang="ja-JP" sz="1600" dirty="0" smtClean="0">
                  <a:latin typeface="+mn-ea"/>
                </a:rPr>
                <a:t>】</a:t>
              </a:r>
            </a:p>
            <a:p>
              <a:pPr algn="ctr"/>
              <a:r>
                <a:rPr lang="ja-JP" altLang="en-US" sz="1400" dirty="0" smtClean="0">
                  <a:latin typeface="+mn-ea"/>
                </a:rPr>
                <a:t>環境基準値と比較する</a:t>
              </a:r>
              <a:endParaRPr lang="en-US" altLang="ja-JP" sz="1400" dirty="0" smtClean="0">
                <a:latin typeface="+mn-ea"/>
              </a:endParaRPr>
            </a:p>
            <a:p>
              <a:pPr algn="ctr"/>
              <a:r>
                <a:rPr lang="ja-JP" altLang="en-US" sz="1400" dirty="0" smtClean="0">
                  <a:latin typeface="+mn-ea"/>
                </a:rPr>
                <a:t>年間</a:t>
              </a:r>
              <a:r>
                <a:rPr lang="en-US" altLang="ja-JP" sz="1400" dirty="0" smtClean="0">
                  <a:latin typeface="+mn-ea"/>
                </a:rPr>
                <a:t>98</a:t>
              </a:r>
              <a:r>
                <a:rPr lang="ja-JP" altLang="en-US" sz="1400" dirty="0" smtClean="0">
                  <a:latin typeface="+mn-ea"/>
                </a:rPr>
                <a:t>％値を把握可能</a:t>
              </a:r>
              <a:r>
                <a:rPr lang="ja-JP" altLang="en-US" sz="1200" dirty="0" smtClean="0">
                  <a:latin typeface="+mn-ea"/>
                </a:rPr>
                <a:t>。</a:t>
              </a:r>
              <a:endParaRPr lang="en-US" altLang="ja-JP" sz="1200" dirty="0" smtClean="0">
                <a:latin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267479" y="2953074"/>
              <a:ext cx="1724396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数値計算手法</a:t>
              </a:r>
              <a:r>
                <a:rPr lang="en-US" altLang="ja-JP" sz="1600" dirty="0" smtClean="0">
                  <a:latin typeface="+mn-ea"/>
                </a:rPr>
                <a:t>】</a:t>
              </a:r>
            </a:p>
            <a:p>
              <a:r>
                <a:rPr lang="ja-JP" altLang="en-US" sz="1400" dirty="0" smtClean="0">
                  <a:latin typeface="+mn-ea"/>
                </a:rPr>
                <a:t>測定局の無い地点の濃度</a:t>
              </a:r>
              <a:endParaRPr lang="en-US" altLang="ja-JP" sz="1400" dirty="0" smtClean="0">
                <a:latin typeface="+mn-ea"/>
              </a:endParaRPr>
            </a:p>
            <a:p>
              <a:r>
                <a:rPr lang="ja-JP" altLang="en-US" sz="1400" dirty="0" smtClean="0">
                  <a:latin typeface="+mn-ea"/>
                </a:rPr>
                <a:t>状況を計算。精度には限界。</a:t>
              </a:r>
              <a:endParaRPr lang="en-US" altLang="ja-JP" sz="1400" dirty="0" smtClean="0">
                <a:latin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149217" y="2934013"/>
              <a:ext cx="1653467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r>
                <a:rPr lang="ja-JP" altLang="en-US" sz="1200" dirty="0" smtClean="0">
                  <a:latin typeface="+mn-ea"/>
                </a:rPr>
                <a:t>　　</a:t>
              </a:r>
              <a:r>
                <a:rPr lang="en-US" altLang="ja-JP" sz="1600" dirty="0" smtClean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簡易測定手法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r>
                <a:rPr lang="ja-JP" altLang="en-US" sz="1400" dirty="0" smtClean="0">
                  <a:latin typeface="+mn-ea"/>
                </a:rPr>
                <a:t>監視</a:t>
              </a:r>
              <a:r>
                <a:rPr lang="ja-JP" altLang="en-US" sz="1400" dirty="0">
                  <a:latin typeface="+mn-ea"/>
                </a:rPr>
                <a:t>測定局よりも容易</a:t>
              </a:r>
              <a:r>
                <a:rPr lang="ja-JP" altLang="en-US" sz="1400" dirty="0" smtClean="0">
                  <a:latin typeface="+mn-ea"/>
                </a:rPr>
                <a:t>に多く</a:t>
              </a:r>
              <a:r>
                <a:rPr lang="ja-JP" altLang="en-US" sz="1400" dirty="0">
                  <a:latin typeface="+mn-ea"/>
                </a:rPr>
                <a:t>の地点に設置可能</a:t>
              </a:r>
              <a:r>
                <a:rPr lang="ja-JP" altLang="en-US" sz="1400" dirty="0" smtClean="0">
                  <a:latin typeface="+mn-ea"/>
                </a:rPr>
                <a:t>。</a:t>
              </a:r>
              <a:endParaRPr lang="en-US" altLang="ja-JP" sz="1400" dirty="0" smtClean="0">
                <a:latin typeface="+mn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-72252" y="4912063"/>
            <a:ext cx="9324000" cy="1764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（２）スケジュール</a:t>
            </a:r>
            <a:endParaRPr lang="en-US" altLang="ja-JP" sz="24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R1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H31</a:t>
            </a:r>
            <a:r>
              <a:rPr lang="ja-JP" altLang="en-US" sz="2000" dirty="0" smtClean="0">
                <a:latin typeface="+mn-ea"/>
              </a:rPr>
              <a:t>）　評価のための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数値計算（シミュレーション）</a:t>
            </a:r>
            <a:r>
              <a:rPr lang="ja-JP" altLang="en-US" sz="2000" u="sng" dirty="0" smtClean="0">
                <a:latin typeface="+mn-ea"/>
              </a:rPr>
              <a:t>を実施</a:t>
            </a:r>
            <a:r>
              <a:rPr lang="ja-JP" altLang="en-US" sz="1600" dirty="0" smtClean="0">
                <a:latin typeface="+mn-ea"/>
              </a:rPr>
              <a:t>（国）</a:t>
            </a:r>
            <a:endParaRPr lang="en-US" altLang="ja-JP" sz="16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R2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H32</a:t>
            </a:r>
            <a:r>
              <a:rPr lang="ja-JP" altLang="en-US" sz="2000" dirty="0" smtClean="0">
                <a:latin typeface="+mn-ea"/>
              </a:rPr>
              <a:t>）　</a:t>
            </a:r>
            <a:r>
              <a:rPr lang="ja-JP" altLang="en-US" sz="2000" spc="-150" dirty="0" smtClean="0">
                <a:latin typeface="+mn-ea"/>
              </a:rPr>
              <a:t>数値計算で判定用基準値を超過した場合</a:t>
            </a:r>
            <a:r>
              <a:rPr lang="ja-JP" altLang="en-US" sz="2000" spc="-150" dirty="0">
                <a:latin typeface="+mn-ea"/>
              </a:rPr>
              <a:t>に</a:t>
            </a:r>
            <a:r>
              <a:rPr lang="ja-JP" altLang="en-US" sz="2000" u="sng" spc="-150" dirty="0" smtClean="0">
                <a:solidFill>
                  <a:srgbClr val="FF0000"/>
                </a:solidFill>
                <a:latin typeface="+mn-ea"/>
              </a:rPr>
              <a:t>再判定のための簡易測定を</a:t>
            </a:r>
            <a:r>
              <a:rPr lang="ja-JP" altLang="en-US" sz="2000" u="sng" spc="-150" dirty="0" smtClean="0">
                <a:latin typeface="+mn-ea"/>
              </a:rPr>
              <a:t>実施</a:t>
            </a:r>
            <a:endParaRPr lang="en-US" altLang="ja-JP" sz="2000" u="sng" spc="-150" dirty="0" smtClean="0">
              <a:latin typeface="+mn-ea"/>
            </a:endParaRPr>
          </a:p>
          <a:p>
            <a:pPr marL="261938">
              <a:spcBef>
                <a:spcPts val="300"/>
              </a:spcBef>
            </a:pPr>
            <a:r>
              <a:rPr lang="ja-JP" altLang="en-US" sz="1600" dirty="0" smtClean="0">
                <a:latin typeface="+mn-ea"/>
              </a:rPr>
              <a:t>　　　　 　　　（国から関係都府県に委託）</a:t>
            </a:r>
            <a:endParaRPr lang="en-US" altLang="ja-JP" sz="16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R3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H33</a:t>
            </a:r>
            <a:r>
              <a:rPr lang="ja-JP" altLang="en-US" sz="2000" dirty="0" smtClean="0">
                <a:latin typeface="+mn-ea"/>
              </a:rPr>
              <a:t>）　数値計算結果及び測定結果を踏まえ、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面的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評価</a:t>
            </a:r>
            <a:r>
              <a:rPr lang="ja-JP" altLang="en-US" sz="1600" u="sng" dirty="0" smtClean="0">
                <a:latin typeface="+mn-ea"/>
              </a:rPr>
              <a:t>（国及び関係都府県）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2492" y="10059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３．</a:t>
            </a:r>
            <a:r>
              <a:rPr lang="ja-JP" altLang="en-US" sz="2400" spc="-150" dirty="0">
                <a:latin typeface="+mn-ea"/>
              </a:rPr>
              <a:t>令和</a:t>
            </a:r>
            <a:r>
              <a:rPr lang="ja-JP" altLang="en-US" sz="2400" spc="-150" dirty="0" smtClean="0">
                <a:latin typeface="+mn-ea"/>
              </a:rPr>
              <a:t>２年度目標（対策地域全体における環境基準達成）の評価手法</a:t>
            </a:r>
            <a:endParaRPr lang="ja-JP" altLang="en-US" sz="24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8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584" y="734124"/>
            <a:ext cx="8820472" cy="517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大阪府で</a:t>
            </a:r>
            <a:r>
              <a:rPr lang="ja-JP" altLang="en-US" sz="2000" dirty="0">
                <a:latin typeface="+mn-ea"/>
              </a:rPr>
              <a:t>は</a:t>
            </a:r>
            <a:r>
              <a:rPr lang="ja-JP" altLang="en-US" sz="2000" dirty="0" smtClean="0">
                <a:latin typeface="+mn-ea"/>
              </a:rPr>
              <a:t>、交差点</a:t>
            </a:r>
            <a:r>
              <a:rPr lang="ja-JP" altLang="en-US" sz="2000" dirty="0">
                <a:latin typeface="+mn-ea"/>
              </a:rPr>
              <a:t>近傍等に</a:t>
            </a:r>
            <a:r>
              <a:rPr lang="ja-JP" altLang="en-US" sz="2000" dirty="0" smtClean="0">
                <a:latin typeface="+mn-ea"/>
              </a:rPr>
              <a:t>おける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濃度を把握するため、次の調査を実施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9296" y="1255181"/>
            <a:ext cx="892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 smtClean="0">
                <a:latin typeface="+mn-ea"/>
              </a:rPr>
              <a:t>○簡易測定（平成</a:t>
            </a:r>
            <a:r>
              <a:rPr lang="en-US" altLang="ja-JP" sz="2000" b="1" dirty="0" smtClean="0">
                <a:latin typeface="+mn-ea"/>
              </a:rPr>
              <a:t>24</a:t>
            </a:r>
            <a:r>
              <a:rPr lang="ja-JP" altLang="en-US" sz="2000" b="1" dirty="0" smtClean="0">
                <a:latin typeface="+mn-ea"/>
              </a:rPr>
              <a:t>年度～平成</a:t>
            </a:r>
            <a:r>
              <a:rPr lang="en-US" altLang="ja-JP" sz="2000" b="1" dirty="0" smtClean="0">
                <a:latin typeface="+mn-ea"/>
              </a:rPr>
              <a:t>30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b="1" dirty="0" smtClean="0">
              <a:latin typeface="+mn-ea"/>
            </a:endParaRPr>
          </a:p>
          <a:p>
            <a:pPr marL="1346200" indent="-1166813">
              <a:spcAft>
                <a:spcPts val="600"/>
              </a:spcAft>
            </a:pP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調査地点：国道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43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号、国道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25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号、国道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26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号、国道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308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号、大阪中央環状線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、大阪臨海線、大阪高槻京都線の</a:t>
            </a:r>
            <a:r>
              <a:rPr lang="en-US" altLang="ja-JP" sz="2000" u="sng" dirty="0" smtClean="0">
                <a:latin typeface="+mj-ea"/>
                <a:ea typeface="+mj-ea"/>
              </a:rPr>
              <a:t>22</a:t>
            </a:r>
            <a:r>
              <a:rPr lang="ja-JP" altLang="en-US" sz="2000" u="sng" dirty="0" smtClean="0">
                <a:latin typeface="+mj-ea"/>
                <a:ea typeface="+mj-ea"/>
              </a:rPr>
              <a:t>交差点</a:t>
            </a:r>
            <a:endParaRPr lang="en-US" altLang="ja-JP" sz="2000" u="sng" dirty="0" smtClean="0">
              <a:latin typeface="+mj-ea"/>
              <a:ea typeface="+mj-ea"/>
            </a:endParaRPr>
          </a:p>
          <a:p>
            <a:pPr marL="180000"/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選定根拠：平成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24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年度実施の数値計算手法による平成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32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年度の濃度予測結果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80000"/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</a:t>
            </a:r>
            <a:r>
              <a:rPr lang="ja-JP" altLang="en-US" sz="2000" u="sng" dirty="0" smtClean="0">
                <a:latin typeface="+mn-ea"/>
              </a:rPr>
              <a:t>交通渋滞発生箇所</a:t>
            </a:r>
            <a:endParaRPr lang="en-US" altLang="ja-JP" sz="2000" u="sng" dirty="0" smtClean="0">
              <a:latin typeface="+mn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63340" y="3889768"/>
          <a:ext cx="8640960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佃６交差点（大阪市西淀川区）から花園北交差点（大阪市西成区）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交差点の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②信号交差点間の中間点における道路端から５ｍ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下穂積２丁目西交差点（茨木市）から鳥飼和道交差点（摂津市）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佐堂町交差点（八尾市）から長吉長原東交差点（大阪市平野区）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39296" y="311997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 smtClean="0">
                <a:latin typeface="+mn-ea"/>
              </a:rPr>
              <a:t>○濃度予測（平成</a:t>
            </a:r>
            <a:r>
              <a:rPr lang="en-US" altLang="ja-JP" sz="2000" b="1" dirty="0" smtClean="0">
                <a:latin typeface="+mn-ea"/>
              </a:rPr>
              <a:t>28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dirty="0" smtClean="0">
              <a:latin typeface="+mn-ea"/>
            </a:endParaRPr>
          </a:p>
          <a:p>
            <a:pPr marL="1588"/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数値計算手法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よる平成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32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年度のＮＯ</a:t>
            </a:r>
            <a:r>
              <a:rPr lang="ja-JP" altLang="en-US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２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濃度予測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4312" y="6292176"/>
            <a:ext cx="8640960" cy="449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計算・評価手法は、</a:t>
            </a:r>
            <a:r>
              <a:rPr lang="ja-JP" altLang="en-US" dirty="0">
                <a:latin typeface="+mn-ea"/>
              </a:rPr>
              <a:t>「</a:t>
            </a:r>
            <a:r>
              <a:rPr lang="ja-JP" altLang="en-US" dirty="0" smtClean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窒素酸化物総量規制</a:t>
            </a:r>
            <a:r>
              <a:rPr lang="ja-JP" altLang="en-US" dirty="0" smtClean="0">
                <a:latin typeface="+mn-ea"/>
              </a:rPr>
              <a:t>マニュアル」 </a:t>
            </a:r>
            <a:r>
              <a:rPr lang="ja-JP" altLang="en-US" dirty="0">
                <a:latin typeface="+mn-ea"/>
              </a:rPr>
              <a:t>に</a:t>
            </a:r>
            <a:r>
              <a:rPr lang="ja-JP" altLang="en-US" dirty="0" smtClean="0">
                <a:latin typeface="+mn-ea"/>
              </a:rPr>
              <a:t>基づき実施。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340" y="126475"/>
            <a:ext cx="892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４．府における進行管理（常時監視局以外での評価・濃度推計）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35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6041</TotalTime>
  <Words>1261</Words>
  <PresentationFormat>画面に合わせる (4:3)</PresentationFormat>
  <Paragraphs>261</Paragraphs>
  <Slides>13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Meiryo UI</vt:lpstr>
      <vt:lpstr>ＭＳ Ｐゴシック</vt:lpstr>
      <vt:lpstr>ＭＳ Ｐ明朝</vt:lpstr>
      <vt:lpstr>ＭＳ ゴシック</vt:lpstr>
      <vt:lpstr>ＭＳ 明朝</vt:lpstr>
      <vt:lpstr>Arial</vt:lpstr>
      <vt:lpstr>Calibri</vt:lpstr>
      <vt:lpstr>Courier New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2018-09-04T00:08:23Z</cp:lastPrinted>
  <dcterms:created xsi:type="dcterms:W3CDTF">2015-05-08T02:07:56Z</dcterms:created>
  <dcterms:modified xsi:type="dcterms:W3CDTF">2019-09-09T00:17:24Z</dcterms:modified>
</cp:coreProperties>
</file>