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4"/>
  </p:notesMasterIdLst>
  <p:sldIdLst>
    <p:sldId id="256" r:id="rId2"/>
    <p:sldId id="288" r:id="rId3"/>
    <p:sldId id="289" r:id="rId4"/>
    <p:sldId id="309" r:id="rId5"/>
    <p:sldId id="305" r:id="rId6"/>
    <p:sldId id="293" r:id="rId7"/>
    <p:sldId id="286" r:id="rId8"/>
    <p:sldId id="287" r:id="rId9"/>
    <p:sldId id="297" r:id="rId10"/>
    <p:sldId id="284" r:id="rId11"/>
    <p:sldId id="306" r:id="rId12"/>
    <p:sldId id="298" r:id="rId13"/>
    <p:sldId id="285" r:id="rId14"/>
    <p:sldId id="300" r:id="rId15"/>
    <p:sldId id="294" r:id="rId16"/>
    <p:sldId id="303" r:id="rId17"/>
    <p:sldId id="301" r:id="rId18"/>
    <p:sldId id="304" r:id="rId19"/>
    <p:sldId id="302" r:id="rId20"/>
    <p:sldId id="308" r:id="rId21"/>
    <p:sldId id="307" r:id="rId22"/>
    <p:sldId id="292" r:id="rId2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FFFF00"/>
    <a:srgbClr val="FF3300"/>
    <a:srgbClr val="0000FF"/>
    <a:srgbClr val="FFCC00"/>
    <a:srgbClr val="FF66CC"/>
    <a:srgbClr val="0099FF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7" autoAdjust="0"/>
    <p:restoredTop sz="94245" autoAdjust="0"/>
  </p:normalViewPr>
  <p:slideViewPr>
    <p:cSldViewPr>
      <p:cViewPr>
        <p:scale>
          <a:sx n="100" d="100"/>
          <a:sy n="100" d="100"/>
        </p:scale>
        <p:origin x="-438" y="864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799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83568" y="21749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28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自動車排出窒素酸化物等の排出量の推計について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資料２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" y="1757362"/>
            <a:ext cx="8974426" cy="42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/>
              <a:t>年間走行量の推移〔対策地域〕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562824" y="5466432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03748" y="980727"/>
            <a:ext cx="4500500" cy="7734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走行量は平成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年度から４％減少</a:t>
            </a:r>
            <a:endParaRPr kumimoji="1"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ただし、平成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26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年度以降微増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158304" y="6194332"/>
            <a:ext cx="7294016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</a:t>
            </a:r>
            <a:r>
              <a:rPr lang="ja-JP" altLang="en-US" sz="1400" kern="100" dirty="0">
                <a:latin typeface="+mn-ea"/>
                <a:cs typeface="Times New Roman"/>
              </a:rPr>
              <a:t>走行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　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年度の走行量算定には、平成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7176988" y="2573844"/>
            <a:ext cx="0" cy="280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9512" y="5929535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</p:spTree>
    <p:extLst>
      <p:ext uri="{BB962C8B-B14F-4D97-AF65-F5344CB8AC3E}">
        <p14:creationId xmlns:p14="http://schemas.microsoft.com/office/powerpoint/2010/main" val="20876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23412"/>
              </p:ext>
            </p:extLst>
          </p:nvPr>
        </p:nvGraphicFramePr>
        <p:xfrm>
          <a:off x="35496" y="1223460"/>
          <a:ext cx="9036498" cy="4941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906"/>
                <a:gridCol w="1122265"/>
                <a:gridCol w="760827"/>
                <a:gridCol w="801624"/>
                <a:gridCol w="728750"/>
                <a:gridCol w="728750"/>
                <a:gridCol w="728750"/>
                <a:gridCol w="728750"/>
                <a:gridCol w="728750"/>
                <a:gridCol w="728750"/>
                <a:gridCol w="801624"/>
                <a:gridCol w="728752"/>
              </a:tblGrid>
              <a:tr h="13667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effectLst/>
                        </a:rPr>
                        <a:t>車種</a:t>
                      </a:r>
                      <a:endParaRPr lang="ja-JP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H26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H28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H27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 smtClean="0">
                          <a:effectLst/>
                        </a:rPr>
                        <a:t>（指標値）</a:t>
                      </a:r>
                      <a:endParaRPr lang="ja-JP" alt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H32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 smtClean="0">
                          <a:effectLst/>
                        </a:rPr>
                        <a:t>（指標値）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66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乗用系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軽乗用車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3,180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3,090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3,470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3,820 </a:t>
                      </a:r>
                      <a:endParaRPr lang="en-US" altLang="ja-JP" sz="1600" b="1" i="1" u="none" strike="noStrike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3,980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4,070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4,260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4,220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3,080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3,060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乗用車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15,910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15,430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14,840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14,680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14,410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14,170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14,010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13,870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15,350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15,270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バス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300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300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19,390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18,830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18,620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18,850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18,740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18,570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18,620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18,510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18,730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18,640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小型貨物系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軽貨物車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2,320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2,320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2,450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2,570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2,580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2,560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2,540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2,550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2,290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2,260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小型貨物車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1,270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1,260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1,290</a:t>
                      </a:r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1,010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1,040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1,040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1,060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1,060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1,250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1,230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貨客車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1,860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1,850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1,660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1,770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1,700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1,680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1,680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1,700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1,830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1,800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5,450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5,440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5,400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5,350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5,320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5,280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5,280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5,310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5,370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5,280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大型貨物系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普通貨物車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2,850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2,780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2,770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2,660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2,660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2,660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2,670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2,730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2,760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2,740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特種</a:t>
                      </a:r>
                      <a:r>
                        <a:rPr lang="en-US" altLang="ja-JP" sz="1600" u="none" strike="noStrike" dirty="0">
                          <a:effectLst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</a:rPr>
                        <a:t>殊</a:t>
                      </a:r>
                      <a:r>
                        <a:rPr lang="en-US" altLang="ja-JP" sz="1600" u="none" strike="noStrike" dirty="0">
                          <a:effectLst/>
                        </a:rPr>
                        <a:t>)</a:t>
                      </a:r>
                      <a:r>
                        <a:rPr lang="ja-JP" altLang="en-US" sz="1600" u="none" strike="noStrike" dirty="0">
                          <a:effectLst/>
                        </a:rPr>
                        <a:t>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930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910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860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940 </a:t>
                      </a:r>
                      <a:endParaRPr lang="en-US" altLang="ja-JP" sz="1600" b="1" i="1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910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890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1,040</a:t>
                      </a:r>
                      <a:r>
                        <a:rPr lang="en-US" altLang="ja-JP" sz="1600" b="1" i="1" u="none" strike="noStrike" dirty="0">
                          <a:effectLst/>
                        </a:rPr>
                        <a:t> </a:t>
                      </a:r>
                      <a:endParaRPr lang="en-US" altLang="ja-JP" sz="1600" b="1" i="1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900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900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ja-JP" altLang="en-US" sz="1600" u="none" strike="noStrike" dirty="0">
                          <a:effectLst/>
                        </a:rPr>
                        <a:t>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3,780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3,680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3,640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3,600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3,600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3,570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3,560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3,760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3,660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3,640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70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ja-JP" altLang="en-US" sz="1600" b="0" u="none" strike="noStrike" dirty="0">
                          <a:effectLst/>
                        </a:rPr>
                        <a:t>合計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28,620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27,950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27,650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27,800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>
                          <a:effectLst/>
                        </a:rPr>
                        <a:t>27,660 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27,420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27,460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27,590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27,750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u="none" strike="noStrike" dirty="0">
                          <a:effectLst/>
                        </a:rPr>
                        <a:t>27,560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/>
              <a:t>年間走行量の推移</a:t>
            </a:r>
            <a:r>
              <a:rPr lang="ja-JP" altLang="ja-JP" sz="2400" dirty="0" smtClean="0"/>
              <a:t>〔</a:t>
            </a:r>
            <a:r>
              <a:rPr lang="en-US" altLang="ja-JP" sz="2400" dirty="0"/>
              <a:t> 8</a:t>
            </a:r>
            <a:r>
              <a:rPr lang="ja-JP" altLang="en-US" sz="2400" dirty="0"/>
              <a:t>車</a:t>
            </a:r>
            <a:r>
              <a:rPr lang="ja-JP" altLang="en-US" sz="2400" dirty="0" smtClean="0"/>
              <a:t>種別・</a:t>
            </a:r>
            <a:r>
              <a:rPr lang="ja-JP" altLang="ja-JP" sz="2400" dirty="0" smtClean="0"/>
              <a:t>対策</a:t>
            </a:r>
            <a:r>
              <a:rPr lang="ja-JP" altLang="ja-JP" sz="2400" dirty="0" smtClean="0"/>
              <a:t>地域〕</a:t>
            </a:r>
            <a:r>
              <a:rPr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14288" y="6483876"/>
            <a:ext cx="8374136" cy="28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just">
              <a:spcAft>
                <a:spcPts val="60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斜字は平成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年度より走行量が増加した車種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。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6920" y="724634"/>
            <a:ext cx="86044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年度から、排出係数の大きいバス、特種（殊）車の走行量が増加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6203053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</p:spTree>
    <p:extLst>
      <p:ext uri="{BB962C8B-B14F-4D97-AF65-F5344CB8AC3E}">
        <p14:creationId xmlns:p14="http://schemas.microsoft.com/office/powerpoint/2010/main" val="1518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旅行速度の算定</a:t>
            </a:r>
            <a:r>
              <a:rPr lang="ja-JP" altLang="en-US" sz="2400" dirty="0" smtClean="0">
                <a:latin typeface="+mn-ea"/>
              </a:rPr>
              <a:t>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5123" name="Picture 3" descr="旅行速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88" y="839933"/>
            <a:ext cx="2376000" cy="158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08720"/>
            <a:ext cx="4185952" cy="851412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③旅行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速度（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km/h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道路を走行する自動車の平均速度</a:t>
            </a:r>
            <a:endParaRPr kumimoji="1" lang="ja-JP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13893880" y="3433650"/>
            <a:ext cx="1332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26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36" name="テキスト ボックス 2"/>
          <p:cNvSpPr txBox="1">
            <a:spLocks noChangeArrowheads="1"/>
          </p:cNvSpPr>
          <p:nvPr/>
        </p:nvSpPr>
        <p:spPr bwMode="auto">
          <a:xfrm>
            <a:off x="290967" y="6207821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（住宅街</a:t>
            </a:r>
            <a:r>
              <a:rPr lang="ja-JP" altLang="en-US" sz="1400" kern="100" dirty="0">
                <a:latin typeface="+mn-ea"/>
                <a:cs typeface="Times New Roman"/>
              </a:rPr>
              <a:t>の生活道路</a:t>
            </a:r>
            <a:r>
              <a:rPr lang="ja-JP" altLang="en-US" sz="1400" kern="100" dirty="0" smtClean="0">
                <a:latin typeface="+mn-ea"/>
                <a:cs typeface="Times New Roman"/>
              </a:rPr>
              <a:t>など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）の旅行速度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79403" y="2690252"/>
            <a:ext cx="8713077" cy="3619068"/>
            <a:chOff x="2229" y="2797"/>
            <a:chExt cx="9234" cy="3835"/>
          </a:xfrm>
        </p:grpSpPr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 smtClean="0">
                  <a:latin typeface="+mn-ea"/>
                  <a:cs typeface="Times New Roman" pitchFamily="18" charset="0"/>
                </a:rPr>
                <a:t>÷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乗用車換算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交通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容量</a:t>
              </a:r>
              <a:r>
                <a:rPr lang="en-US" altLang="ja-JP" sz="1600" dirty="0">
                  <a:latin typeface="+mn-ea"/>
                </a:rPr>
                <a:t>* 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pic>
          <p:nvPicPr>
            <p:cNvPr id="3093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46" name="AutoShape 19"/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7" name="AutoShape 18"/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8" name="AutoShape 17"/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9" name="AutoShape 16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0" name="AutoShape 15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1" name="AutoShape 14"/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2" name="AutoShape 13"/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3" name="AutoShape 12"/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4" name="AutoShape 11"/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</p:grp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</p:grpSp>
      <p:sp>
        <p:nvSpPr>
          <p:cNvPr id="55" name="Rectangle 34"/>
          <p:cNvSpPr>
            <a:spLocks noChangeArrowheads="1"/>
          </p:cNvSpPr>
          <p:nvPr/>
        </p:nvSpPr>
        <p:spPr bwMode="auto">
          <a:xfrm>
            <a:off x="3048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6039430" y="5661248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 smtClean="0">
                <a:latin typeface="+mn-ea"/>
              </a:rPr>
              <a:t>* </a:t>
            </a:r>
            <a:r>
              <a:rPr lang="ja-JP" altLang="en-US" sz="1400" dirty="0" smtClean="0">
                <a:latin typeface="+mn-ea"/>
              </a:rPr>
              <a:t>交通容量：</a:t>
            </a:r>
            <a:r>
              <a:rPr lang="ja-JP" altLang="ja-JP" sz="1400" dirty="0" smtClean="0">
                <a:latin typeface="+mn-ea"/>
              </a:rPr>
              <a:t>ある</a:t>
            </a:r>
            <a:r>
              <a:rPr lang="ja-JP" altLang="ja-JP" sz="1400" dirty="0">
                <a:latin typeface="+mn-ea"/>
              </a:rPr>
              <a:t>道路の断面を、一定の時間に通過できる</a:t>
            </a:r>
            <a:r>
              <a:rPr lang="ja-JP" altLang="ja-JP" sz="1400" dirty="0" smtClean="0">
                <a:latin typeface="+mn-ea"/>
              </a:rPr>
              <a:t>最大</a:t>
            </a:r>
            <a:r>
              <a:rPr lang="ja-JP" altLang="en-US" sz="1400" dirty="0" smtClean="0">
                <a:latin typeface="+mn-ea"/>
              </a:rPr>
              <a:t>交通量</a:t>
            </a:r>
            <a:endParaRPr lang="ja-JP" altLang="ja-JP" sz="1400" dirty="0">
              <a:latin typeface="+mn-ea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539552" y="1726136"/>
            <a:ext cx="3744747" cy="766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360" tIns="8890" rIns="9360" bIns="8890" numCol="1" anchor="ctr" anchorCtr="0" compatLnSpc="1">
            <a:prstTxWarp prst="textNoShape">
              <a:avLst/>
            </a:prstTxWarp>
          </a:bodyPr>
          <a:lstStyle/>
          <a:p>
            <a:pPr marL="889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各路線区間ごとの時間混雑度から時間別旅行速度を算定</a:t>
            </a:r>
            <a:endParaRPr kumimoji="1" lang="ja-JP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8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73387"/>
            <a:ext cx="7380000" cy="41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82666" y="121292"/>
            <a:ext cx="63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平均旅行速度の推移〔対策地域〕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26888" y="872800"/>
            <a:ext cx="5112000" cy="75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平均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旅行速度は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4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％上昇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ただし、平成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年度より減少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068928" y="5430710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89718" y="1816358"/>
            <a:ext cx="45865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u="sng" dirty="0">
                <a:latin typeface="ＭＳ ゴシック" pitchFamily="49" charset="-128"/>
                <a:ea typeface="ＭＳ ゴシック" pitchFamily="49" charset="-128"/>
              </a:rPr>
              <a:t>対策地</a:t>
            </a:r>
            <a:r>
              <a:rPr lang="ja-JP" altLang="en-US" u="sng" dirty="0" smtClean="0">
                <a:latin typeface="ＭＳ ゴシック" pitchFamily="49" charset="-128"/>
                <a:ea typeface="ＭＳ ゴシック" pitchFamily="49" charset="-128"/>
              </a:rPr>
              <a:t>域内全幹線道路の平均旅行速度</a:t>
            </a:r>
            <a:endParaRPr kumimoji="1" lang="ja-JP" altLang="en-US" u="sng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590352" y="6165304"/>
            <a:ext cx="7294016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年度の旅行速度算定には、平成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年度の旅行速度算定には、平成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25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53" y="2125284"/>
            <a:ext cx="6933323" cy="432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排出係数と旅行速度の関係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8740" y="908720"/>
            <a:ext cx="5112000" cy="6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旅行速度が遅いと排出係数は大きくなる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08740" y="1772816"/>
            <a:ext cx="532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n-ea"/>
              </a:rPr>
              <a:t>普通貨物車の</a:t>
            </a:r>
            <a:r>
              <a:rPr lang="en-US" altLang="ja-JP" u="sng" dirty="0" smtClean="0">
                <a:latin typeface="+mn-ea"/>
              </a:rPr>
              <a:t>NO</a:t>
            </a:r>
            <a:r>
              <a:rPr lang="ja-JP" altLang="en-US" u="sng" dirty="0" err="1" smtClean="0">
                <a:latin typeface="+mn-ea"/>
              </a:rPr>
              <a:t>ｘ</a:t>
            </a:r>
            <a:r>
              <a:rPr lang="ja-JP" altLang="en-US" u="sng" dirty="0" smtClean="0">
                <a:latin typeface="+mn-ea"/>
              </a:rPr>
              <a:t>排出係数（平成</a:t>
            </a:r>
            <a:r>
              <a:rPr lang="en-US" altLang="ja-JP" u="sng" dirty="0" smtClean="0">
                <a:latin typeface="+mn-ea"/>
              </a:rPr>
              <a:t>28</a:t>
            </a:r>
            <a:r>
              <a:rPr lang="ja-JP" altLang="en-US" u="sng" dirty="0" smtClean="0">
                <a:latin typeface="+mn-ea"/>
              </a:rPr>
              <a:t>年度・大阪府内）</a:t>
            </a:r>
            <a:endParaRPr lang="en-US" altLang="ja-JP" u="sng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75856" y="6301216"/>
            <a:ext cx="2665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旅行速度</a:t>
            </a:r>
            <a:endParaRPr lang="en-US" altLang="ja-JP" sz="16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581" y="3501008"/>
            <a:ext cx="424027" cy="1296144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排出係数</a:t>
            </a:r>
            <a:endParaRPr lang="en-US" altLang="ja-JP" sz="1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47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9001000" cy="402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大阪府対策地域における自動車</a:t>
            </a:r>
            <a:r>
              <a:rPr lang="ja-JP" altLang="ja-JP" sz="2400" dirty="0" smtClean="0"/>
              <a:t>保有台数</a:t>
            </a:r>
            <a:endParaRPr kumimoji="1" lang="ja-JP" altLang="en-US" sz="2400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29648" y="4907384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664" y="5373216"/>
            <a:ext cx="5786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乗用系　　　</a:t>
            </a:r>
            <a:r>
              <a:rPr lang="ja-JP" altLang="en-US" dirty="0"/>
              <a:t>　</a:t>
            </a:r>
            <a:r>
              <a:rPr lang="ja-JP" altLang="en-US" dirty="0" smtClean="0"/>
              <a:t>：　軽乗用車、乗用車、バス</a:t>
            </a:r>
          </a:p>
          <a:p>
            <a:r>
              <a:rPr lang="ja-JP" altLang="en-US" dirty="0" smtClean="0"/>
              <a:t>小型貨物系　：　軽貨物車、小型貨物車、貨客車</a:t>
            </a:r>
          </a:p>
          <a:p>
            <a:r>
              <a:rPr lang="ja-JP" altLang="en-US" dirty="0" smtClean="0"/>
              <a:t>大型貨物系　：　普通貨物車、特種（殊）車</a:t>
            </a:r>
            <a:endParaRPr lang="ja-JP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0248" y="980728"/>
            <a:ext cx="4464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年度より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2.1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増加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75656" y="6580794"/>
            <a:ext cx="6984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/>
              <a:t>市区町村別自動車保有車両数（（一財）自動車検査登録情報協会）等をもとに大阪府作成</a:t>
            </a:r>
            <a:endParaRPr lang="ja-JP" altLang="ja-JP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7664" y="634322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合計値には被けん引車の台数を含む</a:t>
            </a:r>
            <a:endParaRPr lang="ja-JP" altLang="ja-JP" sz="1100" dirty="0"/>
          </a:p>
        </p:txBody>
      </p:sp>
    </p:spTree>
    <p:extLst>
      <p:ext uri="{BB962C8B-B14F-4D97-AF65-F5344CB8AC3E}">
        <p14:creationId xmlns:p14="http://schemas.microsoft.com/office/powerpoint/2010/main" val="42707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87223"/>
            <a:ext cx="4680000" cy="2466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22870" y="3140968"/>
            <a:ext cx="19576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平成</a:t>
            </a:r>
            <a:r>
              <a:rPr lang="en-US" altLang="ja-JP" sz="1000" dirty="0" smtClean="0"/>
              <a:t>27</a:t>
            </a:r>
            <a:r>
              <a:rPr lang="ja-JP" altLang="en-US" sz="1000" dirty="0" smtClean="0"/>
              <a:t>年度大阪府民経済計算</a:t>
            </a:r>
            <a:endParaRPr lang="ja-JP" altLang="ja-JP" sz="1000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-36512" y="693258"/>
            <a:ext cx="9073008" cy="936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（１）大阪府の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経済成長率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の推移</a:t>
            </a:r>
            <a:endParaRPr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年度の経済成長率（府内総生産の対前年度増加率）は、名目が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2.4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％増で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年連続の増加、実質が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1.5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％増で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年ぶりの増加</a:t>
            </a:r>
            <a:endParaRPr lang="ja-JP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92280" y="2308810"/>
            <a:ext cx="1907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ja-JP" altLang="en-US" sz="1000" dirty="0" smtClean="0"/>
              <a:t>実質：名目から物価変動の影響を除いて計算したもの</a:t>
            </a:r>
            <a:endParaRPr lang="ja-JP" altLang="ja-JP" sz="1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88" y="1351617"/>
            <a:ext cx="4968000" cy="243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7129065" y="6093296"/>
            <a:ext cx="1979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大阪の</a:t>
            </a:r>
            <a:r>
              <a:rPr lang="ja-JP" altLang="en-US" sz="1000" dirty="0" smtClean="0"/>
              <a:t>工業</a:t>
            </a:r>
            <a:endParaRPr lang="en-US" altLang="ja-JP" sz="1000" dirty="0" smtClean="0"/>
          </a:p>
          <a:p>
            <a:r>
              <a:rPr lang="ja-JP" altLang="en-US" sz="1000" dirty="0" smtClean="0"/>
              <a:t>（</a:t>
            </a:r>
            <a:r>
              <a:rPr lang="ja-JP" altLang="en-US" sz="1000" dirty="0"/>
              <a:t>平成</a:t>
            </a:r>
            <a:r>
              <a:rPr lang="en-US" altLang="ja-JP" sz="1000" dirty="0"/>
              <a:t>29</a:t>
            </a:r>
            <a:r>
              <a:rPr lang="ja-JP" altLang="en-US" sz="1000" dirty="0"/>
              <a:t>年調査・平成</a:t>
            </a:r>
            <a:r>
              <a:rPr lang="en-US" altLang="ja-JP" sz="1000" dirty="0"/>
              <a:t>28</a:t>
            </a:r>
            <a:r>
              <a:rPr lang="ja-JP" altLang="en-US" sz="1000" dirty="0"/>
              <a:t>年実績）</a:t>
            </a:r>
            <a:endParaRPr lang="ja-JP" altLang="ja-JP" sz="1000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-36512" y="3889623"/>
            <a:ext cx="7776864" cy="691505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（２）大阪府の製造品出荷額等の推移</a:t>
            </a:r>
            <a:endParaRPr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年の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の製造品出荷額等は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減少</a:t>
            </a:r>
            <a:endParaRPr lang="ja-JP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2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-36513" y="692696"/>
            <a:ext cx="9126259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（３）貨物地域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流動量の推移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（大阪府内：府内→府内、府内→府外、府外→府内）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28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年度の大阪府内全機関の貨物の全流動量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は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27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年度から横ばい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28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年度の自動車の流動量は、全機関の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8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割を占め、府内→府内の流動量が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5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割を占める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59832" y="6578004"/>
            <a:ext cx="3623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貨物地域流動調査（国土交通省）をもとに大阪府作成</a:t>
            </a:r>
            <a:endParaRPr lang="ja-JP" altLang="ja-JP" sz="10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47" y="1786285"/>
            <a:ext cx="4500000" cy="2578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683568" y="4489375"/>
            <a:ext cx="3479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＜平成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年度の輸送機関別分担率＞</a:t>
            </a:r>
            <a:endParaRPr lang="en-US" altLang="ja-JP" sz="1400" dirty="0" smtClean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488" y="4809848"/>
            <a:ext cx="3816000" cy="2017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5004048" y="4489375"/>
            <a:ext cx="386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＜平成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年度の自動車・地域間別割合＞</a:t>
            </a:r>
            <a:endParaRPr lang="en-US" altLang="ja-JP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40246"/>
            <a:ext cx="4644000" cy="250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13509"/>
            <a:ext cx="2304000" cy="192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6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-36512" y="692696"/>
            <a:ext cx="8928992" cy="1080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（４）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旅客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地域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流動量の推移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（大阪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府内：府内→府内、府内→府外、府外→府内）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28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年度の大阪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府内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の旅客の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全流動量は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27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年度から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横ばい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平成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28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年度の自動車の流動量は、全機関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割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を占め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、営業用バス（乗合）が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7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割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を占める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75856" y="6569738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 smtClean="0"/>
              <a:t>旅客地域流動調査（国土交通省）をもとに大阪府作成</a:t>
            </a:r>
            <a:endParaRPr lang="ja-JP" altLang="ja-JP" sz="10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2" y="1844824"/>
            <a:ext cx="4536000" cy="235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504" y="1881390"/>
            <a:ext cx="4860000" cy="246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28" y="4554897"/>
            <a:ext cx="2952000" cy="232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683568" y="4293096"/>
            <a:ext cx="3600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＜平成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年度の輸送機関別分担率＞</a:t>
            </a:r>
            <a:endParaRPr lang="en-US" altLang="ja-JP" sz="14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48064" y="4365104"/>
            <a:ext cx="3600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＜平成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年度の自動車種類別割合＞</a:t>
            </a:r>
            <a:endParaRPr lang="en-US" altLang="ja-JP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36" y="4479997"/>
            <a:ext cx="4788000" cy="2387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5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64" y="1436470"/>
            <a:ext cx="4752000" cy="235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-36512" y="644238"/>
            <a:ext cx="8784976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（５）貨物地域流動量と実質経済成長率の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大阪府内全機関の貨物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の全流動量と大阪府の実質経済成長率は、平成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23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年度以降、増減を繰り返し、概ね同じような傾向が見られる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56" y="4415213"/>
            <a:ext cx="4680000" cy="232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-36512" y="3884598"/>
            <a:ext cx="8892480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（６）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自動車の貨物輸送量（輸送トン数）と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実質経済成長率の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大阪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府内の自動車輸送トン数と大阪府の実質経済成長率は、平成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24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年度以降、増減を繰り返している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12264" y="2924944"/>
            <a:ext cx="21809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・</a:t>
            </a:r>
            <a:r>
              <a:rPr lang="ja-JP" altLang="en-US" sz="1000" dirty="0" smtClean="0"/>
              <a:t>貨物</a:t>
            </a:r>
            <a:r>
              <a:rPr lang="ja-JP" altLang="en-US" sz="1000" dirty="0"/>
              <a:t>地域流動調査（国土交通省）</a:t>
            </a:r>
            <a:endParaRPr lang="en-US" altLang="ja-JP" sz="1000" dirty="0"/>
          </a:p>
          <a:p>
            <a:r>
              <a:rPr lang="ja-JP" altLang="en-US" sz="1000" dirty="0" smtClean="0"/>
              <a:t>・平成</a:t>
            </a:r>
            <a:r>
              <a:rPr lang="en-US" altLang="ja-JP" sz="1000" dirty="0" smtClean="0"/>
              <a:t>27</a:t>
            </a:r>
            <a:r>
              <a:rPr lang="ja-JP" altLang="en-US" sz="1000" dirty="0" smtClean="0"/>
              <a:t>年度大阪府民経済計算</a:t>
            </a:r>
            <a:endParaRPr lang="en-US" altLang="ja-JP" sz="1000" dirty="0" smtClean="0"/>
          </a:p>
          <a:p>
            <a:r>
              <a:rPr lang="ja-JP" altLang="en-US" sz="1000" dirty="0" smtClean="0"/>
              <a:t>をもとに大阪府作成</a:t>
            </a:r>
            <a:endParaRPr lang="ja-JP" altLang="ja-JP" sz="1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27288" y="5961474"/>
            <a:ext cx="2181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・自動車</a:t>
            </a:r>
            <a:r>
              <a:rPr lang="ja-JP" altLang="en-US" sz="1000" dirty="0" smtClean="0"/>
              <a:t>輸送統計年報（</a:t>
            </a:r>
            <a:r>
              <a:rPr lang="ja-JP" altLang="en-US" sz="1000" dirty="0"/>
              <a:t>国土交通省）</a:t>
            </a:r>
            <a:endParaRPr lang="en-US" altLang="ja-JP" sz="1000" dirty="0"/>
          </a:p>
          <a:p>
            <a:r>
              <a:rPr lang="ja-JP" altLang="en-US" sz="1000" dirty="0" smtClean="0"/>
              <a:t>・平成</a:t>
            </a:r>
            <a:r>
              <a:rPr lang="en-US" altLang="ja-JP" sz="1000" dirty="0" smtClean="0"/>
              <a:t>27</a:t>
            </a:r>
            <a:r>
              <a:rPr lang="ja-JP" altLang="en-US" sz="1000" dirty="0" smtClean="0"/>
              <a:t>年度大阪府民経済計算</a:t>
            </a:r>
            <a:endParaRPr lang="en-US" altLang="ja-JP" sz="1000" dirty="0" smtClean="0"/>
          </a:p>
          <a:p>
            <a:r>
              <a:rPr lang="ja-JP" altLang="en-US" sz="1000" dirty="0" smtClean="0"/>
              <a:t>をもとに大阪府作成</a:t>
            </a:r>
            <a:endParaRPr lang="ja-JP" altLang="ja-JP" sz="1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04512" y="5107250"/>
            <a:ext cx="237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175" indent="-130175"/>
            <a:r>
              <a:rPr lang="en-US" altLang="ja-JP" sz="1000" dirty="0" smtClean="0"/>
              <a:t>※</a:t>
            </a:r>
            <a:r>
              <a:rPr lang="ja-JP" altLang="en-US" sz="1000" dirty="0" smtClean="0"/>
              <a:t>自動車輸送トン数は、平成</a:t>
            </a:r>
            <a:r>
              <a:rPr lang="en-US" altLang="ja-JP" sz="1000" dirty="0" smtClean="0"/>
              <a:t>21</a:t>
            </a:r>
            <a:r>
              <a:rPr lang="ja-JP" altLang="en-US" sz="1000" dirty="0" err="1" smtClean="0"/>
              <a:t>、</a:t>
            </a:r>
            <a:r>
              <a:rPr lang="en-US" altLang="ja-JP" sz="1000" dirty="0" smtClean="0"/>
              <a:t>22</a:t>
            </a:r>
            <a:r>
              <a:rPr lang="ja-JP" altLang="en-US" sz="1000" dirty="0" smtClean="0"/>
              <a:t>年度は特種用途車を除く。平成</a:t>
            </a:r>
            <a:r>
              <a:rPr lang="en-US" altLang="ja-JP" sz="1000" dirty="0" smtClean="0"/>
              <a:t>23</a:t>
            </a:r>
            <a:r>
              <a:rPr lang="ja-JP" altLang="en-US" sz="1000" dirty="0" smtClean="0"/>
              <a:t>年度以降は自家用特種用途車を除く。</a:t>
            </a:r>
            <a:endParaRPr lang="ja-JP" altLang="ja-JP" sz="1000" dirty="0"/>
          </a:p>
        </p:txBody>
      </p:sp>
    </p:spTree>
    <p:extLst>
      <p:ext uri="{BB962C8B-B14F-4D97-AF65-F5344CB8AC3E}">
        <p14:creationId xmlns:p14="http://schemas.microsoft.com/office/powerpoint/2010/main" val="25099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70744"/>
            <a:ext cx="9216000" cy="436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96144" y="129995"/>
            <a:ext cx="651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自動車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排出量の推移〔対策地域〕</a:t>
            </a:r>
            <a:endParaRPr lang="ja-JP" altLang="ja-JP" sz="2400" u="sng" dirty="0" smtClean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271726" y="5358140"/>
            <a:ext cx="504056" cy="360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2966" y="753153"/>
            <a:ext cx="8495944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28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年度の排出量は平成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1.2%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増加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乗用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系、小型貨物系は減少傾向、大型貨物系は平成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4.4%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増加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6104744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14288" y="6295368"/>
            <a:ext cx="6861968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年度の排出量算定には、平成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年度の排出量算定には、平成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6900295" y="2204734"/>
            <a:ext cx="0" cy="30959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0" y="5829412"/>
            <a:ext cx="79563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（乗用系）軽乗用車</a:t>
            </a:r>
            <a:r>
              <a:rPr lang="ja-JP" altLang="en-US" sz="1050" dirty="0" smtClean="0"/>
              <a:t>、乗用車、</a:t>
            </a:r>
            <a:r>
              <a:rPr lang="ja-JP" altLang="en-US" sz="1050" dirty="0" smtClean="0"/>
              <a:t>バス　　（小型</a:t>
            </a:r>
            <a:r>
              <a:rPr lang="ja-JP" altLang="en-US" sz="1050" dirty="0" smtClean="0"/>
              <a:t>貨物</a:t>
            </a:r>
            <a:r>
              <a:rPr lang="ja-JP" altLang="en-US" sz="1050" dirty="0" smtClean="0"/>
              <a:t>系）軽貨物車</a:t>
            </a:r>
            <a:r>
              <a:rPr lang="ja-JP" altLang="en-US" sz="1050" dirty="0" smtClean="0"/>
              <a:t>、小型貨物車、貨</a:t>
            </a:r>
            <a:r>
              <a:rPr lang="ja-JP" altLang="en-US" sz="1050" dirty="0" smtClean="0"/>
              <a:t>客車　　（大型</a:t>
            </a:r>
            <a:r>
              <a:rPr lang="ja-JP" altLang="en-US" sz="1050" dirty="0" smtClean="0"/>
              <a:t>貨物</a:t>
            </a:r>
            <a:r>
              <a:rPr lang="ja-JP" altLang="en-US" sz="1050" dirty="0" smtClean="0"/>
              <a:t>系）普通</a:t>
            </a:r>
            <a:r>
              <a:rPr lang="ja-JP" altLang="en-US" sz="1050" dirty="0" smtClean="0"/>
              <a:t>貨物車、特種（殊）車</a:t>
            </a:r>
            <a:endParaRPr lang="ja-JP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9179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6" y="4487213"/>
            <a:ext cx="4716000" cy="232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64" y="1268760"/>
            <a:ext cx="4824000" cy="240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-36512" y="644238"/>
            <a:ext cx="8928992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（７）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自動車の貨物輸送量（輸送トンキロ）と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実質経済成長率の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大阪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府内の自動車輸送トンキロと大阪府の実質経済成長率は、連動した動きを示していない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76264" y="2564904"/>
            <a:ext cx="2232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・自動車</a:t>
            </a:r>
            <a:r>
              <a:rPr lang="ja-JP" altLang="en-US" sz="1000" dirty="0" smtClean="0"/>
              <a:t>輸送統計年報（</a:t>
            </a:r>
            <a:r>
              <a:rPr lang="ja-JP" altLang="en-US" sz="1000" dirty="0"/>
              <a:t>国土交通省）</a:t>
            </a:r>
            <a:endParaRPr lang="en-US" altLang="ja-JP" sz="1000" dirty="0"/>
          </a:p>
          <a:p>
            <a:r>
              <a:rPr lang="ja-JP" altLang="en-US" sz="1000" dirty="0" smtClean="0"/>
              <a:t>・平成</a:t>
            </a:r>
            <a:r>
              <a:rPr lang="en-US" altLang="ja-JP" sz="1000" dirty="0" smtClean="0"/>
              <a:t>27</a:t>
            </a:r>
            <a:r>
              <a:rPr lang="ja-JP" altLang="en-US" sz="1000" dirty="0" smtClean="0"/>
              <a:t>年度大阪府民経済計算</a:t>
            </a:r>
            <a:endParaRPr lang="en-US" altLang="ja-JP" sz="1000" dirty="0" smtClean="0"/>
          </a:p>
          <a:p>
            <a:r>
              <a:rPr lang="ja-JP" altLang="en-US" sz="1000" dirty="0" smtClean="0"/>
              <a:t>をもとに大阪府作成</a:t>
            </a:r>
            <a:endParaRPr lang="ja-JP" altLang="ja-JP" sz="1000" dirty="0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-36512" y="3789040"/>
            <a:ext cx="8928992" cy="648072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（８）自動車走行量と実質経済成長率の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大阪府の実質経済成長率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は増減を繰り返しているが、自動車走行量（大阪府対策地域内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）は低減傾向である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20272" y="5877272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・平成</a:t>
            </a:r>
            <a:r>
              <a:rPr lang="en-US" altLang="ja-JP" sz="1000" dirty="0" smtClean="0"/>
              <a:t>27</a:t>
            </a:r>
            <a:r>
              <a:rPr lang="ja-JP" altLang="en-US" sz="1000" dirty="0" smtClean="0"/>
              <a:t>年度大阪府民経済計算</a:t>
            </a:r>
            <a:endParaRPr lang="en-US" altLang="ja-JP" sz="1000" dirty="0" smtClean="0"/>
          </a:p>
          <a:p>
            <a:r>
              <a:rPr lang="ja-JP" altLang="en-US" sz="1000" dirty="0" smtClean="0"/>
              <a:t>・大阪府</a:t>
            </a:r>
            <a:r>
              <a:rPr lang="ja-JP" altLang="en-US" sz="1000" dirty="0" smtClean="0"/>
              <a:t>資料</a:t>
            </a:r>
            <a:endParaRPr lang="en-US" altLang="ja-JP" sz="1000" dirty="0" smtClean="0"/>
          </a:p>
          <a:p>
            <a:r>
              <a:rPr lang="ja-JP" altLang="en-US" sz="1000" dirty="0" smtClean="0"/>
              <a:t>をもとに大阪府作成</a:t>
            </a:r>
            <a:endParaRPr lang="ja-JP" altLang="ja-JP" sz="1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60232" y="1866890"/>
            <a:ext cx="24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175" indent="-130175"/>
            <a:r>
              <a:rPr lang="en-US" altLang="ja-JP" sz="1000" dirty="0" smtClean="0"/>
              <a:t>※</a:t>
            </a:r>
            <a:r>
              <a:rPr lang="ja-JP" altLang="en-US" sz="1000" dirty="0" smtClean="0"/>
              <a:t>自動車輸送</a:t>
            </a:r>
            <a:r>
              <a:rPr lang="ja-JP" altLang="en-US" sz="1000" dirty="0" smtClean="0"/>
              <a:t>トンキロは</a:t>
            </a:r>
            <a:r>
              <a:rPr lang="ja-JP" altLang="en-US" sz="1000" dirty="0" smtClean="0"/>
              <a:t>、平成</a:t>
            </a:r>
            <a:r>
              <a:rPr lang="en-US" altLang="ja-JP" sz="1000" dirty="0" smtClean="0"/>
              <a:t>21</a:t>
            </a:r>
            <a:r>
              <a:rPr lang="ja-JP" altLang="en-US" sz="1000" dirty="0" err="1" smtClean="0"/>
              <a:t>、</a:t>
            </a:r>
            <a:r>
              <a:rPr lang="en-US" altLang="ja-JP" sz="1000" dirty="0" smtClean="0"/>
              <a:t>22</a:t>
            </a:r>
            <a:r>
              <a:rPr lang="ja-JP" altLang="en-US" sz="1000" dirty="0" smtClean="0"/>
              <a:t>年度は特種用途車を除く。平成</a:t>
            </a:r>
            <a:r>
              <a:rPr lang="en-US" altLang="ja-JP" sz="1000" dirty="0" smtClean="0"/>
              <a:t>23</a:t>
            </a:r>
            <a:r>
              <a:rPr lang="ja-JP" altLang="en-US" sz="1000" dirty="0" smtClean="0"/>
              <a:t>年度以降は自家用特種用途車を除く。</a:t>
            </a:r>
            <a:endParaRPr lang="ja-JP" altLang="ja-JP" sz="1000" dirty="0"/>
          </a:p>
        </p:txBody>
      </p:sp>
    </p:spTree>
    <p:extLst>
      <p:ext uri="{BB962C8B-B14F-4D97-AF65-F5344CB8AC3E}">
        <p14:creationId xmlns:p14="http://schemas.microsoft.com/office/powerpoint/2010/main" val="26528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98184"/>
            <a:ext cx="5148000" cy="253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37112"/>
            <a:ext cx="4896000" cy="2413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-36512" y="3956606"/>
            <a:ext cx="7344816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</a:t>
            </a:r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10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燃料販売量の推移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28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年度の軽油及びガソリンの販売量は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27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年度から減少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64288" y="6021288"/>
            <a:ext cx="1591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経済産業省資料をもとに大阪府作成</a:t>
            </a:r>
            <a:endParaRPr lang="ja-JP" altLang="ja-JP" sz="1000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-36512" y="644238"/>
            <a:ext cx="9180000" cy="728305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（９）自動車</a:t>
            </a:r>
            <a:r>
              <a:rPr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NOx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排出量と実質経済成長率の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大阪府の実質経済成長率は増減を繰り返しているが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自動車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NOx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排出量（大阪府対策地域内）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は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低減傾向で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ある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13488" y="2780928"/>
            <a:ext cx="208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・平成</a:t>
            </a:r>
            <a:r>
              <a:rPr lang="en-US" altLang="ja-JP" sz="1000" dirty="0" smtClean="0"/>
              <a:t>27</a:t>
            </a:r>
            <a:r>
              <a:rPr lang="ja-JP" altLang="en-US" sz="1000" dirty="0" smtClean="0"/>
              <a:t>年度大阪府民経済計算</a:t>
            </a:r>
            <a:endParaRPr lang="en-US" altLang="ja-JP" sz="1000" dirty="0" smtClean="0"/>
          </a:p>
          <a:p>
            <a:r>
              <a:rPr lang="ja-JP" altLang="en-US" sz="1000" dirty="0" smtClean="0"/>
              <a:t>・大阪府</a:t>
            </a:r>
            <a:r>
              <a:rPr lang="ja-JP" altLang="en-US" sz="1000" dirty="0" smtClean="0"/>
              <a:t>資料</a:t>
            </a:r>
            <a:endParaRPr lang="en-US" altLang="ja-JP" sz="1000" dirty="0" smtClean="0"/>
          </a:p>
          <a:p>
            <a:r>
              <a:rPr lang="ja-JP" altLang="en-US" sz="1000" dirty="0" smtClean="0"/>
              <a:t>をもとに大阪府作成</a:t>
            </a:r>
            <a:endParaRPr lang="ja-JP" altLang="ja-JP" sz="1000" dirty="0"/>
          </a:p>
        </p:txBody>
      </p:sp>
    </p:spTree>
    <p:extLst>
      <p:ext uri="{BB962C8B-B14F-4D97-AF65-F5344CB8AC3E}">
        <p14:creationId xmlns:p14="http://schemas.microsoft.com/office/powerpoint/2010/main" val="2972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道路交通センサスの使用データ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504" y="599183"/>
            <a:ext cx="8856984" cy="15850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>
                <a:latin typeface="+mn-ea"/>
                <a:cs typeface="Times New Roman"/>
              </a:rPr>
              <a:t>■</a:t>
            </a:r>
            <a:r>
              <a:rPr lang="ja-JP" altLang="en-US" kern="100" dirty="0" smtClean="0">
                <a:latin typeface="+mn-ea"/>
                <a:cs typeface="Times New Roman"/>
              </a:rPr>
              <a:t>道路</a:t>
            </a:r>
            <a:r>
              <a:rPr lang="ja-JP" altLang="en-US" kern="100" dirty="0">
                <a:latin typeface="+mn-ea"/>
                <a:cs typeface="Times New Roman"/>
              </a:rPr>
              <a:t>交通</a:t>
            </a:r>
            <a:r>
              <a:rPr lang="ja-JP" altLang="en-US" kern="100" dirty="0" smtClean="0">
                <a:latin typeface="+mn-ea"/>
                <a:cs typeface="Times New Roman"/>
              </a:rPr>
              <a:t>センサス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pPr marL="1079500" indent="-1079500"/>
            <a:r>
              <a:rPr lang="en-US" altLang="ja-JP" kern="100" dirty="0" smtClean="0">
                <a:latin typeface="+mn-ea"/>
                <a:cs typeface="Times New Roman"/>
              </a:rPr>
              <a:t>【</a:t>
            </a:r>
            <a:r>
              <a:rPr lang="ja-JP" altLang="en-US" kern="100" dirty="0" smtClean="0">
                <a:latin typeface="+mn-ea"/>
                <a:cs typeface="Times New Roman"/>
              </a:rPr>
              <a:t>目　 的</a:t>
            </a:r>
            <a:r>
              <a:rPr lang="en-US" altLang="ja-JP" kern="100" dirty="0" smtClean="0">
                <a:latin typeface="+mn-ea"/>
                <a:cs typeface="Times New Roman"/>
              </a:rPr>
              <a:t>】</a:t>
            </a:r>
            <a:r>
              <a:rPr lang="ja-JP" altLang="en-US" kern="100" dirty="0" smtClean="0">
                <a:latin typeface="+mn-ea"/>
                <a:cs typeface="Times New Roman"/>
              </a:rPr>
              <a:t>　道路</a:t>
            </a:r>
            <a:r>
              <a:rPr lang="ja-JP" altLang="en-US" kern="100" dirty="0">
                <a:latin typeface="+mn-ea"/>
                <a:cs typeface="Times New Roman"/>
              </a:rPr>
              <a:t>における</a:t>
            </a:r>
            <a:r>
              <a:rPr lang="ja-JP" altLang="en-US" kern="100" dirty="0" smtClean="0">
                <a:latin typeface="+mn-ea"/>
                <a:cs typeface="Times New Roman"/>
              </a:rPr>
              <a:t>交通量、旅行速度及び道路状況など</a:t>
            </a:r>
            <a:r>
              <a:rPr lang="ja-JP" altLang="en-US" kern="100" dirty="0">
                <a:latin typeface="+mn-ea"/>
                <a:cs typeface="Times New Roman"/>
              </a:rPr>
              <a:t>を調査し、道路の計画、</a:t>
            </a:r>
            <a:r>
              <a:rPr lang="ja-JP" altLang="en-US" kern="100" dirty="0" smtClean="0">
                <a:latin typeface="+mn-ea"/>
                <a:cs typeface="Times New Roman"/>
              </a:rPr>
              <a:t>建設</a:t>
            </a:r>
            <a:r>
              <a:rPr lang="ja-JP" altLang="en-US" kern="100" dirty="0">
                <a:latin typeface="+mn-ea"/>
                <a:cs typeface="Times New Roman"/>
              </a:rPr>
              <a:t>、維持修繕、管理などについての基礎資料を</a:t>
            </a:r>
            <a:r>
              <a:rPr lang="ja-JP" altLang="en-US" kern="100" dirty="0" smtClean="0">
                <a:latin typeface="+mn-ea"/>
                <a:cs typeface="Times New Roman"/>
              </a:rPr>
              <a:t>得ること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pPr marL="1079500" indent="-1079500"/>
            <a:r>
              <a:rPr lang="en-US" altLang="ja-JP" kern="100" dirty="0" smtClean="0">
                <a:latin typeface="+mn-ea"/>
                <a:cs typeface="Times New Roman"/>
              </a:rPr>
              <a:t>【</a:t>
            </a:r>
            <a:r>
              <a:rPr lang="ja-JP" altLang="en-US" kern="100" dirty="0">
                <a:latin typeface="+mn-ea"/>
                <a:cs typeface="Times New Roman"/>
              </a:rPr>
              <a:t>実施者</a:t>
            </a:r>
            <a:r>
              <a:rPr lang="en-US" altLang="ja-JP" kern="100" dirty="0" smtClean="0">
                <a:latin typeface="+mn-ea"/>
                <a:cs typeface="Times New Roman"/>
              </a:rPr>
              <a:t>】</a:t>
            </a:r>
            <a:r>
              <a:rPr lang="ja-JP" altLang="en-US" kern="100" dirty="0" smtClean="0">
                <a:latin typeface="+mn-ea"/>
                <a:cs typeface="Times New Roman"/>
              </a:rPr>
              <a:t>　国土交通省、都道府県、政令指定都市及び高速道路会社等の関係機関が連携し、</a:t>
            </a:r>
            <a:r>
              <a:rPr lang="en-US" altLang="ja-JP" kern="100" dirty="0" smtClean="0">
                <a:latin typeface="+mn-ea"/>
                <a:cs typeface="Times New Roman"/>
              </a:rPr>
              <a:t>5</a:t>
            </a:r>
            <a:r>
              <a:rPr lang="ja-JP" altLang="en-US" kern="100" dirty="0" smtClean="0">
                <a:latin typeface="+mn-ea"/>
                <a:cs typeface="Times New Roman"/>
              </a:rPr>
              <a:t>年ごとに</a:t>
            </a:r>
            <a:r>
              <a:rPr lang="ja-JP" altLang="en-US" kern="100" dirty="0" smtClean="0">
                <a:latin typeface="+mn-ea"/>
                <a:cs typeface="Times New Roman"/>
              </a:rPr>
              <a:t>実施（・・・、平成</a:t>
            </a:r>
            <a:r>
              <a:rPr lang="en-US" altLang="ja-JP" kern="100" dirty="0" smtClean="0">
                <a:latin typeface="+mn-ea"/>
                <a:cs typeface="Times New Roman"/>
              </a:rPr>
              <a:t>22</a:t>
            </a:r>
            <a:r>
              <a:rPr lang="ja-JP" altLang="en-US" kern="100" dirty="0" smtClean="0">
                <a:latin typeface="+mn-ea"/>
                <a:cs typeface="Times New Roman"/>
              </a:rPr>
              <a:t>年度、平成</a:t>
            </a:r>
            <a:r>
              <a:rPr lang="en-US" altLang="ja-JP" kern="100" dirty="0" smtClean="0">
                <a:latin typeface="+mn-ea"/>
                <a:cs typeface="Times New Roman"/>
              </a:rPr>
              <a:t>27</a:t>
            </a:r>
            <a:r>
              <a:rPr lang="ja-JP" altLang="en-US" kern="100" dirty="0" smtClean="0">
                <a:latin typeface="+mn-ea"/>
                <a:cs typeface="Times New Roman"/>
              </a:rPr>
              <a:t>年度）</a:t>
            </a:r>
            <a:endParaRPr lang="en-US" altLang="ja-JP" kern="100" dirty="0" smtClean="0">
              <a:latin typeface="+mn-ea"/>
              <a:cs typeface="Times New Roman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7504" y="2276872"/>
            <a:ext cx="9001000" cy="13080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 smtClean="0">
                <a:latin typeface="+mn-ea"/>
                <a:cs typeface="Times New Roman"/>
              </a:rPr>
              <a:t>■道路</a:t>
            </a:r>
            <a:r>
              <a:rPr lang="ja-JP" altLang="en-US" kern="100" dirty="0">
                <a:latin typeface="+mn-ea"/>
                <a:cs typeface="Times New Roman"/>
              </a:rPr>
              <a:t>交通</a:t>
            </a:r>
            <a:r>
              <a:rPr lang="ja-JP" altLang="en-US" kern="100" dirty="0" smtClean="0">
                <a:latin typeface="+mn-ea"/>
                <a:cs typeface="Times New Roman"/>
              </a:rPr>
              <a:t>センサスの使用データ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r>
              <a:rPr lang="ja-JP" altLang="en-US" kern="100" dirty="0" smtClean="0">
                <a:latin typeface="+mn-ea"/>
                <a:cs typeface="Times New Roman"/>
              </a:rPr>
              <a:t>「走行量（交通量</a:t>
            </a:r>
            <a:r>
              <a:rPr lang="en-US" altLang="ja-JP" kern="100" dirty="0" smtClean="0">
                <a:latin typeface="+mn-ea"/>
                <a:cs typeface="Times New Roman"/>
              </a:rPr>
              <a:t>×</a:t>
            </a:r>
            <a:r>
              <a:rPr lang="ja-JP" altLang="en-US" kern="100" dirty="0" smtClean="0">
                <a:latin typeface="+mn-ea"/>
                <a:cs typeface="Times New Roman"/>
              </a:rPr>
              <a:t>道路延長）」及び「旅行速度」の算定に道路交通センサスのデータを使用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r>
              <a:rPr lang="ja-JP" altLang="en-US" kern="100" dirty="0" smtClean="0">
                <a:latin typeface="+mn-ea"/>
                <a:cs typeface="Times New Roman"/>
              </a:rPr>
              <a:t>　　・平成</a:t>
            </a:r>
            <a:r>
              <a:rPr lang="en-US" altLang="ja-JP" kern="100" dirty="0" smtClean="0">
                <a:latin typeface="+mn-ea"/>
                <a:cs typeface="Times New Roman"/>
              </a:rPr>
              <a:t>21</a:t>
            </a:r>
            <a:r>
              <a:rPr lang="ja-JP" altLang="en-US" kern="100" dirty="0" smtClean="0">
                <a:latin typeface="+mn-ea"/>
                <a:cs typeface="Times New Roman"/>
              </a:rPr>
              <a:t>～</a:t>
            </a:r>
            <a:r>
              <a:rPr lang="en-US" altLang="ja-JP" kern="100" dirty="0" smtClean="0">
                <a:latin typeface="+mn-ea"/>
                <a:cs typeface="Times New Roman"/>
              </a:rPr>
              <a:t>27</a:t>
            </a:r>
            <a:r>
              <a:rPr lang="ja-JP" altLang="en-US" kern="100" dirty="0" smtClean="0">
                <a:latin typeface="+mn-ea"/>
                <a:cs typeface="Times New Roman"/>
              </a:rPr>
              <a:t>年度分 ： 平成</a:t>
            </a:r>
            <a:r>
              <a:rPr lang="en-US" altLang="ja-JP" kern="100" dirty="0" smtClean="0">
                <a:latin typeface="+mn-ea"/>
                <a:cs typeface="Times New Roman"/>
              </a:rPr>
              <a:t>22</a:t>
            </a:r>
            <a:r>
              <a:rPr lang="ja-JP" altLang="en-US" kern="100" dirty="0" smtClean="0">
                <a:latin typeface="+mn-ea"/>
                <a:cs typeface="Times New Roman"/>
              </a:rPr>
              <a:t>年度センサスデータ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r>
              <a:rPr lang="ja-JP" altLang="en-US" kern="100" dirty="0" smtClean="0">
                <a:latin typeface="+mn-ea"/>
                <a:cs typeface="Times New Roman"/>
              </a:rPr>
              <a:t>　　・平成</a:t>
            </a:r>
            <a:r>
              <a:rPr lang="en-US" altLang="ja-JP" kern="100" dirty="0" smtClean="0">
                <a:latin typeface="+mn-ea"/>
                <a:cs typeface="Times New Roman"/>
              </a:rPr>
              <a:t>28</a:t>
            </a:r>
            <a:r>
              <a:rPr lang="ja-JP" altLang="en-US" kern="100" dirty="0" smtClean="0">
                <a:latin typeface="+mn-ea"/>
                <a:cs typeface="Times New Roman"/>
              </a:rPr>
              <a:t>年度分　　　 ： 平成</a:t>
            </a:r>
            <a:r>
              <a:rPr lang="en-US" altLang="ja-JP" kern="100" dirty="0" smtClean="0">
                <a:latin typeface="+mn-ea"/>
                <a:cs typeface="Times New Roman"/>
              </a:rPr>
              <a:t>27</a:t>
            </a:r>
            <a:r>
              <a:rPr lang="ja-JP" altLang="en-US" kern="100" dirty="0" smtClean="0">
                <a:latin typeface="+mn-ea"/>
                <a:cs typeface="Times New Roman"/>
              </a:rPr>
              <a:t>年度センサスデータ</a:t>
            </a:r>
            <a:endParaRPr lang="en-US" altLang="ja-JP" kern="100" dirty="0" smtClean="0">
              <a:latin typeface="+mn-ea"/>
              <a:cs typeface="Times New Roman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504" y="3760871"/>
            <a:ext cx="8748464" cy="29854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 smtClean="0">
                <a:latin typeface="+mn-ea"/>
                <a:cs typeface="Times New Roman"/>
              </a:rPr>
              <a:t>■使用データの違いによる算定結果への影響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r>
              <a:rPr lang="ja-JP" altLang="en-US" kern="100" dirty="0" smtClean="0">
                <a:latin typeface="+mn-ea"/>
                <a:cs typeface="Times New Roman"/>
              </a:rPr>
              <a:t>［各年度の車種別交通量］＝［センサスの車種別交通量］</a:t>
            </a:r>
            <a:r>
              <a:rPr lang="en-US" altLang="ja-JP" kern="100" dirty="0" smtClean="0">
                <a:latin typeface="+mn-ea"/>
                <a:cs typeface="Times New Roman"/>
              </a:rPr>
              <a:t>×</a:t>
            </a:r>
            <a:r>
              <a:rPr lang="ja-JP" altLang="en-US" kern="100" dirty="0" smtClean="0">
                <a:solidFill>
                  <a:srgbClr val="FF0000"/>
                </a:solidFill>
                <a:latin typeface="+mn-ea"/>
                <a:cs typeface="Times New Roman"/>
              </a:rPr>
              <a:t>［交通量データの伸び率］</a:t>
            </a:r>
            <a:endParaRPr lang="en-US" altLang="ja-JP" kern="100" dirty="0" smtClean="0">
              <a:solidFill>
                <a:srgbClr val="FF0000"/>
              </a:solidFill>
              <a:latin typeface="+mn-ea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600" kern="100" dirty="0">
                <a:latin typeface="+mn-ea"/>
                <a:cs typeface="Times New Roman"/>
              </a:rPr>
              <a:t>　</a:t>
            </a:r>
            <a:r>
              <a:rPr lang="ja-JP" altLang="en-US" sz="1600" kern="100" dirty="0" smtClean="0">
                <a:latin typeface="+mn-ea"/>
                <a:cs typeface="Times New Roman"/>
              </a:rPr>
              <a:t>（例）平成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27</a:t>
            </a:r>
            <a:r>
              <a:rPr lang="ja-JP" altLang="en-US" sz="1600" kern="100" dirty="0" smtClean="0">
                <a:latin typeface="+mn-ea"/>
                <a:cs typeface="Times New Roman"/>
              </a:rPr>
              <a:t>年度交通量＝平成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22</a:t>
            </a:r>
            <a:r>
              <a:rPr lang="ja-JP" altLang="en-US" sz="1600" kern="100" dirty="0" smtClean="0">
                <a:latin typeface="+mn-ea"/>
                <a:cs typeface="Times New Roman"/>
              </a:rPr>
              <a:t>年度センサス交通量</a:t>
            </a:r>
            <a:r>
              <a:rPr lang="en-US" altLang="ja-JP" sz="1600" kern="100" dirty="0" smtClean="0">
                <a:latin typeface="+mn-ea"/>
                <a:cs typeface="Times New Roman"/>
              </a:rPr>
              <a:t>×</a:t>
            </a:r>
            <a:r>
              <a:rPr lang="ja-JP" altLang="en-US" sz="1600" kern="100" dirty="0" smtClean="0">
                <a:latin typeface="+mn-ea"/>
                <a:cs typeface="Times New Roman"/>
              </a:rPr>
              <a:t>（</a:t>
            </a:r>
            <a:r>
              <a:rPr lang="en-US" altLang="ja-JP" sz="1600" kern="100" dirty="0" smtClean="0">
                <a:latin typeface="+mn-ea"/>
                <a:cs typeface="Times New Roman"/>
              </a:rPr>
              <a:t>H22</a:t>
            </a:r>
            <a:r>
              <a:rPr lang="ja-JP" altLang="en-US" sz="1600" kern="100" dirty="0" smtClean="0">
                <a:latin typeface="+mn-ea"/>
                <a:cs typeface="Times New Roman"/>
              </a:rPr>
              <a:t>→</a:t>
            </a:r>
            <a:r>
              <a:rPr lang="en-US" altLang="ja-JP" sz="1600" kern="100" dirty="0" smtClean="0">
                <a:latin typeface="+mn-ea"/>
                <a:cs typeface="Times New Roman"/>
              </a:rPr>
              <a:t>H27</a:t>
            </a:r>
            <a:r>
              <a:rPr lang="ja-JP" altLang="en-US" sz="1600" kern="100" dirty="0" smtClean="0">
                <a:latin typeface="+mn-ea"/>
                <a:cs typeface="Times New Roman"/>
              </a:rPr>
              <a:t>交通量</a:t>
            </a:r>
            <a:r>
              <a:rPr lang="ja-JP" altLang="en-US" sz="1600" kern="100" dirty="0">
                <a:latin typeface="+mn-ea"/>
                <a:cs typeface="Times New Roman"/>
              </a:rPr>
              <a:t>伸び</a:t>
            </a:r>
            <a:r>
              <a:rPr lang="ja-JP" altLang="en-US" sz="1600" kern="100" dirty="0" smtClean="0">
                <a:latin typeface="+mn-ea"/>
                <a:cs typeface="Times New Roman"/>
              </a:rPr>
              <a:t>率）</a:t>
            </a:r>
            <a:endParaRPr lang="en-US" altLang="ja-JP" sz="1600" kern="100" dirty="0" smtClean="0">
              <a:latin typeface="+mn-ea"/>
              <a:cs typeface="Times New Roman"/>
            </a:endParaRPr>
          </a:p>
          <a:p>
            <a:r>
              <a:rPr lang="ja-JP" altLang="en-US" sz="1600" kern="100" dirty="0">
                <a:latin typeface="+mn-ea"/>
                <a:cs typeface="Times New Roman"/>
              </a:rPr>
              <a:t>　</a:t>
            </a:r>
            <a:r>
              <a:rPr lang="ja-JP" altLang="en-US" sz="1600" kern="100" dirty="0" smtClean="0">
                <a:latin typeface="+mn-ea"/>
                <a:cs typeface="Times New Roman"/>
              </a:rPr>
              <a:t>　　　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28</a:t>
            </a:r>
            <a:r>
              <a:rPr lang="ja-JP" altLang="en-US" sz="1600" kern="100" dirty="0" smtClean="0">
                <a:latin typeface="+mn-ea"/>
                <a:cs typeface="Times New Roman"/>
              </a:rPr>
              <a:t>年度</a:t>
            </a:r>
            <a:r>
              <a:rPr lang="ja-JP" altLang="en-US" sz="1600" kern="100" dirty="0">
                <a:latin typeface="+mn-ea"/>
                <a:cs typeface="Times New Roman"/>
              </a:rPr>
              <a:t>交通量＝平成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27</a:t>
            </a:r>
            <a:r>
              <a:rPr lang="ja-JP" altLang="en-US" sz="1600" kern="100" dirty="0" smtClean="0">
                <a:latin typeface="+mn-ea"/>
                <a:cs typeface="Times New Roman"/>
              </a:rPr>
              <a:t>年度</a:t>
            </a:r>
            <a:r>
              <a:rPr lang="ja-JP" altLang="en-US" sz="1600" kern="100" dirty="0">
                <a:latin typeface="+mn-ea"/>
                <a:cs typeface="Times New Roman"/>
              </a:rPr>
              <a:t>センサス交通量</a:t>
            </a:r>
            <a:r>
              <a:rPr lang="en-US" altLang="ja-JP" sz="1600" kern="100" dirty="0">
                <a:latin typeface="+mn-ea"/>
                <a:cs typeface="Times New Roman"/>
              </a:rPr>
              <a:t>×</a:t>
            </a:r>
            <a:r>
              <a:rPr lang="ja-JP" altLang="en-US" sz="1600" kern="100" dirty="0">
                <a:latin typeface="+mn-ea"/>
                <a:cs typeface="Times New Roman"/>
              </a:rPr>
              <a:t>（</a:t>
            </a:r>
            <a:r>
              <a:rPr lang="en-US" altLang="ja-JP" sz="1600" kern="100" dirty="0" smtClean="0">
                <a:latin typeface="+mn-ea"/>
                <a:cs typeface="Times New Roman"/>
              </a:rPr>
              <a:t>H27</a:t>
            </a:r>
            <a:r>
              <a:rPr lang="ja-JP" altLang="en-US" sz="1600" kern="100" dirty="0" smtClean="0">
                <a:latin typeface="+mn-ea"/>
                <a:cs typeface="Times New Roman"/>
              </a:rPr>
              <a:t>→</a:t>
            </a:r>
            <a:r>
              <a:rPr lang="en-US" altLang="ja-JP" sz="1600" kern="100" dirty="0" smtClean="0">
                <a:latin typeface="+mn-ea"/>
                <a:cs typeface="Times New Roman"/>
              </a:rPr>
              <a:t>H28</a:t>
            </a:r>
            <a:r>
              <a:rPr lang="ja-JP" altLang="en-US" sz="1600" kern="100" dirty="0" smtClean="0">
                <a:latin typeface="+mn-ea"/>
                <a:cs typeface="Times New Roman"/>
              </a:rPr>
              <a:t>交通</a:t>
            </a:r>
            <a:r>
              <a:rPr lang="ja-JP" altLang="en-US" sz="1600" kern="100" dirty="0">
                <a:latin typeface="+mn-ea"/>
                <a:cs typeface="Times New Roman"/>
              </a:rPr>
              <a:t>量伸び</a:t>
            </a:r>
            <a:r>
              <a:rPr lang="ja-JP" altLang="en-US" sz="1600" kern="100" dirty="0" smtClean="0">
                <a:latin typeface="+mn-ea"/>
                <a:cs typeface="Times New Roman"/>
              </a:rPr>
              <a:t>率）</a:t>
            </a:r>
            <a:endParaRPr lang="en-US" altLang="ja-JP" sz="1600" kern="100" dirty="0" smtClean="0">
              <a:latin typeface="+mn-ea"/>
              <a:cs typeface="Times New Roman"/>
            </a:endParaRPr>
          </a:p>
          <a:p>
            <a:pPr marL="1612900" indent="-1612900">
              <a:spcBef>
                <a:spcPts val="600"/>
              </a:spcBef>
            </a:pPr>
            <a:r>
              <a:rPr lang="en-US" altLang="ja-JP" kern="100" dirty="0" smtClean="0">
                <a:latin typeface="+mn-ea"/>
                <a:cs typeface="Times New Roman"/>
              </a:rPr>
              <a:t>※</a:t>
            </a:r>
            <a:r>
              <a:rPr lang="ja-JP" altLang="en-US" kern="100" dirty="0" smtClean="0">
                <a:solidFill>
                  <a:srgbClr val="FF0000"/>
                </a:solidFill>
                <a:latin typeface="+mn-ea"/>
                <a:cs typeface="Times New Roman"/>
              </a:rPr>
              <a:t>交通量データの伸び率</a:t>
            </a:r>
            <a:r>
              <a:rPr lang="ja-JP" altLang="en-US" kern="100" dirty="0" smtClean="0">
                <a:latin typeface="+mn-ea"/>
                <a:cs typeface="Times New Roman"/>
              </a:rPr>
              <a:t>：道路管理者の交通量データ（全車種合計台数）から算定。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pPr marL="2565400"/>
            <a:r>
              <a:rPr lang="ja-JP" altLang="en-US" u="sng" kern="100" dirty="0" smtClean="0">
                <a:latin typeface="+mn-ea"/>
                <a:cs typeface="Times New Roman"/>
              </a:rPr>
              <a:t>車種別ではないため、全車種で同じ伸び率を使用。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pPr marL="1879600" indent="-1866900">
              <a:spcBef>
                <a:spcPts val="600"/>
              </a:spcBef>
            </a:pPr>
            <a:r>
              <a:rPr lang="ja-JP" altLang="en-US" kern="100" dirty="0" smtClean="0">
                <a:latin typeface="+mn-ea"/>
                <a:cs typeface="Times New Roman"/>
              </a:rPr>
              <a:t> 　センサス交通量：</a:t>
            </a:r>
            <a:r>
              <a:rPr lang="ja-JP" altLang="en-US" u="sng" kern="100" dirty="0" smtClean="0">
                <a:latin typeface="+mn-ea"/>
                <a:cs typeface="Times New Roman"/>
              </a:rPr>
              <a:t>車種別の交通量</a:t>
            </a:r>
            <a:r>
              <a:rPr lang="ja-JP" altLang="en-US" kern="100" dirty="0" smtClean="0">
                <a:latin typeface="+mn-ea"/>
                <a:cs typeface="Times New Roman"/>
              </a:rPr>
              <a:t>。（</a:t>
            </a:r>
            <a:r>
              <a:rPr lang="en-US" altLang="ja-JP" kern="100" dirty="0" smtClean="0">
                <a:latin typeface="+mn-ea"/>
                <a:cs typeface="Times New Roman"/>
              </a:rPr>
              <a:t>H22</a:t>
            </a:r>
            <a:r>
              <a:rPr lang="ja-JP" altLang="en-US" kern="100" dirty="0" err="1" smtClean="0">
                <a:latin typeface="+mn-ea"/>
                <a:cs typeface="Times New Roman"/>
              </a:rPr>
              <a:t>、</a:t>
            </a:r>
            <a:r>
              <a:rPr lang="en-US" altLang="ja-JP" kern="100" dirty="0" smtClean="0">
                <a:latin typeface="+mn-ea"/>
                <a:cs typeface="Times New Roman"/>
              </a:rPr>
              <a:t>H27</a:t>
            </a:r>
            <a:r>
              <a:rPr lang="ja-JP" altLang="en-US" kern="100" dirty="0" smtClean="0">
                <a:latin typeface="+mn-ea"/>
                <a:cs typeface="Times New Roman"/>
              </a:rPr>
              <a:t>センサスは大型車、小型車の</a:t>
            </a:r>
            <a:r>
              <a:rPr lang="en-US" altLang="ja-JP" kern="100" dirty="0" smtClean="0">
                <a:latin typeface="+mn-ea"/>
                <a:cs typeface="Times New Roman"/>
              </a:rPr>
              <a:t>2</a:t>
            </a:r>
            <a:r>
              <a:rPr lang="ja-JP" altLang="en-US" kern="100" dirty="0" smtClean="0">
                <a:latin typeface="+mn-ea"/>
                <a:cs typeface="Times New Roman"/>
              </a:rPr>
              <a:t>分類）</a:t>
            </a:r>
            <a:endParaRPr lang="en-US" altLang="ja-JP" kern="100" dirty="0" smtClean="0">
              <a:latin typeface="+mn-ea"/>
              <a:cs typeface="Times New Roman"/>
            </a:endParaRPr>
          </a:p>
          <a:p>
            <a:pPr marL="355600" indent="-355600">
              <a:spcBef>
                <a:spcPts val="600"/>
              </a:spcBef>
            </a:pPr>
            <a:r>
              <a:rPr lang="ja-JP" altLang="en-US" kern="100" dirty="0" smtClean="0">
                <a:solidFill>
                  <a:srgbClr val="FF0000"/>
                </a:solidFill>
                <a:latin typeface="+mn-ea"/>
                <a:cs typeface="Times New Roman"/>
              </a:rPr>
              <a:t>　⇒「交通量データの伸び率」は車種別ではないため、</a:t>
            </a:r>
            <a:r>
              <a:rPr lang="ja-JP" altLang="en-US" u="sng" kern="100" dirty="0" smtClean="0">
                <a:solidFill>
                  <a:srgbClr val="FF0000"/>
                </a:solidFill>
                <a:latin typeface="+mn-ea"/>
                <a:cs typeface="Times New Roman"/>
              </a:rPr>
              <a:t>異なるセンサスデータを用いると、「算定した車種別交通量」に差異が出る。</a:t>
            </a:r>
            <a:endParaRPr lang="en-US" altLang="ja-JP" u="sng" kern="100" dirty="0">
              <a:solidFill>
                <a:srgbClr val="FF0000"/>
              </a:solidFill>
              <a:latin typeface="+mn-ea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</a:t>
            </a:r>
            <a:r>
              <a:rPr lang="ja-JP" altLang="en-US" sz="2400" dirty="0" smtClean="0"/>
              <a:t>参考＞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02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49100"/>
            <a:ext cx="8928000" cy="436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59632" y="121292"/>
            <a:ext cx="661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自動車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 smtClean="0">
                <a:latin typeface="+mn-ea"/>
              </a:rPr>
              <a:t>排出量の推移〔対策地域〕</a:t>
            </a:r>
            <a:endParaRPr lang="ja-JP" altLang="ja-JP" sz="2400" u="sng" dirty="0" smtClean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43476" y="5301208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7584" y="764704"/>
            <a:ext cx="763200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26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32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乗用系、小型貨物系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、大型貨物系ともに平成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年度から減少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496" y="6090443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14288" y="6288112"/>
            <a:ext cx="6861968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年度の排出量算定には、平成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年度の排出量算定には、平成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6766148" y="2173890"/>
            <a:ext cx="0" cy="30959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0" y="5816712"/>
            <a:ext cx="79563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（乗用系）軽乗用車</a:t>
            </a:r>
            <a:r>
              <a:rPr lang="ja-JP" altLang="en-US" sz="1050" dirty="0" smtClean="0"/>
              <a:t>、乗用車、</a:t>
            </a:r>
            <a:r>
              <a:rPr lang="ja-JP" altLang="en-US" sz="1050" dirty="0" smtClean="0"/>
              <a:t>バス　　（小型</a:t>
            </a:r>
            <a:r>
              <a:rPr lang="ja-JP" altLang="en-US" sz="1050" dirty="0" smtClean="0"/>
              <a:t>貨物</a:t>
            </a:r>
            <a:r>
              <a:rPr lang="ja-JP" altLang="en-US" sz="1050" dirty="0" smtClean="0"/>
              <a:t>系）軽貨物車</a:t>
            </a:r>
            <a:r>
              <a:rPr lang="ja-JP" altLang="en-US" sz="1050" dirty="0" smtClean="0"/>
              <a:t>、小型貨物車、貨</a:t>
            </a:r>
            <a:r>
              <a:rPr lang="ja-JP" altLang="en-US" sz="1050" dirty="0" smtClean="0"/>
              <a:t>客車　　（大型</a:t>
            </a:r>
            <a:r>
              <a:rPr lang="ja-JP" altLang="en-US" sz="1050" dirty="0" smtClean="0"/>
              <a:t>貨物</a:t>
            </a:r>
            <a:r>
              <a:rPr lang="ja-JP" altLang="en-US" sz="1050" dirty="0" smtClean="0"/>
              <a:t>系）普通</a:t>
            </a:r>
            <a:r>
              <a:rPr lang="ja-JP" altLang="en-US" sz="1050" dirty="0" smtClean="0"/>
              <a:t>貨物車、特種（殊）車</a:t>
            </a:r>
            <a:endParaRPr lang="ja-JP" altLang="ja-JP" sz="1050" dirty="0"/>
          </a:p>
        </p:txBody>
      </p:sp>
    </p:spTree>
    <p:extLst>
      <p:ext uri="{BB962C8B-B14F-4D97-AF65-F5344CB8AC3E}">
        <p14:creationId xmlns:p14="http://schemas.microsoft.com/office/powerpoint/2010/main" val="23519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59386"/>
            <a:ext cx="4968000" cy="407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-2604" y="121292"/>
            <a:ext cx="92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自動車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en-US" sz="2400" dirty="0" smtClean="0">
                <a:latin typeface="+mn-ea"/>
              </a:rPr>
              <a:t>・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 smtClean="0">
                <a:latin typeface="+mn-ea"/>
              </a:rPr>
              <a:t>排出量</a:t>
            </a:r>
            <a:r>
              <a:rPr lang="ja-JP" altLang="ja-JP" sz="2400" dirty="0" smtClean="0">
                <a:latin typeface="+mn-ea"/>
              </a:rPr>
              <a:t>の</a:t>
            </a:r>
            <a:r>
              <a:rPr lang="ja-JP" altLang="en-US" sz="2400" dirty="0" smtClean="0">
                <a:latin typeface="+mn-ea"/>
              </a:rPr>
              <a:t>車種別割合</a:t>
            </a:r>
            <a:r>
              <a:rPr lang="ja-JP" altLang="ja-JP" sz="2400" dirty="0" smtClean="0">
                <a:latin typeface="+mn-ea"/>
              </a:rPr>
              <a:t>〔</a:t>
            </a:r>
            <a:r>
              <a:rPr lang="ja-JP" altLang="en-US" sz="2400" dirty="0">
                <a:latin typeface="+mn-ea"/>
              </a:rPr>
              <a:t>平成</a:t>
            </a:r>
            <a:r>
              <a:rPr lang="en-US" altLang="ja-JP" sz="2400" dirty="0">
                <a:latin typeface="+mn-ea"/>
              </a:rPr>
              <a:t>28</a:t>
            </a:r>
            <a:r>
              <a:rPr lang="ja-JP" altLang="en-US" sz="2400" dirty="0" smtClean="0">
                <a:latin typeface="+mn-ea"/>
              </a:rPr>
              <a:t>年度・</a:t>
            </a:r>
            <a:r>
              <a:rPr lang="ja-JP" altLang="ja-JP" sz="2400" dirty="0" smtClean="0">
                <a:latin typeface="+mn-ea"/>
              </a:rPr>
              <a:t>対策</a:t>
            </a:r>
            <a:r>
              <a:rPr lang="ja-JP" altLang="ja-JP" sz="2400" dirty="0" smtClean="0">
                <a:latin typeface="+mn-ea"/>
              </a:rPr>
              <a:t>地域〕</a:t>
            </a:r>
            <a:endParaRPr lang="ja-JP" altLang="ja-JP" sz="2400" u="sng" dirty="0" smtClean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68" y="1776465"/>
            <a:ext cx="4968000" cy="40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7748" y="1732746"/>
            <a:ext cx="25380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u="sng" dirty="0" smtClean="0">
                <a:latin typeface="+mn-ea"/>
              </a:rPr>
              <a:t>NOx</a:t>
            </a:r>
            <a:r>
              <a:rPr lang="ja-JP" altLang="en-US" sz="2000" u="sng" dirty="0" smtClean="0">
                <a:latin typeface="+mn-ea"/>
              </a:rPr>
              <a:t>排出量</a:t>
            </a:r>
            <a:endParaRPr lang="ja-JP" altLang="ja-JP" sz="2000" u="sng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59404" y="1732746"/>
            <a:ext cx="25380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u="sng" dirty="0" smtClean="0">
                <a:latin typeface="+mn-ea"/>
              </a:rPr>
              <a:t>PM</a:t>
            </a:r>
            <a:r>
              <a:rPr lang="ja-JP" altLang="en-US" sz="2000" u="sng" dirty="0" smtClean="0">
                <a:latin typeface="+mn-ea"/>
              </a:rPr>
              <a:t>排出量</a:t>
            </a:r>
            <a:endParaRPr lang="ja-JP" altLang="ja-JP" sz="2000" u="sng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793170"/>
            <a:ext cx="396044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貨物系が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83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%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普通貨物車が全体の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57%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を占める</a:t>
            </a:r>
            <a:endParaRPr kumimoji="1"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32040" y="793170"/>
            <a:ext cx="396044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貨物系が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53%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普通貨物車が全体の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28%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を占める</a:t>
            </a:r>
            <a:endParaRPr kumimoji="1"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テキスト ボックス 33"/>
          <p:cNvSpPr txBox="1">
            <a:spLocks/>
          </p:cNvSpPr>
          <p:nvPr/>
        </p:nvSpPr>
        <p:spPr>
          <a:xfrm>
            <a:off x="35496" y="5805264"/>
            <a:ext cx="2412000" cy="6179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（乗用系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）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	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軽乗用車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5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の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軽自動車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乗用車　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3</a:t>
            </a:r>
            <a:r>
              <a:rPr lang="ja-JP" altLang="en-US" sz="1100" kern="1200" dirty="0" err="1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5</a:t>
            </a:r>
            <a:r>
              <a:rPr lang="ja-JP" altLang="en-US" sz="1100" kern="1200" dirty="0" err="1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7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（軽除く）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バス　　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2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2" name="Text Box 39"/>
          <p:cNvSpPr txBox="1">
            <a:spLocks/>
          </p:cNvSpPr>
          <p:nvPr/>
        </p:nvSpPr>
        <p:spPr bwMode="auto">
          <a:xfrm>
            <a:off x="2327816" y="5805264"/>
            <a:ext cx="49084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（貨物系）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133350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軽貨物車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</a:t>
            </a:r>
            <a:r>
              <a:rPr lang="en-US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4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の軽自動車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799465" indent="-666115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貨客車　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</a:t>
            </a:r>
            <a:r>
              <a:rPr lang="en-US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 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4</a:t>
            </a:r>
            <a:r>
              <a:rPr lang="ja-JP" sz="1100" kern="1200" dirty="0" err="1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6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の自動車のうち、座席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が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2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列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以上あるもの（軽除く）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小型貨物車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4</a:t>
            </a:r>
            <a:r>
              <a:rPr lang="ja-JP" sz="1100" kern="1200" dirty="0" err="1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6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軽、貨客車除く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)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普通貨物車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1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特種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)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車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0</a:t>
            </a:r>
            <a:r>
              <a:rPr lang="ja-JP" sz="1100" kern="1200" dirty="0" err="1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8</a:t>
            </a:r>
            <a:r>
              <a:rPr lang="ja-JP" sz="1100" kern="1200" dirty="0" err="1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9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排出量の算定</a:t>
            </a:r>
            <a:r>
              <a:rPr lang="ja-JP" altLang="en-US" sz="2400" dirty="0" smtClean="0"/>
              <a:t>方法の概要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25004" y="1396817"/>
            <a:ext cx="3744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暖機時（走行時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）の</a:t>
            </a:r>
            <a:endParaRPr lang="en-US" altLang="ja-JP" sz="2000" kern="100" dirty="0" smtClean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 smtClean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en-US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  <a:r>
              <a:rPr lang="ja-JP" altLang="en-US" sz="2000" kern="100" dirty="0" smtClean="0">
                <a:latin typeface="+mn-ea"/>
                <a:cs typeface="Times New Roman"/>
              </a:rPr>
              <a:t>排出量</a:t>
            </a:r>
            <a:endParaRPr lang="ja-JP" altLang="en-US" sz="2000" kern="100" dirty="0">
              <a:latin typeface="+mn-ea"/>
              <a:cs typeface="Times New Roman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25004" y="4565169"/>
            <a:ext cx="3744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冷機時（駐車場等からの発進時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</a:t>
            </a:r>
            <a:endParaRPr lang="en-US" altLang="ja-JP" sz="2000" kern="100" dirty="0" smtClean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 smtClean="0">
                <a:latin typeface="+mn-ea"/>
                <a:cs typeface="Times New Roman"/>
              </a:rPr>
              <a:t>の</a:t>
            </a:r>
            <a:r>
              <a:rPr lang="ja-JP" altLang="en-US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en-US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  <a:r>
              <a:rPr lang="ja-JP" altLang="en-US" sz="2000" kern="100" dirty="0" smtClean="0">
                <a:latin typeface="+mn-ea"/>
                <a:cs typeface="Times New Roman"/>
              </a:rPr>
              <a:t>排出量</a:t>
            </a:r>
            <a:endParaRPr lang="ja-JP" altLang="en-US" sz="2000" kern="100" dirty="0">
              <a:latin typeface="+mn-ea"/>
              <a:cs typeface="Times New Roman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2225008" y="1750760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2220252" y="4925209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17528" y="1750760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2006312" y="3302944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180660" y="2270785"/>
            <a:ext cx="7200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 smtClean="0">
                <a:latin typeface="+mn-ea"/>
                <a:cs typeface="Times New Roman"/>
              </a:rPr>
              <a:t>［①車種別排出係数（</a:t>
            </a:r>
            <a:r>
              <a:rPr lang="en-US" altLang="ja-JP" sz="2000" kern="100" dirty="0" smtClean="0">
                <a:latin typeface="+mn-ea"/>
                <a:cs typeface="Times New Roman"/>
              </a:rPr>
              <a:t>g/</a:t>
            </a:r>
            <a:r>
              <a:rPr lang="ja-JP" altLang="en-US" sz="2000" kern="100" dirty="0" smtClean="0">
                <a:latin typeface="+mn-ea"/>
                <a:cs typeface="Times New Roman"/>
              </a:rPr>
              <a:t>台</a:t>
            </a:r>
            <a:r>
              <a:rPr lang="ja-JP" altLang="en-US" sz="2000" kern="100" dirty="0">
                <a:latin typeface="+mn-ea"/>
                <a:cs typeface="Times New Roman"/>
              </a:rPr>
              <a:t>･</a:t>
            </a:r>
            <a:r>
              <a:rPr lang="en-US" altLang="ja-JP" sz="2000" kern="100" dirty="0" smtClean="0">
                <a:latin typeface="+mn-ea"/>
                <a:cs typeface="Times New Roman"/>
              </a:rPr>
              <a:t>km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2000" kern="100" dirty="0" smtClean="0">
                <a:latin typeface="+mn-ea"/>
                <a:cs typeface="Times New Roman"/>
              </a:rPr>
              <a:t>×</a:t>
            </a:r>
            <a:r>
              <a:rPr lang="ja-JP" altLang="en-US" sz="2000" kern="100" dirty="0" smtClean="0">
                <a:latin typeface="+mn-ea"/>
                <a:cs typeface="Times New Roman"/>
              </a:rPr>
              <a:t>［②自動車</a:t>
            </a:r>
            <a:r>
              <a:rPr lang="ja-JP" altLang="en-US" sz="2000" kern="100" dirty="0">
                <a:latin typeface="+mn-ea"/>
                <a:cs typeface="Times New Roman"/>
              </a:rPr>
              <a:t>走行量</a:t>
            </a:r>
            <a:r>
              <a:rPr lang="ja-JP" altLang="en-US" sz="20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2000" kern="100" dirty="0">
                <a:latin typeface="+mn-ea"/>
                <a:cs typeface="Times New Roman"/>
              </a:rPr>
              <a:t>･ </a:t>
            </a:r>
            <a:r>
              <a:rPr lang="en-US" altLang="ja-JP" sz="2000" kern="100" dirty="0" smtClean="0">
                <a:latin typeface="+mn-ea"/>
                <a:cs typeface="Times New Roman"/>
              </a:rPr>
              <a:t>km</a:t>
            </a:r>
            <a:r>
              <a:rPr lang="ja-JP" altLang="en-US" sz="20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39170" y="3140968"/>
            <a:ext cx="5963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速度の関数である「車種別排出係数式」に各路線の［</a:t>
            </a:r>
            <a:r>
              <a:rPr lang="ja-JP" altLang="en-US" sz="2000" dirty="0"/>
              <a:t>③</a:t>
            </a:r>
            <a:r>
              <a:rPr kumimoji="1" lang="ja-JP" altLang="en-US" sz="2000" dirty="0" smtClean="0"/>
              <a:t>旅行速度</a:t>
            </a:r>
            <a:r>
              <a:rPr kumimoji="1" lang="ja-JP" altLang="en-US" sz="2000" dirty="0" smtClean="0">
                <a:latin typeface="+mn-ea"/>
              </a:rPr>
              <a:t>（</a:t>
            </a:r>
            <a:r>
              <a:rPr kumimoji="1" lang="en-US" altLang="ja-JP" sz="2000" dirty="0" smtClean="0">
                <a:latin typeface="+mn-ea"/>
              </a:rPr>
              <a:t>km/h</a:t>
            </a:r>
            <a:r>
              <a:rPr kumimoji="1" lang="ja-JP" altLang="en-US" sz="2000" dirty="0" smtClean="0">
                <a:latin typeface="+mn-ea"/>
              </a:rPr>
              <a:t>）</a:t>
            </a:r>
            <a:r>
              <a:rPr kumimoji="1" lang="ja-JP" altLang="en-US" sz="2000" dirty="0" smtClean="0"/>
              <a:t>］を入力</a:t>
            </a:r>
            <a:r>
              <a:rPr lang="ja-JP" altLang="en-US" sz="2000" dirty="0" smtClean="0"/>
              <a:t>して算定</a:t>
            </a:r>
            <a:endParaRPr kumimoji="1" lang="ja-JP" altLang="en-US" sz="2000" dirty="0"/>
          </a:p>
        </p:txBody>
      </p:sp>
      <p:sp>
        <p:nvSpPr>
          <p:cNvPr id="40" name="下矢印 39"/>
          <p:cNvSpPr/>
          <p:nvPr/>
        </p:nvSpPr>
        <p:spPr>
          <a:xfrm flipV="1">
            <a:off x="3497010" y="2707475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480" y="2924944"/>
            <a:ext cx="2016000" cy="75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ja-JP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 smtClean="0">
                <a:latin typeface="+mn-ea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 smtClean="0">
                <a:latin typeface="+mn-ea"/>
                <a:cs typeface="Times New Roman"/>
              </a:rPr>
              <a:t>排出量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1760" y="5405154"/>
            <a:ext cx="63872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［車種別冷機時排出</a:t>
            </a:r>
            <a:r>
              <a:rPr lang="ja-JP" altLang="en-US" sz="2000" kern="100" dirty="0" smtClean="0">
                <a:latin typeface="+mn-ea"/>
                <a:cs typeface="Times New Roman"/>
              </a:rPr>
              <a:t>係数（</a:t>
            </a:r>
            <a:r>
              <a:rPr lang="en-US" altLang="ja-JP" sz="2000" kern="100" dirty="0" smtClean="0">
                <a:latin typeface="+mn-ea"/>
                <a:cs typeface="Times New Roman"/>
              </a:rPr>
              <a:t>g/</a:t>
            </a:r>
            <a:r>
              <a:rPr lang="ja-JP" altLang="en-US" sz="2000" kern="100" dirty="0" smtClean="0">
                <a:latin typeface="+mn-ea"/>
                <a:cs typeface="Times New Roman"/>
              </a:rPr>
              <a:t>回）］</a:t>
            </a:r>
            <a:r>
              <a:rPr lang="en-US" altLang="ja-JP" sz="2000" kern="100" dirty="0" smtClean="0">
                <a:latin typeface="+mn-ea"/>
                <a:cs typeface="Times New Roman"/>
              </a:rPr>
              <a:t>×</a:t>
            </a:r>
            <a:r>
              <a:rPr lang="ja-JP" altLang="en-US" sz="2000" kern="100" dirty="0" smtClean="0">
                <a:latin typeface="+mn-ea"/>
                <a:cs typeface="Times New Roman"/>
              </a:rPr>
              <a:t>［</a:t>
            </a:r>
            <a:r>
              <a:rPr lang="ja-JP" altLang="en-US" sz="2000" kern="100" dirty="0">
                <a:latin typeface="+mn-ea"/>
                <a:cs typeface="Times New Roman"/>
              </a:rPr>
              <a:t>始動</a:t>
            </a:r>
            <a:r>
              <a:rPr lang="ja-JP" altLang="en-US" sz="2000" kern="100" dirty="0" smtClean="0">
                <a:latin typeface="+mn-ea"/>
                <a:cs typeface="Times New Roman"/>
              </a:rPr>
              <a:t>回数（回） </a:t>
            </a:r>
            <a:r>
              <a:rPr lang="ja-JP" altLang="en-US" sz="2000" kern="100" dirty="0">
                <a:latin typeface="+mn-ea"/>
                <a:cs typeface="Times New Roman"/>
              </a:rPr>
              <a:t>］</a:t>
            </a:r>
          </a:p>
        </p:txBody>
      </p:sp>
    </p:spTree>
    <p:extLst>
      <p:ext uri="{BB962C8B-B14F-4D97-AF65-F5344CB8AC3E}">
        <p14:creationId xmlns:p14="http://schemas.microsoft.com/office/powerpoint/2010/main" val="28197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矢印コネクタ 34"/>
          <p:cNvCxnSpPr/>
          <p:nvPr/>
        </p:nvCxnSpPr>
        <p:spPr>
          <a:xfrm>
            <a:off x="1367504" y="4221088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1367504" y="3068960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排出係数の算定方法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123" y="1676452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smo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940" y="7488438"/>
            <a:ext cx="2376000" cy="15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smo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408" y="912762"/>
            <a:ext cx="2376000" cy="15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88144" y="908720"/>
            <a:ext cx="5391968" cy="707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Aft>
                <a:spcPct val="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①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車種別排出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係数（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g/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台･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台の車が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1km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走行時に排出する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NOx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PM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の量</a:t>
            </a:r>
            <a:endParaRPr kumimoji="1" lang="ja-JP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7657888" y="2708920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107504" y="3761745"/>
            <a:ext cx="1260000" cy="132343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バス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小型貨物車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貨客車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普通貨物車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特種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(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殊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)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107504" y="2708920"/>
            <a:ext cx="1260000" cy="83099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軽乗用車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乗用車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1509564" y="2708920"/>
            <a:ext cx="1908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走行比率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5436096" y="2708920"/>
            <a:ext cx="2016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速度対応原単位式群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9" name="テキスト ボックス 2"/>
          <p:cNvSpPr txBox="1">
            <a:spLocks noChangeArrowheads="1"/>
          </p:cNvSpPr>
          <p:nvPr/>
        </p:nvSpPr>
        <p:spPr bwMode="auto">
          <a:xfrm>
            <a:off x="3492104" y="5373320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積載率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0" name="AutoShape 3"/>
          <p:cNvSpPr>
            <a:spLocks noChangeShapeType="1"/>
          </p:cNvSpPr>
          <p:nvPr/>
        </p:nvSpPr>
        <p:spPr bwMode="auto">
          <a:xfrm flipV="1">
            <a:off x="4402584" y="4221088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3635896" y="4458598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等価慣性重量</a:t>
            </a:r>
            <a:r>
              <a:rPr lang="en-US" altLang="ja-JP" sz="1600" kern="100" baseline="30000" dirty="0" smtClean="0">
                <a:latin typeface="+mn-ea"/>
                <a:cs typeface="Times New Roman"/>
              </a:rPr>
              <a:t>*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1581572" y="4113168"/>
            <a:ext cx="1764000" cy="8280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100" kern="100" dirty="0" smtClean="0">
                <a:effectLst/>
                <a:latin typeface="+mn-ea"/>
                <a:cs typeface="Times New Roman"/>
              </a:rPr>
              <a:t>（</a:t>
            </a:r>
            <a:r>
              <a:rPr lang="ja-JP" sz="1100" kern="100" dirty="0" smtClean="0">
                <a:effectLst/>
                <a:latin typeface="+mn-ea"/>
                <a:cs typeface="Times New Roman"/>
              </a:rPr>
              <a:t>ナンバープレート調査</a:t>
            </a:r>
            <a:r>
              <a:rPr lang="ja-JP" altLang="en-US" sz="1100" kern="100" dirty="0">
                <a:latin typeface="+mn-ea"/>
                <a:cs typeface="Times New Roman"/>
              </a:rPr>
              <a:t>）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3600080" y="5805264"/>
            <a:ext cx="1692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自動車輸送統計調査</a:t>
            </a:r>
          </a:p>
        </p:txBody>
      </p:sp>
      <p:sp>
        <p:nvSpPr>
          <p:cNvPr id="37" name="テキスト ボックス 2"/>
          <p:cNvSpPr txBox="1">
            <a:spLocks noChangeArrowheads="1"/>
          </p:cNvSpPr>
          <p:nvPr/>
        </p:nvSpPr>
        <p:spPr bwMode="auto">
          <a:xfrm>
            <a:off x="5537132" y="4433457"/>
            <a:ext cx="1836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latin typeface="+mn-ea"/>
                <a:cs typeface="Times New Roman"/>
              </a:rPr>
              <a:t>28</a:t>
            </a:r>
            <a:r>
              <a:rPr lang="ja-JP" altLang="ja-JP" sz="1400" kern="100" dirty="0" smtClean="0">
                <a:latin typeface="+mn-ea"/>
                <a:cs typeface="Times New Roman"/>
              </a:rPr>
              <a:t>年度</a:t>
            </a:r>
            <a:endParaRPr lang="ja-JP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環境省排出</a:t>
            </a:r>
            <a:r>
              <a:rPr lang="ja-JP" altLang="ja-JP" sz="1400" kern="100" dirty="0" smtClean="0">
                <a:latin typeface="+mn-ea"/>
                <a:cs typeface="Times New Roman"/>
              </a:rPr>
              <a:t>原単位</a:t>
            </a:r>
            <a:r>
              <a:rPr lang="ja-JP" altLang="en-US" sz="1400" kern="100" dirty="0" smtClean="0">
                <a:latin typeface="+mn-ea"/>
                <a:cs typeface="Times New Roman"/>
              </a:rPr>
              <a:t>調査</a:t>
            </a:r>
            <a:endParaRPr lang="ja-JP" altLang="ja-JP" sz="1400" kern="100" dirty="0">
              <a:latin typeface="+mn-ea"/>
              <a:cs typeface="Times New Roman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182634" y="5786100"/>
            <a:ext cx="2877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400" dirty="0" smtClean="0"/>
              <a:t>*</a:t>
            </a:r>
            <a:r>
              <a:rPr lang="ja-JP" altLang="ja-JP" sz="1400" dirty="0" smtClean="0"/>
              <a:t>自動車</a:t>
            </a:r>
            <a:r>
              <a:rPr lang="ja-JP" altLang="ja-JP" sz="1400" dirty="0"/>
              <a:t>の車体重量に貨物や人員の重量を加えた</a:t>
            </a:r>
            <a:r>
              <a:rPr lang="ja-JP" altLang="ja-JP" sz="1400" dirty="0" smtClean="0"/>
              <a:t>重量</a:t>
            </a:r>
            <a:endParaRPr lang="ja-JP" altLang="ja-JP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64504" y="5406315"/>
            <a:ext cx="19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「排出係数式」に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「旅行速度」を入力し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排出係数を算定</a:t>
            </a:r>
            <a:endParaRPr kumimoji="1" lang="ja-JP" altLang="en-US" sz="1600" dirty="0"/>
          </a:p>
        </p:txBody>
      </p:sp>
      <p:sp>
        <p:nvSpPr>
          <p:cNvPr id="45" name="下矢印 44"/>
          <p:cNvSpPr/>
          <p:nvPr/>
        </p:nvSpPr>
        <p:spPr>
          <a:xfrm flipV="1">
            <a:off x="8100424" y="4940470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8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98187"/>
            <a:ext cx="5148000" cy="387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12" y="2906260"/>
            <a:ext cx="3996000" cy="181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87624" y="121292"/>
            <a:ext cx="67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車種別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en-US" sz="2400" dirty="0" smtClean="0">
                <a:latin typeface="+mn-ea"/>
              </a:rPr>
              <a:t>排出</a:t>
            </a:r>
            <a:r>
              <a:rPr lang="ja-JP" altLang="en-US" sz="2400" dirty="0">
                <a:latin typeface="+mn-ea"/>
              </a:rPr>
              <a:t>係数の</a:t>
            </a:r>
            <a:r>
              <a:rPr lang="ja-JP" altLang="en-US" sz="2400" dirty="0" smtClean="0">
                <a:latin typeface="+mn-ea"/>
              </a:rPr>
              <a:t>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28652" y="5911212"/>
            <a:ext cx="324000" cy="288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1836113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旅行速度</a:t>
            </a:r>
            <a:r>
              <a:rPr lang="en-US" altLang="ja-JP" sz="1600" u="sng" dirty="0" smtClean="0">
                <a:latin typeface="+mn-ea"/>
              </a:rPr>
              <a:t>40km/h</a:t>
            </a:r>
            <a:r>
              <a:rPr lang="ja-JP" altLang="en-US" sz="1600" u="sng" dirty="0" smtClean="0">
                <a:latin typeface="+mn-ea"/>
              </a:rPr>
              <a:t>における車種別排出係数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（乗用系、小型貨物系、大型貨物系の主な車種）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１台の車が</a:t>
            </a:r>
            <a:r>
              <a:rPr lang="en-US" altLang="ja-JP" sz="1600" u="sng" dirty="0" smtClean="0">
                <a:latin typeface="+mn-ea"/>
              </a:rPr>
              <a:t>1km</a:t>
            </a:r>
            <a:r>
              <a:rPr lang="ja-JP" altLang="en-US" sz="1600" u="sng" dirty="0" smtClean="0">
                <a:latin typeface="+mn-ea"/>
              </a:rPr>
              <a:t>走行時に排出する</a:t>
            </a:r>
            <a:r>
              <a:rPr lang="en-US" altLang="ja-JP" sz="1600" u="sng" dirty="0" smtClean="0">
                <a:latin typeface="+mn-ea"/>
              </a:rPr>
              <a:t>NOx</a:t>
            </a:r>
            <a:r>
              <a:rPr lang="ja-JP" altLang="en-US" sz="1600" u="sng" dirty="0" smtClean="0">
                <a:latin typeface="+mn-ea"/>
              </a:rPr>
              <a:t>量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（平成</a:t>
            </a:r>
            <a:r>
              <a:rPr lang="en-US" altLang="ja-JP" sz="1600" u="sng" dirty="0" smtClean="0">
                <a:latin typeface="+mn-ea"/>
              </a:rPr>
              <a:t>28</a:t>
            </a:r>
            <a:r>
              <a:rPr lang="ja-JP" altLang="en-US" sz="1600" u="sng" dirty="0" smtClean="0">
                <a:latin typeface="+mn-ea"/>
              </a:rPr>
              <a:t>年度）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84999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旅行</a:t>
            </a:r>
            <a:r>
              <a:rPr lang="ja-JP" altLang="en-US" sz="1200" dirty="0">
                <a:latin typeface="+mn-ea"/>
              </a:rPr>
              <a:t>速度</a:t>
            </a:r>
            <a:r>
              <a:rPr lang="en-US" altLang="ja-JP" sz="1200" dirty="0" smtClean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</a:t>
            </a:r>
            <a:r>
              <a:rPr lang="ja-JP" altLang="en-US" sz="1200" dirty="0" smtClean="0">
                <a:latin typeface="+mn-ea"/>
              </a:rPr>
              <a:t>おける排出係数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5226" y="1186178"/>
            <a:ext cx="425079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+mn-ea"/>
              </a:rPr>
              <a:t>排出係数は平成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+mn-ea"/>
              </a:rPr>
              <a:t>21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+mn-ea"/>
              </a:rPr>
              <a:t>年度から減少傾向</a:t>
            </a:r>
            <a:endParaRPr kumimoji="1" lang="ja-JP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92080" y="1186178"/>
            <a:ext cx="370790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普通貨物車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１台からの排出量は乗用車の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194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156176" y="3763010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36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452320" y="3367013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194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30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" y="2674201"/>
            <a:ext cx="5184000" cy="389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512" y="2996952"/>
            <a:ext cx="4068000" cy="184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</a:t>
            </a:r>
            <a:r>
              <a:rPr lang="ja-JP" altLang="en-US" sz="2400" dirty="0" smtClean="0">
                <a:latin typeface="+mn-ea"/>
              </a:rPr>
              <a:t>種別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en-US" sz="2400" dirty="0">
                <a:latin typeface="+mn-ea"/>
              </a:rPr>
              <a:t>排出係数の</a:t>
            </a:r>
            <a:r>
              <a:rPr lang="ja-JP" altLang="en-US" sz="2400" dirty="0" smtClean="0">
                <a:latin typeface="+mn-ea"/>
              </a:rPr>
              <a:t>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26560" y="6058452"/>
            <a:ext cx="360000" cy="324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973177"/>
            <a:ext cx="478800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から、バス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、普通貨物車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　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特種（殊）車、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小型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貨物車の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排出係数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は減少傾向、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乗用車は横ばい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92080" y="1052736"/>
            <a:ext cx="370790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普通貨物車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１台からの排出量は乗用車の</a:t>
            </a:r>
            <a:r>
              <a:rPr lang="en-US" altLang="ja-JP" sz="2000" dirty="0">
                <a:solidFill>
                  <a:srgbClr val="FF0000"/>
                </a:solidFill>
                <a:latin typeface="+mn-ea"/>
              </a:rPr>
              <a:t>4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4952201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旅行</a:t>
            </a:r>
            <a:r>
              <a:rPr lang="ja-JP" altLang="en-US" sz="1200" dirty="0">
                <a:latin typeface="+mn-ea"/>
              </a:rPr>
              <a:t>速度</a:t>
            </a:r>
            <a:r>
              <a:rPr lang="en-US" altLang="ja-JP" sz="1200" dirty="0" smtClean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</a:t>
            </a:r>
            <a:r>
              <a:rPr lang="ja-JP" altLang="en-US" sz="1200" dirty="0" smtClean="0">
                <a:latin typeface="+mn-ea"/>
              </a:rPr>
              <a:t>おける排出係数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2124145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旅行速度</a:t>
            </a:r>
            <a:r>
              <a:rPr lang="en-US" altLang="ja-JP" sz="1600" u="sng" dirty="0" smtClean="0">
                <a:latin typeface="+mn-ea"/>
              </a:rPr>
              <a:t>40km/h</a:t>
            </a:r>
            <a:r>
              <a:rPr lang="ja-JP" altLang="en-US" sz="1600" u="sng" dirty="0" smtClean="0">
                <a:latin typeface="+mn-ea"/>
              </a:rPr>
              <a:t>における車種別排出係数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（乗用系、小型貨物系、大型貨物系の主な車種）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１台の車が</a:t>
            </a:r>
            <a:r>
              <a:rPr lang="en-US" altLang="ja-JP" sz="1600" u="sng" dirty="0" smtClean="0">
                <a:latin typeface="+mn-ea"/>
              </a:rPr>
              <a:t>1km</a:t>
            </a:r>
            <a:r>
              <a:rPr lang="ja-JP" altLang="en-US" sz="1600" u="sng" dirty="0" smtClean="0">
                <a:latin typeface="+mn-ea"/>
              </a:rPr>
              <a:t>走行時に排出する</a:t>
            </a:r>
            <a:r>
              <a:rPr lang="en-US" altLang="ja-JP" sz="1600" u="sng" dirty="0" smtClean="0">
                <a:latin typeface="+mn-ea"/>
              </a:rPr>
              <a:t>PM</a:t>
            </a:r>
            <a:r>
              <a:rPr lang="ja-JP" altLang="en-US" sz="1600" u="sng" dirty="0" smtClean="0">
                <a:latin typeface="+mn-ea"/>
              </a:rPr>
              <a:t>量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（平成</a:t>
            </a:r>
            <a:r>
              <a:rPr lang="en-US" altLang="ja-JP" sz="1600" u="sng" dirty="0" smtClean="0">
                <a:latin typeface="+mn-ea"/>
              </a:rPr>
              <a:t>28</a:t>
            </a:r>
            <a:r>
              <a:rPr lang="ja-JP" altLang="en-US" sz="1600" u="sng" dirty="0" smtClean="0">
                <a:latin typeface="+mn-ea"/>
              </a:rPr>
              <a:t>年度）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324400" y="3837668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2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236296" y="3444350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4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2"/>
          <p:cNvSpPr txBox="1">
            <a:spLocks noChangeArrowheads="1"/>
          </p:cNvSpPr>
          <p:nvPr/>
        </p:nvSpPr>
        <p:spPr bwMode="auto">
          <a:xfrm>
            <a:off x="237693" y="2516517"/>
            <a:ext cx="1764000" cy="226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［平日休日別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 smtClean="0">
                <a:latin typeface="+mn-ea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交通量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自動車走行量の算定方法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87232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80728"/>
            <a:ext cx="4311848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②自動車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走行量（台･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何台の自動車が何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走ったか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889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区間別交通量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×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区間別道路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延長）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39" name="テキスト ボックス 2"/>
          <p:cNvSpPr txBox="1">
            <a:spLocks noChangeArrowheads="1"/>
          </p:cNvSpPr>
          <p:nvPr/>
        </p:nvSpPr>
        <p:spPr bwMode="auto">
          <a:xfrm>
            <a:off x="327165" y="4149080"/>
            <a:ext cx="1584000" cy="52322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道路交通センサス</a:t>
            </a:r>
          </a:p>
        </p:txBody>
      </p:sp>
      <p:sp>
        <p:nvSpPr>
          <p:cNvPr id="44" name="AutoShape 76"/>
          <p:cNvSpPr>
            <a:spLocks noChangeArrowheads="1"/>
          </p:cNvSpPr>
          <p:nvPr/>
        </p:nvSpPr>
        <p:spPr bwMode="auto">
          <a:xfrm>
            <a:off x="179720" y="4869160"/>
            <a:ext cx="1872000" cy="728764"/>
          </a:xfrm>
          <a:prstGeom prst="wedgeRoundRectCallout">
            <a:avLst>
              <a:gd name="adj1" fmla="val -16286"/>
              <a:gd name="adj2" fmla="val -88936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 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約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3</a:t>
            </a:r>
            <a:r>
              <a:rPr lang="en-US" sz="1400" kern="100" dirty="0" smtClean="0">
                <a:effectLst/>
                <a:latin typeface="+mn-ea"/>
                <a:cs typeface="Times New Roman"/>
              </a:rPr>
              <a:t>,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200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区間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5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年に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1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回</a:t>
            </a:r>
            <a:r>
              <a:rPr lang="ja-JP" sz="1400" kern="100" dirty="0">
                <a:effectLst/>
                <a:latin typeface="+mn-ea"/>
                <a:cs typeface="Times New Roman"/>
              </a:rPr>
              <a:t>程度調査</a:t>
            </a:r>
          </a:p>
        </p:txBody>
      </p:sp>
      <p:sp>
        <p:nvSpPr>
          <p:cNvPr id="47" name="テキスト ボックス 2"/>
          <p:cNvSpPr txBox="1">
            <a:spLocks noChangeArrowheads="1"/>
          </p:cNvSpPr>
          <p:nvPr/>
        </p:nvSpPr>
        <p:spPr bwMode="auto">
          <a:xfrm>
            <a:off x="5868144" y="4058942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latin typeface="+mn-ea"/>
                <a:cs typeface="Times New Roman"/>
              </a:rPr>
              <a:t>区間別道路延長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2014324" y="3598430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3"/>
          <p:cNvSpPr>
            <a:spLocks noChangeShapeType="1"/>
          </p:cNvSpPr>
          <p:nvPr/>
        </p:nvSpPr>
        <p:spPr bwMode="auto">
          <a:xfrm flipV="1">
            <a:off x="3063853" y="359843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48" name="テキスト ボックス 2"/>
          <p:cNvSpPr txBox="1">
            <a:spLocks noChangeArrowheads="1"/>
          </p:cNvSpPr>
          <p:nvPr/>
        </p:nvSpPr>
        <p:spPr bwMode="auto">
          <a:xfrm>
            <a:off x="4283968" y="2501280"/>
            <a:ext cx="1440000" cy="22680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28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+mn-ea"/>
                <a:cs typeface="Times New Roman" pitchFamily="18" charset="0"/>
              </a:rPr>
              <a:t>［平日休日別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交通量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5" name="AutoShape 3"/>
          <p:cNvSpPr>
            <a:spLocks noChangeShapeType="1"/>
          </p:cNvSpPr>
          <p:nvPr/>
        </p:nvSpPr>
        <p:spPr bwMode="auto">
          <a:xfrm flipV="1">
            <a:off x="6588224" y="359843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56" name="テキスト ボックス 2"/>
          <p:cNvSpPr txBox="1">
            <a:spLocks noChangeArrowheads="1"/>
          </p:cNvSpPr>
          <p:nvPr/>
        </p:nvSpPr>
        <p:spPr bwMode="auto">
          <a:xfrm>
            <a:off x="7596488" y="2501280"/>
            <a:ext cx="1368000" cy="2268000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28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effectLst/>
                <a:latin typeface="+mn-ea"/>
                <a:cs typeface="Times New Roman"/>
              </a:rPr>
              <a:t>走行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量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1" name="テキスト ボックス 2"/>
          <p:cNvSpPr txBox="1">
            <a:spLocks noChangeArrowheads="1"/>
          </p:cNvSpPr>
          <p:nvPr/>
        </p:nvSpPr>
        <p:spPr bwMode="auto">
          <a:xfrm>
            <a:off x="2116666" y="4013448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車種への配分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・車種構成比率の補正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高速道路、一般道路の交通量伸び率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（道路管理者の交通量データから算出）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309701" y="5589240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>
                <a:latin typeface="+mn-ea"/>
                <a:cs typeface="Times New Roman"/>
              </a:rPr>
              <a:t>（道路交通センサスの対象となる幹線道路以外の道路（住宅街の生活道路など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）の走行量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2" name="テキスト ボックス 2"/>
          <p:cNvSpPr txBox="1">
            <a:spLocks noChangeArrowheads="1"/>
          </p:cNvSpPr>
          <p:nvPr/>
        </p:nvSpPr>
        <p:spPr bwMode="auto">
          <a:xfrm>
            <a:off x="323528" y="6165304"/>
            <a:ext cx="7294016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</a:t>
            </a:r>
            <a:r>
              <a:rPr lang="ja-JP" altLang="en-US" sz="1400" kern="100" dirty="0">
                <a:latin typeface="+mn-ea"/>
                <a:cs typeface="Times New Roman"/>
              </a:rPr>
              <a:t>走行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年度の走行量算定には、平成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09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6907</TotalTime>
  <Words>2322</Words>
  <PresentationFormat>画面に合わせる (4:3)</PresentationFormat>
  <Paragraphs>448</Paragraphs>
  <Slides>22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2018-09-04T05:17:23Z</cp:lastPrinted>
  <dcterms:created xsi:type="dcterms:W3CDTF">2015-05-08T02:07:56Z</dcterms:created>
  <dcterms:modified xsi:type="dcterms:W3CDTF">2018-09-04T05:23:40Z</dcterms:modified>
</cp:coreProperties>
</file>