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2" r:id="rId4"/>
    <p:sldId id="309" r:id="rId5"/>
    <p:sldId id="310" r:id="rId6"/>
    <p:sldId id="311" r:id="rId7"/>
    <p:sldId id="305" r:id="rId8"/>
    <p:sldId id="304" r:id="rId9"/>
    <p:sldId id="306" r:id="rId10"/>
    <p:sldId id="307" r:id="rId11"/>
    <p:sldId id="303" r:id="rId12"/>
    <p:sldId id="312" r:id="rId13"/>
    <p:sldId id="30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>
        <p:scale>
          <a:sx n="75" d="100"/>
          <a:sy n="75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5126" cy="4471989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116384" y="2174999"/>
            <a:ext cx="691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交差点近傍等における二酸化窒素濃度の</a:t>
            </a:r>
            <a:r>
              <a:rPr lang="ja-JP" altLang="en-US" sz="3600" dirty="0"/>
              <a:t>把握について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</a:t>
            </a:r>
            <a:r>
              <a:rPr lang="ja-JP" altLang="en-US" sz="2000">
                <a:latin typeface="+mn-ea"/>
                <a:ea typeface="+mn-ea"/>
              </a:rPr>
              <a:t>７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その他路線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33969"/>
              </p:ext>
            </p:extLst>
          </p:nvPr>
        </p:nvGraphicFramePr>
        <p:xfrm>
          <a:off x="456580" y="1384310"/>
          <a:ext cx="8003852" cy="44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196"/>
                <a:gridCol w="1152128"/>
                <a:gridCol w="1152128"/>
                <a:gridCol w="1224136"/>
                <a:gridCol w="1152128"/>
                <a:gridCol w="1224136"/>
              </a:tblGrid>
              <a:tr h="206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平野警察署西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杭全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浜口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号）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高井田西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丁目東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（国道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308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号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西駅前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（大阪高槻京都線）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05904" y="868650"/>
            <a:ext cx="688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 smtClean="0">
                <a:latin typeface="+mn-ea"/>
              </a:rPr>
              <a:t>号、大阪高槻京都線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15820" y="100221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 smtClean="0">
                <a:latin typeface="+mn-ea"/>
              </a:rPr>
              <a:t>）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70939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（大阪市西淀川区）～花園北交差点（大阪市西成区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zh-CN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4" y="1181676"/>
            <a:ext cx="5472000" cy="546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円/楕円 12"/>
          <p:cNvSpPr>
            <a:spLocks noChangeAspect="1"/>
          </p:cNvSpPr>
          <p:nvPr/>
        </p:nvSpPr>
        <p:spPr>
          <a:xfrm>
            <a:off x="2337218" y="168573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380" y="2781092"/>
            <a:ext cx="219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>
            <a:endCxn id="13" idx="3"/>
          </p:cNvCxnSpPr>
          <p:nvPr/>
        </p:nvCxnSpPr>
        <p:spPr>
          <a:xfrm flipV="1">
            <a:off x="1547664" y="1962314"/>
            <a:ext cx="837003" cy="803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6084168" y="57901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1596" y="6222854"/>
            <a:ext cx="201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花園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452145" y="6063706"/>
            <a:ext cx="675003" cy="4029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大阪中央環状線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03620"/>
            <a:ext cx="432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下穂積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丁目西交差点（茨木市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鳥飼和道交差点（摂津市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2"/>
            <a:ext cx="394604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4109831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505368" y="708389"/>
            <a:ext cx="460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町交差点（八尾市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indent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長吉長原東交差点（大阪市平野区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507410" y="263691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344" y="1484840"/>
            <a:ext cx="187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佐堂町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327649" y="1988840"/>
            <a:ext cx="270752" cy="666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923081" y="515719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7840" y="6021344"/>
            <a:ext cx="212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鳥飼和道交差点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>
            <a:endCxn id="16" idx="3"/>
          </p:cNvCxnSpPr>
          <p:nvPr/>
        </p:nvCxnSpPr>
        <p:spPr>
          <a:xfrm flipV="1">
            <a:off x="2483768" y="5433774"/>
            <a:ext cx="486762" cy="587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2015752" y="220983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264" y="1484840"/>
            <a:ext cx="267156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下穂積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丁目西交差点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810295" y="2001540"/>
            <a:ext cx="252000" cy="25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>
          <a:xfrm>
            <a:off x="6427290" y="467218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3410" y="5569348"/>
            <a:ext cx="226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684161" y="4968037"/>
            <a:ext cx="540000" cy="573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32</a:t>
            </a:r>
            <a:r>
              <a:rPr lang="ja-JP" altLang="en-US" sz="2400" dirty="0">
                <a:latin typeface="+mn-ea"/>
              </a:rPr>
              <a:t>年度将来濃度予測結果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250"/>
              </p:ext>
            </p:extLst>
          </p:nvPr>
        </p:nvGraphicFramePr>
        <p:xfrm>
          <a:off x="2051720" y="4354976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8516" y="4293096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0708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en-US" altLang="ja-JP" sz="2000" dirty="0" smtClean="0">
                <a:latin typeface="+mn-ea"/>
              </a:rPr>
              <a:t>NO2</a:t>
            </a:r>
            <a:r>
              <a:rPr lang="ja-JP" altLang="en-US" sz="2000" dirty="0" smtClean="0">
                <a:latin typeface="+mn-ea"/>
              </a:rPr>
              <a:t>年間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値が</a:t>
            </a:r>
            <a:r>
              <a:rPr lang="en-US" altLang="ja-JP" sz="2000" dirty="0" smtClean="0">
                <a:latin typeface="+mn-ea"/>
              </a:rPr>
              <a:t>0.056ppm</a:t>
            </a:r>
            <a:r>
              <a:rPr lang="ja-JP" altLang="en-US" sz="2000" dirty="0" smtClean="0">
                <a:latin typeface="+mn-ea"/>
              </a:rPr>
              <a:t>以上の地点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57282"/>
              </p:ext>
            </p:extLst>
          </p:nvPr>
        </p:nvGraphicFramePr>
        <p:xfrm>
          <a:off x="683568" y="1076513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/>
                <a:gridCol w="2624731"/>
                <a:gridCol w="2540063"/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弁天町駅前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加美福井戸西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長吉長原東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55576" y="38610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交差点近傍等における</a:t>
            </a:r>
            <a:r>
              <a:rPr lang="ja-JP" altLang="ja-JP" sz="2400" dirty="0" smtClean="0">
                <a:latin typeface="+mn-ea"/>
              </a:rPr>
              <a:t>二</a:t>
            </a:r>
            <a:r>
              <a:rPr lang="ja-JP" altLang="ja-JP" sz="2400" dirty="0">
                <a:latin typeface="+mn-ea"/>
              </a:rPr>
              <a:t>酸化</a:t>
            </a:r>
            <a:r>
              <a:rPr lang="ja-JP" altLang="ja-JP" sz="2400" dirty="0" smtClean="0">
                <a:latin typeface="+mn-ea"/>
              </a:rPr>
              <a:t>窒素</a:t>
            </a:r>
            <a:r>
              <a:rPr lang="ja-JP" altLang="en-US" sz="2400" dirty="0" smtClean="0">
                <a:latin typeface="+mn-ea"/>
              </a:rPr>
              <a:t>濃度の把握について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024" y="620688"/>
            <a:ext cx="882047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49216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年度～平成</a:t>
            </a:r>
            <a:r>
              <a:rPr lang="en-US" altLang="ja-JP" sz="2000" b="1" dirty="0" smtClean="0">
                <a:latin typeface="+mn-ea"/>
              </a:rPr>
              <a:t>30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調査地点：国道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r>
              <a:rPr lang="ja-JP" altLang="en-US" sz="2000" dirty="0" smtClean="0">
                <a:latin typeface="+mn-ea"/>
              </a:rPr>
              <a:t>、国道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>
                <a:latin typeface="+mn-ea"/>
              </a:rPr>
              <a:t>号、大阪中央環状線</a:t>
            </a:r>
            <a:r>
              <a:rPr lang="ja-JP" altLang="en-US" sz="2000" dirty="0" smtClean="0">
                <a:latin typeface="+mn-ea"/>
              </a:rPr>
              <a:t>、大阪臨海線、大阪高槻</a:t>
            </a:r>
            <a:r>
              <a:rPr lang="ja-JP" altLang="en-US" sz="2000" smtClean="0">
                <a:latin typeface="+mn-ea"/>
              </a:rPr>
              <a:t>京都線の</a:t>
            </a:r>
            <a:r>
              <a:rPr lang="en-US" altLang="ja-JP" sz="2000" smtClean="0">
                <a:latin typeface="+mn-ea"/>
              </a:rPr>
              <a:t>22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選定根拠：平成</a:t>
            </a:r>
            <a:r>
              <a:rPr lang="en-US" altLang="ja-JP" sz="2000" dirty="0" smtClean="0">
                <a:latin typeface="+mn-ea"/>
              </a:rPr>
              <a:t>24</a:t>
            </a:r>
            <a:r>
              <a:rPr lang="ja-JP" altLang="en-US" sz="2000" dirty="0" smtClean="0">
                <a:latin typeface="+mn-ea"/>
              </a:rPr>
              <a:t>年度実施の数値計算手法による平成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年度の濃度予測結果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　　　　　　　交通渋滞発生箇所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0466"/>
              </p:ext>
            </p:extLst>
          </p:nvPr>
        </p:nvGraphicFramePr>
        <p:xfrm>
          <a:off x="323528" y="3790280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3761728"/>
                <a:gridCol w="29350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69804" y="3410362"/>
            <a:ext cx="1800200" cy="497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調査地点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276772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数値</a:t>
            </a:r>
            <a:r>
              <a:rPr lang="ja-JP" altLang="en-US" sz="2000" dirty="0" smtClean="0">
                <a:latin typeface="+mn-ea"/>
              </a:rPr>
              <a:t>計算手法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年度の濃度予測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4500" y="6192688"/>
            <a:ext cx="8640960" cy="620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濃度予測に用いた数値計算手法は、国における平成</a:t>
            </a:r>
            <a:r>
              <a:rPr lang="en-US" altLang="ja-JP" dirty="0" smtClean="0">
                <a:latin typeface="+mn-ea"/>
              </a:rPr>
              <a:t>32</a:t>
            </a:r>
            <a:r>
              <a:rPr lang="ja-JP" altLang="en-US" dirty="0" smtClean="0">
                <a:latin typeface="+mn-ea"/>
              </a:rPr>
              <a:t>年度目標の評価に用いるものと異なる（具体的な方法が確定していないため）。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07504" y="908720"/>
            <a:ext cx="8892712" cy="5760640"/>
            <a:chOff x="107504" y="1268760"/>
            <a:chExt cx="8892712" cy="576064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921" y="1268760"/>
              <a:ext cx="5286375" cy="527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744290" y="220905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504" y="1873455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大和田西交差点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58368" y="2130732"/>
              <a:ext cx="466872" cy="218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110308" y="452811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3784" y="378904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弁天</a:t>
              </a:r>
              <a:r>
                <a:rPr lang="ja-JP" altLang="en-US" sz="2000" dirty="0" smtClean="0">
                  <a:latin typeface="+mn-ea"/>
                </a:rPr>
                <a:t>町駅前交差点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627784" y="4041040"/>
              <a:ext cx="1463474" cy="540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4197303" y="4726917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504" y="5263162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市岡元町</a:t>
              </a:r>
              <a:r>
                <a:rPr lang="en-US" altLang="ja-JP" sz="2000" dirty="0" smtClean="0">
                  <a:latin typeface="+mn-ea"/>
                </a:rPr>
                <a:t>3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591504" y="4946349"/>
              <a:ext cx="1643723" cy="5688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4743871" y="534522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051720" y="652540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泉尾交差点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endCxn id="26" idx="3"/>
            </p:cNvCxnSpPr>
            <p:nvPr/>
          </p:nvCxnSpPr>
          <p:spPr>
            <a:xfrm flipV="1">
              <a:off x="3707904" y="5621804"/>
              <a:ext cx="1083416" cy="9035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5417046" y="555323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72200" y="6018189"/>
              <a:ext cx="262801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北津守ランプ前交差点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 flipV="1">
              <a:off x="5719708" y="5856362"/>
              <a:ext cx="652492" cy="3345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6516216" y="643852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16632"/>
            <a:ext cx="95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25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26</a:t>
            </a:r>
            <a:r>
              <a:rPr lang="ja-JP" altLang="en-US" sz="2400" dirty="0" smtClean="0">
                <a:latin typeface="+mn-ea"/>
              </a:rPr>
              <a:t>号、大阪中央環状線、大阪臨海線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235884" y="722848"/>
            <a:ext cx="8728604" cy="5798620"/>
            <a:chOff x="35496" y="942748"/>
            <a:chExt cx="8728604" cy="579862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1" y="1159718"/>
              <a:ext cx="8524875" cy="558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835696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690" y="1772816"/>
              <a:ext cx="261910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住之江公園前交差点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632396" y="2276816"/>
              <a:ext cx="275308" cy="839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563935" y="632837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endCxn id="14" idx="0"/>
            </p:cNvCxnSpPr>
            <p:nvPr/>
          </p:nvCxnSpPr>
          <p:spPr>
            <a:xfrm flipH="1">
              <a:off x="725935" y="5608234"/>
              <a:ext cx="109536" cy="720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5496" y="5104234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石津西町交差点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537792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 flipV="1">
              <a:off x="2790902" y="3400271"/>
              <a:ext cx="700978" cy="11999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792450" y="4600234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浜口交差点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436096" y="12179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7378252" y="32129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7470304" y="22789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15816" y="942748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杭全交差点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stCxn id="27" idx="3"/>
              <a:endCxn id="24" idx="2"/>
            </p:cNvCxnSpPr>
            <p:nvPr/>
          </p:nvCxnSpPr>
          <p:spPr>
            <a:xfrm>
              <a:off x="4607816" y="1194748"/>
              <a:ext cx="828280" cy="1852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6029150" y="171776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6283202" y="1306351"/>
              <a:ext cx="349715" cy="4198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156176" y="1010936"/>
              <a:ext cx="260792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平野警察署西交差点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419951" y="3522272"/>
              <a:ext cx="255855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加美福井戸西交差点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96181" y="5104234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長吉長原東交差点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6549546" y="2590304"/>
              <a:ext cx="963629" cy="934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6632917" y="3537012"/>
              <a:ext cx="827221" cy="15672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6516216" y="6579300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大阪中央環状線、大阪高槻京都線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84312" y="765828"/>
            <a:ext cx="8336160" cy="5768802"/>
            <a:chOff x="484312" y="900558"/>
            <a:chExt cx="8336160" cy="576880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62140"/>
              <a:ext cx="5688632" cy="5607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4277618" y="204814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69757" y="5983188"/>
              <a:ext cx="205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鳥飼和道交差点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5543880" y="5496322"/>
              <a:ext cx="1116352" cy="669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314352" y="21688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629150" y="14127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4896072" y="220486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4312" y="2915475"/>
              <a:ext cx="241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山田駅東側交差点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2205261" y="2496930"/>
              <a:ext cx="195039" cy="418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6408456" y="981852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西駅前交差点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4932040" y="1233852"/>
              <a:ext cx="1476416" cy="2588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7864" y="900558"/>
              <a:ext cx="252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下穂積</a:t>
              </a:r>
              <a:r>
                <a:rPr lang="en-US" altLang="ja-JP" sz="2000" dirty="0" smtClean="0">
                  <a:latin typeface="+mn-ea"/>
                </a:rPr>
                <a:t>2</a:t>
              </a:r>
              <a:r>
                <a:rPr lang="ja-JP" altLang="en-US" sz="2000" dirty="0" smtClean="0">
                  <a:latin typeface="+mn-ea"/>
                </a:rPr>
                <a:t>丁目交差点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32472" y="1988896"/>
              <a:ext cx="208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奈良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1" name="直線矢印コネクタ 30"/>
            <p:cNvCxnSpPr>
              <a:stCxn id="30" idx="1"/>
            </p:cNvCxnSpPr>
            <p:nvPr/>
          </p:nvCxnSpPr>
          <p:spPr>
            <a:xfrm flipH="1">
              <a:off x="5220072" y="2240896"/>
              <a:ext cx="1512400" cy="899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3203848" y="1412776"/>
              <a:ext cx="1094606" cy="6803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5083518" y="49411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5256112" y="522920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32448" y="4430328"/>
              <a:ext cx="187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一津屋交差点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40" name="直線矢印コネクタ 39"/>
            <p:cNvCxnSpPr>
              <a:stCxn id="38" idx="1"/>
            </p:cNvCxnSpPr>
            <p:nvPr/>
          </p:nvCxnSpPr>
          <p:spPr>
            <a:xfrm flipH="1">
              <a:off x="5377074" y="4682328"/>
              <a:ext cx="1355374" cy="3743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6516216" y="6568324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308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000" cy="4345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83682" cy="432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76582" y="955263"/>
            <a:ext cx="270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京阪本通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97732" y="1459263"/>
            <a:ext cx="162000" cy="96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>
          <a:xfrm>
            <a:off x="1297732" y="24208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165360"/>
            <a:ext cx="3210624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高井田西</a:t>
            </a:r>
            <a:r>
              <a:rPr lang="en-US" altLang="ja-JP" sz="2000" dirty="0" smtClean="0">
                <a:latin typeface="+mn-ea"/>
              </a:rPr>
              <a:t>6</a:t>
            </a:r>
            <a:r>
              <a:rPr lang="ja-JP" altLang="en-US" sz="2000" dirty="0" smtClean="0">
                <a:latin typeface="+mn-ea"/>
              </a:rPr>
              <a:t>丁目東交差点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763688" y="5805292"/>
            <a:ext cx="162000" cy="36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1763688" y="548122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7907708" y="254585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153665" y="327356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991563"/>
            <a:ext cx="23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池之宮北交差点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718970" y="1495563"/>
            <a:ext cx="237406" cy="10502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779912" y="955263"/>
            <a:ext cx="2548453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走</a:t>
            </a:r>
            <a:r>
              <a:rPr lang="ja-JP" altLang="en-US" sz="2000" dirty="0" smtClean="0">
                <a:latin typeface="+mn-ea"/>
              </a:rPr>
              <a:t>谷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3" name="直線矢印コネクタ 22"/>
          <p:cNvCxnSpPr>
            <a:endCxn id="19" idx="1"/>
          </p:cNvCxnSpPr>
          <p:nvPr/>
        </p:nvCxnSpPr>
        <p:spPr>
          <a:xfrm>
            <a:off x="5140365" y="1459263"/>
            <a:ext cx="1060749" cy="18617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16216" y="6478207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70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83207"/>
              </p:ext>
            </p:extLst>
          </p:nvPr>
        </p:nvGraphicFramePr>
        <p:xfrm>
          <a:off x="432046" y="959242"/>
          <a:ext cx="8316418" cy="54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8"/>
                <a:gridCol w="1296144"/>
                <a:gridCol w="1390235"/>
                <a:gridCol w="1346069"/>
                <a:gridCol w="1224136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大和田西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市岡元町３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0.034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泉尾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0.029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</a:rPr>
                        <a:t>（参考）常時監視結果（</a:t>
                      </a:r>
                      <a:r>
                        <a:rPr lang="en-US" altLang="ja-JP" sz="1800" dirty="0" smtClean="0">
                          <a:latin typeface="+mn-ea"/>
                        </a:rPr>
                        <a:t>NO</a:t>
                      </a:r>
                      <a:r>
                        <a:rPr lang="en-US" altLang="ja-JP" sz="1800" baseline="-25000" dirty="0" smtClean="0">
                          <a:latin typeface="+mn-ea"/>
                        </a:rPr>
                        <a:t>2</a:t>
                      </a:r>
                      <a:r>
                        <a:rPr lang="ja-JP" altLang="en-US" sz="1800" dirty="0" smtClean="0">
                          <a:latin typeface="+mn-ea"/>
                        </a:rPr>
                        <a:t>）</a:t>
                      </a:r>
                      <a:endParaRPr lang="en-US" altLang="ja-JP" sz="1800" dirty="0" smtClean="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latin typeface="+mn-ea"/>
                        </a:rPr>
                        <a:t>最高濃度地点</a:t>
                      </a:r>
                      <a:endParaRPr lang="en-US" altLang="ja-JP" sz="1600" dirty="0" smtClean="0">
                        <a:latin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16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年平均値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久宝寺緑地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b="0" dirty="0" smtClean="0">
                          <a:solidFill>
                            <a:schemeClr val="tx1"/>
                          </a:solidFill>
                        </a:rPr>
                        <a:t>住之江交差点</a:t>
                      </a:r>
                      <a:endParaRPr kumimoji="1" lang="en-US" altLang="ja-JP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0.057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0.058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0.056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今里交差点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0.049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347864" y="61887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測定結果は測定期間の平均値。季節は調査時期。  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 smtClean="0">
                <a:latin typeface="+mn-ea"/>
              </a:rPr>
              <a:t>）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936" y="6424870"/>
            <a:ext cx="81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※H30</a:t>
            </a:r>
            <a:r>
              <a:rPr lang="ja-JP" altLang="en-US" sz="2000" dirty="0">
                <a:latin typeface="+mn-ea"/>
              </a:rPr>
              <a:t> （四季）は</a:t>
            </a:r>
            <a:r>
              <a:rPr lang="ja-JP" altLang="en-US" sz="2000" dirty="0" smtClean="0">
                <a:latin typeface="+mn-ea"/>
              </a:rPr>
              <a:t>、大和田西交差点で調査を実施</a:t>
            </a:r>
            <a:endParaRPr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1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大阪中央環状線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22336"/>
              </p:ext>
            </p:extLst>
          </p:nvPr>
        </p:nvGraphicFramePr>
        <p:xfrm>
          <a:off x="499964" y="1173900"/>
          <a:ext cx="8032476" cy="47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09"/>
                <a:gridCol w="1221091"/>
                <a:gridCol w="1257968"/>
                <a:gridCol w="1183969"/>
                <a:gridCol w="1257968"/>
                <a:gridCol w="1109971"/>
              </a:tblGrid>
              <a:tr h="3862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山田駅東側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1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下穂積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51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奈良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07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一津屋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636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鳥飼和道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加美福井戸西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04">
                <a:tc vMerge="1"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93936" y="6021288"/>
            <a:ext cx="81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※H29</a:t>
            </a:r>
            <a:r>
              <a:rPr lang="ja-JP" altLang="en-US" sz="2000" dirty="0" smtClean="0">
                <a:latin typeface="+mn-ea"/>
              </a:rPr>
              <a:t>（秋冬）</a:t>
            </a:r>
            <a:r>
              <a:rPr lang="ja-JP" altLang="en-US" sz="2000" dirty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H30</a:t>
            </a:r>
            <a:r>
              <a:rPr lang="ja-JP" altLang="en-US" sz="2000" dirty="0" smtClean="0">
                <a:latin typeface="+mn-ea"/>
              </a:rPr>
              <a:t>（春夏）は、加美福井戸西交差点、長吉長原東交差点で調査を実施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78619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 smtClean="0">
                <a:latin typeface="+mn-ea"/>
              </a:rPr>
              <a:t>）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73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号・大阪臨海線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608522"/>
            <a:ext cx="191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09736"/>
              </p:ext>
            </p:extLst>
          </p:nvPr>
        </p:nvGraphicFramePr>
        <p:xfrm>
          <a:off x="643980" y="1057110"/>
          <a:ext cx="7888460" cy="28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712"/>
                <a:gridCol w="1132526"/>
                <a:gridCol w="1132526"/>
                <a:gridCol w="1132526"/>
                <a:gridCol w="1128034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走谷２丁目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池之宮北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京阪本通１丁目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21381"/>
              </p:ext>
            </p:extLst>
          </p:nvPr>
        </p:nvGraphicFramePr>
        <p:xfrm>
          <a:off x="643980" y="4509120"/>
          <a:ext cx="7888460" cy="185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20"/>
                <a:gridCol w="1152128"/>
                <a:gridCol w="1080120"/>
                <a:gridCol w="1152128"/>
                <a:gridCol w="1152128"/>
                <a:gridCol w="1224136"/>
              </a:tblGrid>
              <a:tr h="2134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</a:rPr>
                        <a:t>住之江公園前</a:t>
                      </a:r>
                      <a:endParaRPr kumimoji="1"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48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石津西町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05904" y="4089900"/>
            <a:ext cx="400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○　大阪臨海線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936" y="6381328"/>
            <a:ext cx="81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2000" dirty="0" smtClean="0">
                <a:latin typeface="+mn-ea"/>
              </a:rPr>
              <a:t>※H30</a:t>
            </a:r>
            <a:r>
              <a:rPr lang="ja-JP" altLang="en-US" sz="2000" dirty="0">
                <a:latin typeface="+mn-ea"/>
              </a:rPr>
              <a:t> （四季）は、住之江</a:t>
            </a:r>
            <a:r>
              <a:rPr lang="ja-JP" altLang="en-US" sz="2000" dirty="0" smtClean="0">
                <a:latin typeface="+mn-ea"/>
              </a:rPr>
              <a:t>公園前交差点で調査を実施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6926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 smtClean="0">
                <a:latin typeface="+mn-ea"/>
              </a:rPr>
              <a:t>）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4328" y="415145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（</a:t>
            </a:r>
            <a:r>
              <a:rPr lang="en-US" altLang="ja-JP" sz="1600" dirty="0" smtClean="0">
                <a:latin typeface="+mn-ea"/>
              </a:rPr>
              <a:t>ppm</a:t>
            </a:r>
            <a:r>
              <a:rPr lang="ja-JP" altLang="en-US" sz="1600" dirty="0" smtClean="0">
                <a:latin typeface="+mn-ea"/>
              </a:rPr>
              <a:t>）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9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945</Words>
  <PresentationFormat>画面に合わせる (4:3)</PresentationFormat>
  <Paragraphs>340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2018-10-23T02:25:00Z</cp:lastPrinted>
  <dcterms:created xsi:type="dcterms:W3CDTF">2015-05-08T02:07:56Z</dcterms:created>
  <dcterms:modified xsi:type="dcterms:W3CDTF">2018-10-23T02:25:02Z</dcterms:modified>
</cp:coreProperties>
</file>