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48" r:id="rId1"/>
  </p:sldMasterIdLst>
  <p:notesMasterIdLst>
    <p:notesMasterId r:id="rId28"/>
  </p:notesMasterIdLst>
  <p:sldIdLst>
    <p:sldId id="256" r:id="rId2"/>
    <p:sldId id="288" r:id="rId3"/>
    <p:sldId id="289" r:id="rId4"/>
    <p:sldId id="309" r:id="rId5"/>
    <p:sldId id="305" r:id="rId6"/>
    <p:sldId id="293" r:id="rId7"/>
    <p:sldId id="286" r:id="rId8"/>
    <p:sldId id="287" r:id="rId9"/>
    <p:sldId id="297" r:id="rId10"/>
    <p:sldId id="284" r:id="rId11"/>
    <p:sldId id="306" r:id="rId12"/>
    <p:sldId id="298" r:id="rId13"/>
    <p:sldId id="285" r:id="rId14"/>
    <p:sldId id="300" r:id="rId15"/>
    <p:sldId id="294" r:id="rId16"/>
    <p:sldId id="311" r:id="rId17"/>
    <p:sldId id="313" r:id="rId18"/>
    <p:sldId id="303" r:id="rId19"/>
    <p:sldId id="301" r:id="rId20"/>
    <p:sldId id="304" r:id="rId21"/>
    <p:sldId id="302" r:id="rId22"/>
    <p:sldId id="308" r:id="rId23"/>
    <p:sldId id="307" r:id="rId24"/>
    <p:sldId id="310" r:id="rId25"/>
    <p:sldId id="312" r:id="rId26"/>
    <p:sldId id="292" r:id="rId27"/>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FF6600"/>
    <a:srgbClr val="FF9933"/>
    <a:srgbClr val="FFFF00"/>
    <a:srgbClr val="0000FF"/>
    <a:srgbClr val="FFCC00"/>
    <a:srgbClr val="FF66CC"/>
    <a:srgbClr val="0099FF"/>
    <a:srgbClr val="FFCCCC"/>
    <a:srgbClr val="FF99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317" autoAdjust="0"/>
    <p:restoredTop sz="94245" autoAdjust="0"/>
  </p:normalViewPr>
  <p:slideViewPr>
    <p:cSldViewPr>
      <p:cViewPr>
        <p:scale>
          <a:sx n="100" d="100"/>
          <a:sy n="100" d="100"/>
        </p:scale>
        <p:origin x="-438" y="1104"/>
      </p:cViewPr>
      <p:guideLst>
        <p:guide orient="horz" pos="2432"/>
        <p:guide pos="2880"/>
      </p:guideLst>
    </p:cSldViewPr>
  </p:slideViewPr>
  <p:outlineViewPr>
    <p:cViewPr>
      <p:scale>
        <a:sx n="33" d="100"/>
        <a:sy n="33" d="100"/>
      </p:scale>
      <p:origin x="0" y="1092"/>
    </p:cViewPr>
  </p:outlineViewPr>
  <p:notesTextViewPr>
    <p:cViewPr>
      <p:scale>
        <a:sx n="200" d="100"/>
        <a:sy n="2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49574" cy="496888"/>
          </a:xfrm>
          <a:prstGeom prst="rect">
            <a:avLst/>
          </a:prstGeom>
        </p:spPr>
        <p:txBody>
          <a:bodyPr vert="horz" lIns="91428" tIns="45714" rIns="91428" bIns="45714" rtlCol="0"/>
          <a:lstStyle>
            <a:lvl1pPr algn="l">
              <a:defRPr sz="1100"/>
            </a:lvl1pPr>
          </a:lstStyle>
          <a:p>
            <a:endParaRPr kumimoji="1" lang="ja-JP" altLang="en-US"/>
          </a:p>
        </p:txBody>
      </p:sp>
      <p:sp>
        <p:nvSpPr>
          <p:cNvPr id="3" name="日付プレースホルダー 2"/>
          <p:cNvSpPr>
            <a:spLocks noGrp="1"/>
          </p:cNvSpPr>
          <p:nvPr>
            <p:ph type="dt" idx="1"/>
          </p:nvPr>
        </p:nvSpPr>
        <p:spPr>
          <a:xfrm>
            <a:off x="3856038" y="0"/>
            <a:ext cx="2949574" cy="496888"/>
          </a:xfrm>
          <a:prstGeom prst="rect">
            <a:avLst/>
          </a:prstGeom>
        </p:spPr>
        <p:txBody>
          <a:bodyPr vert="horz" lIns="91428" tIns="45714" rIns="91428" bIns="45714" rtlCol="0"/>
          <a:lstStyle>
            <a:lvl1pPr algn="r">
              <a:defRPr sz="1100"/>
            </a:lvl1pPr>
          </a:lstStyle>
          <a:p>
            <a:fld id="{61CA31F8-F74A-40F1-8DAA-9DFF74669CC7}" type="datetimeFigureOut">
              <a:rPr kumimoji="1" lang="ja-JP" altLang="en-US" smtClean="0"/>
              <a:pPr/>
              <a:t>2018/11/3</a:t>
            </a:fld>
            <a:endParaRPr kumimoji="1" lang="ja-JP" altLang="en-US"/>
          </a:p>
        </p:txBody>
      </p:sp>
      <p:sp>
        <p:nvSpPr>
          <p:cNvPr id="4" name="スライド イメージ プレースホルダー 3"/>
          <p:cNvSpPr>
            <a:spLocks noGrp="1" noRot="1" noChangeAspect="1"/>
          </p:cNvSpPr>
          <p:nvPr>
            <p:ph type="sldImg" idx="2"/>
          </p:nvPr>
        </p:nvSpPr>
        <p:spPr>
          <a:xfrm>
            <a:off x="919163" y="746125"/>
            <a:ext cx="4968875" cy="3725863"/>
          </a:xfrm>
          <a:prstGeom prst="rect">
            <a:avLst/>
          </a:prstGeom>
          <a:noFill/>
          <a:ln w="12700">
            <a:solidFill>
              <a:prstClr val="black"/>
            </a:solidFill>
          </a:ln>
        </p:spPr>
        <p:txBody>
          <a:bodyPr vert="horz" lIns="91428" tIns="45714" rIns="91428" bIns="45714" rtlCol="0" anchor="ctr"/>
          <a:lstStyle/>
          <a:p>
            <a:endParaRPr lang="ja-JP" altLang="en-US"/>
          </a:p>
        </p:txBody>
      </p:sp>
      <p:sp>
        <p:nvSpPr>
          <p:cNvPr id="5" name="ノート プレースホルダー 4"/>
          <p:cNvSpPr>
            <a:spLocks noGrp="1"/>
          </p:cNvSpPr>
          <p:nvPr>
            <p:ph type="body" sz="quarter" idx="3"/>
          </p:nvPr>
        </p:nvSpPr>
        <p:spPr>
          <a:xfrm>
            <a:off x="681039" y="4721226"/>
            <a:ext cx="5445126" cy="4471989"/>
          </a:xfrm>
          <a:prstGeom prst="rect">
            <a:avLst/>
          </a:prstGeom>
        </p:spPr>
        <p:txBody>
          <a:bodyPr vert="horz" lIns="91428" tIns="45714" rIns="91428" bIns="45714"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1" y="9440863"/>
            <a:ext cx="2949574" cy="496887"/>
          </a:xfrm>
          <a:prstGeom prst="rect">
            <a:avLst/>
          </a:prstGeom>
        </p:spPr>
        <p:txBody>
          <a:bodyPr vert="horz" lIns="91428" tIns="45714" rIns="91428" bIns="45714" rtlCol="0" anchor="b"/>
          <a:lstStyle>
            <a:lvl1pPr algn="l">
              <a:defRPr sz="11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4" cy="496887"/>
          </a:xfrm>
          <a:prstGeom prst="rect">
            <a:avLst/>
          </a:prstGeom>
        </p:spPr>
        <p:txBody>
          <a:bodyPr vert="horz" lIns="91428" tIns="45714" rIns="91428" bIns="45714" rtlCol="0" anchor="b"/>
          <a:lstStyle>
            <a:lvl1pPr algn="r">
              <a:defRPr sz="1100"/>
            </a:lvl1pPr>
          </a:lstStyle>
          <a:p>
            <a:fld id="{1934D5CC-4A0C-4D44-9FBB-22AD4B79EF7B}" type="slidenum">
              <a:rPr kumimoji="1" lang="ja-JP" altLang="en-US" smtClean="0"/>
              <a:pPr/>
              <a:t>‹#›</a:t>
            </a:fld>
            <a:endParaRPr kumimoji="1" lang="ja-JP" altLang="en-US"/>
          </a:p>
        </p:txBody>
      </p:sp>
    </p:spTree>
    <p:extLst>
      <p:ext uri="{BB962C8B-B14F-4D97-AF65-F5344CB8AC3E}">
        <p14:creationId xmlns:p14="http://schemas.microsoft.com/office/powerpoint/2010/main" val="245608438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4ACE144E-E570-4629-84FD-EF3F45E15CE3}" type="slidenum">
              <a:rPr kumimoji="1" lang="ja-JP" altLang="en-US" smtClean="0"/>
              <a:pPr/>
              <a:t>4</a:t>
            </a:fld>
            <a:endParaRPr kumimoji="1" lang="ja-JP" altLang="en-US"/>
          </a:p>
        </p:txBody>
      </p:sp>
    </p:spTree>
    <p:extLst>
      <p:ext uri="{BB962C8B-B14F-4D97-AF65-F5344CB8AC3E}">
        <p14:creationId xmlns:p14="http://schemas.microsoft.com/office/powerpoint/2010/main" val="328776099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4ACE144E-E570-4629-84FD-EF3F45E15CE3}" type="slidenum">
              <a:rPr kumimoji="1" lang="ja-JP" altLang="en-US" smtClean="0"/>
              <a:pPr/>
              <a:t>25</a:t>
            </a:fld>
            <a:endParaRPr kumimoji="1" lang="ja-JP" altLang="en-US"/>
          </a:p>
        </p:txBody>
      </p:sp>
    </p:spTree>
    <p:extLst>
      <p:ext uri="{BB962C8B-B14F-4D97-AF65-F5344CB8AC3E}">
        <p14:creationId xmlns:p14="http://schemas.microsoft.com/office/powerpoint/2010/main" val="32877609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4ACE144E-E570-4629-84FD-EF3F45E15CE3}" type="slidenum">
              <a:rPr kumimoji="1" lang="ja-JP" altLang="en-US" smtClean="0"/>
              <a:pPr/>
              <a:t>5</a:t>
            </a:fld>
            <a:endParaRPr kumimoji="1" lang="ja-JP" altLang="en-US"/>
          </a:p>
        </p:txBody>
      </p:sp>
    </p:spTree>
    <p:extLst>
      <p:ext uri="{BB962C8B-B14F-4D97-AF65-F5344CB8AC3E}">
        <p14:creationId xmlns:p14="http://schemas.microsoft.com/office/powerpoint/2010/main" val="32877609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4ACE144E-E570-4629-84FD-EF3F45E15CE3}" type="slidenum">
              <a:rPr kumimoji="1" lang="ja-JP" altLang="en-US" smtClean="0"/>
              <a:pPr/>
              <a:t>8</a:t>
            </a:fld>
            <a:endParaRPr kumimoji="1" lang="ja-JP" altLang="en-US"/>
          </a:p>
        </p:txBody>
      </p:sp>
    </p:spTree>
    <p:extLst>
      <p:ext uri="{BB962C8B-B14F-4D97-AF65-F5344CB8AC3E}">
        <p14:creationId xmlns:p14="http://schemas.microsoft.com/office/powerpoint/2010/main" val="32877609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4ACE144E-E570-4629-84FD-EF3F45E15CE3}" type="slidenum">
              <a:rPr kumimoji="1" lang="ja-JP" altLang="en-US" smtClean="0"/>
              <a:pPr/>
              <a:t>9</a:t>
            </a:fld>
            <a:endParaRPr kumimoji="1" lang="ja-JP" altLang="en-US"/>
          </a:p>
        </p:txBody>
      </p:sp>
    </p:spTree>
    <p:extLst>
      <p:ext uri="{BB962C8B-B14F-4D97-AF65-F5344CB8AC3E}">
        <p14:creationId xmlns:p14="http://schemas.microsoft.com/office/powerpoint/2010/main" val="32877609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4ACE144E-E570-4629-84FD-EF3F45E15CE3}" type="slidenum">
              <a:rPr kumimoji="1" lang="ja-JP" altLang="en-US" smtClean="0"/>
              <a:pPr/>
              <a:t>10</a:t>
            </a:fld>
            <a:endParaRPr kumimoji="1" lang="ja-JP" altLang="en-US"/>
          </a:p>
        </p:txBody>
      </p:sp>
    </p:spTree>
    <p:extLst>
      <p:ext uri="{BB962C8B-B14F-4D97-AF65-F5344CB8AC3E}">
        <p14:creationId xmlns:p14="http://schemas.microsoft.com/office/powerpoint/2010/main" val="32877609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4ACE144E-E570-4629-84FD-EF3F45E15CE3}" type="slidenum">
              <a:rPr kumimoji="1" lang="ja-JP" altLang="en-US" smtClean="0"/>
              <a:pPr/>
              <a:t>11</a:t>
            </a:fld>
            <a:endParaRPr kumimoji="1" lang="ja-JP" altLang="en-US"/>
          </a:p>
        </p:txBody>
      </p:sp>
    </p:spTree>
    <p:extLst>
      <p:ext uri="{BB962C8B-B14F-4D97-AF65-F5344CB8AC3E}">
        <p14:creationId xmlns:p14="http://schemas.microsoft.com/office/powerpoint/2010/main" val="328776099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4ACE144E-E570-4629-84FD-EF3F45E15CE3}" type="slidenum">
              <a:rPr kumimoji="1" lang="ja-JP" altLang="en-US" smtClean="0"/>
              <a:pPr/>
              <a:t>12</a:t>
            </a:fld>
            <a:endParaRPr kumimoji="1" lang="ja-JP" altLang="en-US"/>
          </a:p>
        </p:txBody>
      </p:sp>
    </p:spTree>
    <p:extLst>
      <p:ext uri="{BB962C8B-B14F-4D97-AF65-F5344CB8AC3E}">
        <p14:creationId xmlns:p14="http://schemas.microsoft.com/office/powerpoint/2010/main" val="328776099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1934D5CC-4A0C-4D44-9FBB-22AD4B79EF7B}" type="slidenum">
              <a:rPr kumimoji="1" lang="ja-JP" altLang="en-US" smtClean="0"/>
              <a:pPr/>
              <a:t>19</a:t>
            </a:fld>
            <a:endParaRPr kumimoji="1" lang="ja-JP" altLang="en-US"/>
          </a:p>
        </p:txBody>
      </p:sp>
    </p:spTree>
    <p:extLst>
      <p:ext uri="{BB962C8B-B14F-4D97-AF65-F5344CB8AC3E}">
        <p14:creationId xmlns:p14="http://schemas.microsoft.com/office/powerpoint/2010/main" val="354379924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1934D5CC-4A0C-4D44-9FBB-22AD4B79EF7B}" type="slidenum">
              <a:rPr kumimoji="1" lang="ja-JP" altLang="en-US" smtClean="0"/>
              <a:pPr/>
              <a:t>22</a:t>
            </a:fld>
            <a:endParaRPr kumimoji="1" lang="ja-JP" altLang="en-US"/>
          </a:p>
        </p:txBody>
      </p:sp>
    </p:spTree>
    <p:extLst>
      <p:ext uri="{BB962C8B-B14F-4D97-AF65-F5344CB8AC3E}">
        <p14:creationId xmlns:p14="http://schemas.microsoft.com/office/powerpoint/2010/main" val="22426077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E03FC286-0FB2-43E7-A537-700FCA38C029}" type="datetimeFigureOut">
              <a:rPr kumimoji="1" lang="ja-JP" altLang="en-US" smtClean="0"/>
              <a:pPr/>
              <a:t>2018/11/3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2148330-19CA-442F-8CA1-3D3D5A242D71}" type="slidenum">
              <a:rPr kumimoji="1" lang="ja-JP" altLang="en-US" smtClean="0"/>
              <a:pPr/>
              <a:t>‹#›</a:t>
            </a:fld>
            <a:endParaRPr kumimoji="1" lang="ja-JP" altLang="en-US"/>
          </a:p>
        </p:txBody>
      </p:sp>
    </p:spTree>
    <p:extLst>
      <p:ext uri="{BB962C8B-B14F-4D97-AF65-F5344CB8AC3E}">
        <p14:creationId xmlns:p14="http://schemas.microsoft.com/office/powerpoint/2010/main" val="27555768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E03FC286-0FB2-43E7-A537-700FCA38C029}" type="datetimeFigureOut">
              <a:rPr kumimoji="1" lang="ja-JP" altLang="en-US" smtClean="0"/>
              <a:pPr/>
              <a:t>2018/11/3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2148330-19CA-442F-8CA1-3D3D5A242D71}" type="slidenum">
              <a:rPr kumimoji="1" lang="ja-JP" altLang="en-US" smtClean="0"/>
              <a:pPr/>
              <a:t>‹#›</a:t>
            </a:fld>
            <a:endParaRPr kumimoji="1" lang="ja-JP" altLang="en-US"/>
          </a:p>
        </p:txBody>
      </p:sp>
    </p:spTree>
    <p:extLst>
      <p:ext uri="{BB962C8B-B14F-4D97-AF65-F5344CB8AC3E}">
        <p14:creationId xmlns:p14="http://schemas.microsoft.com/office/powerpoint/2010/main" val="29980703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E03FC286-0FB2-43E7-A537-700FCA38C029}" type="datetimeFigureOut">
              <a:rPr kumimoji="1" lang="ja-JP" altLang="en-US" smtClean="0"/>
              <a:pPr/>
              <a:t>2018/11/3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2148330-19CA-442F-8CA1-3D3D5A242D71}" type="slidenum">
              <a:rPr kumimoji="1" lang="ja-JP" altLang="en-US" smtClean="0"/>
              <a:pPr/>
              <a:t>‹#›</a:t>
            </a:fld>
            <a:endParaRPr kumimoji="1" lang="ja-JP" altLang="en-US"/>
          </a:p>
        </p:txBody>
      </p:sp>
    </p:spTree>
    <p:extLst>
      <p:ext uri="{BB962C8B-B14F-4D97-AF65-F5344CB8AC3E}">
        <p14:creationId xmlns:p14="http://schemas.microsoft.com/office/powerpoint/2010/main" val="6824564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E03FC286-0FB2-43E7-A537-700FCA38C029}" type="datetimeFigureOut">
              <a:rPr kumimoji="1" lang="ja-JP" altLang="en-US" smtClean="0"/>
              <a:pPr/>
              <a:t>2018/11/3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2148330-19CA-442F-8CA1-3D3D5A242D71}" type="slidenum">
              <a:rPr kumimoji="1" lang="ja-JP" altLang="en-US" smtClean="0"/>
              <a:pPr/>
              <a:t>‹#›</a:t>
            </a:fld>
            <a:endParaRPr kumimoji="1" lang="ja-JP" altLang="en-US"/>
          </a:p>
        </p:txBody>
      </p:sp>
    </p:spTree>
    <p:extLst>
      <p:ext uri="{BB962C8B-B14F-4D97-AF65-F5344CB8AC3E}">
        <p14:creationId xmlns:p14="http://schemas.microsoft.com/office/powerpoint/2010/main" val="25332288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E03FC286-0FB2-43E7-A537-700FCA38C029}" type="datetimeFigureOut">
              <a:rPr kumimoji="1" lang="ja-JP" altLang="en-US" smtClean="0"/>
              <a:pPr/>
              <a:t>2018/11/3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2148330-19CA-442F-8CA1-3D3D5A242D71}" type="slidenum">
              <a:rPr kumimoji="1" lang="ja-JP" altLang="en-US" smtClean="0"/>
              <a:pPr/>
              <a:t>‹#›</a:t>
            </a:fld>
            <a:endParaRPr kumimoji="1" lang="ja-JP" altLang="en-US"/>
          </a:p>
        </p:txBody>
      </p:sp>
    </p:spTree>
    <p:extLst>
      <p:ext uri="{BB962C8B-B14F-4D97-AF65-F5344CB8AC3E}">
        <p14:creationId xmlns:p14="http://schemas.microsoft.com/office/powerpoint/2010/main" val="20715626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E03FC286-0FB2-43E7-A537-700FCA38C029}" type="datetimeFigureOut">
              <a:rPr kumimoji="1" lang="ja-JP" altLang="en-US" smtClean="0"/>
              <a:pPr/>
              <a:t>2018/11/3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2148330-19CA-442F-8CA1-3D3D5A242D71}" type="slidenum">
              <a:rPr kumimoji="1" lang="ja-JP" altLang="en-US" smtClean="0"/>
              <a:pPr/>
              <a:t>‹#›</a:t>
            </a:fld>
            <a:endParaRPr kumimoji="1" lang="ja-JP" altLang="en-US"/>
          </a:p>
        </p:txBody>
      </p:sp>
    </p:spTree>
    <p:extLst>
      <p:ext uri="{BB962C8B-B14F-4D97-AF65-F5344CB8AC3E}">
        <p14:creationId xmlns:p14="http://schemas.microsoft.com/office/powerpoint/2010/main" val="21603921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E03FC286-0FB2-43E7-A537-700FCA38C029}" type="datetimeFigureOut">
              <a:rPr kumimoji="1" lang="ja-JP" altLang="en-US" smtClean="0"/>
              <a:pPr/>
              <a:t>2018/11/3</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32148330-19CA-442F-8CA1-3D3D5A242D71}" type="slidenum">
              <a:rPr kumimoji="1" lang="ja-JP" altLang="en-US" smtClean="0"/>
              <a:pPr/>
              <a:t>‹#›</a:t>
            </a:fld>
            <a:endParaRPr kumimoji="1" lang="ja-JP" altLang="en-US"/>
          </a:p>
        </p:txBody>
      </p:sp>
    </p:spTree>
    <p:extLst>
      <p:ext uri="{BB962C8B-B14F-4D97-AF65-F5344CB8AC3E}">
        <p14:creationId xmlns:p14="http://schemas.microsoft.com/office/powerpoint/2010/main" val="30198889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E03FC286-0FB2-43E7-A537-700FCA38C029}" type="datetimeFigureOut">
              <a:rPr kumimoji="1" lang="ja-JP" altLang="en-US" smtClean="0"/>
              <a:pPr/>
              <a:t>2018/11/3</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32148330-19CA-442F-8CA1-3D3D5A242D71}" type="slidenum">
              <a:rPr kumimoji="1" lang="ja-JP" altLang="en-US" smtClean="0"/>
              <a:pPr/>
              <a:t>‹#›</a:t>
            </a:fld>
            <a:endParaRPr kumimoji="1" lang="ja-JP" altLang="en-US"/>
          </a:p>
        </p:txBody>
      </p:sp>
    </p:spTree>
    <p:extLst>
      <p:ext uri="{BB962C8B-B14F-4D97-AF65-F5344CB8AC3E}">
        <p14:creationId xmlns:p14="http://schemas.microsoft.com/office/powerpoint/2010/main" val="25745249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E03FC286-0FB2-43E7-A537-700FCA38C029}" type="datetimeFigureOut">
              <a:rPr kumimoji="1" lang="ja-JP" altLang="en-US" smtClean="0"/>
              <a:pPr/>
              <a:t>2018/11/3</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32148330-19CA-442F-8CA1-3D3D5A242D71}" type="slidenum">
              <a:rPr kumimoji="1" lang="ja-JP" altLang="en-US" smtClean="0"/>
              <a:pPr/>
              <a:t>‹#›</a:t>
            </a:fld>
            <a:endParaRPr kumimoji="1" lang="ja-JP" altLang="en-US"/>
          </a:p>
        </p:txBody>
      </p:sp>
    </p:spTree>
    <p:extLst>
      <p:ext uri="{BB962C8B-B14F-4D97-AF65-F5344CB8AC3E}">
        <p14:creationId xmlns:p14="http://schemas.microsoft.com/office/powerpoint/2010/main" val="5493504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E03FC286-0FB2-43E7-A537-700FCA38C029}" type="datetimeFigureOut">
              <a:rPr kumimoji="1" lang="ja-JP" altLang="en-US" smtClean="0"/>
              <a:pPr/>
              <a:t>2018/11/3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2148330-19CA-442F-8CA1-3D3D5A242D71}" type="slidenum">
              <a:rPr kumimoji="1" lang="ja-JP" altLang="en-US" smtClean="0"/>
              <a:pPr/>
              <a:t>‹#›</a:t>
            </a:fld>
            <a:endParaRPr kumimoji="1" lang="ja-JP" altLang="en-US"/>
          </a:p>
        </p:txBody>
      </p:sp>
    </p:spTree>
    <p:extLst>
      <p:ext uri="{BB962C8B-B14F-4D97-AF65-F5344CB8AC3E}">
        <p14:creationId xmlns:p14="http://schemas.microsoft.com/office/powerpoint/2010/main" val="1840186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E03FC286-0FB2-43E7-A537-700FCA38C029}" type="datetimeFigureOut">
              <a:rPr kumimoji="1" lang="ja-JP" altLang="en-US" smtClean="0"/>
              <a:pPr/>
              <a:t>2018/11/3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2148330-19CA-442F-8CA1-3D3D5A242D71}" type="slidenum">
              <a:rPr kumimoji="1" lang="ja-JP" altLang="en-US" smtClean="0"/>
              <a:pPr/>
              <a:t>‹#›</a:t>
            </a:fld>
            <a:endParaRPr kumimoji="1" lang="ja-JP" altLang="en-US"/>
          </a:p>
        </p:txBody>
      </p:sp>
    </p:spTree>
    <p:extLst>
      <p:ext uri="{BB962C8B-B14F-4D97-AF65-F5344CB8AC3E}">
        <p14:creationId xmlns:p14="http://schemas.microsoft.com/office/powerpoint/2010/main" val="32413502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03FC286-0FB2-43E7-A537-700FCA38C029}" type="datetimeFigureOut">
              <a:rPr kumimoji="1" lang="ja-JP" altLang="en-US" smtClean="0"/>
              <a:pPr/>
              <a:t>2018/11/3</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2148330-19CA-442F-8CA1-3D3D5A242D71}" type="slidenum">
              <a:rPr kumimoji="1" lang="ja-JP" altLang="en-US" smtClean="0"/>
              <a:pPr/>
              <a:t>‹#›</a:t>
            </a:fld>
            <a:endParaRPr kumimoji="1" lang="ja-JP" altLang="en-US"/>
          </a:p>
        </p:txBody>
      </p:sp>
    </p:spTree>
    <p:extLst>
      <p:ext uri="{BB962C8B-B14F-4D97-AF65-F5344CB8AC3E}">
        <p14:creationId xmlns:p14="http://schemas.microsoft.com/office/powerpoint/2010/main" val="3566360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13.png"/></Relationships>
</file>

<file path=ppt/slides/_rels/slide13.xml.rels><?xml version="1.0" encoding="UTF-8" standalone="yes"?>
<Relationships xmlns="http://schemas.openxmlformats.org/package/2006/relationships"><Relationship Id="rId3" Type="http://schemas.openxmlformats.org/officeDocument/2006/relationships/image" Target="../media/image14.emf"/><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5.emf"/><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6.emf"/><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7.emf"/><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19.emf"/><Relationship Id="rId2" Type="http://schemas.openxmlformats.org/officeDocument/2006/relationships/image" Target="../media/image18.emf"/><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21.emf"/><Relationship Id="rId2" Type="http://schemas.openxmlformats.org/officeDocument/2006/relationships/image" Target="../media/image20.emf"/><Relationship Id="rId1" Type="http://schemas.openxmlformats.org/officeDocument/2006/relationships/slideLayout" Target="../slideLayouts/slideLayout1.xml"/><Relationship Id="rId5" Type="http://schemas.openxmlformats.org/officeDocument/2006/relationships/image" Target="../media/image23.emf"/><Relationship Id="rId4" Type="http://schemas.openxmlformats.org/officeDocument/2006/relationships/image" Target="../media/image22.emf"/></Relationships>
</file>

<file path=ppt/slides/_rels/slide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24.emf"/><Relationship Id="rId2" Type="http://schemas.openxmlformats.org/officeDocument/2006/relationships/notesSlide" Target="../notesSlides/notesSlide8.xml"/><Relationship Id="rId1" Type="http://schemas.openxmlformats.org/officeDocument/2006/relationships/slideLayout" Target="../slideLayouts/slideLayout1.xml"/><Relationship Id="rId6" Type="http://schemas.openxmlformats.org/officeDocument/2006/relationships/image" Target="../media/image27.emf"/><Relationship Id="rId5" Type="http://schemas.openxmlformats.org/officeDocument/2006/relationships/image" Target="../media/image26.emf"/><Relationship Id="rId4" Type="http://schemas.openxmlformats.org/officeDocument/2006/relationships/image" Target="../media/image25.emf"/></Relationships>
</file>

<file path=ppt/slides/_rels/slide21.xml.rels><?xml version="1.0" encoding="UTF-8" standalone="yes"?>
<Relationships xmlns="http://schemas.openxmlformats.org/package/2006/relationships"><Relationship Id="rId3" Type="http://schemas.openxmlformats.org/officeDocument/2006/relationships/image" Target="../media/image29.emf"/><Relationship Id="rId2" Type="http://schemas.openxmlformats.org/officeDocument/2006/relationships/image" Target="../media/image28.emf"/><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31.emf"/><Relationship Id="rId2" Type="http://schemas.openxmlformats.org/officeDocument/2006/relationships/image" Target="../media/image30.emf"/><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32.emf"/><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image" Target="../media/image33.emf"/></Relationships>
</file>

<file path=ppt/slides/_rels/slide24.xml.rels><?xml version="1.0" encoding="UTF-8" standalone="yes"?>
<Relationships xmlns="http://schemas.openxmlformats.org/package/2006/relationships"><Relationship Id="rId3" Type="http://schemas.openxmlformats.org/officeDocument/2006/relationships/image" Target="../media/image35.emf"/><Relationship Id="rId2" Type="http://schemas.openxmlformats.org/officeDocument/2006/relationships/image" Target="../media/image34.emf"/><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36.emf"/><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6.jpeg"/></Relationships>
</file>

<file path=ppt/slides/_rels/slide7.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image" Target="../media/image7.emf"/><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image" Target="../media/image9.emf"/><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1"/>
          <p:cNvSpPr txBox="1">
            <a:spLocks/>
          </p:cNvSpPr>
          <p:nvPr/>
        </p:nvSpPr>
        <p:spPr>
          <a:xfrm>
            <a:off x="683568" y="2174999"/>
            <a:ext cx="7772400" cy="1470025"/>
          </a:xfrm>
          <a:prstGeom prst="rect">
            <a:avLst/>
          </a:prstGeom>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3600" dirty="0" smtClean="0"/>
              <a:t>平成</a:t>
            </a:r>
            <a:r>
              <a:rPr lang="en-US" altLang="ja-JP" sz="3600" dirty="0" smtClean="0"/>
              <a:t>28</a:t>
            </a:r>
            <a:r>
              <a:rPr lang="ja-JP" altLang="en-US" sz="3600" dirty="0" smtClean="0"/>
              <a:t>年度における</a:t>
            </a:r>
            <a:endParaRPr lang="en-US" altLang="ja-JP" sz="3600" dirty="0" smtClean="0"/>
          </a:p>
          <a:p>
            <a:r>
              <a:rPr lang="ja-JP" altLang="en-US" sz="3600" dirty="0" smtClean="0"/>
              <a:t>自動車排出窒素酸化物等の排出量の推計について</a:t>
            </a:r>
            <a:endParaRPr lang="ja-JP" altLang="en-US" sz="3600" dirty="0"/>
          </a:p>
        </p:txBody>
      </p:sp>
      <p:sp>
        <p:nvSpPr>
          <p:cNvPr id="7" name="タイトル 1"/>
          <p:cNvSpPr txBox="1">
            <a:spLocks/>
          </p:cNvSpPr>
          <p:nvPr/>
        </p:nvSpPr>
        <p:spPr>
          <a:xfrm>
            <a:off x="7524472" y="404664"/>
            <a:ext cx="1296000" cy="576000"/>
          </a:xfrm>
          <a:prstGeom prst="rect">
            <a:avLst/>
          </a:prstGeom>
          <a:ln>
            <a:solidFill>
              <a:schemeClr val="tx1"/>
            </a:solidFill>
          </a:ln>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2000" smtClean="0">
                <a:latin typeface="+mn-ea"/>
                <a:ea typeface="+mn-ea"/>
              </a:rPr>
              <a:t>資料３</a:t>
            </a:r>
            <a:endParaRPr lang="ja-JP" altLang="en-US" sz="2000" dirty="0">
              <a:latin typeface="+mn-ea"/>
              <a:ea typeface="+mn-ea"/>
            </a:endParaRPr>
          </a:p>
        </p:txBody>
      </p:sp>
    </p:spTree>
    <p:extLst>
      <p:ext uri="{BB962C8B-B14F-4D97-AF65-F5344CB8AC3E}">
        <p14:creationId xmlns:p14="http://schemas.microsoft.com/office/powerpoint/2010/main" val="392334224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3562" y="1757362"/>
            <a:ext cx="8974426" cy="4284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6" name="直線コネクタ 5"/>
          <p:cNvCxnSpPr/>
          <p:nvPr/>
        </p:nvCxnSpPr>
        <p:spPr>
          <a:xfrm>
            <a:off x="323528" y="634640"/>
            <a:ext cx="8532440"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8" name="テキスト ボックス 7"/>
          <p:cNvSpPr txBox="1"/>
          <p:nvPr/>
        </p:nvSpPr>
        <p:spPr>
          <a:xfrm>
            <a:off x="1346154" y="121292"/>
            <a:ext cx="6444208" cy="461665"/>
          </a:xfrm>
          <a:prstGeom prst="rect">
            <a:avLst/>
          </a:prstGeom>
          <a:noFill/>
        </p:spPr>
        <p:txBody>
          <a:bodyPr wrap="square" rtlCol="0">
            <a:spAutoFit/>
          </a:bodyPr>
          <a:lstStyle/>
          <a:p>
            <a:pPr algn="ctr"/>
            <a:r>
              <a:rPr lang="ja-JP" altLang="ja-JP" sz="2400" dirty="0" smtClean="0"/>
              <a:t>年間走行量の推移〔対策地域〕</a:t>
            </a:r>
            <a:endParaRPr kumimoji="1" lang="ja-JP" altLang="en-US" sz="2400" dirty="0"/>
          </a:p>
        </p:txBody>
      </p:sp>
      <p:sp>
        <p:nvSpPr>
          <p:cNvPr id="2" name="スライド番号プレースホルダー 1"/>
          <p:cNvSpPr>
            <a:spLocks noGrp="1"/>
          </p:cNvSpPr>
          <p:nvPr>
            <p:ph type="sldNum" sz="quarter" idx="12"/>
          </p:nvPr>
        </p:nvSpPr>
        <p:spPr>
          <a:xfrm>
            <a:off x="8738120" y="6448251"/>
            <a:ext cx="370384" cy="365125"/>
          </a:xfrm>
        </p:spPr>
        <p:txBody>
          <a:bodyPr/>
          <a:lstStyle/>
          <a:p>
            <a:fld id="{DE2F8A21-8B7F-4E81-A1D6-B63D9660F4C6}" type="slidenum">
              <a:rPr kumimoji="1" lang="ja-JP" altLang="en-US" smtClean="0"/>
              <a:pPr/>
              <a:t>9</a:t>
            </a:fld>
            <a:endParaRPr kumimoji="1" lang="ja-JP" altLang="en-US"/>
          </a:p>
        </p:txBody>
      </p:sp>
      <p:sp>
        <p:nvSpPr>
          <p:cNvPr id="9" name="Rectangle 3"/>
          <p:cNvSpPr>
            <a:spLocks noChangeArrowheads="1"/>
          </p:cNvSpPr>
          <p:nvPr/>
        </p:nvSpPr>
        <p:spPr bwMode="auto">
          <a:xfrm>
            <a:off x="6562824" y="5466432"/>
            <a:ext cx="504056" cy="372616"/>
          </a:xfrm>
          <a:prstGeom prst="rect">
            <a:avLst/>
          </a:prstGeom>
          <a:noFill/>
          <a:ln w="25400" algn="ctr">
            <a:solidFill>
              <a:srgbClr val="FF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1440" tIns="45720" rIns="91440" bIns="45720" numCol="1" anchor="t" anchorCtr="0" compatLnSpc="1">
            <a:prstTxWarp prst="textNoShape">
              <a:avLst/>
            </a:prstTxWarp>
          </a:bodyPr>
          <a:lstStyle/>
          <a:p>
            <a:endParaRPr lang="ja-JP" altLang="en-US"/>
          </a:p>
        </p:txBody>
      </p:sp>
      <p:sp>
        <p:nvSpPr>
          <p:cNvPr id="10" name="テキスト ボックス 9"/>
          <p:cNvSpPr txBox="1"/>
          <p:nvPr/>
        </p:nvSpPr>
        <p:spPr>
          <a:xfrm>
            <a:off x="2303748" y="980727"/>
            <a:ext cx="4500500" cy="773461"/>
          </a:xfrm>
          <a:prstGeom prst="rect">
            <a:avLst/>
          </a:prstGeom>
          <a:noFill/>
          <a:ln>
            <a:solidFill>
              <a:srgbClr val="FF0000"/>
            </a:solidFill>
          </a:ln>
        </p:spPr>
        <p:txBody>
          <a:bodyPr wrap="square" rtlCol="0" anchor="ctr" anchorCtr="0">
            <a:noAutofit/>
          </a:bodyPr>
          <a:lstStyle/>
          <a:p>
            <a:pPr>
              <a:spcBef>
                <a:spcPts val="600"/>
              </a:spcBef>
            </a:pPr>
            <a:r>
              <a:rPr kumimoji="1" lang="ja-JP" altLang="en-US" sz="2000" dirty="0" smtClean="0">
                <a:solidFill>
                  <a:srgbClr val="FF0000"/>
                </a:solidFill>
                <a:latin typeface="ＭＳ ゴシック" pitchFamily="49" charset="-128"/>
                <a:ea typeface="ＭＳ ゴシック" pitchFamily="49" charset="-128"/>
              </a:rPr>
              <a:t>走行量は平成</a:t>
            </a:r>
            <a:r>
              <a:rPr kumimoji="1" lang="en-US" altLang="ja-JP" sz="2000" dirty="0" smtClean="0">
                <a:solidFill>
                  <a:srgbClr val="FF0000"/>
                </a:solidFill>
                <a:latin typeface="ＭＳ ゴシック" pitchFamily="49" charset="-128"/>
                <a:ea typeface="ＭＳ ゴシック" pitchFamily="49" charset="-128"/>
              </a:rPr>
              <a:t>21</a:t>
            </a:r>
            <a:r>
              <a:rPr kumimoji="1" lang="ja-JP" altLang="en-US" sz="2000" dirty="0" smtClean="0">
                <a:solidFill>
                  <a:srgbClr val="FF0000"/>
                </a:solidFill>
                <a:latin typeface="ＭＳ ゴシック" pitchFamily="49" charset="-128"/>
                <a:ea typeface="ＭＳ ゴシック" pitchFamily="49" charset="-128"/>
              </a:rPr>
              <a:t>年度から４％減少</a:t>
            </a:r>
            <a:endParaRPr kumimoji="1" lang="en-US" altLang="ja-JP" sz="2000" dirty="0" smtClean="0">
              <a:solidFill>
                <a:srgbClr val="FF0000"/>
              </a:solidFill>
              <a:latin typeface="ＭＳ ゴシック" pitchFamily="49" charset="-128"/>
              <a:ea typeface="ＭＳ ゴシック" pitchFamily="49" charset="-128"/>
            </a:endParaRPr>
          </a:p>
          <a:p>
            <a:pPr>
              <a:spcBef>
                <a:spcPts val="600"/>
              </a:spcBef>
            </a:pPr>
            <a:r>
              <a:rPr lang="ja-JP" altLang="en-US" sz="2000" dirty="0" smtClean="0">
                <a:solidFill>
                  <a:srgbClr val="FF0000"/>
                </a:solidFill>
                <a:latin typeface="ＭＳ ゴシック" pitchFamily="49" charset="-128"/>
                <a:ea typeface="ＭＳ ゴシック" pitchFamily="49" charset="-128"/>
              </a:rPr>
              <a:t>ただし、平成</a:t>
            </a:r>
            <a:r>
              <a:rPr lang="en-US" altLang="ja-JP" sz="2000" dirty="0" smtClean="0">
                <a:solidFill>
                  <a:srgbClr val="FF0000"/>
                </a:solidFill>
                <a:latin typeface="ＭＳ ゴシック" pitchFamily="49" charset="-128"/>
                <a:ea typeface="ＭＳ ゴシック" pitchFamily="49" charset="-128"/>
              </a:rPr>
              <a:t>26</a:t>
            </a:r>
            <a:r>
              <a:rPr lang="ja-JP" altLang="en-US" sz="2000" dirty="0" smtClean="0">
                <a:solidFill>
                  <a:srgbClr val="FF0000"/>
                </a:solidFill>
                <a:latin typeface="ＭＳ ゴシック" pitchFamily="49" charset="-128"/>
                <a:ea typeface="ＭＳ ゴシック" pitchFamily="49" charset="-128"/>
              </a:rPr>
              <a:t>年度以降微増</a:t>
            </a:r>
            <a:endParaRPr lang="en-US" altLang="ja-JP" sz="2000" dirty="0" smtClean="0">
              <a:solidFill>
                <a:srgbClr val="FF0000"/>
              </a:solidFill>
              <a:latin typeface="ＭＳ ゴシック" pitchFamily="49" charset="-128"/>
              <a:ea typeface="ＭＳ ゴシック" pitchFamily="49" charset="-128"/>
            </a:endParaRPr>
          </a:p>
        </p:txBody>
      </p:sp>
      <p:sp>
        <p:nvSpPr>
          <p:cNvPr id="11" name="テキスト ボックス 2"/>
          <p:cNvSpPr txBox="1">
            <a:spLocks noChangeArrowheads="1"/>
          </p:cNvSpPr>
          <p:nvPr/>
        </p:nvSpPr>
        <p:spPr bwMode="auto">
          <a:xfrm>
            <a:off x="158304" y="6194332"/>
            <a:ext cx="7294016" cy="61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rnd">
                <a:solidFill>
                  <a:srgbClr val="000000"/>
                </a:solidFill>
                <a:prstDash val="sysDot"/>
                <a:miter lim="800000"/>
                <a:headEnd/>
                <a:tailEnd/>
              </a14:hiddenLine>
            </a:ext>
          </a:extLst>
        </p:spPr>
        <p:txBody>
          <a:bodyPr rot="0" vert="horz" wrap="square" lIns="91440" tIns="45720" rIns="91440" bIns="45720" anchor="ctr" anchorCtr="0" upright="1">
            <a:noAutofit/>
          </a:bodyPr>
          <a:lstStyle/>
          <a:p>
            <a:pPr marL="261938" indent="-180000" algn="just">
              <a:spcAft>
                <a:spcPts val="0"/>
              </a:spcAft>
            </a:pPr>
            <a:r>
              <a:rPr lang="en-US" altLang="ja-JP" sz="1400" kern="100" dirty="0" smtClean="0">
                <a:effectLst/>
                <a:latin typeface="+mn-ea"/>
                <a:cs typeface="Times New Roman"/>
              </a:rPr>
              <a:t>※</a:t>
            </a:r>
            <a:r>
              <a:rPr lang="ja-JP" altLang="en-US" sz="1400" kern="100" dirty="0" smtClean="0">
                <a:effectLst/>
                <a:latin typeface="+mn-ea"/>
                <a:cs typeface="Times New Roman"/>
              </a:rPr>
              <a:t>平成</a:t>
            </a:r>
            <a:r>
              <a:rPr lang="en-US" altLang="ja-JP" sz="1400" kern="100" dirty="0" smtClean="0">
                <a:effectLst/>
                <a:latin typeface="+mn-ea"/>
                <a:cs typeface="Times New Roman"/>
              </a:rPr>
              <a:t>28</a:t>
            </a:r>
            <a:r>
              <a:rPr lang="ja-JP" altLang="en-US" sz="1400" kern="100" dirty="0" smtClean="0">
                <a:effectLst/>
                <a:latin typeface="+mn-ea"/>
                <a:cs typeface="Times New Roman"/>
              </a:rPr>
              <a:t>年度の</a:t>
            </a:r>
            <a:r>
              <a:rPr lang="ja-JP" altLang="en-US" sz="1400" kern="100" dirty="0">
                <a:latin typeface="+mn-ea"/>
                <a:cs typeface="Times New Roman"/>
              </a:rPr>
              <a:t>走行</a:t>
            </a:r>
            <a:r>
              <a:rPr lang="ja-JP" altLang="en-US" sz="1400" kern="100" dirty="0" smtClean="0">
                <a:effectLst/>
                <a:latin typeface="+mn-ea"/>
                <a:cs typeface="Times New Roman"/>
              </a:rPr>
              <a:t>量算定には、平成</a:t>
            </a:r>
            <a:r>
              <a:rPr lang="en-US" altLang="ja-JP" sz="1400" kern="100" dirty="0" smtClean="0">
                <a:effectLst/>
                <a:latin typeface="+mn-ea"/>
                <a:cs typeface="Times New Roman"/>
              </a:rPr>
              <a:t>27</a:t>
            </a:r>
            <a:r>
              <a:rPr lang="ja-JP" altLang="en-US" sz="1400" kern="100" dirty="0" smtClean="0">
                <a:effectLst/>
                <a:latin typeface="+mn-ea"/>
                <a:cs typeface="Times New Roman"/>
              </a:rPr>
              <a:t>年度道路交通センサスを使用。</a:t>
            </a:r>
            <a:endParaRPr lang="en-US" altLang="ja-JP" sz="1400" kern="100" dirty="0" smtClean="0">
              <a:effectLst/>
              <a:latin typeface="+mn-ea"/>
              <a:cs typeface="Times New Roman"/>
            </a:endParaRPr>
          </a:p>
          <a:p>
            <a:pPr marL="261938" indent="-180000" algn="just">
              <a:spcAft>
                <a:spcPts val="0"/>
              </a:spcAft>
            </a:pPr>
            <a:r>
              <a:rPr lang="ja-JP" altLang="en-US" sz="1400" kern="100" dirty="0" smtClean="0">
                <a:effectLst/>
                <a:latin typeface="+mn-ea"/>
                <a:cs typeface="Times New Roman"/>
              </a:rPr>
              <a:t>　（平成</a:t>
            </a:r>
            <a:r>
              <a:rPr lang="en-US" altLang="ja-JP" sz="1400" kern="100" dirty="0" smtClean="0">
                <a:effectLst/>
                <a:latin typeface="+mn-ea"/>
                <a:cs typeface="Times New Roman"/>
              </a:rPr>
              <a:t>21</a:t>
            </a:r>
            <a:r>
              <a:rPr lang="ja-JP" altLang="en-US" sz="1400" kern="100" dirty="0" smtClean="0">
                <a:effectLst/>
                <a:latin typeface="+mn-ea"/>
                <a:cs typeface="Times New Roman"/>
              </a:rPr>
              <a:t>～</a:t>
            </a:r>
            <a:r>
              <a:rPr lang="en-US" altLang="ja-JP" sz="1400" kern="100" dirty="0" smtClean="0">
                <a:effectLst/>
                <a:latin typeface="+mn-ea"/>
                <a:cs typeface="Times New Roman"/>
              </a:rPr>
              <a:t>27</a:t>
            </a:r>
            <a:r>
              <a:rPr lang="ja-JP" altLang="en-US" sz="1400" kern="100" dirty="0" smtClean="0">
                <a:effectLst/>
                <a:latin typeface="+mn-ea"/>
                <a:cs typeface="Times New Roman"/>
              </a:rPr>
              <a:t>年度の走行量算定には、平成</a:t>
            </a:r>
            <a:r>
              <a:rPr lang="en-US" altLang="ja-JP" sz="1400" kern="100" dirty="0" smtClean="0">
                <a:effectLst/>
                <a:latin typeface="+mn-ea"/>
                <a:cs typeface="Times New Roman"/>
              </a:rPr>
              <a:t>22</a:t>
            </a:r>
            <a:r>
              <a:rPr lang="ja-JP" altLang="en-US" sz="1400" kern="100" dirty="0" smtClean="0">
                <a:effectLst/>
                <a:latin typeface="+mn-ea"/>
                <a:cs typeface="Times New Roman"/>
              </a:rPr>
              <a:t>年度道路交通センサス</a:t>
            </a:r>
            <a:r>
              <a:rPr lang="ja-JP" altLang="en-US" sz="1400" kern="100" dirty="0" smtClean="0">
                <a:latin typeface="+mn-ea"/>
                <a:cs typeface="Times New Roman"/>
              </a:rPr>
              <a:t>を使用）</a:t>
            </a:r>
            <a:endParaRPr lang="en-US" altLang="ja-JP" sz="1400" kern="100" dirty="0" smtClean="0">
              <a:effectLst/>
              <a:latin typeface="+mn-ea"/>
              <a:cs typeface="Times New Roman"/>
            </a:endParaRPr>
          </a:p>
        </p:txBody>
      </p:sp>
      <p:cxnSp>
        <p:nvCxnSpPr>
          <p:cNvPr id="12" name="直線コネクタ 11"/>
          <p:cNvCxnSpPr/>
          <p:nvPr/>
        </p:nvCxnSpPr>
        <p:spPr>
          <a:xfrm>
            <a:off x="7176988" y="2573844"/>
            <a:ext cx="0" cy="2808000"/>
          </a:xfrm>
          <a:prstGeom prst="line">
            <a:avLst/>
          </a:prstGeom>
          <a:ln w="28575">
            <a:solidFill>
              <a:schemeClr val="accent6">
                <a:lumMod val="75000"/>
              </a:schemeClr>
            </a:solidFill>
            <a:prstDash val="solid"/>
          </a:ln>
        </p:spPr>
        <p:style>
          <a:lnRef idx="1">
            <a:schemeClr val="accent1"/>
          </a:lnRef>
          <a:fillRef idx="0">
            <a:schemeClr val="accent1"/>
          </a:fillRef>
          <a:effectRef idx="0">
            <a:schemeClr val="accent1"/>
          </a:effectRef>
          <a:fontRef idx="minor">
            <a:schemeClr val="tx1"/>
          </a:fontRef>
        </p:style>
      </p:cxnSp>
      <p:sp>
        <p:nvSpPr>
          <p:cNvPr id="13" name="テキスト ボックス 12"/>
          <p:cNvSpPr txBox="1"/>
          <p:nvPr/>
        </p:nvSpPr>
        <p:spPr>
          <a:xfrm>
            <a:off x="179512" y="5929535"/>
            <a:ext cx="6984776" cy="307777"/>
          </a:xfrm>
          <a:prstGeom prst="rect">
            <a:avLst/>
          </a:prstGeom>
          <a:noFill/>
        </p:spPr>
        <p:txBody>
          <a:bodyPr wrap="square" rtlCol="0">
            <a:spAutoFit/>
          </a:bodyPr>
          <a:lstStyle/>
          <a:p>
            <a:r>
              <a:rPr lang="ja-JP" altLang="en-US" sz="1400" dirty="0" smtClean="0"/>
              <a:t>（注）</a:t>
            </a:r>
            <a:r>
              <a:rPr lang="ja-JP" altLang="ja-JP" sz="1400" dirty="0" smtClean="0"/>
              <a:t>四捨五入</a:t>
            </a:r>
            <a:r>
              <a:rPr lang="ja-JP" altLang="ja-JP" sz="1400" dirty="0"/>
              <a:t>の関係で車種別</a:t>
            </a:r>
            <a:r>
              <a:rPr lang="ja-JP" altLang="ja-JP" sz="1400" dirty="0" smtClean="0"/>
              <a:t>の</a:t>
            </a:r>
            <a:r>
              <a:rPr lang="ja-JP" altLang="en-US" sz="1400" dirty="0" smtClean="0"/>
              <a:t>合計値</a:t>
            </a:r>
            <a:r>
              <a:rPr lang="ja-JP" altLang="ja-JP" sz="1400" dirty="0" smtClean="0"/>
              <a:t>と</a:t>
            </a:r>
            <a:r>
              <a:rPr lang="ja-JP" altLang="en-US" sz="1400" dirty="0" smtClean="0"/>
              <a:t>全車種の</a:t>
            </a:r>
            <a:r>
              <a:rPr lang="ja-JP" altLang="ja-JP" sz="1400" dirty="0" smtClean="0"/>
              <a:t>合計値</a:t>
            </a:r>
            <a:r>
              <a:rPr lang="ja-JP" altLang="ja-JP" sz="1400" dirty="0"/>
              <a:t>が一致しない場合がある。</a:t>
            </a:r>
          </a:p>
        </p:txBody>
      </p:sp>
    </p:spTree>
    <p:extLst>
      <p:ext uri="{BB962C8B-B14F-4D97-AF65-F5344CB8AC3E}">
        <p14:creationId xmlns:p14="http://schemas.microsoft.com/office/powerpoint/2010/main" val="208763406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 2"/>
          <p:cNvGraphicFramePr>
            <a:graphicFrameLocks noGrp="1"/>
          </p:cNvGraphicFramePr>
          <p:nvPr>
            <p:extLst>
              <p:ext uri="{D42A27DB-BD31-4B8C-83A1-F6EECF244321}">
                <p14:modId xmlns:p14="http://schemas.microsoft.com/office/powerpoint/2010/main" val="2685227084"/>
              </p:ext>
            </p:extLst>
          </p:nvPr>
        </p:nvGraphicFramePr>
        <p:xfrm>
          <a:off x="35496" y="1388560"/>
          <a:ext cx="9036498" cy="4941844"/>
        </p:xfrm>
        <a:graphic>
          <a:graphicData uri="http://schemas.openxmlformats.org/drawingml/2006/table">
            <a:tbl>
              <a:tblPr>
                <a:tableStyleId>{5C22544A-7EE6-4342-B048-85BDC9FD1C3A}</a:tableStyleId>
              </a:tblPr>
              <a:tblGrid>
                <a:gridCol w="448906"/>
                <a:gridCol w="1122265"/>
                <a:gridCol w="760827"/>
                <a:gridCol w="801624"/>
                <a:gridCol w="728750"/>
                <a:gridCol w="728750"/>
                <a:gridCol w="728750"/>
                <a:gridCol w="728750"/>
                <a:gridCol w="728750"/>
                <a:gridCol w="728750"/>
                <a:gridCol w="801624"/>
                <a:gridCol w="728752"/>
              </a:tblGrid>
              <a:tr h="136670">
                <a:tc gridSpan="2">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ja-JP" altLang="en-US" sz="1600" u="none" strike="noStrike" dirty="0" smtClean="0">
                          <a:effectLst/>
                        </a:rPr>
                        <a:t>車種</a:t>
                      </a:r>
                      <a:endParaRPr lang="ja-JP" altLang="en-US" sz="1600" b="0" i="0" u="none" strike="noStrike" dirty="0" smtClean="0">
                        <a:solidFill>
                          <a:srgbClr val="000000"/>
                        </a:solidFill>
                        <a:effectLst/>
                        <a:latin typeface="ＭＳ 明朝"/>
                      </a:endParaRPr>
                    </a:p>
                  </a:txBody>
                  <a:tcPr marL="7348" marR="7348" marT="734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6">
                        <a:lumMod val="60000"/>
                        <a:lumOff val="40000"/>
                      </a:schemeClr>
                    </a:solidFill>
                  </a:tcPr>
                </a:tc>
                <a:tc hMerge="1">
                  <a:txBody>
                    <a:bodyPr/>
                    <a:lstStyle/>
                    <a:p>
                      <a:endParaRPr kumimoji="1" lang="ja-JP" altLang="en-US"/>
                    </a:p>
                  </a:txBody>
                  <a:tcPr/>
                </a:tc>
                <a:tc>
                  <a:txBody>
                    <a:bodyPr/>
                    <a:lstStyle/>
                    <a:p>
                      <a:pPr algn="ctr" fontAlgn="ctr"/>
                      <a:r>
                        <a:rPr lang="en-US" altLang="ja-JP" sz="1600" u="none" strike="noStrike" dirty="0" smtClean="0">
                          <a:effectLst/>
                        </a:rPr>
                        <a:t>H21</a:t>
                      </a:r>
                      <a:endParaRPr lang="en-US" altLang="ja-JP" sz="1600" b="0" i="0" u="none" strike="noStrike" dirty="0">
                        <a:solidFill>
                          <a:srgbClr val="000000"/>
                        </a:solidFill>
                        <a:effectLst/>
                        <a:latin typeface="ＭＳ 明朝"/>
                      </a:endParaRPr>
                    </a:p>
                  </a:txBody>
                  <a:tcPr marL="7348" marR="7348" marT="734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fontAlgn="ctr"/>
                      <a:r>
                        <a:rPr lang="en-US" altLang="ja-JP" sz="1600" u="none" strike="noStrike" dirty="0" smtClean="0">
                          <a:effectLst/>
                        </a:rPr>
                        <a:t>H22</a:t>
                      </a:r>
                      <a:endParaRPr lang="en-US" altLang="ja-JP" sz="1600" b="0" i="0" u="none" strike="noStrike" dirty="0">
                        <a:solidFill>
                          <a:srgbClr val="000000"/>
                        </a:solidFill>
                        <a:effectLst/>
                        <a:latin typeface="ＭＳ 明朝"/>
                      </a:endParaRPr>
                    </a:p>
                  </a:txBody>
                  <a:tcPr marL="7348" marR="7348" marT="734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fontAlgn="ctr"/>
                      <a:r>
                        <a:rPr lang="en-US" altLang="ja-JP" sz="1600" u="none" strike="noStrike" dirty="0" smtClean="0">
                          <a:effectLst/>
                        </a:rPr>
                        <a:t>H23</a:t>
                      </a:r>
                      <a:endParaRPr lang="en-US" altLang="ja-JP" sz="1600" b="0" i="0" u="none" strike="noStrike" dirty="0">
                        <a:solidFill>
                          <a:srgbClr val="000000"/>
                        </a:solidFill>
                        <a:effectLst/>
                        <a:latin typeface="ＭＳ 明朝"/>
                      </a:endParaRPr>
                    </a:p>
                  </a:txBody>
                  <a:tcPr marL="7348" marR="7348" marT="734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fontAlgn="ctr"/>
                      <a:r>
                        <a:rPr lang="en-US" altLang="ja-JP" sz="1600" u="none" strike="noStrike" dirty="0" smtClean="0">
                          <a:effectLst/>
                        </a:rPr>
                        <a:t>H24</a:t>
                      </a:r>
                      <a:endParaRPr lang="en-US" altLang="ja-JP" sz="1600" b="0" i="0" u="none" strike="noStrike" dirty="0">
                        <a:solidFill>
                          <a:srgbClr val="000000"/>
                        </a:solidFill>
                        <a:effectLst/>
                        <a:latin typeface="ＭＳ 明朝"/>
                      </a:endParaRPr>
                    </a:p>
                  </a:txBody>
                  <a:tcPr marL="7348" marR="7348" marT="734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fontAlgn="ctr"/>
                      <a:r>
                        <a:rPr lang="en-US" altLang="ja-JP" sz="1600" u="none" strike="noStrike" dirty="0" smtClean="0">
                          <a:effectLst/>
                        </a:rPr>
                        <a:t>H25</a:t>
                      </a:r>
                      <a:endParaRPr lang="en-US" altLang="ja-JP" sz="1600" b="0" i="0" u="none" strike="noStrike" dirty="0">
                        <a:solidFill>
                          <a:srgbClr val="000000"/>
                        </a:solidFill>
                        <a:effectLst/>
                        <a:latin typeface="ＭＳ 明朝"/>
                      </a:endParaRPr>
                    </a:p>
                  </a:txBody>
                  <a:tcPr marL="7348" marR="7348" marT="734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fontAlgn="ctr"/>
                      <a:r>
                        <a:rPr lang="en-US" altLang="ja-JP" sz="1600" u="none" strike="noStrike" dirty="0" smtClean="0">
                          <a:effectLst/>
                        </a:rPr>
                        <a:t>H26</a:t>
                      </a:r>
                      <a:endParaRPr lang="en-US" altLang="ja-JP" sz="1600" b="0" i="0" u="none" strike="noStrike" dirty="0">
                        <a:solidFill>
                          <a:srgbClr val="000000"/>
                        </a:solidFill>
                        <a:effectLst/>
                        <a:latin typeface="ＭＳ 明朝"/>
                      </a:endParaRPr>
                    </a:p>
                  </a:txBody>
                  <a:tcPr marL="7348" marR="7348" marT="734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fontAlgn="ctr"/>
                      <a:r>
                        <a:rPr lang="en-US" altLang="ja-JP" sz="1600" u="none" strike="noStrike" dirty="0" smtClean="0">
                          <a:effectLst/>
                        </a:rPr>
                        <a:t>H27</a:t>
                      </a:r>
                      <a:endParaRPr lang="en-US" altLang="ja-JP" sz="1600" b="0" i="0" u="none" strike="noStrike" dirty="0">
                        <a:solidFill>
                          <a:srgbClr val="000000"/>
                        </a:solidFill>
                        <a:effectLst/>
                        <a:latin typeface="ＭＳ 明朝"/>
                      </a:endParaRPr>
                    </a:p>
                  </a:txBody>
                  <a:tcPr marL="7348" marR="7348" marT="734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fontAlgn="ctr"/>
                      <a:r>
                        <a:rPr lang="en-US" altLang="ja-JP" sz="1600" u="none" strike="noStrike" dirty="0" smtClean="0">
                          <a:effectLst/>
                        </a:rPr>
                        <a:t>H28</a:t>
                      </a:r>
                      <a:endParaRPr lang="en-US" altLang="ja-JP" sz="1600" b="0" i="0" u="none" strike="noStrike" dirty="0">
                        <a:solidFill>
                          <a:srgbClr val="000000"/>
                        </a:solidFill>
                        <a:effectLst/>
                        <a:latin typeface="ＭＳ 明朝"/>
                      </a:endParaRPr>
                    </a:p>
                  </a:txBody>
                  <a:tcPr marL="7348" marR="7348" marT="734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fontAlgn="ctr"/>
                      <a:r>
                        <a:rPr lang="en-US" altLang="ja-JP" sz="1600" u="none" strike="noStrike" dirty="0" smtClean="0">
                          <a:effectLst/>
                        </a:rPr>
                        <a:t>H27</a:t>
                      </a:r>
                    </a:p>
                    <a:p>
                      <a:pPr marL="0" marR="0" indent="0" algn="ctr" defTabSz="914400" rtl="0" eaLnBrk="1" fontAlgn="ctr" latinLnBrk="0" hangingPunct="1">
                        <a:lnSpc>
                          <a:spcPct val="100000"/>
                        </a:lnSpc>
                        <a:spcBef>
                          <a:spcPts val="0"/>
                        </a:spcBef>
                        <a:spcAft>
                          <a:spcPts val="0"/>
                        </a:spcAft>
                        <a:buClrTx/>
                        <a:buSzTx/>
                        <a:buFontTx/>
                        <a:buNone/>
                        <a:tabLst/>
                        <a:defRPr/>
                      </a:pPr>
                      <a:r>
                        <a:rPr lang="ja-JP" altLang="en-US" sz="1400" u="none" strike="noStrike" dirty="0" smtClean="0">
                          <a:effectLst/>
                        </a:rPr>
                        <a:t>（指標値）</a:t>
                      </a:r>
                      <a:endParaRPr lang="ja-JP" altLang="en-US" sz="1400" b="0" i="0" u="none" strike="noStrike" dirty="0" smtClean="0">
                        <a:solidFill>
                          <a:srgbClr val="000000"/>
                        </a:solidFill>
                        <a:effectLst/>
                        <a:latin typeface="ＭＳ 明朝"/>
                      </a:endParaRPr>
                    </a:p>
                  </a:txBody>
                  <a:tcPr marL="7348" marR="7348" marT="734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fontAlgn="ctr"/>
                      <a:r>
                        <a:rPr lang="en-US" altLang="ja-JP" sz="1600" u="none" strike="noStrike" dirty="0" smtClean="0">
                          <a:effectLst/>
                        </a:rPr>
                        <a:t>H32</a:t>
                      </a:r>
                    </a:p>
                    <a:p>
                      <a:pPr marL="0" marR="0" indent="0" algn="ctr" defTabSz="914400" rtl="0" eaLnBrk="1" fontAlgn="ctr" latinLnBrk="0" hangingPunct="1">
                        <a:lnSpc>
                          <a:spcPct val="100000"/>
                        </a:lnSpc>
                        <a:spcBef>
                          <a:spcPts val="0"/>
                        </a:spcBef>
                        <a:spcAft>
                          <a:spcPts val="0"/>
                        </a:spcAft>
                        <a:buClrTx/>
                        <a:buSzTx/>
                        <a:buFontTx/>
                        <a:buNone/>
                        <a:tabLst/>
                        <a:defRPr/>
                      </a:pPr>
                      <a:r>
                        <a:rPr lang="ja-JP" altLang="en-US" sz="1400" u="none" strike="noStrike" dirty="0" smtClean="0">
                          <a:effectLst/>
                        </a:rPr>
                        <a:t>（指標値）</a:t>
                      </a:r>
                    </a:p>
                  </a:txBody>
                  <a:tcPr marL="7348" marR="7348" marT="734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6">
                        <a:lumMod val="60000"/>
                        <a:lumOff val="40000"/>
                      </a:schemeClr>
                    </a:solidFill>
                  </a:tcPr>
                </a:tc>
              </a:tr>
              <a:tr h="136670">
                <a:tc rowSpan="4">
                  <a:txBody>
                    <a:bodyPr/>
                    <a:lstStyle/>
                    <a:p>
                      <a:pPr algn="ctr" fontAlgn="ctr"/>
                      <a:r>
                        <a:rPr lang="ja-JP" altLang="en-US" sz="1600" u="none" strike="noStrike" dirty="0">
                          <a:effectLst/>
                        </a:rPr>
                        <a:t>乗用系</a:t>
                      </a:r>
                      <a:endParaRPr lang="ja-JP" altLang="en-US" sz="1600" b="0" i="0" u="none" strike="noStrike" dirty="0">
                        <a:solidFill>
                          <a:srgbClr val="000000"/>
                        </a:solidFill>
                        <a:effectLst/>
                        <a:latin typeface="ＭＳ 明朝"/>
                      </a:endParaRPr>
                    </a:p>
                  </a:txBody>
                  <a:tcPr marL="7348" marR="7348" marT="7348" marB="0" vert="eaVert"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l" fontAlgn="ctr">
                        <a:lnSpc>
                          <a:spcPct val="150000"/>
                        </a:lnSpc>
                      </a:pPr>
                      <a:r>
                        <a:rPr lang="ja-JP" altLang="en-US" sz="1600" u="none" strike="noStrike" dirty="0" smtClean="0">
                          <a:effectLst/>
                        </a:rPr>
                        <a:t> 軽乗用車</a:t>
                      </a:r>
                      <a:endParaRPr lang="ja-JP" altLang="en-US" sz="1600" b="0" i="0" u="none" strike="noStrike" dirty="0">
                        <a:solidFill>
                          <a:srgbClr val="000000"/>
                        </a:solidFill>
                        <a:effectLst/>
                        <a:latin typeface="ＭＳ 明朝"/>
                      </a:endParaRPr>
                    </a:p>
                  </a:txBody>
                  <a:tcPr marL="7348" marR="7348" marT="734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r" fontAlgn="ctr">
                        <a:lnSpc>
                          <a:spcPct val="150000"/>
                        </a:lnSpc>
                        <a:spcBef>
                          <a:spcPts val="0"/>
                        </a:spcBef>
                        <a:spcAft>
                          <a:spcPts val="0"/>
                        </a:spcAft>
                      </a:pPr>
                      <a:r>
                        <a:rPr lang="en-US" altLang="ja-JP" sz="1600" u="none" strike="noStrike" dirty="0">
                          <a:effectLst/>
                        </a:rPr>
                        <a:t>3,180 </a:t>
                      </a:r>
                      <a:endParaRPr lang="en-US" altLang="ja-JP" sz="1600" b="0" i="0" u="none" strike="noStrike" dirty="0">
                        <a:solidFill>
                          <a:srgbClr val="000000"/>
                        </a:solidFill>
                        <a:effectLst/>
                        <a:latin typeface="ＭＳ 明朝"/>
                      </a:endParaRPr>
                    </a:p>
                  </a:txBody>
                  <a:tcPr marL="7348" marR="7348" marT="734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r" fontAlgn="ctr">
                        <a:lnSpc>
                          <a:spcPct val="150000"/>
                        </a:lnSpc>
                        <a:spcBef>
                          <a:spcPts val="0"/>
                        </a:spcBef>
                        <a:spcAft>
                          <a:spcPts val="0"/>
                        </a:spcAft>
                      </a:pPr>
                      <a:r>
                        <a:rPr lang="en-US" altLang="ja-JP" sz="1600" u="none" strike="noStrike" dirty="0">
                          <a:effectLst/>
                        </a:rPr>
                        <a:t>3,090 </a:t>
                      </a:r>
                      <a:endParaRPr lang="en-US" altLang="ja-JP" sz="1600" b="0" i="0" u="none" strike="noStrike" dirty="0">
                        <a:solidFill>
                          <a:srgbClr val="000000"/>
                        </a:solidFill>
                        <a:effectLst/>
                        <a:latin typeface="ＭＳ 明朝"/>
                      </a:endParaRPr>
                    </a:p>
                  </a:txBody>
                  <a:tcPr marL="7348" marR="7348" marT="734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r" fontAlgn="ctr">
                        <a:lnSpc>
                          <a:spcPct val="150000"/>
                        </a:lnSpc>
                        <a:spcBef>
                          <a:spcPts val="0"/>
                        </a:spcBef>
                        <a:spcAft>
                          <a:spcPts val="0"/>
                        </a:spcAft>
                      </a:pPr>
                      <a:r>
                        <a:rPr lang="en-US" altLang="ja-JP" sz="1600" b="1" i="1" u="none" strike="noStrike" dirty="0">
                          <a:solidFill>
                            <a:srgbClr val="FF0000"/>
                          </a:solidFill>
                          <a:effectLst/>
                        </a:rPr>
                        <a:t>3,470 </a:t>
                      </a:r>
                      <a:endParaRPr lang="en-US" altLang="ja-JP" sz="1600" b="1" i="1" u="none" strike="noStrike" dirty="0">
                        <a:solidFill>
                          <a:srgbClr val="FF0000"/>
                        </a:solidFill>
                        <a:effectLst/>
                        <a:latin typeface="ＭＳ 明朝"/>
                      </a:endParaRPr>
                    </a:p>
                  </a:txBody>
                  <a:tcPr marL="7348" marR="7348" marT="734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r" fontAlgn="ctr">
                        <a:lnSpc>
                          <a:spcPct val="150000"/>
                        </a:lnSpc>
                        <a:spcBef>
                          <a:spcPts val="0"/>
                        </a:spcBef>
                        <a:spcAft>
                          <a:spcPts val="0"/>
                        </a:spcAft>
                      </a:pPr>
                      <a:r>
                        <a:rPr lang="en-US" altLang="ja-JP" sz="1600" b="1" i="1" u="none" strike="noStrike">
                          <a:solidFill>
                            <a:srgbClr val="FF0000"/>
                          </a:solidFill>
                          <a:effectLst/>
                        </a:rPr>
                        <a:t>3,820 </a:t>
                      </a:r>
                      <a:endParaRPr lang="en-US" altLang="ja-JP" sz="1600" b="1" i="1" u="none" strike="noStrike">
                        <a:solidFill>
                          <a:srgbClr val="FF0000"/>
                        </a:solidFill>
                        <a:effectLst/>
                        <a:latin typeface="ＭＳ 明朝"/>
                      </a:endParaRPr>
                    </a:p>
                  </a:txBody>
                  <a:tcPr marL="7348" marR="7348" marT="734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r" fontAlgn="ctr">
                        <a:lnSpc>
                          <a:spcPct val="150000"/>
                        </a:lnSpc>
                        <a:spcBef>
                          <a:spcPts val="0"/>
                        </a:spcBef>
                        <a:spcAft>
                          <a:spcPts val="0"/>
                        </a:spcAft>
                      </a:pPr>
                      <a:r>
                        <a:rPr lang="en-US" altLang="ja-JP" sz="1600" b="1" i="1" u="none" strike="noStrike" dirty="0">
                          <a:solidFill>
                            <a:srgbClr val="FF0000"/>
                          </a:solidFill>
                          <a:effectLst/>
                        </a:rPr>
                        <a:t>3,980 </a:t>
                      </a:r>
                      <a:endParaRPr lang="en-US" altLang="ja-JP" sz="1600" b="1" i="1" u="none" strike="noStrike" dirty="0">
                        <a:solidFill>
                          <a:srgbClr val="FF0000"/>
                        </a:solidFill>
                        <a:effectLst/>
                        <a:latin typeface="ＭＳ 明朝"/>
                      </a:endParaRPr>
                    </a:p>
                  </a:txBody>
                  <a:tcPr marL="7348" marR="7348" marT="734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r" fontAlgn="ctr">
                        <a:lnSpc>
                          <a:spcPct val="150000"/>
                        </a:lnSpc>
                        <a:spcBef>
                          <a:spcPts val="0"/>
                        </a:spcBef>
                        <a:spcAft>
                          <a:spcPts val="0"/>
                        </a:spcAft>
                      </a:pPr>
                      <a:r>
                        <a:rPr lang="en-US" altLang="ja-JP" sz="1600" b="1" i="1" u="none" strike="noStrike" dirty="0">
                          <a:solidFill>
                            <a:srgbClr val="FF0000"/>
                          </a:solidFill>
                          <a:effectLst/>
                        </a:rPr>
                        <a:t>4,070 </a:t>
                      </a:r>
                      <a:endParaRPr lang="en-US" altLang="ja-JP" sz="1600" b="1" i="1" u="none" strike="noStrike" dirty="0">
                        <a:solidFill>
                          <a:srgbClr val="FF0000"/>
                        </a:solidFill>
                        <a:effectLst/>
                        <a:latin typeface="ＭＳ 明朝"/>
                      </a:endParaRPr>
                    </a:p>
                  </a:txBody>
                  <a:tcPr marL="7348" marR="7348" marT="734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r" fontAlgn="ctr">
                        <a:lnSpc>
                          <a:spcPct val="150000"/>
                        </a:lnSpc>
                        <a:spcBef>
                          <a:spcPts val="0"/>
                        </a:spcBef>
                        <a:spcAft>
                          <a:spcPts val="0"/>
                        </a:spcAft>
                      </a:pPr>
                      <a:r>
                        <a:rPr lang="en-US" altLang="ja-JP" sz="1600" b="1" i="1" u="none" strike="noStrike" dirty="0">
                          <a:solidFill>
                            <a:srgbClr val="FF0000"/>
                          </a:solidFill>
                          <a:effectLst/>
                        </a:rPr>
                        <a:t>4,260 </a:t>
                      </a:r>
                      <a:endParaRPr lang="en-US" altLang="ja-JP" sz="1600" b="1" i="1" u="none" strike="noStrike" dirty="0">
                        <a:solidFill>
                          <a:srgbClr val="FF0000"/>
                        </a:solidFill>
                        <a:effectLst/>
                        <a:latin typeface="ＭＳ 明朝"/>
                      </a:endParaRPr>
                    </a:p>
                  </a:txBody>
                  <a:tcPr marL="7348" marR="7348" marT="734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r" fontAlgn="ctr">
                        <a:lnSpc>
                          <a:spcPct val="150000"/>
                        </a:lnSpc>
                        <a:spcBef>
                          <a:spcPts val="0"/>
                        </a:spcBef>
                        <a:spcAft>
                          <a:spcPts val="0"/>
                        </a:spcAft>
                      </a:pPr>
                      <a:r>
                        <a:rPr lang="en-US" altLang="ja-JP" sz="1600" b="1" i="1" u="none" strike="noStrike" dirty="0">
                          <a:solidFill>
                            <a:srgbClr val="FF0000"/>
                          </a:solidFill>
                          <a:effectLst/>
                        </a:rPr>
                        <a:t>4,220 </a:t>
                      </a:r>
                      <a:endParaRPr lang="en-US" altLang="ja-JP" sz="1600" b="1" i="1" u="none" strike="noStrike" dirty="0">
                        <a:solidFill>
                          <a:srgbClr val="FF0000"/>
                        </a:solidFill>
                        <a:effectLst/>
                        <a:latin typeface="ＭＳ 明朝"/>
                      </a:endParaRPr>
                    </a:p>
                  </a:txBody>
                  <a:tcPr marL="7348" marR="7348" marT="734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r" fontAlgn="ctr">
                        <a:lnSpc>
                          <a:spcPct val="150000"/>
                        </a:lnSpc>
                        <a:spcBef>
                          <a:spcPts val="0"/>
                        </a:spcBef>
                        <a:spcAft>
                          <a:spcPts val="0"/>
                        </a:spcAft>
                      </a:pPr>
                      <a:r>
                        <a:rPr lang="en-US" altLang="ja-JP" sz="1600" u="none" strike="noStrike" dirty="0">
                          <a:effectLst/>
                        </a:rPr>
                        <a:t>3,080 </a:t>
                      </a:r>
                      <a:endParaRPr lang="en-US" altLang="ja-JP" sz="1600" b="0" i="0" u="none" strike="noStrike" dirty="0">
                        <a:solidFill>
                          <a:srgbClr val="000000"/>
                        </a:solidFill>
                        <a:effectLst/>
                        <a:latin typeface="ＭＳ 明朝"/>
                      </a:endParaRPr>
                    </a:p>
                  </a:txBody>
                  <a:tcPr marL="7348" marR="7348" marT="734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r" fontAlgn="ctr">
                        <a:lnSpc>
                          <a:spcPct val="150000"/>
                        </a:lnSpc>
                        <a:spcBef>
                          <a:spcPts val="0"/>
                        </a:spcBef>
                        <a:spcAft>
                          <a:spcPts val="0"/>
                        </a:spcAft>
                      </a:pPr>
                      <a:r>
                        <a:rPr lang="en-US" altLang="ja-JP" sz="1600" u="none" strike="noStrike" dirty="0">
                          <a:effectLst/>
                        </a:rPr>
                        <a:t>3,060 </a:t>
                      </a:r>
                      <a:endParaRPr lang="en-US" altLang="ja-JP" sz="1600" b="0" i="0" u="none" strike="noStrike" dirty="0">
                        <a:solidFill>
                          <a:srgbClr val="000000"/>
                        </a:solidFill>
                        <a:effectLst/>
                        <a:latin typeface="ＭＳ 明朝"/>
                      </a:endParaRPr>
                    </a:p>
                  </a:txBody>
                  <a:tcPr marL="7348" marR="7348" marT="734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r>
              <a:tr h="136670">
                <a:tc vMerge="1">
                  <a:txBody>
                    <a:bodyPr/>
                    <a:lstStyle/>
                    <a:p>
                      <a:endParaRPr kumimoji="1" lang="ja-JP" altLang="en-US"/>
                    </a:p>
                  </a:txBody>
                  <a:tcPr/>
                </a:tc>
                <a:tc>
                  <a:txBody>
                    <a:bodyPr/>
                    <a:lstStyle/>
                    <a:p>
                      <a:pPr algn="l" fontAlgn="ctr">
                        <a:lnSpc>
                          <a:spcPct val="150000"/>
                        </a:lnSpc>
                      </a:pPr>
                      <a:r>
                        <a:rPr lang="ja-JP" altLang="en-US" sz="1600" u="none" strike="noStrike" dirty="0" smtClean="0">
                          <a:effectLst/>
                        </a:rPr>
                        <a:t> 乗用車</a:t>
                      </a:r>
                      <a:endParaRPr lang="ja-JP" altLang="en-US" sz="1600" b="0" i="0" u="none" strike="noStrike" dirty="0">
                        <a:solidFill>
                          <a:srgbClr val="000000"/>
                        </a:solidFill>
                        <a:effectLst/>
                        <a:latin typeface="ＭＳ 明朝"/>
                      </a:endParaRPr>
                    </a:p>
                  </a:txBody>
                  <a:tcPr marL="7348" marR="7348" marT="734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r" fontAlgn="ctr">
                        <a:lnSpc>
                          <a:spcPct val="150000"/>
                        </a:lnSpc>
                        <a:spcBef>
                          <a:spcPts val="600"/>
                        </a:spcBef>
                        <a:spcAft>
                          <a:spcPts val="600"/>
                        </a:spcAft>
                      </a:pPr>
                      <a:r>
                        <a:rPr lang="en-US" altLang="ja-JP" sz="1600" u="none" strike="noStrike" dirty="0">
                          <a:effectLst/>
                        </a:rPr>
                        <a:t>15,910 </a:t>
                      </a:r>
                      <a:endParaRPr lang="en-US" altLang="ja-JP" sz="1600" b="0" i="0" u="none" strike="noStrike" dirty="0">
                        <a:solidFill>
                          <a:srgbClr val="000000"/>
                        </a:solidFill>
                        <a:effectLst/>
                        <a:latin typeface="ＭＳ 明朝"/>
                      </a:endParaRPr>
                    </a:p>
                  </a:txBody>
                  <a:tcPr marL="7348" marR="7348" marT="734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r" fontAlgn="ctr">
                        <a:lnSpc>
                          <a:spcPct val="150000"/>
                        </a:lnSpc>
                        <a:spcBef>
                          <a:spcPts val="600"/>
                        </a:spcBef>
                        <a:spcAft>
                          <a:spcPts val="600"/>
                        </a:spcAft>
                      </a:pPr>
                      <a:r>
                        <a:rPr lang="en-US" altLang="ja-JP" sz="1600" u="none" strike="noStrike">
                          <a:effectLst/>
                        </a:rPr>
                        <a:t>15,430 </a:t>
                      </a:r>
                      <a:endParaRPr lang="en-US" altLang="ja-JP" sz="1600" b="0" i="0" u="none" strike="noStrike">
                        <a:solidFill>
                          <a:srgbClr val="000000"/>
                        </a:solidFill>
                        <a:effectLst/>
                        <a:latin typeface="ＭＳ 明朝"/>
                      </a:endParaRPr>
                    </a:p>
                  </a:txBody>
                  <a:tcPr marL="7348" marR="7348" marT="734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r" fontAlgn="ctr">
                        <a:lnSpc>
                          <a:spcPct val="150000"/>
                        </a:lnSpc>
                        <a:spcBef>
                          <a:spcPts val="600"/>
                        </a:spcBef>
                        <a:spcAft>
                          <a:spcPts val="600"/>
                        </a:spcAft>
                      </a:pPr>
                      <a:r>
                        <a:rPr lang="en-US" altLang="ja-JP" sz="1600" u="none" strike="noStrike" dirty="0">
                          <a:effectLst/>
                        </a:rPr>
                        <a:t>14,840 </a:t>
                      </a:r>
                      <a:endParaRPr lang="en-US" altLang="ja-JP" sz="1600" b="0" i="0" u="none" strike="noStrike" dirty="0">
                        <a:solidFill>
                          <a:srgbClr val="000000"/>
                        </a:solidFill>
                        <a:effectLst/>
                        <a:latin typeface="ＭＳ 明朝"/>
                      </a:endParaRPr>
                    </a:p>
                  </a:txBody>
                  <a:tcPr marL="7348" marR="7348" marT="734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r" fontAlgn="ctr">
                        <a:lnSpc>
                          <a:spcPct val="150000"/>
                        </a:lnSpc>
                        <a:spcBef>
                          <a:spcPts val="600"/>
                        </a:spcBef>
                        <a:spcAft>
                          <a:spcPts val="600"/>
                        </a:spcAft>
                      </a:pPr>
                      <a:r>
                        <a:rPr lang="en-US" altLang="ja-JP" sz="1600" u="none" strike="noStrike" dirty="0">
                          <a:effectLst/>
                        </a:rPr>
                        <a:t>14,680 </a:t>
                      </a:r>
                      <a:endParaRPr lang="en-US" altLang="ja-JP" sz="1600" b="0" i="0" u="none" strike="noStrike" dirty="0">
                        <a:solidFill>
                          <a:srgbClr val="000000"/>
                        </a:solidFill>
                        <a:effectLst/>
                        <a:latin typeface="ＭＳ 明朝"/>
                      </a:endParaRPr>
                    </a:p>
                  </a:txBody>
                  <a:tcPr marL="7348" marR="7348" marT="734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r" fontAlgn="ctr">
                        <a:lnSpc>
                          <a:spcPct val="150000"/>
                        </a:lnSpc>
                        <a:spcBef>
                          <a:spcPts val="600"/>
                        </a:spcBef>
                        <a:spcAft>
                          <a:spcPts val="600"/>
                        </a:spcAft>
                      </a:pPr>
                      <a:r>
                        <a:rPr lang="en-US" altLang="ja-JP" sz="1600" u="none" strike="noStrike">
                          <a:effectLst/>
                        </a:rPr>
                        <a:t>14,410 </a:t>
                      </a:r>
                      <a:endParaRPr lang="en-US" altLang="ja-JP" sz="1600" b="0" i="0" u="none" strike="noStrike">
                        <a:solidFill>
                          <a:srgbClr val="000000"/>
                        </a:solidFill>
                        <a:effectLst/>
                        <a:latin typeface="ＭＳ 明朝"/>
                      </a:endParaRPr>
                    </a:p>
                  </a:txBody>
                  <a:tcPr marL="7348" marR="7348" marT="734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r" fontAlgn="ctr">
                        <a:lnSpc>
                          <a:spcPct val="150000"/>
                        </a:lnSpc>
                        <a:spcBef>
                          <a:spcPts val="600"/>
                        </a:spcBef>
                        <a:spcAft>
                          <a:spcPts val="600"/>
                        </a:spcAft>
                      </a:pPr>
                      <a:r>
                        <a:rPr lang="en-US" altLang="ja-JP" sz="1600" u="none" strike="noStrike">
                          <a:effectLst/>
                        </a:rPr>
                        <a:t>14,170 </a:t>
                      </a:r>
                      <a:endParaRPr lang="en-US" altLang="ja-JP" sz="1600" b="0" i="0" u="none" strike="noStrike">
                        <a:solidFill>
                          <a:srgbClr val="000000"/>
                        </a:solidFill>
                        <a:effectLst/>
                        <a:latin typeface="ＭＳ 明朝"/>
                      </a:endParaRPr>
                    </a:p>
                  </a:txBody>
                  <a:tcPr marL="7348" marR="7348" marT="734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r" fontAlgn="ctr">
                        <a:lnSpc>
                          <a:spcPct val="150000"/>
                        </a:lnSpc>
                        <a:spcBef>
                          <a:spcPts val="600"/>
                        </a:spcBef>
                        <a:spcAft>
                          <a:spcPts val="600"/>
                        </a:spcAft>
                      </a:pPr>
                      <a:r>
                        <a:rPr lang="en-US" altLang="ja-JP" sz="1600" u="none" strike="noStrike" dirty="0">
                          <a:effectLst/>
                        </a:rPr>
                        <a:t>14,010 </a:t>
                      </a:r>
                      <a:endParaRPr lang="en-US" altLang="ja-JP" sz="1600" b="0" i="0" u="none" strike="noStrike" dirty="0">
                        <a:solidFill>
                          <a:srgbClr val="000000"/>
                        </a:solidFill>
                        <a:effectLst/>
                        <a:latin typeface="ＭＳ 明朝"/>
                      </a:endParaRPr>
                    </a:p>
                  </a:txBody>
                  <a:tcPr marL="7348" marR="7348" marT="734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r" fontAlgn="ctr">
                        <a:lnSpc>
                          <a:spcPct val="150000"/>
                        </a:lnSpc>
                        <a:spcBef>
                          <a:spcPts val="600"/>
                        </a:spcBef>
                        <a:spcAft>
                          <a:spcPts val="600"/>
                        </a:spcAft>
                      </a:pPr>
                      <a:r>
                        <a:rPr lang="en-US" altLang="ja-JP" sz="1600" u="none" strike="noStrike" dirty="0">
                          <a:effectLst/>
                        </a:rPr>
                        <a:t>13,870 </a:t>
                      </a:r>
                      <a:endParaRPr lang="en-US" altLang="ja-JP" sz="1600" b="0" i="0" u="none" strike="noStrike" dirty="0">
                        <a:solidFill>
                          <a:srgbClr val="000000"/>
                        </a:solidFill>
                        <a:effectLst/>
                        <a:latin typeface="ＭＳ 明朝"/>
                      </a:endParaRPr>
                    </a:p>
                  </a:txBody>
                  <a:tcPr marL="7348" marR="7348" marT="734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r" fontAlgn="ctr">
                        <a:lnSpc>
                          <a:spcPct val="150000"/>
                        </a:lnSpc>
                        <a:spcBef>
                          <a:spcPts val="600"/>
                        </a:spcBef>
                        <a:spcAft>
                          <a:spcPts val="600"/>
                        </a:spcAft>
                      </a:pPr>
                      <a:r>
                        <a:rPr lang="en-US" altLang="ja-JP" sz="1600" u="none" strike="noStrike">
                          <a:effectLst/>
                        </a:rPr>
                        <a:t>15,350 </a:t>
                      </a:r>
                      <a:endParaRPr lang="en-US" altLang="ja-JP" sz="1600" b="0" i="0" u="none" strike="noStrike">
                        <a:solidFill>
                          <a:srgbClr val="000000"/>
                        </a:solidFill>
                        <a:effectLst/>
                        <a:latin typeface="ＭＳ 明朝"/>
                      </a:endParaRPr>
                    </a:p>
                  </a:txBody>
                  <a:tcPr marL="7348" marR="7348" marT="734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r" fontAlgn="ctr">
                        <a:lnSpc>
                          <a:spcPct val="150000"/>
                        </a:lnSpc>
                        <a:spcBef>
                          <a:spcPts val="600"/>
                        </a:spcBef>
                        <a:spcAft>
                          <a:spcPts val="600"/>
                        </a:spcAft>
                      </a:pPr>
                      <a:r>
                        <a:rPr lang="en-US" altLang="ja-JP" sz="1600" u="none" strike="noStrike">
                          <a:effectLst/>
                        </a:rPr>
                        <a:t>15,270 </a:t>
                      </a:r>
                      <a:endParaRPr lang="en-US" altLang="ja-JP" sz="1600" b="0" i="0" u="none" strike="noStrike">
                        <a:solidFill>
                          <a:srgbClr val="000000"/>
                        </a:solidFill>
                        <a:effectLst/>
                        <a:latin typeface="ＭＳ 明朝"/>
                      </a:endParaRPr>
                    </a:p>
                  </a:txBody>
                  <a:tcPr marL="7348" marR="7348" marT="734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r>
              <a:tr h="136670">
                <a:tc vMerge="1">
                  <a:txBody>
                    <a:bodyPr/>
                    <a:lstStyle/>
                    <a:p>
                      <a:endParaRPr kumimoji="1" lang="ja-JP" altLang="en-US"/>
                    </a:p>
                  </a:txBody>
                  <a:tcPr/>
                </a:tc>
                <a:tc>
                  <a:txBody>
                    <a:bodyPr/>
                    <a:lstStyle/>
                    <a:p>
                      <a:pPr algn="l" fontAlgn="ctr">
                        <a:lnSpc>
                          <a:spcPct val="150000"/>
                        </a:lnSpc>
                      </a:pPr>
                      <a:r>
                        <a:rPr lang="ja-JP" altLang="en-US" sz="1600" u="none" strike="noStrike" dirty="0" smtClean="0">
                          <a:effectLst/>
                        </a:rPr>
                        <a:t> バス</a:t>
                      </a:r>
                      <a:endParaRPr lang="ja-JP" altLang="en-US" sz="1600" b="0" i="0" u="none" strike="noStrike" dirty="0">
                        <a:solidFill>
                          <a:srgbClr val="000000"/>
                        </a:solidFill>
                        <a:effectLst/>
                        <a:latin typeface="ＭＳ 明朝"/>
                      </a:endParaRPr>
                    </a:p>
                  </a:txBody>
                  <a:tcPr marL="7348" marR="7348" marT="734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r" fontAlgn="ctr">
                        <a:lnSpc>
                          <a:spcPct val="150000"/>
                        </a:lnSpc>
                        <a:spcBef>
                          <a:spcPts val="600"/>
                        </a:spcBef>
                        <a:spcAft>
                          <a:spcPts val="600"/>
                        </a:spcAft>
                      </a:pPr>
                      <a:r>
                        <a:rPr lang="en-US" altLang="ja-JP" sz="1600" u="none" strike="noStrike" dirty="0">
                          <a:effectLst/>
                        </a:rPr>
                        <a:t>300 </a:t>
                      </a:r>
                      <a:endParaRPr lang="en-US" altLang="ja-JP" sz="1600" b="0" i="0" u="none" strike="noStrike" dirty="0">
                        <a:solidFill>
                          <a:srgbClr val="000000"/>
                        </a:solidFill>
                        <a:effectLst/>
                        <a:latin typeface="ＭＳ 明朝"/>
                      </a:endParaRPr>
                    </a:p>
                  </a:txBody>
                  <a:tcPr marL="7348" marR="7348" marT="734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r" fontAlgn="ctr">
                        <a:lnSpc>
                          <a:spcPct val="150000"/>
                        </a:lnSpc>
                        <a:spcBef>
                          <a:spcPts val="600"/>
                        </a:spcBef>
                        <a:spcAft>
                          <a:spcPts val="600"/>
                        </a:spcAft>
                      </a:pPr>
                      <a:r>
                        <a:rPr lang="en-US" altLang="ja-JP" sz="1600" u="none" strike="noStrike" dirty="0">
                          <a:effectLst/>
                        </a:rPr>
                        <a:t>300 </a:t>
                      </a:r>
                      <a:endParaRPr lang="en-US" altLang="ja-JP" sz="1600" b="0" i="0" u="none" strike="noStrike" dirty="0">
                        <a:solidFill>
                          <a:srgbClr val="000000"/>
                        </a:solidFill>
                        <a:effectLst/>
                        <a:latin typeface="ＭＳ 明朝"/>
                      </a:endParaRPr>
                    </a:p>
                  </a:txBody>
                  <a:tcPr marL="7348" marR="7348" marT="734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r" fontAlgn="ctr">
                        <a:lnSpc>
                          <a:spcPct val="150000"/>
                        </a:lnSpc>
                        <a:spcBef>
                          <a:spcPts val="600"/>
                        </a:spcBef>
                        <a:spcAft>
                          <a:spcPts val="600"/>
                        </a:spcAft>
                      </a:pPr>
                      <a:r>
                        <a:rPr lang="en-US" altLang="ja-JP" sz="1600" u="none" strike="noStrike">
                          <a:effectLst/>
                        </a:rPr>
                        <a:t>300 </a:t>
                      </a:r>
                      <a:endParaRPr lang="en-US" altLang="ja-JP" sz="1600" b="0" i="0" u="none" strike="noStrike">
                        <a:solidFill>
                          <a:srgbClr val="000000"/>
                        </a:solidFill>
                        <a:effectLst/>
                        <a:latin typeface="ＭＳ 明朝"/>
                      </a:endParaRPr>
                    </a:p>
                  </a:txBody>
                  <a:tcPr marL="7348" marR="7348" marT="734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r" fontAlgn="ctr">
                        <a:lnSpc>
                          <a:spcPct val="150000"/>
                        </a:lnSpc>
                        <a:spcBef>
                          <a:spcPts val="600"/>
                        </a:spcBef>
                        <a:spcAft>
                          <a:spcPts val="600"/>
                        </a:spcAft>
                      </a:pPr>
                      <a:r>
                        <a:rPr lang="en-US" altLang="ja-JP" sz="1600" b="1" i="1" u="none" strike="noStrike" dirty="0">
                          <a:solidFill>
                            <a:srgbClr val="FF0000"/>
                          </a:solidFill>
                          <a:effectLst/>
                        </a:rPr>
                        <a:t>350 </a:t>
                      </a:r>
                      <a:endParaRPr lang="en-US" altLang="ja-JP" sz="1600" b="1" i="1" u="none" strike="noStrike" dirty="0">
                        <a:solidFill>
                          <a:srgbClr val="FF0000"/>
                        </a:solidFill>
                        <a:effectLst/>
                        <a:latin typeface="ＭＳ 明朝"/>
                      </a:endParaRPr>
                    </a:p>
                  </a:txBody>
                  <a:tcPr marL="7348" marR="7348" marT="734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r" fontAlgn="ctr">
                        <a:lnSpc>
                          <a:spcPct val="150000"/>
                        </a:lnSpc>
                        <a:spcBef>
                          <a:spcPts val="600"/>
                        </a:spcBef>
                        <a:spcAft>
                          <a:spcPts val="600"/>
                        </a:spcAft>
                      </a:pPr>
                      <a:r>
                        <a:rPr lang="en-US" altLang="ja-JP" sz="1600" b="1" i="1" u="none" strike="noStrike" dirty="0">
                          <a:solidFill>
                            <a:srgbClr val="FF0000"/>
                          </a:solidFill>
                          <a:effectLst/>
                        </a:rPr>
                        <a:t>350 </a:t>
                      </a:r>
                      <a:endParaRPr lang="en-US" altLang="ja-JP" sz="1600" b="1" i="1" u="none" strike="noStrike" dirty="0">
                        <a:solidFill>
                          <a:srgbClr val="FF0000"/>
                        </a:solidFill>
                        <a:effectLst/>
                        <a:latin typeface="ＭＳ 明朝"/>
                      </a:endParaRPr>
                    </a:p>
                  </a:txBody>
                  <a:tcPr marL="7348" marR="7348" marT="734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r" fontAlgn="ctr">
                        <a:lnSpc>
                          <a:spcPct val="150000"/>
                        </a:lnSpc>
                        <a:spcBef>
                          <a:spcPts val="600"/>
                        </a:spcBef>
                        <a:spcAft>
                          <a:spcPts val="600"/>
                        </a:spcAft>
                      </a:pPr>
                      <a:r>
                        <a:rPr lang="en-US" altLang="ja-JP" sz="1600" b="1" i="1" u="none" strike="noStrike" dirty="0">
                          <a:solidFill>
                            <a:srgbClr val="FF0000"/>
                          </a:solidFill>
                          <a:effectLst/>
                        </a:rPr>
                        <a:t>340 </a:t>
                      </a:r>
                      <a:endParaRPr lang="en-US" altLang="ja-JP" sz="1600" b="1" i="1" u="none" strike="noStrike" dirty="0">
                        <a:solidFill>
                          <a:srgbClr val="FF0000"/>
                        </a:solidFill>
                        <a:effectLst/>
                        <a:latin typeface="ＭＳ 明朝"/>
                      </a:endParaRPr>
                    </a:p>
                  </a:txBody>
                  <a:tcPr marL="7348" marR="7348" marT="734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r" fontAlgn="ctr">
                        <a:lnSpc>
                          <a:spcPct val="150000"/>
                        </a:lnSpc>
                        <a:spcBef>
                          <a:spcPts val="600"/>
                        </a:spcBef>
                        <a:spcAft>
                          <a:spcPts val="600"/>
                        </a:spcAft>
                      </a:pPr>
                      <a:r>
                        <a:rPr lang="en-US" altLang="ja-JP" sz="1600" b="1" i="1" u="none" strike="noStrike" dirty="0">
                          <a:solidFill>
                            <a:srgbClr val="FF0000"/>
                          </a:solidFill>
                          <a:effectLst/>
                        </a:rPr>
                        <a:t>350 </a:t>
                      </a:r>
                      <a:endParaRPr lang="en-US" altLang="ja-JP" sz="1600" b="1" i="1" u="none" strike="noStrike" dirty="0">
                        <a:solidFill>
                          <a:srgbClr val="FF0000"/>
                        </a:solidFill>
                        <a:effectLst/>
                        <a:latin typeface="ＭＳ 明朝"/>
                      </a:endParaRPr>
                    </a:p>
                  </a:txBody>
                  <a:tcPr marL="7348" marR="7348" marT="734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r" fontAlgn="ctr">
                        <a:lnSpc>
                          <a:spcPct val="150000"/>
                        </a:lnSpc>
                        <a:spcBef>
                          <a:spcPts val="600"/>
                        </a:spcBef>
                        <a:spcAft>
                          <a:spcPts val="600"/>
                        </a:spcAft>
                      </a:pPr>
                      <a:r>
                        <a:rPr lang="en-US" altLang="ja-JP" sz="1600" b="1" i="1" u="none" strike="noStrike" dirty="0">
                          <a:solidFill>
                            <a:srgbClr val="FF0000"/>
                          </a:solidFill>
                          <a:effectLst/>
                        </a:rPr>
                        <a:t>420 </a:t>
                      </a:r>
                      <a:endParaRPr lang="en-US" altLang="ja-JP" sz="1600" b="1" i="1" u="none" strike="noStrike" dirty="0">
                        <a:solidFill>
                          <a:srgbClr val="FF0000"/>
                        </a:solidFill>
                        <a:effectLst/>
                        <a:latin typeface="ＭＳ 明朝"/>
                      </a:endParaRPr>
                    </a:p>
                  </a:txBody>
                  <a:tcPr marL="7348" marR="7348" marT="734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r" fontAlgn="ctr">
                        <a:lnSpc>
                          <a:spcPct val="150000"/>
                        </a:lnSpc>
                        <a:spcBef>
                          <a:spcPts val="600"/>
                        </a:spcBef>
                        <a:spcAft>
                          <a:spcPts val="600"/>
                        </a:spcAft>
                      </a:pPr>
                      <a:r>
                        <a:rPr lang="en-US" altLang="ja-JP" sz="1600" u="none" strike="noStrike" dirty="0">
                          <a:effectLst/>
                        </a:rPr>
                        <a:t>300 </a:t>
                      </a:r>
                      <a:endParaRPr lang="en-US" altLang="ja-JP" sz="1600" b="0" i="0" u="none" strike="noStrike" dirty="0">
                        <a:solidFill>
                          <a:srgbClr val="000000"/>
                        </a:solidFill>
                        <a:effectLst/>
                        <a:latin typeface="ＭＳ 明朝"/>
                      </a:endParaRPr>
                    </a:p>
                  </a:txBody>
                  <a:tcPr marL="7348" marR="7348" marT="734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r" fontAlgn="ctr">
                        <a:lnSpc>
                          <a:spcPct val="150000"/>
                        </a:lnSpc>
                        <a:spcBef>
                          <a:spcPts val="600"/>
                        </a:spcBef>
                        <a:spcAft>
                          <a:spcPts val="600"/>
                        </a:spcAft>
                      </a:pPr>
                      <a:r>
                        <a:rPr lang="en-US" altLang="ja-JP" sz="1600" u="none" strike="noStrike">
                          <a:effectLst/>
                        </a:rPr>
                        <a:t>300 </a:t>
                      </a:r>
                      <a:endParaRPr lang="en-US" altLang="ja-JP" sz="1600" b="0" i="0" u="none" strike="noStrike">
                        <a:solidFill>
                          <a:srgbClr val="000000"/>
                        </a:solidFill>
                        <a:effectLst/>
                        <a:latin typeface="ＭＳ 明朝"/>
                      </a:endParaRPr>
                    </a:p>
                  </a:txBody>
                  <a:tcPr marL="7348" marR="7348" marT="734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r>
              <a:tr h="136670">
                <a:tc vMerge="1">
                  <a:txBody>
                    <a:bodyPr/>
                    <a:lstStyle/>
                    <a:p>
                      <a:endParaRPr kumimoji="1" lang="ja-JP" altLang="en-US"/>
                    </a:p>
                  </a:txBody>
                  <a:tcPr/>
                </a:tc>
                <a:tc>
                  <a:txBody>
                    <a:bodyPr/>
                    <a:lstStyle/>
                    <a:p>
                      <a:pPr algn="ctr" fontAlgn="ctr">
                        <a:lnSpc>
                          <a:spcPct val="150000"/>
                        </a:lnSpc>
                      </a:pPr>
                      <a:r>
                        <a:rPr lang="ja-JP" altLang="en-US" sz="1600" u="none" strike="noStrike" dirty="0">
                          <a:effectLst/>
                        </a:rPr>
                        <a:t>計</a:t>
                      </a:r>
                      <a:endParaRPr lang="ja-JP" altLang="en-US" sz="1600" b="0" i="0" u="none" strike="noStrike" dirty="0">
                        <a:solidFill>
                          <a:srgbClr val="000000"/>
                        </a:solidFill>
                        <a:effectLst/>
                        <a:latin typeface="ＭＳ 明朝"/>
                      </a:endParaRPr>
                    </a:p>
                  </a:txBody>
                  <a:tcPr marL="7348" marR="7348" marT="734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r" fontAlgn="ctr">
                        <a:lnSpc>
                          <a:spcPct val="150000"/>
                        </a:lnSpc>
                        <a:spcBef>
                          <a:spcPts val="600"/>
                        </a:spcBef>
                        <a:spcAft>
                          <a:spcPts val="600"/>
                        </a:spcAft>
                      </a:pPr>
                      <a:r>
                        <a:rPr lang="en-US" altLang="ja-JP" sz="1600" u="none" strike="noStrike">
                          <a:effectLst/>
                        </a:rPr>
                        <a:t>19,390 </a:t>
                      </a:r>
                      <a:endParaRPr lang="en-US" altLang="ja-JP" sz="1600" b="0" i="0" u="none" strike="noStrike">
                        <a:solidFill>
                          <a:srgbClr val="000000"/>
                        </a:solidFill>
                        <a:effectLst/>
                        <a:latin typeface="ＭＳ 明朝"/>
                      </a:endParaRPr>
                    </a:p>
                  </a:txBody>
                  <a:tcPr marL="7348" marR="7348" marT="734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r" fontAlgn="ctr">
                        <a:lnSpc>
                          <a:spcPct val="150000"/>
                        </a:lnSpc>
                        <a:spcBef>
                          <a:spcPts val="600"/>
                        </a:spcBef>
                        <a:spcAft>
                          <a:spcPts val="600"/>
                        </a:spcAft>
                      </a:pPr>
                      <a:r>
                        <a:rPr lang="en-US" altLang="ja-JP" sz="1600" u="none" strike="noStrike" dirty="0">
                          <a:effectLst/>
                        </a:rPr>
                        <a:t>18,830 </a:t>
                      </a:r>
                      <a:endParaRPr lang="en-US" altLang="ja-JP" sz="1600" b="0" i="0" u="none" strike="noStrike" dirty="0">
                        <a:solidFill>
                          <a:srgbClr val="000000"/>
                        </a:solidFill>
                        <a:effectLst/>
                        <a:latin typeface="ＭＳ 明朝"/>
                      </a:endParaRPr>
                    </a:p>
                  </a:txBody>
                  <a:tcPr marL="7348" marR="7348" marT="734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r" fontAlgn="ctr">
                        <a:lnSpc>
                          <a:spcPct val="150000"/>
                        </a:lnSpc>
                        <a:spcBef>
                          <a:spcPts val="600"/>
                        </a:spcBef>
                        <a:spcAft>
                          <a:spcPts val="600"/>
                        </a:spcAft>
                      </a:pPr>
                      <a:r>
                        <a:rPr lang="en-US" altLang="ja-JP" sz="1600" u="none" strike="noStrike" dirty="0">
                          <a:effectLst/>
                        </a:rPr>
                        <a:t>18,620 </a:t>
                      </a:r>
                      <a:endParaRPr lang="en-US" altLang="ja-JP" sz="1600" b="0" i="0" u="none" strike="noStrike" dirty="0">
                        <a:solidFill>
                          <a:srgbClr val="000000"/>
                        </a:solidFill>
                        <a:effectLst/>
                        <a:latin typeface="ＭＳ 明朝"/>
                      </a:endParaRPr>
                    </a:p>
                  </a:txBody>
                  <a:tcPr marL="7348" marR="7348" marT="734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r" fontAlgn="ctr">
                        <a:lnSpc>
                          <a:spcPct val="150000"/>
                        </a:lnSpc>
                        <a:spcBef>
                          <a:spcPts val="600"/>
                        </a:spcBef>
                        <a:spcAft>
                          <a:spcPts val="600"/>
                        </a:spcAft>
                      </a:pPr>
                      <a:r>
                        <a:rPr lang="en-US" altLang="ja-JP" sz="1600" u="none" strike="noStrike">
                          <a:effectLst/>
                        </a:rPr>
                        <a:t>18,850 </a:t>
                      </a:r>
                      <a:endParaRPr lang="en-US" altLang="ja-JP" sz="1600" b="0" i="0" u="none" strike="noStrike">
                        <a:solidFill>
                          <a:srgbClr val="000000"/>
                        </a:solidFill>
                        <a:effectLst/>
                        <a:latin typeface="ＭＳ 明朝"/>
                      </a:endParaRPr>
                    </a:p>
                  </a:txBody>
                  <a:tcPr marL="7348" marR="7348" marT="734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r" fontAlgn="ctr">
                        <a:lnSpc>
                          <a:spcPct val="150000"/>
                        </a:lnSpc>
                        <a:spcBef>
                          <a:spcPts val="600"/>
                        </a:spcBef>
                        <a:spcAft>
                          <a:spcPts val="600"/>
                        </a:spcAft>
                      </a:pPr>
                      <a:r>
                        <a:rPr lang="en-US" altLang="ja-JP" sz="1600" u="none" strike="noStrike" dirty="0">
                          <a:effectLst/>
                        </a:rPr>
                        <a:t>18,740 </a:t>
                      </a:r>
                      <a:endParaRPr lang="en-US" altLang="ja-JP" sz="1600" b="0" i="0" u="none" strike="noStrike" dirty="0">
                        <a:solidFill>
                          <a:srgbClr val="000000"/>
                        </a:solidFill>
                        <a:effectLst/>
                        <a:latin typeface="ＭＳ 明朝"/>
                      </a:endParaRPr>
                    </a:p>
                  </a:txBody>
                  <a:tcPr marL="7348" marR="7348" marT="734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r" fontAlgn="ctr">
                        <a:lnSpc>
                          <a:spcPct val="150000"/>
                        </a:lnSpc>
                        <a:spcBef>
                          <a:spcPts val="600"/>
                        </a:spcBef>
                        <a:spcAft>
                          <a:spcPts val="600"/>
                        </a:spcAft>
                      </a:pPr>
                      <a:r>
                        <a:rPr lang="en-US" altLang="ja-JP" sz="1600" u="none" strike="noStrike">
                          <a:effectLst/>
                        </a:rPr>
                        <a:t>18,570 </a:t>
                      </a:r>
                      <a:endParaRPr lang="en-US" altLang="ja-JP" sz="1600" b="0" i="0" u="none" strike="noStrike">
                        <a:solidFill>
                          <a:srgbClr val="000000"/>
                        </a:solidFill>
                        <a:effectLst/>
                        <a:latin typeface="ＭＳ 明朝"/>
                      </a:endParaRPr>
                    </a:p>
                  </a:txBody>
                  <a:tcPr marL="7348" marR="7348" marT="734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r" fontAlgn="ctr">
                        <a:lnSpc>
                          <a:spcPct val="150000"/>
                        </a:lnSpc>
                        <a:spcBef>
                          <a:spcPts val="600"/>
                        </a:spcBef>
                        <a:spcAft>
                          <a:spcPts val="600"/>
                        </a:spcAft>
                      </a:pPr>
                      <a:r>
                        <a:rPr lang="en-US" altLang="ja-JP" sz="1600" u="none" strike="noStrike" dirty="0">
                          <a:effectLst/>
                        </a:rPr>
                        <a:t>18,620 </a:t>
                      </a:r>
                      <a:endParaRPr lang="en-US" altLang="ja-JP" sz="1600" b="0" i="0" u="none" strike="noStrike" dirty="0">
                        <a:solidFill>
                          <a:srgbClr val="000000"/>
                        </a:solidFill>
                        <a:effectLst/>
                        <a:latin typeface="ＭＳ 明朝"/>
                      </a:endParaRPr>
                    </a:p>
                  </a:txBody>
                  <a:tcPr marL="7348" marR="7348" marT="734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r" fontAlgn="ctr">
                        <a:lnSpc>
                          <a:spcPct val="150000"/>
                        </a:lnSpc>
                        <a:spcBef>
                          <a:spcPts val="600"/>
                        </a:spcBef>
                        <a:spcAft>
                          <a:spcPts val="600"/>
                        </a:spcAft>
                      </a:pPr>
                      <a:r>
                        <a:rPr lang="en-US" altLang="ja-JP" sz="1600" u="none" strike="noStrike" dirty="0">
                          <a:effectLst/>
                        </a:rPr>
                        <a:t>18,510 </a:t>
                      </a:r>
                      <a:endParaRPr lang="en-US" altLang="ja-JP" sz="1600" b="0" i="0" u="none" strike="noStrike" dirty="0">
                        <a:solidFill>
                          <a:srgbClr val="000000"/>
                        </a:solidFill>
                        <a:effectLst/>
                        <a:latin typeface="ＭＳ 明朝"/>
                      </a:endParaRPr>
                    </a:p>
                  </a:txBody>
                  <a:tcPr marL="7348" marR="7348" marT="734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r" fontAlgn="ctr">
                        <a:lnSpc>
                          <a:spcPct val="150000"/>
                        </a:lnSpc>
                        <a:spcBef>
                          <a:spcPts val="600"/>
                        </a:spcBef>
                        <a:spcAft>
                          <a:spcPts val="600"/>
                        </a:spcAft>
                      </a:pPr>
                      <a:r>
                        <a:rPr lang="en-US" altLang="ja-JP" sz="1600" u="none" strike="noStrike">
                          <a:effectLst/>
                        </a:rPr>
                        <a:t>18,730 </a:t>
                      </a:r>
                      <a:endParaRPr lang="en-US" altLang="ja-JP" sz="1600" b="0" i="0" u="none" strike="noStrike">
                        <a:solidFill>
                          <a:srgbClr val="000000"/>
                        </a:solidFill>
                        <a:effectLst/>
                        <a:latin typeface="ＭＳ 明朝"/>
                      </a:endParaRPr>
                    </a:p>
                  </a:txBody>
                  <a:tcPr marL="7348" marR="7348" marT="734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r" fontAlgn="ctr">
                        <a:lnSpc>
                          <a:spcPct val="150000"/>
                        </a:lnSpc>
                        <a:spcBef>
                          <a:spcPts val="600"/>
                        </a:spcBef>
                        <a:spcAft>
                          <a:spcPts val="600"/>
                        </a:spcAft>
                      </a:pPr>
                      <a:r>
                        <a:rPr lang="en-US" altLang="ja-JP" sz="1600" u="none" strike="noStrike">
                          <a:effectLst/>
                        </a:rPr>
                        <a:t>18,640 </a:t>
                      </a:r>
                      <a:endParaRPr lang="en-US" altLang="ja-JP" sz="1600" b="0" i="0" u="none" strike="noStrike">
                        <a:solidFill>
                          <a:srgbClr val="000000"/>
                        </a:solidFill>
                        <a:effectLst/>
                        <a:latin typeface="ＭＳ 明朝"/>
                      </a:endParaRPr>
                    </a:p>
                  </a:txBody>
                  <a:tcPr marL="7348" marR="7348" marT="734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r>
              <a:tr h="136670">
                <a:tc rowSpan="4">
                  <a:txBody>
                    <a:bodyPr/>
                    <a:lstStyle/>
                    <a:p>
                      <a:pPr algn="ctr" fontAlgn="ctr"/>
                      <a:r>
                        <a:rPr lang="ja-JP" altLang="en-US" sz="1600" u="none" strike="noStrike" dirty="0">
                          <a:effectLst/>
                        </a:rPr>
                        <a:t>小型貨物系</a:t>
                      </a:r>
                      <a:endParaRPr lang="ja-JP" altLang="en-US" sz="1600" b="0" i="0" u="none" strike="noStrike" dirty="0">
                        <a:solidFill>
                          <a:srgbClr val="000000"/>
                        </a:solidFill>
                        <a:effectLst/>
                        <a:latin typeface="ＭＳ 明朝"/>
                      </a:endParaRPr>
                    </a:p>
                  </a:txBody>
                  <a:tcPr marL="7348" marR="7348" marT="7348" marB="0" vert="eaVert"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l" fontAlgn="ctr">
                        <a:lnSpc>
                          <a:spcPct val="150000"/>
                        </a:lnSpc>
                      </a:pPr>
                      <a:r>
                        <a:rPr lang="ja-JP" altLang="en-US" sz="1600" u="none" strike="noStrike" dirty="0" smtClean="0">
                          <a:effectLst/>
                        </a:rPr>
                        <a:t> 軽貨物車</a:t>
                      </a:r>
                      <a:endParaRPr lang="ja-JP" altLang="en-US" sz="1600" b="0" i="0" u="none" strike="noStrike" dirty="0">
                        <a:solidFill>
                          <a:srgbClr val="000000"/>
                        </a:solidFill>
                        <a:effectLst/>
                        <a:latin typeface="ＭＳ 明朝"/>
                      </a:endParaRPr>
                    </a:p>
                  </a:txBody>
                  <a:tcPr marL="7348" marR="7348" marT="734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r" fontAlgn="ctr">
                        <a:lnSpc>
                          <a:spcPct val="150000"/>
                        </a:lnSpc>
                        <a:spcBef>
                          <a:spcPts val="600"/>
                        </a:spcBef>
                        <a:spcAft>
                          <a:spcPts val="600"/>
                        </a:spcAft>
                      </a:pPr>
                      <a:r>
                        <a:rPr lang="en-US" altLang="ja-JP" sz="1600" u="none" strike="noStrike">
                          <a:effectLst/>
                        </a:rPr>
                        <a:t>2,320 </a:t>
                      </a:r>
                      <a:endParaRPr lang="en-US" altLang="ja-JP" sz="1600" b="0" i="0" u="none" strike="noStrike">
                        <a:solidFill>
                          <a:srgbClr val="000000"/>
                        </a:solidFill>
                        <a:effectLst/>
                        <a:latin typeface="ＭＳ 明朝"/>
                      </a:endParaRPr>
                    </a:p>
                  </a:txBody>
                  <a:tcPr marL="7348" marR="7348" marT="734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r" fontAlgn="ctr">
                        <a:lnSpc>
                          <a:spcPct val="150000"/>
                        </a:lnSpc>
                        <a:spcBef>
                          <a:spcPts val="600"/>
                        </a:spcBef>
                        <a:spcAft>
                          <a:spcPts val="600"/>
                        </a:spcAft>
                      </a:pPr>
                      <a:r>
                        <a:rPr lang="en-US" altLang="ja-JP" sz="1600" u="none" strike="noStrike">
                          <a:effectLst/>
                        </a:rPr>
                        <a:t>2,320 </a:t>
                      </a:r>
                      <a:endParaRPr lang="en-US" altLang="ja-JP" sz="1600" b="0" i="0" u="none" strike="noStrike">
                        <a:solidFill>
                          <a:srgbClr val="000000"/>
                        </a:solidFill>
                        <a:effectLst/>
                        <a:latin typeface="ＭＳ 明朝"/>
                      </a:endParaRPr>
                    </a:p>
                  </a:txBody>
                  <a:tcPr marL="7348" marR="7348" marT="734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r" fontAlgn="ctr">
                        <a:lnSpc>
                          <a:spcPct val="150000"/>
                        </a:lnSpc>
                        <a:spcBef>
                          <a:spcPts val="600"/>
                        </a:spcBef>
                        <a:spcAft>
                          <a:spcPts val="600"/>
                        </a:spcAft>
                      </a:pPr>
                      <a:r>
                        <a:rPr lang="en-US" altLang="ja-JP" sz="1600" b="1" i="1" u="none" strike="noStrike" dirty="0">
                          <a:solidFill>
                            <a:srgbClr val="FF0000"/>
                          </a:solidFill>
                          <a:effectLst/>
                        </a:rPr>
                        <a:t>2,450 </a:t>
                      </a:r>
                      <a:endParaRPr lang="en-US" altLang="ja-JP" sz="1600" b="1" i="1" u="none" strike="noStrike" dirty="0">
                        <a:solidFill>
                          <a:srgbClr val="FF0000"/>
                        </a:solidFill>
                        <a:effectLst/>
                        <a:latin typeface="ＭＳ 明朝"/>
                      </a:endParaRPr>
                    </a:p>
                  </a:txBody>
                  <a:tcPr marL="7348" marR="7348" marT="734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r" fontAlgn="ctr">
                        <a:lnSpc>
                          <a:spcPct val="150000"/>
                        </a:lnSpc>
                        <a:spcBef>
                          <a:spcPts val="600"/>
                        </a:spcBef>
                        <a:spcAft>
                          <a:spcPts val="600"/>
                        </a:spcAft>
                      </a:pPr>
                      <a:r>
                        <a:rPr lang="en-US" altLang="ja-JP" sz="1600" b="1" i="1" u="none" strike="noStrike" dirty="0">
                          <a:solidFill>
                            <a:srgbClr val="FF0000"/>
                          </a:solidFill>
                          <a:effectLst/>
                        </a:rPr>
                        <a:t>2,570 </a:t>
                      </a:r>
                      <a:endParaRPr lang="en-US" altLang="ja-JP" sz="1600" b="1" i="1" u="none" strike="noStrike" dirty="0">
                        <a:solidFill>
                          <a:srgbClr val="FF0000"/>
                        </a:solidFill>
                        <a:effectLst/>
                        <a:latin typeface="ＭＳ 明朝"/>
                      </a:endParaRPr>
                    </a:p>
                  </a:txBody>
                  <a:tcPr marL="7348" marR="7348" marT="734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r" fontAlgn="ctr">
                        <a:lnSpc>
                          <a:spcPct val="150000"/>
                        </a:lnSpc>
                        <a:spcBef>
                          <a:spcPts val="600"/>
                        </a:spcBef>
                        <a:spcAft>
                          <a:spcPts val="600"/>
                        </a:spcAft>
                      </a:pPr>
                      <a:r>
                        <a:rPr lang="en-US" altLang="ja-JP" sz="1600" b="1" i="1" u="none" strike="noStrike" dirty="0">
                          <a:solidFill>
                            <a:srgbClr val="FF0000"/>
                          </a:solidFill>
                          <a:effectLst/>
                        </a:rPr>
                        <a:t>2,580 </a:t>
                      </a:r>
                      <a:endParaRPr lang="en-US" altLang="ja-JP" sz="1600" b="1" i="1" u="none" strike="noStrike" dirty="0">
                        <a:solidFill>
                          <a:srgbClr val="FF0000"/>
                        </a:solidFill>
                        <a:effectLst/>
                        <a:latin typeface="ＭＳ 明朝"/>
                      </a:endParaRPr>
                    </a:p>
                  </a:txBody>
                  <a:tcPr marL="7348" marR="7348" marT="734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r" fontAlgn="ctr">
                        <a:lnSpc>
                          <a:spcPct val="150000"/>
                        </a:lnSpc>
                        <a:spcBef>
                          <a:spcPts val="600"/>
                        </a:spcBef>
                        <a:spcAft>
                          <a:spcPts val="600"/>
                        </a:spcAft>
                      </a:pPr>
                      <a:r>
                        <a:rPr lang="en-US" altLang="ja-JP" sz="1600" b="1" i="1" u="none" strike="noStrike" dirty="0">
                          <a:solidFill>
                            <a:srgbClr val="FF0000"/>
                          </a:solidFill>
                          <a:effectLst/>
                        </a:rPr>
                        <a:t>2,560 </a:t>
                      </a:r>
                      <a:endParaRPr lang="en-US" altLang="ja-JP" sz="1600" b="1" i="1" u="none" strike="noStrike" dirty="0">
                        <a:solidFill>
                          <a:srgbClr val="FF0000"/>
                        </a:solidFill>
                        <a:effectLst/>
                        <a:latin typeface="ＭＳ 明朝"/>
                      </a:endParaRPr>
                    </a:p>
                  </a:txBody>
                  <a:tcPr marL="7348" marR="7348" marT="734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r" fontAlgn="ctr">
                        <a:lnSpc>
                          <a:spcPct val="150000"/>
                        </a:lnSpc>
                        <a:spcBef>
                          <a:spcPts val="600"/>
                        </a:spcBef>
                        <a:spcAft>
                          <a:spcPts val="600"/>
                        </a:spcAft>
                      </a:pPr>
                      <a:r>
                        <a:rPr lang="en-US" altLang="ja-JP" sz="1600" b="1" i="1" u="none" strike="noStrike" dirty="0">
                          <a:solidFill>
                            <a:srgbClr val="FF0000"/>
                          </a:solidFill>
                          <a:effectLst/>
                        </a:rPr>
                        <a:t>2,540 </a:t>
                      </a:r>
                      <a:endParaRPr lang="en-US" altLang="ja-JP" sz="1600" b="1" i="1" u="none" strike="noStrike" dirty="0">
                        <a:solidFill>
                          <a:srgbClr val="FF0000"/>
                        </a:solidFill>
                        <a:effectLst/>
                        <a:latin typeface="ＭＳ 明朝"/>
                      </a:endParaRPr>
                    </a:p>
                  </a:txBody>
                  <a:tcPr marL="7348" marR="7348" marT="734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r" fontAlgn="ctr">
                        <a:lnSpc>
                          <a:spcPct val="150000"/>
                        </a:lnSpc>
                        <a:spcBef>
                          <a:spcPts val="600"/>
                        </a:spcBef>
                        <a:spcAft>
                          <a:spcPts val="600"/>
                        </a:spcAft>
                      </a:pPr>
                      <a:r>
                        <a:rPr lang="en-US" altLang="ja-JP" sz="1600" b="1" i="1" u="none" strike="noStrike" dirty="0">
                          <a:solidFill>
                            <a:srgbClr val="FF0000"/>
                          </a:solidFill>
                          <a:effectLst/>
                        </a:rPr>
                        <a:t>2,550 </a:t>
                      </a:r>
                      <a:endParaRPr lang="en-US" altLang="ja-JP" sz="1600" b="1" i="1" u="none" strike="noStrike" dirty="0">
                        <a:solidFill>
                          <a:srgbClr val="FF0000"/>
                        </a:solidFill>
                        <a:effectLst/>
                        <a:latin typeface="ＭＳ 明朝"/>
                      </a:endParaRPr>
                    </a:p>
                  </a:txBody>
                  <a:tcPr marL="7348" marR="7348" marT="734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r" fontAlgn="ctr">
                        <a:lnSpc>
                          <a:spcPct val="150000"/>
                        </a:lnSpc>
                        <a:spcBef>
                          <a:spcPts val="600"/>
                        </a:spcBef>
                        <a:spcAft>
                          <a:spcPts val="600"/>
                        </a:spcAft>
                      </a:pPr>
                      <a:r>
                        <a:rPr lang="en-US" altLang="ja-JP" sz="1600" u="none" strike="noStrike">
                          <a:effectLst/>
                        </a:rPr>
                        <a:t>2,290 </a:t>
                      </a:r>
                      <a:endParaRPr lang="en-US" altLang="ja-JP" sz="1600" b="0" i="0" u="none" strike="noStrike">
                        <a:solidFill>
                          <a:srgbClr val="000000"/>
                        </a:solidFill>
                        <a:effectLst/>
                        <a:latin typeface="ＭＳ 明朝"/>
                      </a:endParaRPr>
                    </a:p>
                  </a:txBody>
                  <a:tcPr marL="7348" marR="7348" marT="734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r" fontAlgn="ctr">
                        <a:lnSpc>
                          <a:spcPct val="150000"/>
                        </a:lnSpc>
                        <a:spcBef>
                          <a:spcPts val="600"/>
                        </a:spcBef>
                        <a:spcAft>
                          <a:spcPts val="600"/>
                        </a:spcAft>
                      </a:pPr>
                      <a:r>
                        <a:rPr lang="en-US" altLang="ja-JP" sz="1600" u="none" strike="noStrike">
                          <a:effectLst/>
                        </a:rPr>
                        <a:t>2,260 </a:t>
                      </a:r>
                      <a:endParaRPr lang="en-US" altLang="ja-JP" sz="1600" b="0" i="0" u="none" strike="noStrike">
                        <a:solidFill>
                          <a:srgbClr val="000000"/>
                        </a:solidFill>
                        <a:effectLst/>
                        <a:latin typeface="ＭＳ 明朝"/>
                      </a:endParaRPr>
                    </a:p>
                  </a:txBody>
                  <a:tcPr marL="7348" marR="7348" marT="734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r>
              <a:tr h="136670">
                <a:tc vMerge="1">
                  <a:txBody>
                    <a:bodyPr/>
                    <a:lstStyle/>
                    <a:p>
                      <a:endParaRPr kumimoji="1" lang="ja-JP" altLang="en-US"/>
                    </a:p>
                  </a:txBody>
                  <a:tcPr/>
                </a:tc>
                <a:tc>
                  <a:txBody>
                    <a:bodyPr/>
                    <a:lstStyle/>
                    <a:p>
                      <a:pPr algn="l" fontAlgn="ctr">
                        <a:lnSpc>
                          <a:spcPct val="150000"/>
                        </a:lnSpc>
                      </a:pPr>
                      <a:r>
                        <a:rPr lang="ja-JP" altLang="en-US" sz="1600" u="none" strike="noStrike" dirty="0" smtClean="0">
                          <a:effectLst/>
                        </a:rPr>
                        <a:t> 小型</a:t>
                      </a:r>
                      <a:r>
                        <a:rPr lang="ja-JP" altLang="en-US" sz="1600" u="none" strike="noStrike" dirty="0">
                          <a:effectLst/>
                        </a:rPr>
                        <a:t>貨物車</a:t>
                      </a:r>
                      <a:endParaRPr lang="ja-JP" altLang="en-US" sz="1600" b="0" i="0" u="none" strike="noStrike" dirty="0">
                        <a:solidFill>
                          <a:srgbClr val="000000"/>
                        </a:solidFill>
                        <a:effectLst/>
                        <a:latin typeface="ＭＳ 明朝"/>
                      </a:endParaRPr>
                    </a:p>
                  </a:txBody>
                  <a:tcPr marL="7348" marR="7348" marT="734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r" fontAlgn="ctr">
                        <a:lnSpc>
                          <a:spcPct val="150000"/>
                        </a:lnSpc>
                        <a:spcBef>
                          <a:spcPts val="600"/>
                        </a:spcBef>
                        <a:spcAft>
                          <a:spcPts val="600"/>
                        </a:spcAft>
                      </a:pPr>
                      <a:r>
                        <a:rPr lang="en-US" altLang="ja-JP" sz="1600" u="none" strike="noStrike">
                          <a:effectLst/>
                        </a:rPr>
                        <a:t>1,270 </a:t>
                      </a:r>
                      <a:endParaRPr lang="en-US" altLang="ja-JP" sz="1600" b="0" i="0" u="none" strike="noStrike">
                        <a:solidFill>
                          <a:srgbClr val="000000"/>
                        </a:solidFill>
                        <a:effectLst/>
                        <a:latin typeface="ＭＳ 明朝"/>
                      </a:endParaRPr>
                    </a:p>
                  </a:txBody>
                  <a:tcPr marL="7348" marR="7348" marT="734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r" fontAlgn="ctr">
                        <a:lnSpc>
                          <a:spcPct val="150000"/>
                        </a:lnSpc>
                        <a:spcBef>
                          <a:spcPts val="600"/>
                        </a:spcBef>
                        <a:spcAft>
                          <a:spcPts val="600"/>
                        </a:spcAft>
                      </a:pPr>
                      <a:r>
                        <a:rPr lang="en-US" altLang="ja-JP" sz="1600" u="none" strike="noStrike">
                          <a:effectLst/>
                        </a:rPr>
                        <a:t>1,260 </a:t>
                      </a:r>
                      <a:endParaRPr lang="en-US" altLang="ja-JP" sz="1600" b="0" i="0" u="none" strike="noStrike">
                        <a:solidFill>
                          <a:srgbClr val="000000"/>
                        </a:solidFill>
                        <a:effectLst/>
                        <a:latin typeface="ＭＳ 明朝"/>
                      </a:endParaRPr>
                    </a:p>
                  </a:txBody>
                  <a:tcPr marL="7348" marR="7348" marT="734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r" fontAlgn="ctr">
                        <a:lnSpc>
                          <a:spcPct val="150000"/>
                        </a:lnSpc>
                        <a:spcBef>
                          <a:spcPts val="600"/>
                        </a:spcBef>
                        <a:spcAft>
                          <a:spcPts val="600"/>
                        </a:spcAft>
                      </a:pPr>
                      <a:r>
                        <a:rPr lang="en-US" altLang="ja-JP" sz="1600" b="1" i="1" u="none" strike="noStrike" dirty="0">
                          <a:solidFill>
                            <a:srgbClr val="FF0000"/>
                          </a:solidFill>
                          <a:effectLst/>
                        </a:rPr>
                        <a:t>1,290</a:t>
                      </a:r>
                      <a:r>
                        <a:rPr lang="en-US" altLang="ja-JP" sz="1600" u="none" strike="noStrike" dirty="0">
                          <a:effectLst/>
                        </a:rPr>
                        <a:t> </a:t>
                      </a:r>
                      <a:endParaRPr lang="en-US" altLang="ja-JP" sz="1600" b="0" i="0" u="none" strike="noStrike" dirty="0">
                        <a:solidFill>
                          <a:srgbClr val="000000"/>
                        </a:solidFill>
                        <a:effectLst/>
                        <a:latin typeface="ＭＳ 明朝"/>
                      </a:endParaRPr>
                    </a:p>
                  </a:txBody>
                  <a:tcPr marL="7348" marR="7348" marT="734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r" fontAlgn="ctr">
                        <a:lnSpc>
                          <a:spcPct val="150000"/>
                        </a:lnSpc>
                        <a:spcBef>
                          <a:spcPts val="600"/>
                        </a:spcBef>
                        <a:spcAft>
                          <a:spcPts val="600"/>
                        </a:spcAft>
                      </a:pPr>
                      <a:r>
                        <a:rPr lang="en-US" altLang="ja-JP" sz="1600" u="none" strike="noStrike" dirty="0">
                          <a:effectLst/>
                        </a:rPr>
                        <a:t>1,010 </a:t>
                      </a:r>
                      <a:endParaRPr lang="en-US" altLang="ja-JP" sz="1600" b="0" i="0" u="none" strike="noStrike" dirty="0">
                        <a:solidFill>
                          <a:srgbClr val="000000"/>
                        </a:solidFill>
                        <a:effectLst/>
                        <a:latin typeface="ＭＳ 明朝"/>
                      </a:endParaRPr>
                    </a:p>
                  </a:txBody>
                  <a:tcPr marL="7348" marR="7348" marT="734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r" fontAlgn="ctr">
                        <a:lnSpc>
                          <a:spcPct val="150000"/>
                        </a:lnSpc>
                        <a:spcBef>
                          <a:spcPts val="600"/>
                        </a:spcBef>
                        <a:spcAft>
                          <a:spcPts val="600"/>
                        </a:spcAft>
                      </a:pPr>
                      <a:r>
                        <a:rPr lang="en-US" altLang="ja-JP" sz="1600" u="none" strike="noStrike">
                          <a:effectLst/>
                        </a:rPr>
                        <a:t>1,040 </a:t>
                      </a:r>
                      <a:endParaRPr lang="en-US" altLang="ja-JP" sz="1600" b="0" i="0" u="none" strike="noStrike">
                        <a:solidFill>
                          <a:srgbClr val="000000"/>
                        </a:solidFill>
                        <a:effectLst/>
                        <a:latin typeface="ＭＳ 明朝"/>
                      </a:endParaRPr>
                    </a:p>
                  </a:txBody>
                  <a:tcPr marL="7348" marR="7348" marT="734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r" fontAlgn="ctr">
                        <a:lnSpc>
                          <a:spcPct val="150000"/>
                        </a:lnSpc>
                        <a:spcBef>
                          <a:spcPts val="600"/>
                        </a:spcBef>
                        <a:spcAft>
                          <a:spcPts val="600"/>
                        </a:spcAft>
                      </a:pPr>
                      <a:r>
                        <a:rPr lang="en-US" altLang="ja-JP" sz="1600" u="none" strike="noStrike">
                          <a:effectLst/>
                        </a:rPr>
                        <a:t>1,040 </a:t>
                      </a:r>
                      <a:endParaRPr lang="en-US" altLang="ja-JP" sz="1600" b="0" i="0" u="none" strike="noStrike">
                        <a:solidFill>
                          <a:srgbClr val="000000"/>
                        </a:solidFill>
                        <a:effectLst/>
                        <a:latin typeface="ＭＳ 明朝"/>
                      </a:endParaRPr>
                    </a:p>
                  </a:txBody>
                  <a:tcPr marL="7348" marR="7348" marT="734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r" fontAlgn="ctr">
                        <a:lnSpc>
                          <a:spcPct val="150000"/>
                        </a:lnSpc>
                        <a:spcBef>
                          <a:spcPts val="600"/>
                        </a:spcBef>
                        <a:spcAft>
                          <a:spcPts val="600"/>
                        </a:spcAft>
                      </a:pPr>
                      <a:r>
                        <a:rPr lang="en-US" altLang="ja-JP" sz="1600" u="none" strike="noStrike" dirty="0">
                          <a:effectLst/>
                        </a:rPr>
                        <a:t>1,060 </a:t>
                      </a:r>
                      <a:endParaRPr lang="en-US" altLang="ja-JP" sz="1600" b="0" i="0" u="none" strike="noStrike" dirty="0">
                        <a:solidFill>
                          <a:srgbClr val="000000"/>
                        </a:solidFill>
                        <a:effectLst/>
                        <a:latin typeface="ＭＳ 明朝"/>
                      </a:endParaRPr>
                    </a:p>
                  </a:txBody>
                  <a:tcPr marL="7348" marR="7348" marT="734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r" fontAlgn="ctr">
                        <a:lnSpc>
                          <a:spcPct val="150000"/>
                        </a:lnSpc>
                        <a:spcBef>
                          <a:spcPts val="600"/>
                        </a:spcBef>
                        <a:spcAft>
                          <a:spcPts val="600"/>
                        </a:spcAft>
                      </a:pPr>
                      <a:r>
                        <a:rPr lang="en-US" altLang="ja-JP" sz="1600" u="none" strike="noStrike" dirty="0">
                          <a:effectLst/>
                        </a:rPr>
                        <a:t>1,060 </a:t>
                      </a:r>
                      <a:endParaRPr lang="en-US" altLang="ja-JP" sz="1600" b="0" i="0" u="none" strike="noStrike" dirty="0">
                        <a:solidFill>
                          <a:srgbClr val="000000"/>
                        </a:solidFill>
                        <a:effectLst/>
                        <a:latin typeface="ＭＳ 明朝"/>
                      </a:endParaRPr>
                    </a:p>
                  </a:txBody>
                  <a:tcPr marL="7348" marR="7348" marT="734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r" fontAlgn="ctr">
                        <a:lnSpc>
                          <a:spcPct val="150000"/>
                        </a:lnSpc>
                        <a:spcBef>
                          <a:spcPts val="600"/>
                        </a:spcBef>
                        <a:spcAft>
                          <a:spcPts val="600"/>
                        </a:spcAft>
                      </a:pPr>
                      <a:r>
                        <a:rPr lang="en-US" altLang="ja-JP" sz="1600" u="none" strike="noStrike">
                          <a:effectLst/>
                        </a:rPr>
                        <a:t>1,250 </a:t>
                      </a:r>
                      <a:endParaRPr lang="en-US" altLang="ja-JP" sz="1600" b="0" i="0" u="none" strike="noStrike">
                        <a:solidFill>
                          <a:srgbClr val="000000"/>
                        </a:solidFill>
                        <a:effectLst/>
                        <a:latin typeface="ＭＳ 明朝"/>
                      </a:endParaRPr>
                    </a:p>
                  </a:txBody>
                  <a:tcPr marL="7348" marR="7348" marT="734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r" fontAlgn="ctr">
                        <a:lnSpc>
                          <a:spcPct val="150000"/>
                        </a:lnSpc>
                        <a:spcBef>
                          <a:spcPts val="600"/>
                        </a:spcBef>
                        <a:spcAft>
                          <a:spcPts val="600"/>
                        </a:spcAft>
                      </a:pPr>
                      <a:r>
                        <a:rPr lang="en-US" altLang="ja-JP" sz="1600" u="none" strike="noStrike">
                          <a:effectLst/>
                        </a:rPr>
                        <a:t>1,230 </a:t>
                      </a:r>
                      <a:endParaRPr lang="en-US" altLang="ja-JP" sz="1600" b="0" i="0" u="none" strike="noStrike">
                        <a:solidFill>
                          <a:srgbClr val="000000"/>
                        </a:solidFill>
                        <a:effectLst/>
                        <a:latin typeface="ＭＳ 明朝"/>
                      </a:endParaRPr>
                    </a:p>
                  </a:txBody>
                  <a:tcPr marL="7348" marR="7348" marT="734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r>
              <a:tr h="136670">
                <a:tc vMerge="1">
                  <a:txBody>
                    <a:bodyPr/>
                    <a:lstStyle/>
                    <a:p>
                      <a:endParaRPr kumimoji="1" lang="ja-JP" altLang="en-US"/>
                    </a:p>
                  </a:txBody>
                  <a:tcPr/>
                </a:tc>
                <a:tc>
                  <a:txBody>
                    <a:bodyPr/>
                    <a:lstStyle/>
                    <a:p>
                      <a:pPr algn="l" fontAlgn="ctr">
                        <a:lnSpc>
                          <a:spcPct val="150000"/>
                        </a:lnSpc>
                      </a:pPr>
                      <a:r>
                        <a:rPr lang="ja-JP" altLang="en-US" sz="1600" u="none" strike="noStrike" dirty="0" smtClean="0">
                          <a:effectLst/>
                        </a:rPr>
                        <a:t> 貨</a:t>
                      </a:r>
                      <a:r>
                        <a:rPr lang="ja-JP" altLang="en-US" sz="1600" u="none" strike="noStrike" dirty="0">
                          <a:effectLst/>
                        </a:rPr>
                        <a:t>客車</a:t>
                      </a:r>
                      <a:endParaRPr lang="ja-JP" altLang="en-US" sz="1600" b="0" i="0" u="none" strike="noStrike" dirty="0">
                        <a:solidFill>
                          <a:srgbClr val="000000"/>
                        </a:solidFill>
                        <a:effectLst/>
                        <a:latin typeface="ＭＳ 明朝"/>
                      </a:endParaRPr>
                    </a:p>
                  </a:txBody>
                  <a:tcPr marL="7348" marR="7348" marT="734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r" fontAlgn="ctr">
                        <a:lnSpc>
                          <a:spcPct val="150000"/>
                        </a:lnSpc>
                        <a:spcBef>
                          <a:spcPts val="600"/>
                        </a:spcBef>
                        <a:spcAft>
                          <a:spcPts val="600"/>
                        </a:spcAft>
                      </a:pPr>
                      <a:r>
                        <a:rPr lang="en-US" altLang="ja-JP" sz="1600" u="none" strike="noStrike" dirty="0">
                          <a:effectLst/>
                        </a:rPr>
                        <a:t>1,860 </a:t>
                      </a:r>
                      <a:endParaRPr lang="en-US" altLang="ja-JP" sz="1600" b="0" i="0" u="none" strike="noStrike" dirty="0">
                        <a:solidFill>
                          <a:srgbClr val="000000"/>
                        </a:solidFill>
                        <a:effectLst/>
                        <a:latin typeface="ＭＳ 明朝"/>
                      </a:endParaRPr>
                    </a:p>
                  </a:txBody>
                  <a:tcPr marL="7348" marR="7348" marT="734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r" fontAlgn="ctr">
                        <a:lnSpc>
                          <a:spcPct val="150000"/>
                        </a:lnSpc>
                        <a:spcBef>
                          <a:spcPts val="600"/>
                        </a:spcBef>
                        <a:spcAft>
                          <a:spcPts val="600"/>
                        </a:spcAft>
                      </a:pPr>
                      <a:r>
                        <a:rPr lang="en-US" altLang="ja-JP" sz="1600" u="none" strike="noStrike">
                          <a:effectLst/>
                        </a:rPr>
                        <a:t>1,850 </a:t>
                      </a:r>
                      <a:endParaRPr lang="en-US" altLang="ja-JP" sz="1600" b="0" i="0" u="none" strike="noStrike">
                        <a:solidFill>
                          <a:srgbClr val="000000"/>
                        </a:solidFill>
                        <a:effectLst/>
                        <a:latin typeface="ＭＳ 明朝"/>
                      </a:endParaRPr>
                    </a:p>
                  </a:txBody>
                  <a:tcPr marL="7348" marR="7348" marT="734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r" fontAlgn="ctr">
                        <a:lnSpc>
                          <a:spcPct val="150000"/>
                        </a:lnSpc>
                        <a:spcBef>
                          <a:spcPts val="600"/>
                        </a:spcBef>
                        <a:spcAft>
                          <a:spcPts val="600"/>
                        </a:spcAft>
                      </a:pPr>
                      <a:r>
                        <a:rPr lang="en-US" altLang="ja-JP" sz="1600" u="none" strike="noStrike">
                          <a:effectLst/>
                        </a:rPr>
                        <a:t>1,660 </a:t>
                      </a:r>
                      <a:endParaRPr lang="en-US" altLang="ja-JP" sz="1600" b="0" i="0" u="none" strike="noStrike">
                        <a:solidFill>
                          <a:srgbClr val="000000"/>
                        </a:solidFill>
                        <a:effectLst/>
                        <a:latin typeface="ＭＳ 明朝"/>
                      </a:endParaRPr>
                    </a:p>
                  </a:txBody>
                  <a:tcPr marL="7348" marR="7348" marT="734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r" fontAlgn="ctr">
                        <a:lnSpc>
                          <a:spcPct val="150000"/>
                        </a:lnSpc>
                        <a:spcBef>
                          <a:spcPts val="600"/>
                        </a:spcBef>
                        <a:spcAft>
                          <a:spcPts val="600"/>
                        </a:spcAft>
                      </a:pPr>
                      <a:r>
                        <a:rPr lang="en-US" altLang="ja-JP" sz="1600" u="none" strike="noStrike" dirty="0">
                          <a:effectLst/>
                        </a:rPr>
                        <a:t>1,770 </a:t>
                      </a:r>
                      <a:endParaRPr lang="en-US" altLang="ja-JP" sz="1600" b="0" i="0" u="none" strike="noStrike" dirty="0">
                        <a:solidFill>
                          <a:srgbClr val="000000"/>
                        </a:solidFill>
                        <a:effectLst/>
                        <a:latin typeface="ＭＳ 明朝"/>
                      </a:endParaRPr>
                    </a:p>
                  </a:txBody>
                  <a:tcPr marL="7348" marR="7348" marT="734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r" fontAlgn="ctr">
                        <a:lnSpc>
                          <a:spcPct val="150000"/>
                        </a:lnSpc>
                        <a:spcBef>
                          <a:spcPts val="600"/>
                        </a:spcBef>
                        <a:spcAft>
                          <a:spcPts val="600"/>
                        </a:spcAft>
                      </a:pPr>
                      <a:r>
                        <a:rPr lang="en-US" altLang="ja-JP" sz="1600" u="none" strike="noStrike" dirty="0">
                          <a:effectLst/>
                        </a:rPr>
                        <a:t>1,700 </a:t>
                      </a:r>
                      <a:endParaRPr lang="en-US" altLang="ja-JP" sz="1600" b="0" i="0" u="none" strike="noStrike" dirty="0">
                        <a:solidFill>
                          <a:srgbClr val="000000"/>
                        </a:solidFill>
                        <a:effectLst/>
                        <a:latin typeface="ＭＳ 明朝"/>
                      </a:endParaRPr>
                    </a:p>
                  </a:txBody>
                  <a:tcPr marL="7348" marR="7348" marT="734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r" fontAlgn="ctr">
                        <a:lnSpc>
                          <a:spcPct val="150000"/>
                        </a:lnSpc>
                        <a:spcBef>
                          <a:spcPts val="600"/>
                        </a:spcBef>
                        <a:spcAft>
                          <a:spcPts val="600"/>
                        </a:spcAft>
                      </a:pPr>
                      <a:r>
                        <a:rPr lang="en-US" altLang="ja-JP" sz="1600" u="none" strike="noStrike" dirty="0">
                          <a:effectLst/>
                        </a:rPr>
                        <a:t>1,680 </a:t>
                      </a:r>
                      <a:endParaRPr lang="en-US" altLang="ja-JP" sz="1600" b="0" i="0" u="none" strike="noStrike" dirty="0">
                        <a:solidFill>
                          <a:srgbClr val="000000"/>
                        </a:solidFill>
                        <a:effectLst/>
                        <a:latin typeface="ＭＳ 明朝"/>
                      </a:endParaRPr>
                    </a:p>
                  </a:txBody>
                  <a:tcPr marL="7348" marR="7348" marT="734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r" fontAlgn="ctr">
                        <a:lnSpc>
                          <a:spcPct val="150000"/>
                        </a:lnSpc>
                        <a:spcBef>
                          <a:spcPts val="600"/>
                        </a:spcBef>
                        <a:spcAft>
                          <a:spcPts val="600"/>
                        </a:spcAft>
                      </a:pPr>
                      <a:r>
                        <a:rPr lang="en-US" altLang="ja-JP" sz="1600" u="none" strike="noStrike" dirty="0">
                          <a:effectLst/>
                        </a:rPr>
                        <a:t>1,680 </a:t>
                      </a:r>
                      <a:endParaRPr lang="en-US" altLang="ja-JP" sz="1600" b="0" i="0" u="none" strike="noStrike" dirty="0">
                        <a:solidFill>
                          <a:srgbClr val="000000"/>
                        </a:solidFill>
                        <a:effectLst/>
                        <a:latin typeface="ＭＳ 明朝"/>
                      </a:endParaRPr>
                    </a:p>
                  </a:txBody>
                  <a:tcPr marL="7348" marR="7348" marT="734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r" fontAlgn="ctr">
                        <a:lnSpc>
                          <a:spcPct val="150000"/>
                        </a:lnSpc>
                        <a:spcBef>
                          <a:spcPts val="600"/>
                        </a:spcBef>
                        <a:spcAft>
                          <a:spcPts val="600"/>
                        </a:spcAft>
                      </a:pPr>
                      <a:r>
                        <a:rPr lang="en-US" altLang="ja-JP" sz="1600" u="none" strike="noStrike" dirty="0">
                          <a:effectLst/>
                        </a:rPr>
                        <a:t>1,700 </a:t>
                      </a:r>
                      <a:endParaRPr lang="en-US" altLang="ja-JP" sz="1600" b="0" i="0" u="none" strike="noStrike" dirty="0">
                        <a:solidFill>
                          <a:srgbClr val="000000"/>
                        </a:solidFill>
                        <a:effectLst/>
                        <a:latin typeface="ＭＳ 明朝"/>
                      </a:endParaRPr>
                    </a:p>
                  </a:txBody>
                  <a:tcPr marL="7348" marR="7348" marT="734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r" fontAlgn="ctr">
                        <a:lnSpc>
                          <a:spcPct val="150000"/>
                        </a:lnSpc>
                        <a:spcBef>
                          <a:spcPts val="600"/>
                        </a:spcBef>
                        <a:spcAft>
                          <a:spcPts val="600"/>
                        </a:spcAft>
                      </a:pPr>
                      <a:r>
                        <a:rPr lang="en-US" altLang="ja-JP" sz="1600" u="none" strike="noStrike" dirty="0">
                          <a:effectLst/>
                        </a:rPr>
                        <a:t>1,830 </a:t>
                      </a:r>
                      <a:endParaRPr lang="en-US" altLang="ja-JP" sz="1600" b="0" i="0" u="none" strike="noStrike" dirty="0">
                        <a:solidFill>
                          <a:srgbClr val="000000"/>
                        </a:solidFill>
                        <a:effectLst/>
                        <a:latin typeface="ＭＳ 明朝"/>
                      </a:endParaRPr>
                    </a:p>
                  </a:txBody>
                  <a:tcPr marL="7348" marR="7348" marT="734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r" fontAlgn="ctr">
                        <a:lnSpc>
                          <a:spcPct val="150000"/>
                        </a:lnSpc>
                        <a:spcBef>
                          <a:spcPts val="600"/>
                        </a:spcBef>
                        <a:spcAft>
                          <a:spcPts val="600"/>
                        </a:spcAft>
                      </a:pPr>
                      <a:r>
                        <a:rPr lang="en-US" altLang="ja-JP" sz="1600" u="none" strike="noStrike">
                          <a:effectLst/>
                        </a:rPr>
                        <a:t>1,800 </a:t>
                      </a:r>
                      <a:endParaRPr lang="en-US" altLang="ja-JP" sz="1600" b="0" i="0" u="none" strike="noStrike">
                        <a:solidFill>
                          <a:srgbClr val="000000"/>
                        </a:solidFill>
                        <a:effectLst/>
                        <a:latin typeface="ＭＳ 明朝"/>
                      </a:endParaRPr>
                    </a:p>
                  </a:txBody>
                  <a:tcPr marL="7348" marR="7348" marT="734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r>
              <a:tr h="136670">
                <a:tc vMerge="1">
                  <a:txBody>
                    <a:bodyPr/>
                    <a:lstStyle/>
                    <a:p>
                      <a:endParaRPr kumimoji="1" lang="ja-JP" altLang="en-US"/>
                    </a:p>
                  </a:txBody>
                  <a:tcPr/>
                </a:tc>
                <a:tc>
                  <a:txBody>
                    <a:bodyPr/>
                    <a:lstStyle/>
                    <a:p>
                      <a:pPr algn="ctr" fontAlgn="ctr">
                        <a:lnSpc>
                          <a:spcPct val="150000"/>
                        </a:lnSpc>
                      </a:pPr>
                      <a:r>
                        <a:rPr lang="ja-JP" altLang="en-US" sz="1600" u="none" strike="noStrike" dirty="0">
                          <a:effectLst/>
                        </a:rPr>
                        <a:t>計</a:t>
                      </a:r>
                      <a:endParaRPr lang="ja-JP" altLang="en-US" sz="1600" b="0" i="0" u="none" strike="noStrike" dirty="0">
                        <a:solidFill>
                          <a:srgbClr val="000000"/>
                        </a:solidFill>
                        <a:effectLst/>
                        <a:latin typeface="ＭＳ 明朝"/>
                      </a:endParaRPr>
                    </a:p>
                  </a:txBody>
                  <a:tcPr marL="7348" marR="7348" marT="734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r" fontAlgn="ctr">
                        <a:lnSpc>
                          <a:spcPct val="150000"/>
                        </a:lnSpc>
                        <a:spcBef>
                          <a:spcPts val="600"/>
                        </a:spcBef>
                        <a:spcAft>
                          <a:spcPts val="600"/>
                        </a:spcAft>
                      </a:pPr>
                      <a:r>
                        <a:rPr lang="en-US" altLang="ja-JP" sz="1600" u="none" strike="noStrike" dirty="0">
                          <a:effectLst/>
                        </a:rPr>
                        <a:t>5,450 </a:t>
                      </a:r>
                      <a:endParaRPr lang="en-US" altLang="ja-JP" sz="1600" b="0" i="0" u="none" strike="noStrike" dirty="0">
                        <a:solidFill>
                          <a:srgbClr val="000000"/>
                        </a:solidFill>
                        <a:effectLst/>
                        <a:latin typeface="ＭＳ 明朝"/>
                      </a:endParaRPr>
                    </a:p>
                  </a:txBody>
                  <a:tcPr marL="7348" marR="7348"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r" fontAlgn="ctr">
                        <a:lnSpc>
                          <a:spcPct val="150000"/>
                        </a:lnSpc>
                        <a:spcBef>
                          <a:spcPts val="600"/>
                        </a:spcBef>
                        <a:spcAft>
                          <a:spcPts val="600"/>
                        </a:spcAft>
                      </a:pPr>
                      <a:r>
                        <a:rPr lang="en-US" altLang="ja-JP" sz="1600" u="none" strike="noStrike" dirty="0">
                          <a:effectLst/>
                        </a:rPr>
                        <a:t>5,440 </a:t>
                      </a:r>
                      <a:endParaRPr lang="en-US" altLang="ja-JP" sz="1600" b="0" i="0" u="none" strike="noStrike" dirty="0">
                        <a:solidFill>
                          <a:srgbClr val="000000"/>
                        </a:solidFill>
                        <a:effectLst/>
                        <a:latin typeface="ＭＳ 明朝"/>
                      </a:endParaRPr>
                    </a:p>
                  </a:txBody>
                  <a:tcPr marL="7348" marR="7348"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r" fontAlgn="ctr">
                        <a:lnSpc>
                          <a:spcPct val="150000"/>
                        </a:lnSpc>
                        <a:spcBef>
                          <a:spcPts val="600"/>
                        </a:spcBef>
                        <a:spcAft>
                          <a:spcPts val="600"/>
                        </a:spcAft>
                      </a:pPr>
                      <a:r>
                        <a:rPr lang="en-US" altLang="ja-JP" sz="1600" u="none" strike="noStrike" dirty="0">
                          <a:effectLst/>
                        </a:rPr>
                        <a:t>5,400 </a:t>
                      </a:r>
                      <a:endParaRPr lang="en-US" altLang="ja-JP" sz="1600" b="0" i="0" u="none" strike="noStrike" dirty="0">
                        <a:solidFill>
                          <a:srgbClr val="000000"/>
                        </a:solidFill>
                        <a:effectLst/>
                        <a:latin typeface="ＭＳ 明朝"/>
                      </a:endParaRPr>
                    </a:p>
                  </a:txBody>
                  <a:tcPr marL="7348" marR="7348" marT="734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r" fontAlgn="ctr">
                        <a:lnSpc>
                          <a:spcPct val="150000"/>
                        </a:lnSpc>
                        <a:spcBef>
                          <a:spcPts val="600"/>
                        </a:spcBef>
                        <a:spcAft>
                          <a:spcPts val="600"/>
                        </a:spcAft>
                      </a:pPr>
                      <a:r>
                        <a:rPr lang="en-US" altLang="ja-JP" sz="1600" u="none" strike="noStrike">
                          <a:effectLst/>
                        </a:rPr>
                        <a:t>5,350 </a:t>
                      </a:r>
                      <a:endParaRPr lang="en-US" altLang="ja-JP" sz="1600" b="0" i="0" u="none" strike="noStrike">
                        <a:solidFill>
                          <a:srgbClr val="000000"/>
                        </a:solidFill>
                        <a:effectLst/>
                        <a:latin typeface="ＭＳ 明朝"/>
                      </a:endParaRPr>
                    </a:p>
                  </a:txBody>
                  <a:tcPr marL="7348" marR="7348" marT="734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r" fontAlgn="ctr">
                        <a:lnSpc>
                          <a:spcPct val="150000"/>
                        </a:lnSpc>
                        <a:spcBef>
                          <a:spcPts val="600"/>
                        </a:spcBef>
                        <a:spcAft>
                          <a:spcPts val="600"/>
                        </a:spcAft>
                      </a:pPr>
                      <a:r>
                        <a:rPr lang="en-US" altLang="ja-JP" sz="1600" u="none" strike="noStrike" dirty="0">
                          <a:effectLst/>
                        </a:rPr>
                        <a:t>5,320 </a:t>
                      </a:r>
                      <a:endParaRPr lang="en-US" altLang="ja-JP" sz="1600" b="0" i="0" u="none" strike="noStrike" dirty="0">
                        <a:solidFill>
                          <a:srgbClr val="000000"/>
                        </a:solidFill>
                        <a:effectLst/>
                        <a:latin typeface="ＭＳ 明朝"/>
                      </a:endParaRPr>
                    </a:p>
                  </a:txBody>
                  <a:tcPr marL="7348" marR="7348" marT="734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r" fontAlgn="ctr">
                        <a:lnSpc>
                          <a:spcPct val="150000"/>
                        </a:lnSpc>
                        <a:spcBef>
                          <a:spcPts val="600"/>
                        </a:spcBef>
                        <a:spcAft>
                          <a:spcPts val="600"/>
                        </a:spcAft>
                      </a:pPr>
                      <a:r>
                        <a:rPr lang="en-US" altLang="ja-JP" sz="1600" u="none" strike="noStrike" dirty="0">
                          <a:effectLst/>
                        </a:rPr>
                        <a:t>5,280 </a:t>
                      </a:r>
                      <a:endParaRPr lang="en-US" altLang="ja-JP" sz="1600" b="0" i="0" u="none" strike="noStrike" dirty="0">
                        <a:solidFill>
                          <a:srgbClr val="000000"/>
                        </a:solidFill>
                        <a:effectLst/>
                        <a:latin typeface="ＭＳ 明朝"/>
                      </a:endParaRPr>
                    </a:p>
                  </a:txBody>
                  <a:tcPr marL="7348" marR="7348" marT="734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r" fontAlgn="ctr">
                        <a:lnSpc>
                          <a:spcPct val="150000"/>
                        </a:lnSpc>
                        <a:spcBef>
                          <a:spcPts val="600"/>
                        </a:spcBef>
                        <a:spcAft>
                          <a:spcPts val="600"/>
                        </a:spcAft>
                      </a:pPr>
                      <a:r>
                        <a:rPr lang="en-US" altLang="ja-JP" sz="1600" u="none" strike="noStrike" dirty="0">
                          <a:effectLst/>
                        </a:rPr>
                        <a:t>5,280 </a:t>
                      </a:r>
                      <a:endParaRPr lang="en-US" altLang="ja-JP" sz="1600" b="0" i="0" u="none" strike="noStrike" dirty="0">
                        <a:solidFill>
                          <a:srgbClr val="000000"/>
                        </a:solidFill>
                        <a:effectLst/>
                        <a:latin typeface="ＭＳ 明朝"/>
                      </a:endParaRPr>
                    </a:p>
                  </a:txBody>
                  <a:tcPr marL="7348" marR="7348" marT="734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r" fontAlgn="ctr">
                        <a:lnSpc>
                          <a:spcPct val="150000"/>
                        </a:lnSpc>
                        <a:spcBef>
                          <a:spcPts val="600"/>
                        </a:spcBef>
                        <a:spcAft>
                          <a:spcPts val="600"/>
                        </a:spcAft>
                      </a:pPr>
                      <a:r>
                        <a:rPr lang="en-US" altLang="ja-JP" sz="1600" u="none" strike="noStrike" dirty="0">
                          <a:effectLst/>
                        </a:rPr>
                        <a:t>5,310 </a:t>
                      </a:r>
                      <a:endParaRPr lang="en-US" altLang="ja-JP" sz="1600" b="0" i="0" u="none" strike="noStrike" dirty="0">
                        <a:solidFill>
                          <a:srgbClr val="000000"/>
                        </a:solidFill>
                        <a:effectLst/>
                        <a:latin typeface="ＭＳ 明朝"/>
                      </a:endParaRPr>
                    </a:p>
                  </a:txBody>
                  <a:tcPr marL="7348" marR="7348" marT="734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r" fontAlgn="ctr">
                        <a:lnSpc>
                          <a:spcPct val="150000"/>
                        </a:lnSpc>
                        <a:spcBef>
                          <a:spcPts val="600"/>
                        </a:spcBef>
                        <a:spcAft>
                          <a:spcPts val="600"/>
                        </a:spcAft>
                      </a:pPr>
                      <a:r>
                        <a:rPr lang="en-US" altLang="ja-JP" sz="1600" u="none" strike="noStrike" dirty="0">
                          <a:effectLst/>
                        </a:rPr>
                        <a:t>5,370 </a:t>
                      </a:r>
                      <a:endParaRPr lang="en-US" altLang="ja-JP" sz="1600" b="0" i="0" u="none" strike="noStrike" dirty="0">
                        <a:solidFill>
                          <a:srgbClr val="000000"/>
                        </a:solidFill>
                        <a:effectLst/>
                        <a:latin typeface="ＭＳ 明朝"/>
                      </a:endParaRPr>
                    </a:p>
                  </a:txBody>
                  <a:tcPr marL="7348" marR="7348" marT="734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r" fontAlgn="ctr">
                        <a:lnSpc>
                          <a:spcPct val="150000"/>
                        </a:lnSpc>
                        <a:spcBef>
                          <a:spcPts val="600"/>
                        </a:spcBef>
                        <a:spcAft>
                          <a:spcPts val="600"/>
                        </a:spcAft>
                      </a:pPr>
                      <a:r>
                        <a:rPr lang="en-US" altLang="ja-JP" sz="1600" u="none" strike="noStrike">
                          <a:effectLst/>
                        </a:rPr>
                        <a:t>5,280 </a:t>
                      </a:r>
                      <a:endParaRPr lang="en-US" altLang="ja-JP" sz="1600" b="0" i="0" u="none" strike="noStrike">
                        <a:solidFill>
                          <a:srgbClr val="000000"/>
                        </a:solidFill>
                        <a:effectLst/>
                        <a:latin typeface="ＭＳ 明朝"/>
                      </a:endParaRPr>
                    </a:p>
                  </a:txBody>
                  <a:tcPr marL="7348" marR="7348" marT="734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r>
              <a:tr h="136670">
                <a:tc rowSpan="3">
                  <a:txBody>
                    <a:bodyPr/>
                    <a:lstStyle/>
                    <a:p>
                      <a:pPr algn="ctr" fontAlgn="ctr"/>
                      <a:r>
                        <a:rPr lang="ja-JP" altLang="en-US" sz="1600" u="none" strike="noStrike" dirty="0">
                          <a:effectLst/>
                        </a:rPr>
                        <a:t>大型貨物系</a:t>
                      </a:r>
                      <a:endParaRPr lang="ja-JP" altLang="en-US" sz="1600" b="0" i="0" u="none" strike="noStrike" dirty="0">
                        <a:solidFill>
                          <a:srgbClr val="000000"/>
                        </a:solidFill>
                        <a:effectLst/>
                        <a:latin typeface="ＭＳ 明朝"/>
                      </a:endParaRPr>
                    </a:p>
                  </a:txBody>
                  <a:tcPr marL="7348" marR="7348" marT="7348" marB="0" vert="eaVert"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l" fontAlgn="ctr">
                        <a:lnSpc>
                          <a:spcPct val="150000"/>
                        </a:lnSpc>
                      </a:pPr>
                      <a:r>
                        <a:rPr lang="ja-JP" altLang="en-US" sz="1600" u="none" strike="noStrike" dirty="0" smtClean="0">
                          <a:effectLst/>
                        </a:rPr>
                        <a:t> 普通</a:t>
                      </a:r>
                      <a:r>
                        <a:rPr lang="ja-JP" altLang="en-US" sz="1600" u="none" strike="noStrike" dirty="0">
                          <a:effectLst/>
                        </a:rPr>
                        <a:t>貨物車</a:t>
                      </a:r>
                      <a:endParaRPr lang="ja-JP" altLang="en-US" sz="1600" b="0" i="0" u="none" strike="noStrike" dirty="0">
                        <a:solidFill>
                          <a:srgbClr val="000000"/>
                        </a:solidFill>
                        <a:effectLst/>
                        <a:latin typeface="ＭＳ 明朝"/>
                      </a:endParaRPr>
                    </a:p>
                  </a:txBody>
                  <a:tcPr marL="7348" marR="7348" marT="734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r" fontAlgn="ctr">
                        <a:lnSpc>
                          <a:spcPct val="150000"/>
                        </a:lnSpc>
                        <a:spcBef>
                          <a:spcPts val="600"/>
                        </a:spcBef>
                        <a:spcAft>
                          <a:spcPts val="600"/>
                        </a:spcAft>
                      </a:pPr>
                      <a:r>
                        <a:rPr lang="en-US" altLang="ja-JP" sz="1600" u="none" strike="noStrike">
                          <a:effectLst/>
                        </a:rPr>
                        <a:t>2,850 </a:t>
                      </a:r>
                      <a:endParaRPr lang="en-US" altLang="ja-JP" sz="1600" b="0" i="0" u="none" strike="noStrike">
                        <a:solidFill>
                          <a:srgbClr val="000000"/>
                        </a:solidFill>
                        <a:effectLst/>
                        <a:latin typeface="ＭＳ 明朝"/>
                      </a:endParaRPr>
                    </a:p>
                  </a:txBody>
                  <a:tcPr marL="7348" marR="7348" marT="734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r" fontAlgn="ctr">
                        <a:lnSpc>
                          <a:spcPct val="150000"/>
                        </a:lnSpc>
                        <a:spcBef>
                          <a:spcPts val="600"/>
                        </a:spcBef>
                        <a:spcAft>
                          <a:spcPts val="600"/>
                        </a:spcAft>
                      </a:pPr>
                      <a:r>
                        <a:rPr lang="en-US" altLang="ja-JP" sz="1600" u="none" strike="noStrike">
                          <a:effectLst/>
                        </a:rPr>
                        <a:t>2,780 </a:t>
                      </a:r>
                      <a:endParaRPr lang="en-US" altLang="ja-JP" sz="1600" b="0" i="0" u="none" strike="noStrike">
                        <a:solidFill>
                          <a:srgbClr val="000000"/>
                        </a:solidFill>
                        <a:effectLst/>
                        <a:latin typeface="ＭＳ 明朝"/>
                      </a:endParaRPr>
                    </a:p>
                  </a:txBody>
                  <a:tcPr marL="7348" marR="7348" marT="734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r" fontAlgn="ctr">
                        <a:lnSpc>
                          <a:spcPct val="150000"/>
                        </a:lnSpc>
                        <a:spcBef>
                          <a:spcPts val="600"/>
                        </a:spcBef>
                        <a:spcAft>
                          <a:spcPts val="600"/>
                        </a:spcAft>
                      </a:pPr>
                      <a:r>
                        <a:rPr lang="en-US" altLang="ja-JP" sz="1600" u="none" strike="noStrike">
                          <a:effectLst/>
                        </a:rPr>
                        <a:t>2,770 </a:t>
                      </a:r>
                      <a:endParaRPr lang="en-US" altLang="ja-JP" sz="1600" b="0" i="0" u="none" strike="noStrike">
                        <a:solidFill>
                          <a:srgbClr val="000000"/>
                        </a:solidFill>
                        <a:effectLst/>
                        <a:latin typeface="ＭＳ 明朝"/>
                      </a:endParaRPr>
                    </a:p>
                  </a:txBody>
                  <a:tcPr marL="7348" marR="7348" marT="734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r" fontAlgn="ctr">
                        <a:lnSpc>
                          <a:spcPct val="150000"/>
                        </a:lnSpc>
                        <a:spcBef>
                          <a:spcPts val="600"/>
                        </a:spcBef>
                        <a:spcAft>
                          <a:spcPts val="600"/>
                        </a:spcAft>
                      </a:pPr>
                      <a:r>
                        <a:rPr lang="en-US" altLang="ja-JP" sz="1600" u="none" strike="noStrike" dirty="0">
                          <a:effectLst/>
                        </a:rPr>
                        <a:t>2,660 </a:t>
                      </a:r>
                      <a:endParaRPr lang="en-US" altLang="ja-JP" sz="1600" b="0" i="0" u="none" strike="noStrike" dirty="0">
                        <a:solidFill>
                          <a:srgbClr val="000000"/>
                        </a:solidFill>
                        <a:effectLst/>
                        <a:latin typeface="ＭＳ 明朝"/>
                      </a:endParaRPr>
                    </a:p>
                  </a:txBody>
                  <a:tcPr marL="7348" marR="7348" marT="734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r" fontAlgn="ctr">
                        <a:lnSpc>
                          <a:spcPct val="150000"/>
                        </a:lnSpc>
                        <a:spcBef>
                          <a:spcPts val="600"/>
                        </a:spcBef>
                        <a:spcAft>
                          <a:spcPts val="600"/>
                        </a:spcAft>
                      </a:pPr>
                      <a:r>
                        <a:rPr lang="en-US" altLang="ja-JP" sz="1600" u="none" strike="noStrike" dirty="0">
                          <a:effectLst/>
                        </a:rPr>
                        <a:t>2,660 </a:t>
                      </a:r>
                      <a:endParaRPr lang="en-US" altLang="ja-JP" sz="1600" b="0" i="0" u="none" strike="noStrike" dirty="0">
                        <a:solidFill>
                          <a:srgbClr val="000000"/>
                        </a:solidFill>
                        <a:effectLst/>
                        <a:latin typeface="ＭＳ 明朝"/>
                      </a:endParaRPr>
                    </a:p>
                  </a:txBody>
                  <a:tcPr marL="7348" marR="7348" marT="734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r" fontAlgn="ctr">
                        <a:lnSpc>
                          <a:spcPct val="150000"/>
                        </a:lnSpc>
                        <a:spcBef>
                          <a:spcPts val="600"/>
                        </a:spcBef>
                        <a:spcAft>
                          <a:spcPts val="600"/>
                        </a:spcAft>
                      </a:pPr>
                      <a:r>
                        <a:rPr lang="en-US" altLang="ja-JP" sz="1600" u="none" strike="noStrike" dirty="0">
                          <a:effectLst/>
                        </a:rPr>
                        <a:t>2,660 </a:t>
                      </a:r>
                      <a:endParaRPr lang="en-US" altLang="ja-JP" sz="1600" b="0" i="0" u="none" strike="noStrike" dirty="0">
                        <a:solidFill>
                          <a:srgbClr val="000000"/>
                        </a:solidFill>
                        <a:effectLst/>
                        <a:latin typeface="ＭＳ 明朝"/>
                      </a:endParaRPr>
                    </a:p>
                  </a:txBody>
                  <a:tcPr marL="7348" marR="7348" marT="734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r" fontAlgn="ctr">
                        <a:lnSpc>
                          <a:spcPct val="150000"/>
                        </a:lnSpc>
                        <a:spcBef>
                          <a:spcPts val="600"/>
                        </a:spcBef>
                        <a:spcAft>
                          <a:spcPts val="600"/>
                        </a:spcAft>
                      </a:pPr>
                      <a:r>
                        <a:rPr lang="en-US" altLang="ja-JP" sz="1600" u="none" strike="noStrike" dirty="0">
                          <a:effectLst/>
                        </a:rPr>
                        <a:t>2,670 </a:t>
                      </a:r>
                      <a:endParaRPr lang="en-US" altLang="ja-JP" sz="1600" b="0" i="0" u="none" strike="noStrike" dirty="0">
                        <a:solidFill>
                          <a:srgbClr val="000000"/>
                        </a:solidFill>
                        <a:effectLst/>
                        <a:latin typeface="ＭＳ 明朝"/>
                      </a:endParaRPr>
                    </a:p>
                  </a:txBody>
                  <a:tcPr marL="7348" marR="7348" marT="734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r" fontAlgn="ctr">
                        <a:lnSpc>
                          <a:spcPct val="150000"/>
                        </a:lnSpc>
                        <a:spcBef>
                          <a:spcPts val="600"/>
                        </a:spcBef>
                        <a:spcAft>
                          <a:spcPts val="600"/>
                        </a:spcAft>
                      </a:pPr>
                      <a:r>
                        <a:rPr lang="en-US" altLang="ja-JP" sz="1600" u="none" strike="noStrike" dirty="0">
                          <a:effectLst/>
                        </a:rPr>
                        <a:t>2,730 </a:t>
                      </a:r>
                      <a:endParaRPr lang="en-US" altLang="ja-JP" sz="1600" b="0" i="0" u="none" strike="noStrike" dirty="0">
                        <a:solidFill>
                          <a:srgbClr val="000000"/>
                        </a:solidFill>
                        <a:effectLst/>
                        <a:latin typeface="ＭＳ 明朝"/>
                      </a:endParaRPr>
                    </a:p>
                  </a:txBody>
                  <a:tcPr marL="7348" marR="7348" marT="734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r" fontAlgn="ctr">
                        <a:lnSpc>
                          <a:spcPct val="150000"/>
                        </a:lnSpc>
                        <a:spcBef>
                          <a:spcPts val="600"/>
                        </a:spcBef>
                        <a:spcAft>
                          <a:spcPts val="600"/>
                        </a:spcAft>
                      </a:pPr>
                      <a:r>
                        <a:rPr lang="en-US" altLang="ja-JP" sz="1600" u="none" strike="noStrike" dirty="0">
                          <a:effectLst/>
                        </a:rPr>
                        <a:t>2,760 </a:t>
                      </a:r>
                      <a:endParaRPr lang="en-US" altLang="ja-JP" sz="1600" b="0" i="0" u="none" strike="noStrike" dirty="0">
                        <a:solidFill>
                          <a:srgbClr val="000000"/>
                        </a:solidFill>
                        <a:effectLst/>
                        <a:latin typeface="ＭＳ 明朝"/>
                      </a:endParaRPr>
                    </a:p>
                  </a:txBody>
                  <a:tcPr marL="7348" marR="7348" marT="734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r" fontAlgn="ctr">
                        <a:lnSpc>
                          <a:spcPct val="150000"/>
                        </a:lnSpc>
                        <a:spcBef>
                          <a:spcPts val="600"/>
                        </a:spcBef>
                        <a:spcAft>
                          <a:spcPts val="600"/>
                        </a:spcAft>
                      </a:pPr>
                      <a:r>
                        <a:rPr lang="en-US" altLang="ja-JP" sz="1600" u="none" strike="noStrike">
                          <a:effectLst/>
                        </a:rPr>
                        <a:t>2,740 </a:t>
                      </a:r>
                      <a:endParaRPr lang="en-US" altLang="ja-JP" sz="1600" b="0" i="0" u="none" strike="noStrike">
                        <a:solidFill>
                          <a:srgbClr val="000000"/>
                        </a:solidFill>
                        <a:effectLst/>
                        <a:latin typeface="ＭＳ 明朝"/>
                      </a:endParaRPr>
                    </a:p>
                  </a:txBody>
                  <a:tcPr marL="7348" marR="7348" marT="734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r>
              <a:tr h="136670">
                <a:tc vMerge="1">
                  <a:txBody>
                    <a:bodyPr/>
                    <a:lstStyle/>
                    <a:p>
                      <a:endParaRPr kumimoji="1" lang="ja-JP" altLang="en-US"/>
                    </a:p>
                  </a:txBody>
                  <a:tcPr/>
                </a:tc>
                <a:tc>
                  <a:txBody>
                    <a:bodyPr/>
                    <a:lstStyle/>
                    <a:p>
                      <a:pPr algn="l" fontAlgn="ctr">
                        <a:lnSpc>
                          <a:spcPct val="150000"/>
                        </a:lnSpc>
                      </a:pPr>
                      <a:r>
                        <a:rPr lang="ja-JP" altLang="en-US" sz="1600" u="none" strike="noStrike" dirty="0" smtClean="0">
                          <a:effectLst/>
                        </a:rPr>
                        <a:t> 特種</a:t>
                      </a:r>
                      <a:r>
                        <a:rPr lang="en-US" altLang="ja-JP" sz="1600" u="none" strike="noStrike" dirty="0">
                          <a:effectLst/>
                        </a:rPr>
                        <a:t>(</a:t>
                      </a:r>
                      <a:r>
                        <a:rPr lang="ja-JP" altLang="en-US" sz="1600" u="none" strike="noStrike" dirty="0">
                          <a:effectLst/>
                        </a:rPr>
                        <a:t>殊</a:t>
                      </a:r>
                      <a:r>
                        <a:rPr lang="en-US" altLang="ja-JP" sz="1600" u="none" strike="noStrike" dirty="0">
                          <a:effectLst/>
                        </a:rPr>
                        <a:t>)</a:t>
                      </a:r>
                      <a:r>
                        <a:rPr lang="ja-JP" altLang="en-US" sz="1600" u="none" strike="noStrike" dirty="0">
                          <a:effectLst/>
                        </a:rPr>
                        <a:t>車</a:t>
                      </a:r>
                      <a:endParaRPr lang="ja-JP" altLang="en-US" sz="1600" b="0" i="0" u="none" strike="noStrike" dirty="0">
                        <a:solidFill>
                          <a:srgbClr val="000000"/>
                        </a:solidFill>
                        <a:effectLst/>
                        <a:latin typeface="ＭＳ 明朝"/>
                      </a:endParaRPr>
                    </a:p>
                  </a:txBody>
                  <a:tcPr marL="7348" marR="7348" marT="734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r" fontAlgn="ctr">
                        <a:lnSpc>
                          <a:spcPct val="150000"/>
                        </a:lnSpc>
                        <a:spcBef>
                          <a:spcPts val="600"/>
                        </a:spcBef>
                        <a:spcAft>
                          <a:spcPts val="600"/>
                        </a:spcAft>
                      </a:pPr>
                      <a:r>
                        <a:rPr lang="en-US" altLang="ja-JP" sz="1600" u="none" strike="noStrike">
                          <a:effectLst/>
                        </a:rPr>
                        <a:t>930 </a:t>
                      </a:r>
                      <a:endParaRPr lang="en-US" altLang="ja-JP" sz="1600" b="0" i="0" u="none" strike="noStrike">
                        <a:solidFill>
                          <a:srgbClr val="000000"/>
                        </a:solidFill>
                        <a:effectLst/>
                        <a:latin typeface="ＭＳ 明朝"/>
                      </a:endParaRPr>
                    </a:p>
                  </a:txBody>
                  <a:tcPr marL="7348" marR="7348" marT="734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r" fontAlgn="ctr">
                        <a:lnSpc>
                          <a:spcPct val="150000"/>
                        </a:lnSpc>
                        <a:spcBef>
                          <a:spcPts val="600"/>
                        </a:spcBef>
                        <a:spcAft>
                          <a:spcPts val="600"/>
                        </a:spcAft>
                      </a:pPr>
                      <a:r>
                        <a:rPr lang="en-US" altLang="ja-JP" sz="1600" u="none" strike="noStrike">
                          <a:effectLst/>
                        </a:rPr>
                        <a:t>910 </a:t>
                      </a:r>
                      <a:endParaRPr lang="en-US" altLang="ja-JP" sz="1600" b="0" i="0" u="none" strike="noStrike">
                        <a:solidFill>
                          <a:srgbClr val="000000"/>
                        </a:solidFill>
                        <a:effectLst/>
                        <a:latin typeface="ＭＳ 明朝"/>
                      </a:endParaRPr>
                    </a:p>
                  </a:txBody>
                  <a:tcPr marL="7348" marR="7348" marT="734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r" fontAlgn="ctr">
                        <a:lnSpc>
                          <a:spcPct val="150000"/>
                        </a:lnSpc>
                        <a:spcBef>
                          <a:spcPts val="600"/>
                        </a:spcBef>
                        <a:spcAft>
                          <a:spcPts val="600"/>
                        </a:spcAft>
                      </a:pPr>
                      <a:r>
                        <a:rPr lang="en-US" altLang="ja-JP" sz="1600" u="none" strike="noStrike">
                          <a:effectLst/>
                        </a:rPr>
                        <a:t>860 </a:t>
                      </a:r>
                      <a:endParaRPr lang="en-US" altLang="ja-JP" sz="1600" b="0" i="0" u="none" strike="noStrike">
                        <a:solidFill>
                          <a:srgbClr val="000000"/>
                        </a:solidFill>
                        <a:effectLst/>
                        <a:latin typeface="ＭＳ 明朝"/>
                      </a:endParaRPr>
                    </a:p>
                  </a:txBody>
                  <a:tcPr marL="7348" marR="7348" marT="734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r" fontAlgn="ctr">
                        <a:lnSpc>
                          <a:spcPct val="150000"/>
                        </a:lnSpc>
                        <a:spcBef>
                          <a:spcPts val="600"/>
                        </a:spcBef>
                        <a:spcAft>
                          <a:spcPts val="600"/>
                        </a:spcAft>
                      </a:pPr>
                      <a:r>
                        <a:rPr lang="en-US" altLang="ja-JP" sz="1600" b="1" i="1" u="none" strike="noStrike" dirty="0">
                          <a:solidFill>
                            <a:srgbClr val="FF0000"/>
                          </a:solidFill>
                          <a:effectLst/>
                        </a:rPr>
                        <a:t>940 </a:t>
                      </a:r>
                      <a:endParaRPr lang="en-US" altLang="ja-JP" sz="1600" b="1" i="1" u="none" strike="noStrike" dirty="0">
                        <a:solidFill>
                          <a:srgbClr val="FF0000"/>
                        </a:solidFill>
                        <a:effectLst/>
                        <a:latin typeface="ＭＳ 明朝"/>
                      </a:endParaRPr>
                    </a:p>
                  </a:txBody>
                  <a:tcPr marL="7348" marR="7348" marT="734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r" fontAlgn="ctr">
                        <a:lnSpc>
                          <a:spcPct val="150000"/>
                        </a:lnSpc>
                        <a:spcBef>
                          <a:spcPts val="600"/>
                        </a:spcBef>
                        <a:spcAft>
                          <a:spcPts val="600"/>
                        </a:spcAft>
                      </a:pPr>
                      <a:r>
                        <a:rPr lang="en-US" altLang="ja-JP" sz="1600" b="1" i="1" u="none" strike="noStrike" dirty="0">
                          <a:solidFill>
                            <a:srgbClr val="FF0000"/>
                          </a:solidFill>
                          <a:effectLst/>
                        </a:rPr>
                        <a:t>940 </a:t>
                      </a:r>
                      <a:endParaRPr lang="en-US" altLang="ja-JP" sz="1600" b="1" i="1" u="none" strike="noStrike" dirty="0">
                        <a:solidFill>
                          <a:srgbClr val="FF0000"/>
                        </a:solidFill>
                        <a:effectLst/>
                        <a:latin typeface="ＭＳ 明朝"/>
                      </a:endParaRPr>
                    </a:p>
                  </a:txBody>
                  <a:tcPr marL="7348" marR="7348" marT="734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r" fontAlgn="ctr">
                        <a:lnSpc>
                          <a:spcPct val="150000"/>
                        </a:lnSpc>
                        <a:spcBef>
                          <a:spcPts val="600"/>
                        </a:spcBef>
                        <a:spcAft>
                          <a:spcPts val="600"/>
                        </a:spcAft>
                      </a:pPr>
                      <a:r>
                        <a:rPr lang="en-US" altLang="ja-JP" sz="1600" u="none" strike="noStrike">
                          <a:effectLst/>
                        </a:rPr>
                        <a:t>910 </a:t>
                      </a:r>
                      <a:endParaRPr lang="en-US" altLang="ja-JP" sz="1600" b="0" i="0" u="none" strike="noStrike">
                        <a:solidFill>
                          <a:srgbClr val="000000"/>
                        </a:solidFill>
                        <a:effectLst/>
                        <a:latin typeface="ＭＳ 明朝"/>
                      </a:endParaRPr>
                    </a:p>
                  </a:txBody>
                  <a:tcPr marL="7348" marR="7348" marT="734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r" fontAlgn="ctr">
                        <a:lnSpc>
                          <a:spcPct val="150000"/>
                        </a:lnSpc>
                        <a:spcBef>
                          <a:spcPts val="600"/>
                        </a:spcBef>
                        <a:spcAft>
                          <a:spcPts val="600"/>
                        </a:spcAft>
                      </a:pPr>
                      <a:r>
                        <a:rPr lang="en-US" altLang="ja-JP" sz="1600" u="none" strike="noStrike" dirty="0">
                          <a:effectLst/>
                        </a:rPr>
                        <a:t>890 </a:t>
                      </a:r>
                      <a:endParaRPr lang="en-US" altLang="ja-JP" sz="1600" b="0" i="0" u="none" strike="noStrike" dirty="0">
                        <a:solidFill>
                          <a:srgbClr val="000000"/>
                        </a:solidFill>
                        <a:effectLst/>
                        <a:latin typeface="ＭＳ 明朝"/>
                      </a:endParaRPr>
                    </a:p>
                  </a:txBody>
                  <a:tcPr marL="7348" marR="7348" marT="734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r" fontAlgn="ctr">
                        <a:lnSpc>
                          <a:spcPct val="150000"/>
                        </a:lnSpc>
                        <a:spcBef>
                          <a:spcPts val="600"/>
                        </a:spcBef>
                        <a:spcAft>
                          <a:spcPts val="600"/>
                        </a:spcAft>
                      </a:pPr>
                      <a:r>
                        <a:rPr lang="en-US" altLang="ja-JP" sz="1600" b="1" i="1" u="none" strike="noStrike" dirty="0">
                          <a:solidFill>
                            <a:srgbClr val="FF0000"/>
                          </a:solidFill>
                          <a:effectLst/>
                        </a:rPr>
                        <a:t>1,040</a:t>
                      </a:r>
                      <a:r>
                        <a:rPr lang="en-US" altLang="ja-JP" sz="1600" b="1" i="1" u="none" strike="noStrike" dirty="0">
                          <a:effectLst/>
                        </a:rPr>
                        <a:t> </a:t>
                      </a:r>
                      <a:endParaRPr lang="en-US" altLang="ja-JP" sz="1600" b="1" i="1" u="none" strike="noStrike" dirty="0">
                        <a:solidFill>
                          <a:srgbClr val="000000"/>
                        </a:solidFill>
                        <a:effectLst/>
                        <a:latin typeface="ＭＳ 明朝"/>
                      </a:endParaRPr>
                    </a:p>
                  </a:txBody>
                  <a:tcPr marL="7348" marR="7348" marT="734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r" fontAlgn="ctr">
                        <a:lnSpc>
                          <a:spcPct val="150000"/>
                        </a:lnSpc>
                        <a:spcBef>
                          <a:spcPts val="600"/>
                        </a:spcBef>
                        <a:spcAft>
                          <a:spcPts val="600"/>
                        </a:spcAft>
                      </a:pPr>
                      <a:r>
                        <a:rPr lang="en-US" altLang="ja-JP" sz="1600" u="none" strike="noStrike" dirty="0">
                          <a:effectLst/>
                        </a:rPr>
                        <a:t>900 </a:t>
                      </a:r>
                      <a:endParaRPr lang="en-US" altLang="ja-JP" sz="1600" b="0" i="0" u="none" strike="noStrike" dirty="0">
                        <a:solidFill>
                          <a:srgbClr val="000000"/>
                        </a:solidFill>
                        <a:effectLst/>
                        <a:latin typeface="ＭＳ 明朝"/>
                      </a:endParaRPr>
                    </a:p>
                  </a:txBody>
                  <a:tcPr marL="7348" marR="7348" marT="734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r" fontAlgn="ctr">
                        <a:lnSpc>
                          <a:spcPct val="150000"/>
                        </a:lnSpc>
                        <a:spcBef>
                          <a:spcPts val="600"/>
                        </a:spcBef>
                        <a:spcAft>
                          <a:spcPts val="600"/>
                        </a:spcAft>
                      </a:pPr>
                      <a:r>
                        <a:rPr lang="en-US" altLang="ja-JP" sz="1600" u="none" strike="noStrike">
                          <a:effectLst/>
                        </a:rPr>
                        <a:t>900 </a:t>
                      </a:r>
                      <a:endParaRPr lang="en-US" altLang="ja-JP" sz="1600" b="0" i="0" u="none" strike="noStrike">
                        <a:solidFill>
                          <a:srgbClr val="000000"/>
                        </a:solidFill>
                        <a:effectLst/>
                        <a:latin typeface="ＭＳ 明朝"/>
                      </a:endParaRPr>
                    </a:p>
                  </a:txBody>
                  <a:tcPr marL="7348" marR="7348" marT="734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r>
              <a:tr h="136670">
                <a:tc vMerge="1">
                  <a:txBody>
                    <a:bodyPr/>
                    <a:lstStyle/>
                    <a:p>
                      <a:endParaRPr kumimoji="1" lang="ja-JP" altLang="en-US"/>
                    </a:p>
                  </a:txBody>
                  <a:tcPr/>
                </a:tc>
                <a:tc>
                  <a:txBody>
                    <a:bodyPr/>
                    <a:lstStyle/>
                    <a:p>
                      <a:pPr algn="ctr" fontAlgn="ctr">
                        <a:lnSpc>
                          <a:spcPct val="150000"/>
                        </a:lnSpc>
                      </a:pPr>
                      <a:r>
                        <a:rPr lang="ja-JP" altLang="en-US" sz="1600" u="none" strike="noStrike" dirty="0">
                          <a:effectLst/>
                        </a:rPr>
                        <a:t>計</a:t>
                      </a:r>
                      <a:endParaRPr lang="ja-JP" altLang="en-US" sz="1600" b="0" i="0" u="none" strike="noStrike" dirty="0">
                        <a:solidFill>
                          <a:srgbClr val="000000"/>
                        </a:solidFill>
                        <a:effectLst/>
                        <a:latin typeface="ＭＳ 明朝"/>
                      </a:endParaRPr>
                    </a:p>
                  </a:txBody>
                  <a:tcPr marL="7348" marR="7348" marT="734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r" fontAlgn="ctr">
                        <a:lnSpc>
                          <a:spcPct val="150000"/>
                        </a:lnSpc>
                        <a:spcBef>
                          <a:spcPts val="600"/>
                        </a:spcBef>
                        <a:spcAft>
                          <a:spcPts val="600"/>
                        </a:spcAft>
                      </a:pPr>
                      <a:r>
                        <a:rPr lang="en-US" altLang="ja-JP" sz="1600" u="none" strike="noStrike">
                          <a:effectLst/>
                        </a:rPr>
                        <a:t>3,780 </a:t>
                      </a:r>
                      <a:endParaRPr lang="en-US" altLang="ja-JP" sz="1600" b="0" i="0" u="none" strike="noStrike">
                        <a:solidFill>
                          <a:srgbClr val="000000"/>
                        </a:solidFill>
                        <a:effectLst/>
                        <a:latin typeface="ＭＳ 明朝"/>
                      </a:endParaRPr>
                    </a:p>
                  </a:txBody>
                  <a:tcPr marL="7348" marR="7348" marT="734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r" fontAlgn="ctr">
                        <a:lnSpc>
                          <a:spcPct val="150000"/>
                        </a:lnSpc>
                        <a:spcBef>
                          <a:spcPts val="600"/>
                        </a:spcBef>
                        <a:spcAft>
                          <a:spcPts val="600"/>
                        </a:spcAft>
                      </a:pPr>
                      <a:r>
                        <a:rPr lang="en-US" altLang="ja-JP" sz="1600" u="none" strike="noStrike">
                          <a:effectLst/>
                        </a:rPr>
                        <a:t>3,680 </a:t>
                      </a:r>
                      <a:endParaRPr lang="en-US" altLang="ja-JP" sz="1600" b="0" i="0" u="none" strike="noStrike">
                        <a:solidFill>
                          <a:srgbClr val="000000"/>
                        </a:solidFill>
                        <a:effectLst/>
                        <a:latin typeface="ＭＳ 明朝"/>
                      </a:endParaRPr>
                    </a:p>
                  </a:txBody>
                  <a:tcPr marL="7348" marR="7348" marT="734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r" fontAlgn="ctr">
                        <a:lnSpc>
                          <a:spcPct val="150000"/>
                        </a:lnSpc>
                        <a:spcBef>
                          <a:spcPts val="600"/>
                        </a:spcBef>
                        <a:spcAft>
                          <a:spcPts val="600"/>
                        </a:spcAft>
                      </a:pPr>
                      <a:r>
                        <a:rPr lang="en-US" altLang="ja-JP" sz="1600" u="none" strike="noStrike" dirty="0">
                          <a:effectLst/>
                        </a:rPr>
                        <a:t>3,640 </a:t>
                      </a:r>
                      <a:endParaRPr lang="en-US" altLang="ja-JP" sz="1600" b="0" i="0" u="none" strike="noStrike" dirty="0">
                        <a:solidFill>
                          <a:srgbClr val="000000"/>
                        </a:solidFill>
                        <a:effectLst/>
                        <a:latin typeface="ＭＳ 明朝"/>
                      </a:endParaRPr>
                    </a:p>
                  </a:txBody>
                  <a:tcPr marL="7348" marR="7348" marT="734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r" fontAlgn="ctr">
                        <a:lnSpc>
                          <a:spcPct val="150000"/>
                        </a:lnSpc>
                        <a:spcBef>
                          <a:spcPts val="600"/>
                        </a:spcBef>
                        <a:spcAft>
                          <a:spcPts val="600"/>
                        </a:spcAft>
                      </a:pPr>
                      <a:r>
                        <a:rPr lang="en-US" altLang="ja-JP" sz="1600" u="none" strike="noStrike">
                          <a:effectLst/>
                        </a:rPr>
                        <a:t>3,600 </a:t>
                      </a:r>
                      <a:endParaRPr lang="en-US" altLang="ja-JP" sz="1600" b="0" i="0" u="none" strike="noStrike">
                        <a:solidFill>
                          <a:srgbClr val="000000"/>
                        </a:solidFill>
                        <a:effectLst/>
                        <a:latin typeface="ＭＳ 明朝"/>
                      </a:endParaRPr>
                    </a:p>
                  </a:txBody>
                  <a:tcPr marL="7348" marR="7348" marT="734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r" fontAlgn="ctr">
                        <a:lnSpc>
                          <a:spcPct val="150000"/>
                        </a:lnSpc>
                        <a:spcBef>
                          <a:spcPts val="600"/>
                        </a:spcBef>
                        <a:spcAft>
                          <a:spcPts val="600"/>
                        </a:spcAft>
                      </a:pPr>
                      <a:r>
                        <a:rPr lang="en-US" altLang="ja-JP" sz="1600" u="none" strike="noStrike">
                          <a:effectLst/>
                        </a:rPr>
                        <a:t>3,600 </a:t>
                      </a:r>
                      <a:endParaRPr lang="en-US" altLang="ja-JP" sz="1600" b="0" i="0" u="none" strike="noStrike">
                        <a:solidFill>
                          <a:srgbClr val="000000"/>
                        </a:solidFill>
                        <a:effectLst/>
                        <a:latin typeface="ＭＳ 明朝"/>
                      </a:endParaRPr>
                    </a:p>
                  </a:txBody>
                  <a:tcPr marL="7348" marR="7348" marT="734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r" fontAlgn="ctr">
                        <a:lnSpc>
                          <a:spcPct val="150000"/>
                        </a:lnSpc>
                        <a:spcBef>
                          <a:spcPts val="600"/>
                        </a:spcBef>
                        <a:spcAft>
                          <a:spcPts val="600"/>
                        </a:spcAft>
                      </a:pPr>
                      <a:r>
                        <a:rPr lang="en-US" altLang="ja-JP" sz="1600" u="none" strike="noStrike" dirty="0">
                          <a:effectLst/>
                        </a:rPr>
                        <a:t>3,570 </a:t>
                      </a:r>
                      <a:endParaRPr lang="en-US" altLang="ja-JP" sz="1600" b="0" i="0" u="none" strike="noStrike" dirty="0">
                        <a:solidFill>
                          <a:srgbClr val="000000"/>
                        </a:solidFill>
                        <a:effectLst/>
                        <a:latin typeface="ＭＳ 明朝"/>
                      </a:endParaRPr>
                    </a:p>
                  </a:txBody>
                  <a:tcPr marL="7348" marR="7348" marT="734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r" fontAlgn="ctr">
                        <a:lnSpc>
                          <a:spcPct val="150000"/>
                        </a:lnSpc>
                        <a:spcBef>
                          <a:spcPts val="600"/>
                        </a:spcBef>
                        <a:spcAft>
                          <a:spcPts val="600"/>
                        </a:spcAft>
                      </a:pPr>
                      <a:r>
                        <a:rPr lang="en-US" altLang="ja-JP" sz="1600" u="none" strike="noStrike" dirty="0">
                          <a:effectLst/>
                        </a:rPr>
                        <a:t>3,560 </a:t>
                      </a:r>
                      <a:endParaRPr lang="en-US" altLang="ja-JP" sz="1600" b="0" i="0" u="none" strike="noStrike" dirty="0">
                        <a:solidFill>
                          <a:srgbClr val="000000"/>
                        </a:solidFill>
                        <a:effectLst/>
                        <a:latin typeface="ＭＳ 明朝"/>
                      </a:endParaRPr>
                    </a:p>
                  </a:txBody>
                  <a:tcPr marL="7348" marR="7348" marT="734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r" fontAlgn="ctr">
                        <a:lnSpc>
                          <a:spcPct val="150000"/>
                        </a:lnSpc>
                        <a:spcBef>
                          <a:spcPts val="600"/>
                        </a:spcBef>
                        <a:spcAft>
                          <a:spcPts val="600"/>
                        </a:spcAft>
                      </a:pPr>
                      <a:r>
                        <a:rPr lang="en-US" altLang="ja-JP" sz="1600" u="none" strike="noStrike" dirty="0">
                          <a:effectLst/>
                        </a:rPr>
                        <a:t>3,760 </a:t>
                      </a:r>
                      <a:endParaRPr lang="en-US" altLang="ja-JP" sz="1600" b="0" i="0" u="none" strike="noStrike" dirty="0">
                        <a:solidFill>
                          <a:srgbClr val="000000"/>
                        </a:solidFill>
                        <a:effectLst/>
                        <a:latin typeface="ＭＳ 明朝"/>
                      </a:endParaRPr>
                    </a:p>
                  </a:txBody>
                  <a:tcPr marL="7348" marR="7348" marT="734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r" fontAlgn="ctr">
                        <a:lnSpc>
                          <a:spcPct val="150000"/>
                        </a:lnSpc>
                        <a:spcBef>
                          <a:spcPts val="600"/>
                        </a:spcBef>
                        <a:spcAft>
                          <a:spcPts val="600"/>
                        </a:spcAft>
                      </a:pPr>
                      <a:r>
                        <a:rPr lang="en-US" altLang="ja-JP" sz="1600" u="none" strike="noStrike">
                          <a:effectLst/>
                        </a:rPr>
                        <a:t>3,660 </a:t>
                      </a:r>
                      <a:endParaRPr lang="en-US" altLang="ja-JP" sz="1600" b="0" i="0" u="none" strike="noStrike">
                        <a:solidFill>
                          <a:srgbClr val="000000"/>
                        </a:solidFill>
                        <a:effectLst/>
                        <a:latin typeface="ＭＳ 明朝"/>
                      </a:endParaRPr>
                    </a:p>
                  </a:txBody>
                  <a:tcPr marL="7348" marR="7348" marT="734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r" fontAlgn="ctr">
                        <a:lnSpc>
                          <a:spcPct val="150000"/>
                        </a:lnSpc>
                        <a:spcBef>
                          <a:spcPts val="600"/>
                        </a:spcBef>
                        <a:spcAft>
                          <a:spcPts val="600"/>
                        </a:spcAft>
                      </a:pPr>
                      <a:r>
                        <a:rPr lang="en-US" altLang="ja-JP" sz="1600" u="none" strike="noStrike" dirty="0">
                          <a:effectLst/>
                        </a:rPr>
                        <a:t>3,640 </a:t>
                      </a:r>
                      <a:endParaRPr lang="en-US" altLang="ja-JP" sz="1600" b="0" i="0" u="none" strike="noStrike" dirty="0">
                        <a:solidFill>
                          <a:srgbClr val="000000"/>
                        </a:solidFill>
                        <a:effectLst/>
                        <a:latin typeface="ＭＳ 明朝"/>
                      </a:endParaRPr>
                    </a:p>
                  </a:txBody>
                  <a:tcPr marL="7348" marR="7348" marT="734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r>
              <a:tr h="136670">
                <a:tc gridSpan="2">
                  <a:txBody>
                    <a:bodyPr/>
                    <a:lstStyle/>
                    <a:p>
                      <a:pPr algn="ctr" fontAlgn="ctr">
                        <a:lnSpc>
                          <a:spcPct val="150000"/>
                        </a:lnSpc>
                      </a:pPr>
                      <a:r>
                        <a:rPr lang="ja-JP" altLang="en-US" sz="1600" b="0" u="none" strike="noStrike" dirty="0">
                          <a:effectLst/>
                        </a:rPr>
                        <a:t>合計</a:t>
                      </a:r>
                      <a:endParaRPr lang="ja-JP" altLang="en-US" sz="1600" b="0" i="0" u="none" strike="noStrike" dirty="0">
                        <a:solidFill>
                          <a:srgbClr val="000000"/>
                        </a:solidFill>
                        <a:effectLst/>
                        <a:latin typeface="ＭＳ 明朝"/>
                      </a:endParaRPr>
                    </a:p>
                  </a:txBody>
                  <a:tcPr marL="7348" marR="7348" marT="734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a:txBody>
                    <a:bodyPr/>
                    <a:lstStyle/>
                    <a:p>
                      <a:pPr algn="r" fontAlgn="ctr">
                        <a:lnSpc>
                          <a:spcPct val="150000"/>
                        </a:lnSpc>
                        <a:spcBef>
                          <a:spcPts val="600"/>
                        </a:spcBef>
                        <a:spcAft>
                          <a:spcPts val="600"/>
                        </a:spcAft>
                      </a:pPr>
                      <a:r>
                        <a:rPr lang="en-US" altLang="ja-JP" sz="1600" u="none" strike="noStrike" dirty="0">
                          <a:effectLst/>
                        </a:rPr>
                        <a:t>28,620 </a:t>
                      </a:r>
                      <a:endParaRPr lang="en-US" altLang="ja-JP" sz="1600" b="0" i="0" u="none" strike="noStrike" dirty="0">
                        <a:solidFill>
                          <a:srgbClr val="000000"/>
                        </a:solidFill>
                        <a:effectLst/>
                        <a:latin typeface="ＭＳ 明朝"/>
                      </a:endParaRPr>
                    </a:p>
                  </a:txBody>
                  <a:tcPr marL="7348" marR="7348" marT="734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r" fontAlgn="ctr">
                        <a:lnSpc>
                          <a:spcPct val="150000"/>
                        </a:lnSpc>
                        <a:spcBef>
                          <a:spcPts val="600"/>
                        </a:spcBef>
                        <a:spcAft>
                          <a:spcPts val="600"/>
                        </a:spcAft>
                      </a:pPr>
                      <a:r>
                        <a:rPr lang="en-US" altLang="ja-JP" sz="1600" u="none" strike="noStrike" dirty="0">
                          <a:effectLst/>
                        </a:rPr>
                        <a:t>27,950 </a:t>
                      </a:r>
                      <a:endParaRPr lang="en-US" altLang="ja-JP" sz="1600" b="0" i="0" u="none" strike="noStrike" dirty="0">
                        <a:solidFill>
                          <a:srgbClr val="000000"/>
                        </a:solidFill>
                        <a:effectLst/>
                        <a:latin typeface="ＭＳ 明朝"/>
                      </a:endParaRPr>
                    </a:p>
                  </a:txBody>
                  <a:tcPr marL="7348" marR="7348" marT="734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r" fontAlgn="ctr">
                        <a:lnSpc>
                          <a:spcPct val="150000"/>
                        </a:lnSpc>
                        <a:spcBef>
                          <a:spcPts val="600"/>
                        </a:spcBef>
                        <a:spcAft>
                          <a:spcPts val="600"/>
                        </a:spcAft>
                      </a:pPr>
                      <a:r>
                        <a:rPr lang="en-US" altLang="ja-JP" sz="1600" u="none" strike="noStrike" dirty="0">
                          <a:effectLst/>
                        </a:rPr>
                        <a:t>27,650 </a:t>
                      </a:r>
                      <a:endParaRPr lang="en-US" altLang="ja-JP" sz="1600" b="0" i="0" u="none" strike="noStrike" dirty="0">
                        <a:solidFill>
                          <a:srgbClr val="000000"/>
                        </a:solidFill>
                        <a:effectLst/>
                        <a:latin typeface="ＭＳ 明朝"/>
                      </a:endParaRPr>
                    </a:p>
                  </a:txBody>
                  <a:tcPr marL="7348" marR="7348" marT="734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r" fontAlgn="ctr">
                        <a:lnSpc>
                          <a:spcPct val="150000"/>
                        </a:lnSpc>
                        <a:spcBef>
                          <a:spcPts val="600"/>
                        </a:spcBef>
                        <a:spcAft>
                          <a:spcPts val="600"/>
                        </a:spcAft>
                      </a:pPr>
                      <a:r>
                        <a:rPr lang="en-US" altLang="ja-JP" sz="1600" u="none" strike="noStrike">
                          <a:effectLst/>
                        </a:rPr>
                        <a:t>27,800 </a:t>
                      </a:r>
                      <a:endParaRPr lang="en-US" altLang="ja-JP" sz="1600" b="0" i="0" u="none" strike="noStrike">
                        <a:solidFill>
                          <a:srgbClr val="000000"/>
                        </a:solidFill>
                        <a:effectLst/>
                        <a:latin typeface="ＭＳ 明朝"/>
                      </a:endParaRPr>
                    </a:p>
                  </a:txBody>
                  <a:tcPr marL="7348" marR="7348" marT="734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r" fontAlgn="ctr">
                        <a:lnSpc>
                          <a:spcPct val="150000"/>
                        </a:lnSpc>
                        <a:spcBef>
                          <a:spcPts val="600"/>
                        </a:spcBef>
                        <a:spcAft>
                          <a:spcPts val="600"/>
                        </a:spcAft>
                      </a:pPr>
                      <a:r>
                        <a:rPr lang="en-US" altLang="ja-JP" sz="1600" u="none" strike="noStrike">
                          <a:effectLst/>
                        </a:rPr>
                        <a:t>27,660 </a:t>
                      </a:r>
                      <a:endParaRPr lang="en-US" altLang="ja-JP" sz="1600" b="0" i="0" u="none" strike="noStrike">
                        <a:solidFill>
                          <a:srgbClr val="000000"/>
                        </a:solidFill>
                        <a:effectLst/>
                        <a:latin typeface="ＭＳ 明朝"/>
                      </a:endParaRPr>
                    </a:p>
                  </a:txBody>
                  <a:tcPr marL="7348" marR="7348" marT="734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r" fontAlgn="ctr">
                        <a:lnSpc>
                          <a:spcPct val="150000"/>
                        </a:lnSpc>
                        <a:spcBef>
                          <a:spcPts val="600"/>
                        </a:spcBef>
                        <a:spcAft>
                          <a:spcPts val="600"/>
                        </a:spcAft>
                      </a:pPr>
                      <a:r>
                        <a:rPr lang="en-US" altLang="ja-JP" sz="1600" u="none" strike="noStrike" dirty="0">
                          <a:effectLst/>
                        </a:rPr>
                        <a:t>27,420 </a:t>
                      </a:r>
                      <a:endParaRPr lang="en-US" altLang="ja-JP" sz="1600" b="0" i="0" u="none" strike="noStrike" dirty="0">
                        <a:solidFill>
                          <a:srgbClr val="000000"/>
                        </a:solidFill>
                        <a:effectLst/>
                        <a:latin typeface="ＭＳ 明朝"/>
                      </a:endParaRPr>
                    </a:p>
                  </a:txBody>
                  <a:tcPr marL="7348" marR="7348" marT="734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r" fontAlgn="ctr">
                        <a:lnSpc>
                          <a:spcPct val="150000"/>
                        </a:lnSpc>
                        <a:spcBef>
                          <a:spcPts val="600"/>
                        </a:spcBef>
                        <a:spcAft>
                          <a:spcPts val="600"/>
                        </a:spcAft>
                      </a:pPr>
                      <a:r>
                        <a:rPr lang="en-US" altLang="ja-JP" sz="1600" u="none" strike="noStrike" dirty="0">
                          <a:effectLst/>
                        </a:rPr>
                        <a:t>27,460 </a:t>
                      </a:r>
                      <a:endParaRPr lang="en-US" altLang="ja-JP" sz="1600" b="0" i="0" u="none" strike="noStrike" dirty="0">
                        <a:solidFill>
                          <a:srgbClr val="000000"/>
                        </a:solidFill>
                        <a:effectLst/>
                        <a:latin typeface="ＭＳ 明朝"/>
                      </a:endParaRPr>
                    </a:p>
                  </a:txBody>
                  <a:tcPr marL="7348" marR="7348" marT="734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r" fontAlgn="ctr">
                        <a:lnSpc>
                          <a:spcPct val="150000"/>
                        </a:lnSpc>
                        <a:spcBef>
                          <a:spcPts val="600"/>
                        </a:spcBef>
                        <a:spcAft>
                          <a:spcPts val="600"/>
                        </a:spcAft>
                      </a:pPr>
                      <a:r>
                        <a:rPr lang="en-US" altLang="ja-JP" sz="1600" u="none" strike="noStrike" dirty="0">
                          <a:effectLst/>
                        </a:rPr>
                        <a:t>27,590 </a:t>
                      </a:r>
                      <a:endParaRPr lang="en-US" altLang="ja-JP" sz="1600" b="0" i="0" u="none" strike="noStrike" dirty="0">
                        <a:solidFill>
                          <a:srgbClr val="000000"/>
                        </a:solidFill>
                        <a:effectLst/>
                        <a:latin typeface="ＭＳ 明朝"/>
                      </a:endParaRPr>
                    </a:p>
                  </a:txBody>
                  <a:tcPr marL="7348" marR="7348" marT="734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r" fontAlgn="ctr">
                        <a:lnSpc>
                          <a:spcPct val="150000"/>
                        </a:lnSpc>
                        <a:spcBef>
                          <a:spcPts val="600"/>
                        </a:spcBef>
                        <a:spcAft>
                          <a:spcPts val="600"/>
                        </a:spcAft>
                      </a:pPr>
                      <a:r>
                        <a:rPr lang="en-US" altLang="ja-JP" sz="1600" u="none" strike="noStrike" dirty="0">
                          <a:effectLst/>
                        </a:rPr>
                        <a:t>27,750 </a:t>
                      </a:r>
                      <a:endParaRPr lang="en-US" altLang="ja-JP" sz="1600" b="0" i="0" u="none" strike="noStrike" dirty="0">
                        <a:solidFill>
                          <a:srgbClr val="000000"/>
                        </a:solidFill>
                        <a:effectLst/>
                        <a:latin typeface="ＭＳ 明朝"/>
                      </a:endParaRPr>
                    </a:p>
                  </a:txBody>
                  <a:tcPr marL="7348" marR="7348" marT="734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r" fontAlgn="ctr">
                        <a:lnSpc>
                          <a:spcPct val="150000"/>
                        </a:lnSpc>
                        <a:spcBef>
                          <a:spcPts val="600"/>
                        </a:spcBef>
                        <a:spcAft>
                          <a:spcPts val="600"/>
                        </a:spcAft>
                      </a:pPr>
                      <a:r>
                        <a:rPr lang="en-US" altLang="ja-JP" sz="1600" u="none" strike="noStrike" dirty="0">
                          <a:effectLst/>
                        </a:rPr>
                        <a:t>27,560 </a:t>
                      </a:r>
                      <a:endParaRPr lang="en-US" altLang="ja-JP" sz="1600" b="0" i="0" u="none" strike="noStrike" dirty="0">
                        <a:solidFill>
                          <a:srgbClr val="000000"/>
                        </a:solidFill>
                        <a:effectLst/>
                        <a:latin typeface="ＭＳ 明朝"/>
                      </a:endParaRPr>
                    </a:p>
                  </a:txBody>
                  <a:tcPr marL="7348" marR="7348" marT="7348"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r>
            </a:tbl>
          </a:graphicData>
        </a:graphic>
      </p:graphicFrame>
      <p:cxnSp>
        <p:nvCxnSpPr>
          <p:cNvPr id="6" name="直線コネクタ 5"/>
          <p:cNvCxnSpPr/>
          <p:nvPr/>
        </p:nvCxnSpPr>
        <p:spPr>
          <a:xfrm>
            <a:off x="323528" y="634640"/>
            <a:ext cx="8532440"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8" name="テキスト ボックス 7"/>
          <p:cNvSpPr txBox="1"/>
          <p:nvPr/>
        </p:nvSpPr>
        <p:spPr>
          <a:xfrm>
            <a:off x="1346154" y="121292"/>
            <a:ext cx="6444208" cy="461665"/>
          </a:xfrm>
          <a:prstGeom prst="rect">
            <a:avLst/>
          </a:prstGeom>
          <a:noFill/>
        </p:spPr>
        <p:txBody>
          <a:bodyPr wrap="square" rtlCol="0">
            <a:spAutoFit/>
          </a:bodyPr>
          <a:lstStyle/>
          <a:p>
            <a:pPr algn="ctr"/>
            <a:r>
              <a:rPr lang="ja-JP" altLang="ja-JP" sz="2400" dirty="0" smtClean="0"/>
              <a:t>年間走行量の推移〔</a:t>
            </a:r>
            <a:r>
              <a:rPr lang="en-US" altLang="ja-JP" sz="2400" dirty="0"/>
              <a:t> 8</a:t>
            </a:r>
            <a:r>
              <a:rPr lang="ja-JP" altLang="en-US" sz="2400" dirty="0"/>
              <a:t>車</a:t>
            </a:r>
            <a:r>
              <a:rPr lang="ja-JP" altLang="en-US" sz="2400" dirty="0" smtClean="0"/>
              <a:t>種別・</a:t>
            </a:r>
            <a:r>
              <a:rPr lang="ja-JP" altLang="ja-JP" sz="2400" dirty="0" smtClean="0"/>
              <a:t>対策地域〕</a:t>
            </a:r>
            <a:r>
              <a:rPr lang="ja-JP" altLang="en-US" sz="2400" dirty="0" smtClean="0"/>
              <a:t>　</a:t>
            </a:r>
            <a:endParaRPr kumimoji="1" lang="ja-JP" altLang="en-US" sz="2400" dirty="0"/>
          </a:p>
        </p:txBody>
      </p:sp>
      <p:sp>
        <p:nvSpPr>
          <p:cNvPr id="2" name="スライド番号プレースホルダー 1"/>
          <p:cNvSpPr>
            <a:spLocks noGrp="1"/>
          </p:cNvSpPr>
          <p:nvPr>
            <p:ph type="sldNum" sz="quarter" idx="12"/>
          </p:nvPr>
        </p:nvSpPr>
        <p:spPr>
          <a:xfrm>
            <a:off x="8738120" y="6448251"/>
            <a:ext cx="370384" cy="365125"/>
          </a:xfrm>
        </p:spPr>
        <p:txBody>
          <a:bodyPr/>
          <a:lstStyle/>
          <a:p>
            <a:fld id="{DE2F8A21-8B7F-4E81-A1D6-B63D9660F4C6}" type="slidenum">
              <a:rPr kumimoji="1" lang="ja-JP" altLang="en-US" smtClean="0"/>
              <a:pPr/>
              <a:t>10</a:t>
            </a:fld>
            <a:endParaRPr kumimoji="1" lang="ja-JP" altLang="en-US"/>
          </a:p>
        </p:txBody>
      </p:sp>
      <p:sp>
        <p:nvSpPr>
          <p:cNvPr id="9" name="テキスト ボックス 8"/>
          <p:cNvSpPr txBox="1"/>
          <p:nvPr/>
        </p:nvSpPr>
        <p:spPr>
          <a:xfrm>
            <a:off x="35496" y="648434"/>
            <a:ext cx="9217024" cy="707886"/>
          </a:xfrm>
          <a:prstGeom prst="rect">
            <a:avLst/>
          </a:prstGeom>
          <a:noFill/>
          <a:ln>
            <a:noFill/>
          </a:ln>
        </p:spPr>
        <p:txBody>
          <a:bodyPr wrap="square" rtlCol="0">
            <a:spAutoFit/>
          </a:bodyPr>
          <a:lstStyle/>
          <a:p>
            <a:r>
              <a:rPr lang="ja-JP" altLang="en-US" sz="2000" dirty="0" smtClean="0">
                <a:solidFill>
                  <a:srgbClr val="FF0000"/>
                </a:solidFill>
                <a:latin typeface="ＭＳ ゴシック" pitchFamily="49" charset="-128"/>
                <a:ea typeface="ＭＳ ゴシック" pitchFamily="49" charset="-128"/>
              </a:rPr>
              <a:t>・平成</a:t>
            </a:r>
            <a:r>
              <a:rPr lang="en-US" altLang="ja-JP" sz="2000" dirty="0" smtClean="0">
                <a:solidFill>
                  <a:srgbClr val="FF0000"/>
                </a:solidFill>
                <a:latin typeface="ＭＳ ゴシック" pitchFamily="49" charset="-128"/>
                <a:ea typeface="ＭＳ ゴシック" pitchFamily="49" charset="-128"/>
              </a:rPr>
              <a:t>21</a:t>
            </a:r>
            <a:r>
              <a:rPr lang="ja-JP" altLang="en-US" sz="2000" dirty="0" smtClean="0">
                <a:solidFill>
                  <a:srgbClr val="FF0000"/>
                </a:solidFill>
                <a:latin typeface="ＭＳ ゴシック" pitchFamily="49" charset="-128"/>
                <a:ea typeface="ＭＳ ゴシック" pitchFamily="49" charset="-128"/>
              </a:rPr>
              <a:t>年度から、排出係数の大きいバス、特種（殊）車の走行量が増加</a:t>
            </a:r>
            <a:endParaRPr lang="en-US" altLang="ja-JP" sz="2000" dirty="0" smtClean="0">
              <a:solidFill>
                <a:srgbClr val="FF0000"/>
              </a:solidFill>
              <a:latin typeface="ＭＳ ゴシック" pitchFamily="49" charset="-128"/>
              <a:ea typeface="ＭＳ ゴシック" pitchFamily="49" charset="-128"/>
            </a:endParaRPr>
          </a:p>
          <a:p>
            <a:r>
              <a:rPr kumimoji="1" lang="ja-JP" altLang="en-US" sz="2000" dirty="0" smtClean="0">
                <a:solidFill>
                  <a:srgbClr val="FF0000"/>
                </a:solidFill>
                <a:latin typeface="ＭＳ ゴシック" pitchFamily="49" charset="-128"/>
                <a:ea typeface="ＭＳ ゴシック" pitchFamily="49" charset="-128"/>
              </a:rPr>
              <a:t>・来阪外国人旅行者数の増加や宅配便数の増加が一因として考えられる</a:t>
            </a:r>
            <a:endParaRPr kumimoji="1" lang="ja-JP" altLang="en-US" sz="2000" dirty="0">
              <a:solidFill>
                <a:srgbClr val="FF0000"/>
              </a:solidFill>
              <a:latin typeface="ＭＳ ゴシック" pitchFamily="49" charset="-128"/>
              <a:ea typeface="ＭＳ ゴシック" pitchFamily="49" charset="-128"/>
            </a:endParaRPr>
          </a:p>
        </p:txBody>
      </p:sp>
      <p:sp>
        <p:nvSpPr>
          <p:cNvPr id="12" name="テキスト ボックス 2"/>
          <p:cNvSpPr txBox="1">
            <a:spLocks noChangeArrowheads="1"/>
          </p:cNvSpPr>
          <p:nvPr/>
        </p:nvSpPr>
        <p:spPr bwMode="auto">
          <a:xfrm>
            <a:off x="-108520" y="6319992"/>
            <a:ext cx="9466956" cy="61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rnd">
                <a:solidFill>
                  <a:srgbClr val="000000"/>
                </a:solidFill>
                <a:prstDash val="sysDot"/>
                <a:miter lim="800000"/>
                <a:headEnd/>
                <a:tailEnd/>
              </a14:hiddenLine>
            </a:ext>
          </a:extLst>
        </p:spPr>
        <p:txBody>
          <a:bodyPr rot="0" vert="horz" wrap="square" lIns="91440" tIns="45720" rIns="91440" bIns="45720" anchor="t" anchorCtr="0" upright="1">
            <a:noAutofit/>
          </a:bodyPr>
          <a:lstStyle/>
          <a:p>
            <a:pPr marL="261938" indent="-180000" algn="just">
              <a:spcAft>
                <a:spcPts val="0"/>
              </a:spcAft>
            </a:pPr>
            <a:r>
              <a:rPr lang="en-US" altLang="ja-JP" sz="1400" kern="100" dirty="0" smtClean="0">
                <a:effectLst/>
                <a:latin typeface="+mn-ea"/>
                <a:cs typeface="Times New Roman"/>
              </a:rPr>
              <a:t>※</a:t>
            </a:r>
            <a:r>
              <a:rPr lang="ja-JP" altLang="en-US" sz="1400" kern="100" dirty="0" smtClean="0">
                <a:effectLst/>
                <a:latin typeface="+mn-ea"/>
                <a:cs typeface="Times New Roman"/>
              </a:rPr>
              <a:t>平成</a:t>
            </a:r>
            <a:r>
              <a:rPr lang="en-US" altLang="ja-JP" sz="1400" kern="100" dirty="0" smtClean="0">
                <a:effectLst/>
                <a:latin typeface="+mn-ea"/>
                <a:cs typeface="Times New Roman"/>
              </a:rPr>
              <a:t>21</a:t>
            </a:r>
            <a:r>
              <a:rPr lang="ja-JP" altLang="en-US" sz="1400" kern="100" dirty="0" smtClean="0">
                <a:effectLst/>
                <a:latin typeface="+mn-ea"/>
                <a:cs typeface="Times New Roman"/>
              </a:rPr>
              <a:t>～</a:t>
            </a:r>
            <a:r>
              <a:rPr lang="en-US" altLang="ja-JP" sz="1400" kern="100" dirty="0" smtClean="0">
                <a:effectLst/>
                <a:latin typeface="+mn-ea"/>
                <a:cs typeface="Times New Roman"/>
              </a:rPr>
              <a:t>27</a:t>
            </a:r>
            <a:r>
              <a:rPr lang="ja-JP" altLang="en-US" sz="1400" kern="100" dirty="0" smtClean="0">
                <a:effectLst/>
                <a:latin typeface="+mn-ea"/>
                <a:cs typeface="Times New Roman"/>
              </a:rPr>
              <a:t>年度の走行量算定：</a:t>
            </a:r>
            <a:r>
              <a:rPr lang="en-US" altLang="ja-JP" sz="1400" kern="100" dirty="0" smtClean="0">
                <a:effectLst/>
                <a:latin typeface="+mn-ea"/>
                <a:cs typeface="Times New Roman"/>
              </a:rPr>
              <a:t>H22</a:t>
            </a:r>
            <a:r>
              <a:rPr lang="ja-JP" altLang="en-US" sz="1400" kern="100" dirty="0" smtClean="0">
                <a:effectLst/>
                <a:latin typeface="+mn-ea"/>
                <a:cs typeface="Times New Roman"/>
              </a:rPr>
              <a:t>道路交通</a:t>
            </a:r>
            <a:r>
              <a:rPr lang="ja-JP" altLang="en-US" sz="1400" kern="100" dirty="0">
                <a:latin typeface="+mn-ea"/>
                <a:cs typeface="Times New Roman"/>
              </a:rPr>
              <a:t>センサス、平成</a:t>
            </a:r>
            <a:r>
              <a:rPr lang="en-US" altLang="ja-JP" sz="1400" kern="100" dirty="0">
                <a:latin typeface="+mn-ea"/>
                <a:cs typeface="Times New Roman"/>
              </a:rPr>
              <a:t>28</a:t>
            </a:r>
            <a:r>
              <a:rPr lang="ja-JP" altLang="en-US" sz="1400" kern="100" dirty="0">
                <a:latin typeface="+mn-ea"/>
                <a:cs typeface="Times New Roman"/>
              </a:rPr>
              <a:t>年度の走行量</a:t>
            </a:r>
            <a:r>
              <a:rPr lang="ja-JP" altLang="en-US" sz="1400" kern="100" dirty="0" smtClean="0">
                <a:latin typeface="+mn-ea"/>
                <a:cs typeface="Times New Roman"/>
              </a:rPr>
              <a:t>算定：</a:t>
            </a:r>
            <a:r>
              <a:rPr lang="en-US" altLang="ja-JP" sz="1400" kern="100" dirty="0" smtClean="0">
                <a:latin typeface="+mn-ea"/>
                <a:cs typeface="Times New Roman"/>
              </a:rPr>
              <a:t>H27</a:t>
            </a:r>
            <a:r>
              <a:rPr lang="ja-JP" altLang="en-US" sz="1400" kern="100" dirty="0" smtClean="0">
                <a:latin typeface="+mn-ea"/>
                <a:cs typeface="Times New Roman"/>
              </a:rPr>
              <a:t>道路</a:t>
            </a:r>
            <a:r>
              <a:rPr lang="ja-JP" altLang="en-US" sz="1400" kern="100" dirty="0">
                <a:latin typeface="+mn-ea"/>
                <a:cs typeface="Times New Roman"/>
              </a:rPr>
              <a:t>交通センサスを使用</a:t>
            </a:r>
            <a:r>
              <a:rPr lang="ja-JP" altLang="en-US" sz="1400" kern="100" dirty="0" smtClean="0">
                <a:latin typeface="+mn-ea"/>
                <a:cs typeface="Times New Roman"/>
              </a:rPr>
              <a:t>。</a:t>
            </a:r>
            <a:endParaRPr lang="en-US" altLang="ja-JP" sz="1400" kern="100" dirty="0" smtClean="0">
              <a:latin typeface="+mn-ea"/>
              <a:cs typeface="Times New Roman"/>
            </a:endParaRPr>
          </a:p>
          <a:p>
            <a:pPr marL="261938" indent="-180000" algn="just"/>
            <a:r>
              <a:rPr lang="en-US" altLang="ja-JP" sz="1400" kern="100" dirty="0">
                <a:latin typeface="+mn-ea"/>
                <a:cs typeface="Times New Roman"/>
              </a:rPr>
              <a:t>※</a:t>
            </a:r>
            <a:r>
              <a:rPr lang="ja-JP" altLang="en-US" sz="1400" kern="100" dirty="0">
                <a:latin typeface="+mn-ea"/>
                <a:cs typeface="Times New Roman"/>
              </a:rPr>
              <a:t>斜字は平成</a:t>
            </a:r>
            <a:r>
              <a:rPr lang="en-US" altLang="ja-JP" sz="1400" kern="100" dirty="0">
                <a:latin typeface="+mn-ea"/>
                <a:cs typeface="Times New Roman"/>
              </a:rPr>
              <a:t>21</a:t>
            </a:r>
            <a:r>
              <a:rPr lang="ja-JP" altLang="en-US" sz="1400" kern="100" dirty="0">
                <a:latin typeface="+mn-ea"/>
                <a:cs typeface="Times New Roman"/>
              </a:rPr>
              <a:t>年度より走行量が増加した車種</a:t>
            </a:r>
            <a:r>
              <a:rPr lang="ja-JP" altLang="en-US" sz="1400" kern="100" dirty="0" smtClean="0">
                <a:latin typeface="+mn-ea"/>
                <a:cs typeface="Times New Roman"/>
              </a:rPr>
              <a:t>。</a:t>
            </a:r>
            <a:endParaRPr lang="en-US" altLang="ja-JP" sz="1400" kern="100" dirty="0">
              <a:latin typeface="+mn-ea"/>
              <a:cs typeface="Times New Roman"/>
            </a:endParaRPr>
          </a:p>
        </p:txBody>
      </p:sp>
      <p:sp>
        <p:nvSpPr>
          <p:cNvPr id="13" name="テキスト ボックス 2"/>
          <p:cNvSpPr txBox="1">
            <a:spLocks noChangeArrowheads="1"/>
          </p:cNvSpPr>
          <p:nvPr/>
        </p:nvSpPr>
        <p:spPr bwMode="auto">
          <a:xfrm>
            <a:off x="7710856" y="1106776"/>
            <a:ext cx="1512168" cy="30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rnd">
                <a:solidFill>
                  <a:srgbClr val="000000"/>
                </a:solidFill>
                <a:prstDash val="sysDot"/>
                <a:miter lim="800000"/>
                <a:headEnd/>
                <a:tailEnd/>
              </a14:hiddenLine>
            </a:ext>
          </a:extLst>
        </p:spPr>
        <p:txBody>
          <a:bodyPr rot="0" vert="horz" wrap="square" lIns="91440" tIns="45720" rIns="91440" bIns="45720" anchor="t" anchorCtr="0" upright="1">
            <a:noAutofit/>
          </a:bodyPr>
          <a:lstStyle/>
          <a:p>
            <a:pPr marL="261938" indent="-180000" algn="r">
              <a:spcAft>
                <a:spcPts val="0"/>
              </a:spcAft>
            </a:pPr>
            <a:r>
              <a:rPr lang="en-US" altLang="ja-JP" sz="1100" kern="100" dirty="0" smtClean="0">
                <a:effectLst/>
                <a:latin typeface="+mn-ea"/>
                <a:cs typeface="Times New Roman"/>
              </a:rPr>
              <a:t>(</a:t>
            </a:r>
            <a:r>
              <a:rPr lang="ja-JP" altLang="en-US" sz="1100" kern="100" dirty="0" smtClean="0">
                <a:effectLst/>
                <a:latin typeface="+mn-ea"/>
                <a:cs typeface="Times New Roman"/>
              </a:rPr>
              <a:t>百万</a:t>
            </a:r>
            <a:r>
              <a:rPr lang="ja-JP" altLang="en-US" sz="1100" kern="100" dirty="0" smtClean="0">
                <a:latin typeface="+mn-ea"/>
                <a:cs typeface="Times New Roman"/>
              </a:rPr>
              <a:t>台キロ</a:t>
            </a:r>
            <a:r>
              <a:rPr lang="en-US" altLang="ja-JP" sz="1100" kern="100" dirty="0" smtClean="0">
                <a:effectLst/>
                <a:latin typeface="+mn-ea"/>
                <a:cs typeface="Times New Roman"/>
              </a:rPr>
              <a:t>)</a:t>
            </a:r>
          </a:p>
          <a:p>
            <a:pPr marL="261938" indent="-180000" algn="r">
              <a:spcAft>
                <a:spcPts val="0"/>
              </a:spcAft>
            </a:pPr>
            <a:endParaRPr lang="en-US" altLang="ja-JP" sz="1100" kern="100" dirty="0">
              <a:latin typeface="+mn-ea"/>
              <a:cs typeface="Times New Roman"/>
            </a:endParaRPr>
          </a:p>
        </p:txBody>
      </p:sp>
    </p:spTree>
    <p:extLst>
      <p:ext uri="{BB962C8B-B14F-4D97-AF65-F5344CB8AC3E}">
        <p14:creationId xmlns:p14="http://schemas.microsoft.com/office/powerpoint/2010/main" val="15180957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直線コネクタ 5"/>
          <p:cNvCxnSpPr/>
          <p:nvPr/>
        </p:nvCxnSpPr>
        <p:spPr>
          <a:xfrm>
            <a:off x="323528" y="620688"/>
            <a:ext cx="8532440"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8" name="テキスト ボックス 7"/>
          <p:cNvSpPr txBox="1"/>
          <p:nvPr/>
        </p:nvSpPr>
        <p:spPr>
          <a:xfrm>
            <a:off x="1691680" y="116632"/>
            <a:ext cx="5724128" cy="461665"/>
          </a:xfrm>
          <a:prstGeom prst="rect">
            <a:avLst/>
          </a:prstGeom>
          <a:noFill/>
        </p:spPr>
        <p:txBody>
          <a:bodyPr wrap="square" rtlCol="0">
            <a:spAutoFit/>
          </a:bodyPr>
          <a:lstStyle/>
          <a:p>
            <a:pPr algn="ctr"/>
            <a:r>
              <a:rPr kumimoji="1" lang="ja-JP" altLang="en-US" sz="2400" dirty="0" smtClean="0">
                <a:latin typeface="+mn-ea"/>
              </a:rPr>
              <a:t>旅行速度の算定</a:t>
            </a:r>
            <a:r>
              <a:rPr lang="ja-JP" altLang="en-US" sz="2400" dirty="0" smtClean="0">
                <a:latin typeface="+mn-ea"/>
              </a:rPr>
              <a:t>方法</a:t>
            </a:r>
            <a:endParaRPr kumimoji="1" lang="ja-JP" altLang="en-US" sz="2400" dirty="0">
              <a:latin typeface="+mn-ea"/>
            </a:endParaRPr>
          </a:p>
        </p:txBody>
      </p:sp>
      <p:sp>
        <p:nvSpPr>
          <p:cNvPr id="2" name="スライド番号プレースホルダー 1"/>
          <p:cNvSpPr>
            <a:spLocks noGrp="1"/>
          </p:cNvSpPr>
          <p:nvPr>
            <p:ph type="sldNum" sz="quarter" idx="12"/>
          </p:nvPr>
        </p:nvSpPr>
        <p:spPr>
          <a:xfrm>
            <a:off x="11474932" y="8746045"/>
            <a:ext cx="370384" cy="365125"/>
          </a:xfrm>
        </p:spPr>
        <p:txBody>
          <a:bodyPr/>
          <a:lstStyle/>
          <a:p>
            <a:fld id="{DE2F8A21-8B7F-4E81-A1D6-B63D9660F4C6}" type="slidenum">
              <a:rPr kumimoji="1" lang="ja-JP" altLang="en-US" smtClean="0"/>
              <a:pPr/>
              <a:t>11</a:t>
            </a:fld>
            <a:endParaRPr kumimoji="1" lang="ja-JP" altLang="en-US"/>
          </a:p>
        </p:txBody>
      </p:sp>
      <p:pic>
        <p:nvPicPr>
          <p:cNvPr id="5123" name="Picture 3" descr="旅行速度"/>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788288" y="839933"/>
            <a:ext cx="2376000" cy="15809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AutoShape 8"/>
          <p:cNvSpPr>
            <a:spLocks noChangeArrowheads="1"/>
          </p:cNvSpPr>
          <p:nvPr/>
        </p:nvSpPr>
        <p:spPr bwMode="auto">
          <a:xfrm>
            <a:off x="260152" y="908720"/>
            <a:ext cx="4185952" cy="851412"/>
          </a:xfrm>
          <a:prstGeom prst="rect">
            <a:avLst/>
          </a:prstGeom>
          <a:noFill/>
          <a:ln>
            <a:noFill/>
          </a:ln>
        </p:spPr>
        <p:txBody>
          <a:bodyPr vert="horz" wrap="square" lIns="9360" tIns="8890" rIns="9360" bIns="8890" numCol="1" anchor="t" anchorCtr="0" compatLnSpc="1">
            <a:prstTxWarp prst="textNoShape">
              <a:avLst/>
            </a:prstTxWarp>
          </a:bodyPr>
          <a:lstStyle/>
          <a:p>
            <a:pPr marL="6350" lvl="1" fontAlgn="base">
              <a:spcBef>
                <a:spcPct val="0"/>
              </a:spcBef>
              <a:spcAft>
                <a:spcPct val="0"/>
              </a:spcAft>
            </a:pPr>
            <a:r>
              <a:rPr lang="ja-JP" altLang="en-US" dirty="0" smtClean="0">
                <a:latin typeface="ＭＳ ゴシック" panose="020B0609070205080204" pitchFamily="49" charset="-128"/>
                <a:ea typeface="ＭＳ ゴシック" panose="020B0609070205080204" pitchFamily="49" charset="-128"/>
                <a:cs typeface="ＭＳ Ｐゴシック" pitchFamily="50" charset="-128"/>
              </a:rPr>
              <a:t>③旅行</a:t>
            </a:r>
            <a:r>
              <a:rPr lang="ja-JP" altLang="en-US" dirty="0">
                <a:latin typeface="ＭＳ ゴシック" panose="020B0609070205080204" pitchFamily="49" charset="-128"/>
                <a:ea typeface="ＭＳ ゴシック" panose="020B0609070205080204" pitchFamily="49" charset="-128"/>
                <a:cs typeface="ＭＳ Ｐゴシック" pitchFamily="50" charset="-128"/>
              </a:rPr>
              <a:t>速度（</a:t>
            </a:r>
            <a:r>
              <a:rPr lang="en-US" altLang="ja-JP" dirty="0">
                <a:latin typeface="ＭＳ ゴシック" panose="020B0609070205080204" pitchFamily="49" charset="-128"/>
                <a:ea typeface="ＭＳ ゴシック" panose="020B0609070205080204" pitchFamily="49" charset="-128"/>
                <a:cs typeface="ＭＳ Ｐゴシック" pitchFamily="50" charset="-128"/>
              </a:rPr>
              <a:t>km/h</a:t>
            </a:r>
            <a:r>
              <a:rPr lang="ja-JP" altLang="en-US" dirty="0">
                <a:latin typeface="ＭＳ ゴシック" panose="020B0609070205080204" pitchFamily="49" charset="-128"/>
                <a:ea typeface="ＭＳ ゴシック" panose="020B0609070205080204" pitchFamily="49" charset="-128"/>
                <a:cs typeface="ＭＳ Ｐゴシック" pitchFamily="50" charset="-128"/>
              </a:rPr>
              <a:t>）</a:t>
            </a:r>
            <a:endParaRPr kumimoji="1" lang="en-US" altLang="ja-JP" i="0" u="none" strike="noStrike" cap="none" normalizeH="0" baseline="0" dirty="0" smtClean="0">
              <a:ln>
                <a:noFill/>
              </a:ln>
              <a:solidFill>
                <a:schemeClr val="tx1"/>
              </a:solidFill>
              <a:effectLst/>
              <a:latin typeface="ＭＳ ゴシック" panose="020B0609070205080204" pitchFamily="49" charset="-128"/>
              <a:ea typeface="ＭＳ ゴシック" panose="020B0609070205080204" pitchFamily="49" charset="-128"/>
              <a:cs typeface="ＭＳ Ｐゴシック" pitchFamily="50" charset="-128"/>
            </a:endParaRPr>
          </a:p>
          <a:p>
            <a:pPr marL="252000" marR="0" lvl="1" defTabSz="914400" rtl="0" eaLnBrk="1" fontAlgn="base" latinLnBrk="0" hangingPunct="1">
              <a:lnSpc>
                <a:spcPct val="100000"/>
              </a:lnSpc>
              <a:spcBef>
                <a:spcPct val="0"/>
              </a:spcBef>
              <a:spcAft>
                <a:spcPct val="0"/>
              </a:spcAft>
              <a:buClrTx/>
              <a:buSzTx/>
              <a:buFontTx/>
              <a:buNone/>
              <a:tabLst/>
            </a:pPr>
            <a:r>
              <a:rPr kumimoji="1" lang="ja-JP" altLang="en-US" i="0" u="none" strike="noStrike" cap="none" normalizeH="0" baseline="0" dirty="0" smtClean="0">
                <a:ln>
                  <a:noFill/>
                </a:ln>
                <a:solidFill>
                  <a:schemeClr val="tx1"/>
                </a:solidFill>
                <a:effectLst/>
                <a:latin typeface="ＭＳ ゴシック" panose="020B0609070205080204" pitchFamily="49" charset="-128"/>
                <a:ea typeface="ＭＳ ゴシック" panose="020B0609070205080204" pitchFamily="49" charset="-128"/>
                <a:cs typeface="ＭＳ Ｐゴシック" pitchFamily="50" charset="-128"/>
              </a:rPr>
              <a:t>道路を走行する自動車の平均速度</a:t>
            </a:r>
            <a:endParaRPr kumimoji="1" lang="ja-JP" altLang="ja-JP" i="0" u="none" strike="noStrike" cap="none" normalizeH="0" baseline="0" dirty="0" smtClean="0">
              <a:ln>
                <a:noFill/>
              </a:ln>
              <a:solidFill>
                <a:schemeClr val="tx1"/>
              </a:solidFill>
              <a:effectLst/>
              <a:latin typeface="ＭＳ ゴシック" panose="020B0609070205080204" pitchFamily="49" charset="-128"/>
              <a:ea typeface="ＭＳ ゴシック" panose="020B0609070205080204" pitchFamily="49" charset="-128"/>
              <a:cs typeface="ＭＳ Ｐゴシック" pitchFamily="50" charset="-128"/>
            </a:endParaRPr>
          </a:p>
        </p:txBody>
      </p:sp>
      <p:sp>
        <p:nvSpPr>
          <p:cNvPr id="5" name="AutoShape 12"/>
          <p:cNvSpPr>
            <a:spLocks noChangeShapeType="1"/>
          </p:cNvSpPr>
          <p:nvPr/>
        </p:nvSpPr>
        <p:spPr bwMode="auto">
          <a:xfrm>
            <a:off x="1893888" y="1136650"/>
            <a:ext cx="307975" cy="0"/>
          </a:xfrm>
          <a:prstGeom prst="straightConnector1">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1" name="テキスト ボックス 2"/>
          <p:cNvSpPr txBox="1">
            <a:spLocks noChangeArrowheads="1"/>
          </p:cNvSpPr>
          <p:nvPr/>
        </p:nvSpPr>
        <p:spPr bwMode="auto">
          <a:xfrm>
            <a:off x="13893880" y="3433650"/>
            <a:ext cx="1332000" cy="2375984"/>
          </a:xfrm>
          <a:prstGeom prst="rect">
            <a:avLst/>
          </a:prstGeom>
          <a:solidFill>
            <a:srgbClr val="FFFFFF"/>
          </a:solidFill>
          <a:ln w="9525">
            <a:solidFill>
              <a:srgbClr val="000000"/>
            </a:solidFill>
            <a:miter lim="800000"/>
            <a:headEnd/>
            <a:tailEnd/>
          </a:ln>
        </p:spPr>
        <p:txBody>
          <a:bodyPr vert="horz" wrap="square" lIns="37440" tIns="45720" rIns="37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1600" b="0" i="0" u="none" strike="noStrike" cap="none" normalizeH="0" baseline="0" dirty="0" smtClean="0">
                <a:ln>
                  <a:noFill/>
                </a:ln>
                <a:solidFill>
                  <a:schemeClr val="tx1"/>
                </a:solidFill>
                <a:effectLst/>
                <a:latin typeface="+mn-ea"/>
                <a:cs typeface="Times New Roman" pitchFamily="18" charset="0"/>
              </a:rPr>
              <a:t>平成</a:t>
            </a:r>
            <a:r>
              <a:rPr kumimoji="1" lang="en-US" altLang="ja-JP" sz="1600" b="0" i="0" u="none" strike="noStrike" cap="none" normalizeH="0" baseline="0" dirty="0" smtClean="0">
                <a:ln>
                  <a:noFill/>
                </a:ln>
                <a:solidFill>
                  <a:schemeClr val="tx1"/>
                </a:solidFill>
                <a:effectLst/>
                <a:latin typeface="+mn-ea"/>
                <a:cs typeface="Times New Roman" pitchFamily="18" charset="0"/>
              </a:rPr>
              <a:t>26</a:t>
            </a:r>
            <a:r>
              <a:rPr kumimoji="1" lang="ja-JP" altLang="en-US" sz="1600" b="0" i="0" u="none" strike="noStrike" cap="none" normalizeH="0" baseline="0" dirty="0" smtClean="0">
                <a:ln>
                  <a:noFill/>
                </a:ln>
                <a:solidFill>
                  <a:schemeClr val="tx1"/>
                </a:solidFill>
                <a:effectLst/>
                <a:latin typeface="+mn-ea"/>
                <a:cs typeface="Times New Roman" pitchFamily="18" charset="0"/>
              </a:rPr>
              <a:t>年度</a:t>
            </a:r>
            <a:endParaRPr kumimoji="1" lang="ja-JP" altLang="en-US" sz="1600" b="0" i="0" u="none" strike="noStrike" cap="none" normalizeH="0" baseline="0" dirty="0" smtClean="0">
              <a:ln>
                <a:noFill/>
              </a:ln>
              <a:solidFill>
                <a:schemeClr val="tx1"/>
              </a:solidFill>
              <a:effectLst/>
              <a:latin typeface="+mn-ea"/>
              <a:cs typeface="ＭＳ Ｐゴシック"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pPr>
            <a:r>
              <a:rPr kumimoji="1" lang="ja-JP" altLang="en-US" sz="1600" b="0" i="0" u="none" strike="noStrike" cap="none" normalizeH="0" baseline="0" dirty="0" smtClean="0">
                <a:ln>
                  <a:noFill/>
                </a:ln>
                <a:solidFill>
                  <a:schemeClr val="tx1"/>
                </a:solidFill>
                <a:effectLst/>
                <a:latin typeface="+mn-ea"/>
                <a:cs typeface="Times New Roman" pitchFamily="18" charset="0"/>
              </a:rPr>
              <a:t>車種別</a:t>
            </a:r>
            <a:endParaRPr kumimoji="1" lang="ja-JP" altLang="en-US" sz="1600" b="0" i="0" u="none" strike="noStrike" cap="none" normalizeH="0" baseline="0" dirty="0" smtClean="0">
              <a:ln>
                <a:noFill/>
              </a:ln>
              <a:solidFill>
                <a:schemeClr val="tx1"/>
              </a:solidFill>
              <a:effectLst/>
              <a:latin typeface="+mn-ea"/>
              <a:cs typeface="ＭＳ Ｐゴシック"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pPr>
            <a:r>
              <a:rPr kumimoji="1" lang="ja-JP" altLang="en-US" sz="1600" b="0" i="0" u="none" strike="noStrike" cap="none" normalizeH="0" baseline="0" dirty="0" smtClean="0">
                <a:ln>
                  <a:noFill/>
                </a:ln>
                <a:solidFill>
                  <a:schemeClr val="tx1"/>
                </a:solidFill>
                <a:effectLst/>
                <a:latin typeface="+mn-ea"/>
                <a:cs typeface="Times New Roman" pitchFamily="18" charset="0"/>
              </a:rPr>
              <a:t>速度対応</a:t>
            </a:r>
            <a:endParaRPr kumimoji="1" lang="en-US" altLang="ja-JP" sz="1600" b="0" i="0" u="none" strike="noStrike" cap="none" normalizeH="0" baseline="0" dirty="0" smtClean="0">
              <a:ln>
                <a:noFill/>
              </a:ln>
              <a:solidFill>
                <a:schemeClr val="tx1"/>
              </a:solidFill>
              <a:effectLst/>
              <a:latin typeface="+mn-ea"/>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1" lang="ja-JP" altLang="en-US" sz="1600" b="0" i="0" u="none" strike="noStrike" cap="none" normalizeH="0" baseline="0" dirty="0" smtClean="0">
                <a:ln>
                  <a:noFill/>
                </a:ln>
                <a:solidFill>
                  <a:schemeClr val="tx1"/>
                </a:solidFill>
                <a:effectLst/>
                <a:latin typeface="+mn-ea"/>
                <a:cs typeface="Times New Roman" pitchFamily="18" charset="0"/>
              </a:rPr>
              <a:t>排出係数（式）</a:t>
            </a:r>
            <a:endParaRPr kumimoji="1" lang="ja-JP" altLang="en-US" sz="1600" b="0" i="0" u="none" strike="noStrike" cap="none" normalizeH="0" baseline="0" dirty="0" smtClean="0">
              <a:ln>
                <a:noFill/>
              </a:ln>
              <a:solidFill>
                <a:schemeClr val="tx1"/>
              </a:solidFill>
              <a:effectLst/>
              <a:latin typeface="+mn-ea"/>
              <a:cs typeface="ＭＳ Ｐゴシック" pitchFamily="50" charset="-128"/>
            </a:endParaRPr>
          </a:p>
        </p:txBody>
      </p:sp>
      <p:sp>
        <p:nvSpPr>
          <p:cNvPr id="32" name="Rectangle 13"/>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sp>
        <p:nvSpPr>
          <p:cNvPr id="33" name="Rectangle 21"/>
          <p:cNvSpPr>
            <a:spLocks noChangeArrowheads="1"/>
          </p:cNvSpPr>
          <p:nvPr/>
        </p:nvSpPr>
        <p:spPr bwMode="auto">
          <a:xfrm>
            <a:off x="27940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41" name="スライド番号プレースホルダー 1"/>
          <p:cNvSpPr txBox="1">
            <a:spLocks/>
          </p:cNvSpPr>
          <p:nvPr/>
        </p:nvSpPr>
        <p:spPr>
          <a:xfrm>
            <a:off x="8738120" y="6448251"/>
            <a:ext cx="370384"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DE2F8A21-8B7F-4E81-A1D6-B63D9660F4C6}" type="slidenum">
              <a:rPr lang="ja-JP" altLang="en-US" smtClean="0"/>
              <a:pPr/>
              <a:t>11</a:t>
            </a:fld>
            <a:endParaRPr lang="ja-JP" altLang="en-US" dirty="0"/>
          </a:p>
        </p:txBody>
      </p:sp>
      <p:sp>
        <p:nvSpPr>
          <p:cNvPr id="36" name="テキスト ボックス 2"/>
          <p:cNvSpPr txBox="1">
            <a:spLocks noChangeArrowheads="1"/>
          </p:cNvSpPr>
          <p:nvPr/>
        </p:nvSpPr>
        <p:spPr bwMode="auto">
          <a:xfrm>
            <a:off x="290967" y="6207821"/>
            <a:ext cx="7124841" cy="5335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rnd">
                <a:solidFill>
                  <a:srgbClr val="000000"/>
                </a:solidFill>
                <a:prstDash val="sysDot"/>
                <a:miter lim="800000"/>
                <a:headEnd/>
                <a:tailEnd/>
              </a14:hiddenLine>
            </a:ext>
          </a:extLst>
        </p:spPr>
        <p:txBody>
          <a:bodyPr rot="0" vert="horz" wrap="square" lIns="91440" tIns="45720" rIns="91440" bIns="45720" anchor="ctr" anchorCtr="0" upright="1">
            <a:noAutofit/>
          </a:bodyPr>
          <a:lstStyle/>
          <a:p>
            <a:pPr marL="261938" indent="-180000" algn="just">
              <a:spcAft>
                <a:spcPts val="0"/>
              </a:spcAft>
            </a:pPr>
            <a:r>
              <a:rPr lang="ja-JP" sz="1400" kern="100" dirty="0" smtClean="0">
                <a:effectLst/>
                <a:latin typeface="+mn-ea"/>
                <a:cs typeface="Times New Roman"/>
              </a:rPr>
              <a:t>※細街路</a:t>
            </a:r>
            <a:r>
              <a:rPr lang="ja-JP" altLang="en-US" sz="1400" kern="100" dirty="0" smtClean="0">
                <a:latin typeface="+mn-ea"/>
                <a:cs typeface="Times New Roman"/>
              </a:rPr>
              <a:t>（住宅街</a:t>
            </a:r>
            <a:r>
              <a:rPr lang="ja-JP" altLang="en-US" sz="1400" kern="100" dirty="0">
                <a:latin typeface="+mn-ea"/>
                <a:cs typeface="Times New Roman"/>
              </a:rPr>
              <a:t>の生活道路</a:t>
            </a:r>
            <a:r>
              <a:rPr lang="ja-JP" altLang="en-US" sz="1400" kern="100" dirty="0" smtClean="0">
                <a:latin typeface="+mn-ea"/>
                <a:cs typeface="Times New Roman"/>
              </a:rPr>
              <a:t>など</a:t>
            </a:r>
            <a:r>
              <a:rPr lang="ja-JP" altLang="en-US" sz="1400" kern="100" dirty="0" smtClean="0">
                <a:effectLst/>
                <a:latin typeface="+mn-ea"/>
                <a:cs typeface="Times New Roman"/>
              </a:rPr>
              <a:t>）の旅行速度</a:t>
            </a:r>
            <a:r>
              <a:rPr lang="ja-JP" sz="1400" kern="100" dirty="0" smtClean="0">
                <a:effectLst/>
                <a:latin typeface="+mn-ea"/>
                <a:cs typeface="Times New Roman"/>
              </a:rPr>
              <a:t>については別途調査データにより</a:t>
            </a:r>
            <a:r>
              <a:rPr lang="ja-JP" altLang="en-US" sz="1400" kern="100" dirty="0" smtClean="0">
                <a:effectLst/>
                <a:latin typeface="+mn-ea"/>
                <a:cs typeface="Times New Roman"/>
              </a:rPr>
              <a:t>算定</a:t>
            </a:r>
            <a:endParaRPr lang="ja-JP" sz="1400" kern="100" dirty="0">
              <a:effectLst/>
              <a:latin typeface="+mn-ea"/>
              <a:cs typeface="Times New Roman"/>
            </a:endParaRPr>
          </a:p>
        </p:txBody>
      </p:sp>
      <p:sp>
        <p:nvSpPr>
          <p:cNvPr id="7" name="Rectangle 23"/>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grpSp>
        <p:nvGrpSpPr>
          <p:cNvPr id="9" name="Group 1"/>
          <p:cNvGrpSpPr>
            <a:grpSpLocks/>
          </p:cNvGrpSpPr>
          <p:nvPr/>
        </p:nvGrpSpPr>
        <p:grpSpPr bwMode="auto">
          <a:xfrm>
            <a:off x="179403" y="2690252"/>
            <a:ext cx="8713077" cy="3619068"/>
            <a:chOff x="2229" y="2797"/>
            <a:chExt cx="9234" cy="3835"/>
          </a:xfrm>
        </p:grpSpPr>
        <p:sp>
          <p:nvSpPr>
            <p:cNvPr id="14" name="Text Box 22"/>
            <p:cNvSpPr txBox="1">
              <a:spLocks noChangeArrowheads="1"/>
            </p:cNvSpPr>
            <p:nvPr/>
          </p:nvSpPr>
          <p:spPr bwMode="auto">
            <a:xfrm>
              <a:off x="7457" y="3713"/>
              <a:ext cx="4006" cy="1949"/>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74295" tIns="8890" rIns="74295" bIns="889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600" b="0" i="0" u="none" strike="noStrike" cap="none" normalizeH="0" baseline="0" dirty="0" smtClean="0">
                  <a:ln>
                    <a:noFill/>
                  </a:ln>
                  <a:solidFill>
                    <a:schemeClr val="tx1"/>
                  </a:solidFill>
                  <a:effectLst/>
                  <a:latin typeface="+mn-ea"/>
                  <a:cs typeface="Times New Roman" pitchFamily="18" charset="0"/>
                </a:rPr>
                <a:t>V    </a:t>
              </a:r>
              <a:r>
                <a:rPr kumimoji="1" lang="ja-JP" altLang="en-US" sz="1600" b="0" i="0" u="none" strike="noStrike" cap="none" normalizeH="0" baseline="0" dirty="0" smtClean="0">
                  <a:ln>
                    <a:noFill/>
                  </a:ln>
                  <a:solidFill>
                    <a:schemeClr val="tx1"/>
                  </a:solidFill>
                  <a:effectLst/>
                  <a:latin typeface="+mn-ea"/>
                  <a:cs typeface="Times New Roman" pitchFamily="18" charset="0"/>
                </a:rPr>
                <a:t>　</a:t>
              </a:r>
              <a:r>
                <a:rPr kumimoji="1" lang="en-US" altLang="ja-JP" sz="1600" b="0" i="0" u="none" strike="noStrike" cap="none" normalizeH="0" baseline="0" dirty="0" smtClean="0">
                  <a:ln>
                    <a:noFill/>
                  </a:ln>
                  <a:solidFill>
                    <a:schemeClr val="tx1"/>
                  </a:solidFill>
                  <a:effectLst/>
                  <a:latin typeface="+mn-ea"/>
                  <a:cs typeface="Times New Roman" pitchFamily="18" charset="0"/>
                </a:rPr>
                <a:t>…</a:t>
              </a:r>
              <a:r>
                <a:rPr kumimoji="1" lang="ja-JP" altLang="en-US" sz="1600" b="0" i="0" u="none" strike="noStrike" cap="none" normalizeH="0" baseline="0" dirty="0" smtClean="0">
                  <a:ln>
                    <a:noFill/>
                  </a:ln>
                  <a:solidFill>
                    <a:schemeClr val="tx1"/>
                  </a:solidFill>
                  <a:effectLst/>
                  <a:latin typeface="+mn-ea"/>
                  <a:cs typeface="Times New Roman" pitchFamily="18" charset="0"/>
                </a:rPr>
                <a:t>旅行速度</a:t>
              </a:r>
              <a:endParaRPr kumimoji="1" lang="ja-JP" altLang="en-US" sz="1600" b="0" i="0" u="none" strike="noStrike" cap="none" normalizeH="0" baseline="0" dirty="0" smtClean="0">
                <a:ln>
                  <a:noFill/>
                </a:ln>
                <a:solidFill>
                  <a:schemeClr val="tx1"/>
                </a:solidFill>
                <a:effectLst/>
                <a:latin typeface="+mn-ea"/>
                <a:cs typeface="ＭＳ Ｐゴシック" pitchFamily="50" charset="-128"/>
              </a:endParaRPr>
            </a:p>
            <a:p>
              <a:pPr marL="715963" lvl="0" indent="-715963" eaLnBrk="0" fontAlgn="base" hangingPunct="0">
                <a:spcBef>
                  <a:spcPct val="0"/>
                </a:spcBef>
                <a:spcAft>
                  <a:spcPct val="0"/>
                </a:spcAft>
              </a:pPr>
              <a:r>
                <a:rPr kumimoji="1" lang="en-US" altLang="ja-JP" sz="1600" b="0" i="0" u="none" strike="noStrike" cap="none" normalizeH="0" baseline="0" dirty="0" smtClean="0">
                  <a:ln>
                    <a:noFill/>
                  </a:ln>
                  <a:solidFill>
                    <a:schemeClr val="tx1"/>
                  </a:solidFill>
                  <a:effectLst/>
                  <a:latin typeface="+mn-ea"/>
                  <a:cs typeface="Times New Roman" pitchFamily="18" charset="0"/>
                </a:rPr>
                <a:t>X    </a:t>
              </a:r>
              <a:r>
                <a:rPr kumimoji="1" lang="ja-JP" altLang="en-US" sz="1600" b="0" i="0" u="none" strike="noStrike" cap="none" normalizeH="0" baseline="0" dirty="0" smtClean="0">
                  <a:ln>
                    <a:noFill/>
                  </a:ln>
                  <a:solidFill>
                    <a:schemeClr val="tx1"/>
                  </a:solidFill>
                  <a:effectLst/>
                  <a:latin typeface="+mn-ea"/>
                  <a:cs typeface="Times New Roman" pitchFamily="18" charset="0"/>
                </a:rPr>
                <a:t>　</a:t>
              </a:r>
              <a:r>
                <a:rPr kumimoji="1" lang="en-US" altLang="ja-JP" sz="1600" b="0" i="0" u="none" strike="noStrike" cap="none" normalizeH="0" baseline="0" dirty="0" smtClean="0">
                  <a:ln>
                    <a:noFill/>
                  </a:ln>
                  <a:solidFill>
                    <a:schemeClr val="tx1"/>
                  </a:solidFill>
                  <a:effectLst/>
                  <a:latin typeface="+mn-ea"/>
                  <a:cs typeface="Times New Roman" pitchFamily="18" charset="0"/>
                </a:rPr>
                <a:t>…</a:t>
              </a:r>
              <a:r>
                <a:rPr kumimoji="1" lang="ja-JP" altLang="en-US" sz="1600" b="0" i="0" u="none" strike="noStrike" cap="none" normalizeH="0" baseline="0" dirty="0" smtClean="0">
                  <a:ln>
                    <a:noFill/>
                  </a:ln>
                  <a:solidFill>
                    <a:schemeClr val="tx1"/>
                  </a:solidFill>
                  <a:effectLst/>
                  <a:latin typeface="+mn-ea"/>
                  <a:cs typeface="Times New Roman" pitchFamily="18" charset="0"/>
                </a:rPr>
                <a:t>時間混雑度</a:t>
              </a:r>
              <a:r>
                <a:rPr lang="ja-JP" altLang="en-US" sz="1600" dirty="0" smtClean="0">
                  <a:latin typeface="+mn-ea"/>
                  <a:cs typeface="Times New Roman" pitchFamily="18" charset="0"/>
                </a:rPr>
                <a:t>（時間別乗用車換算交通量</a:t>
              </a:r>
              <a:r>
                <a:rPr lang="en-US" altLang="ja-JP" sz="1600" dirty="0" smtClean="0">
                  <a:latin typeface="+mn-ea"/>
                  <a:cs typeface="Times New Roman" pitchFamily="18" charset="0"/>
                </a:rPr>
                <a:t>÷</a:t>
              </a:r>
              <a:r>
                <a:rPr lang="ja-JP" altLang="en-US" sz="1600" dirty="0" smtClean="0">
                  <a:latin typeface="+mn-ea"/>
                  <a:cs typeface="Times New Roman" pitchFamily="18" charset="0"/>
                </a:rPr>
                <a:t>乗用車換算</a:t>
              </a:r>
              <a:r>
                <a:rPr lang="ja-JP" altLang="en-US" sz="1600" dirty="0">
                  <a:latin typeface="+mn-ea"/>
                  <a:cs typeface="Times New Roman" pitchFamily="18" charset="0"/>
                </a:rPr>
                <a:t>交通</a:t>
              </a:r>
              <a:r>
                <a:rPr lang="ja-JP" altLang="en-US" sz="1600" dirty="0" smtClean="0">
                  <a:latin typeface="+mn-ea"/>
                  <a:cs typeface="Times New Roman" pitchFamily="18" charset="0"/>
                </a:rPr>
                <a:t>容量</a:t>
              </a:r>
              <a:r>
                <a:rPr lang="en-US" altLang="ja-JP" sz="1600" dirty="0">
                  <a:latin typeface="+mn-ea"/>
                </a:rPr>
                <a:t>* </a:t>
              </a:r>
              <a:r>
                <a:rPr lang="ja-JP" altLang="en-US" sz="1600" dirty="0" smtClean="0">
                  <a:latin typeface="+mn-ea"/>
                  <a:cs typeface="Times New Roman" pitchFamily="18" charset="0"/>
                </a:rPr>
                <a:t>）</a:t>
              </a:r>
              <a:endParaRPr kumimoji="1" lang="ja-JP" altLang="en-US" sz="1600" b="0" i="0" u="none" strike="noStrike" cap="none" normalizeH="0" baseline="0" dirty="0" smtClean="0">
                <a:ln>
                  <a:noFill/>
                </a:ln>
                <a:solidFill>
                  <a:schemeClr val="tx1"/>
                </a:solidFill>
                <a:effectLst/>
                <a:latin typeface="+mn-ea"/>
                <a:cs typeface="ＭＳ Ｐゴシック"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pPr>
              <a:r>
                <a:rPr kumimoji="1" lang="en-US" altLang="ja-JP" sz="1600" b="0" i="0" u="none" strike="noStrike" cap="none" normalizeH="0" baseline="0" dirty="0" err="1" smtClean="0">
                  <a:ln>
                    <a:noFill/>
                  </a:ln>
                  <a:solidFill>
                    <a:schemeClr val="tx1"/>
                  </a:solidFill>
                  <a:effectLst/>
                  <a:latin typeface="+mn-ea"/>
                  <a:cs typeface="Times New Roman" pitchFamily="18" charset="0"/>
                </a:rPr>
                <a:t>Vmax</a:t>
              </a:r>
              <a:r>
                <a:rPr kumimoji="1" lang="en-US" altLang="ja-JP" sz="1600" b="0" i="0" u="none" strike="noStrike" cap="none" normalizeH="0" baseline="0" dirty="0" smtClean="0">
                  <a:ln>
                    <a:noFill/>
                  </a:ln>
                  <a:solidFill>
                    <a:schemeClr val="tx1"/>
                  </a:solidFill>
                  <a:effectLst/>
                  <a:latin typeface="+mn-ea"/>
                  <a:cs typeface="Times New Roman" pitchFamily="18" charset="0"/>
                </a:rPr>
                <a:t> …</a:t>
              </a:r>
              <a:r>
                <a:rPr kumimoji="1" lang="ja-JP" altLang="en-US" sz="1600" b="0" i="0" u="none" strike="noStrike" cap="none" normalizeH="0" baseline="0" dirty="0" smtClean="0">
                  <a:ln>
                    <a:noFill/>
                  </a:ln>
                  <a:solidFill>
                    <a:schemeClr val="tx1"/>
                  </a:solidFill>
                  <a:effectLst/>
                  <a:latin typeface="+mn-ea"/>
                  <a:cs typeface="Times New Roman" pitchFamily="18" charset="0"/>
                </a:rPr>
                <a:t>規制速度</a:t>
              </a:r>
              <a:endParaRPr kumimoji="1" lang="ja-JP" altLang="en-US" sz="1600" b="0" i="0" u="none" strike="noStrike" cap="none" normalizeH="0" baseline="0" dirty="0" smtClean="0">
                <a:ln>
                  <a:noFill/>
                </a:ln>
                <a:solidFill>
                  <a:schemeClr val="tx1"/>
                </a:solidFill>
                <a:effectLst/>
                <a:latin typeface="+mn-ea"/>
                <a:cs typeface="ＭＳ Ｐゴシック"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pPr>
              <a:r>
                <a:rPr kumimoji="1" lang="en-US" altLang="ja-JP" sz="1600" b="0" i="0" u="none" strike="noStrike" cap="none" normalizeH="0" baseline="0" dirty="0" err="1" smtClean="0">
                  <a:ln>
                    <a:noFill/>
                  </a:ln>
                  <a:solidFill>
                    <a:schemeClr val="tx1"/>
                  </a:solidFill>
                  <a:effectLst/>
                  <a:latin typeface="+mn-ea"/>
                  <a:cs typeface="Times New Roman" pitchFamily="18" charset="0"/>
                </a:rPr>
                <a:t>Vmin</a:t>
              </a:r>
              <a:r>
                <a:rPr kumimoji="1" lang="en-US" altLang="ja-JP" sz="1600" b="0" i="0" u="none" strike="noStrike" cap="none" normalizeH="0" baseline="0" dirty="0" smtClean="0">
                  <a:ln>
                    <a:noFill/>
                  </a:ln>
                  <a:solidFill>
                    <a:schemeClr val="tx1"/>
                  </a:solidFill>
                  <a:effectLst/>
                  <a:latin typeface="+mn-ea"/>
                  <a:cs typeface="Times New Roman" pitchFamily="18" charset="0"/>
                </a:rPr>
                <a:t> …</a:t>
              </a:r>
              <a:r>
                <a:rPr kumimoji="1" lang="ja-JP" altLang="en-US" sz="1600" b="0" i="0" u="none" strike="noStrike" cap="none" normalizeH="0" baseline="0" dirty="0" smtClean="0">
                  <a:ln>
                    <a:noFill/>
                  </a:ln>
                  <a:solidFill>
                    <a:schemeClr val="tx1"/>
                  </a:solidFill>
                  <a:effectLst/>
                  <a:latin typeface="+mn-ea"/>
                  <a:cs typeface="Times New Roman" pitchFamily="18" charset="0"/>
                </a:rPr>
                <a:t>混雑時旅行速度</a:t>
              </a:r>
              <a:endParaRPr kumimoji="1" lang="ja-JP" altLang="en-US" sz="1600" b="0" i="0" u="none" strike="noStrike" cap="none" normalizeH="0" baseline="0" dirty="0" smtClean="0">
                <a:ln>
                  <a:noFill/>
                </a:ln>
                <a:solidFill>
                  <a:schemeClr val="tx1"/>
                </a:solidFill>
                <a:effectLst/>
                <a:latin typeface="+mn-ea"/>
                <a:cs typeface="ＭＳ Ｐゴシック"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pPr>
              <a:r>
                <a:rPr kumimoji="1" lang="en-US" altLang="ja-JP" sz="1600" b="0" i="0" u="none" strike="noStrike" cap="none" normalizeH="0" baseline="0" dirty="0" err="1" smtClean="0">
                  <a:ln>
                    <a:noFill/>
                  </a:ln>
                  <a:solidFill>
                    <a:schemeClr val="tx1"/>
                  </a:solidFill>
                  <a:effectLst/>
                  <a:latin typeface="+mn-ea"/>
                  <a:cs typeface="Times New Roman" pitchFamily="18" charset="0"/>
                </a:rPr>
                <a:t>Xmax</a:t>
              </a:r>
              <a:r>
                <a:rPr kumimoji="1" lang="en-US" altLang="ja-JP" sz="1600" b="0" i="0" u="none" strike="noStrike" cap="none" normalizeH="0" baseline="0" dirty="0" smtClean="0">
                  <a:ln>
                    <a:noFill/>
                  </a:ln>
                  <a:solidFill>
                    <a:schemeClr val="tx1"/>
                  </a:solidFill>
                  <a:effectLst/>
                  <a:latin typeface="+mn-ea"/>
                  <a:cs typeface="Times New Roman" pitchFamily="18" charset="0"/>
                </a:rPr>
                <a:t> …</a:t>
              </a:r>
              <a:r>
                <a:rPr kumimoji="1" lang="ja-JP" altLang="en-US" sz="1600" b="0" i="0" u="none" strike="noStrike" cap="none" normalizeH="0" baseline="0" dirty="0" smtClean="0">
                  <a:ln>
                    <a:noFill/>
                  </a:ln>
                  <a:solidFill>
                    <a:schemeClr val="tx1"/>
                  </a:solidFill>
                  <a:effectLst/>
                  <a:latin typeface="+mn-ea"/>
                  <a:cs typeface="Times New Roman" pitchFamily="18" charset="0"/>
                </a:rPr>
                <a:t>区間毎の最大混雑度</a:t>
              </a:r>
              <a:endParaRPr kumimoji="1" lang="ja-JP" altLang="en-US" sz="1600" b="0" i="0" u="none" strike="noStrike" cap="none" normalizeH="0" baseline="0" dirty="0" smtClean="0">
                <a:ln>
                  <a:noFill/>
                </a:ln>
                <a:solidFill>
                  <a:schemeClr val="tx1"/>
                </a:solidFill>
                <a:effectLst/>
                <a:latin typeface="+mn-ea"/>
                <a:cs typeface="ＭＳ Ｐゴシック"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chemeClr val="tx1"/>
                </a:solidFill>
                <a:effectLst/>
                <a:latin typeface="+mn-ea"/>
                <a:cs typeface="ＭＳ Ｐゴシック" pitchFamily="50" charset="-128"/>
              </a:endParaRPr>
            </a:p>
          </p:txBody>
        </p:sp>
        <p:pic>
          <p:nvPicPr>
            <p:cNvPr id="3093" name="Picture 21"/>
            <p:cNvPicPr>
              <a:picLocks noChangeAspect="1" noChangeArrowheads="1"/>
            </p:cNvPicPr>
            <p:nvPr/>
          </p:nvPicPr>
          <p:blipFill>
            <a:blip r:embed="rId4">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6839" y="2797"/>
              <a:ext cx="4204" cy="687"/>
            </a:xfrm>
            <a:prstGeom prst="rect">
              <a:avLst/>
            </a:prstGeom>
            <a:noFill/>
            <a:extLst>
              <a:ext uri="{909E8E84-426E-40DD-AFC4-6F175D3DCCD1}">
                <a14:hiddenFill xmlns:a14="http://schemas.microsoft.com/office/drawing/2010/main">
                  <a:solidFill>
                    <a:srgbClr val="FFFFFF"/>
                  </a:solidFill>
                </a14:hiddenFill>
              </a:ext>
            </a:extLst>
          </p:spPr>
        </p:pic>
        <p:sp>
          <p:nvSpPr>
            <p:cNvPr id="16" name="Text Box 20"/>
            <p:cNvSpPr txBox="1">
              <a:spLocks noChangeArrowheads="1"/>
            </p:cNvSpPr>
            <p:nvPr/>
          </p:nvSpPr>
          <p:spPr bwMode="auto">
            <a:xfrm>
              <a:off x="2229" y="3912"/>
              <a:ext cx="420" cy="1222"/>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txBody>
            <a:bodyPr vert="eaVert" wrap="square" lIns="74295" tIns="8890" rIns="74295" bIns="889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1600" b="0" i="0" u="none" strike="noStrike" cap="none" normalizeH="0" baseline="0" dirty="0" smtClean="0">
                  <a:ln>
                    <a:noFill/>
                  </a:ln>
                  <a:solidFill>
                    <a:schemeClr val="tx1"/>
                  </a:solidFill>
                  <a:effectLst/>
                  <a:latin typeface="+mn-ea"/>
                  <a:cs typeface="Times New Roman" pitchFamily="18" charset="0"/>
                </a:rPr>
                <a:t>旅行速度</a:t>
              </a:r>
              <a:endParaRPr kumimoji="1" lang="ja-JP" altLang="ja-JP" sz="1600" b="0" i="0" u="none" strike="noStrike" cap="none" normalizeH="0" baseline="0" dirty="0" smtClean="0">
                <a:ln>
                  <a:noFill/>
                </a:ln>
                <a:solidFill>
                  <a:schemeClr val="tx1"/>
                </a:solidFill>
                <a:effectLst/>
                <a:latin typeface="+mn-ea"/>
                <a:cs typeface="ＭＳ Ｐゴシック" pitchFamily="50" charset="-128"/>
              </a:endParaRPr>
            </a:p>
          </p:txBody>
        </p:sp>
        <p:grpSp>
          <p:nvGrpSpPr>
            <p:cNvPr id="21" name="Group 10"/>
            <p:cNvGrpSpPr>
              <a:grpSpLocks/>
            </p:cNvGrpSpPr>
            <p:nvPr/>
          </p:nvGrpSpPr>
          <p:grpSpPr bwMode="auto">
            <a:xfrm>
              <a:off x="3388" y="2797"/>
              <a:ext cx="5096" cy="2955"/>
              <a:chOff x="3769" y="5522"/>
              <a:chExt cx="5096" cy="2955"/>
            </a:xfrm>
          </p:grpSpPr>
          <p:sp>
            <p:nvSpPr>
              <p:cNvPr id="46" name="AutoShape 19"/>
              <p:cNvSpPr>
                <a:spLocks noChangeShapeType="1"/>
              </p:cNvSpPr>
              <p:nvPr/>
            </p:nvSpPr>
            <p:spPr bwMode="auto">
              <a:xfrm flipV="1">
                <a:off x="3769" y="5522"/>
                <a:ext cx="0" cy="2955"/>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sz="1600">
                  <a:latin typeface="+mn-ea"/>
                </a:endParaRPr>
              </a:p>
            </p:txBody>
          </p:sp>
          <p:sp>
            <p:nvSpPr>
              <p:cNvPr id="47" name="AutoShape 18"/>
              <p:cNvSpPr>
                <a:spLocks noChangeShapeType="1"/>
              </p:cNvSpPr>
              <p:nvPr/>
            </p:nvSpPr>
            <p:spPr bwMode="auto">
              <a:xfrm>
                <a:off x="3769" y="8477"/>
                <a:ext cx="5096" cy="0"/>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sz="1600">
                  <a:latin typeface="+mn-ea"/>
                </a:endParaRPr>
              </a:p>
            </p:txBody>
          </p:sp>
          <p:sp>
            <p:nvSpPr>
              <p:cNvPr id="48" name="AutoShape 17"/>
              <p:cNvSpPr>
                <a:spLocks noChangeShapeType="1"/>
              </p:cNvSpPr>
              <p:nvPr/>
            </p:nvSpPr>
            <p:spPr bwMode="auto">
              <a:xfrm>
                <a:off x="3769" y="6111"/>
                <a:ext cx="1665" cy="0"/>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sz="1600">
                  <a:latin typeface="+mn-ea"/>
                </a:endParaRPr>
              </a:p>
            </p:txBody>
          </p:sp>
          <p:sp>
            <p:nvSpPr>
              <p:cNvPr id="49" name="AutoShape 16"/>
              <p:cNvSpPr>
                <a:spLocks noChangeShapeType="1"/>
              </p:cNvSpPr>
              <p:nvPr/>
            </p:nvSpPr>
            <p:spPr bwMode="auto">
              <a:xfrm>
                <a:off x="5434" y="6111"/>
                <a:ext cx="2292" cy="1552"/>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sz="1600">
                  <a:latin typeface="+mn-ea"/>
                </a:endParaRPr>
              </a:p>
            </p:txBody>
          </p:sp>
          <p:sp>
            <p:nvSpPr>
              <p:cNvPr id="50" name="AutoShape 15"/>
              <p:cNvSpPr>
                <a:spLocks noChangeShapeType="1"/>
              </p:cNvSpPr>
              <p:nvPr/>
            </p:nvSpPr>
            <p:spPr bwMode="auto">
              <a:xfrm>
                <a:off x="5434" y="6111"/>
                <a:ext cx="0" cy="2366"/>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sz="1600">
                  <a:latin typeface="+mn-ea"/>
                </a:endParaRPr>
              </a:p>
            </p:txBody>
          </p:sp>
          <p:sp>
            <p:nvSpPr>
              <p:cNvPr id="51" name="AutoShape 14"/>
              <p:cNvSpPr>
                <a:spLocks noChangeShapeType="1"/>
              </p:cNvSpPr>
              <p:nvPr/>
            </p:nvSpPr>
            <p:spPr bwMode="auto">
              <a:xfrm>
                <a:off x="7726" y="7663"/>
                <a:ext cx="0" cy="814"/>
              </a:xfrm>
              <a:prstGeom prst="straightConnector1">
                <a:avLst/>
              </a:prstGeom>
              <a:noFill/>
              <a:ln w="9525">
                <a:solidFill>
                  <a:srgbClr val="000000"/>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sz="1600">
                  <a:latin typeface="+mn-ea"/>
                </a:endParaRPr>
              </a:p>
            </p:txBody>
          </p:sp>
          <p:sp>
            <p:nvSpPr>
              <p:cNvPr id="52" name="AutoShape 13"/>
              <p:cNvSpPr>
                <a:spLocks noChangeShapeType="1"/>
              </p:cNvSpPr>
              <p:nvPr/>
            </p:nvSpPr>
            <p:spPr bwMode="auto">
              <a:xfrm>
                <a:off x="3769" y="7663"/>
                <a:ext cx="3957" cy="0"/>
              </a:xfrm>
              <a:prstGeom prst="straightConnector1">
                <a:avLst/>
              </a:prstGeom>
              <a:noFill/>
              <a:ln w="9525">
                <a:solidFill>
                  <a:srgbClr val="000000"/>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sz="1600">
                  <a:latin typeface="+mn-ea"/>
                </a:endParaRPr>
              </a:p>
            </p:txBody>
          </p:sp>
          <p:sp>
            <p:nvSpPr>
              <p:cNvPr id="53" name="AutoShape 12"/>
              <p:cNvSpPr>
                <a:spLocks noChangeShapeType="1"/>
              </p:cNvSpPr>
              <p:nvPr/>
            </p:nvSpPr>
            <p:spPr bwMode="auto">
              <a:xfrm flipV="1">
                <a:off x="6298" y="6687"/>
                <a:ext cx="0" cy="1790"/>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sz="1600">
                  <a:latin typeface="+mn-ea"/>
                </a:endParaRPr>
              </a:p>
            </p:txBody>
          </p:sp>
          <p:sp>
            <p:nvSpPr>
              <p:cNvPr id="54" name="AutoShape 11"/>
              <p:cNvSpPr>
                <a:spLocks noChangeShapeType="1"/>
              </p:cNvSpPr>
              <p:nvPr/>
            </p:nvSpPr>
            <p:spPr bwMode="auto">
              <a:xfrm flipH="1">
                <a:off x="3769" y="6687"/>
                <a:ext cx="2529" cy="0"/>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sz="1600">
                  <a:latin typeface="+mn-ea"/>
                </a:endParaRPr>
              </a:p>
            </p:txBody>
          </p:sp>
        </p:grpSp>
        <p:sp>
          <p:nvSpPr>
            <p:cNvPr id="22" name="Text Box 9"/>
            <p:cNvSpPr txBox="1">
              <a:spLocks noChangeArrowheads="1"/>
            </p:cNvSpPr>
            <p:nvPr/>
          </p:nvSpPr>
          <p:spPr bwMode="auto">
            <a:xfrm>
              <a:off x="7016" y="5865"/>
              <a:ext cx="876" cy="401"/>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74295" tIns="8890" rIns="74295" bIns="889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600" b="0" i="0" u="none" strike="noStrike" cap="none" normalizeH="0" baseline="0" smtClean="0">
                  <a:ln>
                    <a:noFill/>
                  </a:ln>
                  <a:solidFill>
                    <a:schemeClr val="tx1"/>
                  </a:solidFill>
                  <a:effectLst/>
                  <a:latin typeface="+mn-ea"/>
                  <a:cs typeface="Times New Roman" pitchFamily="18" charset="0"/>
                </a:rPr>
                <a:t>Xmax</a:t>
              </a:r>
              <a:endParaRPr kumimoji="1" lang="en-US" altLang="ja-JP" sz="1600" b="0" i="0" u="none" strike="noStrike" cap="none" normalizeH="0" baseline="0" smtClean="0">
                <a:ln>
                  <a:noFill/>
                </a:ln>
                <a:solidFill>
                  <a:schemeClr val="tx1"/>
                </a:solidFill>
                <a:effectLst/>
                <a:latin typeface="+mn-ea"/>
                <a:cs typeface="ＭＳ Ｐゴシック" pitchFamily="50" charset="-128"/>
              </a:endParaRPr>
            </a:p>
          </p:txBody>
        </p:sp>
        <p:sp>
          <p:nvSpPr>
            <p:cNvPr id="24" name="Text Box 8"/>
            <p:cNvSpPr txBox="1">
              <a:spLocks noChangeArrowheads="1"/>
            </p:cNvSpPr>
            <p:nvPr/>
          </p:nvSpPr>
          <p:spPr bwMode="auto">
            <a:xfrm>
              <a:off x="5707" y="5865"/>
              <a:ext cx="436" cy="401"/>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74295" tIns="8890" rIns="74295" bIns="889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600" b="0" i="0" u="none" strike="noStrike" cap="none" normalizeH="0" baseline="0" smtClean="0">
                  <a:ln>
                    <a:noFill/>
                  </a:ln>
                  <a:solidFill>
                    <a:schemeClr val="tx1"/>
                  </a:solidFill>
                  <a:effectLst/>
                  <a:latin typeface="+mn-ea"/>
                  <a:cs typeface="Times New Roman" pitchFamily="18" charset="0"/>
                </a:rPr>
                <a:t>X</a:t>
              </a:r>
              <a:endParaRPr kumimoji="1" lang="en-US" altLang="ja-JP" sz="1600" b="0" i="0" u="none" strike="noStrike" cap="none" normalizeH="0" baseline="0" smtClean="0">
                <a:ln>
                  <a:noFill/>
                </a:ln>
                <a:solidFill>
                  <a:schemeClr val="tx1"/>
                </a:solidFill>
                <a:effectLst/>
                <a:latin typeface="+mn-ea"/>
                <a:cs typeface="ＭＳ Ｐゴシック" pitchFamily="50" charset="-128"/>
              </a:endParaRPr>
            </a:p>
          </p:txBody>
        </p:sp>
        <p:sp>
          <p:nvSpPr>
            <p:cNvPr id="25" name="Text Box 7"/>
            <p:cNvSpPr txBox="1">
              <a:spLocks noChangeArrowheads="1"/>
            </p:cNvSpPr>
            <p:nvPr/>
          </p:nvSpPr>
          <p:spPr bwMode="auto">
            <a:xfrm>
              <a:off x="4807" y="5865"/>
              <a:ext cx="634" cy="401"/>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74295" tIns="8890" rIns="74295" bIns="889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600" b="0" i="0" u="none" strike="noStrike" cap="none" normalizeH="0" baseline="0" smtClean="0">
                  <a:ln>
                    <a:noFill/>
                  </a:ln>
                  <a:solidFill>
                    <a:schemeClr val="tx1"/>
                  </a:solidFill>
                  <a:effectLst/>
                  <a:latin typeface="+mn-ea"/>
                  <a:cs typeface="Times New Roman" pitchFamily="18" charset="0"/>
                </a:rPr>
                <a:t>0.5</a:t>
              </a:r>
              <a:endParaRPr kumimoji="1" lang="en-US" altLang="ja-JP" sz="1600" b="0" i="0" u="none" strike="noStrike" cap="none" normalizeH="0" baseline="0" smtClean="0">
                <a:ln>
                  <a:noFill/>
                </a:ln>
                <a:solidFill>
                  <a:schemeClr val="tx1"/>
                </a:solidFill>
                <a:effectLst/>
                <a:latin typeface="+mn-ea"/>
                <a:cs typeface="ＭＳ Ｐゴシック"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1" lang="en-US" altLang="ja-JP" sz="1600" b="0" i="0" u="none" strike="noStrike" cap="none" normalizeH="0" baseline="0" smtClean="0">
                <a:ln>
                  <a:noFill/>
                </a:ln>
                <a:solidFill>
                  <a:schemeClr val="tx1"/>
                </a:solidFill>
                <a:effectLst/>
                <a:latin typeface="+mn-ea"/>
                <a:cs typeface="ＭＳ Ｐゴシック" pitchFamily="50" charset="-128"/>
              </a:endParaRPr>
            </a:p>
          </p:txBody>
        </p:sp>
        <p:sp>
          <p:nvSpPr>
            <p:cNvPr id="34" name="Text Box 6"/>
            <p:cNvSpPr txBox="1">
              <a:spLocks noChangeArrowheads="1"/>
            </p:cNvSpPr>
            <p:nvPr/>
          </p:nvSpPr>
          <p:spPr bwMode="auto">
            <a:xfrm>
              <a:off x="2624" y="3184"/>
              <a:ext cx="852" cy="4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4295" tIns="8890" rIns="74295" bIns="889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600" b="0" i="0" u="none" strike="noStrike" cap="none" normalizeH="0" baseline="0" dirty="0" err="1" smtClean="0">
                  <a:ln>
                    <a:noFill/>
                  </a:ln>
                  <a:solidFill>
                    <a:schemeClr val="tx1"/>
                  </a:solidFill>
                  <a:effectLst/>
                  <a:latin typeface="+mn-ea"/>
                  <a:cs typeface="Times New Roman" pitchFamily="18" charset="0"/>
                </a:rPr>
                <a:t>Vmax</a:t>
              </a:r>
              <a:endParaRPr kumimoji="1" lang="en-US" altLang="ja-JP" sz="1600" b="0" i="0" u="none" strike="noStrike" cap="none" normalizeH="0" baseline="0" dirty="0" smtClean="0">
                <a:ln>
                  <a:noFill/>
                </a:ln>
                <a:solidFill>
                  <a:schemeClr val="tx1"/>
                </a:solidFill>
                <a:effectLst/>
                <a:latin typeface="+mn-ea"/>
                <a:cs typeface="ＭＳ Ｐゴシック" pitchFamily="50" charset="-128"/>
              </a:endParaRPr>
            </a:p>
          </p:txBody>
        </p:sp>
        <p:sp>
          <p:nvSpPr>
            <p:cNvPr id="38" name="Text Box 5"/>
            <p:cNvSpPr txBox="1">
              <a:spLocks noChangeArrowheads="1"/>
            </p:cNvSpPr>
            <p:nvPr/>
          </p:nvSpPr>
          <p:spPr bwMode="auto">
            <a:xfrm>
              <a:off x="2653" y="4742"/>
              <a:ext cx="852" cy="4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4295" tIns="8890" rIns="74295" bIns="889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600" b="0" i="0" u="none" strike="noStrike" cap="none" normalizeH="0" baseline="0" smtClean="0">
                  <a:ln>
                    <a:noFill/>
                  </a:ln>
                  <a:solidFill>
                    <a:schemeClr val="tx1"/>
                  </a:solidFill>
                  <a:effectLst/>
                  <a:latin typeface="+mn-ea"/>
                  <a:cs typeface="Times New Roman" pitchFamily="18" charset="0"/>
                </a:rPr>
                <a:t>Vmin</a:t>
              </a:r>
              <a:endParaRPr kumimoji="1" lang="en-US" altLang="ja-JP" sz="1600" b="0" i="0" u="none" strike="noStrike" cap="none" normalizeH="0" baseline="0" smtClean="0">
                <a:ln>
                  <a:noFill/>
                </a:ln>
                <a:solidFill>
                  <a:schemeClr val="tx1"/>
                </a:solidFill>
                <a:effectLst/>
                <a:latin typeface="+mn-ea"/>
                <a:cs typeface="ＭＳ Ｐゴシック" pitchFamily="50" charset="-128"/>
              </a:endParaRPr>
            </a:p>
          </p:txBody>
        </p:sp>
        <p:sp>
          <p:nvSpPr>
            <p:cNvPr id="39" name="Text Box 4"/>
            <p:cNvSpPr txBox="1">
              <a:spLocks noChangeArrowheads="1"/>
            </p:cNvSpPr>
            <p:nvPr/>
          </p:nvSpPr>
          <p:spPr bwMode="auto">
            <a:xfrm>
              <a:off x="3011" y="3783"/>
              <a:ext cx="401" cy="4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4295" tIns="8890" rIns="74295" bIns="889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600" b="0" i="0" u="none" strike="noStrike" cap="none" normalizeH="0" baseline="0" smtClean="0">
                  <a:ln>
                    <a:noFill/>
                  </a:ln>
                  <a:solidFill>
                    <a:schemeClr val="tx1"/>
                  </a:solidFill>
                  <a:effectLst/>
                  <a:latin typeface="+mn-ea"/>
                  <a:cs typeface="Times New Roman" pitchFamily="18" charset="0"/>
                </a:rPr>
                <a:t>V</a:t>
              </a:r>
              <a:endParaRPr kumimoji="1" lang="en-US" altLang="ja-JP" sz="1600" b="0" i="0" u="none" strike="noStrike" cap="none" normalizeH="0" baseline="0" smtClean="0">
                <a:ln>
                  <a:noFill/>
                </a:ln>
                <a:solidFill>
                  <a:schemeClr val="tx1"/>
                </a:solidFill>
                <a:effectLst/>
                <a:latin typeface="+mn-ea"/>
                <a:cs typeface="ＭＳ Ｐゴシック" pitchFamily="50" charset="-128"/>
              </a:endParaRPr>
            </a:p>
          </p:txBody>
        </p:sp>
        <p:sp>
          <p:nvSpPr>
            <p:cNvPr id="44" name="Text Box 3"/>
            <p:cNvSpPr txBox="1">
              <a:spLocks noChangeArrowheads="1"/>
            </p:cNvSpPr>
            <p:nvPr/>
          </p:nvSpPr>
          <p:spPr bwMode="auto">
            <a:xfrm>
              <a:off x="3193" y="5837"/>
              <a:ext cx="401" cy="401"/>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74295" tIns="8890" rIns="74295" bIns="889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600" b="0" i="0" u="none" strike="noStrike" cap="none" normalizeH="0" baseline="0" smtClean="0">
                  <a:ln>
                    <a:noFill/>
                  </a:ln>
                  <a:solidFill>
                    <a:schemeClr val="tx1"/>
                  </a:solidFill>
                  <a:effectLst/>
                  <a:latin typeface="+mn-ea"/>
                  <a:cs typeface="Times New Roman" pitchFamily="18" charset="0"/>
                </a:rPr>
                <a:t>0</a:t>
              </a:r>
              <a:endParaRPr kumimoji="1" lang="en-US" altLang="ja-JP" sz="1600" b="0" i="0" u="none" strike="noStrike" cap="none" normalizeH="0" baseline="0" smtClean="0">
                <a:ln>
                  <a:noFill/>
                </a:ln>
                <a:solidFill>
                  <a:schemeClr val="tx1"/>
                </a:solidFill>
                <a:effectLst/>
                <a:latin typeface="+mn-ea"/>
                <a:cs typeface="ＭＳ Ｐゴシック"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1" lang="en-US" altLang="ja-JP" sz="1600" b="0" i="0" u="none" strike="noStrike" cap="none" normalizeH="0" baseline="0" smtClean="0">
                <a:ln>
                  <a:noFill/>
                </a:ln>
                <a:solidFill>
                  <a:schemeClr val="tx1"/>
                </a:solidFill>
                <a:effectLst/>
                <a:latin typeface="+mn-ea"/>
                <a:cs typeface="ＭＳ Ｐゴシック" pitchFamily="50" charset="-128"/>
              </a:endParaRPr>
            </a:p>
          </p:txBody>
        </p:sp>
        <p:sp>
          <p:nvSpPr>
            <p:cNvPr id="45" name="Text Box 2"/>
            <p:cNvSpPr txBox="1">
              <a:spLocks noChangeArrowheads="1"/>
            </p:cNvSpPr>
            <p:nvPr/>
          </p:nvSpPr>
          <p:spPr bwMode="auto">
            <a:xfrm>
              <a:off x="4844" y="6231"/>
              <a:ext cx="1659" cy="401"/>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74295" tIns="8890" rIns="74295" bIns="889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1600" b="0" i="0" u="none" strike="noStrike" cap="none" normalizeH="0" baseline="0" dirty="0" smtClean="0">
                  <a:ln>
                    <a:noFill/>
                  </a:ln>
                  <a:solidFill>
                    <a:schemeClr val="tx1"/>
                  </a:solidFill>
                  <a:effectLst/>
                  <a:latin typeface="+mn-ea"/>
                  <a:cs typeface="Times New Roman" pitchFamily="18" charset="0"/>
                </a:rPr>
                <a:t>時間混雑度</a:t>
              </a:r>
              <a:endParaRPr kumimoji="1" lang="ja-JP" altLang="ja-JP" sz="1600" b="0" i="0" u="none" strike="noStrike" cap="none" normalizeH="0" baseline="0" dirty="0" smtClean="0">
                <a:ln>
                  <a:noFill/>
                </a:ln>
                <a:solidFill>
                  <a:schemeClr val="tx1"/>
                </a:solidFill>
                <a:effectLst/>
                <a:latin typeface="+mn-ea"/>
                <a:cs typeface="ＭＳ Ｐゴシック"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1" lang="ja-JP" altLang="ja-JP" sz="1600" b="0" i="0" u="none" strike="noStrike" cap="none" normalizeH="0" baseline="0" dirty="0" smtClean="0">
                <a:ln>
                  <a:noFill/>
                </a:ln>
                <a:solidFill>
                  <a:schemeClr val="tx1"/>
                </a:solidFill>
                <a:effectLst/>
                <a:latin typeface="+mn-ea"/>
                <a:cs typeface="ＭＳ Ｐゴシック" pitchFamily="50" charset="-128"/>
              </a:endParaRPr>
            </a:p>
          </p:txBody>
        </p:sp>
      </p:grpSp>
      <p:sp>
        <p:nvSpPr>
          <p:cNvPr id="55" name="Rectangle 34"/>
          <p:cNvSpPr>
            <a:spLocks noChangeArrowheads="1"/>
          </p:cNvSpPr>
          <p:nvPr/>
        </p:nvSpPr>
        <p:spPr bwMode="auto">
          <a:xfrm>
            <a:off x="30480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60" name="テキスト ボックス 2"/>
          <p:cNvSpPr txBox="1">
            <a:spLocks noChangeArrowheads="1"/>
          </p:cNvSpPr>
          <p:nvPr/>
        </p:nvSpPr>
        <p:spPr bwMode="auto">
          <a:xfrm>
            <a:off x="6039430" y="5661248"/>
            <a:ext cx="2997066"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7200" tIns="45720" rIns="7200" bIns="45720" anchor="t" anchorCtr="0" upright="1">
            <a:spAutoFit/>
          </a:bodyPr>
          <a:lstStyle/>
          <a:p>
            <a:pPr marL="144000" indent="-144000"/>
            <a:r>
              <a:rPr lang="en-US" altLang="ja-JP" sz="1400" dirty="0" smtClean="0">
                <a:latin typeface="+mn-ea"/>
              </a:rPr>
              <a:t>* </a:t>
            </a:r>
            <a:r>
              <a:rPr lang="ja-JP" altLang="en-US" sz="1400" dirty="0" smtClean="0">
                <a:latin typeface="+mn-ea"/>
              </a:rPr>
              <a:t>交通容量：</a:t>
            </a:r>
            <a:r>
              <a:rPr lang="ja-JP" altLang="ja-JP" sz="1400" dirty="0" smtClean="0">
                <a:latin typeface="+mn-ea"/>
              </a:rPr>
              <a:t>ある</a:t>
            </a:r>
            <a:r>
              <a:rPr lang="ja-JP" altLang="ja-JP" sz="1400" dirty="0">
                <a:latin typeface="+mn-ea"/>
              </a:rPr>
              <a:t>道路の断面を、一定の時間に通過できる</a:t>
            </a:r>
            <a:r>
              <a:rPr lang="ja-JP" altLang="ja-JP" sz="1400" dirty="0" smtClean="0">
                <a:latin typeface="+mn-ea"/>
              </a:rPr>
              <a:t>最大</a:t>
            </a:r>
            <a:r>
              <a:rPr lang="ja-JP" altLang="en-US" sz="1400" dirty="0" smtClean="0">
                <a:latin typeface="+mn-ea"/>
              </a:rPr>
              <a:t>交通量</a:t>
            </a:r>
            <a:endParaRPr lang="ja-JP" altLang="ja-JP" sz="1400" dirty="0">
              <a:latin typeface="+mn-ea"/>
            </a:endParaRPr>
          </a:p>
        </p:txBody>
      </p:sp>
      <p:sp>
        <p:nvSpPr>
          <p:cNvPr id="61" name="AutoShape 8"/>
          <p:cNvSpPr>
            <a:spLocks noChangeArrowheads="1"/>
          </p:cNvSpPr>
          <p:nvPr/>
        </p:nvSpPr>
        <p:spPr bwMode="auto">
          <a:xfrm>
            <a:off x="539552" y="1726136"/>
            <a:ext cx="3744747" cy="766760"/>
          </a:xfrm>
          <a:prstGeom prst="rect">
            <a:avLst/>
          </a:prstGeom>
          <a:noFill/>
          <a:ln>
            <a:solidFill>
              <a:schemeClr val="tx1"/>
            </a:solidFill>
          </a:ln>
        </p:spPr>
        <p:txBody>
          <a:bodyPr vert="horz" wrap="square" lIns="9360" tIns="8890" rIns="9360" bIns="8890" numCol="1" anchor="ctr" anchorCtr="0" compatLnSpc="1">
            <a:prstTxWarp prst="textNoShape">
              <a:avLst/>
            </a:prstTxWarp>
          </a:bodyPr>
          <a:lstStyle/>
          <a:p>
            <a:pPr marL="88900" marR="0" lvl="1" defTabSz="914400" rtl="0" eaLnBrk="1" fontAlgn="base" latinLnBrk="0" hangingPunct="1">
              <a:lnSpc>
                <a:spcPct val="100000"/>
              </a:lnSpc>
              <a:spcBef>
                <a:spcPct val="0"/>
              </a:spcBef>
              <a:spcAft>
                <a:spcPct val="0"/>
              </a:spcAft>
              <a:buClrTx/>
              <a:buSzTx/>
              <a:buFontTx/>
              <a:buNone/>
              <a:tabLst/>
            </a:pPr>
            <a:r>
              <a:rPr kumimoji="1" lang="ja-JP" altLang="en-US" i="0" u="none" strike="noStrike" cap="none" normalizeH="0" baseline="0" dirty="0" smtClean="0">
                <a:ln>
                  <a:noFill/>
                </a:ln>
                <a:solidFill>
                  <a:schemeClr val="tx1"/>
                </a:solidFill>
                <a:effectLst/>
                <a:latin typeface="ＭＳ ゴシック" panose="020B0609070205080204" pitchFamily="49" charset="-128"/>
                <a:ea typeface="ＭＳ ゴシック" panose="020B0609070205080204" pitchFamily="49" charset="-128"/>
                <a:cs typeface="ＭＳ Ｐゴシック" pitchFamily="50" charset="-128"/>
              </a:rPr>
              <a:t>各路線区間ごとの時間混雑度から時間別旅行速度を算定</a:t>
            </a:r>
            <a:endParaRPr kumimoji="1" lang="ja-JP" altLang="ja-JP" i="0" u="none" strike="noStrike" cap="none" normalizeH="0" baseline="0" dirty="0" smtClean="0">
              <a:ln>
                <a:noFill/>
              </a:ln>
              <a:solidFill>
                <a:schemeClr val="tx1"/>
              </a:solidFill>
              <a:effectLst/>
              <a:latin typeface="ＭＳ ゴシック" panose="020B0609070205080204" pitchFamily="49" charset="-128"/>
              <a:ea typeface="ＭＳ ゴシック" panose="020B0609070205080204" pitchFamily="49" charset="-128"/>
              <a:cs typeface="ＭＳ Ｐゴシック" pitchFamily="50" charset="-128"/>
            </a:endParaRPr>
          </a:p>
        </p:txBody>
      </p:sp>
    </p:spTree>
    <p:extLst>
      <p:ext uri="{BB962C8B-B14F-4D97-AF65-F5344CB8AC3E}">
        <p14:creationId xmlns:p14="http://schemas.microsoft.com/office/powerpoint/2010/main" val="233381720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55576" y="1973387"/>
            <a:ext cx="7380000" cy="41919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6" name="直線コネクタ 5"/>
          <p:cNvCxnSpPr/>
          <p:nvPr/>
        </p:nvCxnSpPr>
        <p:spPr>
          <a:xfrm>
            <a:off x="323528" y="634640"/>
            <a:ext cx="8532440"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8" name="テキスト ボックス 7"/>
          <p:cNvSpPr txBox="1"/>
          <p:nvPr/>
        </p:nvSpPr>
        <p:spPr>
          <a:xfrm>
            <a:off x="1382666" y="121292"/>
            <a:ext cx="6372200" cy="461665"/>
          </a:xfrm>
          <a:prstGeom prst="rect">
            <a:avLst/>
          </a:prstGeom>
          <a:noFill/>
        </p:spPr>
        <p:txBody>
          <a:bodyPr wrap="square" rtlCol="0">
            <a:spAutoFit/>
          </a:bodyPr>
          <a:lstStyle/>
          <a:p>
            <a:pPr algn="ctr"/>
            <a:r>
              <a:rPr lang="ja-JP" altLang="ja-JP" sz="2400" dirty="0"/>
              <a:t>平均旅行速度の推移〔対策地域〕</a:t>
            </a:r>
            <a:endParaRPr kumimoji="1" lang="ja-JP" altLang="en-US" sz="2400" dirty="0"/>
          </a:p>
        </p:txBody>
      </p:sp>
      <p:sp>
        <p:nvSpPr>
          <p:cNvPr id="2" name="スライド番号プレースホルダー 1"/>
          <p:cNvSpPr>
            <a:spLocks noGrp="1"/>
          </p:cNvSpPr>
          <p:nvPr>
            <p:ph type="sldNum" sz="quarter" idx="12"/>
          </p:nvPr>
        </p:nvSpPr>
        <p:spPr>
          <a:xfrm>
            <a:off x="8738120" y="6448251"/>
            <a:ext cx="370384" cy="365125"/>
          </a:xfrm>
        </p:spPr>
        <p:txBody>
          <a:bodyPr/>
          <a:lstStyle/>
          <a:p>
            <a:fld id="{DE2F8A21-8B7F-4E81-A1D6-B63D9660F4C6}" type="slidenum">
              <a:rPr kumimoji="1" lang="ja-JP" altLang="en-US" smtClean="0"/>
              <a:pPr/>
              <a:t>12</a:t>
            </a:fld>
            <a:endParaRPr kumimoji="1" lang="ja-JP" altLang="en-US"/>
          </a:p>
        </p:txBody>
      </p:sp>
      <p:sp>
        <p:nvSpPr>
          <p:cNvPr id="10" name="テキスト ボックス 9"/>
          <p:cNvSpPr txBox="1"/>
          <p:nvPr/>
        </p:nvSpPr>
        <p:spPr>
          <a:xfrm>
            <a:off x="2026888" y="872800"/>
            <a:ext cx="5112000" cy="756000"/>
          </a:xfrm>
          <a:prstGeom prst="rect">
            <a:avLst/>
          </a:prstGeom>
          <a:noFill/>
          <a:ln>
            <a:solidFill>
              <a:srgbClr val="FF0000"/>
            </a:solidFill>
          </a:ln>
        </p:spPr>
        <p:txBody>
          <a:bodyPr wrap="square" rtlCol="0" anchor="ctr" anchorCtr="0">
            <a:noAutofit/>
          </a:bodyPr>
          <a:lstStyle/>
          <a:p>
            <a:pPr>
              <a:spcBef>
                <a:spcPts val="600"/>
              </a:spcBef>
            </a:pPr>
            <a:r>
              <a:rPr lang="ja-JP" altLang="en-US" sz="2000" dirty="0" smtClean="0">
                <a:solidFill>
                  <a:srgbClr val="FF0000"/>
                </a:solidFill>
                <a:latin typeface="ＭＳ ゴシック" pitchFamily="49" charset="-128"/>
                <a:ea typeface="ＭＳ ゴシック" pitchFamily="49" charset="-128"/>
              </a:rPr>
              <a:t>平均</a:t>
            </a:r>
            <a:r>
              <a:rPr lang="ja-JP" altLang="en-US" sz="2000" dirty="0">
                <a:solidFill>
                  <a:srgbClr val="FF0000"/>
                </a:solidFill>
                <a:latin typeface="ＭＳ ゴシック" pitchFamily="49" charset="-128"/>
                <a:ea typeface="ＭＳ ゴシック" pitchFamily="49" charset="-128"/>
              </a:rPr>
              <a:t>旅行速度は</a:t>
            </a:r>
            <a:r>
              <a:rPr lang="ja-JP" altLang="en-US" sz="2000" dirty="0" smtClean="0">
                <a:solidFill>
                  <a:srgbClr val="FF0000"/>
                </a:solidFill>
                <a:latin typeface="ＭＳ ゴシック" pitchFamily="49" charset="-128"/>
                <a:ea typeface="ＭＳ ゴシック" pitchFamily="49" charset="-128"/>
              </a:rPr>
              <a:t>平成</a:t>
            </a:r>
            <a:r>
              <a:rPr lang="en-US" altLang="ja-JP" sz="2000" dirty="0" smtClean="0">
                <a:solidFill>
                  <a:srgbClr val="FF0000"/>
                </a:solidFill>
                <a:latin typeface="ＭＳ ゴシック" pitchFamily="49" charset="-128"/>
                <a:ea typeface="ＭＳ ゴシック" pitchFamily="49" charset="-128"/>
              </a:rPr>
              <a:t>21</a:t>
            </a:r>
            <a:r>
              <a:rPr lang="ja-JP" altLang="en-US" sz="2000" dirty="0" smtClean="0">
                <a:solidFill>
                  <a:srgbClr val="FF0000"/>
                </a:solidFill>
                <a:latin typeface="ＭＳ ゴシック" pitchFamily="49" charset="-128"/>
                <a:ea typeface="ＭＳ ゴシック" pitchFamily="49" charset="-128"/>
              </a:rPr>
              <a:t>年度から</a:t>
            </a:r>
            <a:r>
              <a:rPr lang="en-US" altLang="ja-JP" sz="2000" dirty="0" smtClean="0">
                <a:solidFill>
                  <a:srgbClr val="FF0000"/>
                </a:solidFill>
                <a:latin typeface="ＭＳ ゴシック" pitchFamily="49" charset="-128"/>
                <a:ea typeface="ＭＳ ゴシック" pitchFamily="49" charset="-128"/>
              </a:rPr>
              <a:t>4</a:t>
            </a:r>
            <a:r>
              <a:rPr lang="ja-JP" altLang="en-US" sz="2000" dirty="0" smtClean="0">
                <a:solidFill>
                  <a:srgbClr val="FF0000"/>
                </a:solidFill>
                <a:latin typeface="ＭＳ ゴシック" pitchFamily="49" charset="-128"/>
                <a:ea typeface="ＭＳ ゴシック" pitchFamily="49" charset="-128"/>
              </a:rPr>
              <a:t>％上昇</a:t>
            </a:r>
            <a:endParaRPr lang="en-US" altLang="ja-JP" sz="2000" dirty="0" smtClean="0">
              <a:solidFill>
                <a:srgbClr val="FF0000"/>
              </a:solidFill>
              <a:latin typeface="ＭＳ ゴシック" pitchFamily="49" charset="-128"/>
              <a:ea typeface="ＭＳ ゴシック" pitchFamily="49" charset="-128"/>
            </a:endParaRPr>
          </a:p>
          <a:p>
            <a:pPr>
              <a:spcBef>
                <a:spcPts val="600"/>
              </a:spcBef>
            </a:pPr>
            <a:r>
              <a:rPr lang="ja-JP" altLang="en-US" sz="2000" dirty="0" smtClean="0">
                <a:solidFill>
                  <a:srgbClr val="FF0000"/>
                </a:solidFill>
                <a:latin typeface="ＭＳ ゴシック" pitchFamily="49" charset="-128"/>
                <a:ea typeface="ＭＳ ゴシック" pitchFamily="49" charset="-128"/>
              </a:rPr>
              <a:t>ただし、平成</a:t>
            </a:r>
            <a:r>
              <a:rPr lang="en-US" altLang="ja-JP" sz="2000" dirty="0" smtClean="0">
                <a:solidFill>
                  <a:srgbClr val="FF0000"/>
                </a:solidFill>
                <a:latin typeface="ＭＳ ゴシック" pitchFamily="49" charset="-128"/>
                <a:ea typeface="ＭＳ ゴシック" pitchFamily="49" charset="-128"/>
              </a:rPr>
              <a:t>27</a:t>
            </a:r>
            <a:r>
              <a:rPr lang="ja-JP" altLang="en-US" sz="2000" dirty="0" smtClean="0">
                <a:solidFill>
                  <a:srgbClr val="FF0000"/>
                </a:solidFill>
                <a:latin typeface="ＭＳ ゴシック" pitchFamily="49" charset="-128"/>
                <a:ea typeface="ＭＳ ゴシック" pitchFamily="49" charset="-128"/>
              </a:rPr>
              <a:t>年度より減少</a:t>
            </a:r>
            <a:endParaRPr kumimoji="1" lang="ja-JP" altLang="en-US" sz="2000" dirty="0">
              <a:solidFill>
                <a:srgbClr val="FF0000"/>
              </a:solidFill>
              <a:latin typeface="ＭＳ ゴシック" pitchFamily="49" charset="-128"/>
              <a:ea typeface="ＭＳ ゴシック" pitchFamily="49" charset="-128"/>
            </a:endParaRPr>
          </a:p>
        </p:txBody>
      </p:sp>
      <p:sp>
        <p:nvSpPr>
          <p:cNvPr id="12" name="Rectangle 3"/>
          <p:cNvSpPr>
            <a:spLocks noChangeArrowheads="1"/>
          </p:cNvSpPr>
          <p:nvPr/>
        </p:nvSpPr>
        <p:spPr bwMode="auto">
          <a:xfrm>
            <a:off x="6068928" y="5430710"/>
            <a:ext cx="504056" cy="372616"/>
          </a:xfrm>
          <a:prstGeom prst="rect">
            <a:avLst/>
          </a:prstGeom>
          <a:noFill/>
          <a:ln w="25400" algn="ctr">
            <a:solidFill>
              <a:srgbClr val="FF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1440" tIns="45720" rIns="91440" bIns="45720" numCol="1" anchor="t" anchorCtr="0" compatLnSpc="1">
            <a:prstTxWarp prst="textNoShape">
              <a:avLst/>
            </a:prstTxWarp>
          </a:bodyPr>
          <a:lstStyle/>
          <a:p>
            <a:endParaRPr lang="ja-JP" altLang="en-US"/>
          </a:p>
        </p:txBody>
      </p:sp>
      <p:sp>
        <p:nvSpPr>
          <p:cNvPr id="13" name="テキスト ボックス 12"/>
          <p:cNvSpPr txBox="1"/>
          <p:nvPr/>
        </p:nvSpPr>
        <p:spPr>
          <a:xfrm>
            <a:off x="2289718" y="1816358"/>
            <a:ext cx="4586538" cy="369332"/>
          </a:xfrm>
          <a:prstGeom prst="rect">
            <a:avLst/>
          </a:prstGeom>
          <a:noFill/>
          <a:ln>
            <a:noFill/>
          </a:ln>
        </p:spPr>
        <p:txBody>
          <a:bodyPr wrap="square" rtlCol="0">
            <a:spAutoFit/>
          </a:bodyPr>
          <a:lstStyle/>
          <a:p>
            <a:pPr algn="ctr">
              <a:spcBef>
                <a:spcPts val="600"/>
              </a:spcBef>
            </a:pPr>
            <a:r>
              <a:rPr lang="ja-JP" altLang="en-US" u="sng" dirty="0">
                <a:latin typeface="ＭＳ ゴシック" pitchFamily="49" charset="-128"/>
                <a:ea typeface="ＭＳ ゴシック" pitchFamily="49" charset="-128"/>
              </a:rPr>
              <a:t>対策地</a:t>
            </a:r>
            <a:r>
              <a:rPr lang="ja-JP" altLang="en-US" u="sng" dirty="0" smtClean="0">
                <a:latin typeface="ＭＳ ゴシック" pitchFamily="49" charset="-128"/>
                <a:ea typeface="ＭＳ ゴシック" pitchFamily="49" charset="-128"/>
              </a:rPr>
              <a:t>域内全幹線道路の平均旅行速度</a:t>
            </a:r>
            <a:endParaRPr kumimoji="1" lang="ja-JP" altLang="en-US" u="sng" dirty="0">
              <a:latin typeface="ＭＳ ゴシック" pitchFamily="49" charset="-128"/>
              <a:ea typeface="ＭＳ ゴシック" pitchFamily="49" charset="-128"/>
            </a:endParaRPr>
          </a:p>
        </p:txBody>
      </p:sp>
      <p:sp>
        <p:nvSpPr>
          <p:cNvPr id="14" name="テキスト ボックス 2"/>
          <p:cNvSpPr txBox="1">
            <a:spLocks noChangeArrowheads="1"/>
          </p:cNvSpPr>
          <p:nvPr/>
        </p:nvSpPr>
        <p:spPr bwMode="auto">
          <a:xfrm>
            <a:off x="590352" y="6165304"/>
            <a:ext cx="7294016" cy="61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rnd">
                <a:solidFill>
                  <a:srgbClr val="000000"/>
                </a:solidFill>
                <a:prstDash val="sysDot"/>
                <a:miter lim="800000"/>
                <a:headEnd/>
                <a:tailEnd/>
              </a14:hiddenLine>
            </a:ext>
          </a:extLst>
        </p:spPr>
        <p:txBody>
          <a:bodyPr rot="0" vert="horz" wrap="square" lIns="91440" tIns="45720" rIns="91440" bIns="45720" anchor="ctr" anchorCtr="0" upright="1">
            <a:noAutofit/>
          </a:bodyPr>
          <a:lstStyle/>
          <a:p>
            <a:pPr marL="261938" indent="-180000" algn="just">
              <a:spcAft>
                <a:spcPts val="0"/>
              </a:spcAft>
            </a:pPr>
            <a:r>
              <a:rPr lang="en-US" altLang="ja-JP" sz="1400" kern="100" dirty="0" smtClean="0">
                <a:effectLst/>
                <a:latin typeface="+mn-ea"/>
                <a:cs typeface="Times New Roman"/>
              </a:rPr>
              <a:t>※</a:t>
            </a:r>
            <a:r>
              <a:rPr lang="ja-JP" altLang="en-US" sz="1400" kern="100" dirty="0" smtClean="0">
                <a:effectLst/>
                <a:latin typeface="+mn-ea"/>
                <a:cs typeface="Times New Roman"/>
              </a:rPr>
              <a:t>平成</a:t>
            </a:r>
            <a:r>
              <a:rPr lang="en-US" altLang="ja-JP" sz="1400" kern="100" dirty="0" smtClean="0">
                <a:effectLst/>
                <a:latin typeface="+mn-ea"/>
                <a:cs typeface="Times New Roman"/>
              </a:rPr>
              <a:t>28</a:t>
            </a:r>
            <a:r>
              <a:rPr lang="ja-JP" altLang="en-US" sz="1400" kern="100" dirty="0" smtClean="0">
                <a:effectLst/>
                <a:latin typeface="+mn-ea"/>
                <a:cs typeface="Times New Roman"/>
              </a:rPr>
              <a:t>年度の旅行速度算定には、平成</a:t>
            </a:r>
            <a:r>
              <a:rPr lang="en-US" altLang="ja-JP" sz="1400" kern="100" dirty="0" smtClean="0">
                <a:effectLst/>
                <a:latin typeface="+mn-ea"/>
                <a:cs typeface="Times New Roman"/>
              </a:rPr>
              <a:t>27</a:t>
            </a:r>
            <a:r>
              <a:rPr lang="ja-JP" altLang="en-US" sz="1400" kern="100" dirty="0" smtClean="0">
                <a:effectLst/>
                <a:latin typeface="+mn-ea"/>
                <a:cs typeface="Times New Roman"/>
              </a:rPr>
              <a:t>年度道路交通センサスを使用。</a:t>
            </a:r>
            <a:endParaRPr lang="en-US" altLang="ja-JP" sz="1400" kern="100" dirty="0" smtClean="0">
              <a:effectLst/>
              <a:latin typeface="+mn-ea"/>
              <a:cs typeface="Times New Roman"/>
            </a:endParaRPr>
          </a:p>
          <a:p>
            <a:pPr marL="261938" indent="-180000" algn="just">
              <a:spcAft>
                <a:spcPts val="0"/>
              </a:spcAft>
            </a:pPr>
            <a:r>
              <a:rPr lang="ja-JP" altLang="en-US" sz="1400" kern="100" dirty="0">
                <a:latin typeface="+mn-ea"/>
                <a:cs typeface="Times New Roman"/>
              </a:rPr>
              <a:t>　</a:t>
            </a:r>
            <a:r>
              <a:rPr lang="ja-JP" altLang="en-US" sz="1400" kern="100" dirty="0" smtClean="0">
                <a:effectLst/>
                <a:latin typeface="+mn-ea"/>
                <a:cs typeface="Times New Roman"/>
              </a:rPr>
              <a:t>（平成</a:t>
            </a:r>
            <a:r>
              <a:rPr lang="en-US" altLang="ja-JP" sz="1400" kern="100" dirty="0" smtClean="0">
                <a:effectLst/>
                <a:latin typeface="+mn-ea"/>
                <a:cs typeface="Times New Roman"/>
              </a:rPr>
              <a:t>21</a:t>
            </a:r>
            <a:r>
              <a:rPr lang="ja-JP" altLang="en-US" sz="1400" kern="100" dirty="0" smtClean="0">
                <a:effectLst/>
                <a:latin typeface="+mn-ea"/>
                <a:cs typeface="Times New Roman"/>
              </a:rPr>
              <a:t>～</a:t>
            </a:r>
            <a:r>
              <a:rPr lang="en-US" altLang="ja-JP" sz="1400" kern="100" dirty="0" smtClean="0">
                <a:effectLst/>
                <a:latin typeface="+mn-ea"/>
                <a:cs typeface="Times New Roman"/>
              </a:rPr>
              <a:t>27</a:t>
            </a:r>
            <a:r>
              <a:rPr lang="ja-JP" altLang="en-US" sz="1400" kern="100" dirty="0" smtClean="0">
                <a:effectLst/>
                <a:latin typeface="+mn-ea"/>
                <a:cs typeface="Times New Roman"/>
              </a:rPr>
              <a:t>年度の旅行速度算定には、平成</a:t>
            </a:r>
            <a:r>
              <a:rPr lang="en-US" altLang="ja-JP" sz="1400" kern="100" dirty="0" smtClean="0">
                <a:effectLst/>
                <a:latin typeface="+mn-ea"/>
                <a:cs typeface="Times New Roman"/>
              </a:rPr>
              <a:t>22</a:t>
            </a:r>
            <a:r>
              <a:rPr lang="ja-JP" altLang="en-US" sz="1400" kern="100" dirty="0" smtClean="0">
                <a:effectLst/>
                <a:latin typeface="+mn-ea"/>
                <a:cs typeface="Times New Roman"/>
              </a:rPr>
              <a:t>年度道路交通センサス</a:t>
            </a:r>
            <a:r>
              <a:rPr lang="ja-JP" altLang="en-US" sz="1400" kern="100" dirty="0" smtClean="0">
                <a:latin typeface="+mn-ea"/>
                <a:cs typeface="Times New Roman"/>
              </a:rPr>
              <a:t>を使用）</a:t>
            </a:r>
            <a:endParaRPr lang="en-US" altLang="ja-JP" sz="1400" kern="100" dirty="0" smtClean="0">
              <a:effectLst/>
              <a:latin typeface="+mn-ea"/>
              <a:cs typeface="Times New Roman"/>
            </a:endParaRPr>
          </a:p>
        </p:txBody>
      </p:sp>
    </p:spTree>
    <p:extLst>
      <p:ext uri="{BB962C8B-B14F-4D97-AF65-F5344CB8AC3E}">
        <p14:creationId xmlns:p14="http://schemas.microsoft.com/office/powerpoint/2010/main" val="120257425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23053" y="2125284"/>
            <a:ext cx="6933323" cy="43280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6" name="直線コネクタ 5"/>
          <p:cNvCxnSpPr/>
          <p:nvPr/>
        </p:nvCxnSpPr>
        <p:spPr>
          <a:xfrm>
            <a:off x="323528" y="634640"/>
            <a:ext cx="8532440"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8" name="テキスト ボックス 7"/>
          <p:cNvSpPr txBox="1"/>
          <p:nvPr/>
        </p:nvSpPr>
        <p:spPr>
          <a:xfrm>
            <a:off x="971600" y="121292"/>
            <a:ext cx="7164288" cy="461665"/>
          </a:xfrm>
          <a:prstGeom prst="rect">
            <a:avLst/>
          </a:prstGeom>
          <a:noFill/>
        </p:spPr>
        <p:txBody>
          <a:bodyPr wrap="square" rtlCol="0">
            <a:spAutoFit/>
          </a:bodyPr>
          <a:lstStyle/>
          <a:p>
            <a:pPr algn="ctr"/>
            <a:r>
              <a:rPr lang="ja-JP" altLang="en-US" sz="2400" dirty="0" smtClean="0">
                <a:latin typeface="+mn-ea"/>
              </a:rPr>
              <a:t>排出係数と旅行速度の関係</a:t>
            </a:r>
            <a:endParaRPr lang="ja-JP" altLang="ja-JP" sz="2400" u="sng" dirty="0">
              <a:latin typeface="+mn-ea"/>
            </a:endParaRPr>
          </a:p>
        </p:txBody>
      </p:sp>
      <p:sp>
        <p:nvSpPr>
          <p:cNvPr id="2" name="スライド番号プレースホルダー 1"/>
          <p:cNvSpPr>
            <a:spLocks noGrp="1"/>
          </p:cNvSpPr>
          <p:nvPr>
            <p:ph type="sldNum" sz="quarter" idx="12"/>
          </p:nvPr>
        </p:nvSpPr>
        <p:spPr>
          <a:xfrm>
            <a:off x="8388424" y="6448251"/>
            <a:ext cx="720080" cy="365125"/>
          </a:xfrm>
        </p:spPr>
        <p:txBody>
          <a:bodyPr/>
          <a:lstStyle/>
          <a:p>
            <a:fld id="{DE2F8A21-8B7F-4E81-A1D6-B63D9660F4C6}" type="slidenum">
              <a:rPr kumimoji="1" lang="ja-JP" altLang="en-US" smtClean="0"/>
              <a:pPr/>
              <a:t>13</a:t>
            </a:fld>
            <a:endParaRPr kumimoji="1" lang="ja-JP" altLang="en-US"/>
          </a:p>
        </p:txBody>
      </p:sp>
      <p:sp>
        <p:nvSpPr>
          <p:cNvPr id="3"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sp>
        <p:nvSpPr>
          <p:cNvPr id="4"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sp>
        <p:nvSpPr>
          <p:cNvPr id="19" name="テキスト ボックス 18"/>
          <p:cNvSpPr txBox="1"/>
          <p:nvPr/>
        </p:nvSpPr>
        <p:spPr>
          <a:xfrm>
            <a:off x="2008740" y="908720"/>
            <a:ext cx="5112000" cy="612000"/>
          </a:xfrm>
          <a:prstGeom prst="rect">
            <a:avLst/>
          </a:prstGeom>
          <a:noFill/>
          <a:ln>
            <a:solidFill>
              <a:srgbClr val="FF0000"/>
            </a:solidFill>
          </a:ln>
        </p:spPr>
        <p:txBody>
          <a:bodyPr wrap="square" rtlCol="0" anchor="ctr" anchorCtr="0">
            <a:spAutoFit/>
          </a:bodyPr>
          <a:lstStyle/>
          <a:p>
            <a:pPr algn="ctr">
              <a:spcBef>
                <a:spcPts val="600"/>
              </a:spcBef>
            </a:pPr>
            <a:r>
              <a:rPr lang="ja-JP" altLang="en-US" sz="2000" dirty="0">
                <a:solidFill>
                  <a:srgbClr val="FF0000"/>
                </a:solidFill>
                <a:latin typeface="+mn-ea"/>
              </a:rPr>
              <a:t>旅行速度が遅いと排出係数は大きくなる</a:t>
            </a:r>
          </a:p>
        </p:txBody>
      </p:sp>
      <p:sp>
        <p:nvSpPr>
          <p:cNvPr id="15" name="テキスト ボックス 14"/>
          <p:cNvSpPr txBox="1"/>
          <p:nvPr/>
        </p:nvSpPr>
        <p:spPr>
          <a:xfrm>
            <a:off x="2008740" y="1772816"/>
            <a:ext cx="5328088" cy="369332"/>
          </a:xfrm>
          <a:prstGeom prst="rect">
            <a:avLst/>
          </a:prstGeom>
          <a:noFill/>
        </p:spPr>
        <p:txBody>
          <a:bodyPr wrap="square" rtlCol="0">
            <a:spAutoFit/>
          </a:bodyPr>
          <a:lstStyle/>
          <a:p>
            <a:pPr algn="ctr"/>
            <a:r>
              <a:rPr lang="ja-JP" altLang="en-US" u="sng" dirty="0" smtClean="0">
                <a:latin typeface="+mn-ea"/>
              </a:rPr>
              <a:t>普通貨物車の</a:t>
            </a:r>
            <a:r>
              <a:rPr lang="en-US" altLang="ja-JP" u="sng" dirty="0" smtClean="0">
                <a:latin typeface="+mn-ea"/>
              </a:rPr>
              <a:t>NO</a:t>
            </a:r>
            <a:r>
              <a:rPr lang="ja-JP" altLang="en-US" u="sng" dirty="0" err="1" smtClean="0">
                <a:latin typeface="+mn-ea"/>
              </a:rPr>
              <a:t>ｘ</a:t>
            </a:r>
            <a:r>
              <a:rPr lang="ja-JP" altLang="en-US" u="sng" dirty="0" smtClean="0">
                <a:latin typeface="+mn-ea"/>
              </a:rPr>
              <a:t>排出係数（平成</a:t>
            </a:r>
            <a:r>
              <a:rPr lang="en-US" altLang="ja-JP" u="sng" dirty="0" smtClean="0">
                <a:latin typeface="+mn-ea"/>
              </a:rPr>
              <a:t>28</a:t>
            </a:r>
            <a:r>
              <a:rPr lang="ja-JP" altLang="en-US" u="sng" dirty="0" smtClean="0">
                <a:latin typeface="+mn-ea"/>
              </a:rPr>
              <a:t>年度・大阪府内）</a:t>
            </a:r>
            <a:endParaRPr lang="en-US" altLang="ja-JP" u="sng" dirty="0" smtClean="0">
              <a:latin typeface="+mn-ea"/>
            </a:endParaRPr>
          </a:p>
        </p:txBody>
      </p:sp>
      <p:sp>
        <p:nvSpPr>
          <p:cNvPr id="21" name="テキスト ボックス 20"/>
          <p:cNvSpPr txBox="1"/>
          <p:nvPr/>
        </p:nvSpPr>
        <p:spPr>
          <a:xfrm>
            <a:off x="3275856" y="6301216"/>
            <a:ext cx="2665652" cy="338554"/>
          </a:xfrm>
          <a:prstGeom prst="rect">
            <a:avLst/>
          </a:prstGeom>
          <a:noFill/>
        </p:spPr>
        <p:txBody>
          <a:bodyPr wrap="square" rtlCol="0">
            <a:spAutoFit/>
          </a:bodyPr>
          <a:lstStyle/>
          <a:p>
            <a:pPr algn="ctr"/>
            <a:r>
              <a:rPr lang="ja-JP" altLang="en-US" sz="1600" dirty="0" smtClean="0">
                <a:latin typeface="+mn-ea"/>
              </a:rPr>
              <a:t>旅行速度</a:t>
            </a:r>
            <a:endParaRPr lang="en-US" altLang="ja-JP" sz="1600" dirty="0" smtClean="0">
              <a:latin typeface="+mn-ea"/>
            </a:endParaRPr>
          </a:p>
        </p:txBody>
      </p:sp>
      <p:sp>
        <p:nvSpPr>
          <p:cNvPr id="22" name="テキスト ボックス 21"/>
          <p:cNvSpPr txBox="1"/>
          <p:nvPr/>
        </p:nvSpPr>
        <p:spPr>
          <a:xfrm>
            <a:off x="619581" y="3501008"/>
            <a:ext cx="424027" cy="1296144"/>
          </a:xfrm>
          <a:prstGeom prst="rect">
            <a:avLst/>
          </a:prstGeom>
          <a:noFill/>
        </p:spPr>
        <p:txBody>
          <a:bodyPr vert="wordArtVertRtl" wrap="square" rtlCol="0">
            <a:spAutoFit/>
          </a:bodyPr>
          <a:lstStyle/>
          <a:p>
            <a:r>
              <a:rPr lang="ja-JP" altLang="en-US" sz="1600" dirty="0" smtClean="0">
                <a:latin typeface="+mn-ea"/>
              </a:rPr>
              <a:t>排出係数</a:t>
            </a:r>
            <a:endParaRPr lang="en-US" altLang="ja-JP" sz="1600" dirty="0" smtClean="0">
              <a:latin typeface="+mn-ea"/>
            </a:endParaRPr>
          </a:p>
        </p:txBody>
      </p:sp>
    </p:spTree>
    <p:extLst>
      <p:ext uri="{BB962C8B-B14F-4D97-AF65-F5344CB8AC3E}">
        <p14:creationId xmlns:p14="http://schemas.microsoft.com/office/powerpoint/2010/main" val="346472946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6" name="Picture 6"/>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9512" y="1268760"/>
            <a:ext cx="9001000" cy="40260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6" name="直線コネクタ 5"/>
          <p:cNvCxnSpPr/>
          <p:nvPr/>
        </p:nvCxnSpPr>
        <p:spPr>
          <a:xfrm>
            <a:off x="323528" y="620688"/>
            <a:ext cx="8532440"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8" name="テキスト ボックス 7"/>
          <p:cNvSpPr txBox="1"/>
          <p:nvPr/>
        </p:nvSpPr>
        <p:spPr>
          <a:xfrm>
            <a:off x="1151566" y="92264"/>
            <a:ext cx="6847790" cy="461665"/>
          </a:xfrm>
          <a:prstGeom prst="rect">
            <a:avLst/>
          </a:prstGeom>
          <a:noFill/>
        </p:spPr>
        <p:txBody>
          <a:bodyPr wrap="square" rtlCol="0">
            <a:spAutoFit/>
          </a:bodyPr>
          <a:lstStyle/>
          <a:p>
            <a:pPr algn="ctr"/>
            <a:r>
              <a:rPr lang="ja-JP" altLang="ja-JP" sz="2400" dirty="0"/>
              <a:t>大阪府対策地域における自動車</a:t>
            </a:r>
            <a:r>
              <a:rPr lang="ja-JP" altLang="ja-JP" sz="2400" dirty="0" smtClean="0"/>
              <a:t>保有台数</a:t>
            </a:r>
            <a:endParaRPr kumimoji="1" lang="ja-JP" altLang="en-US" sz="2400" dirty="0"/>
          </a:p>
        </p:txBody>
      </p:sp>
      <p:sp>
        <p:nvSpPr>
          <p:cNvPr id="2" name="Rectangle 3"/>
          <p:cNvSpPr>
            <a:spLocks noChangeArrowheads="1"/>
          </p:cNvSpPr>
          <p:nvPr/>
        </p:nvSpPr>
        <p:spPr bwMode="auto">
          <a:xfrm>
            <a:off x="6829648" y="4907384"/>
            <a:ext cx="504056" cy="372616"/>
          </a:xfrm>
          <a:prstGeom prst="rect">
            <a:avLst/>
          </a:prstGeom>
          <a:noFill/>
          <a:ln w="25400" algn="ctr">
            <a:solidFill>
              <a:srgbClr val="FF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1440" tIns="45720" rIns="91440" bIns="45720" numCol="1" anchor="t" anchorCtr="0" compatLnSpc="1">
            <a:prstTxWarp prst="textNoShape">
              <a:avLst/>
            </a:prstTxWarp>
          </a:bodyPr>
          <a:lstStyle/>
          <a:p>
            <a:endParaRPr lang="ja-JP" altLang="en-US"/>
          </a:p>
        </p:txBody>
      </p:sp>
      <p:sp>
        <p:nvSpPr>
          <p:cNvPr id="7" name="テキスト ボックス 6"/>
          <p:cNvSpPr txBox="1"/>
          <p:nvPr/>
        </p:nvSpPr>
        <p:spPr>
          <a:xfrm>
            <a:off x="1547664" y="5373216"/>
            <a:ext cx="5786040" cy="923330"/>
          </a:xfrm>
          <a:prstGeom prst="rect">
            <a:avLst/>
          </a:prstGeom>
          <a:noFill/>
        </p:spPr>
        <p:txBody>
          <a:bodyPr wrap="square" rtlCol="0">
            <a:spAutoFit/>
          </a:bodyPr>
          <a:lstStyle/>
          <a:p>
            <a:r>
              <a:rPr lang="ja-JP" altLang="en-US" dirty="0" smtClean="0"/>
              <a:t>乗用系　　　</a:t>
            </a:r>
            <a:r>
              <a:rPr lang="ja-JP" altLang="en-US" dirty="0"/>
              <a:t>　</a:t>
            </a:r>
            <a:r>
              <a:rPr lang="ja-JP" altLang="en-US" dirty="0" smtClean="0"/>
              <a:t>：　軽乗用車、乗用車、バス</a:t>
            </a:r>
          </a:p>
          <a:p>
            <a:r>
              <a:rPr lang="ja-JP" altLang="en-US" dirty="0" smtClean="0"/>
              <a:t>小型貨物系　：　軽貨物車、小型貨物車、貨客車</a:t>
            </a:r>
          </a:p>
          <a:p>
            <a:r>
              <a:rPr lang="ja-JP" altLang="en-US" dirty="0" smtClean="0"/>
              <a:t>大型貨物系　：　普通貨物車、特種（殊）車</a:t>
            </a:r>
            <a:endParaRPr lang="ja-JP" altLang="ja-JP" dirty="0"/>
          </a:p>
        </p:txBody>
      </p:sp>
      <p:sp>
        <p:nvSpPr>
          <p:cNvPr id="3" name="スライド番号プレースホルダー 2"/>
          <p:cNvSpPr>
            <a:spLocks noGrp="1"/>
          </p:cNvSpPr>
          <p:nvPr>
            <p:ph type="sldNum" sz="quarter" idx="12"/>
          </p:nvPr>
        </p:nvSpPr>
        <p:spPr>
          <a:xfrm>
            <a:off x="8738120" y="6453336"/>
            <a:ext cx="370384" cy="365125"/>
          </a:xfrm>
        </p:spPr>
        <p:txBody>
          <a:bodyPr/>
          <a:lstStyle/>
          <a:p>
            <a:fld id="{DE2F8A21-8B7F-4E81-A1D6-B63D9660F4C6}" type="slidenum">
              <a:rPr kumimoji="1" lang="ja-JP" altLang="en-US" smtClean="0"/>
              <a:pPr/>
              <a:t>14</a:t>
            </a:fld>
            <a:endParaRPr kumimoji="1" lang="ja-JP" altLang="en-US" dirty="0"/>
          </a:p>
        </p:txBody>
      </p:sp>
      <p:sp>
        <p:nvSpPr>
          <p:cNvPr id="10" name="テキスト ボックス 9"/>
          <p:cNvSpPr txBox="1"/>
          <p:nvPr/>
        </p:nvSpPr>
        <p:spPr>
          <a:xfrm>
            <a:off x="35496" y="92264"/>
            <a:ext cx="1872208" cy="461665"/>
          </a:xfrm>
          <a:prstGeom prst="rect">
            <a:avLst/>
          </a:prstGeom>
          <a:noFill/>
        </p:spPr>
        <p:txBody>
          <a:bodyPr wrap="square" rtlCol="0">
            <a:spAutoFit/>
          </a:bodyPr>
          <a:lstStyle/>
          <a:p>
            <a:r>
              <a:rPr lang="en-US" altLang="ja-JP" sz="2400" dirty="0" smtClean="0"/>
              <a:t>【</a:t>
            </a:r>
            <a:r>
              <a:rPr lang="ja-JP" altLang="en-US" sz="2400" dirty="0" smtClean="0"/>
              <a:t>参考資料</a:t>
            </a:r>
            <a:r>
              <a:rPr lang="en-US" altLang="ja-JP" sz="2400" dirty="0" smtClean="0"/>
              <a:t>】</a:t>
            </a:r>
            <a:endParaRPr kumimoji="1" lang="ja-JP" altLang="en-US" sz="2400" dirty="0"/>
          </a:p>
        </p:txBody>
      </p:sp>
      <p:sp>
        <p:nvSpPr>
          <p:cNvPr id="11" name="テキスト ボックス 10"/>
          <p:cNvSpPr txBox="1"/>
          <p:nvPr/>
        </p:nvSpPr>
        <p:spPr>
          <a:xfrm>
            <a:off x="2340248" y="980728"/>
            <a:ext cx="4464000" cy="540000"/>
          </a:xfrm>
          <a:prstGeom prst="rect">
            <a:avLst/>
          </a:prstGeom>
          <a:noFill/>
          <a:ln>
            <a:solidFill>
              <a:srgbClr val="FF0000"/>
            </a:solidFill>
          </a:ln>
        </p:spPr>
        <p:txBody>
          <a:bodyPr wrap="square" rtlCol="0" anchor="ctr" anchorCtr="0">
            <a:noAutofit/>
          </a:bodyPr>
          <a:lstStyle/>
          <a:p>
            <a:pPr algn="ctr">
              <a:spcBef>
                <a:spcPts val="600"/>
              </a:spcBef>
            </a:pPr>
            <a:r>
              <a:rPr lang="ja-JP" altLang="en-US" sz="2000" dirty="0" smtClean="0">
                <a:solidFill>
                  <a:srgbClr val="FF0000"/>
                </a:solidFill>
                <a:latin typeface="ＭＳ ゴシック" pitchFamily="49" charset="-128"/>
                <a:ea typeface="ＭＳ ゴシック" pitchFamily="49" charset="-128"/>
              </a:rPr>
              <a:t>平成</a:t>
            </a:r>
            <a:r>
              <a:rPr lang="en-US" altLang="ja-JP" sz="2000" dirty="0" smtClean="0">
                <a:solidFill>
                  <a:srgbClr val="FF0000"/>
                </a:solidFill>
                <a:latin typeface="ＭＳ ゴシック" pitchFamily="49" charset="-128"/>
                <a:ea typeface="ＭＳ ゴシック" pitchFamily="49" charset="-128"/>
              </a:rPr>
              <a:t>21</a:t>
            </a:r>
            <a:r>
              <a:rPr lang="ja-JP" altLang="en-US" sz="2000" dirty="0" smtClean="0">
                <a:solidFill>
                  <a:srgbClr val="FF0000"/>
                </a:solidFill>
                <a:latin typeface="ＭＳ ゴシック" pitchFamily="49" charset="-128"/>
                <a:ea typeface="ＭＳ ゴシック" pitchFamily="49" charset="-128"/>
              </a:rPr>
              <a:t>年度より</a:t>
            </a:r>
            <a:r>
              <a:rPr lang="en-US" altLang="ja-JP" sz="2000" dirty="0" smtClean="0">
                <a:solidFill>
                  <a:srgbClr val="FF0000"/>
                </a:solidFill>
                <a:latin typeface="ＭＳ ゴシック" pitchFamily="49" charset="-128"/>
                <a:ea typeface="ＭＳ ゴシック" pitchFamily="49" charset="-128"/>
              </a:rPr>
              <a:t>2.1</a:t>
            </a:r>
            <a:r>
              <a:rPr lang="ja-JP" altLang="en-US" sz="2000" dirty="0" smtClean="0">
                <a:solidFill>
                  <a:srgbClr val="FF0000"/>
                </a:solidFill>
                <a:latin typeface="ＭＳ ゴシック" pitchFamily="49" charset="-128"/>
                <a:ea typeface="ＭＳ ゴシック" pitchFamily="49" charset="-128"/>
              </a:rPr>
              <a:t>％</a:t>
            </a:r>
            <a:r>
              <a:rPr lang="ja-JP" altLang="en-US" sz="2000" dirty="0">
                <a:solidFill>
                  <a:srgbClr val="FF0000"/>
                </a:solidFill>
                <a:latin typeface="ＭＳ ゴシック" pitchFamily="49" charset="-128"/>
                <a:ea typeface="ＭＳ ゴシック" pitchFamily="49" charset="-128"/>
              </a:rPr>
              <a:t>増加</a:t>
            </a:r>
            <a:endParaRPr kumimoji="1" lang="ja-JP" altLang="en-US" sz="2000" dirty="0">
              <a:solidFill>
                <a:srgbClr val="FF0000"/>
              </a:solidFill>
              <a:latin typeface="ＭＳ ゴシック" pitchFamily="49" charset="-128"/>
              <a:ea typeface="ＭＳ ゴシック" pitchFamily="49" charset="-128"/>
            </a:endParaRPr>
          </a:p>
        </p:txBody>
      </p:sp>
      <p:sp>
        <p:nvSpPr>
          <p:cNvPr id="12" name="テキスト ボックス 11"/>
          <p:cNvSpPr txBox="1"/>
          <p:nvPr/>
        </p:nvSpPr>
        <p:spPr>
          <a:xfrm>
            <a:off x="1475656" y="6580794"/>
            <a:ext cx="6984776" cy="261610"/>
          </a:xfrm>
          <a:prstGeom prst="rect">
            <a:avLst/>
          </a:prstGeom>
          <a:noFill/>
        </p:spPr>
        <p:txBody>
          <a:bodyPr wrap="square" rtlCol="0">
            <a:spAutoFit/>
          </a:bodyPr>
          <a:lstStyle/>
          <a:p>
            <a:pPr algn="r"/>
            <a:r>
              <a:rPr lang="ja-JP" altLang="en-US" sz="1100" dirty="0" smtClean="0"/>
              <a:t>市区町村別自動車保有車両数（（一財）自動車検査登録情報協会）等をもとに大阪府作成</a:t>
            </a:r>
            <a:endParaRPr lang="ja-JP" altLang="ja-JP" sz="1100" dirty="0"/>
          </a:p>
        </p:txBody>
      </p:sp>
      <p:sp>
        <p:nvSpPr>
          <p:cNvPr id="13" name="テキスト ボックス 12"/>
          <p:cNvSpPr txBox="1"/>
          <p:nvPr/>
        </p:nvSpPr>
        <p:spPr>
          <a:xfrm>
            <a:off x="1547664" y="6343228"/>
            <a:ext cx="2808312" cy="261610"/>
          </a:xfrm>
          <a:prstGeom prst="rect">
            <a:avLst/>
          </a:prstGeom>
          <a:noFill/>
        </p:spPr>
        <p:txBody>
          <a:bodyPr wrap="square" rtlCol="0">
            <a:spAutoFit/>
          </a:bodyPr>
          <a:lstStyle/>
          <a:p>
            <a:r>
              <a:rPr lang="en-US" altLang="ja-JP" sz="1100" dirty="0" smtClean="0"/>
              <a:t>※</a:t>
            </a:r>
            <a:r>
              <a:rPr lang="ja-JP" altLang="en-US" sz="1100" dirty="0" smtClean="0"/>
              <a:t>合計値には被けん引車の台数を含む</a:t>
            </a:r>
            <a:endParaRPr lang="ja-JP" altLang="ja-JP" sz="1100" dirty="0"/>
          </a:p>
        </p:txBody>
      </p:sp>
    </p:spTree>
    <p:extLst>
      <p:ext uri="{BB962C8B-B14F-4D97-AF65-F5344CB8AC3E}">
        <p14:creationId xmlns:p14="http://schemas.microsoft.com/office/powerpoint/2010/main" val="427072968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直線コネクタ 5"/>
          <p:cNvCxnSpPr/>
          <p:nvPr/>
        </p:nvCxnSpPr>
        <p:spPr>
          <a:xfrm>
            <a:off x="323528" y="620688"/>
            <a:ext cx="8532440"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8" name="テキスト ボックス 7"/>
          <p:cNvSpPr txBox="1"/>
          <p:nvPr/>
        </p:nvSpPr>
        <p:spPr>
          <a:xfrm>
            <a:off x="1151566" y="92264"/>
            <a:ext cx="6847790" cy="461665"/>
          </a:xfrm>
          <a:prstGeom prst="rect">
            <a:avLst/>
          </a:prstGeom>
          <a:noFill/>
        </p:spPr>
        <p:txBody>
          <a:bodyPr wrap="square" rtlCol="0">
            <a:spAutoFit/>
          </a:bodyPr>
          <a:lstStyle/>
          <a:p>
            <a:pPr algn="ctr"/>
            <a:r>
              <a:rPr lang="ja-JP" altLang="ja-JP" sz="2400" dirty="0" smtClean="0"/>
              <a:t>大阪府における</a:t>
            </a:r>
            <a:r>
              <a:rPr lang="ja-JP" altLang="en-US" sz="2400" dirty="0" smtClean="0"/>
              <a:t>特種（殊）車</a:t>
            </a:r>
            <a:r>
              <a:rPr lang="ja-JP" altLang="ja-JP" sz="2400" dirty="0" smtClean="0"/>
              <a:t>保有台数</a:t>
            </a:r>
            <a:endParaRPr kumimoji="1" lang="ja-JP" altLang="en-US" sz="2400" dirty="0"/>
          </a:p>
        </p:txBody>
      </p:sp>
      <p:sp>
        <p:nvSpPr>
          <p:cNvPr id="3" name="スライド番号プレースホルダー 2"/>
          <p:cNvSpPr>
            <a:spLocks noGrp="1"/>
          </p:cNvSpPr>
          <p:nvPr>
            <p:ph type="sldNum" sz="quarter" idx="12"/>
          </p:nvPr>
        </p:nvSpPr>
        <p:spPr>
          <a:xfrm>
            <a:off x="8738120" y="6453336"/>
            <a:ext cx="370384" cy="365125"/>
          </a:xfrm>
        </p:spPr>
        <p:txBody>
          <a:bodyPr/>
          <a:lstStyle/>
          <a:p>
            <a:fld id="{DE2F8A21-8B7F-4E81-A1D6-B63D9660F4C6}" type="slidenum">
              <a:rPr kumimoji="1" lang="ja-JP" altLang="en-US" smtClean="0"/>
              <a:pPr/>
              <a:t>15</a:t>
            </a:fld>
            <a:endParaRPr kumimoji="1" lang="ja-JP" altLang="en-US" dirty="0"/>
          </a:p>
        </p:txBody>
      </p:sp>
      <p:sp>
        <p:nvSpPr>
          <p:cNvPr id="10" name="テキスト ボックス 9"/>
          <p:cNvSpPr txBox="1"/>
          <p:nvPr/>
        </p:nvSpPr>
        <p:spPr>
          <a:xfrm>
            <a:off x="35496" y="92264"/>
            <a:ext cx="1872208" cy="461665"/>
          </a:xfrm>
          <a:prstGeom prst="rect">
            <a:avLst/>
          </a:prstGeom>
          <a:noFill/>
        </p:spPr>
        <p:txBody>
          <a:bodyPr wrap="square" rtlCol="0">
            <a:spAutoFit/>
          </a:bodyPr>
          <a:lstStyle/>
          <a:p>
            <a:r>
              <a:rPr lang="en-US" altLang="ja-JP" sz="2400" dirty="0" smtClean="0"/>
              <a:t>【</a:t>
            </a:r>
            <a:r>
              <a:rPr lang="ja-JP" altLang="en-US" sz="2400" dirty="0" smtClean="0"/>
              <a:t>参考資料</a:t>
            </a:r>
            <a:r>
              <a:rPr lang="en-US" altLang="ja-JP" sz="2400" dirty="0" smtClean="0"/>
              <a:t>】</a:t>
            </a:r>
            <a:endParaRPr kumimoji="1" lang="ja-JP" altLang="en-US" sz="2400" dirty="0"/>
          </a:p>
        </p:txBody>
      </p:sp>
      <p:sp>
        <p:nvSpPr>
          <p:cNvPr id="12" name="テキスト ボックス 11"/>
          <p:cNvSpPr txBox="1"/>
          <p:nvPr/>
        </p:nvSpPr>
        <p:spPr>
          <a:xfrm>
            <a:off x="1835696" y="6567540"/>
            <a:ext cx="6984776" cy="261610"/>
          </a:xfrm>
          <a:prstGeom prst="rect">
            <a:avLst/>
          </a:prstGeom>
          <a:noFill/>
        </p:spPr>
        <p:txBody>
          <a:bodyPr wrap="square" rtlCol="0">
            <a:spAutoFit/>
          </a:bodyPr>
          <a:lstStyle/>
          <a:p>
            <a:pPr algn="r"/>
            <a:r>
              <a:rPr lang="ja-JP" altLang="en-US" sz="1100" dirty="0" smtClean="0"/>
              <a:t>諸分類別自動車保有車両数（（一財）自動車検査登録情報協会）をもとに大阪府作成</a:t>
            </a:r>
            <a:endParaRPr lang="ja-JP" altLang="ja-JP" sz="1100" dirty="0"/>
          </a:p>
        </p:txBody>
      </p:sp>
      <p:graphicFrame>
        <p:nvGraphicFramePr>
          <p:cNvPr id="9" name="表 8"/>
          <p:cNvGraphicFramePr>
            <a:graphicFrameLocks noGrp="1"/>
          </p:cNvGraphicFramePr>
          <p:nvPr>
            <p:extLst>
              <p:ext uri="{D42A27DB-BD31-4B8C-83A1-F6EECF244321}">
                <p14:modId xmlns:p14="http://schemas.microsoft.com/office/powerpoint/2010/main" val="2068698590"/>
              </p:ext>
            </p:extLst>
          </p:nvPr>
        </p:nvGraphicFramePr>
        <p:xfrm>
          <a:off x="120204" y="1492735"/>
          <a:ext cx="8851772" cy="5024005"/>
        </p:xfrm>
        <a:graphic>
          <a:graphicData uri="http://schemas.openxmlformats.org/drawingml/2006/table">
            <a:tbl>
              <a:tblPr>
                <a:tableStyleId>{5C22544A-7EE6-4342-B048-85BDC9FD1C3A}</a:tableStyleId>
              </a:tblPr>
              <a:tblGrid>
                <a:gridCol w="375289"/>
                <a:gridCol w="375289"/>
                <a:gridCol w="1476459"/>
                <a:gridCol w="966530"/>
                <a:gridCol w="808315"/>
                <a:gridCol w="808315"/>
                <a:gridCol w="808315"/>
                <a:gridCol w="808315"/>
                <a:gridCol w="808315"/>
                <a:gridCol w="808315"/>
                <a:gridCol w="808315"/>
              </a:tblGrid>
              <a:tr h="386329">
                <a:tc gridSpan="3">
                  <a:txBody>
                    <a:bodyPr/>
                    <a:lstStyle/>
                    <a:p>
                      <a:pPr algn="ctr" fontAlgn="ctr"/>
                      <a:endParaRPr lang="ja-JP" altLang="en-US" sz="1600" b="0" i="0" u="none" strike="noStrike" dirty="0">
                        <a:solidFill>
                          <a:srgbClr val="000000"/>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hMerge="1">
                  <a:txBody>
                    <a:bodyPr/>
                    <a:lstStyle/>
                    <a:p>
                      <a:pPr algn="ctr" fontAlgn="ctr"/>
                      <a:endParaRPr lang="ja-JP" altLang="en-US" sz="1600" b="0" i="0" u="none" strike="noStrike">
                        <a:solidFill>
                          <a:srgbClr val="000000"/>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fontAlgn="ctr"/>
                      <a:endParaRPr lang="ja-JP" altLang="en-US" sz="1600" b="0" i="0" u="none" strike="noStrike" dirty="0">
                        <a:solidFill>
                          <a:srgbClr val="000000"/>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altLang="ja-JP" sz="1600" u="none" strike="noStrike" dirty="0" smtClean="0">
                          <a:effectLst/>
                          <a:latin typeface="+mn-lt"/>
                          <a:ea typeface="+mn-ea"/>
                        </a:rPr>
                        <a:t>H21</a:t>
                      </a:r>
                      <a:endParaRPr lang="en-US" altLang="ja-JP" sz="1600" b="0" i="0" u="none" strike="noStrike" dirty="0">
                        <a:solidFill>
                          <a:srgbClr val="000000"/>
                        </a:solidFill>
                        <a:effectLst/>
                        <a:latin typeface="+mn-lt"/>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fontAlgn="ctr"/>
                      <a:r>
                        <a:rPr lang="en-US" altLang="ja-JP" sz="1600" u="none" strike="noStrike" dirty="0" smtClean="0">
                          <a:effectLst/>
                          <a:latin typeface="+mn-lt"/>
                          <a:ea typeface="+mn-ea"/>
                        </a:rPr>
                        <a:t>H22</a:t>
                      </a:r>
                      <a:endParaRPr lang="en-US" altLang="ja-JP" sz="1600" b="0" i="0" u="none" strike="noStrike" dirty="0">
                        <a:solidFill>
                          <a:srgbClr val="000000"/>
                        </a:solidFill>
                        <a:effectLst/>
                        <a:latin typeface="+mn-lt"/>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fontAlgn="ctr"/>
                      <a:r>
                        <a:rPr lang="en-US" altLang="ja-JP" sz="1600" u="none" strike="noStrike" dirty="0" smtClean="0">
                          <a:effectLst/>
                          <a:latin typeface="+mn-lt"/>
                          <a:ea typeface="+mn-ea"/>
                        </a:rPr>
                        <a:t>H23</a:t>
                      </a:r>
                      <a:endParaRPr lang="en-US" altLang="ja-JP" sz="1600" b="0" i="0" u="none" strike="noStrike" dirty="0">
                        <a:solidFill>
                          <a:srgbClr val="000000"/>
                        </a:solidFill>
                        <a:effectLst/>
                        <a:latin typeface="+mn-lt"/>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fontAlgn="ctr"/>
                      <a:r>
                        <a:rPr lang="en-US" altLang="ja-JP" sz="1600" u="none" strike="noStrike" dirty="0" smtClean="0">
                          <a:effectLst/>
                          <a:latin typeface="+mn-lt"/>
                          <a:ea typeface="+mn-ea"/>
                        </a:rPr>
                        <a:t>H24</a:t>
                      </a:r>
                      <a:endParaRPr lang="en-US" altLang="ja-JP" sz="1600" b="0" i="0" u="none" strike="noStrike" dirty="0">
                        <a:solidFill>
                          <a:srgbClr val="000000"/>
                        </a:solidFill>
                        <a:effectLst/>
                        <a:latin typeface="+mn-lt"/>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fontAlgn="ctr"/>
                      <a:r>
                        <a:rPr lang="en-US" altLang="ja-JP" sz="1600" u="none" strike="noStrike" dirty="0" smtClean="0">
                          <a:effectLst/>
                          <a:latin typeface="+mn-lt"/>
                          <a:ea typeface="+mn-ea"/>
                        </a:rPr>
                        <a:t>H25</a:t>
                      </a:r>
                      <a:endParaRPr lang="en-US" altLang="ja-JP" sz="1600" b="0" i="0" u="none" strike="noStrike" dirty="0">
                        <a:solidFill>
                          <a:srgbClr val="000000"/>
                        </a:solidFill>
                        <a:effectLst/>
                        <a:latin typeface="+mn-lt"/>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fontAlgn="ctr"/>
                      <a:r>
                        <a:rPr lang="en-US" altLang="ja-JP" sz="1600" u="none" strike="noStrike" dirty="0" smtClean="0">
                          <a:effectLst/>
                          <a:latin typeface="+mn-lt"/>
                          <a:ea typeface="+mn-ea"/>
                        </a:rPr>
                        <a:t>H26</a:t>
                      </a:r>
                      <a:endParaRPr lang="en-US" altLang="ja-JP" sz="1600" b="0" i="0" u="none" strike="noStrike" dirty="0">
                        <a:solidFill>
                          <a:srgbClr val="000000"/>
                        </a:solidFill>
                        <a:effectLst/>
                        <a:latin typeface="+mn-lt"/>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fontAlgn="ctr"/>
                      <a:r>
                        <a:rPr lang="en-US" altLang="ja-JP" sz="1600" u="none" strike="noStrike" dirty="0" smtClean="0">
                          <a:effectLst/>
                          <a:latin typeface="+mn-lt"/>
                          <a:ea typeface="+mn-ea"/>
                        </a:rPr>
                        <a:t>H27</a:t>
                      </a:r>
                      <a:endParaRPr lang="en-US" altLang="ja-JP" sz="1600" b="0" i="0" u="none" strike="noStrike" dirty="0">
                        <a:solidFill>
                          <a:srgbClr val="000000"/>
                        </a:solidFill>
                        <a:effectLst/>
                        <a:latin typeface="+mn-lt"/>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fontAlgn="ctr"/>
                      <a:r>
                        <a:rPr lang="en-US" altLang="ja-JP" sz="1600" u="none" strike="noStrike" dirty="0" smtClean="0">
                          <a:effectLst/>
                          <a:latin typeface="+mn-lt"/>
                          <a:ea typeface="+mn-ea"/>
                        </a:rPr>
                        <a:t>H28</a:t>
                      </a:r>
                      <a:endParaRPr lang="en-US" altLang="ja-JP" sz="1600" b="0" i="0" u="none" strike="noStrike" dirty="0">
                        <a:solidFill>
                          <a:srgbClr val="000000"/>
                        </a:solidFill>
                        <a:effectLst/>
                        <a:latin typeface="+mn-lt"/>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r>
              <a:tr h="377654">
                <a:tc rowSpan="10">
                  <a:txBody>
                    <a:bodyPr/>
                    <a:lstStyle/>
                    <a:p>
                      <a:pPr algn="ctr" fontAlgn="ctr"/>
                      <a:r>
                        <a:rPr lang="ja-JP" altLang="en-US" sz="1600" u="none" strike="noStrike" dirty="0">
                          <a:effectLst/>
                          <a:latin typeface="+mn-ea"/>
                          <a:ea typeface="+mn-ea"/>
                        </a:rPr>
                        <a:t>特種車</a:t>
                      </a:r>
                      <a:endParaRPr lang="ja-JP" altLang="en-US" sz="1600" b="0" i="0" u="none" strike="noStrike" dirty="0">
                        <a:solidFill>
                          <a:srgbClr val="000000"/>
                        </a:solidFill>
                        <a:effectLst/>
                        <a:latin typeface="+mn-ea"/>
                        <a:ea typeface="+mn-ea"/>
                      </a:endParaRPr>
                    </a:p>
                  </a:txBody>
                  <a:tcPr marL="9525" marR="9525" marT="9525" marB="0"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7">
                  <a:txBody>
                    <a:bodyPr/>
                    <a:lstStyle/>
                    <a:p>
                      <a:pPr algn="ctr" fontAlgn="ctr"/>
                      <a:r>
                        <a:rPr lang="ja-JP" altLang="en-US" sz="1600" u="none" strike="noStrike" dirty="0">
                          <a:effectLst/>
                          <a:latin typeface="+mn-ea"/>
                          <a:ea typeface="+mn-ea"/>
                        </a:rPr>
                        <a:t>貨物輸送車</a:t>
                      </a:r>
                      <a:endParaRPr lang="ja-JP" altLang="en-US" sz="1600" b="0" i="0" u="none" strike="noStrike" dirty="0">
                        <a:solidFill>
                          <a:srgbClr val="000000"/>
                        </a:solidFill>
                        <a:effectLst/>
                        <a:latin typeface="+mn-ea"/>
                        <a:ea typeface="+mn-ea"/>
                      </a:endParaRPr>
                    </a:p>
                  </a:txBody>
                  <a:tcPr marL="9525" marR="9525" marT="9525" marB="0"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r>
                        <a:rPr lang="ja-JP" altLang="en-US" sz="1600" u="none" strike="noStrike" dirty="0" smtClean="0">
                          <a:solidFill>
                            <a:srgbClr val="FF0000"/>
                          </a:solidFill>
                          <a:effectLst/>
                          <a:latin typeface="+mn-ea"/>
                          <a:ea typeface="+mn-ea"/>
                        </a:rPr>
                        <a:t> 冷蔵</a:t>
                      </a:r>
                      <a:r>
                        <a:rPr lang="ja-JP" altLang="en-US" sz="1600" u="none" strike="noStrike" dirty="0">
                          <a:solidFill>
                            <a:srgbClr val="FF0000"/>
                          </a:solidFill>
                          <a:effectLst/>
                          <a:latin typeface="+mn-ea"/>
                          <a:ea typeface="+mn-ea"/>
                        </a:rPr>
                        <a:t>冷凍車</a:t>
                      </a:r>
                      <a:endParaRPr lang="ja-JP" altLang="en-US" sz="1600" b="0" i="0" u="none" strike="noStrike" dirty="0">
                        <a:solidFill>
                          <a:srgbClr val="FF0000"/>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1600" u="none" strike="noStrike" dirty="0">
                          <a:solidFill>
                            <a:srgbClr val="FF0000"/>
                          </a:solidFill>
                          <a:effectLst/>
                          <a:latin typeface="+mn-lt"/>
                          <a:ea typeface="+mn-ea"/>
                        </a:rPr>
                        <a:t>16,417</a:t>
                      </a:r>
                      <a:endParaRPr lang="en-US" altLang="ja-JP" sz="1600" b="0" i="0" u="none" strike="noStrike" dirty="0">
                        <a:solidFill>
                          <a:srgbClr val="FF0000"/>
                        </a:solidFill>
                        <a:effectLst/>
                        <a:latin typeface="+mn-lt"/>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1600" u="none" strike="noStrike">
                          <a:solidFill>
                            <a:srgbClr val="FF0000"/>
                          </a:solidFill>
                          <a:effectLst/>
                          <a:latin typeface="+mn-lt"/>
                          <a:ea typeface="+mn-ea"/>
                        </a:rPr>
                        <a:t>16,789</a:t>
                      </a:r>
                      <a:endParaRPr lang="en-US" altLang="ja-JP" sz="1600" b="0" i="0" u="none" strike="noStrike">
                        <a:solidFill>
                          <a:srgbClr val="FF0000"/>
                        </a:solidFill>
                        <a:effectLst/>
                        <a:latin typeface="+mn-lt"/>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1600" u="none" strike="noStrike" dirty="0">
                          <a:solidFill>
                            <a:srgbClr val="FF0000"/>
                          </a:solidFill>
                          <a:effectLst/>
                          <a:latin typeface="+mn-lt"/>
                          <a:ea typeface="+mn-ea"/>
                        </a:rPr>
                        <a:t>16,953</a:t>
                      </a:r>
                      <a:endParaRPr lang="en-US" altLang="ja-JP" sz="1600" b="0" i="0" u="none" strike="noStrike" dirty="0">
                        <a:solidFill>
                          <a:srgbClr val="FF0000"/>
                        </a:solidFill>
                        <a:effectLst/>
                        <a:latin typeface="+mn-lt"/>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1600" u="none" strike="noStrike" dirty="0">
                          <a:solidFill>
                            <a:srgbClr val="FF0000"/>
                          </a:solidFill>
                          <a:effectLst/>
                          <a:latin typeface="+mn-lt"/>
                          <a:ea typeface="+mn-ea"/>
                        </a:rPr>
                        <a:t>17,255</a:t>
                      </a:r>
                      <a:endParaRPr lang="en-US" altLang="ja-JP" sz="1600" b="0" i="0" u="none" strike="noStrike" dirty="0">
                        <a:solidFill>
                          <a:srgbClr val="FF0000"/>
                        </a:solidFill>
                        <a:effectLst/>
                        <a:latin typeface="+mn-lt"/>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1600" u="none" strike="noStrike" dirty="0">
                          <a:solidFill>
                            <a:srgbClr val="FF0000"/>
                          </a:solidFill>
                          <a:effectLst/>
                          <a:latin typeface="+mn-lt"/>
                          <a:ea typeface="+mn-ea"/>
                        </a:rPr>
                        <a:t>17,651</a:t>
                      </a:r>
                      <a:endParaRPr lang="en-US" altLang="ja-JP" sz="1600" b="0" i="0" u="none" strike="noStrike" dirty="0">
                        <a:solidFill>
                          <a:srgbClr val="FF0000"/>
                        </a:solidFill>
                        <a:effectLst/>
                        <a:latin typeface="+mn-lt"/>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1600" u="none" strike="noStrike" dirty="0">
                          <a:solidFill>
                            <a:srgbClr val="FF0000"/>
                          </a:solidFill>
                          <a:effectLst/>
                          <a:latin typeface="+mn-lt"/>
                          <a:ea typeface="+mn-ea"/>
                        </a:rPr>
                        <a:t>18,047</a:t>
                      </a:r>
                      <a:endParaRPr lang="en-US" altLang="ja-JP" sz="1600" b="0" i="0" u="none" strike="noStrike" dirty="0">
                        <a:solidFill>
                          <a:srgbClr val="FF0000"/>
                        </a:solidFill>
                        <a:effectLst/>
                        <a:latin typeface="+mn-lt"/>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1600" u="none" strike="noStrike" dirty="0">
                          <a:solidFill>
                            <a:srgbClr val="FF0000"/>
                          </a:solidFill>
                          <a:effectLst/>
                          <a:latin typeface="+mn-lt"/>
                          <a:ea typeface="+mn-ea"/>
                        </a:rPr>
                        <a:t>18,597</a:t>
                      </a:r>
                      <a:endParaRPr lang="en-US" altLang="ja-JP" sz="1600" b="0" i="0" u="none" strike="noStrike" dirty="0">
                        <a:solidFill>
                          <a:srgbClr val="FF0000"/>
                        </a:solidFill>
                        <a:effectLst/>
                        <a:latin typeface="+mn-lt"/>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1600" u="none" strike="noStrike" dirty="0">
                          <a:solidFill>
                            <a:srgbClr val="FF0000"/>
                          </a:solidFill>
                          <a:effectLst/>
                          <a:latin typeface="+mn-lt"/>
                          <a:ea typeface="+mn-ea"/>
                        </a:rPr>
                        <a:t>19,154</a:t>
                      </a:r>
                      <a:endParaRPr lang="en-US" altLang="ja-JP" sz="1600" b="0" i="0" u="none" strike="noStrike" dirty="0">
                        <a:solidFill>
                          <a:srgbClr val="FF0000"/>
                        </a:solidFill>
                        <a:effectLst/>
                        <a:latin typeface="+mn-lt"/>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7654">
                <a:tc vMerge="1">
                  <a:txBody>
                    <a:bodyPr/>
                    <a:lstStyle/>
                    <a:p>
                      <a:endParaRPr kumimoji="1" lang="ja-JP" altLang="en-US"/>
                    </a:p>
                  </a:txBody>
                  <a:tcPr/>
                </a:tc>
                <a:tc vMerge="1">
                  <a:txBody>
                    <a:bodyPr/>
                    <a:lstStyle/>
                    <a:p>
                      <a:endParaRPr kumimoji="1" lang="ja-JP" altLang="en-US"/>
                    </a:p>
                  </a:txBody>
                  <a:tcPr/>
                </a:tc>
                <a:tc>
                  <a:txBody>
                    <a:bodyPr/>
                    <a:lstStyle/>
                    <a:p>
                      <a:pPr algn="l" fontAlgn="ctr"/>
                      <a:r>
                        <a:rPr lang="ja-JP" altLang="en-US" sz="1600" u="none" strike="noStrike" dirty="0" smtClean="0">
                          <a:effectLst/>
                          <a:latin typeface="+mn-ea"/>
                          <a:ea typeface="+mn-ea"/>
                        </a:rPr>
                        <a:t> 塵芥車</a:t>
                      </a:r>
                      <a:endParaRPr lang="ja-JP" altLang="en-US" sz="1600" b="0" i="0" u="none" strike="noStrike" dirty="0">
                        <a:solidFill>
                          <a:srgbClr val="000000"/>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1600" u="none" strike="noStrike" dirty="0">
                          <a:effectLst/>
                          <a:latin typeface="+mn-lt"/>
                          <a:ea typeface="+mn-ea"/>
                        </a:rPr>
                        <a:t>4,250</a:t>
                      </a:r>
                      <a:endParaRPr lang="en-US" altLang="ja-JP" sz="1600" b="0" i="0" u="none" strike="noStrike" dirty="0">
                        <a:solidFill>
                          <a:srgbClr val="000000"/>
                        </a:solidFill>
                        <a:effectLst/>
                        <a:latin typeface="+mn-lt"/>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1600" u="none" strike="noStrike" dirty="0">
                          <a:effectLst/>
                          <a:latin typeface="+mn-lt"/>
                          <a:ea typeface="+mn-ea"/>
                        </a:rPr>
                        <a:t>4,256</a:t>
                      </a:r>
                      <a:endParaRPr lang="en-US" altLang="ja-JP" sz="1600" b="0" i="0" u="none" strike="noStrike" dirty="0">
                        <a:solidFill>
                          <a:srgbClr val="000000"/>
                        </a:solidFill>
                        <a:effectLst/>
                        <a:latin typeface="+mn-lt"/>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1600" u="none" strike="noStrike">
                          <a:effectLst/>
                          <a:latin typeface="+mn-lt"/>
                          <a:ea typeface="+mn-ea"/>
                        </a:rPr>
                        <a:t>4,355</a:t>
                      </a:r>
                      <a:endParaRPr lang="en-US" altLang="ja-JP" sz="1600" b="0" i="0" u="none" strike="noStrike">
                        <a:solidFill>
                          <a:srgbClr val="000000"/>
                        </a:solidFill>
                        <a:effectLst/>
                        <a:latin typeface="+mn-lt"/>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1600" u="none" strike="noStrike">
                          <a:effectLst/>
                          <a:latin typeface="+mn-lt"/>
                          <a:ea typeface="+mn-ea"/>
                        </a:rPr>
                        <a:t>4,430</a:t>
                      </a:r>
                      <a:endParaRPr lang="en-US" altLang="ja-JP" sz="1600" b="0" i="0" u="none" strike="noStrike">
                        <a:solidFill>
                          <a:srgbClr val="000000"/>
                        </a:solidFill>
                        <a:effectLst/>
                        <a:latin typeface="+mn-lt"/>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1600" u="none" strike="noStrike">
                          <a:effectLst/>
                          <a:latin typeface="+mn-lt"/>
                          <a:ea typeface="+mn-ea"/>
                        </a:rPr>
                        <a:t>4,671</a:t>
                      </a:r>
                      <a:endParaRPr lang="en-US" altLang="ja-JP" sz="1600" b="0" i="0" u="none" strike="noStrike">
                        <a:solidFill>
                          <a:srgbClr val="000000"/>
                        </a:solidFill>
                        <a:effectLst/>
                        <a:latin typeface="+mn-lt"/>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1600" u="none" strike="noStrike">
                          <a:effectLst/>
                          <a:latin typeface="+mn-lt"/>
                          <a:ea typeface="+mn-ea"/>
                        </a:rPr>
                        <a:t>4,778</a:t>
                      </a:r>
                      <a:endParaRPr lang="en-US" altLang="ja-JP" sz="1600" b="0" i="0" u="none" strike="noStrike">
                        <a:solidFill>
                          <a:srgbClr val="000000"/>
                        </a:solidFill>
                        <a:effectLst/>
                        <a:latin typeface="+mn-lt"/>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1600" u="none" strike="noStrike">
                          <a:effectLst/>
                          <a:latin typeface="+mn-lt"/>
                          <a:ea typeface="+mn-ea"/>
                        </a:rPr>
                        <a:t>4,924</a:t>
                      </a:r>
                      <a:endParaRPr lang="en-US" altLang="ja-JP" sz="1600" b="0" i="0" u="none" strike="noStrike">
                        <a:solidFill>
                          <a:srgbClr val="000000"/>
                        </a:solidFill>
                        <a:effectLst/>
                        <a:latin typeface="+mn-lt"/>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1600" u="none" strike="noStrike">
                          <a:effectLst/>
                          <a:latin typeface="+mn-lt"/>
                          <a:ea typeface="+mn-ea"/>
                        </a:rPr>
                        <a:t>5,031</a:t>
                      </a:r>
                      <a:endParaRPr lang="en-US" altLang="ja-JP" sz="1600" b="0" i="0" u="none" strike="noStrike">
                        <a:solidFill>
                          <a:srgbClr val="000000"/>
                        </a:solidFill>
                        <a:effectLst/>
                        <a:latin typeface="+mn-lt"/>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83482">
                <a:tc vMerge="1">
                  <a:txBody>
                    <a:bodyPr/>
                    <a:lstStyle/>
                    <a:p>
                      <a:endParaRPr kumimoji="1" lang="ja-JP" altLang="en-US"/>
                    </a:p>
                  </a:txBody>
                  <a:tcPr/>
                </a:tc>
                <a:tc vMerge="1">
                  <a:txBody>
                    <a:bodyPr/>
                    <a:lstStyle/>
                    <a:p>
                      <a:endParaRPr kumimoji="1" lang="ja-JP" altLang="en-US"/>
                    </a:p>
                  </a:txBody>
                  <a:tcPr/>
                </a:tc>
                <a:tc>
                  <a:txBody>
                    <a:bodyPr/>
                    <a:lstStyle/>
                    <a:p>
                      <a:pPr algn="l" fontAlgn="ctr"/>
                      <a:r>
                        <a:rPr lang="ja-JP" altLang="en-US" sz="1600" u="none" strike="noStrike" dirty="0" smtClean="0">
                          <a:effectLst/>
                          <a:latin typeface="+mn-ea"/>
                          <a:ea typeface="+mn-ea"/>
                        </a:rPr>
                        <a:t> ｺﾝｸﾘｰﾄﾐｷｻｰ車</a:t>
                      </a:r>
                      <a:endParaRPr lang="ja-JP" altLang="en-US" sz="1600" b="0" i="0" u="none" strike="noStrike" dirty="0">
                        <a:solidFill>
                          <a:srgbClr val="000000"/>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1600" u="none" strike="noStrike">
                          <a:effectLst/>
                          <a:latin typeface="+mn-lt"/>
                          <a:ea typeface="+mn-ea"/>
                        </a:rPr>
                        <a:t>2,391</a:t>
                      </a:r>
                      <a:endParaRPr lang="en-US" altLang="ja-JP" sz="1600" b="0" i="0" u="none" strike="noStrike">
                        <a:solidFill>
                          <a:srgbClr val="000000"/>
                        </a:solidFill>
                        <a:effectLst/>
                        <a:latin typeface="+mn-lt"/>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1600" u="none" strike="noStrike" dirty="0">
                          <a:effectLst/>
                          <a:latin typeface="+mn-lt"/>
                          <a:ea typeface="+mn-ea"/>
                        </a:rPr>
                        <a:t>2,226</a:t>
                      </a:r>
                      <a:endParaRPr lang="en-US" altLang="ja-JP" sz="1600" b="0" i="0" u="none" strike="noStrike" dirty="0">
                        <a:solidFill>
                          <a:srgbClr val="000000"/>
                        </a:solidFill>
                        <a:effectLst/>
                        <a:latin typeface="+mn-lt"/>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1600" u="none" strike="noStrike">
                          <a:effectLst/>
                          <a:latin typeface="+mn-lt"/>
                          <a:ea typeface="+mn-ea"/>
                        </a:rPr>
                        <a:t>2,165</a:t>
                      </a:r>
                      <a:endParaRPr lang="en-US" altLang="ja-JP" sz="1600" b="0" i="0" u="none" strike="noStrike">
                        <a:solidFill>
                          <a:srgbClr val="000000"/>
                        </a:solidFill>
                        <a:effectLst/>
                        <a:latin typeface="+mn-lt"/>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1600" u="none" strike="noStrike">
                          <a:effectLst/>
                          <a:latin typeface="+mn-lt"/>
                          <a:ea typeface="+mn-ea"/>
                        </a:rPr>
                        <a:t>2,135</a:t>
                      </a:r>
                      <a:endParaRPr lang="en-US" altLang="ja-JP" sz="1600" b="0" i="0" u="none" strike="noStrike">
                        <a:solidFill>
                          <a:srgbClr val="000000"/>
                        </a:solidFill>
                        <a:effectLst/>
                        <a:latin typeface="+mn-lt"/>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1600" u="none" strike="noStrike">
                          <a:effectLst/>
                          <a:latin typeface="+mn-lt"/>
                          <a:ea typeface="+mn-ea"/>
                        </a:rPr>
                        <a:t>2,113</a:t>
                      </a:r>
                      <a:endParaRPr lang="en-US" altLang="ja-JP" sz="1600" b="0" i="0" u="none" strike="noStrike">
                        <a:solidFill>
                          <a:srgbClr val="000000"/>
                        </a:solidFill>
                        <a:effectLst/>
                        <a:latin typeface="+mn-lt"/>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1600" u="none" strike="noStrike">
                          <a:effectLst/>
                          <a:latin typeface="+mn-lt"/>
                          <a:ea typeface="+mn-ea"/>
                        </a:rPr>
                        <a:t>2,135</a:t>
                      </a:r>
                      <a:endParaRPr lang="en-US" altLang="ja-JP" sz="1600" b="0" i="0" u="none" strike="noStrike">
                        <a:solidFill>
                          <a:srgbClr val="000000"/>
                        </a:solidFill>
                        <a:effectLst/>
                        <a:latin typeface="+mn-lt"/>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1600" u="none" strike="noStrike">
                          <a:effectLst/>
                          <a:latin typeface="+mn-lt"/>
                          <a:ea typeface="+mn-ea"/>
                        </a:rPr>
                        <a:t>2,149</a:t>
                      </a:r>
                      <a:endParaRPr lang="en-US" altLang="ja-JP" sz="1600" b="0" i="0" u="none" strike="noStrike">
                        <a:solidFill>
                          <a:srgbClr val="000000"/>
                        </a:solidFill>
                        <a:effectLst/>
                        <a:latin typeface="+mn-lt"/>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1600" u="none" strike="noStrike" dirty="0">
                          <a:effectLst/>
                          <a:latin typeface="+mn-lt"/>
                          <a:ea typeface="+mn-ea"/>
                        </a:rPr>
                        <a:t>2,170</a:t>
                      </a:r>
                      <a:endParaRPr lang="en-US" altLang="ja-JP" sz="1600" b="0" i="0" u="none" strike="noStrike" dirty="0">
                        <a:solidFill>
                          <a:srgbClr val="000000"/>
                        </a:solidFill>
                        <a:effectLst/>
                        <a:latin typeface="+mn-lt"/>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7654">
                <a:tc vMerge="1">
                  <a:txBody>
                    <a:bodyPr/>
                    <a:lstStyle/>
                    <a:p>
                      <a:endParaRPr kumimoji="1" lang="ja-JP" altLang="en-US"/>
                    </a:p>
                  </a:txBody>
                  <a:tcPr/>
                </a:tc>
                <a:tc vMerge="1">
                  <a:txBody>
                    <a:bodyPr/>
                    <a:lstStyle/>
                    <a:p>
                      <a:endParaRPr kumimoji="1" lang="ja-JP" altLang="en-US"/>
                    </a:p>
                  </a:txBody>
                  <a:tcPr/>
                </a:tc>
                <a:tc>
                  <a:txBody>
                    <a:bodyPr/>
                    <a:lstStyle/>
                    <a:p>
                      <a:pPr algn="l" fontAlgn="ctr"/>
                      <a:r>
                        <a:rPr lang="ja-JP" altLang="en-US" sz="1600" u="none" strike="noStrike" dirty="0" smtClean="0">
                          <a:effectLst/>
                          <a:latin typeface="+mn-ea"/>
                          <a:ea typeface="+mn-ea"/>
                        </a:rPr>
                        <a:t> 石油類</a:t>
                      </a:r>
                      <a:r>
                        <a:rPr lang="ja-JP" altLang="en-US" sz="1600" u="none" strike="noStrike" dirty="0">
                          <a:effectLst/>
                          <a:latin typeface="+mn-ea"/>
                          <a:ea typeface="+mn-ea"/>
                        </a:rPr>
                        <a:t>タンク車</a:t>
                      </a:r>
                      <a:endParaRPr lang="ja-JP" altLang="en-US" sz="1600" b="0" i="0" u="none" strike="noStrike" dirty="0">
                        <a:solidFill>
                          <a:srgbClr val="000000"/>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1600" u="none" strike="noStrike">
                          <a:effectLst/>
                          <a:latin typeface="+mn-lt"/>
                          <a:ea typeface="+mn-ea"/>
                        </a:rPr>
                        <a:t>2,089</a:t>
                      </a:r>
                      <a:endParaRPr lang="en-US" altLang="ja-JP" sz="1600" b="0" i="0" u="none" strike="noStrike">
                        <a:solidFill>
                          <a:srgbClr val="000000"/>
                        </a:solidFill>
                        <a:effectLst/>
                        <a:latin typeface="+mn-lt"/>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1600" u="none" strike="noStrike">
                          <a:effectLst/>
                          <a:latin typeface="+mn-lt"/>
                          <a:ea typeface="+mn-ea"/>
                        </a:rPr>
                        <a:t>2,044</a:t>
                      </a:r>
                      <a:endParaRPr lang="en-US" altLang="ja-JP" sz="1600" b="0" i="0" u="none" strike="noStrike">
                        <a:solidFill>
                          <a:srgbClr val="000000"/>
                        </a:solidFill>
                        <a:effectLst/>
                        <a:latin typeface="+mn-lt"/>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1600" u="none" strike="noStrike">
                          <a:effectLst/>
                          <a:latin typeface="+mn-lt"/>
                          <a:ea typeface="+mn-ea"/>
                        </a:rPr>
                        <a:t>2,034</a:t>
                      </a:r>
                      <a:endParaRPr lang="en-US" altLang="ja-JP" sz="1600" b="0" i="0" u="none" strike="noStrike">
                        <a:solidFill>
                          <a:srgbClr val="000000"/>
                        </a:solidFill>
                        <a:effectLst/>
                        <a:latin typeface="+mn-lt"/>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1600" u="none" strike="noStrike">
                          <a:effectLst/>
                          <a:latin typeface="+mn-lt"/>
                          <a:ea typeface="+mn-ea"/>
                        </a:rPr>
                        <a:t>2,036</a:t>
                      </a:r>
                      <a:endParaRPr lang="en-US" altLang="ja-JP" sz="1600" b="0" i="0" u="none" strike="noStrike">
                        <a:solidFill>
                          <a:srgbClr val="000000"/>
                        </a:solidFill>
                        <a:effectLst/>
                        <a:latin typeface="+mn-lt"/>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1600" u="none" strike="noStrike">
                          <a:effectLst/>
                          <a:latin typeface="+mn-lt"/>
                          <a:ea typeface="+mn-ea"/>
                        </a:rPr>
                        <a:t>2,028</a:t>
                      </a:r>
                      <a:endParaRPr lang="en-US" altLang="ja-JP" sz="1600" b="0" i="0" u="none" strike="noStrike">
                        <a:solidFill>
                          <a:srgbClr val="000000"/>
                        </a:solidFill>
                        <a:effectLst/>
                        <a:latin typeface="+mn-lt"/>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1600" u="none" strike="noStrike">
                          <a:effectLst/>
                          <a:latin typeface="+mn-lt"/>
                          <a:ea typeface="+mn-ea"/>
                        </a:rPr>
                        <a:t>2,026</a:t>
                      </a:r>
                      <a:endParaRPr lang="en-US" altLang="ja-JP" sz="1600" b="0" i="0" u="none" strike="noStrike">
                        <a:solidFill>
                          <a:srgbClr val="000000"/>
                        </a:solidFill>
                        <a:effectLst/>
                        <a:latin typeface="+mn-lt"/>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1600" u="none" strike="noStrike">
                          <a:effectLst/>
                          <a:latin typeface="+mn-lt"/>
                          <a:ea typeface="+mn-ea"/>
                        </a:rPr>
                        <a:t>2,030</a:t>
                      </a:r>
                      <a:endParaRPr lang="en-US" altLang="ja-JP" sz="1600" b="0" i="0" u="none" strike="noStrike">
                        <a:solidFill>
                          <a:srgbClr val="000000"/>
                        </a:solidFill>
                        <a:effectLst/>
                        <a:latin typeface="+mn-lt"/>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1600" u="none" strike="noStrike">
                          <a:effectLst/>
                          <a:latin typeface="+mn-lt"/>
                          <a:ea typeface="+mn-ea"/>
                        </a:rPr>
                        <a:t>2,055</a:t>
                      </a:r>
                      <a:endParaRPr lang="en-US" altLang="ja-JP" sz="1600" b="0" i="0" u="none" strike="noStrike">
                        <a:solidFill>
                          <a:srgbClr val="000000"/>
                        </a:solidFill>
                        <a:effectLst/>
                        <a:latin typeface="+mn-lt"/>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7654">
                <a:tc vMerge="1">
                  <a:txBody>
                    <a:bodyPr/>
                    <a:lstStyle/>
                    <a:p>
                      <a:endParaRPr kumimoji="1" lang="ja-JP" altLang="en-US"/>
                    </a:p>
                  </a:txBody>
                  <a:tcPr/>
                </a:tc>
                <a:tc vMerge="1">
                  <a:txBody>
                    <a:bodyPr/>
                    <a:lstStyle/>
                    <a:p>
                      <a:endParaRPr kumimoji="1" lang="ja-JP" altLang="en-US"/>
                    </a:p>
                  </a:txBody>
                  <a:tcPr/>
                </a:tc>
                <a:tc>
                  <a:txBody>
                    <a:bodyPr/>
                    <a:lstStyle/>
                    <a:p>
                      <a:pPr algn="l" fontAlgn="ctr"/>
                      <a:r>
                        <a:rPr lang="ja-JP" altLang="en-US" sz="1600" u="none" strike="noStrike" dirty="0" smtClean="0">
                          <a:effectLst/>
                          <a:latin typeface="+mn-ea"/>
                          <a:ea typeface="+mn-ea"/>
                        </a:rPr>
                        <a:t> 化学</a:t>
                      </a:r>
                      <a:r>
                        <a:rPr lang="ja-JP" altLang="en-US" sz="1600" u="none" strike="noStrike" dirty="0">
                          <a:effectLst/>
                          <a:latin typeface="+mn-ea"/>
                          <a:ea typeface="+mn-ea"/>
                        </a:rPr>
                        <a:t>工業車</a:t>
                      </a:r>
                      <a:endParaRPr lang="ja-JP" altLang="en-US" sz="1600" b="0" i="0" u="none" strike="noStrike" dirty="0">
                        <a:solidFill>
                          <a:srgbClr val="000000"/>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1600" u="none" strike="noStrike">
                          <a:effectLst/>
                          <a:latin typeface="+mn-lt"/>
                          <a:ea typeface="+mn-ea"/>
                        </a:rPr>
                        <a:t>1,013</a:t>
                      </a:r>
                      <a:endParaRPr lang="en-US" altLang="ja-JP" sz="1600" b="0" i="0" u="none" strike="noStrike">
                        <a:solidFill>
                          <a:srgbClr val="000000"/>
                        </a:solidFill>
                        <a:effectLst/>
                        <a:latin typeface="+mn-lt"/>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1600" u="none" strike="noStrike">
                          <a:effectLst/>
                          <a:latin typeface="+mn-lt"/>
                          <a:ea typeface="+mn-ea"/>
                        </a:rPr>
                        <a:t>1,016</a:t>
                      </a:r>
                      <a:endParaRPr lang="en-US" altLang="ja-JP" sz="1600" b="0" i="0" u="none" strike="noStrike">
                        <a:solidFill>
                          <a:srgbClr val="000000"/>
                        </a:solidFill>
                        <a:effectLst/>
                        <a:latin typeface="+mn-lt"/>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1600" u="none" strike="noStrike">
                          <a:effectLst/>
                          <a:latin typeface="+mn-lt"/>
                          <a:ea typeface="+mn-ea"/>
                        </a:rPr>
                        <a:t>1,016</a:t>
                      </a:r>
                      <a:endParaRPr lang="en-US" altLang="ja-JP" sz="1600" b="0" i="0" u="none" strike="noStrike">
                        <a:solidFill>
                          <a:srgbClr val="000000"/>
                        </a:solidFill>
                        <a:effectLst/>
                        <a:latin typeface="+mn-lt"/>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1600" u="none" strike="noStrike">
                          <a:effectLst/>
                          <a:latin typeface="+mn-lt"/>
                          <a:ea typeface="+mn-ea"/>
                        </a:rPr>
                        <a:t>1,020</a:t>
                      </a:r>
                      <a:endParaRPr lang="en-US" altLang="ja-JP" sz="1600" b="0" i="0" u="none" strike="noStrike">
                        <a:solidFill>
                          <a:srgbClr val="000000"/>
                        </a:solidFill>
                        <a:effectLst/>
                        <a:latin typeface="+mn-lt"/>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1600" u="none" strike="noStrike">
                          <a:effectLst/>
                          <a:latin typeface="+mn-lt"/>
                          <a:ea typeface="+mn-ea"/>
                        </a:rPr>
                        <a:t>1,021</a:t>
                      </a:r>
                      <a:endParaRPr lang="en-US" altLang="ja-JP" sz="1600" b="0" i="0" u="none" strike="noStrike">
                        <a:solidFill>
                          <a:srgbClr val="000000"/>
                        </a:solidFill>
                        <a:effectLst/>
                        <a:latin typeface="+mn-lt"/>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1600" u="none" strike="noStrike">
                          <a:effectLst/>
                          <a:latin typeface="+mn-lt"/>
                          <a:ea typeface="+mn-ea"/>
                        </a:rPr>
                        <a:t>1,012</a:t>
                      </a:r>
                      <a:endParaRPr lang="en-US" altLang="ja-JP" sz="1600" b="0" i="0" u="none" strike="noStrike">
                        <a:solidFill>
                          <a:srgbClr val="000000"/>
                        </a:solidFill>
                        <a:effectLst/>
                        <a:latin typeface="+mn-lt"/>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1600" u="none" strike="noStrike">
                          <a:effectLst/>
                          <a:latin typeface="+mn-lt"/>
                          <a:ea typeface="+mn-ea"/>
                        </a:rPr>
                        <a:t>1,016</a:t>
                      </a:r>
                      <a:endParaRPr lang="en-US" altLang="ja-JP" sz="1600" b="0" i="0" u="none" strike="noStrike">
                        <a:solidFill>
                          <a:srgbClr val="000000"/>
                        </a:solidFill>
                        <a:effectLst/>
                        <a:latin typeface="+mn-lt"/>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1600" u="none" strike="noStrike">
                          <a:effectLst/>
                          <a:latin typeface="+mn-lt"/>
                          <a:ea typeface="+mn-ea"/>
                        </a:rPr>
                        <a:t>1,035</a:t>
                      </a:r>
                      <a:endParaRPr lang="en-US" altLang="ja-JP" sz="1600" b="0" i="0" u="none" strike="noStrike">
                        <a:solidFill>
                          <a:srgbClr val="000000"/>
                        </a:solidFill>
                        <a:effectLst/>
                        <a:latin typeface="+mn-lt"/>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7654">
                <a:tc vMerge="1">
                  <a:txBody>
                    <a:bodyPr/>
                    <a:lstStyle/>
                    <a:p>
                      <a:endParaRPr kumimoji="1" lang="ja-JP" altLang="en-US"/>
                    </a:p>
                  </a:txBody>
                  <a:tcPr/>
                </a:tc>
                <a:tc vMerge="1">
                  <a:txBody>
                    <a:bodyPr/>
                    <a:lstStyle/>
                    <a:p>
                      <a:endParaRPr kumimoji="1" lang="ja-JP" altLang="en-US"/>
                    </a:p>
                  </a:txBody>
                  <a:tcPr/>
                </a:tc>
                <a:tc>
                  <a:txBody>
                    <a:bodyPr/>
                    <a:lstStyle/>
                    <a:p>
                      <a:pPr algn="l" fontAlgn="ctr"/>
                      <a:r>
                        <a:rPr lang="ja-JP" altLang="en-US" sz="1600" u="none" strike="noStrike" dirty="0" smtClean="0">
                          <a:effectLst/>
                          <a:latin typeface="+mn-ea"/>
                          <a:ea typeface="+mn-ea"/>
                        </a:rPr>
                        <a:t> その他</a:t>
                      </a:r>
                      <a:r>
                        <a:rPr lang="ja-JP" altLang="en-US" sz="1600" u="none" strike="noStrike" dirty="0">
                          <a:effectLst/>
                          <a:latin typeface="+mn-ea"/>
                          <a:ea typeface="+mn-ea"/>
                        </a:rPr>
                        <a:t>用途車</a:t>
                      </a:r>
                      <a:endParaRPr lang="ja-JP" altLang="en-US" sz="1600" b="0" i="0" u="none" strike="noStrike" dirty="0">
                        <a:solidFill>
                          <a:srgbClr val="000000"/>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1600" u="none" strike="noStrike">
                          <a:effectLst/>
                          <a:latin typeface="+mn-lt"/>
                          <a:ea typeface="+mn-ea"/>
                        </a:rPr>
                        <a:t>2,502</a:t>
                      </a:r>
                      <a:endParaRPr lang="en-US" altLang="ja-JP" sz="1600" b="0" i="0" u="none" strike="noStrike">
                        <a:solidFill>
                          <a:srgbClr val="000000"/>
                        </a:solidFill>
                        <a:effectLst/>
                        <a:latin typeface="+mn-lt"/>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1600" u="none" strike="noStrike">
                          <a:effectLst/>
                          <a:latin typeface="+mn-lt"/>
                          <a:ea typeface="+mn-ea"/>
                        </a:rPr>
                        <a:t>2,478</a:t>
                      </a:r>
                      <a:endParaRPr lang="en-US" altLang="ja-JP" sz="1600" b="0" i="0" u="none" strike="noStrike">
                        <a:solidFill>
                          <a:srgbClr val="000000"/>
                        </a:solidFill>
                        <a:effectLst/>
                        <a:latin typeface="+mn-lt"/>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1600" u="none" strike="noStrike">
                          <a:effectLst/>
                          <a:latin typeface="+mn-lt"/>
                          <a:ea typeface="+mn-ea"/>
                        </a:rPr>
                        <a:t>2,469</a:t>
                      </a:r>
                      <a:endParaRPr lang="en-US" altLang="ja-JP" sz="1600" b="0" i="0" u="none" strike="noStrike">
                        <a:solidFill>
                          <a:srgbClr val="000000"/>
                        </a:solidFill>
                        <a:effectLst/>
                        <a:latin typeface="+mn-lt"/>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1600" u="none" strike="noStrike" dirty="0">
                          <a:effectLst/>
                          <a:latin typeface="+mn-lt"/>
                          <a:ea typeface="+mn-ea"/>
                        </a:rPr>
                        <a:t>2,448</a:t>
                      </a:r>
                      <a:endParaRPr lang="en-US" altLang="ja-JP" sz="1600" b="0" i="0" u="none" strike="noStrike" dirty="0">
                        <a:solidFill>
                          <a:srgbClr val="000000"/>
                        </a:solidFill>
                        <a:effectLst/>
                        <a:latin typeface="+mn-lt"/>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1600" u="none" strike="noStrike">
                          <a:effectLst/>
                          <a:latin typeface="+mn-lt"/>
                          <a:ea typeface="+mn-ea"/>
                        </a:rPr>
                        <a:t>2,452</a:t>
                      </a:r>
                      <a:endParaRPr lang="en-US" altLang="ja-JP" sz="1600" b="0" i="0" u="none" strike="noStrike">
                        <a:solidFill>
                          <a:srgbClr val="000000"/>
                        </a:solidFill>
                        <a:effectLst/>
                        <a:latin typeface="+mn-lt"/>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1600" u="none" strike="noStrike">
                          <a:effectLst/>
                          <a:latin typeface="+mn-lt"/>
                          <a:ea typeface="+mn-ea"/>
                        </a:rPr>
                        <a:t>2,438</a:t>
                      </a:r>
                      <a:endParaRPr lang="en-US" altLang="ja-JP" sz="1600" b="0" i="0" u="none" strike="noStrike">
                        <a:solidFill>
                          <a:srgbClr val="000000"/>
                        </a:solidFill>
                        <a:effectLst/>
                        <a:latin typeface="+mn-lt"/>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1600" u="none" strike="noStrike">
                          <a:effectLst/>
                          <a:latin typeface="+mn-lt"/>
                          <a:ea typeface="+mn-ea"/>
                        </a:rPr>
                        <a:t>2,428</a:t>
                      </a:r>
                      <a:endParaRPr lang="en-US" altLang="ja-JP" sz="1600" b="0" i="0" u="none" strike="noStrike">
                        <a:solidFill>
                          <a:srgbClr val="000000"/>
                        </a:solidFill>
                        <a:effectLst/>
                        <a:latin typeface="+mn-lt"/>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1600" u="none" strike="noStrike">
                          <a:effectLst/>
                          <a:latin typeface="+mn-lt"/>
                          <a:ea typeface="+mn-ea"/>
                        </a:rPr>
                        <a:t>2,382</a:t>
                      </a:r>
                      <a:endParaRPr lang="en-US" altLang="ja-JP" sz="1600" b="0" i="0" u="none" strike="noStrike">
                        <a:solidFill>
                          <a:srgbClr val="000000"/>
                        </a:solidFill>
                        <a:effectLst/>
                        <a:latin typeface="+mn-lt"/>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7654">
                <a:tc vMerge="1">
                  <a:txBody>
                    <a:bodyPr/>
                    <a:lstStyle/>
                    <a:p>
                      <a:endParaRPr kumimoji="1" lang="ja-JP" altLang="en-US"/>
                    </a:p>
                  </a:txBody>
                  <a:tcPr/>
                </a:tc>
                <a:tc vMerge="1">
                  <a:txBody>
                    <a:bodyPr/>
                    <a:lstStyle/>
                    <a:p>
                      <a:endParaRPr kumimoji="1" lang="ja-JP" altLang="en-US"/>
                    </a:p>
                  </a:txBody>
                  <a:tcPr/>
                </a:tc>
                <a:tc>
                  <a:txBody>
                    <a:bodyPr/>
                    <a:lstStyle/>
                    <a:p>
                      <a:pPr algn="ctr" fontAlgn="ctr"/>
                      <a:r>
                        <a:rPr lang="ja-JP" altLang="en-US" sz="1600" u="none" strike="noStrike" dirty="0">
                          <a:effectLst/>
                          <a:latin typeface="+mn-ea"/>
                          <a:ea typeface="+mn-ea"/>
                        </a:rPr>
                        <a:t>計</a:t>
                      </a:r>
                      <a:endParaRPr lang="ja-JP" altLang="en-US" sz="1600" b="0" i="0" u="none" strike="noStrike" dirty="0">
                        <a:solidFill>
                          <a:srgbClr val="000000"/>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1600" u="none" strike="noStrike">
                          <a:effectLst/>
                          <a:latin typeface="+mn-lt"/>
                          <a:ea typeface="+mn-ea"/>
                        </a:rPr>
                        <a:t>28,662</a:t>
                      </a:r>
                      <a:endParaRPr lang="en-US" altLang="ja-JP" sz="1600" b="0" i="0" u="none" strike="noStrike">
                        <a:solidFill>
                          <a:srgbClr val="000000"/>
                        </a:solidFill>
                        <a:effectLst/>
                        <a:latin typeface="+mn-lt"/>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1600" u="none" strike="noStrike">
                          <a:effectLst/>
                          <a:latin typeface="+mn-lt"/>
                          <a:ea typeface="+mn-ea"/>
                        </a:rPr>
                        <a:t>28,809</a:t>
                      </a:r>
                      <a:endParaRPr lang="en-US" altLang="ja-JP" sz="1600" b="0" i="0" u="none" strike="noStrike">
                        <a:solidFill>
                          <a:srgbClr val="000000"/>
                        </a:solidFill>
                        <a:effectLst/>
                        <a:latin typeface="+mn-lt"/>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1600" u="none" strike="noStrike">
                          <a:effectLst/>
                          <a:latin typeface="+mn-lt"/>
                          <a:ea typeface="+mn-ea"/>
                        </a:rPr>
                        <a:t>28,992</a:t>
                      </a:r>
                      <a:endParaRPr lang="en-US" altLang="ja-JP" sz="1600" b="0" i="0" u="none" strike="noStrike">
                        <a:solidFill>
                          <a:srgbClr val="000000"/>
                        </a:solidFill>
                        <a:effectLst/>
                        <a:latin typeface="+mn-lt"/>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1600" u="none" strike="noStrike">
                          <a:effectLst/>
                          <a:latin typeface="+mn-lt"/>
                          <a:ea typeface="+mn-ea"/>
                        </a:rPr>
                        <a:t>29,324</a:t>
                      </a:r>
                      <a:endParaRPr lang="en-US" altLang="ja-JP" sz="1600" b="0" i="0" u="none" strike="noStrike">
                        <a:solidFill>
                          <a:srgbClr val="000000"/>
                        </a:solidFill>
                        <a:effectLst/>
                        <a:latin typeface="+mn-lt"/>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1600" u="none" strike="noStrike">
                          <a:effectLst/>
                          <a:latin typeface="+mn-lt"/>
                          <a:ea typeface="+mn-ea"/>
                        </a:rPr>
                        <a:t>29,936</a:t>
                      </a:r>
                      <a:endParaRPr lang="en-US" altLang="ja-JP" sz="1600" b="0" i="0" u="none" strike="noStrike">
                        <a:solidFill>
                          <a:srgbClr val="000000"/>
                        </a:solidFill>
                        <a:effectLst/>
                        <a:latin typeface="+mn-lt"/>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1600" u="none" strike="noStrike">
                          <a:effectLst/>
                          <a:latin typeface="+mn-lt"/>
                          <a:ea typeface="+mn-ea"/>
                        </a:rPr>
                        <a:t>30,436</a:t>
                      </a:r>
                      <a:endParaRPr lang="en-US" altLang="ja-JP" sz="1600" b="0" i="0" u="none" strike="noStrike">
                        <a:solidFill>
                          <a:srgbClr val="000000"/>
                        </a:solidFill>
                        <a:effectLst/>
                        <a:latin typeface="+mn-lt"/>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1600" u="none" strike="noStrike">
                          <a:effectLst/>
                          <a:latin typeface="+mn-lt"/>
                          <a:ea typeface="+mn-ea"/>
                        </a:rPr>
                        <a:t>31,144</a:t>
                      </a:r>
                      <a:endParaRPr lang="en-US" altLang="ja-JP" sz="1600" b="0" i="0" u="none" strike="noStrike">
                        <a:solidFill>
                          <a:srgbClr val="000000"/>
                        </a:solidFill>
                        <a:effectLst/>
                        <a:latin typeface="+mn-lt"/>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1600" u="none" strike="noStrike">
                          <a:effectLst/>
                          <a:latin typeface="+mn-lt"/>
                          <a:ea typeface="+mn-ea"/>
                        </a:rPr>
                        <a:t>31,827</a:t>
                      </a:r>
                      <a:endParaRPr lang="en-US" altLang="ja-JP" sz="1600" b="0" i="0" u="none" strike="noStrike">
                        <a:solidFill>
                          <a:srgbClr val="000000"/>
                        </a:solidFill>
                        <a:effectLst/>
                        <a:latin typeface="+mn-lt"/>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7654">
                <a:tc vMerge="1">
                  <a:txBody>
                    <a:bodyPr/>
                    <a:lstStyle/>
                    <a:p>
                      <a:endParaRPr kumimoji="1" lang="ja-JP" altLang="en-US"/>
                    </a:p>
                  </a:txBody>
                  <a:tcPr/>
                </a:tc>
                <a:tc gridSpan="2">
                  <a:txBody>
                    <a:bodyPr/>
                    <a:lstStyle/>
                    <a:p>
                      <a:pPr algn="l" fontAlgn="ctr"/>
                      <a:r>
                        <a:rPr lang="zh-TW" altLang="en-US" sz="1600" u="none" strike="noStrike" dirty="0" smtClean="0">
                          <a:effectLst/>
                          <a:latin typeface="ＭＳ Ｐゴシック" panose="020B0600070205080204" pitchFamily="50" charset="-128"/>
                          <a:ea typeface="ＭＳ Ｐゴシック" panose="020B0600070205080204" pitchFamily="50" charset="-128"/>
                        </a:rPr>
                        <a:t> 非貨物</a:t>
                      </a:r>
                      <a:r>
                        <a:rPr lang="zh-TW" altLang="en-US" sz="1600" u="none" strike="noStrike" dirty="0">
                          <a:effectLst/>
                          <a:latin typeface="ＭＳ Ｐゴシック" panose="020B0600070205080204" pitchFamily="50" charset="-128"/>
                          <a:ea typeface="ＭＳ Ｐゴシック" panose="020B0600070205080204" pitchFamily="50" charset="-128"/>
                        </a:rPr>
                        <a:t>輸送車</a:t>
                      </a:r>
                      <a:endParaRPr lang="zh-TW"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a:txBody>
                    <a:bodyPr/>
                    <a:lstStyle/>
                    <a:p>
                      <a:pPr algn="r" fontAlgn="ctr"/>
                      <a:r>
                        <a:rPr lang="en-US" altLang="ja-JP" sz="1600" u="none" strike="noStrike">
                          <a:effectLst/>
                          <a:latin typeface="+mn-lt"/>
                          <a:ea typeface="+mn-ea"/>
                        </a:rPr>
                        <a:t>24,417</a:t>
                      </a:r>
                      <a:endParaRPr lang="en-US" altLang="ja-JP" sz="1600" b="0" i="0" u="none" strike="noStrike">
                        <a:solidFill>
                          <a:srgbClr val="000000"/>
                        </a:solidFill>
                        <a:effectLst/>
                        <a:latin typeface="+mn-lt"/>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1600" u="none" strike="noStrike">
                          <a:effectLst/>
                          <a:latin typeface="+mn-lt"/>
                          <a:ea typeface="+mn-ea"/>
                        </a:rPr>
                        <a:t>24,167</a:t>
                      </a:r>
                      <a:endParaRPr lang="en-US" altLang="ja-JP" sz="1600" b="0" i="0" u="none" strike="noStrike">
                        <a:solidFill>
                          <a:srgbClr val="000000"/>
                        </a:solidFill>
                        <a:effectLst/>
                        <a:latin typeface="+mn-lt"/>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1600" u="none" strike="noStrike">
                          <a:effectLst/>
                          <a:latin typeface="+mn-lt"/>
                          <a:ea typeface="+mn-ea"/>
                        </a:rPr>
                        <a:t>24,309</a:t>
                      </a:r>
                      <a:endParaRPr lang="en-US" altLang="ja-JP" sz="1600" b="0" i="0" u="none" strike="noStrike">
                        <a:solidFill>
                          <a:srgbClr val="000000"/>
                        </a:solidFill>
                        <a:effectLst/>
                        <a:latin typeface="+mn-lt"/>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1600" u="none" strike="noStrike">
                          <a:effectLst/>
                          <a:latin typeface="+mn-lt"/>
                          <a:ea typeface="+mn-ea"/>
                        </a:rPr>
                        <a:t>24,623</a:t>
                      </a:r>
                      <a:endParaRPr lang="en-US" altLang="ja-JP" sz="1600" b="0" i="0" u="none" strike="noStrike">
                        <a:solidFill>
                          <a:srgbClr val="000000"/>
                        </a:solidFill>
                        <a:effectLst/>
                        <a:latin typeface="+mn-lt"/>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1600" u="none" strike="noStrike">
                          <a:effectLst/>
                          <a:latin typeface="+mn-lt"/>
                          <a:ea typeface="+mn-ea"/>
                        </a:rPr>
                        <a:t>25,169</a:t>
                      </a:r>
                      <a:endParaRPr lang="en-US" altLang="ja-JP" sz="1600" b="0" i="0" u="none" strike="noStrike">
                        <a:solidFill>
                          <a:srgbClr val="000000"/>
                        </a:solidFill>
                        <a:effectLst/>
                        <a:latin typeface="+mn-lt"/>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1600" u="none" strike="noStrike">
                          <a:effectLst/>
                          <a:latin typeface="+mn-lt"/>
                          <a:ea typeface="+mn-ea"/>
                        </a:rPr>
                        <a:t>25,813</a:t>
                      </a:r>
                      <a:endParaRPr lang="en-US" altLang="ja-JP" sz="1600" b="0" i="0" u="none" strike="noStrike">
                        <a:solidFill>
                          <a:srgbClr val="000000"/>
                        </a:solidFill>
                        <a:effectLst/>
                        <a:latin typeface="+mn-lt"/>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1600" u="none" strike="noStrike">
                          <a:effectLst/>
                          <a:latin typeface="+mn-lt"/>
                          <a:ea typeface="+mn-ea"/>
                        </a:rPr>
                        <a:t>26,363</a:t>
                      </a:r>
                      <a:endParaRPr lang="en-US" altLang="ja-JP" sz="1600" b="0" i="0" u="none" strike="noStrike">
                        <a:solidFill>
                          <a:srgbClr val="000000"/>
                        </a:solidFill>
                        <a:effectLst/>
                        <a:latin typeface="+mn-lt"/>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1600" u="none" strike="noStrike">
                          <a:effectLst/>
                          <a:latin typeface="+mn-lt"/>
                          <a:ea typeface="+mn-ea"/>
                        </a:rPr>
                        <a:t>27,088</a:t>
                      </a:r>
                      <a:endParaRPr lang="en-US" altLang="ja-JP" sz="1600" b="0" i="0" u="none" strike="noStrike">
                        <a:solidFill>
                          <a:srgbClr val="000000"/>
                        </a:solidFill>
                        <a:effectLst/>
                        <a:latin typeface="+mn-lt"/>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7654">
                <a:tc vMerge="1">
                  <a:txBody>
                    <a:bodyPr/>
                    <a:lstStyle/>
                    <a:p>
                      <a:endParaRPr kumimoji="1" lang="ja-JP" altLang="en-US"/>
                    </a:p>
                  </a:txBody>
                  <a:tcPr/>
                </a:tc>
                <a:tc gridSpan="2">
                  <a:txBody>
                    <a:bodyPr/>
                    <a:lstStyle/>
                    <a:p>
                      <a:pPr algn="l" fontAlgn="ctr"/>
                      <a:r>
                        <a:rPr lang="ja-JP" altLang="en-US" sz="1600" u="none" strike="noStrike" dirty="0" smtClean="0">
                          <a:effectLst/>
                          <a:latin typeface="ＭＳ Ｐゴシック" panose="020B0600070205080204" pitchFamily="50" charset="-128"/>
                          <a:ea typeface="ＭＳ Ｐゴシック" panose="020B0600070205080204" pitchFamily="50" charset="-128"/>
                        </a:rPr>
                        <a:t> その他</a:t>
                      </a:r>
                      <a:endParaRPr lang="ja-JP"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a:txBody>
                    <a:bodyPr/>
                    <a:lstStyle/>
                    <a:p>
                      <a:pPr algn="r" fontAlgn="ctr"/>
                      <a:r>
                        <a:rPr lang="en-US" altLang="ja-JP" sz="1600" u="none" strike="noStrike">
                          <a:effectLst/>
                          <a:latin typeface="+mn-lt"/>
                          <a:ea typeface="+mn-ea"/>
                        </a:rPr>
                        <a:t>22</a:t>
                      </a:r>
                      <a:endParaRPr lang="en-US" altLang="ja-JP" sz="1600" b="0" i="0" u="none" strike="noStrike">
                        <a:solidFill>
                          <a:srgbClr val="000000"/>
                        </a:solidFill>
                        <a:effectLst/>
                        <a:latin typeface="+mn-lt"/>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1600" u="none" strike="noStrike">
                          <a:effectLst/>
                          <a:latin typeface="+mn-lt"/>
                          <a:ea typeface="+mn-ea"/>
                        </a:rPr>
                        <a:t>20</a:t>
                      </a:r>
                      <a:endParaRPr lang="en-US" altLang="ja-JP" sz="1600" b="0" i="0" u="none" strike="noStrike">
                        <a:solidFill>
                          <a:srgbClr val="000000"/>
                        </a:solidFill>
                        <a:effectLst/>
                        <a:latin typeface="+mn-lt"/>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1600" u="none" strike="noStrike">
                          <a:effectLst/>
                          <a:latin typeface="+mn-lt"/>
                          <a:ea typeface="+mn-ea"/>
                        </a:rPr>
                        <a:t>18</a:t>
                      </a:r>
                      <a:endParaRPr lang="en-US" altLang="ja-JP" sz="1600" b="0" i="0" u="none" strike="noStrike">
                        <a:solidFill>
                          <a:srgbClr val="000000"/>
                        </a:solidFill>
                        <a:effectLst/>
                        <a:latin typeface="+mn-lt"/>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1600" u="none" strike="noStrike">
                          <a:effectLst/>
                          <a:latin typeface="+mn-lt"/>
                          <a:ea typeface="+mn-ea"/>
                        </a:rPr>
                        <a:t>19</a:t>
                      </a:r>
                      <a:endParaRPr lang="en-US" altLang="ja-JP" sz="1600" b="0" i="0" u="none" strike="noStrike">
                        <a:solidFill>
                          <a:srgbClr val="000000"/>
                        </a:solidFill>
                        <a:effectLst/>
                        <a:latin typeface="+mn-lt"/>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1600" u="none" strike="noStrike" dirty="0">
                          <a:effectLst/>
                          <a:latin typeface="+mn-lt"/>
                          <a:ea typeface="+mn-ea"/>
                        </a:rPr>
                        <a:t>19</a:t>
                      </a:r>
                      <a:endParaRPr lang="en-US" altLang="ja-JP" sz="1600" b="0" i="0" u="none" strike="noStrike" dirty="0">
                        <a:solidFill>
                          <a:srgbClr val="000000"/>
                        </a:solidFill>
                        <a:effectLst/>
                        <a:latin typeface="+mn-lt"/>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1600" u="none" strike="noStrike">
                          <a:effectLst/>
                          <a:latin typeface="+mn-lt"/>
                          <a:ea typeface="+mn-ea"/>
                        </a:rPr>
                        <a:t>19</a:t>
                      </a:r>
                      <a:endParaRPr lang="en-US" altLang="ja-JP" sz="1600" b="0" i="0" u="none" strike="noStrike">
                        <a:solidFill>
                          <a:srgbClr val="000000"/>
                        </a:solidFill>
                        <a:effectLst/>
                        <a:latin typeface="+mn-lt"/>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1600" u="none" strike="noStrike">
                          <a:effectLst/>
                          <a:latin typeface="+mn-lt"/>
                          <a:ea typeface="+mn-ea"/>
                        </a:rPr>
                        <a:t>17</a:t>
                      </a:r>
                      <a:endParaRPr lang="en-US" altLang="ja-JP" sz="1600" b="0" i="0" u="none" strike="noStrike">
                        <a:solidFill>
                          <a:srgbClr val="000000"/>
                        </a:solidFill>
                        <a:effectLst/>
                        <a:latin typeface="+mn-lt"/>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1600" u="none" strike="noStrike">
                          <a:effectLst/>
                          <a:latin typeface="+mn-lt"/>
                          <a:ea typeface="+mn-ea"/>
                        </a:rPr>
                        <a:t>18</a:t>
                      </a:r>
                      <a:endParaRPr lang="en-US" altLang="ja-JP" sz="1600" b="0" i="0" u="none" strike="noStrike">
                        <a:solidFill>
                          <a:srgbClr val="000000"/>
                        </a:solidFill>
                        <a:effectLst/>
                        <a:latin typeface="+mn-lt"/>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7654">
                <a:tc vMerge="1">
                  <a:txBody>
                    <a:bodyPr/>
                    <a:lstStyle/>
                    <a:p>
                      <a:endParaRPr kumimoji="1" lang="ja-JP" altLang="en-US"/>
                    </a:p>
                  </a:txBody>
                  <a:tcPr/>
                </a:tc>
                <a:tc gridSpan="2">
                  <a:txBody>
                    <a:bodyPr/>
                    <a:lstStyle/>
                    <a:p>
                      <a:pPr algn="ctr" fontAlgn="ctr"/>
                      <a:r>
                        <a:rPr lang="ja-JP" altLang="en-US" sz="1600" u="none" strike="noStrike" dirty="0">
                          <a:effectLst/>
                          <a:latin typeface="+mn-ea"/>
                          <a:ea typeface="+mn-ea"/>
                        </a:rPr>
                        <a:t>計</a:t>
                      </a:r>
                      <a:endParaRPr lang="ja-JP" altLang="en-US" sz="1600" b="0" i="0" u="none" strike="noStrike" dirty="0">
                        <a:solidFill>
                          <a:srgbClr val="000000"/>
                        </a:solidFill>
                        <a:effectLst/>
                        <a:latin typeface="+mn-ea"/>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a:txBody>
                    <a:bodyPr/>
                    <a:lstStyle/>
                    <a:p>
                      <a:pPr algn="r" fontAlgn="ctr"/>
                      <a:r>
                        <a:rPr lang="en-US" altLang="ja-JP" sz="1600" u="none" strike="noStrike">
                          <a:effectLst/>
                          <a:latin typeface="+mn-lt"/>
                          <a:ea typeface="+mn-ea"/>
                        </a:rPr>
                        <a:t>53,101</a:t>
                      </a:r>
                      <a:endParaRPr lang="en-US" altLang="ja-JP" sz="1600" b="0" i="0" u="none" strike="noStrike">
                        <a:solidFill>
                          <a:srgbClr val="000000"/>
                        </a:solidFill>
                        <a:effectLst/>
                        <a:latin typeface="+mn-lt"/>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1600" u="none" strike="noStrike">
                          <a:effectLst/>
                          <a:latin typeface="+mn-lt"/>
                          <a:ea typeface="+mn-ea"/>
                        </a:rPr>
                        <a:t>52,996</a:t>
                      </a:r>
                      <a:endParaRPr lang="en-US" altLang="ja-JP" sz="1600" b="0" i="0" u="none" strike="noStrike">
                        <a:solidFill>
                          <a:srgbClr val="000000"/>
                        </a:solidFill>
                        <a:effectLst/>
                        <a:latin typeface="+mn-lt"/>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1600" u="none" strike="noStrike">
                          <a:effectLst/>
                          <a:latin typeface="+mn-lt"/>
                          <a:ea typeface="+mn-ea"/>
                        </a:rPr>
                        <a:t>53,319</a:t>
                      </a:r>
                      <a:endParaRPr lang="en-US" altLang="ja-JP" sz="1600" b="0" i="0" u="none" strike="noStrike">
                        <a:solidFill>
                          <a:srgbClr val="000000"/>
                        </a:solidFill>
                        <a:effectLst/>
                        <a:latin typeface="+mn-lt"/>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1600" u="none" strike="noStrike">
                          <a:effectLst/>
                          <a:latin typeface="+mn-lt"/>
                          <a:ea typeface="+mn-ea"/>
                        </a:rPr>
                        <a:t>53,966</a:t>
                      </a:r>
                      <a:endParaRPr lang="en-US" altLang="ja-JP" sz="1600" b="0" i="0" u="none" strike="noStrike">
                        <a:solidFill>
                          <a:srgbClr val="000000"/>
                        </a:solidFill>
                        <a:effectLst/>
                        <a:latin typeface="+mn-lt"/>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1600" u="none" strike="noStrike">
                          <a:effectLst/>
                          <a:latin typeface="+mn-lt"/>
                          <a:ea typeface="+mn-ea"/>
                        </a:rPr>
                        <a:t>55,124</a:t>
                      </a:r>
                      <a:endParaRPr lang="en-US" altLang="ja-JP" sz="1600" b="0" i="0" u="none" strike="noStrike">
                        <a:solidFill>
                          <a:srgbClr val="000000"/>
                        </a:solidFill>
                        <a:effectLst/>
                        <a:latin typeface="+mn-lt"/>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1600" u="none" strike="noStrike">
                          <a:effectLst/>
                          <a:latin typeface="+mn-lt"/>
                          <a:ea typeface="+mn-ea"/>
                        </a:rPr>
                        <a:t>56,268</a:t>
                      </a:r>
                      <a:endParaRPr lang="en-US" altLang="ja-JP" sz="1600" b="0" i="0" u="none" strike="noStrike">
                        <a:solidFill>
                          <a:srgbClr val="000000"/>
                        </a:solidFill>
                        <a:effectLst/>
                        <a:latin typeface="+mn-lt"/>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1600" u="none" strike="noStrike">
                          <a:effectLst/>
                          <a:latin typeface="+mn-lt"/>
                          <a:ea typeface="+mn-ea"/>
                        </a:rPr>
                        <a:t>57,524</a:t>
                      </a:r>
                      <a:endParaRPr lang="en-US" altLang="ja-JP" sz="1600" b="0" i="0" u="none" strike="noStrike">
                        <a:solidFill>
                          <a:srgbClr val="000000"/>
                        </a:solidFill>
                        <a:effectLst/>
                        <a:latin typeface="+mn-lt"/>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1600" u="none" strike="noStrike">
                          <a:effectLst/>
                          <a:latin typeface="+mn-lt"/>
                          <a:ea typeface="+mn-ea"/>
                        </a:rPr>
                        <a:t>58,933</a:t>
                      </a:r>
                      <a:endParaRPr lang="en-US" altLang="ja-JP" sz="1600" b="0" i="0" u="none" strike="noStrike">
                        <a:solidFill>
                          <a:srgbClr val="000000"/>
                        </a:solidFill>
                        <a:effectLst/>
                        <a:latin typeface="+mn-lt"/>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7654">
                <a:tc gridSpan="3">
                  <a:txBody>
                    <a:bodyPr/>
                    <a:lstStyle/>
                    <a:p>
                      <a:pPr algn="ctr" fontAlgn="ctr"/>
                      <a:r>
                        <a:rPr lang="zh-TW" altLang="en-US" sz="1600" u="none" strike="noStrike" dirty="0">
                          <a:effectLst/>
                          <a:latin typeface="ＭＳ Ｐゴシック" panose="020B0600070205080204" pitchFamily="50" charset="-128"/>
                          <a:ea typeface="ＭＳ Ｐゴシック" panose="020B0600070205080204" pitchFamily="50" charset="-128"/>
                        </a:rPr>
                        <a:t>大型</a:t>
                      </a:r>
                      <a:r>
                        <a:rPr lang="zh-TW" altLang="en-US" sz="1600" u="none" strike="noStrike" dirty="0" smtClean="0">
                          <a:effectLst/>
                          <a:latin typeface="ＭＳ Ｐゴシック" panose="020B0600070205080204" pitchFamily="50" charset="-128"/>
                          <a:ea typeface="ＭＳ Ｐゴシック" panose="020B0600070205080204" pitchFamily="50" charset="-128"/>
                        </a:rPr>
                        <a:t>特殊車</a:t>
                      </a:r>
                      <a:r>
                        <a:rPr lang="ja-JP" altLang="en-US" sz="1600" u="none" strike="noStrike" dirty="0" smtClean="0">
                          <a:effectLst/>
                          <a:latin typeface="ＭＳ Ｐゴシック" panose="020B0600070205080204" pitchFamily="50" charset="-128"/>
                          <a:ea typeface="ＭＳ Ｐゴシック" panose="020B0600070205080204" pitchFamily="50" charset="-128"/>
                        </a:rPr>
                        <a:t>　</a:t>
                      </a:r>
                      <a:r>
                        <a:rPr lang="zh-TW" altLang="en-US" sz="1600" u="none" strike="noStrike" dirty="0" smtClean="0">
                          <a:effectLst/>
                          <a:latin typeface="ＭＳ Ｐゴシック" panose="020B0600070205080204" pitchFamily="50" charset="-128"/>
                          <a:ea typeface="ＭＳ Ｐゴシック" panose="020B0600070205080204" pitchFamily="50" charset="-128"/>
                        </a:rPr>
                        <a:t>計</a:t>
                      </a:r>
                      <a:endParaRPr lang="zh-TW"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a:p>
                  </a:txBody>
                  <a:tcPr/>
                </a:tc>
                <a:tc>
                  <a:txBody>
                    <a:bodyPr/>
                    <a:lstStyle/>
                    <a:p>
                      <a:pPr algn="r" fontAlgn="ctr"/>
                      <a:r>
                        <a:rPr lang="en-US" altLang="ja-JP" sz="1600" u="none" strike="noStrike">
                          <a:effectLst/>
                          <a:latin typeface="+mn-lt"/>
                          <a:ea typeface="+mn-ea"/>
                        </a:rPr>
                        <a:t>12,463</a:t>
                      </a:r>
                      <a:endParaRPr lang="en-US" altLang="ja-JP" sz="1600" b="0" i="0" u="none" strike="noStrike">
                        <a:solidFill>
                          <a:srgbClr val="000000"/>
                        </a:solidFill>
                        <a:effectLst/>
                        <a:latin typeface="+mn-lt"/>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1600" u="none" strike="noStrike">
                          <a:effectLst/>
                          <a:latin typeface="+mn-lt"/>
                          <a:ea typeface="+mn-ea"/>
                        </a:rPr>
                        <a:t>12,322</a:t>
                      </a:r>
                      <a:endParaRPr lang="en-US" altLang="ja-JP" sz="1600" b="0" i="0" u="none" strike="noStrike">
                        <a:solidFill>
                          <a:srgbClr val="000000"/>
                        </a:solidFill>
                        <a:effectLst/>
                        <a:latin typeface="+mn-lt"/>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1600" u="none" strike="noStrike" dirty="0">
                          <a:effectLst/>
                          <a:latin typeface="+mn-lt"/>
                          <a:ea typeface="+mn-ea"/>
                        </a:rPr>
                        <a:t>12,232</a:t>
                      </a:r>
                      <a:endParaRPr lang="en-US" altLang="ja-JP" sz="1600" b="0" i="0" u="none" strike="noStrike" dirty="0">
                        <a:solidFill>
                          <a:srgbClr val="000000"/>
                        </a:solidFill>
                        <a:effectLst/>
                        <a:latin typeface="+mn-lt"/>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1600" u="none" strike="noStrike">
                          <a:effectLst/>
                          <a:latin typeface="+mn-lt"/>
                          <a:ea typeface="+mn-ea"/>
                        </a:rPr>
                        <a:t>12,207</a:t>
                      </a:r>
                      <a:endParaRPr lang="en-US" altLang="ja-JP" sz="1600" b="0" i="0" u="none" strike="noStrike">
                        <a:solidFill>
                          <a:srgbClr val="000000"/>
                        </a:solidFill>
                        <a:effectLst/>
                        <a:latin typeface="+mn-lt"/>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1600" u="none" strike="noStrike">
                          <a:effectLst/>
                          <a:latin typeface="+mn-lt"/>
                          <a:ea typeface="+mn-ea"/>
                        </a:rPr>
                        <a:t>12,235</a:t>
                      </a:r>
                      <a:endParaRPr lang="en-US" altLang="ja-JP" sz="1600" b="0" i="0" u="none" strike="noStrike">
                        <a:solidFill>
                          <a:srgbClr val="000000"/>
                        </a:solidFill>
                        <a:effectLst/>
                        <a:latin typeface="+mn-lt"/>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1600" u="none" strike="noStrike" dirty="0">
                          <a:effectLst/>
                          <a:latin typeface="+mn-lt"/>
                          <a:ea typeface="+mn-ea"/>
                        </a:rPr>
                        <a:t>12,247</a:t>
                      </a:r>
                      <a:endParaRPr lang="en-US" altLang="ja-JP" sz="1600" b="0" i="0" u="none" strike="noStrike" dirty="0">
                        <a:solidFill>
                          <a:srgbClr val="000000"/>
                        </a:solidFill>
                        <a:effectLst/>
                        <a:latin typeface="+mn-lt"/>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1600" u="none" strike="noStrike" dirty="0">
                          <a:effectLst/>
                          <a:latin typeface="+mn-lt"/>
                          <a:ea typeface="+mn-ea"/>
                        </a:rPr>
                        <a:t>12,236</a:t>
                      </a:r>
                      <a:endParaRPr lang="en-US" altLang="ja-JP" sz="1600" b="0" i="0" u="none" strike="noStrike" dirty="0">
                        <a:solidFill>
                          <a:srgbClr val="000000"/>
                        </a:solidFill>
                        <a:effectLst/>
                        <a:latin typeface="+mn-lt"/>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1600" u="none" strike="noStrike">
                          <a:effectLst/>
                          <a:latin typeface="+mn-lt"/>
                          <a:ea typeface="+mn-ea"/>
                        </a:rPr>
                        <a:t>12,238</a:t>
                      </a:r>
                      <a:endParaRPr lang="en-US" altLang="ja-JP" sz="1600" b="0" i="0" u="none" strike="noStrike">
                        <a:solidFill>
                          <a:srgbClr val="000000"/>
                        </a:solidFill>
                        <a:effectLst/>
                        <a:latin typeface="+mn-lt"/>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7654">
                <a:tc gridSpan="3">
                  <a:txBody>
                    <a:bodyPr/>
                    <a:lstStyle/>
                    <a:p>
                      <a:pPr algn="ctr" fontAlgn="ctr"/>
                      <a:r>
                        <a:rPr lang="zh-TW" altLang="en-US" sz="1600" u="none" strike="noStrike" dirty="0">
                          <a:effectLst/>
                          <a:latin typeface="ＭＳ Ｐゴシック" panose="020B0600070205080204" pitchFamily="50" charset="-128"/>
                          <a:ea typeface="ＭＳ Ｐゴシック" panose="020B0600070205080204" pitchFamily="50" charset="-128"/>
                        </a:rPr>
                        <a:t>特種（殊</a:t>
                      </a:r>
                      <a:r>
                        <a:rPr lang="zh-TW" altLang="en-US" sz="1600" u="none" strike="noStrike" dirty="0" smtClean="0">
                          <a:effectLst/>
                          <a:latin typeface="ＭＳ Ｐゴシック" panose="020B0600070205080204" pitchFamily="50" charset="-128"/>
                          <a:ea typeface="ＭＳ Ｐゴシック" panose="020B0600070205080204" pitchFamily="50" charset="-128"/>
                        </a:rPr>
                        <a:t>）車</a:t>
                      </a:r>
                      <a:r>
                        <a:rPr lang="ja-JP" altLang="en-US" sz="1600" u="none" strike="noStrike" dirty="0" smtClean="0">
                          <a:effectLst/>
                          <a:latin typeface="ＭＳ Ｐゴシック" panose="020B0600070205080204" pitchFamily="50" charset="-128"/>
                          <a:ea typeface="ＭＳ Ｐゴシック" panose="020B0600070205080204" pitchFamily="50" charset="-128"/>
                        </a:rPr>
                        <a:t>　</a:t>
                      </a:r>
                      <a:r>
                        <a:rPr lang="zh-TW" altLang="en-US" sz="1600" u="none" strike="noStrike" dirty="0" smtClean="0">
                          <a:effectLst/>
                          <a:latin typeface="ＭＳ Ｐゴシック" panose="020B0600070205080204" pitchFamily="50" charset="-128"/>
                          <a:ea typeface="ＭＳ Ｐゴシック" panose="020B0600070205080204" pitchFamily="50" charset="-128"/>
                        </a:rPr>
                        <a:t>計</a:t>
                      </a:r>
                      <a:endParaRPr lang="zh-TW" altLang="en-US" sz="16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a:p>
                  </a:txBody>
                  <a:tcPr/>
                </a:tc>
                <a:tc>
                  <a:txBody>
                    <a:bodyPr/>
                    <a:lstStyle/>
                    <a:p>
                      <a:pPr algn="r" fontAlgn="ctr"/>
                      <a:r>
                        <a:rPr lang="en-US" altLang="ja-JP" sz="1600" u="none" strike="noStrike" dirty="0">
                          <a:effectLst/>
                          <a:latin typeface="+mn-lt"/>
                          <a:ea typeface="+mn-ea"/>
                        </a:rPr>
                        <a:t>65,564</a:t>
                      </a:r>
                      <a:endParaRPr lang="en-US" altLang="ja-JP" sz="1600" b="0" i="0" u="none" strike="noStrike" dirty="0">
                        <a:solidFill>
                          <a:srgbClr val="000000"/>
                        </a:solidFill>
                        <a:effectLst/>
                        <a:latin typeface="+mn-lt"/>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1600" u="none" strike="noStrike">
                          <a:effectLst/>
                          <a:latin typeface="+mn-lt"/>
                          <a:ea typeface="+mn-ea"/>
                        </a:rPr>
                        <a:t>65,318</a:t>
                      </a:r>
                      <a:endParaRPr lang="en-US" altLang="ja-JP" sz="1600" b="0" i="0" u="none" strike="noStrike">
                        <a:solidFill>
                          <a:srgbClr val="000000"/>
                        </a:solidFill>
                        <a:effectLst/>
                        <a:latin typeface="+mn-lt"/>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1600" u="none" strike="noStrike" dirty="0">
                          <a:effectLst/>
                          <a:latin typeface="+mn-lt"/>
                          <a:ea typeface="+mn-ea"/>
                        </a:rPr>
                        <a:t>65,551</a:t>
                      </a:r>
                      <a:endParaRPr lang="en-US" altLang="ja-JP" sz="1600" b="0" i="0" u="none" strike="noStrike" dirty="0">
                        <a:solidFill>
                          <a:srgbClr val="000000"/>
                        </a:solidFill>
                        <a:effectLst/>
                        <a:latin typeface="+mn-lt"/>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1600" u="none" strike="noStrike" dirty="0">
                          <a:effectLst/>
                          <a:latin typeface="+mn-lt"/>
                          <a:ea typeface="+mn-ea"/>
                        </a:rPr>
                        <a:t>66,173</a:t>
                      </a:r>
                      <a:endParaRPr lang="en-US" altLang="ja-JP" sz="1600" b="0" i="0" u="none" strike="noStrike" dirty="0">
                        <a:solidFill>
                          <a:srgbClr val="000000"/>
                        </a:solidFill>
                        <a:effectLst/>
                        <a:latin typeface="+mn-lt"/>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1600" u="none" strike="noStrike">
                          <a:effectLst/>
                          <a:latin typeface="+mn-lt"/>
                          <a:ea typeface="+mn-ea"/>
                        </a:rPr>
                        <a:t>67,359</a:t>
                      </a:r>
                      <a:endParaRPr lang="en-US" altLang="ja-JP" sz="1600" b="0" i="0" u="none" strike="noStrike">
                        <a:solidFill>
                          <a:srgbClr val="000000"/>
                        </a:solidFill>
                        <a:effectLst/>
                        <a:latin typeface="+mn-lt"/>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1600" u="none" strike="noStrike">
                          <a:effectLst/>
                          <a:latin typeface="+mn-lt"/>
                          <a:ea typeface="+mn-ea"/>
                        </a:rPr>
                        <a:t>68,515</a:t>
                      </a:r>
                      <a:endParaRPr lang="en-US" altLang="ja-JP" sz="1600" b="0" i="0" u="none" strike="noStrike">
                        <a:solidFill>
                          <a:srgbClr val="000000"/>
                        </a:solidFill>
                        <a:effectLst/>
                        <a:latin typeface="+mn-lt"/>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1600" u="none" strike="noStrike" dirty="0">
                          <a:effectLst/>
                          <a:latin typeface="+mn-lt"/>
                          <a:ea typeface="+mn-ea"/>
                        </a:rPr>
                        <a:t>69,760</a:t>
                      </a:r>
                      <a:endParaRPr lang="en-US" altLang="ja-JP" sz="1600" b="0" i="0" u="none" strike="noStrike" dirty="0">
                        <a:solidFill>
                          <a:srgbClr val="000000"/>
                        </a:solidFill>
                        <a:effectLst/>
                        <a:latin typeface="+mn-lt"/>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fontAlgn="ctr"/>
                      <a:r>
                        <a:rPr lang="en-US" altLang="ja-JP" sz="1600" u="none" strike="noStrike" dirty="0">
                          <a:effectLst/>
                          <a:latin typeface="+mn-lt"/>
                          <a:ea typeface="+mn-ea"/>
                        </a:rPr>
                        <a:t>71,171</a:t>
                      </a:r>
                      <a:endParaRPr lang="en-US" altLang="ja-JP" sz="1600" b="0" i="0" u="none" strike="noStrike" dirty="0">
                        <a:solidFill>
                          <a:srgbClr val="000000"/>
                        </a:solidFill>
                        <a:effectLst/>
                        <a:latin typeface="+mn-lt"/>
                        <a:ea typeface="+mn-ea"/>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15" name="テキスト ボックス 2"/>
          <p:cNvSpPr txBox="1">
            <a:spLocks noChangeArrowheads="1"/>
          </p:cNvSpPr>
          <p:nvPr/>
        </p:nvSpPr>
        <p:spPr bwMode="auto">
          <a:xfrm>
            <a:off x="8455142" y="1211500"/>
            <a:ext cx="609118" cy="30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rnd">
                <a:solidFill>
                  <a:srgbClr val="000000"/>
                </a:solidFill>
                <a:prstDash val="sysDot"/>
                <a:miter lim="800000"/>
                <a:headEnd/>
                <a:tailEnd/>
              </a14:hiddenLine>
            </a:ext>
          </a:extLst>
        </p:spPr>
        <p:txBody>
          <a:bodyPr rot="0" vert="horz" wrap="square" lIns="91440" tIns="45720" rIns="91440" bIns="45720" anchor="t" anchorCtr="0" upright="1">
            <a:noAutofit/>
          </a:bodyPr>
          <a:lstStyle/>
          <a:p>
            <a:pPr marL="261938" indent="-180000" algn="r">
              <a:spcAft>
                <a:spcPts val="0"/>
              </a:spcAft>
            </a:pPr>
            <a:r>
              <a:rPr lang="en-US" altLang="ja-JP" sz="1200" kern="100" dirty="0" smtClean="0">
                <a:effectLst/>
                <a:latin typeface="+mn-ea"/>
                <a:cs typeface="Times New Roman"/>
              </a:rPr>
              <a:t>(</a:t>
            </a:r>
            <a:r>
              <a:rPr lang="ja-JP" altLang="en-US" sz="1200" kern="100" dirty="0">
                <a:latin typeface="+mn-ea"/>
                <a:cs typeface="Times New Roman"/>
              </a:rPr>
              <a:t>台</a:t>
            </a:r>
            <a:r>
              <a:rPr lang="en-US" altLang="ja-JP" sz="1200" kern="100" dirty="0" smtClean="0">
                <a:effectLst/>
                <a:latin typeface="+mn-ea"/>
                <a:cs typeface="Times New Roman"/>
              </a:rPr>
              <a:t>)</a:t>
            </a:r>
          </a:p>
          <a:p>
            <a:pPr marL="261938" indent="-180000" algn="r">
              <a:spcAft>
                <a:spcPts val="0"/>
              </a:spcAft>
            </a:pPr>
            <a:endParaRPr lang="en-US" altLang="ja-JP" sz="1200" kern="100" dirty="0">
              <a:latin typeface="+mn-ea"/>
              <a:cs typeface="Times New Roman"/>
            </a:endParaRPr>
          </a:p>
        </p:txBody>
      </p:sp>
      <p:sp>
        <p:nvSpPr>
          <p:cNvPr id="16" name="テキスト ボックス 15"/>
          <p:cNvSpPr txBox="1"/>
          <p:nvPr/>
        </p:nvSpPr>
        <p:spPr>
          <a:xfrm>
            <a:off x="251520" y="662732"/>
            <a:ext cx="9001000" cy="746358"/>
          </a:xfrm>
          <a:prstGeom prst="rect">
            <a:avLst/>
          </a:prstGeom>
          <a:noFill/>
          <a:ln>
            <a:noFill/>
          </a:ln>
        </p:spPr>
        <p:txBody>
          <a:bodyPr wrap="square" rtlCol="0">
            <a:spAutoFit/>
          </a:bodyPr>
          <a:lstStyle/>
          <a:p>
            <a:pPr>
              <a:spcAft>
                <a:spcPts val="300"/>
              </a:spcAft>
            </a:pPr>
            <a:r>
              <a:rPr lang="ja-JP" altLang="en-US" sz="2000" dirty="0" smtClean="0">
                <a:solidFill>
                  <a:srgbClr val="FF0000"/>
                </a:solidFill>
                <a:latin typeface="ＭＳ ゴシック" pitchFamily="49" charset="-128"/>
                <a:ea typeface="ＭＳ ゴシック" pitchFamily="49" charset="-128"/>
              </a:rPr>
              <a:t>・平成</a:t>
            </a:r>
            <a:r>
              <a:rPr lang="en-US" altLang="ja-JP" sz="2000" dirty="0" smtClean="0">
                <a:solidFill>
                  <a:srgbClr val="FF0000"/>
                </a:solidFill>
                <a:latin typeface="ＭＳ ゴシック" pitchFamily="49" charset="-128"/>
                <a:ea typeface="ＭＳ ゴシック" pitchFamily="49" charset="-128"/>
              </a:rPr>
              <a:t>21</a:t>
            </a:r>
            <a:r>
              <a:rPr lang="ja-JP" altLang="en-US" sz="2000" dirty="0" smtClean="0">
                <a:solidFill>
                  <a:srgbClr val="FF0000"/>
                </a:solidFill>
                <a:latin typeface="ＭＳ ゴシック" pitchFamily="49" charset="-128"/>
                <a:ea typeface="ＭＳ ゴシック" pitchFamily="49" charset="-128"/>
              </a:rPr>
              <a:t>年度から、</a:t>
            </a:r>
            <a:r>
              <a:rPr lang="ja-JP" altLang="en-US" sz="2000" dirty="0">
                <a:solidFill>
                  <a:srgbClr val="FF0000"/>
                </a:solidFill>
                <a:latin typeface="ＭＳ ゴシック" pitchFamily="49" charset="-128"/>
                <a:ea typeface="ＭＳ ゴシック" pitchFamily="49" charset="-128"/>
              </a:rPr>
              <a:t>特種（殊）車</a:t>
            </a:r>
            <a:r>
              <a:rPr lang="ja-JP" altLang="en-US" sz="2000" dirty="0" smtClean="0">
                <a:solidFill>
                  <a:srgbClr val="FF0000"/>
                </a:solidFill>
                <a:latin typeface="ＭＳ ゴシック" pitchFamily="49" charset="-128"/>
                <a:ea typeface="ＭＳ ゴシック" pitchFamily="49" charset="-128"/>
              </a:rPr>
              <a:t>全体は</a:t>
            </a:r>
            <a:r>
              <a:rPr lang="en-US" altLang="ja-JP" sz="2000" dirty="0" smtClean="0">
                <a:solidFill>
                  <a:srgbClr val="FF0000"/>
                </a:solidFill>
                <a:latin typeface="ＭＳ ゴシック" pitchFamily="49" charset="-128"/>
                <a:ea typeface="ＭＳ ゴシック" pitchFamily="49" charset="-128"/>
              </a:rPr>
              <a:t>9%</a:t>
            </a:r>
            <a:r>
              <a:rPr lang="ja-JP" altLang="en-US" sz="2000" dirty="0" smtClean="0">
                <a:solidFill>
                  <a:srgbClr val="FF0000"/>
                </a:solidFill>
                <a:latin typeface="ＭＳ ゴシック" pitchFamily="49" charset="-128"/>
                <a:ea typeface="ＭＳ ゴシック" pitchFamily="49" charset="-128"/>
              </a:rPr>
              <a:t>増加、</a:t>
            </a:r>
            <a:r>
              <a:rPr lang="ja-JP" altLang="en-US" sz="2000" dirty="0">
                <a:solidFill>
                  <a:srgbClr val="FF0000"/>
                </a:solidFill>
                <a:latin typeface="ＭＳ ゴシック" pitchFamily="49" charset="-128"/>
                <a:ea typeface="ＭＳ ゴシック" pitchFamily="49" charset="-128"/>
              </a:rPr>
              <a:t>冷蔵冷凍車</a:t>
            </a:r>
            <a:r>
              <a:rPr kumimoji="1" lang="ja-JP" altLang="en-US" sz="2000" dirty="0" smtClean="0">
                <a:solidFill>
                  <a:srgbClr val="FF0000"/>
                </a:solidFill>
                <a:latin typeface="ＭＳ ゴシック" pitchFamily="49" charset="-128"/>
                <a:ea typeface="ＭＳ ゴシック" pitchFamily="49" charset="-128"/>
              </a:rPr>
              <a:t>は</a:t>
            </a:r>
            <a:r>
              <a:rPr lang="en-US" altLang="ja-JP" sz="2000" dirty="0" smtClean="0">
                <a:solidFill>
                  <a:srgbClr val="FF0000"/>
                </a:solidFill>
                <a:latin typeface="ＭＳ ゴシック" pitchFamily="49" charset="-128"/>
                <a:ea typeface="ＭＳ ゴシック" pitchFamily="49" charset="-128"/>
              </a:rPr>
              <a:t>17</a:t>
            </a:r>
            <a:r>
              <a:rPr lang="ja-JP" altLang="en-US" sz="2000" dirty="0">
                <a:solidFill>
                  <a:srgbClr val="FF0000"/>
                </a:solidFill>
                <a:latin typeface="ＭＳ ゴシック" pitchFamily="49" charset="-128"/>
                <a:ea typeface="ＭＳ ゴシック" pitchFamily="49" charset="-128"/>
              </a:rPr>
              <a:t>％</a:t>
            </a:r>
            <a:r>
              <a:rPr lang="ja-JP" altLang="en-US" sz="2000" dirty="0" smtClean="0">
                <a:solidFill>
                  <a:srgbClr val="FF0000"/>
                </a:solidFill>
                <a:latin typeface="ＭＳ ゴシック" pitchFamily="49" charset="-128"/>
                <a:ea typeface="ＭＳ ゴシック" pitchFamily="49" charset="-128"/>
              </a:rPr>
              <a:t>増加</a:t>
            </a:r>
            <a:endParaRPr lang="en-US" altLang="ja-JP" sz="2000" dirty="0" smtClean="0">
              <a:solidFill>
                <a:srgbClr val="FF0000"/>
              </a:solidFill>
              <a:latin typeface="ＭＳ ゴシック" pitchFamily="49" charset="-128"/>
              <a:ea typeface="ＭＳ ゴシック" pitchFamily="49" charset="-128"/>
            </a:endParaRPr>
          </a:p>
          <a:p>
            <a:r>
              <a:rPr lang="ja-JP" altLang="en-US" sz="2000" dirty="0" smtClean="0">
                <a:solidFill>
                  <a:srgbClr val="FF0000"/>
                </a:solidFill>
                <a:latin typeface="ＭＳ ゴシック" pitchFamily="49" charset="-128"/>
                <a:ea typeface="ＭＳ ゴシック" pitchFamily="49" charset="-128"/>
              </a:rPr>
              <a:t>・</a:t>
            </a:r>
            <a:r>
              <a:rPr lang="ja-JP" altLang="en-US" sz="2000" dirty="0">
                <a:solidFill>
                  <a:srgbClr val="FF0000"/>
                </a:solidFill>
                <a:latin typeface="ＭＳ ゴシック" pitchFamily="49" charset="-128"/>
                <a:ea typeface="ＭＳ ゴシック" pitchFamily="49" charset="-128"/>
              </a:rPr>
              <a:t>平成</a:t>
            </a:r>
            <a:r>
              <a:rPr lang="en-US" altLang="ja-JP" sz="2000" dirty="0">
                <a:solidFill>
                  <a:srgbClr val="FF0000"/>
                </a:solidFill>
                <a:latin typeface="ＭＳ ゴシック" pitchFamily="49" charset="-128"/>
                <a:ea typeface="ＭＳ ゴシック" pitchFamily="49" charset="-128"/>
              </a:rPr>
              <a:t>28</a:t>
            </a:r>
            <a:r>
              <a:rPr lang="ja-JP" altLang="en-US" sz="2000" dirty="0" smtClean="0">
                <a:solidFill>
                  <a:srgbClr val="FF0000"/>
                </a:solidFill>
                <a:latin typeface="ＭＳ ゴシック" pitchFamily="49" charset="-128"/>
                <a:ea typeface="ＭＳ ゴシック" pitchFamily="49" charset="-128"/>
              </a:rPr>
              <a:t>年度に</a:t>
            </a:r>
            <a:r>
              <a:rPr lang="ja-JP" altLang="en-US" sz="2000" dirty="0">
                <a:solidFill>
                  <a:srgbClr val="FF0000"/>
                </a:solidFill>
                <a:latin typeface="ＭＳ ゴシック" pitchFamily="49" charset="-128"/>
                <a:ea typeface="ＭＳ ゴシック" pitchFamily="49" charset="-128"/>
              </a:rPr>
              <a:t>おける冷蔵冷凍車</a:t>
            </a:r>
            <a:r>
              <a:rPr lang="ja-JP" altLang="en-US" sz="2000" dirty="0" smtClean="0">
                <a:solidFill>
                  <a:srgbClr val="FF0000"/>
                </a:solidFill>
                <a:latin typeface="ＭＳ ゴシック" pitchFamily="49" charset="-128"/>
                <a:ea typeface="ＭＳ ゴシック" pitchFamily="49" charset="-128"/>
              </a:rPr>
              <a:t>の割合は、特種（殊）車全体の</a:t>
            </a:r>
            <a:r>
              <a:rPr kumimoji="1" lang="en-US" altLang="ja-JP" sz="2000" dirty="0" smtClean="0">
                <a:solidFill>
                  <a:srgbClr val="FF0000"/>
                </a:solidFill>
                <a:latin typeface="ＭＳ ゴシック" pitchFamily="49" charset="-128"/>
                <a:ea typeface="ＭＳ ゴシック" pitchFamily="49" charset="-128"/>
              </a:rPr>
              <a:t>27</a:t>
            </a:r>
            <a:r>
              <a:rPr kumimoji="1" lang="ja-JP" altLang="en-US" sz="2000" dirty="0" smtClean="0">
                <a:solidFill>
                  <a:srgbClr val="FF0000"/>
                </a:solidFill>
                <a:latin typeface="ＭＳ ゴシック" pitchFamily="49" charset="-128"/>
                <a:ea typeface="ＭＳ ゴシック" pitchFamily="49" charset="-128"/>
              </a:rPr>
              <a:t>％</a:t>
            </a:r>
            <a:endParaRPr kumimoji="1" lang="ja-JP" altLang="en-US" sz="2000" dirty="0">
              <a:solidFill>
                <a:srgbClr val="FF0000"/>
              </a:solidFill>
              <a:latin typeface="ＭＳ ゴシック" pitchFamily="49" charset="-128"/>
              <a:ea typeface="ＭＳ ゴシック" pitchFamily="49" charset="-128"/>
            </a:endParaRPr>
          </a:p>
        </p:txBody>
      </p:sp>
    </p:spTree>
    <p:extLst>
      <p:ext uri="{BB962C8B-B14F-4D97-AF65-F5344CB8AC3E}">
        <p14:creationId xmlns:p14="http://schemas.microsoft.com/office/powerpoint/2010/main" val="303770210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16480" y="1549385"/>
            <a:ext cx="8712000" cy="41118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6" name="直線コネクタ 5"/>
          <p:cNvCxnSpPr/>
          <p:nvPr/>
        </p:nvCxnSpPr>
        <p:spPr>
          <a:xfrm>
            <a:off x="323528" y="620688"/>
            <a:ext cx="8532440"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8" name="テキスト ボックス 7"/>
          <p:cNvSpPr txBox="1"/>
          <p:nvPr/>
        </p:nvSpPr>
        <p:spPr>
          <a:xfrm>
            <a:off x="1151566" y="92264"/>
            <a:ext cx="6847790" cy="461665"/>
          </a:xfrm>
          <a:prstGeom prst="rect">
            <a:avLst/>
          </a:prstGeom>
          <a:noFill/>
        </p:spPr>
        <p:txBody>
          <a:bodyPr wrap="square" rtlCol="0">
            <a:spAutoFit/>
          </a:bodyPr>
          <a:lstStyle/>
          <a:p>
            <a:pPr algn="ctr"/>
            <a:r>
              <a:rPr lang="ja-JP" altLang="en-US" sz="2400" dirty="0" smtClean="0"/>
              <a:t>大型車の交通量の推移</a:t>
            </a:r>
            <a:r>
              <a:rPr lang="en-US" altLang="ja-JP" sz="2400" dirty="0" smtClean="0"/>
              <a:t>〔</a:t>
            </a:r>
            <a:r>
              <a:rPr lang="ja-JP" altLang="en-US" sz="2400" dirty="0" smtClean="0"/>
              <a:t>府内</a:t>
            </a:r>
            <a:r>
              <a:rPr lang="en-US" altLang="ja-JP" sz="2400" dirty="0" smtClean="0">
                <a:latin typeface="+mn-ea"/>
              </a:rPr>
              <a:t>26</a:t>
            </a:r>
            <a:r>
              <a:rPr lang="ja-JP" altLang="en-US" sz="2400" dirty="0" smtClean="0"/>
              <a:t>地点</a:t>
            </a:r>
            <a:r>
              <a:rPr lang="en-US" altLang="ja-JP" sz="2400" dirty="0" smtClean="0"/>
              <a:t>〕</a:t>
            </a:r>
            <a:endParaRPr kumimoji="1" lang="ja-JP" altLang="en-US" sz="2400" dirty="0"/>
          </a:p>
        </p:txBody>
      </p:sp>
      <p:sp>
        <p:nvSpPr>
          <p:cNvPr id="3" name="スライド番号プレースホルダー 2"/>
          <p:cNvSpPr>
            <a:spLocks noGrp="1"/>
          </p:cNvSpPr>
          <p:nvPr>
            <p:ph type="sldNum" sz="quarter" idx="12"/>
          </p:nvPr>
        </p:nvSpPr>
        <p:spPr>
          <a:xfrm>
            <a:off x="8738120" y="6453336"/>
            <a:ext cx="370384" cy="365125"/>
          </a:xfrm>
        </p:spPr>
        <p:txBody>
          <a:bodyPr/>
          <a:lstStyle/>
          <a:p>
            <a:fld id="{DE2F8A21-8B7F-4E81-A1D6-B63D9660F4C6}" type="slidenum">
              <a:rPr kumimoji="1" lang="ja-JP" altLang="en-US" smtClean="0"/>
              <a:pPr/>
              <a:t>16</a:t>
            </a:fld>
            <a:endParaRPr kumimoji="1" lang="ja-JP" altLang="en-US" dirty="0"/>
          </a:p>
        </p:txBody>
      </p:sp>
      <p:sp>
        <p:nvSpPr>
          <p:cNvPr id="10" name="テキスト ボックス 9"/>
          <p:cNvSpPr txBox="1"/>
          <p:nvPr/>
        </p:nvSpPr>
        <p:spPr>
          <a:xfrm>
            <a:off x="35496" y="92264"/>
            <a:ext cx="1872208" cy="461665"/>
          </a:xfrm>
          <a:prstGeom prst="rect">
            <a:avLst/>
          </a:prstGeom>
          <a:noFill/>
        </p:spPr>
        <p:txBody>
          <a:bodyPr wrap="square" rtlCol="0">
            <a:spAutoFit/>
          </a:bodyPr>
          <a:lstStyle/>
          <a:p>
            <a:r>
              <a:rPr lang="en-US" altLang="ja-JP" sz="2400" dirty="0" smtClean="0"/>
              <a:t>【</a:t>
            </a:r>
            <a:r>
              <a:rPr lang="ja-JP" altLang="en-US" sz="2400" dirty="0" smtClean="0"/>
              <a:t>参考資料</a:t>
            </a:r>
            <a:r>
              <a:rPr lang="en-US" altLang="ja-JP" sz="2400" dirty="0" smtClean="0"/>
              <a:t>】</a:t>
            </a:r>
            <a:endParaRPr kumimoji="1" lang="ja-JP" altLang="en-US" sz="2400" dirty="0"/>
          </a:p>
        </p:txBody>
      </p:sp>
      <p:sp>
        <p:nvSpPr>
          <p:cNvPr id="12" name="テキスト ボックス 11"/>
          <p:cNvSpPr txBox="1"/>
          <p:nvPr/>
        </p:nvSpPr>
        <p:spPr>
          <a:xfrm>
            <a:off x="1835696" y="6335742"/>
            <a:ext cx="6984776" cy="261610"/>
          </a:xfrm>
          <a:prstGeom prst="rect">
            <a:avLst/>
          </a:prstGeom>
          <a:noFill/>
        </p:spPr>
        <p:txBody>
          <a:bodyPr wrap="square" rtlCol="0">
            <a:spAutoFit/>
          </a:bodyPr>
          <a:lstStyle/>
          <a:p>
            <a:pPr algn="r"/>
            <a:r>
              <a:rPr lang="ja-JP" altLang="en-US" sz="1100" dirty="0" smtClean="0"/>
              <a:t>自動車交通環境影響総合調査（環境省）をもとに大阪府作成</a:t>
            </a:r>
            <a:endParaRPr lang="ja-JP" altLang="ja-JP" sz="1100" dirty="0"/>
          </a:p>
        </p:txBody>
      </p:sp>
      <p:sp>
        <p:nvSpPr>
          <p:cNvPr id="16" name="テキスト ボックス 15"/>
          <p:cNvSpPr txBox="1"/>
          <p:nvPr/>
        </p:nvSpPr>
        <p:spPr>
          <a:xfrm>
            <a:off x="215520" y="980728"/>
            <a:ext cx="8676960" cy="400110"/>
          </a:xfrm>
          <a:prstGeom prst="rect">
            <a:avLst/>
          </a:prstGeom>
          <a:noFill/>
          <a:ln>
            <a:noFill/>
          </a:ln>
        </p:spPr>
        <p:txBody>
          <a:bodyPr wrap="square" rtlCol="0">
            <a:spAutoFit/>
          </a:bodyPr>
          <a:lstStyle/>
          <a:p>
            <a:pPr algn="ctr"/>
            <a:r>
              <a:rPr kumimoji="1" lang="ja-JP" altLang="en-US" sz="2000" dirty="0" smtClean="0">
                <a:solidFill>
                  <a:srgbClr val="FF0000"/>
                </a:solidFill>
                <a:latin typeface="ＭＳ ゴシック" pitchFamily="49" charset="-128"/>
                <a:ea typeface="ＭＳ ゴシック" pitchFamily="49" charset="-128"/>
              </a:rPr>
              <a:t>平成</a:t>
            </a:r>
            <a:r>
              <a:rPr kumimoji="1" lang="en-US" altLang="ja-JP" sz="2000" dirty="0" smtClean="0">
                <a:solidFill>
                  <a:srgbClr val="FF0000"/>
                </a:solidFill>
                <a:latin typeface="ＭＳ ゴシック" pitchFamily="49" charset="-128"/>
                <a:ea typeface="ＭＳ ゴシック" pitchFamily="49" charset="-128"/>
              </a:rPr>
              <a:t>28</a:t>
            </a:r>
            <a:r>
              <a:rPr kumimoji="1" lang="ja-JP" altLang="en-US" sz="2000" dirty="0" smtClean="0">
                <a:solidFill>
                  <a:srgbClr val="FF0000"/>
                </a:solidFill>
                <a:latin typeface="ＭＳ ゴシック" pitchFamily="49" charset="-128"/>
                <a:ea typeface="ＭＳ ゴシック" pitchFamily="49" charset="-128"/>
              </a:rPr>
              <a:t>年度の特種（殊）車、バスの交通量は平成</a:t>
            </a:r>
            <a:r>
              <a:rPr kumimoji="1" lang="en-US" altLang="ja-JP" sz="2000" dirty="0" smtClean="0">
                <a:solidFill>
                  <a:srgbClr val="FF0000"/>
                </a:solidFill>
                <a:latin typeface="ＭＳ ゴシック" pitchFamily="49" charset="-128"/>
                <a:ea typeface="ＭＳ ゴシック" pitchFamily="49" charset="-128"/>
              </a:rPr>
              <a:t>27</a:t>
            </a:r>
            <a:r>
              <a:rPr kumimoji="1" lang="ja-JP" altLang="en-US" sz="2000" dirty="0" smtClean="0">
                <a:solidFill>
                  <a:srgbClr val="FF0000"/>
                </a:solidFill>
                <a:latin typeface="ＭＳ ゴシック" pitchFamily="49" charset="-128"/>
                <a:ea typeface="ＭＳ ゴシック" pitchFamily="49" charset="-128"/>
              </a:rPr>
              <a:t>年度から増加</a:t>
            </a:r>
            <a:endParaRPr kumimoji="1" lang="ja-JP" altLang="en-US" sz="2000" dirty="0">
              <a:solidFill>
                <a:srgbClr val="FF0000"/>
              </a:solidFill>
              <a:latin typeface="ＭＳ ゴシック" pitchFamily="49" charset="-128"/>
              <a:ea typeface="ＭＳ ゴシック" pitchFamily="49" charset="-128"/>
            </a:endParaRPr>
          </a:p>
        </p:txBody>
      </p:sp>
      <p:sp>
        <p:nvSpPr>
          <p:cNvPr id="11" name="テキスト ボックス 10"/>
          <p:cNvSpPr txBox="1"/>
          <p:nvPr/>
        </p:nvSpPr>
        <p:spPr>
          <a:xfrm>
            <a:off x="539552" y="5733256"/>
            <a:ext cx="6984776" cy="307777"/>
          </a:xfrm>
          <a:prstGeom prst="rect">
            <a:avLst/>
          </a:prstGeom>
          <a:noFill/>
        </p:spPr>
        <p:txBody>
          <a:bodyPr wrap="square" rtlCol="0">
            <a:spAutoFit/>
          </a:bodyPr>
          <a:lstStyle/>
          <a:p>
            <a:r>
              <a:rPr lang="en-US" altLang="ja-JP" sz="1400" dirty="0" smtClean="0"/>
              <a:t>※</a:t>
            </a:r>
            <a:r>
              <a:rPr lang="ja-JP" altLang="en-US" sz="1400" dirty="0" smtClean="0"/>
              <a:t>大阪府内</a:t>
            </a:r>
            <a:r>
              <a:rPr lang="en-US" altLang="ja-JP" sz="1400" dirty="0" smtClean="0"/>
              <a:t>26</a:t>
            </a:r>
            <a:r>
              <a:rPr lang="ja-JP" altLang="en-US" sz="1400" dirty="0"/>
              <a:t>地点（</a:t>
            </a:r>
            <a:r>
              <a:rPr lang="ja-JP" altLang="en-US" sz="1400" dirty="0" smtClean="0"/>
              <a:t>毎年度調査実施地点）</a:t>
            </a:r>
            <a:r>
              <a:rPr lang="ja-JP" altLang="en-US" sz="1400" dirty="0"/>
              <a:t>の</a:t>
            </a:r>
            <a:r>
              <a:rPr lang="en-US" altLang="ja-JP" sz="1400" dirty="0" smtClean="0"/>
              <a:t>24</a:t>
            </a:r>
            <a:r>
              <a:rPr lang="ja-JP" altLang="en-US" sz="1400" dirty="0" smtClean="0"/>
              <a:t>時間交通量</a:t>
            </a:r>
            <a:r>
              <a:rPr lang="en-US" altLang="ja-JP" sz="1400" dirty="0" smtClean="0"/>
              <a:t>/</a:t>
            </a:r>
            <a:r>
              <a:rPr lang="ja-JP" altLang="en-US" sz="1400" dirty="0" smtClean="0"/>
              <a:t>日の合計</a:t>
            </a:r>
            <a:endParaRPr lang="ja-JP" altLang="ja-JP" sz="1400" dirty="0"/>
          </a:p>
        </p:txBody>
      </p:sp>
    </p:spTree>
    <p:extLst>
      <p:ext uri="{BB962C8B-B14F-4D97-AF65-F5344CB8AC3E}">
        <p14:creationId xmlns:p14="http://schemas.microsoft.com/office/powerpoint/2010/main" val="276181851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123728" y="4387223"/>
            <a:ext cx="4680000" cy="24666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6" name="直線コネクタ 5"/>
          <p:cNvCxnSpPr/>
          <p:nvPr/>
        </p:nvCxnSpPr>
        <p:spPr>
          <a:xfrm>
            <a:off x="323528" y="620688"/>
            <a:ext cx="8532440"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8" name="テキスト ボックス 7"/>
          <p:cNvSpPr txBox="1"/>
          <p:nvPr/>
        </p:nvSpPr>
        <p:spPr>
          <a:xfrm>
            <a:off x="1151566" y="92264"/>
            <a:ext cx="6847790" cy="461665"/>
          </a:xfrm>
          <a:prstGeom prst="rect">
            <a:avLst/>
          </a:prstGeom>
          <a:noFill/>
        </p:spPr>
        <p:txBody>
          <a:bodyPr wrap="square" rtlCol="0">
            <a:spAutoFit/>
          </a:bodyPr>
          <a:lstStyle/>
          <a:p>
            <a:pPr algn="ctr"/>
            <a:r>
              <a:rPr kumimoji="1" lang="ja-JP" altLang="en-US" sz="2400" dirty="0" smtClean="0"/>
              <a:t>経済活動等の状況</a:t>
            </a:r>
            <a:endParaRPr kumimoji="1" lang="ja-JP" altLang="en-US" sz="2400" dirty="0"/>
          </a:p>
        </p:txBody>
      </p:sp>
      <p:sp>
        <p:nvSpPr>
          <p:cNvPr id="3" name="スライド番号プレースホルダー 2"/>
          <p:cNvSpPr>
            <a:spLocks noGrp="1"/>
          </p:cNvSpPr>
          <p:nvPr>
            <p:ph type="sldNum" sz="quarter" idx="12"/>
          </p:nvPr>
        </p:nvSpPr>
        <p:spPr>
          <a:xfrm>
            <a:off x="8738120" y="6453336"/>
            <a:ext cx="370384" cy="365125"/>
          </a:xfrm>
        </p:spPr>
        <p:txBody>
          <a:bodyPr/>
          <a:lstStyle/>
          <a:p>
            <a:fld id="{DE2F8A21-8B7F-4E81-A1D6-B63D9660F4C6}" type="slidenum">
              <a:rPr kumimoji="1" lang="ja-JP" altLang="en-US" smtClean="0"/>
              <a:pPr/>
              <a:t>17</a:t>
            </a:fld>
            <a:endParaRPr kumimoji="1" lang="ja-JP" altLang="en-US"/>
          </a:p>
        </p:txBody>
      </p:sp>
      <p:sp>
        <p:nvSpPr>
          <p:cNvPr id="10" name="テキスト ボックス 9"/>
          <p:cNvSpPr txBox="1"/>
          <p:nvPr/>
        </p:nvSpPr>
        <p:spPr>
          <a:xfrm>
            <a:off x="35496" y="92264"/>
            <a:ext cx="1872208" cy="461665"/>
          </a:xfrm>
          <a:prstGeom prst="rect">
            <a:avLst/>
          </a:prstGeom>
          <a:noFill/>
        </p:spPr>
        <p:txBody>
          <a:bodyPr wrap="square" rtlCol="0">
            <a:spAutoFit/>
          </a:bodyPr>
          <a:lstStyle/>
          <a:p>
            <a:r>
              <a:rPr lang="en-US" altLang="ja-JP" sz="2400" dirty="0" smtClean="0"/>
              <a:t>【</a:t>
            </a:r>
            <a:r>
              <a:rPr lang="ja-JP" altLang="en-US" sz="2400" dirty="0" smtClean="0"/>
              <a:t>参考資料</a:t>
            </a:r>
            <a:r>
              <a:rPr lang="en-US" altLang="ja-JP" sz="2400" dirty="0" smtClean="0"/>
              <a:t>】</a:t>
            </a:r>
            <a:endParaRPr kumimoji="1" lang="ja-JP" altLang="en-US" sz="2400" dirty="0"/>
          </a:p>
        </p:txBody>
      </p:sp>
      <p:sp>
        <p:nvSpPr>
          <p:cNvPr id="16" name="テキスト ボックス 15"/>
          <p:cNvSpPr txBox="1"/>
          <p:nvPr/>
        </p:nvSpPr>
        <p:spPr>
          <a:xfrm>
            <a:off x="7222870" y="3140968"/>
            <a:ext cx="1957642" cy="246221"/>
          </a:xfrm>
          <a:prstGeom prst="rect">
            <a:avLst/>
          </a:prstGeom>
          <a:noFill/>
        </p:spPr>
        <p:txBody>
          <a:bodyPr wrap="square" rtlCol="0">
            <a:spAutoFit/>
          </a:bodyPr>
          <a:lstStyle/>
          <a:p>
            <a:r>
              <a:rPr lang="ja-JP" altLang="en-US" sz="1000" dirty="0" smtClean="0"/>
              <a:t>平成</a:t>
            </a:r>
            <a:r>
              <a:rPr lang="en-US" altLang="ja-JP" sz="1000" dirty="0" smtClean="0"/>
              <a:t>27</a:t>
            </a:r>
            <a:r>
              <a:rPr lang="ja-JP" altLang="en-US" sz="1000" dirty="0" smtClean="0"/>
              <a:t>年度大阪府民経済計算</a:t>
            </a:r>
            <a:endParaRPr lang="ja-JP" altLang="ja-JP" sz="1000" dirty="0"/>
          </a:p>
        </p:txBody>
      </p:sp>
      <p:sp>
        <p:nvSpPr>
          <p:cNvPr id="14" name="AutoShape 8"/>
          <p:cNvSpPr>
            <a:spLocks noChangeArrowheads="1"/>
          </p:cNvSpPr>
          <p:nvPr/>
        </p:nvSpPr>
        <p:spPr bwMode="auto">
          <a:xfrm>
            <a:off x="-36512" y="693258"/>
            <a:ext cx="9073008" cy="936104"/>
          </a:xfrm>
          <a:prstGeom prst="rect">
            <a:avLst/>
          </a:prstGeom>
          <a:noFill/>
          <a:ln>
            <a:noFill/>
          </a:ln>
        </p:spPr>
        <p:txBody>
          <a:bodyPr vert="horz" wrap="square" lIns="9360" tIns="8890" rIns="9360" bIns="8890" numCol="1" anchor="t" anchorCtr="0" compatLnSpc="1">
            <a:prstTxWarp prst="textNoShape">
              <a:avLst/>
            </a:prstTxWarp>
          </a:bodyPr>
          <a:lstStyle/>
          <a:p>
            <a:pPr marL="6350" marR="0" lvl="1" defTabSz="914400" rtl="0" eaLnBrk="1" fontAlgn="base" latinLnBrk="0" hangingPunct="1">
              <a:lnSpc>
                <a:spcPct val="100000"/>
              </a:lnSpc>
              <a:spcBef>
                <a:spcPct val="0"/>
              </a:spcBef>
              <a:spcAft>
                <a:spcPct val="0"/>
              </a:spcAft>
              <a:buClrTx/>
              <a:buSzTx/>
              <a:buFontTx/>
              <a:buNone/>
              <a:tabLst/>
            </a:pPr>
            <a:r>
              <a:rPr lang="ja-JP" altLang="en-US" sz="1600" b="1" dirty="0" smtClean="0">
                <a:latin typeface="ＭＳ ゴシック" panose="020B0609070205080204" pitchFamily="49" charset="-128"/>
                <a:ea typeface="ＭＳ ゴシック" panose="020B0609070205080204" pitchFamily="49" charset="-128"/>
                <a:cs typeface="ＭＳ Ｐゴシック" pitchFamily="50" charset="-128"/>
              </a:rPr>
              <a:t>（１）大阪府の</a:t>
            </a:r>
            <a:r>
              <a:rPr lang="ja-JP" altLang="en-US" sz="1600" b="1" dirty="0">
                <a:latin typeface="ＭＳ ゴシック" panose="020B0609070205080204" pitchFamily="49" charset="-128"/>
                <a:ea typeface="ＭＳ ゴシック" panose="020B0609070205080204" pitchFamily="49" charset="-128"/>
                <a:cs typeface="ＭＳ Ｐゴシック" pitchFamily="50" charset="-128"/>
              </a:rPr>
              <a:t>経済成長率</a:t>
            </a:r>
            <a:r>
              <a:rPr lang="ja-JP" altLang="en-US" sz="1600" b="1" dirty="0" smtClean="0">
                <a:latin typeface="ＭＳ ゴシック" panose="020B0609070205080204" pitchFamily="49" charset="-128"/>
                <a:ea typeface="ＭＳ ゴシック" panose="020B0609070205080204" pitchFamily="49" charset="-128"/>
                <a:cs typeface="ＭＳ Ｐゴシック" pitchFamily="50" charset="-128"/>
              </a:rPr>
              <a:t>の推移</a:t>
            </a:r>
            <a:endParaRPr lang="en-US" altLang="ja-JP" sz="1600" b="1" dirty="0" smtClean="0">
              <a:latin typeface="ＭＳ ゴシック" panose="020B0609070205080204" pitchFamily="49" charset="-128"/>
              <a:ea typeface="ＭＳ ゴシック" panose="020B0609070205080204" pitchFamily="49" charset="-128"/>
              <a:cs typeface="ＭＳ Ｐゴシック" pitchFamily="50" charset="-128"/>
            </a:endParaRPr>
          </a:p>
          <a:p>
            <a:pPr marL="449263" lvl="1" fontAlgn="base">
              <a:spcBef>
                <a:spcPts val="600"/>
              </a:spcBef>
              <a:spcAft>
                <a:spcPct val="0"/>
              </a:spcAft>
            </a:pPr>
            <a:r>
              <a:rPr lang="ja-JP" altLang="en-US" sz="1600" dirty="0" smtClean="0">
                <a:latin typeface="ＭＳ ゴシック" panose="020B0609070205080204" pitchFamily="49" charset="-128"/>
                <a:ea typeface="ＭＳ ゴシック" panose="020B0609070205080204" pitchFamily="49" charset="-128"/>
              </a:rPr>
              <a:t>平成</a:t>
            </a:r>
            <a:r>
              <a:rPr lang="en-US" altLang="ja-JP" sz="1600" dirty="0" smtClean="0">
                <a:latin typeface="ＭＳ ゴシック" panose="020B0609070205080204" pitchFamily="49" charset="-128"/>
                <a:ea typeface="ＭＳ ゴシック" panose="020B0609070205080204" pitchFamily="49" charset="-128"/>
              </a:rPr>
              <a:t>27</a:t>
            </a:r>
            <a:r>
              <a:rPr lang="ja-JP" altLang="en-US" sz="1600" dirty="0" smtClean="0">
                <a:latin typeface="ＭＳ ゴシック" panose="020B0609070205080204" pitchFamily="49" charset="-128"/>
                <a:ea typeface="ＭＳ ゴシック" panose="020B0609070205080204" pitchFamily="49" charset="-128"/>
              </a:rPr>
              <a:t>年度の経済成長率（府内総生産の対前年度増加率）は、名目が</a:t>
            </a:r>
            <a:r>
              <a:rPr lang="en-US" altLang="ja-JP" sz="1600" dirty="0" smtClean="0">
                <a:latin typeface="ＭＳ ゴシック" panose="020B0609070205080204" pitchFamily="49" charset="-128"/>
                <a:ea typeface="ＭＳ ゴシック" panose="020B0609070205080204" pitchFamily="49" charset="-128"/>
              </a:rPr>
              <a:t>2.4</a:t>
            </a:r>
            <a:r>
              <a:rPr lang="ja-JP" altLang="en-US" sz="1600" dirty="0" smtClean="0">
                <a:latin typeface="ＭＳ ゴシック" panose="020B0609070205080204" pitchFamily="49" charset="-128"/>
                <a:ea typeface="ＭＳ ゴシック" panose="020B0609070205080204" pitchFamily="49" charset="-128"/>
              </a:rPr>
              <a:t>％増で</a:t>
            </a:r>
            <a:r>
              <a:rPr lang="en-US" altLang="ja-JP" sz="1600" dirty="0" smtClean="0">
                <a:latin typeface="ＭＳ ゴシック" panose="020B0609070205080204" pitchFamily="49" charset="-128"/>
                <a:ea typeface="ＭＳ ゴシック" panose="020B0609070205080204" pitchFamily="49" charset="-128"/>
              </a:rPr>
              <a:t>3</a:t>
            </a:r>
            <a:r>
              <a:rPr lang="ja-JP" altLang="en-US" sz="1600" dirty="0" smtClean="0">
                <a:latin typeface="ＭＳ ゴシック" panose="020B0609070205080204" pitchFamily="49" charset="-128"/>
                <a:ea typeface="ＭＳ ゴシック" panose="020B0609070205080204" pitchFamily="49" charset="-128"/>
              </a:rPr>
              <a:t>年連続の増加、実質が</a:t>
            </a:r>
            <a:r>
              <a:rPr lang="en-US" altLang="ja-JP" sz="1600" dirty="0" smtClean="0">
                <a:latin typeface="ＭＳ ゴシック" panose="020B0609070205080204" pitchFamily="49" charset="-128"/>
                <a:ea typeface="ＭＳ ゴシック" panose="020B0609070205080204" pitchFamily="49" charset="-128"/>
              </a:rPr>
              <a:t>1.5</a:t>
            </a:r>
            <a:r>
              <a:rPr lang="ja-JP" altLang="en-US" sz="1600" dirty="0" smtClean="0">
                <a:latin typeface="ＭＳ ゴシック" panose="020B0609070205080204" pitchFamily="49" charset="-128"/>
                <a:ea typeface="ＭＳ ゴシック" panose="020B0609070205080204" pitchFamily="49" charset="-128"/>
              </a:rPr>
              <a:t>％増で</a:t>
            </a:r>
            <a:r>
              <a:rPr lang="en-US" altLang="ja-JP" sz="1600" dirty="0" smtClean="0">
                <a:latin typeface="ＭＳ ゴシック" panose="020B0609070205080204" pitchFamily="49" charset="-128"/>
                <a:ea typeface="ＭＳ ゴシック" panose="020B0609070205080204" pitchFamily="49" charset="-128"/>
              </a:rPr>
              <a:t>2</a:t>
            </a:r>
            <a:r>
              <a:rPr lang="ja-JP" altLang="en-US" sz="1600" dirty="0" smtClean="0">
                <a:latin typeface="ＭＳ ゴシック" panose="020B0609070205080204" pitchFamily="49" charset="-128"/>
                <a:ea typeface="ＭＳ ゴシック" panose="020B0609070205080204" pitchFamily="49" charset="-128"/>
              </a:rPr>
              <a:t>年ぶりの増加</a:t>
            </a:r>
            <a:endParaRPr lang="ja-JP" altLang="ja-JP" sz="1600" dirty="0">
              <a:latin typeface="ＭＳ ゴシック" panose="020B0609070205080204" pitchFamily="49" charset="-128"/>
              <a:ea typeface="ＭＳ ゴシック" panose="020B0609070205080204" pitchFamily="49" charset="-128"/>
            </a:endParaRPr>
          </a:p>
          <a:p>
            <a:pPr marL="6350" marR="0" lvl="1" defTabSz="914400" rtl="0" eaLnBrk="1" fontAlgn="base" latinLnBrk="0" hangingPunct="1">
              <a:lnSpc>
                <a:spcPct val="100000"/>
              </a:lnSpc>
              <a:spcBef>
                <a:spcPct val="0"/>
              </a:spcBef>
              <a:spcAft>
                <a:spcPct val="0"/>
              </a:spcAft>
              <a:buClrTx/>
              <a:buSzTx/>
              <a:buFontTx/>
              <a:buNone/>
              <a:tabLst/>
            </a:pPr>
            <a:endParaRPr lang="en-US" altLang="ja-JP" sz="1600" dirty="0" smtClean="0">
              <a:latin typeface="ＭＳ ゴシック" panose="020B0609070205080204" pitchFamily="49" charset="-128"/>
              <a:ea typeface="ＭＳ ゴシック" panose="020B0609070205080204" pitchFamily="49" charset="-128"/>
              <a:cs typeface="ＭＳ Ｐゴシック" pitchFamily="50" charset="-128"/>
            </a:endParaRPr>
          </a:p>
        </p:txBody>
      </p:sp>
      <p:sp>
        <p:nvSpPr>
          <p:cNvPr id="15" name="テキスト ボックス 14"/>
          <p:cNvSpPr txBox="1"/>
          <p:nvPr/>
        </p:nvSpPr>
        <p:spPr>
          <a:xfrm>
            <a:off x="7092280" y="2308810"/>
            <a:ext cx="1907431" cy="400110"/>
          </a:xfrm>
          <a:prstGeom prst="rect">
            <a:avLst/>
          </a:prstGeom>
          <a:noFill/>
        </p:spPr>
        <p:txBody>
          <a:bodyPr wrap="square" rtlCol="0">
            <a:spAutoFit/>
          </a:bodyPr>
          <a:lstStyle/>
          <a:p>
            <a:pPr marL="266700" indent="-266700"/>
            <a:r>
              <a:rPr lang="ja-JP" altLang="en-US" sz="1000" dirty="0" smtClean="0"/>
              <a:t>実質：名目から物価変動の影響を除いて計算したもの</a:t>
            </a:r>
            <a:endParaRPr lang="ja-JP" altLang="ja-JP" sz="1000" dirty="0"/>
          </a:p>
        </p:txBody>
      </p:sp>
      <p:pic>
        <p:nvPicPr>
          <p:cNvPr id="1028"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196288" y="1351617"/>
            <a:ext cx="4968000" cy="24374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9" name="テキスト ボックス 18"/>
          <p:cNvSpPr txBox="1"/>
          <p:nvPr/>
        </p:nvSpPr>
        <p:spPr>
          <a:xfrm>
            <a:off x="7129065" y="6093296"/>
            <a:ext cx="1979439" cy="400110"/>
          </a:xfrm>
          <a:prstGeom prst="rect">
            <a:avLst/>
          </a:prstGeom>
          <a:noFill/>
        </p:spPr>
        <p:txBody>
          <a:bodyPr wrap="square" rtlCol="0">
            <a:spAutoFit/>
          </a:bodyPr>
          <a:lstStyle/>
          <a:p>
            <a:r>
              <a:rPr lang="ja-JP" altLang="en-US" sz="1000" dirty="0"/>
              <a:t>大阪の</a:t>
            </a:r>
            <a:r>
              <a:rPr lang="ja-JP" altLang="en-US" sz="1000" dirty="0" smtClean="0"/>
              <a:t>工業</a:t>
            </a:r>
            <a:endParaRPr lang="en-US" altLang="ja-JP" sz="1000" dirty="0" smtClean="0"/>
          </a:p>
          <a:p>
            <a:r>
              <a:rPr lang="ja-JP" altLang="en-US" sz="1000" dirty="0" smtClean="0"/>
              <a:t>（</a:t>
            </a:r>
            <a:r>
              <a:rPr lang="ja-JP" altLang="en-US" sz="1000" dirty="0"/>
              <a:t>平成</a:t>
            </a:r>
            <a:r>
              <a:rPr lang="en-US" altLang="ja-JP" sz="1000" dirty="0"/>
              <a:t>29</a:t>
            </a:r>
            <a:r>
              <a:rPr lang="ja-JP" altLang="en-US" sz="1000" dirty="0"/>
              <a:t>年調査・平成</a:t>
            </a:r>
            <a:r>
              <a:rPr lang="en-US" altLang="ja-JP" sz="1000" dirty="0"/>
              <a:t>28</a:t>
            </a:r>
            <a:r>
              <a:rPr lang="ja-JP" altLang="en-US" sz="1000" dirty="0"/>
              <a:t>年実績）</a:t>
            </a:r>
            <a:endParaRPr lang="ja-JP" altLang="ja-JP" sz="1000" dirty="0"/>
          </a:p>
        </p:txBody>
      </p:sp>
      <p:sp>
        <p:nvSpPr>
          <p:cNvPr id="13" name="AutoShape 8"/>
          <p:cNvSpPr>
            <a:spLocks noChangeArrowheads="1"/>
          </p:cNvSpPr>
          <p:nvPr/>
        </p:nvSpPr>
        <p:spPr bwMode="auto">
          <a:xfrm>
            <a:off x="-36512" y="3889623"/>
            <a:ext cx="7776864" cy="691505"/>
          </a:xfrm>
          <a:prstGeom prst="rect">
            <a:avLst/>
          </a:prstGeom>
          <a:noFill/>
          <a:ln>
            <a:noFill/>
          </a:ln>
        </p:spPr>
        <p:txBody>
          <a:bodyPr vert="horz" wrap="square" lIns="9360" tIns="8890" rIns="9360" bIns="8890" numCol="1" anchor="t" anchorCtr="0" compatLnSpc="1">
            <a:prstTxWarp prst="textNoShape">
              <a:avLst/>
            </a:prstTxWarp>
          </a:bodyPr>
          <a:lstStyle/>
          <a:p>
            <a:pPr marL="6350" marR="0" lvl="1" defTabSz="914400" rtl="0" eaLnBrk="1" fontAlgn="base" latinLnBrk="0" hangingPunct="1">
              <a:lnSpc>
                <a:spcPct val="100000"/>
              </a:lnSpc>
              <a:spcBef>
                <a:spcPct val="0"/>
              </a:spcBef>
              <a:spcAft>
                <a:spcPct val="0"/>
              </a:spcAft>
              <a:buClrTx/>
              <a:buSzTx/>
              <a:buFontTx/>
              <a:buNone/>
              <a:tabLst/>
            </a:pPr>
            <a:r>
              <a:rPr lang="ja-JP" altLang="en-US" sz="1600" b="1" dirty="0" smtClean="0">
                <a:latin typeface="ＭＳ ゴシック" panose="020B0609070205080204" pitchFamily="49" charset="-128"/>
                <a:ea typeface="ＭＳ ゴシック" panose="020B0609070205080204" pitchFamily="49" charset="-128"/>
                <a:cs typeface="ＭＳ Ｐゴシック" pitchFamily="50" charset="-128"/>
              </a:rPr>
              <a:t>（２）大阪府の製造品出荷額等の推移</a:t>
            </a:r>
            <a:endParaRPr lang="en-US" altLang="ja-JP" sz="1600" b="1" dirty="0" smtClean="0">
              <a:latin typeface="ＭＳ ゴシック" panose="020B0609070205080204" pitchFamily="49" charset="-128"/>
              <a:ea typeface="ＭＳ ゴシック" panose="020B0609070205080204" pitchFamily="49" charset="-128"/>
              <a:cs typeface="ＭＳ Ｐゴシック" pitchFamily="50" charset="-128"/>
            </a:endParaRPr>
          </a:p>
          <a:p>
            <a:pPr marL="449263" lvl="1" fontAlgn="base">
              <a:spcBef>
                <a:spcPts val="600"/>
              </a:spcBef>
              <a:spcAft>
                <a:spcPct val="0"/>
              </a:spcAft>
            </a:pPr>
            <a:r>
              <a:rPr lang="ja-JP" altLang="en-US" sz="1600" dirty="0" smtClean="0">
                <a:latin typeface="ＭＳ ゴシック" panose="020B0609070205080204" pitchFamily="49" charset="-128"/>
                <a:ea typeface="ＭＳ ゴシック" panose="020B0609070205080204" pitchFamily="49" charset="-128"/>
              </a:rPr>
              <a:t>平成</a:t>
            </a:r>
            <a:r>
              <a:rPr lang="en-US" altLang="ja-JP" sz="1600" dirty="0" smtClean="0">
                <a:latin typeface="ＭＳ ゴシック" panose="020B0609070205080204" pitchFamily="49" charset="-128"/>
                <a:ea typeface="ＭＳ ゴシック" panose="020B0609070205080204" pitchFamily="49" charset="-128"/>
              </a:rPr>
              <a:t>28</a:t>
            </a:r>
            <a:r>
              <a:rPr lang="ja-JP" altLang="en-US" sz="1600" dirty="0" smtClean="0">
                <a:latin typeface="ＭＳ ゴシック" panose="020B0609070205080204" pitchFamily="49" charset="-128"/>
                <a:ea typeface="ＭＳ ゴシック" panose="020B0609070205080204" pitchFamily="49" charset="-128"/>
              </a:rPr>
              <a:t>年の</a:t>
            </a:r>
            <a:r>
              <a:rPr lang="ja-JP" altLang="ja-JP" sz="1600" dirty="0" smtClean="0">
                <a:latin typeface="ＭＳ ゴシック" panose="020B0609070205080204" pitchFamily="49" charset="-128"/>
                <a:ea typeface="ＭＳ ゴシック" panose="020B0609070205080204" pitchFamily="49" charset="-128"/>
              </a:rPr>
              <a:t>大阪府</a:t>
            </a:r>
            <a:r>
              <a:rPr lang="ja-JP" altLang="ja-JP" sz="1600" dirty="0">
                <a:latin typeface="ＭＳ ゴシック" panose="020B0609070205080204" pitchFamily="49" charset="-128"/>
                <a:ea typeface="ＭＳ ゴシック" panose="020B0609070205080204" pitchFamily="49" charset="-128"/>
              </a:rPr>
              <a:t>の製造品出荷額等は</a:t>
            </a:r>
            <a:r>
              <a:rPr lang="ja-JP" altLang="ja-JP" sz="1600" dirty="0" smtClean="0">
                <a:latin typeface="ＭＳ ゴシック" panose="020B0609070205080204" pitchFamily="49" charset="-128"/>
                <a:ea typeface="ＭＳ ゴシック" panose="020B0609070205080204" pitchFamily="49" charset="-128"/>
              </a:rPr>
              <a:t>、平成</a:t>
            </a:r>
            <a:r>
              <a:rPr lang="en-US" altLang="ja-JP" sz="1600" dirty="0" smtClean="0">
                <a:latin typeface="ＭＳ ゴシック" panose="020B0609070205080204" pitchFamily="49" charset="-128"/>
                <a:ea typeface="ＭＳ ゴシック" panose="020B0609070205080204" pitchFamily="49" charset="-128"/>
              </a:rPr>
              <a:t>27</a:t>
            </a:r>
            <a:r>
              <a:rPr lang="ja-JP" altLang="ja-JP" sz="1600" dirty="0" smtClean="0">
                <a:latin typeface="ＭＳ ゴシック" panose="020B0609070205080204" pitchFamily="49" charset="-128"/>
                <a:ea typeface="ＭＳ ゴシック" panose="020B0609070205080204" pitchFamily="49" charset="-128"/>
              </a:rPr>
              <a:t>年</a:t>
            </a:r>
            <a:r>
              <a:rPr lang="ja-JP" altLang="en-US" sz="1600" dirty="0" smtClean="0">
                <a:latin typeface="ＭＳ ゴシック" panose="020B0609070205080204" pitchFamily="49" charset="-128"/>
                <a:ea typeface="ＭＳ ゴシック" panose="020B0609070205080204" pitchFamily="49" charset="-128"/>
              </a:rPr>
              <a:t>より減少</a:t>
            </a:r>
            <a:endParaRPr lang="ja-JP" altLang="ja-JP" sz="1600" dirty="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289625956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直線コネクタ 5"/>
          <p:cNvCxnSpPr/>
          <p:nvPr/>
        </p:nvCxnSpPr>
        <p:spPr>
          <a:xfrm>
            <a:off x="323528" y="620688"/>
            <a:ext cx="8532440"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8" name="テキスト ボックス 7"/>
          <p:cNvSpPr txBox="1"/>
          <p:nvPr/>
        </p:nvSpPr>
        <p:spPr>
          <a:xfrm>
            <a:off x="1151566" y="92264"/>
            <a:ext cx="6847790" cy="461665"/>
          </a:xfrm>
          <a:prstGeom prst="rect">
            <a:avLst/>
          </a:prstGeom>
          <a:noFill/>
        </p:spPr>
        <p:txBody>
          <a:bodyPr wrap="square" rtlCol="0">
            <a:spAutoFit/>
          </a:bodyPr>
          <a:lstStyle/>
          <a:p>
            <a:pPr algn="ctr"/>
            <a:r>
              <a:rPr kumimoji="1" lang="ja-JP" altLang="en-US" sz="2400" dirty="0" smtClean="0"/>
              <a:t>経済活動等の状況</a:t>
            </a:r>
            <a:endParaRPr kumimoji="1" lang="ja-JP" altLang="en-US" sz="2400" dirty="0"/>
          </a:p>
        </p:txBody>
      </p:sp>
      <p:sp>
        <p:nvSpPr>
          <p:cNvPr id="3" name="スライド番号プレースホルダー 2"/>
          <p:cNvSpPr>
            <a:spLocks noGrp="1"/>
          </p:cNvSpPr>
          <p:nvPr>
            <p:ph type="sldNum" sz="quarter" idx="12"/>
          </p:nvPr>
        </p:nvSpPr>
        <p:spPr>
          <a:xfrm>
            <a:off x="8738120" y="6453336"/>
            <a:ext cx="370384" cy="365125"/>
          </a:xfrm>
        </p:spPr>
        <p:txBody>
          <a:bodyPr/>
          <a:lstStyle/>
          <a:p>
            <a:fld id="{DE2F8A21-8B7F-4E81-A1D6-B63D9660F4C6}" type="slidenum">
              <a:rPr kumimoji="1" lang="ja-JP" altLang="en-US" smtClean="0"/>
              <a:pPr/>
              <a:t>18</a:t>
            </a:fld>
            <a:endParaRPr kumimoji="1" lang="ja-JP" altLang="en-US"/>
          </a:p>
        </p:txBody>
      </p:sp>
      <p:sp>
        <p:nvSpPr>
          <p:cNvPr id="10" name="テキスト ボックス 9"/>
          <p:cNvSpPr txBox="1"/>
          <p:nvPr/>
        </p:nvSpPr>
        <p:spPr>
          <a:xfrm>
            <a:off x="35496" y="92264"/>
            <a:ext cx="1872208" cy="461665"/>
          </a:xfrm>
          <a:prstGeom prst="rect">
            <a:avLst/>
          </a:prstGeom>
          <a:noFill/>
        </p:spPr>
        <p:txBody>
          <a:bodyPr wrap="square" rtlCol="0">
            <a:spAutoFit/>
          </a:bodyPr>
          <a:lstStyle/>
          <a:p>
            <a:r>
              <a:rPr lang="en-US" altLang="ja-JP" sz="2400" dirty="0" smtClean="0"/>
              <a:t>【</a:t>
            </a:r>
            <a:r>
              <a:rPr lang="ja-JP" altLang="en-US" sz="2400" dirty="0" smtClean="0"/>
              <a:t>参考資料</a:t>
            </a:r>
            <a:r>
              <a:rPr lang="en-US" altLang="ja-JP" sz="2400" dirty="0" smtClean="0"/>
              <a:t>】</a:t>
            </a:r>
            <a:endParaRPr kumimoji="1" lang="ja-JP" altLang="en-US" sz="2400" dirty="0"/>
          </a:p>
        </p:txBody>
      </p:sp>
      <p:sp>
        <p:nvSpPr>
          <p:cNvPr id="14" name="AutoShape 8"/>
          <p:cNvSpPr>
            <a:spLocks noChangeArrowheads="1"/>
          </p:cNvSpPr>
          <p:nvPr/>
        </p:nvSpPr>
        <p:spPr bwMode="auto">
          <a:xfrm>
            <a:off x="-36513" y="692696"/>
            <a:ext cx="9126259" cy="1152128"/>
          </a:xfrm>
          <a:prstGeom prst="rect">
            <a:avLst/>
          </a:prstGeom>
          <a:noFill/>
          <a:ln>
            <a:noFill/>
          </a:ln>
        </p:spPr>
        <p:txBody>
          <a:bodyPr vert="horz" wrap="square" lIns="9360" tIns="8890" rIns="9360" bIns="8890" numCol="1" anchor="t" anchorCtr="0" compatLnSpc="1">
            <a:prstTxWarp prst="textNoShape">
              <a:avLst/>
            </a:prstTxWarp>
          </a:bodyPr>
          <a:lstStyle/>
          <a:p>
            <a:pPr marL="6350" lvl="1" fontAlgn="base">
              <a:spcBef>
                <a:spcPct val="0"/>
              </a:spcBef>
              <a:spcAft>
                <a:spcPct val="0"/>
              </a:spcAft>
            </a:pPr>
            <a:r>
              <a:rPr lang="ja-JP" altLang="en-US" sz="1600" b="1" dirty="0" smtClean="0">
                <a:latin typeface="ＭＳ ゴシック" panose="020B0609070205080204" pitchFamily="49" charset="-128"/>
                <a:ea typeface="ＭＳ ゴシック" panose="020B0609070205080204" pitchFamily="49" charset="-128"/>
                <a:cs typeface="ＭＳ Ｐゴシック" pitchFamily="50" charset="-128"/>
              </a:rPr>
              <a:t>（３）貨物地域</a:t>
            </a:r>
            <a:r>
              <a:rPr lang="ja-JP" altLang="en-US" sz="1600" b="1" dirty="0">
                <a:latin typeface="ＭＳ ゴシック" panose="020B0609070205080204" pitchFamily="49" charset="-128"/>
                <a:ea typeface="ＭＳ ゴシック" panose="020B0609070205080204" pitchFamily="49" charset="-128"/>
                <a:cs typeface="ＭＳ Ｐゴシック" pitchFamily="50" charset="-128"/>
              </a:rPr>
              <a:t>流動量の推移</a:t>
            </a:r>
            <a:r>
              <a:rPr lang="ja-JP" altLang="en-US" sz="1600" dirty="0">
                <a:latin typeface="ＭＳ ゴシック" panose="020B0609070205080204" pitchFamily="49" charset="-128"/>
                <a:ea typeface="ＭＳ ゴシック" panose="020B0609070205080204" pitchFamily="49" charset="-128"/>
                <a:cs typeface="ＭＳ Ｐゴシック" pitchFamily="50" charset="-128"/>
              </a:rPr>
              <a:t>（大阪府内：府内→府内、府内→府外、府外→府内）</a:t>
            </a:r>
          </a:p>
          <a:p>
            <a:pPr marL="449263" lvl="1" fontAlgn="base">
              <a:spcBef>
                <a:spcPts val="600"/>
              </a:spcBef>
              <a:spcAft>
                <a:spcPct val="0"/>
              </a:spcAft>
            </a:pPr>
            <a:r>
              <a:rPr lang="ja-JP" altLang="en-US" sz="1600" dirty="0" smtClean="0">
                <a:latin typeface="ＭＳ ゴシック" panose="020B0609070205080204" pitchFamily="49" charset="-128"/>
                <a:ea typeface="ＭＳ ゴシック" panose="020B0609070205080204" pitchFamily="49" charset="-128"/>
                <a:cs typeface="ＭＳ Ｐゴシック" pitchFamily="50" charset="-128"/>
              </a:rPr>
              <a:t>・平成</a:t>
            </a:r>
            <a:r>
              <a:rPr lang="en-US" altLang="ja-JP" sz="1600" dirty="0" smtClean="0">
                <a:latin typeface="ＭＳ ゴシック" panose="020B0609070205080204" pitchFamily="49" charset="-128"/>
                <a:ea typeface="ＭＳ ゴシック" panose="020B0609070205080204" pitchFamily="49" charset="-128"/>
                <a:cs typeface="ＭＳ Ｐゴシック" pitchFamily="50" charset="-128"/>
              </a:rPr>
              <a:t>28</a:t>
            </a:r>
            <a:r>
              <a:rPr lang="ja-JP" altLang="en-US" sz="1600" dirty="0" smtClean="0">
                <a:latin typeface="ＭＳ ゴシック" panose="020B0609070205080204" pitchFamily="49" charset="-128"/>
                <a:ea typeface="ＭＳ ゴシック" panose="020B0609070205080204" pitchFamily="49" charset="-128"/>
                <a:cs typeface="ＭＳ Ｐゴシック" pitchFamily="50" charset="-128"/>
              </a:rPr>
              <a:t>年度の大阪府内全機関の貨物の全流動量</a:t>
            </a:r>
            <a:r>
              <a:rPr lang="ja-JP" altLang="en-US" sz="1600" dirty="0">
                <a:latin typeface="ＭＳ ゴシック" panose="020B0609070205080204" pitchFamily="49" charset="-128"/>
                <a:ea typeface="ＭＳ ゴシック" panose="020B0609070205080204" pitchFamily="49" charset="-128"/>
                <a:cs typeface="ＭＳ Ｐゴシック" pitchFamily="50" charset="-128"/>
              </a:rPr>
              <a:t>は</a:t>
            </a:r>
            <a:r>
              <a:rPr lang="ja-JP" altLang="en-US" sz="1600" dirty="0" smtClean="0">
                <a:latin typeface="ＭＳ ゴシック" panose="020B0609070205080204" pitchFamily="49" charset="-128"/>
                <a:ea typeface="ＭＳ ゴシック" panose="020B0609070205080204" pitchFamily="49" charset="-128"/>
                <a:cs typeface="ＭＳ Ｐゴシック" pitchFamily="50" charset="-128"/>
              </a:rPr>
              <a:t>、平成</a:t>
            </a:r>
            <a:r>
              <a:rPr lang="en-US" altLang="ja-JP" sz="1600" dirty="0" smtClean="0">
                <a:latin typeface="ＭＳ ゴシック" panose="020B0609070205080204" pitchFamily="49" charset="-128"/>
                <a:ea typeface="ＭＳ ゴシック" panose="020B0609070205080204" pitchFamily="49" charset="-128"/>
                <a:cs typeface="ＭＳ Ｐゴシック" pitchFamily="50" charset="-128"/>
              </a:rPr>
              <a:t>27</a:t>
            </a:r>
            <a:r>
              <a:rPr lang="ja-JP" altLang="en-US" sz="1600" dirty="0" smtClean="0">
                <a:latin typeface="ＭＳ ゴシック" panose="020B0609070205080204" pitchFamily="49" charset="-128"/>
                <a:ea typeface="ＭＳ ゴシック" panose="020B0609070205080204" pitchFamily="49" charset="-128"/>
                <a:cs typeface="ＭＳ Ｐゴシック" pitchFamily="50" charset="-128"/>
              </a:rPr>
              <a:t>年度から横ばい</a:t>
            </a:r>
            <a:endParaRPr lang="en-US" altLang="ja-JP" sz="1600" dirty="0" smtClean="0">
              <a:latin typeface="ＭＳ ゴシック" panose="020B0609070205080204" pitchFamily="49" charset="-128"/>
              <a:ea typeface="ＭＳ ゴシック" panose="020B0609070205080204" pitchFamily="49" charset="-128"/>
              <a:cs typeface="ＭＳ Ｐゴシック" pitchFamily="50" charset="-128"/>
            </a:endParaRPr>
          </a:p>
          <a:p>
            <a:pPr marL="449263" lvl="1" fontAlgn="base">
              <a:spcBef>
                <a:spcPts val="600"/>
              </a:spcBef>
              <a:spcAft>
                <a:spcPct val="0"/>
              </a:spcAft>
            </a:pPr>
            <a:r>
              <a:rPr lang="ja-JP" altLang="en-US" sz="1600" dirty="0" smtClean="0">
                <a:latin typeface="ＭＳ ゴシック" panose="020B0609070205080204" pitchFamily="49" charset="-128"/>
                <a:ea typeface="ＭＳ ゴシック" panose="020B0609070205080204" pitchFamily="49" charset="-128"/>
                <a:cs typeface="ＭＳ Ｐゴシック" pitchFamily="50" charset="-128"/>
              </a:rPr>
              <a:t>・平成</a:t>
            </a:r>
            <a:r>
              <a:rPr lang="en-US" altLang="ja-JP" sz="1600" dirty="0" smtClean="0">
                <a:latin typeface="ＭＳ ゴシック" panose="020B0609070205080204" pitchFamily="49" charset="-128"/>
                <a:ea typeface="ＭＳ ゴシック" panose="020B0609070205080204" pitchFamily="49" charset="-128"/>
                <a:cs typeface="ＭＳ Ｐゴシック" pitchFamily="50" charset="-128"/>
              </a:rPr>
              <a:t>28</a:t>
            </a:r>
            <a:r>
              <a:rPr lang="ja-JP" altLang="en-US" sz="1600" dirty="0" smtClean="0">
                <a:latin typeface="ＭＳ ゴシック" panose="020B0609070205080204" pitchFamily="49" charset="-128"/>
                <a:ea typeface="ＭＳ ゴシック" panose="020B0609070205080204" pitchFamily="49" charset="-128"/>
                <a:cs typeface="ＭＳ Ｐゴシック" pitchFamily="50" charset="-128"/>
              </a:rPr>
              <a:t>年度の自動車の流動量は、全機関の</a:t>
            </a:r>
            <a:r>
              <a:rPr lang="en-US" altLang="ja-JP" sz="1600" dirty="0" smtClean="0">
                <a:latin typeface="ＭＳ ゴシック" panose="020B0609070205080204" pitchFamily="49" charset="-128"/>
                <a:ea typeface="ＭＳ ゴシック" panose="020B0609070205080204" pitchFamily="49" charset="-128"/>
                <a:cs typeface="ＭＳ Ｐゴシック" pitchFamily="50" charset="-128"/>
              </a:rPr>
              <a:t>8</a:t>
            </a:r>
            <a:r>
              <a:rPr lang="ja-JP" altLang="en-US" sz="1600" dirty="0" smtClean="0">
                <a:latin typeface="ＭＳ ゴシック" panose="020B0609070205080204" pitchFamily="49" charset="-128"/>
                <a:ea typeface="ＭＳ ゴシック" panose="020B0609070205080204" pitchFamily="49" charset="-128"/>
                <a:cs typeface="ＭＳ Ｐゴシック" pitchFamily="50" charset="-128"/>
              </a:rPr>
              <a:t>割を占め、府内→府内の流動量が</a:t>
            </a:r>
            <a:r>
              <a:rPr lang="en-US" altLang="ja-JP" sz="1600" dirty="0" smtClean="0">
                <a:latin typeface="ＭＳ ゴシック" panose="020B0609070205080204" pitchFamily="49" charset="-128"/>
                <a:ea typeface="ＭＳ ゴシック" panose="020B0609070205080204" pitchFamily="49" charset="-128"/>
                <a:cs typeface="ＭＳ Ｐゴシック" pitchFamily="50" charset="-128"/>
              </a:rPr>
              <a:t>5</a:t>
            </a:r>
            <a:r>
              <a:rPr lang="ja-JP" altLang="en-US" sz="1600" dirty="0" smtClean="0">
                <a:latin typeface="ＭＳ ゴシック" panose="020B0609070205080204" pitchFamily="49" charset="-128"/>
                <a:ea typeface="ＭＳ ゴシック" panose="020B0609070205080204" pitchFamily="49" charset="-128"/>
                <a:cs typeface="ＭＳ Ｐゴシック" pitchFamily="50" charset="-128"/>
              </a:rPr>
              <a:t>割を占める</a:t>
            </a:r>
            <a:endParaRPr lang="en-US" altLang="ja-JP" sz="1600" dirty="0" smtClean="0">
              <a:latin typeface="ＭＳ ゴシック" panose="020B0609070205080204" pitchFamily="49" charset="-128"/>
              <a:ea typeface="ＭＳ ゴシック" panose="020B0609070205080204" pitchFamily="49" charset="-128"/>
              <a:cs typeface="ＭＳ Ｐゴシック" pitchFamily="50" charset="-128"/>
            </a:endParaRPr>
          </a:p>
        </p:txBody>
      </p:sp>
      <p:sp>
        <p:nvSpPr>
          <p:cNvPr id="18" name="テキスト ボックス 17"/>
          <p:cNvSpPr txBox="1"/>
          <p:nvPr/>
        </p:nvSpPr>
        <p:spPr>
          <a:xfrm>
            <a:off x="3059832" y="6578004"/>
            <a:ext cx="3623564" cy="246221"/>
          </a:xfrm>
          <a:prstGeom prst="rect">
            <a:avLst/>
          </a:prstGeom>
          <a:noFill/>
        </p:spPr>
        <p:txBody>
          <a:bodyPr wrap="square" rtlCol="0">
            <a:spAutoFit/>
          </a:bodyPr>
          <a:lstStyle/>
          <a:p>
            <a:r>
              <a:rPr lang="ja-JP" altLang="en-US" sz="1000" dirty="0" smtClean="0"/>
              <a:t>貨物地域流動調査（国土交通省）をもとに大阪府作成</a:t>
            </a:r>
            <a:endParaRPr lang="ja-JP" altLang="ja-JP" sz="1000" dirty="0"/>
          </a:p>
        </p:txBody>
      </p:sp>
      <p:pic>
        <p:nvPicPr>
          <p:cNvPr id="1035" name="Picture 1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589747" y="1786285"/>
            <a:ext cx="4500000" cy="25788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1" name="テキスト ボックス 20"/>
          <p:cNvSpPr txBox="1"/>
          <p:nvPr/>
        </p:nvSpPr>
        <p:spPr>
          <a:xfrm>
            <a:off x="683568" y="4489375"/>
            <a:ext cx="3479548" cy="307777"/>
          </a:xfrm>
          <a:prstGeom prst="rect">
            <a:avLst/>
          </a:prstGeom>
          <a:noFill/>
        </p:spPr>
        <p:txBody>
          <a:bodyPr wrap="square" rtlCol="0">
            <a:spAutoFit/>
          </a:bodyPr>
          <a:lstStyle/>
          <a:p>
            <a:pPr algn="ctr"/>
            <a:r>
              <a:rPr lang="ja-JP" altLang="en-US" sz="1400" dirty="0" smtClean="0"/>
              <a:t>＜平成</a:t>
            </a:r>
            <a:r>
              <a:rPr lang="en-US" altLang="ja-JP" sz="1400" dirty="0" smtClean="0"/>
              <a:t>28</a:t>
            </a:r>
            <a:r>
              <a:rPr lang="ja-JP" altLang="en-US" sz="1400" dirty="0" smtClean="0"/>
              <a:t>年度の輸送機関別分担率＞</a:t>
            </a:r>
            <a:endParaRPr lang="en-US" altLang="ja-JP" sz="1400" dirty="0" smtClean="0"/>
          </a:p>
        </p:txBody>
      </p:sp>
      <p:pic>
        <p:nvPicPr>
          <p:cNvPr id="1037" name="Picture 1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148488" y="4809848"/>
            <a:ext cx="3816000" cy="20172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3" name="テキスト ボックス 22"/>
          <p:cNvSpPr txBox="1"/>
          <p:nvPr/>
        </p:nvSpPr>
        <p:spPr>
          <a:xfrm>
            <a:off x="5004048" y="4489375"/>
            <a:ext cx="3863513" cy="307777"/>
          </a:xfrm>
          <a:prstGeom prst="rect">
            <a:avLst/>
          </a:prstGeom>
          <a:noFill/>
        </p:spPr>
        <p:txBody>
          <a:bodyPr wrap="square" rtlCol="0">
            <a:spAutoFit/>
          </a:bodyPr>
          <a:lstStyle/>
          <a:p>
            <a:pPr algn="ctr"/>
            <a:r>
              <a:rPr lang="ja-JP" altLang="en-US" sz="1400" dirty="0" smtClean="0"/>
              <a:t>＜平成</a:t>
            </a:r>
            <a:r>
              <a:rPr lang="en-US" altLang="ja-JP" sz="1400" dirty="0" smtClean="0"/>
              <a:t>28</a:t>
            </a:r>
            <a:r>
              <a:rPr lang="ja-JP" altLang="en-US" sz="1400" dirty="0" smtClean="0"/>
              <a:t>年度の自動車・地域間別割合＞</a:t>
            </a:r>
            <a:endParaRPr lang="en-US" altLang="ja-JP" sz="1400" dirty="0" smtClean="0"/>
          </a:p>
        </p:txBody>
      </p:sp>
      <p:pic>
        <p:nvPicPr>
          <p:cNvPr id="1026"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6512" y="1840246"/>
            <a:ext cx="4644000" cy="2509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115616" y="4813509"/>
            <a:ext cx="2304000" cy="19278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9866148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7504" y="1570744"/>
            <a:ext cx="9216000" cy="43657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6" name="直線コネクタ 5"/>
          <p:cNvCxnSpPr/>
          <p:nvPr/>
        </p:nvCxnSpPr>
        <p:spPr>
          <a:xfrm>
            <a:off x="323528" y="634640"/>
            <a:ext cx="8532440"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8" name="テキスト ボックス 7"/>
          <p:cNvSpPr txBox="1"/>
          <p:nvPr/>
        </p:nvSpPr>
        <p:spPr>
          <a:xfrm>
            <a:off x="1296144" y="129995"/>
            <a:ext cx="6516216" cy="461665"/>
          </a:xfrm>
          <a:prstGeom prst="rect">
            <a:avLst/>
          </a:prstGeom>
          <a:noFill/>
        </p:spPr>
        <p:txBody>
          <a:bodyPr wrap="square" rtlCol="0">
            <a:spAutoFit/>
          </a:bodyPr>
          <a:lstStyle/>
          <a:p>
            <a:pPr algn="ctr"/>
            <a:r>
              <a:rPr lang="ja-JP" altLang="ja-JP" sz="2400" dirty="0" smtClean="0">
                <a:latin typeface="+mn-ea"/>
              </a:rPr>
              <a:t>自動車</a:t>
            </a:r>
            <a:r>
              <a:rPr lang="en-US" altLang="ja-JP" sz="2400" dirty="0" smtClean="0">
                <a:latin typeface="+mn-ea"/>
              </a:rPr>
              <a:t>NOx</a:t>
            </a:r>
            <a:r>
              <a:rPr lang="ja-JP" altLang="ja-JP" sz="2400" dirty="0" smtClean="0">
                <a:latin typeface="+mn-ea"/>
              </a:rPr>
              <a:t>排出量の推移〔対策地域〕</a:t>
            </a:r>
            <a:endParaRPr lang="ja-JP" altLang="ja-JP" sz="2400" u="sng" dirty="0" smtClean="0">
              <a:latin typeface="+mn-ea"/>
            </a:endParaRPr>
          </a:p>
        </p:txBody>
      </p:sp>
      <p:sp>
        <p:nvSpPr>
          <p:cNvPr id="2"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sp>
        <p:nvSpPr>
          <p:cNvPr id="3" name="スライド番号プレースホルダー 2"/>
          <p:cNvSpPr>
            <a:spLocks noGrp="1"/>
          </p:cNvSpPr>
          <p:nvPr>
            <p:ph type="sldNum" sz="quarter" idx="12"/>
          </p:nvPr>
        </p:nvSpPr>
        <p:spPr>
          <a:xfrm>
            <a:off x="8604448" y="6453336"/>
            <a:ext cx="504056" cy="365125"/>
          </a:xfrm>
        </p:spPr>
        <p:txBody>
          <a:bodyPr/>
          <a:lstStyle/>
          <a:p>
            <a:fld id="{DE2F8A21-8B7F-4E81-A1D6-B63D9660F4C6}" type="slidenum">
              <a:rPr kumimoji="1" lang="ja-JP" altLang="en-US" smtClean="0"/>
              <a:pPr/>
              <a:t>1</a:t>
            </a:fld>
            <a:endParaRPr kumimoji="1" lang="ja-JP" altLang="en-US" dirty="0"/>
          </a:p>
        </p:txBody>
      </p:sp>
      <p:sp>
        <p:nvSpPr>
          <p:cNvPr id="9" name="Rectangle 3"/>
          <p:cNvSpPr>
            <a:spLocks noChangeArrowheads="1"/>
          </p:cNvSpPr>
          <p:nvPr/>
        </p:nvSpPr>
        <p:spPr bwMode="auto">
          <a:xfrm>
            <a:off x="6271726" y="5358140"/>
            <a:ext cx="504056" cy="360000"/>
          </a:xfrm>
          <a:prstGeom prst="rect">
            <a:avLst/>
          </a:prstGeom>
          <a:noFill/>
          <a:ln w="25400" algn="ctr">
            <a:solidFill>
              <a:srgbClr val="FF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1440" tIns="45720" rIns="91440" bIns="45720" numCol="1" anchor="t" anchorCtr="0" compatLnSpc="1">
            <a:prstTxWarp prst="textNoShape">
              <a:avLst/>
            </a:prstTxWarp>
          </a:bodyPr>
          <a:lstStyle/>
          <a:p>
            <a:endParaRPr lang="ja-JP" altLang="en-US"/>
          </a:p>
        </p:txBody>
      </p:sp>
      <p:sp>
        <p:nvSpPr>
          <p:cNvPr id="10" name="テキスト ボックス 9"/>
          <p:cNvSpPr txBox="1"/>
          <p:nvPr/>
        </p:nvSpPr>
        <p:spPr>
          <a:xfrm>
            <a:off x="322966" y="753153"/>
            <a:ext cx="8495944" cy="784830"/>
          </a:xfrm>
          <a:prstGeom prst="rect">
            <a:avLst/>
          </a:prstGeom>
          <a:noFill/>
          <a:ln>
            <a:solidFill>
              <a:srgbClr val="FF0000"/>
            </a:solidFill>
          </a:ln>
        </p:spPr>
        <p:txBody>
          <a:bodyPr wrap="square" rtlCol="0">
            <a:spAutoFit/>
          </a:bodyPr>
          <a:lstStyle/>
          <a:p>
            <a:pPr>
              <a:spcBef>
                <a:spcPts val="600"/>
              </a:spcBef>
            </a:pPr>
            <a:r>
              <a:rPr lang="ja-JP" altLang="en-US" sz="2000" dirty="0" smtClean="0">
                <a:solidFill>
                  <a:srgbClr val="FF0000"/>
                </a:solidFill>
                <a:latin typeface="ＭＳ ゴシック" pitchFamily="49" charset="-128"/>
                <a:ea typeface="ＭＳ ゴシック" pitchFamily="49" charset="-128"/>
              </a:rPr>
              <a:t>平成</a:t>
            </a:r>
            <a:r>
              <a:rPr lang="en-US" altLang="ja-JP" sz="2000" dirty="0" smtClean="0">
                <a:solidFill>
                  <a:srgbClr val="FF0000"/>
                </a:solidFill>
                <a:latin typeface="ＭＳ ゴシック" pitchFamily="49" charset="-128"/>
                <a:ea typeface="ＭＳ ゴシック" pitchFamily="49" charset="-128"/>
              </a:rPr>
              <a:t>28</a:t>
            </a:r>
            <a:r>
              <a:rPr lang="ja-JP" altLang="en-US" sz="2000" dirty="0" smtClean="0">
                <a:solidFill>
                  <a:srgbClr val="FF0000"/>
                </a:solidFill>
                <a:latin typeface="ＭＳ ゴシック" pitchFamily="49" charset="-128"/>
                <a:ea typeface="ＭＳ ゴシック" pitchFamily="49" charset="-128"/>
              </a:rPr>
              <a:t>年度の排出量は平成</a:t>
            </a:r>
            <a:r>
              <a:rPr lang="en-US" altLang="ja-JP" sz="2000" dirty="0" smtClean="0">
                <a:solidFill>
                  <a:srgbClr val="FF0000"/>
                </a:solidFill>
                <a:latin typeface="ＭＳ ゴシック" pitchFamily="49" charset="-128"/>
                <a:ea typeface="ＭＳ ゴシック" pitchFamily="49" charset="-128"/>
              </a:rPr>
              <a:t>27</a:t>
            </a:r>
            <a:r>
              <a:rPr lang="ja-JP" altLang="en-US" sz="2000" dirty="0" smtClean="0">
                <a:solidFill>
                  <a:srgbClr val="FF0000"/>
                </a:solidFill>
                <a:latin typeface="ＭＳ ゴシック" pitchFamily="49" charset="-128"/>
                <a:ea typeface="ＭＳ ゴシック" pitchFamily="49" charset="-128"/>
              </a:rPr>
              <a:t>年度から</a:t>
            </a:r>
            <a:r>
              <a:rPr lang="en-US" altLang="ja-JP" sz="2000" dirty="0" smtClean="0">
                <a:solidFill>
                  <a:srgbClr val="FF0000"/>
                </a:solidFill>
                <a:latin typeface="ＭＳ ゴシック" pitchFamily="49" charset="-128"/>
                <a:ea typeface="ＭＳ ゴシック" pitchFamily="49" charset="-128"/>
              </a:rPr>
              <a:t>1.2%</a:t>
            </a:r>
            <a:r>
              <a:rPr lang="ja-JP" altLang="en-US" sz="2000" dirty="0" smtClean="0">
                <a:solidFill>
                  <a:srgbClr val="FF0000"/>
                </a:solidFill>
                <a:latin typeface="ＭＳ ゴシック" pitchFamily="49" charset="-128"/>
                <a:ea typeface="ＭＳ ゴシック" pitchFamily="49" charset="-128"/>
              </a:rPr>
              <a:t>増加</a:t>
            </a:r>
            <a:endParaRPr lang="en-US" altLang="ja-JP" sz="2000" dirty="0" smtClean="0">
              <a:solidFill>
                <a:srgbClr val="FF0000"/>
              </a:solidFill>
              <a:latin typeface="ＭＳ ゴシック" pitchFamily="49" charset="-128"/>
              <a:ea typeface="ＭＳ ゴシック" pitchFamily="49" charset="-128"/>
            </a:endParaRPr>
          </a:p>
          <a:p>
            <a:pPr>
              <a:spcBef>
                <a:spcPts val="600"/>
              </a:spcBef>
            </a:pPr>
            <a:r>
              <a:rPr lang="ja-JP" altLang="en-US" sz="2000" dirty="0">
                <a:solidFill>
                  <a:srgbClr val="FF0000"/>
                </a:solidFill>
                <a:latin typeface="ＭＳ ゴシック" pitchFamily="49" charset="-128"/>
                <a:ea typeface="ＭＳ ゴシック" pitchFamily="49" charset="-128"/>
              </a:rPr>
              <a:t>乗用</a:t>
            </a:r>
            <a:r>
              <a:rPr lang="ja-JP" altLang="en-US" sz="2000" dirty="0" smtClean="0">
                <a:solidFill>
                  <a:srgbClr val="FF0000"/>
                </a:solidFill>
                <a:latin typeface="ＭＳ ゴシック" pitchFamily="49" charset="-128"/>
                <a:ea typeface="ＭＳ ゴシック" pitchFamily="49" charset="-128"/>
              </a:rPr>
              <a:t>系、小型貨物系は減少傾向、大型貨物系は平成</a:t>
            </a:r>
            <a:r>
              <a:rPr lang="en-US" altLang="ja-JP" sz="2000" dirty="0" smtClean="0">
                <a:solidFill>
                  <a:srgbClr val="FF0000"/>
                </a:solidFill>
                <a:latin typeface="ＭＳ ゴシック" pitchFamily="49" charset="-128"/>
                <a:ea typeface="ＭＳ ゴシック" pitchFamily="49" charset="-128"/>
              </a:rPr>
              <a:t>27</a:t>
            </a:r>
            <a:r>
              <a:rPr lang="ja-JP" altLang="en-US" sz="2000" dirty="0" smtClean="0">
                <a:solidFill>
                  <a:srgbClr val="FF0000"/>
                </a:solidFill>
                <a:latin typeface="ＭＳ ゴシック" pitchFamily="49" charset="-128"/>
                <a:ea typeface="ＭＳ ゴシック" pitchFamily="49" charset="-128"/>
              </a:rPr>
              <a:t>年度から</a:t>
            </a:r>
            <a:r>
              <a:rPr lang="en-US" altLang="ja-JP" sz="2000" dirty="0" smtClean="0">
                <a:solidFill>
                  <a:srgbClr val="FF0000"/>
                </a:solidFill>
                <a:latin typeface="ＭＳ ゴシック" pitchFamily="49" charset="-128"/>
                <a:ea typeface="ＭＳ ゴシック" pitchFamily="49" charset="-128"/>
              </a:rPr>
              <a:t>4.4%</a:t>
            </a:r>
            <a:r>
              <a:rPr lang="ja-JP" altLang="en-US" sz="2000" dirty="0" smtClean="0">
                <a:solidFill>
                  <a:srgbClr val="FF0000"/>
                </a:solidFill>
                <a:latin typeface="ＭＳ ゴシック" pitchFamily="49" charset="-128"/>
                <a:ea typeface="ＭＳ ゴシック" pitchFamily="49" charset="-128"/>
              </a:rPr>
              <a:t>増加</a:t>
            </a:r>
            <a:endParaRPr kumimoji="1" lang="ja-JP" altLang="en-US" sz="2000" dirty="0">
              <a:solidFill>
                <a:srgbClr val="FF0000"/>
              </a:solidFill>
              <a:latin typeface="ＭＳ ゴシック" pitchFamily="49" charset="-128"/>
              <a:ea typeface="ＭＳ ゴシック" pitchFamily="49" charset="-128"/>
            </a:endParaRPr>
          </a:p>
        </p:txBody>
      </p:sp>
      <p:sp>
        <p:nvSpPr>
          <p:cNvPr id="11" name="テキスト ボックス 10"/>
          <p:cNvSpPr txBox="1"/>
          <p:nvPr/>
        </p:nvSpPr>
        <p:spPr>
          <a:xfrm>
            <a:off x="35496" y="6104744"/>
            <a:ext cx="6984776" cy="307777"/>
          </a:xfrm>
          <a:prstGeom prst="rect">
            <a:avLst/>
          </a:prstGeom>
          <a:noFill/>
        </p:spPr>
        <p:txBody>
          <a:bodyPr wrap="square" rtlCol="0">
            <a:spAutoFit/>
          </a:bodyPr>
          <a:lstStyle/>
          <a:p>
            <a:r>
              <a:rPr lang="ja-JP" altLang="en-US" sz="1400" dirty="0" smtClean="0"/>
              <a:t>（注）</a:t>
            </a:r>
            <a:r>
              <a:rPr lang="ja-JP" altLang="ja-JP" sz="1400" dirty="0" smtClean="0"/>
              <a:t>四捨五入</a:t>
            </a:r>
            <a:r>
              <a:rPr lang="ja-JP" altLang="ja-JP" sz="1400" dirty="0"/>
              <a:t>の関係で車種別</a:t>
            </a:r>
            <a:r>
              <a:rPr lang="ja-JP" altLang="ja-JP" sz="1400" dirty="0" smtClean="0"/>
              <a:t>の</a:t>
            </a:r>
            <a:r>
              <a:rPr lang="ja-JP" altLang="en-US" sz="1400" dirty="0" smtClean="0"/>
              <a:t>合計値</a:t>
            </a:r>
            <a:r>
              <a:rPr lang="ja-JP" altLang="ja-JP" sz="1400" dirty="0" smtClean="0"/>
              <a:t>と</a:t>
            </a:r>
            <a:r>
              <a:rPr lang="ja-JP" altLang="en-US" sz="1400" dirty="0" smtClean="0"/>
              <a:t>全車種の</a:t>
            </a:r>
            <a:r>
              <a:rPr lang="ja-JP" altLang="ja-JP" sz="1400" dirty="0" smtClean="0"/>
              <a:t>合計値</a:t>
            </a:r>
            <a:r>
              <a:rPr lang="ja-JP" altLang="ja-JP" sz="1400" dirty="0"/>
              <a:t>が一致しない場合がある。</a:t>
            </a:r>
          </a:p>
        </p:txBody>
      </p:sp>
      <p:sp>
        <p:nvSpPr>
          <p:cNvPr id="13" name="テキスト ボックス 2"/>
          <p:cNvSpPr txBox="1">
            <a:spLocks noChangeArrowheads="1"/>
          </p:cNvSpPr>
          <p:nvPr/>
        </p:nvSpPr>
        <p:spPr bwMode="auto">
          <a:xfrm>
            <a:off x="14288" y="6295368"/>
            <a:ext cx="6861968" cy="61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rnd">
                <a:solidFill>
                  <a:srgbClr val="000000"/>
                </a:solidFill>
                <a:prstDash val="sysDot"/>
                <a:miter lim="800000"/>
                <a:headEnd/>
                <a:tailEnd/>
              </a14:hiddenLine>
            </a:ext>
          </a:extLst>
        </p:spPr>
        <p:txBody>
          <a:bodyPr rot="0" vert="horz" wrap="square" lIns="91440" tIns="45720" rIns="91440" bIns="45720" anchor="ctr" anchorCtr="0" upright="1">
            <a:noAutofit/>
          </a:bodyPr>
          <a:lstStyle/>
          <a:p>
            <a:pPr marL="261938" indent="-180000" algn="just">
              <a:spcAft>
                <a:spcPts val="0"/>
              </a:spcAft>
            </a:pPr>
            <a:r>
              <a:rPr lang="en-US" altLang="ja-JP" sz="1400" kern="100" dirty="0" smtClean="0">
                <a:effectLst/>
                <a:latin typeface="+mn-ea"/>
                <a:cs typeface="Times New Roman"/>
              </a:rPr>
              <a:t>※</a:t>
            </a:r>
            <a:r>
              <a:rPr lang="ja-JP" altLang="en-US" sz="1400" kern="100" dirty="0" smtClean="0">
                <a:effectLst/>
                <a:latin typeface="+mn-ea"/>
                <a:cs typeface="Times New Roman"/>
              </a:rPr>
              <a:t>平成</a:t>
            </a:r>
            <a:r>
              <a:rPr lang="en-US" altLang="ja-JP" sz="1400" kern="100" dirty="0" smtClean="0">
                <a:effectLst/>
                <a:latin typeface="+mn-ea"/>
                <a:cs typeface="Times New Roman"/>
              </a:rPr>
              <a:t>28</a:t>
            </a:r>
            <a:r>
              <a:rPr lang="ja-JP" altLang="en-US" sz="1400" kern="100" dirty="0" smtClean="0">
                <a:effectLst/>
                <a:latin typeface="+mn-ea"/>
                <a:cs typeface="Times New Roman"/>
              </a:rPr>
              <a:t>年度の排出量算定には、平成</a:t>
            </a:r>
            <a:r>
              <a:rPr lang="en-US" altLang="ja-JP" sz="1400" kern="100" dirty="0" smtClean="0">
                <a:effectLst/>
                <a:latin typeface="+mn-ea"/>
                <a:cs typeface="Times New Roman"/>
              </a:rPr>
              <a:t>27</a:t>
            </a:r>
            <a:r>
              <a:rPr lang="ja-JP" altLang="en-US" sz="1400" kern="100" dirty="0" smtClean="0">
                <a:effectLst/>
                <a:latin typeface="+mn-ea"/>
                <a:cs typeface="Times New Roman"/>
              </a:rPr>
              <a:t>年度道路交通センサスを使用。</a:t>
            </a:r>
            <a:endParaRPr lang="en-US" altLang="ja-JP" sz="1400" kern="100" dirty="0" smtClean="0">
              <a:effectLst/>
              <a:latin typeface="+mn-ea"/>
              <a:cs typeface="Times New Roman"/>
            </a:endParaRPr>
          </a:p>
          <a:p>
            <a:pPr marL="261938" indent="-180000" algn="just">
              <a:spcAft>
                <a:spcPts val="0"/>
              </a:spcAft>
            </a:pPr>
            <a:r>
              <a:rPr lang="ja-JP" altLang="en-US" sz="1400" kern="100" dirty="0">
                <a:latin typeface="+mn-ea"/>
                <a:cs typeface="Times New Roman"/>
              </a:rPr>
              <a:t>　</a:t>
            </a:r>
            <a:r>
              <a:rPr lang="ja-JP" altLang="en-US" sz="1400" kern="100" dirty="0" smtClean="0">
                <a:effectLst/>
                <a:latin typeface="+mn-ea"/>
                <a:cs typeface="Times New Roman"/>
              </a:rPr>
              <a:t>（平成</a:t>
            </a:r>
            <a:r>
              <a:rPr lang="en-US" altLang="ja-JP" sz="1400" kern="100" dirty="0" smtClean="0">
                <a:effectLst/>
                <a:latin typeface="+mn-ea"/>
                <a:cs typeface="Times New Roman"/>
              </a:rPr>
              <a:t>21</a:t>
            </a:r>
            <a:r>
              <a:rPr lang="ja-JP" altLang="en-US" sz="1400" kern="100" dirty="0" smtClean="0">
                <a:effectLst/>
                <a:latin typeface="+mn-ea"/>
                <a:cs typeface="Times New Roman"/>
              </a:rPr>
              <a:t>～</a:t>
            </a:r>
            <a:r>
              <a:rPr lang="en-US" altLang="ja-JP" sz="1400" kern="100" dirty="0" smtClean="0">
                <a:effectLst/>
                <a:latin typeface="+mn-ea"/>
                <a:cs typeface="Times New Roman"/>
              </a:rPr>
              <a:t>27</a:t>
            </a:r>
            <a:r>
              <a:rPr lang="ja-JP" altLang="en-US" sz="1400" kern="100" dirty="0" smtClean="0">
                <a:effectLst/>
                <a:latin typeface="+mn-ea"/>
                <a:cs typeface="Times New Roman"/>
              </a:rPr>
              <a:t>年度の排出量算定には、平成</a:t>
            </a:r>
            <a:r>
              <a:rPr lang="en-US" altLang="ja-JP" sz="1400" kern="100" dirty="0" smtClean="0">
                <a:effectLst/>
                <a:latin typeface="+mn-ea"/>
                <a:cs typeface="Times New Roman"/>
              </a:rPr>
              <a:t>22</a:t>
            </a:r>
            <a:r>
              <a:rPr lang="ja-JP" altLang="en-US" sz="1400" kern="100" dirty="0" smtClean="0">
                <a:effectLst/>
                <a:latin typeface="+mn-ea"/>
                <a:cs typeface="Times New Roman"/>
              </a:rPr>
              <a:t>年度道路交通センサス</a:t>
            </a:r>
            <a:r>
              <a:rPr lang="ja-JP" altLang="en-US" sz="1400" kern="100" dirty="0" smtClean="0">
                <a:latin typeface="+mn-ea"/>
                <a:cs typeface="Times New Roman"/>
              </a:rPr>
              <a:t>を使用）</a:t>
            </a:r>
            <a:endParaRPr lang="en-US" altLang="ja-JP" sz="1400" kern="100" dirty="0" smtClean="0">
              <a:effectLst/>
              <a:latin typeface="+mn-ea"/>
              <a:cs typeface="Times New Roman"/>
            </a:endParaRPr>
          </a:p>
        </p:txBody>
      </p:sp>
      <p:cxnSp>
        <p:nvCxnSpPr>
          <p:cNvPr id="7" name="直線コネクタ 6"/>
          <p:cNvCxnSpPr/>
          <p:nvPr/>
        </p:nvCxnSpPr>
        <p:spPr>
          <a:xfrm>
            <a:off x="6900295" y="2204734"/>
            <a:ext cx="0" cy="3095912"/>
          </a:xfrm>
          <a:prstGeom prst="line">
            <a:avLst/>
          </a:prstGeom>
          <a:ln w="28575">
            <a:solidFill>
              <a:schemeClr val="accent6">
                <a:lumMod val="75000"/>
              </a:schemeClr>
            </a:solidFill>
            <a:prstDash val="solid"/>
          </a:ln>
        </p:spPr>
        <p:style>
          <a:lnRef idx="1">
            <a:schemeClr val="accent1"/>
          </a:lnRef>
          <a:fillRef idx="0">
            <a:schemeClr val="accent1"/>
          </a:fillRef>
          <a:effectRef idx="0">
            <a:schemeClr val="accent1"/>
          </a:effectRef>
          <a:fontRef idx="minor">
            <a:schemeClr val="tx1"/>
          </a:fontRef>
        </p:style>
      </p:cxnSp>
      <p:sp>
        <p:nvSpPr>
          <p:cNvPr id="12" name="テキスト ボックス 11"/>
          <p:cNvSpPr txBox="1"/>
          <p:nvPr/>
        </p:nvSpPr>
        <p:spPr>
          <a:xfrm>
            <a:off x="0" y="5829412"/>
            <a:ext cx="7956376" cy="261610"/>
          </a:xfrm>
          <a:prstGeom prst="rect">
            <a:avLst/>
          </a:prstGeom>
          <a:noFill/>
          <a:ln>
            <a:noFill/>
          </a:ln>
        </p:spPr>
        <p:txBody>
          <a:bodyPr wrap="square" rtlCol="0">
            <a:spAutoFit/>
          </a:bodyPr>
          <a:lstStyle/>
          <a:p>
            <a:r>
              <a:rPr lang="ja-JP" altLang="en-US" sz="1050" dirty="0" smtClean="0"/>
              <a:t>（乗用系）軽乗用車、乗用車、バス　　（小型貨物系）軽貨物車、小型貨物車、貨客車　　（大型貨物系）普通貨物車、特種（殊）車</a:t>
            </a:r>
            <a:endParaRPr lang="ja-JP" altLang="ja-JP" sz="1050" dirty="0"/>
          </a:p>
        </p:txBody>
      </p:sp>
    </p:spTree>
    <p:extLst>
      <p:ext uri="{BB962C8B-B14F-4D97-AF65-F5344CB8AC3E}">
        <p14:creationId xmlns:p14="http://schemas.microsoft.com/office/powerpoint/2010/main" val="391794218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直線コネクタ 5"/>
          <p:cNvCxnSpPr/>
          <p:nvPr/>
        </p:nvCxnSpPr>
        <p:spPr>
          <a:xfrm>
            <a:off x="323528" y="620688"/>
            <a:ext cx="8532440"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8" name="テキスト ボックス 7"/>
          <p:cNvSpPr txBox="1"/>
          <p:nvPr/>
        </p:nvSpPr>
        <p:spPr>
          <a:xfrm>
            <a:off x="1151566" y="92264"/>
            <a:ext cx="6847790" cy="461665"/>
          </a:xfrm>
          <a:prstGeom prst="rect">
            <a:avLst/>
          </a:prstGeom>
          <a:noFill/>
        </p:spPr>
        <p:txBody>
          <a:bodyPr wrap="square" rtlCol="0">
            <a:spAutoFit/>
          </a:bodyPr>
          <a:lstStyle/>
          <a:p>
            <a:pPr algn="ctr"/>
            <a:r>
              <a:rPr kumimoji="1" lang="ja-JP" altLang="en-US" sz="2400" dirty="0" smtClean="0"/>
              <a:t>経済活動等の状況</a:t>
            </a:r>
            <a:endParaRPr kumimoji="1" lang="ja-JP" altLang="en-US" sz="2400" dirty="0"/>
          </a:p>
        </p:txBody>
      </p:sp>
      <p:sp>
        <p:nvSpPr>
          <p:cNvPr id="3" name="スライド番号プレースホルダー 2"/>
          <p:cNvSpPr>
            <a:spLocks noGrp="1"/>
          </p:cNvSpPr>
          <p:nvPr>
            <p:ph type="sldNum" sz="quarter" idx="12"/>
          </p:nvPr>
        </p:nvSpPr>
        <p:spPr>
          <a:xfrm>
            <a:off x="8738120" y="6453336"/>
            <a:ext cx="370384" cy="365125"/>
          </a:xfrm>
        </p:spPr>
        <p:txBody>
          <a:bodyPr/>
          <a:lstStyle/>
          <a:p>
            <a:fld id="{DE2F8A21-8B7F-4E81-A1D6-B63D9660F4C6}" type="slidenum">
              <a:rPr kumimoji="1" lang="ja-JP" altLang="en-US" smtClean="0"/>
              <a:pPr/>
              <a:t>19</a:t>
            </a:fld>
            <a:endParaRPr kumimoji="1" lang="ja-JP" altLang="en-US"/>
          </a:p>
        </p:txBody>
      </p:sp>
      <p:sp>
        <p:nvSpPr>
          <p:cNvPr id="10" name="テキスト ボックス 9"/>
          <p:cNvSpPr txBox="1"/>
          <p:nvPr/>
        </p:nvSpPr>
        <p:spPr>
          <a:xfrm>
            <a:off x="35496" y="92264"/>
            <a:ext cx="1872208" cy="461665"/>
          </a:xfrm>
          <a:prstGeom prst="rect">
            <a:avLst/>
          </a:prstGeom>
          <a:noFill/>
        </p:spPr>
        <p:txBody>
          <a:bodyPr wrap="square" rtlCol="0">
            <a:spAutoFit/>
          </a:bodyPr>
          <a:lstStyle/>
          <a:p>
            <a:r>
              <a:rPr lang="en-US" altLang="ja-JP" sz="2400" dirty="0" smtClean="0"/>
              <a:t>【</a:t>
            </a:r>
            <a:r>
              <a:rPr lang="ja-JP" altLang="en-US" sz="2400" dirty="0" smtClean="0"/>
              <a:t>参考資料</a:t>
            </a:r>
            <a:r>
              <a:rPr lang="en-US" altLang="ja-JP" sz="2400" dirty="0" smtClean="0"/>
              <a:t>】</a:t>
            </a:r>
            <a:endParaRPr kumimoji="1" lang="ja-JP" altLang="en-US" sz="2400" dirty="0"/>
          </a:p>
        </p:txBody>
      </p:sp>
      <p:sp>
        <p:nvSpPr>
          <p:cNvPr id="14" name="AutoShape 8"/>
          <p:cNvSpPr>
            <a:spLocks noChangeArrowheads="1"/>
          </p:cNvSpPr>
          <p:nvPr/>
        </p:nvSpPr>
        <p:spPr bwMode="auto">
          <a:xfrm>
            <a:off x="-36512" y="692696"/>
            <a:ext cx="8928992" cy="1080120"/>
          </a:xfrm>
          <a:prstGeom prst="rect">
            <a:avLst/>
          </a:prstGeom>
          <a:noFill/>
          <a:ln>
            <a:noFill/>
          </a:ln>
        </p:spPr>
        <p:txBody>
          <a:bodyPr vert="horz" wrap="square" lIns="9360" tIns="8890" rIns="9360" bIns="8890" numCol="1" anchor="t" anchorCtr="0" compatLnSpc="1">
            <a:prstTxWarp prst="textNoShape">
              <a:avLst/>
            </a:prstTxWarp>
          </a:bodyPr>
          <a:lstStyle/>
          <a:p>
            <a:pPr marL="6350" lvl="1" fontAlgn="base">
              <a:spcBef>
                <a:spcPct val="0"/>
              </a:spcBef>
              <a:spcAft>
                <a:spcPct val="0"/>
              </a:spcAft>
            </a:pPr>
            <a:r>
              <a:rPr lang="ja-JP" altLang="en-US" sz="1600" b="1" dirty="0" smtClean="0">
                <a:latin typeface="ＭＳ ゴシック" panose="020B0609070205080204" pitchFamily="49" charset="-128"/>
                <a:ea typeface="ＭＳ ゴシック" panose="020B0609070205080204" pitchFamily="49" charset="-128"/>
                <a:cs typeface="ＭＳ Ｐゴシック" pitchFamily="50" charset="-128"/>
              </a:rPr>
              <a:t>（４）</a:t>
            </a:r>
            <a:r>
              <a:rPr lang="ja-JP" altLang="en-US" sz="1600" b="1" dirty="0">
                <a:latin typeface="ＭＳ ゴシック" panose="020B0609070205080204" pitchFamily="49" charset="-128"/>
                <a:ea typeface="ＭＳ ゴシック" panose="020B0609070205080204" pitchFamily="49" charset="-128"/>
                <a:cs typeface="ＭＳ Ｐゴシック" pitchFamily="50" charset="-128"/>
              </a:rPr>
              <a:t>旅客</a:t>
            </a:r>
            <a:r>
              <a:rPr lang="ja-JP" altLang="en-US" sz="1600" b="1" dirty="0" smtClean="0">
                <a:latin typeface="ＭＳ ゴシック" panose="020B0609070205080204" pitchFamily="49" charset="-128"/>
                <a:ea typeface="ＭＳ ゴシック" panose="020B0609070205080204" pitchFamily="49" charset="-128"/>
                <a:cs typeface="ＭＳ Ｐゴシック" pitchFamily="50" charset="-128"/>
              </a:rPr>
              <a:t>地域</a:t>
            </a:r>
            <a:r>
              <a:rPr lang="ja-JP" altLang="en-US" sz="1600" b="1" dirty="0">
                <a:latin typeface="ＭＳ ゴシック" panose="020B0609070205080204" pitchFamily="49" charset="-128"/>
                <a:ea typeface="ＭＳ ゴシック" panose="020B0609070205080204" pitchFamily="49" charset="-128"/>
                <a:cs typeface="ＭＳ Ｐゴシック" pitchFamily="50" charset="-128"/>
              </a:rPr>
              <a:t>流動量の推移</a:t>
            </a:r>
            <a:r>
              <a:rPr lang="ja-JP" altLang="en-US" sz="1600" dirty="0">
                <a:latin typeface="ＭＳ ゴシック" panose="020B0609070205080204" pitchFamily="49" charset="-128"/>
                <a:ea typeface="ＭＳ ゴシック" panose="020B0609070205080204" pitchFamily="49" charset="-128"/>
                <a:cs typeface="ＭＳ Ｐゴシック" pitchFamily="50" charset="-128"/>
              </a:rPr>
              <a:t>（大阪</a:t>
            </a:r>
            <a:r>
              <a:rPr lang="ja-JP" altLang="en-US" sz="1600" dirty="0" smtClean="0">
                <a:latin typeface="ＭＳ ゴシック" panose="020B0609070205080204" pitchFamily="49" charset="-128"/>
                <a:ea typeface="ＭＳ ゴシック" panose="020B0609070205080204" pitchFamily="49" charset="-128"/>
                <a:cs typeface="ＭＳ Ｐゴシック" pitchFamily="50" charset="-128"/>
              </a:rPr>
              <a:t>府内：府内→府内、府内→府外、府外→府内）</a:t>
            </a:r>
            <a:endParaRPr lang="ja-JP" altLang="en-US" sz="1600" dirty="0">
              <a:latin typeface="ＭＳ ゴシック" panose="020B0609070205080204" pitchFamily="49" charset="-128"/>
              <a:ea typeface="ＭＳ ゴシック" panose="020B0609070205080204" pitchFamily="49" charset="-128"/>
              <a:cs typeface="ＭＳ Ｐゴシック" pitchFamily="50" charset="-128"/>
            </a:endParaRPr>
          </a:p>
          <a:p>
            <a:pPr marL="449263" lvl="1" fontAlgn="base">
              <a:spcBef>
                <a:spcPts val="600"/>
              </a:spcBef>
              <a:spcAft>
                <a:spcPct val="0"/>
              </a:spcAft>
            </a:pPr>
            <a:r>
              <a:rPr lang="ja-JP" altLang="en-US" sz="1600" dirty="0" smtClean="0">
                <a:latin typeface="ＭＳ ゴシック" panose="020B0609070205080204" pitchFamily="49" charset="-128"/>
                <a:ea typeface="ＭＳ ゴシック" panose="020B0609070205080204" pitchFamily="49" charset="-128"/>
                <a:cs typeface="ＭＳ Ｐゴシック" pitchFamily="50" charset="-128"/>
              </a:rPr>
              <a:t>・平成</a:t>
            </a:r>
            <a:r>
              <a:rPr lang="en-US" altLang="ja-JP" sz="1600" dirty="0" smtClean="0">
                <a:latin typeface="ＭＳ ゴシック" panose="020B0609070205080204" pitchFamily="49" charset="-128"/>
                <a:ea typeface="ＭＳ ゴシック" panose="020B0609070205080204" pitchFamily="49" charset="-128"/>
                <a:cs typeface="ＭＳ Ｐゴシック" pitchFamily="50" charset="-128"/>
              </a:rPr>
              <a:t>28</a:t>
            </a:r>
            <a:r>
              <a:rPr lang="ja-JP" altLang="en-US" sz="1600" dirty="0" smtClean="0">
                <a:latin typeface="ＭＳ ゴシック" panose="020B0609070205080204" pitchFamily="49" charset="-128"/>
                <a:ea typeface="ＭＳ ゴシック" panose="020B0609070205080204" pitchFamily="49" charset="-128"/>
                <a:cs typeface="ＭＳ Ｐゴシック" pitchFamily="50" charset="-128"/>
              </a:rPr>
              <a:t>年度の大阪</a:t>
            </a:r>
            <a:r>
              <a:rPr lang="ja-JP" altLang="en-US" sz="1600" dirty="0">
                <a:latin typeface="ＭＳ ゴシック" panose="020B0609070205080204" pitchFamily="49" charset="-128"/>
                <a:ea typeface="ＭＳ ゴシック" panose="020B0609070205080204" pitchFamily="49" charset="-128"/>
                <a:cs typeface="ＭＳ Ｐゴシック" pitchFamily="50" charset="-128"/>
              </a:rPr>
              <a:t>府内</a:t>
            </a:r>
            <a:r>
              <a:rPr lang="ja-JP" altLang="en-US" sz="1600" dirty="0" smtClean="0">
                <a:latin typeface="ＭＳ ゴシック" panose="020B0609070205080204" pitchFamily="49" charset="-128"/>
                <a:ea typeface="ＭＳ ゴシック" panose="020B0609070205080204" pitchFamily="49" charset="-128"/>
                <a:cs typeface="ＭＳ Ｐゴシック" pitchFamily="50" charset="-128"/>
              </a:rPr>
              <a:t>の旅客の</a:t>
            </a:r>
            <a:r>
              <a:rPr lang="ja-JP" altLang="en-US" sz="1600" dirty="0">
                <a:latin typeface="ＭＳ ゴシック" panose="020B0609070205080204" pitchFamily="49" charset="-128"/>
                <a:ea typeface="ＭＳ ゴシック" panose="020B0609070205080204" pitchFamily="49" charset="-128"/>
                <a:cs typeface="ＭＳ Ｐゴシック" pitchFamily="50" charset="-128"/>
              </a:rPr>
              <a:t>全流動量は</a:t>
            </a:r>
            <a:r>
              <a:rPr lang="ja-JP" altLang="en-US" sz="1600" dirty="0" smtClean="0">
                <a:latin typeface="ＭＳ ゴシック" panose="020B0609070205080204" pitchFamily="49" charset="-128"/>
                <a:ea typeface="ＭＳ ゴシック" panose="020B0609070205080204" pitchFamily="49" charset="-128"/>
                <a:cs typeface="ＭＳ Ｐゴシック" pitchFamily="50" charset="-128"/>
              </a:rPr>
              <a:t>、平成</a:t>
            </a:r>
            <a:r>
              <a:rPr lang="en-US" altLang="ja-JP" sz="1600" dirty="0" smtClean="0">
                <a:latin typeface="ＭＳ ゴシック" panose="020B0609070205080204" pitchFamily="49" charset="-128"/>
                <a:ea typeface="ＭＳ ゴシック" panose="020B0609070205080204" pitchFamily="49" charset="-128"/>
                <a:cs typeface="ＭＳ Ｐゴシック" pitchFamily="50" charset="-128"/>
              </a:rPr>
              <a:t>27</a:t>
            </a:r>
            <a:r>
              <a:rPr lang="ja-JP" altLang="en-US" sz="1600" dirty="0" smtClean="0">
                <a:latin typeface="ＭＳ ゴシック" panose="020B0609070205080204" pitchFamily="49" charset="-128"/>
                <a:ea typeface="ＭＳ ゴシック" panose="020B0609070205080204" pitchFamily="49" charset="-128"/>
                <a:cs typeface="ＭＳ Ｐゴシック" pitchFamily="50" charset="-128"/>
              </a:rPr>
              <a:t>年度から</a:t>
            </a:r>
            <a:r>
              <a:rPr lang="ja-JP" altLang="en-US" sz="1600" dirty="0">
                <a:latin typeface="ＭＳ ゴシック" panose="020B0609070205080204" pitchFamily="49" charset="-128"/>
                <a:ea typeface="ＭＳ ゴシック" panose="020B0609070205080204" pitchFamily="49" charset="-128"/>
                <a:cs typeface="ＭＳ Ｐゴシック" pitchFamily="50" charset="-128"/>
              </a:rPr>
              <a:t>横ばい</a:t>
            </a:r>
            <a:endParaRPr lang="en-US" altLang="ja-JP" sz="1600" dirty="0" smtClean="0">
              <a:latin typeface="ＭＳ ゴシック" panose="020B0609070205080204" pitchFamily="49" charset="-128"/>
              <a:ea typeface="ＭＳ ゴシック" panose="020B0609070205080204" pitchFamily="49" charset="-128"/>
              <a:cs typeface="ＭＳ Ｐゴシック" pitchFamily="50" charset="-128"/>
            </a:endParaRPr>
          </a:p>
          <a:p>
            <a:pPr marL="449263" lvl="1" fontAlgn="base">
              <a:spcBef>
                <a:spcPts val="600"/>
              </a:spcBef>
              <a:spcAft>
                <a:spcPct val="0"/>
              </a:spcAft>
            </a:pPr>
            <a:r>
              <a:rPr lang="ja-JP" altLang="en-US" sz="1600" dirty="0" smtClean="0">
                <a:latin typeface="ＭＳ ゴシック" panose="020B0609070205080204" pitchFamily="49" charset="-128"/>
                <a:ea typeface="ＭＳ ゴシック" panose="020B0609070205080204" pitchFamily="49" charset="-128"/>
                <a:cs typeface="ＭＳ Ｐゴシック" pitchFamily="50" charset="-128"/>
              </a:rPr>
              <a:t>・</a:t>
            </a:r>
            <a:r>
              <a:rPr lang="ja-JP" altLang="en-US" sz="1600" dirty="0">
                <a:latin typeface="ＭＳ ゴシック" panose="020B0609070205080204" pitchFamily="49" charset="-128"/>
                <a:ea typeface="ＭＳ ゴシック" panose="020B0609070205080204" pitchFamily="49" charset="-128"/>
                <a:cs typeface="ＭＳ Ｐゴシック" pitchFamily="50" charset="-128"/>
              </a:rPr>
              <a:t>平成</a:t>
            </a:r>
            <a:r>
              <a:rPr lang="en-US" altLang="ja-JP" sz="1600" dirty="0">
                <a:latin typeface="ＭＳ ゴシック" panose="020B0609070205080204" pitchFamily="49" charset="-128"/>
                <a:ea typeface="ＭＳ ゴシック" panose="020B0609070205080204" pitchFamily="49" charset="-128"/>
                <a:cs typeface="ＭＳ Ｐゴシック" pitchFamily="50" charset="-128"/>
              </a:rPr>
              <a:t>28</a:t>
            </a:r>
            <a:r>
              <a:rPr lang="ja-JP" altLang="en-US" sz="1600" dirty="0">
                <a:latin typeface="ＭＳ ゴシック" panose="020B0609070205080204" pitchFamily="49" charset="-128"/>
                <a:ea typeface="ＭＳ ゴシック" panose="020B0609070205080204" pitchFamily="49" charset="-128"/>
                <a:cs typeface="ＭＳ Ｐゴシック" pitchFamily="50" charset="-128"/>
              </a:rPr>
              <a:t>年度の自動車の流動量は、全機関</a:t>
            </a:r>
            <a:r>
              <a:rPr lang="ja-JP" altLang="en-US" sz="1600" dirty="0" smtClean="0">
                <a:latin typeface="ＭＳ ゴシック" panose="020B0609070205080204" pitchFamily="49" charset="-128"/>
                <a:ea typeface="ＭＳ ゴシック" panose="020B0609070205080204" pitchFamily="49" charset="-128"/>
                <a:cs typeface="ＭＳ Ｐゴシック" pitchFamily="50" charset="-128"/>
              </a:rPr>
              <a:t>の</a:t>
            </a:r>
            <a:r>
              <a:rPr lang="en-US" altLang="ja-JP" sz="1600" dirty="0" smtClean="0">
                <a:latin typeface="ＭＳ ゴシック" panose="020B0609070205080204" pitchFamily="49" charset="-128"/>
                <a:ea typeface="ＭＳ ゴシック" panose="020B0609070205080204" pitchFamily="49" charset="-128"/>
                <a:cs typeface="ＭＳ Ｐゴシック" pitchFamily="50" charset="-128"/>
              </a:rPr>
              <a:t>1</a:t>
            </a:r>
            <a:r>
              <a:rPr lang="ja-JP" altLang="en-US" sz="1600" dirty="0" smtClean="0">
                <a:latin typeface="ＭＳ ゴシック" panose="020B0609070205080204" pitchFamily="49" charset="-128"/>
                <a:ea typeface="ＭＳ ゴシック" panose="020B0609070205080204" pitchFamily="49" charset="-128"/>
                <a:cs typeface="ＭＳ Ｐゴシック" pitchFamily="50" charset="-128"/>
              </a:rPr>
              <a:t>割</a:t>
            </a:r>
            <a:r>
              <a:rPr lang="ja-JP" altLang="en-US" sz="1600" dirty="0">
                <a:latin typeface="ＭＳ ゴシック" panose="020B0609070205080204" pitchFamily="49" charset="-128"/>
                <a:ea typeface="ＭＳ ゴシック" panose="020B0609070205080204" pitchFamily="49" charset="-128"/>
                <a:cs typeface="ＭＳ Ｐゴシック" pitchFamily="50" charset="-128"/>
              </a:rPr>
              <a:t>を占め</a:t>
            </a:r>
            <a:r>
              <a:rPr lang="ja-JP" altLang="en-US" sz="1600" dirty="0" smtClean="0">
                <a:latin typeface="ＭＳ ゴシック" panose="020B0609070205080204" pitchFamily="49" charset="-128"/>
                <a:ea typeface="ＭＳ ゴシック" panose="020B0609070205080204" pitchFamily="49" charset="-128"/>
                <a:cs typeface="ＭＳ Ｐゴシック" pitchFamily="50" charset="-128"/>
              </a:rPr>
              <a:t>、営業用バス（乗合）が</a:t>
            </a:r>
            <a:r>
              <a:rPr lang="en-US" altLang="ja-JP" sz="1600" dirty="0" smtClean="0">
                <a:latin typeface="ＭＳ ゴシック" panose="020B0609070205080204" pitchFamily="49" charset="-128"/>
                <a:ea typeface="ＭＳ ゴシック" panose="020B0609070205080204" pitchFamily="49" charset="-128"/>
                <a:cs typeface="ＭＳ Ｐゴシック" pitchFamily="50" charset="-128"/>
              </a:rPr>
              <a:t>7</a:t>
            </a:r>
            <a:r>
              <a:rPr lang="ja-JP" altLang="en-US" sz="1600" dirty="0" smtClean="0">
                <a:latin typeface="ＭＳ ゴシック" panose="020B0609070205080204" pitchFamily="49" charset="-128"/>
                <a:ea typeface="ＭＳ ゴシック" panose="020B0609070205080204" pitchFamily="49" charset="-128"/>
                <a:cs typeface="ＭＳ Ｐゴシック" pitchFamily="50" charset="-128"/>
              </a:rPr>
              <a:t>割</a:t>
            </a:r>
            <a:r>
              <a:rPr lang="ja-JP" altLang="en-US" sz="1600" dirty="0">
                <a:latin typeface="ＭＳ ゴシック" panose="020B0609070205080204" pitchFamily="49" charset="-128"/>
                <a:ea typeface="ＭＳ ゴシック" panose="020B0609070205080204" pitchFamily="49" charset="-128"/>
                <a:cs typeface="ＭＳ Ｐゴシック" pitchFamily="50" charset="-128"/>
              </a:rPr>
              <a:t>を占める</a:t>
            </a:r>
            <a:endParaRPr lang="en-US" altLang="ja-JP" sz="1600" dirty="0">
              <a:latin typeface="ＭＳ ゴシック" panose="020B0609070205080204" pitchFamily="49" charset="-128"/>
              <a:ea typeface="ＭＳ ゴシック" panose="020B0609070205080204" pitchFamily="49" charset="-128"/>
              <a:cs typeface="ＭＳ Ｐゴシック" pitchFamily="50" charset="-128"/>
            </a:endParaRPr>
          </a:p>
          <a:p>
            <a:pPr marL="449263" lvl="1" fontAlgn="base">
              <a:spcBef>
                <a:spcPts val="600"/>
              </a:spcBef>
              <a:spcAft>
                <a:spcPct val="0"/>
              </a:spcAft>
            </a:pPr>
            <a:endParaRPr lang="en-US" altLang="ja-JP" sz="1600" dirty="0" smtClean="0">
              <a:latin typeface="ＭＳ ゴシック" panose="020B0609070205080204" pitchFamily="49" charset="-128"/>
              <a:ea typeface="ＭＳ ゴシック" panose="020B0609070205080204" pitchFamily="49" charset="-128"/>
              <a:cs typeface="ＭＳ Ｐゴシック" pitchFamily="50" charset="-128"/>
            </a:endParaRPr>
          </a:p>
        </p:txBody>
      </p:sp>
      <p:sp>
        <p:nvSpPr>
          <p:cNvPr id="18" name="テキスト ボックス 17"/>
          <p:cNvSpPr txBox="1"/>
          <p:nvPr/>
        </p:nvSpPr>
        <p:spPr>
          <a:xfrm>
            <a:off x="3275856" y="6569738"/>
            <a:ext cx="3096344" cy="246221"/>
          </a:xfrm>
          <a:prstGeom prst="rect">
            <a:avLst/>
          </a:prstGeom>
          <a:noFill/>
        </p:spPr>
        <p:txBody>
          <a:bodyPr wrap="square" rtlCol="0">
            <a:spAutoFit/>
          </a:bodyPr>
          <a:lstStyle/>
          <a:p>
            <a:pPr algn="r"/>
            <a:r>
              <a:rPr lang="ja-JP" altLang="en-US" sz="1000" dirty="0" smtClean="0"/>
              <a:t>旅客地域流動調査（国土交通省）をもとに大阪府作成</a:t>
            </a:r>
            <a:endParaRPr lang="ja-JP" altLang="ja-JP" sz="1000" dirty="0"/>
          </a:p>
        </p:txBody>
      </p:sp>
      <p:pic>
        <p:nvPicPr>
          <p:cNvPr id="2055" name="Picture 7"/>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4992" y="1844824"/>
            <a:ext cx="4536000" cy="23594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6" name="Picture 8"/>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284504" y="1881390"/>
            <a:ext cx="4860000" cy="24680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9" name="Picture 11"/>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971928" y="4554897"/>
            <a:ext cx="2952000" cy="23284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3" name="テキスト ボックス 22"/>
          <p:cNvSpPr txBox="1"/>
          <p:nvPr/>
        </p:nvSpPr>
        <p:spPr>
          <a:xfrm>
            <a:off x="683568" y="4293096"/>
            <a:ext cx="3600399" cy="307777"/>
          </a:xfrm>
          <a:prstGeom prst="rect">
            <a:avLst/>
          </a:prstGeom>
          <a:noFill/>
        </p:spPr>
        <p:txBody>
          <a:bodyPr wrap="square" rtlCol="0">
            <a:spAutoFit/>
          </a:bodyPr>
          <a:lstStyle/>
          <a:p>
            <a:pPr algn="ctr"/>
            <a:r>
              <a:rPr lang="ja-JP" altLang="en-US" sz="1400" dirty="0" smtClean="0"/>
              <a:t>＜平成</a:t>
            </a:r>
            <a:r>
              <a:rPr lang="en-US" altLang="ja-JP" sz="1400" dirty="0" smtClean="0"/>
              <a:t>28</a:t>
            </a:r>
            <a:r>
              <a:rPr lang="ja-JP" altLang="en-US" sz="1400" dirty="0" smtClean="0"/>
              <a:t>年度の輸送機関別分担率＞</a:t>
            </a:r>
            <a:endParaRPr lang="en-US" altLang="ja-JP" sz="1400" dirty="0" smtClean="0"/>
          </a:p>
        </p:txBody>
      </p:sp>
      <p:sp>
        <p:nvSpPr>
          <p:cNvPr id="24" name="テキスト ボックス 23"/>
          <p:cNvSpPr txBox="1"/>
          <p:nvPr/>
        </p:nvSpPr>
        <p:spPr>
          <a:xfrm>
            <a:off x="5148064" y="4365104"/>
            <a:ext cx="3600399" cy="307777"/>
          </a:xfrm>
          <a:prstGeom prst="rect">
            <a:avLst/>
          </a:prstGeom>
          <a:noFill/>
        </p:spPr>
        <p:txBody>
          <a:bodyPr wrap="square" rtlCol="0">
            <a:spAutoFit/>
          </a:bodyPr>
          <a:lstStyle/>
          <a:p>
            <a:pPr algn="ctr"/>
            <a:r>
              <a:rPr lang="ja-JP" altLang="en-US" sz="1400" dirty="0" smtClean="0"/>
              <a:t>＜平成</a:t>
            </a:r>
            <a:r>
              <a:rPr lang="en-US" altLang="ja-JP" sz="1400" dirty="0" smtClean="0"/>
              <a:t>28</a:t>
            </a:r>
            <a:r>
              <a:rPr lang="ja-JP" altLang="en-US" sz="1400" dirty="0" smtClean="0"/>
              <a:t>年度の自動車種類別割合＞</a:t>
            </a:r>
            <a:endParaRPr lang="en-US" altLang="ja-JP" sz="1400" dirty="0" smtClean="0"/>
          </a:p>
        </p:txBody>
      </p:sp>
      <p:pic>
        <p:nvPicPr>
          <p:cNvPr id="3074" name="Picture 2"/>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4608536" y="4479997"/>
            <a:ext cx="4788000" cy="23874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0957527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160264" y="1436470"/>
            <a:ext cx="4752000" cy="23537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6" name="直線コネクタ 5"/>
          <p:cNvCxnSpPr/>
          <p:nvPr/>
        </p:nvCxnSpPr>
        <p:spPr>
          <a:xfrm>
            <a:off x="323528" y="620688"/>
            <a:ext cx="8532440"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8" name="テキスト ボックス 7"/>
          <p:cNvSpPr txBox="1"/>
          <p:nvPr/>
        </p:nvSpPr>
        <p:spPr>
          <a:xfrm>
            <a:off x="1151566" y="92264"/>
            <a:ext cx="6847790" cy="461665"/>
          </a:xfrm>
          <a:prstGeom prst="rect">
            <a:avLst/>
          </a:prstGeom>
          <a:noFill/>
        </p:spPr>
        <p:txBody>
          <a:bodyPr wrap="square" rtlCol="0">
            <a:spAutoFit/>
          </a:bodyPr>
          <a:lstStyle/>
          <a:p>
            <a:pPr algn="ctr"/>
            <a:r>
              <a:rPr kumimoji="1" lang="ja-JP" altLang="en-US" sz="2400" dirty="0" smtClean="0"/>
              <a:t>経済活動等の状況</a:t>
            </a:r>
            <a:endParaRPr kumimoji="1" lang="ja-JP" altLang="en-US" sz="2400" dirty="0"/>
          </a:p>
        </p:txBody>
      </p:sp>
      <p:sp>
        <p:nvSpPr>
          <p:cNvPr id="3" name="スライド番号プレースホルダー 2"/>
          <p:cNvSpPr>
            <a:spLocks noGrp="1"/>
          </p:cNvSpPr>
          <p:nvPr>
            <p:ph type="sldNum" sz="quarter" idx="12"/>
          </p:nvPr>
        </p:nvSpPr>
        <p:spPr>
          <a:xfrm>
            <a:off x="8738120" y="6453336"/>
            <a:ext cx="370384" cy="365125"/>
          </a:xfrm>
        </p:spPr>
        <p:txBody>
          <a:bodyPr/>
          <a:lstStyle/>
          <a:p>
            <a:fld id="{DE2F8A21-8B7F-4E81-A1D6-B63D9660F4C6}" type="slidenum">
              <a:rPr kumimoji="1" lang="ja-JP" altLang="en-US" smtClean="0"/>
              <a:pPr/>
              <a:t>20</a:t>
            </a:fld>
            <a:endParaRPr kumimoji="1" lang="ja-JP" altLang="en-US"/>
          </a:p>
        </p:txBody>
      </p:sp>
      <p:sp>
        <p:nvSpPr>
          <p:cNvPr id="10" name="テキスト ボックス 9"/>
          <p:cNvSpPr txBox="1"/>
          <p:nvPr/>
        </p:nvSpPr>
        <p:spPr>
          <a:xfrm>
            <a:off x="35496" y="92264"/>
            <a:ext cx="1872208" cy="461665"/>
          </a:xfrm>
          <a:prstGeom prst="rect">
            <a:avLst/>
          </a:prstGeom>
          <a:noFill/>
        </p:spPr>
        <p:txBody>
          <a:bodyPr wrap="square" rtlCol="0">
            <a:spAutoFit/>
          </a:bodyPr>
          <a:lstStyle/>
          <a:p>
            <a:r>
              <a:rPr lang="en-US" altLang="ja-JP" sz="2400" dirty="0" smtClean="0"/>
              <a:t>【</a:t>
            </a:r>
            <a:r>
              <a:rPr lang="ja-JP" altLang="en-US" sz="2400" dirty="0" smtClean="0"/>
              <a:t>参考資料</a:t>
            </a:r>
            <a:r>
              <a:rPr lang="en-US" altLang="ja-JP" sz="2400" dirty="0" smtClean="0"/>
              <a:t>】</a:t>
            </a:r>
            <a:endParaRPr kumimoji="1" lang="ja-JP" altLang="en-US" sz="2400" dirty="0"/>
          </a:p>
        </p:txBody>
      </p:sp>
      <p:sp>
        <p:nvSpPr>
          <p:cNvPr id="13" name="AutoShape 8"/>
          <p:cNvSpPr>
            <a:spLocks noChangeArrowheads="1"/>
          </p:cNvSpPr>
          <p:nvPr/>
        </p:nvSpPr>
        <p:spPr bwMode="auto">
          <a:xfrm>
            <a:off x="-36512" y="644238"/>
            <a:ext cx="8784976" cy="840546"/>
          </a:xfrm>
          <a:prstGeom prst="rect">
            <a:avLst/>
          </a:prstGeom>
          <a:noFill/>
          <a:ln>
            <a:noFill/>
          </a:ln>
        </p:spPr>
        <p:txBody>
          <a:bodyPr vert="horz" wrap="square" lIns="9360" tIns="8890" rIns="9360" bIns="8890" numCol="1" anchor="t" anchorCtr="0" compatLnSpc="1">
            <a:prstTxWarp prst="textNoShape">
              <a:avLst/>
            </a:prstTxWarp>
          </a:bodyPr>
          <a:lstStyle/>
          <a:p>
            <a:pPr marL="6350" lvl="1" fontAlgn="base">
              <a:spcBef>
                <a:spcPct val="0"/>
              </a:spcBef>
              <a:spcAft>
                <a:spcPct val="0"/>
              </a:spcAft>
            </a:pPr>
            <a:r>
              <a:rPr lang="ja-JP" altLang="en-US" sz="1600" b="1" dirty="0" smtClean="0">
                <a:latin typeface="ＭＳ ゴシック" panose="020B0609070205080204" pitchFamily="49" charset="-128"/>
                <a:ea typeface="ＭＳ ゴシック" panose="020B0609070205080204" pitchFamily="49" charset="-128"/>
                <a:cs typeface="ＭＳ Ｐゴシック" pitchFamily="50" charset="-128"/>
              </a:rPr>
              <a:t>（５）貨物地域流動量と実質経済成長率の</a:t>
            </a:r>
            <a:r>
              <a:rPr lang="ja-JP" altLang="en-US" sz="1600" b="1" dirty="0">
                <a:latin typeface="ＭＳ ゴシック" panose="020B0609070205080204" pitchFamily="49" charset="-128"/>
                <a:ea typeface="ＭＳ ゴシック" panose="020B0609070205080204" pitchFamily="49" charset="-128"/>
                <a:cs typeface="ＭＳ Ｐゴシック" pitchFamily="50" charset="-128"/>
              </a:rPr>
              <a:t>推移</a:t>
            </a:r>
          </a:p>
          <a:p>
            <a:pPr marL="449263" lvl="1" fontAlgn="base">
              <a:spcBef>
                <a:spcPct val="0"/>
              </a:spcBef>
              <a:spcAft>
                <a:spcPct val="0"/>
              </a:spcAft>
            </a:pPr>
            <a:r>
              <a:rPr lang="ja-JP" altLang="en-US" sz="1600" dirty="0">
                <a:latin typeface="ＭＳ ゴシック" panose="020B0609070205080204" pitchFamily="49" charset="-128"/>
                <a:ea typeface="ＭＳ ゴシック" panose="020B0609070205080204" pitchFamily="49" charset="-128"/>
                <a:cs typeface="ＭＳ Ｐゴシック" pitchFamily="50" charset="-128"/>
              </a:rPr>
              <a:t>大阪府内全機関の貨物</a:t>
            </a:r>
            <a:r>
              <a:rPr lang="ja-JP" altLang="en-US" sz="1600" dirty="0" smtClean="0">
                <a:latin typeface="ＭＳ ゴシック" panose="020B0609070205080204" pitchFamily="49" charset="-128"/>
                <a:ea typeface="ＭＳ ゴシック" panose="020B0609070205080204" pitchFamily="49" charset="-128"/>
                <a:cs typeface="ＭＳ Ｐゴシック" pitchFamily="50" charset="-128"/>
              </a:rPr>
              <a:t>の全流動量と大阪府の実質経済成長率は、平成</a:t>
            </a:r>
            <a:r>
              <a:rPr lang="en-US" altLang="ja-JP" sz="1600" dirty="0" smtClean="0">
                <a:latin typeface="ＭＳ ゴシック" panose="020B0609070205080204" pitchFamily="49" charset="-128"/>
                <a:ea typeface="ＭＳ ゴシック" panose="020B0609070205080204" pitchFamily="49" charset="-128"/>
                <a:cs typeface="ＭＳ Ｐゴシック" pitchFamily="50" charset="-128"/>
              </a:rPr>
              <a:t>23</a:t>
            </a:r>
            <a:r>
              <a:rPr lang="ja-JP" altLang="en-US" sz="1600" dirty="0" smtClean="0">
                <a:latin typeface="ＭＳ ゴシック" panose="020B0609070205080204" pitchFamily="49" charset="-128"/>
                <a:ea typeface="ＭＳ ゴシック" panose="020B0609070205080204" pitchFamily="49" charset="-128"/>
                <a:cs typeface="ＭＳ Ｐゴシック" pitchFamily="50" charset="-128"/>
              </a:rPr>
              <a:t>年度以降、増減を繰り返し、概ね同じような傾向が見られる</a:t>
            </a:r>
            <a:endParaRPr lang="en-US" altLang="ja-JP" sz="1600" dirty="0" smtClean="0">
              <a:latin typeface="ＭＳ ゴシック" panose="020B0609070205080204" pitchFamily="49" charset="-128"/>
              <a:ea typeface="ＭＳ ゴシック" panose="020B0609070205080204" pitchFamily="49" charset="-128"/>
              <a:cs typeface="ＭＳ Ｐゴシック" pitchFamily="50" charset="-128"/>
            </a:endParaRPr>
          </a:p>
        </p:txBody>
      </p:sp>
      <p:pic>
        <p:nvPicPr>
          <p:cNvPr id="1027"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196256" y="4415213"/>
            <a:ext cx="4680000" cy="23261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5" name="AutoShape 8"/>
          <p:cNvSpPr>
            <a:spLocks noChangeArrowheads="1"/>
          </p:cNvSpPr>
          <p:nvPr/>
        </p:nvSpPr>
        <p:spPr bwMode="auto">
          <a:xfrm>
            <a:off x="-36512" y="3884598"/>
            <a:ext cx="8892480" cy="840546"/>
          </a:xfrm>
          <a:prstGeom prst="rect">
            <a:avLst/>
          </a:prstGeom>
          <a:noFill/>
          <a:ln>
            <a:noFill/>
          </a:ln>
        </p:spPr>
        <p:txBody>
          <a:bodyPr vert="horz" wrap="square" lIns="9360" tIns="8890" rIns="9360" bIns="8890" numCol="1" anchor="t" anchorCtr="0" compatLnSpc="1">
            <a:prstTxWarp prst="textNoShape">
              <a:avLst/>
            </a:prstTxWarp>
          </a:bodyPr>
          <a:lstStyle/>
          <a:p>
            <a:pPr marL="6350" lvl="1" fontAlgn="base">
              <a:spcBef>
                <a:spcPct val="0"/>
              </a:spcBef>
              <a:spcAft>
                <a:spcPct val="0"/>
              </a:spcAft>
            </a:pPr>
            <a:r>
              <a:rPr lang="ja-JP" altLang="en-US" sz="1600" b="1" dirty="0" smtClean="0">
                <a:latin typeface="ＭＳ ゴシック" panose="020B0609070205080204" pitchFamily="49" charset="-128"/>
                <a:ea typeface="ＭＳ ゴシック" panose="020B0609070205080204" pitchFamily="49" charset="-128"/>
                <a:cs typeface="ＭＳ Ｐゴシック" pitchFamily="50" charset="-128"/>
              </a:rPr>
              <a:t>（６）自動車の貨物輸送量（輸送トン数）と実質経済成長率の</a:t>
            </a:r>
            <a:r>
              <a:rPr lang="ja-JP" altLang="en-US" sz="1600" b="1" dirty="0">
                <a:latin typeface="ＭＳ ゴシック" panose="020B0609070205080204" pitchFamily="49" charset="-128"/>
                <a:ea typeface="ＭＳ ゴシック" panose="020B0609070205080204" pitchFamily="49" charset="-128"/>
                <a:cs typeface="ＭＳ Ｐゴシック" pitchFamily="50" charset="-128"/>
              </a:rPr>
              <a:t>推移</a:t>
            </a:r>
          </a:p>
          <a:p>
            <a:pPr marL="449263" lvl="1" fontAlgn="base">
              <a:spcBef>
                <a:spcPct val="0"/>
              </a:spcBef>
              <a:spcAft>
                <a:spcPct val="0"/>
              </a:spcAft>
            </a:pPr>
            <a:r>
              <a:rPr lang="ja-JP" altLang="en-US" sz="1600" dirty="0">
                <a:latin typeface="ＭＳ ゴシック" panose="020B0609070205080204" pitchFamily="49" charset="-128"/>
                <a:ea typeface="ＭＳ ゴシック" panose="020B0609070205080204" pitchFamily="49" charset="-128"/>
                <a:cs typeface="ＭＳ Ｐゴシック" pitchFamily="50" charset="-128"/>
              </a:rPr>
              <a:t>大阪</a:t>
            </a:r>
            <a:r>
              <a:rPr lang="ja-JP" altLang="en-US" sz="1600" dirty="0" smtClean="0">
                <a:latin typeface="ＭＳ ゴシック" panose="020B0609070205080204" pitchFamily="49" charset="-128"/>
                <a:ea typeface="ＭＳ ゴシック" panose="020B0609070205080204" pitchFamily="49" charset="-128"/>
                <a:cs typeface="ＭＳ Ｐゴシック" pitchFamily="50" charset="-128"/>
              </a:rPr>
              <a:t>府内の自動車輸送トン数と大阪府の実質経済成長率は、平成</a:t>
            </a:r>
            <a:r>
              <a:rPr lang="en-US" altLang="ja-JP" sz="1600" dirty="0" smtClean="0">
                <a:latin typeface="ＭＳ ゴシック" panose="020B0609070205080204" pitchFamily="49" charset="-128"/>
                <a:ea typeface="ＭＳ ゴシック" panose="020B0609070205080204" pitchFamily="49" charset="-128"/>
                <a:cs typeface="ＭＳ Ｐゴシック" pitchFamily="50" charset="-128"/>
              </a:rPr>
              <a:t>24</a:t>
            </a:r>
            <a:r>
              <a:rPr lang="ja-JP" altLang="en-US" sz="1600" dirty="0" smtClean="0">
                <a:latin typeface="ＭＳ ゴシック" panose="020B0609070205080204" pitchFamily="49" charset="-128"/>
                <a:ea typeface="ＭＳ ゴシック" panose="020B0609070205080204" pitchFamily="49" charset="-128"/>
                <a:cs typeface="ＭＳ Ｐゴシック" pitchFamily="50" charset="-128"/>
              </a:rPr>
              <a:t>年度以降、増減を繰り返している</a:t>
            </a:r>
            <a:endParaRPr lang="ja-JP" altLang="en-US" sz="1600" dirty="0">
              <a:latin typeface="ＭＳ ゴシック" panose="020B0609070205080204" pitchFamily="49" charset="-128"/>
              <a:ea typeface="ＭＳ ゴシック" panose="020B0609070205080204" pitchFamily="49" charset="-128"/>
              <a:cs typeface="ＭＳ Ｐゴシック" pitchFamily="50" charset="-128"/>
            </a:endParaRPr>
          </a:p>
          <a:p>
            <a:pPr marL="6350" marR="0" lvl="1" defTabSz="914400" rtl="0" eaLnBrk="1" fontAlgn="base" latinLnBrk="0" hangingPunct="1">
              <a:lnSpc>
                <a:spcPct val="100000"/>
              </a:lnSpc>
              <a:spcBef>
                <a:spcPct val="0"/>
              </a:spcBef>
              <a:spcAft>
                <a:spcPct val="0"/>
              </a:spcAft>
              <a:buClrTx/>
              <a:buSzTx/>
              <a:buFontTx/>
              <a:buNone/>
              <a:tabLst/>
            </a:pPr>
            <a:endParaRPr lang="en-US" altLang="ja-JP" sz="1600" dirty="0" smtClean="0">
              <a:latin typeface="ＭＳ ゴシック" panose="020B0609070205080204" pitchFamily="49" charset="-128"/>
              <a:ea typeface="ＭＳ ゴシック" panose="020B0609070205080204" pitchFamily="49" charset="-128"/>
              <a:cs typeface="ＭＳ Ｐゴシック" pitchFamily="50" charset="-128"/>
            </a:endParaRPr>
          </a:p>
        </p:txBody>
      </p:sp>
      <p:sp>
        <p:nvSpPr>
          <p:cNvPr id="16" name="テキスト ボックス 15"/>
          <p:cNvSpPr txBox="1"/>
          <p:nvPr/>
        </p:nvSpPr>
        <p:spPr>
          <a:xfrm>
            <a:off x="6912264" y="2924944"/>
            <a:ext cx="2180936" cy="553998"/>
          </a:xfrm>
          <a:prstGeom prst="rect">
            <a:avLst/>
          </a:prstGeom>
          <a:noFill/>
        </p:spPr>
        <p:txBody>
          <a:bodyPr wrap="square" rtlCol="0">
            <a:spAutoFit/>
          </a:bodyPr>
          <a:lstStyle/>
          <a:p>
            <a:r>
              <a:rPr lang="ja-JP" altLang="en-US" sz="1000" dirty="0"/>
              <a:t>・</a:t>
            </a:r>
            <a:r>
              <a:rPr lang="ja-JP" altLang="en-US" sz="1000" dirty="0" smtClean="0"/>
              <a:t>貨物</a:t>
            </a:r>
            <a:r>
              <a:rPr lang="ja-JP" altLang="en-US" sz="1000" dirty="0"/>
              <a:t>地域流動調査（国土交通省）</a:t>
            </a:r>
            <a:endParaRPr lang="en-US" altLang="ja-JP" sz="1000" dirty="0"/>
          </a:p>
          <a:p>
            <a:r>
              <a:rPr lang="ja-JP" altLang="en-US" sz="1000" dirty="0" smtClean="0"/>
              <a:t>・平成</a:t>
            </a:r>
            <a:r>
              <a:rPr lang="en-US" altLang="ja-JP" sz="1000" dirty="0" smtClean="0"/>
              <a:t>27</a:t>
            </a:r>
            <a:r>
              <a:rPr lang="ja-JP" altLang="en-US" sz="1000" dirty="0" smtClean="0"/>
              <a:t>年度大阪府民経済計算</a:t>
            </a:r>
            <a:endParaRPr lang="en-US" altLang="ja-JP" sz="1000" dirty="0" smtClean="0"/>
          </a:p>
          <a:p>
            <a:r>
              <a:rPr lang="ja-JP" altLang="en-US" sz="1000" dirty="0" smtClean="0"/>
              <a:t>をもとに大阪府作成</a:t>
            </a:r>
            <a:endParaRPr lang="ja-JP" altLang="ja-JP" sz="1000" dirty="0"/>
          </a:p>
        </p:txBody>
      </p:sp>
      <p:sp>
        <p:nvSpPr>
          <p:cNvPr id="17" name="テキスト ボックス 16"/>
          <p:cNvSpPr txBox="1"/>
          <p:nvPr/>
        </p:nvSpPr>
        <p:spPr>
          <a:xfrm>
            <a:off x="6927288" y="5961474"/>
            <a:ext cx="2181216" cy="553998"/>
          </a:xfrm>
          <a:prstGeom prst="rect">
            <a:avLst/>
          </a:prstGeom>
          <a:noFill/>
        </p:spPr>
        <p:txBody>
          <a:bodyPr wrap="square" rtlCol="0">
            <a:spAutoFit/>
          </a:bodyPr>
          <a:lstStyle/>
          <a:p>
            <a:r>
              <a:rPr lang="ja-JP" altLang="en-US" sz="1000" dirty="0" smtClean="0"/>
              <a:t>・自動車輸送統計年報（</a:t>
            </a:r>
            <a:r>
              <a:rPr lang="ja-JP" altLang="en-US" sz="1000" dirty="0"/>
              <a:t>国土交通省）</a:t>
            </a:r>
            <a:endParaRPr lang="en-US" altLang="ja-JP" sz="1000" dirty="0"/>
          </a:p>
          <a:p>
            <a:r>
              <a:rPr lang="ja-JP" altLang="en-US" sz="1000" dirty="0" smtClean="0"/>
              <a:t>・平成</a:t>
            </a:r>
            <a:r>
              <a:rPr lang="en-US" altLang="ja-JP" sz="1000" dirty="0" smtClean="0"/>
              <a:t>27</a:t>
            </a:r>
            <a:r>
              <a:rPr lang="ja-JP" altLang="en-US" sz="1000" dirty="0" smtClean="0"/>
              <a:t>年度大阪府民経済計算</a:t>
            </a:r>
            <a:endParaRPr lang="en-US" altLang="ja-JP" sz="1000" dirty="0" smtClean="0"/>
          </a:p>
          <a:p>
            <a:r>
              <a:rPr lang="ja-JP" altLang="en-US" sz="1000" dirty="0" smtClean="0"/>
              <a:t>をもとに大阪府作成</a:t>
            </a:r>
            <a:endParaRPr lang="ja-JP" altLang="ja-JP" sz="1000" dirty="0"/>
          </a:p>
        </p:txBody>
      </p:sp>
      <p:sp>
        <p:nvSpPr>
          <p:cNvPr id="18" name="テキスト ボックス 17"/>
          <p:cNvSpPr txBox="1"/>
          <p:nvPr/>
        </p:nvSpPr>
        <p:spPr>
          <a:xfrm>
            <a:off x="6804512" y="5107250"/>
            <a:ext cx="2376000" cy="553998"/>
          </a:xfrm>
          <a:prstGeom prst="rect">
            <a:avLst/>
          </a:prstGeom>
          <a:noFill/>
        </p:spPr>
        <p:txBody>
          <a:bodyPr wrap="square" rtlCol="0">
            <a:spAutoFit/>
          </a:bodyPr>
          <a:lstStyle/>
          <a:p>
            <a:pPr marL="130175" indent="-130175"/>
            <a:r>
              <a:rPr lang="en-US" altLang="ja-JP" sz="1000" dirty="0" smtClean="0"/>
              <a:t>※</a:t>
            </a:r>
            <a:r>
              <a:rPr lang="ja-JP" altLang="en-US" sz="1000" dirty="0" smtClean="0"/>
              <a:t>自動車輸送トン数は、平成</a:t>
            </a:r>
            <a:r>
              <a:rPr lang="en-US" altLang="ja-JP" sz="1000" dirty="0" smtClean="0"/>
              <a:t>21</a:t>
            </a:r>
            <a:r>
              <a:rPr lang="ja-JP" altLang="en-US" sz="1000" dirty="0" err="1" smtClean="0"/>
              <a:t>、</a:t>
            </a:r>
            <a:r>
              <a:rPr lang="en-US" altLang="ja-JP" sz="1000" dirty="0" smtClean="0"/>
              <a:t>22</a:t>
            </a:r>
            <a:r>
              <a:rPr lang="ja-JP" altLang="en-US" sz="1000" dirty="0" smtClean="0"/>
              <a:t>年度は特種用途車を除く。平成</a:t>
            </a:r>
            <a:r>
              <a:rPr lang="en-US" altLang="ja-JP" sz="1000" dirty="0" smtClean="0"/>
              <a:t>23</a:t>
            </a:r>
            <a:r>
              <a:rPr lang="ja-JP" altLang="en-US" sz="1000" dirty="0" smtClean="0"/>
              <a:t>年度以降は自家用特種用途車を除く。</a:t>
            </a:r>
            <a:endParaRPr lang="ja-JP" altLang="ja-JP" sz="1000" dirty="0"/>
          </a:p>
        </p:txBody>
      </p:sp>
    </p:spTree>
    <p:extLst>
      <p:ext uri="{BB962C8B-B14F-4D97-AF65-F5344CB8AC3E}">
        <p14:creationId xmlns:p14="http://schemas.microsoft.com/office/powerpoint/2010/main" val="250999184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2"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160256" y="4487213"/>
            <a:ext cx="4716000" cy="23208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0"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052264" y="1268760"/>
            <a:ext cx="4824000" cy="24004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6" name="直線コネクタ 5"/>
          <p:cNvCxnSpPr/>
          <p:nvPr/>
        </p:nvCxnSpPr>
        <p:spPr>
          <a:xfrm>
            <a:off x="323528" y="620688"/>
            <a:ext cx="8532440"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8" name="テキスト ボックス 7"/>
          <p:cNvSpPr txBox="1"/>
          <p:nvPr/>
        </p:nvSpPr>
        <p:spPr>
          <a:xfrm>
            <a:off x="1151566" y="92264"/>
            <a:ext cx="6847790" cy="461665"/>
          </a:xfrm>
          <a:prstGeom prst="rect">
            <a:avLst/>
          </a:prstGeom>
          <a:noFill/>
        </p:spPr>
        <p:txBody>
          <a:bodyPr wrap="square" rtlCol="0">
            <a:spAutoFit/>
          </a:bodyPr>
          <a:lstStyle/>
          <a:p>
            <a:pPr algn="ctr"/>
            <a:r>
              <a:rPr kumimoji="1" lang="ja-JP" altLang="en-US" sz="2400" dirty="0" smtClean="0"/>
              <a:t>経済活動等の状況</a:t>
            </a:r>
            <a:endParaRPr kumimoji="1" lang="ja-JP" altLang="en-US" sz="2400" dirty="0"/>
          </a:p>
        </p:txBody>
      </p:sp>
      <p:sp>
        <p:nvSpPr>
          <p:cNvPr id="3" name="スライド番号プレースホルダー 2"/>
          <p:cNvSpPr>
            <a:spLocks noGrp="1"/>
          </p:cNvSpPr>
          <p:nvPr>
            <p:ph type="sldNum" sz="quarter" idx="12"/>
          </p:nvPr>
        </p:nvSpPr>
        <p:spPr>
          <a:xfrm>
            <a:off x="8738120" y="6453336"/>
            <a:ext cx="370384" cy="365125"/>
          </a:xfrm>
        </p:spPr>
        <p:txBody>
          <a:bodyPr/>
          <a:lstStyle/>
          <a:p>
            <a:fld id="{DE2F8A21-8B7F-4E81-A1D6-B63D9660F4C6}" type="slidenum">
              <a:rPr kumimoji="1" lang="ja-JP" altLang="en-US" smtClean="0"/>
              <a:pPr/>
              <a:t>21</a:t>
            </a:fld>
            <a:endParaRPr kumimoji="1" lang="ja-JP" altLang="en-US"/>
          </a:p>
        </p:txBody>
      </p:sp>
      <p:sp>
        <p:nvSpPr>
          <p:cNvPr id="10" name="テキスト ボックス 9"/>
          <p:cNvSpPr txBox="1"/>
          <p:nvPr/>
        </p:nvSpPr>
        <p:spPr>
          <a:xfrm>
            <a:off x="35496" y="92264"/>
            <a:ext cx="1872208" cy="461665"/>
          </a:xfrm>
          <a:prstGeom prst="rect">
            <a:avLst/>
          </a:prstGeom>
          <a:noFill/>
        </p:spPr>
        <p:txBody>
          <a:bodyPr wrap="square" rtlCol="0">
            <a:spAutoFit/>
          </a:bodyPr>
          <a:lstStyle/>
          <a:p>
            <a:r>
              <a:rPr lang="en-US" altLang="ja-JP" sz="2400" dirty="0" smtClean="0"/>
              <a:t>【</a:t>
            </a:r>
            <a:r>
              <a:rPr lang="ja-JP" altLang="en-US" sz="2400" dirty="0" smtClean="0"/>
              <a:t>参考資料</a:t>
            </a:r>
            <a:r>
              <a:rPr lang="en-US" altLang="ja-JP" sz="2400" dirty="0" smtClean="0"/>
              <a:t>】</a:t>
            </a:r>
            <a:endParaRPr kumimoji="1" lang="ja-JP" altLang="en-US" sz="2400" dirty="0"/>
          </a:p>
        </p:txBody>
      </p:sp>
      <p:sp>
        <p:nvSpPr>
          <p:cNvPr id="13" name="AutoShape 8"/>
          <p:cNvSpPr>
            <a:spLocks noChangeArrowheads="1"/>
          </p:cNvSpPr>
          <p:nvPr/>
        </p:nvSpPr>
        <p:spPr bwMode="auto">
          <a:xfrm>
            <a:off x="-36512" y="644238"/>
            <a:ext cx="8928992" cy="840546"/>
          </a:xfrm>
          <a:prstGeom prst="rect">
            <a:avLst/>
          </a:prstGeom>
          <a:noFill/>
          <a:ln>
            <a:noFill/>
          </a:ln>
        </p:spPr>
        <p:txBody>
          <a:bodyPr vert="horz" wrap="square" lIns="9360" tIns="8890" rIns="9360" bIns="8890" numCol="1" anchor="t" anchorCtr="0" compatLnSpc="1">
            <a:prstTxWarp prst="textNoShape">
              <a:avLst/>
            </a:prstTxWarp>
          </a:bodyPr>
          <a:lstStyle/>
          <a:p>
            <a:pPr marL="6350" lvl="1" fontAlgn="base">
              <a:spcBef>
                <a:spcPct val="0"/>
              </a:spcBef>
              <a:spcAft>
                <a:spcPct val="0"/>
              </a:spcAft>
            </a:pPr>
            <a:r>
              <a:rPr lang="ja-JP" altLang="en-US" sz="1600" b="1" dirty="0" smtClean="0">
                <a:latin typeface="ＭＳ ゴシック" panose="020B0609070205080204" pitchFamily="49" charset="-128"/>
                <a:ea typeface="ＭＳ ゴシック" panose="020B0609070205080204" pitchFamily="49" charset="-128"/>
                <a:cs typeface="ＭＳ Ｐゴシック" pitchFamily="50" charset="-128"/>
              </a:rPr>
              <a:t>（７）自動車の貨物輸送量（輸送トンキロ）と実質経済成長率の</a:t>
            </a:r>
            <a:r>
              <a:rPr lang="ja-JP" altLang="en-US" sz="1600" b="1" dirty="0">
                <a:latin typeface="ＭＳ ゴシック" panose="020B0609070205080204" pitchFamily="49" charset="-128"/>
                <a:ea typeface="ＭＳ ゴシック" panose="020B0609070205080204" pitchFamily="49" charset="-128"/>
                <a:cs typeface="ＭＳ Ｐゴシック" pitchFamily="50" charset="-128"/>
              </a:rPr>
              <a:t>推移</a:t>
            </a:r>
          </a:p>
          <a:p>
            <a:pPr marL="449263" lvl="1" fontAlgn="base">
              <a:spcBef>
                <a:spcPct val="0"/>
              </a:spcBef>
              <a:spcAft>
                <a:spcPct val="0"/>
              </a:spcAft>
            </a:pPr>
            <a:r>
              <a:rPr lang="ja-JP" altLang="en-US" sz="1600" dirty="0">
                <a:latin typeface="ＭＳ ゴシック" panose="020B0609070205080204" pitchFamily="49" charset="-128"/>
                <a:ea typeface="ＭＳ ゴシック" panose="020B0609070205080204" pitchFamily="49" charset="-128"/>
                <a:cs typeface="ＭＳ Ｐゴシック" pitchFamily="50" charset="-128"/>
              </a:rPr>
              <a:t>大阪</a:t>
            </a:r>
            <a:r>
              <a:rPr lang="ja-JP" altLang="en-US" sz="1600" dirty="0" smtClean="0">
                <a:latin typeface="ＭＳ ゴシック" panose="020B0609070205080204" pitchFamily="49" charset="-128"/>
                <a:ea typeface="ＭＳ ゴシック" panose="020B0609070205080204" pitchFamily="49" charset="-128"/>
                <a:cs typeface="ＭＳ Ｐゴシック" pitchFamily="50" charset="-128"/>
              </a:rPr>
              <a:t>府内の自動車輸送トンキロと大阪府の実質経済成長率は、連動した動きを示していない</a:t>
            </a:r>
            <a:endParaRPr lang="ja-JP" altLang="en-US" sz="1600" dirty="0">
              <a:latin typeface="ＭＳ ゴシック" panose="020B0609070205080204" pitchFamily="49" charset="-128"/>
              <a:ea typeface="ＭＳ ゴシック" panose="020B0609070205080204" pitchFamily="49" charset="-128"/>
              <a:cs typeface="ＭＳ Ｐゴシック" pitchFamily="50" charset="-128"/>
            </a:endParaRPr>
          </a:p>
          <a:p>
            <a:pPr marL="6350" marR="0" lvl="1" defTabSz="914400" rtl="0" eaLnBrk="1" fontAlgn="base" latinLnBrk="0" hangingPunct="1">
              <a:lnSpc>
                <a:spcPct val="100000"/>
              </a:lnSpc>
              <a:spcBef>
                <a:spcPct val="0"/>
              </a:spcBef>
              <a:spcAft>
                <a:spcPct val="0"/>
              </a:spcAft>
              <a:buClrTx/>
              <a:buSzTx/>
              <a:buFontTx/>
              <a:buNone/>
              <a:tabLst/>
            </a:pPr>
            <a:endParaRPr lang="en-US" altLang="ja-JP" sz="1600" dirty="0" smtClean="0">
              <a:latin typeface="ＭＳ ゴシック" panose="020B0609070205080204" pitchFamily="49" charset="-128"/>
              <a:ea typeface="ＭＳ ゴシック" panose="020B0609070205080204" pitchFamily="49" charset="-128"/>
              <a:cs typeface="ＭＳ Ｐゴシック" pitchFamily="50" charset="-128"/>
            </a:endParaRPr>
          </a:p>
        </p:txBody>
      </p:sp>
      <p:sp>
        <p:nvSpPr>
          <p:cNvPr id="14" name="テキスト ボックス 13"/>
          <p:cNvSpPr txBox="1"/>
          <p:nvPr/>
        </p:nvSpPr>
        <p:spPr>
          <a:xfrm>
            <a:off x="6876264" y="2564904"/>
            <a:ext cx="2232008" cy="553998"/>
          </a:xfrm>
          <a:prstGeom prst="rect">
            <a:avLst/>
          </a:prstGeom>
          <a:noFill/>
        </p:spPr>
        <p:txBody>
          <a:bodyPr wrap="square" rtlCol="0">
            <a:spAutoFit/>
          </a:bodyPr>
          <a:lstStyle/>
          <a:p>
            <a:r>
              <a:rPr lang="ja-JP" altLang="en-US" sz="1000" dirty="0" smtClean="0"/>
              <a:t>・自動車輸送統計年報（</a:t>
            </a:r>
            <a:r>
              <a:rPr lang="ja-JP" altLang="en-US" sz="1000" dirty="0"/>
              <a:t>国土交通省）</a:t>
            </a:r>
            <a:endParaRPr lang="en-US" altLang="ja-JP" sz="1000" dirty="0"/>
          </a:p>
          <a:p>
            <a:r>
              <a:rPr lang="ja-JP" altLang="en-US" sz="1000" dirty="0" smtClean="0"/>
              <a:t>・平成</a:t>
            </a:r>
            <a:r>
              <a:rPr lang="en-US" altLang="ja-JP" sz="1000" dirty="0" smtClean="0"/>
              <a:t>27</a:t>
            </a:r>
            <a:r>
              <a:rPr lang="ja-JP" altLang="en-US" sz="1000" dirty="0" smtClean="0"/>
              <a:t>年度大阪府民経済計算</a:t>
            </a:r>
            <a:endParaRPr lang="en-US" altLang="ja-JP" sz="1000" dirty="0" smtClean="0"/>
          </a:p>
          <a:p>
            <a:r>
              <a:rPr lang="ja-JP" altLang="en-US" sz="1000" dirty="0" smtClean="0"/>
              <a:t>をもとに大阪府作成</a:t>
            </a:r>
            <a:endParaRPr lang="ja-JP" altLang="ja-JP" sz="1000" dirty="0"/>
          </a:p>
        </p:txBody>
      </p:sp>
      <p:sp>
        <p:nvSpPr>
          <p:cNvPr id="15" name="AutoShape 8"/>
          <p:cNvSpPr>
            <a:spLocks noChangeArrowheads="1"/>
          </p:cNvSpPr>
          <p:nvPr/>
        </p:nvSpPr>
        <p:spPr bwMode="auto">
          <a:xfrm>
            <a:off x="-36512" y="3789040"/>
            <a:ext cx="8928992" cy="648072"/>
          </a:xfrm>
          <a:prstGeom prst="rect">
            <a:avLst/>
          </a:prstGeom>
          <a:noFill/>
          <a:ln>
            <a:noFill/>
          </a:ln>
        </p:spPr>
        <p:txBody>
          <a:bodyPr vert="horz" wrap="square" lIns="9360" tIns="8890" rIns="9360" bIns="8890" numCol="1" anchor="t" anchorCtr="0" compatLnSpc="1">
            <a:prstTxWarp prst="textNoShape">
              <a:avLst/>
            </a:prstTxWarp>
          </a:bodyPr>
          <a:lstStyle/>
          <a:p>
            <a:pPr marL="6350" lvl="1" fontAlgn="base">
              <a:spcBef>
                <a:spcPct val="0"/>
              </a:spcBef>
              <a:spcAft>
                <a:spcPct val="0"/>
              </a:spcAft>
            </a:pPr>
            <a:r>
              <a:rPr lang="ja-JP" altLang="en-US" sz="1600" b="1" dirty="0" smtClean="0">
                <a:latin typeface="ＭＳ ゴシック" panose="020B0609070205080204" pitchFamily="49" charset="-128"/>
                <a:ea typeface="ＭＳ ゴシック" panose="020B0609070205080204" pitchFamily="49" charset="-128"/>
                <a:cs typeface="ＭＳ Ｐゴシック" pitchFamily="50" charset="-128"/>
              </a:rPr>
              <a:t>（８）自動車走行量と実質経済成長率の</a:t>
            </a:r>
            <a:r>
              <a:rPr lang="ja-JP" altLang="en-US" sz="1600" b="1" dirty="0">
                <a:latin typeface="ＭＳ ゴシック" panose="020B0609070205080204" pitchFamily="49" charset="-128"/>
                <a:ea typeface="ＭＳ ゴシック" panose="020B0609070205080204" pitchFamily="49" charset="-128"/>
                <a:cs typeface="ＭＳ Ｐゴシック" pitchFamily="50" charset="-128"/>
              </a:rPr>
              <a:t>推移</a:t>
            </a:r>
          </a:p>
          <a:p>
            <a:pPr marL="449263" lvl="1" fontAlgn="base">
              <a:spcBef>
                <a:spcPct val="0"/>
              </a:spcBef>
              <a:spcAft>
                <a:spcPct val="0"/>
              </a:spcAft>
            </a:pPr>
            <a:r>
              <a:rPr lang="ja-JP" altLang="en-US" sz="1600" dirty="0" smtClean="0">
                <a:latin typeface="ＭＳ ゴシック" panose="020B0609070205080204" pitchFamily="49" charset="-128"/>
                <a:ea typeface="ＭＳ ゴシック" panose="020B0609070205080204" pitchFamily="49" charset="-128"/>
                <a:cs typeface="ＭＳ Ｐゴシック" pitchFamily="50" charset="-128"/>
              </a:rPr>
              <a:t>大阪府の実質経済成長率</a:t>
            </a:r>
            <a:r>
              <a:rPr lang="ja-JP" altLang="en-US" sz="1600" dirty="0">
                <a:latin typeface="ＭＳ ゴシック" panose="020B0609070205080204" pitchFamily="49" charset="-128"/>
                <a:ea typeface="ＭＳ ゴシック" panose="020B0609070205080204" pitchFamily="49" charset="-128"/>
                <a:cs typeface="ＭＳ Ｐゴシック" pitchFamily="50" charset="-128"/>
              </a:rPr>
              <a:t>は増減を繰り返しているが、自動車走行量（大阪府対策地域内</a:t>
            </a:r>
            <a:r>
              <a:rPr lang="ja-JP" altLang="en-US" sz="1600" dirty="0" smtClean="0">
                <a:latin typeface="ＭＳ ゴシック" panose="020B0609070205080204" pitchFamily="49" charset="-128"/>
                <a:ea typeface="ＭＳ ゴシック" panose="020B0609070205080204" pitchFamily="49" charset="-128"/>
                <a:cs typeface="ＭＳ Ｐゴシック" pitchFamily="50" charset="-128"/>
              </a:rPr>
              <a:t>）は低減傾向である</a:t>
            </a:r>
            <a:endParaRPr lang="en-US" altLang="ja-JP" sz="1600" dirty="0" smtClean="0">
              <a:latin typeface="ＭＳ ゴシック" panose="020B0609070205080204" pitchFamily="49" charset="-128"/>
              <a:ea typeface="ＭＳ ゴシック" panose="020B0609070205080204" pitchFamily="49" charset="-128"/>
              <a:cs typeface="ＭＳ Ｐゴシック" pitchFamily="50" charset="-128"/>
            </a:endParaRPr>
          </a:p>
        </p:txBody>
      </p:sp>
      <p:sp>
        <p:nvSpPr>
          <p:cNvPr id="16" name="テキスト ボックス 15"/>
          <p:cNvSpPr txBox="1"/>
          <p:nvPr/>
        </p:nvSpPr>
        <p:spPr>
          <a:xfrm>
            <a:off x="7020272" y="5877272"/>
            <a:ext cx="2016224" cy="553998"/>
          </a:xfrm>
          <a:prstGeom prst="rect">
            <a:avLst/>
          </a:prstGeom>
          <a:noFill/>
        </p:spPr>
        <p:txBody>
          <a:bodyPr wrap="square" rtlCol="0">
            <a:spAutoFit/>
          </a:bodyPr>
          <a:lstStyle/>
          <a:p>
            <a:r>
              <a:rPr lang="ja-JP" altLang="en-US" sz="1000" dirty="0" smtClean="0"/>
              <a:t>・平成</a:t>
            </a:r>
            <a:r>
              <a:rPr lang="en-US" altLang="ja-JP" sz="1000" dirty="0" smtClean="0"/>
              <a:t>27</a:t>
            </a:r>
            <a:r>
              <a:rPr lang="ja-JP" altLang="en-US" sz="1000" dirty="0" smtClean="0"/>
              <a:t>年度大阪府民経済計算</a:t>
            </a:r>
            <a:endParaRPr lang="en-US" altLang="ja-JP" sz="1000" dirty="0" smtClean="0"/>
          </a:p>
          <a:p>
            <a:r>
              <a:rPr lang="ja-JP" altLang="en-US" sz="1000" dirty="0" smtClean="0"/>
              <a:t>・大阪府資料</a:t>
            </a:r>
            <a:endParaRPr lang="en-US" altLang="ja-JP" sz="1000" dirty="0" smtClean="0"/>
          </a:p>
          <a:p>
            <a:r>
              <a:rPr lang="ja-JP" altLang="en-US" sz="1000" dirty="0" smtClean="0"/>
              <a:t>をもとに大阪府作成</a:t>
            </a:r>
            <a:endParaRPr lang="ja-JP" altLang="ja-JP" sz="1000" dirty="0"/>
          </a:p>
        </p:txBody>
      </p:sp>
      <p:sp>
        <p:nvSpPr>
          <p:cNvPr id="12" name="テキスト ボックス 11"/>
          <p:cNvSpPr txBox="1"/>
          <p:nvPr/>
        </p:nvSpPr>
        <p:spPr>
          <a:xfrm>
            <a:off x="6660232" y="1866890"/>
            <a:ext cx="2448000" cy="553998"/>
          </a:xfrm>
          <a:prstGeom prst="rect">
            <a:avLst/>
          </a:prstGeom>
          <a:noFill/>
        </p:spPr>
        <p:txBody>
          <a:bodyPr wrap="square" rtlCol="0">
            <a:spAutoFit/>
          </a:bodyPr>
          <a:lstStyle/>
          <a:p>
            <a:pPr marL="130175" indent="-130175"/>
            <a:r>
              <a:rPr lang="en-US" altLang="ja-JP" sz="1000" dirty="0" smtClean="0"/>
              <a:t>※</a:t>
            </a:r>
            <a:r>
              <a:rPr lang="ja-JP" altLang="en-US" sz="1000" dirty="0" smtClean="0"/>
              <a:t>自動車輸送トンキロは、平成</a:t>
            </a:r>
            <a:r>
              <a:rPr lang="en-US" altLang="ja-JP" sz="1000" dirty="0" smtClean="0"/>
              <a:t>21</a:t>
            </a:r>
            <a:r>
              <a:rPr lang="ja-JP" altLang="en-US" sz="1000" dirty="0" err="1" smtClean="0"/>
              <a:t>、</a:t>
            </a:r>
            <a:r>
              <a:rPr lang="en-US" altLang="ja-JP" sz="1000" dirty="0" smtClean="0"/>
              <a:t>22</a:t>
            </a:r>
            <a:r>
              <a:rPr lang="ja-JP" altLang="en-US" sz="1000" dirty="0" smtClean="0"/>
              <a:t>年度は特種用途車を除く。平成</a:t>
            </a:r>
            <a:r>
              <a:rPr lang="en-US" altLang="ja-JP" sz="1000" dirty="0" smtClean="0"/>
              <a:t>23</a:t>
            </a:r>
            <a:r>
              <a:rPr lang="ja-JP" altLang="en-US" sz="1000" dirty="0" smtClean="0"/>
              <a:t>年度以降は自家用特種用途車を除く。</a:t>
            </a:r>
            <a:endParaRPr lang="ja-JP" altLang="ja-JP" sz="1000" dirty="0"/>
          </a:p>
        </p:txBody>
      </p:sp>
    </p:spTree>
    <p:extLst>
      <p:ext uri="{BB962C8B-B14F-4D97-AF65-F5344CB8AC3E}">
        <p14:creationId xmlns:p14="http://schemas.microsoft.com/office/powerpoint/2010/main" val="265281928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5"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051720" y="1398184"/>
            <a:ext cx="5148000" cy="25348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6" name="直線コネクタ 5"/>
          <p:cNvCxnSpPr/>
          <p:nvPr/>
        </p:nvCxnSpPr>
        <p:spPr>
          <a:xfrm>
            <a:off x="323528" y="620688"/>
            <a:ext cx="8532440"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8" name="テキスト ボックス 7"/>
          <p:cNvSpPr txBox="1"/>
          <p:nvPr/>
        </p:nvSpPr>
        <p:spPr>
          <a:xfrm>
            <a:off x="1151566" y="92264"/>
            <a:ext cx="6847790" cy="461665"/>
          </a:xfrm>
          <a:prstGeom prst="rect">
            <a:avLst/>
          </a:prstGeom>
          <a:noFill/>
        </p:spPr>
        <p:txBody>
          <a:bodyPr wrap="square" rtlCol="0">
            <a:spAutoFit/>
          </a:bodyPr>
          <a:lstStyle/>
          <a:p>
            <a:pPr algn="ctr"/>
            <a:r>
              <a:rPr kumimoji="1" lang="ja-JP" altLang="en-US" sz="2400" dirty="0" smtClean="0"/>
              <a:t>経済活動等の状況</a:t>
            </a:r>
            <a:endParaRPr kumimoji="1" lang="ja-JP" altLang="en-US" sz="2400" dirty="0"/>
          </a:p>
        </p:txBody>
      </p:sp>
      <p:sp>
        <p:nvSpPr>
          <p:cNvPr id="3" name="スライド番号プレースホルダー 2"/>
          <p:cNvSpPr>
            <a:spLocks noGrp="1"/>
          </p:cNvSpPr>
          <p:nvPr>
            <p:ph type="sldNum" sz="quarter" idx="12"/>
          </p:nvPr>
        </p:nvSpPr>
        <p:spPr>
          <a:xfrm>
            <a:off x="8738120" y="6453336"/>
            <a:ext cx="370384" cy="365125"/>
          </a:xfrm>
        </p:spPr>
        <p:txBody>
          <a:bodyPr/>
          <a:lstStyle/>
          <a:p>
            <a:fld id="{DE2F8A21-8B7F-4E81-A1D6-B63D9660F4C6}" type="slidenum">
              <a:rPr kumimoji="1" lang="ja-JP" altLang="en-US" smtClean="0"/>
              <a:pPr/>
              <a:t>22</a:t>
            </a:fld>
            <a:endParaRPr kumimoji="1" lang="ja-JP" altLang="en-US"/>
          </a:p>
        </p:txBody>
      </p:sp>
      <p:sp>
        <p:nvSpPr>
          <p:cNvPr id="10" name="テキスト ボックス 9"/>
          <p:cNvSpPr txBox="1"/>
          <p:nvPr/>
        </p:nvSpPr>
        <p:spPr>
          <a:xfrm>
            <a:off x="35496" y="92264"/>
            <a:ext cx="1872208" cy="461665"/>
          </a:xfrm>
          <a:prstGeom prst="rect">
            <a:avLst/>
          </a:prstGeom>
          <a:noFill/>
        </p:spPr>
        <p:txBody>
          <a:bodyPr wrap="square" rtlCol="0">
            <a:spAutoFit/>
          </a:bodyPr>
          <a:lstStyle/>
          <a:p>
            <a:r>
              <a:rPr lang="en-US" altLang="ja-JP" sz="2400" dirty="0" smtClean="0"/>
              <a:t>【</a:t>
            </a:r>
            <a:r>
              <a:rPr lang="ja-JP" altLang="en-US" sz="2400" dirty="0" smtClean="0"/>
              <a:t>参考資料</a:t>
            </a:r>
            <a:r>
              <a:rPr lang="en-US" altLang="ja-JP" sz="2400" dirty="0" smtClean="0"/>
              <a:t>】</a:t>
            </a:r>
            <a:endParaRPr kumimoji="1" lang="ja-JP" altLang="en-US" sz="2400" dirty="0"/>
          </a:p>
        </p:txBody>
      </p:sp>
      <p:sp>
        <p:nvSpPr>
          <p:cNvPr id="11" name="AutoShape 8"/>
          <p:cNvSpPr>
            <a:spLocks noChangeArrowheads="1"/>
          </p:cNvSpPr>
          <p:nvPr/>
        </p:nvSpPr>
        <p:spPr bwMode="auto">
          <a:xfrm>
            <a:off x="-36512" y="3956606"/>
            <a:ext cx="7344816" cy="840546"/>
          </a:xfrm>
          <a:prstGeom prst="rect">
            <a:avLst/>
          </a:prstGeom>
          <a:noFill/>
          <a:ln>
            <a:noFill/>
          </a:ln>
        </p:spPr>
        <p:txBody>
          <a:bodyPr vert="horz" wrap="square" lIns="9360" tIns="8890" rIns="9360" bIns="8890" numCol="1" anchor="t" anchorCtr="0" compatLnSpc="1">
            <a:prstTxWarp prst="textNoShape">
              <a:avLst/>
            </a:prstTxWarp>
          </a:bodyPr>
          <a:lstStyle/>
          <a:p>
            <a:pPr marL="6350" lvl="1" fontAlgn="base">
              <a:spcBef>
                <a:spcPct val="0"/>
              </a:spcBef>
              <a:spcAft>
                <a:spcPct val="0"/>
              </a:spcAft>
            </a:pPr>
            <a:r>
              <a:rPr lang="ja-JP" altLang="en-US" sz="1600" b="1" dirty="0" smtClean="0">
                <a:latin typeface="ＭＳ ゴシック" panose="020B0609070205080204" pitchFamily="49" charset="-128"/>
                <a:ea typeface="ＭＳ ゴシック" panose="020B0609070205080204" pitchFamily="49" charset="-128"/>
                <a:cs typeface="ＭＳ Ｐゴシック" pitchFamily="50" charset="-128"/>
              </a:rPr>
              <a:t>（</a:t>
            </a:r>
            <a:r>
              <a:rPr lang="en-US" altLang="ja-JP" sz="1600" b="1" dirty="0" smtClean="0">
                <a:latin typeface="ＭＳ ゴシック" panose="020B0609070205080204" pitchFamily="49" charset="-128"/>
                <a:ea typeface="ＭＳ ゴシック" panose="020B0609070205080204" pitchFamily="49" charset="-128"/>
                <a:cs typeface="ＭＳ Ｐゴシック" pitchFamily="50" charset="-128"/>
              </a:rPr>
              <a:t>10</a:t>
            </a:r>
            <a:r>
              <a:rPr lang="ja-JP" altLang="en-US" sz="1600" b="1" dirty="0" smtClean="0">
                <a:latin typeface="ＭＳ ゴシック" panose="020B0609070205080204" pitchFamily="49" charset="-128"/>
                <a:ea typeface="ＭＳ ゴシック" panose="020B0609070205080204" pitchFamily="49" charset="-128"/>
                <a:cs typeface="ＭＳ Ｐゴシック" pitchFamily="50" charset="-128"/>
              </a:rPr>
              <a:t>）来阪外国人旅行者数の推移</a:t>
            </a:r>
            <a:endParaRPr lang="ja-JP" altLang="en-US" sz="1600" b="1" dirty="0">
              <a:latin typeface="ＭＳ ゴシック" panose="020B0609070205080204" pitchFamily="49" charset="-128"/>
              <a:ea typeface="ＭＳ ゴシック" panose="020B0609070205080204" pitchFamily="49" charset="-128"/>
              <a:cs typeface="ＭＳ Ｐゴシック" pitchFamily="50" charset="-128"/>
            </a:endParaRPr>
          </a:p>
          <a:p>
            <a:pPr marL="449263" lvl="1" fontAlgn="base">
              <a:spcBef>
                <a:spcPct val="0"/>
              </a:spcBef>
              <a:spcAft>
                <a:spcPct val="0"/>
              </a:spcAft>
            </a:pPr>
            <a:r>
              <a:rPr lang="ja-JP" altLang="en-US" sz="1600" dirty="0" smtClean="0">
                <a:latin typeface="ＭＳ ゴシック" panose="020B0609070205080204" pitchFamily="49" charset="-128"/>
                <a:ea typeface="ＭＳ ゴシック" panose="020B0609070205080204" pitchFamily="49" charset="-128"/>
                <a:cs typeface="ＭＳ Ｐゴシック" pitchFamily="50" charset="-128"/>
              </a:rPr>
              <a:t>来阪外国人旅行者数は増加しており、平成</a:t>
            </a:r>
            <a:r>
              <a:rPr lang="en-US" altLang="ja-JP" sz="1600" dirty="0" smtClean="0">
                <a:latin typeface="ＭＳ ゴシック" panose="020B0609070205080204" pitchFamily="49" charset="-128"/>
                <a:ea typeface="ＭＳ ゴシック" panose="020B0609070205080204" pitchFamily="49" charset="-128"/>
                <a:cs typeface="ＭＳ Ｐゴシック" pitchFamily="50" charset="-128"/>
              </a:rPr>
              <a:t>28</a:t>
            </a:r>
            <a:r>
              <a:rPr lang="ja-JP" altLang="en-US" sz="1600" dirty="0" smtClean="0">
                <a:latin typeface="ＭＳ ゴシック" panose="020B0609070205080204" pitchFamily="49" charset="-128"/>
                <a:ea typeface="ＭＳ ゴシック" panose="020B0609070205080204" pitchFamily="49" charset="-128"/>
                <a:cs typeface="ＭＳ Ｐゴシック" pitchFamily="50" charset="-128"/>
              </a:rPr>
              <a:t>年は平成</a:t>
            </a:r>
            <a:r>
              <a:rPr lang="en-US" altLang="ja-JP" sz="1600" dirty="0" smtClean="0">
                <a:latin typeface="ＭＳ ゴシック" panose="020B0609070205080204" pitchFamily="49" charset="-128"/>
                <a:ea typeface="ＭＳ ゴシック" panose="020B0609070205080204" pitchFamily="49" charset="-128"/>
                <a:cs typeface="ＭＳ Ｐゴシック" pitchFamily="50" charset="-128"/>
              </a:rPr>
              <a:t>25</a:t>
            </a:r>
            <a:r>
              <a:rPr lang="ja-JP" altLang="en-US" sz="1600" dirty="0" smtClean="0">
                <a:latin typeface="ＭＳ ゴシック" panose="020B0609070205080204" pitchFamily="49" charset="-128"/>
                <a:ea typeface="ＭＳ ゴシック" panose="020B0609070205080204" pitchFamily="49" charset="-128"/>
                <a:cs typeface="ＭＳ Ｐゴシック" pitchFamily="50" charset="-128"/>
              </a:rPr>
              <a:t>年の</a:t>
            </a:r>
            <a:r>
              <a:rPr lang="en-US" altLang="ja-JP" sz="1600" dirty="0" smtClean="0">
                <a:latin typeface="ＭＳ ゴシック" panose="020B0609070205080204" pitchFamily="49" charset="-128"/>
                <a:ea typeface="ＭＳ ゴシック" panose="020B0609070205080204" pitchFamily="49" charset="-128"/>
                <a:cs typeface="ＭＳ Ｐゴシック" pitchFamily="50" charset="-128"/>
              </a:rPr>
              <a:t>3.6</a:t>
            </a:r>
            <a:r>
              <a:rPr lang="ja-JP" altLang="en-US" sz="1600" dirty="0" smtClean="0">
                <a:latin typeface="ＭＳ ゴシック" panose="020B0609070205080204" pitchFamily="49" charset="-128"/>
                <a:ea typeface="ＭＳ ゴシック" panose="020B0609070205080204" pitchFamily="49" charset="-128"/>
                <a:cs typeface="ＭＳ Ｐゴシック" pitchFamily="50" charset="-128"/>
              </a:rPr>
              <a:t>倍である</a:t>
            </a:r>
            <a:endParaRPr lang="ja-JP" altLang="en-US" sz="1600" dirty="0">
              <a:latin typeface="ＭＳ ゴシック" panose="020B0609070205080204" pitchFamily="49" charset="-128"/>
              <a:ea typeface="ＭＳ ゴシック" panose="020B0609070205080204" pitchFamily="49" charset="-128"/>
              <a:cs typeface="ＭＳ Ｐゴシック" pitchFamily="50" charset="-128"/>
            </a:endParaRPr>
          </a:p>
          <a:p>
            <a:pPr marL="6350" marR="0" lvl="1" defTabSz="914400" rtl="0" eaLnBrk="1" fontAlgn="base" latinLnBrk="0" hangingPunct="1">
              <a:lnSpc>
                <a:spcPct val="100000"/>
              </a:lnSpc>
              <a:spcBef>
                <a:spcPct val="0"/>
              </a:spcBef>
              <a:spcAft>
                <a:spcPct val="0"/>
              </a:spcAft>
              <a:buClrTx/>
              <a:buSzTx/>
              <a:buFontTx/>
              <a:buNone/>
              <a:tabLst/>
            </a:pPr>
            <a:endParaRPr lang="en-US" altLang="ja-JP" sz="1600" dirty="0" smtClean="0">
              <a:latin typeface="ＭＳ ゴシック" panose="020B0609070205080204" pitchFamily="49" charset="-128"/>
              <a:ea typeface="ＭＳ ゴシック" panose="020B0609070205080204" pitchFamily="49" charset="-128"/>
              <a:cs typeface="ＭＳ Ｐゴシック" pitchFamily="50" charset="-128"/>
            </a:endParaRPr>
          </a:p>
        </p:txBody>
      </p:sp>
      <p:sp>
        <p:nvSpPr>
          <p:cNvPr id="12" name="テキスト ボックス 11"/>
          <p:cNvSpPr txBox="1"/>
          <p:nvPr/>
        </p:nvSpPr>
        <p:spPr>
          <a:xfrm>
            <a:off x="7164288" y="6021288"/>
            <a:ext cx="1728192" cy="400110"/>
          </a:xfrm>
          <a:prstGeom prst="rect">
            <a:avLst/>
          </a:prstGeom>
          <a:noFill/>
        </p:spPr>
        <p:txBody>
          <a:bodyPr wrap="square" rtlCol="0">
            <a:spAutoFit/>
          </a:bodyPr>
          <a:lstStyle/>
          <a:p>
            <a:r>
              <a:rPr lang="ja-JP" altLang="en-US" sz="1000" dirty="0" smtClean="0"/>
              <a:t>日本政府観光局及び観光庁資料をもとに大阪府作成</a:t>
            </a:r>
            <a:endParaRPr lang="ja-JP" altLang="ja-JP" sz="1000" dirty="0"/>
          </a:p>
        </p:txBody>
      </p:sp>
      <p:sp>
        <p:nvSpPr>
          <p:cNvPr id="13" name="AutoShape 8"/>
          <p:cNvSpPr>
            <a:spLocks noChangeArrowheads="1"/>
          </p:cNvSpPr>
          <p:nvPr/>
        </p:nvSpPr>
        <p:spPr bwMode="auto">
          <a:xfrm>
            <a:off x="-36512" y="644238"/>
            <a:ext cx="9180000" cy="728305"/>
          </a:xfrm>
          <a:prstGeom prst="rect">
            <a:avLst/>
          </a:prstGeom>
          <a:noFill/>
          <a:ln>
            <a:noFill/>
          </a:ln>
        </p:spPr>
        <p:txBody>
          <a:bodyPr vert="horz" wrap="square" lIns="9360" tIns="8890" rIns="9360" bIns="8890" numCol="1" anchor="t" anchorCtr="0" compatLnSpc="1">
            <a:prstTxWarp prst="textNoShape">
              <a:avLst/>
            </a:prstTxWarp>
          </a:bodyPr>
          <a:lstStyle/>
          <a:p>
            <a:pPr marL="6350" lvl="1" fontAlgn="base">
              <a:spcBef>
                <a:spcPct val="0"/>
              </a:spcBef>
              <a:spcAft>
                <a:spcPct val="0"/>
              </a:spcAft>
            </a:pPr>
            <a:r>
              <a:rPr lang="ja-JP" altLang="en-US" sz="1600" b="1" dirty="0" smtClean="0">
                <a:latin typeface="ＭＳ ゴシック" panose="020B0609070205080204" pitchFamily="49" charset="-128"/>
                <a:ea typeface="ＭＳ ゴシック" panose="020B0609070205080204" pitchFamily="49" charset="-128"/>
                <a:cs typeface="ＭＳ Ｐゴシック" pitchFamily="50" charset="-128"/>
              </a:rPr>
              <a:t>（９）自動車</a:t>
            </a:r>
            <a:r>
              <a:rPr lang="en-US" altLang="ja-JP" sz="1600" b="1" dirty="0" smtClean="0">
                <a:latin typeface="ＭＳ ゴシック" panose="020B0609070205080204" pitchFamily="49" charset="-128"/>
                <a:ea typeface="ＭＳ ゴシック" panose="020B0609070205080204" pitchFamily="49" charset="-128"/>
                <a:cs typeface="ＭＳ Ｐゴシック" pitchFamily="50" charset="-128"/>
              </a:rPr>
              <a:t>NOx</a:t>
            </a:r>
            <a:r>
              <a:rPr lang="ja-JP" altLang="en-US" sz="1600" b="1" dirty="0" smtClean="0">
                <a:latin typeface="ＭＳ ゴシック" panose="020B0609070205080204" pitchFamily="49" charset="-128"/>
                <a:ea typeface="ＭＳ ゴシック" panose="020B0609070205080204" pitchFamily="49" charset="-128"/>
                <a:cs typeface="ＭＳ Ｐゴシック" pitchFamily="50" charset="-128"/>
              </a:rPr>
              <a:t>排出量と実質経済成長率の</a:t>
            </a:r>
            <a:r>
              <a:rPr lang="ja-JP" altLang="en-US" sz="1600" b="1" dirty="0">
                <a:latin typeface="ＭＳ ゴシック" panose="020B0609070205080204" pitchFamily="49" charset="-128"/>
                <a:ea typeface="ＭＳ ゴシック" panose="020B0609070205080204" pitchFamily="49" charset="-128"/>
                <a:cs typeface="ＭＳ Ｐゴシック" pitchFamily="50" charset="-128"/>
              </a:rPr>
              <a:t>推移</a:t>
            </a:r>
          </a:p>
          <a:p>
            <a:pPr marL="449263" lvl="1" fontAlgn="base">
              <a:spcBef>
                <a:spcPct val="0"/>
              </a:spcBef>
              <a:spcAft>
                <a:spcPct val="0"/>
              </a:spcAft>
            </a:pPr>
            <a:r>
              <a:rPr lang="ja-JP" altLang="en-US" sz="1600" dirty="0">
                <a:latin typeface="ＭＳ ゴシック" panose="020B0609070205080204" pitchFamily="49" charset="-128"/>
                <a:ea typeface="ＭＳ ゴシック" panose="020B0609070205080204" pitchFamily="49" charset="-128"/>
                <a:cs typeface="ＭＳ Ｐゴシック" pitchFamily="50" charset="-128"/>
              </a:rPr>
              <a:t>大阪府の実質経済成長率は増減を繰り返しているが</a:t>
            </a:r>
            <a:r>
              <a:rPr lang="ja-JP" altLang="en-US" sz="1600" dirty="0" smtClean="0">
                <a:latin typeface="ＭＳ ゴシック" panose="020B0609070205080204" pitchFamily="49" charset="-128"/>
                <a:ea typeface="ＭＳ ゴシック" panose="020B0609070205080204" pitchFamily="49" charset="-128"/>
                <a:cs typeface="ＭＳ Ｐゴシック" pitchFamily="50" charset="-128"/>
              </a:rPr>
              <a:t>、</a:t>
            </a:r>
            <a:r>
              <a:rPr lang="ja-JP" altLang="en-US" sz="1600" dirty="0">
                <a:latin typeface="ＭＳ ゴシック" panose="020B0609070205080204" pitchFamily="49" charset="-128"/>
                <a:ea typeface="ＭＳ ゴシック" panose="020B0609070205080204" pitchFamily="49" charset="-128"/>
                <a:cs typeface="ＭＳ Ｐゴシック" pitchFamily="50" charset="-128"/>
              </a:rPr>
              <a:t>自動車</a:t>
            </a:r>
            <a:r>
              <a:rPr lang="en-US" altLang="ja-JP" sz="1600" dirty="0">
                <a:latin typeface="ＭＳ ゴシック" panose="020B0609070205080204" pitchFamily="49" charset="-128"/>
                <a:ea typeface="ＭＳ ゴシック" panose="020B0609070205080204" pitchFamily="49" charset="-128"/>
                <a:cs typeface="ＭＳ Ｐゴシック" pitchFamily="50" charset="-128"/>
              </a:rPr>
              <a:t>NOx</a:t>
            </a:r>
            <a:r>
              <a:rPr lang="ja-JP" altLang="en-US" sz="1600" dirty="0">
                <a:latin typeface="ＭＳ ゴシック" panose="020B0609070205080204" pitchFamily="49" charset="-128"/>
                <a:ea typeface="ＭＳ ゴシック" panose="020B0609070205080204" pitchFamily="49" charset="-128"/>
                <a:cs typeface="ＭＳ Ｐゴシック" pitchFamily="50" charset="-128"/>
              </a:rPr>
              <a:t>排出量（大阪府対策地域内）</a:t>
            </a:r>
            <a:r>
              <a:rPr lang="ja-JP" altLang="en-US" sz="1600" dirty="0" smtClean="0">
                <a:latin typeface="ＭＳ ゴシック" panose="020B0609070205080204" pitchFamily="49" charset="-128"/>
                <a:ea typeface="ＭＳ ゴシック" panose="020B0609070205080204" pitchFamily="49" charset="-128"/>
                <a:cs typeface="ＭＳ Ｐゴシック" pitchFamily="50" charset="-128"/>
              </a:rPr>
              <a:t>は</a:t>
            </a:r>
            <a:r>
              <a:rPr lang="ja-JP" altLang="en-US" sz="1600" dirty="0">
                <a:latin typeface="ＭＳ ゴシック" panose="020B0609070205080204" pitchFamily="49" charset="-128"/>
                <a:ea typeface="ＭＳ ゴシック" panose="020B0609070205080204" pitchFamily="49" charset="-128"/>
                <a:cs typeface="ＭＳ Ｐゴシック" pitchFamily="50" charset="-128"/>
              </a:rPr>
              <a:t>低減傾向で</a:t>
            </a:r>
            <a:r>
              <a:rPr lang="ja-JP" altLang="en-US" sz="1600" dirty="0" smtClean="0">
                <a:latin typeface="ＭＳ ゴシック" panose="020B0609070205080204" pitchFamily="49" charset="-128"/>
                <a:ea typeface="ＭＳ ゴシック" panose="020B0609070205080204" pitchFamily="49" charset="-128"/>
                <a:cs typeface="ＭＳ Ｐゴシック" pitchFamily="50" charset="-128"/>
              </a:rPr>
              <a:t>ある</a:t>
            </a:r>
            <a:endParaRPr lang="en-US" altLang="ja-JP" sz="1600" dirty="0" smtClean="0">
              <a:latin typeface="ＭＳ ゴシック" panose="020B0609070205080204" pitchFamily="49" charset="-128"/>
              <a:ea typeface="ＭＳ ゴシック" panose="020B0609070205080204" pitchFamily="49" charset="-128"/>
              <a:cs typeface="ＭＳ Ｐゴシック" pitchFamily="50" charset="-128"/>
            </a:endParaRPr>
          </a:p>
        </p:txBody>
      </p:sp>
      <p:sp>
        <p:nvSpPr>
          <p:cNvPr id="15" name="テキスト ボックス 14"/>
          <p:cNvSpPr txBox="1"/>
          <p:nvPr/>
        </p:nvSpPr>
        <p:spPr>
          <a:xfrm>
            <a:off x="7113488" y="2780928"/>
            <a:ext cx="2088000" cy="553998"/>
          </a:xfrm>
          <a:prstGeom prst="rect">
            <a:avLst/>
          </a:prstGeom>
          <a:noFill/>
        </p:spPr>
        <p:txBody>
          <a:bodyPr wrap="square" rtlCol="0">
            <a:spAutoFit/>
          </a:bodyPr>
          <a:lstStyle/>
          <a:p>
            <a:r>
              <a:rPr lang="ja-JP" altLang="en-US" sz="1000" dirty="0" smtClean="0"/>
              <a:t>・平成</a:t>
            </a:r>
            <a:r>
              <a:rPr lang="en-US" altLang="ja-JP" sz="1000" dirty="0" smtClean="0"/>
              <a:t>27</a:t>
            </a:r>
            <a:r>
              <a:rPr lang="ja-JP" altLang="en-US" sz="1000" dirty="0" smtClean="0"/>
              <a:t>年度大阪府民経済計算</a:t>
            </a:r>
            <a:endParaRPr lang="en-US" altLang="ja-JP" sz="1000" dirty="0" smtClean="0"/>
          </a:p>
          <a:p>
            <a:r>
              <a:rPr lang="ja-JP" altLang="en-US" sz="1000" dirty="0" smtClean="0"/>
              <a:t>・大阪府資料</a:t>
            </a:r>
            <a:endParaRPr lang="en-US" altLang="ja-JP" sz="1000" dirty="0" smtClean="0"/>
          </a:p>
          <a:p>
            <a:r>
              <a:rPr lang="ja-JP" altLang="en-US" sz="1000" dirty="0" smtClean="0"/>
              <a:t>をもとに大阪府作成</a:t>
            </a:r>
            <a:endParaRPr lang="ja-JP" altLang="ja-JP" sz="1000" dirty="0"/>
          </a:p>
        </p:txBody>
      </p:sp>
      <p:pic>
        <p:nvPicPr>
          <p:cNvPr id="1026"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195736" y="4437112"/>
            <a:ext cx="4716000" cy="23307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720660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979712" y="4005055"/>
            <a:ext cx="5004000" cy="29674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2"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187822" y="1078136"/>
            <a:ext cx="4824000" cy="23841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6" name="直線コネクタ 5"/>
          <p:cNvCxnSpPr/>
          <p:nvPr/>
        </p:nvCxnSpPr>
        <p:spPr>
          <a:xfrm>
            <a:off x="323528" y="620688"/>
            <a:ext cx="8532440"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8" name="テキスト ボックス 7"/>
          <p:cNvSpPr txBox="1"/>
          <p:nvPr/>
        </p:nvSpPr>
        <p:spPr>
          <a:xfrm>
            <a:off x="1151566" y="92264"/>
            <a:ext cx="6847790" cy="461665"/>
          </a:xfrm>
          <a:prstGeom prst="rect">
            <a:avLst/>
          </a:prstGeom>
          <a:noFill/>
        </p:spPr>
        <p:txBody>
          <a:bodyPr wrap="square" rtlCol="0">
            <a:spAutoFit/>
          </a:bodyPr>
          <a:lstStyle/>
          <a:p>
            <a:pPr algn="ctr"/>
            <a:r>
              <a:rPr kumimoji="1" lang="ja-JP" altLang="en-US" sz="2400" dirty="0" smtClean="0"/>
              <a:t>経済活動等の状況</a:t>
            </a:r>
            <a:endParaRPr kumimoji="1" lang="ja-JP" altLang="en-US" sz="2400" dirty="0"/>
          </a:p>
        </p:txBody>
      </p:sp>
      <p:sp>
        <p:nvSpPr>
          <p:cNvPr id="3" name="スライド番号プレースホルダー 2"/>
          <p:cNvSpPr>
            <a:spLocks noGrp="1"/>
          </p:cNvSpPr>
          <p:nvPr>
            <p:ph type="sldNum" sz="quarter" idx="12"/>
          </p:nvPr>
        </p:nvSpPr>
        <p:spPr>
          <a:xfrm>
            <a:off x="8738120" y="6453336"/>
            <a:ext cx="370384" cy="365125"/>
          </a:xfrm>
        </p:spPr>
        <p:txBody>
          <a:bodyPr/>
          <a:lstStyle/>
          <a:p>
            <a:fld id="{DE2F8A21-8B7F-4E81-A1D6-B63D9660F4C6}" type="slidenum">
              <a:rPr kumimoji="1" lang="ja-JP" altLang="en-US" smtClean="0"/>
              <a:pPr/>
              <a:t>23</a:t>
            </a:fld>
            <a:endParaRPr kumimoji="1" lang="ja-JP" altLang="en-US"/>
          </a:p>
        </p:txBody>
      </p:sp>
      <p:sp>
        <p:nvSpPr>
          <p:cNvPr id="10" name="テキスト ボックス 9"/>
          <p:cNvSpPr txBox="1"/>
          <p:nvPr/>
        </p:nvSpPr>
        <p:spPr>
          <a:xfrm>
            <a:off x="35496" y="92264"/>
            <a:ext cx="1872208" cy="461665"/>
          </a:xfrm>
          <a:prstGeom prst="rect">
            <a:avLst/>
          </a:prstGeom>
          <a:noFill/>
        </p:spPr>
        <p:txBody>
          <a:bodyPr wrap="square" rtlCol="0">
            <a:spAutoFit/>
          </a:bodyPr>
          <a:lstStyle/>
          <a:p>
            <a:r>
              <a:rPr lang="en-US" altLang="ja-JP" sz="2400" dirty="0" smtClean="0"/>
              <a:t>【</a:t>
            </a:r>
            <a:r>
              <a:rPr lang="ja-JP" altLang="en-US" sz="2400" dirty="0" smtClean="0"/>
              <a:t>参考資料</a:t>
            </a:r>
            <a:r>
              <a:rPr lang="en-US" altLang="ja-JP" sz="2400" dirty="0" smtClean="0"/>
              <a:t>】</a:t>
            </a:r>
            <a:endParaRPr kumimoji="1" lang="ja-JP" altLang="en-US" sz="2400" dirty="0"/>
          </a:p>
        </p:txBody>
      </p:sp>
      <p:sp>
        <p:nvSpPr>
          <p:cNvPr id="11" name="AutoShape 8"/>
          <p:cNvSpPr>
            <a:spLocks noChangeArrowheads="1"/>
          </p:cNvSpPr>
          <p:nvPr/>
        </p:nvSpPr>
        <p:spPr bwMode="auto">
          <a:xfrm>
            <a:off x="-36512" y="3573016"/>
            <a:ext cx="7344816" cy="840546"/>
          </a:xfrm>
          <a:prstGeom prst="rect">
            <a:avLst/>
          </a:prstGeom>
          <a:noFill/>
          <a:ln>
            <a:noFill/>
          </a:ln>
        </p:spPr>
        <p:txBody>
          <a:bodyPr vert="horz" wrap="square" lIns="9360" tIns="8890" rIns="9360" bIns="8890" numCol="1" anchor="t" anchorCtr="0" compatLnSpc="1">
            <a:prstTxWarp prst="textNoShape">
              <a:avLst/>
            </a:prstTxWarp>
          </a:bodyPr>
          <a:lstStyle/>
          <a:p>
            <a:pPr marL="6350" lvl="1" fontAlgn="base">
              <a:spcBef>
                <a:spcPct val="0"/>
              </a:spcBef>
              <a:spcAft>
                <a:spcPct val="0"/>
              </a:spcAft>
            </a:pPr>
            <a:r>
              <a:rPr lang="ja-JP" altLang="en-US" sz="1600" b="1" dirty="0" smtClean="0">
                <a:latin typeface="ＭＳ ゴシック" panose="020B0609070205080204" pitchFamily="49" charset="-128"/>
                <a:ea typeface="ＭＳ ゴシック" panose="020B0609070205080204" pitchFamily="49" charset="-128"/>
                <a:cs typeface="ＭＳ Ｐゴシック" pitchFamily="50" charset="-128"/>
              </a:rPr>
              <a:t>（</a:t>
            </a:r>
            <a:r>
              <a:rPr lang="en-US" altLang="ja-JP" sz="1600" b="1" dirty="0" smtClean="0">
                <a:latin typeface="ＭＳ ゴシック" panose="020B0609070205080204" pitchFamily="49" charset="-128"/>
                <a:ea typeface="ＭＳ ゴシック" panose="020B0609070205080204" pitchFamily="49" charset="-128"/>
                <a:cs typeface="ＭＳ Ｐゴシック" pitchFamily="50" charset="-128"/>
              </a:rPr>
              <a:t>12</a:t>
            </a:r>
            <a:r>
              <a:rPr lang="ja-JP" altLang="en-US" sz="1600" b="1" dirty="0" smtClean="0">
                <a:latin typeface="ＭＳ ゴシック" panose="020B0609070205080204" pitchFamily="49" charset="-128"/>
                <a:ea typeface="ＭＳ ゴシック" panose="020B0609070205080204" pitchFamily="49" charset="-128"/>
                <a:cs typeface="ＭＳ Ｐゴシック" pitchFamily="50" charset="-128"/>
              </a:rPr>
              <a:t>）倉庫（民間建築主）の着工棟数と着工床面積の推移（大阪府内）</a:t>
            </a:r>
            <a:endParaRPr lang="ja-JP" altLang="en-US" sz="1600" b="1" dirty="0">
              <a:latin typeface="ＭＳ ゴシック" panose="020B0609070205080204" pitchFamily="49" charset="-128"/>
              <a:ea typeface="ＭＳ ゴシック" panose="020B0609070205080204" pitchFamily="49" charset="-128"/>
              <a:cs typeface="ＭＳ Ｐゴシック" pitchFamily="50" charset="-128"/>
            </a:endParaRPr>
          </a:p>
          <a:p>
            <a:pPr marL="449263" lvl="1" fontAlgn="base">
              <a:spcBef>
                <a:spcPct val="0"/>
              </a:spcBef>
              <a:spcAft>
                <a:spcPct val="0"/>
              </a:spcAft>
            </a:pPr>
            <a:r>
              <a:rPr lang="ja-JP" altLang="en-US" sz="1600" dirty="0" smtClean="0">
                <a:latin typeface="ＭＳ ゴシック" panose="020B0609070205080204" pitchFamily="49" charset="-128"/>
                <a:ea typeface="ＭＳ ゴシック" panose="020B0609070205080204" pitchFamily="49" charset="-128"/>
                <a:cs typeface="ＭＳ Ｐゴシック" pitchFamily="50" charset="-128"/>
              </a:rPr>
              <a:t>平成</a:t>
            </a:r>
            <a:r>
              <a:rPr lang="en-US" altLang="ja-JP" sz="1600" dirty="0" smtClean="0">
                <a:latin typeface="ＭＳ ゴシック" panose="020B0609070205080204" pitchFamily="49" charset="-128"/>
                <a:ea typeface="ＭＳ ゴシック" panose="020B0609070205080204" pitchFamily="49" charset="-128"/>
                <a:cs typeface="ＭＳ Ｐゴシック" pitchFamily="50" charset="-128"/>
              </a:rPr>
              <a:t>28</a:t>
            </a:r>
            <a:r>
              <a:rPr lang="ja-JP" altLang="en-US" sz="1600" dirty="0" smtClean="0">
                <a:latin typeface="ＭＳ ゴシック" panose="020B0609070205080204" pitchFamily="49" charset="-128"/>
                <a:ea typeface="ＭＳ ゴシック" panose="020B0609070205080204" pitchFamily="49" charset="-128"/>
                <a:cs typeface="ＭＳ Ｐゴシック" pitchFamily="50" charset="-128"/>
              </a:rPr>
              <a:t>年度の倉庫（民間建築主）の</a:t>
            </a:r>
            <a:r>
              <a:rPr lang="ja-JP" altLang="en-US" sz="1600" dirty="0" smtClean="0">
                <a:latin typeface="ＭＳ ゴシック" panose="020B0609070205080204" pitchFamily="49" charset="-128"/>
                <a:ea typeface="ＭＳ ゴシック" panose="020B0609070205080204" pitchFamily="49" charset="-128"/>
                <a:cs typeface="ＭＳ Ｐゴシック" pitchFamily="50" charset="-128"/>
              </a:rPr>
              <a:t>着工棟数は</a:t>
            </a:r>
            <a:r>
              <a:rPr lang="ja-JP" altLang="en-US" sz="1600" dirty="0" smtClean="0">
                <a:latin typeface="ＭＳ ゴシック" panose="020B0609070205080204" pitchFamily="49" charset="-128"/>
                <a:ea typeface="ＭＳ ゴシック" panose="020B0609070205080204" pitchFamily="49" charset="-128"/>
                <a:cs typeface="ＭＳ Ｐゴシック" pitchFamily="50" charset="-128"/>
              </a:rPr>
              <a:t>平成</a:t>
            </a:r>
            <a:r>
              <a:rPr lang="en-US" altLang="ja-JP" sz="1600" dirty="0" smtClean="0">
                <a:latin typeface="ＭＳ ゴシック" panose="020B0609070205080204" pitchFamily="49" charset="-128"/>
                <a:ea typeface="ＭＳ ゴシック" panose="020B0609070205080204" pitchFamily="49" charset="-128"/>
                <a:cs typeface="ＭＳ Ｐゴシック" pitchFamily="50" charset="-128"/>
              </a:rPr>
              <a:t>27</a:t>
            </a:r>
            <a:r>
              <a:rPr lang="ja-JP" altLang="en-US" sz="1600" dirty="0" smtClean="0">
                <a:latin typeface="ＭＳ ゴシック" panose="020B0609070205080204" pitchFamily="49" charset="-128"/>
                <a:ea typeface="ＭＳ ゴシック" panose="020B0609070205080204" pitchFamily="49" charset="-128"/>
                <a:cs typeface="ＭＳ Ｐゴシック" pitchFamily="50" charset="-128"/>
              </a:rPr>
              <a:t>年度から</a:t>
            </a:r>
            <a:r>
              <a:rPr lang="en-US" altLang="ja-JP" sz="1600" dirty="0" smtClean="0">
                <a:latin typeface="ＭＳ ゴシック" panose="020B0609070205080204" pitchFamily="49" charset="-128"/>
                <a:ea typeface="ＭＳ ゴシック" panose="020B0609070205080204" pitchFamily="49" charset="-128"/>
                <a:cs typeface="ＭＳ Ｐゴシック" pitchFamily="50" charset="-128"/>
              </a:rPr>
              <a:t>37%</a:t>
            </a:r>
            <a:r>
              <a:rPr lang="ja-JP" altLang="en-US" sz="1600" dirty="0" smtClean="0">
                <a:latin typeface="ＭＳ ゴシック" panose="020B0609070205080204" pitchFamily="49" charset="-128"/>
                <a:ea typeface="ＭＳ ゴシック" panose="020B0609070205080204" pitchFamily="49" charset="-128"/>
                <a:cs typeface="ＭＳ Ｐゴシック" pitchFamily="50" charset="-128"/>
              </a:rPr>
              <a:t>増加</a:t>
            </a:r>
            <a:endParaRPr lang="ja-JP" altLang="en-US" sz="1600" dirty="0">
              <a:latin typeface="ＭＳ ゴシック" panose="020B0609070205080204" pitchFamily="49" charset="-128"/>
              <a:ea typeface="ＭＳ ゴシック" panose="020B0609070205080204" pitchFamily="49" charset="-128"/>
              <a:cs typeface="ＭＳ Ｐゴシック" pitchFamily="50" charset="-128"/>
            </a:endParaRPr>
          </a:p>
          <a:p>
            <a:pPr marL="6350" marR="0" lvl="1" defTabSz="914400" rtl="0" eaLnBrk="1" fontAlgn="base" latinLnBrk="0" hangingPunct="1">
              <a:lnSpc>
                <a:spcPct val="100000"/>
              </a:lnSpc>
              <a:spcBef>
                <a:spcPct val="0"/>
              </a:spcBef>
              <a:spcAft>
                <a:spcPct val="0"/>
              </a:spcAft>
              <a:buClrTx/>
              <a:buSzTx/>
              <a:buFontTx/>
              <a:buNone/>
              <a:tabLst/>
            </a:pPr>
            <a:endParaRPr lang="en-US" altLang="ja-JP" sz="1600" dirty="0" smtClean="0">
              <a:latin typeface="ＭＳ ゴシック" panose="020B0609070205080204" pitchFamily="49" charset="-128"/>
              <a:ea typeface="ＭＳ ゴシック" panose="020B0609070205080204" pitchFamily="49" charset="-128"/>
              <a:cs typeface="ＭＳ Ｐゴシック" pitchFamily="50" charset="-128"/>
            </a:endParaRPr>
          </a:p>
        </p:txBody>
      </p:sp>
      <p:sp>
        <p:nvSpPr>
          <p:cNvPr id="12" name="テキスト ボックス 11"/>
          <p:cNvSpPr txBox="1"/>
          <p:nvPr/>
        </p:nvSpPr>
        <p:spPr>
          <a:xfrm>
            <a:off x="7164288" y="5733256"/>
            <a:ext cx="1728000" cy="400110"/>
          </a:xfrm>
          <a:prstGeom prst="rect">
            <a:avLst/>
          </a:prstGeom>
          <a:noFill/>
        </p:spPr>
        <p:txBody>
          <a:bodyPr wrap="square" rtlCol="0">
            <a:spAutoFit/>
          </a:bodyPr>
          <a:lstStyle/>
          <a:p>
            <a:r>
              <a:rPr lang="ja-JP" altLang="en-US" sz="1000" dirty="0" smtClean="0"/>
              <a:t>建築着工統計調査（国土交通省）をもとに大阪府作成</a:t>
            </a:r>
            <a:endParaRPr lang="ja-JP" altLang="ja-JP" sz="1000" dirty="0"/>
          </a:p>
        </p:txBody>
      </p:sp>
      <p:sp>
        <p:nvSpPr>
          <p:cNvPr id="13" name="AutoShape 8"/>
          <p:cNvSpPr>
            <a:spLocks noChangeArrowheads="1"/>
          </p:cNvSpPr>
          <p:nvPr/>
        </p:nvSpPr>
        <p:spPr bwMode="auto">
          <a:xfrm>
            <a:off x="-36512" y="644238"/>
            <a:ext cx="9180000" cy="728305"/>
          </a:xfrm>
          <a:prstGeom prst="rect">
            <a:avLst/>
          </a:prstGeom>
          <a:noFill/>
          <a:ln>
            <a:noFill/>
          </a:ln>
        </p:spPr>
        <p:txBody>
          <a:bodyPr vert="horz" wrap="square" lIns="9360" tIns="8890" rIns="9360" bIns="8890" numCol="1" anchor="t" anchorCtr="0" compatLnSpc="1">
            <a:prstTxWarp prst="textNoShape">
              <a:avLst/>
            </a:prstTxWarp>
          </a:bodyPr>
          <a:lstStyle/>
          <a:p>
            <a:pPr marL="6350" lvl="1" fontAlgn="base">
              <a:spcBef>
                <a:spcPct val="0"/>
              </a:spcBef>
              <a:spcAft>
                <a:spcPct val="0"/>
              </a:spcAft>
            </a:pPr>
            <a:r>
              <a:rPr lang="ja-JP" altLang="en-US" sz="1600" b="1" dirty="0" smtClean="0">
                <a:latin typeface="ＭＳ ゴシック" panose="020B0609070205080204" pitchFamily="49" charset="-128"/>
                <a:ea typeface="ＭＳ ゴシック" panose="020B0609070205080204" pitchFamily="49" charset="-128"/>
                <a:cs typeface="ＭＳ Ｐゴシック" pitchFamily="50" charset="-128"/>
              </a:rPr>
              <a:t>（</a:t>
            </a:r>
            <a:r>
              <a:rPr lang="en-US" altLang="ja-JP" sz="1600" b="1" dirty="0" smtClean="0">
                <a:latin typeface="ＭＳ ゴシック" panose="020B0609070205080204" pitchFamily="49" charset="-128"/>
                <a:ea typeface="ＭＳ ゴシック" panose="020B0609070205080204" pitchFamily="49" charset="-128"/>
                <a:cs typeface="ＭＳ Ｐゴシック" pitchFamily="50" charset="-128"/>
              </a:rPr>
              <a:t>11</a:t>
            </a:r>
            <a:r>
              <a:rPr lang="ja-JP" altLang="en-US" sz="1600" b="1" dirty="0" smtClean="0">
                <a:latin typeface="ＭＳ ゴシック" panose="020B0609070205080204" pitchFamily="49" charset="-128"/>
                <a:ea typeface="ＭＳ ゴシック" panose="020B0609070205080204" pitchFamily="49" charset="-128"/>
                <a:cs typeface="ＭＳ Ｐゴシック" pitchFamily="50" charset="-128"/>
              </a:rPr>
              <a:t>）宅配便取扱個数の推移（全国）</a:t>
            </a:r>
            <a:endParaRPr lang="ja-JP" altLang="en-US" sz="1600" b="1" dirty="0">
              <a:latin typeface="ＭＳ ゴシック" panose="020B0609070205080204" pitchFamily="49" charset="-128"/>
              <a:ea typeface="ＭＳ ゴシック" panose="020B0609070205080204" pitchFamily="49" charset="-128"/>
              <a:cs typeface="ＭＳ Ｐゴシック" pitchFamily="50" charset="-128"/>
            </a:endParaRPr>
          </a:p>
          <a:p>
            <a:pPr marL="449263" lvl="1" fontAlgn="base">
              <a:spcBef>
                <a:spcPct val="0"/>
              </a:spcBef>
              <a:spcAft>
                <a:spcPct val="0"/>
              </a:spcAft>
            </a:pPr>
            <a:r>
              <a:rPr lang="ja-JP" altLang="en-US" sz="1600" dirty="0" smtClean="0">
                <a:latin typeface="ＭＳ ゴシック" panose="020B0609070205080204" pitchFamily="49" charset="-128"/>
                <a:ea typeface="ＭＳ ゴシック" panose="020B0609070205080204" pitchFamily="49" charset="-128"/>
                <a:cs typeface="ＭＳ Ｐゴシック" pitchFamily="50" charset="-128"/>
              </a:rPr>
              <a:t>平成</a:t>
            </a:r>
            <a:r>
              <a:rPr lang="en-US" altLang="ja-JP" sz="1600" dirty="0" smtClean="0">
                <a:latin typeface="ＭＳ ゴシック" panose="020B0609070205080204" pitchFamily="49" charset="-128"/>
                <a:ea typeface="ＭＳ ゴシック" panose="020B0609070205080204" pitchFamily="49" charset="-128"/>
                <a:cs typeface="ＭＳ Ｐゴシック" pitchFamily="50" charset="-128"/>
              </a:rPr>
              <a:t>28</a:t>
            </a:r>
            <a:r>
              <a:rPr lang="ja-JP" altLang="en-US" sz="1600" dirty="0" smtClean="0">
                <a:latin typeface="ＭＳ ゴシック" panose="020B0609070205080204" pitchFamily="49" charset="-128"/>
                <a:ea typeface="ＭＳ ゴシック" panose="020B0609070205080204" pitchFamily="49" charset="-128"/>
                <a:cs typeface="ＭＳ Ｐゴシック" pitchFamily="50" charset="-128"/>
              </a:rPr>
              <a:t>年度の宅配便の取扱個数は</a:t>
            </a:r>
            <a:r>
              <a:rPr lang="en-US" altLang="ja-JP" sz="1600" dirty="0" smtClean="0">
                <a:latin typeface="ＭＳ ゴシック" panose="020B0609070205080204" pitchFamily="49" charset="-128"/>
                <a:ea typeface="ＭＳ ゴシック" panose="020B0609070205080204" pitchFamily="49" charset="-128"/>
                <a:cs typeface="ＭＳ Ｐゴシック" pitchFamily="50" charset="-128"/>
              </a:rPr>
              <a:t>40.2</a:t>
            </a:r>
            <a:r>
              <a:rPr lang="ja-JP" altLang="en-US" sz="1600" dirty="0" smtClean="0">
                <a:latin typeface="ＭＳ ゴシック" panose="020B0609070205080204" pitchFamily="49" charset="-128"/>
                <a:ea typeface="ＭＳ ゴシック" panose="020B0609070205080204" pitchFamily="49" charset="-128"/>
                <a:cs typeface="ＭＳ Ｐゴシック" pitchFamily="50" charset="-128"/>
              </a:rPr>
              <a:t>億個であり、平成</a:t>
            </a:r>
            <a:r>
              <a:rPr lang="en-US" altLang="ja-JP" sz="1600" dirty="0" smtClean="0">
                <a:latin typeface="ＭＳ ゴシック" panose="020B0609070205080204" pitchFamily="49" charset="-128"/>
                <a:ea typeface="ＭＳ ゴシック" panose="020B0609070205080204" pitchFamily="49" charset="-128"/>
                <a:cs typeface="ＭＳ Ｐゴシック" pitchFamily="50" charset="-128"/>
              </a:rPr>
              <a:t>21</a:t>
            </a:r>
            <a:r>
              <a:rPr lang="ja-JP" altLang="en-US" sz="1600" dirty="0" smtClean="0">
                <a:latin typeface="ＭＳ ゴシック" panose="020B0609070205080204" pitchFamily="49" charset="-128"/>
                <a:ea typeface="ＭＳ ゴシック" panose="020B0609070205080204" pitchFamily="49" charset="-128"/>
                <a:cs typeface="ＭＳ Ｐゴシック" pitchFamily="50" charset="-128"/>
              </a:rPr>
              <a:t>年度から約</a:t>
            </a:r>
            <a:r>
              <a:rPr lang="en-US" altLang="ja-JP" sz="1600" dirty="0" smtClean="0">
                <a:latin typeface="ＭＳ ゴシック" panose="020B0609070205080204" pitchFamily="49" charset="-128"/>
                <a:ea typeface="ＭＳ ゴシック" panose="020B0609070205080204" pitchFamily="49" charset="-128"/>
                <a:cs typeface="ＭＳ Ｐゴシック" pitchFamily="50" charset="-128"/>
              </a:rPr>
              <a:t>3</a:t>
            </a:r>
            <a:r>
              <a:rPr lang="ja-JP" altLang="en-US" sz="1600" dirty="0" smtClean="0">
                <a:latin typeface="ＭＳ ゴシック" panose="020B0609070205080204" pitchFamily="49" charset="-128"/>
                <a:ea typeface="ＭＳ ゴシック" panose="020B0609070205080204" pitchFamily="49" charset="-128"/>
                <a:cs typeface="ＭＳ Ｐゴシック" pitchFamily="50" charset="-128"/>
              </a:rPr>
              <a:t>割増加。</a:t>
            </a:r>
            <a:endParaRPr lang="en-US" altLang="ja-JP" sz="1600" dirty="0" smtClean="0">
              <a:latin typeface="ＭＳ ゴシック" panose="020B0609070205080204" pitchFamily="49" charset="-128"/>
              <a:ea typeface="ＭＳ ゴシック" panose="020B0609070205080204" pitchFamily="49" charset="-128"/>
              <a:cs typeface="ＭＳ Ｐゴシック" pitchFamily="50" charset="-128"/>
            </a:endParaRPr>
          </a:p>
        </p:txBody>
      </p:sp>
      <p:sp>
        <p:nvSpPr>
          <p:cNvPr id="15" name="テキスト ボックス 14"/>
          <p:cNvSpPr txBox="1"/>
          <p:nvPr/>
        </p:nvSpPr>
        <p:spPr>
          <a:xfrm>
            <a:off x="7200800" y="2780928"/>
            <a:ext cx="1835696" cy="400110"/>
          </a:xfrm>
          <a:prstGeom prst="rect">
            <a:avLst/>
          </a:prstGeom>
          <a:noFill/>
        </p:spPr>
        <p:txBody>
          <a:bodyPr wrap="square" rtlCol="0">
            <a:spAutoFit/>
          </a:bodyPr>
          <a:lstStyle/>
          <a:p>
            <a:r>
              <a:rPr lang="ja-JP" altLang="en-US" sz="1000" dirty="0" smtClean="0"/>
              <a:t>国土交通省資料をもとに</a:t>
            </a:r>
            <a:endParaRPr lang="en-US" altLang="ja-JP" sz="1000" dirty="0" smtClean="0"/>
          </a:p>
          <a:p>
            <a:r>
              <a:rPr lang="ja-JP" altLang="en-US" sz="1000" dirty="0" smtClean="0"/>
              <a:t>大阪府作成</a:t>
            </a:r>
            <a:endParaRPr lang="ja-JP" altLang="ja-JP" sz="1000" dirty="0"/>
          </a:p>
        </p:txBody>
      </p:sp>
    </p:spTree>
    <p:extLst>
      <p:ext uri="{BB962C8B-B14F-4D97-AF65-F5344CB8AC3E}">
        <p14:creationId xmlns:p14="http://schemas.microsoft.com/office/powerpoint/2010/main" val="105341183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直線コネクタ 5"/>
          <p:cNvCxnSpPr/>
          <p:nvPr/>
        </p:nvCxnSpPr>
        <p:spPr>
          <a:xfrm>
            <a:off x="323528" y="620688"/>
            <a:ext cx="8532440"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8" name="テキスト ボックス 7"/>
          <p:cNvSpPr txBox="1"/>
          <p:nvPr/>
        </p:nvSpPr>
        <p:spPr>
          <a:xfrm>
            <a:off x="1151566" y="92264"/>
            <a:ext cx="6847790" cy="461665"/>
          </a:xfrm>
          <a:prstGeom prst="rect">
            <a:avLst/>
          </a:prstGeom>
          <a:noFill/>
        </p:spPr>
        <p:txBody>
          <a:bodyPr wrap="square" rtlCol="0">
            <a:spAutoFit/>
          </a:bodyPr>
          <a:lstStyle/>
          <a:p>
            <a:pPr algn="ctr"/>
            <a:r>
              <a:rPr kumimoji="1" lang="ja-JP" altLang="en-US" sz="2400" dirty="0" smtClean="0"/>
              <a:t>経済活動等の状況</a:t>
            </a:r>
            <a:endParaRPr kumimoji="1" lang="ja-JP" altLang="en-US" sz="2400" dirty="0"/>
          </a:p>
        </p:txBody>
      </p:sp>
      <p:sp>
        <p:nvSpPr>
          <p:cNvPr id="3" name="スライド番号プレースホルダー 2"/>
          <p:cNvSpPr>
            <a:spLocks noGrp="1"/>
          </p:cNvSpPr>
          <p:nvPr>
            <p:ph type="sldNum" sz="quarter" idx="12"/>
          </p:nvPr>
        </p:nvSpPr>
        <p:spPr>
          <a:xfrm>
            <a:off x="8738120" y="6453336"/>
            <a:ext cx="370384" cy="365125"/>
          </a:xfrm>
        </p:spPr>
        <p:txBody>
          <a:bodyPr/>
          <a:lstStyle/>
          <a:p>
            <a:fld id="{DE2F8A21-8B7F-4E81-A1D6-B63D9660F4C6}" type="slidenum">
              <a:rPr kumimoji="1" lang="ja-JP" altLang="en-US" smtClean="0"/>
              <a:pPr/>
              <a:t>24</a:t>
            </a:fld>
            <a:endParaRPr kumimoji="1" lang="ja-JP" altLang="en-US"/>
          </a:p>
        </p:txBody>
      </p:sp>
      <p:sp>
        <p:nvSpPr>
          <p:cNvPr id="10" name="テキスト ボックス 9"/>
          <p:cNvSpPr txBox="1"/>
          <p:nvPr/>
        </p:nvSpPr>
        <p:spPr>
          <a:xfrm>
            <a:off x="35496" y="92264"/>
            <a:ext cx="1872208" cy="461665"/>
          </a:xfrm>
          <a:prstGeom prst="rect">
            <a:avLst/>
          </a:prstGeom>
          <a:noFill/>
        </p:spPr>
        <p:txBody>
          <a:bodyPr wrap="square" rtlCol="0">
            <a:spAutoFit/>
          </a:bodyPr>
          <a:lstStyle/>
          <a:p>
            <a:r>
              <a:rPr lang="en-US" altLang="ja-JP" sz="2400" dirty="0" smtClean="0"/>
              <a:t>【</a:t>
            </a:r>
            <a:r>
              <a:rPr lang="ja-JP" altLang="en-US" sz="2400" dirty="0" smtClean="0"/>
              <a:t>参考資料</a:t>
            </a:r>
            <a:r>
              <a:rPr lang="en-US" altLang="ja-JP" sz="2400" dirty="0" smtClean="0"/>
              <a:t>】</a:t>
            </a:r>
            <a:endParaRPr kumimoji="1" lang="ja-JP" altLang="en-US" sz="2400" dirty="0"/>
          </a:p>
        </p:txBody>
      </p:sp>
      <p:pic>
        <p:nvPicPr>
          <p:cNvPr id="9"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123728" y="1484784"/>
            <a:ext cx="4968000" cy="24492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 name="AutoShape 8"/>
          <p:cNvSpPr>
            <a:spLocks noChangeArrowheads="1"/>
          </p:cNvSpPr>
          <p:nvPr/>
        </p:nvSpPr>
        <p:spPr bwMode="auto">
          <a:xfrm>
            <a:off x="-36512" y="788516"/>
            <a:ext cx="7344816" cy="840546"/>
          </a:xfrm>
          <a:prstGeom prst="rect">
            <a:avLst/>
          </a:prstGeom>
          <a:noFill/>
          <a:ln>
            <a:noFill/>
          </a:ln>
        </p:spPr>
        <p:txBody>
          <a:bodyPr vert="horz" wrap="square" lIns="9360" tIns="8890" rIns="9360" bIns="8890" numCol="1" anchor="t" anchorCtr="0" compatLnSpc="1">
            <a:prstTxWarp prst="textNoShape">
              <a:avLst/>
            </a:prstTxWarp>
          </a:bodyPr>
          <a:lstStyle/>
          <a:p>
            <a:pPr marL="6350" lvl="1" fontAlgn="base">
              <a:spcBef>
                <a:spcPct val="0"/>
              </a:spcBef>
              <a:spcAft>
                <a:spcPct val="0"/>
              </a:spcAft>
            </a:pPr>
            <a:r>
              <a:rPr lang="ja-JP" altLang="en-US" sz="1600" b="1" dirty="0" smtClean="0">
                <a:latin typeface="ＭＳ ゴシック" panose="020B0609070205080204" pitchFamily="49" charset="-128"/>
                <a:ea typeface="ＭＳ ゴシック" panose="020B0609070205080204" pitchFamily="49" charset="-128"/>
                <a:cs typeface="ＭＳ Ｐゴシック" pitchFamily="50" charset="-128"/>
              </a:rPr>
              <a:t>（</a:t>
            </a:r>
            <a:r>
              <a:rPr lang="en-US" altLang="ja-JP" sz="1600" b="1" dirty="0" smtClean="0">
                <a:latin typeface="ＭＳ ゴシック" panose="020B0609070205080204" pitchFamily="49" charset="-128"/>
                <a:ea typeface="ＭＳ ゴシック" panose="020B0609070205080204" pitchFamily="49" charset="-128"/>
                <a:cs typeface="ＭＳ Ｐゴシック" pitchFamily="50" charset="-128"/>
              </a:rPr>
              <a:t>13</a:t>
            </a:r>
            <a:r>
              <a:rPr lang="ja-JP" altLang="en-US" sz="1600" b="1" dirty="0" smtClean="0">
                <a:latin typeface="ＭＳ ゴシック" panose="020B0609070205080204" pitchFamily="49" charset="-128"/>
                <a:ea typeface="ＭＳ ゴシック" panose="020B0609070205080204" pitchFamily="49" charset="-128"/>
                <a:cs typeface="ＭＳ Ｐゴシック" pitchFamily="50" charset="-128"/>
              </a:rPr>
              <a:t>）</a:t>
            </a:r>
            <a:r>
              <a:rPr lang="ja-JP" altLang="en-US" sz="1600" b="1" dirty="0">
                <a:latin typeface="ＭＳ ゴシック" panose="020B0609070205080204" pitchFamily="49" charset="-128"/>
                <a:ea typeface="ＭＳ ゴシック" panose="020B0609070205080204" pitchFamily="49" charset="-128"/>
                <a:cs typeface="ＭＳ Ｐゴシック" pitchFamily="50" charset="-128"/>
              </a:rPr>
              <a:t>燃料販売量の</a:t>
            </a:r>
            <a:r>
              <a:rPr lang="ja-JP" altLang="en-US" sz="1600" b="1" dirty="0" smtClean="0">
                <a:latin typeface="ＭＳ ゴシック" panose="020B0609070205080204" pitchFamily="49" charset="-128"/>
                <a:ea typeface="ＭＳ ゴシック" panose="020B0609070205080204" pitchFamily="49" charset="-128"/>
                <a:cs typeface="ＭＳ Ｐゴシック" pitchFamily="50" charset="-128"/>
              </a:rPr>
              <a:t>推移（大阪府内）</a:t>
            </a:r>
            <a:endParaRPr lang="ja-JP" altLang="en-US" sz="1600" b="1" dirty="0">
              <a:latin typeface="ＭＳ ゴシック" panose="020B0609070205080204" pitchFamily="49" charset="-128"/>
              <a:ea typeface="ＭＳ ゴシック" panose="020B0609070205080204" pitchFamily="49" charset="-128"/>
              <a:cs typeface="ＭＳ Ｐゴシック" pitchFamily="50" charset="-128"/>
            </a:endParaRPr>
          </a:p>
          <a:p>
            <a:pPr marL="449263" lvl="1" fontAlgn="base">
              <a:spcBef>
                <a:spcPct val="0"/>
              </a:spcBef>
              <a:spcAft>
                <a:spcPct val="0"/>
              </a:spcAft>
            </a:pPr>
            <a:r>
              <a:rPr lang="ja-JP" altLang="en-US" sz="1600" dirty="0" smtClean="0">
                <a:latin typeface="ＭＳ ゴシック" panose="020B0609070205080204" pitchFamily="49" charset="-128"/>
                <a:ea typeface="ＭＳ ゴシック" panose="020B0609070205080204" pitchFamily="49" charset="-128"/>
                <a:cs typeface="ＭＳ Ｐゴシック" pitchFamily="50" charset="-128"/>
              </a:rPr>
              <a:t>平成</a:t>
            </a:r>
            <a:r>
              <a:rPr lang="en-US" altLang="ja-JP" sz="1600" dirty="0" smtClean="0">
                <a:latin typeface="ＭＳ ゴシック" panose="020B0609070205080204" pitchFamily="49" charset="-128"/>
                <a:ea typeface="ＭＳ ゴシック" panose="020B0609070205080204" pitchFamily="49" charset="-128"/>
                <a:cs typeface="ＭＳ Ｐゴシック" pitchFamily="50" charset="-128"/>
              </a:rPr>
              <a:t>28</a:t>
            </a:r>
            <a:r>
              <a:rPr lang="ja-JP" altLang="en-US" sz="1600" dirty="0" smtClean="0">
                <a:latin typeface="ＭＳ ゴシック" panose="020B0609070205080204" pitchFamily="49" charset="-128"/>
                <a:ea typeface="ＭＳ ゴシック" panose="020B0609070205080204" pitchFamily="49" charset="-128"/>
                <a:cs typeface="ＭＳ Ｐゴシック" pitchFamily="50" charset="-128"/>
              </a:rPr>
              <a:t>年度の軽油及びガソリンの販売量は</a:t>
            </a:r>
            <a:r>
              <a:rPr lang="ja-JP" altLang="en-US" sz="1600" dirty="0">
                <a:latin typeface="ＭＳ ゴシック" panose="020B0609070205080204" pitchFamily="49" charset="-128"/>
                <a:ea typeface="ＭＳ ゴシック" panose="020B0609070205080204" pitchFamily="49" charset="-128"/>
                <a:cs typeface="ＭＳ Ｐゴシック" pitchFamily="50" charset="-128"/>
              </a:rPr>
              <a:t>、平成</a:t>
            </a:r>
            <a:r>
              <a:rPr lang="en-US" altLang="ja-JP" sz="1600" dirty="0" smtClean="0">
                <a:latin typeface="ＭＳ ゴシック" panose="020B0609070205080204" pitchFamily="49" charset="-128"/>
                <a:ea typeface="ＭＳ ゴシック" panose="020B0609070205080204" pitchFamily="49" charset="-128"/>
                <a:cs typeface="ＭＳ Ｐゴシック" pitchFamily="50" charset="-128"/>
              </a:rPr>
              <a:t>27</a:t>
            </a:r>
            <a:r>
              <a:rPr lang="ja-JP" altLang="en-US" sz="1600" dirty="0" smtClean="0">
                <a:latin typeface="ＭＳ ゴシック" panose="020B0609070205080204" pitchFamily="49" charset="-128"/>
                <a:ea typeface="ＭＳ ゴシック" panose="020B0609070205080204" pitchFamily="49" charset="-128"/>
                <a:cs typeface="ＭＳ Ｐゴシック" pitchFamily="50" charset="-128"/>
              </a:rPr>
              <a:t>年度から減少</a:t>
            </a:r>
            <a:endParaRPr lang="ja-JP" altLang="en-US" sz="1600" dirty="0">
              <a:latin typeface="ＭＳ ゴシック" panose="020B0609070205080204" pitchFamily="49" charset="-128"/>
              <a:ea typeface="ＭＳ ゴシック" panose="020B0609070205080204" pitchFamily="49" charset="-128"/>
              <a:cs typeface="ＭＳ Ｐゴシック" pitchFamily="50" charset="-128"/>
            </a:endParaRPr>
          </a:p>
          <a:p>
            <a:pPr marL="6350" marR="0" lvl="1" defTabSz="914400" rtl="0" eaLnBrk="1" fontAlgn="base" latinLnBrk="0" hangingPunct="1">
              <a:lnSpc>
                <a:spcPct val="100000"/>
              </a:lnSpc>
              <a:spcBef>
                <a:spcPct val="0"/>
              </a:spcBef>
              <a:spcAft>
                <a:spcPct val="0"/>
              </a:spcAft>
              <a:buClrTx/>
              <a:buSzTx/>
              <a:buFontTx/>
              <a:buNone/>
              <a:tabLst/>
            </a:pPr>
            <a:endParaRPr lang="en-US" altLang="ja-JP" sz="1600" dirty="0" smtClean="0">
              <a:latin typeface="ＭＳ ゴシック" panose="020B0609070205080204" pitchFamily="49" charset="-128"/>
              <a:ea typeface="ＭＳ ゴシック" panose="020B0609070205080204" pitchFamily="49" charset="-128"/>
              <a:cs typeface="ＭＳ Ｐゴシック" pitchFamily="50" charset="-128"/>
            </a:endParaRPr>
          </a:p>
        </p:txBody>
      </p:sp>
      <p:sp>
        <p:nvSpPr>
          <p:cNvPr id="12" name="テキスト ボックス 11"/>
          <p:cNvSpPr txBox="1"/>
          <p:nvPr/>
        </p:nvSpPr>
        <p:spPr>
          <a:xfrm>
            <a:off x="7164288" y="2924341"/>
            <a:ext cx="1591032" cy="400110"/>
          </a:xfrm>
          <a:prstGeom prst="rect">
            <a:avLst/>
          </a:prstGeom>
          <a:noFill/>
        </p:spPr>
        <p:txBody>
          <a:bodyPr wrap="square" rtlCol="0">
            <a:spAutoFit/>
          </a:bodyPr>
          <a:lstStyle/>
          <a:p>
            <a:r>
              <a:rPr lang="ja-JP" altLang="en-US" sz="1000" dirty="0" smtClean="0"/>
              <a:t>経済産業省資料をもとに大阪府作成</a:t>
            </a:r>
            <a:endParaRPr lang="ja-JP" altLang="ja-JP" sz="1000" dirty="0"/>
          </a:p>
        </p:txBody>
      </p:sp>
    </p:spTree>
    <p:extLst>
      <p:ext uri="{BB962C8B-B14F-4D97-AF65-F5344CB8AC3E}">
        <p14:creationId xmlns:p14="http://schemas.microsoft.com/office/powerpoint/2010/main" val="378543399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直線コネクタ 5"/>
          <p:cNvCxnSpPr/>
          <p:nvPr/>
        </p:nvCxnSpPr>
        <p:spPr>
          <a:xfrm>
            <a:off x="323528" y="620688"/>
            <a:ext cx="8532440"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8" name="テキスト ボックス 7"/>
          <p:cNvSpPr txBox="1"/>
          <p:nvPr/>
        </p:nvSpPr>
        <p:spPr>
          <a:xfrm>
            <a:off x="1691680" y="116632"/>
            <a:ext cx="5724128" cy="461665"/>
          </a:xfrm>
          <a:prstGeom prst="rect">
            <a:avLst/>
          </a:prstGeom>
          <a:noFill/>
        </p:spPr>
        <p:txBody>
          <a:bodyPr wrap="square" rtlCol="0">
            <a:spAutoFit/>
          </a:bodyPr>
          <a:lstStyle/>
          <a:p>
            <a:pPr algn="ctr"/>
            <a:r>
              <a:rPr kumimoji="1" lang="ja-JP" altLang="en-US" sz="2400" dirty="0" smtClean="0"/>
              <a:t>道路交通センサスの使用データ</a:t>
            </a:r>
            <a:endParaRPr kumimoji="1" lang="ja-JP" altLang="en-US" sz="2400" dirty="0"/>
          </a:p>
        </p:txBody>
      </p:sp>
      <p:sp>
        <p:nvSpPr>
          <p:cNvPr id="2" name="スライド番号プレースホルダー 1"/>
          <p:cNvSpPr>
            <a:spLocks noGrp="1"/>
          </p:cNvSpPr>
          <p:nvPr>
            <p:ph type="sldNum" sz="quarter" idx="12"/>
          </p:nvPr>
        </p:nvSpPr>
        <p:spPr>
          <a:xfrm>
            <a:off x="8738120" y="6448251"/>
            <a:ext cx="370384" cy="365125"/>
          </a:xfrm>
        </p:spPr>
        <p:txBody>
          <a:bodyPr/>
          <a:lstStyle/>
          <a:p>
            <a:fld id="{DE2F8A21-8B7F-4E81-A1D6-B63D9660F4C6}" type="slidenum">
              <a:rPr kumimoji="1" lang="ja-JP" altLang="en-US" smtClean="0"/>
              <a:pPr/>
              <a:t>25</a:t>
            </a:fld>
            <a:endParaRPr kumimoji="1" lang="ja-JP" altLang="en-US" dirty="0"/>
          </a:p>
        </p:txBody>
      </p:sp>
      <p:sp>
        <p:nvSpPr>
          <p:cNvPr id="16" name="テキスト ボックス 15"/>
          <p:cNvSpPr txBox="1"/>
          <p:nvPr/>
        </p:nvSpPr>
        <p:spPr>
          <a:xfrm>
            <a:off x="107504" y="599183"/>
            <a:ext cx="8856984" cy="1585049"/>
          </a:xfrm>
          <a:prstGeom prst="rect">
            <a:avLst/>
          </a:prstGeom>
          <a:noFill/>
          <a:ln>
            <a:noFill/>
          </a:ln>
        </p:spPr>
        <p:txBody>
          <a:bodyPr wrap="square" rtlCol="0">
            <a:spAutoFit/>
          </a:bodyPr>
          <a:lstStyle/>
          <a:p>
            <a:pPr>
              <a:spcAft>
                <a:spcPts val="600"/>
              </a:spcAft>
            </a:pPr>
            <a:r>
              <a:rPr lang="ja-JP" altLang="en-US" kern="100" dirty="0">
                <a:latin typeface="+mn-ea"/>
                <a:cs typeface="Times New Roman"/>
              </a:rPr>
              <a:t>■</a:t>
            </a:r>
            <a:r>
              <a:rPr lang="ja-JP" altLang="en-US" kern="100" dirty="0" smtClean="0">
                <a:latin typeface="+mn-ea"/>
                <a:cs typeface="Times New Roman"/>
              </a:rPr>
              <a:t>道路</a:t>
            </a:r>
            <a:r>
              <a:rPr lang="ja-JP" altLang="en-US" kern="100" dirty="0">
                <a:latin typeface="+mn-ea"/>
                <a:cs typeface="Times New Roman"/>
              </a:rPr>
              <a:t>交通</a:t>
            </a:r>
            <a:r>
              <a:rPr lang="ja-JP" altLang="en-US" kern="100" dirty="0" smtClean="0">
                <a:latin typeface="+mn-ea"/>
                <a:cs typeface="Times New Roman"/>
              </a:rPr>
              <a:t>センサス</a:t>
            </a:r>
            <a:endParaRPr lang="en-US" altLang="ja-JP" kern="100" dirty="0" smtClean="0">
              <a:latin typeface="+mn-ea"/>
              <a:cs typeface="Times New Roman"/>
            </a:endParaRPr>
          </a:p>
          <a:p>
            <a:pPr marL="1079500" indent="-1079500"/>
            <a:r>
              <a:rPr lang="en-US" altLang="ja-JP" kern="100" dirty="0" smtClean="0">
                <a:latin typeface="+mn-ea"/>
                <a:cs typeface="Times New Roman"/>
              </a:rPr>
              <a:t>【</a:t>
            </a:r>
            <a:r>
              <a:rPr lang="ja-JP" altLang="en-US" kern="100" dirty="0" smtClean="0">
                <a:latin typeface="+mn-ea"/>
                <a:cs typeface="Times New Roman"/>
              </a:rPr>
              <a:t>目　 的</a:t>
            </a:r>
            <a:r>
              <a:rPr lang="en-US" altLang="ja-JP" kern="100" dirty="0" smtClean="0">
                <a:latin typeface="+mn-ea"/>
                <a:cs typeface="Times New Roman"/>
              </a:rPr>
              <a:t>】</a:t>
            </a:r>
            <a:r>
              <a:rPr lang="ja-JP" altLang="en-US" kern="100" dirty="0" smtClean="0">
                <a:latin typeface="+mn-ea"/>
                <a:cs typeface="Times New Roman"/>
              </a:rPr>
              <a:t>　道路</a:t>
            </a:r>
            <a:r>
              <a:rPr lang="ja-JP" altLang="en-US" kern="100" dirty="0">
                <a:latin typeface="+mn-ea"/>
                <a:cs typeface="Times New Roman"/>
              </a:rPr>
              <a:t>における</a:t>
            </a:r>
            <a:r>
              <a:rPr lang="ja-JP" altLang="en-US" kern="100" dirty="0" smtClean="0">
                <a:latin typeface="+mn-ea"/>
                <a:cs typeface="Times New Roman"/>
              </a:rPr>
              <a:t>交通量、旅行速度及び道路状況など</a:t>
            </a:r>
            <a:r>
              <a:rPr lang="ja-JP" altLang="en-US" kern="100" dirty="0">
                <a:latin typeface="+mn-ea"/>
                <a:cs typeface="Times New Roman"/>
              </a:rPr>
              <a:t>を調査し、道路の計画、</a:t>
            </a:r>
            <a:r>
              <a:rPr lang="ja-JP" altLang="en-US" kern="100" dirty="0" smtClean="0">
                <a:latin typeface="+mn-ea"/>
                <a:cs typeface="Times New Roman"/>
              </a:rPr>
              <a:t>建設</a:t>
            </a:r>
            <a:r>
              <a:rPr lang="ja-JP" altLang="en-US" kern="100" dirty="0">
                <a:latin typeface="+mn-ea"/>
                <a:cs typeface="Times New Roman"/>
              </a:rPr>
              <a:t>、維持修繕、管理などについての基礎資料を</a:t>
            </a:r>
            <a:r>
              <a:rPr lang="ja-JP" altLang="en-US" kern="100" dirty="0" smtClean="0">
                <a:latin typeface="+mn-ea"/>
                <a:cs typeface="Times New Roman"/>
              </a:rPr>
              <a:t>得ること</a:t>
            </a:r>
            <a:endParaRPr lang="en-US" altLang="ja-JP" kern="100" dirty="0" smtClean="0">
              <a:latin typeface="+mn-ea"/>
              <a:cs typeface="Times New Roman"/>
            </a:endParaRPr>
          </a:p>
          <a:p>
            <a:pPr marL="1079500" indent="-1079500"/>
            <a:r>
              <a:rPr lang="en-US" altLang="ja-JP" kern="100" dirty="0" smtClean="0">
                <a:latin typeface="+mn-ea"/>
                <a:cs typeface="Times New Roman"/>
              </a:rPr>
              <a:t>【</a:t>
            </a:r>
            <a:r>
              <a:rPr lang="ja-JP" altLang="en-US" kern="100" dirty="0">
                <a:latin typeface="+mn-ea"/>
                <a:cs typeface="Times New Roman"/>
              </a:rPr>
              <a:t>実施者</a:t>
            </a:r>
            <a:r>
              <a:rPr lang="en-US" altLang="ja-JP" kern="100" dirty="0" smtClean="0">
                <a:latin typeface="+mn-ea"/>
                <a:cs typeface="Times New Roman"/>
              </a:rPr>
              <a:t>】</a:t>
            </a:r>
            <a:r>
              <a:rPr lang="ja-JP" altLang="en-US" kern="100" dirty="0" smtClean="0">
                <a:latin typeface="+mn-ea"/>
                <a:cs typeface="Times New Roman"/>
              </a:rPr>
              <a:t>　国土交通省、都道府県、政令指定都市及び高速道路会社等の関係機関が連携し、</a:t>
            </a:r>
            <a:r>
              <a:rPr lang="en-US" altLang="ja-JP" kern="100" dirty="0" smtClean="0">
                <a:latin typeface="+mn-ea"/>
                <a:cs typeface="Times New Roman"/>
              </a:rPr>
              <a:t>5</a:t>
            </a:r>
            <a:r>
              <a:rPr lang="ja-JP" altLang="en-US" kern="100" dirty="0" smtClean="0">
                <a:latin typeface="+mn-ea"/>
                <a:cs typeface="Times New Roman"/>
              </a:rPr>
              <a:t>年ごとに実施（・・・、平成</a:t>
            </a:r>
            <a:r>
              <a:rPr lang="en-US" altLang="ja-JP" kern="100" dirty="0" smtClean="0">
                <a:latin typeface="+mn-ea"/>
                <a:cs typeface="Times New Roman"/>
              </a:rPr>
              <a:t>22</a:t>
            </a:r>
            <a:r>
              <a:rPr lang="ja-JP" altLang="en-US" kern="100" dirty="0" smtClean="0">
                <a:latin typeface="+mn-ea"/>
                <a:cs typeface="Times New Roman"/>
              </a:rPr>
              <a:t>年度、平成</a:t>
            </a:r>
            <a:r>
              <a:rPr lang="en-US" altLang="ja-JP" kern="100" dirty="0" smtClean="0">
                <a:latin typeface="+mn-ea"/>
                <a:cs typeface="Times New Roman"/>
              </a:rPr>
              <a:t>27</a:t>
            </a:r>
            <a:r>
              <a:rPr lang="ja-JP" altLang="en-US" kern="100" dirty="0" smtClean="0">
                <a:latin typeface="+mn-ea"/>
                <a:cs typeface="Times New Roman"/>
              </a:rPr>
              <a:t>年度）</a:t>
            </a:r>
            <a:endParaRPr lang="en-US" altLang="ja-JP" kern="100" dirty="0" smtClean="0">
              <a:latin typeface="+mn-ea"/>
              <a:cs typeface="Times New Roman"/>
            </a:endParaRPr>
          </a:p>
        </p:txBody>
      </p:sp>
      <p:sp>
        <p:nvSpPr>
          <p:cNvPr id="17" name="テキスト ボックス 16"/>
          <p:cNvSpPr txBox="1"/>
          <p:nvPr/>
        </p:nvSpPr>
        <p:spPr>
          <a:xfrm>
            <a:off x="107504" y="2276872"/>
            <a:ext cx="9001000" cy="1308050"/>
          </a:xfrm>
          <a:prstGeom prst="rect">
            <a:avLst/>
          </a:prstGeom>
          <a:noFill/>
          <a:ln>
            <a:noFill/>
          </a:ln>
        </p:spPr>
        <p:txBody>
          <a:bodyPr wrap="square" rtlCol="0">
            <a:spAutoFit/>
          </a:bodyPr>
          <a:lstStyle/>
          <a:p>
            <a:pPr>
              <a:spcAft>
                <a:spcPts val="600"/>
              </a:spcAft>
            </a:pPr>
            <a:r>
              <a:rPr lang="ja-JP" altLang="en-US" kern="100" dirty="0" smtClean="0">
                <a:latin typeface="+mn-ea"/>
                <a:cs typeface="Times New Roman"/>
              </a:rPr>
              <a:t>■道路</a:t>
            </a:r>
            <a:r>
              <a:rPr lang="ja-JP" altLang="en-US" kern="100" dirty="0">
                <a:latin typeface="+mn-ea"/>
                <a:cs typeface="Times New Roman"/>
              </a:rPr>
              <a:t>交通</a:t>
            </a:r>
            <a:r>
              <a:rPr lang="ja-JP" altLang="en-US" kern="100" dirty="0" smtClean="0">
                <a:latin typeface="+mn-ea"/>
                <a:cs typeface="Times New Roman"/>
              </a:rPr>
              <a:t>センサスの使用データ</a:t>
            </a:r>
            <a:endParaRPr lang="en-US" altLang="ja-JP" kern="100" dirty="0" smtClean="0">
              <a:latin typeface="+mn-ea"/>
              <a:cs typeface="Times New Roman"/>
            </a:endParaRPr>
          </a:p>
          <a:p>
            <a:r>
              <a:rPr lang="ja-JP" altLang="en-US" kern="100" dirty="0" smtClean="0">
                <a:latin typeface="+mn-ea"/>
                <a:cs typeface="Times New Roman"/>
              </a:rPr>
              <a:t>「走行量（交通量</a:t>
            </a:r>
            <a:r>
              <a:rPr lang="en-US" altLang="ja-JP" kern="100" dirty="0" smtClean="0">
                <a:latin typeface="+mn-ea"/>
                <a:cs typeface="Times New Roman"/>
              </a:rPr>
              <a:t>×</a:t>
            </a:r>
            <a:r>
              <a:rPr lang="ja-JP" altLang="en-US" kern="100" dirty="0" smtClean="0">
                <a:latin typeface="+mn-ea"/>
                <a:cs typeface="Times New Roman"/>
              </a:rPr>
              <a:t>道路延長）」及び「旅行速度」の算定に道路交通センサスのデータを使用</a:t>
            </a:r>
            <a:endParaRPr lang="en-US" altLang="ja-JP" kern="100" dirty="0" smtClean="0">
              <a:latin typeface="+mn-ea"/>
              <a:cs typeface="Times New Roman"/>
            </a:endParaRPr>
          </a:p>
          <a:p>
            <a:r>
              <a:rPr lang="ja-JP" altLang="en-US" kern="100" dirty="0" smtClean="0">
                <a:latin typeface="+mn-ea"/>
                <a:cs typeface="Times New Roman"/>
              </a:rPr>
              <a:t>　　・平成</a:t>
            </a:r>
            <a:r>
              <a:rPr lang="en-US" altLang="ja-JP" kern="100" dirty="0" smtClean="0">
                <a:latin typeface="+mn-ea"/>
                <a:cs typeface="Times New Roman"/>
              </a:rPr>
              <a:t>21</a:t>
            </a:r>
            <a:r>
              <a:rPr lang="ja-JP" altLang="en-US" kern="100" dirty="0" smtClean="0">
                <a:latin typeface="+mn-ea"/>
                <a:cs typeface="Times New Roman"/>
              </a:rPr>
              <a:t>～</a:t>
            </a:r>
            <a:r>
              <a:rPr lang="en-US" altLang="ja-JP" kern="100" dirty="0" smtClean="0">
                <a:latin typeface="+mn-ea"/>
                <a:cs typeface="Times New Roman"/>
              </a:rPr>
              <a:t>27</a:t>
            </a:r>
            <a:r>
              <a:rPr lang="ja-JP" altLang="en-US" kern="100" dirty="0" smtClean="0">
                <a:latin typeface="+mn-ea"/>
                <a:cs typeface="Times New Roman"/>
              </a:rPr>
              <a:t>年度分 ： 平成</a:t>
            </a:r>
            <a:r>
              <a:rPr lang="en-US" altLang="ja-JP" kern="100" dirty="0" smtClean="0">
                <a:latin typeface="+mn-ea"/>
                <a:cs typeface="Times New Roman"/>
              </a:rPr>
              <a:t>22</a:t>
            </a:r>
            <a:r>
              <a:rPr lang="ja-JP" altLang="en-US" kern="100" dirty="0" smtClean="0">
                <a:latin typeface="+mn-ea"/>
                <a:cs typeface="Times New Roman"/>
              </a:rPr>
              <a:t>年度センサスデータ</a:t>
            </a:r>
            <a:endParaRPr lang="en-US" altLang="ja-JP" kern="100" dirty="0" smtClean="0">
              <a:latin typeface="+mn-ea"/>
              <a:cs typeface="Times New Roman"/>
            </a:endParaRPr>
          </a:p>
          <a:p>
            <a:r>
              <a:rPr lang="ja-JP" altLang="en-US" kern="100" dirty="0" smtClean="0">
                <a:latin typeface="+mn-ea"/>
                <a:cs typeface="Times New Roman"/>
              </a:rPr>
              <a:t>　　・平成</a:t>
            </a:r>
            <a:r>
              <a:rPr lang="en-US" altLang="ja-JP" kern="100" dirty="0" smtClean="0">
                <a:latin typeface="+mn-ea"/>
                <a:cs typeface="Times New Roman"/>
              </a:rPr>
              <a:t>28</a:t>
            </a:r>
            <a:r>
              <a:rPr lang="ja-JP" altLang="en-US" kern="100" dirty="0" smtClean="0">
                <a:latin typeface="+mn-ea"/>
                <a:cs typeface="Times New Roman"/>
              </a:rPr>
              <a:t>年度分　　　 ： 平成</a:t>
            </a:r>
            <a:r>
              <a:rPr lang="en-US" altLang="ja-JP" kern="100" dirty="0" smtClean="0">
                <a:latin typeface="+mn-ea"/>
                <a:cs typeface="Times New Roman"/>
              </a:rPr>
              <a:t>27</a:t>
            </a:r>
            <a:r>
              <a:rPr lang="ja-JP" altLang="en-US" kern="100" dirty="0" smtClean="0">
                <a:latin typeface="+mn-ea"/>
                <a:cs typeface="Times New Roman"/>
              </a:rPr>
              <a:t>年度センサスデータ</a:t>
            </a:r>
            <a:endParaRPr lang="en-US" altLang="ja-JP" kern="100" dirty="0" smtClean="0">
              <a:latin typeface="+mn-ea"/>
              <a:cs typeface="Times New Roman"/>
            </a:endParaRPr>
          </a:p>
        </p:txBody>
      </p:sp>
      <p:sp>
        <p:nvSpPr>
          <p:cNvPr id="19" name="テキスト ボックス 18"/>
          <p:cNvSpPr txBox="1"/>
          <p:nvPr/>
        </p:nvSpPr>
        <p:spPr>
          <a:xfrm>
            <a:off x="107504" y="3760871"/>
            <a:ext cx="8748464" cy="2985433"/>
          </a:xfrm>
          <a:prstGeom prst="rect">
            <a:avLst/>
          </a:prstGeom>
          <a:noFill/>
          <a:ln>
            <a:noFill/>
          </a:ln>
        </p:spPr>
        <p:txBody>
          <a:bodyPr wrap="square" rtlCol="0">
            <a:spAutoFit/>
          </a:bodyPr>
          <a:lstStyle/>
          <a:p>
            <a:pPr>
              <a:spcAft>
                <a:spcPts val="600"/>
              </a:spcAft>
            </a:pPr>
            <a:r>
              <a:rPr lang="ja-JP" altLang="en-US" kern="100" dirty="0" smtClean="0">
                <a:latin typeface="+mn-ea"/>
                <a:cs typeface="Times New Roman"/>
              </a:rPr>
              <a:t>■使用データの違いによる算定結果への影響</a:t>
            </a:r>
            <a:endParaRPr lang="en-US" altLang="ja-JP" kern="100" dirty="0" smtClean="0">
              <a:latin typeface="+mn-ea"/>
              <a:cs typeface="Times New Roman"/>
            </a:endParaRPr>
          </a:p>
          <a:p>
            <a:r>
              <a:rPr lang="ja-JP" altLang="en-US" kern="100" dirty="0" smtClean="0">
                <a:latin typeface="+mn-ea"/>
                <a:cs typeface="Times New Roman"/>
              </a:rPr>
              <a:t>［各年度の車種別交通量］＝［センサスの車種別交通量］</a:t>
            </a:r>
            <a:r>
              <a:rPr lang="en-US" altLang="ja-JP" kern="100" dirty="0" smtClean="0">
                <a:latin typeface="+mn-ea"/>
                <a:cs typeface="Times New Roman"/>
              </a:rPr>
              <a:t>×</a:t>
            </a:r>
            <a:r>
              <a:rPr lang="ja-JP" altLang="en-US" kern="100" dirty="0" smtClean="0">
                <a:solidFill>
                  <a:srgbClr val="FF0000"/>
                </a:solidFill>
                <a:latin typeface="+mn-ea"/>
                <a:cs typeface="Times New Roman"/>
              </a:rPr>
              <a:t>［交通量データの伸び率］</a:t>
            </a:r>
            <a:endParaRPr lang="en-US" altLang="ja-JP" kern="100" dirty="0" smtClean="0">
              <a:solidFill>
                <a:srgbClr val="FF0000"/>
              </a:solidFill>
              <a:latin typeface="+mn-ea"/>
              <a:cs typeface="Times New Roman"/>
            </a:endParaRPr>
          </a:p>
          <a:p>
            <a:pPr>
              <a:spcBef>
                <a:spcPts val="600"/>
              </a:spcBef>
            </a:pPr>
            <a:r>
              <a:rPr lang="ja-JP" altLang="en-US" sz="1600" kern="100" dirty="0">
                <a:latin typeface="+mn-ea"/>
                <a:cs typeface="Times New Roman"/>
              </a:rPr>
              <a:t>　</a:t>
            </a:r>
            <a:r>
              <a:rPr lang="ja-JP" altLang="en-US" sz="1600" kern="100" dirty="0" smtClean="0">
                <a:latin typeface="+mn-ea"/>
                <a:cs typeface="Times New Roman"/>
              </a:rPr>
              <a:t>（例）平成</a:t>
            </a:r>
            <a:r>
              <a:rPr lang="en-US" altLang="ja-JP" sz="1600" kern="100" dirty="0" smtClean="0">
                <a:latin typeface="+mn-ea"/>
                <a:cs typeface="Times New Roman"/>
              </a:rPr>
              <a:t>27</a:t>
            </a:r>
            <a:r>
              <a:rPr lang="ja-JP" altLang="en-US" sz="1600" kern="100" dirty="0" smtClean="0">
                <a:latin typeface="+mn-ea"/>
                <a:cs typeface="Times New Roman"/>
              </a:rPr>
              <a:t>年度交通量＝平成</a:t>
            </a:r>
            <a:r>
              <a:rPr lang="en-US" altLang="ja-JP" sz="1600" kern="100" dirty="0" smtClean="0">
                <a:latin typeface="+mn-ea"/>
                <a:cs typeface="Times New Roman"/>
              </a:rPr>
              <a:t>22</a:t>
            </a:r>
            <a:r>
              <a:rPr lang="ja-JP" altLang="en-US" sz="1600" kern="100" dirty="0" smtClean="0">
                <a:latin typeface="+mn-ea"/>
                <a:cs typeface="Times New Roman"/>
              </a:rPr>
              <a:t>年度センサス交通量</a:t>
            </a:r>
            <a:r>
              <a:rPr lang="en-US" altLang="ja-JP" sz="1600" kern="100" dirty="0" smtClean="0">
                <a:latin typeface="+mn-ea"/>
                <a:cs typeface="Times New Roman"/>
              </a:rPr>
              <a:t>×</a:t>
            </a:r>
            <a:r>
              <a:rPr lang="ja-JP" altLang="en-US" sz="1600" kern="100" dirty="0" smtClean="0">
                <a:latin typeface="+mn-ea"/>
                <a:cs typeface="Times New Roman"/>
              </a:rPr>
              <a:t>（</a:t>
            </a:r>
            <a:r>
              <a:rPr lang="en-US" altLang="ja-JP" sz="1600" kern="100" dirty="0" smtClean="0">
                <a:latin typeface="+mn-ea"/>
                <a:cs typeface="Times New Roman"/>
              </a:rPr>
              <a:t>H22</a:t>
            </a:r>
            <a:r>
              <a:rPr lang="ja-JP" altLang="en-US" sz="1600" kern="100" dirty="0" smtClean="0">
                <a:latin typeface="+mn-ea"/>
                <a:cs typeface="Times New Roman"/>
              </a:rPr>
              <a:t>→</a:t>
            </a:r>
            <a:r>
              <a:rPr lang="en-US" altLang="ja-JP" sz="1600" kern="100" dirty="0" smtClean="0">
                <a:latin typeface="+mn-ea"/>
                <a:cs typeface="Times New Roman"/>
              </a:rPr>
              <a:t>H27</a:t>
            </a:r>
            <a:r>
              <a:rPr lang="ja-JP" altLang="en-US" sz="1600" kern="100" dirty="0" smtClean="0">
                <a:latin typeface="+mn-ea"/>
                <a:cs typeface="Times New Roman"/>
              </a:rPr>
              <a:t>交通量</a:t>
            </a:r>
            <a:r>
              <a:rPr lang="ja-JP" altLang="en-US" sz="1600" kern="100" dirty="0">
                <a:latin typeface="+mn-ea"/>
                <a:cs typeface="Times New Roman"/>
              </a:rPr>
              <a:t>伸び</a:t>
            </a:r>
            <a:r>
              <a:rPr lang="ja-JP" altLang="en-US" sz="1600" kern="100" dirty="0" smtClean="0">
                <a:latin typeface="+mn-ea"/>
                <a:cs typeface="Times New Roman"/>
              </a:rPr>
              <a:t>率）</a:t>
            </a:r>
            <a:endParaRPr lang="en-US" altLang="ja-JP" sz="1600" kern="100" dirty="0" smtClean="0">
              <a:latin typeface="+mn-ea"/>
              <a:cs typeface="Times New Roman"/>
            </a:endParaRPr>
          </a:p>
          <a:p>
            <a:r>
              <a:rPr lang="ja-JP" altLang="en-US" sz="1600" kern="100" dirty="0">
                <a:latin typeface="+mn-ea"/>
                <a:cs typeface="Times New Roman"/>
              </a:rPr>
              <a:t>　</a:t>
            </a:r>
            <a:r>
              <a:rPr lang="ja-JP" altLang="en-US" sz="1600" kern="100" dirty="0" smtClean="0">
                <a:latin typeface="+mn-ea"/>
                <a:cs typeface="Times New Roman"/>
              </a:rPr>
              <a:t>　　　平成</a:t>
            </a:r>
            <a:r>
              <a:rPr lang="en-US" altLang="ja-JP" sz="1600" kern="100" dirty="0" smtClean="0">
                <a:latin typeface="+mn-ea"/>
                <a:cs typeface="Times New Roman"/>
              </a:rPr>
              <a:t>28</a:t>
            </a:r>
            <a:r>
              <a:rPr lang="ja-JP" altLang="en-US" sz="1600" kern="100" dirty="0" smtClean="0">
                <a:latin typeface="+mn-ea"/>
                <a:cs typeface="Times New Roman"/>
              </a:rPr>
              <a:t>年度</a:t>
            </a:r>
            <a:r>
              <a:rPr lang="ja-JP" altLang="en-US" sz="1600" kern="100" dirty="0">
                <a:latin typeface="+mn-ea"/>
                <a:cs typeface="Times New Roman"/>
              </a:rPr>
              <a:t>交通量＝平成</a:t>
            </a:r>
            <a:r>
              <a:rPr lang="en-US" altLang="ja-JP" sz="1600" kern="100" dirty="0" smtClean="0">
                <a:latin typeface="+mn-ea"/>
                <a:cs typeface="Times New Roman"/>
              </a:rPr>
              <a:t>27</a:t>
            </a:r>
            <a:r>
              <a:rPr lang="ja-JP" altLang="en-US" sz="1600" kern="100" dirty="0" smtClean="0">
                <a:latin typeface="+mn-ea"/>
                <a:cs typeface="Times New Roman"/>
              </a:rPr>
              <a:t>年度</a:t>
            </a:r>
            <a:r>
              <a:rPr lang="ja-JP" altLang="en-US" sz="1600" kern="100" dirty="0">
                <a:latin typeface="+mn-ea"/>
                <a:cs typeface="Times New Roman"/>
              </a:rPr>
              <a:t>センサス交通量</a:t>
            </a:r>
            <a:r>
              <a:rPr lang="en-US" altLang="ja-JP" sz="1600" kern="100" dirty="0">
                <a:latin typeface="+mn-ea"/>
                <a:cs typeface="Times New Roman"/>
              </a:rPr>
              <a:t>×</a:t>
            </a:r>
            <a:r>
              <a:rPr lang="ja-JP" altLang="en-US" sz="1600" kern="100" dirty="0">
                <a:latin typeface="+mn-ea"/>
                <a:cs typeface="Times New Roman"/>
              </a:rPr>
              <a:t>（</a:t>
            </a:r>
            <a:r>
              <a:rPr lang="en-US" altLang="ja-JP" sz="1600" kern="100" dirty="0" smtClean="0">
                <a:latin typeface="+mn-ea"/>
                <a:cs typeface="Times New Roman"/>
              </a:rPr>
              <a:t>H27</a:t>
            </a:r>
            <a:r>
              <a:rPr lang="ja-JP" altLang="en-US" sz="1600" kern="100" dirty="0" smtClean="0">
                <a:latin typeface="+mn-ea"/>
                <a:cs typeface="Times New Roman"/>
              </a:rPr>
              <a:t>→</a:t>
            </a:r>
            <a:r>
              <a:rPr lang="en-US" altLang="ja-JP" sz="1600" kern="100" dirty="0" smtClean="0">
                <a:latin typeface="+mn-ea"/>
                <a:cs typeface="Times New Roman"/>
              </a:rPr>
              <a:t>H28</a:t>
            </a:r>
            <a:r>
              <a:rPr lang="ja-JP" altLang="en-US" sz="1600" kern="100" dirty="0" smtClean="0">
                <a:latin typeface="+mn-ea"/>
                <a:cs typeface="Times New Roman"/>
              </a:rPr>
              <a:t>交通</a:t>
            </a:r>
            <a:r>
              <a:rPr lang="ja-JP" altLang="en-US" sz="1600" kern="100" dirty="0">
                <a:latin typeface="+mn-ea"/>
                <a:cs typeface="Times New Roman"/>
              </a:rPr>
              <a:t>量伸び</a:t>
            </a:r>
            <a:r>
              <a:rPr lang="ja-JP" altLang="en-US" sz="1600" kern="100" dirty="0" smtClean="0">
                <a:latin typeface="+mn-ea"/>
                <a:cs typeface="Times New Roman"/>
              </a:rPr>
              <a:t>率）</a:t>
            </a:r>
            <a:endParaRPr lang="en-US" altLang="ja-JP" sz="1600" kern="100" dirty="0" smtClean="0">
              <a:latin typeface="+mn-ea"/>
              <a:cs typeface="Times New Roman"/>
            </a:endParaRPr>
          </a:p>
          <a:p>
            <a:pPr marL="1612900" indent="-1612900">
              <a:spcBef>
                <a:spcPts val="600"/>
              </a:spcBef>
            </a:pPr>
            <a:r>
              <a:rPr lang="en-US" altLang="ja-JP" kern="100" dirty="0" smtClean="0">
                <a:latin typeface="+mn-ea"/>
                <a:cs typeface="Times New Roman"/>
              </a:rPr>
              <a:t>※</a:t>
            </a:r>
            <a:r>
              <a:rPr lang="ja-JP" altLang="en-US" kern="100" dirty="0" smtClean="0">
                <a:solidFill>
                  <a:srgbClr val="FF0000"/>
                </a:solidFill>
                <a:latin typeface="+mn-ea"/>
                <a:cs typeface="Times New Roman"/>
              </a:rPr>
              <a:t>交通量データの伸び率</a:t>
            </a:r>
            <a:r>
              <a:rPr lang="ja-JP" altLang="en-US" kern="100" dirty="0" smtClean="0">
                <a:latin typeface="+mn-ea"/>
                <a:cs typeface="Times New Roman"/>
              </a:rPr>
              <a:t>：道路管理者の交通量データ（全車種合計台数）から算定。</a:t>
            </a:r>
            <a:endParaRPr lang="en-US" altLang="ja-JP" kern="100" dirty="0" smtClean="0">
              <a:latin typeface="+mn-ea"/>
              <a:cs typeface="Times New Roman"/>
            </a:endParaRPr>
          </a:p>
          <a:p>
            <a:pPr marL="2565400"/>
            <a:r>
              <a:rPr lang="ja-JP" altLang="en-US" u="sng" kern="100" dirty="0" smtClean="0">
                <a:latin typeface="+mn-ea"/>
                <a:cs typeface="Times New Roman"/>
              </a:rPr>
              <a:t>車種別ではないため、全車種で同じ伸び率を使用。</a:t>
            </a:r>
            <a:endParaRPr lang="en-US" altLang="ja-JP" kern="100" dirty="0" smtClean="0">
              <a:latin typeface="+mn-ea"/>
              <a:cs typeface="Times New Roman"/>
            </a:endParaRPr>
          </a:p>
          <a:p>
            <a:pPr marL="1879600" indent="-1866900">
              <a:spcBef>
                <a:spcPts val="600"/>
              </a:spcBef>
            </a:pPr>
            <a:r>
              <a:rPr lang="ja-JP" altLang="en-US" kern="100" dirty="0" smtClean="0">
                <a:latin typeface="+mn-ea"/>
                <a:cs typeface="Times New Roman"/>
              </a:rPr>
              <a:t> 　センサス交通量：</a:t>
            </a:r>
            <a:r>
              <a:rPr lang="ja-JP" altLang="en-US" u="sng" kern="100" dirty="0" smtClean="0">
                <a:latin typeface="+mn-ea"/>
                <a:cs typeface="Times New Roman"/>
              </a:rPr>
              <a:t>車種別の交通量</a:t>
            </a:r>
            <a:r>
              <a:rPr lang="ja-JP" altLang="en-US" kern="100" dirty="0" smtClean="0">
                <a:latin typeface="+mn-ea"/>
                <a:cs typeface="Times New Roman"/>
              </a:rPr>
              <a:t>。（</a:t>
            </a:r>
            <a:r>
              <a:rPr lang="en-US" altLang="ja-JP" kern="100" dirty="0" smtClean="0">
                <a:latin typeface="+mn-ea"/>
                <a:cs typeface="Times New Roman"/>
              </a:rPr>
              <a:t>H22</a:t>
            </a:r>
            <a:r>
              <a:rPr lang="ja-JP" altLang="en-US" kern="100" dirty="0" err="1" smtClean="0">
                <a:latin typeface="+mn-ea"/>
                <a:cs typeface="Times New Roman"/>
              </a:rPr>
              <a:t>、</a:t>
            </a:r>
            <a:r>
              <a:rPr lang="en-US" altLang="ja-JP" kern="100" dirty="0" smtClean="0">
                <a:latin typeface="+mn-ea"/>
                <a:cs typeface="Times New Roman"/>
              </a:rPr>
              <a:t>H27</a:t>
            </a:r>
            <a:r>
              <a:rPr lang="ja-JP" altLang="en-US" kern="100" dirty="0" smtClean="0">
                <a:latin typeface="+mn-ea"/>
                <a:cs typeface="Times New Roman"/>
              </a:rPr>
              <a:t>センサスは大型車、小型車の</a:t>
            </a:r>
            <a:r>
              <a:rPr lang="en-US" altLang="ja-JP" kern="100" dirty="0" smtClean="0">
                <a:latin typeface="+mn-ea"/>
                <a:cs typeface="Times New Roman"/>
              </a:rPr>
              <a:t>2</a:t>
            </a:r>
            <a:r>
              <a:rPr lang="ja-JP" altLang="en-US" kern="100" dirty="0" smtClean="0">
                <a:latin typeface="+mn-ea"/>
                <a:cs typeface="Times New Roman"/>
              </a:rPr>
              <a:t>分類）</a:t>
            </a:r>
            <a:endParaRPr lang="en-US" altLang="ja-JP" kern="100" dirty="0" smtClean="0">
              <a:latin typeface="+mn-ea"/>
              <a:cs typeface="Times New Roman"/>
            </a:endParaRPr>
          </a:p>
          <a:p>
            <a:pPr marL="355600" indent="-355600">
              <a:spcBef>
                <a:spcPts val="600"/>
              </a:spcBef>
            </a:pPr>
            <a:r>
              <a:rPr lang="ja-JP" altLang="en-US" kern="100" dirty="0" smtClean="0">
                <a:solidFill>
                  <a:srgbClr val="FF0000"/>
                </a:solidFill>
                <a:latin typeface="+mn-ea"/>
                <a:cs typeface="Times New Roman"/>
              </a:rPr>
              <a:t>　⇒「交通量データの伸び率」は車種別ではないため、</a:t>
            </a:r>
            <a:r>
              <a:rPr lang="ja-JP" altLang="en-US" u="sng" kern="100" dirty="0" smtClean="0">
                <a:solidFill>
                  <a:srgbClr val="FF0000"/>
                </a:solidFill>
                <a:latin typeface="+mn-ea"/>
                <a:cs typeface="Times New Roman"/>
              </a:rPr>
              <a:t>異なるセンサスデータを用いると、「算定した車種別交通量」に差異が出る。</a:t>
            </a:r>
            <a:endParaRPr lang="en-US" altLang="ja-JP" u="sng" kern="100" dirty="0">
              <a:solidFill>
                <a:srgbClr val="FF0000"/>
              </a:solidFill>
              <a:latin typeface="+mn-ea"/>
              <a:cs typeface="Times New Roman"/>
            </a:endParaRPr>
          </a:p>
        </p:txBody>
      </p:sp>
      <p:sp>
        <p:nvSpPr>
          <p:cNvPr id="9" name="テキスト ボックス 8"/>
          <p:cNvSpPr txBox="1"/>
          <p:nvPr/>
        </p:nvSpPr>
        <p:spPr>
          <a:xfrm>
            <a:off x="35496" y="92264"/>
            <a:ext cx="1872208" cy="461665"/>
          </a:xfrm>
          <a:prstGeom prst="rect">
            <a:avLst/>
          </a:prstGeom>
          <a:noFill/>
        </p:spPr>
        <p:txBody>
          <a:bodyPr wrap="square" rtlCol="0">
            <a:spAutoFit/>
          </a:bodyPr>
          <a:lstStyle/>
          <a:p>
            <a:r>
              <a:rPr lang="ja-JP" altLang="en-US" sz="2400" dirty="0"/>
              <a:t>＜</a:t>
            </a:r>
            <a:r>
              <a:rPr lang="ja-JP" altLang="en-US" sz="2400" dirty="0" smtClean="0"/>
              <a:t>参考＞</a:t>
            </a:r>
            <a:endParaRPr kumimoji="1" lang="ja-JP" altLang="en-US" sz="2400" dirty="0"/>
          </a:p>
        </p:txBody>
      </p:sp>
    </p:spTree>
    <p:extLst>
      <p:ext uri="{BB962C8B-B14F-4D97-AF65-F5344CB8AC3E}">
        <p14:creationId xmlns:p14="http://schemas.microsoft.com/office/powerpoint/2010/main" val="215026630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7504" y="1649100"/>
            <a:ext cx="8928000" cy="43607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6" name="直線コネクタ 5"/>
          <p:cNvCxnSpPr/>
          <p:nvPr/>
        </p:nvCxnSpPr>
        <p:spPr>
          <a:xfrm>
            <a:off x="323528" y="634640"/>
            <a:ext cx="8532440"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8" name="テキスト ボックス 7"/>
          <p:cNvSpPr txBox="1"/>
          <p:nvPr/>
        </p:nvSpPr>
        <p:spPr>
          <a:xfrm>
            <a:off x="1259632" y="121292"/>
            <a:ext cx="6616690" cy="461665"/>
          </a:xfrm>
          <a:prstGeom prst="rect">
            <a:avLst/>
          </a:prstGeom>
          <a:noFill/>
        </p:spPr>
        <p:txBody>
          <a:bodyPr wrap="square" rtlCol="0">
            <a:spAutoFit/>
          </a:bodyPr>
          <a:lstStyle/>
          <a:p>
            <a:pPr algn="ctr"/>
            <a:r>
              <a:rPr lang="ja-JP" altLang="ja-JP" sz="2400" dirty="0" smtClean="0">
                <a:latin typeface="+mn-ea"/>
              </a:rPr>
              <a:t>自動車</a:t>
            </a:r>
            <a:r>
              <a:rPr lang="en-US" altLang="ja-JP" sz="2400" dirty="0" smtClean="0">
                <a:latin typeface="+mn-ea"/>
              </a:rPr>
              <a:t>PM</a:t>
            </a:r>
            <a:r>
              <a:rPr lang="ja-JP" altLang="ja-JP" sz="2400" dirty="0" smtClean="0">
                <a:latin typeface="+mn-ea"/>
              </a:rPr>
              <a:t>排出量の推移〔対策地域〕</a:t>
            </a:r>
            <a:endParaRPr lang="ja-JP" altLang="ja-JP" sz="2400" u="sng" dirty="0" smtClean="0">
              <a:latin typeface="+mn-ea"/>
            </a:endParaRPr>
          </a:p>
        </p:txBody>
      </p:sp>
      <p:sp>
        <p:nvSpPr>
          <p:cNvPr id="2"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sp>
        <p:nvSpPr>
          <p:cNvPr id="3"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sp>
        <p:nvSpPr>
          <p:cNvPr id="4" name="スライド番号プレースホルダー 3"/>
          <p:cNvSpPr>
            <a:spLocks noGrp="1"/>
          </p:cNvSpPr>
          <p:nvPr>
            <p:ph type="sldNum" sz="quarter" idx="12"/>
          </p:nvPr>
        </p:nvSpPr>
        <p:spPr>
          <a:xfrm>
            <a:off x="8604448" y="6448251"/>
            <a:ext cx="504056" cy="365125"/>
          </a:xfrm>
        </p:spPr>
        <p:txBody>
          <a:bodyPr/>
          <a:lstStyle/>
          <a:p>
            <a:fld id="{DE2F8A21-8B7F-4E81-A1D6-B63D9660F4C6}" type="slidenum">
              <a:rPr kumimoji="1" lang="ja-JP" altLang="en-US" smtClean="0"/>
              <a:pPr/>
              <a:t>2</a:t>
            </a:fld>
            <a:endParaRPr kumimoji="1" lang="ja-JP" altLang="en-US"/>
          </a:p>
        </p:txBody>
      </p:sp>
      <p:sp>
        <p:nvSpPr>
          <p:cNvPr id="10" name="Rectangle 3"/>
          <p:cNvSpPr>
            <a:spLocks noChangeArrowheads="1"/>
          </p:cNvSpPr>
          <p:nvPr/>
        </p:nvSpPr>
        <p:spPr bwMode="auto">
          <a:xfrm>
            <a:off x="6143476" y="5301208"/>
            <a:ext cx="504056" cy="372616"/>
          </a:xfrm>
          <a:prstGeom prst="rect">
            <a:avLst/>
          </a:prstGeom>
          <a:noFill/>
          <a:ln w="25400" algn="ctr">
            <a:solidFill>
              <a:srgbClr val="FF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1440" tIns="45720" rIns="91440" bIns="45720" numCol="1" anchor="t" anchorCtr="0" compatLnSpc="1">
            <a:prstTxWarp prst="textNoShape">
              <a:avLst/>
            </a:prstTxWarp>
          </a:bodyPr>
          <a:lstStyle/>
          <a:p>
            <a:endParaRPr lang="ja-JP" altLang="en-US"/>
          </a:p>
        </p:txBody>
      </p:sp>
      <p:sp>
        <p:nvSpPr>
          <p:cNvPr id="12" name="テキスト ボックス 11"/>
          <p:cNvSpPr txBox="1"/>
          <p:nvPr/>
        </p:nvSpPr>
        <p:spPr>
          <a:xfrm>
            <a:off x="827584" y="764704"/>
            <a:ext cx="7632000" cy="784830"/>
          </a:xfrm>
          <a:prstGeom prst="rect">
            <a:avLst/>
          </a:prstGeom>
          <a:noFill/>
          <a:ln>
            <a:solidFill>
              <a:srgbClr val="FF0000"/>
            </a:solidFill>
          </a:ln>
        </p:spPr>
        <p:txBody>
          <a:bodyPr wrap="square" rtlCol="0">
            <a:spAutoFit/>
          </a:bodyPr>
          <a:lstStyle/>
          <a:p>
            <a:pPr>
              <a:spcBef>
                <a:spcPts val="600"/>
              </a:spcBef>
            </a:pPr>
            <a:r>
              <a:rPr lang="ja-JP" altLang="en-US" sz="2000" dirty="0" smtClean="0">
                <a:solidFill>
                  <a:srgbClr val="FF0000"/>
                </a:solidFill>
                <a:latin typeface="ＭＳ ゴシック" pitchFamily="49" charset="-128"/>
                <a:ea typeface="ＭＳ ゴシック" pitchFamily="49" charset="-128"/>
              </a:rPr>
              <a:t>平成</a:t>
            </a:r>
            <a:r>
              <a:rPr lang="en-US" altLang="ja-JP" sz="2000" dirty="0" smtClean="0">
                <a:solidFill>
                  <a:srgbClr val="FF0000"/>
                </a:solidFill>
                <a:latin typeface="ＭＳ ゴシック" pitchFamily="49" charset="-128"/>
                <a:ea typeface="ＭＳ ゴシック" pitchFamily="49" charset="-128"/>
              </a:rPr>
              <a:t>26</a:t>
            </a:r>
            <a:r>
              <a:rPr lang="ja-JP" altLang="en-US" sz="2000" dirty="0" smtClean="0">
                <a:solidFill>
                  <a:srgbClr val="FF0000"/>
                </a:solidFill>
                <a:latin typeface="ＭＳ ゴシック" pitchFamily="49" charset="-128"/>
                <a:ea typeface="ＭＳ ゴシック" pitchFamily="49" charset="-128"/>
              </a:rPr>
              <a:t>年度に平成</a:t>
            </a:r>
            <a:r>
              <a:rPr lang="en-US" altLang="ja-JP" sz="2000" dirty="0" smtClean="0">
                <a:solidFill>
                  <a:srgbClr val="FF0000"/>
                </a:solidFill>
                <a:latin typeface="ＭＳ ゴシック" pitchFamily="49" charset="-128"/>
                <a:ea typeface="ＭＳ ゴシック" pitchFamily="49" charset="-128"/>
              </a:rPr>
              <a:t>32</a:t>
            </a:r>
            <a:r>
              <a:rPr lang="ja-JP" altLang="en-US" sz="2000" dirty="0" smtClean="0">
                <a:solidFill>
                  <a:srgbClr val="FF0000"/>
                </a:solidFill>
                <a:latin typeface="ＭＳ ゴシック" pitchFamily="49" charset="-128"/>
                <a:ea typeface="ＭＳ ゴシック" pitchFamily="49" charset="-128"/>
              </a:rPr>
              <a:t>年度目標を達成</a:t>
            </a:r>
            <a:endParaRPr lang="en-US" altLang="ja-JP" sz="2000" dirty="0" smtClean="0">
              <a:solidFill>
                <a:srgbClr val="FF0000"/>
              </a:solidFill>
              <a:latin typeface="ＭＳ ゴシック" pitchFamily="49" charset="-128"/>
              <a:ea typeface="ＭＳ ゴシック" pitchFamily="49" charset="-128"/>
            </a:endParaRPr>
          </a:p>
          <a:p>
            <a:pPr>
              <a:spcBef>
                <a:spcPts val="600"/>
              </a:spcBef>
            </a:pPr>
            <a:r>
              <a:rPr kumimoji="1" lang="ja-JP" altLang="en-US" sz="2000" dirty="0" smtClean="0">
                <a:solidFill>
                  <a:srgbClr val="FF0000"/>
                </a:solidFill>
                <a:latin typeface="ＭＳ ゴシック" pitchFamily="49" charset="-128"/>
                <a:ea typeface="ＭＳ ゴシック" pitchFamily="49" charset="-128"/>
              </a:rPr>
              <a:t>乗用系、小型貨物系</a:t>
            </a:r>
            <a:r>
              <a:rPr lang="ja-JP" altLang="en-US" sz="2000" dirty="0" smtClean="0">
                <a:solidFill>
                  <a:srgbClr val="FF0000"/>
                </a:solidFill>
                <a:latin typeface="ＭＳ ゴシック" pitchFamily="49" charset="-128"/>
                <a:ea typeface="ＭＳ ゴシック" pitchFamily="49" charset="-128"/>
              </a:rPr>
              <a:t>、大型貨物系ともに平成</a:t>
            </a:r>
            <a:r>
              <a:rPr lang="en-US" altLang="ja-JP" sz="2000" dirty="0" smtClean="0">
                <a:solidFill>
                  <a:srgbClr val="FF0000"/>
                </a:solidFill>
                <a:latin typeface="ＭＳ ゴシック" pitchFamily="49" charset="-128"/>
                <a:ea typeface="ＭＳ ゴシック" pitchFamily="49" charset="-128"/>
              </a:rPr>
              <a:t>27</a:t>
            </a:r>
            <a:r>
              <a:rPr lang="ja-JP" altLang="en-US" sz="2000" dirty="0" smtClean="0">
                <a:solidFill>
                  <a:srgbClr val="FF0000"/>
                </a:solidFill>
                <a:latin typeface="ＭＳ ゴシック" pitchFamily="49" charset="-128"/>
                <a:ea typeface="ＭＳ ゴシック" pitchFamily="49" charset="-128"/>
              </a:rPr>
              <a:t>年度から減少</a:t>
            </a:r>
            <a:endParaRPr kumimoji="1" lang="ja-JP" altLang="en-US" sz="2000" dirty="0">
              <a:solidFill>
                <a:srgbClr val="FF0000"/>
              </a:solidFill>
              <a:latin typeface="ＭＳ ゴシック" pitchFamily="49" charset="-128"/>
              <a:ea typeface="ＭＳ ゴシック" pitchFamily="49" charset="-128"/>
            </a:endParaRPr>
          </a:p>
        </p:txBody>
      </p:sp>
      <p:sp>
        <p:nvSpPr>
          <p:cNvPr id="13" name="テキスト ボックス 12"/>
          <p:cNvSpPr txBox="1"/>
          <p:nvPr/>
        </p:nvSpPr>
        <p:spPr>
          <a:xfrm>
            <a:off x="35496" y="6090443"/>
            <a:ext cx="6984776" cy="307777"/>
          </a:xfrm>
          <a:prstGeom prst="rect">
            <a:avLst/>
          </a:prstGeom>
          <a:noFill/>
        </p:spPr>
        <p:txBody>
          <a:bodyPr wrap="square" rtlCol="0">
            <a:spAutoFit/>
          </a:bodyPr>
          <a:lstStyle/>
          <a:p>
            <a:r>
              <a:rPr lang="ja-JP" altLang="en-US" sz="1400" dirty="0" smtClean="0"/>
              <a:t>（注）</a:t>
            </a:r>
            <a:r>
              <a:rPr lang="ja-JP" altLang="ja-JP" sz="1400" dirty="0" smtClean="0"/>
              <a:t>四捨五入</a:t>
            </a:r>
            <a:r>
              <a:rPr lang="ja-JP" altLang="ja-JP" sz="1400" dirty="0"/>
              <a:t>の関係で車種別</a:t>
            </a:r>
            <a:r>
              <a:rPr lang="ja-JP" altLang="ja-JP" sz="1400" dirty="0" smtClean="0"/>
              <a:t>の</a:t>
            </a:r>
            <a:r>
              <a:rPr lang="ja-JP" altLang="en-US" sz="1400" dirty="0" smtClean="0"/>
              <a:t>合計値</a:t>
            </a:r>
            <a:r>
              <a:rPr lang="ja-JP" altLang="ja-JP" sz="1400" dirty="0" smtClean="0"/>
              <a:t>と</a:t>
            </a:r>
            <a:r>
              <a:rPr lang="ja-JP" altLang="en-US" sz="1400" dirty="0" smtClean="0"/>
              <a:t>全車種の</a:t>
            </a:r>
            <a:r>
              <a:rPr lang="ja-JP" altLang="ja-JP" sz="1400" dirty="0" smtClean="0"/>
              <a:t>合計値</a:t>
            </a:r>
            <a:r>
              <a:rPr lang="ja-JP" altLang="ja-JP" sz="1400" dirty="0"/>
              <a:t>が一致しない場合がある。</a:t>
            </a:r>
          </a:p>
        </p:txBody>
      </p:sp>
      <p:sp>
        <p:nvSpPr>
          <p:cNvPr id="14" name="テキスト ボックス 2"/>
          <p:cNvSpPr txBox="1">
            <a:spLocks noChangeArrowheads="1"/>
          </p:cNvSpPr>
          <p:nvPr/>
        </p:nvSpPr>
        <p:spPr bwMode="auto">
          <a:xfrm>
            <a:off x="14288" y="6288112"/>
            <a:ext cx="6861968" cy="61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rnd">
                <a:solidFill>
                  <a:srgbClr val="000000"/>
                </a:solidFill>
                <a:prstDash val="sysDot"/>
                <a:miter lim="800000"/>
                <a:headEnd/>
                <a:tailEnd/>
              </a14:hiddenLine>
            </a:ext>
          </a:extLst>
        </p:spPr>
        <p:txBody>
          <a:bodyPr rot="0" vert="horz" wrap="square" lIns="91440" tIns="45720" rIns="91440" bIns="45720" anchor="ctr" anchorCtr="0" upright="1">
            <a:noAutofit/>
          </a:bodyPr>
          <a:lstStyle/>
          <a:p>
            <a:pPr marL="261938" indent="-180000" algn="just">
              <a:spcAft>
                <a:spcPts val="0"/>
              </a:spcAft>
            </a:pPr>
            <a:r>
              <a:rPr lang="en-US" altLang="ja-JP" sz="1400" kern="100" dirty="0" smtClean="0">
                <a:effectLst/>
                <a:latin typeface="+mn-ea"/>
                <a:cs typeface="Times New Roman"/>
              </a:rPr>
              <a:t>※</a:t>
            </a:r>
            <a:r>
              <a:rPr lang="ja-JP" altLang="en-US" sz="1400" kern="100" dirty="0" smtClean="0">
                <a:effectLst/>
                <a:latin typeface="+mn-ea"/>
                <a:cs typeface="Times New Roman"/>
              </a:rPr>
              <a:t>平成</a:t>
            </a:r>
            <a:r>
              <a:rPr lang="en-US" altLang="ja-JP" sz="1400" kern="100" dirty="0" smtClean="0">
                <a:effectLst/>
                <a:latin typeface="+mn-ea"/>
                <a:cs typeface="Times New Roman"/>
              </a:rPr>
              <a:t>28</a:t>
            </a:r>
            <a:r>
              <a:rPr lang="ja-JP" altLang="en-US" sz="1400" kern="100" dirty="0" smtClean="0">
                <a:effectLst/>
                <a:latin typeface="+mn-ea"/>
                <a:cs typeface="Times New Roman"/>
              </a:rPr>
              <a:t>年度の排出量算定には、平成</a:t>
            </a:r>
            <a:r>
              <a:rPr lang="en-US" altLang="ja-JP" sz="1400" kern="100" dirty="0" smtClean="0">
                <a:effectLst/>
                <a:latin typeface="+mn-ea"/>
                <a:cs typeface="Times New Roman"/>
              </a:rPr>
              <a:t>27</a:t>
            </a:r>
            <a:r>
              <a:rPr lang="ja-JP" altLang="en-US" sz="1400" kern="100" dirty="0" smtClean="0">
                <a:effectLst/>
                <a:latin typeface="+mn-ea"/>
                <a:cs typeface="Times New Roman"/>
              </a:rPr>
              <a:t>年度道路交通センサスを使用。</a:t>
            </a:r>
            <a:endParaRPr lang="en-US" altLang="ja-JP" sz="1400" kern="100" dirty="0" smtClean="0">
              <a:effectLst/>
              <a:latin typeface="+mn-ea"/>
              <a:cs typeface="Times New Roman"/>
            </a:endParaRPr>
          </a:p>
          <a:p>
            <a:pPr marL="261938" indent="-180000" algn="just">
              <a:spcAft>
                <a:spcPts val="0"/>
              </a:spcAft>
            </a:pPr>
            <a:r>
              <a:rPr lang="ja-JP" altLang="en-US" sz="1400" kern="100" dirty="0">
                <a:latin typeface="+mn-ea"/>
                <a:cs typeface="Times New Roman"/>
              </a:rPr>
              <a:t>　</a:t>
            </a:r>
            <a:r>
              <a:rPr lang="ja-JP" altLang="en-US" sz="1400" kern="100" dirty="0" smtClean="0">
                <a:effectLst/>
                <a:latin typeface="+mn-ea"/>
                <a:cs typeface="Times New Roman"/>
              </a:rPr>
              <a:t>（平成</a:t>
            </a:r>
            <a:r>
              <a:rPr lang="en-US" altLang="ja-JP" sz="1400" kern="100" dirty="0" smtClean="0">
                <a:effectLst/>
                <a:latin typeface="+mn-ea"/>
                <a:cs typeface="Times New Roman"/>
              </a:rPr>
              <a:t>21</a:t>
            </a:r>
            <a:r>
              <a:rPr lang="ja-JP" altLang="en-US" sz="1400" kern="100" dirty="0" smtClean="0">
                <a:effectLst/>
                <a:latin typeface="+mn-ea"/>
                <a:cs typeface="Times New Roman"/>
              </a:rPr>
              <a:t>～</a:t>
            </a:r>
            <a:r>
              <a:rPr lang="en-US" altLang="ja-JP" sz="1400" kern="100" dirty="0" smtClean="0">
                <a:effectLst/>
                <a:latin typeface="+mn-ea"/>
                <a:cs typeface="Times New Roman"/>
              </a:rPr>
              <a:t>27</a:t>
            </a:r>
            <a:r>
              <a:rPr lang="ja-JP" altLang="en-US" sz="1400" kern="100" dirty="0" smtClean="0">
                <a:effectLst/>
                <a:latin typeface="+mn-ea"/>
                <a:cs typeface="Times New Roman"/>
              </a:rPr>
              <a:t>年度の排出量算定には、平成</a:t>
            </a:r>
            <a:r>
              <a:rPr lang="en-US" altLang="ja-JP" sz="1400" kern="100" dirty="0" smtClean="0">
                <a:effectLst/>
                <a:latin typeface="+mn-ea"/>
                <a:cs typeface="Times New Roman"/>
              </a:rPr>
              <a:t>22</a:t>
            </a:r>
            <a:r>
              <a:rPr lang="ja-JP" altLang="en-US" sz="1400" kern="100" dirty="0" smtClean="0">
                <a:effectLst/>
                <a:latin typeface="+mn-ea"/>
                <a:cs typeface="Times New Roman"/>
              </a:rPr>
              <a:t>年度道路交通センサス</a:t>
            </a:r>
            <a:r>
              <a:rPr lang="ja-JP" altLang="en-US" sz="1400" kern="100" dirty="0" smtClean="0">
                <a:latin typeface="+mn-ea"/>
                <a:cs typeface="Times New Roman"/>
              </a:rPr>
              <a:t>を使用）</a:t>
            </a:r>
            <a:endParaRPr lang="en-US" altLang="ja-JP" sz="1400" kern="100" dirty="0" smtClean="0">
              <a:effectLst/>
              <a:latin typeface="+mn-ea"/>
              <a:cs typeface="Times New Roman"/>
            </a:endParaRPr>
          </a:p>
        </p:txBody>
      </p:sp>
      <p:cxnSp>
        <p:nvCxnSpPr>
          <p:cNvPr id="15" name="直線コネクタ 14"/>
          <p:cNvCxnSpPr/>
          <p:nvPr/>
        </p:nvCxnSpPr>
        <p:spPr>
          <a:xfrm>
            <a:off x="6766148" y="2173890"/>
            <a:ext cx="0" cy="3095912"/>
          </a:xfrm>
          <a:prstGeom prst="line">
            <a:avLst/>
          </a:prstGeom>
          <a:ln w="28575">
            <a:solidFill>
              <a:schemeClr val="accent6">
                <a:lumMod val="75000"/>
              </a:schemeClr>
            </a:solidFill>
            <a:prstDash val="solid"/>
          </a:ln>
        </p:spPr>
        <p:style>
          <a:lnRef idx="1">
            <a:schemeClr val="accent1"/>
          </a:lnRef>
          <a:fillRef idx="0">
            <a:schemeClr val="accent1"/>
          </a:fillRef>
          <a:effectRef idx="0">
            <a:schemeClr val="accent1"/>
          </a:effectRef>
          <a:fontRef idx="minor">
            <a:schemeClr val="tx1"/>
          </a:fontRef>
        </p:style>
      </p:cxnSp>
      <p:sp>
        <p:nvSpPr>
          <p:cNvPr id="16" name="テキスト ボックス 15"/>
          <p:cNvSpPr txBox="1"/>
          <p:nvPr/>
        </p:nvSpPr>
        <p:spPr>
          <a:xfrm>
            <a:off x="0" y="5816712"/>
            <a:ext cx="7956376" cy="261610"/>
          </a:xfrm>
          <a:prstGeom prst="rect">
            <a:avLst/>
          </a:prstGeom>
          <a:noFill/>
          <a:ln>
            <a:noFill/>
          </a:ln>
        </p:spPr>
        <p:txBody>
          <a:bodyPr wrap="square" rtlCol="0">
            <a:spAutoFit/>
          </a:bodyPr>
          <a:lstStyle/>
          <a:p>
            <a:r>
              <a:rPr lang="ja-JP" altLang="en-US" sz="1050" dirty="0" smtClean="0"/>
              <a:t>（乗用系）軽乗用車、乗用車、バス　　（小型貨物系）軽貨物車、小型貨物車、貨客車　　（大型貨物系）普通貨物車、特種（殊）車</a:t>
            </a:r>
            <a:endParaRPr lang="ja-JP" altLang="ja-JP" sz="1050" dirty="0"/>
          </a:p>
        </p:txBody>
      </p:sp>
    </p:spTree>
    <p:extLst>
      <p:ext uri="{BB962C8B-B14F-4D97-AF65-F5344CB8AC3E}">
        <p14:creationId xmlns:p14="http://schemas.microsoft.com/office/powerpoint/2010/main" val="235190140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427984" y="1959386"/>
            <a:ext cx="4968000" cy="40707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6" name="直線コネクタ 5"/>
          <p:cNvCxnSpPr/>
          <p:nvPr/>
        </p:nvCxnSpPr>
        <p:spPr>
          <a:xfrm>
            <a:off x="323528" y="634640"/>
            <a:ext cx="8532440"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8" name="テキスト ボックス 7"/>
          <p:cNvSpPr txBox="1"/>
          <p:nvPr/>
        </p:nvSpPr>
        <p:spPr>
          <a:xfrm>
            <a:off x="-2604" y="121292"/>
            <a:ext cx="9288000" cy="461665"/>
          </a:xfrm>
          <a:prstGeom prst="rect">
            <a:avLst/>
          </a:prstGeom>
          <a:noFill/>
        </p:spPr>
        <p:txBody>
          <a:bodyPr wrap="square" rtlCol="0">
            <a:spAutoFit/>
          </a:bodyPr>
          <a:lstStyle/>
          <a:p>
            <a:pPr algn="ctr"/>
            <a:r>
              <a:rPr lang="ja-JP" altLang="ja-JP" sz="2400" dirty="0" smtClean="0">
                <a:latin typeface="+mn-ea"/>
              </a:rPr>
              <a:t>自動車</a:t>
            </a:r>
            <a:r>
              <a:rPr lang="en-US" altLang="ja-JP" sz="2400" dirty="0" smtClean="0">
                <a:latin typeface="+mn-ea"/>
              </a:rPr>
              <a:t>NOx</a:t>
            </a:r>
            <a:r>
              <a:rPr lang="ja-JP" altLang="en-US" sz="2400" dirty="0" smtClean="0">
                <a:latin typeface="+mn-ea"/>
              </a:rPr>
              <a:t>・</a:t>
            </a:r>
            <a:r>
              <a:rPr lang="en-US" altLang="ja-JP" sz="2400" dirty="0" smtClean="0">
                <a:latin typeface="+mn-ea"/>
              </a:rPr>
              <a:t>PM</a:t>
            </a:r>
            <a:r>
              <a:rPr lang="ja-JP" altLang="ja-JP" sz="2400" dirty="0" smtClean="0">
                <a:latin typeface="+mn-ea"/>
              </a:rPr>
              <a:t>排出量の</a:t>
            </a:r>
            <a:r>
              <a:rPr lang="ja-JP" altLang="en-US" sz="2400" dirty="0" smtClean="0">
                <a:latin typeface="+mn-ea"/>
              </a:rPr>
              <a:t>車種別割合</a:t>
            </a:r>
            <a:r>
              <a:rPr lang="ja-JP" altLang="ja-JP" sz="2400" dirty="0" smtClean="0">
                <a:latin typeface="+mn-ea"/>
              </a:rPr>
              <a:t>〔</a:t>
            </a:r>
            <a:r>
              <a:rPr lang="ja-JP" altLang="en-US" sz="2400" dirty="0">
                <a:latin typeface="+mn-ea"/>
              </a:rPr>
              <a:t>平成</a:t>
            </a:r>
            <a:r>
              <a:rPr lang="en-US" altLang="ja-JP" sz="2400" dirty="0">
                <a:latin typeface="+mn-ea"/>
              </a:rPr>
              <a:t>28</a:t>
            </a:r>
            <a:r>
              <a:rPr lang="ja-JP" altLang="en-US" sz="2400" dirty="0" smtClean="0">
                <a:latin typeface="+mn-ea"/>
              </a:rPr>
              <a:t>年度・</a:t>
            </a:r>
            <a:r>
              <a:rPr lang="ja-JP" altLang="ja-JP" sz="2400" dirty="0" smtClean="0">
                <a:latin typeface="+mn-ea"/>
              </a:rPr>
              <a:t>対策地域〕</a:t>
            </a:r>
            <a:endParaRPr lang="ja-JP" altLang="ja-JP" sz="2400" u="sng" dirty="0" smtClean="0">
              <a:latin typeface="+mn-ea"/>
            </a:endParaRPr>
          </a:p>
        </p:txBody>
      </p:sp>
      <p:sp>
        <p:nvSpPr>
          <p:cNvPr id="2"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sp>
        <p:nvSpPr>
          <p:cNvPr id="3"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sp>
        <p:nvSpPr>
          <p:cNvPr id="4" name="スライド番号プレースホルダー 3"/>
          <p:cNvSpPr>
            <a:spLocks noGrp="1"/>
          </p:cNvSpPr>
          <p:nvPr>
            <p:ph type="sldNum" sz="quarter" idx="12"/>
          </p:nvPr>
        </p:nvSpPr>
        <p:spPr>
          <a:xfrm>
            <a:off x="8604448" y="6448251"/>
            <a:ext cx="504056" cy="365125"/>
          </a:xfrm>
        </p:spPr>
        <p:txBody>
          <a:bodyPr/>
          <a:lstStyle/>
          <a:p>
            <a:fld id="{DE2F8A21-8B7F-4E81-A1D6-B63D9660F4C6}" type="slidenum">
              <a:rPr kumimoji="1" lang="ja-JP" altLang="en-US" smtClean="0"/>
              <a:pPr/>
              <a:t>3</a:t>
            </a:fld>
            <a:endParaRPr kumimoji="1" lang="ja-JP" altLang="en-US"/>
          </a:p>
        </p:txBody>
      </p:sp>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7968" y="1776465"/>
            <a:ext cx="4968000" cy="40287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7" name="テキスト ボックス 16"/>
          <p:cNvSpPr txBox="1"/>
          <p:nvPr/>
        </p:nvSpPr>
        <p:spPr>
          <a:xfrm>
            <a:off x="17748" y="1732746"/>
            <a:ext cx="2538028" cy="400110"/>
          </a:xfrm>
          <a:prstGeom prst="rect">
            <a:avLst/>
          </a:prstGeom>
          <a:noFill/>
          <a:ln>
            <a:noFill/>
          </a:ln>
        </p:spPr>
        <p:txBody>
          <a:bodyPr wrap="square" rtlCol="0">
            <a:spAutoFit/>
          </a:bodyPr>
          <a:lstStyle/>
          <a:p>
            <a:r>
              <a:rPr lang="en-US" altLang="ja-JP" sz="2000" u="sng" dirty="0" smtClean="0">
                <a:latin typeface="+mn-ea"/>
              </a:rPr>
              <a:t>NOx</a:t>
            </a:r>
            <a:r>
              <a:rPr lang="ja-JP" altLang="en-US" sz="2000" u="sng" dirty="0" smtClean="0">
                <a:latin typeface="+mn-ea"/>
              </a:rPr>
              <a:t>排出量</a:t>
            </a:r>
            <a:endParaRPr lang="ja-JP" altLang="ja-JP" sz="2000" u="sng" dirty="0">
              <a:latin typeface="+mn-ea"/>
            </a:endParaRPr>
          </a:p>
        </p:txBody>
      </p:sp>
      <p:sp>
        <p:nvSpPr>
          <p:cNvPr id="18" name="テキスト ボックス 17"/>
          <p:cNvSpPr txBox="1"/>
          <p:nvPr/>
        </p:nvSpPr>
        <p:spPr>
          <a:xfrm>
            <a:off x="4659404" y="1732746"/>
            <a:ext cx="2538028" cy="400110"/>
          </a:xfrm>
          <a:prstGeom prst="rect">
            <a:avLst/>
          </a:prstGeom>
          <a:noFill/>
          <a:ln>
            <a:noFill/>
          </a:ln>
        </p:spPr>
        <p:txBody>
          <a:bodyPr wrap="square" rtlCol="0">
            <a:spAutoFit/>
          </a:bodyPr>
          <a:lstStyle/>
          <a:p>
            <a:r>
              <a:rPr lang="en-US" altLang="ja-JP" sz="2000" u="sng" dirty="0" smtClean="0">
                <a:latin typeface="+mn-ea"/>
              </a:rPr>
              <a:t>PM</a:t>
            </a:r>
            <a:r>
              <a:rPr lang="ja-JP" altLang="en-US" sz="2000" u="sng" dirty="0" smtClean="0">
                <a:latin typeface="+mn-ea"/>
              </a:rPr>
              <a:t>排出量</a:t>
            </a:r>
            <a:endParaRPr lang="ja-JP" altLang="ja-JP" sz="2000" u="sng" dirty="0">
              <a:latin typeface="+mn-ea"/>
            </a:endParaRPr>
          </a:p>
        </p:txBody>
      </p:sp>
      <p:sp>
        <p:nvSpPr>
          <p:cNvPr id="19" name="テキスト ボックス 18"/>
          <p:cNvSpPr txBox="1"/>
          <p:nvPr/>
        </p:nvSpPr>
        <p:spPr>
          <a:xfrm>
            <a:off x="395536" y="793170"/>
            <a:ext cx="3960440" cy="784830"/>
          </a:xfrm>
          <a:prstGeom prst="rect">
            <a:avLst/>
          </a:prstGeom>
          <a:noFill/>
          <a:ln>
            <a:solidFill>
              <a:srgbClr val="FF0000"/>
            </a:solidFill>
          </a:ln>
        </p:spPr>
        <p:txBody>
          <a:bodyPr wrap="square" rtlCol="0">
            <a:spAutoFit/>
          </a:bodyPr>
          <a:lstStyle/>
          <a:p>
            <a:pPr>
              <a:spcBef>
                <a:spcPts val="600"/>
              </a:spcBef>
            </a:pPr>
            <a:r>
              <a:rPr kumimoji="1" lang="ja-JP" altLang="en-US" sz="2000" dirty="0" smtClean="0">
                <a:solidFill>
                  <a:srgbClr val="FF0000"/>
                </a:solidFill>
                <a:latin typeface="ＭＳ ゴシック" pitchFamily="49" charset="-128"/>
                <a:ea typeface="ＭＳ ゴシック" pitchFamily="49" charset="-128"/>
              </a:rPr>
              <a:t>貨物系が</a:t>
            </a:r>
            <a:r>
              <a:rPr kumimoji="1" lang="en-US" altLang="ja-JP" sz="2000" dirty="0" smtClean="0">
                <a:solidFill>
                  <a:srgbClr val="FF0000"/>
                </a:solidFill>
                <a:latin typeface="ＭＳ ゴシック" pitchFamily="49" charset="-128"/>
                <a:ea typeface="ＭＳ ゴシック" pitchFamily="49" charset="-128"/>
              </a:rPr>
              <a:t>83</a:t>
            </a:r>
            <a:r>
              <a:rPr lang="en-US" altLang="ja-JP" sz="2000" dirty="0">
                <a:solidFill>
                  <a:srgbClr val="FF0000"/>
                </a:solidFill>
                <a:latin typeface="ＭＳ ゴシック" pitchFamily="49" charset="-128"/>
                <a:ea typeface="ＭＳ ゴシック" pitchFamily="49" charset="-128"/>
              </a:rPr>
              <a:t>%</a:t>
            </a:r>
            <a:r>
              <a:rPr kumimoji="1" lang="ja-JP" altLang="en-US" sz="2000" dirty="0" smtClean="0">
                <a:solidFill>
                  <a:srgbClr val="FF0000"/>
                </a:solidFill>
                <a:latin typeface="ＭＳ ゴシック" pitchFamily="49" charset="-128"/>
                <a:ea typeface="ＭＳ ゴシック" pitchFamily="49" charset="-128"/>
              </a:rPr>
              <a:t>を占め</a:t>
            </a:r>
            <a:r>
              <a:rPr lang="ja-JP" altLang="en-US" sz="2000" dirty="0" smtClean="0">
                <a:solidFill>
                  <a:srgbClr val="FF0000"/>
                </a:solidFill>
                <a:latin typeface="ＭＳ ゴシック" pitchFamily="49" charset="-128"/>
                <a:ea typeface="ＭＳ ゴシック" pitchFamily="49" charset="-128"/>
              </a:rPr>
              <a:t>、</a:t>
            </a:r>
            <a:endParaRPr lang="en-US" altLang="ja-JP" sz="2000" dirty="0" smtClean="0">
              <a:solidFill>
                <a:srgbClr val="FF0000"/>
              </a:solidFill>
              <a:latin typeface="ＭＳ ゴシック" pitchFamily="49" charset="-128"/>
              <a:ea typeface="ＭＳ ゴシック" pitchFamily="49" charset="-128"/>
            </a:endParaRPr>
          </a:p>
          <a:p>
            <a:pPr>
              <a:spcBef>
                <a:spcPts val="600"/>
              </a:spcBef>
            </a:pPr>
            <a:r>
              <a:rPr lang="ja-JP" altLang="en-US" sz="2000" dirty="0" smtClean="0">
                <a:solidFill>
                  <a:srgbClr val="FF0000"/>
                </a:solidFill>
                <a:latin typeface="ＭＳ ゴシック" pitchFamily="49" charset="-128"/>
                <a:ea typeface="ＭＳ ゴシック" pitchFamily="49" charset="-128"/>
              </a:rPr>
              <a:t>普通貨物車が全体の</a:t>
            </a:r>
            <a:r>
              <a:rPr lang="en-US" altLang="ja-JP" sz="2000" dirty="0" smtClean="0">
                <a:solidFill>
                  <a:srgbClr val="FF0000"/>
                </a:solidFill>
                <a:latin typeface="ＭＳ ゴシック" pitchFamily="49" charset="-128"/>
                <a:ea typeface="ＭＳ ゴシック" pitchFamily="49" charset="-128"/>
              </a:rPr>
              <a:t>57%</a:t>
            </a:r>
            <a:r>
              <a:rPr lang="ja-JP" altLang="en-US" sz="2000" dirty="0" smtClean="0">
                <a:solidFill>
                  <a:srgbClr val="FF0000"/>
                </a:solidFill>
                <a:latin typeface="ＭＳ ゴシック" pitchFamily="49" charset="-128"/>
                <a:ea typeface="ＭＳ ゴシック" pitchFamily="49" charset="-128"/>
              </a:rPr>
              <a:t>を占める</a:t>
            </a:r>
            <a:endParaRPr kumimoji="1" lang="en-US" altLang="ja-JP" sz="2000" dirty="0" smtClean="0">
              <a:solidFill>
                <a:srgbClr val="FF0000"/>
              </a:solidFill>
              <a:latin typeface="ＭＳ ゴシック" pitchFamily="49" charset="-128"/>
              <a:ea typeface="ＭＳ ゴシック" pitchFamily="49" charset="-128"/>
            </a:endParaRPr>
          </a:p>
        </p:txBody>
      </p:sp>
      <p:sp>
        <p:nvSpPr>
          <p:cNvPr id="20" name="テキスト ボックス 19"/>
          <p:cNvSpPr txBox="1"/>
          <p:nvPr/>
        </p:nvSpPr>
        <p:spPr>
          <a:xfrm>
            <a:off x="4932040" y="793170"/>
            <a:ext cx="3960440" cy="784830"/>
          </a:xfrm>
          <a:prstGeom prst="rect">
            <a:avLst/>
          </a:prstGeom>
          <a:noFill/>
          <a:ln>
            <a:solidFill>
              <a:srgbClr val="FF0000"/>
            </a:solidFill>
          </a:ln>
        </p:spPr>
        <p:txBody>
          <a:bodyPr wrap="square" rtlCol="0">
            <a:spAutoFit/>
          </a:bodyPr>
          <a:lstStyle/>
          <a:p>
            <a:pPr>
              <a:spcBef>
                <a:spcPts val="600"/>
              </a:spcBef>
            </a:pPr>
            <a:r>
              <a:rPr kumimoji="1" lang="ja-JP" altLang="en-US" sz="2000" dirty="0" smtClean="0">
                <a:solidFill>
                  <a:srgbClr val="FF0000"/>
                </a:solidFill>
                <a:latin typeface="ＭＳ ゴシック" pitchFamily="49" charset="-128"/>
                <a:ea typeface="ＭＳ ゴシック" pitchFamily="49" charset="-128"/>
              </a:rPr>
              <a:t>貨物系が</a:t>
            </a:r>
            <a:r>
              <a:rPr lang="en-US" altLang="ja-JP" sz="2000" dirty="0" smtClean="0">
                <a:solidFill>
                  <a:srgbClr val="FF0000"/>
                </a:solidFill>
                <a:latin typeface="ＭＳ ゴシック" pitchFamily="49" charset="-128"/>
                <a:ea typeface="ＭＳ ゴシック" pitchFamily="49" charset="-128"/>
              </a:rPr>
              <a:t>53%</a:t>
            </a:r>
            <a:r>
              <a:rPr kumimoji="1" lang="ja-JP" altLang="en-US" sz="2000" dirty="0" smtClean="0">
                <a:solidFill>
                  <a:srgbClr val="FF0000"/>
                </a:solidFill>
                <a:latin typeface="ＭＳ ゴシック" pitchFamily="49" charset="-128"/>
                <a:ea typeface="ＭＳ ゴシック" pitchFamily="49" charset="-128"/>
              </a:rPr>
              <a:t>を占め</a:t>
            </a:r>
            <a:r>
              <a:rPr lang="ja-JP" altLang="en-US" sz="2000" dirty="0" smtClean="0">
                <a:solidFill>
                  <a:srgbClr val="FF0000"/>
                </a:solidFill>
                <a:latin typeface="ＭＳ ゴシック" pitchFamily="49" charset="-128"/>
                <a:ea typeface="ＭＳ ゴシック" pitchFamily="49" charset="-128"/>
              </a:rPr>
              <a:t>、</a:t>
            </a:r>
            <a:endParaRPr lang="en-US" altLang="ja-JP" sz="2000" dirty="0" smtClean="0">
              <a:solidFill>
                <a:srgbClr val="FF0000"/>
              </a:solidFill>
              <a:latin typeface="ＭＳ ゴシック" pitchFamily="49" charset="-128"/>
              <a:ea typeface="ＭＳ ゴシック" pitchFamily="49" charset="-128"/>
            </a:endParaRPr>
          </a:p>
          <a:p>
            <a:pPr>
              <a:spcBef>
                <a:spcPts val="600"/>
              </a:spcBef>
            </a:pPr>
            <a:r>
              <a:rPr lang="ja-JP" altLang="en-US" sz="2000" dirty="0" smtClean="0">
                <a:solidFill>
                  <a:srgbClr val="FF0000"/>
                </a:solidFill>
                <a:latin typeface="ＭＳ ゴシック" pitchFamily="49" charset="-128"/>
                <a:ea typeface="ＭＳ ゴシック" pitchFamily="49" charset="-128"/>
              </a:rPr>
              <a:t>普通貨物車が全体の</a:t>
            </a:r>
            <a:r>
              <a:rPr lang="en-US" altLang="ja-JP" sz="2000" dirty="0" smtClean="0">
                <a:solidFill>
                  <a:srgbClr val="FF0000"/>
                </a:solidFill>
                <a:latin typeface="ＭＳ ゴシック" pitchFamily="49" charset="-128"/>
                <a:ea typeface="ＭＳ ゴシック" pitchFamily="49" charset="-128"/>
              </a:rPr>
              <a:t>28%</a:t>
            </a:r>
            <a:r>
              <a:rPr lang="ja-JP" altLang="en-US" sz="2000" dirty="0" smtClean="0">
                <a:solidFill>
                  <a:srgbClr val="FF0000"/>
                </a:solidFill>
                <a:latin typeface="ＭＳ ゴシック" pitchFamily="49" charset="-128"/>
                <a:ea typeface="ＭＳ ゴシック" pitchFamily="49" charset="-128"/>
              </a:rPr>
              <a:t>を占める</a:t>
            </a:r>
            <a:endParaRPr kumimoji="1" lang="en-US" altLang="ja-JP" sz="2000" dirty="0" smtClean="0">
              <a:solidFill>
                <a:srgbClr val="FF0000"/>
              </a:solidFill>
              <a:latin typeface="ＭＳ ゴシック" pitchFamily="49" charset="-128"/>
              <a:ea typeface="ＭＳ ゴシック" pitchFamily="49" charset="-128"/>
            </a:endParaRPr>
          </a:p>
        </p:txBody>
      </p:sp>
      <p:sp>
        <p:nvSpPr>
          <p:cNvPr id="21" name="テキスト ボックス 33"/>
          <p:cNvSpPr txBox="1">
            <a:spLocks/>
          </p:cNvSpPr>
          <p:nvPr/>
        </p:nvSpPr>
        <p:spPr>
          <a:xfrm>
            <a:off x="35496" y="5805264"/>
            <a:ext cx="2412000" cy="617984"/>
          </a:xfrm>
          <a:prstGeom prst="rect">
            <a:avLst/>
          </a:prstGeom>
          <a:noFill/>
        </p:spPr>
        <p:txBody>
          <a:bodyPr wrap="square" rtlCol="0">
            <a:noAutofit/>
          </a:bodyPr>
          <a:lstStyle/>
          <a:p>
            <a:pPr algn="l">
              <a:spcAft>
                <a:spcPts val="0"/>
              </a:spcAft>
              <a:tabLst>
                <a:tab pos="2700020" algn="ctr"/>
                <a:tab pos="5400040" algn="r"/>
              </a:tabLst>
            </a:pPr>
            <a:r>
              <a:rPr lang="ja-JP" sz="1100" kern="1200" dirty="0">
                <a:solidFill>
                  <a:srgbClr val="000000"/>
                </a:solidFill>
                <a:effectLst/>
                <a:latin typeface="+mn-ea"/>
                <a:cs typeface="Times New Roman"/>
              </a:rPr>
              <a:t>（乗用系</a:t>
            </a:r>
            <a:r>
              <a:rPr lang="ja-JP" sz="1100" kern="1200" dirty="0" smtClean="0">
                <a:solidFill>
                  <a:srgbClr val="000000"/>
                </a:solidFill>
                <a:effectLst/>
                <a:latin typeface="+mn-ea"/>
                <a:cs typeface="Times New Roman"/>
              </a:rPr>
              <a:t>）</a:t>
            </a:r>
            <a:r>
              <a:rPr lang="en-US" sz="1100" kern="1200" dirty="0">
                <a:solidFill>
                  <a:srgbClr val="000000"/>
                </a:solidFill>
                <a:effectLst/>
                <a:latin typeface="+mn-ea"/>
                <a:cs typeface="Times New Roman"/>
              </a:rPr>
              <a:t>	</a:t>
            </a:r>
            <a:endParaRPr lang="ja-JP" sz="1100" kern="100" dirty="0">
              <a:effectLst/>
              <a:latin typeface="+mn-ea"/>
              <a:cs typeface="Times New Roman"/>
            </a:endParaRPr>
          </a:p>
          <a:p>
            <a:pPr indent="114300" algn="l">
              <a:spcAft>
                <a:spcPts val="0"/>
              </a:spcAft>
              <a:tabLst>
                <a:tab pos="2700020" algn="ctr"/>
                <a:tab pos="5400040" algn="r"/>
              </a:tabLst>
            </a:pPr>
            <a:r>
              <a:rPr lang="ja-JP" sz="1100" kern="1200" dirty="0">
                <a:solidFill>
                  <a:srgbClr val="000000"/>
                </a:solidFill>
                <a:effectLst/>
                <a:latin typeface="+mn-ea"/>
                <a:cs typeface="Times New Roman"/>
              </a:rPr>
              <a:t>軽乗用車</a:t>
            </a:r>
            <a:r>
              <a:rPr lang="ja-JP" sz="1100" kern="1200" dirty="0" smtClean="0">
                <a:solidFill>
                  <a:srgbClr val="000000"/>
                </a:solidFill>
                <a:effectLst/>
                <a:latin typeface="+mn-ea"/>
                <a:cs typeface="Times New Roman"/>
              </a:rPr>
              <a:t>：</a:t>
            </a:r>
            <a:r>
              <a:rPr lang="en-US" altLang="ja-JP" sz="1100" dirty="0">
                <a:solidFill>
                  <a:srgbClr val="000000"/>
                </a:solidFill>
                <a:latin typeface="+mn-ea"/>
                <a:cs typeface="Times New Roman"/>
              </a:rPr>
              <a:t>5</a:t>
            </a:r>
            <a:r>
              <a:rPr lang="ja-JP" sz="1100" kern="1200" dirty="0" smtClean="0">
                <a:solidFill>
                  <a:srgbClr val="000000"/>
                </a:solidFill>
                <a:effectLst/>
                <a:latin typeface="+mn-ea"/>
                <a:cs typeface="Times New Roman"/>
              </a:rPr>
              <a:t>ナンバー</a:t>
            </a:r>
            <a:r>
              <a:rPr lang="ja-JP" sz="1100" kern="1200" dirty="0">
                <a:solidFill>
                  <a:srgbClr val="000000"/>
                </a:solidFill>
                <a:effectLst/>
                <a:latin typeface="+mn-ea"/>
                <a:cs typeface="Times New Roman"/>
              </a:rPr>
              <a:t>の</a:t>
            </a:r>
            <a:r>
              <a:rPr lang="ja-JP" sz="1100" kern="1200" dirty="0" smtClean="0">
                <a:solidFill>
                  <a:srgbClr val="000000"/>
                </a:solidFill>
                <a:effectLst/>
                <a:latin typeface="+mn-ea"/>
                <a:cs typeface="Times New Roman"/>
              </a:rPr>
              <a:t>軽自動車</a:t>
            </a:r>
            <a:endParaRPr lang="ja-JP" sz="1100" kern="100" dirty="0">
              <a:effectLst/>
              <a:latin typeface="+mn-ea"/>
              <a:cs typeface="Times New Roman"/>
            </a:endParaRPr>
          </a:p>
          <a:p>
            <a:pPr indent="114300" algn="l">
              <a:spcAft>
                <a:spcPts val="0"/>
              </a:spcAft>
              <a:tabLst>
                <a:tab pos="2700020" algn="ctr"/>
                <a:tab pos="5400040" algn="r"/>
              </a:tabLst>
            </a:pPr>
            <a:r>
              <a:rPr lang="ja-JP" sz="1100" kern="1200" dirty="0">
                <a:solidFill>
                  <a:srgbClr val="000000"/>
                </a:solidFill>
                <a:effectLst/>
                <a:latin typeface="+mn-ea"/>
                <a:cs typeface="Times New Roman"/>
              </a:rPr>
              <a:t>乗用車　</a:t>
            </a:r>
            <a:r>
              <a:rPr lang="en-US" altLang="ja-JP" sz="1100" kern="1200" dirty="0" smtClean="0">
                <a:solidFill>
                  <a:srgbClr val="000000"/>
                </a:solidFill>
                <a:effectLst/>
                <a:latin typeface="+mn-ea"/>
                <a:cs typeface="Times New Roman"/>
              </a:rPr>
              <a:t> </a:t>
            </a:r>
            <a:r>
              <a:rPr lang="ja-JP" sz="1100" kern="1200" dirty="0" smtClean="0">
                <a:solidFill>
                  <a:srgbClr val="000000"/>
                </a:solidFill>
                <a:effectLst/>
                <a:latin typeface="+mn-ea"/>
                <a:cs typeface="Times New Roman"/>
              </a:rPr>
              <a:t>：</a:t>
            </a:r>
            <a:r>
              <a:rPr lang="en-US" altLang="ja-JP" sz="1100" kern="1200" dirty="0" smtClean="0">
                <a:solidFill>
                  <a:srgbClr val="000000"/>
                </a:solidFill>
                <a:effectLst/>
                <a:latin typeface="+mn-ea"/>
                <a:cs typeface="Times New Roman"/>
              </a:rPr>
              <a:t>3</a:t>
            </a:r>
            <a:r>
              <a:rPr lang="ja-JP" altLang="en-US" sz="1100" kern="1200" dirty="0" err="1" smtClean="0">
                <a:solidFill>
                  <a:srgbClr val="000000"/>
                </a:solidFill>
                <a:effectLst/>
                <a:latin typeface="+mn-ea"/>
                <a:cs typeface="Times New Roman"/>
              </a:rPr>
              <a:t>、</a:t>
            </a:r>
            <a:r>
              <a:rPr lang="en-US" altLang="ja-JP" sz="1100" kern="1200" dirty="0" smtClean="0">
                <a:solidFill>
                  <a:srgbClr val="000000"/>
                </a:solidFill>
                <a:effectLst/>
                <a:latin typeface="+mn-ea"/>
                <a:cs typeface="Times New Roman"/>
              </a:rPr>
              <a:t>5</a:t>
            </a:r>
            <a:r>
              <a:rPr lang="ja-JP" altLang="en-US" sz="1100" kern="1200" dirty="0" err="1" smtClean="0">
                <a:solidFill>
                  <a:srgbClr val="000000"/>
                </a:solidFill>
                <a:effectLst/>
                <a:latin typeface="+mn-ea"/>
                <a:cs typeface="Times New Roman"/>
              </a:rPr>
              <a:t>、</a:t>
            </a:r>
            <a:r>
              <a:rPr lang="en-US" altLang="ja-JP" sz="1100" kern="1200" dirty="0" smtClean="0">
                <a:solidFill>
                  <a:srgbClr val="000000"/>
                </a:solidFill>
                <a:effectLst/>
                <a:latin typeface="+mn-ea"/>
                <a:cs typeface="Times New Roman"/>
              </a:rPr>
              <a:t>7</a:t>
            </a:r>
            <a:r>
              <a:rPr lang="ja-JP" sz="1100" kern="1200" dirty="0" smtClean="0">
                <a:solidFill>
                  <a:srgbClr val="000000"/>
                </a:solidFill>
                <a:effectLst/>
                <a:latin typeface="+mn-ea"/>
                <a:cs typeface="Times New Roman"/>
              </a:rPr>
              <a:t>ナンバー</a:t>
            </a:r>
            <a:r>
              <a:rPr lang="ja-JP" sz="1100" kern="1200" dirty="0">
                <a:solidFill>
                  <a:srgbClr val="000000"/>
                </a:solidFill>
                <a:effectLst/>
                <a:latin typeface="+mn-ea"/>
                <a:cs typeface="Times New Roman"/>
              </a:rPr>
              <a:t>（軽除く）</a:t>
            </a:r>
            <a:endParaRPr lang="ja-JP" sz="1100" kern="100" dirty="0">
              <a:effectLst/>
              <a:latin typeface="+mn-ea"/>
              <a:cs typeface="Times New Roman"/>
            </a:endParaRPr>
          </a:p>
          <a:p>
            <a:pPr indent="114300" algn="l">
              <a:spcAft>
                <a:spcPts val="0"/>
              </a:spcAft>
              <a:tabLst>
                <a:tab pos="2700020" algn="ctr"/>
                <a:tab pos="5400040" algn="r"/>
              </a:tabLst>
            </a:pPr>
            <a:r>
              <a:rPr lang="ja-JP" sz="1100" kern="1200" dirty="0">
                <a:solidFill>
                  <a:srgbClr val="000000"/>
                </a:solidFill>
                <a:effectLst/>
                <a:latin typeface="+mn-ea"/>
                <a:cs typeface="Times New Roman"/>
              </a:rPr>
              <a:t>バス　　</a:t>
            </a:r>
            <a:r>
              <a:rPr lang="en-US" altLang="ja-JP" sz="1100" kern="1200" dirty="0" smtClean="0">
                <a:solidFill>
                  <a:srgbClr val="000000"/>
                </a:solidFill>
                <a:effectLst/>
                <a:latin typeface="+mn-ea"/>
                <a:cs typeface="Times New Roman"/>
              </a:rPr>
              <a:t>  </a:t>
            </a:r>
            <a:r>
              <a:rPr lang="ja-JP" sz="1100" kern="1200" dirty="0" smtClean="0">
                <a:solidFill>
                  <a:srgbClr val="000000"/>
                </a:solidFill>
                <a:effectLst/>
                <a:latin typeface="+mn-ea"/>
                <a:cs typeface="Times New Roman"/>
              </a:rPr>
              <a:t>：</a:t>
            </a:r>
            <a:r>
              <a:rPr lang="en-US" altLang="ja-JP" sz="1100" kern="1200" dirty="0" smtClean="0">
                <a:solidFill>
                  <a:srgbClr val="000000"/>
                </a:solidFill>
                <a:effectLst/>
                <a:latin typeface="+mn-ea"/>
                <a:cs typeface="Times New Roman"/>
              </a:rPr>
              <a:t>2</a:t>
            </a:r>
            <a:r>
              <a:rPr lang="ja-JP" sz="1100" kern="1200" dirty="0" smtClean="0">
                <a:solidFill>
                  <a:srgbClr val="000000"/>
                </a:solidFill>
                <a:effectLst/>
                <a:latin typeface="+mn-ea"/>
                <a:cs typeface="Times New Roman"/>
              </a:rPr>
              <a:t>ナンバー</a:t>
            </a:r>
            <a:endParaRPr lang="ja-JP" sz="1100" kern="100" dirty="0">
              <a:effectLst/>
              <a:latin typeface="+mn-ea"/>
              <a:cs typeface="Times New Roman"/>
            </a:endParaRPr>
          </a:p>
        </p:txBody>
      </p:sp>
      <p:sp>
        <p:nvSpPr>
          <p:cNvPr id="22" name="Text Box 39"/>
          <p:cNvSpPr txBox="1">
            <a:spLocks/>
          </p:cNvSpPr>
          <p:nvPr/>
        </p:nvSpPr>
        <p:spPr bwMode="auto">
          <a:xfrm>
            <a:off x="2327816" y="5805264"/>
            <a:ext cx="4908480" cy="1008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gn="l">
              <a:spcAft>
                <a:spcPts val="0"/>
              </a:spcAft>
              <a:tabLst>
                <a:tab pos="2700020" algn="ctr"/>
                <a:tab pos="5400040" algn="r"/>
              </a:tabLst>
            </a:pPr>
            <a:r>
              <a:rPr lang="ja-JP" sz="1100" kern="1200" dirty="0">
                <a:solidFill>
                  <a:srgbClr val="000000"/>
                </a:solidFill>
                <a:effectLst/>
                <a:latin typeface="+mn-ea"/>
                <a:cs typeface="Times New Roman"/>
              </a:rPr>
              <a:t>（貨物系）</a:t>
            </a:r>
            <a:endParaRPr lang="ja-JP" sz="1100" kern="100" dirty="0">
              <a:effectLst/>
              <a:latin typeface="+mn-ea"/>
              <a:cs typeface="Times New Roman"/>
            </a:endParaRPr>
          </a:p>
          <a:p>
            <a:pPr marL="133350" algn="l">
              <a:spcAft>
                <a:spcPts val="0"/>
              </a:spcAft>
              <a:tabLst>
                <a:tab pos="2700020" algn="ctr"/>
                <a:tab pos="5400040" algn="r"/>
                <a:tab pos="5400040" algn="r"/>
              </a:tabLst>
            </a:pPr>
            <a:r>
              <a:rPr lang="ja-JP" sz="1100" kern="1200" dirty="0">
                <a:solidFill>
                  <a:srgbClr val="000000"/>
                </a:solidFill>
                <a:effectLst/>
                <a:latin typeface="+mn-ea"/>
                <a:cs typeface="Times New Roman"/>
              </a:rPr>
              <a:t>軽貨物車</a:t>
            </a:r>
            <a:r>
              <a:rPr lang="en-US" sz="1100" kern="1200" dirty="0">
                <a:solidFill>
                  <a:srgbClr val="000000"/>
                </a:solidFill>
                <a:effectLst/>
                <a:latin typeface="+mn-ea"/>
                <a:cs typeface="Times New Roman"/>
              </a:rPr>
              <a:t>  </a:t>
            </a:r>
            <a:r>
              <a:rPr lang="en-US" sz="1100" kern="1200" dirty="0" smtClean="0">
                <a:solidFill>
                  <a:srgbClr val="000000"/>
                </a:solidFill>
                <a:effectLst/>
                <a:latin typeface="+mn-ea"/>
                <a:cs typeface="Times New Roman"/>
              </a:rPr>
              <a:t>  </a:t>
            </a:r>
            <a:r>
              <a:rPr lang="ja-JP" sz="1100" kern="1200" dirty="0" smtClean="0">
                <a:solidFill>
                  <a:srgbClr val="000000"/>
                </a:solidFill>
                <a:effectLst/>
                <a:latin typeface="+mn-ea"/>
                <a:cs typeface="Times New Roman"/>
              </a:rPr>
              <a:t>：</a:t>
            </a:r>
            <a:r>
              <a:rPr lang="en-US" altLang="ja-JP" sz="1100" kern="1200" dirty="0" smtClean="0">
                <a:solidFill>
                  <a:srgbClr val="000000"/>
                </a:solidFill>
                <a:effectLst/>
                <a:latin typeface="+mn-ea"/>
                <a:cs typeface="Times New Roman"/>
              </a:rPr>
              <a:t>4</a:t>
            </a:r>
            <a:r>
              <a:rPr lang="ja-JP" sz="1100" kern="1200" dirty="0" smtClean="0">
                <a:solidFill>
                  <a:srgbClr val="000000"/>
                </a:solidFill>
                <a:effectLst/>
                <a:latin typeface="+mn-ea"/>
                <a:cs typeface="Times New Roman"/>
              </a:rPr>
              <a:t>ナンバー</a:t>
            </a:r>
            <a:r>
              <a:rPr lang="ja-JP" sz="1100" kern="1200" dirty="0">
                <a:solidFill>
                  <a:srgbClr val="000000"/>
                </a:solidFill>
                <a:effectLst/>
                <a:latin typeface="+mn-ea"/>
                <a:cs typeface="Times New Roman"/>
              </a:rPr>
              <a:t>の軽自動車</a:t>
            </a:r>
            <a:endParaRPr lang="ja-JP" sz="1100" kern="100" dirty="0">
              <a:effectLst/>
              <a:latin typeface="+mn-ea"/>
              <a:cs typeface="Times New Roman"/>
            </a:endParaRPr>
          </a:p>
          <a:p>
            <a:pPr marL="799465" indent="-666115" algn="l">
              <a:spcAft>
                <a:spcPts val="0"/>
              </a:spcAft>
              <a:tabLst>
                <a:tab pos="2700020" algn="ctr"/>
                <a:tab pos="5400040" algn="r"/>
                <a:tab pos="5400040" algn="r"/>
              </a:tabLst>
            </a:pPr>
            <a:r>
              <a:rPr lang="ja-JP" sz="1100" kern="1200" dirty="0">
                <a:solidFill>
                  <a:srgbClr val="000000"/>
                </a:solidFill>
                <a:effectLst/>
                <a:latin typeface="+mn-ea"/>
                <a:cs typeface="Times New Roman"/>
              </a:rPr>
              <a:t>貨客車　</a:t>
            </a:r>
            <a:r>
              <a:rPr lang="en-US" sz="1100" kern="1200" dirty="0">
                <a:solidFill>
                  <a:srgbClr val="000000"/>
                </a:solidFill>
                <a:effectLst/>
                <a:latin typeface="+mn-ea"/>
                <a:cs typeface="Times New Roman"/>
              </a:rPr>
              <a:t>  </a:t>
            </a:r>
            <a:r>
              <a:rPr lang="en-US" sz="1100" kern="1200" dirty="0" smtClean="0">
                <a:solidFill>
                  <a:srgbClr val="000000"/>
                </a:solidFill>
                <a:effectLst/>
                <a:latin typeface="+mn-ea"/>
                <a:cs typeface="Times New Roman"/>
              </a:rPr>
              <a:t>   </a:t>
            </a:r>
            <a:r>
              <a:rPr lang="ja-JP" sz="1100" kern="1200" dirty="0" smtClean="0">
                <a:solidFill>
                  <a:srgbClr val="000000"/>
                </a:solidFill>
                <a:effectLst/>
                <a:latin typeface="+mn-ea"/>
                <a:cs typeface="Times New Roman"/>
              </a:rPr>
              <a:t>：</a:t>
            </a:r>
            <a:r>
              <a:rPr lang="en-US" altLang="ja-JP" sz="1100" dirty="0">
                <a:solidFill>
                  <a:srgbClr val="000000"/>
                </a:solidFill>
                <a:latin typeface="+mn-ea"/>
                <a:cs typeface="Times New Roman"/>
              </a:rPr>
              <a:t>4</a:t>
            </a:r>
            <a:r>
              <a:rPr lang="ja-JP" sz="1100" kern="1200" dirty="0" err="1" smtClean="0">
                <a:solidFill>
                  <a:srgbClr val="000000"/>
                </a:solidFill>
                <a:effectLst/>
                <a:latin typeface="+mn-ea"/>
                <a:cs typeface="Times New Roman"/>
              </a:rPr>
              <a:t>、</a:t>
            </a:r>
            <a:r>
              <a:rPr lang="en-US" altLang="ja-JP" sz="1100" kern="1200" dirty="0" smtClean="0">
                <a:solidFill>
                  <a:srgbClr val="000000"/>
                </a:solidFill>
                <a:effectLst/>
                <a:latin typeface="+mn-ea"/>
                <a:cs typeface="Times New Roman"/>
              </a:rPr>
              <a:t>6</a:t>
            </a:r>
            <a:r>
              <a:rPr lang="ja-JP" sz="1100" kern="1200" dirty="0" smtClean="0">
                <a:solidFill>
                  <a:srgbClr val="000000"/>
                </a:solidFill>
                <a:effectLst/>
                <a:latin typeface="+mn-ea"/>
                <a:cs typeface="Times New Roman"/>
              </a:rPr>
              <a:t>ナンバー</a:t>
            </a:r>
            <a:r>
              <a:rPr lang="ja-JP" sz="1100" kern="1200" dirty="0">
                <a:solidFill>
                  <a:srgbClr val="000000"/>
                </a:solidFill>
                <a:effectLst/>
                <a:latin typeface="+mn-ea"/>
                <a:cs typeface="Times New Roman"/>
              </a:rPr>
              <a:t>の自動車のうち、座席</a:t>
            </a:r>
            <a:r>
              <a:rPr lang="ja-JP" sz="1100" kern="1200" dirty="0" smtClean="0">
                <a:solidFill>
                  <a:srgbClr val="000000"/>
                </a:solidFill>
                <a:effectLst/>
                <a:latin typeface="+mn-ea"/>
                <a:cs typeface="Times New Roman"/>
              </a:rPr>
              <a:t>が</a:t>
            </a:r>
            <a:r>
              <a:rPr lang="en-US" altLang="ja-JP" sz="1100" dirty="0">
                <a:solidFill>
                  <a:srgbClr val="000000"/>
                </a:solidFill>
                <a:latin typeface="+mn-ea"/>
                <a:cs typeface="Times New Roman"/>
              </a:rPr>
              <a:t>2</a:t>
            </a:r>
            <a:r>
              <a:rPr lang="ja-JP" sz="1100" kern="1200" dirty="0" smtClean="0">
                <a:solidFill>
                  <a:srgbClr val="000000"/>
                </a:solidFill>
                <a:effectLst/>
                <a:latin typeface="+mn-ea"/>
                <a:cs typeface="Times New Roman"/>
              </a:rPr>
              <a:t>列</a:t>
            </a:r>
            <a:r>
              <a:rPr lang="ja-JP" sz="1100" kern="1200" dirty="0">
                <a:solidFill>
                  <a:srgbClr val="000000"/>
                </a:solidFill>
                <a:effectLst/>
                <a:latin typeface="+mn-ea"/>
                <a:cs typeface="Times New Roman"/>
              </a:rPr>
              <a:t>以上あるもの（軽除く）</a:t>
            </a:r>
            <a:endParaRPr lang="ja-JP" sz="1100" kern="100" dirty="0">
              <a:effectLst/>
              <a:latin typeface="+mn-ea"/>
              <a:cs typeface="Times New Roman"/>
            </a:endParaRPr>
          </a:p>
          <a:p>
            <a:pPr marL="247650" indent="-114300" algn="l">
              <a:spcAft>
                <a:spcPts val="0"/>
              </a:spcAft>
              <a:tabLst>
                <a:tab pos="2700020" algn="ctr"/>
                <a:tab pos="5400040" algn="r"/>
              </a:tabLst>
            </a:pPr>
            <a:r>
              <a:rPr lang="ja-JP" sz="1100" kern="1200" dirty="0">
                <a:solidFill>
                  <a:srgbClr val="000000"/>
                </a:solidFill>
                <a:effectLst/>
                <a:latin typeface="+mn-ea"/>
                <a:cs typeface="Times New Roman"/>
              </a:rPr>
              <a:t>小型貨物車</a:t>
            </a:r>
            <a:r>
              <a:rPr lang="ja-JP" sz="1100" kern="1200" dirty="0" smtClean="0">
                <a:solidFill>
                  <a:srgbClr val="000000"/>
                </a:solidFill>
                <a:effectLst/>
                <a:latin typeface="+mn-ea"/>
                <a:cs typeface="Times New Roman"/>
              </a:rPr>
              <a:t>：</a:t>
            </a:r>
            <a:r>
              <a:rPr lang="en-US" altLang="ja-JP" sz="1100" kern="1200" dirty="0" smtClean="0">
                <a:solidFill>
                  <a:srgbClr val="000000"/>
                </a:solidFill>
                <a:effectLst/>
                <a:latin typeface="+mn-ea"/>
                <a:cs typeface="Times New Roman"/>
              </a:rPr>
              <a:t>4</a:t>
            </a:r>
            <a:r>
              <a:rPr lang="ja-JP" sz="1100" kern="1200" dirty="0" err="1" smtClean="0">
                <a:solidFill>
                  <a:srgbClr val="000000"/>
                </a:solidFill>
                <a:effectLst/>
                <a:latin typeface="+mn-ea"/>
                <a:cs typeface="Times New Roman"/>
              </a:rPr>
              <a:t>、</a:t>
            </a:r>
            <a:r>
              <a:rPr lang="en-US" altLang="ja-JP" sz="1100" kern="1200" dirty="0" smtClean="0">
                <a:solidFill>
                  <a:srgbClr val="000000"/>
                </a:solidFill>
                <a:effectLst/>
                <a:latin typeface="+mn-ea"/>
                <a:cs typeface="Times New Roman"/>
              </a:rPr>
              <a:t>6</a:t>
            </a:r>
            <a:r>
              <a:rPr lang="ja-JP" sz="1100" kern="1200" dirty="0" smtClean="0">
                <a:solidFill>
                  <a:srgbClr val="000000"/>
                </a:solidFill>
                <a:effectLst/>
                <a:latin typeface="+mn-ea"/>
                <a:cs typeface="Times New Roman"/>
              </a:rPr>
              <a:t>ナンバー</a:t>
            </a:r>
            <a:r>
              <a:rPr lang="en-US" sz="1100" kern="1200" dirty="0">
                <a:solidFill>
                  <a:srgbClr val="000000"/>
                </a:solidFill>
                <a:effectLst/>
                <a:latin typeface="+mn-ea"/>
                <a:cs typeface="Times New Roman"/>
              </a:rPr>
              <a:t>(</a:t>
            </a:r>
            <a:r>
              <a:rPr lang="ja-JP" sz="1100" kern="1200" dirty="0">
                <a:solidFill>
                  <a:srgbClr val="000000"/>
                </a:solidFill>
                <a:effectLst/>
                <a:latin typeface="+mn-ea"/>
                <a:cs typeface="Times New Roman"/>
              </a:rPr>
              <a:t>軽、貨客車除く</a:t>
            </a:r>
            <a:r>
              <a:rPr lang="en-US" sz="1100" kern="1200" dirty="0">
                <a:solidFill>
                  <a:srgbClr val="000000"/>
                </a:solidFill>
                <a:effectLst/>
                <a:latin typeface="+mn-ea"/>
                <a:cs typeface="Times New Roman"/>
              </a:rPr>
              <a:t>)</a:t>
            </a:r>
            <a:endParaRPr lang="ja-JP" sz="1100" kern="100" dirty="0">
              <a:effectLst/>
              <a:latin typeface="+mn-ea"/>
              <a:cs typeface="Times New Roman"/>
            </a:endParaRPr>
          </a:p>
          <a:p>
            <a:pPr marL="247650" indent="-114300" algn="l">
              <a:spcAft>
                <a:spcPts val="0"/>
              </a:spcAft>
              <a:tabLst>
                <a:tab pos="2700020" algn="ctr"/>
                <a:tab pos="5400040" algn="r"/>
              </a:tabLst>
            </a:pPr>
            <a:r>
              <a:rPr lang="ja-JP" sz="1100" kern="1200" dirty="0">
                <a:solidFill>
                  <a:srgbClr val="000000"/>
                </a:solidFill>
                <a:effectLst/>
                <a:latin typeface="+mn-ea"/>
                <a:cs typeface="Times New Roman"/>
              </a:rPr>
              <a:t>普通貨物車</a:t>
            </a:r>
            <a:r>
              <a:rPr lang="ja-JP" sz="1100" kern="1200" dirty="0" smtClean="0">
                <a:solidFill>
                  <a:srgbClr val="000000"/>
                </a:solidFill>
                <a:effectLst/>
                <a:latin typeface="+mn-ea"/>
                <a:cs typeface="Times New Roman"/>
              </a:rPr>
              <a:t>：</a:t>
            </a:r>
            <a:r>
              <a:rPr lang="en-US" altLang="ja-JP" sz="1100" dirty="0">
                <a:solidFill>
                  <a:srgbClr val="000000"/>
                </a:solidFill>
                <a:latin typeface="+mn-ea"/>
                <a:cs typeface="Times New Roman"/>
              </a:rPr>
              <a:t>1</a:t>
            </a:r>
            <a:r>
              <a:rPr lang="ja-JP" sz="1100" kern="1200" dirty="0" smtClean="0">
                <a:solidFill>
                  <a:srgbClr val="000000"/>
                </a:solidFill>
                <a:effectLst/>
                <a:latin typeface="+mn-ea"/>
                <a:cs typeface="Times New Roman"/>
              </a:rPr>
              <a:t>ナンバー</a:t>
            </a:r>
            <a:endParaRPr lang="ja-JP" sz="1100" kern="100" dirty="0">
              <a:effectLst/>
              <a:latin typeface="+mn-ea"/>
              <a:cs typeface="Times New Roman"/>
            </a:endParaRPr>
          </a:p>
          <a:p>
            <a:pPr marL="247650" indent="-114300" algn="l">
              <a:spcAft>
                <a:spcPts val="0"/>
              </a:spcAft>
              <a:tabLst>
                <a:tab pos="2700020" algn="ctr"/>
                <a:tab pos="5400040" algn="r"/>
              </a:tabLst>
            </a:pPr>
            <a:r>
              <a:rPr lang="ja-JP" sz="1100" kern="1200" dirty="0">
                <a:solidFill>
                  <a:srgbClr val="000000"/>
                </a:solidFill>
                <a:effectLst/>
                <a:latin typeface="+mn-ea"/>
                <a:cs typeface="Times New Roman"/>
              </a:rPr>
              <a:t>特種</a:t>
            </a:r>
            <a:r>
              <a:rPr lang="en-US" sz="1100" kern="1200" dirty="0">
                <a:solidFill>
                  <a:srgbClr val="000000"/>
                </a:solidFill>
                <a:effectLst/>
                <a:latin typeface="+mn-ea"/>
                <a:cs typeface="Times New Roman"/>
              </a:rPr>
              <a:t>(</a:t>
            </a:r>
            <a:r>
              <a:rPr lang="ja-JP" sz="1100" kern="1200" dirty="0">
                <a:solidFill>
                  <a:srgbClr val="000000"/>
                </a:solidFill>
                <a:effectLst/>
                <a:latin typeface="+mn-ea"/>
                <a:cs typeface="Times New Roman"/>
              </a:rPr>
              <a:t>殊</a:t>
            </a:r>
            <a:r>
              <a:rPr lang="en-US" sz="1100" kern="1200" dirty="0">
                <a:solidFill>
                  <a:srgbClr val="000000"/>
                </a:solidFill>
                <a:effectLst/>
                <a:latin typeface="+mn-ea"/>
                <a:cs typeface="Times New Roman"/>
              </a:rPr>
              <a:t>)</a:t>
            </a:r>
            <a:r>
              <a:rPr lang="ja-JP" sz="1100" kern="1200" dirty="0" smtClean="0">
                <a:solidFill>
                  <a:srgbClr val="000000"/>
                </a:solidFill>
                <a:effectLst/>
                <a:latin typeface="+mn-ea"/>
                <a:cs typeface="Times New Roman"/>
              </a:rPr>
              <a:t>車</a:t>
            </a:r>
            <a:r>
              <a:rPr lang="en-US" altLang="ja-JP" sz="1100" kern="1200" dirty="0" smtClean="0">
                <a:solidFill>
                  <a:srgbClr val="000000"/>
                </a:solidFill>
                <a:effectLst/>
                <a:latin typeface="+mn-ea"/>
                <a:cs typeface="Times New Roman"/>
              </a:rPr>
              <a:t> </a:t>
            </a:r>
            <a:r>
              <a:rPr lang="ja-JP" sz="1100" kern="1200" dirty="0" smtClean="0">
                <a:solidFill>
                  <a:srgbClr val="000000"/>
                </a:solidFill>
                <a:effectLst/>
                <a:latin typeface="+mn-ea"/>
                <a:cs typeface="Times New Roman"/>
              </a:rPr>
              <a:t>：</a:t>
            </a:r>
            <a:r>
              <a:rPr lang="en-US" altLang="ja-JP" sz="1100" kern="1200" dirty="0" smtClean="0">
                <a:solidFill>
                  <a:srgbClr val="000000"/>
                </a:solidFill>
                <a:effectLst/>
                <a:latin typeface="+mn-ea"/>
                <a:cs typeface="Times New Roman"/>
              </a:rPr>
              <a:t>0</a:t>
            </a:r>
            <a:r>
              <a:rPr lang="ja-JP" sz="1100" kern="1200" dirty="0" err="1" smtClean="0">
                <a:solidFill>
                  <a:srgbClr val="000000"/>
                </a:solidFill>
                <a:effectLst/>
                <a:latin typeface="+mn-ea"/>
                <a:cs typeface="Times New Roman"/>
              </a:rPr>
              <a:t>、</a:t>
            </a:r>
            <a:r>
              <a:rPr lang="en-US" altLang="ja-JP" sz="1100" kern="1200" dirty="0" smtClean="0">
                <a:solidFill>
                  <a:srgbClr val="000000"/>
                </a:solidFill>
                <a:effectLst/>
                <a:latin typeface="+mn-ea"/>
                <a:cs typeface="Times New Roman"/>
              </a:rPr>
              <a:t>8</a:t>
            </a:r>
            <a:r>
              <a:rPr lang="ja-JP" sz="1100" kern="1200" dirty="0" err="1" smtClean="0">
                <a:solidFill>
                  <a:srgbClr val="000000"/>
                </a:solidFill>
                <a:effectLst/>
                <a:latin typeface="+mn-ea"/>
                <a:cs typeface="Times New Roman"/>
              </a:rPr>
              <a:t>、</a:t>
            </a:r>
            <a:r>
              <a:rPr lang="en-US" altLang="ja-JP" sz="1100" kern="1200" dirty="0" smtClean="0">
                <a:solidFill>
                  <a:srgbClr val="000000"/>
                </a:solidFill>
                <a:effectLst/>
                <a:latin typeface="+mn-ea"/>
                <a:cs typeface="Times New Roman"/>
              </a:rPr>
              <a:t>9</a:t>
            </a:r>
            <a:r>
              <a:rPr lang="ja-JP" sz="1100" kern="1200" dirty="0" smtClean="0">
                <a:solidFill>
                  <a:srgbClr val="000000"/>
                </a:solidFill>
                <a:effectLst/>
                <a:latin typeface="+mn-ea"/>
                <a:cs typeface="Times New Roman"/>
              </a:rPr>
              <a:t>ナンバー</a:t>
            </a:r>
            <a:endParaRPr lang="ja-JP" sz="1100" kern="100" dirty="0">
              <a:effectLst/>
              <a:latin typeface="+mn-ea"/>
              <a:cs typeface="Times New Roman"/>
            </a:endParaRPr>
          </a:p>
        </p:txBody>
      </p:sp>
    </p:spTree>
    <p:extLst>
      <p:ext uri="{BB962C8B-B14F-4D97-AF65-F5344CB8AC3E}">
        <p14:creationId xmlns:p14="http://schemas.microsoft.com/office/powerpoint/2010/main" val="1918107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直線コネクタ 5"/>
          <p:cNvCxnSpPr/>
          <p:nvPr/>
        </p:nvCxnSpPr>
        <p:spPr>
          <a:xfrm>
            <a:off x="323528" y="620688"/>
            <a:ext cx="8532440"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8" name="テキスト ボックス 7"/>
          <p:cNvSpPr txBox="1"/>
          <p:nvPr/>
        </p:nvSpPr>
        <p:spPr>
          <a:xfrm>
            <a:off x="1691680" y="116632"/>
            <a:ext cx="5724128" cy="461665"/>
          </a:xfrm>
          <a:prstGeom prst="rect">
            <a:avLst/>
          </a:prstGeom>
          <a:noFill/>
        </p:spPr>
        <p:txBody>
          <a:bodyPr wrap="square" rtlCol="0">
            <a:spAutoFit/>
          </a:bodyPr>
          <a:lstStyle/>
          <a:p>
            <a:pPr algn="ctr"/>
            <a:r>
              <a:rPr kumimoji="1" lang="ja-JP" altLang="en-US" sz="2400" dirty="0" smtClean="0"/>
              <a:t>排出量の算定</a:t>
            </a:r>
            <a:r>
              <a:rPr lang="ja-JP" altLang="en-US" sz="2400" dirty="0" smtClean="0"/>
              <a:t>方法の概要</a:t>
            </a:r>
            <a:endParaRPr kumimoji="1" lang="ja-JP" altLang="en-US" sz="2400" dirty="0"/>
          </a:p>
        </p:txBody>
      </p:sp>
      <p:sp>
        <p:nvSpPr>
          <p:cNvPr id="2" name="スライド番号プレースホルダー 1"/>
          <p:cNvSpPr>
            <a:spLocks noGrp="1"/>
          </p:cNvSpPr>
          <p:nvPr>
            <p:ph type="sldNum" sz="quarter" idx="12"/>
          </p:nvPr>
        </p:nvSpPr>
        <p:spPr>
          <a:xfrm>
            <a:off x="8738120" y="6448251"/>
            <a:ext cx="370384" cy="365125"/>
          </a:xfrm>
        </p:spPr>
        <p:txBody>
          <a:bodyPr/>
          <a:lstStyle/>
          <a:p>
            <a:fld id="{DE2F8A21-8B7F-4E81-A1D6-B63D9660F4C6}" type="slidenum">
              <a:rPr kumimoji="1" lang="ja-JP" altLang="en-US" smtClean="0"/>
              <a:pPr/>
              <a:t>4</a:t>
            </a:fld>
            <a:endParaRPr kumimoji="1" lang="ja-JP" altLang="en-US" dirty="0"/>
          </a:p>
        </p:txBody>
      </p:sp>
      <p:sp>
        <p:nvSpPr>
          <p:cNvPr id="25" name="テキスト ボックス 24"/>
          <p:cNvSpPr txBox="1"/>
          <p:nvPr/>
        </p:nvSpPr>
        <p:spPr>
          <a:xfrm>
            <a:off x="2425004" y="1396817"/>
            <a:ext cx="3744000" cy="707886"/>
          </a:xfrm>
          <a:prstGeom prst="rect">
            <a:avLst/>
          </a:prstGeom>
          <a:solidFill>
            <a:schemeClr val="bg1"/>
          </a:solidFill>
          <a:ln>
            <a:solidFill>
              <a:schemeClr val="tx1"/>
            </a:solidFill>
          </a:ln>
        </p:spPr>
        <p:txBody>
          <a:bodyPr wrap="square" rtlCol="0">
            <a:spAutoFit/>
          </a:bodyPr>
          <a:lstStyle/>
          <a:p>
            <a:pPr algn="ctr"/>
            <a:r>
              <a:rPr lang="ja-JP" altLang="en-US" sz="2000" kern="100" dirty="0">
                <a:latin typeface="+mn-ea"/>
                <a:cs typeface="Times New Roman"/>
              </a:rPr>
              <a:t>暖機時（走行時</a:t>
            </a:r>
            <a:r>
              <a:rPr lang="ja-JP" altLang="en-US" sz="2000" kern="100" dirty="0" smtClean="0">
                <a:latin typeface="+mn-ea"/>
                <a:cs typeface="Times New Roman"/>
              </a:rPr>
              <a:t>）の</a:t>
            </a:r>
            <a:endParaRPr lang="en-US" altLang="ja-JP" sz="2000" kern="100" dirty="0" smtClean="0">
              <a:latin typeface="+mn-ea"/>
              <a:cs typeface="Times New Roman"/>
            </a:endParaRPr>
          </a:p>
          <a:p>
            <a:pPr algn="ctr"/>
            <a:r>
              <a:rPr lang="ja-JP" altLang="en-US" sz="2000" kern="100" dirty="0" smtClean="0">
                <a:latin typeface="+mn-ea"/>
                <a:cs typeface="Times New Roman"/>
              </a:rPr>
              <a:t>自動車</a:t>
            </a:r>
            <a:r>
              <a:rPr lang="en-US" altLang="ja-JP" sz="2000" kern="100" dirty="0">
                <a:latin typeface="+mn-ea"/>
                <a:cs typeface="Times New Roman"/>
              </a:rPr>
              <a:t>NOx</a:t>
            </a:r>
            <a:r>
              <a:rPr lang="ja-JP" altLang="en-US" sz="2000" kern="100" dirty="0">
                <a:latin typeface="+mn-ea"/>
                <a:cs typeface="Times New Roman"/>
              </a:rPr>
              <a:t>・</a:t>
            </a:r>
            <a:r>
              <a:rPr lang="en-US" altLang="ja-JP" sz="2000" kern="100" dirty="0">
                <a:latin typeface="+mn-ea"/>
                <a:cs typeface="Times New Roman"/>
              </a:rPr>
              <a:t>PM</a:t>
            </a:r>
            <a:r>
              <a:rPr lang="ja-JP" altLang="en-US" sz="2000" kern="100" dirty="0" smtClean="0">
                <a:latin typeface="+mn-ea"/>
                <a:cs typeface="Times New Roman"/>
              </a:rPr>
              <a:t>排出量</a:t>
            </a:r>
            <a:endParaRPr lang="ja-JP" altLang="en-US" sz="2000" kern="100" dirty="0">
              <a:latin typeface="+mn-ea"/>
              <a:cs typeface="Times New Roman"/>
            </a:endParaRPr>
          </a:p>
        </p:txBody>
      </p:sp>
      <p:sp>
        <p:nvSpPr>
          <p:cNvPr id="26" name="テキスト ボックス 25"/>
          <p:cNvSpPr txBox="1"/>
          <p:nvPr/>
        </p:nvSpPr>
        <p:spPr>
          <a:xfrm>
            <a:off x="2425004" y="4565169"/>
            <a:ext cx="3744000" cy="707886"/>
          </a:xfrm>
          <a:prstGeom prst="rect">
            <a:avLst/>
          </a:prstGeom>
          <a:solidFill>
            <a:schemeClr val="bg1"/>
          </a:solidFill>
          <a:ln>
            <a:solidFill>
              <a:schemeClr val="tx1"/>
            </a:solidFill>
          </a:ln>
        </p:spPr>
        <p:txBody>
          <a:bodyPr wrap="square" rtlCol="0">
            <a:spAutoFit/>
          </a:bodyPr>
          <a:lstStyle/>
          <a:p>
            <a:pPr algn="ctr"/>
            <a:r>
              <a:rPr lang="ja-JP" altLang="en-US" sz="2000" kern="100" dirty="0">
                <a:latin typeface="+mn-ea"/>
                <a:cs typeface="Times New Roman"/>
              </a:rPr>
              <a:t>冷機時（駐車場等からの発進時</a:t>
            </a:r>
            <a:r>
              <a:rPr lang="ja-JP" altLang="en-US" sz="2000" kern="100" dirty="0" smtClean="0">
                <a:latin typeface="+mn-ea"/>
                <a:cs typeface="Times New Roman"/>
              </a:rPr>
              <a:t>）</a:t>
            </a:r>
            <a:endParaRPr lang="en-US" altLang="ja-JP" sz="2000" kern="100" dirty="0" smtClean="0">
              <a:latin typeface="+mn-ea"/>
              <a:cs typeface="Times New Roman"/>
            </a:endParaRPr>
          </a:p>
          <a:p>
            <a:pPr algn="ctr"/>
            <a:r>
              <a:rPr lang="ja-JP" altLang="en-US" sz="2000" kern="100" dirty="0" smtClean="0">
                <a:latin typeface="+mn-ea"/>
                <a:cs typeface="Times New Roman"/>
              </a:rPr>
              <a:t>の</a:t>
            </a:r>
            <a:r>
              <a:rPr lang="ja-JP" altLang="en-US" sz="2000" kern="100" dirty="0">
                <a:latin typeface="+mn-ea"/>
                <a:cs typeface="Times New Roman"/>
              </a:rPr>
              <a:t>自動車</a:t>
            </a:r>
            <a:r>
              <a:rPr lang="en-US" altLang="ja-JP" sz="2000" kern="100" dirty="0">
                <a:latin typeface="+mn-ea"/>
                <a:cs typeface="Times New Roman"/>
              </a:rPr>
              <a:t>NOx</a:t>
            </a:r>
            <a:r>
              <a:rPr lang="ja-JP" altLang="en-US" sz="2000" kern="100" dirty="0">
                <a:latin typeface="+mn-ea"/>
                <a:cs typeface="Times New Roman"/>
              </a:rPr>
              <a:t>・</a:t>
            </a:r>
            <a:r>
              <a:rPr lang="en-US" altLang="ja-JP" sz="2000" kern="100" dirty="0">
                <a:latin typeface="+mn-ea"/>
                <a:cs typeface="Times New Roman"/>
              </a:rPr>
              <a:t>PM</a:t>
            </a:r>
            <a:r>
              <a:rPr lang="ja-JP" altLang="en-US" sz="2000" kern="100" dirty="0" smtClean="0">
                <a:latin typeface="+mn-ea"/>
                <a:cs typeface="Times New Roman"/>
              </a:rPr>
              <a:t>排出量</a:t>
            </a:r>
            <a:endParaRPr lang="ja-JP" altLang="en-US" sz="2000" kern="100" dirty="0">
              <a:latin typeface="+mn-ea"/>
              <a:cs typeface="Times New Roman"/>
            </a:endParaRPr>
          </a:p>
        </p:txBody>
      </p:sp>
      <p:cxnSp>
        <p:nvCxnSpPr>
          <p:cNvPr id="9" name="直線コネクタ 8"/>
          <p:cNvCxnSpPr/>
          <p:nvPr/>
        </p:nvCxnSpPr>
        <p:spPr>
          <a:xfrm flipH="1">
            <a:off x="2225008" y="1750760"/>
            <a:ext cx="21600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直線コネクタ 28"/>
          <p:cNvCxnSpPr/>
          <p:nvPr/>
        </p:nvCxnSpPr>
        <p:spPr>
          <a:xfrm flipH="1">
            <a:off x="2220252" y="4925209"/>
            <a:ext cx="21600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直線コネクタ 11"/>
          <p:cNvCxnSpPr/>
          <p:nvPr/>
        </p:nvCxnSpPr>
        <p:spPr>
          <a:xfrm>
            <a:off x="2217528" y="1750760"/>
            <a:ext cx="0" cy="316835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直線コネクタ 30"/>
          <p:cNvCxnSpPr/>
          <p:nvPr/>
        </p:nvCxnSpPr>
        <p:spPr>
          <a:xfrm flipH="1">
            <a:off x="2006312" y="3302944"/>
            <a:ext cx="21600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32" name="テキスト ボックス 31"/>
          <p:cNvSpPr txBox="1"/>
          <p:nvPr/>
        </p:nvSpPr>
        <p:spPr>
          <a:xfrm>
            <a:off x="2180660" y="2270785"/>
            <a:ext cx="7200800" cy="400110"/>
          </a:xfrm>
          <a:prstGeom prst="rect">
            <a:avLst/>
          </a:prstGeom>
          <a:noFill/>
          <a:ln>
            <a:noFill/>
          </a:ln>
        </p:spPr>
        <p:txBody>
          <a:bodyPr wrap="square" rtlCol="0">
            <a:spAutoFit/>
          </a:bodyPr>
          <a:lstStyle/>
          <a:p>
            <a:r>
              <a:rPr lang="ja-JP" altLang="en-US" sz="2000" kern="100" dirty="0" smtClean="0">
                <a:latin typeface="+mn-ea"/>
                <a:cs typeface="Times New Roman"/>
              </a:rPr>
              <a:t>［①車種別排出係数（</a:t>
            </a:r>
            <a:r>
              <a:rPr lang="en-US" altLang="ja-JP" sz="2000" kern="100" dirty="0" smtClean="0">
                <a:latin typeface="+mn-ea"/>
                <a:cs typeface="Times New Roman"/>
              </a:rPr>
              <a:t>g/</a:t>
            </a:r>
            <a:r>
              <a:rPr lang="ja-JP" altLang="en-US" sz="2000" kern="100" dirty="0" smtClean="0">
                <a:latin typeface="+mn-ea"/>
                <a:cs typeface="Times New Roman"/>
              </a:rPr>
              <a:t>台</a:t>
            </a:r>
            <a:r>
              <a:rPr lang="ja-JP" altLang="en-US" sz="2000" kern="100" dirty="0">
                <a:latin typeface="+mn-ea"/>
                <a:cs typeface="Times New Roman"/>
              </a:rPr>
              <a:t>･</a:t>
            </a:r>
            <a:r>
              <a:rPr lang="en-US" altLang="ja-JP" sz="2000" kern="100" dirty="0" smtClean="0">
                <a:latin typeface="+mn-ea"/>
                <a:cs typeface="Times New Roman"/>
              </a:rPr>
              <a:t>km</a:t>
            </a:r>
            <a:r>
              <a:rPr lang="ja-JP" altLang="en-US" sz="2000" kern="100" dirty="0" smtClean="0">
                <a:latin typeface="+mn-ea"/>
                <a:cs typeface="Times New Roman"/>
              </a:rPr>
              <a:t>）］</a:t>
            </a:r>
            <a:r>
              <a:rPr lang="en-US" altLang="ja-JP" sz="2000" kern="100" dirty="0" smtClean="0">
                <a:latin typeface="+mn-ea"/>
                <a:cs typeface="Times New Roman"/>
              </a:rPr>
              <a:t>×</a:t>
            </a:r>
            <a:r>
              <a:rPr lang="ja-JP" altLang="en-US" sz="2000" kern="100" dirty="0" smtClean="0">
                <a:latin typeface="+mn-ea"/>
                <a:cs typeface="Times New Roman"/>
              </a:rPr>
              <a:t>［②自動車</a:t>
            </a:r>
            <a:r>
              <a:rPr lang="ja-JP" altLang="en-US" sz="2000" kern="100" dirty="0">
                <a:latin typeface="+mn-ea"/>
                <a:cs typeface="Times New Roman"/>
              </a:rPr>
              <a:t>走行量</a:t>
            </a:r>
            <a:r>
              <a:rPr lang="ja-JP" altLang="en-US" sz="2000" kern="100" dirty="0" smtClean="0">
                <a:latin typeface="+mn-ea"/>
                <a:cs typeface="Times New Roman"/>
              </a:rPr>
              <a:t>（台</a:t>
            </a:r>
            <a:r>
              <a:rPr lang="ja-JP" altLang="en-US" sz="2000" kern="100" dirty="0">
                <a:latin typeface="+mn-ea"/>
                <a:cs typeface="Times New Roman"/>
              </a:rPr>
              <a:t>･ </a:t>
            </a:r>
            <a:r>
              <a:rPr lang="en-US" altLang="ja-JP" sz="2000" kern="100" dirty="0" smtClean="0">
                <a:latin typeface="+mn-ea"/>
                <a:cs typeface="Times New Roman"/>
              </a:rPr>
              <a:t>km</a:t>
            </a:r>
            <a:r>
              <a:rPr lang="ja-JP" altLang="en-US" sz="2000" kern="100" dirty="0">
                <a:latin typeface="+mn-ea"/>
                <a:cs typeface="Times New Roman"/>
              </a:rPr>
              <a:t>） ］</a:t>
            </a:r>
          </a:p>
        </p:txBody>
      </p:sp>
      <p:sp>
        <p:nvSpPr>
          <p:cNvPr id="35" name="テキスト ボックス 34"/>
          <p:cNvSpPr txBox="1"/>
          <p:nvPr/>
        </p:nvSpPr>
        <p:spPr>
          <a:xfrm>
            <a:off x="2539170" y="3140968"/>
            <a:ext cx="5963118" cy="707886"/>
          </a:xfrm>
          <a:prstGeom prst="rect">
            <a:avLst/>
          </a:prstGeom>
          <a:noFill/>
        </p:spPr>
        <p:txBody>
          <a:bodyPr wrap="square" rtlCol="0">
            <a:spAutoFit/>
          </a:bodyPr>
          <a:lstStyle/>
          <a:p>
            <a:r>
              <a:rPr kumimoji="1" lang="ja-JP" altLang="en-US" sz="2000" dirty="0" smtClean="0"/>
              <a:t>速度の関数である「車種別排出係数式」に各路線の［</a:t>
            </a:r>
            <a:r>
              <a:rPr lang="ja-JP" altLang="en-US" sz="2000" dirty="0"/>
              <a:t>③</a:t>
            </a:r>
            <a:r>
              <a:rPr kumimoji="1" lang="ja-JP" altLang="en-US" sz="2000" dirty="0" smtClean="0"/>
              <a:t>旅行速度</a:t>
            </a:r>
            <a:r>
              <a:rPr kumimoji="1" lang="ja-JP" altLang="en-US" sz="2000" dirty="0" smtClean="0">
                <a:latin typeface="+mn-ea"/>
              </a:rPr>
              <a:t>（</a:t>
            </a:r>
            <a:r>
              <a:rPr kumimoji="1" lang="en-US" altLang="ja-JP" sz="2000" dirty="0" smtClean="0">
                <a:latin typeface="+mn-ea"/>
              </a:rPr>
              <a:t>km/h</a:t>
            </a:r>
            <a:r>
              <a:rPr kumimoji="1" lang="ja-JP" altLang="en-US" sz="2000" dirty="0" smtClean="0">
                <a:latin typeface="+mn-ea"/>
              </a:rPr>
              <a:t>）</a:t>
            </a:r>
            <a:r>
              <a:rPr kumimoji="1" lang="ja-JP" altLang="en-US" sz="2000" dirty="0" smtClean="0"/>
              <a:t>］を入力</a:t>
            </a:r>
            <a:r>
              <a:rPr lang="ja-JP" altLang="en-US" sz="2000" dirty="0" smtClean="0"/>
              <a:t>して算定</a:t>
            </a:r>
            <a:endParaRPr kumimoji="1" lang="ja-JP" altLang="en-US" sz="2000" dirty="0"/>
          </a:p>
        </p:txBody>
      </p:sp>
      <p:sp>
        <p:nvSpPr>
          <p:cNvPr id="40" name="下矢印 39"/>
          <p:cNvSpPr/>
          <p:nvPr/>
        </p:nvSpPr>
        <p:spPr>
          <a:xfrm flipV="1">
            <a:off x="3497010" y="2707475"/>
            <a:ext cx="288000" cy="432746"/>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テキスト ボックス 22"/>
          <p:cNvSpPr txBox="1"/>
          <p:nvPr/>
        </p:nvSpPr>
        <p:spPr>
          <a:xfrm>
            <a:off x="92480" y="2924944"/>
            <a:ext cx="2016000" cy="756000"/>
          </a:xfrm>
          <a:prstGeom prst="rect">
            <a:avLst/>
          </a:prstGeom>
          <a:solidFill>
            <a:schemeClr val="bg1"/>
          </a:solidFill>
          <a:ln>
            <a:solidFill>
              <a:schemeClr val="tx1"/>
            </a:solidFill>
          </a:ln>
        </p:spPr>
        <p:txBody>
          <a:bodyPr wrap="square" rtlCol="0">
            <a:spAutoFit/>
          </a:bodyPr>
          <a:lstStyle/>
          <a:p>
            <a:pPr algn="ctr"/>
            <a:r>
              <a:rPr lang="ja-JP" altLang="ja-JP" sz="2000" kern="100" dirty="0">
                <a:latin typeface="+mn-ea"/>
                <a:cs typeface="Times New Roman"/>
              </a:rPr>
              <a:t>自動車</a:t>
            </a:r>
            <a:r>
              <a:rPr lang="en-US" altLang="ja-JP" sz="2000" kern="100" dirty="0">
                <a:latin typeface="+mn-ea"/>
                <a:cs typeface="Times New Roman"/>
              </a:rPr>
              <a:t>NOx</a:t>
            </a:r>
            <a:r>
              <a:rPr lang="ja-JP" altLang="ja-JP" sz="2000" kern="100" dirty="0">
                <a:latin typeface="+mn-ea"/>
                <a:cs typeface="Times New Roman"/>
              </a:rPr>
              <a:t>・</a:t>
            </a:r>
            <a:r>
              <a:rPr lang="en-US" altLang="ja-JP" sz="2000" kern="100" dirty="0" smtClean="0">
                <a:latin typeface="+mn-ea"/>
                <a:cs typeface="Times New Roman"/>
              </a:rPr>
              <a:t>PM</a:t>
            </a:r>
          </a:p>
          <a:p>
            <a:pPr algn="ctr"/>
            <a:r>
              <a:rPr lang="ja-JP" altLang="ja-JP" sz="2000" kern="100" dirty="0" smtClean="0">
                <a:latin typeface="+mn-ea"/>
                <a:cs typeface="Times New Roman"/>
              </a:rPr>
              <a:t>排出量</a:t>
            </a:r>
            <a:endParaRPr kumimoji="1" lang="ja-JP" altLang="en-US" sz="2000" dirty="0">
              <a:latin typeface="+mn-ea"/>
            </a:endParaRPr>
          </a:p>
        </p:txBody>
      </p:sp>
      <p:sp>
        <p:nvSpPr>
          <p:cNvPr id="15" name="テキスト ボックス 14"/>
          <p:cNvSpPr txBox="1"/>
          <p:nvPr/>
        </p:nvSpPr>
        <p:spPr>
          <a:xfrm>
            <a:off x="2411760" y="5405154"/>
            <a:ext cx="6387276" cy="400110"/>
          </a:xfrm>
          <a:prstGeom prst="rect">
            <a:avLst/>
          </a:prstGeom>
          <a:noFill/>
          <a:ln>
            <a:noFill/>
          </a:ln>
        </p:spPr>
        <p:txBody>
          <a:bodyPr wrap="square" rtlCol="0">
            <a:spAutoFit/>
          </a:bodyPr>
          <a:lstStyle/>
          <a:p>
            <a:r>
              <a:rPr lang="ja-JP" altLang="en-US" sz="2000" kern="100" dirty="0">
                <a:latin typeface="+mn-ea"/>
                <a:cs typeface="Times New Roman"/>
              </a:rPr>
              <a:t>［車種別冷機時排出</a:t>
            </a:r>
            <a:r>
              <a:rPr lang="ja-JP" altLang="en-US" sz="2000" kern="100" dirty="0" smtClean="0">
                <a:latin typeface="+mn-ea"/>
                <a:cs typeface="Times New Roman"/>
              </a:rPr>
              <a:t>係数（</a:t>
            </a:r>
            <a:r>
              <a:rPr lang="en-US" altLang="ja-JP" sz="2000" kern="100" dirty="0" smtClean="0">
                <a:latin typeface="+mn-ea"/>
                <a:cs typeface="Times New Roman"/>
              </a:rPr>
              <a:t>g/</a:t>
            </a:r>
            <a:r>
              <a:rPr lang="ja-JP" altLang="en-US" sz="2000" kern="100" dirty="0" smtClean="0">
                <a:latin typeface="+mn-ea"/>
                <a:cs typeface="Times New Roman"/>
              </a:rPr>
              <a:t>回）］</a:t>
            </a:r>
            <a:r>
              <a:rPr lang="en-US" altLang="ja-JP" sz="2000" kern="100" dirty="0" smtClean="0">
                <a:latin typeface="+mn-ea"/>
                <a:cs typeface="Times New Roman"/>
              </a:rPr>
              <a:t>×</a:t>
            </a:r>
            <a:r>
              <a:rPr lang="ja-JP" altLang="en-US" sz="2000" kern="100" dirty="0" smtClean="0">
                <a:latin typeface="+mn-ea"/>
                <a:cs typeface="Times New Roman"/>
              </a:rPr>
              <a:t>［</a:t>
            </a:r>
            <a:r>
              <a:rPr lang="ja-JP" altLang="en-US" sz="2000" kern="100" dirty="0">
                <a:latin typeface="+mn-ea"/>
                <a:cs typeface="Times New Roman"/>
              </a:rPr>
              <a:t>始動</a:t>
            </a:r>
            <a:r>
              <a:rPr lang="ja-JP" altLang="en-US" sz="2000" kern="100" dirty="0" smtClean="0">
                <a:latin typeface="+mn-ea"/>
                <a:cs typeface="Times New Roman"/>
              </a:rPr>
              <a:t>回数（回） </a:t>
            </a:r>
            <a:r>
              <a:rPr lang="ja-JP" altLang="en-US" sz="2000" kern="100" dirty="0">
                <a:latin typeface="+mn-ea"/>
                <a:cs typeface="Times New Roman"/>
              </a:rPr>
              <a:t>］</a:t>
            </a:r>
          </a:p>
        </p:txBody>
      </p:sp>
    </p:spTree>
    <p:extLst>
      <p:ext uri="{BB962C8B-B14F-4D97-AF65-F5344CB8AC3E}">
        <p14:creationId xmlns:p14="http://schemas.microsoft.com/office/powerpoint/2010/main" val="281973749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5" name="直線矢印コネクタ 34"/>
          <p:cNvCxnSpPr/>
          <p:nvPr/>
        </p:nvCxnSpPr>
        <p:spPr>
          <a:xfrm>
            <a:off x="1367504" y="4221088"/>
            <a:ext cx="6228000" cy="0"/>
          </a:xfrm>
          <a:prstGeom prst="straightConnector1">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40" name="直線矢印コネクタ 39"/>
          <p:cNvCxnSpPr/>
          <p:nvPr/>
        </p:nvCxnSpPr>
        <p:spPr>
          <a:xfrm>
            <a:off x="1367504" y="3068960"/>
            <a:ext cx="6228000" cy="0"/>
          </a:xfrm>
          <a:prstGeom prst="straightConnector1">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6" name="直線コネクタ 5"/>
          <p:cNvCxnSpPr/>
          <p:nvPr/>
        </p:nvCxnSpPr>
        <p:spPr>
          <a:xfrm>
            <a:off x="323528" y="620688"/>
            <a:ext cx="8532440"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8" name="テキスト ボックス 7"/>
          <p:cNvSpPr txBox="1"/>
          <p:nvPr/>
        </p:nvSpPr>
        <p:spPr>
          <a:xfrm>
            <a:off x="1691680" y="116632"/>
            <a:ext cx="5724128" cy="461665"/>
          </a:xfrm>
          <a:prstGeom prst="rect">
            <a:avLst/>
          </a:prstGeom>
          <a:noFill/>
        </p:spPr>
        <p:txBody>
          <a:bodyPr wrap="square" rtlCol="0">
            <a:spAutoFit/>
          </a:bodyPr>
          <a:lstStyle/>
          <a:p>
            <a:pPr algn="ctr"/>
            <a:r>
              <a:rPr kumimoji="1" lang="ja-JP" altLang="en-US" sz="2400" dirty="0" smtClean="0">
                <a:latin typeface="+mn-ea"/>
              </a:rPr>
              <a:t>排出係数の算定方法</a:t>
            </a:r>
            <a:endParaRPr kumimoji="1" lang="ja-JP" altLang="en-US" sz="2400" dirty="0">
              <a:latin typeface="+mn-ea"/>
            </a:endParaRPr>
          </a:p>
        </p:txBody>
      </p:sp>
      <p:sp>
        <p:nvSpPr>
          <p:cNvPr id="2" name="スライド番号プレースホルダー 1"/>
          <p:cNvSpPr>
            <a:spLocks noGrp="1"/>
          </p:cNvSpPr>
          <p:nvPr>
            <p:ph type="sldNum" sz="quarter" idx="12"/>
          </p:nvPr>
        </p:nvSpPr>
        <p:spPr>
          <a:xfrm>
            <a:off x="11474932" y="8746045"/>
            <a:ext cx="370384" cy="365125"/>
          </a:xfrm>
        </p:spPr>
        <p:txBody>
          <a:bodyPr/>
          <a:lstStyle/>
          <a:p>
            <a:fld id="{DE2F8A21-8B7F-4E81-A1D6-B63D9660F4C6}" type="slidenum">
              <a:rPr kumimoji="1" lang="ja-JP" altLang="en-US" smtClean="0"/>
              <a:pPr/>
              <a:t>5</a:t>
            </a:fld>
            <a:endParaRPr kumimoji="1" lang="ja-JP" altLang="en-US"/>
          </a:p>
        </p:txBody>
      </p:sp>
      <p:pic>
        <p:nvPicPr>
          <p:cNvPr id="5122" name="Picture 2" descr="自動車走行"/>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4185123" y="1676452"/>
            <a:ext cx="2376000" cy="17802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4" name="Picture 4" descr="smoke"/>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460940" y="7488438"/>
            <a:ext cx="2376000" cy="15507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4" descr="smoke"/>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868408" y="912762"/>
            <a:ext cx="2376000" cy="15507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AutoShape 8"/>
          <p:cNvSpPr>
            <a:spLocks noChangeArrowheads="1"/>
          </p:cNvSpPr>
          <p:nvPr/>
        </p:nvSpPr>
        <p:spPr bwMode="auto">
          <a:xfrm>
            <a:off x="188144" y="908720"/>
            <a:ext cx="5391968" cy="707396"/>
          </a:xfrm>
          <a:prstGeom prst="rect">
            <a:avLst/>
          </a:prstGeom>
          <a:noFill/>
          <a:ln>
            <a:noFill/>
          </a:ln>
        </p:spPr>
        <p:txBody>
          <a:bodyPr vert="horz" wrap="square" lIns="9360" tIns="8890" rIns="9360" bIns="8890" numCol="1" anchor="t" anchorCtr="0" compatLnSpc="1">
            <a:prstTxWarp prst="textNoShape">
              <a:avLst/>
            </a:prstTxWarp>
          </a:bodyPr>
          <a:lstStyle/>
          <a:p>
            <a:pPr marL="6350" lvl="1" fontAlgn="base">
              <a:spcAft>
                <a:spcPct val="0"/>
              </a:spcAft>
            </a:pPr>
            <a:r>
              <a:rPr lang="ja-JP" altLang="en-US" sz="2000" dirty="0">
                <a:latin typeface="ＭＳ ゴシック" panose="020B0609070205080204" pitchFamily="49" charset="-128"/>
                <a:ea typeface="ＭＳ ゴシック" panose="020B0609070205080204" pitchFamily="49" charset="-128"/>
                <a:cs typeface="ＭＳ Ｐゴシック" pitchFamily="50" charset="-128"/>
              </a:rPr>
              <a:t>①</a:t>
            </a:r>
            <a:r>
              <a:rPr kumimoji="1" lang="ja-JP" altLang="en-US" sz="2000" i="0" u="none" strike="noStrike" cap="none" normalizeH="0" baseline="0" dirty="0" smtClean="0">
                <a:ln>
                  <a:noFill/>
                </a:ln>
                <a:solidFill>
                  <a:schemeClr val="tx1"/>
                </a:solidFill>
                <a:effectLst/>
                <a:latin typeface="ＭＳ ゴシック" panose="020B0609070205080204" pitchFamily="49" charset="-128"/>
                <a:ea typeface="ＭＳ ゴシック" panose="020B0609070205080204" pitchFamily="49" charset="-128"/>
                <a:cs typeface="ＭＳ Ｐゴシック" pitchFamily="50" charset="-128"/>
              </a:rPr>
              <a:t>車種別排出</a:t>
            </a:r>
            <a:r>
              <a:rPr lang="ja-JP" altLang="en-US" sz="2000" dirty="0">
                <a:latin typeface="ＭＳ ゴシック" panose="020B0609070205080204" pitchFamily="49" charset="-128"/>
                <a:ea typeface="ＭＳ ゴシック" panose="020B0609070205080204" pitchFamily="49" charset="-128"/>
                <a:cs typeface="ＭＳ Ｐゴシック" pitchFamily="50" charset="-128"/>
              </a:rPr>
              <a:t>係数（</a:t>
            </a:r>
            <a:r>
              <a:rPr lang="en-US" altLang="ja-JP" sz="2000" dirty="0">
                <a:latin typeface="ＭＳ ゴシック" panose="020B0609070205080204" pitchFamily="49" charset="-128"/>
                <a:ea typeface="ＭＳ ゴシック" panose="020B0609070205080204" pitchFamily="49" charset="-128"/>
                <a:cs typeface="ＭＳ Ｐゴシック" pitchFamily="50" charset="-128"/>
              </a:rPr>
              <a:t>g/</a:t>
            </a:r>
            <a:r>
              <a:rPr lang="ja-JP" altLang="en-US" sz="2000" dirty="0">
                <a:latin typeface="ＭＳ ゴシック" panose="020B0609070205080204" pitchFamily="49" charset="-128"/>
                <a:ea typeface="ＭＳ ゴシック" panose="020B0609070205080204" pitchFamily="49" charset="-128"/>
                <a:cs typeface="ＭＳ Ｐゴシック" pitchFamily="50" charset="-128"/>
              </a:rPr>
              <a:t>台･</a:t>
            </a:r>
            <a:r>
              <a:rPr lang="en-US" altLang="ja-JP" sz="2000" dirty="0">
                <a:latin typeface="ＭＳ ゴシック" panose="020B0609070205080204" pitchFamily="49" charset="-128"/>
                <a:ea typeface="ＭＳ ゴシック" panose="020B0609070205080204" pitchFamily="49" charset="-128"/>
                <a:cs typeface="ＭＳ Ｐゴシック" pitchFamily="50" charset="-128"/>
              </a:rPr>
              <a:t>km</a:t>
            </a:r>
            <a:r>
              <a:rPr lang="ja-JP" altLang="en-US" sz="2000" dirty="0">
                <a:latin typeface="ＭＳ ゴシック" panose="020B0609070205080204" pitchFamily="49" charset="-128"/>
                <a:ea typeface="ＭＳ ゴシック" panose="020B0609070205080204" pitchFamily="49" charset="-128"/>
                <a:cs typeface="ＭＳ Ｐゴシック" pitchFamily="50" charset="-128"/>
              </a:rPr>
              <a:t>）</a:t>
            </a:r>
            <a:endParaRPr kumimoji="1" lang="en-US" altLang="ja-JP" sz="2000" i="0" u="none" strike="noStrike" cap="none" normalizeH="0" baseline="0" dirty="0" smtClean="0">
              <a:ln>
                <a:noFill/>
              </a:ln>
              <a:solidFill>
                <a:schemeClr val="tx1"/>
              </a:solidFill>
              <a:effectLst/>
              <a:latin typeface="ＭＳ ゴシック" panose="020B0609070205080204" pitchFamily="49" charset="-128"/>
              <a:ea typeface="ＭＳ ゴシック" panose="020B0609070205080204" pitchFamily="49" charset="-128"/>
              <a:cs typeface="ＭＳ Ｐゴシック" pitchFamily="50" charset="-128"/>
            </a:endParaRPr>
          </a:p>
          <a:p>
            <a:pPr marL="252000" marR="0" lvl="1" defTabSz="914400" rtl="0" eaLnBrk="1" fontAlgn="base" latinLnBrk="0" hangingPunct="1">
              <a:lnSpc>
                <a:spcPct val="100000"/>
              </a:lnSpc>
              <a:spcBef>
                <a:spcPts val="600"/>
              </a:spcBef>
              <a:spcAft>
                <a:spcPct val="0"/>
              </a:spcAft>
              <a:buClrTx/>
              <a:buSzTx/>
              <a:buFontTx/>
              <a:buNone/>
              <a:tabLst/>
            </a:pPr>
            <a:r>
              <a:rPr lang="en-US" altLang="ja-JP" sz="2000" dirty="0" smtClean="0">
                <a:latin typeface="ＭＳ ゴシック" panose="020B0609070205080204" pitchFamily="49" charset="-128"/>
                <a:ea typeface="ＭＳ ゴシック" panose="020B0609070205080204" pitchFamily="49" charset="-128"/>
                <a:cs typeface="ＭＳ Ｐゴシック" pitchFamily="50" charset="-128"/>
              </a:rPr>
              <a:t>1</a:t>
            </a:r>
            <a:r>
              <a:rPr kumimoji="1" lang="ja-JP" altLang="en-US" sz="2000" i="0" u="none" strike="noStrike" cap="none" normalizeH="0" baseline="0" dirty="0" smtClean="0">
                <a:ln>
                  <a:noFill/>
                </a:ln>
                <a:solidFill>
                  <a:schemeClr val="tx1"/>
                </a:solidFill>
                <a:effectLst/>
                <a:latin typeface="ＭＳ ゴシック" panose="020B0609070205080204" pitchFamily="49" charset="-128"/>
                <a:ea typeface="ＭＳ ゴシック" panose="020B0609070205080204" pitchFamily="49" charset="-128"/>
                <a:cs typeface="ＭＳ Ｐゴシック" pitchFamily="50" charset="-128"/>
              </a:rPr>
              <a:t>台の車が</a:t>
            </a:r>
            <a:r>
              <a:rPr kumimoji="1" lang="en-US" altLang="ja-JP" sz="2000" i="0" u="none" strike="noStrike" cap="none" normalizeH="0" baseline="0" dirty="0" smtClean="0">
                <a:ln>
                  <a:noFill/>
                </a:ln>
                <a:solidFill>
                  <a:schemeClr val="tx1"/>
                </a:solidFill>
                <a:effectLst/>
                <a:latin typeface="ＭＳ ゴシック" panose="020B0609070205080204" pitchFamily="49" charset="-128"/>
                <a:ea typeface="ＭＳ ゴシック" panose="020B0609070205080204" pitchFamily="49" charset="-128"/>
                <a:cs typeface="ＭＳ Ｐゴシック" pitchFamily="50" charset="-128"/>
              </a:rPr>
              <a:t>1km</a:t>
            </a:r>
            <a:r>
              <a:rPr kumimoji="1" lang="ja-JP" altLang="en-US" sz="2000" i="0" u="none" strike="noStrike" cap="none" normalizeH="0" baseline="0" dirty="0" smtClean="0">
                <a:ln>
                  <a:noFill/>
                </a:ln>
                <a:solidFill>
                  <a:schemeClr val="tx1"/>
                </a:solidFill>
                <a:effectLst/>
                <a:latin typeface="ＭＳ ゴシック" panose="020B0609070205080204" pitchFamily="49" charset="-128"/>
                <a:ea typeface="ＭＳ ゴシック" panose="020B0609070205080204" pitchFamily="49" charset="-128"/>
                <a:cs typeface="ＭＳ Ｐゴシック" pitchFamily="50" charset="-128"/>
              </a:rPr>
              <a:t>走行時に排出する</a:t>
            </a:r>
            <a:r>
              <a:rPr kumimoji="1" lang="en-US" altLang="ja-JP" sz="2000" i="0" u="none" strike="noStrike" cap="none" normalizeH="0" baseline="0" dirty="0" smtClean="0">
                <a:ln>
                  <a:noFill/>
                </a:ln>
                <a:solidFill>
                  <a:schemeClr val="tx1"/>
                </a:solidFill>
                <a:effectLst/>
                <a:latin typeface="ＭＳ ゴシック" panose="020B0609070205080204" pitchFamily="49" charset="-128"/>
                <a:ea typeface="ＭＳ ゴシック" panose="020B0609070205080204" pitchFamily="49" charset="-128"/>
                <a:cs typeface="ＭＳ Ｐゴシック" pitchFamily="50" charset="-128"/>
              </a:rPr>
              <a:t>NOx</a:t>
            </a:r>
            <a:r>
              <a:rPr kumimoji="1" lang="ja-JP" altLang="en-US" sz="2000" i="0" u="none" strike="noStrike" cap="none" normalizeH="0" baseline="0" dirty="0" smtClean="0">
                <a:ln>
                  <a:noFill/>
                </a:ln>
                <a:solidFill>
                  <a:schemeClr val="tx1"/>
                </a:solidFill>
                <a:effectLst/>
                <a:latin typeface="ＭＳ ゴシック" panose="020B0609070205080204" pitchFamily="49" charset="-128"/>
                <a:ea typeface="ＭＳ ゴシック" panose="020B0609070205080204" pitchFamily="49" charset="-128"/>
                <a:cs typeface="ＭＳ Ｐゴシック" pitchFamily="50" charset="-128"/>
              </a:rPr>
              <a:t>・</a:t>
            </a:r>
            <a:r>
              <a:rPr kumimoji="1" lang="en-US" altLang="ja-JP" sz="2000" i="0" u="none" strike="noStrike" cap="none" normalizeH="0" baseline="0" dirty="0" smtClean="0">
                <a:ln>
                  <a:noFill/>
                </a:ln>
                <a:solidFill>
                  <a:schemeClr val="tx1"/>
                </a:solidFill>
                <a:effectLst/>
                <a:latin typeface="ＭＳ ゴシック" panose="020B0609070205080204" pitchFamily="49" charset="-128"/>
                <a:ea typeface="ＭＳ ゴシック" panose="020B0609070205080204" pitchFamily="49" charset="-128"/>
                <a:cs typeface="ＭＳ Ｐゴシック" pitchFamily="50" charset="-128"/>
              </a:rPr>
              <a:t>PM</a:t>
            </a:r>
            <a:r>
              <a:rPr kumimoji="1" lang="ja-JP" altLang="en-US" sz="2000" i="0" u="none" strike="noStrike" cap="none" normalizeH="0" baseline="0" dirty="0" smtClean="0">
                <a:ln>
                  <a:noFill/>
                </a:ln>
                <a:solidFill>
                  <a:schemeClr val="tx1"/>
                </a:solidFill>
                <a:effectLst/>
                <a:latin typeface="ＭＳ ゴシック" panose="020B0609070205080204" pitchFamily="49" charset="-128"/>
                <a:ea typeface="ＭＳ ゴシック" panose="020B0609070205080204" pitchFamily="49" charset="-128"/>
                <a:cs typeface="ＭＳ Ｐゴシック" pitchFamily="50" charset="-128"/>
              </a:rPr>
              <a:t>の量</a:t>
            </a:r>
            <a:endParaRPr kumimoji="1" lang="ja-JP" altLang="ja-JP" sz="2000" i="0" u="none" strike="noStrike" cap="none" normalizeH="0" baseline="0" dirty="0" smtClean="0">
              <a:ln>
                <a:noFill/>
              </a:ln>
              <a:solidFill>
                <a:schemeClr val="tx1"/>
              </a:solidFill>
              <a:effectLst/>
              <a:latin typeface="ＭＳ ゴシック" panose="020B0609070205080204" pitchFamily="49" charset="-128"/>
              <a:ea typeface="ＭＳ ゴシック" panose="020B0609070205080204" pitchFamily="49" charset="-128"/>
              <a:cs typeface="ＭＳ Ｐゴシック" pitchFamily="50" charset="-128"/>
            </a:endParaRPr>
          </a:p>
        </p:txBody>
      </p:sp>
      <p:sp>
        <p:nvSpPr>
          <p:cNvPr id="5" name="AutoShape 12"/>
          <p:cNvSpPr>
            <a:spLocks noChangeShapeType="1"/>
          </p:cNvSpPr>
          <p:nvPr/>
        </p:nvSpPr>
        <p:spPr bwMode="auto">
          <a:xfrm>
            <a:off x="1893888" y="1136650"/>
            <a:ext cx="307975" cy="0"/>
          </a:xfrm>
          <a:prstGeom prst="straightConnector1">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1" name="テキスト ボックス 2"/>
          <p:cNvSpPr txBox="1">
            <a:spLocks noChangeArrowheads="1"/>
          </p:cNvSpPr>
          <p:nvPr/>
        </p:nvSpPr>
        <p:spPr bwMode="auto">
          <a:xfrm>
            <a:off x="7657888" y="2708920"/>
            <a:ext cx="1332000" cy="2375984"/>
          </a:xfrm>
          <a:prstGeom prst="rect">
            <a:avLst/>
          </a:prstGeom>
          <a:solidFill>
            <a:srgbClr val="FFFF99"/>
          </a:solidFill>
          <a:ln w="19050">
            <a:solidFill>
              <a:srgbClr val="000000"/>
            </a:solidFill>
            <a:miter lim="800000"/>
            <a:headEnd/>
            <a:tailEnd/>
          </a:ln>
        </p:spPr>
        <p:txBody>
          <a:bodyPr vert="horz" wrap="square" lIns="37440" tIns="45720" rIns="37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1600" b="0" i="0" u="none" strike="noStrike" cap="none" normalizeH="0" baseline="0" dirty="0" smtClean="0">
                <a:ln>
                  <a:noFill/>
                </a:ln>
                <a:solidFill>
                  <a:schemeClr val="tx1"/>
                </a:solidFill>
                <a:effectLst/>
                <a:latin typeface="+mn-ea"/>
                <a:cs typeface="Times New Roman" pitchFamily="18" charset="0"/>
              </a:rPr>
              <a:t>平成</a:t>
            </a:r>
            <a:r>
              <a:rPr kumimoji="1" lang="en-US" altLang="ja-JP" sz="1600" b="0" i="0" u="none" strike="noStrike" cap="none" normalizeH="0" baseline="0" dirty="0" smtClean="0">
                <a:ln>
                  <a:noFill/>
                </a:ln>
                <a:solidFill>
                  <a:schemeClr val="tx1"/>
                </a:solidFill>
                <a:effectLst/>
                <a:latin typeface="+mn-ea"/>
                <a:cs typeface="Times New Roman" pitchFamily="18" charset="0"/>
              </a:rPr>
              <a:t>28</a:t>
            </a:r>
            <a:r>
              <a:rPr kumimoji="1" lang="ja-JP" altLang="en-US" sz="1600" b="0" i="0" u="none" strike="noStrike" cap="none" normalizeH="0" baseline="0" dirty="0" smtClean="0">
                <a:ln>
                  <a:noFill/>
                </a:ln>
                <a:solidFill>
                  <a:schemeClr val="tx1"/>
                </a:solidFill>
                <a:effectLst/>
                <a:latin typeface="+mn-ea"/>
                <a:cs typeface="Times New Roman" pitchFamily="18" charset="0"/>
              </a:rPr>
              <a:t>年度</a:t>
            </a:r>
            <a:endParaRPr kumimoji="1" lang="ja-JP" altLang="en-US" sz="1600" b="0" i="0" u="none" strike="noStrike" cap="none" normalizeH="0" baseline="0" dirty="0" smtClean="0">
              <a:ln>
                <a:noFill/>
              </a:ln>
              <a:solidFill>
                <a:schemeClr val="tx1"/>
              </a:solidFill>
              <a:effectLst/>
              <a:latin typeface="+mn-ea"/>
              <a:cs typeface="ＭＳ Ｐゴシック"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pPr>
            <a:r>
              <a:rPr kumimoji="1" lang="en-US" altLang="ja-JP" sz="1600" b="0" i="0" u="none" strike="noStrike" cap="none" normalizeH="0" baseline="0" dirty="0" smtClean="0">
                <a:ln>
                  <a:noFill/>
                </a:ln>
                <a:solidFill>
                  <a:schemeClr val="tx1"/>
                </a:solidFill>
                <a:effectLst/>
                <a:latin typeface="+mn-ea"/>
                <a:cs typeface="Times New Roman" pitchFamily="18" charset="0"/>
              </a:rPr>
              <a:t>8</a:t>
            </a:r>
            <a:r>
              <a:rPr kumimoji="1" lang="ja-JP" altLang="en-US" sz="1600" b="0" i="0" u="none" strike="noStrike" cap="none" normalizeH="0" baseline="0" dirty="0" smtClean="0">
                <a:ln>
                  <a:noFill/>
                </a:ln>
                <a:solidFill>
                  <a:schemeClr val="tx1"/>
                </a:solidFill>
                <a:effectLst/>
                <a:latin typeface="+mn-ea"/>
                <a:cs typeface="Times New Roman" pitchFamily="18" charset="0"/>
              </a:rPr>
              <a:t>車種別</a:t>
            </a:r>
            <a:endParaRPr kumimoji="1" lang="ja-JP" altLang="en-US" sz="1600" b="0" i="0" u="none" strike="noStrike" cap="none" normalizeH="0" baseline="0" dirty="0" smtClean="0">
              <a:ln>
                <a:noFill/>
              </a:ln>
              <a:solidFill>
                <a:schemeClr val="tx1"/>
              </a:solidFill>
              <a:effectLst/>
              <a:latin typeface="+mn-ea"/>
              <a:cs typeface="ＭＳ Ｐゴシック"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pPr>
            <a:r>
              <a:rPr kumimoji="1" lang="ja-JP" altLang="en-US" sz="1600" b="0" i="0" u="none" strike="noStrike" cap="none" normalizeH="0" baseline="0" dirty="0" smtClean="0">
                <a:ln>
                  <a:noFill/>
                </a:ln>
                <a:solidFill>
                  <a:schemeClr val="tx1"/>
                </a:solidFill>
                <a:effectLst/>
                <a:latin typeface="+mn-ea"/>
                <a:cs typeface="Times New Roman" pitchFamily="18" charset="0"/>
              </a:rPr>
              <a:t>速度対応</a:t>
            </a:r>
            <a:endParaRPr kumimoji="1" lang="en-US" altLang="ja-JP" sz="1600" b="0" i="0" u="none" strike="noStrike" cap="none" normalizeH="0" baseline="0" dirty="0" smtClean="0">
              <a:ln>
                <a:noFill/>
              </a:ln>
              <a:solidFill>
                <a:schemeClr val="tx1"/>
              </a:solidFill>
              <a:effectLst/>
              <a:latin typeface="+mn-ea"/>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1" lang="ja-JP" altLang="en-US" sz="1600" b="0" i="0" u="none" strike="noStrike" cap="none" normalizeH="0" baseline="0" dirty="0" smtClean="0">
                <a:ln>
                  <a:noFill/>
                </a:ln>
                <a:solidFill>
                  <a:schemeClr val="tx1"/>
                </a:solidFill>
                <a:effectLst/>
                <a:latin typeface="+mn-ea"/>
                <a:cs typeface="Times New Roman" pitchFamily="18" charset="0"/>
              </a:rPr>
              <a:t>排出係数（式）</a:t>
            </a:r>
            <a:endParaRPr kumimoji="1" lang="ja-JP" altLang="en-US" sz="1600" b="0" i="0" u="none" strike="noStrike" cap="none" normalizeH="0" baseline="0" dirty="0" smtClean="0">
              <a:ln>
                <a:noFill/>
              </a:ln>
              <a:solidFill>
                <a:schemeClr val="tx1"/>
              </a:solidFill>
              <a:effectLst/>
              <a:latin typeface="+mn-ea"/>
              <a:cs typeface="ＭＳ Ｐゴシック" pitchFamily="50" charset="-128"/>
            </a:endParaRPr>
          </a:p>
        </p:txBody>
      </p:sp>
      <p:sp>
        <p:nvSpPr>
          <p:cNvPr id="23" name="テキスト ボックス 2"/>
          <p:cNvSpPr txBox="1">
            <a:spLocks noChangeArrowheads="1"/>
          </p:cNvSpPr>
          <p:nvPr/>
        </p:nvSpPr>
        <p:spPr bwMode="auto">
          <a:xfrm>
            <a:off x="107504" y="3761745"/>
            <a:ext cx="1260000" cy="1323439"/>
          </a:xfrm>
          <a:prstGeom prst="rect">
            <a:avLst/>
          </a:prstGeom>
          <a:solidFill>
            <a:srgbClr val="FFFFFF"/>
          </a:solidFill>
          <a:ln w="38100" cmpd="dbl">
            <a:solidFill>
              <a:srgbClr val="000000"/>
            </a:solidFill>
            <a:miter lim="800000"/>
            <a:headEnd/>
            <a:tailEnd/>
          </a:ln>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1600" b="0" i="0" u="none" strike="noStrike" cap="none" normalizeH="0" baseline="0" dirty="0" smtClean="0">
                <a:ln>
                  <a:noFill/>
                </a:ln>
                <a:solidFill>
                  <a:schemeClr val="tx1"/>
                </a:solidFill>
                <a:effectLst/>
                <a:latin typeface="+mn-ea"/>
                <a:cs typeface="Times New Roman" pitchFamily="18" charset="0"/>
              </a:rPr>
              <a:t>バス</a:t>
            </a:r>
            <a:endParaRPr kumimoji="1" lang="ja-JP" altLang="ja-JP" sz="1600" b="0" i="0" u="none" strike="noStrike" cap="none" normalizeH="0" baseline="0" dirty="0" smtClean="0">
              <a:ln>
                <a:noFill/>
              </a:ln>
              <a:solidFill>
                <a:schemeClr val="tx1"/>
              </a:solidFill>
              <a:effectLst/>
              <a:latin typeface="+mn-ea"/>
              <a:cs typeface="ＭＳ Ｐゴシック"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pPr>
            <a:r>
              <a:rPr kumimoji="1" lang="ja-JP" altLang="ja-JP" sz="1600" b="0" i="0" u="none" strike="noStrike" cap="none" normalizeH="0" baseline="0" dirty="0" smtClean="0">
                <a:ln>
                  <a:noFill/>
                </a:ln>
                <a:solidFill>
                  <a:schemeClr val="tx1"/>
                </a:solidFill>
                <a:effectLst/>
                <a:latin typeface="+mn-ea"/>
                <a:cs typeface="Times New Roman" pitchFamily="18" charset="0"/>
              </a:rPr>
              <a:t>小型貨物車</a:t>
            </a:r>
            <a:endParaRPr kumimoji="1" lang="ja-JP" altLang="ja-JP" sz="1600" b="0" i="0" u="none" strike="noStrike" cap="none" normalizeH="0" baseline="0" dirty="0" smtClean="0">
              <a:ln>
                <a:noFill/>
              </a:ln>
              <a:solidFill>
                <a:schemeClr val="tx1"/>
              </a:solidFill>
              <a:effectLst/>
              <a:latin typeface="+mn-ea"/>
              <a:cs typeface="ＭＳ Ｐゴシック"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pPr>
            <a:r>
              <a:rPr kumimoji="1" lang="ja-JP" altLang="ja-JP" sz="1600" b="0" i="0" u="none" strike="noStrike" cap="none" normalizeH="0" baseline="0" dirty="0" smtClean="0">
                <a:ln>
                  <a:noFill/>
                </a:ln>
                <a:solidFill>
                  <a:schemeClr val="tx1"/>
                </a:solidFill>
                <a:effectLst/>
                <a:latin typeface="+mn-ea"/>
                <a:cs typeface="Times New Roman" pitchFamily="18" charset="0"/>
              </a:rPr>
              <a:t>貨客車</a:t>
            </a:r>
            <a:endParaRPr kumimoji="1" lang="ja-JP" altLang="ja-JP" sz="1600" b="0" i="0" u="none" strike="noStrike" cap="none" normalizeH="0" baseline="0" dirty="0" smtClean="0">
              <a:ln>
                <a:noFill/>
              </a:ln>
              <a:solidFill>
                <a:schemeClr val="tx1"/>
              </a:solidFill>
              <a:effectLst/>
              <a:latin typeface="+mn-ea"/>
              <a:cs typeface="ＭＳ Ｐゴシック"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pPr>
            <a:r>
              <a:rPr kumimoji="1" lang="ja-JP" altLang="ja-JP" sz="1600" b="0" i="0" u="none" strike="noStrike" cap="none" normalizeH="0" baseline="0" dirty="0" smtClean="0">
                <a:ln>
                  <a:noFill/>
                </a:ln>
                <a:solidFill>
                  <a:schemeClr val="tx1"/>
                </a:solidFill>
                <a:effectLst/>
                <a:latin typeface="+mn-ea"/>
                <a:cs typeface="Times New Roman" pitchFamily="18" charset="0"/>
              </a:rPr>
              <a:t>普通貨物車</a:t>
            </a:r>
            <a:endParaRPr kumimoji="1" lang="ja-JP" altLang="ja-JP" sz="1600" b="0" i="0" u="none" strike="noStrike" cap="none" normalizeH="0" baseline="0" dirty="0" smtClean="0">
              <a:ln>
                <a:noFill/>
              </a:ln>
              <a:solidFill>
                <a:schemeClr val="tx1"/>
              </a:solidFill>
              <a:effectLst/>
              <a:latin typeface="+mn-ea"/>
              <a:cs typeface="ＭＳ Ｐゴシック"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pPr>
            <a:r>
              <a:rPr kumimoji="1" lang="ja-JP" altLang="ja-JP" sz="1600" b="0" i="0" u="none" strike="noStrike" cap="none" normalizeH="0" baseline="0" dirty="0" smtClean="0">
                <a:ln>
                  <a:noFill/>
                </a:ln>
                <a:solidFill>
                  <a:schemeClr val="tx1"/>
                </a:solidFill>
                <a:effectLst/>
                <a:latin typeface="+mn-ea"/>
                <a:cs typeface="Times New Roman" pitchFamily="18" charset="0"/>
              </a:rPr>
              <a:t>特種</a:t>
            </a:r>
            <a:r>
              <a:rPr kumimoji="1" lang="en-US" altLang="ja-JP" sz="1600" b="0" i="0" u="none" strike="noStrike" cap="none" normalizeH="0" baseline="0" dirty="0" smtClean="0">
                <a:ln>
                  <a:noFill/>
                </a:ln>
                <a:solidFill>
                  <a:schemeClr val="tx1"/>
                </a:solidFill>
                <a:effectLst/>
                <a:latin typeface="+mn-ea"/>
                <a:cs typeface="Times New Roman" pitchFamily="18" charset="0"/>
              </a:rPr>
              <a:t>(</a:t>
            </a:r>
            <a:r>
              <a:rPr kumimoji="1" lang="ja-JP" altLang="en-US" sz="1600" b="0" i="0" u="none" strike="noStrike" cap="none" normalizeH="0" baseline="0" dirty="0" smtClean="0">
                <a:ln>
                  <a:noFill/>
                </a:ln>
                <a:solidFill>
                  <a:schemeClr val="tx1"/>
                </a:solidFill>
                <a:effectLst/>
                <a:latin typeface="+mn-ea"/>
                <a:cs typeface="Times New Roman" pitchFamily="18" charset="0"/>
              </a:rPr>
              <a:t>殊</a:t>
            </a:r>
            <a:r>
              <a:rPr kumimoji="1" lang="en-US" altLang="ja-JP" sz="1600" b="0" i="0" u="none" strike="noStrike" cap="none" normalizeH="0" baseline="0" dirty="0" smtClean="0">
                <a:ln>
                  <a:noFill/>
                </a:ln>
                <a:solidFill>
                  <a:schemeClr val="tx1"/>
                </a:solidFill>
                <a:effectLst/>
                <a:latin typeface="+mn-ea"/>
                <a:cs typeface="Times New Roman" pitchFamily="18" charset="0"/>
              </a:rPr>
              <a:t>)</a:t>
            </a:r>
            <a:r>
              <a:rPr kumimoji="1" lang="ja-JP" altLang="en-US" sz="1600" b="0" i="0" u="none" strike="noStrike" cap="none" normalizeH="0" baseline="0" dirty="0" smtClean="0">
                <a:ln>
                  <a:noFill/>
                </a:ln>
                <a:solidFill>
                  <a:schemeClr val="tx1"/>
                </a:solidFill>
                <a:effectLst/>
                <a:latin typeface="+mn-ea"/>
                <a:cs typeface="Times New Roman" pitchFamily="18" charset="0"/>
              </a:rPr>
              <a:t>車</a:t>
            </a:r>
            <a:endParaRPr kumimoji="1" lang="ja-JP" altLang="en-US" sz="1600" b="0" i="0" u="none" strike="noStrike" cap="none" normalizeH="0" baseline="0" dirty="0" smtClean="0">
              <a:ln>
                <a:noFill/>
              </a:ln>
              <a:solidFill>
                <a:schemeClr val="tx1"/>
              </a:solidFill>
              <a:effectLst/>
              <a:latin typeface="+mn-ea"/>
              <a:cs typeface="ＭＳ Ｐゴシック" pitchFamily="50" charset="-128"/>
            </a:endParaRPr>
          </a:p>
        </p:txBody>
      </p:sp>
      <p:sp>
        <p:nvSpPr>
          <p:cNvPr id="26" name="テキスト ボックス 2"/>
          <p:cNvSpPr txBox="1">
            <a:spLocks noChangeArrowheads="1"/>
          </p:cNvSpPr>
          <p:nvPr/>
        </p:nvSpPr>
        <p:spPr bwMode="auto">
          <a:xfrm>
            <a:off x="107504" y="2708920"/>
            <a:ext cx="1260000" cy="830997"/>
          </a:xfrm>
          <a:prstGeom prst="rect">
            <a:avLst/>
          </a:prstGeom>
          <a:solidFill>
            <a:srgbClr val="FFFFFF"/>
          </a:solidFill>
          <a:ln w="38100" cmpd="dbl">
            <a:solidFill>
              <a:srgbClr val="000000"/>
            </a:solidFill>
            <a:miter lim="800000"/>
            <a:headEnd/>
            <a:tailEnd/>
          </a:ln>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1600" b="0" i="0" u="none" strike="noStrike" cap="none" normalizeH="0" baseline="0" dirty="0" smtClean="0">
                <a:ln>
                  <a:noFill/>
                </a:ln>
                <a:solidFill>
                  <a:schemeClr val="tx1"/>
                </a:solidFill>
                <a:effectLst/>
                <a:latin typeface="+mn-ea"/>
                <a:cs typeface="Times New Roman" pitchFamily="18" charset="0"/>
              </a:rPr>
              <a:t>軽乗用車</a:t>
            </a:r>
            <a:endParaRPr kumimoji="1" lang="ja-JP" altLang="ja-JP" sz="1600" b="0" i="0" u="none" strike="noStrike" cap="none" normalizeH="0" baseline="0" dirty="0" smtClean="0">
              <a:ln>
                <a:noFill/>
              </a:ln>
              <a:solidFill>
                <a:schemeClr val="tx1"/>
              </a:solidFill>
              <a:effectLst/>
              <a:latin typeface="+mn-ea"/>
              <a:cs typeface="ＭＳ Ｐゴシック"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pPr>
            <a:r>
              <a:rPr kumimoji="1" lang="ja-JP" altLang="ja-JP" sz="1600" b="0" i="0" u="none" strike="noStrike" cap="none" normalizeH="0" baseline="0" dirty="0" smtClean="0">
                <a:ln>
                  <a:noFill/>
                </a:ln>
                <a:solidFill>
                  <a:schemeClr val="tx1"/>
                </a:solidFill>
                <a:effectLst/>
                <a:latin typeface="+mn-ea"/>
                <a:cs typeface="Times New Roman" pitchFamily="18" charset="0"/>
              </a:rPr>
              <a:t>乗用車</a:t>
            </a:r>
            <a:endParaRPr kumimoji="1" lang="ja-JP" altLang="ja-JP" sz="1600" b="0" i="0" u="none" strike="noStrike" cap="none" normalizeH="0" baseline="0" dirty="0" smtClean="0">
              <a:ln>
                <a:noFill/>
              </a:ln>
              <a:solidFill>
                <a:schemeClr val="tx1"/>
              </a:solidFill>
              <a:effectLst/>
              <a:latin typeface="+mn-ea"/>
              <a:cs typeface="ＭＳ Ｐゴシック"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pPr>
            <a:r>
              <a:rPr kumimoji="1" lang="ja-JP" altLang="ja-JP" sz="1600" b="0" i="0" u="none" strike="noStrike" cap="none" normalizeH="0" baseline="0" dirty="0" smtClean="0">
                <a:ln>
                  <a:noFill/>
                </a:ln>
                <a:solidFill>
                  <a:schemeClr val="tx1"/>
                </a:solidFill>
                <a:effectLst/>
                <a:latin typeface="+mn-ea"/>
                <a:cs typeface="Times New Roman" pitchFamily="18" charset="0"/>
              </a:rPr>
              <a:t>軽貨物車</a:t>
            </a:r>
            <a:endParaRPr kumimoji="1" lang="ja-JP" altLang="ja-JP" sz="1600" b="0" i="0" u="none" strike="noStrike" cap="none" normalizeH="0" baseline="0" dirty="0" smtClean="0">
              <a:ln>
                <a:noFill/>
              </a:ln>
              <a:solidFill>
                <a:schemeClr val="tx1"/>
              </a:solidFill>
              <a:effectLst/>
              <a:latin typeface="+mn-ea"/>
              <a:cs typeface="ＭＳ Ｐゴシック" pitchFamily="50" charset="-128"/>
            </a:endParaRPr>
          </a:p>
        </p:txBody>
      </p:sp>
      <p:sp>
        <p:nvSpPr>
          <p:cNvPr id="27" name="テキスト ボックス 2"/>
          <p:cNvSpPr txBox="1">
            <a:spLocks noChangeArrowheads="1"/>
          </p:cNvSpPr>
          <p:nvPr/>
        </p:nvSpPr>
        <p:spPr bwMode="auto">
          <a:xfrm>
            <a:off x="1509564" y="2708920"/>
            <a:ext cx="1908000" cy="2375984"/>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600" b="0" i="0" u="none" strike="noStrike" cap="none" normalizeH="0" baseline="0" dirty="0" smtClean="0">
                <a:ln>
                  <a:noFill/>
                </a:ln>
                <a:solidFill>
                  <a:schemeClr val="tx1"/>
                </a:solidFill>
                <a:effectLst/>
                <a:latin typeface="+mn-ea"/>
                <a:cs typeface="Times New Roman" pitchFamily="18" charset="0"/>
              </a:rPr>
              <a:t>平成</a:t>
            </a:r>
            <a:r>
              <a:rPr kumimoji="1" lang="en-US" altLang="ja-JP" sz="1600" b="0" i="0" u="none" strike="noStrike" cap="none" normalizeH="0" baseline="0" dirty="0" smtClean="0">
                <a:ln>
                  <a:noFill/>
                </a:ln>
                <a:solidFill>
                  <a:schemeClr val="tx1"/>
                </a:solidFill>
                <a:effectLst/>
                <a:latin typeface="+mn-ea"/>
                <a:cs typeface="Times New Roman" pitchFamily="18" charset="0"/>
              </a:rPr>
              <a:t>28</a:t>
            </a:r>
            <a:r>
              <a:rPr kumimoji="1" lang="ja-JP" altLang="en-US" sz="1600" b="0" i="0" u="none" strike="noStrike" cap="none" normalizeH="0" baseline="0" dirty="0" smtClean="0">
                <a:ln>
                  <a:noFill/>
                </a:ln>
                <a:solidFill>
                  <a:schemeClr val="tx1"/>
                </a:solidFill>
                <a:effectLst/>
                <a:latin typeface="+mn-ea"/>
                <a:cs typeface="Times New Roman" pitchFamily="18" charset="0"/>
              </a:rPr>
              <a:t>年度</a:t>
            </a:r>
            <a:endParaRPr kumimoji="1" lang="en-US" altLang="ja-JP" sz="1600" b="0" i="0" u="none" strike="noStrike" cap="none" normalizeH="0" baseline="0" dirty="0" smtClean="0">
              <a:ln>
                <a:noFill/>
              </a:ln>
              <a:solidFill>
                <a:schemeClr val="tx1"/>
              </a:solidFill>
              <a:effectLst/>
              <a:latin typeface="+mn-ea"/>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600" b="0" i="0" u="none" strike="noStrike" cap="none" normalizeH="0" baseline="0" dirty="0" smtClean="0">
                <a:ln>
                  <a:noFill/>
                </a:ln>
                <a:solidFill>
                  <a:schemeClr val="tx1"/>
                </a:solidFill>
                <a:effectLst/>
                <a:latin typeface="+mn-ea"/>
                <a:cs typeface="Times New Roman" pitchFamily="18" charset="0"/>
              </a:rPr>
              <a:t>[8</a:t>
            </a:r>
            <a:r>
              <a:rPr kumimoji="1" lang="ja-JP" altLang="en-US" sz="1600" b="0" i="0" u="none" strike="noStrike" cap="none" normalizeH="0" baseline="0" dirty="0" smtClean="0">
                <a:ln>
                  <a:noFill/>
                </a:ln>
                <a:solidFill>
                  <a:schemeClr val="tx1"/>
                </a:solidFill>
                <a:effectLst/>
                <a:latin typeface="+mn-ea"/>
                <a:cs typeface="Times New Roman" pitchFamily="18" charset="0"/>
              </a:rPr>
              <a:t>車種別</a:t>
            </a:r>
            <a:r>
              <a:rPr kumimoji="1" lang="en-US" altLang="ja-JP" sz="1600" b="0" i="0" u="none" strike="noStrike" cap="none" normalizeH="0" baseline="0" dirty="0" smtClean="0">
                <a:ln>
                  <a:noFill/>
                </a:ln>
                <a:solidFill>
                  <a:schemeClr val="tx1"/>
                </a:solidFill>
                <a:effectLst/>
                <a:latin typeface="+mn-ea"/>
                <a:cs typeface="Times New Roman" pitchFamily="18" charset="0"/>
              </a:rPr>
              <a:t>]</a:t>
            </a:r>
            <a:endParaRPr kumimoji="1" lang="en-US" altLang="ja-JP" sz="1600" b="0" i="0" u="none" strike="noStrike" cap="none" normalizeH="0" baseline="0" dirty="0" smtClean="0">
              <a:ln>
                <a:noFill/>
              </a:ln>
              <a:solidFill>
                <a:schemeClr val="tx1"/>
              </a:solidFill>
              <a:effectLst/>
              <a:latin typeface="+mn-ea"/>
              <a:cs typeface="ＭＳ Ｐゴシック"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pPr>
            <a:r>
              <a:rPr kumimoji="1" lang="en-US" altLang="ja-JP" sz="1600" b="0" i="0" u="none" strike="noStrike" cap="none" normalizeH="0" baseline="0" dirty="0" smtClean="0">
                <a:ln>
                  <a:noFill/>
                </a:ln>
                <a:solidFill>
                  <a:schemeClr val="tx1"/>
                </a:solidFill>
                <a:effectLst/>
                <a:latin typeface="+mn-ea"/>
                <a:cs typeface="Times New Roman" pitchFamily="18" charset="0"/>
              </a:rPr>
              <a:t>[</a:t>
            </a:r>
            <a:r>
              <a:rPr kumimoji="1" lang="ja-JP" altLang="en-US" sz="1600" b="0" i="0" u="none" strike="noStrike" cap="none" normalizeH="0" baseline="0" dirty="0" smtClean="0">
                <a:ln>
                  <a:noFill/>
                </a:ln>
                <a:solidFill>
                  <a:schemeClr val="tx1"/>
                </a:solidFill>
                <a:effectLst/>
                <a:latin typeface="+mn-ea"/>
                <a:cs typeface="Times New Roman" pitchFamily="18" charset="0"/>
              </a:rPr>
              <a:t>規制区分別</a:t>
            </a:r>
            <a:r>
              <a:rPr kumimoji="1" lang="en-US" altLang="ja-JP" sz="1600" b="0" i="0" u="none" strike="noStrike" cap="none" normalizeH="0" baseline="0" dirty="0" smtClean="0">
                <a:ln>
                  <a:noFill/>
                </a:ln>
                <a:solidFill>
                  <a:schemeClr val="tx1"/>
                </a:solidFill>
                <a:effectLst/>
                <a:latin typeface="+mn-ea"/>
                <a:cs typeface="Times New Roman" pitchFamily="18" charset="0"/>
              </a:rPr>
              <a:t>]</a:t>
            </a:r>
            <a:endParaRPr kumimoji="1" lang="en-US" altLang="ja-JP" sz="1600" b="0" i="0" u="none" strike="noStrike" cap="none" normalizeH="0" baseline="0" dirty="0" smtClean="0">
              <a:ln>
                <a:noFill/>
              </a:ln>
              <a:solidFill>
                <a:schemeClr val="tx1"/>
              </a:solidFill>
              <a:effectLst/>
              <a:latin typeface="+mn-ea"/>
              <a:cs typeface="ＭＳ Ｐゴシック"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pPr>
            <a:r>
              <a:rPr kumimoji="1" lang="en-US" altLang="ja-JP" sz="1600" b="0" i="0" u="none" strike="noStrike" cap="none" normalizeH="0" baseline="0" dirty="0" smtClean="0">
                <a:ln>
                  <a:noFill/>
                </a:ln>
                <a:solidFill>
                  <a:schemeClr val="tx1"/>
                </a:solidFill>
                <a:effectLst/>
                <a:latin typeface="+mn-ea"/>
                <a:cs typeface="Times New Roman" pitchFamily="18" charset="0"/>
              </a:rPr>
              <a:t>[</a:t>
            </a:r>
            <a:r>
              <a:rPr kumimoji="1" lang="ja-JP" altLang="en-US" sz="1600" b="0" i="0" u="none" strike="noStrike" cap="none" normalizeH="0" baseline="0" dirty="0" smtClean="0">
                <a:ln>
                  <a:noFill/>
                </a:ln>
                <a:solidFill>
                  <a:schemeClr val="tx1"/>
                </a:solidFill>
                <a:effectLst/>
                <a:latin typeface="+mn-ea"/>
                <a:cs typeface="Times New Roman" pitchFamily="18" charset="0"/>
              </a:rPr>
              <a:t>重量区分別</a:t>
            </a:r>
            <a:r>
              <a:rPr kumimoji="1" lang="en-US" altLang="ja-JP" sz="1600" b="0" i="0" u="none" strike="noStrike" cap="none" normalizeH="0" baseline="0" dirty="0" smtClean="0">
                <a:ln>
                  <a:noFill/>
                </a:ln>
                <a:solidFill>
                  <a:schemeClr val="tx1"/>
                </a:solidFill>
                <a:effectLst/>
                <a:latin typeface="+mn-ea"/>
                <a:cs typeface="Times New Roman" pitchFamily="18" charset="0"/>
              </a:rPr>
              <a:t>]</a:t>
            </a:r>
            <a:endParaRPr kumimoji="1" lang="en-US" altLang="ja-JP" sz="1600" b="0" i="0" u="none" strike="noStrike" cap="none" normalizeH="0" baseline="0" dirty="0" smtClean="0">
              <a:ln>
                <a:noFill/>
              </a:ln>
              <a:solidFill>
                <a:schemeClr val="tx1"/>
              </a:solidFill>
              <a:effectLst/>
              <a:latin typeface="+mn-ea"/>
              <a:cs typeface="ＭＳ Ｐゴシック"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pPr>
            <a:r>
              <a:rPr kumimoji="1" lang="ja-JP" altLang="en-US" sz="1600" b="0" i="0" u="none" strike="noStrike" cap="none" normalizeH="0" baseline="0" dirty="0" smtClean="0">
                <a:ln>
                  <a:noFill/>
                </a:ln>
                <a:solidFill>
                  <a:schemeClr val="tx1"/>
                </a:solidFill>
                <a:effectLst/>
                <a:latin typeface="+mn-ea"/>
                <a:cs typeface="Times New Roman" pitchFamily="18" charset="0"/>
              </a:rPr>
              <a:t>走行比率</a:t>
            </a:r>
            <a:endParaRPr kumimoji="1" lang="en-US" altLang="ja-JP" sz="1600" b="0" i="0" u="none" strike="noStrike" cap="none" normalizeH="0" baseline="0" dirty="0" smtClean="0">
              <a:ln>
                <a:noFill/>
              </a:ln>
              <a:solidFill>
                <a:schemeClr val="tx1"/>
              </a:solidFill>
              <a:effectLst/>
              <a:latin typeface="+mn-ea"/>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chemeClr val="tx1"/>
              </a:solidFill>
              <a:effectLst/>
              <a:latin typeface="+mn-ea"/>
              <a:cs typeface="ＭＳ Ｐゴシック" pitchFamily="50" charset="-128"/>
            </a:endParaRPr>
          </a:p>
        </p:txBody>
      </p:sp>
      <p:sp>
        <p:nvSpPr>
          <p:cNvPr id="28" name="テキスト ボックス 2"/>
          <p:cNvSpPr txBox="1">
            <a:spLocks noChangeArrowheads="1"/>
          </p:cNvSpPr>
          <p:nvPr/>
        </p:nvSpPr>
        <p:spPr bwMode="auto">
          <a:xfrm>
            <a:off x="5436096" y="2708920"/>
            <a:ext cx="2016000" cy="2375984"/>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600" b="0" i="0" u="none" strike="noStrike" cap="none" normalizeH="0" baseline="0" dirty="0" smtClean="0">
                <a:ln>
                  <a:noFill/>
                </a:ln>
                <a:solidFill>
                  <a:schemeClr val="tx1"/>
                </a:solidFill>
                <a:effectLst/>
                <a:latin typeface="+mn-ea"/>
                <a:cs typeface="Times New Roman" pitchFamily="18" charset="0"/>
              </a:rPr>
              <a:t>平成</a:t>
            </a:r>
            <a:r>
              <a:rPr kumimoji="1" lang="en-US" altLang="ja-JP" sz="1600" b="0" i="0" u="none" strike="noStrike" cap="none" normalizeH="0" baseline="0" dirty="0" smtClean="0">
                <a:ln>
                  <a:noFill/>
                </a:ln>
                <a:solidFill>
                  <a:schemeClr val="tx1"/>
                </a:solidFill>
                <a:effectLst/>
                <a:latin typeface="+mn-ea"/>
                <a:cs typeface="Times New Roman" pitchFamily="18" charset="0"/>
              </a:rPr>
              <a:t>28</a:t>
            </a:r>
            <a:r>
              <a:rPr kumimoji="1" lang="ja-JP" altLang="en-US" sz="1600" b="0" i="0" u="none" strike="noStrike" cap="none" normalizeH="0" baseline="0" dirty="0" smtClean="0">
                <a:ln>
                  <a:noFill/>
                </a:ln>
                <a:solidFill>
                  <a:schemeClr val="tx1"/>
                </a:solidFill>
                <a:effectLst/>
                <a:latin typeface="+mn-ea"/>
                <a:cs typeface="Times New Roman" pitchFamily="18" charset="0"/>
              </a:rPr>
              <a:t>年度</a:t>
            </a:r>
            <a:endParaRPr kumimoji="1" lang="en-US" altLang="ja-JP" sz="1600" b="0" i="0" u="none" strike="noStrike" cap="none" normalizeH="0" baseline="0" dirty="0" smtClean="0">
              <a:ln>
                <a:noFill/>
              </a:ln>
              <a:solidFill>
                <a:schemeClr val="tx1"/>
              </a:solidFill>
              <a:effectLst/>
              <a:latin typeface="+mn-ea"/>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600" b="0" i="0" u="none" strike="noStrike" cap="none" normalizeH="0" baseline="0" dirty="0" smtClean="0">
                <a:ln>
                  <a:noFill/>
                </a:ln>
                <a:solidFill>
                  <a:schemeClr val="tx1"/>
                </a:solidFill>
                <a:effectLst/>
                <a:latin typeface="+mn-ea"/>
                <a:cs typeface="Times New Roman" pitchFamily="18" charset="0"/>
              </a:rPr>
              <a:t>[8</a:t>
            </a:r>
            <a:r>
              <a:rPr kumimoji="1" lang="ja-JP" altLang="en-US" sz="1600" b="0" i="0" u="none" strike="noStrike" cap="none" normalizeH="0" baseline="0" dirty="0" smtClean="0">
                <a:ln>
                  <a:noFill/>
                </a:ln>
                <a:solidFill>
                  <a:schemeClr val="tx1"/>
                </a:solidFill>
                <a:effectLst/>
                <a:latin typeface="+mn-ea"/>
                <a:cs typeface="Times New Roman" pitchFamily="18" charset="0"/>
              </a:rPr>
              <a:t>車種別</a:t>
            </a:r>
            <a:r>
              <a:rPr kumimoji="1" lang="en-US" altLang="ja-JP" sz="1600" b="0" i="0" u="none" strike="noStrike" cap="none" normalizeH="0" baseline="0" dirty="0" smtClean="0">
                <a:ln>
                  <a:noFill/>
                </a:ln>
                <a:solidFill>
                  <a:schemeClr val="tx1"/>
                </a:solidFill>
                <a:effectLst/>
                <a:latin typeface="+mn-ea"/>
                <a:cs typeface="Times New Roman" pitchFamily="18" charset="0"/>
              </a:rPr>
              <a:t>]</a:t>
            </a:r>
            <a:endParaRPr kumimoji="1" lang="en-US" altLang="ja-JP" sz="1600" b="0" i="0" u="none" strike="noStrike" cap="none" normalizeH="0" baseline="0" dirty="0" smtClean="0">
              <a:ln>
                <a:noFill/>
              </a:ln>
              <a:solidFill>
                <a:schemeClr val="tx1"/>
              </a:solidFill>
              <a:effectLst/>
              <a:latin typeface="+mn-ea"/>
              <a:cs typeface="ＭＳ Ｐゴシック"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pPr>
            <a:r>
              <a:rPr kumimoji="1" lang="en-US" altLang="ja-JP" sz="1600" b="0" i="0" u="none" strike="noStrike" cap="none" normalizeH="0" baseline="0" dirty="0" smtClean="0">
                <a:ln>
                  <a:noFill/>
                </a:ln>
                <a:solidFill>
                  <a:schemeClr val="tx1"/>
                </a:solidFill>
                <a:effectLst/>
                <a:latin typeface="+mn-ea"/>
                <a:cs typeface="Times New Roman" pitchFamily="18" charset="0"/>
              </a:rPr>
              <a:t>[</a:t>
            </a:r>
            <a:r>
              <a:rPr kumimoji="1" lang="ja-JP" altLang="en-US" sz="1600" b="0" i="0" u="none" strike="noStrike" cap="none" normalizeH="0" baseline="0" dirty="0" smtClean="0">
                <a:ln>
                  <a:noFill/>
                </a:ln>
                <a:solidFill>
                  <a:schemeClr val="tx1"/>
                </a:solidFill>
                <a:effectLst/>
                <a:latin typeface="+mn-ea"/>
                <a:cs typeface="Times New Roman" pitchFamily="18" charset="0"/>
              </a:rPr>
              <a:t>規制区分別</a:t>
            </a:r>
            <a:r>
              <a:rPr kumimoji="1" lang="en-US" altLang="ja-JP" sz="1600" b="0" i="0" u="none" strike="noStrike" cap="none" normalizeH="0" baseline="0" dirty="0" smtClean="0">
                <a:ln>
                  <a:noFill/>
                </a:ln>
                <a:solidFill>
                  <a:schemeClr val="tx1"/>
                </a:solidFill>
                <a:effectLst/>
                <a:latin typeface="+mn-ea"/>
                <a:cs typeface="Times New Roman" pitchFamily="18" charset="0"/>
              </a:rPr>
              <a:t>]</a:t>
            </a:r>
            <a:endParaRPr kumimoji="1" lang="en-US" altLang="ja-JP" sz="1600" b="0" i="0" u="none" strike="noStrike" cap="none" normalizeH="0" baseline="0" dirty="0" smtClean="0">
              <a:ln>
                <a:noFill/>
              </a:ln>
              <a:solidFill>
                <a:schemeClr val="tx1"/>
              </a:solidFill>
              <a:effectLst/>
              <a:latin typeface="+mn-ea"/>
              <a:cs typeface="ＭＳ Ｐゴシック"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pPr>
            <a:r>
              <a:rPr kumimoji="1" lang="en-US" altLang="ja-JP" sz="1600" b="0" i="0" u="none" strike="noStrike" cap="none" normalizeH="0" baseline="0" dirty="0" smtClean="0">
                <a:ln>
                  <a:noFill/>
                </a:ln>
                <a:solidFill>
                  <a:schemeClr val="tx1"/>
                </a:solidFill>
                <a:effectLst/>
                <a:latin typeface="+mn-ea"/>
                <a:cs typeface="Times New Roman" pitchFamily="18" charset="0"/>
              </a:rPr>
              <a:t>[</a:t>
            </a:r>
            <a:r>
              <a:rPr kumimoji="1" lang="ja-JP" altLang="en-US" sz="1600" b="0" i="0" u="none" strike="noStrike" cap="none" normalizeH="0" baseline="0" dirty="0" smtClean="0">
                <a:ln>
                  <a:noFill/>
                </a:ln>
                <a:solidFill>
                  <a:schemeClr val="tx1"/>
                </a:solidFill>
                <a:effectLst/>
                <a:latin typeface="+mn-ea"/>
                <a:cs typeface="Times New Roman" pitchFamily="18" charset="0"/>
              </a:rPr>
              <a:t>重量区分別</a:t>
            </a:r>
            <a:r>
              <a:rPr kumimoji="1" lang="en-US" altLang="ja-JP" sz="1600" b="0" i="0" u="none" strike="noStrike" cap="none" normalizeH="0" baseline="0" dirty="0" smtClean="0">
                <a:ln>
                  <a:noFill/>
                </a:ln>
                <a:solidFill>
                  <a:schemeClr val="tx1"/>
                </a:solidFill>
                <a:effectLst/>
                <a:latin typeface="+mn-ea"/>
                <a:cs typeface="Times New Roman" pitchFamily="18" charset="0"/>
              </a:rPr>
              <a:t>]</a:t>
            </a:r>
            <a:endParaRPr kumimoji="1" lang="en-US" altLang="ja-JP" sz="1600" b="0" i="0" u="none" strike="noStrike" cap="none" normalizeH="0" baseline="0" dirty="0" smtClean="0">
              <a:ln>
                <a:noFill/>
              </a:ln>
              <a:solidFill>
                <a:schemeClr val="tx1"/>
              </a:solidFill>
              <a:effectLst/>
              <a:latin typeface="+mn-ea"/>
              <a:cs typeface="ＭＳ Ｐゴシック"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pPr>
            <a:r>
              <a:rPr kumimoji="1" lang="ja-JP" altLang="en-US" sz="1600" b="0" i="0" u="none" strike="noStrike" cap="none" normalizeH="0" baseline="0" dirty="0" smtClean="0">
                <a:ln>
                  <a:noFill/>
                </a:ln>
                <a:solidFill>
                  <a:schemeClr val="tx1"/>
                </a:solidFill>
                <a:effectLst/>
                <a:latin typeface="+mn-ea"/>
                <a:cs typeface="Times New Roman" pitchFamily="18" charset="0"/>
              </a:rPr>
              <a:t>速度対応原単位式群</a:t>
            </a:r>
            <a:endParaRPr kumimoji="1" lang="ja-JP" altLang="en-US" sz="1600" b="0" i="0" u="none" strike="noStrike" cap="none" normalizeH="0" baseline="0" dirty="0" smtClean="0">
              <a:ln>
                <a:noFill/>
              </a:ln>
              <a:solidFill>
                <a:schemeClr val="tx1"/>
              </a:solidFill>
              <a:effectLst/>
              <a:latin typeface="+mn-ea"/>
              <a:cs typeface="ＭＳ Ｐゴシック"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1" lang="en-US" altLang="ja-JP" sz="1600" b="0" i="0" u="none" strike="noStrike" cap="none" normalizeH="0" baseline="0" dirty="0" smtClean="0">
              <a:ln>
                <a:noFill/>
              </a:ln>
              <a:solidFill>
                <a:schemeClr val="tx1"/>
              </a:solidFill>
              <a:effectLst/>
              <a:latin typeface="+mn-ea"/>
              <a:cs typeface="ＭＳ Ｐゴシック" pitchFamily="50" charset="-128"/>
            </a:endParaRPr>
          </a:p>
        </p:txBody>
      </p:sp>
      <p:sp>
        <p:nvSpPr>
          <p:cNvPr id="29" name="テキスト ボックス 2"/>
          <p:cNvSpPr txBox="1">
            <a:spLocks noChangeArrowheads="1"/>
          </p:cNvSpPr>
          <p:nvPr/>
        </p:nvSpPr>
        <p:spPr bwMode="auto">
          <a:xfrm>
            <a:off x="3492104" y="5373320"/>
            <a:ext cx="1908000" cy="1080016"/>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noAutofit/>
          </a:bodyPr>
          <a:lstStyle/>
          <a:p>
            <a:pPr marL="0" marR="0" lvl="0" indent="0" defTabSz="914400" rtl="0" eaLnBrk="1" fontAlgn="base" latinLnBrk="0" hangingPunct="1">
              <a:lnSpc>
                <a:spcPct val="100000"/>
              </a:lnSpc>
              <a:spcBef>
                <a:spcPct val="0"/>
              </a:spcBef>
              <a:spcAft>
                <a:spcPct val="0"/>
              </a:spcAft>
              <a:buClrTx/>
              <a:buSzTx/>
              <a:buFontTx/>
              <a:buNone/>
              <a:tabLst/>
            </a:pPr>
            <a:r>
              <a:rPr kumimoji="1" lang="ja-JP" altLang="en-US" sz="1600" b="0" i="0" u="none" strike="noStrike" cap="none" normalizeH="0" baseline="0" dirty="0" smtClean="0">
                <a:ln>
                  <a:noFill/>
                </a:ln>
                <a:solidFill>
                  <a:schemeClr val="tx1"/>
                </a:solidFill>
                <a:effectLst/>
                <a:latin typeface="+mn-ea"/>
                <a:cs typeface="Times New Roman" pitchFamily="18" charset="0"/>
              </a:rPr>
              <a:t>平成</a:t>
            </a:r>
            <a:r>
              <a:rPr kumimoji="1" lang="en-US" altLang="ja-JP" sz="1600" b="0" i="0" u="none" strike="noStrike" cap="none" normalizeH="0" baseline="0" dirty="0" smtClean="0">
                <a:ln>
                  <a:noFill/>
                </a:ln>
                <a:solidFill>
                  <a:schemeClr val="tx1"/>
                </a:solidFill>
                <a:effectLst/>
                <a:latin typeface="+mn-ea"/>
                <a:cs typeface="Times New Roman" pitchFamily="18" charset="0"/>
              </a:rPr>
              <a:t>28</a:t>
            </a:r>
            <a:r>
              <a:rPr kumimoji="1" lang="ja-JP" altLang="en-US" sz="1600" b="0" i="0" u="none" strike="noStrike" cap="none" normalizeH="0" baseline="0" dirty="0" smtClean="0">
                <a:ln>
                  <a:noFill/>
                </a:ln>
                <a:solidFill>
                  <a:schemeClr val="tx1"/>
                </a:solidFill>
                <a:effectLst/>
                <a:latin typeface="+mn-ea"/>
                <a:cs typeface="Times New Roman" pitchFamily="18" charset="0"/>
              </a:rPr>
              <a:t>年度</a:t>
            </a:r>
            <a:r>
              <a:rPr kumimoji="1" lang="ja-JP" altLang="ja-JP" sz="1600" b="0" i="0" u="none" strike="noStrike" cap="none" normalizeH="0" baseline="0" dirty="0" smtClean="0">
                <a:ln>
                  <a:noFill/>
                </a:ln>
                <a:solidFill>
                  <a:schemeClr val="tx1"/>
                </a:solidFill>
                <a:effectLst/>
                <a:latin typeface="+mn-ea"/>
                <a:cs typeface="Times New Roman" pitchFamily="18" charset="0"/>
              </a:rPr>
              <a:t>積載率</a:t>
            </a:r>
            <a:endParaRPr kumimoji="1" lang="ja-JP" altLang="ja-JP" sz="1600" b="0" i="0" u="none" strike="noStrike" cap="none" normalizeH="0" baseline="0" dirty="0" smtClean="0">
              <a:ln>
                <a:noFill/>
              </a:ln>
              <a:solidFill>
                <a:schemeClr val="tx1"/>
              </a:solidFill>
              <a:effectLst/>
              <a:latin typeface="+mn-ea"/>
              <a:cs typeface="ＭＳ Ｐゴシック" pitchFamily="50" charset="-128"/>
            </a:endParaRPr>
          </a:p>
        </p:txBody>
      </p:sp>
      <p:sp>
        <p:nvSpPr>
          <p:cNvPr id="30" name="AutoShape 3"/>
          <p:cNvSpPr>
            <a:spLocks noChangeShapeType="1"/>
          </p:cNvSpPr>
          <p:nvPr/>
        </p:nvSpPr>
        <p:spPr bwMode="auto">
          <a:xfrm flipV="1">
            <a:off x="4402584" y="4221088"/>
            <a:ext cx="0" cy="1152000"/>
          </a:xfrm>
          <a:prstGeom prst="straightConnector1">
            <a:avLst/>
          </a:prstGeom>
          <a:noFill/>
          <a:ln w="9525">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28398" dir="3806097" algn="ctr" rotWithShape="0">
                    <a:srgbClr val="7F7F7F">
                      <a:alpha val="50000"/>
                    </a:srgbClr>
                  </a:outerShdw>
                </a:effectLst>
              </a14:hiddenEffects>
            </a:ext>
          </a:extLst>
        </p:spPr>
        <p:txBody>
          <a:bodyPr vert="horz" wrap="square" lIns="91440" tIns="45720" rIns="91440" bIns="45720" numCol="1" anchor="t" anchorCtr="0" compatLnSpc="1">
            <a:prstTxWarp prst="textNoShape">
              <a:avLst/>
            </a:prstTxWarp>
          </a:bodyPr>
          <a:lstStyle/>
          <a:p>
            <a:endParaRPr lang="ja-JP" altLang="en-US" sz="1400"/>
          </a:p>
        </p:txBody>
      </p:sp>
      <p:sp>
        <p:nvSpPr>
          <p:cNvPr id="31" name="テキスト ボックス 2"/>
          <p:cNvSpPr txBox="1">
            <a:spLocks noChangeArrowheads="1"/>
          </p:cNvSpPr>
          <p:nvPr/>
        </p:nvSpPr>
        <p:spPr bwMode="auto">
          <a:xfrm>
            <a:off x="3635896" y="4458598"/>
            <a:ext cx="1584176" cy="698594"/>
          </a:xfrm>
          <a:prstGeom prst="rect">
            <a:avLst/>
          </a:prstGeom>
          <a:solidFill>
            <a:srgbClr val="FFFFFF"/>
          </a:solidFill>
          <a:ln w="9525">
            <a:solidFill>
              <a:srgbClr val="000000"/>
            </a:solidFill>
            <a:miter lim="800000"/>
            <a:headEnd/>
            <a:tailEnd/>
          </a:ln>
        </p:spPr>
        <p:txBody>
          <a:bodyPr vert="horz" wrap="square" lIns="37440" tIns="45720" rIns="37440" bIns="45720" numCol="1" anchor="ctr" anchorCtr="0" compatLnSpc="1">
            <a:prstTxWarp prst="textNoShape">
              <a:avLst/>
            </a:prstTxWarp>
            <a:noAutofit/>
          </a:bodyPr>
          <a:lstStyle/>
          <a:p>
            <a:pPr lvl="0" fontAlgn="base">
              <a:spcBef>
                <a:spcPct val="0"/>
              </a:spcBef>
              <a:spcAft>
                <a:spcPct val="0"/>
              </a:spcAft>
            </a:pPr>
            <a:r>
              <a:rPr kumimoji="1" lang="ja-JP" altLang="en-US" sz="1600" b="0" i="0" u="none" strike="noStrike" cap="none" normalizeH="0" baseline="0" dirty="0" smtClean="0">
                <a:ln>
                  <a:noFill/>
                </a:ln>
                <a:solidFill>
                  <a:schemeClr val="tx1"/>
                </a:solidFill>
                <a:effectLst/>
                <a:latin typeface="+mn-ea"/>
                <a:cs typeface="Times New Roman" pitchFamily="18" charset="0"/>
              </a:rPr>
              <a:t>平成</a:t>
            </a:r>
            <a:r>
              <a:rPr kumimoji="1" lang="en-US" altLang="ja-JP" sz="1600" b="0" i="0" u="none" strike="noStrike" cap="none" normalizeH="0" baseline="0" dirty="0" smtClean="0">
                <a:ln>
                  <a:noFill/>
                </a:ln>
                <a:solidFill>
                  <a:schemeClr val="tx1"/>
                </a:solidFill>
                <a:effectLst/>
                <a:latin typeface="+mn-ea"/>
                <a:cs typeface="Times New Roman" pitchFamily="18" charset="0"/>
              </a:rPr>
              <a:t>28</a:t>
            </a:r>
            <a:r>
              <a:rPr kumimoji="1" lang="ja-JP" altLang="en-US" sz="1600" b="0" i="0" u="none" strike="noStrike" cap="none" normalizeH="0" baseline="0" dirty="0" smtClean="0">
                <a:ln>
                  <a:noFill/>
                </a:ln>
                <a:solidFill>
                  <a:schemeClr val="tx1"/>
                </a:solidFill>
                <a:effectLst/>
                <a:latin typeface="+mn-ea"/>
                <a:cs typeface="Times New Roman" pitchFamily="18" charset="0"/>
              </a:rPr>
              <a:t>年度</a:t>
            </a:r>
            <a:endParaRPr kumimoji="1" lang="en-US" altLang="ja-JP" sz="1600" b="0" i="0" u="none" strike="noStrike" cap="none" normalizeH="0" baseline="0" dirty="0" smtClean="0">
              <a:ln>
                <a:noFill/>
              </a:ln>
              <a:solidFill>
                <a:schemeClr val="tx1"/>
              </a:solidFill>
              <a:effectLst/>
              <a:latin typeface="+mn-ea"/>
              <a:cs typeface="Times New Roman" pitchFamily="18" charset="0"/>
            </a:endParaRPr>
          </a:p>
          <a:p>
            <a:pPr lvl="0" fontAlgn="base">
              <a:spcBef>
                <a:spcPct val="0"/>
              </a:spcBef>
              <a:spcAft>
                <a:spcPct val="0"/>
              </a:spcAft>
            </a:pPr>
            <a:r>
              <a:rPr kumimoji="1" lang="ja-JP" altLang="ja-JP" sz="1600" b="0" i="0" u="none" strike="noStrike" cap="none" normalizeH="0" baseline="0" dirty="0" smtClean="0">
                <a:ln>
                  <a:noFill/>
                </a:ln>
                <a:solidFill>
                  <a:schemeClr val="tx1"/>
                </a:solidFill>
                <a:effectLst/>
                <a:latin typeface="+mn-ea"/>
                <a:cs typeface="Times New Roman" pitchFamily="18" charset="0"/>
              </a:rPr>
              <a:t>等価慣性重量</a:t>
            </a:r>
            <a:r>
              <a:rPr lang="en-US" altLang="ja-JP" sz="1600" kern="100" baseline="30000" dirty="0" smtClean="0">
                <a:latin typeface="+mn-ea"/>
                <a:cs typeface="Times New Roman"/>
              </a:rPr>
              <a:t>*</a:t>
            </a:r>
            <a:endParaRPr kumimoji="1" lang="ja-JP" altLang="ja-JP" sz="1600" b="0" i="0" u="none" strike="noStrike" cap="none" normalizeH="0" baseline="0" dirty="0" smtClean="0">
              <a:ln>
                <a:noFill/>
              </a:ln>
              <a:solidFill>
                <a:schemeClr val="tx1"/>
              </a:solidFill>
              <a:effectLst/>
              <a:latin typeface="+mn-ea"/>
              <a:cs typeface="ＭＳ Ｐゴシック" pitchFamily="50" charset="-128"/>
            </a:endParaRPr>
          </a:p>
        </p:txBody>
      </p:sp>
      <p:sp>
        <p:nvSpPr>
          <p:cNvPr id="32" name="Rectangle 13"/>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sp>
        <p:nvSpPr>
          <p:cNvPr id="33" name="Rectangle 21"/>
          <p:cNvSpPr>
            <a:spLocks noChangeArrowheads="1"/>
          </p:cNvSpPr>
          <p:nvPr/>
        </p:nvSpPr>
        <p:spPr bwMode="auto">
          <a:xfrm>
            <a:off x="27940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5" name="テキスト ボックス 2"/>
          <p:cNvSpPr txBox="1">
            <a:spLocks noChangeArrowheads="1"/>
          </p:cNvSpPr>
          <p:nvPr/>
        </p:nvSpPr>
        <p:spPr bwMode="auto">
          <a:xfrm>
            <a:off x="1581572" y="4113168"/>
            <a:ext cx="1764000" cy="828000"/>
          </a:xfrm>
          <a:prstGeom prst="rect">
            <a:avLst/>
          </a:prstGeom>
          <a:solidFill>
            <a:srgbClr val="FFFFFF"/>
          </a:solidFill>
          <a:ln w="9525" cap="rnd">
            <a:solidFill>
              <a:srgbClr val="000000"/>
            </a:solidFill>
            <a:prstDash val="sysDot"/>
            <a:miter lim="800000"/>
            <a:headEnd/>
            <a:tailEnd/>
          </a:ln>
        </p:spPr>
        <p:txBody>
          <a:bodyPr rot="0" vert="horz" wrap="square" lIns="8640" tIns="7200" rIns="8640" bIns="7200" anchor="t" anchorCtr="0" upright="1">
            <a:noAutofit/>
          </a:bodyPr>
          <a:lstStyle/>
          <a:p>
            <a:pPr algn="just">
              <a:spcAft>
                <a:spcPts val="0"/>
              </a:spcAft>
            </a:pPr>
            <a:r>
              <a:rPr lang="ja-JP" sz="1400" kern="100" dirty="0" smtClean="0">
                <a:effectLst/>
                <a:latin typeface="+mn-ea"/>
                <a:cs typeface="Times New Roman"/>
              </a:rPr>
              <a:t>平成</a:t>
            </a:r>
            <a:r>
              <a:rPr lang="en-US" altLang="ja-JP" sz="1400" kern="100" dirty="0" smtClean="0">
                <a:effectLst/>
                <a:latin typeface="+mn-ea"/>
                <a:cs typeface="Times New Roman"/>
              </a:rPr>
              <a:t>28</a:t>
            </a:r>
            <a:r>
              <a:rPr lang="ja-JP" sz="1400" kern="100" dirty="0" smtClean="0">
                <a:effectLst/>
                <a:latin typeface="+mn-ea"/>
                <a:cs typeface="Times New Roman"/>
              </a:rPr>
              <a:t>年度</a:t>
            </a:r>
            <a:endParaRPr lang="ja-JP" sz="1400" kern="100" dirty="0">
              <a:effectLst/>
              <a:latin typeface="+mn-ea"/>
              <a:cs typeface="Times New Roman"/>
            </a:endParaRPr>
          </a:p>
          <a:p>
            <a:pPr algn="just">
              <a:spcAft>
                <a:spcPts val="0"/>
              </a:spcAft>
            </a:pPr>
            <a:r>
              <a:rPr lang="ja-JP" sz="1400" kern="100" dirty="0">
                <a:effectLst/>
                <a:latin typeface="+mn-ea"/>
                <a:cs typeface="Times New Roman"/>
              </a:rPr>
              <a:t>自動車交通環境影響総合調査</a:t>
            </a:r>
          </a:p>
          <a:p>
            <a:pPr algn="just">
              <a:spcAft>
                <a:spcPts val="0"/>
              </a:spcAft>
            </a:pPr>
            <a:r>
              <a:rPr lang="ja-JP" altLang="en-US" sz="1100" kern="100" dirty="0" smtClean="0">
                <a:effectLst/>
                <a:latin typeface="+mn-ea"/>
                <a:cs typeface="Times New Roman"/>
              </a:rPr>
              <a:t>（</a:t>
            </a:r>
            <a:r>
              <a:rPr lang="ja-JP" sz="1100" kern="100" dirty="0" smtClean="0">
                <a:effectLst/>
                <a:latin typeface="+mn-ea"/>
                <a:cs typeface="Times New Roman"/>
              </a:rPr>
              <a:t>ナンバープレート調査</a:t>
            </a:r>
            <a:r>
              <a:rPr lang="ja-JP" altLang="en-US" sz="1100" kern="100" dirty="0">
                <a:latin typeface="+mn-ea"/>
                <a:cs typeface="Times New Roman"/>
              </a:rPr>
              <a:t>）</a:t>
            </a:r>
            <a:endParaRPr lang="ja-JP" sz="1100" kern="100" dirty="0">
              <a:effectLst/>
              <a:latin typeface="+mn-ea"/>
              <a:cs typeface="Times New Roman"/>
            </a:endParaRPr>
          </a:p>
        </p:txBody>
      </p:sp>
      <p:sp>
        <p:nvSpPr>
          <p:cNvPr id="17" name="テキスト ボックス 2"/>
          <p:cNvSpPr txBox="1">
            <a:spLocks noChangeArrowheads="1"/>
          </p:cNvSpPr>
          <p:nvPr/>
        </p:nvSpPr>
        <p:spPr bwMode="auto">
          <a:xfrm>
            <a:off x="3600080" y="5805264"/>
            <a:ext cx="1692000" cy="507711"/>
          </a:xfrm>
          <a:prstGeom prst="rect">
            <a:avLst/>
          </a:prstGeom>
          <a:solidFill>
            <a:srgbClr val="FFFFFF"/>
          </a:solidFill>
          <a:ln w="9525" cap="rnd">
            <a:solidFill>
              <a:srgbClr val="000000"/>
            </a:solidFill>
            <a:prstDash val="sysDot"/>
            <a:miter lim="800000"/>
            <a:headEnd/>
            <a:tailEnd/>
          </a:ln>
        </p:spPr>
        <p:txBody>
          <a:bodyPr rot="0" vert="horz" wrap="square" lIns="8640" tIns="7200" rIns="8640" bIns="7200" anchor="t" anchorCtr="0" upright="1">
            <a:noAutofit/>
          </a:bodyPr>
          <a:lstStyle/>
          <a:p>
            <a:pPr algn="just">
              <a:spcAft>
                <a:spcPts val="0"/>
              </a:spcAft>
            </a:pPr>
            <a:r>
              <a:rPr lang="ja-JP" sz="1400" kern="100" dirty="0" smtClean="0">
                <a:effectLst/>
                <a:latin typeface="+mn-ea"/>
                <a:cs typeface="Times New Roman"/>
              </a:rPr>
              <a:t>平成</a:t>
            </a:r>
            <a:r>
              <a:rPr lang="en-US" altLang="ja-JP" sz="1400" kern="100" dirty="0" smtClean="0">
                <a:effectLst/>
                <a:latin typeface="+mn-ea"/>
                <a:cs typeface="Times New Roman"/>
              </a:rPr>
              <a:t>28</a:t>
            </a:r>
            <a:r>
              <a:rPr lang="ja-JP" sz="1400" kern="100" dirty="0" smtClean="0">
                <a:effectLst/>
                <a:latin typeface="+mn-ea"/>
                <a:cs typeface="Times New Roman"/>
              </a:rPr>
              <a:t>年度</a:t>
            </a:r>
            <a:endParaRPr lang="ja-JP" sz="1400" kern="100" dirty="0">
              <a:effectLst/>
              <a:latin typeface="+mn-ea"/>
              <a:cs typeface="Times New Roman"/>
            </a:endParaRPr>
          </a:p>
          <a:p>
            <a:pPr algn="just">
              <a:spcAft>
                <a:spcPts val="0"/>
              </a:spcAft>
            </a:pPr>
            <a:r>
              <a:rPr lang="ja-JP" sz="1400" kern="100" dirty="0">
                <a:effectLst/>
                <a:latin typeface="+mn-ea"/>
                <a:cs typeface="Times New Roman"/>
              </a:rPr>
              <a:t>自動車輸送統計調査</a:t>
            </a:r>
          </a:p>
        </p:txBody>
      </p:sp>
      <p:sp>
        <p:nvSpPr>
          <p:cNvPr id="37" name="テキスト ボックス 2"/>
          <p:cNvSpPr txBox="1">
            <a:spLocks noChangeArrowheads="1"/>
          </p:cNvSpPr>
          <p:nvPr/>
        </p:nvSpPr>
        <p:spPr bwMode="auto">
          <a:xfrm>
            <a:off x="5537132" y="4433457"/>
            <a:ext cx="1836000" cy="507711"/>
          </a:xfrm>
          <a:prstGeom prst="rect">
            <a:avLst/>
          </a:prstGeom>
          <a:solidFill>
            <a:srgbClr val="FFFFFF"/>
          </a:solidFill>
          <a:ln w="9525" cap="rnd">
            <a:solidFill>
              <a:srgbClr val="000000"/>
            </a:solidFill>
            <a:prstDash val="sysDot"/>
            <a:miter lim="800000"/>
            <a:headEnd/>
            <a:tailEnd/>
          </a:ln>
        </p:spPr>
        <p:txBody>
          <a:bodyPr rot="0" vert="horz" wrap="square" lIns="8640" tIns="7200" rIns="8640" bIns="7200" anchor="t" anchorCtr="0" upright="1">
            <a:noAutofit/>
          </a:bodyPr>
          <a:lstStyle/>
          <a:p>
            <a:pPr algn="just">
              <a:spcAft>
                <a:spcPts val="0"/>
              </a:spcAft>
            </a:pPr>
            <a:r>
              <a:rPr lang="ja-JP" altLang="ja-JP" sz="1400" kern="100" dirty="0">
                <a:latin typeface="+mn-ea"/>
                <a:cs typeface="Times New Roman"/>
              </a:rPr>
              <a:t>平成</a:t>
            </a:r>
            <a:r>
              <a:rPr lang="en-US" altLang="ja-JP" sz="1400" kern="100" dirty="0" smtClean="0">
                <a:latin typeface="+mn-ea"/>
                <a:cs typeface="Times New Roman"/>
              </a:rPr>
              <a:t>28</a:t>
            </a:r>
            <a:r>
              <a:rPr lang="ja-JP" altLang="ja-JP" sz="1400" kern="100" dirty="0" smtClean="0">
                <a:latin typeface="+mn-ea"/>
                <a:cs typeface="Times New Roman"/>
              </a:rPr>
              <a:t>年度</a:t>
            </a:r>
            <a:endParaRPr lang="ja-JP" altLang="ja-JP" sz="1400" kern="100" dirty="0">
              <a:latin typeface="+mn-ea"/>
              <a:cs typeface="Times New Roman"/>
            </a:endParaRPr>
          </a:p>
          <a:p>
            <a:pPr algn="just">
              <a:spcAft>
                <a:spcPts val="0"/>
              </a:spcAft>
            </a:pPr>
            <a:r>
              <a:rPr lang="ja-JP" altLang="ja-JP" sz="1400" kern="100" dirty="0">
                <a:latin typeface="+mn-ea"/>
                <a:cs typeface="Times New Roman"/>
              </a:rPr>
              <a:t>環境省排出</a:t>
            </a:r>
            <a:r>
              <a:rPr lang="ja-JP" altLang="ja-JP" sz="1400" kern="100" dirty="0" smtClean="0">
                <a:latin typeface="+mn-ea"/>
                <a:cs typeface="Times New Roman"/>
              </a:rPr>
              <a:t>原単位</a:t>
            </a:r>
            <a:r>
              <a:rPr lang="ja-JP" altLang="en-US" sz="1400" kern="100" dirty="0" smtClean="0">
                <a:latin typeface="+mn-ea"/>
                <a:cs typeface="Times New Roman"/>
              </a:rPr>
              <a:t>調査</a:t>
            </a:r>
            <a:endParaRPr lang="ja-JP" altLang="ja-JP" sz="1400" kern="100" dirty="0">
              <a:latin typeface="+mn-ea"/>
              <a:cs typeface="Times New Roman"/>
            </a:endParaRPr>
          </a:p>
        </p:txBody>
      </p:sp>
      <p:sp>
        <p:nvSpPr>
          <p:cNvPr id="41" name="スライド番号プレースホルダー 1"/>
          <p:cNvSpPr txBox="1">
            <a:spLocks/>
          </p:cNvSpPr>
          <p:nvPr/>
        </p:nvSpPr>
        <p:spPr>
          <a:xfrm>
            <a:off x="8738120" y="6448251"/>
            <a:ext cx="370384"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DE2F8A21-8B7F-4E81-A1D6-B63D9660F4C6}" type="slidenum">
              <a:rPr lang="ja-JP" altLang="en-US" smtClean="0"/>
              <a:pPr/>
              <a:t>5</a:t>
            </a:fld>
            <a:endParaRPr lang="ja-JP" altLang="en-US" dirty="0"/>
          </a:p>
        </p:txBody>
      </p:sp>
      <p:sp>
        <p:nvSpPr>
          <p:cNvPr id="42" name="テキスト ボックス 2"/>
          <p:cNvSpPr txBox="1">
            <a:spLocks noChangeArrowheads="1"/>
          </p:cNvSpPr>
          <p:nvPr/>
        </p:nvSpPr>
        <p:spPr bwMode="auto">
          <a:xfrm>
            <a:off x="182634" y="5786100"/>
            <a:ext cx="2877198"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7200" tIns="45720" rIns="7200" bIns="45720" anchor="t" anchorCtr="0" upright="1">
            <a:spAutoFit/>
          </a:bodyPr>
          <a:lstStyle/>
          <a:p>
            <a:pPr marL="87313" indent="-87313"/>
            <a:r>
              <a:rPr lang="en-US" altLang="ja-JP" sz="1400" dirty="0" smtClean="0"/>
              <a:t>*</a:t>
            </a:r>
            <a:r>
              <a:rPr lang="ja-JP" altLang="ja-JP" sz="1400" dirty="0" smtClean="0"/>
              <a:t>自動車</a:t>
            </a:r>
            <a:r>
              <a:rPr lang="ja-JP" altLang="ja-JP" sz="1400" dirty="0"/>
              <a:t>の車体重量に貨物や人員の重量を加えた</a:t>
            </a:r>
            <a:r>
              <a:rPr lang="ja-JP" altLang="ja-JP" sz="1400" dirty="0" smtClean="0"/>
              <a:t>重量</a:t>
            </a:r>
            <a:endParaRPr lang="ja-JP" altLang="ja-JP" sz="1400" dirty="0"/>
          </a:p>
        </p:txBody>
      </p:sp>
      <p:sp>
        <p:nvSpPr>
          <p:cNvPr id="44" name="テキスト ボックス 43"/>
          <p:cNvSpPr txBox="1"/>
          <p:nvPr/>
        </p:nvSpPr>
        <p:spPr>
          <a:xfrm>
            <a:off x="7164504" y="5406315"/>
            <a:ext cx="1944000" cy="830997"/>
          </a:xfrm>
          <a:prstGeom prst="rect">
            <a:avLst/>
          </a:prstGeom>
          <a:noFill/>
        </p:spPr>
        <p:txBody>
          <a:bodyPr wrap="square" rtlCol="0">
            <a:spAutoFit/>
          </a:bodyPr>
          <a:lstStyle/>
          <a:p>
            <a:r>
              <a:rPr kumimoji="1" lang="ja-JP" altLang="en-US" sz="1600" dirty="0" smtClean="0"/>
              <a:t>「排出係数式」に</a:t>
            </a:r>
            <a:endParaRPr kumimoji="1" lang="en-US" altLang="ja-JP" sz="1600" dirty="0" smtClean="0"/>
          </a:p>
          <a:p>
            <a:r>
              <a:rPr kumimoji="1" lang="ja-JP" altLang="en-US" sz="1600" dirty="0" smtClean="0"/>
              <a:t>「旅行速度」を入力し</a:t>
            </a:r>
            <a:endParaRPr kumimoji="1" lang="en-US" altLang="ja-JP" sz="1600" dirty="0" smtClean="0"/>
          </a:p>
          <a:p>
            <a:r>
              <a:rPr kumimoji="1" lang="ja-JP" altLang="en-US" sz="1600" dirty="0" smtClean="0"/>
              <a:t>排出係数を算定</a:t>
            </a:r>
            <a:endParaRPr kumimoji="1" lang="ja-JP" altLang="en-US" sz="1600" dirty="0"/>
          </a:p>
        </p:txBody>
      </p:sp>
      <p:sp>
        <p:nvSpPr>
          <p:cNvPr id="45" name="下矢印 44"/>
          <p:cNvSpPr/>
          <p:nvPr/>
        </p:nvSpPr>
        <p:spPr>
          <a:xfrm flipV="1">
            <a:off x="8100424" y="4940470"/>
            <a:ext cx="288000" cy="432746"/>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10088041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5496" y="2498187"/>
            <a:ext cx="5148000" cy="38721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184512" y="2906260"/>
            <a:ext cx="3996000" cy="18188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6" name="直線コネクタ 5"/>
          <p:cNvCxnSpPr/>
          <p:nvPr/>
        </p:nvCxnSpPr>
        <p:spPr>
          <a:xfrm>
            <a:off x="323528" y="634640"/>
            <a:ext cx="8532440"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8" name="テキスト ボックス 7"/>
          <p:cNvSpPr txBox="1"/>
          <p:nvPr/>
        </p:nvSpPr>
        <p:spPr>
          <a:xfrm>
            <a:off x="1187624" y="121292"/>
            <a:ext cx="6732240" cy="461665"/>
          </a:xfrm>
          <a:prstGeom prst="rect">
            <a:avLst/>
          </a:prstGeom>
          <a:noFill/>
        </p:spPr>
        <p:txBody>
          <a:bodyPr wrap="square" rtlCol="0">
            <a:spAutoFit/>
          </a:bodyPr>
          <a:lstStyle/>
          <a:p>
            <a:pPr algn="ctr"/>
            <a:r>
              <a:rPr lang="ja-JP" altLang="en-US" sz="2400" dirty="0">
                <a:latin typeface="+mn-ea"/>
              </a:rPr>
              <a:t>車種別</a:t>
            </a:r>
            <a:r>
              <a:rPr lang="en-US" altLang="ja-JP" sz="2400" dirty="0" smtClean="0">
                <a:latin typeface="+mn-ea"/>
              </a:rPr>
              <a:t>NOx</a:t>
            </a:r>
            <a:r>
              <a:rPr lang="ja-JP" altLang="en-US" sz="2400" dirty="0" smtClean="0">
                <a:latin typeface="+mn-ea"/>
              </a:rPr>
              <a:t>排出</a:t>
            </a:r>
            <a:r>
              <a:rPr lang="ja-JP" altLang="en-US" sz="2400" dirty="0">
                <a:latin typeface="+mn-ea"/>
              </a:rPr>
              <a:t>係数の</a:t>
            </a:r>
            <a:r>
              <a:rPr lang="ja-JP" altLang="en-US" sz="2400" dirty="0" smtClean="0">
                <a:latin typeface="+mn-ea"/>
              </a:rPr>
              <a:t>推移</a:t>
            </a:r>
            <a:endParaRPr lang="ja-JP" altLang="ja-JP" sz="2400" u="sng" dirty="0">
              <a:latin typeface="+mn-ea"/>
            </a:endParaRPr>
          </a:p>
        </p:txBody>
      </p:sp>
      <p:sp>
        <p:nvSpPr>
          <p:cNvPr id="2" name="スライド番号プレースホルダー 1"/>
          <p:cNvSpPr>
            <a:spLocks noGrp="1"/>
          </p:cNvSpPr>
          <p:nvPr>
            <p:ph type="sldNum" sz="quarter" idx="12"/>
          </p:nvPr>
        </p:nvSpPr>
        <p:spPr>
          <a:xfrm>
            <a:off x="8388424" y="6448251"/>
            <a:ext cx="720080" cy="365125"/>
          </a:xfrm>
        </p:spPr>
        <p:txBody>
          <a:bodyPr/>
          <a:lstStyle/>
          <a:p>
            <a:fld id="{DE2F8A21-8B7F-4E81-A1D6-B63D9660F4C6}" type="slidenum">
              <a:rPr kumimoji="1" lang="ja-JP" altLang="en-US" smtClean="0"/>
              <a:pPr/>
              <a:t>6</a:t>
            </a:fld>
            <a:endParaRPr kumimoji="1" lang="ja-JP" altLang="en-US"/>
          </a:p>
        </p:txBody>
      </p:sp>
      <p:sp>
        <p:nvSpPr>
          <p:cNvPr id="3"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sp>
        <p:nvSpPr>
          <p:cNvPr id="7" name="Rectangle 3"/>
          <p:cNvSpPr>
            <a:spLocks noChangeArrowheads="1"/>
          </p:cNvSpPr>
          <p:nvPr/>
        </p:nvSpPr>
        <p:spPr bwMode="auto">
          <a:xfrm>
            <a:off x="3828652" y="5911212"/>
            <a:ext cx="324000" cy="288000"/>
          </a:xfrm>
          <a:prstGeom prst="rect">
            <a:avLst/>
          </a:prstGeom>
          <a:noFill/>
          <a:ln w="25400" algn="ctr">
            <a:solidFill>
              <a:srgbClr val="FF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1440" tIns="45720" rIns="91440" bIns="45720" numCol="1" anchor="t" anchorCtr="0" compatLnSpc="1">
            <a:prstTxWarp prst="textNoShape">
              <a:avLst/>
            </a:prstTxWarp>
          </a:bodyPr>
          <a:lstStyle/>
          <a:p>
            <a:endParaRPr lang="ja-JP" altLang="en-US"/>
          </a:p>
        </p:txBody>
      </p:sp>
      <p:sp>
        <p:nvSpPr>
          <p:cNvPr id="9" name="テキスト ボックス 8"/>
          <p:cNvSpPr txBox="1"/>
          <p:nvPr/>
        </p:nvSpPr>
        <p:spPr>
          <a:xfrm>
            <a:off x="539552" y="1836113"/>
            <a:ext cx="4536000" cy="584775"/>
          </a:xfrm>
          <a:prstGeom prst="rect">
            <a:avLst/>
          </a:prstGeom>
          <a:noFill/>
        </p:spPr>
        <p:txBody>
          <a:bodyPr wrap="square" rtlCol="0">
            <a:spAutoFit/>
          </a:bodyPr>
          <a:lstStyle/>
          <a:p>
            <a:pPr algn="ctr"/>
            <a:r>
              <a:rPr lang="ja-JP" altLang="en-US" sz="1600" u="sng" dirty="0" smtClean="0">
                <a:latin typeface="+mn-ea"/>
              </a:rPr>
              <a:t>旅行速度</a:t>
            </a:r>
            <a:r>
              <a:rPr lang="en-US" altLang="ja-JP" sz="1600" u="sng" dirty="0" smtClean="0">
                <a:latin typeface="+mn-ea"/>
              </a:rPr>
              <a:t>40km/h</a:t>
            </a:r>
            <a:r>
              <a:rPr lang="ja-JP" altLang="en-US" sz="1600" u="sng" dirty="0" smtClean="0">
                <a:latin typeface="+mn-ea"/>
              </a:rPr>
              <a:t>における車種別排出係数</a:t>
            </a:r>
            <a:endParaRPr lang="en-US" altLang="ja-JP" sz="1600" u="sng" dirty="0" smtClean="0">
              <a:latin typeface="+mn-ea"/>
            </a:endParaRPr>
          </a:p>
          <a:p>
            <a:pPr algn="ctr"/>
            <a:r>
              <a:rPr lang="ja-JP" altLang="en-US" sz="1600" u="sng" dirty="0" smtClean="0">
                <a:latin typeface="+mn-ea"/>
              </a:rPr>
              <a:t>（乗用系、小型貨物系、大型貨物系の主な車種）</a:t>
            </a:r>
            <a:endParaRPr lang="en-US" altLang="ja-JP" sz="1600" u="sng" dirty="0" smtClean="0">
              <a:latin typeface="+mn-ea"/>
            </a:endParaRPr>
          </a:p>
        </p:txBody>
      </p:sp>
      <p:sp>
        <p:nvSpPr>
          <p:cNvPr id="11" name="テキスト ボックス 10"/>
          <p:cNvSpPr txBox="1"/>
          <p:nvPr/>
        </p:nvSpPr>
        <p:spPr>
          <a:xfrm>
            <a:off x="5364136" y="2204864"/>
            <a:ext cx="3779864" cy="584775"/>
          </a:xfrm>
          <a:prstGeom prst="rect">
            <a:avLst/>
          </a:prstGeom>
          <a:noFill/>
        </p:spPr>
        <p:txBody>
          <a:bodyPr wrap="square" rtlCol="0">
            <a:spAutoFit/>
          </a:bodyPr>
          <a:lstStyle/>
          <a:p>
            <a:pPr algn="ctr"/>
            <a:r>
              <a:rPr lang="ja-JP" altLang="en-US" sz="1600" u="sng" dirty="0" smtClean="0">
                <a:latin typeface="+mn-ea"/>
              </a:rPr>
              <a:t>１台の車が</a:t>
            </a:r>
            <a:r>
              <a:rPr lang="en-US" altLang="ja-JP" sz="1600" u="sng" dirty="0" smtClean="0">
                <a:latin typeface="+mn-ea"/>
              </a:rPr>
              <a:t>1km</a:t>
            </a:r>
            <a:r>
              <a:rPr lang="ja-JP" altLang="en-US" sz="1600" u="sng" dirty="0" smtClean="0">
                <a:latin typeface="+mn-ea"/>
              </a:rPr>
              <a:t>走行時に排出する</a:t>
            </a:r>
            <a:r>
              <a:rPr lang="en-US" altLang="ja-JP" sz="1600" u="sng" dirty="0" smtClean="0">
                <a:latin typeface="+mn-ea"/>
              </a:rPr>
              <a:t>NOx</a:t>
            </a:r>
            <a:r>
              <a:rPr lang="ja-JP" altLang="en-US" sz="1600" u="sng" dirty="0" smtClean="0">
                <a:latin typeface="+mn-ea"/>
              </a:rPr>
              <a:t>量</a:t>
            </a:r>
            <a:endParaRPr lang="en-US" altLang="ja-JP" sz="1600" u="sng" dirty="0" smtClean="0">
              <a:latin typeface="+mn-ea"/>
            </a:endParaRPr>
          </a:p>
          <a:p>
            <a:pPr algn="ctr"/>
            <a:r>
              <a:rPr lang="ja-JP" altLang="en-US" sz="1600" u="sng" dirty="0" smtClean="0">
                <a:latin typeface="+mn-ea"/>
              </a:rPr>
              <a:t>（平成</a:t>
            </a:r>
            <a:r>
              <a:rPr lang="en-US" altLang="ja-JP" sz="1600" u="sng" dirty="0" smtClean="0">
                <a:latin typeface="+mn-ea"/>
              </a:rPr>
              <a:t>28</a:t>
            </a:r>
            <a:r>
              <a:rPr lang="ja-JP" altLang="en-US" sz="1600" u="sng" dirty="0" smtClean="0">
                <a:latin typeface="+mn-ea"/>
              </a:rPr>
              <a:t>年度）</a:t>
            </a:r>
            <a:endParaRPr lang="en-US" altLang="ja-JP" sz="1600" u="sng" dirty="0" smtClean="0">
              <a:latin typeface="+mn-ea"/>
            </a:endParaRPr>
          </a:p>
        </p:txBody>
      </p:sp>
      <p:sp>
        <p:nvSpPr>
          <p:cNvPr id="13" name="テキスト ボックス 12"/>
          <p:cNvSpPr txBox="1"/>
          <p:nvPr/>
        </p:nvSpPr>
        <p:spPr>
          <a:xfrm>
            <a:off x="5940152" y="4849997"/>
            <a:ext cx="3096344" cy="276999"/>
          </a:xfrm>
          <a:prstGeom prst="rect">
            <a:avLst/>
          </a:prstGeom>
          <a:noFill/>
        </p:spPr>
        <p:txBody>
          <a:bodyPr wrap="square" rtlCol="0">
            <a:spAutoFit/>
          </a:bodyPr>
          <a:lstStyle/>
          <a:p>
            <a:pPr marL="176213" indent="-176213" algn="r"/>
            <a:r>
              <a:rPr lang="en-US" altLang="ja-JP" sz="1200" dirty="0" smtClean="0">
                <a:latin typeface="+mn-ea"/>
              </a:rPr>
              <a:t>※</a:t>
            </a:r>
            <a:r>
              <a:rPr lang="ja-JP" altLang="en-US" sz="1200" dirty="0" smtClean="0">
                <a:latin typeface="+mn-ea"/>
              </a:rPr>
              <a:t>旅行</a:t>
            </a:r>
            <a:r>
              <a:rPr lang="ja-JP" altLang="en-US" sz="1200" dirty="0">
                <a:latin typeface="+mn-ea"/>
              </a:rPr>
              <a:t>速度</a:t>
            </a:r>
            <a:r>
              <a:rPr lang="en-US" altLang="ja-JP" sz="1200" dirty="0" smtClean="0">
                <a:latin typeface="+mn-ea"/>
              </a:rPr>
              <a:t>40km/h</a:t>
            </a:r>
            <a:r>
              <a:rPr lang="ja-JP" altLang="en-US" sz="1200" dirty="0">
                <a:latin typeface="+mn-ea"/>
              </a:rPr>
              <a:t>に</a:t>
            </a:r>
            <a:r>
              <a:rPr lang="ja-JP" altLang="en-US" sz="1200" dirty="0" smtClean="0">
                <a:latin typeface="+mn-ea"/>
              </a:rPr>
              <a:t>おける排出係数</a:t>
            </a:r>
            <a:endParaRPr lang="en-US" altLang="ja-JP" sz="1200" dirty="0" smtClean="0">
              <a:latin typeface="+mn-ea"/>
            </a:endParaRPr>
          </a:p>
        </p:txBody>
      </p:sp>
      <p:sp>
        <p:nvSpPr>
          <p:cNvPr id="14" name="テキスト ボックス 13"/>
          <p:cNvSpPr txBox="1"/>
          <p:nvPr/>
        </p:nvSpPr>
        <p:spPr>
          <a:xfrm>
            <a:off x="465226" y="1186178"/>
            <a:ext cx="4250790" cy="400110"/>
          </a:xfrm>
          <a:prstGeom prst="rect">
            <a:avLst/>
          </a:prstGeom>
          <a:noFill/>
          <a:ln>
            <a:solidFill>
              <a:srgbClr val="FF0000"/>
            </a:solidFill>
          </a:ln>
        </p:spPr>
        <p:txBody>
          <a:bodyPr wrap="square" rtlCol="0">
            <a:spAutoFit/>
          </a:bodyPr>
          <a:lstStyle/>
          <a:p>
            <a:pPr algn="ctr">
              <a:spcBef>
                <a:spcPts val="600"/>
              </a:spcBef>
            </a:pPr>
            <a:r>
              <a:rPr kumimoji="1" lang="ja-JP" altLang="en-US" sz="2000" dirty="0" smtClean="0">
                <a:solidFill>
                  <a:srgbClr val="FF0000"/>
                </a:solidFill>
                <a:latin typeface="+mn-ea"/>
              </a:rPr>
              <a:t>排出係数は平成</a:t>
            </a:r>
            <a:r>
              <a:rPr kumimoji="1" lang="en-US" altLang="ja-JP" sz="2000" dirty="0" smtClean="0">
                <a:solidFill>
                  <a:srgbClr val="FF0000"/>
                </a:solidFill>
                <a:latin typeface="+mn-ea"/>
              </a:rPr>
              <a:t>21</a:t>
            </a:r>
            <a:r>
              <a:rPr kumimoji="1" lang="ja-JP" altLang="en-US" sz="2000" dirty="0" smtClean="0">
                <a:solidFill>
                  <a:srgbClr val="FF0000"/>
                </a:solidFill>
                <a:latin typeface="+mn-ea"/>
              </a:rPr>
              <a:t>年度から減少傾向</a:t>
            </a:r>
            <a:endParaRPr kumimoji="1" lang="ja-JP" altLang="en-US" sz="2000" dirty="0">
              <a:solidFill>
                <a:srgbClr val="FF0000"/>
              </a:solidFill>
              <a:latin typeface="+mn-ea"/>
            </a:endParaRPr>
          </a:p>
        </p:txBody>
      </p:sp>
      <p:sp>
        <p:nvSpPr>
          <p:cNvPr id="15" name="テキスト ボックス 14"/>
          <p:cNvSpPr txBox="1"/>
          <p:nvPr/>
        </p:nvSpPr>
        <p:spPr>
          <a:xfrm>
            <a:off x="5292080" y="1186178"/>
            <a:ext cx="3707904" cy="707886"/>
          </a:xfrm>
          <a:prstGeom prst="rect">
            <a:avLst/>
          </a:prstGeom>
          <a:noFill/>
          <a:ln>
            <a:solidFill>
              <a:srgbClr val="FF0000"/>
            </a:solidFill>
          </a:ln>
        </p:spPr>
        <p:txBody>
          <a:bodyPr wrap="square" rtlCol="0">
            <a:spAutoFit/>
          </a:bodyPr>
          <a:lstStyle/>
          <a:p>
            <a:pPr algn="ctr">
              <a:spcBef>
                <a:spcPts val="600"/>
              </a:spcBef>
            </a:pPr>
            <a:r>
              <a:rPr lang="ja-JP" altLang="en-US" sz="2000" dirty="0">
                <a:solidFill>
                  <a:srgbClr val="FF0000"/>
                </a:solidFill>
                <a:latin typeface="+mn-ea"/>
              </a:rPr>
              <a:t>普通貨物車</a:t>
            </a:r>
            <a:r>
              <a:rPr lang="ja-JP" altLang="en-US" sz="2000" dirty="0" smtClean="0">
                <a:solidFill>
                  <a:srgbClr val="FF0000"/>
                </a:solidFill>
                <a:latin typeface="+mn-ea"/>
              </a:rPr>
              <a:t>１台からの排出量は乗用車の</a:t>
            </a:r>
            <a:r>
              <a:rPr lang="en-US" altLang="ja-JP" sz="2000" dirty="0" smtClean="0">
                <a:solidFill>
                  <a:srgbClr val="FF0000"/>
                </a:solidFill>
                <a:latin typeface="+mn-ea"/>
              </a:rPr>
              <a:t>194</a:t>
            </a:r>
            <a:r>
              <a:rPr lang="ja-JP" altLang="en-US" sz="2000" dirty="0" smtClean="0">
                <a:solidFill>
                  <a:srgbClr val="FF0000"/>
                </a:solidFill>
                <a:latin typeface="+mn-ea"/>
              </a:rPr>
              <a:t>倍</a:t>
            </a:r>
            <a:endParaRPr kumimoji="1" lang="ja-JP" altLang="en-US" sz="2000" b="1" dirty="0">
              <a:solidFill>
                <a:srgbClr val="FF0000"/>
              </a:solidFill>
              <a:latin typeface="+mn-ea"/>
            </a:endParaRPr>
          </a:p>
        </p:txBody>
      </p:sp>
      <p:sp>
        <p:nvSpPr>
          <p:cNvPr id="16" name="Text Box 5"/>
          <p:cNvSpPr txBox="1">
            <a:spLocks noChangeArrowheads="1"/>
          </p:cNvSpPr>
          <p:nvPr/>
        </p:nvSpPr>
        <p:spPr bwMode="auto">
          <a:xfrm>
            <a:off x="6156176" y="3763010"/>
            <a:ext cx="1674392" cy="2420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4295" tIns="8890" rIns="74295" bIns="889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ＭＳ ゴシック" pitchFamily="49" charset="-128"/>
                <a:ea typeface="ＭＳ ゴシック" pitchFamily="49" charset="-128"/>
                <a:cs typeface="ＭＳ Ｐゴシック" pitchFamily="50" charset="-128"/>
              </a:rPr>
              <a:t>（乗用車の</a:t>
            </a:r>
            <a:r>
              <a:rPr kumimoji="1" lang="en-US" altLang="ja-JP" sz="1400" b="0" i="0" u="none" strike="noStrike" cap="none" normalizeH="0" baseline="0" dirty="0" smtClean="0">
                <a:ln>
                  <a:noFill/>
                </a:ln>
                <a:solidFill>
                  <a:schemeClr val="tx1"/>
                </a:solidFill>
                <a:effectLst/>
                <a:latin typeface="ＭＳ ゴシック" pitchFamily="49" charset="-128"/>
                <a:ea typeface="ＭＳ ゴシック" pitchFamily="49" charset="-128"/>
                <a:cs typeface="ＭＳ Ｐゴシック" pitchFamily="50" charset="-128"/>
              </a:rPr>
              <a:t>36</a:t>
            </a:r>
            <a:r>
              <a:rPr kumimoji="1" lang="ja-JP" altLang="en-US" sz="1400" b="0" i="0" u="none" strike="noStrike" cap="none" normalizeH="0" baseline="0" dirty="0" smtClean="0">
                <a:ln>
                  <a:noFill/>
                </a:ln>
                <a:solidFill>
                  <a:schemeClr val="tx1"/>
                </a:solidFill>
                <a:effectLst/>
                <a:latin typeface="ＭＳ ゴシック" pitchFamily="49" charset="-128"/>
                <a:ea typeface="ＭＳ ゴシック" pitchFamily="49" charset="-128"/>
                <a:cs typeface="ＭＳ Ｐゴシック" pitchFamily="50" charset="-128"/>
              </a:rPr>
              <a:t>倍）</a:t>
            </a:r>
            <a:endParaRPr kumimoji="1" lang="ja-JP" altLang="ja-JP" sz="14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7" name="Text Box 6"/>
          <p:cNvSpPr txBox="1">
            <a:spLocks noChangeArrowheads="1"/>
          </p:cNvSpPr>
          <p:nvPr/>
        </p:nvSpPr>
        <p:spPr bwMode="auto">
          <a:xfrm>
            <a:off x="7452320" y="3367013"/>
            <a:ext cx="1741735" cy="2420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4295" tIns="8890" rIns="74295" bIns="8890" numCol="1" anchor="t" anchorCtr="0" compatLnSpc="1">
            <a:prstTxWarp prst="textNoShape">
              <a:avLst/>
            </a:prstTxWarp>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smtClean="0">
                <a:ln>
                  <a:noFill/>
                </a:ln>
                <a:effectLst/>
                <a:latin typeface="ＭＳ ゴシック" pitchFamily="49" charset="-128"/>
                <a:ea typeface="ＭＳ ゴシック" pitchFamily="49" charset="-128"/>
                <a:cs typeface="ＭＳ Ｐゴシック" pitchFamily="50" charset="-128"/>
              </a:rPr>
              <a:t>（乗用車の</a:t>
            </a:r>
            <a:r>
              <a:rPr kumimoji="1" lang="en-US" altLang="ja-JP" sz="1400" b="0" i="0" u="none" strike="noStrike" cap="none" normalizeH="0" baseline="0" dirty="0" smtClean="0">
                <a:ln>
                  <a:noFill/>
                </a:ln>
                <a:effectLst/>
                <a:latin typeface="ＭＳ ゴシック" pitchFamily="49" charset="-128"/>
                <a:ea typeface="ＭＳ ゴシック" pitchFamily="49" charset="-128"/>
                <a:cs typeface="ＭＳ Ｐゴシック" pitchFamily="50" charset="-128"/>
              </a:rPr>
              <a:t>194</a:t>
            </a:r>
            <a:r>
              <a:rPr kumimoji="1" lang="ja-JP" altLang="en-US" sz="1400" b="0" i="0" u="none" strike="noStrike" cap="none" normalizeH="0" baseline="0" dirty="0" smtClean="0">
                <a:ln>
                  <a:noFill/>
                </a:ln>
                <a:effectLst/>
                <a:latin typeface="ＭＳ ゴシック" pitchFamily="49" charset="-128"/>
                <a:ea typeface="ＭＳ ゴシック" pitchFamily="49" charset="-128"/>
                <a:cs typeface="ＭＳ Ｐゴシック" pitchFamily="50" charset="-128"/>
              </a:rPr>
              <a:t>倍）</a:t>
            </a:r>
            <a:endParaRPr kumimoji="1" lang="ja-JP" altLang="ja-JP" sz="1400" b="0" i="0" u="none" strike="noStrike" cap="none" normalizeH="0" baseline="0" dirty="0" smtClean="0">
              <a:ln>
                <a:noFill/>
              </a:ln>
              <a:effectLst/>
              <a:latin typeface="Arial" pitchFamily="34" charset="0"/>
              <a:ea typeface="ＭＳ Ｐゴシック" pitchFamily="50" charset="-128"/>
              <a:cs typeface="ＭＳ Ｐゴシック" pitchFamily="50" charset="-128"/>
            </a:endParaRPr>
          </a:p>
        </p:txBody>
      </p:sp>
    </p:spTree>
    <p:extLst>
      <p:ext uri="{BB962C8B-B14F-4D97-AF65-F5344CB8AC3E}">
        <p14:creationId xmlns:p14="http://schemas.microsoft.com/office/powerpoint/2010/main" val="121307921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0896" y="2674201"/>
            <a:ext cx="5184000" cy="38977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0"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112512" y="2996952"/>
            <a:ext cx="4068000" cy="1846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6" name="直線コネクタ 5"/>
          <p:cNvCxnSpPr/>
          <p:nvPr/>
        </p:nvCxnSpPr>
        <p:spPr>
          <a:xfrm>
            <a:off x="323528" y="634640"/>
            <a:ext cx="8532440"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8" name="テキスト ボックス 7"/>
          <p:cNvSpPr txBox="1"/>
          <p:nvPr/>
        </p:nvSpPr>
        <p:spPr>
          <a:xfrm>
            <a:off x="971600" y="121292"/>
            <a:ext cx="7164288" cy="461665"/>
          </a:xfrm>
          <a:prstGeom prst="rect">
            <a:avLst/>
          </a:prstGeom>
          <a:noFill/>
        </p:spPr>
        <p:txBody>
          <a:bodyPr wrap="square" rtlCol="0">
            <a:spAutoFit/>
          </a:bodyPr>
          <a:lstStyle/>
          <a:p>
            <a:pPr algn="ctr"/>
            <a:r>
              <a:rPr lang="ja-JP" altLang="en-US" sz="2400" dirty="0">
                <a:latin typeface="+mn-ea"/>
              </a:rPr>
              <a:t>車</a:t>
            </a:r>
            <a:r>
              <a:rPr lang="ja-JP" altLang="en-US" sz="2400" dirty="0" smtClean="0">
                <a:latin typeface="+mn-ea"/>
              </a:rPr>
              <a:t>種別</a:t>
            </a:r>
            <a:r>
              <a:rPr lang="en-US" altLang="ja-JP" sz="2400" dirty="0" smtClean="0">
                <a:latin typeface="+mn-ea"/>
              </a:rPr>
              <a:t>PM</a:t>
            </a:r>
            <a:r>
              <a:rPr lang="ja-JP" altLang="en-US" sz="2400" dirty="0">
                <a:latin typeface="+mn-ea"/>
              </a:rPr>
              <a:t>排出係数の</a:t>
            </a:r>
            <a:r>
              <a:rPr lang="ja-JP" altLang="en-US" sz="2400" dirty="0" smtClean="0">
                <a:latin typeface="+mn-ea"/>
              </a:rPr>
              <a:t>推移</a:t>
            </a:r>
            <a:endParaRPr lang="ja-JP" altLang="ja-JP" sz="2400" u="sng" dirty="0">
              <a:latin typeface="+mn-ea"/>
            </a:endParaRPr>
          </a:p>
        </p:txBody>
      </p:sp>
      <p:sp>
        <p:nvSpPr>
          <p:cNvPr id="2" name="スライド番号プレースホルダー 1"/>
          <p:cNvSpPr>
            <a:spLocks noGrp="1"/>
          </p:cNvSpPr>
          <p:nvPr>
            <p:ph type="sldNum" sz="quarter" idx="12"/>
          </p:nvPr>
        </p:nvSpPr>
        <p:spPr>
          <a:xfrm>
            <a:off x="8388424" y="6448251"/>
            <a:ext cx="720080" cy="365125"/>
          </a:xfrm>
        </p:spPr>
        <p:txBody>
          <a:bodyPr/>
          <a:lstStyle/>
          <a:p>
            <a:fld id="{DE2F8A21-8B7F-4E81-A1D6-B63D9660F4C6}" type="slidenum">
              <a:rPr kumimoji="1" lang="ja-JP" altLang="en-US" smtClean="0"/>
              <a:pPr/>
              <a:t>7</a:t>
            </a:fld>
            <a:endParaRPr kumimoji="1" lang="ja-JP" altLang="en-US"/>
          </a:p>
        </p:txBody>
      </p:sp>
      <p:sp>
        <p:nvSpPr>
          <p:cNvPr id="3"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sp>
        <p:nvSpPr>
          <p:cNvPr id="4"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sp>
        <p:nvSpPr>
          <p:cNvPr id="16" name="Rectangle 3"/>
          <p:cNvSpPr>
            <a:spLocks noChangeArrowheads="1"/>
          </p:cNvSpPr>
          <p:nvPr/>
        </p:nvSpPr>
        <p:spPr bwMode="auto">
          <a:xfrm>
            <a:off x="3826560" y="6058452"/>
            <a:ext cx="360000" cy="324000"/>
          </a:xfrm>
          <a:prstGeom prst="rect">
            <a:avLst/>
          </a:prstGeom>
          <a:noFill/>
          <a:ln w="25400" algn="ctr">
            <a:solidFill>
              <a:srgbClr val="FF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1440" tIns="45720" rIns="91440" bIns="45720" numCol="1" anchor="t" anchorCtr="0" compatLnSpc="1">
            <a:prstTxWarp prst="textNoShape">
              <a:avLst/>
            </a:prstTxWarp>
          </a:bodyPr>
          <a:lstStyle/>
          <a:p>
            <a:endParaRPr lang="ja-JP" altLang="en-US"/>
          </a:p>
        </p:txBody>
      </p:sp>
      <p:sp>
        <p:nvSpPr>
          <p:cNvPr id="18" name="テキスト ボックス 17"/>
          <p:cNvSpPr txBox="1"/>
          <p:nvPr/>
        </p:nvSpPr>
        <p:spPr>
          <a:xfrm>
            <a:off x="179512" y="973177"/>
            <a:ext cx="4788000" cy="1015663"/>
          </a:xfrm>
          <a:prstGeom prst="rect">
            <a:avLst/>
          </a:prstGeom>
          <a:noFill/>
          <a:ln>
            <a:solidFill>
              <a:srgbClr val="FF0000"/>
            </a:solidFill>
          </a:ln>
        </p:spPr>
        <p:txBody>
          <a:bodyPr wrap="square" rtlCol="0">
            <a:spAutoFit/>
          </a:bodyPr>
          <a:lstStyle/>
          <a:p>
            <a:r>
              <a:rPr lang="ja-JP" altLang="en-US" sz="2000" dirty="0">
                <a:solidFill>
                  <a:srgbClr val="FF0000"/>
                </a:solidFill>
                <a:latin typeface="ＭＳ ゴシック" pitchFamily="49" charset="-128"/>
                <a:ea typeface="ＭＳ ゴシック" pitchFamily="49" charset="-128"/>
              </a:rPr>
              <a:t>平成</a:t>
            </a:r>
            <a:r>
              <a:rPr lang="en-US" altLang="ja-JP" sz="2000" dirty="0">
                <a:solidFill>
                  <a:srgbClr val="FF0000"/>
                </a:solidFill>
                <a:latin typeface="ＭＳ ゴシック" pitchFamily="49" charset="-128"/>
                <a:ea typeface="ＭＳ ゴシック" pitchFamily="49" charset="-128"/>
              </a:rPr>
              <a:t>21</a:t>
            </a:r>
            <a:r>
              <a:rPr lang="ja-JP" altLang="en-US" sz="2000" dirty="0">
                <a:solidFill>
                  <a:srgbClr val="FF0000"/>
                </a:solidFill>
                <a:latin typeface="ＭＳ ゴシック" pitchFamily="49" charset="-128"/>
                <a:ea typeface="ＭＳ ゴシック" pitchFamily="49" charset="-128"/>
              </a:rPr>
              <a:t>年度</a:t>
            </a:r>
            <a:r>
              <a:rPr lang="ja-JP" altLang="en-US" sz="2000" dirty="0" smtClean="0">
                <a:solidFill>
                  <a:srgbClr val="FF0000"/>
                </a:solidFill>
                <a:latin typeface="ＭＳ ゴシック" pitchFamily="49" charset="-128"/>
                <a:ea typeface="ＭＳ ゴシック" pitchFamily="49" charset="-128"/>
              </a:rPr>
              <a:t>から、バス</a:t>
            </a:r>
            <a:r>
              <a:rPr kumimoji="1" lang="ja-JP" altLang="en-US" sz="2000" dirty="0" smtClean="0">
                <a:solidFill>
                  <a:srgbClr val="FF0000"/>
                </a:solidFill>
                <a:latin typeface="ＭＳ ゴシック" pitchFamily="49" charset="-128"/>
                <a:ea typeface="ＭＳ ゴシック" pitchFamily="49" charset="-128"/>
              </a:rPr>
              <a:t>、普通貨物車、　</a:t>
            </a:r>
            <a:r>
              <a:rPr lang="ja-JP" altLang="en-US" sz="2000" dirty="0" smtClean="0">
                <a:solidFill>
                  <a:srgbClr val="FF0000"/>
                </a:solidFill>
                <a:latin typeface="ＭＳ ゴシック" pitchFamily="49" charset="-128"/>
                <a:ea typeface="ＭＳ ゴシック" pitchFamily="49" charset="-128"/>
              </a:rPr>
              <a:t>特種（殊）車、</a:t>
            </a:r>
            <a:r>
              <a:rPr kumimoji="1" lang="ja-JP" altLang="en-US" sz="2000" dirty="0" smtClean="0">
                <a:solidFill>
                  <a:srgbClr val="FF0000"/>
                </a:solidFill>
                <a:latin typeface="ＭＳ ゴシック" pitchFamily="49" charset="-128"/>
                <a:ea typeface="ＭＳ ゴシック" pitchFamily="49" charset="-128"/>
              </a:rPr>
              <a:t>小型貨物車の</a:t>
            </a:r>
            <a:r>
              <a:rPr lang="ja-JP" altLang="en-US" sz="2000" dirty="0" smtClean="0">
                <a:solidFill>
                  <a:srgbClr val="FF0000"/>
                </a:solidFill>
                <a:latin typeface="ＭＳ ゴシック" pitchFamily="49" charset="-128"/>
                <a:ea typeface="ＭＳ ゴシック" pitchFamily="49" charset="-128"/>
              </a:rPr>
              <a:t>排出係数</a:t>
            </a:r>
            <a:r>
              <a:rPr kumimoji="1" lang="ja-JP" altLang="en-US" sz="2000" dirty="0" smtClean="0">
                <a:solidFill>
                  <a:srgbClr val="FF0000"/>
                </a:solidFill>
                <a:latin typeface="ＭＳ ゴシック" pitchFamily="49" charset="-128"/>
                <a:ea typeface="ＭＳ ゴシック" pitchFamily="49" charset="-128"/>
              </a:rPr>
              <a:t>は減少傾向、</a:t>
            </a:r>
            <a:r>
              <a:rPr lang="ja-JP" altLang="en-US" sz="2000" dirty="0" smtClean="0">
                <a:solidFill>
                  <a:srgbClr val="FF0000"/>
                </a:solidFill>
                <a:latin typeface="ＭＳ ゴシック" pitchFamily="49" charset="-128"/>
                <a:ea typeface="ＭＳ ゴシック" pitchFamily="49" charset="-128"/>
              </a:rPr>
              <a:t>乗用車は横ばい</a:t>
            </a:r>
            <a:endParaRPr kumimoji="1" lang="ja-JP" altLang="en-US" sz="2000" dirty="0">
              <a:solidFill>
                <a:srgbClr val="FF0000"/>
              </a:solidFill>
              <a:latin typeface="ＭＳ ゴシック" pitchFamily="49" charset="-128"/>
              <a:ea typeface="ＭＳ ゴシック" pitchFamily="49" charset="-128"/>
            </a:endParaRPr>
          </a:p>
        </p:txBody>
      </p:sp>
      <p:sp>
        <p:nvSpPr>
          <p:cNvPr id="19" name="テキスト ボックス 18"/>
          <p:cNvSpPr txBox="1"/>
          <p:nvPr/>
        </p:nvSpPr>
        <p:spPr>
          <a:xfrm>
            <a:off x="5292080" y="1052736"/>
            <a:ext cx="3707904" cy="707886"/>
          </a:xfrm>
          <a:prstGeom prst="rect">
            <a:avLst/>
          </a:prstGeom>
          <a:noFill/>
          <a:ln>
            <a:solidFill>
              <a:srgbClr val="FF0000"/>
            </a:solidFill>
          </a:ln>
        </p:spPr>
        <p:txBody>
          <a:bodyPr wrap="square" rtlCol="0">
            <a:spAutoFit/>
          </a:bodyPr>
          <a:lstStyle/>
          <a:p>
            <a:pPr algn="ctr">
              <a:spcBef>
                <a:spcPts val="600"/>
              </a:spcBef>
            </a:pPr>
            <a:r>
              <a:rPr lang="ja-JP" altLang="en-US" sz="2000" dirty="0">
                <a:solidFill>
                  <a:srgbClr val="FF0000"/>
                </a:solidFill>
                <a:latin typeface="+mn-ea"/>
              </a:rPr>
              <a:t>普通貨物車</a:t>
            </a:r>
            <a:r>
              <a:rPr lang="ja-JP" altLang="en-US" sz="2000" dirty="0" smtClean="0">
                <a:solidFill>
                  <a:srgbClr val="FF0000"/>
                </a:solidFill>
                <a:latin typeface="+mn-ea"/>
              </a:rPr>
              <a:t>１台からの排出量は乗用車の</a:t>
            </a:r>
            <a:r>
              <a:rPr lang="en-US" altLang="ja-JP" sz="2000" dirty="0">
                <a:solidFill>
                  <a:srgbClr val="FF0000"/>
                </a:solidFill>
                <a:latin typeface="+mn-ea"/>
              </a:rPr>
              <a:t>4</a:t>
            </a:r>
            <a:r>
              <a:rPr lang="ja-JP" altLang="en-US" sz="2000" dirty="0" smtClean="0">
                <a:solidFill>
                  <a:srgbClr val="FF0000"/>
                </a:solidFill>
                <a:latin typeface="+mn-ea"/>
              </a:rPr>
              <a:t>倍</a:t>
            </a:r>
            <a:endParaRPr kumimoji="1" lang="ja-JP" altLang="en-US" sz="2000" b="1" dirty="0">
              <a:solidFill>
                <a:srgbClr val="FF0000"/>
              </a:solidFill>
              <a:latin typeface="+mn-ea"/>
            </a:endParaRPr>
          </a:p>
        </p:txBody>
      </p:sp>
      <p:sp>
        <p:nvSpPr>
          <p:cNvPr id="20" name="テキスト ボックス 19"/>
          <p:cNvSpPr txBox="1"/>
          <p:nvPr/>
        </p:nvSpPr>
        <p:spPr>
          <a:xfrm>
            <a:off x="5940152" y="4952201"/>
            <a:ext cx="3024336" cy="276999"/>
          </a:xfrm>
          <a:prstGeom prst="rect">
            <a:avLst/>
          </a:prstGeom>
          <a:noFill/>
        </p:spPr>
        <p:txBody>
          <a:bodyPr wrap="square" rtlCol="0">
            <a:spAutoFit/>
          </a:bodyPr>
          <a:lstStyle/>
          <a:p>
            <a:pPr marL="176213" indent="-176213" algn="r"/>
            <a:r>
              <a:rPr lang="en-US" altLang="ja-JP" sz="1200" dirty="0" smtClean="0">
                <a:latin typeface="+mn-ea"/>
              </a:rPr>
              <a:t>※</a:t>
            </a:r>
            <a:r>
              <a:rPr lang="ja-JP" altLang="en-US" sz="1200" dirty="0" smtClean="0">
                <a:latin typeface="+mn-ea"/>
              </a:rPr>
              <a:t>旅行</a:t>
            </a:r>
            <a:r>
              <a:rPr lang="ja-JP" altLang="en-US" sz="1200" dirty="0">
                <a:latin typeface="+mn-ea"/>
              </a:rPr>
              <a:t>速度</a:t>
            </a:r>
            <a:r>
              <a:rPr lang="en-US" altLang="ja-JP" sz="1200" dirty="0" smtClean="0">
                <a:latin typeface="+mn-ea"/>
              </a:rPr>
              <a:t>40km/h</a:t>
            </a:r>
            <a:r>
              <a:rPr lang="ja-JP" altLang="en-US" sz="1200" dirty="0">
                <a:latin typeface="+mn-ea"/>
              </a:rPr>
              <a:t>に</a:t>
            </a:r>
            <a:r>
              <a:rPr lang="ja-JP" altLang="en-US" sz="1200" dirty="0" smtClean="0">
                <a:latin typeface="+mn-ea"/>
              </a:rPr>
              <a:t>おける排出係数</a:t>
            </a:r>
            <a:endParaRPr lang="en-US" altLang="ja-JP" sz="1200" dirty="0" smtClean="0">
              <a:latin typeface="+mn-ea"/>
            </a:endParaRPr>
          </a:p>
        </p:txBody>
      </p:sp>
      <p:sp>
        <p:nvSpPr>
          <p:cNvPr id="15" name="テキスト ボックス 14"/>
          <p:cNvSpPr txBox="1"/>
          <p:nvPr/>
        </p:nvSpPr>
        <p:spPr>
          <a:xfrm>
            <a:off x="539552" y="2124145"/>
            <a:ext cx="4536000" cy="584775"/>
          </a:xfrm>
          <a:prstGeom prst="rect">
            <a:avLst/>
          </a:prstGeom>
          <a:noFill/>
        </p:spPr>
        <p:txBody>
          <a:bodyPr wrap="square" rtlCol="0">
            <a:spAutoFit/>
          </a:bodyPr>
          <a:lstStyle/>
          <a:p>
            <a:pPr algn="ctr"/>
            <a:r>
              <a:rPr lang="ja-JP" altLang="en-US" sz="1600" u="sng" dirty="0" smtClean="0">
                <a:latin typeface="+mn-ea"/>
              </a:rPr>
              <a:t>旅行速度</a:t>
            </a:r>
            <a:r>
              <a:rPr lang="en-US" altLang="ja-JP" sz="1600" u="sng" dirty="0" smtClean="0">
                <a:latin typeface="+mn-ea"/>
              </a:rPr>
              <a:t>40km/h</a:t>
            </a:r>
            <a:r>
              <a:rPr lang="ja-JP" altLang="en-US" sz="1600" u="sng" dirty="0" smtClean="0">
                <a:latin typeface="+mn-ea"/>
              </a:rPr>
              <a:t>における車種別排出係数</a:t>
            </a:r>
            <a:endParaRPr lang="en-US" altLang="ja-JP" sz="1600" u="sng" dirty="0" smtClean="0">
              <a:latin typeface="+mn-ea"/>
            </a:endParaRPr>
          </a:p>
          <a:p>
            <a:pPr algn="ctr"/>
            <a:r>
              <a:rPr lang="ja-JP" altLang="en-US" sz="1600" u="sng" dirty="0" smtClean="0">
                <a:latin typeface="+mn-ea"/>
              </a:rPr>
              <a:t>（乗用系、小型貨物系、大型貨物系の主な車種）</a:t>
            </a:r>
            <a:endParaRPr lang="en-US" altLang="ja-JP" sz="1600" u="sng" dirty="0" smtClean="0">
              <a:latin typeface="+mn-ea"/>
            </a:endParaRPr>
          </a:p>
        </p:txBody>
      </p:sp>
      <p:sp>
        <p:nvSpPr>
          <p:cNvPr id="21" name="テキスト ボックス 20"/>
          <p:cNvSpPr txBox="1"/>
          <p:nvPr/>
        </p:nvSpPr>
        <p:spPr>
          <a:xfrm>
            <a:off x="5364136" y="2204864"/>
            <a:ext cx="3779864" cy="584775"/>
          </a:xfrm>
          <a:prstGeom prst="rect">
            <a:avLst/>
          </a:prstGeom>
          <a:noFill/>
        </p:spPr>
        <p:txBody>
          <a:bodyPr wrap="square" rtlCol="0">
            <a:spAutoFit/>
          </a:bodyPr>
          <a:lstStyle/>
          <a:p>
            <a:pPr algn="ctr"/>
            <a:r>
              <a:rPr lang="ja-JP" altLang="en-US" sz="1600" u="sng" dirty="0" smtClean="0">
                <a:latin typeface="+mn-ea"/>
              </a:rPr>
              <a:t>１台の車が</a:t>
            </a:r>
            <a:r>
              <a:rPr lang="en-US" altLang="ja-JP" sz="1600" u="sng" dirty="0" smtClean="0">
                <a:latin typeface="+mn-ea"/>
              </a:rPr>
              <a:t>1km</a:t>
            </a:r>
            <a:r>
              <a:rPr lang="ja-JP" altLang="en-US" sz="1600" u="sng" dirty="0" smtClean="0">
                <a:latin typeface="+mn-ea"/>
              </a:rPr>
              <a:t>走行時に排出する</a:t>
            </a:r>
            <a:r>
              <a:rPr lang="en-US" altLang="ja-JP" sz="1600" u="sng" dirty="0" smtClean="0">
                <a:latin typeface="+mn-ea"/>
              </a:rPr>
              <a:t>PM</a:t>
            </a:r>
            <a:r>
              <a:rPr lang="ja-JP" altLang="en-US" sz="1600" u="sng" dirty="0" smtClean="0">
                <a:latin typeface="+mn-ea"/>
              </a:rPr>
              <a:t>量</a:t>
            </a:r>
            <a:endParaRPr lang="en-US" altLang="ja-JP" sz="1600" u="sng" dirty="0" smtClean="0">
              <a:latin typeface="+mn-ea"/>
            </a:endParaRPr>
          </a:p>
          <a:p>
            <a:pPr algn="ctr"/>
            <a:r>
              <a:rPr lang="ja-JP" altLang="en-US" sz="1600" u="sng" dirty="0" smtClean="0">
                <a:latin typeface="+mn-ea"/>
              </a:rPr>
              <a:t>（平成</a:t>
            </a:r>
            <a:r>
              <a:rPr lang="en-US" altLang="ja-JP" sz="1600" u="sng" dirty="0" smtClean="0">
                <a:latin typeface="+mn-ea"/>
              </a:rPr>
              <a:t>28</a:t>
            </a:r>
            <a:r>
              <a:rPr lang="ja-JP" altLang="en-US" sz="1600" u="sng" dirty="0" smtClean="0">
                <a:latin typeface="+mn-ea"/>
              </a:rPr>
              <a:t>年度）</a:t>
            </a:r>
            <a:endParaRPr lang="en-US" altLang="ja-JP" sz="1600" u="sng" dirty="0" smtClean="0">
              <a:latin typeface="+mn-ea"/>
            </a:endParaRPr>
          </a:p>
        </p:txBody>
      </p:sp>
      <p:sp>
        <p:nvSpPr>
          <p:cNvPr id="22" name="Text Box 5"/>
          <p:cNvSpPr txBox="1">
            <a:spLocks noChangeArrowheads="1"/>
          </p:cNvSpPr>
          <p:nvPr/>
        </p:nvSpPr>
        <p:spPr bwMode="auto">
          <a:xfrm>
            <a:off x="6324400" y="3837668"/>
            <a:ext cx="1674392" cy="2420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4295" tIns="8890" rIns="74295" bIns="889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ＭＳ ゴシック" pitchFamily="49" charset="-128"/>
                <a:ea typeface="ＭＳ ゴシック" pitchFamily="49" charset="-128"/>
                <a:cs typeface="ＭＳ Ｐゴシック" pitchFamily="50" charset="-128"/>
              </a:rPr>
              <a:t>（乗用車の</a:t>
            </a:r>
            <a:r>
              <a:rPr kumimoji="1" lang="en-US" altLang="ja-JP" sz="1400" b="0" i="0" u="none" strike="noStrike" cap="none" normalizeH="0" baseline="0" dirty="0" smtClean="0">
                <a:ln>
                  <a:noFill/>
                </a:ln>
                <a:solidFill>
                  <a:schemeClr val="tx1"/>
                </a:solidFill>
                <a:effectLst/>
                <a:latin typeface="ＭＳ ゴシック" pitchFamily="49" charset="-128"/>
                <a:ea typeface="ＭＳ ゴシック" pitchFamily="49" charset="-128"/>
                <a:cs typeface="ＭＳ Ｐゴシック" pitchFamily="50" charset="-128"/>
              </a:rPr>
              <a:t>2</a:t>
            </a:r>
            <a:r>
              <a:rPr kumimoji="1" lang="ja-JP" altLang="en-US" sz="1400" b="0" i="0" u="none" strike="noStrike" cap="none" normalizeH="0" baseline="0" dirty="0" smtClean="0">
                <a:ln>
                  <a:noFill/>
                </a:ln>
                <a:solidFill>
                  <a:schemeClr val="tx1"/>
                </a:solidFill>
                <a:effectLst/>
                <a:latin typeface="ＭＳ ゴシック" pitchFamily="49" charset="-128"/>
                <a:ea typeface="ＭＳ ゴシック" pitchFamily="49" charset="-128"/>
                <a:cs typeface="ＭＳ Ｐゴシック" pitchFamily="50" charset="-128"/>
              </a:rPr>
              <a:t>倍）</a:t>
            </a:r>
            <a:endParaRPr kumimoji="1" lang="ja-JP" altLang="ja-JP" sz="14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23" name="Text Box 6"/>
          <p:cNvSpPr txBox="1">
            <a:spLocks noChangeArrowheads="1"/>
          </p:cNvSpPr>
          <p:nvPr/>
        </p:nvSpPr>
        <p:spPr bwMode="auto">
          <a:xfrm>
            <a:off x="7236296" y="3444350"/>
            <a:ext cx="1741735" cy="2420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4295" tIns="8890" rIns="74295" bIns="8890" numCol="1" anchor="t" anchorCtr="0" compatLnSpc="1">
            <a:prstTxWarp prst="textNoShape">
              <a:avLst/>
            </a:prstTxWarp>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dirty="0" smtClean="0">
                <a:ln>
                  <a:noFill/>
                </a:ln>
                <a:effectLst/>
                <a:latin typeface="ＭＳ ゴシック" pitchFamily="49" charset="-128"/>
                <a:ea typeface="ＭＳ ゴシック" pitchFamily="49" charset="-128"/>
                <a:cs typeface="ＭＳ Ｐゴシック" pitchFamily="50" charset="-128"/>
              </a:rPr>
              <a:t>（乗用車の</a:t>
            </a:r>
            <a:r>
              <a:rPr kumimoji="1" lang="en-US" altLang="ja-JP" sz="1400" b="0" i="0" u="none" strike="noStrike" cap="none" normalizeH="0" baseline="0" dirty="0" smtClean="0">
                <a:ln>
                  <a:noFill/>
                </a:ln>
                <a:effectLst/>
                <a:latin typeface="ＭＳ ゴシック" pitchFamily="49" charset="-128"/>
                <a:ea typeface="ＭＳ ゴシック" pitchFamily="49" charset="-128"/>
                <a:cs typeface="ＭＳ Ｐゴシック" pitchFamily="50" charset="-128"/>
              </a:rPr>
              <a:t>4</a:t>
            </a:r>
            <a:r>
              <a:rPr kumimoji="1" lang="ja-JP" altLang="en-US" sz="1400" b="0" i="0" u="none" strike="noStrike" cap="none" normalizeH="0" baseline="0" dirty="0" smtClean="0">
                <a:ln>
                  <a:noFill/>
                </a:ln>
                <a:effectLst/>
                <a:latin typeface="ＭＳ ゴシック" pitchFamily="49" charset="-128"/>
                <a:ea typeface="ＭＳ ゴシック" pitchFamily="49" charset="-128"/>
                <a:cs typeface="ＭＳ Ｐゴシック" pitchFamily="50" charset="-128"/>
              </a:rPr>
              <a:t>倍）</a:t>
            </a:r>
            <a:endParaRPr kumimoji="1" lang="ja-JP" altLang="ja-JP" sz="1400" b="0" i="0" u="none" strike="noStrike" cap="none" normalizeH="0" baseline="0" dirty="0" smtClean="0">
              <a:ln>
                <a:noFill/>
              </a:ln>
              <a:effectLst/>
              <a:latin typeface="Arial" pitchFamily="34" charset="0"/>
              <a:ea typeface="ＭＳ Ｐゴシック" pitchFamily="50" charset="-128"/>
              <a:cs typeface="ＭＳ Ｐゴシック" pitchFamily="50" charset="-128"/>
            </a:endParaRPr>
          </a:p>
        </p:txBody>
      </p:sp>
    </p:spTree>
    <p:extLst>
      <p:ext uri="{BB962C8B-B14F-4D97-AF65-F5344CB8AC3E}">
        <p14:creationId xmlns:p14="http://schemas.microsoft.com/office/powerpoint/2010/main" val="2741449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 name="テキスト ボックス 2"/>
          <p:cNvSpPr txBox="1">
            <a:spLocks noChangeArrowheads="1"/>
          </p:cNvSpPr>
          <p:nvPr/>
        </p:nvSpPr>
        <p:spPr bwMode="auto">
          <a:xfrm>
            <a:off x="237693" y="2516517"/>
            <a:ext cx="1764000" cy="226800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600" b="0" i="0" u="none" strike="noStrike" cap="none" normalizeH="0" baseline="0" dirty="0" smtClean="0">
                <a:ln>
                  <a:noFill/>
                </a:ln>
                <a:solidFill>
                  <a:schemeClr val="tx1"/>
                </a:solidFill>
                <a:effectLst/>
                <a:latin typeface="+mn-ea"/>
                <a:cs typeface="Times New Roman" pitchFamily="18" charset="0"/>
              </a:rPr>
              <a:t>平成</a:t>
            </a:r>
            <a:r>
              <a:rPr kumimoji="1" lang="en-US" altLang="ja-JP" sz="1600" b="0" i="0" u="none" strike="noStrike" cap="none" normalizeH="0" baseline="0" dirty="0" smtClean="0">
                <a:ln>
                  <a:noFill/>
                </a:ln>
                <a:solidFill>
                  <a:schemeClr val="tx1"/>
                </a:solidFill>
                <a:effectLst/>
                <a:latin typeface="+mn-ea"/>
                <a:cs typeface="Times New Roman" pitchFamily="18" charset="0"/>
              </a:rPr>
              <a:t>27</a:t>
            </a:r>
            <a:r>
              <a:rPr kumimoji="1" lang="ja-JP" altLang="en-US" sz="1600" b="0" i="0" u="none" strike="noStrike" cap="none" normalizeH="0" baseline="0" dirty="0" smtClean="0">
                <a:ln>
                  <a:noFill/>
                </a:ln>
                <a:solidFill>
                  <a:schemeClr val="tx1"/>
                </a:solidFill>
                <a:effectLst/>
                <a:latin typeface="+mn-ea"/>
                <a:cs typeface="Times New Roman" pitchFamily="18" charset="0"/>
              </a:rPr>
              <a:t>年度</a:t>
            </a:r>
            <a:endParaRPr kumimoji="1" lang="en-US" altLang="ja-JP" sz="1600" b="0" i="0" u="none" strike="noStrike" cap="none" normalizeH="0" baseline="0" dirty="0" smtClean="0">
              <a:ln>
                <a:noFill/>
              </a:ln>
              <a:solidFill>
                <a:schemeClr val="tx1"/>
              </a:solidFill>
              <a:effectLst/>
              <a:latin typeface="+mn-ea"/>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600" b="0" i="0" u="none" strike="noStrike" cap="none" normalizeH="0" baseline="0" dirty="0" smtClean="0">
                <a:ln>
                  <a:noFill/>
                </a:ln>
                <a:solidFill>
                  <a:schemeClr val="tx1"/>
                </a:solidFill>
                <a:effectLst/>
                <a:latin typeface="+mn-ea"/>
                <a:cs typeface="Times New Roman" pitchFamily="18" charset="0"/>
              </a:rPr>
              <a:t>[</a:t>
            </a:r>
            <a:r>
              <a:rPr kumimoji="1" lang="ja-JP" altLang="en-US" sz="1600" b="0" i="0" u="none" strike="noStrike" cap="none" normalizeH="0" baseline="0" dirty="0" smtClean="0">
                <a:ln>
                  <a:noFill/>
                </a:ln>
                <a:solidFill>
                  <a:schemeClr val="tx1"/>
                </a:solidFill>
                <a:effectLst/>
                <a:latin typeface="+mn-ea"/>
                <a:cs typeface="Times New Roman" pitchFamily="18" charset="0"/>
              </a:rPr>
              <a:t>区間別</a:t>
            </a:r>
            <a:r>
              <a:rPr kumimoji="1" lang="en-US" altLang="ja-JP" sz="1600" b="0" i="0" u="none" strike="noStrike" cap="none" normalizeH="0" baseline="0" dirty="0" smtClean="0">
                <a:ln>
                  <a:noFill/>
                </a:ln>
                <a:solidFill>
                  <a:schemeClr val="tx1"/>
                </a:solidFill>
                <a:effectLst/>
                <a:latin typeface="+mn-ea"/>
                <a:cs typeface="Times New Roman" pitchFamily="18" charset="0"/>
              </a:rPr>
              <a:t>]</a:t>
            </a:r>
            <a:endParaRPr kumimoji="1" lang="en-US" altLang="ja-JP" sz="1600" b="0" i="0" u="none" strike="noStrike" cap="none" normalizeH="0" baseline="0" dirty="0" smtClean="0">
              <a:ln>
                <a:noFill/>
              </a:ln>
              <a:solidFill>
                <a:schemeClr val="tx1"/>
              </a:solidFill>
              <a:effectLst/>
              <a:latin typeface="+mn-ea"/>
              <a:cs typeface="ＭＳ Ｐゴシック"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pPr>
            <a:r>
              <a:rPr kumimoji="1" lang="en-US" altLang="ja-JP" sz="1600" b="0" i="0" u="none" strike="noStrike" cap="none" normalizeH="0" baseline="0" dirty="0" smtClean="0">
                <a:ln>
                  <a:noFill/>
                </a:ln>
                <a:solidFill>
                  <a:schemeClr val="tx1"/>
                </a:solidFill>
                <a:effectLst/>
                <a:latin typeface="+mn-ea"/>
                <a:cs typeface="Times New Roman" pitchFamily="18" charset="0"/>
              </a:rPr>
              <a:t>[</a:t>
            </a:r>
            <a:r>
              <a:rPr kumimoji="1" lang="ja-JP" altLang="en-US" sz="1600" b="0" i="0" u="none" strike="noStrike" cap="none" normalizeH="0" baseline="0" dirty="0" smtClean="0">
                <a:ln>
                  <a:noFill/>
                </a:ln>
                <a:solidFill>
                  <a:schemeClr val="tx1"/>
                </a:solidFill>
                <a:effectLst/>
                <a:latin typeface="+mn-ea"/>
                <a:cs typeface="Times New Roman" pitchFamily="18" charset="0"/>
              </a:rPr>
              <a:t>車種別］</a:t>
            </a:r>
            <a:endParaRPr kumimoji="1" lang="en-US" altLang="ja-JP" sz="1600" b="0" i="0" u="none" strike="noStrike" cap="none" normalizeH="0" baseline="0" dirty="0" smtClean="0">
              <a:ln>
                <a:noFill/>
              </a:ln>
              <a:solidFill>
                <a:schemeClr val="tx1"/>
              </a:solidFill>
              <a:effectLst/>
              <a:latin typeface="+mn-ea"/>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1" lang="ja-JP" altLang="en-US" sz="1600" b="0" i="0" u="none" strike="noStrike" cap="none" normalizeH="0" baseline="0" dirty="0" smtClean="0">
                <a:ln>
                  <a:noFill/>
                </a:ln>
                <a:solidFill>
                  <a:schemeClr val="tx1"/>
                </a:solidFill>
                <a:effectLst/>
                <a:latin typeface="+mn-ea"/>
                <a:cs typeface="Times New Roman" pitchFamily="18" charset="0"/>
              </a:rPr>
              <a:t>［平日休日別</a:t>
            </a:r>
            <a:r>
              <a:rPr kumimoji="1" lang="en-US" altLang="ja-JP" sz="1600" b="0" i="0" u="none" strike="noStrike" cap="none" normalizeH="0" baseline="0" dirty="0" smtClean="0">
                <a:ln>
                  <a:noFill/>
                </a:ln>
                <a:solidFill>
                  <a:schemeClr val="tx1"/>
                </a:solidFill>
                <a:effectLst/>
                <a:latin typeface="+mn-ea"/>
                <a:cs typeface="Times New Roman" pitchFamily="18" charset="0"/>
              </a:rPr>
              <a:t>]</a:t>
            </a:r>
            <a:endParaRPr kumimoji="1" lang="en-US" altLang="ja-JP" sz="1600" b="0" i="0" u="none" strike="noStrike" cap="none" normalizeH="0" baseline="0" dirty="0" smtClean="0">
              <a:ln>
                <a:noFill/>
              </a:ln>
              <a:solidFill>
                <a:schemeClr val="tx1"/>
              </a:solidFill>
              <a:effectLst/>
              <a:latin typeface="+mn-ea"/>
              <a:cs typeface="ＭＳ Ｐゴシック"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pPr>
            <a:r>
              <a:rPr kumimoji="1" lang="en-US" altLang="ja-JP" sz="1600" b="0" i="0" u="none" strike="noStrike" cap="none" normalizeH="0" baseline="0" dirty="0" smtClean="0">
                <a:ln>
                  <a:noFill/>
                </a:ln>
                <a:solidFill>
                  <a:schemeClr val="tx1"/>
                </a:solidFill>
                <a:effectLst/>
                <a:latin typeface="+mn-ea"/>
                <a:cs typeface="Times New Roman" pitchFamily="18" charset="0"/>
              </a:rPr>
              <a:t>[</a:t>
            </a:r>
            <a:r>
              <a:rPr lang="ja-JP" altLang="en-US" sz="1600" dirty="0" smtClean="0">
                <a:latin typeface="+mn-ea"/>
                <a:cs typeface="Times New Roman" pitchFamily="18" charset="0"/>
              </a:rPr>
              <a:t>時刻</a:t>
            </a:r>
            <a:r>
              <a:rPr kumimoji="1" lang="ja-JP" altLang="en-US" sz="1600" b="0" i="0" u="none" strike="noStrike" cap="none" normalizeH="0" baseline="0" dirty="0" smtClean="0">
                <a:ln>
                  <a:noFill/>
                </a:ln>
                <a:solidFill>
                  <a:schemeClr val="tx1"/>
                </a:solidFill>
                <a:effectLst/>
                <a:latin typeface="+mn-ea"/>
                <a:cs typeface="Times New Roman" pitchFamily="18" charset="0"/>
              </a:rPr>
              <a:t>別</a:t>
            </a:r>
            <a:r>
              <a:rPr kumimoji="1" lang="en-US" altLang="ja-JP" sz="1600" b="0" i="0" u="none" strike="noStrike" cap="none" normalizeH="0" baseline="0" dirty="0" smtClean="0">
                <a:ln>
                  <a:noFill/>
                </a:ln>
                <a:solidFill>
                  <a:schemeClr val="tx1"/>
                </a:solidFill>
                <a:effectLst/>
                <a:latin typeface="+mn-ea"/>
                <a:cs typeface="Times New Roman" pitchFamily="18" charset="0"/>
              </a:rPr>
              <a:t>]</a:t>
            </a:r>
            <a:endParaRPr kumimoji="1" lang="en-US" altLang="ja-JP" sz="1600" b="0" i="0" u="none" strike="noStrike" cap="none" normalizeH="0" baseline="0" dirty="0" smtClean="0">
              <a:ln>
                <a:noFill/>
              </a:ln>
              <a:solidFill>
                <a:schemeClr val="tx1"/>
              </a:solidFill>
              <a:effectLst/>
              <a:latin typeface="+mn-ea"/>
              <a:cs typeface="ＭＳ Ｐゴシック"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pPr>
            <a:r>
              <a:rPr kumimoji="1" lang="ja-JP" altLang="en-US" sz="1600" b="0" i="0" u="none" strike="noStrike" cap="none" normalizeH="0" baseline="0" dirty="0" smtClean="0">
                <a:ln>
                  <a:noFill/>
                </a:ln>
                <a:solidFill>
                  <a:schemeClr val="tx1"/>
                </a:solidFill>
                <a:effectLst/>
                <a:latin typeface="+mn-ea"/>
                <a:cs typeface="ＭＳ Ｐゴシック" pitchFamily="50" charset="-128"/>
              </a:rPr>
              <a:t>交通量</a:t>
            </a:r>
          </a:p>
        </p:txBody>
      </p:sp>
      <p:cxnSp>
        <p:nvCxnSpPr>
          <p:cNvPr id="6" name="直線コネクタ 5"/>
          <p:cNvCxnSpPr/>
          <p:nvPr/>
        </p:nvCxnSpPr>
        <p:spPr>
          <a:xfrm>
            <a:off x="323528" y="620688"/>
            <a:ext cx="8532440"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8" name="テキスト ボックス 7"/>
          <p:cNvSpPr txBox="1"/>
          <p:nvPr/>
        </p:nvSpPr>
        <p:spPr>
          <a:xfrm>
            <a:off x="1691680" y="116632"/>
            <a:ext cx="5724128" cy="461665"/>
          </a:xfrm>
          <a:prstGeom prst="rect">
            <a:avLst/>
          </a:prstGeom>
          <a:noFill/>
        </p:spPr>
        <p:txBody>
          <a:bodyPr wrap="square" rtlCol="0">
            <a:spAutoFit/>
          </a:bodyPr>
          <a:lstStyle/>
          <a:p>
            <a:pPr algn="ctr"/>
            <a:r>
              <a:rPr kumimoji="1" lang="ja-JP" altLang="en-US" sz="2400" dirty="0" smtClean="0">
                <a:latin typeface="+mn-ea"/>
              </a:rPr>
              <a:t>自動車走行量の算定方法</a:t>
            </a:r>
            <a:endParaRPr kumimoji="1" lang="ja-JP" altLang="en-US" sz="2400" dirty="0">
              <a:latin typeface="+mn-ea"/>
            </a:endParaRPr>
          </a:p>
        </p:txBody>
      </p:sp>
      <p:sp>
        <p:nvSpPr>
          <p:cNvPr id="2" name="スライド番号プレースホルダー 1"/>
          <p:cNvSpPr>
            <a:spLocks noGrp="1"/>
          </p:cNvSpPr>
          <p:nvPr>
            <p:ph type="sldNum" sz="quarter" idx="12"/>
          </p:nvPr>
        </p:nvSpPr>
        <p:spPr>
          <a:xfrm>
            <a:off x="11474932" y="8746045"/>
            <a:ext cx="370384" cy="365125"/>
          </a:xfrm>
        </p:spPr>
        <p:txBody>
          <a:bodyPr/>
          <a:lstStyle/>
          <a:p>
            <a:fld id="{DE2F8A21-8B7F-4E81-A1D6-B63D9660F4C6}" type="slidenum">
              <a:rPr kumimoji="1" lang="ja-JP" altLang="en-US" smtClean="0"/>
              <a:pPr/>
              <a:t>8</a:t>
            </a:fld>
            <a:endParaRPr kumimoji="1" lang="ja-JP" altLang="en-US"/>
          </a:p>
        </p:txBody>
      </p:sp>
      <p:pic>
        <p:nvPicPr>
          <p:cNvPr id="5122" name="Picture 2" descr="自動車走行"/>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148064" y="687232"/>
            <a:ext cx="2376000" cy="17802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AutoShape 8"/>
          <p:cNvSpPr>
            <a:spLocks noChangeArrowheads="1"/>
          </p:cNvSpPr>
          <p:nvPr/>
        </p:nvSpPr>
        <p:spPr bwMode="auto">
          <a:xfrm>
            <a:off x="260152" y="980728"/>
            <a:ext cx="4311848" cy="1152128"/>
          </a:xfrm>
          <a:prstGeom prst="rect">
            <a:avLst/>
          </a:prstGeom>
          <a:noFill/>
          <a:ln>
            <a:noFill/>
          </a:ln>
        </p:spPr>
        <p:txBody>
          <a:bodyPr vert="horz" wrap="square" lIns="9360" tIns="8890" rIns="9360" bIns="8890" numCol="1" anchor="t" anchorCtr="0" compatLnSpc="1">
            <a:prstTxWarp prst="textNoShape">
              <a:avLst/>
            </a:prstTxWarp>
          </a:bodyPr>
          <a:lstStyle/>
          <a:p>
            <a:pPr marL="6350" lvl="1" fontAlgn="base">
              <a:spcBef>
                <a:spcPct val="0"/>
              </a:spcBef>
              <a:spcAft>
                <a:spcPct val="0"/>
              </a:spcAft>
            </a:pPr>
            <a:r>
              <a:rPr kumimoji="1" lang="ja-JP" altLang="en-US" i="0" u="none" strike="noStrike" cap="none" normalizeH="0" baseline="0" dirty="0" smtClean="0">
                <a:ln>
                  <a:noFill/>
                </a:ln>
                <a:solidFill>
                  <a:schemeClr val="tx1"/>
                </a:solidFill>
                <a:effectLst/>
                <a:latin typeface="ＭＳ ゴシック" panose="020B0609070205080204" pitchFamily="49" charset="-128"/>
                <a:ea typeface="ＭＳ ゴシック" panose="020B0609070205080204" pitchFamily="49" charset="-128"/>
                <a:cs typeface="ＭＳ Ｐゴシック" pitchFamily="50" charset="-128"/>
              </a:rPr>
              <a:t>②自動車</a:t>
            </a:r>
            <a:r>
              <a:rPr lang="ja-JP" altLang="en-US" dirty="0">
                <a:latin typeface="ＭＳ ゴシック" panose="020B0609070205080204" pitchFamily="49" charset="-128"/>
                <a:ea typeface="ＭＳ ゴシック" panose="020B0609070205080204" pitchFamily="49" charset="-128"/>
                <a:cs typeface="ＭＳ Ｐゴシック" pitchFamily="50" charset="-128"/>
              </a:rPr>
              <a:t>走行量（台･ </a:t>
            </a:r>
            <a:r>
              <a:rPr lang="en-US" altLang="ja-JP" dirty="0">
                <a:latin typeface="ＭＳ ゴシック" panose="020B0609070205080204" pitchFamily="49" charset="-128"/>
                <a:ea typeface="ＭＳ ゴシック" panose="020B0609070205080204" pitchFamily="49" charset="-128"/>
                <a:cs typeface="ＭＳ Ｐゴシック" pitchFamily="50" charset="-128"/>
              </a:rPr>
              <a:t>km</a:t>
            </a:r>
            <a:r>
              <a:rPr lang="ja-JP" altLang="en-US" dirty="0">
                <a:latin typeface="ＭＳ ゴシック" panose="020B0609070205080204" pitchFamily="49" charset="-128"/>
                <a:ea typeface="ＭＳ ゴシック" panose="020B0609070205080204" pitchFamily="49" charset="-128"/>
                <a:cs typeface="ＭＳ Ｐゴシック" pitchFamily="50" charset="-128"/>
              </a:rPr>
              <a:t>）</a:t>
            </a:r>
            <a:endParaRPr kumimoji="1" lang="en-US" altLang="ja-JP" i="0" u="none" strike="noStrike" cap="none" normalizeH="0" baseline="0" dirty="0" smtClean="0">
              <a:ln>
                <a:noFill/>
              </a:ln>
              <a:solidFill>
                <a:schemeClr val="tx1"/>
              </a:solidFill>
              <a:effectLst/>
              <a:latin typeface="ＭＳ ゴシック" panose="020B0609070205080204" pitchFamily="49" charset="-128"/>
              <a:ea typeface="ＭＳ ゴシック" panose="020B0609070205080204" pitchFamily="49" charset="-128"/>
              <a:cs typeface="ＭＳ Ｐゴシック" pitchFamily="50" charset="-128"/>
            </a:endParaRPr>
          </a:p>
          <a:p>
            <a:pPr marL="252000" lvl="1" fontAlgn="base">
              <a:spcBef>
                <a:spcPts val="600"/>
              </a:spcBef>
              <a:spcAft>
                <a:spcPct val="0"/>
              </a:spcAft>
            </a:pPr>
            <a:r>
              <a:rPr lang="ja-JP" altLang="en-US" dirty="0" smtClean="0">
                <a:latin typeface="ＭＳ ゴシック" panose="020B0609070205080204" pitchFamily="49" charset="-128"/>
                <a:ea typeface="ＭＳ ゴシック" panose="020B0609070205080204" pitchFamily="49" charset="-128"/>
                <a:cs typeface="ＭＳ Ｐゴシック" pitchFamily="50" charset="-128"/>
              </a:rPr>
              <a:t>何台の自動車が何</a:t>
            </a:r>
            <a:r>
              <a:rPr lang="en-US" altLang="ja-JP" dirty="0" smtClean="0">
                <a:latin typeface="ＭＳ ゴシック" panose="020B0609070205080204" pitchFamily="49" charset="-128"/>
                <a:ea typeface="ＭＳ ゴシック" panose="020B0609070205080204" pitchFamily="49" charset="-128"/>
                <a:cs typeface="ＭＳ Ｐゴシック" pitchFamily="50" charset="-128"/>
              </a:rPr>
              <a:t>km</a:t>
            </a:r>
            <a:r>
              <a:rPr lang="ja-JP" altLang="en-US" dirty="0" smtClean="0">
                <a:latin typeface="ＭＳ ゴシック" panose="020B0609070205080204" pitchFamily="49" charset="-128"/>
                <a:ea typeface="ＭＳ ゴシック" panose="020B0609070205080204" pitchFamily="49" charset="-128"/>
                <a:cs typeface="ＭＳ Ｐゴシック" pitchFamily="50" charset="-128"/>
              </a:rPr>
              <a:t>走ったか</a:t>
            </a:r>
            <a:endParaRPr lang="en-US" altLang="ja-JP" dirty="0">
              <a:latin typeface="ＭＳ ゴシック" panose="020B0609070205080204" pitchFamily="49" charset="-128"/>
              <a:ea typeface="ＭＳ ゴシック" panose="020B0609070205080204" pitchFamily="49" charset="-128"/>
              <a:cs typeface="ＭＳ Ｐゴシック" pitchFamily="50" charset="-128"/>
            </a:endParaRPr>
          </a:p>
          <a:p>
            <a:pPr marL="88900" lvl="1" fontAlgn="base">
              <a:spcBef>
                <a:spcPts val="600"/>
              </a:spcBef>
              <a:spcAft>
                <a:spcPct val="0"/>
              </a:spcAft>
            </a:pPr>
            <a:r>
              <a:rPr lang="ja-JP" altLang="en-US" dirty="0" smtClean="0">
                <a:latin typeface="ＭＳ ゴシック" panose="020B0609070205080204" pitchFamily="49" charset="-128"/>
                <a:ea typeface="ＭＳ ゴシック" panose="020B0609070205080204" pitchFamily="49" charset="-128"/>
                <a:cs typeface="ＭＳ Ｐゴシック" pitchFamily="50" charset="-128"/>
              </a:rPr>
              <a:t>（</a:t>
            </a:r>
            <a:r>
              <a:rPr lang="ja-JP" altLang="en-US" dirty="0">
                <a:latin typeface="ＭＳ ゴシック" panose="020B0609070205080204" pitchFamily="49" charset="-128"/>
                <a:ea typeface="ＭＳ ゴシック" panose="020B0609070205080204" pitchFamily="49" charset="-128"/>
                <a:cs typeface="ＭＳ Ｐゴシック" pitchFamily="50" charset="-128"/>
              </a:rPr>
              <a:t>区間別交通量</a:t>
            </a:r>
            <a:r>
              <a:rPr lang="en-US" altLang="ja-JP" dirty="0">
                <a:latin typeface="ＭＳ ゴシック" panose="020B0609070205080204" pitchFamily="49" charset="-128"/>
                <a:ea typeface="ＭＳ ゴシック" panose="020B0609070205080204" pitchFamily="49" charset="-128"/>
                <a:cs typeface="ＭＳ Ｐゴシック" pitchFamily="50" charset="-128"/>
              </a:rPr>
              <a:t>×</a:t>
            </a:r>
            <a:r>
              <a:rPr lang="ja-JP" altLang="en-US" dirty="0">
                <a:latin typeface="ＭＳ ゴシック" panose="020B0609070205080204" pitchFamily="49" charset="-128"/>
                <a:ea typeface="ＭＳ ゴシック" panose="020B0609070205080204" pitchFamily="49" charset="-128"/>
                <a:cs typeface="ＭＳ Ｐゴシック" pitchFamily="50" charset="-128"/>
              </a:rPr>
              <a:t>区間別道路</a:t>
            </a:r>
            <a:r>
              <a:rPr lang="ja-JP" altLang="en-US" dirty="0" smtClean="0">
                <a:latin typeface="ＭＳ ゴシック" panose="020B0609070205080204" pitchFamily="49" charset="-128"/>
                <a:ea typeface="ＭＳ ゴシック" panose="020B0609070205080204" pitchFamily="49" charset="-128"/>
                <a:cs typeface="ＭＳ Ｐゴシック" pitchFamily="50" charset="-128"/>
              </a:rPr>
              <a:t>延長）</a:t>
            </a:r>
            <a:endParaRPr lang="en-US" altLang="ja-JP" dirty="0" smtClean="0">
              <a:latin typeface="ＭＳ ゴシック" panose="020B0609070205080204" pitchFamily="49" charset="-128"/>
              <a:ea typeface="ＭＳ ゴシック" panose="020B0609070205080204" pitchFamily="49" charset="-128"/>
              <a:cs typeface="ＭＳ Ｐゴシック" pitchFamily="50" charset="-128"/>
            </a:endParaRPr>
          </a:p>
        </p:txBody>
      </p:sp>
      <p:sp>
        <p:nvSpPr>
          <p:cNvPr id="32" name="Rectangle 13"/>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sp>
        <p:nvSpPr>
          <p:cNvPr id="33" name="Rectangle 21"/>
          <p:cNvSpPr>
            <a:spLocks noChangeArrowheads="1"/>
          </p:cNvSpPr>
          <p:nvPr/>
        </p:nvSpPr>
        <p:spPr bwMode="auto">
          <a:xfrm>
            <a:off x="27940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41" name="スライド番号プレースホルダー 1"/>
          <p:cNvSpPr txBox="1">
            <a:spLocks/>
          </p:cNvSpPr>
          <p:nvPr/>
        </p:nvSpPr>
        <p:spPr>
          <a:xfrm>
            <a:off x="8738120" y="6448251"/>
            <a:ext cx="370384"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DE2F8A21-8B7F-4E81-A1D6-B63D9660F4C6}" type="slidenum">
              <a:rPr lang="ja-JP" altLang="en-US" smtClean="0"/>
              <a:pPr/>
              <a:t>8</a:t>
            </a:fld>
            <a:endParaRPr lang="ja-JP" altLang="en-US" dirty="0"/>
          </a:p>
        </p:txBody>
      </p:sp>
      <p:sp>
        <p:nvSpPr>
          <p:cNvPr id="39" name="テキスト ボックス 2"/>
          <p:cNvSpPr txBox="1">
            <a:spLocks noChangeArrowheads="1"/>
          </p:cNvSpPr>
          <p:nvPr/>
        </p:nvSpPr>
        <p:spPr bwMode="auto">
          <a:xfrm>
            <a:off x="327165" y="4149080"/>
            <a:ext cx="1584000" cy="523220"/>
          </a:xfrm>
          <a:prstGeom prst="rect">
            <a:avLst/>
          </a:prstGeom>
          <a:solidFill>
            <a:srgbClr val="FFFFFF"/>
          </a:solidFill>
          <a:ln w="9525" cap="rnd">
            <a:solidFill>
              <a:srgbClr val="000000"/>
            </a:solidFill>
            <a:prstDash val="sysDot"/>
            <a:miter lim="800000"/>
            <a:headEnd/>
            <a:tailEnd/>
          </a:ln>
        </p:spPr>
        <p:txBody>
          <a:bodyPr rot="0" vert="horz" wrap="square" lIns="91440" tIns="45720" rIns="91440" bIns="45720" anchor="t" anchorCtr="0" upright="1">
            <a:spAutoFit/>
          </a:bodyPr>
          <a:lstStyle/>
          <a:p>
            <a:pPr>
              <a:spcAft>
                <a:spcPts val="0"/>
              </a:spcAft>
            </a:pPr>
            <a:r>
              <a:rPr lang="ja-JP" sz="1400" kern="100" dirty="0" smtClean="0">
                <a:effectLst/>
                <a:latin typeface="+mn-ea"/>
                <a:cs typeface="Times New Roman"/>
              </a:rPr>
              <a:t>平成</a:t>
            </a:r>
            <a:r>
              <a:rPr lang="en-US" altLang="ja-JP" sz="1400" kern="100" dirty="0" smtClean="0">
                <a:effectLst/>
                <a:latin typeface="+mn-ea"/>
                <a:cs typeface="Times New Roman"/>
              </a:rPr>
              <a:t>27</a:t>
            </a:r>
            <a:r>
              <a:rPr lang="ja-JP" sz="1400" kern="100" dirty="0" smtClean="0">
                <a:effectLst/>
                <a:latin typeface="+mn-ea"/>
                <a:cs typeface="Times New Roman"/>
              </a:rPr>
              <a:t>年度</a:t>
            </a:r>
            <a:endParaRPr lang="ja-JP" sz="1400" kern="100" dirty="0">
              <a:effectLst/>
              <a:latin typeface="+mn-ea"/>
              <a:cs typeface="Times New Roman"/>
            </a:endParaRPr>
          </a:p>
          <a:p>
            <a:pPr>
              <a:spcAft>
                <a:spcPts val="0"/>
              </a:spcAft>
            </a:pPr>
            <a:r>
              <a:rPr lang="ja-JP" sz="1400" kern="100" dirty="0">
                <a:effectLst/>
                <a:latin typeface="+mn-ea"/>
                <a:cs typeface="Times New Roman"/>
              </a:rPr>
              <a:t>道路交通センサス</a:t>
            </a:r>
          </a:p>
        </p:txBody>
      </p:sp>
      <p:sp>
        <p:nvSpPr>
          <p:cNvPr id="44" name="AutoShape 76"/>
          <p:cNvSpPr>
            <a:spLocks noChangeArrowheads="1"/>
          </p:cNvSpPr>
          <p:nvPr/>
        </p:nvSpPr>
        <p:spPr bwMode="auto">
          <a:xfrm>
            <a:off x="179720" y="4869160"/>
            <a:ext cx="1872000" cy="728764"/>
          </a:xfrm>
          <a:prstGeom prst="wedgeRoundRectCallout">
            <a:avLst>
              <a:gd name="adj1" fmla="val -16286"/>
              <a:gd name="adj2" fmla="val -88936"/>
              <a:gd name="adj3" fmla="val 16667"/>
            </a:avLst>
          </a:prstGeom>
          <a:solidFill>
            <a:srgbClr val="FFFFFF"/>
          </a:solidFill>
          <a:ln w="6350" cap="rnd" algn="ctr">
            <a:solidFill>
              <a:srgbClr val="000000"/>
            </a:solidFill>
            <a:prstDash val="sysDot"/>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5040" tIns="6120" rIns="5040" bIns="6120" anchor="t" anchorCtr="0" upright="1">
            <a:spAutoFit/>
          </a:bodyPr>
          <a:lstStyle/>
          <a:p>
            <a:pPr algn="just">
              <a:spcAft>
                <a:spcPts val="0"/>
              </a:spcAft>
            </a:pPr>
            <a:r>
              <a:rPr lang="ja-JP" sz="1400" kern="100" dirty="0">
                <a:effectLst/>
                <a:latin typeface="+mn-ea"/>
                <a:cs typeface="Times New Roman"/>
              </a:rPr>
              <a:t>・基本調査区間</a:t>
            </a:r>
          </a:p>
          <a:p>
            <a:pPr indent="114300" algn="just">
              <a:spcAft>
                <a:spcPts val="0"/>
              </a:spcAft>
            </a:pPr>
            <a:r>
              <a:rPr lang="ja-JP" altLang="en-US" sz="1400" kern="100" dirty="0">
                <a:latin typeface="+mn-ea"/>
                <a:cs typeface="Times New Roman"/>
              </a:rPr>
              <a:t> </a:t>
            </a:r>
            <a:r>
              <a:rPr lang="ja-JP" sz="1400" kern="100" dirty="0" smtClean="0">
                <a:effectLst/>
                <a:latin typeface="+mn-ea"/>
                <a:cs typeface="Times New Roman"/>
              </a:rPr>
              <a:t>約</a:t>
            </a:r>
            <a:r>
              <a:rPr lang="en-US" altLang="ja-JP" sz="1400" kern="100" dirty="0" smtClean="0">
                <a:effectLst/>
                <a:latin typeface="+mn-ea"/>
                <a:cs typeface="Times New Roman"/>
              </a:rPr>
              <a:t>3</a:t>
            </a:r>
            <a:r>
              <a:rPr lang="en-US" sz="1400" kern="100" dirty="0" smtClean="0">
                <a:effectLst/>
                <a:latin typeface="+mn-ea"/>
                <a:cs typeface="Times New Roman"/>
              </a:rPr>
              <a:t>,</a:t>
            </a:r>
            <a:r>
              <a:rPr lang="en-US" altLang="ja-JP" sz="1400" kern="100" dirty="0" smtClean="0">
                <a:effectLst/>
                <a:latin typeface="+mn-ea"/>
                <a:cs typeface="Times New Roman"/>
              </a:rPr>
              <a:t>200</a:t>
            </a:r>
            <a:r>
              <a:rPr lang="ja-JP" sz="1400" kern="100" dirty="0" smtClean="0">
                <a:effectLst/>
                <a:latin typeface="+mn-ea"/>
                <a:cs typeface="Times New Roman"/>
              </a:rPr>
              <a:t>区間</a:t>
            </a:r>
            <a:r>
              <a:rPr lang="ja-JP" sz="1400" kern="100" dirty="0">
                <a:effectLst/>
                <a:latin typeface="+mn-ea"/>
                <a:cs typeface="Times New Roman"/>
              </a:rPr>
              <a:t>収録</a:t>
            </a:r>
          </a:p>
          <a:p>
            <a:pPr algn="just">
              <a:spcAft>
                <a:spcPts val="0"/>
              </a:spcAft>
            </a:pPr>
            <a:r>
              <a:rPr lang="ja-JP" sz="1400" kern="100" dirty="0" smtClean="0">
                <a:effectLst/>
                <a:latin typeface="+mn-ea"/>
                <a:cs typeface="Times New Roman"/>
              </a:rPr>
              <a:t>・</a:t>
            </a:r>
            <a:r>
              <a:rPr lang="en-US" altLang="ja-JP" sz="1400" kern="100" dirty="0" smtClean="0">
                <a:effectLst/>
                <a:latin typeface="+mn-ea"/>
                <a:cs typeface="Times New Roman"/>
              </a:rPr>
              <a:t>5</a:t>
            </a:r>
            <a:r>
              <a:rPr lang="ja-JP" sz="1400" kern="100" dirty="0" smtClean="0">
                <a:effectLst/>
                <a:latin typeface="+mn-ea"/>
                <a:cs typeface="Times New Roman"/>
              </a:rPr>
              <a:t>年に</a:t>
            </a:r>
            <a:r>
              <a:rPr lang="en-US" altLang="ja-JP" sz="1400" kern="100" dirty="0" smtClean="0">
                <a:effectLst/>
                <a:latin typeface="+mn-ea"/>
                <a:cs typeface="Times New Roman"/>
              </a:rPr>
              <a:t>1</a:t>
            </a:r>
            <a:r>
              <a:rPr lang="ja-JP" sz="1400" kern="100" dirty="0" smtClean="0">
                <a:effectLst/>
                <a:latin typeface="+mn-ea"/>
                <a:cs typeface="Times New Roman"/>
              </a:rPr>
              <a:t>回</a:t>
            </a:r>
            <a:r>
              <a:rPr lang="ja-JP" sz="1400" kern="100" dirty="0">
                <a:effectLst/>
                <a:latin typeface="+mn-ea"/>
                <a:cs typeface="Times New Roman"/>
              </a:rPr>
              <a:t>程度調査</a:t>
            </a:r>
          </a:p>
        </p:txBody>
      </p:sp>
      <p:sp>
        <p:nvSpPr>
          <p:cNvPr id="47" name="テキスト ボックス 2"/>
          <p:cNvSpPr txBox="1">
            <a:spLocks noChangeArrowheads="1"/>
          </p:cNvSpPr>
          <p:nvPr/>
        </p:nvSpPr>
        <p:spPr bwMode="auto">
          <a:xfrm>
            <a:off x="5868144" y="4058942"/>
            <a:ext cx="1440160" cy="504000"/>
          </a:xfrm>
          <a:prstGeom prst="rect">
            <a:avLst/>
          </a:prstGeom>
          <a:solidFill>
            <a:schemeClr val="bg1"/>
          </a:solidFill>
          <a:ln w="9525">
            <a:solidFill>
              <a:srgbClr val="000000"/>
            </a:solidFill>
            <a:miter lim="800000"/>
            <a:headEnd/>
            <a:tailEnd/>
          </a:ln>
          <a:extLst/>
        </p:spPr>
        <p:txBody>
          <a:bodyPr rot="0" vert="horz" wrap="square" lIns="91440" tIns="45720" rIns="91440" bIns="45720" anchor="ctr" anchorCtr="0" upright="1">
            <a:noAutofit/>
          </a:bodyPr>
          <a:lstStyle/>
          <a:p>
            <a:pPr algn="ctr">
              <a:spcAft>
                <a:spcPts val="0"/>
              </a:spcAft>
            </a:pPr>
            <a:r>
              <a:rPr lang="ja-JP" altLang="en-US" sz="1400" kern="100" dirty="0" smtClean="0">
                <a:latin typeface="+mn-ea"/>
                <a:cs typeface="Times New Roman"/>
              </a:rPr>
              <a:t>区間別道路延長</a:t>
            </a:r>
            <a:endParaRPr lang="ja-JP" sz="1400" kern="100" dirty="0">
              <a:effectLst/>
              <a:latin typeface="+mn-ea"/>
              <a:cs typeface="Times New Roman"/>
            </a:endParaRPr>
          </a:p>
        </p:txBody>
      </p:sp>
      <p:cxnSp>
        <p:nvCxnSpPr>
          <p:cNvPr id="53" name="直線矢印コネクタ 52"/>
          <p:cNvCxnSpPr/>
          <p:nvPr/>
        </p:nvCxnSpPr>
        <p:spPr>
          <a:xfrm>
            <a:off x="2014324" y="3598430"/>
            <a:ext cx="5544000" cy="0"/>
          </a:xfrm>
          <a:prstGeom prst="straightConnector1">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54" name="AutoShape 3"/>
          <p:cNvSpPr>
            <a:spLocks noChangeShapeType="1"/>
          </p:cNvSpPr>
          <p:nvPr/>
        </p:nvSpPr>
        <p:spPr bwMode="auto">
          <a:xfrm flipV="1">
            <a:off x="3063853" y="3598430"/>
            <a:ext cx="0" cy="504000"/>
          </a:xfrm>
          <a:prstGeom prst="straightConnector1">
            <a:avLst/>
          </a:prstGeom>
          <a:noFill/>
          <a:ln w="9525">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28398" dir="3806097" algn="ctr" rotWithShape="0">
                    <a:srgbClr val="7F7F7F">
                      <a:alpha val="50000"/>
                    </a:srgbClr>
                  </a:outerShdw>
                </a:effectLst>
              </a14:hiddenEffects>
            </a:ext>
          </a:extLst>
        </p:spPr>
        <p:txBody>
          <a:bodyPr vert="horz" wrap="square" lIns="91440" tIns="45720" rIns="91440" bIns="45720" numCol="1" anchor="t" anchorCtr="0" compatLnSpc="1">
            <a:prstTxWarp prst="textNoShape">
              <a:avLst/>
            </a:prstTxWarp>
          </a:bodyPr>
          <a:lstStyle/>
          <a:p>
            <a:endParaRPr lang="ja-JP" altLang="en-US" sz="1400"/>
          </a:p>
        </p:txBody>
      </p:sp>
      <p:sp>
        <p:nvSpPr>
          <p:cNvPr id="48" name="テキスト ボックス 2"/>
          <p:cNvSpPr txBox="1">
            <a:spLocks noChangeArrowheads="1"/>
          </p:cNvSpPr>
          <p:nvPr/>
        </p:nvSpPr>
        <p:spPr bwMode="auto">
          <a:xfrm>
            <a:off x="4283968" y="2501280"/>
            <a:ext cx="1440000" cy="2268000"/>
          </a:xfrm>
          <a:prstGeom prst="rect">
            <a:avLst/>
          </a:prstGeom>
          <a:solidFill>
            <a:srgbClr val="FFFFFF"/>
          </a:solidFill>
          <a:ln w="9525" cap="rnd">
            <a:solidFill>
              <a:srgbClr val="000000"/>
            </a:solidFill>
            <a:prstDash val="solid"/>
            <a:miter lim="800000"/>
            <a:headEnd/>
            <a:tailEnd/>
          </a:ln>
        </p:spPr>
        <p:txBody>
          <a:bodyPr rot="0" vert="horz" wrap="square" lIns="91440" tIns="45720" rIns="91440" bIns="45720" anchor="t" anchorCtr="0" upright="1">
            <a:noAutofit/>
          </a:bodyPr>
          <a:lstStyle/>
          <a:p>
            <a:pPr>
              <a:spcAft>
                <a:spcPts val="0"/>
              </a:spcAft>
            </a:pPr>
            <a:r>
              <a:rPr lang="ja-JP" sz="1600" kern="100" dirty="0" smtClean="0">
                <a:effectLst/>
                <a:latin typeface="+mn-ea"/>
                <a:cs typeface="Times New Roman"/>
              </a:rPr>
              <a:t>平成</a:t>
            </a:r>
            <a:r>
              <a:rPr lang="en-US" altLang="ja-JP" sz="1600" kern="100" dirty="0" smtClean="0">
                <a:latin typeface="+mn-ea"/>
                <a:cs typeface="Times New Roman"/>
              </a:rPr>
              <a:t>28</a:t>
            </a:r>
            <a:r>
              <a:rPr lang="ja-JP" sz="1600" kern="100" dirty="0" smtClean="0">
                <a:effectLst/>
                <a:latin typeface="+mn-ea"/>
                <a:cs typeface="Times New Roman"/>
              </a:rPr>
              <a:t>年度</a:t>
            </a:r>
            <a:endParaRPr lang="en-US" altLang="ja-JP" sz="1600" kern="100" dirty="0" smtClean="0">
              <a:effectLst/>
              <a:latin typeface="+mn-ea"/>
              <a:cs typeface="Times New Roman"/>
            </a:endParaRPr>
          </a:p>
          <a:p>
            <a:pPr lvl="0" fontAlgn="base">
              <a:spcBef>
                <a:spcPct val="0"/>
              </a:spcBef>
              <a:spcAft>
                <a:spcPct val="0"/>
              </a:spcAft>
            </a:pPr>
            <a:r>
              <a:rPr lang="en-US" altLang="ja-JP" sz="1600" dirty="0">
                <a:latin typeface="+mn-ea"/>
                <a:cs typeface="Times New Roman" pitchFamily="18" charset="0"/>
              </a:rPr>
              <a:t>[</a:t>
            </a:r>
            <a:r>
              <a:rPr lang="ja-JP" altLang="en-US" sz="1600" dirty="0">
                <a:latin typeface="+mn-ea"/>
                <a:cs typeface="Times New Roman" pitchFamily="18" charset="0"/>
              </a:rPr>
              <a:t>区間別</a:t>
            </a:r>
            <a:r>
              <a:rPr lang="en-US" altLang="ja-JP" sz="1600" dirty="0">
                <a:latin typeface="+mn-ea"/>
                <a:cs typeface="Times New Roman" pitchFamily="18" charset="0"/>
              </a:rPr>
              <a:t>]</a:t>
            </a:r>
            <a:endParaRPr lang="en-US" altLang="ja-JP" sz="1600" dirty="0">
              <a:latin typeface="+mn-ea"/>
              <a:cs typeface="ＭＳ Ｐゴシック" pitchFamily="50" charset="-128"/>
            </a:endParaRPr>
          </a:p>
          <a:p>
            <a:pPr lvl="0" eaLnBrk="0" fontAlgn="base" hangingPunct="0">
              <a:spcBef>
                <a:spcPct val="0"/>
              </a:spcBef>
              <a:spcAft>
                <a:spcPct val="0"/>
              </a:spcAft>
            </a:pPr>
            <a:r>
              <a:rPr lang="en-US" altLang="ja-JP" sz="1600" dirty="0">
                <a:latin typeface="+mn-ea"/>
                <a:cs typeface="Times New Roman" pitchFamily="18" charset="0"/>
              </a:rPr>
              <a:t>[8</a:t>
            </a:r>
            <a:r>
              <a:rPr lang="ja-JP" altLang="en-US" sz="1600" dirty="0">
                <a:latin typeface="+mn-ea"/>
                <a:cs typeface="Times New Roman" pitchFamily="18" charset="0"/>
              </a:rPr>
              <a:t>車種別］</a:t>
            </a:r>
            <a:endParaRPr lang="en-US" altLang="ja-JP" sz="1600" dirty="0">
              <a:latin typeface="+mn-ea"/>
              <a:cs typeface="Times New Roman" pitchFamily="18" charset="0"/>
            </a:endParaRPr>
          </a:p>
          <a:p>
            <a:pPr lvl="0" eaLnBrk="0" fontAlgn="base" hangingPunct="0">
              <a:spcBef>
                <a:spcPct val="0"/>
              </a:spcBef>
              <a:spcAft>
                <a:spcPct val="0"/>
              </a:spcAft>
            </a:pPr>
            <a:r>
              <a:rPr lang="ja-JP" altLang="en-US" sz="1600" dirty="0">
                <a:latin typeface="+mn-ea"/>
                <a:cs typeface="Times New Roman" pitchFamily="18" charset="0"/>
              </a:rPr>
              <a:t>［平日休日別</a:t>
            </a:r>
            <a:r>
              <a:rPr lang="en-US" altLang="ja-JP" sz="1600" dirty="0">
                <a:latin typeface="+mn-ea"/>
                <a:cs typeface="Times New Roman" pitchFamily="18" charset="0"/>
              </a:rPr>
              <a:t>]</a:t>
            </a:r>
            <a:endParaRPr lang="en-US" altLang="ja-JP" sz="1600" dirty="0">
              <a:latin typeface="+mn-ea"/>
              <a:cs typeface="ＭＳ Ｐゴシック" pitchFamily="50" charset="-128"/>
            </a:endParaRPr>
          </a:p>
          <a:p>
            <a:pPr lvl="0" eaLnBrk="0" fontAlgn="base" hangingPunct="0">
              <a:spcBef>
                <a:spcPct val="0"/>
              </a:spcBef>
              <a:spcAft>
                <a:spcPct val="0"/>
              </a:spcAft>
            </a:pPr>
            <a:r>
              <a:rPr lang="en-US" altLang="ja-JP" sz="1600" dirty="0">
                <a:latin typeface="+mn-ea"/>
                <a:cs typeface="Times New Roman" pitchFamily="18" charset="0"/>
              </a:rPr>
              <a:t>[</a:t>
            </a:r>
            <a:r>
              <a:rPr lang="ja-JP" altLang="en-US" sz="1600" dirty="0">
                <a:latin typeface="+mn-ea"/>
                <a:cs typeface="Times New Roman" pitchFamily="18" charset="0"/>
              </a:rPr>
              <a:t>時刻別</a:t>
            </a:r>
            <a:r>
              <a:rPr lang="en-US" altLang="ja-JP" sz="1600" dirty="0">
                <a:latin typeface="+mn-ea"/>
                <a:cs typeface="Times New Roman" pitchFamily="18" charset="0"/>
              </a:rPr>
              <a:t>]</a:t>
            </a:r>
            <a:endParaRPr lang="en-US" altLang="ja-JP" sz="1600" dirty="0">
              <a:latin typeface="+mn-ea"/>
              <a:cs typeface="ＭＳ Ｐゴシック" pitchFamily="50" charset="-128"/>
            </a:endParaRPr>
          </a:p>
          <a:p>
            <a:pPr>
              <a:spcAft>
                <a:spcPts val="0"/>
              </a:spcAft>
            </a:pPr>
            <a:r>
              <a:rPr lang="ja-JP" sz="1600" kern="100" dirty="0" smtClean="0">
                <a:effectLst/>
                <a:latin typeface="+mn-ea"/>
                <a:cs typeface="Times New Roman"/>
              </a:rPr>
              <a:t>交通量</a:t>
            </a:r>
            <a:endParaRPr lang="ja-JP" sz="1600" kern="100" dirty="0">
              <a:effectLst/>
              <a:latin typeface="+mn-ea"/>
              <a:cs typeface="Times New Roman"/>
            </a:endParaRPr>
          </a:p>
        </p:txBody>
      </p:sp>
      <p:sp>
        <p:nvSpPr>
          <p:cNvPr id="55" name="AutoShape 3"/>
          <p:cNvSpPr>
            <a:spLocks noChangeShapeType="1"/>
          </p:cNvSpPr>
          <p:nvPr/>
        </p:nvSpPr>
        <p:spPr bwMode="auto">
          <a:xfrm flipV="1">
            <a:off x="6588224" y="3598430"/>
            <a:ext cx="0" cy="504000"/>
          </a:xfrm>
          <a:prstGeom prst="straightConnector1">
            <a:avLst/>
          </a:prstGeom>
          <a:noFill/>
          <a:ln w="9525">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28398" dir="3806097" algn="ctr" rotWithShape="0">
                    <a:srgbClr val="7F7F7F">
                      <a:alpha val="50000"/>
                    </a:srgbClr>
                  </a:outerShdw>
                </a:effectLst>
              </a14:hiddenEffects>
            </a:ext>
          </a:extLst>
        </p:spPr>
        <p:txBody>
          <a:bodyPr vert="horz" wrap="square" lIns="91440" tIns="45720" rIns="91440" bIns="45720" numCol="1" anchor="t" anchorCtr="0" compatLnSpc="1">
            <a:prstTxWarp prst="textNoShape">
              <a:avLst/>
            </a:prstTxWarp>
          </a:bodyPr>
          <a:lstStyle/>
          <a:p>
            <a:endParaRPr lang="ja-JP" altLang="en-US" sz="1400"/>
          </a:p>
        </p:txBody>
      </p:sp>
      <p:sp>
        <p:nvSpPr>
          <p:cNvPr id="56" name="テキスト ボックス 2"/>
          <p:cNvSpPr txBox="1">
            <a:spLocks noChangeArrowheads="1"/>
          </p:cNvSpPr>
          <p:nvPr/>
        </p:nvSpPr>
        <p:spPr bwMode="auto">
          <a:xfrm>
            <a:off x="7596488" y="2501280"/>
            <a:ext cx="1368000" cy="2268000"/>
          </a:xfrm>
          <a:prstGeom prst="rect">
            <a:avLst/>
          </a:prstGeom>
          <a:solidFill>
            <a:srgbClr val="FFFF99"/>
          </a:solidFill>
          <a:ln w="19050" cap="rnd">
            <a:solidFill>
              <a:srgbClr val="000000"/>
            </a:solidFill>
            <a:prstDash val="solid"/>
            <a:miter lim="800000"/>
            <a:headEnd/>
            <a:tailEnd/>
          </a:ln>
        </p:spPr>
        <p:txBody>
          <a:bodyPr rot="0" vert="horz" wrap="square" lIns="91440" tIns="45720" rIns="91440" bIns="45720" anchor="t" anchorCtr="0" upright="1">
            <a:noAutofit/>
          </a:bodyPr>
          <a:lstStyle/>
          <a:p>
            <a:pPr>
              <a:spcAft>
                <a:spcPts val="0"/>
              </a:spcAft>
            </a:pPr>
            <a:r>
              <a:rPr lang="ja-JP" sz="1600" kern="100" dirty="0" smtClean="0">
                <a:effectLst/>
                <a:latin typeface="+mn-ea"/>
                <a:cs typeface="Times New Roman"/>
              </a:rPr>
              <a:t>平成</a:t>
            </a:r>
            <a:r>
              <a:rPr lang="en-US" altLang="ja-JP" sz="1600" kern="100" dirty="0" smtClean="0">
                <a:latin typeface="+mn-ea"/>
                <a:cs typeface="Times New Roman"/>
              </a:rPr>
              <a:t>28</a:t>
            </a:r>
            <a:r>
              <a:rPr lang="ja-JP" sz="1600" kern="100" dirty="0" smtClean="0">
                <a:effectLst/>
                <a:latin typeface="+mn-ea"/>
                <a:cs typeface="Times New Roman"/>
              </a:rPr>
              <a:t>年度</a:t>
            </a:r>
            <a:endParaRPr lang="en-US" altLang="ja-JP" sz="1600" kern="100" dirty="0" smtClean="0">
              <a:effectLst/>
              <a:latin typeface="+mn-ea"/>
              <a:cs typeface="Times New Roman"/>
            </a:endParaRPr>
          </a:p>
          <a:p>
            <a:pPr lvl="0" fontAlgn="base">
              <a:spcBef>
                <a:spcPct val="0"/>
              </a:spcBef>
              <a:spcAft>
                <a:spcPct val="0"/>
              </a:spcAft>
            </a:pPr>
            <a:r>
              <a:rPr lang="en-US" altLang="ja-JP" sz="1600" dirty="0">
                <a:latin typeface="+mn-ea"/>
                <a:cs typeface="Times New Roman" pitchFamily="18" charset="0"/>
              </a:rPr>
              <a:t>[</a:t>
            </a:r>
            <a:r>
              <a:rPr lang="ja-JP" altLang="en-US" sz="1600" dirty="0">
                <a:latin typeface="+mn-ea"/>
                <a:cs typeface="Times New Roman" pitchFamily="18" charset="0"/>
              </a:rPr>
              <a:t>区間別</a:t>
            </a:r>
            <a:r>
              <a:rPr lang="en-US" altLang="ja-JP" sz="1600" dirty="0">
                <a:latin typeface="+mn-ea"/>
                <a:cs typeface="Times New Roman" pitchFamily="18" charset="0"/>
              </a:rPr>
              <a:t>]</a:t>
            </a:r>
            <a:endParaRPr lang="en-US" altLang="ja-JP" sz="1600" dirty="0">
              <a:latin typeface="+mn-ea"/>
              <a:cs typeface="ＭＳ Ｐゴシック" pitchFamily="50" charset="-128"/>
            </a:endParaRPr>
          </a:p>
          <a:p>
            <a:pPr lvl="0" eaLnBrk="0" fontAlgn="base" hangingPunct="0">
              <a:spcBef>
                <a:spcPct val="0"/>
              </a:spcBef>
              <a:spcAft>
                <a:spcPct val="0"/>
              </a:spcAft>
            </a:pPr>
            <a:r>
              <a:rPr lang="en-US" altLang="ja-JP" sz="1600" dirty="0">
                <a:latin typeface="+mn-ea"/>
                <a:cs typeface="Times New Roman" pitchFamily="18" charset="0"/>
              </a:rPr>
              <a:t>[8</a:t>
            </a:r>
            <a:r>
              <a:rPr lang="ja-JP" altLang="en-US" sz="1600" dirty="0">
                <a:latin typeface="+mn-ea"/>
                <a:cs typeface="Times New Roman" pitchFamily="18" charset="0"/>
              </a:rPr>
              <a:t>車種別］</a:t>
            </a:r>
            <a:endParaRPr lang="en-US" altLang="ja-JP" sz="1600" dirty="0">
              <a:latin typeface="+mn-ea"/>
              <a:cs typeface="Times New Roman" pitchFamily="18" charset="0"/>
            </a:endParaRPr>
          </a:p>
          <a:p>
            <a:pPr>
              <a:spcAft>
                <a:spcPts val="0"/>
              </a:spcAft>
            </a:pPr>
            <a:r>
              <a:rPr lang="ja-JP" altLang="en-US" sz="1600" kern="100" dirty="0" smtClean="0">
                <a:effectLst/>
                <a:latin typeface="+mn-ea"/>
                <a:cs typeface="Times New Roman"/>
              </a:rPr>
              <a:t>走行</a:t>
            </a:r>
            <a:r>
              <a:rPr lang="ja-JP" sz="1600" kern="100" dirty="0" smtClean="0">
                <a:effectLst/>
                <a:latin typeface="+mn-ea"/>
                <a:cs typeface="Times New Roman"/>
              </a:rPr>
              <a:t>量</a:t>
            </a:r>
            <a:endParaRPr lang="ja-JP" sz="1600" kern="100" dirty="0">
              <a:effectLst/>
              <a:latin typeface="+mn-ea"/>
              <a:cs typeface="Times New Roman"/>
            </a:endParaRPr>
          </a:p>
        </p:txBody>
      </p:sp>
      <p:sp>
        <p:nvSpPr>
          <p:cNvPr id="51" name="テキスト ボックス 2"/>
          <p:cNvSpPr txBox="1">
            <a:spLocks noChangeArrowheads="1"/>
          </p:cNvSpPr>
          <p:nvPr/>
        </p:nvSpPr>
        <p:spPr bwMode="auto">
          <a:xfrm>
            <a:off x="2116666" y="4013448"/>
            <a:ext cx="2052000" cy="1440000"/>
          </a:xfrm>
          <a:prstGeom prst="rect">
            <a:avLst/>
          </a:prstGeom>
          <a:solidFill>
            <a:schemeClr val="bg1"/>
          </a:solidFill>
          <a:ln w="9525">
            <a:solidFill>
              <a:srgbClr val="000000"/>
            </a:solidFill>
            <a:miter lim="800000"/>
            <a:headEnd/>
            <a:tailEnd/>
          </a:ln>
          <a:extLst/>
        </p:spPr>
        <p:txBody>
          <a:bodyPr rot="0" vert="horz" wrap="square" lIns="91440" tIns="45720" rIns="91440" bIns="45720" anchor="ctr" anchorCtr="0" upright="1">
            <a:noAutofit/>
          </a:bodyPr>
          <a:lstStyle/>
          <a:p>
            <a:pPr>
              <a:spcAft>
                <a:spcPts val="0"/>
              </a:spcAft>
            </a:pPr>
            <a:r>
              <a:rPr lang="ja-JP" altLang="en-US" sz="1400" kern="100" dirty="0" smtClean="0">
                <a:effectLst/>
                <a:latin typeface="+mn-ea"/>
                <a:cs typeface="Times New Roman"/>
              </a:rPr>
              <a:t>・</a:t>
            </a:r>
            <a:r>
              <a:rPr lang="en-US" altLang="ja-JP" sz="1400" kern="100" dirty="0" smtClean="0">
                <a:effectLst/>
                <a:latin typeface="+mn-ea"/>
                <a:cs typeface="Times New Roman"/>
              </a:rPr>
              <a:t>8</a:t>
            </a:r>
            <a:r>
              <a:rPr lang="ja-JP" altLang="en-US" sz="1400" kern="100" dirty="0" smtClean="0">
                <a:effectLst/>
                <a:latin typeface="+mn-ea"/>
                <a:cs typeface="Times New Roman"/>
              </a:rPr>
              <a:t>車種への配分</a:t>
            </a:r>
            <a:endParaRPr lang="en-US" altLang="ja-JP" sz="1400" kern="100" dirty="0" smtClean="0">
              <a:effectLst/>
              <a:latin typeface="+mn-ea"/>
              <a:cs typeface="Times New Roman"/>
            </a:endParaRPr>
          </a:p>
          <a:p>
            <a:pPr>
              <a:spcAft>
                <a:spcPts val="0"/>
              </a:spcAft>
            </a:pPr>
            <a:r>
              <a:rPr lang="ja-JP" altLang="en-US" sz="1400" kern="100" dirty="0" smtClean="0">
                <a:effectLst/>
                <a:latin typeface="+mn-ea"/>
                <a:cs typeface="Times New Roman"/>
              </a:rPr>
              <a:t>・車種構成比率の補正</a:t>
            </a:r>
            <a:endParaRPr lang="en-US" altLang="ja-JP" sz="1400" kern="100" dirty="0" smtClean="0">
              <a:effectLst/>
              <a:latin typeface="+mn-ea"/>
              <a:cs typeface="Times New Roman"/>
            </a:endParaRPr>
          </a:p>
          <a:p>
            <a:pPr marL="87313" indent="-87313">
              <a:spcAft>
                <a:spcPts val="0"/>
              </a:spcAft>
            </a:pPr>
            <a:r>
              <a:rPr lang="ja-JP" altLang="en-US" sz="1400" kern="100" dirty="0" smtClean="0">
                <a:effectLst/>
                <a:latin typeface="+mn-ea"/>
                <a:cs typeface="Times New Roman"/>
              </a:rPr>
              <a:t>・</a:t>
            </a:r>
            <a:r>
              <a:rPr lang="ja-JP" sz="1400" kern="100" dirty="0" smtClean="0">
                <a:effectLst/>
                <a:latin typeface="+mn-ea"/>
                <a:cs typeface="Times New Roman"/>
              </a:rPr>
              <a:t>高速道路、一般道路の交通量伸び率</a:t>
            </a:r>
            <a:r>
              <a:rPr lang="ja-JP" altLang="en-US" sz="1400" kern="100" dirty="0" smtClean="0">
                <a:effectLst/>
                <a:latin typeface="+mn-ea"/>
                <a:cs typeface="Times New Roman"/>
              </a:rPr>
              <a:t>（道路管理者の交通量データから算出）</a:t>
            </a:r>
            <a:endParaRPr lang="en-US" altLang="ja-JP" sz="1400" kern="100" dirty="0" smtClean="0">
              <a:effectLst/>
              <a:latin typeface="+mn-ea"/>
              <a:cs typeface="Times New Roman"/>
            </a:endParaRPr>
          </a:p>
        </p:txBody>
      </p:sp>
      <p:sp>
        <p:nvSpPr>
          <p:cNvPr id="21" name="テキスト ボックス 2"/>
          <p:cNvSpPr txBox="1">
            <a:spLocks noChangeArrowheads="1"/>
          </p:cNvSpPr>
          <p:nvPr/>
        </p:nvSpPr>
        <p:spPr bwMode="auto">
          <a:xfrm>
            <a:off x="309701" y="5589240"/>
            <a:ext cx="7970787" cy="7495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rnd">
                <a:solidFill>
                  <a:srgbClr val="000000"/>
                </a:solidFill>
                <a:prstDash val="sysDot"/>
                <a:miter lim="800000"/>
                <a:headEnd/>
                <a:tailEnd/>
              </a14:hiddenLine>
            </a:ext>
          </a:extLst>
        </p:spPr>
        <p:txBody>
          <a:bodyPr rot="0" vert="horz" wrap="square" lIns="91440" tIns="45720" rIns="91440" bIns="45720" anchor="ctr" anchorCtr="0" upright="1">
            <a:noAutofit/>
          </a:bodyPr>
          <a:lstStyle/>
          <a:p>
            <a:pPr marL="261938" indent="-180000" algn="just">
              <a:spcAft>
                <a:spcPts val="0"/>
              </a:spcAft>
            </a:pPr>
            <a:r>
              <a:rPr lang="ja-JP" sz="1400" kern="100" dirty="0" smtClean="0">
                <a:effectLst/>
                <a:latin typeface="+mn-ea"/>
                <a:cs typeface="Times New Roman"/>
              </a:rPr>
              <a:t>※細街路</a:t>
            </a:r>
            <a:r>
              <a:rPr lang="ja-JP" altLang="en-US" sz="1400" kern="100" dirty="0">
                <a:latin typeface="+mn-ea"/>
                <a:cs typeface="Times New Roman"/>
              </a:rPr>
              <a:t>（道路交通センサスの対象となる幹線道路以外の道路（住宅街の生活道路など</a:t>
            </a:r>
            <a:r>
              <a:rPr lang="ja-JP" altLang="en-US" sz="1400" kern="100" dirty="0" smtClean="0">
                <a:latin typeface="+mn-ea"/>
                <a:cs typeface="Times New Roman"/>
              </a:rPr>
              <a:t>）</a:t>
            </a:r>
            <a:r>
              <a:rPr lang="ja-JP" altLang="en-US" sz="1400" kern="100" dirty="0" smtClean="0">
                <a:effectLst/>
                <a:latin typeface="+mn-ea"/>
                <a:cs typeface="Times New Roman"/>
              </a:rPr>
              <a:t>）の走行量</a:t>
            </a:r>
            <a:r>
              <a:rPr lang="ja-JP" sz="1400" kern="100" dirty="0" smtClean="0">
                <a:effectLst/>
                <a:latin typeface="+mn-ea"/>
                <a:cs typeface="Times New Roman"/>
              </a:rPr>
              <a:t>については別途調査データにより</a:t>
            </a:r>
            <a:r>
              <a:rPr lang="ja-JP" altLang="en-US" sz="1400" kern="100" dirty="0" smtClean="0">
                <a:effectLst/>
                <a:latin typeface="+mn-ea"/>
                <a:cs typeface="Times New Roman"/>
              </a:rPr>
              <a:t>算定</a:t>
            </a:r>
            <a:endParaRPr lang="ja-JP" sz="1400" kern="100" dirty="0">
              <a:effectLst/>
              <a:latin typeface="+mn-ea"/>
              <a:cs typeface="Times New Roman"/>
            </a:endParaRPr>
          </a:p>
        </p:txBody>
      </p:sp>
      <p:sp>
        <p:nvSpPr>
          <p:cNvPr id="22" name="テキスト ボックス 2"/>
          <p:cNvSpPr txBox="1">
            <a:spLocks noChangeArrowheads="1"/>
          </p:cNvSpPr>
          <p:nvPr/>
        </p:nvSpPr>
        <p:spPr bwMode="auto">
          <a:xfrm>
            <a:off x="323528" y="6165304"/>
            <a:ext cx="7294016" cy="61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rnd">
                <a:solidFill>
                  <a:srgbClr val="000000"/>
                </a:solidFill>
                <a:prstDash val="sysDot"/>
                <a:miter lim="800000"/>
                <a:headEnd/>
                <a:tailEnd/>
              </a14:hiddenLine>
            </a:ext>
          </a:extLst>
        </p:spPr>
        <p:txBody>
          <a:bodyPr rot="0" vert="horz" wrap="square" lIns="91440" tIns="45720" rIns="91440" bIns="45720" anchor="ctr" anchorCtr="0" upright="1">
            <a:noAutofit/>
          </a:bodyPr>
          <a:lstStyle/>
          <a:p>
            <a:pPr marL="261938" indent="-180000" algn="just">
              <a:spcAft>
                <a:spcPts val="0"/>
              </a:spcAft>
            </a:pPr>
            <a:r>
              <a:rPr lang="en-US" altLang="ja-JP" sz="1400" kern="100" dirty="0" smtClean="0">
                <a:effectLst/>
                <a:latin typeface="+mn-ea"/>
                <a:cs typeface="Times New Roman"/>
              </a:rPr>
              <a:t>※</a:t>
            </a:r>
            <a:r>
              <a:rPr lang="ja-JP" altLang="en-US" sz="1400" kern="100" dirty="0" smtClean="0">
                <a:effectLst/>
                <a:latin typeface="+mn-ea"/>
                <a:cs typeface="Times New Roman"/>
              </a:rPr>
              <a:t>平成</a:t>
            </a:r>
            <a:r>
              <a:rPr lang="en-US" altLang="ja-JP" sz="1400" kern="100" dirty="0" smtClean="0">
                <a:effectLst/>
                <a:latin typeface="+mn-ea"/>
                <a:cs typeface="Times New Roman"/>
              </a:rPr>
              <a:t>28</a:t>
            </a:r>
            <a:r>
              <a:rPr lang="ja-JP" altLang="en-US" sz="1400" kern="100" dirty="0" smtClean="0">
                <a:effectLst/>
                <a:latin typeface="+mn-ea"/>
                <a:cs typeface="Times New Roman"/>
              </a:rPr>
              <a:t>年度の</a:t>
            </a:r>
            <a:r>
              <a:rPr lang="ja-JP" altLang="en-US" sz="1400" kern="100" dirty="0">
                <a:latin typeface="+mn-ea"/>
                <a:cs typeface="Times New Roman"/>
              </a:rPr>
              <a:t>走行</a:t>
            </a:r>
            <a:r>
              <a:rPr lang="ja-JP" altLang="en-US" sz="1400" kern="100" dirty="0" smtClean="0">
                <a:effectLst/>
                <a:latin typeface="+mn-ea"/>
                <a:cs typeface="Times New Roman"/>
              </a:rPr>
              <a:t>量算定には、平成</a:t>
            </a:r>
            <a:r>
              <a:rPr lang="en-US" altLang="ja-JP" sz="1400" kern="100" dirty="0" smtClean="0">
                <a:effectLst/>
                <a:latin typeface="+mn-ea"/>
                <a:cs typeface="Times New Roman"/>
              </a:rPr>
              <a:t>27</a:t>
            </a:r>
            <a:r>
              <a:rPr lang="ja-JP" altLang="en-US" sz="1400" kern="100" dirty="0" smtClean="0">
                <a:effectLst/>
                <a:latin typeface="+mn-ea"/>
                <a:cs typeface="Times New Roman"/>
              </a:rPr>
              <a:t>年度道路交通センサスを使用。</a:t>
            </a:r>
            <a:endParaRPr lang="en-US" altLang="ja-JP" sz="1400" kern="100" dirty="0" smtClean="0">
              <a:effectLst/>
              <a:latin typeface="+mn-ea"/>
              <a:cs typeface="Times New Roman"/>
            </a:endParaRPr>
          </a:p>
          <a:p>
            <a:pPr marL="261938" indent="-180000" algn="just">
              <a:spcAft>
                <a:spcPts val="0"/>
              </a:spcAft>
            </a:pPr>
            <a:r>
              <a:rPr lang="ja-JP" altLang="en-US" sz="1400" kern="100" dirty="0">
                <a:latin typeface="+mn-ea"/>
                <a:cs typeface="Times New Roman"/>
              </a:rPr>
              <a:t>　</a:t>
            </a:r>
            <a:r>
              <a:rPr lang="ja-JP" altLang="en-US" sz="1400" kern="100" dirty="0" smtClean="0">
                <a:effectLst/>
                <a:latin typeface="+mn-ea"/>
                <a:cs typeface="Times New Roman"/>
              </a:rPr>
              <a:t>（平成</a:t>
            </a:r>
            <a:r>
              <a:rPr lang="en-US" altLang="ja-JP" sz="1400" kern="100" dirty="0" smtClean="0">
                <a:effectLst/>
                <a:latin typeface="+mn-ea"/>
                <a:cs typeface="Times New Roman"/>
              </a:rPr>
              <a:t>21</a:t>
            </a:r>
            <a:r>
              <a:rPr lang="ja-JP" altLang="en-US" sz="1400" kern="100" dirty="0" smtClean="0">
                <a:effectLst/>
                <a:latin typeface="+mn-ea"/>
                <a:cs typeface="Times New Roman"/>
              </a:rPr>
              <a:t>～</a:t>
            </a:r>
            <a:r>
              <a:rPr lang="en-US" altLang="ja-JP" sz="1400" kern="100" dirty="0" smtClean="0">
                <a:effectLst/>
                <a:latin typeface="+mn-ea"/>
                <a:cs typeface="Times New Roman"/>
              </a:rPr>
              <a:t>27</a:t>
            </a:r>
            <a:r>
              <a:rPr lang="ja-JP" altLang="en-US" sz="1400" kern="100" dirty="0" smtClean="0">
                <a:effectLst/>
                <a:latin typeface="+mn-ea"/>
                <a:cs typeface="Times New Roman"/>
              </a:rPr>
              <a:t>年度の走行量算定には、平成</a:t>
            </a:r>
            <a:r>
              <a:rPr lang="en-US" altLang="ja-JP" sz="1400" kern="100" dirty="0" smtClean="0">
                <a:effectLst/>
                <a:latin typeface="+mn-ea"/>
                <a:cs typeface="Times New Roman"/>
              </a:rPr>
              <a:t>22</a:t>
            </a:r>
            <a:r>
              <a:rPr lang="ja-JP" altLang="en-US" sz="1400" kern="100" dirty="0" smtClean="0">
                <a:effectLst/>
                <a:latin typeface="+mn-ea"/>
                <a:cs typeface="Times New Roman"/>
              </a:rPr>
              <a:t>年度道路交通センサス</a:t>
            </a:r>
            <a:r>
              <a:rPr lang="ja-JP" altLang="en-US" sz="1400" kern="100" dirty="0" smtClean="0">
                <a:latin typeface="+mn-ea"/>
                <a:cs typeface="Times New Roman"/>
              </a:rPr>
              <a:t>を使用）</a:t>
            </a:r>
            <a:endParaRPr lang="en-US" altLang="ja-JP" sz="1400" kern="100" dirty="0" smtClean="0">
              <a:effectLst/>
              <a:latin typeface="+mn-ea"/>
              <a:cs typeface="Times New Roman"/>
            </a:endParaRPr>
          </a:p>
        </p:txBody>
      </p:sp>
    </p:spTree>
    <p:extLst>
      <p:ext uri="{BB962C8B-B14F-4D97-AF65-F5344CB8AC3E}">
        <p14:creationId xmlns:p14="http://schemas.microsoft.com/office/powerpoint/2010/main" val="294097570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7362</TotalTime>
  <Words>2808</Words>
  <PresentationFormat>画面に合わせる (4:3)</PresentationFormat>
  <Paragraphs>598</Paragraphs>
  <Slides>26</Slides>
  <Notes>10</Notes>
  <HiddenSlides>0</HiddenSlides>
  <MMClips>0</MMClips>
  <ScaleCrop>false</ScaleCrop>
  <HeadingPairs>
    <vt:vector size="4" baseType="variant">
      <vt:variant>
        <vt:lpstr>テーマ</vt:lpstr>
      </vt:variant>
      <vt:variant>
        <vt:i4>1</vt:i4>
      </vt:variant>
      <vt:variant>
        <vt:lpstr>スライド タイトル</vt:lpstr>
      </vt:variant>
      <vt:variant>
        <vt:i4>26</vt:i4>
      </vt:variant>
    </vt:vector>
  </HeadingPairs>
  <TitlesOfParts>
    <vt:vector size="27" baseType="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Printed>2018-10-25T01:34:18Z</cp:lastPrinted>
  <dcterms:created xsi:type="dcterms:W3CDTF">2015-05-08T02:07:56Z</dcterms:created>
  <dcterms:modified xsi:type="dcterms:W3CDTF">2018-11-03T01:56:58Z</dcterms:modified>
</cp:coreProperties>
</file>