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12"/>
  </p:notesMasterIdLst>
  <p:sldIdLst>
    <p:sldId id="256" r:id="rId2"/>
    <p:sldId id="288" r:id="rId3"/>
    <p:sldId id="303" r:id="rId4"/>
    <p:sldId id="295" r:id="rId5"/>
    <p:sldId id="296" r:id="rId6"/>
    <p:sldId id="297" r:id="rId7"/>
    <p:sldId id="298" r:id="rId8"/>
    <p:sldId id="289" r:id="rId9"/>
    <p:sldId id="304" r:id="rId10"/>
    <p:sldId id="301" r:id="rId11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99FF33"/>
    <a:srgbClr val="080808"/>
    <a:srgbClr val="FF0000"/>
    <a:srgbClr val="0000FF"/>
    <a:srgbClr val="FF99FF"/>
    <a:srgbClr val="FF9999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518" autoAdjust="0"/>
    <p:restoredTop sz="95144" autoAdjust="0"/>
  </p:normalViewPr>
  <p:slideViewPr>
    <p:cSldViewPr>
      <p:cViewPr>
        <p:scale>
          <a:sx n="100" d="100"/>
          <a:sy n="100" d="100"/>
        </p:scale>
        <p:origin x="-552" y="6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09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9574" cy="496888"/>
          </a:xfrm>
          <a:prstGeom prst="rect">
            <a:avLst/>
          </a:prstGeom>
        </p:spPr>
        <p:txBody>
          <a:bodyPr vert="horz" lIns="91401" tIns="45699" rIns="91401" bIns="45699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2"/>
            <a:ext cx="2949574" cy="496888"/>
          </a:xfrm>
          <a:prstGeom prst="rect">
            <a:avLst/>
          </a:prstGeom>
        </p:spPr>
        <p:txBody>
          <a:bodyPr vert="horz" lIns="91401" tIns="45699" rIns="91401" bIns="45699" rtlCol="0"/>
          <a:lstStyle>
            <a:lvl1pPr algn="r">
              <a:defRPr sz="1100"/>
            </a:lvl1pPr>
          </a:lstStyle>
          <a:p>
            <a:fld id="{61CA31F8-F74A-40F1-8DAA-9DFF74669CC7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1" tIns="45699" rIns="91401" bIns="456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43" y="4721226"/>
            <a:ext cx="5445126" cy="4471991"/>
          </a:xfrm>
          <a:prstGeom prst="rect">
            <a:avLst/>
          </a:prstGeom>
        </p:spPr>
        <p:txBody>
          <a:bodyPr vert="horz" lIns="91401" tIns="45699" rIns="91401" bIns="45699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867"/>
            <a:ext cx="2949574" cy="496887"/>
          </a:xfrm>
          <a:prstGeom prst="rect">
            <a:avLst/>
          </a:prstGeom>
        </p:spPr>
        <p:txBody>
          <a:bodyPr vert="horz" lIns="91401" tIns="45699" rIns="91401" bIns="45699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7"/>
            <a:ext cx="2949574" cy="496887"/>
          </a:xfrm>
          <a:prstGeom prst="rect">
            <a:avLst/>
          </a:prstGeom>
        </p:spPr>
        <p:txBody>
          <a:bodyPr vert="horz" lIns="91401" tIns="45699" rIns="91401" bIns="45699" rtlCol="0" anchor="b"/>
          <a:lstStyle>
            <a:lvl1pPr algn="r">
              <a:defRPr sz="1100"/>
            </a:lvl1pPr>
          </a:lstStyle>
          <a:p>
            <a:fld id="{1934D5CC-4A0C-4D44-9FBB-22AD4B79EF7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6084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7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8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CE144E-E570-4629-84FD-EF3F45E15CE3}" type="slidenum">
              <a:rPr kumimoji="1" lang="ja-JP" altLang="en-US" smtClean="0"/>
              <a:pPr/>
              <a:t>9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8243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576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8070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8245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3228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1562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6039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19888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74524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50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18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3FC286-0FB2-43E7-A537-700FCA38C029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1350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FC286-0FB2-43E7-A537-700FCA38C029}" type="datetimeFigureOut">
              <a:rPr kumimoji="1" lang="ja-JP" altLang="en-US" smtClean="0"/>
              <a:pPr/>
              <a:t>2017/7/22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148330-19CA-442F-8CA1-3D3D5A242D71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36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/>
          <p:cNvSpPr txBox="1">
            <a:spLocks/>
          </p:cNvSpPr>
          <p:nvPr/>
        </p:nvSpPr>
        <p:spPr>
          <a:xfrm>
            <a:off x="323528" y="2276872"/>
            <a:ext cx="8424936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3200" dirty="0" smtClean="0">
                <a:latin typeface="+mn-ea"/>
                <a:ea typeface="+mn-ea"/>
              </a:rPr>
              <a:t>大阪府</a:t>
            </a:r>
            <a:r>
              <a:rPr lang="ja-JP" altLang="en-US" sz="3200" dirty="0">
                <a:latin typeface="+mn-ea"/>
                <a:ea typeface="+mn-ea"/>
              </a:rPr>
              <a:t>自動車</a:t>
            </a:r>
            <a:r>
              <a:rPr lang="en-US" altLang="ja-JP" sz="3200" dirty="0">
                <a:latin typeface="+mn-ea"/>
                <a:ea typeface="+mn-ea"/>
              </a:rPr>
              <a:t>NO</a:t>
            </a:r>
            <a:r>
              <a:rPr lang="ja-JP" altLang="en-US" sz="3200" dirty="0">
                <a:latin typeface="+mn-ea"/>
                <a:ea typeface="+mn-ea"/>
              </a:rPr>
              <a:t>ｘ・</a:t>
            </a:r>
            <a:r>
              <a:rPr lang="en-US" altLang="ja-JP" sz="3200" dirty="0">
                <a:latin typeface="+mn-ea"/>
                <a:ea typeface="+mn-ea"/>
              </a:rPr>
              <a:t>PM</a:t>
            </a:r>
            <a:r>
              <a:rPr lang="ja-JP" altLang="en-US" sz="3200" dirty="0" smtClean="0">
                <a:latin typeface="+mn-ea"/>
                <a:ea typeface="+mn-ea"/>
              </a:rPr>
              <a:t>総量削減計画</a:t>
            </a:r>
            <a:r>
              <a:rPr lang="en-US" altLang="ja-JP" sz="3200" dirty="0" smtClean="0">
                <a:latin typeface="+mn-ea"/>
                <a:ea typeface="+mn-ea"/>
              </a:rPr>
              <a:t>〔</a:t>
            </a:r>
            <a:r>
              <a:rPr lang="ja-JP" altLang="en-US" sz="3200" dirty="0">
                <a:latin typeface="+mn-ea"/>
                <a:ea typeface="+mn-ea"/>
              </a:rPr>
              <a:t>第３次</a:t>
            </a:r>
            <a:r>
              <a:rPr lang="en-US" altLang="ja-JP" sz="3200" dirty="0">
                <a:latin typeface="+mn-ea"/>
                <a:ea typeface="+mn-ea"/>
              </a:rPr>
              <a:t>〕</a:t>
            </a:r>
            <a:r>
              <a:rPr lang="ja-JP" altLang="en-US" sz="3200" dirty="0">
                <a:latin typeface="+mn-ea"/>
                <a:ea typeface="+mn-ea"/>
              </a:rPr>
              <a:t>の進行</a:t>
            </a:r>
            <a:r>
              <a:rPr lang="ja-JP" altLang="en-US" sz="3200" dirty="0" smtClean="0">
                <a:latin typeface="+mn-ea"/>
                <a:ea typeface="+mn-ea"/>
              </a:rPr>
              <a:t>管理について</a:t>
            </a:r>
            <a:endParaRPr lang="ja-JP" altLang="en-US" sz="3200" dirty="0">
              <a:latin typeface="+mn-ea"/>
              <a:ea typeface="+mn-ea"/>
            </a:endParaRPr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7524472" y="404664"/>
            <a:ext cx="1296000" cy="576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2000" dirty="0" smtClean="0">
                <a:latin typeface="+mn-ea"/>
                <a:ea typeface="+mn-ea"/>
              </a:rPr>
              <a:t>資料１</a:t>
            </a:r>
            <a:endParaRPr lang="ja-JP" altLang="en-US" sz="2000" dirty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923342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9</a:t>
            </a:fld>
            <a:endParaRPr kumimoji="1" lang="ja-JP" altLang="en-US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08540" y="106778"/>
            <a:ext cx="8755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＜</a:t>
            </a:r>
            <a:r>
              <a:rPr lang="ja-JP" altLang="en-US" sz="2400" dirty="0">
                <a:latin typeface="+mn-ea"/>
              </a:rPr>
              <a:t>参考</a:t>
            </a:r>
            <a:r>
              <a:rPr lang="ja-JP" altLang="en-US" sz="2400" dirty="0" smtClean="0">
                <a:latin typeface="+mn-ea"/>
              </a:rPr>
              <a:t>＞　　大気</a:t>
            </a:r>
            <a:r>
              <a:rPr lang="ja-JP" altLang="en-US" sz="2400" dirty="0">
                <a:latin typeface="+mn-ea"/>
              </a:rPr>
              <a:t>汚染に係る環境</a:t>
            </a:r>
            <a:r>
              <a:rPr lang="ja-JP" altLang="en-US" sz="2400" dirty="0" smtClean="0">
                <a:latin typeface="+mn-ea"/>
              </a:rPr>
              <a:t>基準と評価方法</a:t>
            </a:r>
            <a:endParaRPr lang="en-US" altLang="ja-JP" sz="2400" dirty="0" smtClean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51520" y="652015"/>
            <a:ext cx="47525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>
                <a:latin typeface="+mn-ea"/>
              </a:rPr>
              <a:t>１．大気</a:t>
            </a:r>
            <a:r>
              <a:rPr lang="ja-JP" altLang="en-US" sz="1600" dirty="0">
                <a:latin typeface="+mn-ea"/>
              </a:rPr>
              <a:t>汚染に係る環境基準について</a:t>
            </a:r>
            <a:endParaRPr kumimoji="1" lang="ja-JP" altLang="en-US" sz="1600" dirty="0">
              <a:latin typeface="+mn-ea"/>
            </a:endParaRPr>
          </a:p>
        </p:txBody>
      </p:sp>
      <p:sp>
        <p:nvSpPr>
          <p:cNvPr id="15" name="Text Box 2"/>
          <p:cNvSpPr txBox="1">
            <a:spLocks noChangeArrowheads="1"/>
          </p:cNvSpPr>
          <p:nvPr/>
        </p:nvSpPr>
        <p:spPr bwMode="auto">
          <a:xfrm>
            <a:off x="540416" y="1009194"/>
            <a:ext cx="7776000" cy="828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74295" tIns="8890" rIns="74295" bIns="889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600" kern="100" dirty="0">
                <a:effectLst/>
                <a:latin typeface="+mn-ea"/>
                <a:cs typeface="Times New Roman"/>
              </a:rPr>
              <a:t>○環境基準とは</a:t>
            </a:r>
            <a:r>
              <a:rPr lang="ja-JP" sz="1600" kern="100" dirty="0" smtClean="0">
                <a:effectLst/>
                <a:latin typeface="+mn-ea"/>
                <a:cs typeface="Times New Roman"/>
              </a:rPr>
              <a:t>、</a:t>
            </a:r>
            <a:endParaRPr lang="en-US" altLang="ja-JP" sz="1600" kern="100" dirty="0">
              <a:latin typeface="+mn-ea"/>
              <a:cs typeface="Times New Roman"/>
            </a:endParaRPr>
          </a:p>
          <a:p>
            <a:pPr marL="263525" algn="just">
              <a:spcAft>
                <a:spcPts val="0"/>
              </a:spcAft>
            </a:pPr>
            <a:r>
              <a:rPr lang="ja-JP" sz="1600" kern="100" dirty="0" smtClean="0">
                <a:effectLst/>
                <a:latin typeface="+mn-ea"/>
                <a:cs typeface="Times New Roman"/>
              </a:rPr>
              <a:t>環境</a:t>
            </a:r>
            <a:r>
              <a:rPr lang="ja-JP" sz="1600" kern="100" dirty="0">
                <a:effectLst/>
                <a:latin typeface="+mn-ea"/>
                <a:cs typeface="Times New Roman"/>
              </a:rPr>
              <a:t>基本法（平成５年法律第９１号）第１６条</a:t>
            </a:r>
            <a:r>
              <a:rPr lang="ja-JP" sz="1600" kern="100" dirty="0" smtClean="0">
                <a:effectLst/>
                <a:latin typeface="+mn-ea"/>
                <a:cs typeface="Times New Roman"/>
              </a:rPr>
              <a:t>第１項</a:t>
            </a:r>
            <a:r>
              <a:rPr lang="ja-JP" altLang="en-US" sz="1600" kern="100" dirty="0" smtClean="0">
                <a:effectLst/>
                <a:latin typeface="+mn-ea"/>
                <a:cs typeface="Times New Roman"/>
              </a:rPr>
              <a:t>に基づき定められた</a:t>
            </a:r>
            <a:endParaRPr lang="en-US" altLang="ja-JP" sz="1600" kern="100" dirty="0" smtClean="0">
              <a:effectLst/>
              <a:latin typeface="+mn-ea"/>
              <a:cs typeface="Times New Roman"/>
            </a:endParaRPr>
          </a:p>
          <a:p>
            <a:pPr marL="263525" algn="just">
              <a:spcAft>
                <a:spcPts val="0"/>
              </a:spcAft>
            </a:pPr>
            <a:r>
              <a:rPr lang="ja-JP" sz="1600" u="sng" kern="100" dirty="0" smtClean="0">
                <a:effectLst/>
                <a:latin typeface="+mn-ea"/>
                <a:cs typeface="Times New Roman"/>
              </a:rPr>
              <a:t>人</a:t>
            </a:r>
            <a:r>
              <a:rPr lang="ja-JP" sz="1600" u="sng" kern="100" dirty="0">
                <a:effectLst/>
                <a:latin typeface="+mn-ea"/>
                <a:cs typeface="Times New Roman"/>
              </a:rPr>
              <a:t>の</a:t>
            </a:r>
            <a:r>
              <a:rPr lang="ja-JP" sz="1600" u="sng" kern="100" dirty="0" smtClean="0">
                <a:effectLst/>
                <a:latin typeface="+mn-ea"/>
                <a:cs typeface="Times New Roman"/>
              </a:rPr>
              <a:t>健康</a:t>
            </a:r>
            <a:r>
              <a:rPr lang="ja-JP" altLang="en-US" sz="1600" u="sng" kern="100" dirty="0" smtClean="0">
                <a:effectLst/>
                <a:latin typeface="+mn-ea"/>
                <a:cs typeface="Times New Roman"/>
              </a:rPr>
              <a:t>の</a:t>
            </a:r>
            <a:r>
              <a:rPr lang="ja-JP" sz="1600" u="sng" kern="100" dirty="0" smtClean="0">
                <a:effectLst/>
                <a:latin typeface="+mn-ea"/>
                <a:cs typeface="Times New Roman"/>
              </a:rPr>
              <a:t>保護</a:t>
            </a:r>
            <a:r>
              <a:rPr lang="ja-JP" altLang="en-US" sz="1600" u="sng" kern="100" dirty="0" smtClean="0">
                <a:effectLst/>
                <a:latin typeface="+mn-ea"/>
                <a:cs typeface="Times New Roman"/>
              </a:rPr>
              <a:t>及び生活環境の保全の上で</a:t>
            </a:r>
            <a:r>
              <a:rPr lang="ja-JP" sz="1600" u="sng" kern="100" dirty="0" smtClean="0">
                <a:effectLst/>
                <a:latin typeface="+mn-ea"/>
                <a:cs typeface="Times New Roman"/>
              </a:rPr>
              <a:t>維持</a:t>
            </a:r>
            <a:r>
              <a:rPr lang="ja-JP" sz="1600" u="sng" kern="100" dirty="0">
                <a:effectLst/>
                <a:latin typeface="+mn-ea"/>
                <a:cs typeface="Times New Roman"/>
              </a:rPr>
              <a:t>されることが望ましい基準</a:t>
            </a:r>
            <a:endParaRPr lang="ja-JP" sz="1600" kern="100" dirty="0">
              <a:effectLst/>
              <a:latin typeface="+mn-ea"/>
              <a:cs typeface="Times New Roman"/>
            </a:endParaRPr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4199556"/>
              </p:ext>
            </p:extLst>
          </p:nvPr>
        </p:nvGraphicFramePr>
        <p:xfrm>
          <a:off x="1187624" y="1939906"/>
          <a:ext cx="7128792" cy="134395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751526"/>
                <a:gridCol w="5377266"/>
              </a:tblGrid>
              <a:tr h="245916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項　　目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基　準　値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2392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>
                          <a:effectLst/>
                          <a:latin typeface="+mn-ea"/>
                          <a:ea typeface="+mn-ea"/>
                        </a:rPr>
                        <a:t>二酸化窒素（</a:t>
                      </a:r>
                      <a:r>
                        <a:rPr lang="en-US" sz="1400" kern="100">
                          <a:effectLst/>
                          <a:latin typeface="+mn-ea"/>
                          <a:ea typeface="+mn-ea"/>
                        </a:rPr>
                        <a:t>NO</a:t>
                      </a:r>
                      <a:r>
                        <a:rPr lang="en-US" sz="1400" kern="100" baseline="-25000">
                          <a:effectLst/>
                          <a:latin typeface="+mn-ea"/>
                          <a:ea typeface="+mn-ea"/>
                        </a:rPr>
                        <a:t>2</a:t>
                      </a:r>
                      <a:r>
                        <a:rPr lang="ja-JP" sz="1400" kern="10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1400" kern="10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１時間値の１日平均値が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0.04ppm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から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0.06ppm</a:t>
                      </a:r>
                      <a:r>
                        <a:rPr lang="ja-JP" sz="1400" kern="100" dirty="0" err="1">
                          <a:effectLst/>
                          <a:latin typeface="+mn-ea"/>
                          <a:ea typeface="+mn-ea"/>
                        </a:rPr>
                        <a:t>までの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ゾーン内またはそれ以下であること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45646">
                <a:tc>
                  <a:txBody>
                    <a:bodyPr/>
                    <a:lstStyle/>
                    <a:p>
                      <a:pPr algn="l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浮遊粒子状物質（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SPM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）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ts val="18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１時間値の１日平均値が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0.10mg/m</a:t>
                      </a:r>
                      <a:r>
                        <a:rPr lang="en-US" sz="1400" kern="100" baseline="3000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以下であり、かつ１時間値が</a:t>
                      </a:r>
                      <a:r>
                        <a:rPr lang="en-US" sz="1400" kern="100" dirty="0">
                          <a:effectLst/>
                          <a:latin typeface="+mn-ea"/>
                          <a:ea typeface="+mn-ea"/>
                        </a:rPr>
                        <a:t>0.20mg/m</a:t>
                      </a:r>
                      <a:r>
                        <a:rPr lang="en-US" sz="1400" kern="100" baseline="30000" dirty="0">
                          <a:effectLst/>
                          <a:latin typeface="+mn-ea"/>
                          <a:ea typeface="+mn-ea"/>
                        </a:rPr>
                        <a:t>3</a:t>
                      </a:r>
                      <a:r>
                        <a:rPr lang="ja-JP" sz="1400" kern="100" dirty="0">
                          <a:effectLst/>
                          <a:latin typeface="+mn-ea"/>
                          <a:ea typeface="+mn-ea"/>
                        </a:rPr>
                        <a:t>以下であること</a:t>
                      </a:r>
                      <a:endParaRPr lang="ja-JP" sz="1400" kern="100" dirty="0">
                        <a:effectLst/>
                        <a:latin typeface="+mn-ea"/>
                        <a:ea typeface="+mn-ea"/>
                        <a:cs typeface="Times New Roman"/>
                      </a:endParaRPr>
                    </a:p>
                  </a:txBody>
                  <a:tcPr marL="62865" marR="62865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7" name="テキスト ボックス 16"/>
          <p:cNvSpPr txBox="1"/>
          <p:nvPr/>
        </p:nvSpPr>
        <p:spPr>
          <a:xfrm>
            <a:off x="1403648" y="3284984"/>
            <a:ext cx="597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+mn-ea"/>
              </a:rPr>
              <a:t>備考：１</a:t>
            </a:r>
            <a:r>
              <a:rPr lang="en-US" altLang="ja-JP" sz="1200" dirty="0">
                <a:latin typeface="+mn-ea"/>
              </a:rPr>
              <a:t>ppm</a:t>
            </a:r>
            <a:r>
              <a:rPr lang="ja-JP" altLang="en-US" sz="1200" dirty="0">
                <a:latin typeface="+mn-ea"/>
              </a:rPr>
              <a:t>とは１</a:t>
            </a:r>
            <a:r>
              <a:rPr lang="en-US" altLang="ja-JP" sz="1200" dirty="0">
                <a:latin typeface="+mn-ea"/>
              </a:rPr>
              <a:t>m</a:t>
            </a:r>
            <a:r>
              <a:rPr lang="en-US" altLang="ja-JP" sz="1200" baseline="30000" dirty="0">
                <a:latin typeface="+mn-ea"/>
              </a:rPr>
              <a:t>3</a:t>
            </a:r>
            <a:r>
              <a:rPr lang="ja-JP" altLang="en-US" sz="1200" dirty="0">
                <a:latin typeface="+mn-ea"/>
              </a:rPr>
              <a:t>の大気中に１</a:t>
            </a:r>
            <a:r>
              <a:rPr lang="en-US" altLang="ja-JP" sz="1200" dirty="0">
                <a:latin typeface="+mn-ea"/>
              </a:rPr>
              <a:t>cm</a:t>
            </a:r>
            <a:r>
              <a:rPr lang="en-US" altLang="ja-JP" sz="1200" baseline="30000" dirty="0">
                <a:latin typeface="+mn-ea"/>
              </a:rPr>
              <a:t>3</a:t>
            </a:r>
            <a:r>
              <a:rPr lang="ja-JP" altLang="en-US" sz="1200" dirty="0" err="1">
                <a:latin typeface="+mn-ea"/>
              </a:rPr>
              <a:t>の汚</a:t>
            </a:r>
            <a:r>
              <a:rPr lang="ja-JP" altLang="en-US" sz="1200" dirty="0">
                <a:latin typeface="+mn-ea"/>
              </a:rPr>
              <a:t>染物質が存在する場合の濃度を示す。</a:t>
            </a:r>
          </a:p>
          <a:p>
            <a:r>
              <a:rPr lang="ja-JP" altLang="en-US" sz="1200" dirty="0">
                <a:latin typeface="+mn-ea"/>
              </a:rPr>
              <a:t>　　　　 １</a:t>
            </a:r>
            <a:r>
              <a:rPr lang="en-US" altLang="ja-JP" sz="1200" dirty="0" err="1">
                <a:latin typeface="+mn-ea"/>
              </a:rPr>
              <a:t>μg</a:t>
            </a:r>
            <a:r>
              <a:rPr lang="ja-JP" altLang="en-US" sz="1200" dirty="0">
                <a:latin typeface="+mn-ea"/>
              </a:rPr>
              <a:t>（マイクログラム） ＝ </a:t>
            </a:r>
            <a:r>
              <a:rPr lang="en-US" altLang="ja-JP" sz="1200" dirty="0">
                <a:latin typeface="+mn-ea"/>
              </a:rPr>
              <a:t>0.001mg </a:t>
            </a:r>
            <a:r>
              <a:rPr lang="ja-JP" altLang="en-US" sz="1200" dirty="0">
                <a:latin typeface="+mn-ea"/>
              </a:rPr>
              <a:t>＝ </a:t>
            </a:r>
            <a:r>
              <a:rPr lang="en-US" altLang="ja-JP" sz="1200" dirty="0">
                <a:latin typeface="+mn-ea"/>
              </a:rPr>
              <a:t>0.000001g</a:t>
            </a:r>
            <a:r>
              <a:rPr lang="ja-JP" altLang="en-US" sz="1200" dirty="0">
                <a:latin typeface="+mn-ea"/>
              </a:rPr>
              <a:t>＝</a:t>
            </a:r>
            <a:r>
              <a:rPr lang="en-US" altLang="ja-JP" sz="1200" dirty="0">
                <a:latin typeface="+mn-ea"/>
              </a:rPr>
              <a:t>100</a:t>
            </a:r>
            <a:r>
              <a:rPr lang="ja-JP" altLang="en-US" sz="1200" dirty="0">
                <a:latin typeface="+mn-ea"/>
              </a:rPr>
              <a:t>万分の１</a:t>
            </a:r>
            <a:r>
              <a:rPr lang="en-US" altLang="ja-JP" sz="1200" dirty="0">
                <a:latin typeface="+mn-ea"/>
              </a:rPr>
              <a:t>g</a:t>
            </a: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51520" y="3573016"/>
            <a:ext cx="35283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２</a:t>
            </a:r>
            <a:r>
              <a:rPr lang="ja-JP" altLang="en-US" sz="1600" dirty="0" err="1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．</a:t>
            </a:r>
            <a:r>
              <a:rPr lang="zh-TW" altLang="en-US" sz="16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評価</a:t>
            </a:r>
            <a:r>
              <a:rPr lang="zh-TW" altLang="en-US" sz="16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方法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323528" y="3870340"/>
            <a:ext cx="8534424" cy="28931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 smtClean="0">
                <a:latin typeface="+mn-ea"/>
              </a:rPr>
              <a:t>(</a:t>
            </a:r>
            <a:r>
              <a:rPr lang="en-US" altLang="ja-JP" sz="1400" dirty="0">
                <a:latin typeface="+mn-ea"/>
              </a:rPr>
              <a:t>1)</a:t>
            </a:r>
            <a:r>
              <a:rPr lang="ja-JP" altLang="en-US" sz="1400" dirty="0">
                <a:latin typeface="+mn-ea"/>
              </a:rPr>
              <a:t>長期的評価</a:t>
            </a:r>
          </a:p>
          <a:p>
            <a:pPr marL="108000"/>
            <a:r>
              <a:rPr lang="ja-JP" altLang="en-US" sz="1400" dirty="0">
                <a:latin typeface="+mn-ea"/>
              </a:rPr>
              <a:t>ア </a:t>
            </a:r>
            <a:r>
              <a:rPr lang="en-US" altLang="ja-JP" sz="1400" dirty="0">
                <a:latin typeface="+mn-ea"/>
              </a:rPr>
              <a:t>NO</a:t>
            </a:r>
            <a:r>
              <a:rPr lang="en-US" altLang="ja-JP" sz="1400" baseline="-25000" dirty="0">
                <a:latin typeface="+mn-ea"/>
              </a:rPr>
              <a:t>2</a:t>
            </a:r>
            <a:r>
              <a:rPr lang="ja-JP" altLang="en-US" sz="1400" dirty="0">
                <a:latin typeface="+mn-ea"/>
              </a:rPr>
              <a:t>（年間</a:t>
            </a:r>
            <a:r>
              <a:rPr lang="en-US" altLang="ja-JP" sz="1400" dirty="0">
                <a:latin typeface="+mn-ea"/>
              </a:rPr>
              <a:t>98</a:t>
            </a:r>
            <a:r>
              <a:rPr lang="ja-JP" altLang="en-US" sz="1400" dirty="0">
                <a:latin typeface="+mn-ea"/>
              </a:rPr>
              <a:t>％値）</a:t>
            </a:r>
          </a:p>
          <a:p>
            <a:pPr marL="360000"/>
            <a:r>
              <a:rPr lang="ja-JP" altLang="en-US" sz="1400" dirty="0">
                <a:latin typeface="+mn-ea"/>
              </a:rPr>
              <a:t>年間の１日平均値のうち、低い方から</a:t>
            </a:r>
            <a:r>
              <a:rPr lang="en-US" altLang="ja-JP" sz="1400" dirty="0">
                <a:latin typeface="+mn-ea"/>
              </a:rPr>
              <a:t>98</a:t>
            </a:r>
            <a:r>
              <a:rPr lang="ja-JP" altLang="en-US" sz="1400" dirty="0">
                <a:latin typeface="+mn-ea"/>
              </a:rPr>
              <a:t>％に相当する値（</a:t>
            </a:r>
            <a:r>
              <a:rPr lang="en-US" altLang="ja-JP" sz="1400" dirty="0">
                <a:latin typeface="+mn-ea"/>
              </a:rPr>
              <a:t>365</a:t>
            </a:r>
            <a:r>
              <a:rPr lang="ja-JP" altLang="en-US" sz="1400" dirty="0">
                <a:latin typeface="+mn-ea"/>
              </a:rPr>
              <a:t>日分の測定値がある場合、低い方から</a:t>
            </a:r>
            <a:r>
              <a:rPr lang="en-US" altLang="ja-JP" sz="1400" dirty="0">
                <a:latin typeface="+mn-ea"/>
              </a:rPr>
              <a:t>358</a:t>
            </a:r>
            <a:r>
              <a:rPr lang="ja-JP" altLang="en-US" sz="1400" dirty="0">
                <a:latin typeface="+mn-ea"/>
              </a:rPr>
              <a:t>番目の値）を環境基準と比較して評価を行う。</a:t>
            </a:r>
          </a:p>
          <a:p>
            <a:endParaRPr lang="ja-JP" altLang="en-US" sz="1400" dirty="0">
              <a:latin typeface="+mn-ea"/>
            </a:endParaRPr>
          </a:p>
          <a:p>
            <a:pPr marL="108000"/>
            <a:r>
              <a:rPr lang="ja-JP" altLang="en-US" sz="1400" dirty="0">
                <a:latin typeface="+mn-ea"/>
              </a:rPr>
              <a:t>イ </a:t>
            </a:r>
            <a:r>
              <a:rPr lang="en-US" altLang="ja-JP" sz="1400" dirty="0">
                <a:latin typeface="+mn-ea"/>
              </a:rPr>
              <a:t>SPM</a:t>
            </a:r>
            <a:r>
              <a:rPr lang="ja-JP" altLang="en-US" sz="1400" dirty="0">
                <a:latin typeface="+mn-ea"/>
              </a:rPr>
              <a:t>（年間２％除外値）</a:t>
            </a:r>
          </a:p>
          <a:p>
            <a:pPr marL="360000"/>
            <a:r>
              <a:rPr lang="ja-JP" altLang="en-US" sz="1400" dirty="0">
                <a:latin typeface="+mn-ea"/>
              </a:rPr>
              <a:t>年間の１日平均値のうち、高い方から２％の範囲にあるもの（</a:t>
            </a:r>
            <a:r>
              <a:rPr lang="en-US" altLang="ja-JP" sz="1400" dirty="0">
                <a:latin typeface="+mn-ea"/>
              </a:rPr>
              <a:t>365</a:t>
            </a:r>
            <a:r>
              <a:rPr lang="ja-JP" altLang="en-US" sz="1400" dirty="0">
                <a:latin typeface="+mn-ea"/>
              </a:rPr>
              <a:t>日分の測定値がある場合、高い方から７日分の測定値）を除外した後の最高値を環境基準と比較して評価を行う</a:t>
            </a:r>
            <a:r>
              <a:rPr lang="ja-JP" altLang="en-US" sz="1400" dirty="0" smtClean="0">
                <a:latin typeface="+mn-ea"/>
              </a:rPr>
              <a:t>。</a:t>
            </a:r>
            <a:endParaRPr lang="en-US" altLang="ja-JP" sz="1400" dirty="0" smtClean="0">
              <a:latin typeface="+mn-ea"/>
            </a:endParaRPr>
          </a:p>
          <a:p>
            <a:pPr marL="360000"/>
            <a:r>
              <a:rPr lang="ja-JP" altLang="en-US" sz="1400" dirty="0" smtClean="0">
                <a:latin typeface="+mn-ea"/>
              </a:rPr>
              <a:t>ただし</a:t>
            </a:r>
            <a:r>
              <a:rPr lang="ja-JP" altLang="en-US" sz="1400" dirty="0">
                <a:latin typeface="+mn-ea"/>
              </a:rPr>
              <a:t>、１日平均値について環境基準を超える日が２日以上連続した場合は、環境基準を達成しなかったものとする。　</a:t>
            </a:r>
          </a:p>
          <a:p>
            <a:r>
              <a:rPr lang="ja-JP" altLang="en-US" sz="1400" dirty="0">
                <a:latin typeface="+mn-ea"/>
              </a:rPr>
              <a:t>　　</a:t>
            </a:r>
          </a:p>
          <a:p>
            <a:r>
              <a:rPr lang="en-US" altLang="ja-JP" sz="1400" dirty="0">
                <a:latin typeface="+mn-ea"/>
              </a:rPr>
              <a:t>(2)</a:t>
            </a:r>
            <a:r>
              <a:rPr lang="ja-JP" altLang="en-US" sz="1400" dirty="0">
                <a:latin typeface="+mn-ea"/>
              </a:rPr>
              <a:t>短期的評価（</a:t>
            </a:r>
            <a:r>
              <a:rPr lang="en-US" altLang="ja-JP" sz="1400" dirty="0">
                <a:latin typeface="+mn-ea"/>
              </a:rPr>
              <a:t>SPM</a:t>
            </a:r>
            <a:r>
              <a:rPr lang="ja-JP" altLang="en-US" sz="1400" dirty="0">
                <a:latin typeface="+mn-ea"/>
              </a:rPr>
              <a:t>）</a:t>
            </a:r>
          </a:p>
          <a:p>
            <a:pPr marL="360000"/>
            <a:r>
              <a:rPr lang="ja-JP" altLang="en-US" sz="1400" dirty="0">
                <a:latin typeface="+mn-ea"/>
              </a:rPr>
              <a:t>測定を行った日の１時間値または１日平均値について、環境基準と比較して評価を行う。</a:t>
            </a:r>
          </a:p>
        </p:txBody>
      </p:sp>
    </p:spTree>
    <p:extLst>
      <p:ext uri="{BB962C8B-B14F-4D97-AF65-F5344CB8AC3E}">
        <p14:creationId xmlns:p14="http://schemas.microsoft.com/office/powerpoint/2010/main" val="302295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08540" y="59138"/>
            <a:ext cx="8711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dirty="0" smtClean="0">
                <a:latin typeface="+mn-ea"/>
              </a:rPr>
              <a:t>目　次</a:t>
            </a:r>
            <a:endParaRPr kumimoji="1" lang="ja-JP" altLang="en-US" sz="28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-36512" y="1484784"/>
            <a:ext cx="9145016" cy="417646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t" anchorCtr="0">
            <a:noAutofit/>
          </a:bodyPr>
          <a:lstStyle/>
          <a:p>
            <a:pPr marL="288000">
              <a:spcAft>
                <a:spcPts val="300"/>
              </a:spcAft>
            </a:pPr>
            <a:r>
              <a:rPr lang="ja-JP" altLang="en-US" sz="2400" dirty="0">
                <a:latin typeface="+mn-ea"/>
              </a:rPr>
              <a:t>１．大阪府自動車</a:t>
            </a:r>
            <a:r>
              <a:rPr lang="en-US" altLang="ja-JP" sz="2400" dirty="0">
                <a:latin typeface="+mn-ea"/>
              </a:rPr>
              <a:t>NO</a:t>
            </a:r>
            <a:r>
              <a:rPr lang="ja-JP" altLang="en-US" sz="2400" dirty="0">
                <a:latin typeface="+mn-ea"/>
              </a:rPr>
              <a:t>ｘ・</a:t>
            </a:r>
            <a:r>
              <a:rPr lang="en-US" altLang="ja-JP" sz="2400" dirty="0">
                <a:latin typeface="+mn-ea"/>
              </a:rPr>
              <a:t>PM</a:t>
            </a:r>
            <a:r>
              <a:rPr lang="ja-JP" altLang="en-US" sz="2400" dirty="0">
                <a:latin typeface="+mn-ea"/>
              </a:rPr>
              <a:t>総量削減計画</a:t>
            </a:r>
            <a:r>
              <a:rPr lang="en-US" altLang="ja-JP" sz="2400" dirty="0">
                <a:latin typeface="+mn-ea"/>
              </a:rPr>
              <a:t>〔</a:t>
            </a:r>
            <a:r>
              <a:rPr lang="ja-JP" altLang="en-US" sz="2400" dirty="0">
                <a:latin typeface="+mn-ea"/>
              </a:rPr>
              <a:t>第３次</a:t>
            </a:r>
            <a:r>
              <a:rPr lang="en-US" altLang="ja-JP" sz="2400" dirty="0">
                <a:latin typeface="+mn-ea"/>
              </a:rPr>
              <a:t>〕</a:t>
            </a:r>
            <a:r>
              <a:rPr lang="ja-JP" altLang="en-US" sz="2400" dirty="0">
                <a:latin typeface="+mn-ea"/>
              </a:rPr>
              <a:t>の</a:t>
            </a:r>
            <a:r>
              <a:rPr lang="ja-JP" altLang="en-US" sz="2400" dirty="0" smtClean="0">
                <a:latin typeface="+mn-ea"/>
              </a:rPr>
              <a:t>目標について</a:t>
            </a:r>
            <a:endParaRPr lang="en-US" altLang="ja-JP" sz="2400" dirty="0" smtClean="0">
              <a:latin typeface="+mn-ea"/>
            </a:endParaRPr>
          </a:p>
          <a:p>
            <a:pPr marL="288000">
              <a:spcAft>
                <a:spcPts val="300"/>
              </a:spcAft>
            </a:pPr>
            <a:endParaRPr lang="en-US" altLang="ja-JP" sz="2400" dirty="0" smtClean="0">
              <a:latin typeface="+mn-ea"/>
            </a:endParaRPr>
          </a:p>
          <a:p>
            <a:pPr marL="288000">
              <a:spcAft>
                <a:spcPts val="300"/>
              </a:spcAft>
            </a:pPr>
            <a:endParaRPr lang="en-US" altLang="ja-JP" sz="2400" dirty="0">
              <a:latin typeface="+mn-ea"/>
            </a:endParaRPr>
          </a:p>
          <a:p>
            <a:pPr marL="288000">
              <a:spcAft>
                <a:spcPts val="300"/>
              </a:spcAft>
            </a:pPr>
            <a:r>
              <a:rPr lang="ja-JP" altLang="en-US" sz="2400" dirty="0">
                <a:latin typeface="+mn-ea"/>
              </a:rPr>
              <a:t>２</a:t>
            </a:r>
            <a:r>
              <a:rPr lang="ja-JP" altLang="en-US" sz="2400" dirty="0" smtClean="0">
                <a:latin typeface="+mn-ea"/>
              </a:rPr>
              <a:t>．大気環境の状況について</a:t>
            </a:r>
            <a:endParaRPr lang="en-US" altLang="ja-JP" sz="2400" dirty="0" smtClean="0">
              <a:latin typeface="+mn-ea"/>
            </a:endParaRPr>
          </a:p>
          <a:p>
            <a:pPr marL="288000">
              <a:spcAft>
                <a:spcPts val="300"/>
              </a:spcAft>
            </a:pPr>
            <a:endParaRPr lang="en-US" altLang="ja-JP" sz="2400" dirty="0" smtClean="0">
              <a:latin typeface="+mn-ea"/>
            </a:endParaRPr>
          </a:p>
          <a:p>
            <a:pPr marL="288000">
              <a:spcAft>
                <a:spcPts val="300"/>
              </a:spcAft>
            </a:pPr>
            <a:endParaRPr lang="en-US" altLang="ja-JP" sz="2400" dirty="0">
              <a:latin typeface="+mn-ea"/>
            </a:endParaRPr>
          </a:p>
          <a:p>
            <a:pPr marL="288000">
              <a:spcAft>
                <a:spcPts val="300"/>
              </a:spcAft>
            </a:pPr>
            <a:r>
              <a:rPr lang="ja-JP" altLang="en-US" sz="2400" dirty="0">
                <a:latin typeface="+mn-ea"/>
              </a:rPr>
              <a:t>３</a:t>
            </a:r>
            <a:r>
              <a:rPr lang="ja-JP" altLang="en-US" sz="2400" dirty="0" smtClean="0">
                <a:latin typeface="+mn-ea"/>
              </a:rPr>
              <a:t>．国における中間レビューについて</a:t>
            </a:r>
            <a:endParaRPr lang="en-US" altLang="ja-JP" sz="2400" dirty="0">
              <a:latin typeface="+mn-ea"/>
            </a:endParaRPr>
          </a:p>
          <a:p>
            <a:pPr marL="288000">
              <a:spcAft>
                <a:spcPts val="300"/>
              </a:spcAft>
            </a:pPr>
            <a:endParaRPr lang="en-US" altLang="ja-JP" sz="2400" dirty="0" smtClean="0">
              <a:latin typeface="+mn-ea"/>
            </a:endParaRPr>
          </a:p>
          <a:p>
            <a:pPr marL="288000">
              <a:spcAft>
                <a:spcPts val="300"/>
              </a:spcAft>
            </a:pPr>
            <a:endParaRPr lang="en-US" altLang="ja-JP" sz="2400" dirty="0" smtClean="0">
              <a:latin typeface="+mn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6855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テキスト ボックス 8"/>
          <p:cNvSpPr txBox="1"/>
          <p:nvPr/>
        </p:nvSpPr>
        <p:spPr>
          <a:xfrm>
            <a:off x="106942" y="1052736"/>
            <a:ext cx="8928000" cy="4054670"/>
          </a:xfrm>
          <a:prstGeom prst="roundRect">
            <a:avLst>
              <a:gd name="adj" fmla="val 5217"/>
            </a:avLst>
          </a:prstGeom>
          <a:noFill/>
          <a:ln w="19050">
            <a:solidFill>
              <a:schemeClr val="accent1"/>
            </a:solidFill>
          </a:ln>
        </p:spPr>
        <p:txBody>
          <a:bodyPr wrap="square" rtlCol="0" anchor="t" anchorCtr="0">
            <a:noAutofit/>
          </a:bodyPr>
          <a:lstStyle/>
          <a:p>
            <a:pPr marL="261938" indent="-144463">
              <a:spcAft>
                <a:spcPts val="600"/>
              </a:spcAft>
              <a:tabLst>
                <a:tab pos="0" algn="l"/>
              </a:tabLst>
            </a:pPr>
            <a:endParaRPr lang="en-US" altLang="ja-JP" sz="2200" dirty="0" smtClean="0">
              <a:latin typeface="+mn-ea"/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179512" y="1128406"/>
            <a:ext cx="8424936" cy="2660634"/>
          </a:xfrm>
          <a:prstGeom prst="rect">
            <a:avLst/>
          </a:prstGeom>
          <a:noFill/>
          <a:ln w="19050">
            <a:noFill/>
          </a:ln>
        </p:spPr>
        <p:txBody>
          <a:bodyPr wrap="square" rtlCol="0" anchor="t" anchorCtr="0">
            <a:noAutofit/>
          </a:bodyPr>
          <a:lstStyle/>
          <a:p>
            <a:pPr marL="261938" indent="-144463"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○目標</a:t>
            </a:r>
            <a:endParaRPr lang="en-US" altLang="ja-JP" sz="2000" b="1" dirty="0" smtClean="0">
              <a:latin typeface="+mn-ea"/>
            </a:endParaRPr>
          </a:p>
          <a:p>
            <a:pPr marL="261938" indent="-144463">
              <a:spcAft>
                <a:spcPts val="1200"/>
              </a:spcAft>
            </a:pPr>
            <a:r>
              <a:rPr lang="ja-JP" altLang="en-US" sz="2000" dirty="0" smtClean="0">
                <a:latin typeface="+mn-ea"/>
              </a:rPr>
              <a:t>・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平成</a:t>
            </a:r>
            <a:r>
              <a:rPr lang="en-US" altLang="ja-JP" sz="2000" u="sng" dirty="0" smtClean="0">
                <a:solidFill>
                  <a:srgbClr val="FF0000"/>
                </a:solidFill>
                <a:latin typeface="+mn-ea"/>
              </a:rPr>
              <a:t>27</a:t>
            </a:r>
            <a:r>
              <a:rPr lang="ja-JP" altLang="ja-JP" sz="2000" u="sng" dirty="0" smtClean="0">
                <a:solidFill>
                  <a:srgbClr val="FF0000"/>
                </a:solidFill>
                <a:latin typeface="+mn-ea"/>
              </a:rPr>
              <a:t>年度</a:t>
            </a:r>
            <a:r>
              <a:rPr lang="ja-JP" altLang="ja-JP" sz="2000" u="sng" dirty="0">
                <a:solidFill>
                  <a:srgbClr val="FF0000"/>
                </a:solidFill>
                <a:latin typeface="+mn-ea"/>
              </a:rPr>
              <a:t>までに</a:t>
            </a:r>
            <a:r>
              <a:rPr lang="ja-JP" altLang="ja-JP" sz="2000" u="sng" dirty="0">
                <a:latin typeface="+mn-ea"/>
              </a:rPr>
              <a:t>、</a:t>
            </a:r>
            <a:r>
              <a:rPr lang="ja-JP" altLang="ja-JP" sz="2000" dirty="0">
                <a:latin typeface="+mn-ea"/>
              </a:rPr>
              <a:t>二酸化</a:t>
            </a:r>
            <a:r>
              <a:rPr lang="ja-JP" altLang="ja-JP" sz="2000" dirty="0" smtClean="0">
                <a:latin typeface="+mn-ea"/>
              </a:rPr>
              <a:t>窒素</a:t>
            </a:r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NO</a:t>
            </a:r>
            <a:r>
              <a:rPr lang="en-US" altLang="ja-JP" sz="2000" baseline="-25000" dirty="0" smtClean="0">
                <a:latin typeface="+mn-ea"/>
              </a:rPr>
              <a:t>2</a:t>
            </a:r>
            <a:r>
              <a:rPr lang="ja-JP" altLang="en-US" sz="2000" dirty="0" smtClean="0">
                <a:latin typeface="+mn-ea"/>
              </a:rPr>
              <a:t>）</a:t>
            </a:r>
            <a:r>
              <a:rPr lang="ja-JP" altLang="ja-JP" sz="2000" dirty="0" smtClean="0">
                <a:latin typeface="+mn-ea"/>
              </a:rPr>
              <a:t>及び</a:t>
            </a:r>
            <a:r>
              <a:rPr lang="ja-JP" altLang="ja-JP" sz="2000" dirty="0">
                <a:latin typeface="+mn-ea"/>
              </a:rPr>
              <a:t>浮遊粒子状</a:t>
            </a:r>
            <a:r>
              <a:rPr lang="ja-JP" altLang="ja-JP" sz="2000" dirty="0" smtClean="0">
                <a:latin typeface="+mn-ea"/>
              </a:rPr>
              <a:t>物質</a:t>
            </a:r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SPM</a:t>
            </a:r>
            <a:r>
              <a:rPr lang="ja-JP" altLang="en-US" sz="2000" dirty="0" smtClean="0">
                <a:latin typeface="+mn-ea"/>
              </a:rPr>
              <a:t>）</a:t>
            </a:r>
            <a:r>
              <a:rPr lang="ja-JP" altLang="ja-JP" sz="2000" dirty="0" smtClean="0">
                <a:latin typeface="+mn-ea"/>
              </a:rPr>
              <a:t>に</a:t>
            </a:r>
            <a:r>
              <a:rPr lang="ja-JP" altLang="ja-JP" sz="2000" dirty="0">
                <a:latin typeface="+mn-ea"/>
              </a:rPr>
              <a:t>係る大気環境基準を</a:t>
            </a:r>
            <a:r>
              <a:rPr lang="ja-JP" altLang="ja-JP" sz="2000" u="sng" dirty="0">
                <a:solidFill>
                  <a:srgbClr val="FF0000"/>
                </a:solidFill>
                <a:latin typeface="+mn-ea"/>
              </a:rPr>
              <a:t>すべて</a:t>
            </a:r>
            <a:r>
              <a:rPr lang="ja-JP" altLang="ja-JP" sz="2000" u="sng" dirty="0" smtClean="0">
                <a:solidFill>
                  <a:srgbClr val="FF0000"/>
                </a:solidFill>
                <a:latin typeface="+mn-ea"/>
              </a:rPr>
              <a:t>の監視</a:t>
            </a:r>
            <a:r>
              <a:rPr lang="ja-JP" altLang="ja-JP" sz="2000" u="sng" dirty="0">
                <a:solidFill>
                  <a:srgbClr val="FF0000"/>
                </a:solidFill>
                <a:latin typeface="+mn-ea"/>
              </a:rPr>
              <a:t>測定局</a:t>
            </a:r>
            <a:r>
              <a:rPr lang="ja-JP" altLang="ja-JP" sz="2000" u="sng" dirty="0">
                <a:latin typeface="+mn-ea"/>
              </a:rPr>
              <a:t>において継続的・安定的に</a:t>
            </a:r>
            <a:r>
              <a:rPr lang="ja-JP" altLang="ja-JP" sz="2000" u="sng" dirty="0" smtClean="0">
                <a:latin typeface="+mn-ea"/>
              </a:rPr>
              <a:t>達成</a:t>
            </a:r>
            <a:endParaRPr lang="en-US" altLang="ja-JP" sz="2000" u="sng" dirty="0" smtClean="0">
              <a:latin typeface="+mn-ea"/>
            </a:endParaRPr>
          </a:p>
          <a:p>
            <a:pPr marL="261938" indent="-144463">
              <a:spcAft>
                <a:spcPts val="600"/>
              </a:spcAft>
            </a:pPr>
            <a:r>
              <a:rPr lang="ja-JP" altLang="en-US" sz="2000" dirty="0" smtClean="0">
                <a:latin typeface="+mn-ea"/>
              </a:rPr>
              <a:t>・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平成</a:t>
            </a:r>
            <a:r>
              <a:rPr lang="en-US" altLang="ja-JP" sz="2000" u="sng" dirty="0" smtClean="0">
                <a:solidFill>
                  <a:srgbClr val="FF0000"/>
                </a:solidFill>
                <a:latin typeface="+mn-ea"/>
              </a:rPr>
              <a:t>32</a:t>
            </a:r>
            <a:r>
              <a:rPr lang="ja-JP" altLang="ja-JP" sz="2000" u="sng" dirty="0" smtClean="0">
                <a:solidFill>
                  <a:srgbClr val="FF0000"/>
                </a:solidFill>
                <a:latin typeface="+mn-ea"/>
              </a:rPr>
              <a:t>年度</a:t>
            </a:r>
            <a:r>
              <a:rPr lang="ja-JP" altLang="ja-JP" sz="2000" u="sng" dirty="0">
                <a:solidFill>
                  <a:srgbClr val="FF0000"/>
                </a:solidFill>
                <a:latin typeface="+mn-ea"/>
              </a:rPr>
              <a:t>までに</a:t>
            </a:r>
            <a:r>
              <a:rPr lang="ja-JP" altLang="ja-JP" sz="2000" u="sng" dirty="0">
                <a:latin typeface="+mn-ea"/>
              </a:rPr>
              <a:t>、</a:t>
            </a:r>
            <a:r>
              <a:rPr lang="ja-JP" altLang="ja-JP" sz="2000" u="sng" dirty="0">
                <a:solidFill>
                  <a:srgbClr val="FF0000"/>
                </a:solidFill>
                <a:latin typeface="+mn-ea"/>
              </a:rPr>
              <a:t>対策地域全体</a:t>
            </a:r>
            <a:r>
              <a:rPr lang="ja-JP" altLang="ja-JP" sz="2000" u="sng" dirty="0">
                <a:latin typeface="+mn-ea"/>
              </a:rPr>
              <a:t>で大気環境基準を</a:t>
            </a:r>
            <a:r>
              <a:rPr lang="ja-JP" altLang="ja-JP" sz="2000" u="sng" dirty="0" smtClean="0">
                <a:latin typeface="+mn-ea"/>
              </a:rPr>
              <a:t>達成</a:t>
            </a:r>
            <a:endParaRPr lang="ja-JP" altLang="ja-JP" sz="2000" dirty="0">
              <a:latin typeface="+mn-ea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8540" y="106778"/>
            <a:ext cx="8711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>
                <a:latin typeface="+mn-ea"/>
              </a:rPr>
              <a:t>１．</a:t>
            </a:r>
            <a:r>
              <a:rPr lang="ja-JP" altLang="ja-JP" sz="2400" dirty="0" smtClean="0">
                <a:latin typeface="+mn-ea"/>
              </a:rPr>
              <a:t>大阪府</a:t>
            </a:r>
            <a:r>
              <a:rPr lang="ja-JP" altLang="ja-JP" sz="2400" dirty="0">
                <a:latin typeface="+mn-ea"/>
              </a:rPr>
              <a:t>自動車</a:t>
            </a:r>
            <a:r>
              <a:rPr lang="en-US" altLang="ja-JP" sz="2400" dirty="0">
                <a:latin typeface="+mn-ea"/>
              </a:rPr>
              <a:t>NO</a:t>
            </a:r>
            <a:r>
              <a:rPr lang="ja-JP" altLang="ja-JP" sz="2400" dirty="0">
                <a:latin typeface="+mn-ea"/>
              </a:rPr>
              <a:t>ｘ・</a:t>
            </a:r>
            <a:r>
              <a:rPr lang="en-US" altLang="ja-JP" sz="2400" dirty="0">
                <a:latin typeface="+mn-ea"/>
              </a:rPr>
              <a:t>PM</a:t>
            </a:r>
            <a:r>
              <a:rPr lang="ja-JP" altLang="ja-JP" sz="2400" dirty="0">
                <a:latin typeface="+mn-ea"/>
              </a:rPr>
              <a:t>総量削減計画〔第３次</a:t>
            </a:r>
            <a:r>
              <a:rPr lang="ja-JP" altLang="ja-JP" sz="2400" dirty="0" smtClean="0">
                <a:latin typeface="+mn-ea"/>
              </a:rPr>
              <a:t>〕</a:t>
            </a:r>
            <a:r>
              <a:rPr lang="ja-JP" altLang="en-US" sz="2400" dirty="0" smtClean="0">
                <a:latin typeface="+mn-ea"/>
              </a:rPr>
              <a:t>の目標について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2</a:t>
            </a:fld>
            <a:endParaRPr kumimoji="1" lang="ja-JP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2546" y="2750776"/>
            <a:ext cx="2916000" cy="338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107504" y="5400600"/>
            <a:ext cx="6264696" cy="1124744"/>
          </a:xfrm>
          <a:prstGeom prst="rect">
            <a:avLst/>
          </a:prstGeom>
          <a:noFill/>
        </p:spPr>
        <p:txBody>
          <a:bodyPr wrap="square" rtlCol="0" anchor="t" anchorCtr="0">
            <a:noAutofit/>
          </a:bodyPr>
          <a:lstStyle/>
          <a:p>
            <a:pPr>
              <a:spcAft>
                <a:spcPts val="600"/>
              </a:spcAft>
            </a:pPr>
            <a:r>
              <a:rPr lang="ja-JP" altLang="en-US" sz="1600" dirty="0" smtClean="0">
                <a:latin typeface="+mn-ea"/>
              </a:rPr>
              <a:t>■</a:t>
            </a:r>
            <a:r>
              <a:rPr lang="ja-JP" altLang="ja-JP" sz="1600" dirty="0" smtClean="0">
                <a:latin typeface="+mn-ea"/>
              </a:rPr>
              <a:t>対策</a:t>
            </a:r>
            <a:r>
              <a:rPr lang="ja-JP" altLang="ja-JP" sz="1600" dirty="0">
                <a:latin typeface="+mn-ea"/>
              </a:rPr>
              <a:t>地域全体で大気環境基準</a:t>
            </a:r>
            <a:r>
              <a:rPr lang="ja-JP" altLang="ja-JP" sz="1600" dirty="0" smtClean="0">
                <a:latin typeface="+mn-ea"/>
              </a:rPr>
              <a:t>達成</a:t>
            </a:r>
            <a:endParaRPr lang="en-US" altLang="ja-JP" sz="1600" dirty="0" smtClean="0">
              <a:latin typeface="+mn-ea"/>
            </a:endParaRPr>
          </a:p>
          <a:p>
            <a:pPr marL="174625"/>
            <a:r>
              <a:rPr lang="ja-JP" altLang="ja-JP" sz="1600" dirty="0" smtClean="0">
                <a:latin typeface="+mn-ea"/>
              </a:rPr>
              <a:t>監視測定局</a:t>
            </a:r>
            <a:r>
              <a:rPr lang="ja-JP" altLang="en-US" sz="1600" dirty="0" smtClean="0">
                <a:latin typeface="+mn-ea"/>
              </a:rPr>
              <a:t>（府内約</a:t>
            </a:r>
            <a:r>
              <a:rPr lang="en-US" altLang="ja-JP" sz="1600" dirty="0" smtClean="0">
                <a:latin typeface="+mn-ea"/>
              </a:rPr>
              <a:t>100</a:t>
            </a:r>
            <a:r>
              <a:rPr lang="ja-JP" altLang="en-US" sz="1600" dirty="0" smtClean="0">
                <a:latin typeface="+mn-ea"/>
              </a:rPr>
              <a:t>箇所）</a:t>
            </a:r>
            <a:r>
              <a:rPr lang="ja-JP" altLang="ja-JP" sz="1600" dirty="0" smtClean="0">
                <a:latin typeface="+mn-ea"/>
              </a:rPr>
              <a:t>に</a:t>
            </a:r>
            <a:r>
              <a:rPr lang="ja-JP" altLang="ja-JP" sz="1600" dirty="0">
                <a:latin typeface="+mn-ea"/>
              </a:rPr>
              <a:t>加えて、対策地域内</a:t>
            </a:r>
            <a:r>
              <a:rPr lang="ja-JP" altLang="ja-JP" sz="1600" dirty="0" smtClean="0">
                <a:latin typeface="+mn-ea"/>
              </a:rPr>
              <a:t>のすべて</a:t>
            </a:r>
            <a:r>
              <a:rPr lang="ja-JP" altLang="ja-JP" sz="1600" dirty="0">
                <a:latin typeface="+mn-ea"/>
              </a:rPr>
              <a:t>の地点で大気環境基準を達成する</a:t>
            </a:r>
            <a:r>
              <a:rPr lang="ja-JP" altLang="ja-JP" sz="1600" dirty="0" smtClean="0">
                <a:latin typeface="+mn-ea"/>
              </a:rPr>
              <a:t>こと</a:t>
            </a:r>
            <a:endParaRPr lang="en-US" altLang="ja-JP" sz="1600" dirty="0" smtClean="0"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6789172" y="6165304"/>
            <a:ext cx="21753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ja-JP" sz="1400" dirty="0" smtClean="0"/>
              <a:t>対策地域</a:t>
            </a:r>
            <a:r>
              <a:rPr lang="ja-JP" altLang="en-US" sz="1400" dirty="0" smtClean="0"/>
              <a:t>（</a:t>
            </a:r>
            <a:r>
              <a:rPr lang="en-US" altLang="ja-JP" sz="1400" dirty="0" smtClean="0"/>
              <a:t>37</a:t>
            </a:r>
            <a:r>
              <a:rPr lang="ja-JP" altLang="ja-JP" sz="1400" dirty="0" smtClean="0"/>
              <a:t>市町</a:t>
            </a:r>
            <a:r>
              <a:rPr lang="ja-JP" altLang="en-US" sz="1400" dirty="0" smtClean="0"/>
              <a:t>）</a:t>
            </a:r>
            <a:endParaRPr lang="ja-JP" altLang="ja-JP" sz="1400" dirty="0"/>
          </a:p>
        </p:txBody>
      </p:sp>
      <p:graphicFrame>
        <p:nvGraphicFramePr>
          <p:cNvPr id="11" name="表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900012"/>
              </p:ext>
            </p:extLst>
          </p:nvPr>
        </p:nvGraphicFramePr>
        <p:xfrm>
          <a:off x="279986" y="3234470"/>
          <a:ext cx="6048672" cy="15029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76263"/>
                <a:gridCol w="1152128"/>
                <a:gridCol w="1296144"/>
                <a:gridCol w="1224137"/>
              </a:tblGrid>
              <a:tr h="626578">
                <a:tc>
                  <a:txBody>
                    <a:bodyPr/>
                    <a:lstStyle/>
                    <a:p>
                      <a:pPr algn="ctr">
                        <a:lnSpc>
                          <a:spcPts val="1200"/>
                        </a:lnSpc>
                        <a:spcAft>
                          <a:spcPts val="0"/>
                        </a:spcAft>
                      </a:pPr>
                      <a:r>
                        <a:rPr lang="ja-JP" sz="1600" kern="100" dirty="0">
                          <a:effectLst/>
                        </a:rPr>
                        <a:t>区　</a:t>
                      </a:r>
                      <a:r>
                        <a:rPr lang="ja-JP" sz="1600" kern="100" dirty="0" smtClean="0">
                          <a:effectLst/>
                        </a:rPr>
                        <a:t>分</a:t>
                      </a:r>
                      <a:endParaRPr lang="ja-JP" sz="1600" kern="1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7625"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</a:rPr>
                        <a:t>H21</a:t>
                      </a:r>
                      <a:r>
                        <a:rPr lang="ja-JP" sz="1600" kern="100" dirty="0" smtClean="0">
                          <a:effectLst/>
                        </a:rPr>
                        <a:t>年度</a:t>
                      </a:r>
                      <a:endParaRPr lang="ja-JP" sz="1600" kern="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（基準年度）</a:t>
                      </a:r>
                      <a:endParaRPr lang="ja-JP" sz="1400" kern="1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altLang="ja-JP" sz="1600" kern="100" dirty="0" smtClean="0">
                          <a:effectLst/>
                        </a:rPr>
                        <a:t>H27</a:t>
                      </a:r>
                      <a:r>
                        <a:rPr lang="ja-JP" sz="1600" kern="100" dirty="0" smtClean="0">
                          <a:effectLst/>
                        </a:rPr>
                        <a:t>年度</a:t>
                      </a:r>
                      <a:endParaRPr lang="ja-JP" sz="1600" kern="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（目標）</a:t>
                      </a:r>
                      <a:endParaRPr lang="ja-JP" sz="1400" kern="1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H32</a:t>
                      </a:r>
                      <a:r>
                        <a:rPr lang="ja-JP" sz="1600" kern="100" dirty="0" smtClean="0">
                          <a:effectLst/>
                        </a:rPr>
                        <a:t>年度</a:t>
                      </a:r>
                      <a:endParaRPr lang="ja-JP" sz="1600" kern="100" dirty="0">
                        <a:effectLst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ja-JP" sz="1400" kern="100" dirty="0">
                          <a:effectLst/>
                        </a:rPr>
                        <a:t>（目標）</a:t>
                      </a:r>
                      <a:endParaRPr lang="ja-JP" sz="1400" kern="1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87155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ja-JP" altLang="en-US" sz="1600" kern="100" dirty="0" smtClean="0">
                          <a:effectLst/>
                        </a:rPr>
                        <a:t>　自動車からの</a:t>
                      </a:r>
                      <a:r>
                        <a:rPr lang="en-US" sz="1600" kern="100" dirty="0" smtClean="0">
                          <a:effectLst/>
                        </a:rPr>
                        <a:t>NOx</a:t>
                      </a:r>
                      <a:r>
                        <a:rPr lang="ja-JP" sz="1600" kern="100" dirty="0" smtClean="0">
                          <a:effectLst/>
                        </a:rPr>
                        <a:t>排出量</a:t>
                      </a:r>
                      <a:endParaRPr lang="ja-JP" sz="1600" kern="100" dirty="0">
                        <a:effectLst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18,130t</a:t>
                      </a:r>
                      <a:endParaRPr lang="ja-JP" sz="1600" kern="100" dirty="0">
                        <a:effectLst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14,420t</a:t>
                      </a:r>
                      <a:endParaRPr lang="ja-JP" sz="1600" kern="100" dirty="0">
                        <a:effectLst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11,220t</a:t>
                      </a:r>
                      <a:endParaRPr lang="ja-JP" sz="1600" kern="100" dirty="0">
                        <a:effectLst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917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600" kern="100" dirty="0" smtClean="0">
                          <a:effectLst/>
                        </a:rPr>
                        <a:t>　自動車からの</a:t>
                      </a:r>
                      <a:r>
                        <a:rPr lang="en-US" sz="1600" kern="100" dirty="0" smtClean="0">
                          <a:effectLst/>
                        </a:rPr>
                        <a:t>PM</a:t>
                      </a:r>
                      <a:r>
                        <a:rPr lang="ja-JP" sz="1600" kern="100" dirty="0" smtClean="0">
                          <a:effectLst/>
                        </a:rPr>
                        <a:t>排出量</a:t>
                      </a:r>
                      <a:endParaRPr lang="ja-JP" sz="1600" kern="100" dirty="0">
                        <a:effectLst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>
                          <a:effectLst/>
                        </a:rPr>
                        <a:t>  </a:t>
                      </a:r>
                      <a:r>
                        <a:rPr lang="en-US" sz="1600" kern="100" dirty="0" smtClean="0">
                          <a:effectLst/>
                        </a:rPr>
                        <a:t>910t</a:t>
                      </a:r>
                      <a:r>
                        <a:rPr lang="en-US" sz="1600" kern="100" dirty="0">
                          <a:effectLst/>
                        </a:rPr>
                        <a:t> </a:t>
                      </a:r>
                      <a:endParaRPr lang="ja-JP" sz="1600" kern="100" dirty="0">
                        <a:effectLst/>
                        <a:latin typeface="ＭＳ 明朝"/>
                        <a:cs typeface="Times New Roman"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720t</a:t>
                      </a:r>
                      <a:endParaRPr lang="ja-JP" sz="1600" kern="100" dirty="0">
                        <a:effectLst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100" dirty="0" smtClean="0">
                          <a:effectLst/>
                        </a:rPr>
                        <a:t>670t</a:t>
                      </a:r>
                      <a:endParaRPr lang="ja-JP" sz="1600" kern="100" dirty="0">
                        <a:effectLst/>
                      </a:endParaRPr>
                    </a:p>
                  </a:txBody>
                  <a:tcPr marL="0" marR="0" marT="17780" marB="1778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2" name="テキスト ボックス 11"/>
          <p:cNvSpPr txBox="1"/>
          <p:nvPr/>
        </p:nvSpPr>
        <p:spPr>
          <a:xfrm>
            <a:off x="2267744" y="2845956"/>
            <a:ext cx="237626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/>
              <a:t>［</a:t>
            </a:r>
            <a:r>
              <a:rPr lang="ja-JP" altLang="ja-JP" sz="1600" dirty="0" smtClean="0"/>
              <a:t>自動車</a:t>
            </a:r>
            <a:r>
              <a:rPr lang="ja-JP" altLang="ja-JP" sz="1600" dirty="0"/>
              <a:t>からの</a:t>
            </a:r>
            <a:r>
              <a:rPr lang="ja-JP" altLang="ja-JP" sz="1600" dirty="0" smtClean="0"/>
              <a:t>排出量</a:t>
            </a:r>
            <a:r>
              <a:rPr lang="ja-JP" altLang="en-US" sz="1600" dirty="0" smtClean="0"/>
              <a:t>］</a:t>
            </a:r>
            <a:endParaRPr lang="ja-JP" altLang="ja-JP" sz="1600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622132" y="595288"/>
            <a:ext cx="2591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>
                <a:latin typeface="+mn-ea"/>
              </a:rPr>
              <a:t> [</a:t>
            </a:r>
            <a:r>
              <a:rPr lang="ja-JP" altLang="en-US" dirty="0" smtClean="0">
                <a:latin typeface="+mn-ea"/>
              </a:rPr>
              <a:t>平成</a:t>
            </a:r>
            <a:r>
              <a:rPr lang="en-US" altLang="ja-JP" dirty="0" smtClean="0">
                <a:latin typeface="+mn-ea"/>
              </a:rPr>
              <a:t>25</a:t>
            </a:r>
            <a:r>
              <a:rPr lang="ja-JP" altLang="en-US" dirty="0" smtClean="0">
                <a:latin typeface="+mn-ea"/>
              </a:rPr>
              <a:t>年</a:t>
            </a:r>
            <a:r>
              <a:rPr lang="en-US" altLang="ja-JP" dirty="0" smtClean="0">
                <a:latin typeface="+mn-ea"/>
              </a:rPr>
              <a:t>6</a:t>
            </a:r>
            <a:r>
              <a:rPr lang="ja-JP" altLang="en-US" dirty="0" smtClean="0">
                <a:latin typeface="+mn-ea"/>
              </a:rPr>
              <a:t>月策定</a:t>
            </a:r>
            <a:r>
              <a:rPr lang="en-US" altLang="ja-JP" dirty="0" smtClean="0">
                <a:latin typeface="+mn-ea"/>
              </a:rPr>
              <a:t>] </a:t>
            </a:r>
            <a:endParaRPr kumimoji="1" lang="ja-JP" altLang="en-US" dirty="0">
              <a:latin typeface="+mn-ea"/>
            </a:endParaRPr>
          </a:p>
        </p:txBody>
      </p:sp>
      <p:cxnSp>
        <p:nvCxnSpPr>
          <p:cNvPr id="16" name="直線コネクタ 1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18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12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123728" y="82724"/>
            <a:ext cx="57961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+mn-ea"/>
              </a:rPr>
              <a:t>二酸化窒素（</a:t>
            </a:r>
            <a:r>
              <a:rPr lang="en-US" altLang="ja-JP" sz="2400" dirty="0" smtClean="0">
                <a:latin typeface="+mn-ea"/>
              </a:rPr>
              <a:t>NO</a:t>
            </a:r>
            <a:r>
              <a:rPr lang="en-US" altLang="ja-JP" sz="2400" baseline="-25000" dirty="0" smtClean="0">
                <a:latin typeface="+mn-ea"/>
              </a:rPr>
              <a:t>2</a:t>
            </a:r>
            <a:r>
              <a:rPr lang="ja-JP" altLang="en-US" sz="2400" dirty="0" smtClean="0">
                <a:latin typeface="+mn-ea"/>
              </a:rPr>
              <a:t>）の環境基準達成状況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71600" y="1521659"/>
            <a:ext cx="7776864" cy="32316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ja-JP" altLang="ja-JP" u="sng" dirty="0">
                <a:latin typeface="+mn-ea"/>
              </a:rPr>
              <a:t>府内全局</a:t>
            </a:r>
            <a:r>
              <a:rPr lang="ja-JP" altLang="ja-JP" u="sng" dirty="0" smtClean="0">
                <a:latin typeface="+mn-ea"/>
              </a:rPr>
              <a:t>の</a:t>
            </a:r>
            <a:r>
              <a:rPr lang="en-US" altLang="ja-JP" u="sng" dirty="0" smtClean="0">
                <a:latin typeface="+mn-ea"/>
              </a:rPr>
              <a:t>NO</a:t>
            </a:r>
            <a:r>
              <a:rPr lang="en-US" altLang="ja-JP" u="sng" baseline="-25000" dirty="0" smtClean="0">
                <a:latin typeface="+mn-ea"/>
              </a:rPr>
              <a:t>2</a:t>
            </a:r>
            <a:r>
              <a:rPr lang="ja-JP" altLang="ja-JP" u="sng" dirty="0" smtClean="0">
                <a:latin typeface="+mn-ea"/>
              </a:rPr>
              <a:t>の</a:t>
            </a:r>
            <a:r>
              <a:rPr lang="ja-JP" altLang="ja-JP" u="sng" dirty="0">
                <a:latin typeface="+mn-ea"/>
              </a:rPr>
              <a:t>環境基準達成状況の</a:t>
            </a:r>
            <a:r>
              <a:rPr lang="ja-JP" altLang="ja-JP" u="sng" dirty="0" smtClean="0">
                <a:latin typeface="+mn-ea"/>
              </a:rPr>
              <a:t>推移（</a:t>
            </a:r>
            <a:r>
              <a:rPr lang="ja-JP" altLang="ja-JP" u="sng" dirty="0">
                <a:latin typeface="+mn-ea"/>
              </a:rPr>
              <a:t>年間</a:t>
            </a:r>
            <a:r>
              <a:rPr lang="en-US" altLang="ja-JP" u="sng" dirty="0">
                <a:latin typeface="+mn-ea"/>
              </a:rPr>
              <a:t>98%</a:t>
            </a:r>
            <a:r>
              <a:rPr lang="ja-JP" altLang="ja-JP" u="sng" dirty="0">
                <a:latin typeface="+mn-ea"/>
              </a:rPr>
              <a:t>値の分布状況）</a:t>
            </a: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448251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3</a:t>
            </a:fld>
            <a:endParaRPr kumimoji="1" lang="ja-JP" altLang="en-US" dirty="0"/>
          </a:p>
        </p:txBody>
      </p:sp>
      <p:grpSp>
        <p:nvGrpSpPr>
          <p:cNvPr id="3" name="グループ化 2"/>
          <p:cNvGrpSpPr/>
          <p:nvPr/>
        </p:nvGrpSpPr>
        <p:grpSpPr>
          <a:xfrm>
            <a:off x="2411760" y="5805264"/>
            <a:ext cx="5313866" cy="864096"/>
            <a:chOff x="2569998" y="5661248"/>
            <a:chExt cx="5313866" cy="864096"/>
          </a:xfrm>
        </p:grpSpPr>
        <p:sp>
          <p:nvSpPr>
            <p:cNvPr id="14" name="Text Box 41"/>
            <p:cNvSpPr txBox="1">
              <a:spLocks noChangeArrowheads="1"/>
            </p:cNvSpPr>
            <p:nvPr/>
          </p:nvSpPr>
          <p:spPr bwMode="auto">
            <a:xfrm>
              <a:off x="2663792" y="5661248"/>
              <a:ext cx="5220072" cy="86409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pPr algn="just">
                <a:spcAft>
                  <a:spcPts val="0"/>
                </a:spcAft>
              </a:pPr>
              <a:r>
                <a:rPr lang="en-US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0.06ppm</a:t>
              </a:r>
              <a:r>
                <a:rPr lang="ja-JP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を超えた測定局数</a:t>
              </a:r>
              <a:r>
                <a:rPr lang="en-US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(</a:t>
              </a:r>
              <a:r>
                <a:rPr lang="ja-JP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環境基準非達成局）</a:t>
              </a:r>
            </a:p>
            <a:p>
              <a:pPr algn="just">
                <a:spcBef>
                  <a:spcPts val="300"/>
                </a:spcBef>
                <a:spcAft>
                  <a:spcPts val="0"/>
                </a:spcAft>
              </a:pPr>
              <a:r>
                <a:rPr lang="en-US" sz="1400" kern="100" dirty="0" smtClean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0.04ppm</a:t>
              </a:r>
              <a:r>
                <a:rPr lang="ja-JP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から</a:t>
              </a:r>
              <a:r>
                <a:rPr lang="en-US" sz="1400" kern="100" dirty="0" smtClean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0.06ppm</a:t>
              </a:r>
              <a:r>
                <a:rPr lang="ja-JP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のゾーン内</a:t>
              </a:r>
              <a:r>
                <a:rPr lang="ja-JP" sz="1400" kern="100" dirty="0" smtClean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の測定局数</a:t>
              </a:r>
              <a:r>
                <a:rPr lang="en-US" sz="1400" kern="100" dirty="0" smtClean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(</a:t>
              </a:r>
              <a:r>
                <a:rPr lang="ja-JP" sz="1400" u="sng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環境基準達成局</a:t>
              </a:r>
              <a:r>
                <a:rPr lang="ja-JP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）</a:t>
              </a:r>
            </a:p>
            <a:p>
              <a:pPr algn="just">
                <a:spcBef>
                  <a:spcPts val="300"/>
                </a:spcBef>
                <a:spcAft>
                  <a:spcPts val="0"/>
                </a:spcAft>
              </a:pPr>
              <a:r>
                <a:rPr lang="en-US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0.04 ppm</a:t>
              </a:r>
              <a:r>
                <a:rPr lang="ja-JP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未満の測定局数（</a:t>
              </a:r>
              <a:r>
                <a:rPr lang="ja-JP" sz="1400" u="sng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環境基準達成局</a:t>
              </a:r>
              <a:r>
                <a:rPr lang="ja-JP" sz="1400" kern="100" dirty="0">
                  <a:effectLst/>
                  <a:latin typeface="ＭＳ ゴシック" panose="020B0609070205080204" pitchFamily="49" charset="-128"/>
                  <a:ea typeface="ＭＳ ゴシック" panose="020B0609070205080204" pitchFamily="49" charset="-128"/>
                  <a:cs typeface="Times New Roman"/>
                </a:rPr>
                <a:t>）</a:t>
              </a:r>
            </a:p>
          </p:txBody>
        </p:sp>
        <p:grpSp>
          <p:nvGrpSpPr>
            <p:cNvPr id="15" name="Group 49"/>
            <p:cNvGrpSpPr>
              <a:grpSpLocks/>
            </p:cNvGrpSpPr>
            <p:nvPr/>
          </p:nvGrpSpPr>
          <p:grpSpPr bwMode="auto">
            <a:xfrm>
              <a:off x="2569998" y="5755282"/>
              <a:ext cx="114300" cy="610870"/>
              <a:chOff x="6714" y="6683"/>
              <a:chExt cx="180" cy="962"/>
            </a:xfrm>
          </p:grpSpPr>
          <p:sp>
            <p:nvSpPr>
              <p:cNvPr id="16" name="Rectangle 42"/>
              <p:cNvSpPr>
                <a:spLocks noChangeArrowheads="1"/>
              </p:cNvSpPr>
              <p:nvPr/>
            </p:nvSpPr>
            <p:spPr bwMode="auto">
              <a:xfrm>
                <a:off x="6714" y="6683"/>
                <a:ext cx="180" cy="180"/>
              </a:xfrm>
              <a:prstGeom prst="rect">
                <a:avLst/>
              </a:prstGeom>
              <a:solidFill>
                <a:schemeClr val="tx1">
                  <a:lumMod val="100000"/>
                  <a:lumOff val="0"/>
                </a:schemeClr>
              </a:solidFill>
              <a:ln w="9525">
                <a:solidFill>
                  <a:schemeClr val="tx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74295" tIns="8890" rIns="74295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7" name="Rectangle 43"/>
              <p:cNvSpPr>
                <a:spLocks noChangeArrowheads="1"/>
              </p:cNvSpPr>
              <p:nvPr/>
            </p:nvSpPr>
            <p:spPr bwMode="auto">
              <a:xfrm>
                <a:off x="6714" y="7098"/>
                <a:ext cx="180" cy="180"/>
              </a:xfrm>
              <a:prstGeom prst="rect">
                <a:avLst/>
              </a:prstGeom>
              <a:solidFill>
                <a:schemeClr val="bg1">
                  <a:lumMod val="75000"/>
                  <a:lumOff val="0"/>
                </a:schemeClr>
              </a:solidFill>
              <a:ln w="9525">
                <a:solidFill>
                  <a:schemeClr val="tx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74295" tIns="8890" rIns="74295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  <p:sp>
            <p:nvSpPr>
              <p:cNvPr id="18" name="Rectangle 44"/>
              <p:cNvSpPr>
                <a:spLocks noChangeArrowheads="1"/>
              </p:cNvSpPr>
              <p:nvPr/>
            </p:nvSpPr>
            <p:spPr bwMode="auto">
              <a:xfrm>
                <a:off x="6714" y="7465"/>
                <a:ext cx="180" cy="180"/>
              </a:xfrm>
              <a:prstGeom prst="rect">
                <a:avLst/>
              </a:prstGeom>
              <a:solidFill>
                <a:schemeClr val="bg1">
                  <a:lumMod val="100000"/>
                  <a:lumOff val="0"/>
                </a:schemeClr>
              </a:solidFill>
              <a:ln w="9525">
                <a:solidFill>
                  <a:schemeClr val="tx1">
                    <a:lumMod val="100000"/>
                    <a:lumOff val="0"/>
                  </a:schemeClr>
                </a:solidFill>
                <a:miter lim="800000"/>
                <a:headEnd/>
                <a:tailEnd/>
              </a:ln>
            </p:spPr>
            <p:txBody>
              <a:bodyPr rot="0" vert="horz" wrap="square" lIns="74295" tIns="8890" rIns="74295" bIns="8890" anchor="t" anchorCtr="0" upright="1">
                <a:noAutofit/>
              </a:bodyPr>
              <a:lstStyle/>
              <a:p>
                <a:endParaRPr lang="ja-JP" altLang="en-US"/>
              </a:p>
            </p:txBody>
          </p:sp>
        </p:grpSp>
      </p:grpSp>
      <p:sp>
        <p:nvSpPr>
          <p:cNvPr id="19" name="テキスト ボックス 18"/>
          <p:cNvSpPr txBox="1"/>
          <p:nvPr/>
        </p:nvSpPr>
        <p:spPr>
          <a:xfrm>
            <a:off x="1332368" y="836711"/>
            <a:ext cx="6552000" cy="50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200" dirty="0" smtClean="0">
                <a:solidFill>
                  <a:srgbClr val="FF0000"/>
                </a:solidFill>
                <a:latin typeface="+mn-ea"/>
              </a:rPr>
              <a:t>平成</a:t>
            </a:r>
            <a:r>
              <a:rPr lang="en-US" altLang="ja-JP" sz="2200" dirty="0" smtClean="0">
                <a:solidFill>
                  <a:srgbClr val="FF0000"/>
                </a:solidFill>
                <a:latin typeface="+mn-ea"/>
              </a:rPr>
              <a:t>22</a:t>
            </a:r>
            <a:r>
              <a:rPr lang="ja-JP" altLang="en-US" sz="2200" dirty="0" smtClean="0">
                <a:solidFill>
                  <a:srgbClr val="FF0000"/>
                </a:solidFill>
                <a:latin typeface="+mn-ea"/>
              </a:rPr>
              <a:t>年度から</a:t>
            </a:r>
            <a:r>
              <a:rPr lang="en-US" altLang="ja-JP" sz="2200" dirty="0" smtClean="0">
                <a:solidFill>
                  <a:srgbClr val="FF0000"/>
                </a:solidFill>
                <a:latin typeface="+mn-ea"/>
              </a:rPr>
              <a:t>7</a:t>
            </a:r>
            <a:r>
              <a:rPr lang="ja-JP" altLang="en-US" sz="2200" dirty="0" smtClean="0">
                <a:solidFill>
                  <a:srgbClr val="FF0000"/>
                </a:solidFill>
                <a:latin typeface="+mn-ea"/>
              </a:rPr>
              <a:t>年連続、全局で環境</a:t>
            </a:r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基準を達成</a:t>
            </a:r>
            <a:endParaRPr lang="ja-JP" altLang="ja-JP" sz="22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5496" y="116632"/>
            <a:ext cx="3275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ea"/>
              </a:rPr>
              <a:t>２．大気環境の状況</a:t>
            </a:r>
            <a:endParaRPr kumimoji="1" lang="ja-JP" altLang="en-US" sz="2000" dirty="0">
              <a:latin typeface="+mn-ea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59280" y="1916832"/>
            <a:ext cx="5818440" cy="37608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17692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12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195736" y="82724"/>
            <a:ext cx="5436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>
                <a:latin typeface="+mn-ea"/>
              </a:rPr>
              <a:t>二酸化窒素（</a:t>
            </a:r>
            <a:r>
              <a:rPr lang="en-US" altLang="ja-JP" sz="2400" dirty="0">
                <a:latin typeface="+mn-ea"/>
              </a:rPr>
              <a:t>NO</a:t>
            </a:r>
            <a:r>
              <a:rPr lang="en-US" altLang="ja-JP" sz="2400" baseline="-25000" dirty="0">
                <a:latin typeface="+mn-ea"/>
              </a:rPr>
              <a:t>2</a:t>
            </a:r>
            <a:r>
              <a:rPr lang="ja-JP" altLang="en-US" sz="2400" dirty="0" smtClean="0">
                <a:latin typeface="+mn-ea"/>
              </a:rPr>
              <a:t>）の高濃度上位局</a:t>
            </a:r>
            <a:endParaRPr lang="ja-JP" altLang="en-US" sz="2400" dirty="0">
              <a:latin typeface="+mn-ea"/>
            </a:endParaRPr>
          </a:p>
        </p:txBody>
      </p: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448251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4</a:t>
            </a:fld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76064" y="1600268"/>
            <a:ext cx="8172400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ja-JP" altLang="en-US" u="sng" dirty="0" smtClean="0">
                <a:latin typeface="+mn-ea"/>
              </a:rPr>
              <a:t>平成</a:t>
            </a:r>
            <a:r>
              <a:rPr lang="en-US" altLang="ja-JP" u="sng" dirty="0" smtClean="0">
                <a:latin typeface="+mn-ea"/>
              </a:rPr>
              <a:t>28</a:t>
            </a:r>
            <a:r>
              <a:rPr lang="ja-JP" altLang="en-US" u="sng" dirty="0" smtClean="0">
                <a:latin typeface="+mn-ea"/>
              </a:rPr>
              <a:t>年度における</a:t>
            </a:r>
            <a:r>
              <a:rPr lang="en-US" altLang="ja-JP" u="sng" dirty="0" smtClean="0">
                <a:latin typeface="+mn-ea"/>
              </a:rPr>
              <a:t>NO</a:t>
            </a:r>
            <a:r>
              <a:rPr lang="en-US" altLang="ja-JP" u="sng" baseline="-25000" dirty="0" smtClean="0">
                <a:latin typeface="+mn-ea"/>
              </a:rPr>
              <a:t>2</a:t>
            </a:r>
            <a:r>
              <a:rPr lang="ja-JP" altLang="en-US" u="sng" dirty="0" smtClean="0">
                <a:latin typeface="+mn-ea"/>
              </a:rPr>
              <a:t>日平均値の年間</a:t>
            </a:r>
            <a:r>
              <a:rPr lang="en-US" altLang="ja-JP" u="sng" dirty="0" smtClean="0">
                <a:latin typeface="+mn-ea"/>
              </a:rPr>
              <a:t>98</a:t>
            </a:r>
            <a:r>
              <a:rPr lang="ja-JP" altLang="en-US" u="sng" dirty="0" smtClean="0">
                <a:latin typeface="+mn-ea"/>
              </a:rPr>
              <a:t>％値の高濃度上位</a:t>
            </a:r>
            <a:r>
              <a:rPr lang="en-US" altLang="ja-JP" u="sng" dirty="0" smtClean="0">
                <a:latin typeface="+mn-ea"/>
              </a:rPr>
              <a:t>5</a:t>
            </a:r>
            <a:r>
              <a:rPr lang="ja-JP" altLang="en-US" u="sng" dirty="0" smtClean="0">
                <a:latin typeface="+mn-ea"/>
              </a:rPr>
              <a:t>局（全局中）の推移</a:t>
            </a:r>
            <a:endParaRPr lang="ja-JP" altLang="ja-JP" u="sng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121260" y="872776"/>
            <a:ext cx="4899012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平成</a:t>
            </a:r>
            <a:r>
              <a:rPr lang="en-US" altLang="ja-JP" sz="2200" dirty="0" smtClean="0">
                <a:solidFill>
                  <a:srgbClr val="FF0000"/>
                </a:solidFill>
                <a:latin typeface="+mn-ea"/>
              </a:rPr>
              <a:t>28</a:t>
            </a:r>
            <a:r>
              <a:rPr lang="ja-JP" altLang="en-US" sz="2200" dirty="0" smtClean="0">
                <a:solidFill>
                  <a:srgbClr val="FF0000"/>
                </a:solidFill>
                <a:latin typeface="+mn-ea"/>
              </a:rPr>
              <a:t>年度</a:t>
            </a:r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の</a:t>
            </a:r>
            <a:r>
              <a:rPr lang="ja-JP" altLang="en-US" sz="2200" dirty="0" smtClean="0">
                <a:solidFill>
                  <a:srgbClr val="FF0000"/>
                </a:solidFill>
                <a:latin typeface="+mn-ea"/>
              </a:rPr>
              <a:t>最高値</a:t>
            </a:r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は</a:t>
            </a:r>
            <a:r>
              <a:rPr lang="en-US" altLang="ja-JP" sz="2200" dirty="0" smtClean="0">
                <a:solidFill>
                  <a:srgbClr val="FF0000"/>
                </a:solidFill>
                <a:latin typeface="+mn-ea"/>
              </a:rPr>
              <a:t>0.049ppm</a:t>
            </a: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35496" y="116632"/>
            <a:ext cx="3275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ea"/>
              </a:rPr>
              <a:t>２．大気環境の状況</a:t>
            </a:r>
            <a:endParaRPr kumimoji="1" lang="ja-JP" altLang="en-US" sz="2000" dirty="0">
              <a:latin typeface="+mn-ea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420" y="1988840"/>
            <a:ext cx="8712968" cy="43975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テキスト ボックス 9"/>
          <p:cNvSpPr txBox="1"/>
          <p:nvPr/>
        </p:nvSpPr>
        <p:spPr>
          <a:xfrm>
            <a:off x="179512" y="6489340"/>
            <a:ext cx="8640000" cy="36866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r>
              <a:rPr lang="en-US" altLang="ja-JP" sz="1400" dirty="0" smtClean="0">
                <a:latin typeface="+mn-ea"/>
              </a:rPr>
              <a:t>※</a:t>
            </a:r>
            <a:r>
              <a:rPr lang="ja-JP" altLang="en-US" sz="1400" dirty="0" smtClean="0">
                <a:latin typeface="+mn-ea"/>
              </a:rPr>
              <a:t>平成</a:t>
            </a:r>
            <a:r>
              <a:rPr lang="en-US" altLang="ja-JP" sz="1400" dirty="0" smtClean="0">
                <a:latin typeface="+mn-ea"/>
              </a:rPr>
              <a:t>28</a:t>
            </a:r>
            <a:r>
              <a:rPr lang="ja-JP" altLang="en-US" sz="1400" dirty="0">
                <a:latin typeface="+mn-ea"/>
              </a:rPr>
              <a:t>年度の久宝寺緑地</a:t>
            </a:r>
            <a:r>
              <a:rPr lang="ja-JP" altLang="en-US" sz="1400" dirty="0" smtClean="0">
                <a:latin typeface="+mn-ea"/>
              </a:rPr>
              <a:t>の測定結果</a:t>
            </a:r>
            <a:r>
              <a:rPr lang="ja-JP" altLang="en-US" sz="1400" dirty="0" smtClean="0">
                <a:latin typeface="+mn-ea"/>
              </a:rPr>
              <a:t>は、杭</a:t>
            </a:r>
            <a:r>
              <a:rPr lang="ja-JP" altLang="en-US" sz="1400" dirty="0">
                <a:latin typeface="+mn-ea"/>
              </a:rPr>
              <a:t>全町交差点（</a:t>
            </a:r>
            <a:r>
              <a:rPr lang="ja-JP" altLang="en-US" sz="1400" dirty="0" smtClean="0">
                <a:latin typeface="+mn-ea"/>
              </a:rPr>
              <a:t>自排局）</a:t>
            </a:r>
            <a:r>
              <a:rPr lang="ja-JP" altLang="en-US" sz="1400" dirty="0">
                <a:latin typeface="+mn-ea"/>
              </a:rPr>
              <a:t>、南港中央公園（一般局</a:t>
            </a:r>
            <a:r>
              <a:rPr lang="ja-JP" altLang="en-US" sz="1400" dirty="0" smtClean="0">
                <a:latin typeface="+mn-ea"/>
              </a:rPr>
              <a:t>）と同値。</a:t>
            </a:r>
            <a:endParaRPr lang="ja-JP" altLang="ja-JP" sz="14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84321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12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448251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5</a:t>
            </a:fld>
            <a:endParaRPr kumimoji="1" lang="ja-JP" altLang="en-US" dirty="0"/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332128" y="1396062"/>
            <a:ext cx="6840272" cy="50231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ja-JP" altLang="ja-JP" u="sng" dirty="0" smtClean="0">
                <a:latin typeface="+mn-ea"/>
              </a:rPr>
              <a:t>府内全局の</a:t>
            </a:r>
            <a:r>
              <a:rPr lang="en-US" altLang="ja-JP" u="sng" dirty="0" smtClean="0">
                <a:latin typeface="+mn-ea"/>
              </a:rPr>
              <a:t>SPM</a:t>
            </a:r>
            <a:r>
              <a:rPr lang="ja-JP" altLang="ja-JP" u="sng" dirty="0" smtClean="0">
                <a:latin typeface="+mn-ea"/>
              </a:rPr>
              <a:t>の</a:t>
            </a:r>
            <a:r>
              <a:rPr lang="ja-JP" altLang="ja-JP" u="sng" dirty="0">
                <a:latin typeface="+mn-ea"/>
              </a:rPr>
              <a:t>環境基準達成</a:t>
            </a:r>
            <a:r>
              <a:rPr lang="ja-JP" altLang="ja-JP" u="sng" dirty="0" smtClean="0">
                <a:latin typeface="+mn-ea"/>
              </a:rPr>
              <a:t>状況</a:t>
            </a:r>
            <a:r>
              <a:rPr lang="ja-JP" altLang="en-US" u="sng" dirty="0" smtClean="0">
                <a:latin typeface="+mn-ea"/>
              </a:rPr>
              <a:t>（</a:t>
            </a:r>
            <a:r>
              <a:rPr lang="ja-JP" altLang="ja-JP" u="sng" dirty="0" smtClean="0">
                <a:latin typeface="+mn-ea"/>
              </a:rPr>
              <a:t>長期的</a:t>
            </a:r>
            <a:r>
              <a:rPr lang="ja-JP" altLang="ja-JP" u="sng" dirty="0">
                <a:latin typeface="+mn-ea"/>
              </a:rPr>
              <a:t>評価）の推移</a:t>
            </a:r>
          </a:p>
        </p:txBody>
      </p:sp>
      <p:sp>
        <p:nvSpPr>
          <p:cNvPr id="21" name="Text Box 50"/>
          <p:cNvSpPr txBox="1">
            <a:spLocks noChangeArrowheads="1"/>
          </p:cNvSpPr>
          <p:nvPr/>
        </p:nvSpPr>
        <p:spPr bwMode="auto">
          <a:xfrm>
            <a:off x="1691680" y="5501084"/>
            <a:ext cx="6624736" cy="1155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日平均値の年間２％除外値が</a:t>
            </a:r>
            <a:r>
              <a:rPr lang="en-US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0.10mg/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㎥を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超えた測定局数</a:t>
            </a:r>
            <a:r>
              <a:rPr lang="en-US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(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環境基準非達成局）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上記</a:t>
            </a:r>
            <a:r>
              <a:rPr lang="ja-JP" sz="14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を除く測定局で２日以上連続して日平均値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が</a:t>
            </a:r>
            <a:r>
              <a:rPr lang="en-US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0.10mg/</a:t>
            </a:r>
            <a:r>
              <a:rPr lang="ja-JP" sz="1400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㎥を超えた測定局数（環境基準非達成局）</a:t>
            </a:r>
          </a:p>
          <a:p>
            <a:pPr algn="just">
              <a:spcBef>
                <a:spcPts val="600"/>
              </a:spcBef>
              <a:spcAft>
                <a:spcPts val="0"/>
              </a:spcAft>
            </a:pPr>
            <a:r>
              <a:rPr lang="ja-JP" sz="1400" u="sng" kern="100" dirty="0" smtClean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環境</a:t>
            </a:r>
            <a:r>
              <a:rPr lang="ja-JP" sz="1400" u="sng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/>
              </a:rPr>
              <a:t>基準達成局数</a:t>
            </a:r>
          </a:p>
        </p:txBody>
      </p:sp>
      <p:grpSp>
        <p:nvGrpSpPr>
          <p:cNvPr id="22" name="グループ化 21"/>
          <p:cNvGrpSpPr/>
          <p:nvPr/>
        </p:nvGrpSpPr>
        <p:grpSpPr>
          <a:xfrm>
            <a:off x="1475656" y="5586680"/>
            <a:ext cx="114300" cy="921648"/>
            <a:chOff x="2873524" y="5513784"/>
            <a:chExt cx="114300" cy="921648"/>
          </a:xfrm>
        </p:grpSpPr>
        <p:sp>
          <p:nvSpPr>
            <p:cNvPr id="23" name="Rectangle 52"/>
            <p:cNvSpPr>
              <a:spLocks noChangeArrowheads="1"/>
            </p:cNvSpPr>
            <p:nvPr/>
          </p:nvSpPr>
          <p:spPr bwMode="auto">
            <a:xfrm>
              <a:off x="2873524" y="5513784"/>
              <a:ext cx="114300" cy="114300"/>
            </a:xfrm>
            <a:prstGeom prst="rect">
              <a:avLst/>
            </a:prstGeom>
            <a:solidFill>
              <a:schemeClr val="tx1">
                <a:lumMod val="100000"/>
                <a:lumOff val="0"/>
              </a:schemeClr>
            </a:solidFill>
            <a:ln w="9525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4" name="Rectangle 53"/>
            <p:cNvSpPr>
              <a:spLocks noChangeArrowheads="1"/>
            </p:cNvSpPr>
            <p:nvPr/>
          </p:nvSpPr>
          <p:spPr bwMode="auto">
            <a:xfrm>
              <a:off x="2873524" y="5834092"/>
              <a:ext cx="114300" cy="114300"/>
            </a:xfrm>
            <a:prstGeom prst="rect">
              <a:avLst/>
            </a:prstGeom>
            <a:solidFill>
              <a:schemeClr val="bg1">
                <a:lumMod val="75000"/>
                <a:lumOff val="0"/>
              </a:schemeClr>
            </a:solidFill>
            <a:ln w="9525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/>
            </a:p>
          </p:txBody>
        </p:sp>
        <p:sp>
          <p:nvSpPr>
            <p:cNvPr id="25" name="Rectangle 54"/>
            <p:cNvSpPr>
              <a:spLocks noChangeArrowheads="1"/>
            </p:cNvSpPr>
            <p:nvPr/>
          </p:nvSpPr>
          <p:spPr bwMode="auto">
            <a:xfrm>
              <a:off x="2873524" y="6321132"/>
              <a:ext cx="114300" cy="114300"/>
            </a:xfrm>
            <a:prstGeom prst="rect">
              <a:avLst/>
            </a:prstGeom>
            <a:solidFill>
              <a:schemeClr val="bg1">
                <a:lumMod val="100000"/>
                <a:lumOff val="0"/>
              </a:schemeClr>
            </a:solidFill>
            <a:ln w="9525">
              <a:solidFill>
                <a:schemeClr val="tx1">
                  <a:lumMod val="100000"/>
                  <a:lumOff val="0"/>
                </a:schemeClr>
              </a:solidFill>
              <a:miter lim="800000"/>
              <a:headEnd/>
              <a:tailEnd/>
            </a:ln>
          </p:spPr>
          <p:txBody>
            <a:bodyPr rot="0" vert="horz" wrap="square" lIns="74295" tIns="8890" rIns="74295" bIns="8890" anchor="t" anchorCtr="0" upright="1">
              <a:noAutofit/>
            </a:bodyPr>
            <a:lstStyle/>
            <a:p>
              <a:endParaRPr lang="ja-JP" altLang="en-US"/>
            </a:p>
          </p:txBody>
        </p:sp>
      </p:grpSp>
      <p:sp>
        <p:nvSpPr>
          <p:cNvPr id="27" name="テキスト ボックス 26"/>
          <p:cNvSpPr txBox="1"/>
          <p:nvPr/>
        </p:nvSpPr>
        <p:spPr>
          <a:xfrm>
            <a:off x="2340248" y="764703"/>
            <a:ext cx="4464000" cy="504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平成</a:t>
            </a:r>
            <a:r>
              <a:rPr lang="en-US" altLang="ja-JP" sz="2200" dirty="0" smtClean="0">
                <a:solidFill>
                  <a:srgbClr val="FF0000"/>
                </a:solidFill>
                <a:latin typeface="+mn-ea"/>
              </a:rPr>
              <a:t>28</a:t>
            </a:r>
            <a:r>
              <a:rPr lang="ja-JP" altLang="en-US" sz="2200" dirty="0" smtClean="0">
                <a:solidFill>
                  <a:srgbClr val="FF0000"/>
                </a:solidFill>
                <a:latin typeface="+mn-ea"/>
              </a:rPr>
              <a:t>年度は全局</a:t>
            </a:r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で達成</a:t>
            </a:r>
            <a:endParaRPr lang="ja-JP" altLang="ja-JP" sz="22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1979712" y="82724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+mn-ea"/>
              </a:rPr>
              <a:t>浮遊粒子状物質（</a:t>
            </a:r>
            <a:r>
              <a:rPr lang="en-US" altLang="ja-JP" sz="2400" dirty="0" smtClean="0">
                <a:latin typeface="+mn-ea"/>
              </a:rPr>
              <a:t>SPM</a:t>
            </a:r>
            <a:r>
              <a:rPr lang="ja-JP" altLang="en-US" sz="2400" dirty="0" smtClean="0">
                <a:latin typeface="+mn-ea"/>
              </a:rPr>
              <a:t>）の環境基準達成状況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496" y="116632"/>
            <a:ext cx="3275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ea"/>
              </a:rPr>
              <a:t>２．大気環境の状況</a:t>
            </a:r>
            <a:endParaRPr kumimoji="1" lang="ja-JP" altLang="en-US" sz="2000" dirty="0">
              <a:latin typeface="+mn-ea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415" y="1794788"/>
            <a:ext cx="5380881" cy="3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0921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126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スライド番号プレースホルダー 1"/>
          <p:cNvSpPr>
            <a:spLocks noGrp="1"/>
          </p:cNvSpPr>
          <p:nvPr>
            <p:ph type="sldNum" sz="quarter" idx="12"/>
          </p:nvPr>
        </p:nvSpPr>
        <p:spPr>
          <a:xfrm>
            <a:off x="8594104" y="6448251"/>
            <a:ext cx="514400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6</a:t>
            </a:fld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364001" y="1716186"/>
            <a:ext cx="8600487" cy="50405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/>
            <a:r>
              <a:rPr lang="ja-JP" altLang="en-US" sz="1600" u="sng" dirty="0" smtClean="0">
                <a:latin typeface="+mn-ea"/>
              </a:rPr>
              <a:t>平成</a:t>
            </a:r>
            <a:r>
              <a:rPr lang="en-US" altLang="ja-JP" sz="1600" u="sng" dirty="0" smtClean="0">
                <a:latin typeface="+mn-ea"/>
              </a:rPr>
              <a:t>28</a:t>
            </a:r>
            <a:r>
              <a:rPr lang="ja-JP" altLang="en-US" sz="1600" u="sng" dirty="0" smtClean="0">
                <a:latin typeface="+mn-ea"/>
              </a:rPr>
              <a:t>年度における</a:t>
            </a:r>
            <a:r>
              <a:rPr lang="en-US" altLang="ja-JP" sz="1600" u="sng" dirty="0" smtClean="0">
                <a:latin typeface="+mn-ea"/>
              </a:rPr>
              <a:t>SPM</a:t>
            </a:r>
            <a:r>
              <a:rPr lang="ja-JP" altLang="en-US" sz="1600" u="sng" dirty="0" smtClean="0">
                <a:latin typeface="+mn-ea"/>
              </a:rPr>
              <a:t>日平均値の年間</a:t>
            </a:r>
            <a:r>
              <a:rPr lang="en-US" altLang="ja-JP" sz="1600" u="sng" dirty="0" smtClean="0">
                <a:latin typeface="+mn-ea"/>
              </a:rPr>
              <a:t>2</a:t>
            </a:r>
            <a:r>
              <a:rPr lang="ja-JP" altLang="en-US" sz="1600" u="sng" dirty="0" smtClean="0">
                <a:latin typeface="+mn-ea"/>
              </a:rPr>
              <a:t>％除外値の高濃度上位</a:t>
            </a:r>
            <a:r>
              <a:rPr lang="en-US" altLang="ja-JP" sz="1600" u="sng" dirty="0" smtClean="0">
                <a:latin typeface="+mn-ea"/>
              </a:rPr>
              <a:t>5</a:t>
            </a:r>
            <a:r>
              <a:rPr lang="ja-JP" altLang="en-US" sz="1600" u="sng" dirty="0" smtClean="0">
                <a:latin typeface="+mn-ea"/>
              </a:rPr>
              <a:t>局（全局中）の推移</a:t>
            </a:r>
            <a:endParaRPr lang="ja-JP" altLang="ja-JP" sz="1600" u="sng" dirty="0">
              <a:latin typeface="+mn-ea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979712" y="872776"/>
            <a:ext cx="5155548" cy="54000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 anchor="ctr" anchorCtr="0">
            <a:noAutofit/>
          </a:bodyPr>
          <a:lstStyle/>
          <a:p>
            <a:pPr algn="ctr"/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平成</a:t>
            </a:r>
            <a:r>
              <a:rPr lang="en-US" altLang="ja-JP" sz="2200" dirty="0" smtClean="0">
                <a:solidFill>
                  <a:srgbClr val="FF0000"/>
                </a:solidFill>
                <a:latin typeface="+mn-ea"/>
              </a:rPr>
              <a:t>28</a:t>
            </a:r>
            <a:r>
              <a:rPr lang="ja-JP" altLang="en-US" sz="2200" dirty="0" smtClean="0">
                <a:solidFill>
                  <a:srgbClr val="FF0000"/>
                </a:solidFill>
                <a:latin typeface="+mn-ea"/>
              </a:rPr>
              <a:t>年度</a:t>
            </a:r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の</a:t>
            </a:r>
            <a:r>
              <a:rPr lang="ja-JP" altLang="en-US" sz="2200" dirty="0" smtClean="0">
                <a:solidFill>
                  <a:srgbClr val="FF0000"/>
                </a:solidFill>
                <a:latin typeface="+mn-ea"/>
              </a:rPr>
              <a:t>最高値</a:t>
            </a:r>
            <a:r>
              <a:rPr lang="ja-JP" altLang="en-US" sz="2200" dirty="0">
                <a:solidFill>
                  <a:srgbClr val="FF0000"/>
                </a:solidFill>
                <a:latin typeface="+mn-ea"/>
              </a:rPr>
              <a:t>は</a:t>
            </a:r>
            <a:r>
              <a:rPr lang="en-US" altLang="ja-JP" sz="2200" dirty="0" smtClean="0">
                <a:solidFill>
                  <a:srgbClr val="FF0000"/>
                </a:solidFill>
                <a:latin typeface="+mn-ea"/>
              </a:rPr>
              <a:t>0.048mg/m</a:t>
            </a:r>
            <a:r>
              <a:rPr lang="en-US" altLang="ja-JP" sz="2200" baseline="30000" dirty="0" smtClean="0">
                <a:solidFill>
                  <a:srgbClr val="FF0000"/>
                </a:solidFill>
                <a:latin typeface="+mn-ea"/>
              </a:rPr>
              <a:t>3</a:t>
            </a:r>
            <a:endParaRPr lang="en-US" altLang="ja-JP" sz="220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691680" y="82724"/>
            <a:ext cx="68042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dirty="0" smtClean="0">
                <a:latin typeface="+mn-ea"/>
              </a:rPr>
              <a:t>浮遊粒子状物質（</a:t>
            </a:r>
            <a:r>
              <a:rPr lang="en-US" altLang="ja-JP" sz="2400" dirty="0" smtClean="0">
                <a:latin typeface="+mn-ea"/>
              </a:rPr>
              <a:t>SPM</a:t>
            </a:r>
            <a:r>
              <a:rPr lang="ja-JP" altLang="en-US" sz="2400" dirty="0" smtClean="0">
                <a:latin typeface="+mn-ea"/>
              </a:rPr>
              <a:t>）の高濃度上位局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5496" y="116632"/>
            <a:ext cx="3275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>
                <a:latin typeface="+mn-ea"/>
              </a:rPr>
              <a:t>２．大気環境の状況</a:t>
            </a:r>
            <a:endParaRPr kumimoji="1" lang="ja-JP" altLang="en-US" sz="2000" dirty="0">
              <a:latin typeface="+mn-ea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560" y="2204864"/>
            <a:ext cx="8720128" cy="4176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7568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08540" y="106778"/>
            <a:ext cx="8755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３．国における中間レビューについて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7504" y="728700"/>
            <a:ext cx="8820472" cy="1404156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lang="ja-JP" altLang="en-US" sz="2000" dirty="0" smtClean="0">
                <a:latin typeface="+mn-ea"/>
              </a:rPr>
              <a:t>中央</a:t>
            </a:r>
            <a:r>
              <a:rPr lang="ja-JP" altLang="en-US" sz="2000" dirty="0">
                <a:latin typeface="+mn-ea"/>
              </a:rPr>
              <a:t>環境審議会大気・騒音振動</a:t>
            </a:r>
            <a:r>
              <a:rPr lang="ja-JP" altLang="en-US" sz="2000" dirty="0" smtClean="0">
                <a:latin typeface="+mn-ea"/>
              </a:rPr>
              <a:t>部会 </a:t>
            </a:r>
            <a:r>
              <a:rPr lang="ja-JP" altLang="en-US" sz="2000" u="sng" dirty="0" smtClean="0">
                <a:latin typeface="+mn-ea"/>
              </a:rPr>
              <a:t>自動車</a:t>
            </a:r>
            <a:r>
              <a:rPr lang="ja-JP" altLang="en-US" sz="2000" u="sng" dirty="0">
                <a:latin typeface="+mn-ea"/>
              </a:rPr>
              <a:t>排出ガス総合対策</a:t>
            </a:r>
            <a:r>
              <a:rPr lang="ja-JP" altLang="en-US" sz="2000" u="sng" dirty="0" smtClean="0">
                <a:latin typeface="+mn-ea"/>
              </a:rPr>
              <a:t>小委員会</a:t>
            </a:r>
            <a:r>
              <a:rPr lang="ja-JP" altLang="en-US" sz="2000" dirty="0" smtClean="0">
                <a:latin typeface="+mn-ea"/>
              </a:rPr>
              <a:t>において、平成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、</a:t>
            </a:r>
            <a:r>
              <a:rPr lang="en-US" altLang="ja-JP" sz="2000" dirty="0" smtClean="0">
                <a:latin typeface="+mn-ea"/>
              </a:rPr>
              <a:t>28</a:t>
            </a:r>
            <a:r>
              <a:rPr lang="ja-JP" altLang="en-US" sz="2000" dirty="0" smtClean="0">
                <a:latin typeface="+mn-ea"/>
              </a:rPr>
              <a:t>年度に自動車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 smtClean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総量削減基本方針の</a:t>
            </a:r>
            <a:r>
              <a:rPr lang="ja-JP" altLang="en-US" sz="2000" u="sng" dirty="0" smtClean="0">
                <a:latin typeface="+mn-ea"/>
              </a:rPr>
              <a:t>中間レビューを実施</a:t>
            </a:r>
            <a:r>
              <a:rPr lang="ja-JP" altLang="en-US" sz="2000" dirty="0" smtClean="0">
                <a:latin typeface="+mn-ea"/>
              </a:rPr>
              <a:t>（</a:t>
            </a:r>
            <a:r>
              <a:rPr lang="en-US" altLang="ja-JP" sz="2000" dirty="0" smtClean="0">
                <a:latin typeface="+mn-ea"/>
              </a:rPr>
              <a:t>H29.3 </a:t>
            </a:r>
            <a:r>
              <a:rPr lang="ja-JP" altLang="en-US" sz="2000" dirty="0" smtClean="0">
                <a:latin typeface="+mn-ea"/>
              </a:rPr>
              <a:t>結果公表）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7</a:t>
            </a:fld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78272" y="1772816"/>
            <a:ext cx="8712000" cy="50851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t" anchorCtr="0">
            <a:noAutofit/>
          </a:bodyPr>
          <a:lstStyle/>
          <a:p>
            <a:r>
              <a:rPr lang="ja-JP" altLang="en-US" sz="2000" dirty="0" smtClean="0">
                <a:latin typeface="+mn-ea"/>
              </a:rPr>
              <a:t>■中間レビューのポイント</a:t>
            </a:r>
            <a:endParaRPr lang="en-US" altLang="ja-JP" sz="2000" dirty="0" smtClean="0">
              <a:latin typeface="+mn-ea"/>
            </a:endParaRPr>
          </a:p>
          <a:p>
            <a:pPr>
              <a:spcBef>
                <a:spcPts val="1200"/>
              </a:spcBef>
            </a:pPr>
            <a:r>
              <a:rPr lang="ja-JP" altLang="en-US" sz="2000" dirty="0">
                <a:latin typeface="+mn-ea"/>
              </a:rPr>
              <a:t>（１）中間目標の達成状況及び施策の進捗状況</a:t>
            </a:r>
          </a:p>
          <a:p>
            <a:pPr marL="265113" indent="-177800"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・　</a:t>
            </a:r>
            <a:r>
              <a:rPr lang="en-US" altLang="ja-JP" sz="2000" dirty="0" smtClean="0">
                <a:latin typeface="+mn-ea"/>
              </a:rPr>
              <a:t>NO</a:t>
            </a:r>
            <a:r>
              <a:rPr lang="en-US" altLang="ja-JP" sz="2000" baseline="-25000" dirty="0" smtClean="0">
                <a:latin typeface="+mn-ea"/>
              </a:rPr>
              <a:t>2</a:t>
            </a:r>
            <a:r>
              <a:rPr lang="ja-JP" altLang="en-US" sz="2000" dirty="0" smtClean="0">
                <a:latin typeface="+mn-ea"/>
              </a:rPr>
              <a:t>については、平成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年度は自排局の</a:t>
            </a:r>
            <a:r>
              <a:rPr lang="en-US" altLang="ja-JP" sz="2000" dirty="0" smtClean="0">
                <a:latin typeface="+mn-ea"/>
              </a:rPr>
              <a:t>1</a:t>
            </a:r>
            <a:r>
              <a:rPr lang="ja-JP" altLang="en-US" sz="2000" dirty="0">
                <a:latin typeface="+mn-ea"/>
              </a:rPr>
              <a:t>局（東京都）で環境</a:t>
            </a:r>
            <a:r>
              <a:rPr lang="ja-JP" altLang="en-US" sz="2000" dirty="0" smtClean="0">
                <a:latin typeface="+mn-ea"/>
              </a:rPr>
              <a:t>基準非達成</a:t>
            </a:r>
            <a:r>
              <a:rPr lang="ja-JP" altLang="en-US" sz="2000" dirty="0">
                <a:latin typeface="+mn-ea"/>
              </a:rPr>
              <a:t>のため</a:t>
            </a:r>
            <a:r>
              <a:rPr lang="ja-JP" altLang="en-US" sz="2000" dirty="0" smtClean="0">
                <a:latin typeface="+mn-ea"/>
              </a:rPr>
              <a:t>、</a:t>
            </a:r>
            <a:r>
              <a:rPr lang="ja-JP" altLang="en-US" sz="2000" dirty="0">
                <a:latin typeface="+mn-ea"/>
              </a:rPr>
              <a:t>全局達成すると</a:t>
            </a:r>
            <a:r>
              <a:rPr lang="ja-JP" altLang="en-US" sz="2000" dirty="0" smtClean="0">
                <a:latin typeface="+mn-ea"/>
              </a:rPr>
              <a:t>の中間目標</a:t>
            </a:r>
            <a:r>
              <a:rPr lang="ja-JP" altLang="en-US" sz="2000" dirty="0">
                <a:latin typeface="+mn-ea"/>
              </a:rPr>
              <a:t>は</a:t>
            </a:r>
            <a:r>
              <a:rPr lang="ja-JP" altLang="en-US" sz="2000" dirty="0" smtClean="0">
                <a:latin typeface="+mn-ea"/>
              </a:rPr>
              <a:t>達成できなかったが、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これ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までの総量削減施策に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よる濃度改善効果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は現れている</a:t>
            </a:r>
            <a:r>
              <a:rPr lang="ja-JP" altLang="en-US" sz="2000" dirty="0" smtClean="0">
                <a:latin typeface="+mn-ea"/>
              </a:rPr>
              <a:t>。</a:t>
            </a:r>
            <a:endParaRPr lang="en-US" altLang="ja-JP" sz="2000" dirty="0" smtClean="0">
              <a:latin typeface="+mn-ea"/>
            </a:endParaRPr>
          </a:p>
          <a:p>
            <a:pPr marL="265113" indent="-177800"/>
            <a:endParaRPr lang="en-US" altLang="ja-JP" sz="2000" dirty="0" smtClean="0">
              <a:latin typeface="+mn-ea"/>
            </a:endParaRPr>
          </a:p>
          <a:p>
            <a:pPr marL="265113" indent="-177800"/>
            <a:r>
              <a:rPr lang="ja-JP" altLang="en-US" sz="2000" dirty="0" smtClean="0">
                <a:latin typeface="+mn-ea"/>
              </a:rPr>
              <a:t>・　</a:t>
            </a:r>
            <a:r>
              <a:rPr lang="en-US" altLang="ja-JP" sz="2000" dirty="0" smtClean="0">
                <a:latin typeface="+mn-ea"/>
              </a:rPr>
              <a:t>SPM</a:t>
            </a:r>
            <a:r>
              <a:rPr lang="ja-JP" altLang="en-US" sz="2000" dirty="0" smtClean="0">
                <a:latin typeface="+mn-ea"/>
              </a:rPr>
              <a:t>については、平成</a:t>
            </a:r>
            <a:r>
              <a:rPr lang="en-US" altLang="ja-JP" sz="2000" dirty="0" smtClean="0">
                <a:latin typeface="+mn-ea"/>
              </a:rPr>
              <a:t>27</a:t>
            </a:r>
            <a:r>
              <a:rPr lang="ja-JP" altLang="en-US" sz="2000" dirty="0" smtClean="0">
                <a:latin typeface="+mn-ea"/>
              </a:rPr>
              <a:t>年度は自排局の</a:t>
            </a:r>
            <a:r>
              <a:rPr lang="en-US" altLang="ja-JP" sz="2000" dirty="0" smtClean="0">
                <a:latin typeface="+mn-ea"/>
              </a:rPr>
              <a:t>1</a:t>
            </a:r>
            <a:r>
              <a:rPr lang="ja-JP" altLang="en-US" sz="2000" dirty="0">
                <a:latin typeface="+mn-ea"/>
              </a:rPr>
              <a:t>局（大阪府）</a:t>
            </a:r>
            <a:r>
              <a:rPr lang="ja-JP" altLang="en-US" sz="2000" dirty="0" smtClean="0">
                <a:latin typeface="+mn-ea"/>
              </a:rPr>
              <a:t>で環境</a:t>
            </a:r>
            <a:r>
              <a:rPr lang="ja-JP" altLang="en-US" sz="2000" dirty="0">
                <a:latin typeface="+mn-ea"/>
              </a:rPr>
              <a:t>基準</a:t>
            </a:r>
            <a:r>
              <a:rPr lang="ja-JP" altLang="en-US" sz="2000" dirty="0">
                <a:latin typeface="+mn-ea"/>
              </a:rPr>
              <a:t>非達成（日平均値が</a:t>
            </a:r>
            <a:r>
              <a:rPr lang="en-US" altLang="ja-JP" sz="2000" dirty="0">
                <a:latin typeface="+mn-ea"/>
              </a:rPr>
              <a:t>2</a:t>
            </a:r>
            <a:r>
              <a:rPr lang="ja-JP" altLang="en-US" sz="2000" dirty="0">
                <a:latin typeface="+mn-ea"/>
              </a:rPr>
              <a:t>日以上連続して環境</a:t>
            </a:r>
            <a:r>
              <a:rPr lang="ja-JP" altLang="en-US" sz="2000" dirty="0" smtClean="0">
                <a:latin typeface="+mn-ea"/>
              </a:rPr>
              <a:t>基準値を超過）</a:t>
            </a:r>
            <a:r>
              <a:rPr lang="ja-JP" altLang="en-US" sz="2000" dirty="0">
                <a:latin typeface="+mn-ea"/>
              </a:rPr>
              <a:t>の</a:t>
            </a:r>
            <a:r>
              <a:rPr lang="ja-JP" altLang="en-US" sz="2000" dirty="0" smtClean="0">
                <a:latin typeface="+mn-ea"/>
              </a:rPr>
              <a:t>ため、中間目標は達成できなかったが、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非達成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の主な要因は自動車発生源に起因するものではなく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、年間</a:t>
            </a:r>
            <a:r>
              <a:rPr lang="en-US" altLang="ja-JP" sz="2000" u="sng" dirty="0" smtClean="0">
                <a:solidFill>
                  <a:srgbClr val="FF0000"/>
                </a:solidFill>
                <a:latin typeface="+mn-ea"/>
              </a:rPr>
              <a:t>2</a:t>
            </a:r>
            <a:r>
              <a:rPr lang="en-US" altLang="ja-JP" sz="2000" u="sng" dirty="0">
                <a:solidFill>
                  <a:srgbClr val="FF0000"/>
                </a:solidFill>
                <a:latin typeface="+mn-ea"/>
              </a:rPr>
              <a:t>%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除外値は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環境基準値を十分下回っていることから、総量削減施策の目的は達成しているものと評価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。</a:t>
            </a:r>
            <a:endParaRPr lang="en-US" altLang="ja-JP" sz="2000" dirty="0" smtClean="0">
              <a:solidFill>
                <a:srgbClr val="FF0000"/>
              </a:solidFill>
              <a:latin typeface="+mn-ea"/>
            </a:endParaRPr>
          </a:p>
          <a:p>
            <a:pPr marL="265113" indent="-177800"/>
            <a:endParaRPr lang="ja-JP" altLang="en-US" sz="2000" dirty="0">
              <a:latin typeface="+mn-ea"/>
            </a:endParaRPr>
          </a:p>
          <a:p>
            <a:pPr marL="265113" indent="-177800"/>
            <a:r>
              <a:rPr lang="ja-JP" altLang="en-US" sz="2000" dirty="0" smtClean="0">
                <a:latin typeface="+mn-ea"/>
              </a:rPr>
              <a:t>・　これまでの排出削減の実績から推測すれば、</a:t>
            </a:r>
            <a:r>
              <a:rPr lang="ja-JP" altLang="en-US" sz="2000" dirty="0" smtClean="0">
                <a:latin typeface="+mn-ea"/>
              </a:rPr>
              <a:t>自動車</a:t>
            </a:r>
            <a:r>
              <a:rPr lang="en-US" altLang="ja-JP" sz="2000" dirty="0" smtClean="0">
                <a:latin typeface="+mn-ea"/>
              </a:rPr>
              <a:t>NOx</a:t>
            </a:r>
            <a:r>
              <a:rPr lang="ja-JP" altLang="en-US" sz="2000" dirty="0">
                <a:latin typeface="+mn-ea"/>
              </a:rPr>
              <a:t>・</a:t>
            </a:r>
            <a:r>
              <a:rPr lang="en-US" altLang="ja-JP" sz="2000" dirty="0" smtClean="0">
                <a:latin typeface="+mn-ea"/>
              </a:rPr>
              <a:t>PM</a:t>
            </a:r>
            <a:r>
              <a:rPr lang="ja-JP" altLang="en-US" sz="2000" dirty="0" smtClean="0">
                <a:latin typeface="+mn-ea"/>
              </a:rPr>
              <a:t>法</a:t>
            </a:r>
            <a:r>
              <a:rPr lang="ja-JP" altLang="en-US" sz="2000" dirty="0">
                <a:latin typeface="+mn-ea"/>
              </a:rPr>
              <a:t>に基づく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施策を継続することにより、すべての都府県において平成</a:t>
            </a:r>
            <a:r>
              <a:rPr lang="en-US" altLang="ja-JP" sz="2000" u="sng" dirty="0" smtClean="0">
                <a:solidFill>
                  <a:srgbClr val="FF0000"/>
                </a:solidFill>
                <a:latin typeface="+mn-ea"/>
              </a:rPr>
              <a:t>32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年度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の自動車</a:t>
            </a:r>
            <a:r>
              <a:rPr lang="en-US" altLang="ja-JP" sz="2000" u="sng" dirty="0" smtClean="0">
                <a:solidFill>
                  <a:srgbClr val="FF0000"/>
                </a:solidFill>
                <a:latin typeface="+mn-ea"/>
              </a:rPr>
              <a:t>NOx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・</a:t>
            </a:r>
            <a:r>
              <a:rPr lang="en-US" altLang="ja-JP" sz="2000" u="sng" dirty="0" smtClean="0">
                <a:solidFill>
                  <a:srgbClr val="FF0000"/>
                </a:solidFill>
                <a:latin typeface="+mn-ea"/>
              </a:rPr>
              <a:t>PM</a:t>
            </a:r>
            <a:r>
              <a:rPr lang="ja-JP" altLang="en-US" sz="2000" u="sng" dirty="0" err="1">
                <a:solidFill>
                  <a:srgbClr val="FF0000"/>
                </a:solidFill>
                <a:latin typeface="+mn-ea"/>
              </a:rPr>
              <a:t>の排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出量目標を達成可能</a:t>
            </a:r>
            <a:r>
              <a:rPr lang="ja-JP" altLang="en-US" sz="2000" dirty="0" smtClean="0">
                <a:solidFill>
                  <a:srgbClr val="FF0000"/>
                </a:solidFill>
                <a:latin typeface="+mn-ea"/>
              </a:rPr>
              <a:t>。</a:t>
            </a:r>
            <a:endParaRPr lang="en-US" altLang="ja-JP" sz="2000" dirty="0" smtClean="0">
              <a:solidFill>
                <a:srgbClr val="FF0000"/>
              </a:solidFill>
              <a:latin typeface="+mn-ea"/>
            </a:endParaRPr>
          </a:p>
          <a:p>
            <a:endParaRPr lang="ja-JP" altLang="en-US" sz="200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43196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直線コネクタ 5"/>
          <p:cNvCxnSpPr/>
          <p:nvPr/>
        </p:nvCxnSpPr>
        <p:spPr>
          <a:xfrm>
            <a:off x="323528" y="620688"/>
            <a:ext cx="8532440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/>
        </p:nvSpPr>
        <p:spPr>
          <a:xfrm>
            <a:off x="208540" y="106778"/>
            <a:ext cx="87559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>
                <a:latin typeface="+mn-ea"/>
              </a:rPr>
              <a:t>３．国における中間レビューについて</a:t>
            </a:r>
            <a:endParaRPr kumimoji="1" lang="ja-JP" altLang="en-US" sz="2400" dirty="0">
              <a:latin typeface="+mn-ea"/>
            </a:endParaRPr>
          </a:p>
        </p:txBody>
      </p:sp>
      <p:sp>
        <p:nvSpPr>
          <p:cNvPr id="13" name="スライド番号プレースホルダー 12"/>
          <p:cNvSpPr>
            <a:spLocks noGrp="1"/>
          </p:cNvSpPr>
          <p:nvPr>
            <p:ph type="sldNum" sz="quarter" idx="12"/>
          </p:nvPr>
        </p:nvSpPr>
        <p:spPr>
          <a:xfrm>
            <a:off x="8575420" y="6520259"/>
            <a:ext cx="576064" cy="365125"/>
          </a:xfrm>
        </p:spPr>
        <p:txBody>
          <a:bodyPr/>
          <a:lstStyle/>
          <a:p>
            <a:fld id="{DE2F8A21-8B7F-4E81-A1D6-B63D9660F4C6}" type="slidenum">
              <a:rPr kumimoji="1" lang="ja-JP" altLang="en-US" smtClean="0"/>
              <a:pPr/>
              <a:t>8</a:t>
            </a:fld>
            <a:endParaRPr kumimoji="1" lang="ja-JP" altLang="en-US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00458" y="706648"/>
            <a:ext cx="8856000" cy="2592288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t" anchorCtr="0">
            <a:noAutofit/>
          </a:bodyPr>
          <a:lstStyle/>
          <a:p>
            <a:pPr>
              <a:spcBef>
                <a:spcPts val="1200"/>
              </a:spcBef>
            </a:pPr>
            <a:r>
              <a:rPr lang="ja-JP" altLang="en-US" sz="2000" dirty="0" smtClean="0">
                <a:latin typeface="+mn-ea"/>
              </a:rPr>
              <a:t>（</a:t>
            </a:r>
            <a:r>
              <a:rPr lang="ja-JP" altLang="en-US" sz="2000" dirty="0">
                <a:latin typeface="+mn-ea"/>
              </a:rPr>
              <a:t>２）基本方針に係る施策の今後の</a:t>
            </a:r>
            <a:r>
              <a:rPr lang="ja-JP" altLang="en-US" sz="2000" dirty="0" smtClean="0">
                <a:latin typeface="+mn-ea"/>
              </a:rPr>
              <a:t>取組</a:t>
            </a:r>
            <a:endParaRPr lang="ja-JP" altLang="en-US" sz="2000" dirty="0">
              <a:latin typeface="+mn-ea"/>
            </a:endParaRPr>
          </a:p>
          <a:p>
            <a:pPr marL="265113" indent="-177800"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・　排出</a:t>
            </a:r>
            <a:r>
              <a:rPr lang="ja-JP" altLang="en-US" sz="2000" dirty="0">
                <a:latin typeface="+mn-ea"/>
              </a:rPr>
              <a:t>総量の削減は概ね順調であるが、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引き続きその排出量に影響する要因を把握しつつ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、目標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達成が確実に図られるよう、必要な措置を講じる必要がある</a:t>
            </a:r>
            <a:r>
              <a:rPr lang="ja-JP" altLang="en-US" sz="2000" dirty="0">
                <a:latin typeface="+mn-ea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ja-JP" altLang="en-US" sz="2000" dirty="0" smtClean="0">
                <a:latin typeface="+mn-ea"/>
              </a:rPr>
              <a:t>（３）平成</a:t>
            </a:r>
            <a:r>
              <a:rPr lang="en-US" altLang="ja-JP" sz="2000" dirty="0">
                <a:latin typeface="+mn-ea"/>
              </a:rPr>
              <a:t>32</a:t>
            </a:r>
            <a:r>
              <a:rPr lang="ja-JP" altLang="en-US" sz="2000" dirty="0">
                <a:latin typeface="+mn-ea"/>
              </a:rPr>
              <a:t>年度目標の評価手法</a:t>
            </a:r>
          </a:p>
          <a:p>
            <a:pPr marL="265113" indent="-177800">
              <a:spcBef>
                <a:spcPts val="600"/>
              </a:spcBef>
            </a:pPr>
            <a:r>
              <a:rPr lang="ja-JP" altLang="en-US" sz="2000" dirty="0" smtClean="0">
                <a:latin typeface="+mn-ea"/>
              </a:rPr>
              <a:t>・　平成</a:t>
            </a:r>
            <a:r>
              <a:rPr lang="en-US" altLang="ja-JP" sz="2000" dirty="0">
                <a:latin typeface="+mn-ea"/>
              </a:rPr>
              <a:t>32</a:t>
            </a:r>
            <a:r>
              <a:rPr lang="ja-JP" altLang="en-US" sz="2000" dirty="0">
                <a:latin typeface="+mn-ea"/>
              </a:rPr>
              <a:t>年度目標は、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常時監視測定局の測定</a:t>
            </a:r>
            <a:r>
              <a:rPr lang="ja-JP" altLang="en-US" sz="2000" dirty="0">
                <a:latin typeface="+mn-ea"/>
              </a:rPr>
              <a:t>に加えて</a:t>
            </a:r>
            <a:r>
              <a:rPr lang="ja-JP" altLang="en-US" sz="2000" dirty="0" smtClean="0">
                <a:latin typeface="+mn-ea"/>
              </a:rPr>
              <a:t>、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数値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計算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手法</a:t>
            </a:r>
            <a:r>
              <a:rPr lang="ja-JP" altLang="en-US" sz="2000" u="sng" dirty="0">
                <a:latin typeface="+mn-ea"/>
              </a:rPr>
              <a:t>や</a:t>
            </a:r>
            <a:r>
              <a:rPr lang="ja-JP" altLang="en-US" sz="2000" u="sng" dirty="0">
                <a:solidFill>
                  <a:srgbClr val="FF0000"/>
                </a:solidFill>
                <a:latin typeface="+mn-ea"/>
              </a:rPr>
              <a:t>簡易測定等の</a:t>
            </a:r>
            <a:r>
              <a:rPr lang="ja-JP" altLang="en-US" sz="2000" u="sng" dirty="0" smtClean="0">
                <a:solidFill>
                  <a:srgbClr val="FF0000"/>
                </a:solidFill>
                <a:latin typeface="+mn-ea"/>
              </a:rPr>
              <a:t>測定</a:t>
            </a:r>
            <a:r>
              <a:rPr lang="ja-JP" altLang="en-US" sz="2000" dirty="0" smtClean="0">
                <a:latin typeface="+mn-ea"/>
              </a:rPr>
              <a:t>を</a:t>
            </a:r>
            <a:r>
              <a:rPr lang="ja-JP" altLang="en-US" sz="2000" dirty="0">
                <a:latin typeface="+mn-ea"/>
              </a:rPr>
              <a:t>組み合わせて評価。</a:t>
            </a:r>
          </a:p>
          <a:p>
            <a:endParaRPr lang="ja-JP" altLang="en-US" sz="2000" dirty="0">
              <a:latin typeface="+mn-ea"/>
            </a:endParaRPr>
          </a:p>
        </p:txBody>
      </p:sp>
      <p:grpSp>
        <p:nvGrpSpPr>
          <p:cNvPr id="7" name="グループ化 6"/>
          <p:cNvGrpSpPr/>
          <p:nvPr/>
        </p:nvGrpSpPr>
        <p:grpSpPr>
          <a:xfrm>
            <a:off x="1883594" y="2982438"/>
            <a:ext cx="5644926" cy="2215750"/>
            <a:chOff x="2675136" y="1454248"/>
            <a:chExt cx="5644926" cy="2215750"/>
          </a:xfrm>
        </p:grpSpPr>
        <p:pic>
          <p:nvPicPr>
            <p:cNvPr id="10" name="Picture 2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828458" y="1454248"/>
              <a:ext cx="5256000" cy="161141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2" name="テキスト ボックス 11"/>
            <p:cNvSpPr txBox="1"/>
            <p:nvPr/>
          </p:nvSpPr>
          <p:spPr>
            <a:xfrm>
              <a:off x="2675136" y="2950199"/>
              <a:ext cx="1764000" cy="67681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altLang="ja-JP" sz="1200" dirty="0">
                  <a:latin typeface="+mn-ea"/>
                </a:rPr>
                <a:t>【</a:t>
              </a:r>
              <a:r>
                <a:rPr lang="ja-JP" altLang="en-US" sz="1200" dirty="0">
                  <a:latin typeface="+mn-ea"/>
                </a:rPr>
                <a:t>常時監視測定局</a:t>
              </a:r>
              <a:r>
                <a:rPr lang="en-US" altLang="ja-JP" sz="1200" dirty="0" smtClean="0">
                  <a:latin typeface="+mn-ea"/>
                </a:rPr>
                <a:t>】</a:t>
              </a:r>
            </a:p>
            <a:p>
              <a:r>
                <a:rPr lang="ja-JP" altLang="en-US" sz="1200" dirty="0" smtClean="0">
                  <a:latin typeface="+mn-ea"/>
                </a:rPr>
                <a:t>環境基</a:t>
              </a:r>
              <a:r>
                <a:rPr lang="ja-JP" altLang="en-US" sz="1200" dirty="0" smtClean="0">
                  <a:latin typeface="+mn-ea"/>
                </a:rPr>
                <a:t>準値と比較する年間</a:t>
              </a:r>
              <a:r>
                <a:rPr lang="en-US" altLang="ja-JP" sz="1200" dirty="0" smtClean="0">
                  <a:latin typeface="+mn-ea"/>
                </a:rPr>
                <a:t>98</a:t>
              </a:r>
              <a:r>
                <a:rPr lang="ja-JP" altLang="en-US" sz="1200" dirty="0" smtClean="0">
                  <a:latin typeface="+mn-ea"/>
                </a:rPr>
                <a:t>％値を把握可能。</a:t>
              </a:r>
              <a:endParaRPr lang="en-US" altLang="ja-JP" sz="1200" dirty="0" smtClean="0">
                <a:latin typeface="+mn-ea"/>
              </a:endParaRPr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4470909" y="2993179"/>
              <a:ext cx="1980000" cy="67681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t" anchorCtr="0">
              <a:noAutofit/>
            </a:bodyPr>
            <a:lstStyle/>
            <a:p>
              <a:pPr algn="ctr"/>
              <a:r>
                <a:rPr lang="en-US" altLang="ja-JP" sz="1200" dirty="0">
                  <a:latin typeface="+mn-ea"/>
                </a:rPr>
                <a:t>【</a:t>
              </a:r>
              <a:r>
                <a:rPr lang="ja-JP" altLang="en-US" sz="1200" dirty="0">
                  <a:latin typeface="+mn-ea"/>
                </a:rPr>
                <a:t>数値計算手法</a:t>
              </a:r>
              <a:r>
                <a:rPr lang="en-US" altLang="ja-JP" sz="1200" dirty="0" smtClean="0">
                  <a:latin typeface="+mn-ea"/>
                </a:rPr>
                <a:t>】</a:t>
              </a:r>
            </a:p>
            <a:p>
              <a:r>
                <a:rPr lang="ja-JP" altLang="en-US" sz="1200" dirty="0" smtClean="0">
                  <a:latin typeface="+mn-ea"/>
                </a:rPr>
                <a:t>測定局</a:t>
              </a:r>
              <a:r>
                <a:rPr lang="ja-JP" altLang="en-US" sz="1200" dirty="0" smtClean="0">
                  <a:latin typeface="+mn-ea"/>
                </a:rPr>
                <a:t>の無い地点の濃度状況を計算</a:t>
              </a:r>
              <a:r>
                <a:rPr lang="ja-JP" altLang="en-US" sz="1200" dirty="0" smtClean="0">
                  <a:latin typeface="+mn-ea"/>
                </a:rPr>
                <a:t>。精度</a:t>
              </a:r>
              <a:r>
                <a:rPr lang="ja-JP" altLang="en-US" sz="1200" dirty="0" smtClean="0">
                  <a:latin typeface="+mn-ea"/>
                </a:rPr>
                <a:t>には限界。</a:t>
              </a:r>
              <a:endParaRPr lang="en-US" altLang="ja-JP" sz="1200" dirty="0" smtClean="0">
                <a:latin typeface="+mn-ea"/>
              </a:endParaRPr>
            </a:p>
          </p:txBody>
        </p:sp>
        <p:sp>
          <p:nvSpPr>
            <p:cNvPr id="15" name="テキスト ボックス 14"/>
            <p:cNvSpPr txBox="1"/>
            <p:nvPr/>
          </p:nvSpPr>
          <p:spPr>
            <a:xfrm>
              <a:off x="6448127" y="2993179"/>
              <a:ext cx="1871935" cy="676819"/>
            </a:xfrm>
            <a:prstGeom prst="rect">
              <a:avLst/>
            </a:prstGeom>
            <a:noFill/>
            <a:ln w="12700">
              <a:noFill/>
            </a:ln>
          </p:spPr>
          <p:txBody>
            <a:bodyPr wrap="square" rtlCol="0" anchor="t" anchorCtr="0">
              <a:noAutofit/>
            </a:bodyPr>
            <a:lstStyle/>
            <a:p>
              <a:r>
                <a:rPr lang="ja-JP" altLang="en-US" sz="1200" dirty="0" smtClean="0">
                  <a:latin typeface="+mn-ea"/>
                </a:rPr>
                <a:t>　　</a:t>
              </a:r>
              <a:r>
                <a:rPr lang="en-US" altLang="ja-JP" sz="1200" dirty="0" smtClean="0">
                  <a:latin typeface="+mn-ea"/>
                </a:rPr>
                <a:t>【</a:t>
              </a:r>
              <a:r>
                <a:rPr lang="ja-JP" altLang="en-US" sz="1200" dirty="0">
                  <a:latin typeface="+mn-ea"/>
                </a:rPr>
                <a:t>簡易測定手法</a:t>
              </a:r>
              <a:r>
                <a:rPr lang="en-US" altLang="ja-JP" sz="1200" dirty="0">
                  <a:latin typeface="+mn-ea"/>
                </a:rPr>
                <a:t>】</a:t>
              </a:r>
            </a:p>
            <a:p>
              <a:r>
                <a:rPr lang="ja-JP" altLang="en-US" sz="1200" dirty="0" smtClean="0">
                  <a:latin typeface="+mn-ea"/>
                </a:rPr>
                <a:t>監視</a:t>
              </a:r>
              <a:r>
                <a:rPr lang="ja-JP" altLang="en-US" sz="1200" dirty="0">
                  <a:latin typeface="+mn-ea"/>
                </a:rPr>
                <a:t>測定局よりも容易</a:t>
              </a:r>
              <a:r>
                <a:rPr lang="ja-JP" altLang="en-US" sz="1200" dirty="0" smtClean="0">
                  <a:latin typeface="+mn-ea"/>
                </a:rPr>
                <a:t>に多く</a:t>
              </a:r>
              <a:r>
                <a:rPr lang="ja-JP" altLang="en-US" sz="1200" dirty="0">
                  <a:latin typeface="+mn-ea"/>
                </a:rPr>
                <a:t>の地点に設置可能</a:t>
              </a:r>
              <a:r>
                <a:rPr lang="ja-JP" altLang="en-US" sz="1200" dirty="0" smtClean="0">
                  <a:latin typeface="+mn-ea"/>
                </a:rPr>
                <a:t>。</a:t>
              </a:r>
              <a:endParaRPr lang="en-US" altLang="ja-JP" sz="1200" dirty="0" smtClean="0">
                <a:latin typeface="+mn-ea"/>
              </a:endParaRPr>
            </a:p>
          </p:txBody>
        </p:sp>
      </p:grpSp>
      <p:sp>
        <p:nvSpPr>
          <p:cNvPr id="16" name="テキスト ボックス 15"/>
          <p:cNvSpPr txBox="1"/>
          <p:nvPr/>
        </p:nvSpPr>
        <p:spPr>
          <a:xfrm>
            <a:off x="36512" y="5199610"/>
            <a:ext cx="9144000" cy="1764000"/>
          </a:xfrm>
          <a:prstGeom prst="rect">
            <a:avLst/>
          </a:prstGeom>
          <a:noFill/>
          <a:ln w="12700">
            <a:noFill/>
          </a:ln>
        </p:spPr>
        <p:txBody>
          <a:bodyPr wrap="square" rtlCol="0" anchor="t" anchorCtr="0">
            <a:noAutofit/>
          </a:bodyPr>
          <a:lstStyle/>
          <a:p>
            <a:pPr>
              <a:spcBef>
                <a:spcPts val="1200"/>
              </a:spcBef>
            </a:pPr>
            <a:r>
              <a:rPr lang="en-US" altLang="ja-JP" dirty="0" smtClean="0">
                <a:latin typeface="+mn-ea"/>
              </a:rPr>
              <a:t>【</a:t>
            </a:r>
            <a:r>
              <a:rPr lang="ja-JP" altLang="en-US" dirty="0" smtClean="0">
                <a:latin typeface="+mn-ea"/>
              </a:rPr>
              <a:t>参考</a:t>
            </a:r>
            <a:r>
              <a:rPr lang="en-US" altLang="ja-JP" dirty="0" smtClean="0">
                <a:latin typeface="+mn-ea"/>
              </a:rPr>
              <a:t>】</a:t>
            </a:r>
            <a:r>
              <a:rPr lang="ja-JP" altLang="en-US" dirty="0" smtClean="0">
                <a:latin typeface="+mn-ea"/>
              </a:rPr>
              <a:t>平成</a:t>
            </a:r>
            <a:r>
              <a:rPr lang="en-US" altLang="ja-JP" dirty="0" smtClean="0">
                <a:latin typeface="+mn-ea"/>
              </a:rPr>
              <a:t>32</a:t>
            </a:r>
            <a:r>
              <a:rPr lang="ja-JP" altLang="en-US" dirty="0" smtClean="0">
                <a:latin typeface="+mn-ea"/>
              </a:rPr>
              <a:t>年度目標の評価に係る今後のスケジュール</a:t>
            </a:r>
            <a:endParaRPr lang="en-US" altLang="ja-JP" dirty="0" smtClean="0">
              <a:latin typeface="+mn-ea"/>
            </a:endParaRPr>
          </a:p>
          <a:p>
            <a:pPr marL="261938">
              <a:spcBef>
                <a:spcPts val="300"/>
              </a:spcBef>
            </a:pPr>
            <a:r>
              <a:rPr lang="en-US" altLang="ja-JP" dirty="0" smtClean="0">
                <a:latin typeface="+mn-ea"/>
              </a:rPr>
              <a:t>H31</a:t>
            </a:r>
            <a:r>
              <a:rPr lang="ja-JP" altLang="en-US" dirty="0" smtClean="0">
                <a:latin typeface="+mn-ea"/>
              </a:rPr>
              <a:t>　評価のための</a:t>
            </a:r>
            <a:r>
              <a:rPr lang="ja-JP" altLang="en-US" u="sng" dirty="0" smtClean="0">
                <a:latin typeface="+mn-ea"/>
              </a:rPr>
              <a:t>数値計算を実施</a:t>
            </a:r>
            <a:r>
              <a:rPr lang="ja-JP" altLang="en-US" dirty="0" smtClean="0">
                <a:latin typeface="+mn-ea"/>
              </a:rPr>
              <a:t>（国）</a:t>
            </a:r>
            <a:endParaRPr lang="en-US" altLang="ja-JP" dirty="0" smtClean="0">
              <a:latin typeface="+mn-ea"/>
            </a:endParaRPr>
          </a:p>
          <a:p>
            <a:pPr marL="261938">
              <a:spcBef>
                <a:spcPts val="300"/>
              </a:spcBef>
            </a:pPr>
            <a:r>
              <a:rPr lang="en-US" altLang="ja-JP" dirty="0" smtClean="0">
                <a:latin typeface="+mn-ea"/>
              </a:rPr>
              <a:t>H32</a:t>
            </a:r>
            <a:r>
              <a:rPr lang="ja-JP" altLang="en-US" dirty="0" smtClean="0">
                <a:latin typeface="+mn-ea"/>
              </a:rPr>
              <a:t>　数値計算で判定基準値を超過した場合</a:t>
            </a:r>
            <a:r>
              <a:rPr lang="ja-JP" altLang="en-US" dirty="0">
                <a:latin typeface="+mn-ea"/>
              </a:rPr>
              <a:t>に</a:t>
            </a:r>
            <a:r>
              <a:rPr lang="ja-JP" altLang="en-US" u="sng" dirty="0" smtClean="0">
                <a:latin typeface="+mn-ea"/>
              </a:rPr>
              <a:t>再判定のための測定を実施</a:t>
            </a:r>
            <a:endParaRPr lang="en-US" altLang="ja-JP" u="sng" dirty="0" smtClean="0">
              <a:latin typeface="+mn-ea"/>
            </a:endParaRPr>
          </a:p>
          <a:p>
            <a:pPr marL="261938">
              <a:spcBef>
                <a:spcPts val="300"/>
              </a:spcBef>
            </a:pPr>
            <a:r>
              <a:rPr lang="ja-JP" altLang="en-US" dirty="0" smtClean="0">
                <a:latin typeface="+mn-ea"/>
              </a:rPr>
              <a:t>　　　 （国から関係都府県に委託）</a:t>
            </a:r>
            <a:endParaRPr lang="en-US" altLang="ja-JP" dirty="0" smtClean="0">
              <a:latin typeface="+mn-ea"/>
            </a:endParaRPr>
          </a:p>
          <a:p>
            <a:pPr marL="261938">
              <a:spcBef>
                <a:spcPts val="300"/>
              </a:spcBef>
            </a:pPr>
            <a:r>
              <a:rPr lang="en-US" altLang="ja-JP" dirty="0" smtClean="0">
                <a:latin typeface="+mn-ea"/>
              </a:rPr>
              <a:t>H33</a:t>
            </a:r>
            <a:r>
              <a:rPr lang="ja-JP" altLang="en-US" dirty="0" smtClean="0">
                <a:latin typeface="+mn-ea"/>
              </a:rPr>
              <a:t>　数値計算結果及び測定結果を踏まえ、</a:t>
            </a:r>
            <a:r>
              <a:rPr lang="ja-JP" altLang="en-US" u="sng" dirty="0" smtClean="0">
                <a:latin typeface="+mn-ea"/>
              </a:rPr>
              <a:t>目標達成</a:t>
            </a:r>
            <a:r>
              <a:rPr lang="ja-JP" altLang="en-US" u="sng" dirty="0" smtClean="0">
                <a:latin typeface="+mn-ea"/>
              </a:rPr>
              <a:t>状況</a:t>
            </a:r>
            <a:r>
              <a:rPr lang="ja-JP" altLang="en-US" u="sng" dirty="0" smtClean="0">
                <a:latin typeface="+mn-ea"/>
              </a:rPr>
              <a:t>の</a:t>
            </a:r>
            <a:r>
              <a:rPr lang="ja-JP" altLang="en-US" u="sng" dirty="0" smtClean="0">
                <a:latin typeface="+mn-ea"/>
              </a:rPr>
              <a:t>評価</a:t>
            </a:r>
            <a:r>
              <a:rPr lang="ja-JP" altLang="en-US" u="sng" dirty="0" smtClean="0">
                <a:latin typeface="+mn-ea"/>
              </a:rPr>
              <a:t>（</a:t>
            </a:r>
            <a:r>
              <a:rPr lang="ja-JP" altLang="en-US" u="sng" dirty="0" smtClean="0">
                <a:latin typeface="+mn-ea"/>
              </a:rPr>
              <a:t>国及び関係都府県）</a:t>
            </a:r>
            <a:endParaRPr lang="en-US" altLang="ja-JP" u="sng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06058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4922</TotalTime>
  <Words>911</Words>
  <Application>Microsoft Office PowerPoint</Application>
  <PresentationFormat>画面に合わせる (4:3)</PresentationFormat>
  <Paragraphs>120</Paragraphs>
  <Slides>10</Slides>
  <Notes>5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1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FCV・CNGの普及</dc:title>
  <cp:revision>303</cp:revision>
  <cp:lastPrinted>2017-07-22T09:35:44Z</cp:lastPrinted>
  <dcterms:created xsi:type="dcterms:W3CDTF">2015-05-08T02:07:56Z</dcterms:created>
  <dcterms:modified xsi:type="dcterms:W3CDTF">2017-07-22T09:35:46Z</dcterms:modified>
</cp:coreProperties>
</file>