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8" r:id="rId2"/>
    <p:sldId id="282" r:id="rId3"/>
    <p:sldId id="279" r:id="rId4"/>
    <p:sldId id="272" r:id="rId5"/>
    <p:sldId id="264" r:id="rId6"/>
    <p:sldId id="275" r:id="rId7"/>
    <p:sldId id="280" r:id="rId8"/>
    <p:sldId id="281" r:id="rId9"/>
    <p:sldId id="27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千早赤阪村!$C$23:$Q$23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千早赤阪村!$C$24:$Q$24</c:f>
              <c:numCache>
                <c:formatCode>#,##0</c:formatCode>
                <c:ptCount val="15"/>
                <c:pt idx="0">
                  <c:v>4145</c:v>
                </c:pt>
                <c:pt idx="1">
                  <c:v>4343</c:v>
                </c:pt>
                <c:pt idx="2">
                  <c:v>4317</c:v>
                </c:pt>
                <c:pt idx="3">
                  <c:v>4028</c:v>
                </c:pt>
                <c:pt idx="4">
                  <c:v>3867</c:v>
                </c:pt>
                <c:pt idx="5">
                  <c:v>3875</c:v>
                </c:pt>
                <c:pt idx="6">
                  <c:v>3866</c:v>
                </c:pt>
                <c:pt idx="7">
                  <c:v>3875</c:v>
                </c:pt>
                <c:pt idx="8">
                  <c:v>3880</c:v>
                </c:pt>
                <c:pt idx="9">
                  <c:v>3877</c:v>
                </c:pt>
                <c:pt idx="10">
                  <c:v>3884</c:v>
                </c:pt>
                <c:pt idx="11">
                  <c:v>3893</c:v>
                </c:pt>
                <c:pt idx="12">
                  <c:v>3888</c:v>
                </c:pt>
                <c:pt idx="13">
                  <c:v>3900</c:v>
                </c:pt>
                <c:pt idx="14">
                  <c:v>3908</c:v>
                </c:pt>
              </c:numCache>
            </c:numRef>
          </c:val>
          <c:smooth val="0"/>
          <c:extLst>
            <c:ext xmlns:c16="http://schemas.microsoft.com/office/drawing/2014/chart" uri="{C3380CC4-5D6E-409C-BE32-E72D297353CC}">
              <c16:uniqueId val="{00000000-6306-4C89-AA87-43B9F671F026}"/>
            </c:ext>
          </c:extLst>
        </c:ser>
        <c:ser>
          <c:idx val="1"/>
          <c:order val="1"/>
          <c:spPr>
            <a:ln w="28575" cap="rnd">
              <a:solidFill>
                <a:schemeClr val="accent2"/>
              </a:solidFill>
              <a:round/>
            </a:ln>
            <a:effectLst/>
          </c:spPr>
          <c:marker>
            <c:symbol val="none"/>
          </c:marker>
          <c:cat>
            <c:strRef>
              <c:f>千早赤阪村!$C$23:$Q$23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千早赤阪村!$C$25:$Q$25</c:f>
              <c:numCache>
                <c:formatCode>#,##0</c:formatCode>
                <c:ptCount val="15"/>
                <c:pt idx="0">
                  <c:v>4106</c:v>
                </c:pt>
                <c:pt idx="1">
                  <c:v>4375</c:v>
                </c:pt>
                <c:pt idx="2">
                  <c:v>4407</c:v>
                </c:pt>
                <c:pt idx="3">
                  <c:v>4256</c:v>
                </c:pt>
                <c:pt idx="4">
                  <c:v>4019</c:v>
                </c:pt>
                <c:pt idx="5">
                  <c:v>4084</c:v>
                </c:pt>
                <c:pt idx="6">
                  <c:v>4068</c:v>
                </c:pt>
                <c:pt idx="7">
                  <c:v>4128</c:v>
                </c:pt>
                <c:pt idx="8">
                  <c:v>4079</c:v>
                </c:pt>
                <c:pt idx="9">
                  <c:v>4141</c:v>
                </c:pt>
                <c:pt idx="10">
                  <c:v>4090</c:v>
                </c:pt>
                <c:pt idx="11">
                  <c:v>4162</c:v>
                </c:pt>
                <c:pt idx="12">
                  <c:v>4116</c:v>
                </c:pt>
                <c:pt idx="13">
                  <c:v>4233</c:v>
                </c:pt>
                <c:pt idx="14">
                  <c:v>4264</c:v>
                </c:pt>
              </c:numCache>
            </c:numRef>
          </c:val>
          <c:smooth val="0"/>
          <c:extLst>
            <c:ext xmlns:c16="http://schemas.microsoft.com/office/drawing/2014/chart" uri="{C3380CC4-5D6E-409C-BE32-E72D297353CC}">
              <c16:uniqueId val="{00000001-6306-4C89-AA87-43B9F671F026}"/>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4500"/>
          <c:min val="3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6.8443275126774325E-2"/>
          <c:w val="0.84242431260263595"/>
          <c:h val="0.87766438225371834"/>
        </c:manualLayout>
      </c:layout>
      <c:lineChart>
        <c:grouping val="standard"/>
        <c:varyColors val="0"/>
        <c:ser>
          <c:idx val="0"/>
          <c:order val="0"/>
          <c:spPr>
            <a:ln w="28575" cap="rnd">
              <a:solidFill>
                <a:schemeClr val="accent1"/>
              </a:solidFill>
              <a:round/>
            </a:ln>
            <a:effectLst/>
          </c:spPr>
          <c:marker>
            <c:symbol val="none"/>
          </c:marker>
          <c:cat>
            <c:strRef>
              <c:f>千早赤阪村!$D$106:$R$106</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千早赤阪村!$D$107:$R$107</c:f>
              <c:numCache>
                <c:formatCode>#,##0</c:formatCode>
                <c:ptCount val="15"/>
                <c:pt idx="0">
                  <c:v>654</c:v>
                </c:pt>
                <c:pt idx="1">
                  <c:v>837</c:v>
                </c:pt>
                <c:pt idx="2">
                  <c:v>837</c:v>
                </c:pt>
                <c:pt idx="3">
                  <c:v>546</c:v>
                </c:pt>
                <c:pt idx="4">
                  <c:v>363</c:v>
                </c:pt>
                <c:pt idx="5" formatCode="General">
                  <c:v>363</c:v>
                </c:pt>
                <c:pt idx="6" formatCode="General">
                  <c:v>363</c:v>
                </c:pt>
                <c:pt idx="7" formatCode="General">
                  <c:v>363</c:v>
                </c:pt>
                <c:pt idx="8" formatCode="General">
                  <c:v>363</c:v>
                </c:pt>
                <c:pt idx="9" formatCode="General">
                  <c:v>363</c:v>
                </c:pt>
                <c:pt idx="10" formatCode="General">
                  <c:v>363</c:v>
                </c:pt>
                <c:pt idx="11" formatCode="General">
                  <c:v>363</c:v>
                </c:pt>
                <c:pt idx="12" formatCode="General">
                  <c:v>363</c:v>
                </c:pt>
                <c:pt idx="13" formatCode="General">
                  <c:v>363</c:v>
                </c:pt>
                <c:pt idx="14" formatCode="General">
                  <c:v>363</c:v>
                </c:pt>
              </c:numCache>
            </c:numRef>
          </c:val>
          <c:smooth val="0"/>
          <c:extLst>
            <c:ext xmlns:c16="http://schemas.microsoft.com/office/drawing/2014/chart" uri="{C3380CC4-5D6E-409C-BE32-E72D297353CC}">
              <c16:uniqueId val="{00000000-E0A8-4E32-9D39-0D124AA3E4D0}"/>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9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strRef>
              <c:f>千早赤阪村!$D$134:$R$134</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千早赤阪村!$D$135:$R$135</c:f>
              <c:numCache>
                <c:formatCode>General</c:formatCode>
                <c:ptCount val="15"/>
                <c:pt idx="0" formatCode="#,##0">
                  <c:v>444</c:v>
                </c:pt>
                <c:pt idx="1">
                  <c:v>444</c:v>
                </c:pt>
                <c:pt idx="2">
                  <c:v>444</c:v>
                </c:pt>
                <c:pt idx="3">
                  <c:v>233</c:v>
                </c:pt>
                <c:pt idx="4">
                  <c:v>233</c:v>
                </c:pt>
                <c:pt idx="5">
                  <c:v>233</c:v>
                </c:pt>
                <c:pt idx="6">
                  <c:v>233</c:v>
                </c:pt>
                <c:pt idx="7">
                  <c:v>233</c:v>
                </c:pt>
                <c:pt idx="8">
                  <c:v>233</c:v>
                </c:pt>
                <c:pt idx="9">
                  <c:v>233</c:v>
                </c:pt>
                <c:pt idx="10">
                  <c:v>233</c:v>
                </c:pt>
                <c:pt idx="11">
                  <c:v>233</c:v>
                </c:pt>
                <c:pt idx="12">
                  <c:v>233</c:v>
                </c:pt>
                <c:pt idx="13">
                  <c:v>233</c:v>
                </c:pt>
                <c:pt idx="14">
                  <c:v>233</c:v>
                </c:pt>
              </c:numCache>
            </c:numRef>
          </c:val>
          <c:smooth val="0"/>
          <c:extLst>
            <c:ext xmlns:c16="http://schemas.microsoft.com/office/drawing/2014/chart" uri="{C3380CC4-5D6E-409C-BE32-E72D297353CC}">
              <c16:uniqueId val="{00000000-0DE0-4976-BAD1-972539915AD0}"/>
            </c:ext>
          </c:extLst>
        </c:ser>
        <c:ser>
          <c:idx val="1"/>
          <c:order val="1"/>
          <c:spPr>
            <a:ln w="28575" cap="rnd">
              <a:solidFill>
                <a:schemeClr val="accent2"/>
              </a:solidFill>
              <a:round/>
            </a:ln>
            <a:effectLst/>
          </c:spPr>
          <c:marker>
            <c:symbol val="none"/>
          </c:marker>
          <c:cat>
            <c:strRef>
              <c:f>千早赤阪村!$D$134:$R$134</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千早赤阪村!$D$136:$R$136</c:f>
              <c:numCache>
                <c:formatCode>General</c:formatCode>
                <c:ptCount val="15"/>
                <c:pt idx="0" formatCode="#,##0">
                  <c:v>80</c:v>
                </c:pt>
                <c:pt idx="1">
                  <c:v>245</c:v>
                </c:pt>
                <c:pt idx="2">
                  <c:v>245</c:v>
                </c:pt>
                <c:pt idx="3">
                  <c:v>165</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1-0DE0-4976-BAD1-972539915AD0}"/>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9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5098069724234E-2"/>
          <c:y val="7.501778117744945E-2"/>
          <c:w val="0.89595200395390773"/>
          <c:h val="0.87811371901713708"/>
        </c:manualLayout>
      </c:layout>
      <c:lineChart>
        <c:grouping val="standard"/>
        <c:varyColors val="0"/>
        <c:ser>
          <c:idx val="5"/>
          <c:order val="0"/>
          <c:spPr>
            <a:ln w="28575">
              <a:solidFill>
                <a:schemeClr val="accent6">
                  <a:lumMod val="75000"/>
                </a:schemeClr>
              </a:solidFill>
            </a:ln>
          </c:spPr>
          <c:marker>
            <c:symbol val="none"/>
          </c:marker>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千早赤阪村!$C$240:$R$240</c:f>
              <c:numCache>
                <c:formatCode>General</c:formatCode>
                <c:ptCount val="15"/>
                <c:pt idx="0">
                  <c:v>106</c:v>
                </c:pt>
                <c:pt idx="1">
                  <c:v>110</c:v>
                </c:pt>
                <c:pt idx="2">
                  <c:v>113</c:v>
                </c:pt>
                <c:pt idx="3">
                  <c:v>117</c:v>
                </c:pt>
                <c:pt idx="4">
                  <c:v>120</c:v>
                </c:pt>
                <c:pt idx="5">
                  <c:v>123</c:v>
                </c:pt>
                <c:pt idx="6">
                  <c:v>125</c:v>
                </c:pt>
                <c:pt idx="7">
                  <c:v>128</c:v>
                </c:pt>
                <c:pt idx="8">
                  <c:v>131</c:v>
                </c:pt>
                <c:pt idx="9">
                  <c:v>133</c:v>
                </c:pt>
                <c:pt idx="10">
                  <c:v>135</c:v>
                </c:pt>
                <c:pt idx="11">
                  <c:v>137</c:v>
                </c:pt>
                <c:pt idx="12">
                  <c:v>138</c:v>
                </c:pt>
                <c:pt idx="13">
                  <c:v>140</c:v>
                </c:pt>
                <c:pt idx="14">
                  <c:v>142</c:v>
                </c:pt>
              </c:numCache>
            </c:numRef>
          </c:val>
          <c:smooth val="0"/>
          <c:extLst>
            <c:ext xmlns:c16="http://schemas.microsoft.com/office/drawing/2014/chart" uri="{C3380CC4-5D6E-409C-BE32-E72D297353CC}">
              <c16:uniqueId val="{00000000-B8F1-484C-BD41-4D585351B336}"/>
            </c:ext>
          </c:extLst>
        </c:ser>
        <c:ser>
          <c:idx val="6"/>
          <c:order val="1"/>
          <c:spPr>
            <a:ln w="28575">
              <a:solidFill>
                <a:schemeClr val="accent1">
                  <a:lumMod val="60000"/>
                  <a:lumOff val="40000"/>
                </a:schemeClr>
              </a:solidFill>
            </a:ln>
          </c:spPr>
          <c:marker>
            <c:symbol val="none"/>
          </c:marker>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千早赤阪村!$C$241:$R$241</c:f>
              <c:numCache>
                <c:formatCode>#,##0_ ;[Red]\-#,##0\ </c:formatCode>
                <c:ptCount val="15"/>
                <c:pt idx="0">
                  <c:v>83</c:v>
                </c:pt>
                <c:pt idx="1">
                  <c:v>79</c:v>
                </c:pt>
                <c:pt idx="2">
                  <c:v>74</c:v>
                </c:pt>
                <c:pt idx="3">
                  <c:v>70</c:v>
                </c:pt>
                <c:pt idx="4">
                  <c:v>65</c:v>
                </c:pt>
                <c:pt idx="5">
                  <c:v>62</c:v>
                </c:pt>
                <c:pt idx="6">
                  <c:v>59</c:v>
                </c:pt>
                <c:pt idx="7">
                  <c:v>56</c:v>
                </c:pt>
                <c:pt idx="8">
                  <c:v>54</c:v>
                </c:pt>
                <c:pt idx="9">
                  <c:v>51</c:v>
                </c:pt>
                <c:pt idx="10">
                  <c:v>49</c:v>
                </c:pt>
                <c:pt idx="11">
                  <c:v>47</c:v>
                </c:pt>
                <c:pt idx="12">
                  <c:v>46</c:v>
                </c:pt>
                <c:pt idx="13">
                  <c:v>44</c:v>
                </c:pt>
                <c:pt idx="14">
                  <c:v>42</c:v>
                </c:pt>
              </c:numCache>
            </c:numRef>
          </c:val>
          <c:smooth val="0"/>
          <c:extLst>
            <c:ext xmlns:c16="http://schemas.microsoft.com/office/drawing/2014/chart" uri="{C3380CC4-5D6E-409C-BE32-E72D297353CC}">
              <c16:uniqueId val="{00000001-B8F1-484C-BD41-4D585351B336}"/>
            </c:ext>
          </c:extLst>
        </c:ser>
        <c:ser>
          <c:idx val="7"/>
          <c:order val="2"/>
          <c:spPr>
            <a:ln w="28575"/>
          </c:spPr>
          <c:marker>
            <c:symbol val="none"/>
          </c:marker>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千早赤阪村!$C$242:$R$242</c:f>
              <c:numCache>
                <c:formatCode>General</c:formatCode>
                <c:ptCount val="15"/>
                <c:pt idx="0">
                  <c:v>130</c:v>
                </c:pt>
                <c:pt idx="1">
                  <c:v>135</c:v>
                </c:pt>
                <c:pt idx="2">
                  <c:v>141</c:v>
                </c:pt>
                <c:pt idx="3">
                  <c:v>147</c:v>
                </c:pt>
                <c:pt idx="4">
                  <c:v>153</c:v>
                </c:pt>
                <c:pt idx="5">
                  <c:v>153</c:v>
                </c:pt>
                <c:pt idx="6">
                  <c:v>153</c:v>
                </c:pt>
                <c:pt idx="7">
                  <c:v>153</c:v>
                </c:pt>
                <c:pt idx="8">
                  <c:v>153</c:v>
                </c:pt>
                <c:pt idx="9">
                  <c:v>153</c:v>
                </c:pt>
                <c:pt idx="10">
                  <c:v>149</c:v>
                </c:pt>
                <c:pt idx="11">
                  <c:v>146</c:v>
                </c:pt>
                <c:pt idx="12">
                  <c:v>143</c:v>
                </c:pt>
                <c:pt idx="13">
                  <c:v>140</c:v>
                </c:pt>
                <c:pt idx="14">
                  <c:v>137</c:v>
                </c:pt>
              </c:numCache>
            </c:numRef>
          </c:val>
          <c:smooth val="0"/>
          <c:extLst>
            <c:ext xmlns:c16="http://schemas.microsoft.com/office/drawing/2014/chart" uri="{C3380CC4-5D6E-409C-BE32-E72D297353CC}">
              <c16:uniqueId val="{00000002-B8F1-484C-BD41-4D585351B336}"/>
            </c:ext>
          </c:extLst>
        </c:ser>
        <c:ser>
          <c:idx val="8"/>
          <c:order val="4"/>
          <c:spPr>
            <a:ln w="28575">
              <a:solidFill>
                <a:schemeClr val="accent4">
                  <a:lumMod val="60000"/>
                  <a:lumOff val="40000"/>
                </a:schemeClr>
              </a:solidFill>
            </a:ln>
          </c:spPr>
          <c:marker>
            <c:symbol val="none"/>
          </c:marker>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千早赤阪村!$C$244:$R$244</c:f>
              <c:numCache>
                <c:formatCode>General</c:formatCode>
                <c:ptCount val="15"/>
                <c:pt idx="0">
                  <c:v>112</c:v>
                </c:pt>
                <c:pt idx="1">
                  <c:v>112</c:v>
                </c:pt>
                <c:pt idx="2">
                  <c:v>112</c:v>
                </c:pt>
                <c:pt idx="3">
                  <c:v>112</c:v>
                </c:pt>
                <c:pt idx="4">
                  <c:v>112</c:v>
                </c:pt>
                <c:pt idx="5">
                  <c:v>112</c:v>
                </c:pt>
                <c:pt idx="6">
                  <c:v>112</c:v>
                </c:pt>
                <c:pt idx="7">
                  <c:v>112</c:v>
                </c:pt>
                <c:pt idx="8">
                  <c:v>112</c:v>
                </c:pt>
                <c:pt idx="9">
                  <c:v>112</c:v>
                </c:pt>
                <c:pt idx="10">
                  <c:v>112</c:v>
                </c:pt>
                <c:pt idx="11">
                  <c:v>112</c:v>
                </c:pt>
                <c:pt idx="12">
                  <c:v>112</c:v>
                </c:pt>
                <c:pt idx="13">
                  <c:v>112</c:v>
                </c:pt>
                <c:pt idx="14">
                  <c:v>112</c:v>
                </c:pt>
              </c:numCache>
            </c:numRef>
          </c:val>
          <c:smooth val="0"/>
          <c:extLst xmlns:c15="http://schemas.microsoft.com/office/drawing/2012/chart">
            <c:ext xmlns:c16="http://schemas.microsoft.com/office/drawing/2014/chart" uri="{C3380CC4-5D6E-409C-BE32-E72D297353CC}">
              <c16:uniqueId val="{00000003-B8F1-484C-BD41-4D585351B336}"/>
            </c:ext>
          </c:extLst>
        </c:ser>
        <c:dLbls>
          <c:showLegendKey val="0"/>
          <c:showVal val="0"/>
          <c:showCatName val="0"/>
          <c:showSerName val="0"/>
          <c:showPercent val="0"/>
          <c:showBubbleSize val="0"/>
        </c:dLbls>
        <c:smooth val="0"/>
        <c:axId val="1631457360"/>
        <c:axId val="1469536864"/>
        <c:extLst>
          <c:ext xmlns:c15="http://schemas.microsoft.com/office/drawing/2012/chart" uri="{02D57815-91ED-43cb-92C2-25804820EDAC}">
            <c15:filteredLineSeries>
              <c15:ser>
                <c:idx val="9"/>
                <c:order val="3"/>
                <c:marker>
                  <c:symbol val="none"/>
                </c:marker>
                <c:cat>
                  <c:strRef>
                    <c:extLst>
                      <c:ext uri="{02D57815-91ED-43cb-92C2-25804820EDAC}">
                        <c15:formulaRef>
                          <c15:sqref>千早赤阪村!$C$239:$R$239</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千早赤阪村!$C$243:$R$243</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4-B8F1-484C-BD41-4D585351B336}"/>
                  </c:ext>
                </c:extLst>
              </c15:ser>
            </c15:filteredLineSeries>
          </c:ext>
        </c:extLst>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200"/>
          <c:min val="0"/>
        </c:scaling>
        <c:delete val="0"/>
        <c:axPos val="l"/>
        <c:majorGridlines>
          <c:spPr>
            <a:ln>
              <a:solidFill>
                <a:schemeClr val="bg1">
                  <a:lumMod val="85000"/>
                </a:schemeClr>
              </a:solidFill>
            </a:ln>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千早赤阪村!$B$240</c:f>
              <c:strCache>
                <c:ptCount val="1"/>
                <c:pt idx="0">
                  <c:v>介護</c:v>
                </c:pt>
              </c:strCache>
            </c:strRef>
          </c:tx>
          <c:spPr>
            <a:ln>
              <a:solidFill>
                <a:sysClr val="windowText" lastClr="000000"/>
              </a:solidFill>
            </a:ln>
          </c:spPr>
          <c:invertIfNegative val="0"/>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千早赤阪村!$C$240:$R$240</c:f>
              <c:numCache>
                <c:formatCode>General</c:formatCode>
                <c:ptCount val="15"/>
                <c:pt idx="0">
                  <c:v>106</c:v>
                </c:pt>
                <c:pt idx="1">
                  <c:v>110</c:v>
                </c:pt>
                <c:pt idx="2">
                  <c:v>113</c:v>
                </c:pt>
                <c:pt idx="3">
                  <c:v>117</c:v>
                </c:pt>
                <c:pt idx="4">
                  <c:v>120</c:v>
                </c:pt>
                <c:pt idx="5">
                  <c:v>123</c:v>
                </c:pt>
                <c:pt idx="6">
                  <c:v>125</c:v>
                </c:pt>
                <c:pt idx="7">
                  <c:v>128</c:v>
                </c:pt>
                <c:pt idx="8">
                  <c:v>131</c:v>
                </c:pt>
                <c:pt idx="9">
                  <c:v>133</c:v>
                </c:pt>
                <c:pt idx="10">
                  <c:v>135</c:v>
                </c:pt>
                <c:pt idx="11">
                  <c:v>137</c:v>
                </c:pt>
                <c:pt idx="12">
                  <c:v>138</c:v>
                </c:pt>
                <c:pt idx="13">
                  <c:v>140</c:v>
                </c:pt>
                <c:pt idx="14">
                  <c:v>142</c:v>
                </c:pt>
              </c:numCache>
            </c:numRef>
          </c:val>
          <c:extLst>
            <c:ext xmlns:c16="http://schemas.microsoft.com/office/drawing/2014/chart" uri="{C3380CC4-5D6E-409C-BE32-E72D297353CC}">
              <c16:uniqueId val="{00000000-C27C-41F2-80C9-B1B15858B4ED}"/>
            </c:ext>
          </c:extLst>
        </c:ser>
        <c:ser>
          <c:idx val="6"/>
          <c:order val="1"/>
          <c:tx>
            <c:strRef>
              <c:f>千早赤阪村!$B$241</c:f>
              <c:strCache>
                <c:ptCount val="1"/>
                <c:pt idx="0">
                  <c:v>国保</c:v>
                </c:pt>
              </c:strCache>
            </c:strRef>
          </c:tx>
          <c:spPr>
            <a:ln>
              <a:solidFill>
                <a:sysClr val="windowText" lastClr="000000"/>
              </a:solidFill>
            </a:ln>
          </c:spPr>
          <c:invertIfNegative val="0"/>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千早赤阪村!$C$241:$R$241</c:f>
              <c:numCache>
                <c:formatCode>#,##0_ ;[Red]\-#,##0\ </c:formatCode>
                <c:ptCount val="15"/>
                <c:pt idx="0">
                  <c:v>83</c:v>
                </c:pt>
                <c:pt idx="1">
                  <c:v>79</c:v>
                </c:pt>
                <c:pt idx="2">
                  <c:v>74</c:v>
                </c:pt>
                <c:pt idx="3">
                  <c:v>70</c:v>
                </c:pt>
                <c:pt idx="4">
                  <c:v>65</c:v>
                </c:pt>
                <c:pt idx="5">
                  <c:v>62</c:v>
                </c:pt>
                <c:pt idx="6">
                  <c:v>59</c:v>
                </c:pt>
                <c:pt idx="7">
                  <c:v>56</c:v>
                </c:pt>
                <c:pt idx="8">
                  <c:v>54</c:v>
                </c:pt>
                <c:pt idx="9">
                  <c:v>51</c:v>
                </c:pt>
                <c:pt idx="10">
                  <c:v>49</c:v>
                </c:pt>
                <c:pt idx="11">
                  <c:v>47</c:v>
                </c:pt>
                <c:pt idx="12">
                  <c:v>46</c:v>
                </c:pt>
                <c:pt idx="13">
                  <c:v>44</c:v>
                </c:pt>
                <c:pt idx="14">
                  <c:v>42</c:v>
                </c:pt>
              </c:numCache>
            </c:numRef>
          </c:val>
          <c:extLst>
            <c:ext xmlns:c16="http://schemas.microsoft.com/office/drawing/2014/chart" uri="{C3380CC4-5D6E-409C-BE32-E72D297353CC}">
              <c16:uniqueId val="{00000001-C27C-41F2-80C9-B1B15858B4ED}"/>
            </c:ext>
          </c:extLst>
        </c:ser>
        <c:ser>
          <c:idx val="7"/>
          <c:order val="2"/>
          <c:tx>
            <c:strRef>
              <c:f>千早赤阪村!$B$242</c:f>
              <c:strCache>
                <c:ptCount val="1"/>
                <c:pt idx="0">
                  <c:v>後期高齢</c:v>
                </c:pt>
              </c:strCache>
            </c:strRef>
          </c:tx>
          <c:spPr>
            <a:ln>
              <a:solidFill>
                <a:sysClr val="windowText" lastClr="000000"/>
              </a:solidFill>
            </a:ln>
          </c:spPr>
          <c:invertIfNegative val="0"/>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千早赤阪村!$C$242:$R$242</c:f>
              <c:numCache>
                <c:formatCode>General</c:formatCode>
                <c:ptCount val="15"/>
                <c:pt idx="0">
                  <c:v>130</c:v>
                </c:pt>
                <c:pt idx="1">
                  <c:v>135</c:v>
                </c:pt>
                <c:pt idx="2">
                  <c:v>141</c:v>
                </c:pt>
                <c:pt idx="3">
                  <c:v>147</c:v>
                </c:pt>
                <c:pt idx="4">
                  <c:v>153</c:v>
                </c:pt>
                <c:pt idx="5">
                  <c:v>153</c:v>
                </c:pt>
                <c:pt idx="6">
                  <c:v>153</c:v>
                </c:pt>
                <c:pt idx="7">
                  <c:v>153</c:v>
                </c:pt>
                <c:pt idx="8">
                  <c:v>153</c:v>
                </c:pt>
                <c:pt idx="9">
                  <c:v>153</c:v>
                </c:pt>
                <c:pt idx="10">
                  <c:v>149</c:v>
                </c:pt>
                <c:pt idx="11">
                  <c:v>146</c:v>
                </c:pt>
                <c:pt idx="12">
                  <c:v>143</c:v>
                </c:pt>
                <c:pt idx="13">
                  <c:v>140</c:v>
                </c:pt>
                <c:pt idx="14">
                  <c:v>137</c:v>
                </c:pt>
              </c:numCache>
            </c:numRef>
          </c:val>
          <c:extLst>
            <c:ext xmlns:c16="http://schemas.microsoft.com/office/drawing/2014/chart" uri="{C3380CC4-5D6E-409C-BE32-E72D297353CC}">
              <c16:uniqueId val="{00000002-C27C-41F2-80C9-B1B15858B4ED}"/>
            </c:ext>
          </c:extLst>
        </c:ser>
        <c:ser>
          <c:idx val="9"/>
          <c:order val="3"/>
          <c:tx>
            <c:strRef>
              <c:f>千早赤阪村!$B$244</c:f>
              <c:strCache>
                <c:ptCount val="1"/>
                <c:pt idx="0">
                  <c:v>下水</c:v>
                </c:pt>
              </c:strCache>
            </c:strRef>
          </c:tx>
          <c:spPr>
            <a:ln>
              <a:solidFill>
                <a:sysClr val="windowText" lastClr="000000"/>
              </a:solidFill>
            </a:ln>
          </c:spPr>
          <c:invertIfNegative val="0"/>
          <c:cat>
            <c:strRef>
              <c:f>千早赤阪村!$C$239:$R$239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千早赤阪村!$C$244:$R$244</c:f>
              <c:numCache>
                <c:formatCode>General</c:formatCode>
                <c:ptCount val="15"/>
                <c:pt idx="0">
                  <c:v>112</c:v>
                </c:pt>
                <c:pt idx="1">
                  <c:v>112</c:v>
                </c:pt>
                <c:pt idx="2">
                  <c:v>112</c:v>
                </c:pt>
                <c:pt idx="3">
                  <c:v>112</c:v>
                </c:pt>
                <c:pt idx="4">
                  <c:v>112</c:v>
                </c:pt>
                <c:pt idx="5">
                  <c:v>112</c:v>
                </c:pt>
                <c:pt idx="6">
                  <c:v>112</c:v>
                </c:pt>
                <c:pt idx="7">
                  <c:v>112</c:v>
                </c:pt>
                <c:pt idx="8">
                  <c:v>112</c:v>
                </c:pt>
                <c:pt idx="9">
                  <c:v>112</c:v>
                </c:pt>
                <c:pt idx="10">
                  <c:v>112</c:v>
                </c:pt>
                <c:pt idx="11">
                  <c:v>112</c:v>
                </c:pt>
                <c:pt idx="12">
                  <c:v>112</c:v>
                </c:pt>
                <c:pt idx="13">
                  <c:v>112</c:v>
                </c:pt>
                <c:pt idx="14">
                  <c:v>112</c:v>
                </c:pt>
              </c:numCache>
            </c:numRef>
          </c:val>
          <c:extLst>
            <c:ext xmlns:c16="http://schemas.microsoft.com/office/drawing/2014/chart" uri="{C3380CC4-5D6E-409C-BE32-E72D297353CC}">
              <c16:uniqueId val="{00000003-C27C-41F2-80C9-B1B15858B4ED}"/>
            </c:ext>
          </c:extLst>
        </c:ser>
        <c:dLbls>
          <c:showLegendKey val="0"/>
          <c:showVal val="0"/>
          <c:showCatName val="0"/>
          <c:showSerName val="0"/>
          <c:showPercent val="0"/>
          <c:showBubbleSize val="0"/>
        </c:dLbls>
        <c:gapWidth val="100"/>
        <c:overlap val="100"/>
        <c:axId val="1631457360"/>
        <c:axId val="1469536864"/>
        <c:extLst>
          <c:ext xmlns:c15="http://schemas.microsoft.com/office/drawing/2012/chart" uri="{02D57815-91ED-43cb-92C2-25804820EDAC}">
            <c15:filteredBarSeries>
              <c15:ser>
                <c:idx val="8"/>
                <c:order val="4"/>
                <c:tx>
                  <c:strRef>
                    <c:extLst>
                      <c:ext uri="{02D57815-91ED-43cb-92C2-25804820EDAC}">
                        <c15:formulaRef>
                          <c15:sqref>千早赤阪村!$B$243</c15:sqref>
                        </c15:formulaRef>
                      </c:ext>
                    </c:extLst>
                    <c:strCache>
                      <c:ptCount val="1"/>
                      <c:pt idx="0">
                        <c:v>水道</c:v>
                      </c:pt>
                    </c:strCache>
                  </c:strRef>
                </c:tx>
                <c:invertIfNegative val="0"/>
                <c:cat>
                  <c:strRef>
                    <c:extLst>
                      <c:ext uri="{02D57815-91ED-43cb-92C2-25804820EDAC}">
                        <c15:formulaRef>
                          <c15:sqref>千早赤阪村!$C$239:$R$239</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千早赤阪村!$C$243:$R$243</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C27C-41F2-80C9-B1B15858B4ED}"/>
                  </c:ext>
                </c:extLst>
              </c15:ser>
            </c15:filteredBarSeries>
          </c:ext>
        </c:extLst>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500"/>
          <c:min val="0"/>
        </c:scaling>
        <c:delete val="0"/>
        <c:axPos val="l"/>
        <c:majorGridlines>
          <c:spPr>
            <a:ln>
              <a:solidFill>
                <a:schemeClr val="bg1">
                  <a:lumMod val="85000"/>
                </a:schemeClr>
              </a:solidFill>
            </a:ln>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chemeClr val="tx1"/>
              </a:solidFill>
            </a:ln>
            <a:effectLst/>
          </c:spPr>
          <c:invertIfNegative val="0"/>
          <c:dLbls>
            <c:dLbl>
              <c:idx val="5"/>
              <c:layout>
                <c:manualLayout>
                  <c:x val="-2.1100130920497364E-2"/>
                  <c:y val="-3.9332573457267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FD-459B-8C4F-28C7A1478D4F}"/>
                </c:ext>
              </c:extLst>
            </c:dLbl>
            <c:dLbl>
              <c:idx val="6"/>
              <c:layout>
                <c:manualLayout>
                  <c:x val="-2.6375163650621705E-3"/>
                  <c:y val="7.87240280125281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FD-459B-8C4F-28C7A1478D4F}"/>
                </c:ext>
              </c:extLst>
            </c:dLbl>
            <c:dLbl>
              <c:idx val="7"/>
              <c:layout>
                <c:manualLayout>
                  <c:x val="0"/>
                  <c:y val="1.574325609992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FD-459B-8C4F-28C7A1478D4F}"/>
                </c:ext>
              </c:extLst>
            </c:dLbl>
            <c:dLbl>
              <c:idx val="13"/>
              <c:layout>
                <c:manualLayout>
                  <c:x val="0"/>
                  <c:y val="1.5742946199411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FD-459B-8C4F-28C7A1478D4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千早赤阪村!$B$3:$P$3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千早赤阪村!$B$4:$P$4</c:f>
              <c:numCache>
                <c:formatCode>#,##0;"▲ "#,##0</c:formatCode>
                <c:ptCount val="15"/>
                <c:pt idx="0">
                  <c:v>39</c:v>
                </c:pt>
                <c:pt idx="1">
                  <c:v>-32</c:v>
                </c:pt>
                <c:pt idx="2">
                  <c:v>-90</c:v>
                </c:pt>
                <c:pt idx="3">
                  <c:v>-228</c:v>
                </c:pt>
                <c:pt idx="4">
                  <c:v>-152</c:v>
                </c:pt>
                <c:pt idx="5">
                  <c:v>-209</c:v>
                </c:pt>
                <c:pt idx="6">
                  <c:v>-202</c:v>
                </c:pt>
                <c:pt idx="7">
                  <c:v>-253</c:v>
                </c:pt>
                <c:pt idx="8">
                  <c:v>-199</c:v>
                </c:pt>
                <c:pt idx="9">
                  <c:v>-264</c:v>
                </c:pt>
                <c:pt idx="10">
                  <c:v>-206</c:v>
                </c:pt>
                <c:pt idx="11">
                  <c:v>-269</c:v>
                </c:pt>
                <c:pt idx="12">
                  <c:v>-228</c:v>
                </c:pt>
                <c:pt idx="13">
                  <c:v>-333</c:v>
                </c:pt>
                <c:pt idx="14">
                  <c:v>-356</c:v>
                </c:pt>
              </c:numCache>
            </c:numRef>
          </c:val>
          <c:extLst>
            <c:ext xmlns:c16="http://schemas.microsoft.com/office/drawing/2014/chart" uri="{C3380CC4-5D6E-409C-BE32-E72D297353CC}">
              <c16:uniqueId val="{00000004-97FD-459B-8C4F-28C7A1478D4F}"/>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100"/>
          <c:min val="-400"/>
        </c:scaling>
        <c:delete val="0"/>
        <c:axPos val="l"/>
        <c:majorGridlines>
          <c:spPr>
            <a:ln w="9525" cap="flat" cmpd="sng" algn="ctr">
              <a:solidFill>
                <a:schemeClr val="bg1">
                  <a:lumMod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100"/>
      </c:valAx>
      <c:spPr>
        <a:noFill/>
        <a:ln w="9525">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5"/>
            <c:spPr>
              <a:solidFill>
                <a:srgbClr val="FF0000"/>
              </a:solidFill>
              <a:ln w="19050">
                <a:noFill/>
              </a:ln>
              <a:effectLst/>
            </c:spPr>
            <c:extLst>
              <c:ext xmlns:c16="http://schemas.microsoft.com/office/drawing/2014/chart" uri="{C3380CC4-5D6E-409C-BE32-E72D297353CC}">
                <c16:uniqueId val="{00000001-925E-4636-AFF8-2FE2C621A5DF}"/>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925E-4636-AFF8-2FE2C621A5DF}"/>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925E-4636-AFF8-2FE2C621A5DF}"/>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925E-4636-AFF8-2FE2C621A5DF}"/>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925E-4636-AFF8-2FE2C621A5DF}"/>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925E-4636-AFF8-2FE2C621A5DF}"/>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925E-4636-AFF8-2FE2C621A5DF}"/>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925E-4636-AFF8-2FE2C621A5DF}"/>
              </c:ext>
            </c:extLst>
          </c:dPt>
          <c:cat>
            <c:strRef>
              <c:f>千早赤阪村!$H$201:$H$208</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千早赤阪村!$L$201:$L$208</c:f>
              <c:numCache>
                <c:formatCode>0.0%</c:formatCode>
                <c:ptCount val="8"/>
                <c:pt idx="0">
                  <c:v>0.2396473417045151</c:v>
                </c:pt>
                <c:pt idx="1">
                  <c:v>0.20545017365749399</c:v>
                </c:pt>
                <c:pt idx="2">
                  <c:v>9.8316858135185675E-2</c:v>
                </c:pt>
                <c:pt idx="3">
                  <c:v>8.9233235372695702E-2</c:v>
                </c:pt>
                <c:pt idx="4">
                  <c:v>6.5455516965001334E-2</c:v>
                </c:pt>
                <c:pt idx="5">
                  <c:v>0.16858135185679937</c:v>
                </c:pt>
                <c:pt idx="6">
                  <c:v>0.12156024579214533</c:v>
                </c:pt>
                <c:pt idx="7">
                  <c:v>1.1755276516163505E-2</c:v>
                </c:pt>
              </c:numCache>
            </c:numRef>
          </c:val>
          <c:extLst>
            <c:ext xmlns:c16="http://schemas.microsoft.com/office/drawing/2014/chart" uri="{C3380CC4-5D6E-409C-BE32-E72D297353CC}">
              <c16:uniqueId val="{00000010-925E-4636-AFF8-2FE2C621A5D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13"/>
            <c:spPr>
              <a:solidFill>
                <a:srgbClr val="FF0000"/>
              </a:solidFill>
              <a:ln w="19050">
                <a:noFill/>
              </a:ln>
              <a:effectLst/>
            </c:spPr>
            <c:extLst>
              <c:ext xmlns:c16="http://schemas.microsoft.com/office/drawing/2014/chart" uri="{C3380CC4-5D6E-409C-BE32-E72D297353CC}">
                <c16:uniqueId val="{00000001-B0A3-4E75-90A4-2D37A4811C25}"/>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B0A3-4E75-90A4-2D37A4811C25}"/>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B0A3-4E75-90A4-2D37A4811C25}"/>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B0A3-4E75-90A4-2D37A4811C25}"/>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B0A3-4E75-90A4-2D37A4811C25}"/>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B0A3-4E75-90A4-2D37A4811C25}"/>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B0A3-4E75-90A4-2D37A4811C25}"/>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B0A3-4E75-90A4-2D37A4811C25}"/>
              </c:ext>
            </c:extLst>
          </c:dPt>
          <c:cat>
            <c:strRef>
              <c:f>千早赤阪村!$H$201:$H$208</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千早赤阪村!$K$201:$K$208</c:f>
              <c:numCache>
                <c:formatCode>0.0%</c:formatCode>
                <c:ptCount val="8"/>
                <c:pt idx="0">
                  <c:v>9.7699432327457425E-2</c:v>
                </c:pt>
                <c:pt idx="1">
                  <c:v>0.22736779205258439</c:v>
                </c:pt>
                <c:pt idx="2">
                  <c:v>9.2620256946519278E-2</c:v>
                </c:pt>
                <c:pt idx="3">
                  <c:v>9.7101882282641175E-2</c:v>
                </c:pt>
                <c:pt idx="4">
                  <c:v>0.14878996115924709</c:v>
                </c:pt>
                <c:pt idx="5">
                  <c:v>0.18583806393785479</c:v>
                </c:pt>
                <c:pt idx="6">
                  <c:v>0.13175978488198387</c:v>
                </c:pt>
                <c:pt idx="7">
                  <c:v>1.8822826411711981E-2</c:v>
                </c:pt>
              </c:numCache>
            </c:numRef>
          </c:val>
          <c:extLst>
            <c:ext xmlns:c16="http://schemas.microsoft.com/office/drawing/2014/chart" uri="{C3380CC4-5D6E-409C-BE32-E72D297353CC}">
              <c16:uniqueId val="{00000010-B0A3-4E75-90A4-2D37A4811C2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7"/>
            <c:spPr>
              <a:solidFill>
                <a:srgbClr val="FF0000"/>
              </a:solidFill>
              <a:ln w="19050">
                <a:noFill/>
              </a:ln>
              <a:effectLst/>
            </c:spPr>
            <c:extLst>
              <c:ext xmlns:c16="http://schemas.microsoft.com/office/drawing/2014/chart" uri="{C3380CC4-5D6E-409C-BE32-E72D297353CC}">
                <c16:uniqueId val="{00000001-3833-4AF6-8A3B-7838ED81C11B}"/>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3833-4AF6-8A3B-7838ED81C11B}"/>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3833-4AF6-8A3B-7838ED81C11B}"/>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3833-4AF6-8A3B-7838ED81C11B}"/>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3833-4AF6-8A3B-7838ED81C11B}"/>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3833-4AF6-8A3B-7838ED81C11B}"/>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3833-4AF6-8A3B-7838ED81C11B}"/>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3833-4AF6-8A3B-7838ED81C11B}"/>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3833-4AF6-8A3B-7838ED81C11B}"/>
              </c:ext>
            </c:extLst>
          </c:dPt>
          <c:cat>
            <c:strRef>
              <c:f>千早赤阪村!$H$191:$H$199</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千早赤阪村!$L$191:$L$199</c:f>
              <c:numCache>
                <c:formatCode>0.0%</c:formatCode>
                <c:ptCount val="9"/>
                <c:pt idx="0">
                  <c:v>0.32733050847457629</c:v>
                </c:pt>
                <c:pt idx="1">
                  <c:v>0.12314618644067797</c:v>
                </c:pt>
                <c:pt idx="2">
                  <c:v>0.41922669491525422</c:v>
                </c:pt>
                <c:pt idx="3">
                  <c:v>4.2108050847457626E-2</c:v>
                </c:pt>
                <c:pt idx="4">
                  <c:v>4.5021186440677964E-2</c:v>
                </c:pt>
                <c:pt idx="5">
                  <c:v>2.4364406779661018E-2</c:v>
                </c:pt>
                <c:pt idx="6">
                  <c:v>7.1504237288135594E-3</c:v>
                </c:pt>
                <c:pt idx="7">
                  <c:v>0</c:v>
                </c:pt>
                <c:pt idx="8">
                  <c:v>1.1652542372881356E-2</c:v>
                </c:pt>
              </c:numCache>
            </c:numRef>
          </c:val>
          <c:extLst>
            <c:ext xmlns:c16="http://schemas.microsoft.com/office/drawing/2014/chart" uri="{C3380CC4-5D6E-409C-BE32-E72D297353CC}">
              <c16:uniqueId val="{00000012-3833-4AF6-8A3B-7838ED81C11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6"/>
            <c:spPr>
              <a:solidFill>
                <a:srgbClr val="FF0000"/>
              </a:solidFill>
              <a:ln w="19050">
                <a:noFill/>
              </a:ln>
              <a:effectLst/>
            </c:spPr>
            <c:extLst>
              <c:ext xmlns:c16="http://schemas.microsoft.com/office/drawing/2014/chart" uri="{C3380CC4-5D6E-409C-BE32-E72D297353CC}">
                <c16:uniqueId val="{00000001-7B73-4805-9E3A-CE4FB2724B7E}"/>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7B73-4805-9E3A-CE4FB2724B7E}"/>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7B73-4805-9E3A-CE4FB2724B7E}"/>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7B73-4805-9E3A-CE4FB2724B7E}"/>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7B73-4805-9E3A-CE4FB2724B7E}"/>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7B73-4805-9E3A-CE4FB2724B7E}"/>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7B73-4805-9E3A-CE4FB2724B7E}"/>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7B73-4805-9E3A-CE4FB2724B7E}"/>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7B73-4805-9E3A-CE4FB2724B7E}"/>
              </c:ext>
            </c:extLst>
          </c:dPt>
          <c:cat>
            <c:strRef>
              <c:f>千早赤阪村!$H$191:$H$199</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千早赤阪村!$K$191:$K$199</c:f>
              <c:numCache>
                <c:formatCode>0.0%</c:formatCode>
                <c:ptCount val="9"/>
                <c:pt idx="0">
                  <c:v>0.13600000000000001</c:v>
                </c:pt>
                <c:pt idx="1">
                  <c:v>0.14666666666666667</c:v>
                </c:pt>
                <c:pt idx="2">
                  <c:v>0.44474074074074071</c:v>
                </c:pt>
                <c:pt idx="3">
                  <c:v>4.5333333333333337E-2</c:v>
                </c:pt>
                <c:pt idx="4">
                  <c:v>0.10074074074074074</c:v>
                </c:pt>
                <c:pt idx="5">
                  <c:v>3.8518518518518521E-2</c:v>
                </c:pt>
                <c:pt idx="6">
                  <c:v>3.1407407407407405E-2</c:v>
                </c:pt>
                <c:pt idx="7">
                  <c:v>0</c:v>
                </c:pt>
                <c:pt idx="8">
                  <c:v>5.659259259259259E-2</c:v>
                </c:pt>
              </c:numCache>
            </c:numRef>
          </c:val>
          <c:extLst>
            <c:ext xmlns:c16="http://schemas.microsoft.com/office/drawing/2014/chart" uri="{C3380CC4-5D6E-409C-BE32-E72D297353CC}">
              <c16:uniqueId val="{00000012-7B73-4805-9E3A-CE4FB2724B7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0.19742662460352062"/>
          <c:w val="0.84242431260263595"/>
          <c:h val="0.74868125197705337"/>
        </c:manualLayout>
      </c:layout>
      <c:lineChart>
        <c:grouping val="standard"/>
        <c:varyColors val="0"/>
        <c:ser>
          <c:idx val="0"/>
          <c:order val="0"/>
          <c:spPr>
            <a:ln w="28575" cap="rnd">
              <a:solidFill>
                <a:schemeClr val="accent1"/>
              </a:solidFill>
              <a:round/>
            </a:ln>
            <a:effectLst/>
          </c:spPr>
          <c:marker>
            <c:symbol val="none"/>
          </c:marker>
          <c:cat>
            <c:strRef>
              <c:f>千早赤阪村!$C$162:$S$162</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千早赤阪村!$C$163:$S$163</c:f>
              <c:numCache>
                <c:formatCode>#,##0</c:formatCode>
                <c:ptCount val="17"/>
                <c:pt idx="0" formatCode="General">
                  <c:v>459</c:v>
                </c:pt>
                <c:pt idx="1">
                  <c:v>1236</c:v>
                </c:pt>
                <c:pt idx="2">
                  <c:v>1263</c:v>
                </c:pt>
                <c:pt idx="3">
                  <c:v>1282</c:v>
                </c:pt>
                <c:pt idx="4">
                  <c:v>1301</c:v>
                </c:pt>
                <c:pt idx="5">
                  <c:v>1324</c:v>
                </c:pt>
                <c:pt idx="6">
                  <c:v>1336</c:v>
                </c:pt>
                <c:pt idx="7">
                  <c:v>1352</c:v>
                </c:pt>
                <c:pt idx="8">
                  <c:v>1365</c:v>
                </c:pt>
                <c:pt idx="9">
                  <c:v>1382</c:v>
                </c:pt>
                <c:pt idx="10">
                  <c:v>1394</c:v>
                </c:pt>
                <c:pt idx="11">
                  <c:v>1412</c:v>
                </c:pt>
                <c:pt idx="12">
                  <c:v>1426</c:v>
                </c:pt>
                <c:pt idx="13">
                  <c:v>1444</c:v>
                </c:pt>
                <c:pt idx="14">
                  <c:v>1458</c:v>
                </c:pt>
                <c:pt idx="15">
                  <c:v>1478</c:v>
                </c:pt>
                <c:pt idx="16">
                  <c:v>1495</c:v>
                </c:pt>
              </c:numCache>
            </c:numRef>
          </c:val>
          <c:smooth val="0"/>
          <c:extLst>
            <c:ext xmlns:c16="http://schemas.microsoft.com/office/drawing/2014/chart" uri="{C3380CC4-5D6E-409C-BE32-E72D297353CC}">
              <c16:uniqueId val="{00000000-3450-47A4-96FD-4896095AAEA3}"/>
            </c:ext>
          </c:extLst>
        </c:ser>
        <c:ser>
          <c:idx val="1"/>
          <c:order val="1"/>
          <c:spPr>
            <a:ln w="28575" cap="rnd">
              <a:solidFill>
                <a:schemeClr val="accent2"/>
              </a:solidFill>
              <a:round/>
            </a:ln>
            <a:effectLst/>
          </c:spPr>
          <c:marker>
            <c:symbol val="none"/>
          </c:marker>
          <c:cat>
            <c:strRef>
              <c:f>千早赤阪村!$C$162:$S$162</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千早赤阪村!$C$165:$S$165</c:f>
              <c:numCache>
                <c:formatCode>#,##0</c:formatCode>
                <c:ptCount val="17"/>
                <c:pt idx="0" formatCode="General">
                  <c:v>327</c:v>
                </c:pt>
                <c:pt idx="1">
                  <c:v>897</c:v>
                </c:pt>
                <c:pt idx="2">
                  <c:v>910</c:v>
                </c:pt>
                <c:pt idx="3">
                  <c:v>924</c:v>
                </c:pt>
                <c:pt idx="4">
                  <c:v>938</c:v>
                </c:pt>
                <c:pt idx="5">
                  <c:v>952</c:v>
                </c:pt>
                <c:pt idx="6">
                  <c:v>966</c:v>
                </c:pt>
                <c:pt idx="7">
                  <c:v>981</c:v>
                </c:pt>
                <c:pt idx="8">
                  <c:v>995</c:v>
                </c:pt>
                <c:pt idx="9">
                  <c:v>1010</c:v>
                </c:pt>
                <c:pt idx="10">
                  <c:v>1025</c:v>
                </c:pt>
                <c:pt idx="11">
                  <c:v>1041</c:v>
                </c:pt>
                <c:pt idx="12">
                  <c:v>1056</c:v>
                </c:pt>
                <c:pt idx="13">
                  <c:v>1072</c:v>
                </c:pt>
                <c:pt idx="14">
                  <c:v>1088</c:v>
                </c:pt>
                <c:pt idx="15">
                  <c:v>1105</c:v>
                </c:pt>
                <c:pt idx="16">
                  <c:v>1121</c:v>
                </c:pt>
              </c:numCache>
            </c:numRef>
          </c:val>
          <c:smooth val="0"/>
          <c:extLst>
            <c:ext xmlns:c16="http://schemas.microsoft.com/office/drawing/2014/chart" uri="{C3380CC4-5D6E-409C-BE32-E72D297353CC}">
              <c16:uniqueId val="{00000001-3450-47A4-96FD-4896095AAEA3}"/>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majorGridlines>
          <c:spPr>
            <a:ln w="9525" cap="flat" cmpd="sng" algn="ctr">
              <a:noFill/>
              <a:round/>
            </a:ln>
            <a:effectLst/>
          </c:spPr>
        </c:majorGridlines>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2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千早赤阪村!$B$54</c:f>
              <c:strCache>
                <c:ptCount val="1"/>
                <c:pt idx="0">
                  <c:v>年少人口</c:v>
                </c:pt>
              </c:strCache>
            </c:strRef>
          </c:tx>
          <c:spPr>
            <a:ln w="28575" cap="rnd">
              <a:solidFill>
                <a:schemeClr val="accent1"/>
              </a:solidFill>
              <a:round/>
            </a:ln>
            <a:effectLst/>
          </c:spPr>
          <c:marker>
            <c:symbol val="none"/>
          </c:marker>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千早赤阪村!$C$54:$Q$54</c:f>
              <c:numCache>
                <c:formatCode>#,##0</c:formatCode>
                <c:ptCount val="15"/>
                <c:pt idx="0">
                  <c:v>371</c:v>
                </c:pt>
                <c:pt idx="1">
                  <c:v>348</c:v>
                </c:pt>
                <c:pt idx="2">
                  <c:v>326</c:v>
                </c:pt>
                <c:pt idx="3">
                  <c:v>303</c:v>
                </c:pt>
                <c:pt idx="4">
                  <c:v>281</c:v>
                </c:pt>
                <c:pt idx="5">
                  <c:v>267</c:v>
                </c:pt>
                <c:pt idx="6">
                  <c:v>254</c:v>
                </c:pt>
                <c:pt idx="7">
                  <c:v>240</c:v>
                </c:pt>
                <c:pt idx="8">
                  <c:v>227</c:v>
                </c:pt>
                <c:pt idx="9">
                  <c:v>213</c:v>
                </c:pt>
                <c:pt idx="10">
                  <c:v>202</c:v>
                </c:pt>
                <c:pt idx="11">
                  <c:v>191</c:v>
                </c:pt>
                <c:pt idx="12">
                  <c:v>180</c:v>
                </c:pt>
                <c:pt idx="13">
                  <c:v>169</c:v>
                </c:pt>
                <c:pt idx="14">
                  <c:v>158</c:v>
                </c:pt>
              </c:numCache>
            </c:numRef>
          </c:val>
          <c:smooth val="0"/>
          <c:extLst>
            <c:ext xmlns:c16="http://schemas.microsoft.com/office/drawing/2014/chart" uri="{C3380CC4-5D6E-409C-BE32-E72D297353CC}">
              <c16:uniqueId val="{00000000-27EE-40D0-BC5B-D5047A8CEFAA}"/>
            </c:ext>
          </c:extLst>
        </c:ser>
        <c:ser>
          <c:idx val="1"/>
          <c:order val="1"/>
          <c:tx>
            <c:strRef>
              <c:f>千早赤阪村!$B$55</c:f>
              <c:strCache>
                <c:ptCount val="1"/>
                <c:pt idx="0">
                  <c:v>生産年齢人口</c:v>
                </c:pt>
              </c:strCache>
            </c:strRef>
          </c:tx>
          <c:spPr>
            <a:ln w="28575" cap="rnd">
              <a:solidFill>
                <a:schemeClr val="accent2"/>
              </a:solidFill>
              <a:round/>
            </a:ln>
            <a:effectLst/>
          </c:spPr>
          <c:marker>
            <c:symbol val="none"/>
          </c:marker>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千早赤阪村!$C$55:$Q$55</c:f>
              <c:numCache>
                <c:formatCode>#,##0</c:formatCode>
                <c:ptCount val="15"/>
                <c:pt idx="0">
                  <c:v>2093</c:v>
                </c:pt>
                <c:pt idx="1">
                  <c:v>2024</c:v>
                </c:pt>
                <c:pt idx="2">
                  <c:v>1954</c:v>
                </c:pt>
                <c:pt idx="3">
                  <c:v>1885</c:v>
                </c:pt>
                <c:pt idx="4">
                  <c:v>1815</c:v>
                </c:pt>
                <c:pt idx="5">
                  <c:v>1757</c:v>
                </c:pt>
                <c:pt idx="6">
                  <c:v>1698</c:v>
                </c:pt>
                <c:pt idx="7">
                  <c:v>1640</c:v>
                </c:pt>
                <c:pt idx="8">
                  <c:v>1581</c:v>
                </c:pt>
                <c:pt idx="9">
                  <c:v>1523</c:v>
                </c:pt>
                <c:pt idx="10">
                  <c:v>1468</c:v>
                </c:pt>
                <c:pt idx="11">
                  <c:v>1413</c:v>
                </c:pt>
                <c:pt idx="12">
                  <c:v>1357</c:v>
                </c:pt>
                <c:pt idx="13">
                  <c:v>1302</c:v>
                </c:pt>
                <c:pt idx="14">
                  <c:v>1247</c:v>
                </c:pt>
              </c:numCache>
            </c:numRef>
          </c:val>
          <c:smooth val="0"/>
          <c:extLst>
            <c:ext xmlns:c16="http://schemas.microsoft.com/office/drawing/2014/chart" uri="{C3380CC4-5D6E-409C-BE32-E72D297353CC}">
              <c16:uniqueId val="{00000001-27EE-40D0-BC5B-D5047A8CEFAA}"/>
            </c:ext>
          </c:extLst>
        </c:ser>
        <c:ser>
          <c:idx val="3"/>
          <c:order val="3"/>
          <c:tx>
            <c:v>前期高齢者人口</c:v>
          </c:tx>
          <c:spPr>
            <a:ln w="28575" cap="rnd">
              <a:solidFill>
                <a:schemeClr val="bg1">
                  <a:lumMod val="65000"/>
                </a:schemeClr>
              </a:solidFill>
              <a:round/>
            </a:ln>
            <a:effectLst/>
          </c:spPr>
          <c:marker>
            <c:symbol val="none"/>
          </c:marker>
          <c:val>
            <c:numRef>
              <c:f>千早赤阪村!$C$56:$Q$56</c:f>
              <c:numCache>
                <c:formatCode>#,##0</c:formatCode>
                <c:ptCount val="15"/>
                <c:pt idx="0">
                  <c:v>1047</c:v>
                </c:pt>
                <c:pt idx="1">
                  <c:v>975</c:v>
                </c:pt>
                <c:pt idx="2">
                  <c:v>902</c:v>
                </c:pt>
                <c:pt idx="3">
                  <c:v>830</c:v>
                </c:pt>
                <c:pt idx="4">
                  <c:v>757</c:v>
                </c:pt>
                <c:pt idx="5">
                  <c:v>716</c:v>
                </c:pt>
                <c:pt idx="6">
                  <c:v>674</c:v>
                </c:pt>
                <c:pt idx="7">
                  <c:v>633</c:v>
                </c:pt>
                <c:pt idx="8">
                  <c:v>591</c:v>
                </c:pt>
                <c:pt idx="9">
                  <c:v>550</c:v>
                </c:pt>
                <c:pt idx="10">
                  <c:v>535</c:v>
                </c:pt>
                <c:pt idx="11">
                  <c:v>519</c:v>
                </c:pt>
                <c:pt idx="12">
                  <c:v>504</c:v>
                </c:pt>
                <c:pt idx="13">
                  <c:v>488</c:v>
                </c:pt>
                <c:pt idx="14">
                  <c:v>473</c:v>
                </c:pt>
              </c:numCache>
            </c:numRef>
          </c:val>
          <c:smooth val="0"/>
          <c:extLst>
            <c:ext xmlns:c16="http://schemas.microsoft.com/office/drawing/2014/chart" uri="{C3380CC4-5D6E-409C-BE32-E72D297353CC}">
              <c16:uniqueId val="{00000002-27EE-40D0-BC5B-D5047A8CEFAA}"/>
            </c:ext>
          </c:extLst>
        </c:ser>
        <c:ser>
          <c:idx val="4"/>
          <c:order val="4"/>
          <c:tx>
            <c:v>後期高齢者人口</c:v>
          </c:tx>
          <c:spPr>
            <a:ln w="28575" cap="rnd">
              <a:solidFill>
                <a:schemeClr val="accent4"/>
              </a:solidFill>
              <a:round/>
            </a:ln>
            <a:effectLst/>
          </c:spPr>
          <c:marker>
            <c:symbol val="none"/>
          </c:marker>
          <c:val>
            <c:numRef>
              <c:f>千早赤阪村!$C$57:$Q$57</c:f>
              <c:numCache>
                <c:formatCode>#,##0</c:formatCode>
                <c:ptCount val="15"/>
                <c:pt idx="0">
                  <c:v>1217</c:v>
                </c:pt>
                <c:pt idx="1">
                  <c:v>1271</c:v>
                </c:pt>
                <c:pt idx="2">
                  <c:v>1326</c:v>
                </c:pt>
                <c:pt idx="3">
                  <c:v>1380</c:v>
                </c:pt>
                <c:pt idx="4">
                  <c:v>1434</c:v>
                </c:pt>
                <c:pt idx="5">
                  <c:v>1434</c:v>
                </c:pt>
                <c:pt idx="6">
                  <c:v>1433</c:v>
                </c:pt>
                <c:pt idx="7">
                  <c:v>1433</c:v>
                </c:pt>
                <c:pt idx="8">
                  <c:v>1432</c:v>
                </c:pt>
                <c:pt idx="9">
                  <c:v>1432</c:v>
                </c:pt>
                <c:pt idx="10">
                  <c:v>1403</c:v>
                </c:pt>
                <c:pt idx="11">
                  <c:v>1373</c:v>
                </c:pt>
                <c:pt idx="12">
                  <c:v>1344</c:v>
                </c:pt>
                <c:pt idx="13">
                  <c:v>1314</c:v>
                </c:pt>
                <c:pt idx="14">
                  <c:v>1285</c:v>
                </c:pt>
              </c:numCache>
            </c:numRef>
          </c:val>
          <c:smooth val="0"/>
          <c:extLst>
            <c:ext xmlns:c16="http://schemas.microsoft.com/office/drawing/2014/chart" uri="{C3380CC4-5D6E-409C-BE32-E72D297353CC}">
              <c16:uniqueId val="{00000003-27EE-40D0-BC5B-D5047A8CEFAA}"/>
            </c:ext>
          </c:extLst>
        </c:ser>
        <c:dLbls>
          <c:showLegendKey val="0"/>
          <c:showVal val="0"/>
          <c:showCatName val="0"/>
          <c:showSerName val="0"/>
          <c:showPercent val="0"/>
          <c:showBubbleSize val="0"/>
        </c:dLbls>
        <c:smooth val="0"/>
        <c:axId val="291955280"/>
        <c:axId val="291952784"/>
        <c:extLst>
          <c:ext xmlns:c15="http://schemas.microsoft.com/office/drawing/2012/chart" uri="{02D57815-91ED-43cb-92C2-25804820EDAC}">
            <c15:filteredLineSeries>
              <c15:ser>
                <c:idx val="2"/>
                <c:order val="2"/>
                <c:tx>
                  <c:strRef>
                    <c:extLst>
                      <c:ext uri="{02D57815-91ED-43cb-92C2-25804820EDAC}">
                        <c15:formulaRef>
                          <c15:sqref>千早赤阪村!$B$59</c15:sqref>
                        </c15:formulaRef>
                      </c:ext>
                    </c:extLst>
                    <c:strCache>
                      <c:ptCount val="1"/>
                      <c:pt idx="0">
                        <c:v>高齢者人口</c:v>
                      </c:pt>
                    </c:strCache>
                  </c:strRef>
                </c:tx>
                <c:spPr>
                  <a:ln w="28575" cap="rnd">
                    <a:solidFill>
                      <a:schemeClr val="accent3"/>
                    </a:solidFill>
                    <a:round/>
                  </a:ln>
                  <a:effectLst/>
                </c:spPr>
                <c:marker>
                  <c:symbol val="none"/>
                </c:marker>
                <c:cat>
                  <c:strRef>
                    <c:extLst>
                      <c:ext uri="{02D57815-91ED-43cb-92C2-25804820EDAC}">
                        <c15:formulaRef>
                          <c15:sqref>千早赤阪村!$C$53:$Q$53</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千早赤阪村!$C$59:$Q$59</c15:sqref>
                        </c15:formulaRef>
                      </c:ext>
                    </c:extLst>
                    <c:numCache>
                      <c:formatCode>#,##0</c:formatCode>
                      <c:ptCount val="15"/>
                      <c:pt idx="0">
                        <c:v>2264</c:v>
                      </c:pt>
                      <c:pt idx="1">
                        <c:v>2246</c:v>
                      </c:pt>
                      <c:pt idx="2">
                        <c:v>2228</c:v>
                      </c:pt>
                      <c:pt idx="3">
                        <c:v>2210</c:v>
                      </c:pt>
                      <c:pt idx="4">
                        <c:v>2191</c:v>
                      </c:pt>
                      <c:pt idx="5">
                        <c:v>2150</c:v>
                      </c:pt>
                      <c:pt idx="6">
                        <c:v>2107</c:v>
                      </c:pt>
                      <c:pt idx="7">
                        <c:v>2066</c:v>
                      </c:pt>
                      <c:pt idx="8">
                        <c:v>2023</c:v>
                      </c:pt>
                      <c:pt idx="9">
                        <c:v>1982</c:v>
                      </c:pt>
                      <c:pt idx="10">
                        <c:v>1938</c:v>
                      </c:pt>
                      <c:pt idx="11">
                        <c:v>1892</c:v>
                      </c:pt>
                      <c:pt idx="12">
                        <c:v>1848</c:v>
                      </c:pt>
                      <c:pt idx="13">
                        <c:v>1802</c:v>
                      </c:pt>
                      <c:pt idx="14">
                        <c:v>1758</c:v>
                      </c:pt>
                    </c:numCache>
                  </c:numRef>
                </c:val>
                <c:smooth val="0"/>
                <c:extLst>
                  <c:ext xmlns:c16="http://schemas.microsoft.com/office/drawing/2014/chart" uri="{C3380CC4-5D6E-409C-BE32-E72D297353CC}">
                    <c16:uniqueId val="{00000004-27EE-40D0-BC5B-D5047A8CEFAA}"/>
                  </c:ext>
                </c:extLst>
              </c15:ser>
            </c15:filteredLineSeries>
          </c:ext>
        </c:extLst>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ax val="25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5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千早赤阪村!$B$54</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c:spPr>
          <c:invertIfNegative val="0"/>
          <c:dLbls>
            <c:delete val="1"/>
          </c:dLbls>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千早赤阪村!$C$54:$Q$54</c:f>
              <c:numCache>
                <c:formatCode>#,##0</c:formatCode>
                <c:ptCount val="15"/>
                <c:pt idx="0">
                  <c:v>371</c:v>
                </c:pt>
                <c:pt idx="1">
                  <c:v>348</c:v>
                </c:pt>
                <c:pt idx="2">
                  <c:v>326</c:v>
                </c:pt>
                <c:pt idx="3">
                  <c:v>303</c:v>
                </c:pt>
                <c:pt idx="4">
                  <c:v>281</c:v>
                </c:pt>
                <c:pt idx="5">
                  <c:v>267</c:v>
                </c:pt>
                <c:pt idx="6">
                  <c:v>254</c:v>
                </c:pt>
                <c:pt idx="7">
                  <c:v>240</c:v>
                </c:pt>
                <c:pt idx="8">
                  <c:v>227</c:v>
                </c:pt>
                <c:pt idx="9">
                  <c:v>213</c:v>
                </c:pt>
                <c:pt idx="10">
                  <c:v>202</c:v>
                </c:pt>
                <c:pt idx="11">
                  <c:v>191</c:v>
                </c:pt>
                <c:pt idx="12">
                  <c:v>180</c:v>
                </c:pt>
                <c:pt idx="13">
                  <c:v>169</c:v>
                </c:pt>
                <c:pt idx="14">
                  <c:v>158</c:v>
                </c:pt>
              </c:numCache>
            </c:numRef>
          </c:val>
          <c:extLst>
            <c:ext xmlns:c16="http://schemas.microsoft.com/office/drawing/2014/chart" uri="{C3380CC4-5D6E-409C-BE32-E72D297353CC}">
              <c16:uniqueId val="{00000000-954A-44AB-B61E-CB7004E4FE55}"/>
            </c:ext>
          </c:extLst>
        </c:ser>
        <c:ser>
          <c:idx val="1"/>
          <c:order val="1"/>
          <c:tx>
            <c:strRef>
              <c:f>千早赤阪村!$B$55</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c:spPr>
          <c:invertIfNegative val="0"/>
          <c:dLbls>
            <c:delete val="1"/>
          </c:dLbls>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千早赤阪村!$C$55:$Q$55</c:f>
              <c:numCache>
                <c:formatCode>#,##0</c:formatCode>
                <c:ptCount val="15"/>
                <c:pt idx="0">
                  <c:v>2093</c:v>
                </c:pt>
                <c:pt idx="1">
                  <c:v>2024</c:v>
                </c:pt>
                <c:pt idx="2">
                  <c:v>1954</c:v>
                </c:pt>
                <c:pt idx="3">
                  <c:v>1885</c:v>
                </c:pt>
                <c:pt idx="4">
                  <c:v>1815</c:v>
                </c:pt>
                <c:pt idx="5">
                  <c:v>1757</c:v>
                </c:pt>
                <c:pt idx="6">
                  <c:v>1698</c:v>
                </c:pt>
                <c:pt idx="7">
                  <c:v>1640</c:v>
                </c:pt>
                <c:pt idx="8">
                  <c:v>1581</c:v>
                </c:pt>
                <c:pt idx="9">
                  <c:v>1523</c:v>
                </c:pt>
                <c:pt idx="10">
                  <c:v>1468</c:v>
                </c:pt>
                <c:pt idx="11">
                  <c:v>1413</c:v>
                </c:pt>
                <c:pt idx="12">
                  <c:v>1357</c:v>
                </c:pt>
                <c:pt idx="13">
                  <c:v>1302</c:v>
                </c:pt>
                <c:pt idx="14">
                  <c:v>1247</c:v>
                </c:pt>
              </c:numCache>
            </c:numRef>
          </c:val>
          <c:extLst>
            <c:ext xmlns:c16="http://schemas.microsoft.com/office/drawing/2014/chart" uri="{C3380CC4-5D6E-409C-BE32-E72D297353CC}">
              <c16:uniqueId val="{00000001-954A-44AB-B61E-CB7004E4FE55}"/>
            </c:ext>
          </c:extLst>
        </c:ser>
        <c:ser>
          <c:idx val="2"/>
          <c:order val="2"/>
          <c:tx>
            <c:strRef>
              <c:f>千早赤阪村!$B$56</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c:spPr>
          <c:invertIfNegative val="0"/>
          <c:dLbls>
            <c:delete val="1"/>
          </c:dLbls>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千早赤阪村!$C$56:$Q$56</c:f>
              <c:numCache>
                <c:formatCode>#,##0</c:formatCode>
                <c:ptCount val="15"/>
                <c:pt idx="0">
                  <c:v>1047</c:v>
                </c:pt>
                <c:pt idx="1">
                  <c:v>975</c:v>
                </c:pt>
                <c:pt idx="2">
                  <c:v>902</c:v>
                </c:pt>
                <c:pt idx="3">
                  <c:v>830</c:v>
                </c:pt>
                <c:pt idx="4">
                  <c:v>757</c:v>
                </c:pt>
                <c:pt idx="5">
                  <c:v>716</c:v>
                </c:pt>
                <c:pt idx="6">
                  <c:v>674</c:v>
                </c:pt>
                <c:pt idx="7">
                  <c:v>633</c:v>
                </c:pt>
                <c:pt idx="8">
                  <c:v>591</c:v>
                </c:pt>
                <c:pt idx="9">
                  <c:v>550</c:v>
                </c:pt>
                <c:pt idx="10">
                  <c:v>535</c:v>
                </c:pt>
                <c:pt idx="11">
                  <c:v>519</c:v>
                </c:pt>
                <c:pt idx="12">
                  <c:v>504</c:v>
                </c:pt>
                <c:pt idx="13">
                  <c:v>488</c:v>
                </c:pt>
                <c:pt idx="14">
                  <c:v>473</c:v>
                </c:pt>
              </c:numCache>
            </c:numRef>
          </c:val>
          <c:extLst>
            <c:ext xmlns:c16="http://schemas.microsoft.com/office/drawing/2014/chart" uri="{C3380CC4-5D6E-409C-BE32-E72D297353CC}">
              <c16:uniqueId val="{00000002-954A-44AB-B61E-CB7004E4FE55}"/>
            </c:ext>
          </c:extLst>
        </c:ser>
        <c:ser>
          <c:idx val="3"/>
          <c:order val="3"/>
          <c:tx>
            <c:strRef>
              <c:f>千早赤阪村!$B$57</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千早赤阪村!$C$53:$Q$53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千早赤阪村!$C$57:$Q$57</c:f>
              <c:numCache>
                <c:formatCode>#,##0</c:formatCode>
                <c:ptCount val="15"/>
                <c:pt idx="0">
                  <c:v>1217</c:v>
                </c:pt>
                <c:pt idx="1">
                  <c:v>1271</c:v>
                </c:pt>
                <c:pt idx="2">
                  <c:v>1326</c:v>
                </c:pt>
                <c:pt idx="3">
                  <c:v>1380</c:v>
                </c:pt>
                <c:pt idx="4">
                  <c:v>1434</c:v>
                </c:pt>
                <c:pt idx="5">
                  <c:v>1434</c:v>
                </c:pt>
                <c:pt idx="6">
                  <c:v>1433</c:v>
                </c:pt>
                <c:pt idx="7">
                  <c:v>1433</c:v>
                </c:pt>
                <c:pt idx="8">
                  <c:v>1432</c:v>
                </c:pt>
                <c:pt idx="9">
                  <c:v>1432</c:v>
                </c:pt>
                <c:pt idx="10">
                  <c:v>1403</c:v>
                </c:pt>
                <c:pt idx="11">
                  <c:v>1373</c:v>
                </c:pt>
                <c:pt idx="12">
                  <c:v>1344</c:v>
                </c:pt>
                <c:pt idx="13">
                  <c:v>1314</c:v>
                </c:pt>
                <c:pt idx="14">
                  <c:v>1285</c:v>
                </c:pt>
              </c:numCache>
            </c:numRef>
          </c:val>
          <c:extLst>
            <c:ext xmlns:c16="http://schemas.microsoft.com/office/drawing/2014/chart" uri="{C3380CC4-5D6E-409C-BE32-E72D297353CC}">
              <c16:uniqueId val="{00000003-954A-44AB-B61E-CB7004E4FE55}"/>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max val="5000"/>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majorUnit val="1000"/>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0.30155</cdr:x>
      <cdr:y>0.35975</cdr:y>
    </cdr:from>
    <cdr:to>
      <cdr:x>0.60451</cdr:x>
      <cdr:y>0.4323</cdr:y>
    </cdr:to>
    <cdr:sp macro="" textlink="">
      <cdr:nvSpPr>
        <cdr:cNvPr id="2" name="テキスト ボックス 35"/>
        <cdr:cNvSpPr txBox="1"/>
      </cdr:nvSpPr>
      <cdr:spPr>
        <a:xfrm xmlns:a="http://schemas.openxmlformats.org/drawingml/2006/main">
          <a:off x="1734713" y="1373584"/>
          <a:ext cx="1742845" cy="27699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歳入</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国・府支出金</a:t>
          </a:r>
        </a:p>
      </cdr:txBody>
    </cdr:sp>
  </cdr:relSizeAnchor>
  <cdr:relSizeAnchor xmlns:cdr="http://schemas.openxmlformats.org/drawingml/2006/chartDrawing">
    <cdr:from>
      <cdr:x>0.44975</cdr:x>
      <cdr:y>0.5784</cdr:y>
    </cdr:from>
    <cdr:to>
      <cdr:x>0.75271</cdr:x>
      <cdr:y>0.65095</cdr:y>
    </cdr:to>
    <cdr:sp macro="" textlink="">
      <cdr:nvSpPr>
        <cdr:cNvPr id="3" name="テキスト ボックス 35"/>
        <cdr:cNvSpPr txBox="1"/>
      </cdr:nvSpPr>
      <cdr:spPr>
        <a:xfrm xmlns:a="http://schemas.openxmlformats.org/drawingml/2006/main">
          <a:off x="2587284" y="2208417"/>
          <a:ext cx="1742844" cy="27699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歳出</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補助費等</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97407" y="2438321"/>
            <a:ext cx="9489990" cy="753586"/>
          </a:xfrm>
        </p:spPr>
        <p:txBody>
          <a:bodyPr>
            <a:noAutofit/>
          </a:bodyPr>
          <a:lstStyle/>
          <a:p>
            <a:r>
              <a:rPr lang="ja-JP" altLang="en-US" sz="38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千早赤阪村中長期財政シミュレーション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４年</a:t>
            </a:r>
            <a:r>
              <a:rPr lang="ja-JP" altLang="en-US" dirty="0" smtClean="0">
                <a:latin typeface="BIZ UDPゴシック" panose="020B0400000000000000" pitchFamily="50" charset="-128"/>
                <a:ea typeface="BIZ UDPゴシック" panose="020B0400000000000000" pitchFamily="50" charset="-128"/>
              </a:rPr>
              <a:t>４</a:t>
            </a:r>
            <a:r>
              <a:rPr kumimoji="1" lang="ja-JP" altLang="en-US" dirty="0" smtClean="0">
                <a:latin typeface="BIZ UDPゴシック" panose="020B0400000000000000" pitchFamily="50" charset="-128"/>
                <a:ea typeface="BIZ UDPゴシック" panose="020B0400000000000000" pitchFamily="50" charset="-128"/>
              </a:rPr>
              <a:t>月</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千早赤阪村</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00099" y="382270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en-US" altLang="ja-JP" sz="1300" b="1" dirty="0">
                <a:latin typeface="BIZ UDPゴシック" panose="020B0400000000000000" pitchFamily="50" charset="-128"/>
                <a:ea typeface="BIZ UDPゴシック" panose="020B0400000000000000" pitchFamily="50" charset="-128"/>
              </a:rPr>
              <a:t>R</a:t>
            </a:r>
            <a:r>
              <a:rPr kumimoji="1" lang="ja-JP" altLang="en-US" sz="1300" b="1" dirty="0">
                <a:latin typeface="BIZ UDPゴシック" panose="020B0400000000000000" pitchFamily="50" charset="-128"/>
                <a:ea typeface="BIZ UDPゴシック" panose="020B0400000000000000" pitchFamily="50" charset="-128"/>
              </a:rPr>
              <a:t>２年度から財政シミュレーションを作成。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Ｒ３年度も、Ｒ２年度決算をベースにシミュレーションを更新。この結果を踏まえつつ、今後、さらなる広域連携や行財政改革の推進など、必要な取組みについて検討。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857393065"/>
              </p:ext>
            </p:extLst>
          </p:nvPr>
        </p:nvGraphicFramePr>
        <p:xfrm>
          <a:off x="5152356" y="2739322"/>
          <a:ext cx="4557750" cy="24007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7" name="グラフ 36">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1501299409"/>
              </p:ext>
            </p:extLst>
          </p:nvPr>
        </p:nvGraphicFramePr>
        <p:xfrm>
          <a:off x="142575" y="2736456"/>
          <a:ext cx="4815136" cy="2484097"/>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．千早赤阪村の</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中長期財政シミュレーション</a:t>
            </a:r>
          </a:p>
        </p:txBody>
      </p:sp>
      <p:sp>
        <p:nvSpPr>
          <p:cNvPr id="2" name="正方形/長方形 1"/>
          <p:cNvSpPr/>
          <p:nvPr/>
        </p:nvSpPr>
        <p:spPr>
          <a:xfrm>
            <a:off x="292993" y="982856"/>
            <a:ext cx="9587988" cy="11310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a:t>
            </a:r>
            <a:r>
              <a:rPr kumimoji="1" lang="ja-JP" altLang="en-US" sz="1600" dirty="0" smtClean="0">
                <a:latin typeface="BIZ UDPゴシック" panose="020B0400000000000000" pitchFamily="50" charset="-128"/>
                <a:ea typeface="BIZ UDPゴシック" panose="020B0400000000000000" pitchFamily="50" charset="-128"/>
              </a:rPr>
              <a:t>して村税</a:t>
            </a:r>
            <a:r>
              <a:rPr kumimoji="1" lang="ja-JP" altLang="en-US" sz="1600" dirty="0">
                <a:latin typeface="BIZ UDPゴシック" panose="020B0400000000000000" pitchFamily="50" charset="-128"/>
                <a:ea typeface="BIZ UDPゴシック" panose="020B0400000000000000" pitchFamily="50" charset="-128"/>
              </a:rPr>
              <a:t>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見込めない中、社会保障関係経費や物件費等が増高する厳しい見通し</a:t>
            </a:r>
          </a:p>
          <a:p>
            <a:pPr>
              <a:lnSpc>
                <a:spcPts val="2500"/>
              </a:lnSpc>
              <a:spcAft>
                <a:spcPts val="600"/>
              </a:spcAft>
            </a:pP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財政調整基金（令和２年度決算</a:t>
            </a:r>
            <a:r>
              <a:rPr kumimoji="1" lang="ja-JP" altLang="en-US" sz="1600" dirty="0" smtClean="0">
                <a:latin typeface="BIZ UDPゴシック" panose="020B0400000000000000" pitchFamily="50" charset="-128"/>
                <a:ea typeface="BIZ UDPゴシック" panose="020B0400000000000000" pitchFamily="50" charset="-128"/>
              </a:rPr>
              <a:t>で９</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０億円</a:t>
            </a:r>
            <a:r>
              <a:rPr kumimoji="1" lang="ja-JP" altLang="en-US" sz="1600" dirty="0">
                <a:latin typeface="BIZ UDPゴシック" panose="020B0400000000000000" pitchFamily="50" charset="-128"/>
                <a:ea typeface="BIZ UDPゴシック" panose="020B0400000000000000" pitchFamily="50" charset="-128"/>
              </a:rPr>
              <a:t>）は令和</a:t>
            </a:r>
            <a:r>
              <a:rPr kumimoji="1" lang="ja-JP" altLang="en-US" sz="1600" dirty="0" smtClean="0">
                <a:latin typeface="BIZ UDPゴシック" panose="020B0400000000000000" pitchFamily="50" charset="-128"/>
                <a:ea typeface="BIZ UDPゴシック" panose="020B0400000000000000" pitchFamily="50" charset="-128"/>
              </a:rPr>
              <a:t>１０年度</a:t>
            </a:r>
            <a:r>
              <a:rPr kumimoji="1" lang="ja-JP" altLang="en-US" sz="1600" dirty="0">
                <a:latin typeface="BIZ UDPゴシック" panose="020B0400000000000000" pitchFamily="50" charset="-128"/>
                <a:ea typeface="BIZ UDPゴシック" panose="020B0400000000000000" pitchFamily="50" charset="-128"/>
              </a:rPr>
              <a:t>に枯渇する見通し</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１</a:t>
            </a:r>
          </a:p>
        </p:txBody>
      </p:sp>
      <p:sp>
        <p:nvSpPr>
          <p:cNvPr id="12" name="テキスト ボックス 11"/>
          <p:cNvSpPr txBox="1"/>
          <p:nvPr/>
        </p:nvSpPr>
        <p:spPr>
          <a:xfrm>
            <a:off x="779120" y="2562312"/>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562312"/>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79950" y="645732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690316"/>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708912"/>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78059" y="6101309"/>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0" name="テキスト ボックス 29"/>
          <p:cNvSpPr txBox="1"/>
          <p:nvPr/>
        </p:nvSpPr>
        <p:spPr>
          <a:xfrm>
            <a:off x="7549500" y="1355989"/>
            <a:ext cx="2040654" cy="769441"/>
          </a:xfrm>
          <a:prstGeom prst="rect">
            <a:avLst/>
          </a:prstGeom>
          <a:noFill/>
          <a:ln w="19050">
            <a:solidFill>
              <a:schemeClr val="tx2"/>
            </a:solidFill>
            <a:prstDash val="sysDot"/>
          </a:ln>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原則として特定目的基金からの繰入は見込まず、財源不足額に財政調整基金のみを充当する場合</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60003" y="551917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5" name="テキスト ボックス 4"/>
          <p:cNvSpPr txBox="1"/>
          <p:nvPr/>
        </p:nvSpPr>
        <p:spPr>
          <a:xfrm>
            <a:off x="7969133" y="3430796"/>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7951050" y="4371721"/>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7" name="テキスト ボックス 6"/>
          <p:cNvSpPr txBox="1"/>
          <p:nvPr/>
        </p:nvSpPr>
        <p:spPr>
          <a:xfrm>
            <a:off x="654761" y="4886112"/>
            <a:ext cx="6482355" cy="253916"/>
          </a:xfrm>
          <a:prstGeom prst="rect">
            <a:avLst/>
          </a:prstGeom>
          <a:noFill/>
        </p:spPr>
        <p:txBody>
          <a:bodyPr wrap="square" rtlCol="0">
            <a:spAutoFit/>
          </a:bodyPr>
          <a:lstStyle/>
          <a:p>
            <a:endParaRPr kumimoji="1" lang="ja-JP" altLang="en-US" sz="1050" dirty="0">
              <a:latin typeface="BIZ UDPゴシック" panose="020B0400000000000000" pitchFamily="50" charset="-128"/>
              <a:ea typeface="BIZ UDPゴシック" panose="020B0400000000000000" pitchFamily="50" charset="-128"/>
            </a:endParaRPr>
          </a:p>
        </p:txBody>
      </p:sp>
      <p:pic>
        <p:nvPicPr>
          <p:cNvPr id="41" name="図 40">
            <a:extLst>
              <a:ext uri="{FF2B5EF4-FFF2-40B4-BE49-F238E27FC236}">
                <a16:creationId xmlns:a16="http://schemas.microsoft.com/office/drawing/2014/main" id="{2819FA18-BE4B-48E4-A2B5-7B1AF6DED15E}"/>
              </a:ext>
            </a:extLst>
          </p:cNvPr>
          <p:cNvPicPr>
            <a:picLocks noChangeAspect="1"/>
          </p:cNvPicPr>
          <p:nvPr/>
        </p:nvPicPr>
        <p:blipFill>
          <a:blip r:embed="rId4"/>
          <a:stretch>
            <a:fillRect/>
          </a:stretch>
        </p:blipFill>
        <p:spPr>
          <a:xfrm>
            <a:off x="223065" y="5792359"/>
            <a:ext cx="9367089" cy="292853"/>
          </a:xfrm>
          <a:prstGeom prst="rect">
            <a:avLst/>
          </a:prstGeom>
        </p:spPr>
      </p:pic>
      <p:sp>
        <p:nvSpPr>
          <p:cNvPr id="42" name="テキスト ボックス 41"/>
          <p:cNvSpPr txBox="1"/>
          <p:nvPr/>
        </p:nvSpPr>
        <p:spPr>
          <a:xfrm>
            <a:off x="6323130" y="6141461"/>
            <a:ext cx="1008000" cy="338554"/>
          </a:xfrm>
          <a:prstGeom prst="rect">
            <a:avLst/>
          </a:prstGeom>
          <a:noFill/>
        </p:spPr>
        <p:txBody>
          <a:bodyPr wrap="square" rtlCol="0" anchor="ctr">
            <a:spAutoFit/>
          </a:bodyPr>
          <a:lstStyle/>
          <a:p>
            <a:r>
              <a:rPr kumimoji="1" lang="ja-JP" altLang="en-US" sz="800" dirty="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a:solidFill>
                  <a:srgbClr val="FF0000"/>
                </a:solidFill>
                <a:latin typeface="BIZ UDPゴシック" panose="020B0400000000000000" pitchFamily="50" charset="-128"/>
                <a:ea typeface="BIZ UDPゴシック" panose="020B0400000000000000" pitchFamily="50" charset="-128"/>
              </a:rPr>
              <a:t>▲４１４</a:t>
            </a:r>
          </a:p>
        </p:txBody>
      </p:sp>
      <p:sp>
        <p:nvSpPr>
          <p:cNvPr id="43" name="テキスト ボックス 42"/>
          <p:cNvSpPr txBox="1"/>
          <p:nvPr/>
        </p:nvSpPr>
        <p:spPr>
          <a:xfrm>
            <a:off x="5445645" y="6141461"/>
            <a:ext cx="1152000" cy="338554"/>
          </a:xfrm>
          <a:prstGeom prst="rect">
            <a:avLst/>
          </a:prstGeom>
          <a:noFill/>
        </p:spPr>
        <p:txBody>
          <a:bodyPr wrap="square" rtlCol="0" anchor="ctr">
            <a:spAutoFit/>
          </a:bodyPr>
          <a:lstStyle/>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         ▲３１１</a:t>
            </a:r>
          </a:p>
        </p:txBody>
      </p:sp>
      <p:sp>
        <p:nvSpPr>
          <p:cNvPr id="44" name="角丸四角形 43"/>
          <p:cNvSpPr/>
          <p:nvPr/>
        </p:nvSpPr>
        <p:spPr>
          <a:xfrm>
            <a:off x="5359518" y="5754173"/>
            <a:ext cx="504000" cy="331039"/>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8245926" y="6135263"/>
            <a:ext cx="2142699"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令和</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年度決算ベース</a:t>
            </a:r>
          </a:p>
        </p:txBody>
      </p:sp>
      <p:sp>
        <p:nvSpPr>
          <p:cNvPr id="47" name="角丸四角形 46"/>
          <p:cNvSpPr/>
          <p:nvPr/>
        </p:nvSpPr>
        <p:spPr>
          <a:xfrm>
            <a:off x="5863518" y="5772935"/>
            <a:ext cx="545749" cy="334972"/>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5905482" y="5770270"/>
            <a:ext cx="563051" cy="33103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607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6098144"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２．財政シミュレーションの試算方法①</a:t>
            </a:r>
          </a:p>
        </p:txBody>
      </p:sp>
      <p:sp>
        <p:nvSpPr>
          <p:cNvPr id="13" name="正方形/長方形 12"/>
          <p:cNvSpPr/>
          <p:nvPr/>
        </p:nvSpPr>
        <p:spPr>
          <a:xfrm>
            <a:off x="9602046" y="6550924"/>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２</a:t>
            </a:r>
          </a:p>
        </p:txBody>
      </p:sp>
      <p:sp>
        <p:nvSpPr>
          <p:cNvPr id="10" name="正方形/長方形 9"/>
          <p:cNvSpPr/>
          <p:nvPr/>
        </p:nvSpPr>
        <p:spPr>
          <a:xfrm>
            <a:off x="250594" y="789846"/>
            <a:ext cx="9385398" cy="2221121"/>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令和２年度決算をベースに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２決算値に及ぼした影響を控除することは困難であるため、控除しない。</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　　　　→ 後年度の推計は</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２決算並みの財政規模で推移。</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今後対応が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求められる公共施設の老朽化対策など</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は本試算に織り込んでいないが、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財政収支</a:t>
            </a:r>
            <a:r>
              <a:rPr kumimoji="1" lang="ja-JP" altLang="en-US" sz="1600" smtClean="0">
                <a:solidFill>
                  <a:schemeClr val="tx1">
                    <a:lumMod val="95000"/>
                    <a:lumOff val="5000"/>
                  </a:schemeClr>
                </a:solidFill>
                <a:latin typeface="BIZ UDPゴシック" panose="020B0400000000000000" pitchFamily="50" charset="-128"/>
                <a:ea typeface="BIZ UDPゴシック" panose="020B0400000000000000" pitchFamily="50" charset="-128"/>
              </a:rPr>
              <a:t>への</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影響が</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22520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91380109"/>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村税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人口に連動する税目（個人村民税など）が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BIZ UDPゴシック" panose="020B0400000000000000" pitchFamily="50" charset="-128"/>
                          <a:ea typeface="BIZ UDPゴシック" panose="020B0400000000000000" pitchFamily="50" charset="-128"/>
                        </a:rPr>
                        <a:t>歳出と</a:t>
                      </a:r>
                      <a:r>
                        <a:rPr kumimoji="1" lang="ja-JP" altLang="en-US" sz="1200" b="0" dirty="0">
                          <a:latin typeface="BIZ UDPゴシック" panose="020B0400000000000000" pitchFamily="50" charset="-128"/>
                          <a:ea typeface="BIZ UDPゴシック" panose="020B0400000000000000" pitchFamily="50" charset="-128"/>
                        </a:rPr>
                        <a:t>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原則として特定</a:t>
            </a:r>
            <a:r>
              <a:rPr kumimoji="1" lang="ja-JP" altLang="en-US" sz="1200" dirty="0">
                <a:latin typeface="BIZ UDPゴシック" panose="020B0400000000000000" pitchFamily="50" charset="-128"/>
                <a:ea typeface="BIZ UDPゴシック" panose="020B0400000000000000" pitchFamily="50" charset="-128"/>
              </a:rPr>
              <a:t>目的基金からの繰入金は見込まず、各年度</a:t>
            </a:r>
            <a:r>
              <a:rPr kumimoji="1" lang="ja-JP" altLang="en-US" sz="1200" dirty="0" smtClean="0">
                <a:latin typeface="BIZ UDPゴシック" panose="020B0400000000000000" pitchFamily="50" charset="-128"/>
                <a:ea typeface="BIZ UDPゴシック" panose="020B0400000000000000" pitchFamily="50" charset="-128"/>
              </a:rPr>
              <a:t>の</a:t>
            </a:r>
            <a:r>
              <a:rPr kumimoji="1" lang="en-US" altLang="ja-JP" sz="1200" dirty="0" smtClean="0">
                <a:latin typeface="BIZ UDPゴシック" panose="020B0400000000000000" pitchFamily="50" charset="-128"/>
                <a:ea typeface="BIZ UDPゴシック" panose="020B0400000000000000" pitchFamily="50" charset="-128"/>
              </a:rPr>
              <a:t/>
            </a:r>
            <a:br>
              <a:rPr kumimoji="1" lang="en-US" altLang="ja-JP" sz="1200" dirty="0" smtClean="0">
                <a:latin typeface="BIZ UDPゴシック" panose="020B0400000000000000" pitchFamily="50" charset="-128"/>
                <a:ea typeface="BIZ UDPゴシック" panose="020B0400000000000000" pitchFamily="50" charset="-128"/>
              </a:rPr>
            </a:br>
            <a:r>
              <a:rPr kumimoji="1" lang="ja-JP" altLang="en-US" sz="1200" dirty="0" smtClean="0">
                <a:latin typeface="BIZ UDPゴシック" panose="020B0400000000000000" pitchFamily="50" charset="-128"/>
                <a:ea typeface="BIZ UDPゴシック" panose="020B0400000000000000" pitchFamily="50" charset="-128"/>
              </a:rPr>
              <a:t>　　 財源</a:t>
            </a:r>
            <a:r>
              <a:rPr kumimoji="1" lang="ja-JP" altLang="en-US" sz="1200" dirty="0">
                <a:latin typeface="BIZ UDPゴシック" panose="020B0400000000000000" pitchFamily="50" charset="-128"/>
                <a:ea typeface="BIZ UDPゴシック" panose="020B0400000000000000" pitchFamily="50" charset="-128"/>
              </a:rPr>
              <a:t>不足</a:t>
            </a:r>
            <a:r>
              <a:rPr kumimoji="1" lang="ja-JP" altLang="en-US" sz="1200" dirty="0" smtClean="0">
                <a:latin typeface="BIZ UDPゴシック" panose="020B0400000000000000" pitchFamily="50" charset="-128"/>
                <a:ea typeface="BIZ UDPゴシック" panose="020B0400000000000000" pitchFamily="50" charset="-128"/>
              </a:rPr>
              <a:t>額には</a:t>
            </a:r>
            <a:r>
              <a:rPr kumimoji="1" lang="ja-JP" altLang="en-US" sz="1200" dirty="0">
                <a:latin typeface="BIZ UDPゴシック" panose="020B0400000000000000" pitchFamily="50" charset="-128"/>
                <a:ea typeface="BIZ UDPゴシック" panose="020B0400000000000000" pitchFamily="50" charset="-128"/>
              </a:rPr>
              <a:t>財政調整基金からの繰入金のみを</a:t>
            </a:r>
            <a:r>
              <a:rPr kumimoji="1" lang="ja-JP" altLang="en-US" sz="1200" dirty="0" smtClean="0">
                <a:latin typeface="BIZ UDPゴシック" panose="020B0400000000000000" pitchFamily="50" charset="-128"/>
                <a:ea typeface="BIZ UDPゴシック" panose="020B0400000000000000" pitchFamily="50" charset="-128"/>
              </a:rPr>
              <a:t>充当</a:t>
            </a:r>
            <a:endParaRPr kumimoji="1" lang="ja-JP" altLang="en-US" sz="1200" dirty="0">
              <a:latin typeface="BIZ UDPゴシック" panose="020B0400000000000000" pitchFamily="50" charset="-128"/>
              <a:ea typeface="BIZ UDPゴシック" panose="020B0400000000000000" pitchFamily="50" charset="-128"/>
            </a:endParaRP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595265790"/>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２年度は、新型コロナウイルス感染症関連事業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費が</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大きく（特に補助費）、</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近年の傾向と</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比べ特</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baseline="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異</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であるため</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、増加率</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の算定対象年度から</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a:t>
                      </a:r>
                      <a:r>
                        <a:rPr kumimoji="1" lang="ja-JP" altLang="en-US" sz="1200" b="0" dirty="0" smtClean="0">
                          <a:latin typeface="BIZ UDPゴシック" panose="020B0400000000000000" pitchFamily="50" charset="-128"/>
                          <a:ea typeface="BIZ UDPゴシック" panose="020B0400000000000000" pitchFamily="50" charset="-128"/>
                        </a:rPr>
                        <a:t>は村に</a:t>
                      </a:r>
                      <a:r>
                        <a:rPr kumimoji="1" lang="ja-JP" altLang="en-US" sz="1200" b="0" dirty="0">
                          <a:latin typeface="BIZ UDPゴシック" panose="020B0400000000000000" pitchFamily="50" charset="-128"/>
                          <a:ea typeface="BIZ UDPゴシック" panose="020B0400000000000000" pitchFamily="50" charset="-128"/>
                        </a:rPr>
                        <a:t>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a:t>
                      </a:r>
                      <a:r>
                        <a:rPr kumimoji="1" lang="ja-JP" altLang="en-US" sz="1200" b="0" dirty="0" smtClean="0">
                          <a:latin typeface="BIZ UDPゴシック" panose="020B0400000000000000" pitchFamily="50" charset="-128"/>
                          <a:ea typeface="BIZ UDPゴシック" panose="020B0400000000000000" pitchFamily="50" charset="-128"/>
                        </a:rPr>
                        <a:t>の地方債</a:t>
                      </a:r>
                      <a:r>
                        <a:rPr kumimoji="1" lang="ja-JP" altLang="en-US" sz="1200" b="0" dirty="0">
                          <a:latin typeface="BIZ UDPゴシック" panose="020B0400000000000000" pitchFamily="50" charset="-128"/>
                          <a:ea typeface="BIZ UDPゴシック" panose="020B0400000000000000" pitchFamily="50" charset="-128"/>
                        </a:rPr>
                        <a:t>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smtClean="0">
                          <a:latin typeface="BIZ UDPゴシック" panose="020B0400000000000000" pitchFamily="50" charset="-128"/>
                          <a:ea typeface="BIZ UDPゴシック" panose="020B0400000000000000" pitchFamily="50" charset="-128"/>
                        </a:rPr>
                        <a:t>介護特会は府全体の介護</a:t>
                      </a:r>
                      <a:r>
                        <a:rPr kumimoji="1" lang="ja-JP" altLang="en-US" sz="1200" b="0" smtClean="0">
                          <a:latin typeface="BIZ UDPゴシック" panose="020B0400000000000000" pitchFamily="50" charset="-128"/>
                          <a:ea typeface="BIZ UDPゴシック" panose="020B0400000000000000" pitchFamily="50" charset="-128"/>
                        </a:rPr>
                        <a:t>給付費総額の推計値と</a:t>
                      </a:r>
                      <a:r>
                        <a:rPr kumimoji="1" lang="ja-JP" altLang="en-US" sz="1200" b="0" dirty="0" smtClean="0">
                          <a:latin typeface="BIZ UDPゴシック" panose="020B0400000000000000" pitchFamily="50" charset="-128"/>
                          <a:ea typeface="BIZ UDPゴシック" panose="020B0400000000000000" pitchFamily="50" charset="-128"/>
                        </a:rPr>
                        <a:t>連動</a:t>
                      </a:r>
                      <a:endParaRPr kumimoji="1" lang="en-US" altLang="ja-JP" sz="1200" b="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smtClean="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増加傾向から令和１２年度に減少に転じる</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 name="グラフ 77">
            <a:extLst>
              <a:ext uri="{FF2B5EF4-FFF2-40B4-BE49-F238E27FC236}">
                <a16:creationId xmlns:a16="http://schemas.microsoft.com/office/drawing/2014/main" id="{00000000-0008-0000-0500-000010000000}"/>
              </a:ext>
            </a:extLst>
          </p:cNvPr>
          <p:cNvGraphicFramePr>
            <a:graphicFrameLocks/>
          </p:cNvGraphicFramePr>
          <p:nvPr>
            <p:extLst>
              <p:ext uri="{D42A27DB-BD31-4B8C-83A1-F6EECF244321}">
                <p14:modId xmlns:p14="http://schemas.microsoft.com/office/powerpoint/2010/main" val="1086766936"/>
              </p:ext>
            </p:extLst>
          </p:nvPr>
        </p:nvGraphicFramePr>
        <p:xfrm>
          <a:off x="7818705" y="5134204"/>
          <a:ext cx="2011393" cy="14580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7" name="グラフ 76">
            <a:extLst>
              <a:ext uri="{FF2B5EF4-FFF2-40B4-BE49-F238E27FC236}">
                <a16:creationId xmlns:a16="http://schemas.microsoft.com/office/drawing/2014/main" id="{00000000-0008-0000-0500-00000F000000}"/>
              </a:ext>
            </a:extLst>
          </p:cNvPr>
          <p:cNvGraphicFramePr>
            <a:graphicFrameLocks/>
          </p:cNvGraphicFramePr>
          <p:nvPr>
            <p:extLst>
              <p:ext uri="{D42A27DB-BD31-4B8C-83A1-F6EECF244321}">
                <p14:modId xmlns:p14="http://schemas.microsoft.com/office/powerpoint/2010/main" val="4178973823"/>
              </p:ext>
            </p:extLst>
          </p:nvPr>
        </p:nvGraphicFramePr>
        <p:xfrm>
          <a:off x="6184792" y="5164667"/>
          <a:ext cx="1561102" cy="14234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6" name="グラフ 75">
            <a:extLst>
              <a:ext uri="{FF2B5EF4-FFF2-40B4-BE49-F238E27FC236}">
                <a16:creationId xmlns:a16="http://schemas.microsoft.com/office/drawing/2014/main" id="{00000000-0008-0000-0500-00000E000000}"/>
              </a:ext>
            </a:extLst>
          </p:cNvPr>
          <p:cNvGraphicFramePr>
            <a:graphicFrameLocks/>
          </p:cNvGraphicFramePr>
          <p:nvPr>
            <p:extLst>
              <p:ext uri="{D42A27DB-BD31-4B8C-83A1-F6EECF244321}">
                <p14:modId xmlns:p14="http://schemas.microsoft.com/office/powerpoint/2010/main" val="2792236889"/>
              </p:ext>
            </p:extLst>
          </p:nvPr>
        </p:nvGraphicFramePr>
        <p:xfrm>
          <a:off x="7992174" y="3222867"/>
          <a:ext cx="1664457" cy="14580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1" name="グラフ 70">
            <a:extLst>
              <a:ext uri="{FF2B5EF4-FFF2-40B4-BE49-F238E27FC236}">
                <a16:creationId xmlns:a16="http://schemas.microsoft.com/office/drawing/2014/main" id="{00000000-0008-0000-0500-00000D000000}"/>
              </a:ext>
            </a:extLst>
          </p:cNvPr>
          <p:cNvGraphicFramePr>
            <a:graphicFrameLocks/>
          </p:cNvGraphicFramePr>
          <p:nvPr>
            <p:extLst>
              <p:ext uri="{D42A27DB-BD31-4B8C-83A1-F6EECF244321}">
                <p14:modId xmlns:p14="http://schemas.microsoft.com/office/powerpoint/2010/main" val="630142504"/>
              </p:ext>
            </p:extLst>
          </p:nvPr>
        </p:nvGraphicFramePr>
        <p:xfrm>
          <a:off x="5850518" y="3258646"/>
          <a:ext cx="2303440" cy="14433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9" name="グラフ 68">
            <a:extLst>
              <a:ext uri="{FF2B5EF4-FFF2-40B4-BE49-F238E27FC236}">
                <a16:creationId xmlns:a16="http://schemas.microsoft.com/office/drawing/2014/main" id="{00000000-0008-0000-0500-000008000000}"/>
              </a:ext>
            </a:extLst>
          </p:cNvPr>
          <p:cNvGraphicFramePr>
            <a:graphicFrameLocks/>
          </p:cNvGraphicFramePr>
          <p:nvPr>
            <p:extLst>
              <p:ext uri="{D42A27DB-BD31-4B8C-83A1-F6EECF244321}">
                <p14:modId xmlns:p14="http://schemas.microsoft.com/office/powerpoint/2010/main" val="4186908810"/>
              </p:ext>
            </p:extLst>
          </p:nvPr>
        </p:nvGraphicFramePr>
        <p:xfrm>
          <a:off x="227957" y="3039840"/>
          <a:ext cx="5752722" cy="3818159"/>
        </p:xfrm>
        <a:graphic>
          <a:graphicData uri="http://schemas.openxmlformats.org/drawingml/2006/chart">
            <c:chart xmlns:c="http://schemas.openxmlformats.org/drawingml/2006/chart" xmlns:r="http://schemas.openxmlformats.org/officeDocument/2006/relationships" r:id="rId6"/>
          </a:graphicData>
        </a:graphic>
      </p:graphicFrame>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06323" y="840287"/>
            <a:ext cx="9487041" cy="18941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006377" y="2967367"/>
            <a:ext cx="407227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補助費等（歳出）、国・府支出金（歳入）の見通し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72998" y="342640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4" name="下矢印 3"/>
          <p:cNvSpPr/>
          <p:nvPr/>
        </p:nvSpPr>
        <p:spPr>
          <a:xfrm rot="11766081">
            <a:off x="1083039" y="5109630"/>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cxnSpLocks/>
          </p:cNvCxnSpPr>
          <p:nvPr/>
        </p:nvCxnSpPr>
        <p:spPr>
          <a:xfrm flipH="1" flipV="1">
            <a:off x="1422904" y="4948919"/>
            <a:ext cx="435873" cy="1001361"/>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1868397" y="5906475"/>
            <a:ext cx="1650663" cy="380749"/>
          </a:xfrm>
          <a:prstGeom prst="roundRect">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ベースとなる決算値が、</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例年に比べ大きく増加</a:t>
            </a:r>
          </a:p>
        </p:txBody>
      </p:sp>
      <p:sp>
        <p:nvSpPr>
          <p:cNvPr id="45" name="角丸四角形 44"/>
          <p:cNvSpPr/>
          <p:nvPr/>
        </p:nvSpPr>
        <p:spPr>
          <a:xfrm>
            <a:off x="2657725" y="4033216"/>
            <a:ext cx="3089002" cy="413410"/>
          </a:xfrm>
          <a:prstGeom prst="round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R2</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年度歳入に占める国・府支出金割合を</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各年度の歳出に乗じるため、増加傾向</a:t>
            </a:r>
          </a:p>
        </p:txBody>
      </p:sp>
      <p:sp>
        <p:nvSpPr>
          <p:cNvPr id="46" name="テキスト ボックス 45"/>
          <p:cNvSpPr txBox="1"/>
          <p:nvPr/>
        </p:nvSpPr>
        <p:spPr>
          <a:xfrm>
            <a:off x="5923162" y="2966907"/>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歳入：「国・府支出金」の割合の変化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7636889" y="364256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898384" y="4850371"/>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歳出：「補助費等」の割合の変化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4" name="正方形/長方形 73"/>
          <p:cNvSpPr>
            <a:spLocks noChangeAspect="1"/>
          </p:cNvSpPr>
          <p:nvPr/>
        </p:nvSpPr>
        <p:spPr>
          <a:xfrm>
            <a:off x="60564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2" name="角丸四角形 1"/>
          <p:cNvSpPr/>
          <p:nvPr/>
        </p:nvSpPr>
        <p:spPr>
          <a:xfrm>
            <a:off x="6274721" y="455799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３４</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5" name="正方形/長方形 4"/>
          <p:cNvSpPr/>
          <p:nvPr/>
        </p:nvSpPr>
        <p:spPr>
          <a:xfrm>
            <a:off x="5898384" y="3274684"/>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904953" y="5143622"/>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a:spLocks noChangeAspect="1"/>
          </p:cNvSpPr>
          <p:nvPr/>
        </p:nvSpPr>
        <p:spPr>
          <a:xfrm>
            <a:off x="79141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2" name="角丸四角形 61"/>
          <p:cNvSpPr/>
          <p:nvPr/>
        </p:nvSpPr>
        <p:spPr>
          <a:xfrm>
            <a:off x="8044751" y="4551924"/>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３８</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3" name="右矢印 62"/>
          <p:cNvSpPr/>
          <p:nvPr/>
        </p:nvSpPr>
        <p:spPr>
          <a:xfrm>
            <a:off x="7638534" y="5617964"/>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a:spLocks noChangeAspect="1"/>
          </p:cNvSpPr>
          <p:nvPr/>
        </p:nvSpPr>
        <p:spPr>
          <a:xfrm>
            <a:off x="6056404" y="5357875"/>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65" name="正方形/長方形 64"/>
          <p:cNvSpPr>
            <a:spLocks noChangeAspect="1"/>
          </p:cNvSpPr>
          <p:nvPr/>
        </p:nvSpPr>
        <p:spPr>
          <a:xfrm>
            <a:off x="7914103" y="5357152"/>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6" name="角丸四角形 65"/>
          <p:cNvSpPr/>
          <p:nvPr/>
        </p:nvSpPr>
        <p:spPr>
          <a:xfrm>
            <a:off x="6265902" y="643899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３３</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7" name="角丸四角形 66"/>
          <p:cNvSpPr/>
          <p:nvPr/>
        </p:nvSpPr>
        <p:spPr>
          <a:xfrm>
            <a:off x="8108902" y="644143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３７</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73" name="角丸四角形 72"/>
          <p:cNvSpPr/>
          <p:nvPr/>
        </p:nvSpPr>
        <p:spPr>
          <a:xfrm>
            <a:off x="6559522" y="564982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９．８</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AF892949-EB4C-49C2-8EED-312386F7F32B}"/>
              </a:ext>
            </a:extLst>
          </p:cNvPr>
          <p:cNvSpPr/>
          <p:nvPr/>
        </p:nvSpPr>
        <p:spPr>
          <a:xfrm>
            <a:off x="9558794" y="6501263"/>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38" name="角丸四角形 7">
            <a:extLst>
              <a:ext uri="{FF2B5EF4-FFF2-40B4-BE49-F238E27FC236}">
                <a16:creationId xmlns:a16="http://schemas.microsoft.com/office/drawing/2014/main" id="{E76C10FE-4504-4A4C-9C24-CFADFEA709DC}"/>
              </a:ext>
            </a:extLst>
          </p:cNvPr>
          <p:cNvSpPr/>
          <p:nvPr/>
        </p:nvSpPr>
        <p:spPr>
          <a:xfrm>
            <a:off x="2831039" y="5518806"/>
            <a:ext cx="2628421" cy="241329"/>
          </a:xfrm>
          <a:prstGeom prst="round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推計値は、近年の増加率を乗じ、増加傾向</a:t>
            </a:r>
          </a:p>
        </p:txBody>
      </p:sp>
      <p:cxnSp>
        <p:nvCxnSpPr>
          <p:cNvPr id="41" name="直線矢印コネクタ 40">
            <a:extLst>
              <a:ext uri="{FF2B5EF4-FFF2-40B4-BE49-F238E27FC236}">
                <a16:creationId xmlns:a16="http://schemas.microsoft.com/office/drawing/2014/main" id="{770EE86E-4437-4CAD-8EE2-A6758F73D107}"/>
              </a:ext>
            </a:extLst>
          </p:cNvPr>
          <p:cNvCxnSpPr>
            <a:cxnSpLocks/>
          </p:cNvCxnSpPr>
          <p:nvPr/>
        </p:nvCxnSpPr>
        <p:spPr>
          <a:xfrm flipH="1" flipV="1">
            <a:off x="1394330" y="5449599"/>
            <a:ext cx="464449" cy="732213"/>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下矢印 3">
            <a:extLst>
              <a:ext uri="{FF2B5EF4-FFF2-40B4-BE49-F238E27FC236}">
                <a16:creationId xmlns:a16="http://schemas.microsoft.com/office/drawing/2014/main" id="{B22F7482-30C8-4188-A49E-DF372D5CC1A5}"/>
              </a:ext>
            </a:extLst>
          </p:cNvPr>
          <p:cNvSpPr/>
          <p:nvPr/>
        </p:nvSpPr>
        <p:spPr>
          <a:xfrm rot="11766081">
            <a:off x="1256122" y="5626530"/>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69">
            <a:extLst>
              <a:ext uri="{FF2B5EF4-FFF2-40B4-BE49-F238E27FC236}">
                <a16:creationId xmlns:a16="http://schemas.microsoft.com/office/drawing/2014/main" id="{82E1D049-986D-4A9B-B424-4F556D313317}"/>
              </a:ext>
            </a:extLst>
          </p:cNvPr>
          <p:cNvSpPr/>
          <p:nvPr/>
        </p:nvSpPr>
        <p:spPr>
          <a:xfrm>
            <a:off x="8375670" y="5555107"/>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２４．０</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55" name="角丸四角形 69">
            <a:extLst>
              <a:ext uri="{FF2B5EF4-FFF2-40B4-BE49-F238E27FC236}">
                <a16:creationId xmlns:a16="http://schemas.microsoft.com/office/drawing/2014/main" id="{30BC955B-F393-457B-A1D8-4DF4968389CA}"/>
              </a:ext>
            </a:extLst>
          </p:cNvPr>
          <p:cNvSpPr/>
          <p:nvPr/>
        </p:nvSpPr>
        <p:spPr>
          <a:xfrm>
            <a:off x="8382881" y="3719236"/>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３２．７</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75" name="角丸四角形 72">
            <a:extLst>
              <a:ext uri="{FF2B5EF4-FFF2-40B4-BE49-F238E27FC236}">
                <a16:creationId xmlns:a16="http://schemas.microsoft.com/office/drawing/2014/main" id="{5A608BA4-A704-403B-9B37-BD405B59645B}"/>
              </a:ext>
            </a:extLst>
          </p:cNvPr>
          <p:cNvSpPr/>
          <p:nvPr/>
        </p:nvSpPr>
        <p:spPr>
          <a:xfrm>
            <a:off x="6576502" y="384298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１３．６</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5975881" y="4568652"/>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歳入総額</a:t>
            </a:r>
          </a:p>
        </p:txBody>
      </p:sp>
      <p:sp>
        <p:nvSpPr>
          <p:cNvPr id="42" name="テキスト ボックス 41"/>
          <p:cNvSpPr txBox="1"/>
          <p:nvPr/>
        </p:nvSpPr>
        <p:spPr>
          <a:xfrm>
            <a:off x="5975964" y="6445828"/>
            <a:ext cx="646331" cy="230832"/>
          </a:xfrm>
          <a:prstGeom prst="rect">
            <a:avLst/>
          </a:prstGeom>
          <a:noFill/>
        </p:spPr>
        <p:txBody>
          <a:bodyPr wrap="non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歳出総額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206323" y="1070620"/>
            <a:ext cx="9930337" cy="1477328"/>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新型コロナウイルス感染症対策として「特別定額給付金事業」を実施したため、</a:t>
            </a:r>
            <a:r>
              <a:rPr kumimoji="1" lang="ja-JP" altLang="en-US" sz="1600" dirty="0">
                <a:solidFill>
                  <a:srgbClr val="FF0000"/>
                </a:solidFill>
                <a:latin typeface="BIZ UDPゴシック" panose="020B0400000000000000" pitchFamily="50" charset="-128"/>
                <a:ea typeface="BIZ UDPゴシック" panose="020B0400000000000000" pitchFamily="50" charset="-128"/>
              </a:rPr>
              <a:t>令和２年度の「補助費等」</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r>
            <a:br>
              <a:rPr kumimoji="1" lang="en-US" altLang="ja-JP" sz="1600" dirty="0">
                <a:solidFill>
                  <a:srgbClr val="FF0000"/>
                </a:solidFill>
                <a:latin typeface="BIZ UDPゴシック" panose="020B0400000000000000" pitchFamily="50" charset="-128"/>
                <a:ea typeface="BIZ UDPゴシック" panose="020B0400000000000000" pitchFamily="50" charset="-128"/>
              </a:rPr>
            </a:b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0000"/>
                </a:solidFill>
                <a:latin typeface="BIZ UDPゴシック" panose="020B0400000000000000" pitchFamily="50" charset="-128"/>
                <a:ea typeface="BIZ UDPゴシック" panose="020B0400000000000000" pitchFamily="50" charset="-128"/>
              </a:rPr>
              <a:t> が</a:t>
            </a:r>
            <a:r>
              <a:rPr kumimoji="1" lang="ja-JP" altLang="en-US" sz="1600" dirty="0">
                <a:solidFill>
                  <a:srgbClr val="FF0000"/>
                </a:solidFill>
                <a:latin typeface="BIZ UDPゴシック" panose="020B0400000000000000" pitchFamily="50" charset="-128"/>
                <a:ea typeface="BIZ UDPゴシック" panose="020B0400000000000000" pitchFamily="50" charset="-128"/>
              </a:rPr>
              <a:t>例年に比べ増大し、後年度の歳出の推計に影響。</a:t>
            </a: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30" dirty="0">
                <a:latin typeface="BIZ UDPゴシック" panose="020B0400000000000000" pitchFamily="50" charset="-128"/>
                <a:ea typeface="BIZ UDPゴシック" panose="020B0400000000000000" pitchFamily="50" charset="-128"/>
              </a:rPr>
              <a:t>また、本事業は</a:t>
            </a:r>
            <a:r>
              <a:rPr kumimoji="1" lang="ja-JP" altLang="en-US" sz="1600" spc="-30" dirty="0">
                <a:solidFill>
                  <a:srgbClr val="FF0000"/>
                </a:solidFill>
                <a:latin typeface="BIZ UDPゴシック" panose="020B0400000000000000" pitchFamily="50" charset="-128"/>
                <a:ea typeface="BIZ UDPゴシック" panose="020B0400000000000000" pitchFamily="50" charset="-128"/>
              </a:rPr>
              <a:t>全額国費であるため、令和２年度の「国・府支出金」も増大</a:t>
            </a:r>
            <a:r>
              <a:rPr kumimoji="1" lang="ja-JP" altLang="en-US" sz="1600" spc="-30" dirty="0">
                <a:latin typeface="BIZ UDPゴシック" panose="020B0400000000000000" pitchFamily="50" charset="-128"/>
                <a:ea typeface="BIZ UDPゴシック" panose="020B0400000000000000" pitchFamily="50" charset="-128"/>
              </a:rPr>
              <a:t>し、後年度の歳入の推計に影響</a:t>
            </a:r>
            <a:r>
              <a:rPr kumimoji="1" lang="ja-JP" altLang="en-US" sz="1600" spc="-30" dirty="0" smtClean="0">
                <a:latin typeface="BIZ UDPゴシック" panose="020B0400000000000000" pitchFamily="50" charset="-128"/>
                <a:ea typeface="BIZ UDPゴシック" panose="020B0400000000000000" pitchFamily="50" charset="-128"/>
              </a:rPr>
              <a:t>。</a:t>
            </a:r>
            <a:endParaRPr kumimoji="1" lang="en-US" altLang="ja-JP" sz="1600" spc="-3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ただし</a:t>
            </a:r>
            <a:r>
              <a:rPr kumimoji="1" lang="ja-JP" altLang="en-US" sz="1600" dirty="0">
                <a:latin typeface="BIZ UDPゴシック" panose="020B0400000000000000" pitchFamily="50" charset="-128"/>
                <a:ea typeface="BIZ UDPゴシック" panose="020B0400000000000000" pitchFamily="50" charset="-128"/>
              </a:rPr>
              <a:t>、歳入歳出ともに同様に増加していることから、収支への影響は少ない。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78059" y="69752"/>
            <a:ext cx="9911688" cy="523220"/>
          </a:xfrm>
          <a:prstGeom prst="rect">
            <a:avLst/>
          </a:prstGeom>
          <a:noFill/>
        </p:spPr>
        <p:txBody>
          <a:bodyPr wrap="none" rtlCol="0">
            <a:spAutoFit/>
          </a:bodyPr>
          <a:lstStyle/>
          <a:p>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財政シミュレーションの試算方法</a:t>
            </a:r>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②　（補助費等、国・府支出金）</a:t>
            </a:r>
            <a:endPar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8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グラフ 52">
            <a:extLst>
              <a:ext uri="{FF2B5EF4-FFF2-40B4-BE49-F238E27FC236}">
                <a16:creationId xmlns:a16="http://schemas.microsoft.com/office/drawing/2014/main" id="{E7CC05DD-AD83-47D0-B1B8-9FA57FD52D4E}"/>
              </a:ext>
            </a:extLst>
          </p:cNvPr>
          <p:cNvGraphicFramePr>
            <a:graphicFrameLocks/>
          </p:cNvGraphicFramePr>
          <p:nvPr>
            <p:extLst>
              <p:ext uri="{D42A27DB-BD31-4B8C-83A1-F6EECF244321}">
                <p14:modId xmlns:p14="http://schemas.microsoft.com/office/powerpoint/2010/main" val="3932390289"/>
              </p:ext>
            </p:extLst>
          </p:nvPr>
        </p:nvGraphicFramePr>
        <p:xfrm>
          <a:off x="5110323" y="3724849"/>
          <a:ext cx="4642009" cy="28600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6" name="グラフ 45">
            <a:extLst>
              <a:ext uri="{FF2B5EF4-FFF2-40B4-BE49-F238E27FC236}">
                <a16:creationId xmlns:a16="http://schemas.microsoft.com/office/drawing/2014/main" id="{00000000-0008-0000-0500-000004000000}"/>
              </a:ext>
            </a:extLst>
          </p:cNvPr>
          <p:cNvGraphicFramePr>
            <a:graphicFrameLocks/>
          </p:cNvGraphicFramePr>
          <p:nvPr>
            <p:extLst>
              <p:ext uri="{D42A27DB-BD31-4B8C-83A1-F6EECF244321}">
                <p14:modId xmlns:p14="http://schemas.microsoft.com/office/powerpoint/2010/main" val="4154649324"/>
              </p:ext>
            </p:extLst>
          </p:nvPr>
        </p:nvGraphicFramePr>
        <p:xfrm>
          <a:off x="341683" y="3722337"/>
          <a:ext cx="4853599" cy="28625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 6"/>
          <p:cNvGraphicFramePr>
            <a:graphicFrameLocks noGrp="1"/>
          </p:cNvGraphicFramePr>
          <p:nvPr>
            <p:extLst>
              <p:ext uri="{D42A27DB-BD31-4B8C-83A1-F6EECF244321}">
                <p14:modId xmlns:p14="http://schemas.microsoft.com/office/powerpoint/2010/main" val="1278943662"/>
              </p:ext>
            </p:extLst>
          </p:nvPr>
        </p:nvGraphicFramePr>
        <p:xfrm>
          <a:off x="8096551" y="1975908"/>
          <a:ext cx="685800" cy="109646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826271987"/>
                    </a:ext>
                  </a:extLst>
                </a:gridCol>
              </a:tblGrid>
              <a:tr h="219292">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R17</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57225286"/>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54459"/>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３９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1632513"/>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372610"/>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520179"/>
                  </a:ext>
                </a:extLst>
              </a:tr>
            </a:tbl>
          </a:graphicData>
        </a:graphic>
      </p:graphicFrame>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860392"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千早赤阪村の人口推計 </a:t>
            </a:r>
            <a:r>
              <a:rPr kumimoji="1" lang="ja-JP" altLang="en-US" sz="15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将来人口推計（平成３０年）より</a:t>
            </a:r>
            <a:r>
              <a:rPr kumimoji="1" lang="ja-JP" altLang="en-US" sz="15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15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BIZ UDPゴシック" panose="020B0400000000000000" pitchFamily="50" charset="-128"/>
                <a:ea typeface="BIZ UDPゴシック" panose="020B0400000000000000" pitchFamily="50" charset="-128"/>
              </a:rPr>
              <a:t>4</a:t>
            </a: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26689" y="345166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40461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約５</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841337"/>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約１５</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3" name="角丸四角形 2"/>
          <p:cNvSpPr/>
          <p:nvPr/>
        </p:nvSpPr>
        <p:spPr>
          <a:xfrm>
            <a:off x="8125627" y="2413319"/>
            <a:ext cx="1476000" cy="242065"/>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75409" y="348877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086987"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4" name="テキスト ボックス 23"/>
          <p:cNvSpPr txBox="1"/>
          <p:nvPr/>
        </p:nvSpPr>
        <p:spPr>
          <a:xfrm>
            <a:off x="6944551" y="4897092"/>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後期高齢者人口</a:t>
            </a:r>
          </a:p>
        </p:txBody>
      </p:sp>
      <p:sp>
        <p:nvSpPr>
          <p:cNvPr id="25" name="テキスト ボックス 24"/>
          <p:cNvSpPr txBox="1"/>
          <p:nvPr/>
        </p:nvSpPr>
        <p:spPr>
          <a:xfrm>
            <a:off x="1142200" y="3816255"/>
            <a:ext cx="70329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4,728</a:t>
            </a:r>
          </a:p>
        </p:txBody>
      </p:sp>
      <p:sp>
        <p:nvSpPr>
          <p:cNvPr id="26" name="テキスト ボックス 25"/>
          <p:cNvSpPr txBox="1"/>
          <p:nvPr/>
        </p:nvSpPr>
        <p:spPr>
          <a:xfrm>
            <a:off x="4470243" y="4374825"/>
            <a:ext cx="65308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3,163</a:t>
            </a:r>
          </a:p>
        </p:txBody>
      </p:sp>
      <p:cxnSp>
        <p:nvCxnSpPr>
          <p:cNvPr id="6" name="直線コネクタ 5"/>
          <p:cNvCxnSpPr>
            <a:cxnSpLocks/>
          </p:cNvCxnSpPr>
          <p:nvPr/>
        </p:nvCxnSpPr>
        <p:spPr>
          <a:xfrm flipV="1">
            <a:off x="1047904" y="3942215"/>
            <a:ext cx="210455" cy="117534"/>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5493916" y="5982280"/>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36" name="テキスト ボックス 35"/>
          <p:cNvSpPr txBox="1"/>
          <p:nvPr/>
        </p:nvSpPr>
        <p:spPr>
          <a:xfrm>
            <a:off x="2410777" y="467022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953846" y="4880464"/>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9" name="テキスト ボックス 38"/>
          <p:cNvSpPr txBox="1"/>
          <p:nvPr/>
        </p:nvSpPr>
        <p:spPr>
          <a:xfrm>
            <a:off x="940538" y="582039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sp>
        <p:nvSpPr>
          <p:cNvPr id="38" name="テキスト ボックス 37"/>
          <p:cNvSpPr txBox="1"/>
          <p:nvPr/>
        </p:nvSpPr>
        <p:spPr>
          <a:xfrm>
            <a:off x="2410777" y="5699757"/>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cxnSp>
        <p:nvCxnSpPr>
          <p:cNvPr id="43" name="直線コネクタ 42"/>
          <p:cNvCxnSpPr>
            <a:cxnSpLocks/>
          </p:cNvCxnSpPr>
          <p:nvPr/>
        </p:nvCxnSpPr>
        <p:spPr>
          <a:xfrm>
            <a:off x="4869846" y="4563464"/>
            <a:ext cx="18763" cy="263256"/>
          </a:xfrm>
          <a:prstGeom prst="line">
            <a:avLst/>
          </a:prstGeom>
          <a:ln w="6350"/>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6656551" y="4266075"/>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graphicFrame>
        <p:nvGraphicFramePr>
          <p:cNvPr id="5" name="表 4"/>
          <p:cNvGraphicFramePr>
            <a:graphicFrameLocks noGrp="1"/>
          </p:cNvGraphicFramePr>
          <p:nvPr>
            <p:extLst>
              <p:ext uri="{D42A27DB-BD31-4B8C-83A1-F6EECF244321}">
                <p14:modId xmlns:p14="http://schemas.microsoft.com/office/powerpoint/2010/main" val="1064990864"/>
              </p:ext>
            </p:extLst>
          </p:nvPr>
        </p:nvGraphicFramePr>
        <p:xfrm>
          <a:off x="5807675" y="1977959"/>
          <a:ext cx="1712876" cy="1094410"/>
        </p:xfrm>
        <a:graphic>
          <a:graphicData uri="http://schemas.openxmlformats.org/drawingml/2006/table">
            <a:tbl>
              <a:tblPr>
                <a:tableStyleId>{5C22544A-7EE6-4342-B048-85BDC9FD1C3A}</a:tableStyleId>
              </a:tblPr>
              <a:tblGrid>
                <a:gridCol w="1086800">
                  <a:extLst>
                    <a:ext uri="{9D8B030D-6E8A-4147-A177-3AD203B41FA5}">
                      <a16:colId xmlns:a16="http://schemas.microsoft.com/office/drawing/2014/main" val="2983654006"/>
                    </a:ext>
                  </a:extLst>
                </a:gridCol>
                <a:gridCol w="626076">
                  <a:extLst>
                    <a:ext uri="{9D8B030D-6E8A-4147-A177-3AD203B41FA5}">
                      <a16:colId xmlns:a16="http://schemas.microsoft.com/office/drawing/2014/main" val="3493508654"/>
                    </a:ext>
                  </a:extLst>
                </a:gridCol>
              </a:tblGrid>
              <a:tr h="218882">
                <a:tc>
                  <a:txBody>
                    <a:bodyPr/>
                    <a:lstStyle/>
                    <a:p>
                      <a:pPr algn="ctr" fontAlgn="ct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R3</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35540994"/>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年少人口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８</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6619"/>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生産年齢人口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３</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75462"/>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前期高齢者人口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２２</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１</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31310"/>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後期高齢者人口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28014"/>
                  </a:ext>
                </a:extLst>
              </a:tr>
            </a:tbl>
          </a:graphicData>
        </a:graphic>
      </p:graphicFrame>
      <p:cxnSp>
        <p:nvCxnSpPr>
          <p:cNvPr id="48" name="直線矢印コネクタ 47">
            <a:extLst>
              <a:ext uri="{FF2B5EF4-FFF2-40B4-BE49-F238E27FC236}">
                <a16:creationId xmlns:a16="http://schemas.microsoft.com/office/drawing/2014/main" id="{8FC9373B-59EE-4A5B-AD9F-6DDD9FAEC0BC}"/>
              </a:ext>
            </a:extLst>
          </p:cNvPr>
          <p:cNvCxnSpPr>
            <a:cxnSpLocks/>
          </p:cNvCxnSpPr>
          <p:nvPr/>
        </p:nvCxnSpPr>
        <p:spPr>
          <a:xfrm>
            <a:off x="1047904" y="6000396"/>
            <a:ext cx="0" cy="1469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角丸四角形 2">
            <a:extLst>
              <a:ext uri="{FF2B5EF4-FFF2-40B4-BE49-F238E27FC236}">
                <a16:creationId xmlns:a16="http://schemas.microsoft.com/office/drawing/2014/main" id="{1D12D724-97B3-4DA4-8F1C-6083683525E6}"/>
              </a:ext>
            </a:extLst>
          </p:cNvPr>
          <p:cNvSpPr/>
          <p:nvPr/>
        </p:nvSpPr>
        <p:spPr>
          <a:xfrm>
            <a:off x="8125627" y="2838336"/>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A9F42D38-EAE4-490F-B2F7-2513CC19A700}"/>
              </a:ext>
            </a:extLst>
          </p:cNvPr>
          <p:cNvSpPr txBox="1"/>
          <p:nvPr/>
        </p:nvSpPr>
        <p:spPr>
          <a:xfrm>
            <a:off x="8146171" y="552567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前期高齢者人口</a:t>
            </a:r>
          </a:p>
        </p:txBody>
      </p:sp>
      <p:sp>
        <p:nvSpPr>
          <p:cNvPr id="33" name="正方形/長方形 32"/>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、千早赤阪村は</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年少、</a:t>
            </a:r>
            <a:r>
              <a:rPr kumimoji="1" lang="ja-JP" altLang="en-US" sz="1600" dirty="0" smtClean="0">
                <a:latin typeface="BIZ UDPゴシック" panose="020B0400000000000000" pitchFamily="50" charset="-128"/>
                <a:ea typeface="BIZ UDPゴシック" panose="020B0400000000000000" pitchFamily="50" charset="-128"/>
              </a:rPr>
              <a:t>生産年齢、前期高齢者人口が減少。後期高齢者</a:t>
            </a:r>
            <a:r>
              <a:rPr kumimoji="1" lang="ja-JP" altLang="en-US" sz="1600" dirty="0">
                <a:latin typeface="BIZ UDPゴシック" panose="020B0400000000000000" pitchFamily="50" charset="-128"/>
                <a:ea typeface="BIZ UDPゴシック" panose="020B0400000000000000" pitchFamily="50" charset="-128"/>
              </a:rPr>
              <a:t>人口</a:t>
            </a:r>
            <a:r>
              <a:rPr kumimoji="1" lang="ja-JP" altLang="en-US" sz="1600" dirty="0" smtClean="0">
                <a:latin typeface="BIZ UDPゴシック" panose="020B0400000000000000" pitchFamily="50" charset="-128"/>
                <a:ea typeface="BIZ UDPゴシック" panose="020B0400000000000000" pitchFamily="50" charset="-128"/>
              </a:rPr>
              <a:t>は令和１２年度まで増加し、その後減少</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a:t>
            </a:r>
            <a:r>
              <a:rPr kumimoji="1" lang="ja-JP" altLang="en-US" sz="1600" dirty="0" smtClean="0">
                <a:latin typeface="BIZ UDPゴシック" panose="020B0400000000000000" pitchFamily="50" charset="-128"/>
                <a:ea typeface="BIZ UDPゴシック" panose="020B0400000000000000" pitchFamily="50" charset="-128"/>
              </a:rPr>
              <a:t>は 約５</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a:t>
            </a:r>
            <a:r>
              <a:rPr kumimoji="1" lang="ja-JP" altLang="en-US" sz="1600" dirty="0" smtClean="0">
                <a:latin typeface="BIZ UDPゴシック" panose="020B0400000000000000" pitchFamily="50" charset="-128"/>
                <a:ea typeface="BIZ UDPゴシック" panose="020B0400000000000000" pitchFamily="50" charset="-128"/>
              </a:rPr>
              <a:t>占める後期高齢者</a:t>
            </a:r>
            <a:r>
              <a:rPr kumimoji="1" lang="ja-JP" altLang="en-US" sz="1600" dirty="0">
                <a:latin typeface="BIZ UDPゴシック" panose="020B0400000000000000" pitchFamily="50" charset="-128"/>
                <a:ea typeface="BIZ UDPゴシック" panose="020B0400000000000000" pitchFamily="50" charset="-128"/>
              </a:rPr>
              <a:t>人口の</a:t>
            </a:r>
            <a:r>
              <a:rPr kumimoji="1" lang="ja-JP" altLang="en-US" sz="1600">
                <a:latin typeface="BIZ UDPゴシック" panose="020B0400000000000000" pitchFamily="50" charset="-128"/>
                <a:ea typeface="BIZ UDPゴシック" panose="020B0400000000000000" pitchFamily="50" charset="-128"/>
              </a:rPr>
              <a:t>割合</a:t>
            </a:r>
            <a:r>
              <a:rPr kumimoji="1" lang="ja-JP" altLang="en-US" sz="1600" smtClean="0">
                <a:latin typeface="BIZ UDPゴシック" panose="020B0400000000000000" pitchFamily="50" charset="-128"/>
                <a:ea typeface="BIZ UDPゴシック" panose="020B0400000000000000" pitchFamily="50" charset="-128"/>
              </a:rPr>
              <a:t>は 約１５ｐｔ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a:t>
            </a:r>
            <a:r>
              <a:rPr kumimoji="1" lang="ja-JP" altLang="en-US" sz="1100" dirty="0" smtClean="0">
                <a:latin typeface="BIZ UDPゴシック" panose="020B0400000000000000" pitchFamily="50" charset="-128"/>
                <a:ea typeface="BIZ UDPゴシック" panose="020B0400000000000000" pitchFamily="50" charset="-128"/>
              </a:rPr>
              <a:t>仮定</a:t>
            </a:r>
            <a:endParaRPr kumimoji="1" lang="en-US" altLang="ja-JP"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175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9151864"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傾向①</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（歳出：建設事業費</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6" name="正方形/長方形 15"/>
          <p:cNvSpPr/>
          <p:nvPr/>
        </p:nvSpPr>
        <p:spPr>
          <a:xfrm>
            <a:off x="292993" y="1094775"/>
            <a:ext cx="9587988" cy="1397819"/>
          </a:xfrm>
          <a:prstGeom prst="rect">
            <a:avLst/>
          </a:prstGeom>
        </p:spPr>
        <p:txBody>
          <a:bodyPr wrap="square">
            <a:spAutoFit/>
          </a:bodyPr>
          <a:lstStyle/>
          <a:p>
            <a:pPr>
              <a:lnSpc>
                <a:spcPct val="1500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新庁舎</a:t>
            </a:r>
            <a:r>
              <a:rPr kumimoji="1" lang="ja-JP" altLang="en-US" dirty="0">
                <a:latin typeface="BIZ UDPゴシック" panose="020B0400000000000000" pitchFamily="50" charset="-128"/>
                <a:ea typeface="BIZ UDPゴシック" panose="020B0400000000000000" pitchFamily="50" charset="-128"/>
              </a:rPr>
              <a:t>建設事業やくすのきホール改修事業を実施しているため建設事業費</a:t>
            </a:r>
            <a:r>
              <a:rPr kumimoji="1" lang="ja-JP" altLang="en-US" dirty="0" smtClean="0">
                <a:latin typeface="BIZ UDPゴシック" panose="020B0400000000000000" pitchFamily="50" charset="-128"/>
                <a:ea typeface="BIZ UDPゴシック" panose="020B0400000000000000" pitchFamily="50" charset="-128"/>
              </a:rPr>
              <a:t>が大きいが、</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r>
              <a:rPr kumimoji="1" lang="ja-JP" altLang="en-US" dirty="0">
                <a:latin typeface="BIZ UDPゴシック" panose="020B0400000000000000" pitchFamily="50" charset="-128"/>
                <a:ea typeface="BIZ UDPゴシック" panose="020B0400000000000000" pitchFamily="50" charset="-128"/>
              </a:rPr>
              <a:t>　　 </a:t>
            </a:r>
            <a:r>
              <a:rPr kumimoji="1" lang="ja-JP" altLang="en-US" dirty="0" smtClean="0">
                <a:latin typeface="BIZ UDPゴシック" panose="020B0400000000000000" pitchFamily="50" charset="-128"/>
                <a:ea typeface="BIZ UDPゴシック" panose="020B0400000000000000" pitchFamily="50" charset="-128"/>
              </a:rPr>
              <a:t>令和</a:t>
            </a:r>
            <a:r>
              <a:rPr kumimoji="1" lang="en-US" altLang="ja-JP" dirty="0">
                <a:latin typeface="BIZ UDPゴシック" panose="020B0400000000000000" pitchFamily="50" charset="-128"/>
                <a:ea typeface="BIZ UDPゴシック" panose="020B0400000000000000" pitchFamily="50" charset="-128"/>
              </a:rPr>
              <a:t>6</a:t>
            </a:r>
            <a:r>
              <a:rPr kumimoji="1" lang="ja-JP" altLang="en-US" dirty="0">
                <a:latin typeface="BIZ UDPゴシック" panose="020B0400000000000000" pitchFamily="50" charset="-128"/>
                <a:ea typeface="BIZ UDPゴシック" panose="020B0400000000000000" pitchFamily="50" charset="-128"/>
              </a:rPr>
              <a:t>年度以降は大きく減少</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500" dirty="0">
              <a:latin typeface="BIZ UDPゴシック" panose="020B0400000000000000" pitchFamily="50" charset="-128"/>
              <a:ea typeface="BIZ UDPゴシック" panose="020B0400000000000000" pitchFamily="50" charset="-128"/>
            </a:endParaRPr>
          </a:p>
          <a:p>
            <a:pPr>
              <a:lnSpc>
                <a:spcPts val="28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歳入</a:t>
            </a:r>
            <a:r>
              <a:rPr kumimoji="1" lang="ja-JP" altLang="en-US" dirty="0" smtClean="0">
                <a:latin typeface="BIZ UDPゴシック" panose="020B0400000000000000" pitchFamily="50" charset="-128"/>
                <a:ea typeface="BIZ UDPゴシック" panose="020B0400000000000000" pitchFamily="50" charset="-128"/>
              </a:rPr>
              <a:t>の地方債及び繰入金（特定目的基金等）は、建設</a:t>
            </a:r>
            <a:r>
              <a:rPr kumimoji="1" lang="ja-JP" altLang="en-US" dirty="0">
                <a:latin typeface="BIZ UDPゴシック" panose="020B0400000000000000" pitchFamily="50" charset="-128"/>
                <a:ea typeface="BIZ UDPゴシック" panose="020B0400000000000000" pitchFamily="50" charset="-128"/>
              </a:rPr>
              <a:t>事業費と連動</a:t>
            </a:r>
            <a:endParaRPr kumimoji="1" lang="en-US" altLang="ja-JP"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6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0" y="3169663"/>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797662" y="29217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建設事業費の推移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72255" y="2927319"/>
            <a:ext cx="4007409"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地方債、繰入金（特定目的基金等）の</a:t>
            </a:r>
            <a:r>
              <a:rPr kumimoji="1" lang="ja-JP" altLang="en-US" sz="1400" dirty="0">
                <a:latin typeface="BIZ UDPゴシック" panose="020B0400000000000000" pitchFamily="50" charset="-128"/>
                <a:ea typeface="BIZ UDPゴシック" panose="020B0400000000000000" pitchFamily="50" charset="-128"/>
              </a:rPr>
              <a:t>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89832" y="318167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graphicFrame>
        <p:nvGraphicFramePr>
          <p:cNvPr id="25" name="グラフ 24">
            <a:extLst>
              <a:ext uri="{FF2B5EF4-FFF2-40B4-BE49-F238E27FC236}">
                <a16:creationId xmlns:a16="http://schemas.microsoft.com/office/drawing/2014/main" id="{00000000-0008-0000-0500-000006000000}"/>
              </a:ext>
            </a:extLst>
          </p:cNvPr>
          <p:cNvGraphicFramePr>
            <a:graphicFrameLocks/>
          </p:cNvGraphicFramePr>
          <p:nvPr>
            <p:extLst>
              <p:ext uri="{D42A27DB-BD31-4B8C-83A1-F6EECF244321}">
                <p14:modId xmlns:p14="http://schemas.microsoft.com/office/powerpoint/2010/main" val="774096231"/>
              </p:ext>
            </p:extLst>
          </p:nvPr>
        </p:nvGraphicFramePr>
        <p:xfrm>
          <a:off x="2044" y="3355794"/>
          <a:ext cx="4843145" cy="32568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a:extLst>
              <a:ext uri="{FF2B5EF4-FFF2-40B4-BE49-F238E27FC236}">
                <a16:creationId xmlns:a16="http://schemas.microsoft.com/office/drawing/2014/main" id="{00000000-0008-0000-0500-000007000000}"/>
              </a:ext>
            </a:extLst>
          </p:cNvPr>
          <p:cNvGraphicFramePr>
            <a:graphicFrameLocks/>
          </p:cNvGraphicFramePr>
          <p:nvPr>
            <p:extLst>
              <p:ext uri="{D42A27DB-BD31-4B8C-83A1-F6EECF244321}">
                <p14:modId xmlns:p14="http://schemas.microsoft.com/office/powerpoint/2010/main" val="3017939223"/>
              </p:ext>
            </p:extLst>
          </p:nvPr>
        </p:nvGraphicFramePr>
        <p:xfrm>
          <a:off x="4937242" y="3327719"/>
          <a:ext cx="4845050" cy="3276000"/>
        </p:xfrm>
        <a:graphic>
          <a:graphicData uri="http://schemas.openxmlformats.org/drawingml/2006/chart">
            <c:chart xmlns:c="http://schemas.openxmlformats.org/drawingml/2006/chart" xmlns:r="http://schemas.openxmlformats.org/officeDocument/2006/relationships" r:id="rId3"/>
          </a:graphicData>
        </a:graphic>
      </p:graphicFrame>
      <p:sp>
        <p:nvSpPr>
          <p:cNvPr id="21" name="テキスト ボックス 20">
            <a:extLst>
              <a:ext uri="{FF2B5EF4-FFF2-40B4-BE49-F238E27FC236}">
                <a16:creationId xmlns:a16="http://schemas.microsoft.com/office/drawing/2014/main" id="{A9F42D38-EAE4-490F-B2F7-2513CC19A700}"/>
              </a:ext>
            </a:extLst>
          </p:cNvPr>
          <p:cNvSpPr txBox="1"/>
          <p:nvPr/>
        </p:nvSpPr>
        <p:spPr>
          <a:xfrm>
            <a:off x="5216616" y="4735135"/>
            <a:ext cx="1152000" cy="253916"/>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地方債</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A9F42D38-EAE4-490F-B2F7-2513CC19A700}"/>
              </a:ext>
            </a:extLst>
          </p:cNvPr>
          <p:cNvSpPr txBox="1"/>
          <p:nvPr/>
        </p:nvSpPr>
        <p:spPr>
          <a:xfrm>
            <a:off x="5158769" y="6022296"/>
            <a:ext cx="1710157" cy="415498"/>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繰入金</a:t>
            </a:r>
            <a:endParaRPr kumimoji="1" lang="en-US" altLang="ja-JP" sz="1050" dirty="0" smtClean="0">
              <a:latin typeface="BIZ UDPゴシック" panose="020B0400000000000000" pitchFamily="50" charset="-128"/>
              <a:ea typeface="BIZ UDPゴシック" panose="020B0400000000000000" pitchFamily="50" charset="-128"/>
            </a:endParaRPr>
          </a:p>
          <a:p>
            <a:pPr algn="ctr"/>
            <a:r>
              <a:rPr kumimoji="1" lang="ja-JP" altLang="en-US" sz="1050" dirty="0" smtClean="0">
                <a:latin typeface="BIZ UDPゴシック" panose="020B0400000000000000" pitchFamily="50" charset="-128"/>
                <a:ea typeface="BIZ UDPゴシック" panose="020B0400000000000000" pitchFamily="50" charset="-128"/>
              </a:rPr>
              <a:t>（特定目的基金等）</a:t>
            </a:r>
            <a:endParaRPr kumimoji="1" lang="en-US" altLang="ja-JP" sz="105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755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3188934942"/>
              </p:ext>
            </p:extLst>
          </p:nvPr>
        </p:nvGraphicFramePr>
        <p:xfrm>
          <a:off x="95141" y="3547873"/>
          <a:ext cx="4846756" cy="31104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0" name="グラフ 39">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078006385"/>
              </p:ext>
            </p:extLst>
          </p:nvPr>
        </p:nvGraphicFramePr>
        <p:xfrm>
          <a:off x="4865541" y="3558126"/>
          <a:ext cx="4620986" cy="3075442"/>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817892"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傾向②</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：繰出金）</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98377" y="1020519"/>
            <a:ext cx="9587988" cy="1554272"/>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後期高齢事業は後期高齢人口と連動</a:t>
            </a:r>
            <a:r>
              <a:rPr kumimoji="1" lang="ja-JP" altLang="en-US" sz="1600" dirty="0" smtClean="0">
                <a:latin typeface="BIZ UDPゴシック" panose="020B0400000000000000" pitchFamily="50" charset="-128"/>
                <a:ea typeface="BIZ UDPゴシック" panose="020B0400000000000000" pitchFamily="50" charset="-128"/>
              </a:rPr>
              <a:t>し、増加傾向から令和１３年度以降は減少傾向に転じる</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介護</a:t>
            </a:r>
            <a:r>
              <a:rPr kumimoji="1" lang="ja-JP" altLang="en-US" sz="1600" dirty="0">
                <a:latin typeface="BIZ UDPゴシック" panose="020B0400000000000000" pitchFamily="50" charset="-128"/>
                <a:ea typeface="BIZ UDPゴシック" panose="020B0400000000000000" pitchFamily="50" charset="-128"/>
              </a:rPr>
              <a:t>保険事業</a:t>
            </a:r>
            <a:r>
              <a:rPr kumimoji="1" lang="ja-JP" altLang="en-US" sz="1600" dirty="0" smtClean="0">
                <a:latin typeface="BIZ UDPゴシック" panose="020B0400000000000000" pitchFamily="50" charset="-128"/>
                <a:ea typeface="BIZ UDPゴシック" panose="020B0400000000000000" pitchFamily="50" charset="-128"/>
              </a:rPr>
              <a:t>は府内</a:t>
            </a:r>
            <a:r>
              <a:rPr kumimoji="1" lang="ja-JP" altLang="en-US" sz="1600" dirty="0">
                <a:latin typeface="BIZ UDPゴシック" panose="020B0400000000000000" pitchFamily="50" charset="-128"/>
                <a:ea typeface="BIZ UDPゴシック" panose="020B0400000000000000" pitchFamily="50" charset="-128"/>
              </a:rPr>
              <a:t>全体の介護給付費総額の推計値</a:t>
            </a:r>
            <a:r>
              <a:rPr kumimoji="1" lang="ja-JP" altLang="en-US" sz="1600" dirty="0" smtClean="0">
                <a:latin typeface="BIZ UDPゴシック" panose="020B0400000000000000" pitchFamily="50" charset="-128"/>
                <a:ea typeface="BIZ UDPゴシック" panose="020B0400000000000000" pitchFamily="50" charset="-128"/>
              </a:rPr>
              <a:t>と連動して、増加傾向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歳未満人口と連動して減少傾向、下水道事業</a:t>
            </a:r>
            <a:r>
              <a:rPr kumimoji="1" lang="ja-JP" altLang="en-US" sz="1600" dirty="0" smtClean="0">
                <a:latin typeface="BIZ UDPゴシック" panose="020B0400000000000000" pitchFamily="50" charset="-128"/>
                <a:ea typeface="BIZ UDPゴシック" panose="020B0400000000000000" pitchFamily="50" charset="-128"/>
              </a:rPr>
              <a:t>は過去と同水準</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a:t>
            </a:r>
            <a:r>
              <a:rPr kumimoji="1" lang="ja-JP" altLang="en-US" sz="1600" dirty="0" smtClean="0">
                <a:latin typeface="BIZ UDPゴシック" panose="020B0400000000000000" pitchFamily="50" charset="-128"/>
                <a:ea typeface="BIZ UDPゴシック" panose="020B0400000000000000" pitchFamily="50" charset="-128"/>
              </a:rPr>
              <a:t>して令和１１年度まで増加し、その後は人口減少とともに減少に転じる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74117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4785"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19987" y="286739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特別会計別の繰出金の見通し</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62348" y="3287190"/>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6" name="テキスト ボックス 25"/>
          <p:cNvSpPr txBox="1"/>
          <p:nvPr/>
        </p:nvSpPr>
        <p:spPr>
          <a:xfrm>
            <a:off x="7397311" y="4318206"/>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7397311" y="4974590"/>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7397311" y="6170815"/>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5590348" y="5578009"/>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1751095" y="4107004"/>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1142410" y="4576931"/>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3734877" y="5916899"/>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9486527" y="6447078"/>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BIZ UDPゴシック" panose="020B0400000000000000" pitchFamily="50" charset="-128"/>
                <a:ea typeface="BIZ UDPゴシック" panose="020B0400000000000000" pitchFamily="50" charset="-128"/>
              </a:rPr>
              <a:t>6</a:t>
            </a:r>
          </a:p>
        </p:txBody>
      </p:sp>
      <p:sp>
        <p:nvSpPr>
          <p:cNvPr id="35" name="テキスト ボックス 34"/>
          <p:cNvSpPr txBox="1"/>
          <p:nvPr/>
        </p:nvSpPr>
        <p:spPr>
          <a:xfrm>
            <a:off x="3734877" y="4974590"/>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98719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今後の行財政運営上の主要な課題等について</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17868" y="868301"/>
            <a:ext cx="9487041" cy="5252720"/>
          </a:xfrm>
          <a:prstGeom prst="rect">
            <a:avLst/>
          </a:prstGeom>
          <a:noFill/>
        </p:spPr>
        <p:txBody>
          <a:bodyPr wrap="square" rtlCol="0">
            <a:spAutoFit/>
          </a:bodyPr>
          <a:lstStyle/>
          <a:p>
            <a:pPr lvl="0">
              <a:lnSpc>
                <a:spcPct val="150000"/>
              </a:lnSpc>
            </a:pPr>
            <a:r>
              <a:rPr kumimoji="1" lang="ja-JP" altLang="en-US"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今回の財政シミュレーションに織り込まれていない課題等</a:t>
            </a:r>
            <a: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r>
              <a:rPr kumimoji="1" lang="ja-JP" altLang="en-US" sz="1600" b="1" dirty="0" smtClean="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コロナ禍などによる今後の景気動向が各町村の税収や歳出に及ぼす影響</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老朽化が進む公共施設・インフラの更新・保全等に係る経費の増高</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令和</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smtClean="0">
                <a:latin typeface="BIZ UDPゴシック" panose="020B0400000000000000" pitchFamily="50" charset="-128"/>
                <a:ea typeface="BIZ UDPゴシック" panose="020B0400000000000000" pitchFamily="50" charset="-128"/>
              </a:rPr>
              <a:t>年度以降の扶助費の動向とそれに係る国の地方財政措置の状況</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800" dirty="0" smtClean="0">
                <a:latin typeface="BIZ UDPゴシック" panose="020B0400000000000000" pitchFamily="50" charset="-128"/>
                <a:ea typeface="BIZ UDPゴシック" panose="020B0400000000000000" pitchFamily="50" charset="-128"/>
              </a:rPr>
              <a:t/>
            </a:r>
            <a:br>
              <a:rPr kumimoji="1" lang="en-US" altLang="ja-JP" sz="8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a:t>
            </a:r>
            <a:endParaRPr kumimoji="1" lang="en-US" altLang="ja-JP" sz="800" dirty="0" smtClean="0">
              <a:latin typeface="BIZ UDPゴシック" panose="020B0400000000000000" pitchFamily="50" charset="-128"/>
              <a:ea typeface="BIZ UDPゴシック" panose="020B0400000000000000" pitchFamily="50" charset="-128"/>
            </a:endParaRPr>
          </a:p>
          <a:p>
            <a:pPr lvl="0">
              <a:lnSpc>
                <a:spcPts val="2500"/>
              </a:lnSpc>
            </a:pPr>
            <a:r>
              <a:rPr kumimoji="1" lang="ja-JP" altLang="en-US" sz="1600" dirty="0" smtClean="0">
                <a:latin typeface="BIZ UDPゴシック" panose="020B0400000000000000" pitchFamily="50" charset="-128"/>
                <a:ea typeface="BIZ UDPゴシック" panose="020B0400000000000000" pitchFamily="50" charset="-128"/>
              </a:rPr>
              <a:t>　① </a:t>
            </a:r>
            <a:r>
              <a:rPr kumimoji="1" lang="ja-JP" altLang="en-US" sz="1600" b="1" u="sng" dirty="0" smtClean="0">
                <a:solidFill>
                  <a:srgbClr val="ED7D31"/>
                </a:solidFill>
                <a:latin typeface="BIZ UDPゴシック" panose="020B0400000000000000" pitchFamily="50" charset="-128"/>
                <a:ea typeface="BIZ UDPゴシック" panose="020B0400000000000000" pitchFamily="50" charset="-128"/>
              </a:rPr>
              <a:t>下水道</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事業への基準外繰出金</a:t>
            </a:r>
            <a:r>
              <a:rPr kumimoji="1" lang="ja-JP" altLang="en-US" sz="1100" b="1" u="sng" dirty="0">
                <a:solidFill>
                  <a:srgbClr val="ED7D31"/>
                </a:solidFill>
                <a:latin typeface="BIZ UDPゴシック" panose="020B0400000000000000" pitchFamily="50" charset="-128"/>
                <a:ea typeface="BIZ UDPゴシック" panose="020B0400000000000000" pitchFamily="50" charset="-128"/>
              </a:rPr>
              <a:t>（令和２年度決算ベース</a:t>
            </a:r>
            <a:r>
              <a:rPr kumimoji="1" lang="ja-JP" altLang="en-US" sz="1100" b="1" u="sng" dirty="0" smtClean="0">
                <a:solidFill>
                  <a:srgbClr val="ED7D31"/>
                </a:solidFill>
                <a:latin typeface="BIZ UDPゴシック" panose="020B0400000000000000" pitchFamily="50" charset="-128"/>
                <a:ea typeface="BIZ UDPゴシック" panose="020B0400000000000000" pitchFamily="50" charset="-128"/>
              </a:rPr>
              <a:t>で９０百万円</a:t>
            </a:r>
            <a:r>
              <a:rPr kumimoji="1" lang="ja-JP" altLang="en-US" sz="1100" b="1" u="sng" dirty="0">
                <a:solidFill>
                  <a:srgbClr val="ED7D31"/>
                </a:solidFill>
                <a:latin typeface="BIZ UDPゴシック" panose="020B0400000000000000" pitchFamily="50" charset="-128"/>
                <a:ea typeface="BIZ UDPゴシック" panose="020B0400000000000000" pitchFamily="50" charset="-128"/>
              </a:rPr>
              <a:t>）</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の解消</a:t>
            </a:r>
            <a:r>
              <a:rPr kumimoji="1" lang="ja-JP" altLang="en-US" sz="1600" dirty="0">
                <a:solidFill>
                  <a:prstClr val="black"/>
                </a:solidFill>
                <a:latin typeface="BIZ UDPゴシック" panose="020B0400000000000000" pitchFamily="50" charset="-128"/>
                <a:ea typeface="BIZ UDPゴシック" panose="020B0400000000000000" pitchFamily="50" charset="-128"/>
              </a:rPr>
              <a:t>を図るため、</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lvl="0">
              <a:lnSpc>
                <a:spcPts val="2500"/>
              </a:lnSpc>
            </a:pPr>
            <a:r>
              <a:rPr kumimoji="1" lang="ja-JP" altLang="en-US" sz="1600" dirty="0">
                <a:solidFill>
                  <a:prstClr val="black"/>
                </a:solidFill>
                <a:latin typeface="BIZ UDPゴシック" panose="020B0400000000000000" pitchFamily="50" charset="-128"/>
                <a:ea typeface="BIZ UDPゴシック" panose="020B0400000000000000" pitchFamily="50" charset="-128"/>
              </a:rPr>
              <a:t>　　　下水道維持管理費の削減など事業の見直しが課題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② </a:t>
            </a:r>
            <a:r>
              <a:rPr kumimoji="1" lang="ja-JP" altLang="en-US" sz="1600" b="1" u="sng" dirty="0" smtClean="0">
                <a:solidFill>
                  <a:srgbClr val="ED7D31"/>
                </a:solidFill>
                <a:latin typeface="BIZ UDPゴシック" panose="020B0400000000000000" pitchFamily="50" charset="-128"/>
                <a:ea typeface="BIZ UDPゴシック" panose="020B0400000000000000" pitchFamily="50" charset="-128"/>
              </a:rPr>
              <a:t>金剛山</a:t>
            </a:r>
            <a:r>
              <a:rPr kumimoji="1" lang="ja-JP" altLang="en-US" sz="1600" b="1" u="sng" dirty="0">
                <a:solidFill>
                  <a:srgbClr val="ED7D31"/>
                </a:solidFill>
                <a:latin typeface="BIZ UDPゴシック" panose="020B0400000000000000" pitchFamily="50" charset="-128"/>
                <a:ea typeface="BIZ UDPゴシック" panose="020B0400000000000000" pitchFamily="50" charset="-128"/>
              </a:rPr>
              <a:t>ロープウェイ及び香楠荘の村営事業廃止</a:t>
            </a:r>
            <a:r>
              <a:rPr kumimoji="1" lang="ja-JP" altLang="en-US" sz="1600" dirty="0">
                <a:solidFill>
                  <a:prstClr val="black"/>
                </a:solidFill>
                <a:latin typeface="BIZ UDPゴシック" panose="020B0400000000000000" pitchFamily="50" charset="-128"/>
                <a:ea typeface="BIZ UDPゴシック" panose="020B0400000000000000" pitchFamily="50" charset="-128"/>
              </a:rPr>
              <a:t>に伴う</a:t>
            </a:r>
            <a:r>
              <a:rPr kumimoji="1" lang="ja-JP" altLang="en-US" sz="1600" dirty="0" smtClean="0">
                <a:solidFill>
                  <a:prstClr val="black"/>
                </a:solidFill>
                <a:latin typeface="BIZ UDPゴシック" panose="020B0400000000000000" pitchFamily="50" charset="-128"/>
                <a:ea typeface="BIZ UDPゴシック" panose="020B0400000000000000" pitchFamily="50" charset="-128"/>
              </a:rPr>
              <a:t>処理</a:t>
            </a:r>
            <a:endParaRPr kumimoji="1" lang="en-US" altLang="ja-JP" sz="1600" dirty="0" smtClean="0">
              <a:solidFill>
                <a:prstClr val="black"/>
              </a:solidFill>
              <a:latin typeface="BIZ UDPゴシック" panose="020B0400000000000000" pitchFamily="50" charset="-128"/>
              <a:ea typeface="BIZ UDPゴシック" panose="020B0400000000000000" pitchFamily="50" charset="-128"/>
            </a:endParaRPr>
          </a:p>
          <a:p>
            <a:pPr>
              <a:lnSpc>
                <a:spcPts val="2200"/>
              </a:lnSpc>
            </a:pP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200"/>
              </a:lnSpc>
            </a:pP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6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その他</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 </a:t>
            </a:r>
            <a:r>
              <a:rPr kumimoji="1" lang="ja-JP" altLang="en-US" sz="1600" dirty="0" smtClean="0">
                <a:latin typeface="BIZ UDPゴシック" panose="020B0400000000000000" pitchFamily="50" charset="-128"/>
                <a:ea typeface="BIZ UDPゴシック" panose="020B0400000000000000" pitchFamily="50" charset="-128"/>
              </a:rPr>
              <a:t>推計のベースとなる</a:t>
            </a:r>
            <a:r>
              <a:rPr kumimoji="1" lang="en-US" altLang="ja-JP" sz="1600" dirty="0" smtClean="0">
                <a:latin typeface="BIZ UDPゴシック" panose="020B0400000000000000" pitchFamily="50" charset="-128"/>
                <a:ea typeface="BIZ UDPゴシック" panose="020B0400000000000000" pitchFamily="50" charset="-128"/>
              </a:rPr>
              <a:t>R2</a:t>
            </a:r>
            <a:r>
              <a:rPr kumimoji="1" lang="ja-JP" altLang="en-US" sz="1600" dirty="0" smtClean="0">
                <a:latin typeface="BIZ UDPゴシック" panose="020B0400000000000000" pitchFamily="50" charset="-128"/>
                <a:ea typeface="BIZ UDPゴシック" panose="020B0400000000000000" pitchFamily="50" charset="-128"/>
              </a:rPr>
              <a:t>年度決算について、新型コロナウイルス感染症の影響等を受け、</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国庫支出金・地方交付税の増加などにより、実質単年度収支が大きく改善したことから、</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前年度推計から改善。これにより、昨年度の推計に比べ、財政調整基金の枯渇時期が後倒しとなった</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smtClean="0">
                <a:latin typeface="BIZ UDPゴシック" panose="020B0400000000000000" pitchFamily="50" charset="-128"/>
                <a:ea typeface="BIZ UDPゴシック" panose="020B0400000000000000" pitchFamily="50" charset="-128"/>
              </a:rPr>
              <a:t>が</a:t>
            </a:r>
            <a:r>
              <a:rPr kumimoji="1" lang="ja-JP" altLang="en-US" sz="1600">
                <a:latin typeface="BIZ UDPゴシック" panose="020B0400000000000000" pitchFamily="50" charset="-128"/>
                <a:ea typeface="BIZ UDPゴシック" panose="020B0400000000000000" pitchFamily="50" charset="-128"/>
              </a:rPr>
              <a:t>、国の依存財源によるところが大きいことから、Ｒ</a:t>
            </a:r>
            <a:r>
              <a:rPr kumimoji="1" lang="ja-JP" altLang="en-US" sz="1600" dirty="0" smtClean="0">
                <a:latin typeface="BIZ UDPゴシック" panose="020B0400000000000000" pitchFamily="50" charset="-128"/>
                <a:ea typeface="BIZ UDPゴシック" panose="020B0400000000000000" pitchFamily="50" charset="-128"/>
              </a:rPr>
              <a:t>３年度以降の決算について留意が必要。</a:t>
            </a:r>
            <a:r>
              <a:rPr kumimoji="1" lang="en-US" altLang="ja-JP" sz="1600" dirty="0" smtClean="0">
                <a:latin typeface="BIZ UDPゴシック" panose="020B0400000000000000" pitchFamily="50" charset="-128"/>
                <a:ea typeface="BIZ UDPゴシック" panose="020B0400000000000000" pitchFamily="50" charset="-128"/>
              </a:rPr>
              <a:t>     </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786246"/>
            <a:ext cx="9487041" cy="5498644"/>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CBA8F82-7745-45BA-996E-8BA002DE59B9}"/>
              </a:ext>
            </a:extLst>
          </p:cNvPr>
          <p:cNvSpPr/>
          <p:nvPr/>
        </p:nvSpPr>
        <p:spPr>
          <a:xfrm>
            <a:off x="415834" y="1323467"/>
            <a:ext cx="9074330" cy="1123642"/>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559040" y="1524986"/>
            <a:ext cx="1546872" cy="72060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全団体に共通</a:t>
            </a:r>
          </a:p>
        </p:txBody>
      </p:sp>
      <p:sp>
        <p:nvSpPr>
          <p:cNvPr id="10" name="正方形/長方形 9"/>
          <p:cNvSpPr/>
          <p:nvPr/>
        </p:nvSpPr>
        <p:spPr>
          <a:xfrm>
            <a:off x="9546601" y="6485020"/>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62320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８</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2"/>
          <a:stretch>
            <a:fillRect/>
          </a:stretch>
        </p:blipFill>
        <p:spPr>
          <a:xfrm>
            <a:off x="427961" y="775241"/>
            <a:ext cx="9050077" cy="5849043"/>
          </a:xfrm>
          <a:prstGeom prst="rect">
            <a:avLst/>
          </a:prstGeom>
        </p:spPr>
      </p:pic>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18704</TotalTime>
  <Words>1794</Words>
  <Application>Microsoft Office PowerPoint</Application>
  <PresentationFormat>A4 210 x 297 mm</PresentationFormat>
  <Paragraphs>178</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游ゴシック</vt:lpstr>
      <vt:lpstr>游ゴシック Light</vt:lpstr>
      <vt:lpstr>Arial</vt:lpstr>
      <vt:lpstr>Calibri</vt:lpstr>
      <vt:lpstr>Calibri Light</vt:lpstr>
      <vt:lpstr>Wingdings</vt:lpstr>
      <vt:lpstr>Office テーマ</vt:lpstr>
      <vt:lpstr>千早赤阪村中長期財政シミュレーション（R３年度推計）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千早赤阪村,大阪府</dc:creator>
  <cp:lastModifiedBy>中村　奈緒</cp:lastModifiedBy>
  <cp:revision>673</cp:revision>
  <cp:lastPrinted>2022-02-22T05:12:43Z</cp:lastPrinted>
  <dcterms:created xsi:type="dcterms:W3CDTF">2020-12-07T04:45:01Z</dcterms:created>
  <dcterms:modified xsi:type="dcterms:W3CDTF">2023-05-12T05:21:56Z</dcterms:modified>
</cp:coreProperties>
</file>