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80" r:id="rId2"/>
    <p:sldId id="269" r:id="rId3"/>
    <p:sldId id="259" r:id="rId4"/>
    <p:sldId id="264" r:id="rId5"/>
    <p:sldId id="279" r:id="rId6"/>
    <p:sldId id="272" r:id="rId7"/>
    <p:sldId id="276" r:id="rId8"/>
    <p:sldId id="277"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6_&#30000;&#23611;&#30010;\&#30000;&#23611;&#3001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6_&#30000;&#23611;&#30010;\&#30000;&#23611;&#3001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6_&#30000;&#23611;&#30010;\&#12510;&#12473;&#12479;&#12540;&#12487;&#12540;&#12479;\&#65328;&#65332;&#12471;&#12511;&#12517;&#12524;&#12540;&#12471;&#12519;&#12531;&#65288;&#31246;&#25919;&#65319;&#65289;021214&#20462;&#27491;&#65288;&#27861;&#20154;&#20303;&#27665;&#31246;&#20462;&#27491;&#65289;%20.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6_&#30000;&#23611;&#30010;\&#12510;&#12473;&#12479;&#12540;&#12487;&#12540;&#12479;\&#65328;&#65332;&#12471;&#12511;&#12517;&#12524;&#12540;&#12471;&#12519;&#12531;&#65288;&#31246;&#25919;&#65319;&#65289;021214&#20462;&#27491;&#65288;&#27861;&#20154;&#20303;&#27665;&#31246;&#20462;&#27491;&#65289;%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6_&#30000;&#23611;&#30010;\&#30000;&#23611;&#3001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6_&#30000;&#23611;&#30010;\&#30000;&#23611;&#30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(歳入歳出)'!$C$3</c:f>
              <c:strCache>
                <c:ptCount val="1"/>
                <c:pt idx="0">
                  <c:v>歳入</c:v>
                </c:pt>
              </c:strCache>
            </c:strRef>
          </c:tx>
          <c:spPr>
            <a:ln w="28575" cap="rnd">
              <a:solidFill>
                <a:schemeClr val="accent1"/>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(歳入歳出)'!$E$3:$S$3</c:f>
              <c:numCache>
                <c:formatCode>#,##0;"▲ "#,##0</c:formatCode>
                <c:ptCount val="15"/>
                <c:pt idx="0">
                  <c:v>5836</c:v>
                </c:pt>
                <c:pt idx="1">
                  <c:v>6907</c:v>
                </c:pt>
                <c:pt idx="2">
                  <c:v>6743</c:v>
                </c:pt>
                <c:pt idx="3">
                  <c:v>6856</c:v>
                </c:pt>
                <c:pt idx="4">
                  <c:v>6796</c:v>
                </c:pt>
                <c:pt idx="5">
                  <c:v>6691</c:v>
                </c:pt>
                <c:pt idx="6">
                  <c:v>6680</c:v>
                </c:pt>
                <c:pt idx="7">
                  <c:v>6718</c:v>
                </c:pt>
                <c:pt idx="8">
                  <c:v>6599</c:v>
                </c:pt>
                <c:pt idx="9">
                  <c:v>6634</c:v>
                </c:pt>
                <c:pt idx="10">
                  <c:v>6527</c:v>
                </c:pt>
                <c:pt idx="11">
                  <c:v>6554</c:v>
                </c:pt>
                <c:pt idx="12">
                  <c:v>6506</c:v>
                </c:pt>
                <c:pt idx="13">
                  <c:v>6453</c:v>
                </c:pt>
                <c:pt idx="14">
                  <c:v>6382</c:v>
                </c:pt>
              </c:numCache>
            </c:numRef>
          </c:val>
          <c:smooth val="0"/>
          <c:extLst>
            <c:ext xmlns:c16="http://schemas.microsoft.com/office/drawing/2014/chart" uri="{C3380CC4-5D6E-409C-BE32-E72D297353CC}">
              <c16:uniqueId val="{00000000-4AAF-47DC-8D82-49FF5CBB376C}"/>
            </c:ext>
          </c:extLst>
        </c:ser>
        <c:ser>
          <c:idx val="1"/>
          <c:order val="1"/>
          <c:tx>
            <c:strRef>
              <c:f>'グラフ (歳入歳出)'!$C$4</c:f>
              <c:strCache>
                <c:ptCount val="1"/>
                <c:pt idx="0">
                  <c:v>歳出</c:v>
                </c:pt>
              </c:strCache>
            </c:strRef>
          </c:tx>
          <c:spPr>
            <a:ln w="28575" cap="rnd">
              <a:solidFill>
                <a:schemeClr val="accent2"/>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(歳入歳出)'!$E$4:$S$4</c:f>
              <c:numCache>
                <c:formatCode>#,##0;"▲ "#,##0</c:formatCode>
                <c:ptCount val="15"/>
                <c:pt idx="0">
                  <c:v>4735</c:v>
                </c:pt>
                <c:pt idx="1">
                  <c:v>5681</c:v>
                </c:pt>
                <c:pt idx="2">
                  <c:v>5408</c:v>
                </c:pt>
                <c:pt idx="3">
                  <c:v>5583</c:v>
                </c:pt>
                <c:pt idx="4">
                  <c:v>5464</c:v>
                </c:pt>
                <c:pt idx="5">
                  <c:v>5372</c:v>
                </c:pt>
                <c:pt idx="6">
                  <c:v>5321</c:v>
                </c:pt>
                <c:pt idx="7">
                  <c:v>5478</c:v>
                </c:pt>
                <c:pt idx="8">
                  <c:v>5323</c:v>
                </c:pt>
                <c:pt idx="9">
                  <c:v>5464</c:v>
                </c:pt>
                <c:pt idx="10">
                  <c:v>5327</c:v>
                </c:pt>
                <c:pt idx="11">
                  <c:v>5399</c:v>
                </c:pt>
                <c:pt idx="12">
                  <c:v>5399</c:v>
                </c:pt>
                <c:pt idx="13">
                  <c:v>5414</c:v>
                </c:pt>
                <c:pt idx="14">
                  <c:v>5387</c:v>
                </c:pt>
              </c:numCache>
            </c:numRef>
          </c:val>
          <c:smooth val="0"/>
          <c:extLst>
            <c:ext xmlns:c16="http://schemas.microsoft.com/office/drawing/2014/chart" uri="{C3380CC4-5D6E-409C-BE32-E72D297353CC}">
              <c16:uniqueId val="{00000001-4AAF-47DC-8D82-49FF5CBB376C}"/>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7500"/>
          <c:min val="450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188405797101442E-2"/>
          <c:y val="0.17635512952185325"/>
          <c:w val="0.88024154589371983"/>
          <c:h val="0.77533569173418537"/>
        </c:manualLayout>
      </c:layout>
      <c:barChart>
        <c:barDir val="col"/>
        <c:grouping val="clustered"/>
        <c:varyColors val="0"/>
        <c:ser>
          <c:idx val="0"/>
          <c:order val="0"/>
          <c:tx>
            <c:strRef>
              <c:f>'グラフ（収支）'!$C$3</c:f>
              <c:strCache>
                <c:ptCount val="1"/>
                <c:pt idx="0">
                  <c:v>財政収支</c:v>
                </c:pt>
              </c:strCache>
            </c:strRef>
          </c:tx>
          <c:spPr>
            <a:solidFill>
              <a:schemeClr val="accent1"/>
            </a:solidFill>
            <a:ln>
              <a:noFill/>
            </a:ln>
            <a:effectLst/>
          </c:spPr>
          <c:invertIfNegative val="0"/>
          <c:dLbls>
            <c:dLbl>
              <c:idx val="1"/>
              <c:layout>
                <c:manualLayout>
                  <c:x val="2.1317583194824175E-17"/>
                  <c:y val="-3.873716831299632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3C-4B66-98D5-AD714EB01C2A}"/>
                </c:ext>
              </c:extLst>
            </c:dLbl>
            <c:dLbl>
              <c:idx val="2"/>
              <c:layout>
                <c:manualLayout>
                  <c:x val="0"/>
                  <c:y val="-9.920680310080356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3C-4B66-98D5-AD714EB01C2A}"/>
                </c:ext>
              </c:extLst>
            </c:dLbl>
            <c:dLbl>
              <c:idx val="3"/>
              <c:layout>
                <c:manualLayout>
                  <c:x val="-2.156442901234568E-3"/>
                  <c:y val="-9.164848002366932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3C-4B66-98D5-AD714EB01C2A}"/>
                </c:ext>
              </c:extLst>
            </c:dLbl>
            <c:dLbl>
              <c:idx val="4"/>
              <c:layout>
                <c:manualLayout>
                  <c:x val="-4.8996913580246918E-3"/>
                  <c:y val="-4.251632985156344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33C-4B66-98D5-AD714EB01C2A}"/>
                </c:ext>
              </c:extLst>
            </c:dLbl>
            <c:dLbl>
              <c:idx val="5"/>
              <c:layout>
                <c:manualLayout>
                  <c:x val="-7.4288591832998045E-3"/>
                  <c:y val="-6.04696347878072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3C-4B66-98D5-AD714EB01C2A}"/>
                </c:ext>
              </c:extLst>
            </c:dLbl>
            <c:dLbl>
              <c:idx val="7"/>
              <c:layout>
                <c:manualLayout>
                  <c:x val="-5.4629188793261308E-3"/>
                  <c:y val="-2.31568962072637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33C-4B66-98D5-AD714EB01C2A}"/>
                </c:ext>
              </c:extLst>
            </c:dLbl>
            <c:dLbl>
              <c:idx val="9"/>
              <c:layout>
                <c:manualLayout>
                  <c:x val="-3.369116512345679E-3"/>
                  <c:y val="1.1290664494945033E-2"/>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1483757553561616"/>
                      <c:h val="7.3781189902104763E-2"/>
                    </c:manualLayout>
                  </c15:layout>
                </c:ext>
                <c:ext xmlns:c16="http://schemas.microsoft.com/office/drawing/2014/chart" uri="{C3380CC4-5D6E-409C-BE32-E72D297353CC}">
                  <c16:uniqueId val="{00000006-E33C-4B66-98D5-AD714EB01C2A}"/>
                </c:ext>
              </c:extLst>
            </c:dLbl>
            <c:dLbl>
              <c:idx val="12"/>
              <c:layout>
                <c:manualLayout>
                  <c:x val="9.3023255813953487E-3"/>
                  <c:y val="-1.9367974122351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33C-4B66-98D5-AD714EB01C2A}"/>
                </c:ext>
              </c:extLst>
            </c:dLbl>
            <c:dLbl>
              <c:idx val="13"/>
              <c:layout>
                <c:manualLayout>
                  <c:x val="0"/>
                  <c:y val="1.79502547655104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33C-4B66-98D5-AD714EB01C2A}"/>
                </c:ext>
              </c:extLst>
            </c:dLbl>
            <c:dLbl>
              <c:idx val="14"/>
              <c:layout>
                <c:manualLayout>
                  <c:x val="2.9469521604938271E-3"/>
                  <c:y val="-3.87341181422630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33C-4B66-98D5-AD714EB01C2A}"/>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'グラフ（収支）'!$E$2:$S$2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'グラフ（収支）'!$E$3:$S$3</c:f>
              <c:numCache>
                <c:formatCode>#,##0;"▲ "#,##0</c:formatCode>
                <c:ptCount val="15"/>
                <c:pt idx="0">
                  <c:v>1101</c:v>
                </c:pt>
                <c:pt idx="1">
                  <c:v>1226</c:v>
                </c:pt>
                <c:pt idx="2">
                  <c:v>1335</c:v>
                </c:pt>
                <c:pt idx="3">
                  <c:v>1273</c:v>
                </c:pt>
                <c:pt idx="4">
                  <c:v>1332</c:v>
                </c:pt>
                <c:pt idx="5">
                  <c:v>1319</c:v>
                </c:pt>
                <c:pt idx="6">
                  <c:v>1359</c:v>
                </c:pt>
                <c:pt idx="7">
                  <c:v>1240</c:v>
                </c:pt>
                <c:pt idx="8">
                  <c:v>1276</c:v>
                </c:pt>
                <c:pt idx="9">
                  <c:v>1170</c:v>
                </c:pt>
                <c:pt idx="10">
                  <c:v>1200</c:v>
                </c:pt>
                <c:pt idx="11">
                  <c:v>1155</c:v>
                </c:pt>
                <c:pt idx="12">
                  <c:v>1107</c:v>
                </c:pt>
                <c:pt idx="13">
                  <c:v>1039</c:v>
                </c:pt>
                <c:pt idx="14">
                  <c:v>995</c:v>
                </c:pt>
              </c:numCache>
            </c:numRef>
          </c:val>
          <c:extLst>
            <c:ext xmlns:c16="http://schemas.microsoft.com/office/drawing/2014/chart" uri="{C3380CC4-5D6E-409C-BE32-E72D297353CC}">
              <c16:uniqueId val="{0000000A-E33C-4B66-98D5-AD714EB01C2A}"/>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1600"/>
          <c:min val="0"/>
        </c:scaling>
        <c:delete val="0"/>
        <c:axPos val="l"/>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valAx>
      <c:spPr>
        <a:noFill/>
        <a:ln>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'ひな形 (田尻)'!$B$15</c:f>
              <c:strCache>
                <c:ptCount val="1"/>
                <c:pt idx="0">
                  <c:v>年少人口</c:v>
                </c:pt>
              </c:strCache>
            </c:strRef>
          </c:tx>
          <c:spPr>
            <a:ln w="31750" cap="rnd">
              <a:solidFill>
                <a:schemeClr val="accent1"/>
              </a:solidFill>
              <a:round/>
            </a:ln>
            <a:effectLst/>
          </c:spPr>
          <c:marker>
            <c:symbol val="none"/>
          </c:marker>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(田尻)'!$C$15:$Q$15</c:f>
              <c:numCache>
                <c:formatCode>#,##0_);[Red]\(#,##0\)</c:formatCode>
                <c:ptCount val="15"/>
                <c:pt idx="0">
                  <c:v>1099</c:v>
                </c:pt>
                <c:pt idx="1">
                  <c:v>1072</c:v>
                </c:pt>
                <c:pt idx="2">
                  <c:v>1046</c:v>
                </c:pt>
                <c:pt idx="3">
                  <c:v>1019</c:v>
                </c:pt>
                <c:pt idx="4">
                  <c:v>993</c:v>
                </c:pt>
                <c:pt idx="5">
                  <c:v>966</c:v>
                </c:pt>
                <c:pt idx="6">
                  <c:v>956</c:v>
                </c:pt>
                <c:pt idx="7">
                  <c:v>946</c:v>
                </c:pt>
                <c:pt idx="8">
                  <c:v>936</c:v>
                </c:pt>
                <c:pt idx="9">
                  <c:v>926</c:v>
                </c:pt>
                <c:pt idx="10">
                  <c:v>916</c:v>
                </c:pt>
                <c:pt idx="11">
                  <c:v>905</c:v>
                </c:pt>
                <c:pt idx="12">
                  <c:v>895</c:v>
                </c:pt>
                <c:pt idx="13">
                  <c:v>884</c:v>
                </c:pt>
                <c:pt idx="14">
                  <c:v>874</c:v>
                </c:pt>
              </c:numCache>
            </c:numRef>
          </c:val>
          <c:smooth val="0"/>
          <c:extLst>
            <c:ext xmlns:c16="http://schemas.microsoft.com/office/drawing/2014/chart" uri="{C3380CC4-5D6E-409C-BE32-E72D297353CC}">
              <c16:uniqueId val="{00000000-12CB-4DE1-AEC1-7C326D2AC1BE}"/>
            </c:ext>
          </c:extLst>
        </c:ser>
        <c:ser>
          <c:idx val="1"/>
          <c:order val="1"/>
          <c:tx>
            <c:strRef>
              <c:f>'ひな形 (田尻)'!$B$16</c:f>
              <c:strCache>
                <c:ptCount val="1"/>
                <c:pt idx="0">
                  <c:v>生産年齢人口</c:v>
                </c:pt>
              </c:strCache>
            </c:strRef>
          </c:tx>
          <c:spPr>
            <a:ln w="31750" cap="rnd">
              <a:solidFill>
                <a:schemeClr val="accent2"/>
              </a:solidFill>
              <a:round/>
            </a:ln>
            <a:effectLst/>
          </c:spPr>
          <c:marker>
            <c:symbol val="none"/>
          </c:marker>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(田尻)'!$C$16:$Q$16</c:f>
              <c:numCache>
                <c:formatCode>#,##0_);[Red]\(#,##0\)</c:formatCode>
                <c:ptCount val="15"/>
                <c:pt idx="0">
                  <c:v>5445</c:v>
                </c:pt>
                <c:pt idx="1">
                  <c:v>5457</c:v>
                </c:pt>
                <c:pt idx="2">
                  <c:v>5468</c:v>
                </c:pt>
                <c:pt idx="3">
                  <c:v>5480</c:v>
                </c:pt>
                <c:pt idx="4">
                  <c:v>5491</c:v>
                </c:pt>
                <c:pt idx="5">
                  <c:v>5503</c:v>
                </c:pt>
                <c:pt idx="6">
                  <c:v>5467</c:v>
                </c:pt>
                <c:pt idx="7">
                  <c:v>5432</c:v>
                </c:pt>
                <c:pt idx="8">
                  <c:v>5396</c:v>
                </c:pt>
                <c:pt idx="9">
                  <c:v>5361</c:v>
                </c:pt>
                <c:pt idx="10">
                  <c:v>5325</c:v>
                </c:pt>
                <c:pt idx="11">
                  <c:v>5271</c:v>
                </c:pt>
                <c:pt idx="12">
                  <c:v>5217</c:v>
                </c:pt>
                <c:pt idx="13">
                  <c:v>5162</c:v>
                </c:pt>
                <c:pt idx="14">
                  <c:v>5108</c:v>
                </c:pt>
              </c:numCache>
            </c:numRef>
          </c:val>
          <c:smooth val="0"/>
          <c:extLst>
            <c:ext xmlns:c16="http://schemas.microsoft.com/office/drawing/2014/chart" uri="{C3380CC4-5D6E-409C-BE32-E72D297353CC}">
              <c16:uniqueId val="{00000001-12CB-4DE1-AEC1-7C326D2AC1BE}"/>
            </c:ext>
          </c:extLst>
        </c:ser>
        <c:ser>
          <c:idx val="2"/>
          <c:order val="2"/>
          <c:tx>
            <c:strRef>
              <c:f>'ひな形 (田尻)'!$B$17</c:f>
              <c:strCache>
                <c:ptCount val="1"/>
                <c:pt idx="0">
                  <c:v>前期高齢者人口</c:v>
                </c:pt>
              </c:strCache>
            </c:strRef>
          </c:tx>
          <c:spPr>
            <a:ln w="31750" cap="rnd">
              <a:solidFill>
                <a:schemeClr val="accent3"/>
              </a:solidFill>
              <a:round/>
            </a:ln>
            <a:effectLst/>
          </c:spPr>
          <c:marker>
            <c:symbol val="none"/>
          </c:marker>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(田尻)'!$C$17:$Q$17</c:f>
              <c:numCache>
                <c:formatCode>#,##0_);[Red]\(#,##0\)</c:formatCode>
                <c:ptCount val="15"/>
                <c:pt idx="0">
                  <c:v>880</c:v>
                </c:pt>
                <c:pt idx="1">
                  <c:v>849</c:v>
                </c:pt>
                <c:pt idx="2">
                  <c:v>819</c:v>
                </c:pt>
                <c:pt idx="3">
                  <c:v>788</c:v>
                </c:pt>
                <c:pt idx="4">
                  <c:v>758</c:v>
                </c:pt>
                <c:pt idx="5">
                  <c:v>727</c:v>
                </c:pt>
                <c:pt idx="6">
                  <c:v>727</c:v>
                </c:pt>
                <c:pt idx="7">
                  <c:v>728</c:v>
                </c:pt>
                <c:pt idx="8">
                  <c:v>728</c:v>
                </c:pt>
                <c:pt idx="9">
                  <c:v>729</c:v>
                </c:pt>
                <c:pt idx="10">
                  <c:v>729</c:v>
                </c:pt>
                <c:pt idx="11">
                  <c:v>753</c:v>
                </c:pt>
                <c:pt idx="12">
                  <c:v>777</c:v>
                </c:pt>
                <c:pt idx="13">
                  <c:v>802</c:v>
                </c:pt>
                <c:pt idx="14">
                  <c:v>826</c:v>
                </c:pt>
              </c:numCache>
            </c:numRef>
          </c:val>
          <c:smooth val="0"/>
          <c:extLst>
            <c:ext xmlns:c16="http://schemas.microsoft.com/office/drawing/2014/chart" uri="{C3380CC4-5D6E-409C-BE32-E72D297353CC}">
              <c16:uniqueId val="{00000002-12CB-4DE1-AEC1-7C326D2AC1BE}"/>
            </c:ext>
          </c:extLst>
        </c:ser>
        <c:ser>
          <c:idx val="3"/>
          <c:order val="3"/>
          <c:tx>
            <c:strRef>
              <c:f>'ひな形 (田尻)'!$B$18</c:f>
              <c:strCache>
                <c:ptCount val="1"/>
                <c:pt idx="0">
                  <c:v>後期高齢者人口</c:v>
                </c:pt>
              </c:strCache>
            </c:strRef>
          </c:tx>
          <c:spPr>
            <a:ln w="31750" cap="rnd">
              <a:solidFill>
                <a:schemeClr val="accent4"/>
              </a:solidFill>
              <a:round/>
            </a:ln>
            <a:effectLst/>
          </c:spPr>
          <c:marker>
            <c:symbol val="none"/>
          </c:marker>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(田尻)'!$C$18:$Q$18</c:f>
              <c:numCache>
                <c:formatCode>#,##0_);[Red]\(#,##0\)</c:formatCode>
                <c:ptCount val="15"/>
                <c:pt idx="0">
                  <c:v>1103</c:v>
                </c:pt>
                <c:pt idx="1">
                  <c:v>1126</c:v>
                </c:pt>
                <c:pt idx="2">
                  <c:v>1148</c:v>
                </c:pt>
                <c:pt idx="3">
                  <c:v>1171</c:v>
                </c:pt>
                <c:pt idx="4">
                  <c:v>1193</c:v>
                </c:pt>
                <c:pt idx="5">
                  <c:v>1216</c:v>
                </c:pt>
                <c:pt idx="6">
                  <c:v>1213</c:v>
                </c:pt>
                <c:pt idx="7">
                  <c:v>1210</c:v>
                </c:pt>
                <c:pt idx="8">
                  <c:v>1207</c:v>
                </c:pt>
                <c:pt idx="9">
                  <c:v>1204</c:v>
                </c:pt>
                <c:pt idx="10">
                  <c:v>1201</c:v>
                </c:pt>
                <c:pt idx="11">
                  <c:v>1189</c:v>
                </c:pt>
                <c:pt idx="12">
                  <c:v>1177</c:v>
                </c:pt>
                <c:pt idx="13">
                  <c:v>1165</c:v>
                </c:pt>
                <c:pt idx="14">
                  <c:v>1153</c:v>
                </c:pt>
              </c:numCache>
            </c:numRef>
          </c:val>
          <c:smooth val="0"/>
          <c:extLst>
            <c:ext xmlns:c16="http://schemas.microsoft.com/office/drawing/2014/chart" uri="{C3380CC4-5D6E-409C-BE32-E72D297353CC}">
              <c16:uniqueId val="{00000003-12CB-4DE1-AEC1-7C326D2AC1BE}"/>
            </c:ext>
          </c:extLst>
        </c:ser>
        <c:dLbls>
          <c:dLblPos val="ctr"/>
          <c:showLegendKey val="0"/>
          <c:showVal val="1"/>
          <c:showCatName val="0"/>
          <c:showSerName val="0"/>
          <c:showPercent val="0"/>
          <c:showBubbleSize val="0"/>
        </c:dLbls>
        <c:smooth val="0"/>
        <c:axId val="1361516911"/>
        <c:axId val="1398265183"/>
      </c:lineChart>
      <c:catAx>
        <c:axId val="136151691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98265183"/>
        <c:crosses val="autoZero"/>
        <c:auto val="1"/>
        <c:lblAlgn val="ctr"/>
        <c:lblOffset val="100"/>
        <c:noMultiLvlLbl val="0"/>
      </c:catAx>
      <c:valAx>
        <c:axId val="1398265183"/>
        <c:scaling>
          <c:orientation val="minMax"/>
        </c:scaling>
        <c:delete val="0"/>
        <c:axPos val="l"/>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61516911"/>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'ひな形 (田尻)'!$B$15</c:f>
              <c:strCache>
                <c:ptCount val="1"/>
                <c:pt idx="0">
                  <c:v>年少人口</c:v>
                </c:pt>
              </c:strCache>
            </c:strRef>
          </c:tx>
          <c:spPr>
            <a:solidFill>
              <a:schemeClr val="accent1"/>
            </a:solidFill>
            <a:ln w="9525" cap="flat" cmpd="sng" algn="ctr">
              <a:solidFill>
                <a:schemeClr val="tx1"/>
              </a:solidFill>
              <a:round/>
            </a:ln>
            <a:effectLst/>
          </c:spPr>
          <c:invertIfNegative val="0"/>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(田尻)'!$C$15:$Q$15</c:f>
              <c:numCache>
                <c:formatCode>#,##0_);[Red]\(#,##0\)</c:formatCode>
                <c:ptCount val="15"/>
                <c:pt idx="0">
                  <c:v>1099</c:v>
                </c:pt>
                <c:pt idx="1">
                  <c:v>1072</c:v>
                </c:pt>
                <c:pt idx="2">
                  <c:v>1046</c:v>
                </c:pt>
                <c:pt idx="3">
                  <c:v>1019</c:v>
                </c:pt>
                <c:pt idx="4">
                  <c:v>993</c:v>
                </c:pt>
                <c:pt idx="5">
                  <c:v>966</c:v>
                </c:pt>
                <c:pt idx="6">
                  <c:v>956</c:v>
                </c:pt>
                <c:pt idx="7">
                  <c:v>946</c:v>
                </c:pt>
                <c:pt idx="8">
                  <c:v>936</c:v>
                </c:pt>
                <c:pt idx="9">
                  <c:v>926</c:v>
                </c:pt>
                <c:pt idx="10">
                  <c:v>916</c:v>
                </c:pt>
                <c:pt idx="11">
                  <c:v>905</c:v>
                </c:pt>
                <c:pt idx="12">
                  <c:v>895</c:v>
                </c:pt>
                <c:pt idx="13">
                  <c:v>884</c:v>
                </c:pt>
                <c:pt idx="14">
                  <c:v>874</c:v>
                </c:pt>
              </c:numCache>
            </c:numRef>
          </c:val>
          <c:extLst>
            <c:ext xmlns:c16="http://schemas.microsoft.com/office/drawing/2014/chart" uri="{C3380CC4-5D6E-409C-BE32-E72D297353CC}">
              <c16:uniqueId val="{00000000-D811-44FA-80D9-3684B786C79E}"/>
            </c:ext>
          </c:extLst>
        </c:ser>
        <c:ser>
          <c:idx val="1"/>
          <c:order val="1"/>
          <c:tx>
            <c:strRef>
              <c:f>'ひな形 (田尻)'!$B$16</c:f>
              <c:strCache>
                <c:ptCount val="1"/>
                <c:pt idx="0">
                  <c:v>生産年齢人口</c:v>
                </c:pt>
              </c:strCache>
            </c:strRef>
          </c:tx>
          <c:spPr>
            <a:solidFill>
              <a:schemeClr val="accent2"/>
            </a:solidFill>
            <a:ln w="9525" cap="flat" cmpd="sng" algn="ctr">
              <a:solidFill>
                <a:schemeClr val="tx1"/>
              </a:solidFill>
              <a:round/>
            </a:ln>
            <a:effectLst/>
          </c:spPr>
          <c:invertIfNegative val="0"/>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(田尻)'!$C$16:$Q$16</c:f>
              <c:numCache>
                <c:formatCode>#,##0_);[Red]\(#,##0\)</c:formatCode>
                <c:ptCount val="15"/>
                <c:pt idx="0">
                  <c:v>5445</c:v>
                </c:pt>
                <c:pt idx="1">
                  <c:v>5457</c:v>
                </c:pt>
                <c:pt idx="2">
                  <c:v>5468</c:v>
                </c:pt>
                <c:pt idx="3">
                  <c:v>5480</c:v>
                </c:pt>
                <c:pt idx="4">
                  <c:v>5491</c:v>
                </c:pt>
                <c:pt idx="5">
                  <c:v>5503</c:v>
                </c:pt>
                <c:pt idx="6">
                  <c:v>5467</c:v>
                </c:pt>
                <c:pt idx="7">
                  <c:v>5432</c:v>
                </c:pt>
                <c:pt idx="8">
                  <c:v>5396</c:v>
                </c:pt>
                <c:pt idx="9">
                  <c:v>5361</c:v>
                </c:pt>
                <c:pt idx="10">
                  <c:v>5325</c:v>
                </c:pt>
                <c:pt idx="11">
                  <c:v>5271</c:v>
                </c:pt>
                <c:pt idx="12">
                  <c:v>5217</c:v>
                </c:pt>
                <c:pt idx="13">
                  <c:v>5162</c:v>
                </c:pt>
                <c:pt idx="14">
                  <c:v>5108</c:v>
                </c:pt>
              </c:numCache>
            </c:numRef>
          </c:val>
          <c:extLst>
            <c:ext xmlns:c16="http://schemas.microsoft.com/office/drawing/2014/chart" uri="{C3380CC4-5D6E-409C-BE32-E72D297353CC}">
              <c16:uniqueId val="{00000001-D811-44FA-80D9-3684B786C79E}"/>
            </c:ext>
          </c:extLst>
        </c:ser>
        <c:ser>
          <c:idx val="2"/>
          <c:order val="2"/>
          <c:tx>
            <c:strRef>
              <c:f>'ひな形 (田尻)'!$B$17</c:f>
              <c:strCache>
                <c:ptCount val="1"/>
                <c:pt idx="0">
                  <c:v>前期高齢者人口</c:v>
                </c:pt>
              </c:strCache>
            </c:strRef>
          </c:tx>
          <c:spPr>
            <a:solidFill>
              <a:schemeClr val="bg1">
                <a:lumMod val="65000"/>
              </a:schemeClr>
            </a:solidFill>
            <a:ln w="9525" cap="flat" cmpd="sng" algn="ctr">
              <a:solidFill>
                <a:schemeClr val="tx1"/>
              </a:solidFill>
              <a:round/>
            </a:ln>
            <a:effectLst/>
          </c:spPr>
          <c:invertIfNegative val="0"/>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(田尻)'!$C$17:$Q$17</c:f>
              <c:numCache>
                <c:formatCode>#,##0_);[Red]\(#,##0\)</c:formatCode>
                <c:ptCount val="15"/>
                <c:pt idx="0">
                  <c:v>880</c:v>
                </c:pt>
                <c:pt idx="1">
                  <c:v>849</c:v>
                </c:pt>
                <c:pt idx="2">
                  <c:v>819</c:v>
                </c:pt>
                <c:pt idx="3">
                  <c:v>788</c:v>
                </c:pt>
                <c:pt idx="4">
                  <c:v>758</c:v>
                </c:pt>
                <c:pt idx="5">
                  <c:v>727</c:v>
                </c:pt>
                <c:pt idx="6">
                  <c:v>727</c:v>
                </c:pt>
                <c:pt idx="7">
                  <c:v>728</c:v>
                </c:pt>
                <c:pt idx="8">
                  <c:v>728</c:v>
                </c:pt>
                <c:pt idx="9">
                  <c:v>729</c:v>
                </c:pt>
                <c:pt idx="10">
                  <c:v>729</c:v>
                </c:pt>
                <c:pt idx="11">
                  <c:v>753</c:v>
                </c:pt>
                <c:pt idx="12">
                  <c:v>777</c:v>
                </c:pt>
                <c:pt idx="13">
                  <c:v>802</c:v>
                </c:pt>
                <c:pt idx="14">
                  <c:v>826</c:v>
                </c:pt>
              </c:numCache>
            </c:numRef>
          </c:val>
          <c:extLst>
            <c:ext xmlns:c16="http://schemas.microsoft.com/office/drawing/2014/chart" uri="{C3380CC4-5D6E-409C-BE32-E72D297353CC}">
              <c16:uniqueId val="{00000002-D811-44FA-80D9-3684B786C79E}"/>
            </c:ext>
          </c:extLst>
        </c:ser>
        <c:ser>
          <c:idx val="3"/>
          <c:order val="3"/>
          <c:tx>
            <c:strRef>
              <c:f>'ひな形 (田尻)'!$B$18</c:f>
              <c:strCache>
                <c:ptCount val="1"/>
                <c:pt idx="0">
                  <c:v>後期高齢者人口</c:v>
                </c:pt>
              </c:strCache>
            </c:strRef>
          </c:tx>
          <c:spPr>
            <a:solidFill>
              <a:schemeClr val="accent4"/>
            </a:solidFill>
            <a:ln w="9525" cap="flat" cmpd="sng" algn="ctr">
              <a:solidFill>
                <a:schemeClr val="tx1"/>
              </a:solidFill>
              <a:round/>
            </a:ln>
            <a:effectLst/>
          </c:spPr>
          <c:invertIfNegative val="0"/>
          <c:dLbls>
            <c:delete val="1"/>
          </c:dLbls>
          <c:cat>
            <c:strRef>
              <c:f>'ひな形 (田尻)'!$C$14:$Q$14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(田尻)'!$C$18:$Q$18</c:f>
              <c:numCache>
                <c:formatCode>#,##0_);[Red]\(#,##0\)</c:formatCode>
                <c:ptCount val="15"/>
                <c:pt idx="0">
                  <c:v>1103</c:v>
                </c:pt>
                <c:pt idx="1">
                  <c:v>1126</c:v>
                </c:pt>
                <c:pt idx="2">
                  <c:v>1148</c:v>
                </c:pt>
                <c:pt idx="3">
                  <c:v>1171</c:v>
                </c:pt>
                <c:pt idx="4">
                  <c:v>1193</c:v>
                </c:pt>
                <c:pt idx="5">
                  <c:v>1216</c:v>
                </c:pt>
                <c:pt idx="6">
                  <c:v>1213</c:v>
                </c:pt>
                <c:pt idx="7">
                  <c:v>1210</c:v>
                </c:pt>
                <c:pt idx="8">
                  <c:v>1207</c:v>
                </c:pt>
                <c:pt idx="9">
                  <c:v>1204</c:v>
                </c:pt>
                <c:pt idx="10">
                  <c:v>1201</c:v>
                </c:pt>
                <c:pt idx="11">
                  <c:v>1189</c:v>
                </c:pt>
                <c:pt idx="12">
                  <c:v>1177</c:v>
                </c:pt>
                <c:pt idx="13">
                  <c:v>1165</c:v>
                </c:pt>
                <c:pt idx="14">
                  <c:v>1153</c:v>
                </c:pt>
              </c:numCache>
            </c:numRef>
          </c:val>
          <c:extLst>
            <c:ext xmlns:c16="http://schemas.microsoft.com/office/drawing/2014/chart" uri="{C3380CC4-5D6E-409C-BE32-E72D297353CC}">
              <c16:uniqueId val="{00000003-D811-44FA-80D9-3684B786C79E}"/>
            </c:ext>
          </c:extLst>
        </c:ser>
        <c:dLbls>
          <c:dLblPos val="ctr"/>
          <c:showLegendKey val="0"/>
          <c:showVal val="1"/>
          <c:showCatName val="0"/>
          <c:showSerName val="0"/>
          <c:showPercent val="0"/>
          <c:showBubbleSize val="0"/>
        </c:dLbls>
        <c:gapWidth val="15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max val="10000"/>
        </c:scaling>
        <c:delete val="0"/>
        <c:axPos val="l"/>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majorUnit val="2000"/>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田尻町!$O$13</c:f>
              <c:strCache>
                <c:ptCount val="1"/>
                <c:pt idx="0">
                  <c:v>市民税</c:v>
                </c:pt>
              </c:strCache>
            </c:strRef>
          </c:tx>
          <c:spPr>
            <a:ln w="28575" cap="rnd">
              <a:solidFill>
                <a:schemeClr val="accent1"/>
              </a:solidFill>
              <a:round/>
            </a:ln>
            <a:effectLst/>
          </c:spPr>
          <c:marker>
            <c:symbol val="none"/>
          </c:marker>
          <c:cat>
            <c:strRef>
              <c:f>田尻町!$P$12:$AD$12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田尻町!$P$13:$AD$13</c:f>
              <c:numCache>
                <c:formatCode>#,##0_);[Red]\(#,##0\)</c:formatCode>
                <c:ptCount val="15"/>
                <c:pt idx="0">
                  <c:v>863.03454810996561</c:v>
                </c:pt>
                <c:pt idx="1">
                  <c:v>748.79976288659805</c:v>
                </c:pt>
                <c:pt idx="2">
                  <c:v>748.37276288659803</c:v>
                </c:pt>
                <c:pt idx="3">
                  <c:v>747.84776288659805</c:v>
                </c:pt>
                <c:pt idx="4">
                  <c:v>747.56476288659803</c:v>
                </c:pt>
                <c:pt idx="5">
                  <c:v>747.26676288659803</c:v>
                </c:pt>
                <c:pt idx="6">
                  <c:v>745.08476288659801</c:v>
                </c:pt>
                <c:pt idx="7">
                  <c:v>743.02476288659796</c:v>
                </c:pt>
                <c:pt idx="8">
                  <c:v>741.18776288659797</c:v>
                </c:pt>
                <c:pt idx="9">
                  <c:v>739.11876288659801</c:v>
                </c:pt>
                <c:pt idx="10">
                  <c:v>736.90676288659802</c:v>
                </c:pt>
                <c:pt idx="11">
                  <c:v>732.71376288659803</c:v>
                </c:pt>
                <c:pt idx="12">
                  <c:v>728.40176288659802</c:v>
                </c:pt>
                <c:pt idx="13">
                  <c:v>724.38476288659797</c:v>
                </c:pt>
                <c:pt idx="14">
                  <c:v>720.08376288659804</c:v>
                </c:pt>
              </c:numCache>
            </c:numRef>
          </c:val>
          <c:smooth val="0"/>
          <c:extLst>
            <c:ext xmlns:c16="http://schemas.microsoft.com/office/drawing/2014/chart" uri="{C3380CC4-5D6E-409C-BE32-E72D297353CC}">
              <c16:uniqueId val="{00000000-EBC0-4205-BD76-0EB77B5D6980}"/>
            </c:ext>
          </c:extLst>
        </c:ser>
        <c:ser>
          <c:idx val="1"/>
          <c:order val="1"/>
          <c:tx>
            <c:strRef>
              <c:f>田尻町!$O$14</c:f>
              <c:strCache>
                <c:ptCount val="1"/>
                <c:pt idx="0">
                  <c:v>固定資産税</c:v>
                </c:pt>
              </c:strCache>
            </c:strRef>
          </c:tx>
          <c:spPr>
            <a:ln w="28575" cap="rnd">
              <a:solidFill>
                <a:schemeClr val="accent2"/>
              </a:solidFill>
              <a:round/>
            </a:ln>
            <a:effectLst/>
          </c:spPr>
          <c:marker>
            <c:symbol val="none"/>
          </c:marker>
          <c:cat>
            <c:strRef>
              <c:f>田尻町!$P$12:$AD$12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田尻町!$P$14:$AD$14</c:f>
              <c:numCache>
                <c:formatCode>#,##0_);[Red]\(#,##0\)</c:formatCode>
                <c:ptCount val="15"/>
                <c:pt idx="0">
                  <c:v>3104.4813333333332</c:v>
                </c:pt>
                <c:pt idx="1">
                  <c:v>3090.7623333333331</c:v>
                </c:pt>
                <c:pt idx="2">
                  <c:v>3090.7623333333331</c:v>
                </c:pt>
                <c:pt idx="3">
                  <c:v>3090.7623333333331</c:v>
                </c:pt>
                <c:pt idx="4">
                  <c:v>3090.7623333333331</c:v>
                </c:pt>
                <c:pt idx="5">
                  <c:v>3090.7623333333331</c:v>
                </c:pt>
                <c:pt idx="6">
                  <c:v>3090.7623333333331</c:v>
                </c:pt>
                <c:pt idx="7">
                  <c:v>3090.7623333333331</c:v>
                </c:pt>
                <c:pt idx="8">
                  <c:v>3090.7623333333331</c:v>
                </c:pt>
                <c:pt idx="9">
                  <c:v>3090.7623333333331</c:v>
                </c:pt>
                <c:pt idx="10">
                  <c:v>3090.7623333333331</c:v>
                </c:pt>
                <c:pt idx="11">
                  <c:v>3090.7623333333331</c:v>
                </c:pt>
                <c:pt idx="12">
                  <c:v>3090.7623333333331</c:v>
                </c:pt>
                <c:pt idx="13">
                  <c:v>3090.7623333333331</c:v>
                </c:pt>
                <c:pt idx="14">
                  <c:v>3090.7623333333331</c:v>
                </c:pt>
              </c:numCache>
            </c:numRef>
          </c:val>
          <c:smooth val="0"/>
          <c:extLst>
            <c:ext xmlns:c16="http://schemas.microsoft.com/office/drawing/2014/chart" uri="{C3380CC4-5D6E-409C-BE32-E72D297353CC}">
              <c16:uniqueId val="{00000001-EBC0-4205-BD76-0EB77B5D6980}"/>
            </c:ext>
          </c:extLst>
        </c:ser>
        <c:ser>
          <c:idx val="2"/>
          <c:order val="2"/>
          <c:tx>
            <c:strRef>
              <c:f>田尻町!$O$15</c:f>
              <c:strCache>
                <c:ptCount val="1"/>
                <c:pt idx="0">
                  <c:v>その他税</c:v>
                </c:pt>
              </c:strCache>
            </c:strRef>
          </c:tx>
          <c:spPr>
            <a:ln w="28575" cap="rnd">
              <a:solidFill>
                <a:schemeClr val="accent3"/>
              </a:solidFill>
              <a:round/>
            </a:ln>
            <a:effectLst/>
          </c:spPr>
          <c:marker>
            <c:symbol val="none"/>
          </c:marker>
          <c:cat>
            <c:strRef>
              <c:f>田尻町!$P$12:$AD$12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田尻町!$P$15:$AD$15</c:f>
              <c:numCache>
                <c:formatCode>#,##0_);[Red]\(#,##0\)</c:formatCode>
                <c:ptCount val="15"/>
                <c:pt idx="0">
                  <c:v>209.05611855670159</c:v>
                </c:pt>
                <c:pt idx="1">
                  <c:v>223.4079037800692</c:v>
                </c:pt>
                <c:pt idx="2">
                  <c:v>231.99790378006921</c:v>
                </c:pt>
                <c:pt idx="3">
                  <c:v>232.46190378006921</c:v>
                </c:pt>
                <c:pt idx="4">
                  <c:v>232.92690378006921</c:v>
                </c:pt>
                <c:pt idx="5">
                  <c:v>233.39290378006919</c:v>
                </c:pt>
                <c:pt idx="6">
                  <c:v>232.92590378006921</c:v>
                </c:pt>
                <c:pt idx="7">
                  <c:v>232.4599037800692</c:v>
                </c:pt>
                <c:pt idx="8">
                  <c:v>232.2279037800692</c:v>
                </c:pt>
                <c:pt idx="9">
                  <c:v>231.76290378006919</c:v>
                </c:pt>
                <c:pt idx="10">
                  <c:v>231.2999037800692</c:v>
                </c:pt>
                <c:pt idx="11">
                  <c:v>229.9119037800692</c:v>
                </c:pt>
                <c:pt idx="12">
                  <c:v>228.5329037800692</c:v>
                </c:pt>
                <c:pt idx="13">
                  <c:v>227.16090378006919</c:v>
                </c:pt>
                <c:pt idx="14">
                  <c:v>225.57090378006922</c:v>
                </c:pt>
              </c:numCache>
            </c:numRef>
          </c:val>
          <c:smooth val="0"/>
          <c:extLst>
            <c:ext xmlns:c16="http://schemas.microsoft.com/office/drawing/2014/chart" uri="{C3380CC4-5D6E-409C-BE32-E72D297353CC}">
              <c16:uniqueId val="{00000002-EBC0-4205-BD76-0EB77B5D6980}"/>
            </c:ext>
          </c:extLst>
        </c:ser>
        <c:dLbls>
          <c:showLegendKey val="0"/>
          <c:showVal val="0"/>
          <c:showCatName val="0"/>
          <c:showSerName val="0"/>
          <c:showPercent val="0"/>
          <c:showBubbleSize val="0"/>
        </c:dLbls>
        <c:smooth val="0"/>
        <c:axId val="2128350272"/>
        <c:axId val="2128356928"/>
      </c:lineChart>
      <c:catAx>
        <c:axId val="21283502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56928"/>
        <c:crosses val="autoZero"/>
        <c:auto val="1"/>
        <c:lblAlgn val="ctr"/>
        <c:lblOffset val="100"/>
        <c:noMultiLvlLbl val="0"/>
      </c:catAx>
      <c:valAx>
        <c:axId val="2128356928"/>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50272"/>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田尻町!$O$13</c:f>
              <c:strCache>
                <c:ptCount val="1"/>
                <c:pt idx="0">
                  <c:v>市民税</c:v>
                </c:pt>
              </c:strCache>
            </c:strRef>
          </c:tx>
          <c:spPr>
            <a:solidFill>
              <a:schemeClr val="accent1"/>
            </a:solidFill>
            <a:ln>
              <a:solidFill>
                <a:schemeClr val="tx1"/>
              </a:solidFill>
            </a:ln>
            <a:effectLst/>
          </c:spPr>
          <c:invertIfNegative val="0"/>
          <c:dLbls>
            <c:delete val="1"/>
          </c:dLbls>
          <c:cat>
            <c:strRef>
              <c:f>田尻町!$P$12:$AD$12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田尻町!$P$13:$AD$13</c:f>
              <c:numCache>
                <c:formatCode>#,##0_);[Red]\(#,##0\)</c:formatCode>
                <c:ptCount val="15"/>
                <c:pt idx="0">
                  <c:v>863.03454810996561</c:v>
                </c:pt>
                <c:pt idx="1">
                  <c:v>748.79976288659805</c:v>
                </c:pt>
                <c:pt idx="2">
                  <c:v>748.37276288659803</c:v>
                </c:pt>
                <c:pt idx="3">
                  <c:v>747.84776288659805</c:v>
                </c:pt>
                <c:pt idx="4">
                  <c:v>747.56476288659803</c:v>
                </c:pt>
                <c:pt idx="5">
                  <c:v>747.26676288659803</c:v>
                </c:pt>
                <c:pt idx="6">
                  <c:v>745.08476288659801</c:v>
                </c:pt>
                <c:pt idx="7">
                  <c:v>743.02476288659796</c:v>
                </c:pt>
                <c:pt idx="8">
                  <c:v>741.18776288659797</c:v>
                </c:pt>
                <c:pt idx="9">
                  <c:v>739.11876288659801</c:v>
                </c:pt>
                <c:pt idx="10">
                  <c:v>736.90676288659802</c:v>
                </c:pt>
                <c:pt idx="11">
                  <c:v>732.71376288659803</c:v>
                </c:pt>
                <c:pt idx="12">
                  <c:v>728.40176288659802</c:v>
                </c:pt>
                <c:pt idx="13">
                  <c:v>724.38476288659797</c:v>
                </c:pt>
                <c:pt idx="14">
                  <c:v>720.08376288659804</c:v>
                </c:pt>
              </c:numCache>
            </c:numRef>
          </c:val>
          <c:extLst>
            <c:ext xmlns:c16="http://schemas.microsoft.com/office/drawing/2014/chart" uri="{C3380CC4-5D6E-409C-BE32-E72D297353CC}">
              <c16:uniqueId val="{00000000-9160-4378-9678-A7BE81F7E5E3}"/>
            </c:ext>
          </c:extLst>
        </c:ser>
        <c:ser>
          <c:idx val="1"/>
          <c:order val="1"/>
          <c:tx>
            <c:strRef>
              <c:f>田尻町!$O$14</c:f>
              <c:strCache>
                <c:ptCount val="1"/>
                <c:pt idx="0">
                  <c:v>固定資産税</c:v>
                </c:pt>
              </c:strCache>
            </c:strRef>
          </c:tx>
          <c:spPr>
            <a:solidFill>
              <a:schemeClr val="accent2"/>
            </a:solidFill>
            <a:ln>
              <a:solidFill>
                <a:schemeClr val="tx1"/>
              </a:solidFill>
            </a:ln>
            <a:effectLst/>
          </c:spPr>
          <c:invertIfNegative val="0"/>
          <c:dLbls>
            <c:delete val="1"/>
          </c:dLbls>
          <c:cat>
            <c:strRef>
              <c:f>田尻町!$P$12:$AD$12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田尻町!$P$14:$AD$14</c:f>
              <c:numCache>
                <c:formatCode>#,##0_);[Red]\(#,##0\)</c:formatCode>
                <c:ptCount val="15"/>
                <c:pt idx="0">
                  <c:v>3104.4813333333332</c:v>
                </c:pt>
                <c:pt idx="1">
                  <c:v>3090.7623333333331</c:v>
                </c:pt>
                <c:pt idx="2">
                  <c:v>3090.7623333333331</c:v>
                </c:pt>
                <c:pt idx="3">
                  <c:v>3090.7623333333331</c:v>
                </c:pt>
                <c:pt idx="4">
                  <c:v>3090.7623333333331</c:v>
                </c:pt>
                <c:pt idx="5">
                  <c:v>3090.7623333333331</c:v>
                </c:pt>
                <c:pt idx="6">
                  <c:v>3090.7623333333331</c:v>
                </c:pt>
                <c:pt idx="7">
                  <c:v>3090.7623333333331</c:v>
                </c:pt>
                <c:pt idx="8">
                  <c:v>3090.7623333333331</c:v>
                </c:pt>
                <c:pt idx="9">
                  <c:v>3090.7623333333331</c:v>
                </c:pt>
                <c:pt idx="10">
                  <c:v>3090.7623333333331</c:v>
                </c:pt>
                <c:pt idx="11">
                  <c:v>3090.7623333333331</c:v>
                </c:pt>
                <c:pt idx="12">
                  <c:v>3090.7623333333331</c:v>
                </c:pt>
                <c:pt idx="13">
                  <c:v>3090.7623333333331</c:v>
                </c:pt>
                <c:pt idx="14">
                  <c:v>3090.7623333333331</c:v>
                </c:pt>
              </c:numCache>
            </c:numRef>
          </c:val>
          <c:extLst>
            <c:ext xmlns:c16="http://schemas.microsoft.com/office/drawing/2014/chart" uri="{C3380CC4-5D6E-409C-BE32-E72D297353CC}">
              <c16:uniqueId val="{00000001-9160-4378-9678-A7BE81F7E5E3}"/>
            </c:ext>
          </c:extLst>
        </c:ser>
        <c:ser>
          <c:idx val="2"/>
          <c:order val="2"/>
          <c:tx>
            <c:strRef>
              <c:f>田尻町!$O$15</c:f>
              <c:strCache>
                <c:ptCount val="1"/>
                <c:pt idx="0">
                  <c:v>その他税</c:v>
                </c:pt>
              </c:strCache>
            </c:strRef>
          </c:tx>
          <c:spPr>
            <a:solidFill>
              <a:schemeClr val="accent3"/>
            </a:solidFill>
            <a:ln>
              <a:solidFill>
                <a:schemeClr val="tx1"/>
              </a:solidFill>
            </a:ln>
            <a:effectLst/>
          </c:spPr>
          <c:invertIfNegative val="0"/>
          <c:dLbls>
            <c:delete val="1"/>
          </c:dLbls>
          <c:cat>
            <c:strRef>
              <c:f>田尻町!$P$12:$AD$12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田尻町!$P$15:$AD$15</c:f>
              <c:numCache>
                <c:formatCode>#,##0_);[Red]\(#,##0\)</c:formatCode>
                <c:ptCount val="15"/>
                <c:pt idx="0">
                  <c:v>209.05611855670159</c:v>
                </c:pt>
                <c:pt idx="1">
                  <c:v>223.4079037800692</c:v>
                </c:pt>
                <c:pt idx="2">
                  <c:v>231.99790378006921</c:v>
                </c:pt>
                <c:pt idx="3">
                  <c:v>232.46190378006921</c:v>
                </c:pt>
                <c:pt idx="4">
                  <c:v>232.92690378006921</c:v>
                </c:pt>
                <c:pt idx="5">
                  <c:v>233.39290378006919</c:v>
                </c:pt>
                <c:pt idx="6">
                  <c:v>232.92590378006921</c:v>
                </c:pt>
                <c:pt idx="7">
                  <c:v>232.4599037800692</c:v>
                </c:pt>
                <c:pt idx="8">
                  <c:v>232.2279037800692</c:v>
                </c:pt>
                <c:pt idx="9">
                  <c:v>231.76290378006919</c:v>
                </c:pt>
                <c:pt idx="10">
                  <c:v>231.2999037800692</c:v>
                </c:pt>
                <c:pt idx="11">
                  <c:v>229.9119037800692</c:v>
                </c:pt>
                <c:pt idx="12">
                  <c:v>228.5329037800692</c:v>
                </c:pt>
                <c:pt idx="13">
                  <c:v>227.16090378006919</c:v>
                </c:pt>
                <c:pt idx="14">
                  <c:v>225.57090378006922</c:v>
                </c:pt>
              </c:numCache>
            </c:numRef>
          </c:val>
          <c:extLst>
            <c:ext xmlns:c16="http://schemas.microsoft.com/office/drawing/2014/chart" uri="{C3380CC4-5D6E-409C-BE32-E72D297353CC}">
              <c16:uniqueId val="{00000002-9160-4378-9678-A7BE81F7E5E3}"/>
            </c:ext>
          </c:extLst>
        </c:ser>
        <c:dLbls>
          <c:dLblPos val="ctr"/>
          <c:showLegendKey val="0"/>
          <c:showVal val="1"/>
          <c:showCatName val="0"/>
          <c:showSerName val="0"/>
          <c:showPercent val="0"/>
          <c:showBubbleSize val="0"/>
        </c:dLbls>
        <c:gapWidth val="150"/>
        <c:overlap val="100"/>
        <c:axId val="2128359424"/>
        <c:axId val="2128338208"/>
      </c:barChart>
      <c:catAx>
        <c:axId val="2128359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38208"/>
        <c:crosses val="autoZero"/>
        <c:auto val="1"/>
        <c:lblAlgn val="ctr"/>
        <c:lblOffset val="100"/>
        <c:noMultiLvlLbl val="0"/>
      </c:catAx>
      <c:valAx>
        <c:axId val="2128338208"/>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128359424"/>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5"/>
          <c:order val="0"/>
          <c:tx>
            <c:strRef>
              <c:f>'グラフ (繰出金)'!$C$3</c:f>
              <c:strCache>
                <c:ptCount val="1"/>
                <c:pt idx="0">
                  <c:v>介護</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(繰出金)'!$D$3:$S$3</c:f>
              <c:numCache>
                <c:formatCode>#,##0;"▲ "#,##0</c:formatCode>
                <c:ptCount val="15"/>
                <c:pt idx="0">
                  <c:v>137</c:v>
                </c:pt>
                <c:pt idx="1">
                  <c:v>141</c:v>
                </c:pt>
                <c:pt idx="2">
                  <c:v>146</c:v>
                </c:pt>
                <c:pt idx="3">
                  <c:v>150</c:v>
                </c:pt>
                <c:pt idx="4">
                  <c:v>155</c:v>
                </c:pt>
                <c:pt idx="5">
                  <c:v>159</c:v>
                </c:pt>
                <c:pt idx="6">
                  <c:v>163</c:v>
                </c:pt>
                <c:pt idx="7">
                  <c:v>167</c:v>
                </c:pt>
                <c:pt idx="8">
                  <c:v>170</c:v>
                </c:pt>
                <c:pt idx="9">
                  <c:v>174</c:v>
                </c:pt>
                <c:pt idx="10">
                  <c:v>177</c:v>
                </c:pt>
                <c:pt idx="11">
                  <c:v>180</c:v>
                </c:pt>
                <c:pt idx="12">
                  <c:v>182</c:v>
                </c:pt>
                <c:pt idx="13">
                  <c:v>184</c:v>
                </c:pt>
                <c:pt idx="14">
                  <c:v>186</c:v>
                </c:pt>
              </c:numCache>
              <c:extLst/>
            </c:numRef>
          </c:val>
          <c:smooth val="0"/>
          <c:extLst>
            <c:ext xmlns:c16="http://schemas.microsoft.com/office/drawing/2014/chart" uri="{C3380CC4-5D6E-409C-BE32-E72D297353CC}">
              <c16:uniqueId val="{00000000-0B1D-42D3-B754-6D934872FA2B}"/>
            </c:ext>
          </c:extLst>
        </c:ser>
        <c:ser>
          <c:idx val="6"/>
          <c:order val="1"/>
          <c:tx>
            <c:strRef>
              <c:f>'グラフ (繰出金)'!$C$4</c:f>
              <c:strCache>
                <c:ptCount val="1"/>
                <c:pt idx="0">
                  <c:v>国保</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(繰出金)'!$D$4:$S$4</c:f>
              <c:numCache>
                <c:formatCode>#,##0;"▲ "#,##0</c:formatCode>
                <c:ptCount val="15"/>
                <c:pt idx="0">
                  <c:v>98</c:v>
                </c:pt>
                <c:pt idx="1">
                  <c:v>95</c:v>
                </c:pt>
                <c:pt idx="2">
                  <c:v>93</c:v>
                </c:pt>
                <c:pt idx="3">
                  <c:v>91</c:v>
                </c:pt>
                <c:pt idx="4">
                  <c:v>89</c:v>
                </c:pt>
                <c:pt idx="5">
                  <c:v>86</c:v>
                </c:pt>
                <c:pt idx="6">
                  <c:v>86</c:v>
                </c:pt>
                <c:pt idx="7">
                  <c:v>86</c:v>
                </c:pt>
                <c:pt idx="8">
                  <c:v>85</c:v>
                </c:pt>
                <c:pt idx="9">
                  <c:v>85</c:v>
                </c:pt>
                <c:pt idx="10">
                  <c:v>85</c:v>
                </c:pt>
                <c:pt idx="11">
                  <c:v>86</c:v>
                </c:pt>
                <c:pt idx="12">
                  <c:v>87</c:v>
                </c:pt>
                <c:pt idx="13">
                  <c:v>88</c:v>
                </c:pt>
                <c:pt idx="14">
                  <c:v>89</c:v>
                </c:pt>
              </c:numCache>
              <c:extLst/>
            </c:numRef>
          </c:val>
          <c:smooth val="0"/>
          <c:extLst>
            <c:ext xmlns:c16="http://schemas.microsoft.com/office/drawing/2014/chart" uri="{C3380CC4-5D6E-409C-BE32-E72D297353CC}">
              <c16:uniqueId val="{00000001-0B1D-42D3-B754-6D934872FA2B}"/>
            </c:ext>
          </c:extLst>
        </c:ser>
        <c:ser>
          <c:idx val="7"/>
          <c:order val="2"/>
          <c:tx>
            <c:strRef>
              <c:f>'グラフ (繰出金)'!$C$5</c:f>
              <c:strCache>
                <c:ptCount val="1"/>
                <c:pt idx="0">
                  <c:v>後期高齢</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(繰出金)'!$D$5:$S$5</c:f>
              <c:numCache>
                <c:formatCode>#,##0;"▲ "#,##0</c:formatCode>
                <c:ptCount val="15"/>
                <c:pt idx="0">
                  <c:v>122</c:v>
                </c:pt>
                <c:pt idx="1">
                  <c:v>124</c:v>
                </c:pt>
                <c:pt idx="2">
                  <c:v>127</c:v>
                </c:pt>
                <c:pt idx="3">
                  <c:v>129</c:v>
                </c:pt>
                <c:pt idx="4">
                  <c:v>132</c:v>
                </c:pt>
                <c:pt idx="5">
                  <c:v>134</c:v>
                </c:pt>
                <c:pt idx="6">
                  <c:v>134</c:v>
                </c:pt>
                <c:pt idx="7">
                  <c:v>134</c:v>
                </c:pt>
                <c:pt idx="8">
                  <c:v>133</c:v>
                </c:pt>
                <c:pt idx="9">
                  <c:v>133</c:v>
                </c:pt>
                <c:pt idx="10">
                  <c:v>133</c:v>
                </c:pt>
                <c:pt idx="11">
                  <c:v>131</c:v>
                </c:pt>
                <c:pt idx="12">
                  <c:v>130</c:v>
                </c:pt>
                <c:pt idx="13">
                  <c:v>129</c:v>
                </c:pt>
                <c:pt idx="14">
                  <c:v>127</c:v>
                </c:pt>
              </c:numCache>
              <c:extLst/>
            </c:numRef>
          </c:val>
          <c:smooth val="0"/>
          <c:extLst>
            <c:ext xmlns:c16="http://schemas.microsoft.com/office/drawing/2014/chart" uri="{C3380CC4-5D6E-409C-BE32-E72D297353CC}">
              <c16:uniqueId val="{00000002-0B1D-42D3-B754-6D934872FA2B}"/>
            </c:ext>
          </c:extLst>
        </c:ser>
        <c:ser>
          <c:idx val="8"/>
          <c:order val="3"/>
          <c:tx>
            <c:strRef>
              <c:f>'グラフ (繰出金)'!$C$6</c:f>
              <c:strCache>
                <c:ptCount val="1"/>
                <c:pt idx="0">
                  <c:v>水道</c:v>
                </c:pt>
              </c:strCache>
            </c:strRef>
          </c:tx>
          <c:marker>
            <c:symbol val="none"/>
          </c:marker>
          <c:cat>
            <c:strRef>
              <c:f>'グラフ (繰出金)'!$D$2:$S$2</c:f>
              <c:strCache>
                <c:ptCount val="16"/>
                <c:pt idx="0">
                  <c:v>R1（決算）</c:v>
                </c:pt>
                <c:pt idx="1">
                  <c:v>R2</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strCache>
              <c:extLst/>
            </c:strRef>
          </c:cat>
          <c:val>
            <c:numRef>
              <c:f>'グラフ (繰出金)'!$D$6:$S$6</c:f>
              <c:extLst/>
            </c:numRef>
          </c:val>
          <c:smooth val="0"/>
          <c:extLst>
            <c:ext xmlns:c16="http://schemas.microsoft.com/office/drawing/2014/chart" uri="{C3380CC4-5D6E-409C-BE32-E72D297353CC}">
              <c16:uniqueId val="{00000003-0B1D-42D3-B754-6D934872FA2B}"/>
            </c:ext>
          </c:extLst>
        </c:ser>
        <c:ser>
          <c:idx val="9"/>
          <c:order val="4"/>
          <c:tx>
            <c:strRef>
              <c:f>'グラフ (繰出金)'!$C$7</c:f>
              <c:strCache>
                <c:ptCount val="1"/>
                <c:pt idx="0">
                  <c:v>下水</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(繰出金)'!$D$7:$S$7</c:f>
              <c:numCache>
                <c:formatCode>#,##0;"▲ "#,##0</c:formatCode>
                <c:ptCount val="15"/>
                <c:pt idx="0">
                  <c:v>572</c:v>
                </c:pt>
                <c:pt idx="1">
                  <c:v>572</c:v>
                </c:pt>
                <c:pt idx="2">
                  <c:v>572</c:v>
                </c:pt>
                <c:pt idx="3">
                  <c:v>572</c:v>
                </c:pt>
                <c:pt idx="4">
                  <c:v>572</c:v>
                </c:pt>
                <c:pt idx="5">
                  <c:v>572</c:v>
                </c:pt>
                <c:pt idx="6">
                  <c:v>572</c:v>
                </c:pt>
                <c:pt idx="7">
                  <c:v>572</c:v>
                </c:pt>
                <c:pt idx="8">
                  <c:v>572</c:v>
                </c:pt>
                <c:pt idx="9">
                  <c:v>572</c:v>
                </c:pt>
                <c:pt idx="10">
                  <c:v>572</c:v>
                </c:pt>
                <c:pt idx="11">
                  <c:v>572</c:v>
                </c:pt>
                <c:pt idx="12">
                  <c:v>572</c:v>
                </c:pt>
                <c:pt idx="13">
                  <c:v>572</c:v>
                </c:pt>
                <c:pt idx="14">
                  <c:v>572</c:v>
                </c:pt>
              </c:numCache>
              <c:extLst/>
            </c:numRef>
          </c:val>
          <c:smooth val="0"/>
          <c:extLst>
            <c:ext xmlns:c16="http://schemas.microsoft.com/office/drawing/2014/chart" uri="{C3380CC4-5D6E-409C-BE32-E72D297353CC}">
              <c16:uniqueId val="{00000004-0B1D-42D3-B754-6D934872FA2B}"/>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noFill/>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'グラフ (繰出金)'!$C$3</c:f>
              <c:strCache>
                <c:ptCount val="1"/>
                <c:pt idx="0">
                  <c:v>介護</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(繰出金)'!$D$3:$S$3</c:f>
              <c:numCache>
                <c:formatCode>#,##0;"▲ "#,##0</c:formatCode>
                <c:ptCount val="15"/>
                <c:pt idx="0">
                  <c:v>137</c:v>
                </c:pt>
                <c:pt idx="1">
                  <c:v>141</c:v>
                </c:pt>
                <c:pt idx="2">
                  <c:v>146</c:v>
                </c:pt>
                <c:pt idx="3">
                  <c:v>150</c:v>
                </c:pt>
                <c:pt idx="4">
                  <c:v>155</c:v>
                </c:pt>
                <c:pt idx="5">
                  <c:v>159</c:v>
                </c:pt>
                <c:pt idx="6">
                  <c:v>163</c:v>
                </c:pt>
                <c:pt idx="7">
                  <c:v>167</c:v>
                </c:pt>
                <c:pt idx="8">
                  <c:v>170</c:v>
                </c:pt>
                <c:pt idx="9">
                  <c:v>174</c:v>
                </c:pt>
                <c:pt idx="10">
                  <c:v>177</c:v>
                </c:pt>
                <c:pt idx="11">
                  <c:v>180</c:v>
                </c:pt>
                <c:pt idx="12">
                  <c:v>182</c:v>
                </c:pt>
                <c:pt idx="13">
                  <c:v>184</c:v>
                </c:pt>
                <c:pt idx="14">
                  <c:v>186</c:v>
                </c:pt>
              </c:numCache>
              <c:extLst/>
            </c:numRef>
          </c:val>
          <c:extLst>
            <c:ext xmlns:c16="http://schemas.microsoft.com/office/drawing/2014/chart" uri="{C3380CC4-5D6E-409C-BE32-E72D297353CC}">
              <c16:uniqueId val="{00000000-8751-4749-AD49-619625D99B3E}"/>
            </c:ext>
          </c:extLst>
        </c:ser>
        <c:ser>
          <c:idx val="6"/>
          <c:order val="1"/>
          <c:tx>
            <c:strRef>
              <c:f>'グラフ (繰出金)'!$C$4</c:f>
              <c:strCache>
                <c:ptCount val="1"/>
                <c:pt idx="0">
                  <c:v>国保</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(繰出金)'!$D$4:$S$4</c:f>
              <c:numCache>
                <c:formatCode>#,##0;"▲ "#,##0</c:formatCode>
                <c:ptCount val="15"/>
                <c:pt idx="0">
                  <c:v>98</c:v>
                </c:pt>
                <c:pt idx="1">
                  <c:v>95</c:v>
                </c:pt>
                <c:pt idx="2">
                  <c:v>93</c:v>
                </c:pt>
                <c:pt idx="3">
                  <c:v>91</c:v>
                </c:pt>
                <c:pt idx="4">
                  <c:v>89</c:v>
                </c:pt>
                <c:pt idx="5">
                  <c:v>86</c:v>
                </c:pt>
                <c:pt idx="6">
                  <c:v>86</c:v>
                </c:pt>
                <c:pt idx="7">
                  <c:v>86</c:v>
                </c:pt>
                <c:pt idx="8">
                  <c:v>85</c:v>
                </c:pt>
                <c:pt idx="9">
                  <c:v>85</c:v>
                </c:pt>
                <c:pt idx="10">
                  <c:v>85</c:v>
                </c:pt>
                <c:pt idx="11">
                  <c:v>86</c:v>
                </c:pt>
                <c:pt idx="12">
                  <c:v>87</c:v>
                </c:pt>
                <c:pt idx="13">
                  <c:v>88</c:v>
                </c:pt>
                <c:pt idx="14">
                  <c:v>89</c:v>
                </c:pt>
              </c:numCache>
              <c:extLst/>
            </c:numRef>
          </c:val>
          <c:extLst>
            <c:ext xmlns:c16="http://schemas.microsoft.com/office/drawing/2014/chart" uri="{C3380CC4-5D6E-409C-BE32-E72D297353CC}">
              <c16:uniqueId val="{00000001-8751-4749-AD49-619625D99B3E}"/>
            </c:ext>
          </c:extLst>
        </c:ser>
        <c:ser>
          <c:idx val="7"/>
          <c:order val="2"/>
          <c:tx>
            <c:strRef>
              <c:f>'グラフ (繰出金)'!$C$5</c:f>
              <c:strCache>
                <c:ptCount val="1"/>
                <c:pt idx="0">
                  <c:v>後期高齢</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(繰出金)'!$D$5:$S$5</c:f>
              <c:numCache>
                <c:formatCode>#,##0;"▲ "#,##0</c:formatCode>
                <c:ptCount val="15"/>
                <c:pt idx="0">
                  <c:v>122</c:v>
                </c:pt>
                <c:pt idx="1">
                  <c:v>124</c:v>
                </c:pt>
                <c:pt idx="2">
                  <c:v>127</c:v>
                </c:pt>
                <c:pt idx="3">
                  <c:v>129</c:v>
                </c:pt>
                <c:pt idx="4">
                  <c:v>132</c:v>
                </c:pt>
                <c:pt idx="5">
                  <c:v>134</c:v>
                </c:pt>
                <c:pt idx="6">
                  <c:v>134</c:v>
                </c:pt>
                <c:pt idx="7">
                  <c:v>134</c:v>
                </c:pt>
                <c:pt idx="8">
                  <c:v>133</c:v>
                </c:pt>
                <c:pt idx="9">
                  <c:v>133</c:v>
                </c:pt>
                <c:pt idx="10">
                  <c:v>133</c:v>
                </c:pt>
                <c:pt idx="11">
                  <c:v>131</c:v>
                </c:pt>
                <c:pt idx="12">
                  <c:v>130</c:v>
                </c:pt>
                <c:pt idx="13">
                  <c:v>129</c:v>
                </c:pt>
                <c:pt idx="14">
                  <c:v>127</c:v>
                </c:pt>
              </c:numCache>
              <c:extLst/>
            </c:numRef>
          </c:val>
          <c:extLst>
            <c:ext xmlns:c16="http://schemas.microsoft.com/office/drawing/2014/chart" uri="{C3380CC4-5D6E-409C-BE32-E72D297353CC}">
              <c16:uniqueId val="{00000002-8751-4749-AD49-619625D99B3E}"/>
            </c:ext>
          </c:extLst>
        </c:ser>
        <c:ser>
          <c:idx val="8"/>
          <c:order val="3"/>
          <c:tx>
            <c:strRef>
              <c:f>'グラフ (繰出金)'!$C$6</c:f>
              <c:strCache>
                <c:ptCount val="1"/>
                <c:pt idx="0">
                  <c:v>水道</c:v>
                </c:pt>
              </c:strCache>
            </c:strRef>
          </c:tx>
          <c:invertIfNegative val="0"/>
          <c:cat>
            <c:strRef>
              <c:f>'グラフ (繰出金)'!$D$2:$S$2</c:f>
              <c:strCache>
                <c:ptCount val="16"/>
                <c:pt idx="0">
                  <c:v>R1（決算）</c:v>
                </c:pt>
                <c:pt idx="1">
                  <c:v>R2</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strCache>
              <c:extLst/>
            </c:strRef>
          </c:cat>
          <c:val>
            <c:numRef>
              <c:f>'グラフ (繰出金)'!$D$6:$S$6</c:f>
              <c:extLst/>
            </c:numRef>
          </c:val>
          <c:extLst>
            <c:ext xmlns:c16="http://schemas.microsoft.com/office/drawing/2014/chart" uri="{C3380CC4-5D6E-409C-BE32-E72D297353CC}">
              <c16:uniqueId val="{00000003-8751-4749-AD49-619625D99B3E}"/>
            </c:ext>
          </c:extLst>
        </c:ser>
        <c:ser>
          <c:idx val="9"/>
          <c:order val="4"/>
          <c:tx>
            <c:strRef>
              <c:f>'グラフ (繰出金)'!$C$7</c:f>
              <c:strCache>
                <c:ptCount val="1"/>
                <c:pt idx="0">
                  <c:v>下水</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extLst/>
            </c:strRef>
          </c:cat>
          <c:val>
            <c:numRef>
              <c:f>'グラフ (繰出金)'!$D$7:$S$7</c:f>
              <c:numCache>
                <c:formatCode>#,##0;"▲ "#,##0</c:formatCode>
                <c:ptCount val="15"/>
                <c:pt idx="0">
                  <c:v>572</c:v>
                </c:pt>
                <c:pt idx="1">
                  <c:v>572</c:v>
                </c:pt>
                <c:pt idx="2">
                  <c:v>572</c:v>
                </c:pt>
                <c:pt idx="3">
                  <c:v>572</c:v>
                </c:pt>
                <c:pt idx="4">
                  <c:v>572</c:v>
                </c:pt>
                <c:pt idx="5">
                  <c:v>572</c:v>
                </c:pt>
                <c:pt idx="6">
                  <c:v>572</c:v>
                </c:pt>
                <c:pt idx="7">
                  <c:v>572</c:v>
                </c:pt>
                <c:pt idx="8">
                  <c:v>572</c:v>
                </c:pt>
                <c:pt idx="9">
                  <c:v>572</c:v>
                </c:pt>
                <c:pt idx="10">
                  <c:v>572</c:v>
                </c:pt>
                <c:pt idx="11">
                  <c:v>572</c:v>
                </c:pt>
                <c:pt idx="12">
                  <c:v>572</c:v>
                </c:pt>
                <c:pt idx="13">
                  <c:v>572</c:v>
                </c:pt>
                <c:pt idx="14">
                  <c:v>572</c:v>
                </c:pt>
              </c:numCache>
              <c:extLst/>
            </c:numRef>
          </c:val>
          <c:extLst>
            <c:ext xmlns:c16="http://schemas.microsoft.com/office/drawing/2014/chart" uri="{C3380CC4-5D6E-409C-BE32-E72D297353CC}">
              <c16:uniqueId val="{00000004-8751-4749-AD49-619625D99B3E}"/>
            </c:ext>
          </c:extLst>
        </c:ser>
        <c:dLbls>
          <c:showLegendKey val="0"/>
          <c:showVal val="0"/>
          <c:showCatName val="0"/>
          <c:showSerName val="0"/>
          <c:showPercent val="0"/>
          <c:showBubbleSize val="0"/>
        </c:dLbls>
        <c:gapWidth val="100"/>
        <c:overlap val="100"/>
        <c:axId val="1631457360"/>
        <c:axId val="1469536864"/>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2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300"/>
      </c:valAx>
      <c:spPr>
        <a:noFill/>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0.11451</cdr:x>
      <cdr:y>0.62025</cdr:y>
    </cdr:from>
    <cdr:to>
      <cdr:x>0.24837</cdr:x>
      <cdr:y>0.68324</cdr:y>
    </cdr:to>
    <cdr:sp macro="" textlink="">
      <cdr:nvSpPr>
        <cdr:cNvPr id="2" name="テキスト ボックス 27"/>
        <cdr:cNvSpPr txBox="1"/>
      </cdr:nvSpPr>
      <cdr:spPr>
        <a:xfrm xmlns:a="http://schemas.openxmlformats.org/drawingml/2006/main">
          <a:off x="523543" y="2121251"/>
          <a:ext cx="612007" cy="21542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800" dirty="0" smtClean="0">
              <a:solidFill>
                <a:schemeClr val="tx1"/>
              </a:solidFill>
              <a:latin typeface="BIZ UDPゴシック" panose="020B0400000000000000" pitchFamily="50" charset="-128"/>
              <a:ea typeface="BIZ UDPゴシック" panose="020B0400000000000000" pitchFamily="50" charset="-128"/>
            </a:rPr>
            <a:t>863</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田尻</a:t>
            </a:r>
            <a:r>
              <a:rPr lang="ja-JP" altLang="en-US" sz="4000" b="1" dirty="0" smtClean="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町中長期財政シミュレーション</a:t>
            </a:r>
            <a:endPar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kumimoji="1" lang="ja-JP" altLang="en-US" dirty="0" smtClean="0">
                <a:latin typeface="BIZ UDPゴシック" panose="020B0400000000000000" pitchFamily="50" charset="-128"/>
                <a:ea typeface="BIZ UDPゴシック" panose="020B0400000000000000" pitchFamily="50" charset="-128"/>
              </a:rPr>
              <a:t>  令 和 ３ 年 </a:t>
            </a:r>
            <a:r>
              <a:rPr lang="ja-JP" altLang="en-US" dirty="0" smtClean="0">
                <a:latin typeface="BIZ UDPゴシック" panose="020B0400000000000000" pitchFamily="50" charset="-128"/>
                <a:ea typeface="BIZ UDPゴシック" panose="020B0400000000000000" pitchFamily="50" charset="-128"/>
              </a:rPr>
              <a:t>３ </a:t>
            </a:r>
            <a:r>
              <a:rPr kumimoji="1" lang="ja-JP" altLang="en-US" dirty="0" smtClean="0">
                <a:latin typeface="BIZ UDPゴシック" panose="020B0400000000000000" pitchFamily="50" charset="-128"/>
                <a:ea typeface="BIZ UDPゴシック" panose="020B0400000000000000" pitchFamily="50" charset="-128"/>
              </a:rPr>
              <a:t>月　　</a:t>
            </a:r>
            <a:endParaRPr kumimoji="1" lang="en-US" altLang="ja-JP" dirty="0" smtClean="0">
              <a:latin typeface="BIZ UDPゴシック" panose="020B0400000000000000" pitchFamily="50" charset="-128"/>
              <a:ea typeface="BIZ UDPゴシック" panose="020B0400000000000000" pitchFamily="50" charset="-128"/>
            </a:endParaRPr>
          </a:p>
          <a:p>
            <a:pPr algn="r"/>
            <a:r>
              <a:rPr kumimoji="1" lang="ja-JP" altLang="en-US" dirty="0" smtClean="0">
                <a:latin typeface="BIZ UDPゴシック" panose="020B0400000000000000" pitchFamily="50" charset="-128"/>
                <a:ea typeface="BIZ UDPゴシック" panose="020B0400000000000000" pitchFamily="50" charset="-128"/>
              </a:rPr>
              <a:t>大阪府 </a:t>
            </a:r>
            <a:r>
              <a:rPr kumimoji="1" lang="en-US" altLang="ja-JP" dirty="0" smtClean="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田尻</a:t>
            </a:r>
            <a:r>
              <a:rPr kumimoji="1" lang="ja-JP" altLang="en-US" dirty="0" smtClean="0">
                <a:latin typeface="BIZ UDPゴシック" panose="020B0400000000000000" pitchFamily="50" charset="-128"/>
                <a:ea typeface="BIZ UDPゴシック" panose="020B0400000000000000" pitchFamily="50" charset="-128"/>
              </a:rPr>
              <a:t>町</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00099" y="3822700"/>
            <a:ext cx="8331201" cy="143116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などの成果を踏まえ</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どのような影響を与えるかを分析するために財政シミュレーションを作成。</a:t>
            </a:r>
            <a:endParaRPr kumimoji="1" lang="en-US" altLang="ja-JP" sz="1300" b="1"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この結果を踏まえつつ、今後、さらなる広域連携や行財政改革の推進など、必要な取組みについて検討。</a:t>
            </a:r>
            <a:endParaRPr kumimoji="1" lang="ja-JP" altLang="en-US" sz="13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9324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12043" y="5625693"/>
            <a:ext cx="10077260" cy="638080"/>
          </a:xfrm>
          <a:prstGeom prst="rect">
            <a:avLst/>
          </a:prstGeom>
        </p:spPr>
      </p:pic>
      <p:graphicFrame>
        <p:nvGraphicFramePr>
          <p:cNvPr id="30" name="グラフ 29">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3406400453"/>
              </p:ext>
            </p:extLst>
          </p:nvPr>
        </p:nvGraphicFramePr>
        <p:xfrm>
          <a:off x="5086987" y="2714182"/>
          <a:ext cx="4749800" cy="291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a:extLst>
              <a:ext uri="{FF2B5EF4-FFF2-40B4-BE49-F238E27FC236}">
                <a16:creationId xmlns:a16="http://schemas.microsoft.com/office/drawing/2014/main" id="{AC842FC4-2FF1-437B-84EE-871AE52AD801}"/>
              </a:ext>
            </a:extLst>
          </p:cNvPr>
          <p:cNvGraphicFramePr>
            <a:graphicFrameLocks/>
          </p:cNvGraphicFramePr>
          <p:nvPr>
            <p:extLst>
              <p:ext uri="{D42A27DB-BD31-4B8C-83A1-F6EECF244321}">
                <p14:modId xmlns:p14="http://schemas.microsoft.com/office/powerpoint/2010/main" val="808552691"/>
              </p:ext>
            </p:extLst>
          </p:nvPr>
        </p:nvGraphicFramePr>
        <p:xfrm>
          <a:off x="0" y="2377966"/>
          <a:ext cx="5184000" cy="3278505"/>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１．田尻町の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中長期財政</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シミュレーション</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92993" y="982856"/>
            <a:ext cx="9587988" cy="1169551"/>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ja-JP" altLang="en-US" sz="1600" dirty="0">
                <a:latin typeface="BIZ UDPゴシック" panose="020B0400000000000000" pitchFamily="50" charset="-128"/>
                <a:ea typeface="BIZ UDPゴシック" panose="020B0400000000000000" pitchFamily="50" charset="-128"/>
              </a:rPr>
              <a:t>の財政収支は、人口と連動</a:t>
            </a:r>
            <a:r>
              <a:rPr kumimoji="1" lang="ja-JP" altLang="en-US" sz="1600" dirty="0" smtClean="0">
                <a:latin typeface="BIZ UDPゴシック" panose="020B0400000000000000" pitchFamily="50" charset="-128"/>
                <a:ea typeface="BIZ UDPゴシック" panose="020B0400000000000000" pitchFamily="50" charset="-128"/>
              </a:rPr>
              <a:t>して町税が緩やかに減少</a:t>
            </a:r>
            <a:r>
              <a:rPr kumimoji="1" lang="ja-JP" altLang="en-US" sz="1600" dirty="0">
                <a:latin typeface="BIZ UDPゴシック" panose="020B0400000000000000" pitchFamily="50" charset="-128"/>
                <a:ea typeface="BIZ UDPゴシック" panose="020B0400000000000000" pitchFamily="50" charset="-128"/>
              </a:rPr>
              <a:t>する一方</a:t>
            </a:r>
            <a:r>
              <a:rPr kumimoji="1" lang="ja-JP" altLang="en-US" sz="1600" dirty="0" smtClean="0">
                <a:latin typeface="BIZ UDPゴシック" panose="020B0400000000000000" pitchFamily="50" charset="-128"/>
                <a:ea typeface="BIZ UDPゴシック" panose="020B0400000000000000" pitchFamily="50" charset="-128"/>
              </a:rPr>
              <a:t>、社会</a:t>
            </a:r>
            <a:r>
              <a:rPr kumimoji="1" lang="ja-JP" altLang="en-US" sz="1600" dirty="0">
                <a:latin typeface="BIZ UDPゴシック" panose="020B0400000000000000" pitchFamily="50" charset="-128"/>
                <a:ea typeface="BIZ UDPゴシック" panose="020B0400000000000000" pitchFamily="50" charset="-128"/>
              </a:rPr>
              <a:t>保障関係経費</a:t>
            </a:r>
            <a:r>
              <a:rPr kumimoji="1" lang="ja-JP" altLang="en-US" sz="1600" dirty="0" smtClean="0">
                <a:latin typeface="BIZ UDPゴシック" panose="020B0400000000000000" pitchFamily="50" charset="-128"/>
                <a:ea typeface="BIZ UDPゴシック" panose="020B0400000000000000" pitchFamily="50" charset="-128"/>
              </a:rPr>
              <a:t>や</a:t>
            </a:r>
            <a:r>
              <a:rPr kumimoji="1" lang="ja-JP" altLang="en-US" sz="1600" dirty="0">
                <a:latin typeface="BIZ UDPゴシック" panose="020B0400000000000000" pitchFamily="50" charset="-128"/>
                <a:ea typeface="BIZ UDPゴシック" panose="020B0400000000000000" pitchFamily="50" charset="-128"/>
              </a:rPr>
              <a:t>物件費</a:t>
            </a:r>
            <a:r>
              <a:rPr kumimoji="1" lang="ja-JP" altLang="en-US" sz="1600" dirty="0" smtClean="0">
                <a:latin typeface="BIZ UDPゴシック" panose="020B0400000000000000" pitchFamily="50" charset="-128"/>
                <a:ea typeface="BIZ UDPゴシック" panose="020B0400000000000000" pitchFamily="50" charset="-128"/>
              </a:rPr>
              <a:t>等が</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増高するものの、豊富な町税を背景に、実質単年度収支の黒字が続く見通し</a:t>
            </a:r>
            <a:endParaRPr kumimoji="1" lang="ja-JP" altLang="en-US"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財政調整基金の残高は年々増加</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898410"/>
            <a:ext cx="9487041" cy="137394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１</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730914" y="4819614"/>
            <a:ext cx="95450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歳出総額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8727905" y="3960868"/>
            <a:ext cx="123755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歳入総額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各</a:t>
            </a:r>
            <a:r>
              <a:rPr kumimoji="1" lang="ja-JP" altLang="en-US" sz="1400" dirty="0" smtClean="0">
                <a:latin typeface="BIZ UDPゴシック" panose="020B0400000000000000" pitchFamily="50" charset="-128"/>
                <a:ea typeface="BIZ UDPゴシック" panose="020B0400000000000000" pitchFamily="50" charset="-128"/>
              </a:rPr>
              <a:t>年度の実質</a:t>
            </a:r>
            <a:r>
              <a:rPr kumimoji="1" lang="ja-JP" altLang="en-US" sz="1400" dirty="0">
                <a:latin typeface="BIZ UDPゴシック" panose="020B0400000000000000" pitchFamily="50" charset="-128"/>
                <a:ea typeface="BIZ UDPゴシック" panose="020B0400000000000000" pitchFamily="50" charset="-128"/>
              </a:rPr>
              <a:t>単年度</a:t>
            </a:r>
            <a:r>
              <a:rPr kumimoji="1" lang="ja-JP" altLang="en-US" sz="1400" dirty="0" smtClean="0">
                <a:latin typeface="BIZ UDPゴシック" panose="020B0400000000000000" pitchFamily="50" charset="-128"/>
                <a:ea typeface="BIZ UDPゴシック" panose="020B0400000000000000" pitchFamily="50" charset="-128"/>
              </a:rPr>
              <a:t>収支の見通し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歳入総額・歳出総額の見通し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318392" y="6581492"/>
            <a:ext cx="9360000" cy="307777"/>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この</a:t>
            </a:r>
            <a:r>
              <a:rPr kumimoji="1" lang="ja-JP" altLang="en-US" sz="1400" dirty="0">
                <a:latin typeface="BIZ UDPゴシック" panose="020B0400000000000000" pitchFamily="50" charset="-128"/>
                <a:ea typeface="BIZ UDPゴシック" panose="020B0400000000000000" pitchFamily="50" charset="-128"/>
              </a:rPr>
              <a:t>試算は不確定</a:t>
            </a:r>
            <a:r>
              <a:rPr kumimoji="1" lang="ja-JP" altLang="en-US" sz="1400" dirty="0" smtClean="0">
                <a:latin typeface="BIZ UDPゴシック" panose="020B0400000000000000" pitchFamily="50" charset="-128"/>
                <a:ea typeface="BIZ UDPゴシック" panose="020B0400000000000000" pitchFamily="50" charset="-128"/>
              </a:rPr>
              <a:t>要素</a:t>
            </a:r>
            <a:r>
              <a:rPr kumimoji="1" lang="ja-JP" altLang="en-US" sz="1400" dirty="0">
                <a:latin typeface="BIZ UDPゴシック" panose="020B0400000000000000" pitchFamily="50" charset="-128"/>
                <a:ea typeface="BIZ UDPゴシック" panose="020B0400000000000000" pitchFamily="50" charset="-128"/>
              </a:rPr>
              <a:t>を多く含んでおり、将来に向かって相当の幅をもってみる</a:t>
            </a:r>
            <a:r>
              <a:rPr kumimoji="1" lang="ja-JP" altLang="en-US" sz="1400" dirty="0" smtClean="0">
                <a:latin typeface="BIZ UDPゴシック" panose="020B0400000000000000" pitchFamily="50" charset="-128"/>
                <a:ea typeface="BIZ UDPゴシック" panose="020B0400000000000000" pitchFamily="50" charset="-128"/>
              </a:rPr>
              <a:t>必要がある</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109544"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4744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方法</a:t>
            </a:r>
          </a:p>
        </p:txBody>
      </p:sp>
      <p:sp>
        <p:nvSpPr>
          <p:cNvPr id="13" name="正方形/長方形 1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２</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92993" y="925706"/>
            <a:ext cx="9587988" cy="1887696"/>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令和元</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推計</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社会</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保障・人口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問題研究所</a:t>
            </a:r>
            <a:r>
              <a:rPr kumimoji="1" lang="ja-JP" altLang="en-US" sz="1100" dirty="0">
                <a:solidFill>
                  <a:schemeClr val="tx1">
                    <a:lumMod val="95000"/>
                    <a:lumOff val="5000"/>
                  </a:schemeClr>
                </a:solidFill>
                <a:latin typeface="BIZ UDPゴシック" panose="020B0400000000000000" pitchFamily="50" charset="-128"/>
                <a:ea typeface="BIZ UDPゴシック" panose="020B0400000000000000" pitchFamily="50" charset="-128"/>
              </a:rPr>
              <a:t>（社人研）</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の人口推計と連動</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の費目は、近年の増加率や平均値などから試算</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コロナ</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禍などによる景気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動向が町税</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に及ぼす影響や、今後対応が求められる老朽化した公共施設</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の</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更新</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費用は本試算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に織り込んで</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いないが、財政収支への影響が大きいと想定されるので留意が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必要</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191499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324500828"/>
              </p:ext>
            </p:extLst>
          </p:nvPr>
        </p:nvGraphicFramePr>
        <p:xfrm>
          <a:off x="298980" y="3241717"/>
          <a:ext cx="4287244" cy="3141137"/>
        </p:xfrm>
        <a:graphic>
          <a:graphicData uri="http://schemas.openxmlformats.org/drawingml/2006/table">
            <a:tbl>
              <a:tblPr>
                <a:tableStyleId>{5940675A-B579-460E-94D1-54222C63F5DA}</a:tableStyleId>
              </a:tblPr>
              <a:tblGrid>
                <a:gridCol w="333612">
                  <a:extLst>
                    <a:ext uri="{9D8B030D-6E8A-4147-A177-3AD203B41FA5}">
                      <a16:colId xmlns:a16="http://schemas.microsoft.com/office/drawing/2014/main" val="3356660803"/>
                    </a:ext>
                  </a:extLst>
                </a:gridCol>
                <a:gridCol w="1630729">
                  <a:extLst>
                    <a:ext uri="{9D8B030D-6E8A-4147-A177-3AD203B41FA5}">
                      <a16:colId xmlns:a16="http://schemas.microsoft.com/office/drawing/2014/main" val="2163183408"/>
                    </a:ext>
                  </a:extLst>
                </a:gridCol>
                <a:gridCol w="2322903">
                  <a:extLst>
                    <a:ext uri="{9D8B030D-6E8A-4147-A177-3AD203B41FA5}">
                      <a16:colId xmlns:a16="http://schemas.microsoft.com/office/drawing/2014/main" val="2898818577"/>
                    </a:ext>
                  </a:extLst>
                </a:gridCol>
              </a:tblGrid>
              <a:tr h="349849">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4326">
                <a:tc rowSpan="4">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町税</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a:t>
                      </a:r>
                      <a:r>
                        <a:rPr kumimoji="1" lang="ja-JP" altLang="en-US" sz="1200" b="0" dirty="0" smtClean="0">
                          <a:latin typeface="BIZ UDPゴシック" panose="020B0400000000000000" pitchFamily="50" charset="-128"/>
                          <a:ea typeface="BIZ UDPゴシック" panose="020B0400000000000000" pitchFamily="50" charset="-128"/>
                        </a:rPr>
                        <a:t>個人町民税など）</a:t>
                      </a:r>
                      <a:r>
                        <a:rPr kumimoji="1" lang="ja-JP" altLang="en-US" sz="1200" b="0" dirty="0">
                          <a:latin typeface="BIZ UDPゴシック" panose="020B0400000000000000" pitchFamily="50" charset="-128"/>
                          <a:ea typeface="BIZ UDPゴシック" panose="020B0400000000000000" pitchFamily="50" charset="-128"/>
                        </a:rPr>
                        <a:t>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61432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普通交付税は不交付</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特別交付税は</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近年と同水準</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59494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r>
                        <a:rPr kumimoji="1" lang="ja-JP" altLang="en-US" sz="1200" b="0" dirty="0" smtClean="0">
                          <a:latin typeface="BIZ UDPゴシック" panose="020B0400000000000000" pitchFamily="50" charset="-128"/>
                          <a:ea typeface="BIZ UDPゴシック" panose="020B0400000000000000" pitchFamily="50" charset="-128"/>
                        </a:rPr>
                        <a:t>、</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町債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a:t>
                      </a:r>
                      <a:r>
                        <a:rPr kumimoji="1" lang="ja-JP" altLang="en-US" sz="1200" b="0" dirty="0" smtClean="0">
                          <a:latin typeface="BIZ UDPゴシック" panose="020B0400000000000000" pitchFamily="50" charset="-128"/>
                          <a:ea typeface="BIZ UDPゴシック" panose="020B0400000000000000" pitchFamily="50" charset="-128"/>
                        </a:rPr>
                        <a:t>連動</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町債の充当率は近年と同水準（田尻町は充当なし）</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9225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交付金・譲与税等、</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諸収入（使用料・手数料、財産収入、寄附金　など）</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79185098"/>
              </p:ext>
            </p:extLst>
          </p:nvPr>
        </p:nvGraphicFramePr>
        <p:xfrm>
          <a:off x="5000977" y="3243532"/>
          <a:ext cx="4644978" cy="3146556"/>
        </p:xfrm>
        <a:graphic>
          <a:graphicData uri="http://schemas.openxmlformats.org/drawingml/2006/table">
            <a:tbl>
              <a:tblPr>
                <a:tableStyleId>{5940675A-B579-460E-94D1-54222C63F5DA}</a:tableStyleId>
              </a:tblPr>
              <a:tblGrid>
                <a:gridCol w="361449">
                  <a:extLst>
                    <a:ext uri="{9D8B030D-6E8A-4147-A177-3AD203B41FA5}">
                      <a16:colId xmlns:a16="http://schemas.microsoft.com/office/drawing/2014/main" val="3356660803"/>
                    </a:ext>
                  </a:extLst>
                </a:gridCol>
                <a:gridCol w="1463763">
                  <a:extLst>
                    <a:ext uri="{9D8B030D-6E8A-4147-A177-3AD203B41FA5}">
                      <a16:colId xmlns:a16="http://schemas.microsoft.com/office/drawing/2014/main" val="2163183408"/>
                    </a:ext>
                  </a:extLst>
                </a:gridCol>
                <a:gridCol w="2819766">
                  <a:extLst>
                    <a:ext uri="{9D8B030D-6E8A-4147-A177-3AD203B41FA5}">
                      <a16:colId xmlns:a16="http://schemas.microsoft.com/office/drawing/2014/main" val="2898818577"/>
                    </a:ext>
                  </a:extLst>
                </a:gridCol>
              </a:tblGrid>
              <a:tr h="330762">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123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人件費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給与等は近年と同水準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退職手当は個別に積上げ</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扶助費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330762">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物件費、補助費等</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を踏まえ</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461238">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建設事業費、</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維持補修費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公債費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既発分は町による推計</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新発分は歳入の町債と連動</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77315266"/>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繰出金</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下水特会は近年と同水準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全体として増加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318392" y="6454492"/>
            <a:ext cx="9360000" cy="523220"/>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特定</a:t>
            </a:r>
            <a:r>
              <a:rPr kumimoji="1" lang="ja-JP" altLang="en-US" sz="1400" dirty="0" smtClean="0">
                <a:latin typeface="BIZ UDPゴシック" panose="020B0400000000000000" pitchFamily="50" charset="-128"/>
                <a:ea typeface="BIZ UDPゴシック" panose="020B0400000000000000" pitchFamily="50" charset="-128"/>
              </a:rPr>
              <a:t>目的基金から</a:t>
            </a:r>
            <a:r>
              <a:rPr kumimoji="1" lang="ja-JP" altLang="en-US" sz="1400" dirty="0">
                <a:latin typeface="BIZ UDPゴシック" panose="020B0400000000000000" pitchFamily="50" charset="-128"/>
                <a:ea typeface="BIZ UDPゴシック" panose="020B0400000000000000" pitchFamily="50" charset="-128"/>
              </a:rPr>
              <a:t>の</a:t>
            </a:r>
            <a:r>
              <a:rPr kumimoji="1" lang="ja-JP" altLang="en-US" sz="1400" dirty="0" smtClean="0">
                <a:latin typeface="BIZ UDPゴシック" panose="020B0400000000000000" pitchFamily="50" charset="-128"/>
                <a:ea typeface="BIZ UDPゴシック" panose="020B0400000000000000" pitchFamily="50" charset="-128"/>
              </a:rPr>
              <a:t>繰入金は</a:t>
            </a:r>
            <a:r>
              <a:rPr kumimoji="1" lang="ja-JP" altLang="en-US" sz="1400" dirty="0">
                <a:latin typeface="BIZ UDPゴシック" panose="020B0400000000000000" pitchFamily="50" charset="-128"/>
                <a:ea typeface="BIZ UDPゴシック" panose="020B0400000000000000" pitchFamily="50" charset="-128"/>
              </a:rPr>
              <a:t>見込まず</a:t>
            </a:r>
            <a:r>
              <a:rPr kumimoji="1" lang="ja-JP" altLang="en-US" sz="1400" dirty="0" smtClean="0">
                <a:latin typeface="BIZ UDPゴシック" panose="020B0400000000000000" pitchFamily="50" charset="-128"/>
                <a:ea typeface="BIZ UDPゴシック" panose="020B0400000000000000" pitchFamily="50" charset="-128"/>
              </a:rPr>
              <a:t>、各年度の財源不足額に</a:t>
            </a:r>
            <a:r>
              <a:rPr kumimoji="1" lang="ja-JP" altLang="en-US" sz="1400" dirty="0">
                <a:latin typeface="BIZ UDPゴシック" panose="020B0400000000000000" pitchFamily="50" charset="-128"/>
                <a:ea typeface="BIZ UDPゴシック" panose="020B0400000000000000" pitchFamily="50" charset="-128"/>
              </a:rPr>
              <a:t>は財政調整</a:t>
            </a:r>
            <a:r>
              <a:rPr kumimoji="1" lang="ja-JP" altLang="en-US" sz="1400" dirty="0" smtClean="0">
                <a:latin typeface="BIZ UDPゴシック" panose="020B0400000000000000" pitchFamily="50" charset="-128"/>
                <a:ea typeface="BIZ UDPゴシック" panose="020B0400000000000000" pitchFamily="50" charset="-128"/>
              </a:rPr>
              <a:t>基金からの繰入金のみ</a:t>
            </a:r>
            <a:r>
              <a:rPr kumimoji="1" lang="ja-JP" altLang="en-US" sz="1400" dirty="0">
                <a:latin typeface="BIZ UDPゴシック" panose="020B0400000000000000" pitchFamily="50" charset="-128"/>
                <a:ea typeface="BIZ UDPゴシック" panose="020B0400000000000000" pitchFamily="50" charset="-128"/>
              </a:rPr>
              <a:t>を</a:t>
            </a:r>
            <a:r>
              <a:rPr kumimoji="1" lang="ja-JP" altLang="en-US" sz="1400" dirty="0" smtClean="0">
                <a:latin typeface="BIZ UDPゴシック" panose="020B0400000000000000" pitchFamily="50" charset="-128"/>
                <a:ea typeface="BIZ UDPゴシック" panose="020B0400000000000000" pitchFamily="50" charset="-128"/>
              </a:rPr>
              <a:t>充当</a:t>
            </a:r>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1940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8082523" y="1994871"/>
            <a:ext cx="507206" cy="1143000"/>
          </a:xfrm>
          <a:prstGeom prst="rect">
            <a:avLst/>
          </a:prstGeom>
        </p:spPr>
      </p:pic>
      <p:graphicFrame>
        <p:nvGraphicFramePr>
          <p:cNvPr id="35" name="グラフ 34">
            <a:extLst>
              <a:ext uri="{FF2B5EF4-FFF2-40B4-BE49-F238E27FC236}">
                <a16:creationId xmlns:a16="http://schemas.microsoft.com/office/drawing/2014/main" id="{C80C8FF0-F6C6-42A2-840C-4231BD15D8C1}"/>
              </a:ext>
            </a:extLst>
          </p:cNvPr>
          <p:cNvGraphicFramePr>
            <a:graphicFrameLocks/>
          </p:cNvGraphicFramePr>
          <p:nvPr>
            <p:extLst>
              <p:ext uri="{D42A27DB-BD31-4B8C-83A1-F6EECF244321}">
                <p14:modId xmlns:p14="http://schemas.microsoft.com/office/powerpoint/2010/main" val="3427663191"/>
              </p:ext>
            </p:extLst>
          </p:nvPr>
        </p:nvGraphicFramePr>
        <p:xfrm>
          <a:off x="4972935" y="3793956"/>
          <a:ext cx="4711750" cy="273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2" name="グラフ 31">
            <a:extLst>
              <a:ext uri="{FF2B5EF4-FFF2-40B4-BE49-F238E27FC236}">
                <a16:creationId xmlns:a16="http://schemas.microsoft.com/office/drawing/2014/main" id="{FED47294-A6C4-4F59-8170-606DBE0DFCBF}"/>
              </a:ext>
            </a:extLst>
          </p:cNvPr>
          <p:cNvGraphicFramePr>
            <a:graphicFrameLocks/>
          </p:cNvGraphicFramePr>
          <p:nvPr>
            <p:extLst>
              <p:ext uri="{D42A27DB-BD31-4B8C-83A1-F6EECF244321}">
                <p14:modId xmlns:p14="http://schemas.microsoft.com/office/powerpoint/2010/main" val="3706084123"/>
              </p:ext>
            </p:extLst>
          </p:nvPr>
        </p:nvGraphicFramePr>
        <p:xfrm>
          <a:off x="396404" y="3793956"/>
          <a:ext cx="4608000" cy="2736000"/>
        </p:xfrm>
        <a:graphic>
          <a:graphicData uri="http://schemas.openxmlformats.org/drawingml/2006/chart">
            <c:chart xmlns:c="http://schemas.openxmlformats.org/drawingml/2006/chart" xmlns:r="http://schemas.openxmlformats.org/officeDocument/2006/relationships" r:id="rId4"/>
          </a:graphicData>
        </a:graphic>
      </p:graphicFrame>
      <p:sp>
        <p:nvSpPr>
          <p:cNvPr id="18" name="テキスト ボックス 11"/>
          <p:cNvSpPr txBox="1"/>
          <p:nvPr/>
        </p:nvSpPr>
        <p:spPr>
          <a:xfrm>
            <a:off x="5580802" y="3492907"/>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区分</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人口</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推移</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78059" y="69752"/>
            <a:ext cx="7112845"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．田尻町の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人口</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　</a:t>
            </a:r>
            <a:r>
              <a:rPr kumimoji="1" lang="ja-JP" altLang="en-US"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a:t>
            </a: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17" name="テキスト ボックス 16"/>
          <p:cNvSpPr txBox="1"/>
          <p:nvPr/>
        </p:nvSpPr>
        <p:spPr>
          <a:xfrm>
            <a:off x="810362" y="3505956"/>
            <a:ext cx="3875964" cy="288000"/>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総人口の推移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168200" y="346880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856156" y="34781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098868" y="4201080"/>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生産年齢</a:t>
            </a:r>
            <a:r>
              <a:rPr kumimoji="1" lang="ja-JP" altLang="en-US" sz="1050" b="1" u="sng" dirty="0">
                <a:latin typeface="BIZ UDPゴシック" panose="020B0400000000000000" pitchFamily="50" charset="-128"/>
                <a:ea typeface="BIZ UDPゴシック" panose="020B0400000000000000" pitchFamily="50" charset="-128"/>
              </a:rPr>
              <a:t>人口</a:t>
            </a:r>
          </a:p>
        </p:txBody>
      </p:sp>
      <p:sp>
        <p:nvSpPr>
          <p:cNvPr id="24" name="テキスト ボックス 23"/>
          <p:cNvSpPr txBox="1"/>
          <p:nvPr/>
        </p:nvSpPr>
        <p:spPr>
          <a:xfrm>
            <a:off x="5849301" y="5533842"/>
            <a:ext cx="1152000" cy="253916"/>
          </a:xfrm>
          <a:prstGeom prst="rect">
            <a:avLst/>
          </a:prstGeom>
          <a:noFill/>
        </p:spPr>
        <p:txBody>
          <a:bodyPr wrap="square" rtlCol="0">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後期高齢者人口</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936191" y="394351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8,527</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273569" y="4046774"/>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7,961</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flipV="1">
            <a:off x="1184180" y="4150239"/>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7681648" y="5272757"/>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a:t>
            </a:r>
            <a:r>
              <a:rPr kumimoji="1" lang="ja-JP" altLang="en-US" sz="1050" dirty="0" smtClean="0">
                <a:latin typeface="BIZ UDPゴシック" panose="020B0400000000000000" pitchFamily="50" charset="-128"/>
                <a:ea typeface="BIZ UDPゴシック" panose="020B0400000000000000" pitchFamily="50" charset="-128"/>
              </a:rPr>
              <a:t>人口</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3229109" y="4428721"/>
            <a:ext cx="1152000" cy="144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後期高齢者人口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533247" y="5309715"/>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生産年齢人口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2747710" y="6094883"/>
            <a:ext cx="756000" cy="144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年少人口</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43" name="直線コネクタ 42"/>
          <p:cNvCxnSpPr/>
          <p:nvPr/>
        </p:nvCxnSpPr>
        <p:spPr>
          <a:xfrm flipV="1">
            <a:off x="4740180" y="4264539"/>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5843717" y="600325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前</a:t>
            </a:r>
            <a:r>
              <a:rPr kumimoji="1" lang="ja-JP" altLang="en-US" sz="1050" dirty="0" smtClean="0">
                <a:latin typeface="BIZ UDPゴシック" panose="020B0400000000000000" pitchFamily="50" charset="-128"/>
                <a:ea typeface="BIZ UDPゴシック" panose="020B0400000000000000" pitchFamily="50" charset="-128"/>
              </a:rPr>
              <a:t>期高齢者人口</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40" name="正方形/長方形 39"/>
          <p:cNvSpPr/>
          <p:nvPr/>
        </p:nvSpPr>
        <p:spPr>
          <a:xfrm>
            <a:off x="292993" y="982856"/>
            <a:ext cx="9587988" cy="2215991"/>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国立社会保障・人口問題研究所が公表している最新の人口推計によれば、田尻町は今後、</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生産年齢人口と年少人口が減少する一方で、高齢者人口は</a:t>
            </a:r>
            <a:r>
              <a:rPr kumimoji="1" lang="ja-JP" altLang="en-US" sz="1600" dirty="0">
                <a:latin typeface="BIZ UDPゴシック" panose="020B0400000000000000" pitchFamily="50" charset="-128"/>
                <a:ea typeface="BIZ UDPゴシック" panose="020B0400000000000000" pitchFamily="50" charset="-128"/>
              </a:rPr>
              <a:t>横</a:t>
            </a:r>
            <a:r>
              <a:rPr kumimoji="1" lang="ja-JP" altLang="en-US" sz="1600" dirty="0" smtClean="0">
                <a:latin typeface="BIZ UDPゴシック" panose="020B0400000000000000" pitchFamily="50" charset="-128"/>
                <a:ea typeface="BIZ UDPゴシック" panose="020B0400000000000000" pitchFamily="50" charset="-128"/>
              </a:rPr>
              <a:t>ばい</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ja-JP" altLang="en-US"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en-US" altLang="ja-JP" sz="1600" dirty="0" smtClean="0">
                <a:latin typeface="BIZ UDPゴシック" panose="020B0400000000000000" pitchFamily="50" charset="-128"/>
                <a:ea typeface="BIZ UDPゴシック" panose="020B0400000000000000" pitchFamily="50" charset="-128"/>
              </a:rPr>
              <a:t>15</a:t>
            </a:r>
            <a:r>
              <a:rPr kumimoji="1" lang="ja-JP" altLang="en-US" sz="1600" dirty="0" smtClean="0">
                <a:latin typeface="BIZ UDPゴシック" panose="020B0400000000000000" pitchFamily="50" charset="-128"/>
                <a:ea typeface="BIZ UDPゴシック" panose="020B0400000000000000" pitchFamily="50" charset="-128"/>
              </a:rPr>
              <a:t>年間で、</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・総人口に占める年少・生産年齢人口の割合は約</a:t>
            </a:r>
            <a:r>
              <a:rPr kumimoji="1" lang="en-US" altLang="ja-JP" sz="1600" dirty="0">
                <a:latin typeface="BIZ UDPゴシック" panose="020B0400000000000000" pitchFamily="50" charset="-128"/>
                <a:ea typeface="BIZ UDPゴシック" panose="020B0400000000000000" pitchFamily="50" charset="-128"/>
              </a:rPr>
              <a:t>2</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減</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・総人口に占める高齢者人口の割合は約</a:t>
            </a:r>
            <a:r>
              <a:rPr kumimoji="1" lang="en-US" altLang="ja-JP" sz="1600" dirty="0">
                <a:latin typeface="BIZ UDPゴシック" panose="020B0400000000000000" pitchFamily="50" charset="-128"/>
                <a:ea typeface="BIZ UDPゴシック" panose="020B0400000000000000" pitchFamily="50" charset="-128"/>
              </a:rPr>
              <a:t>2</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45" name="正方形/長方形 44"/>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46" name="直線矢印コネクタ 45"/>
          <p:cNvCxnSpPr/>
          <p:nvPr/>
        </p:nvCxnSpPr>
        <p:spPr>
          <a:xfrm>
            <a:off x="7547967" y="2604638"/>
            <a:ext cx="324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34010" y="22098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a:solidFill>
                  <a:schemeClr val="accent2"/>
                </a:solidFill>
                <a:latin typeface="BIZ UDPゴシック" panose="020B0400000000000000" pitchFamily="50" charset="-128"/>
                <a:ea typeface="BIZ UDPゴシック" panose="020B0400000000000000" pitchFamily="50" charset="-128"/>
              </a:rPr>
              <a:t>2</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8634010" y="27178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a:solidFill>
                  <a:schemeClr val="accent2"/>
                </a:solidFill>
                <a:latin typeface="BIZ UDPゴシック" panose="020B0400000000000000" pitchFamily="50" charset="-128"/>
                <a:ea typeface="BIZ UDPゴシック" panose="020B0400000000000000" pitchFamily="50" charset="-128"/>
              </a:rPr>
              <a:t>2</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49" name="角丸四角形 48"/>
          <p:cNvSpPr/>
          <p:nvPr/>
        </p:nvSpPr>
        <p:spPr>
          <a:xfrm>
            <a:off x="8079517" y="2122691"/>
            <a:ext cx="1476000" cy="479757"/>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8079517" y="2603500"/>
            <a:ext cx="1476000" cy="504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p:cNvCxnSpPr/>
          <p:nvPr/>
        </p:nvCxnSpPr>
        <p:spPr>
          <a:xfrm flipH="1">
            <a:off x="1186187" y="4229376"/>
            <a:ext cx="867505" cy="3549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直線矢印コネクタ 50"/>
          <p:cNvCxnSpPr/>
          <p:nvPr/>
        </p:nvCxnSpPr>
        <p:spPr>
          <a:xfrm flipH="1">
            <a:off x="8259101" y="5535930"/>
            <a:ext cx="0" cy="360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9" name="図 8"/>
          <p:cNvPicPr>
            <a:picLocks noChangeAspect="1"/>
          </p:cNvPicPr>
          <p:nvPr/>
        </p:nvPicPr>
        <p:blipFill>
          <a:blip r:embed="rId5"/>
          <a:stretch>
            <a:fillRect/>
          </a:stretch>
        </p:blipFill>
        <p:spPr>
          <a:xfrm>
            <a:off x="6235458" y="1981200"/>
            <a:ext cx="1214438" cy="1143000"/>
          </a:xfrm>
          <a:prstGeom prst="rect">
            <a:avLst/>
          </a:prstGeom>
        </p:spPr>
      </p:pic>
      <p:sp>
        <p:nvSpPr>
          <p:cNvPr id="37" name="テキスト ボックス 36"/>
          <p:cNvSpPr txBox="1"/>
          <p:nvPr/>
        </p:nvSpPr>
        <p:spPr>
          <a:xfrm>
            <a:off x="1697442" y="4094473"/>
            <a:ext cx="1080000" cy="144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前期高齢者人口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175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グラフ 42"/>
          <p:cNvGraphicFramePr>
            <a:graphicFrameLocks/>
          </p:cNvGraphicFramePr>
          <p:nvPr>
            <p:extLst>
              <p:ext uri="{D42A27DB-BD31-4B8C-83A1-F6EECF244321}">
                <p14:modId xmlns:p14="http://schemas.microsoft.com/office/powerpoint/2010/main" val="3067506662"/>
              </p:ext>
            </p:extLst>
          </p:nvPr>
        </p:nvGraphicFramePr>
        <p:xfrm>
          <a:off x="4885051" y="3057210"/>
          <a:ext cx="4572000" cy="34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1" name="グラフ 40"/>
          <p:cNvGraphicFramePr>
            <a:graphicFrameLocks/>
          </p:cNvGraphicFramePr>
          <p:nvPr>
            <p:extLst>
              <p:ext uri="{D42A27DB-BD31-4B8C-83A1-F6EECF244321}">
                <p14:modId xmlns:p14="http://schemas.microsoft.com/office/powerpoint/2010/main" val="1742401641"/>
              </p:ext>
            </p:extLst>
          </p:nvPr>
        </p:nvGraphicFramePr>
        <p:xfrm>
          <a:off x="252159" y="3049699"/>
          <a:ext cx="4572000" cy="342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p:cNvSpPr txBox="1"/>
          <p:nvPr/>
        </p:nvSpPr>
        <p:spPr>
          <a:xfrm>
            <a:off x="78059" y="66412"/>
            <a:ext cx="6458819"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別</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の傾向　（歳入：①町税）</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４</a:t>
            </a:r>
          </a:p>
        </p:txBody>
      </p:sp>
      <p:sp>
        <p:nvSpPr>
          <p:cNvPr id="9" name="正方形/長方形 8"/>
          <p:cNvSpPr/>
          <p:nvPr/>
        </p:nvSpPr>
        <p:spPr>
          <a:xfrm>
            <a:off x="292993" y="982856"/>
            <a:ext cx="9587988" cy="1169551"/>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今後の人口</a:t>
            </a:r>
            <a:r>
              <a:rPr kumimoji="1" lang="ja-JP" altLang="en-US" sz="1600" dirty="0">
                <a:latin typeface="BIZ UDPゴシック" panose="020B0400000000000000" pitchFamily="50" charset="-128"/>
                <a:ea typeface="BIZ UDPゴシック" panose="020B0400000000000000" pitchFamily="50" charset="-128"/>
              </a:rPr>
              <a:t>減少</a:t>
            </a:r>
            <a:r>
              <a:rPr kumimoji="1" lang="ja-JP" altLang="en-US" sz="1600" dirty="0" smtClean="0">
                <a:latin typeface="BIZ UDPゴシック" panose="020B0400000000000000" pitchFamily="50" charset="-128"/>
                <a:ea typeface="BIZ UDPゴシック" panose="020B0400000000000000" pitchFamily="50" charset="-128"/>
              </a:rPr>
              <a:t>と</a:t>
            </a:r>
            <a:r>
              <a:rPr kumimoji="1" lang="ja-JP" altLang="en-US" sz="1600" dirty="0">
                <a:latin typeface="BIZ UDPゴシック" panose="020B0400000000000000" pitchFamily="50" charset="-128"/>
                <a:ea typeface="BIZ UDPゴシック" panose="020B0400000000000000" pitchFamily="50" charset="-128"/>
              </a:rPr>
              <a:t>連動</a:t>
            </a:r>
            <a:r>
              <a:rPr kumimoji="1" lang="ja-JP" altLang="en-US" sz="1600" dirty="0" smtClean="0">
                <a:latin typeface="BIZ UDPゴシック" panose="020B0400000000000000" pitchFamily="50" charset="-128"/>
                <a:ea typeface="BIZ UDPゴシック" panose="020B0400000000000000" pitchFamily="50" charset="-128"/>
              </a:rPr>
              <a:t>して個人町民税が減少すると見込まれ、町税は約</a:t>
            </a:r>
            <a:r>
              <a:rPr kumimoji="1" lang="en-US" altLang="ja-JP" sz="1600" dirty="0" smtClean="0">
                <a:latin typeface="BIZ UDPゴシック" panose="020B0400000000000000" pitchFamily="50" charset="-128"/>
                <a:ea typeface="BIZ UDPゴシック" panose="020B0400000000000000" pitchFamily="50" charset="-128"/>
              </a:rPr>
              <a:t>1.4</a:t>
            </a:r>
            <a:r>
              <a:rPr kumimoji="1" lang="ja-JP" altLang="en-US" sz="1600" dirty="0" smtClean="0">
                <a:latin typeface="BIZ UDPゴシック" panose="020B0400000000000000" pitchFamily="50" charset="-128"/>
                <a:ea typeface="BIZ UDPゴシック" panose="020B0400000000000000" pitchFamily="50" charset="-128"/>
              </a:rPr>
              <a:t>億円減少</a:t>
            </a:r>
            <a:endParaRPr kumimoji="1" lang="ja-JP" altLang="en-US"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今後の景気動向が町税に及ぼす影響は、見込むことが困難なため考慮していないが、コロナ禍などが</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景気に及ぼす影響に留意が必要 （特に町税の</a:t>
            </a:r>
            <a:r>
              <a:rPr kumimoji="1" lang="en-US" altLang="ja-JP" sz="1600" dirty="0" smtClean="0">
                <a:latin typeface="BIZ UDPゴシック" panose="020B0400000000000000" pitchFamily="50" charset="-128"/>
                <a:ea typeface="BIZ UDPゴシック" panose="020B0400000000000000" pitchFamily="50" charset="-128"/>
              </a:rPr>
              <a:t>7</a:t>
            </a:r>
            <a:r>
              <a:rPr kumimoji="1" lang="ja-JP" altLang="en-US" sz="1600" dirty="0" smtClean="0">
                <a:latin typeface="BIZ UDPゴシック" panose="020B0400000000000000" pitchFamily="50" charset="-128"/>
                <a:ea typeface="BIZ UDPゴシック" panose="020B0400000000000000" pitchFamily="50" charset="-128"/>
              </a:rPr>
              <a:t>割以上を占める固定資産税）</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198377" y="898410"/>
            <a:ext cx="9487041" cy="14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771177" y="275234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町</a:t>
            </a:r>
            <a:r>
              <a:rPr kumimoji="1" lang="ja-JP" altLang="en-US" sz="1400" dirty="0" smtClean="0">
                <a:latin typeface="BIZ UDPゴシック" panose="020B0400000000000000" pitchFamily="50" charset="-128"/>
                <a:ea typeface="BIZ UDPゴシック" panose="020B0400000000000000" pitchFamily="50" charset="-128"/>
              </a:rPr>
              <a:t>税の見通し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5531929" y="2741924"/>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主要税目別の町税見通し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44456" y="27542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767258" y="2734415"/>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746256" y="3352404"/>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4,177</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4126665" y="3471672"/>
            <a:ext cx="612000" cy="215444"/>
          </a:xfrm>
          <a:prstGeom prst="rect">
            <a:avLst/>
          </a:prstGeom>
          <a:noFill/>
        </p:spPr>
        <p:txBody>
          <a:bodyPr wrap="square" rtlCol="0">
            <a:spAutoFit/>
          </a:bodyPr>
          <a:lstStyle/>
          <a:p>
            <a:pPr algn="ctr"/>
            <a:r>
              <a:rPr kumimoji="1" lang="en-US" altLang="ja-JP" sz="800" dirty="0" smtClean="0">
                <a:latin typeface="BIZ UDPゴシック" panose="020B0400000000000000" pitchFamily="50" charset="-128"/>
                <a:ea typeface="BIZ UDPゴシック" panose="020B0400000000000000" pitchFamily="50" charset="-128"/>
              </a:rPr>
              <a:t>4,036</a:t>
            </a:r>
            <a:endParaRPr kumimoji="1" lang="ja-JP" altLang="en-US" sz="800" dirty="0">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6439232" y="5703352"/>
            <a:ext cx="1556711" cy="276999"/>
          </a:xfrm>
          <a:prstGeom prst="rect">
            <a:avLst/>
          </a:prstGeom>
          <a:noFill/>
        </p:spPr>
        <p:txBody>
          <a:bodyPr wrap="square" rtlCol="0">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　その他</a:t>
            </a:r>
            <a:r>
              <a:rPr kumimoji="1" lang="ja-JP" altLang="en-US" sz="1200" dirty="0">
                <a:latin typeface="BIZ UDPゴシック" panose="020B0400000000000000" pitchFamily="50" charset="-128"/>
                <a:ea typeface="BIZ UDPゴシック" panose="020B0400000000000000" pitchFamily="50" charset="-128"/>
              </a:rPr>
              <a:t>税</a:t>
            </a:r>
          </a:p>
        </p:txBody>
      </p:sp>
      <p:sp>
        <p:nvSpPr>
          <p:cNvPr id="19" name="テキスト ボックス 18"/>
          <p:cNvSpPr txBox="1"/>
          <p:nvPr/>
        </p:nvSpPr>
        <p:spPr>
          <a:xfrm>
            <a:off x="6464632" y="3213805"/>
            <a:ext cx="1556711" cy="276999"/>
          </a:xfrm>
          <a:prstGeom prst="rect">
            <a:avLst/>
          </a:prstGeom>
          <a:noFill/>
        </p:spPr>
        <p:txBody>
          <a:bodyPr wrap="square" rtlCol="0">
            <a:spAutoFit/>
          </a:bodyPr>
          <a:lstStyle/>
          <a:p>
            <a:pPr algn="ctr"/>
            <a:r>
              <a:rPr kumimoji="1" lang="ja-JP" altLang="en-US" sz="1200" b="1" u="sng" dirty="0" smtClean="0">
                <a:latin typeface="BIZ UDPゴシック" panose="020B0400000000000000" pitchFamily="50" charset="-128"/>
                <a:ea typeface="BIZ UDPゴシック" panose="020B0400000000000000" pitchFamily="50" charset="-128"/>
              </a:rPr>
              <a:t>固定</a:t>
            </a:r>
            <a:r>
              <a:rPr kumimoji="1" lang="ja-JP" altLang="en-US" sz="1200" b="1" u="sng" dirty="0">
                <a:latin typeface="BIZ UDPゴシック" panose="020B0400000000000000" pitchFamily="50" charset="-128"/>
                <a:ea typeface="BIZ UDPゴシック" panose="020B0400000000000000" pitchFamily="50" charset="-128"/>
              </a:rPr>
              <a:t>資産</a:t>
            </a:r>
            <a:r>
              <a:rPr kumimoji="1" lang="ja-JP" altLang="en-US" sz="1200" b="1" u="sng" dirty="0" smtClean="0">
                <a:latin typeface="BIZ UDPゴシック" panose="020B0400000000000000" pitchFamily="50" charset="-128"/>
                <a:ea typeface="BIZ UDPゴシック" panose="020B0400000000000000" pitchFamily="50" charset="-128"/>
              </a:rPr>
              <a:t>税</a:t>
            </a:r>
            <a:endParaRPr kumimoji="1" lang="ja-JP" altLang="en-US" sz="1200" b="1" u="sng" dirty="0">
              <a:latin typeface="BIZ UDPゴシック" panose="020B0400000000000000" pitchFamily="50" charset="-128"/>
              <a:ea typeface="BIZ UDPゴシック" panose="020B0400000000000000" pitchFamily="50" charset="-128"/>
            </a:endParaRPr>
          </a:p>
        </p:txBody>
      </p:sp>
      <p:cxnSp>
        <p:nvCxnSpPr>
          <p:cNvPr id="31" name="直線コネクタ 30"/>
          <p:cNvCxnSpPr/>
          <p:nvPr/>
        </p:nvCxnSpPr>
        <p:spPr>
          <a:xfrm flipV="1">
            <a:off x="923552" y="3579291"/>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a:xfrm flipV="1">
            <a:off x="4593852" y="3947591"/>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6544143" y="5255388"/>
            <a:ext cx="1556711" cy="276999"/>
          </a:xfrm>
          <a:prstGeom prst="rect">
            <a:avLst/>
          </a:prstGeom>
          <a:noFill/>
        </p:spPr>
        <p:txBody>
          <a:bodyPr wrap="square" rtlCol="0">
            <a:spAutoFit/>
          </a:bodyPr>
          <a:lstStyle/>
          <a:p>
            <a:pPr algn="ctr"/>
            <a:r>
              <a:rPr kumimoji="1" lang="ja-JP" altLang="en-US" sz="1200" b="1" u="sng" dirty="0" smtClean="0">
                <a:latin typeface="BIZ UDPゴシック" panose="020B0400000000000000" pitchFamily="50" charset="-128"/>
                <a:ea typeface="BIZ UDPゴシック" panose="020B0400000000000000" pitchFamily="50" charset="-128"/>
              </a:rPr>
              <a:t>町民</a:t>
            </a:r>
            <a:r>
              <a:rPr kumimoji="1" lang="ja-JP" altLang="en-US" sz="1200" b="1" u="sng" dirty="0">
                <a:latin typeface="BIZ UDPゴシック" panose="020B0400000000000000" pitchFamily="50" charset="-128"/>
                <a:ea typeface="BIZ UDPゴシック" panose="020B0400000000000000" pitchFamily="50" charset="-128"/>
              </a:rPr>
              <a:t>税</a:t>
            </a:r>
          </a:p>
        </p:txBody>
      </p:sp>
      <p:sp>
        <p:nvSpPr>
          <p:cNvPr id="38" name="テキスト ボックス 37"/>
          <p:cNvSpPr txBox="1"/>
          <p:nvPr/>
        </p:nvSpPr>
        <p:spPr>
          <a:xfrm>
            <a:off x="2434310" y="5861562"/>
            <a:ext cx="1108990" cy="246221"/>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町民</a:t>
            </a:r>
            <a:r>
              <a:rPr kumimoji="1" lang="ja-JP" altLang="en-US" sz="1000" dirty="0">
                <a:latin typeface="BIZ UDPゴシック" panose="020B0400000000000000" pitchFamily="50" charset="-128"/>
                <a:ea typeface="BIZ UDPゴシック" panose="020B0400000000000000" pitchFamily="50" charset="-128"/>
              </a:rPr>
              <a:t>税</a:t>
            </a:r>
          </a:p>
        </p:txBody>
      </p:sp>
      <p:sp>
        <p:nvSpPr>
          <p:cNvPr id="39" name="テキスト ボックス 38"/>
          <p:cNvSpPr txBox="1"/>
          <p:nvPr/>
        </p:nvSpPr>
        <p:spPr>
          <a:xfrm>
            <a:off x="2396210" y="4690156"/>
            <a:ext cx="1108990" cy="246221"/>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固定</a:t>
            </a:r>
            <a:r>
              <a:rPr kumimoji="1" lang="ja-JP" altLang="en-US" sz="1000" dirty="0">
                <a:latin typeface="BIZ UDPゴシック" panose="020B0400000000000000" pitchFamily="50" charset="-128"/>
                <a:ea typeface="BIZ UDPゴシック" panose="020B0400000000000000" pitchFamily="50" charset="-128"/>
              </a:rPr>
              <a:t>資産</a:t>
            </a:r>
            <a:r>
              <a:rPr kumimoji="1" lang="ja-JP" altLang="en-US" sz="1000" dirty="0" smtClean="0">
                <a:latin typeface="BIZ UDPゴシック" panose="020B0400000000000000" pitchFamily="50" charset="-128"/>
                <a:ea typeface="BIZ UDPゴシック" panose="020B0400000000000000" pitchFamily="50" charset="-128"/>
              </a:rPr>
              <a:t>税</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42" name="直線コネクタ 41"/>
          <p:cNvCxnSpPr/>
          <p:nvPr/>
        </p:nvCxnSpPr>
        <p:spPr>
          <a:xfrm flipV="1">
            <a:off x="4543052" y="3680891"/>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4" name="直線矢印コネクタ 3"/>
          <p:cNvCxnSpPr/>
          <p:nvPr/>
        </p:nvCxnSpPr>
        <p:spPr>
          <a:xfrm>
            <a:off x="3014205" y="3645440"/>
            <a:ext cx="0" cy="1683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2646805" y="3475087"/>
            <a:ext cx="68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900" dirty="0" smtClean="0">
                <a:latin typeface="BIZ UDPゴシック" panose="020B0400000000000000" pitchFamily="50" charset="-128"/>
                <a:ea typeface="BIZ UDPゴシック" panose="020B0400000000000000" pitchFamily="50" charset="-128"/>
              </a:rPr>
              <a:t>その</a:t>
            </a:r>
            <a:r>
              <a:rPr kumimoji="1" lang="ja-JP" altLang="en-US" sz="900" dirty="0">
                <a:latin typeface="BIZ UDPゴシック" panose="020B0400000000000000" pitchFamily="50" charset="-128"/>
                <a:ea typeface="BIZ UDPゴシック" panose="020B0400000000000000" pitchFamily="50" charset="-128"/>
              </a:rPr>
              <a:t>他</a:t>
            </a:r>
            <a:r>
              <a:rPr kumimoji="1" lang="ja-JP" altLang="en-US" sz="900" dirty="0" smtClean="0">
                <a:latin typeface="BIZ UDPゴシック" panose="020B0400000000000000" pitchFamily="50" charset="-128"/>
                <a:ea typeface="BIZ UDPゴシック" panose="020B0400000000000000" pitchFamily="50" charset="-128"/>
              </a:rPr>
              <a:t>税</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44" name="テキスト ボックス 27"/>
          <p:cNvSpPr txBox="1"/>
          <p:nvPr/>
        </p:nvSpPr>
        <p:spPr>
          <a:xfrm>
            <a:off x="8790772" y="5336746"/>
            <a:ext cx="612000"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800" dirty="0" smtClean="0">
                <a:latin typeface="BIZ UDPゴシック" panose="020B0400000000000000" pitchFamily="50" charset="-128"/>
                <a:ea typeface="BIZ UDPゴシック" panose="020B0400000000000000" pitchFamily="50" charset="-128"/>
              </a:rPr>
              <a:t>720</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17129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グラフ 39">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128241573"/>
              </p:ext>
            </p:extLst>
          </p:nvPr>
        </p:nvGraphicFramePr>
        <p:xfrm>
          <a:off x="281542" y="3649366"/>
          <a:ext cx="4749800" cy="298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653886590"/>
              </p:ext>
            </p:extLst>
          </p:nvPr>
        </p:nvGraphicFramePr>
        <p:xfrm>
          <a:off x="4941897" y="3649367"/>
          <a:ext cx="4749800" cy="298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78059" y="66412"/>
            <a:ext cx="6817892"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費目別の傾向　</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歳出：①繰</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出金）</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7" name="正方形/長方形 16"/>
          <p:cNvSpPr/>
          <p:nvPr/>
        </p:nvSpPr>
        <p:spPr>
          <a:xfrm>
            <a:off x="292993" y="982856"/>
            <a:ext cx="9587988" cy="1887696"/>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後期高齢事業は後期高齢人口と連動し、介護保険事業は府内</a:t>
            </a:r>
            <a:r>
              <a:rPr kumimoji="1" lang="ja-JP" altLang="en-US" sz="1600" dirty="0">
                <a:latin typeface="BIZ UDPゴシック" panose="020B0400000000000000" pitchFamily="50" charset="-128"/>
                <a:ea typeface="BIZ UDPゴシック" panose="020B0400000000000000" pitchFamily="50" charset="-128"/>
              </a:rPr>
              <a:t>全体の介護給付費総額の推計値</a:t>
            </a:r>
            <a:r>
              <a:rPr kumimoji="1" lang="ja-JP" altLang="en-US" sz="1600" dirty="0" smtClean="0">
                <a:latin typeface="BIZ UDPゴシック" panose="020B0400000000000000" pitchFamily="50" charset="-128"/>
                <a:ea typeface="BIZ UDPゴシック" panose="020B0400000000000000" pitchFamily="50" charset="-128"/>
              </a:rPr>
              <a:t>と</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連動</a:t>
            </a:r>
            <a:r>
              <a:rPr kumimoji="1" lang="ja-JP" altLang="en-US" sz="1600" dirty="0">
                <a:latin typeface="BIZ UDPゴシック" panose="020B0400000000000000" pitchFamily="50" charset="-128"/>
                <a:ea typeface="BIZ UDPゴシック" panose="020B0400000000000000" pitchFamily="50" charset="-128"/>
              </a:rPr>
              <a:t>し</a:t>
            </a:r>
            <a:r>
              <a:rPr kumimoji="1" lang="ja-JP" altLang="en-US" sz="1600" dirty="0" smtClean="0">
                <a:latin typeface="BIZ UDPゴシック" panose="020B0400000000000000" pitchFamily="50" charset="-128"/>
                <a:ea typeface="BIZ UDPゴシック" panose="020B0400000000000000" pitchFamily="50" charset="-128"/>
              </a:rPr>
              <a:t>、いずれも増加</a:t>
            </a:r>
            <a:r>
              <a:rPr kumimoji="1" lang="ja-JP" altLang="en-US" sz="1600" dirty="0">
                <a:latin typeface="BIZ UDPゴシック" panose="020B0400000000000000" pitchFamily="50" charset="-128"/>
                <a:ea typeface="BIZ UDPゴシック" panose="020B0400000000000000" pitchFamily="50" charset="-128"/>
              </a:rPr>
              <a:t>傾向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a:t>
            </a:r>
            <a:r>
              <a:rPr kumimoji="1" lang="ja-JP" altLang="en-US" sz="1600" dirty="0" smtClean="0">
                <a:latin typeface="BIZ UDPゴシック" panose="020B0400000000000000" pitchFamily="50" charset="-128"/>
                <a:ea typeface="BIZ UDPゴシック" panose="020B0400000000000000" pitchFamily="50" charset="-128"/>
              </a:rPr>
              <a:t>傾向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下水道</a:t>
            </a:r>
            <a:r>
              <a:rPr kumimoji="1" lang="ja-JP" altLang="en-US" sz="1600" dirty="0">
                <a:latin typeface="BIZ UDPゴシック" panose="020B0400000000000000" pitchFamily="50" charset="-128"/>
                <a:ea typeface="BIZ UDPゴシック" panose="020B0400000000000000" pitchFamily="50" charset="-128"/>
              </a:rPr>
              <a:t>事業</a:t>
            </a:r>
            <a:r>
              <a:rPr kumimoji="1" lang="ja-JP" altLang="en-US" sz="1600" dirty="0" smtClean="0">
                <a:latin typeface="BIZ UDPゴシック" panose="020B0400000000000000" pitchFamily="50" charset="-128"/>
                <a:ea typeface="BIZ UDPゴシック" panose="020B0400000000000000" pitchFamily="50" charset="-128"/>
              </a:rPr>
              <a:t>は過去と同様、高い水準で推移</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繰出金は全体と</a:t>
            </a:r>
            <a:r>
              <a:rPr kumimoji="1" lang="ja-JP" altLang="en-US" sz="1600" dirty="0" smtClean="0">
                <a:latin typeface="BIZ UDPゴシック" panose="020B0400000000000000" pitchFamily="50" charset="-128"/>
                <a:ea typeface="BIZ UDPゴシック" panose="020B0400000000000000" pitchFamily="50" charset="-128"/>
              </a:rPr>
              <a:t>して</a:t>
            </a:r>
            <a:r>
              <a:rPr kumimoji="1" lang="ja-JP" altLang="en-US" sz="1600" dirty="0">
                <a:latin typeface="BIZ UDPゴシック" panose="020B0400000000000000" pitchFamily="50" charset="-128"/>
                <a:ea typeface="BIZ UDPゴシック" panose="020B0400000000000000" pitchFamily="50" charset="-128"/>
              </a:rPr>
              <a:t>微増</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198377" y="898410"/>
            <a:ext cx="9487041" cy="2052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5684396" y="3232629"/>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繰</a:t>
            </a:r>
            <a:r>
              <a:rPr kumimoji="1" lang="ja-JP" altLang="en-US" sz="1400" dirty="0" smtClean="0">
                <a:latin typeface="BIZ UDPゴシック" panose="020B0400000000000000" pitchFamily="50" charset="-128"/>
                <a:ea typeface="BIZ UDPゴシック" panose="020B0400000000000000" pitchFamily="50" charset="-128"/>
              </a:rPr>
              <a:t>出</a:t>
            </a:r>
            <a:r>
              <a:rPr kumimoji="1" lang="ja-JP" altLang="en-US" sz="1400" dirty="0">
                <a:latin typeface="BIZ UDPゴシック" panose="020B0400000000000000" pitchFamily="50" charset="-128"/>
                <a:ea typeface="BIZ UDPゴシック" panose="020B0400000000000000" pitchFamily="50" charset="-128"/>
              </a:rPr>
              <a:t>金</a:t>
            </a:r>
            <a:r>
              <a:rPr kumimoji="1" lang="ja-JP" altLang="en-US" sz="1400" dirty="0" smtClean="0">
                <a:latin typeface="BIZ UDPゴシック" panose="020B0400000000000000" pitchFamily="50" charset="-128"/>
                <a:ea typeface="BIZ UDPゴシック" panose="020B0400000000000000" pitchFamily="50" charset="-128"/>
              </a:rPr>
              <a:t>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993127" y="3220150"/>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特別会計</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の繰出金見通し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7109787" y="6195392"/>
            <a:ext cx="1584000" cy="216000"/>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介護保険事業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7094796" y="5695965"/>
            <a:ext cx="158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後期</a:t>
            </a:r>
            <a:r>
              <a:rPr kumimoji="1" lang="ja-JP" altLang="en-US" sz="1200" dirty="0">
                <a:latin typeface="BIZ UDPゴシック" panose="020B0400000000000000" pitchFamily="50" charset="-128"/>
                <a:ea typeface="BIZ UDPゴシック" panose="020B0400000000000000" pitchFamily="50" charset="-128"/>
              </a:rPr>
              <a:t>高齢</a:t>
            </a:r>
            <a:r>
              <a:rPr kumimoji="1" lang="ja-JP" altLang="en-US" sz="1200" dirty="0" smtClean="0">
                <a:latin typeface="BIZ UDPゴシック" panose="020B0400000000000000" pitchFamily="50" charset="-128"/>
                <a:ea typeface="BIZ UDPゴシック" panose="020B0400000000000000" pitchFamily="50" charset="-128"/>
              </a:rPr>
              <a:t>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6942396" y="4891581"/>
            <a:ext cx="1080000" cy="261610"/>
          </a:xfrm>
          <a:prstGeom prst="rect">
            <a:avLst/>
          </a:prstGeom>
          <a:solidFill>
            <a:schemeClr val="bg1"/>
          </a:solidFill>
          <a:ln>
            <a:solidFill>
              <a:schemeClr val="tx1"/>
            </a:solidFill>
          </a:ln>
        </p:spPr>
        <p:txBody>
          <a:bodyPr wrap="square" rtlCol="0" anchor="ctr">
            <a:spAutoFit/>
          </a:bodyPr>
          <a:lstStyle/>
          <a:p>
            <a:pPr algn="ctr"/>
            <a:r>
              <a:rPr kumimoji="1" lang="ja-JP" altLang="en-US" sz="1100" b="1" u="sng" dirty="0">
                <a:latin typeface="BIZ UDPゴシック" panose="020B0400000000000000" pitchFamily="50" charset="-128"/>
                <a:ea typeface="BIZ UDPゴシック" panose="020B0400000000000000" pitchFamily="50" charset="-128"/>
              </a:rPr>
              <a:t>下水道</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1591653" y="4026434"/>
            <a:ext cx="1656000" cy="261610"/>
          </a:xfrm>
          <a:prstGeom prst="rect">
            <a:avLst/>
          </a:prstGeom>
          <a:noFill/>
        </p:spPr>
        <p:txBody>
          <a:bodyPr wrap="square" rtlCol="0">
            <a:spAutoFit/>
          </a:bodyPr>
          <a:lstStyle/>
          <a:p>
            <a:pPr algn="ctr"/>
            <a:r>
              <a:rPr kumimoji="1" lang="ja-JP" altLang="en-US" sz="1100" b="1" u="sng" dirty="0">
                <a:latin typeface="BIZ UDPゴシック" panose="020B0400000000000000" pitchFamily="50" charset="-128"/>
                <a:ea typeface="BIZ UDPゴシック" panose="020B0400000000000000" pitchFamily="50" charset="-128"/>
              </a:rPr>
              <a:t>下水道</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3630865" y="6172860"/>
            <a:ext cx="1656000" cy="261610"/>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国保</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3521004" y="5479682"/>
            <a:ext cx="1656000" cy="261610"/>
          </a:xfrm>
          <a:prstGeom prst="rect">
            <a:avLst/>
          </a:prstGeom>
          <a:noFill/>
        </p:spPr>
        <p:txBody>
          <a:bodyPr wrap="square" rtlCol="0">
            <a:spAutoFit/>
          </a:bodyPr>
          <a:lstStyle/>
          <a:p>
            <a:pPr algn="ctr"/>
            <a:r>
              <a:rPr kumimoji="1" lang="ja-JP" altLang="en-US" sz="1100" dirty="0" smtClean="0">
                <a:latin typeface="BIZ UDPゴシック" panose="020B0400000000000000" pitchFamily="50" charset="-128"/>
                <a:ea typeface="BIZ UDPゴシック" panose="020B0400000000000000" pitchFamily="50" charset="-128"/>
              </a:rPr>
              <a:t>介護</a:t>
            </a:r>
            <a:r>
              <a:rPr kumimoji="1" lang="ja-JP" altLang="en-US" sz="1100" dirty="0">
                <a:latin typeface="BIZ UDPゴシック" panose="020B0400000000000000" pitchFamily="50" charset="-128"/>
                <a:ea typeface="BIZ UDPゴシック" panose="020B0400000000000000" pitchFamily="50" charset="-128"/>
              </a:rPr>
              <a:t>保険</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2103109" y="5322846"/>
            <a:ext cx="1656000" cy="261610"/>
          </a:xfrm>
          <a:prstGeom prst="rect">
            <a:avLst/>
          </a:prstGeom>
          <a:noFill/>
        </p:spPr>
        <p:txBody>
          <a:bodyPr wrap="square" rtlCol="0">
            <a:spAutoFit/>
          </a:bodyPr>
          <a:lstStyle/>
          <a:p>
            <a:pPr algn="ctr"/>
            <a:r>
              <a:rPr kumimoji="1" lang="ja-JP" altLang="en-US" sz="1100" dirty="0" smtClean="0">
                <a:latin typeface="BIZ UDPゴシック" panose="020B0400000000000000" pitchFamily="50" charset="-128"/>
                <a:ea typeface="BIZ UDPゴシック" panose="020B0400000000000000" pitchFamily="50" charset="-128"/>
              </a:rPr>
              <a:t>後期</a:t>
            </a:r>
            <a:r>
              <a:rPr kumimoji="1" lang="ja-JP" altLang="en-US" sz="1100" dirty="0">
                <a:latin typeface="BIZ UDPゴシック" panose="020B0400000000000000" pitchFamily="50" charset="-128"/>
                <a:ea typeface="BIZ UDPゴシック" panose="020B0400000000000000" pitchFamily="50" charset="-128"/>
              </a:rPr>
              <a:t>高齢</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5297265" y="4087627"/>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928</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27" name="直線コネクタ 26"/>
          <p:cNvCxnSpPr/>
          <p:nvPr/>
        </p:nvCxnSpPr>
        <p:spPr>
          <a:xfrm flipV="1">
            <a:off x="5587833" y="4368800"/>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9017228" y="399990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975</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37" name="直線コネクタ 36"/>
          <p:cNvCxnSpPr/>
          <p:nvPr/>
        </p:nvCxnSpPr>
        <p:spPr>
          <a:xfrm flipV="1">
            <a:off x="9409926" y="4309816"/>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4694766" y="345948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6934" y="347218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4" name="直線矢印コネクタ 3"/>
          <p:cNvCxnSpPr/>
          <p:nvPr/>
        </p:nvCxnSpPr>
        <p:spPr>
          <a:xfrm flipH="1">
            <a:off x="5565820" y="5661287"/>
            <a:ext cx="0" cy="3972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テキスト ボックス 15"/>
          <p:cNvSpPr txBox="1"/>
          <p:nvPr/>
        </p:nvSpPr>
        <p:spPr>
          <a:xfrm>
            <a:off x="5523385" y="5494457"/>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00" dirty="0" smtClean="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41" name="直線矢印コネクタ 40"/>
          <p:cNvCxnSpPr/>
          <p:nvPr/>
        </p:nvCxnSpPr>
        <p:spPr>
          <a:xfrm flipH="1">
            <a:off x="3247653" y="5584457"/>
            <a:ext cx="0" cy="3972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87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６</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て</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09479" y="825450"/>
            <a:ext cx="9487041" cy="5078313"/>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今回の財政シミュレーションに織り込まれていない課題等</a:t>
            </a:r>
            <a:endPar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en-US" altLang="ja-JP" sz="7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ja-JP" altLang="en-US" sz="7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a:t>
            </a:r>
            <a:r>
              <a:rPr kumimoji="1" lang="ja-JP" altLang="en-US" sz="1600" dirty="0">
                <a:latin typeface="BIZ UDPゴシック" panose="020B0400000000000000" pitchFamily="50" charset="-128"/>
                <a:ea typeface="BIZ UDPゴシック" panose="020B0400000000000000" pitchFamily="50" charset="-128"/>
              </a:rPr>
              <a:t>禍</a:t>
            </a:r>
            <a:r>
              <a:rPr kumimoji="1" lang="ja-JP" altLang="en-US" sz="1600" dirty="0" smtClean="0">
                <a:latin typeface="BIZ UDPゴシック" panose="020B0400000000000000" pitchFamily="50" charset="-128"/>
                <a:ea typeface="BIZ UDPゴシック" panose="020B0400000000000000" pitchFamily="50" charset="-128"/>
              </a:rPr>
              <a:t>などによる今後の景気動向が各町村の税収や歳出に</a:t>
            </a:r>
            <a:r>
              <a:rPr kumimoji="1" lang="ja-JP" altLang="en-US" sz="1600" dirty="0">
                <a:latin typeface="BIZ UDPゴシック" panose="020B0400000000000000" pitchFamily="50" charset="-128"/>
                <a:ea typeface="BIZ UDPゴシック" panose="020B0400000000000000" pitchFamily="50" charset="-128"/>
              </a:rPr>
              <a:t>及ぼす影響</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老朽化が進む公共施設・インフラの更新・保全等に係る経費の増高</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令和６年度以降の扶助費の動向とそれに係る国の地方財政措置の状況</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900" dirty="0" smtClean="0">
                <a:latin typeface="BIZ UDPゴシック" panose="020B0400000000000000" pitchFamily="50" charset="-128"/>
                <a:ea typeface="BIZ UDPゴシック" panose="020B0400000000000000" pitchFamily="50" charset="-128"/>
              </a:rPr>
              <a:t>　</a:t>
            </a:r>
            <a:endParaRPr kumimoji="1" lang="en-US" altLang="ja-JP" sz="9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7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① 関西国際空港の固定資産税等をはじめとする空港関連税収に大きく依存した財政運営。</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今後、大規模な家屋の新築等は見込めない中、家屋の評価替え、償却資産の減少等による</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固定資産税収の逓減</a:t>
            </a:r>
            <a:r>
              <a:rPr kumimoji="1" lang="ja-JP" altLang="en-US" sz="1600" dirty="0" smtClean="0">
                <a:latin typeface="BIZ UDPゴシック" panose="020B0400000000000000" pitchFamily="50" charset="-128"/>
                <a:ea typeface="BIZ UDPゴシック" panose="020B0400000000000000" pitchFamily="50" charset="-128"/>
              </a:rPr>
              <a:t>が見込まれる</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②</a:t>
            </a:r>
            <a:r>
              <a:rPr kumimoji="1" lang="ja-JP" altLang="en-US" sz="1600" dirty="0" smtClean="0">
                <a:latin typeface="BIZ UDPゴシック" panose="020B0400000000000000" pitchFamily="50" charset="-128"/>
                <a:ea typeface="BIZ UDPゴシック" panose="020B0400000000000000" pitchFamily="50" charset="-128"/>
              </a:rPr>
              <a:t> 下水道事業会計は、過去に下水道の整備を急速に進めたことなどから、公債費が大きく、</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恒常的に、</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一般会計からの基準外繰入れ</a:t>
            </a:r>
            <a:r>
              <a:rPr kumimoji="1" lang="ja-JP" altLang="en-US" sz="1400" b="1" u="sng" dirty="0" smtClean="0">
                <a:solidFill>
                  <a:schemeClr val="accent2"/>
                </a:solidFill>
                <a:latin typeface="BIZ UDPゴシック" panose="020B0400000000000000" pitchFamily="50" charset="-128"/>
                <a:ea typeface="BIZ UDPゴシック" panose="020B0400000000000000" pitchFamily="50" charset="-128"/>
              </a:rPr>
              <a:t>（令和元年度ベースで</a:t>
            </a:r>
            <a:r>
              <a:rPr kumimoji="1" lang="en-US" altLang="ja-JP" sz="1400" b="1" u="sng" dirty="0" smtClean="0">
                <a:solidFill>
                  <a:schemeClr val="accent2"/>
                </a:solidFill>
                <a:latin typeface="BIZ UDPゴシック" panose="020B0400000000000000" pitchFamily="50" charset="-128"/>
                <a:ea typeface="BIZ UDPゴシック" panose="020B0400000000000000" pitchFamily="50" charset="-128"/>
              </a:rPr>
              <a:t>114</a:t>
            </a:r>
            <a:r>
              <a:rPr kumimoji="1" lang="ja-JP" altLang="en-US" sz="1400" b="1" u="sng" dirty="0" smtClean="0">
                <a:solidFill>
                  <a:schemeClr val="accent2"/>
                </a:solidFill>
                <a:latin typeface="BIZ UDPゴシック" panose="020B0400000000000000" pitchFamily="50" charset="-128"/>
                <a:ea typeface="BIZ UDPゴシック" panose="020B0400000000000000" pitchFamily="50" charset="-128"/>
              </a:rPr>
              <a:t>百万円）</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に依存</a:t>
            </a:r>
            <a:r>
              <a:rPr kumimoji="1" lang="ja-JP" altLang="en-US" sz="1600" dirty="0" smtClean="0">
                <a:latin typeface="BIZ UDPゴシック" panose="020B0400000000000000" pitchFamily="50" charset="-128"/>
                <a:ea typeface="BIZ UDPゴシック" panose="020B0400000000000000" pitchFamily="50" charset="-128"/>
              </a:rPr>
              <a:t>している状況</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9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③</a:t>
            </a:r>
            <a:r>
              <a:rPr kumimoji="1" lang="ja-JP" altLang="en-US" sz="1600" dirty="0" smtClean="0">
                <a:latin typeface="BIZ UDPゴシック" panose="020B0400000000000000" pitchFamily="50" charset="-128"/>
                <a:ea typeface="BIZ UDPゴシック" panose="020B0400000000000000" pitchFamily="50" charset="-128"/>
              </a:rPr>
              <a:t> 個人住民税の減税施策に伴う起債制限などがあり、平成</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smtClean="0">
                <a:latin typeface="BIZ UDPゴシック" panose="020B0400000000000000" pitchFamily="50" charset="-128"/>
                <a:ea typeface="BIZ UDPゴシック" panose="020B0400000000000000" pitchFamily="50" charset="-128"/>
              </a:rPr>
              <a:t>年度から地方債を発行していない</a:t>
            </a:r>
            <a:endParaRPr kumimoji="1" lang="en-US" altLang="ja-JP" sz="1600" dirty="0" smtClean="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812373"/>
            <a:ext cx="9487041" cy="5400000"/>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６</a:t>
            </a:r>
          </a:p>
        </p:txBody>
      </p:sp>
      <p:sp>
        <p:nvSpPr>
          <p:cNvPr id="4" name="正方形/長方形 3">
            <a:extLst>
              <a:ext uri="{FF2B5EF4-FFF2-40B4-BE49-F238E27FC236}">
                <a16:creationId xmlns:a16="http://schemas.microsoft.com/office/drawing/2014/main" id="{6CBA8F82-7745-45BA-996E-8BA002DE59B9}"/>
              </a:ext>
            </a:extLst>
          </p:cNvPr>
          <p:cNvSpPr/>
          <p:nvPr/>
        </p:nvSpPr>
        <p:spPr>
          <a:xfrm>
            <a:off x="353541" y="1432894"/>
            <a:ext cx="9074330" cy="1490294"/>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410734" y="1757595"/>
            <a:ext cx="1800000" cy="900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全団体に共通</a:t>
            </a:r>
            <a:endParaRPr kumimoji="1" lang="ja-JP" altLang="en-US" b="1" dirty="0"/>
          </a:p>
        </p:txBody>
      </p:sp>
    </p:spTree>
    <p:extLst>
      <p:ext uri="{BB962C8B-B14F-4D97-AF65-F5344CB8AC3E}">
        <p14:creationId xmlns:p14="http://schemas.microsoft.com/office/powerpoint/2010/main" val="429390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７</a:t>
            </a:r>
          </a:p>
        </p:txBody>
      </p:sp>
      <p:pic>
        <p:nvPicPr>
          <p:cNvPr id="3" name="図 2"/>
          <p:cNvPicPr>
            <a:picLocks noChangeAspect="1"/>
          </p:cNvPicPr>
          <p:nvPr/>
        </p:nvPicPr>
        <p:blipFill>
          <a:blip r:embed="rId2"/>
          <a:stretch>
            <a:fillRect/>
          </a:stretch>
        </p:blipFill>
        <p:spPr>
          <a:xfrm>
            <a:off x="117014" y="705231"/>
            <a:ext cx="9671971" cy="5764244"/>
          </a:xfrm>
          <a:prstGeom prst="rect">
            <a:avLst/>
          </a:prstGeom>
        </p:spPr>
      </p:pic>
      <p:sp>
        <p:nvSpPr>
          <p:cNvPr id="6" name="テキスト ボックス 5"/>
          <p:cNvSpPr txBox="1"/>
          <p:nvPr/>
        </p:nvSpPr>
        <p:spPr>
          <a:xfrm>
            <a:off x="318392" y="6479892"/>
            <a:ext cx="9360000" cy="276999"/>
          </a:xfrm>
          <a:prstGeom prst="rect">
            <a:avLst/>
          </a:prstGeom>
          <a:noFill/>
        </p:spPr>
        <p:txBody>
          <a:bodyPr wrap="square" rtlCol="0">
            <a:spAutoFit/>
          </a:bodyPr>
          <a:lstStyle/>
          <a:p>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　費目ごとに四捨五入した結果を歳入合計・歳出合計としているため、令和元年度の合計値は決算額と一致しない場合がある</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17428</TotalTime>
  <Words>1241</Words>
  <Application>Microsoft Office PowerPoint</Application>
  <PresentationFormat>A4 210 x 297 mm</PresentationFormat>
  <Paragraphs>149</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UDPゴシック</vt:lpstr>
      <vt:lpstr>游ゴシック</vt:lpstr>
      <vt:lpstr>游ゴシック Light</vt:lpstr>
      <vt:lpstr>Arial</vt:lpstr>
      <vt:lpstr>Calibri</vt:lpstr>
      <vt:lpstr>Calibri Light</vt:lpstr>
      <vt:lpstr>Wingdings</vt:lpstr>
      <vt:lpstr>Office テーマ</vt:lpstr>
      <vt:lpstr>田尻町中長期財政シミュレーション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平井　良和</dc:creator>
  <cp:lastModifiedBy>中村　奈緒</cp:lastModifiedBy>
  <cp:revision>538</cp:revision>
  <cp:lastPrinted>2021-03-21T23:51:24Z</cp:lastPrinted>
  <dcterms:created xsi:type="dcterms:W3CDTF">2020-12-07T04:45:01Z</dcterms:created>
  <dcterms:modified xsi:type="dcterms:W3CDTF">2023-05-12T05:56:00Z</dcterms:modified>
</cp:coreProperties>
</file>