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78" r:id="rId2"/>
    <p:sldId id="269" r:id="rId3"/>
    <p:sldId id="279" r:id="rId4"/>
    <p:sldId id="272" r:id="rId5"/>
    <p:sldId id="264" r:id="rId6"/>
    <p:sldId id="275" r:id="rId7"/>
    <p:sldId id="280" r:id="rId8"/>
    <p:sldId id="281" r:id="rId9"/>
    <p:sldId id="277"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file:///\\G0000sv0ns101\d10023$\doc\&#25391;&#33288;&#12539;&#20998;&#27177;\06_&#30010;&#26449;&#12398;&#23558;&#26469;&#12398;&#12354;&#12426;&#26041;&#12395;&#38306;&#12377;&#12427;&#21193;&#24375;&#20250;&#65288;&#19968;&#37096;&#31227;&#21205;&#28168;&#65289;\R3&#25512;&#35336;\220128_&#20844;&#34920;&#26696;\01_&#21508;&#22243;&#20307;&#22577;&#21578;&#26360;\&#21442;&#32771;&#36039;&#26009;\&#36001;&#25919;&#12539;&#20154;&#21475;&#12464;&#12521;&#12501;&#65288;&#21608;&#34276;&#20316;&#26989;&#6528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0000SV0NS101\shome1$\SutoA\&#9733;&#36001;&#25919;&#12471;&#12511;&#12517;&#12524;&#12540;&#12471;&#12519;&#12531;\&#9733;R3&#22577;&#21578;&#26360;\&#36001;&#25919;&#12539;&#20154;&#21475;&#12464;&#12521;&#12501;&#65288;&#21608;&#34276;&#20316;&#26989;&#29992;&#6528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豊能町!$C$27:$Q$27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豊能町!$C$28:$Q$28</c:f>
              <c:numCache>
                <c:formatCode>#,##0</c:formatCode>
                <c:ptCount val="15"/>
                <c:pt idx="0">
                  <c:v>9124</c:v>
                </c:pt>
                <c:pt idx="1">
                  <c:v>9007</c:v>
                </c:pt>
                <c:pt idx="2">
                  <c:v>9023</c:v>
                </c:pt>
                <c:pt idx="3">
                  <c:v>9003</c:v>
                </c:pt>
                <c:pt idx="4">
                  <c:v>8999</c:v>
                </c:pt>
                <c:pt idx="5">
                  <c:v>8718</c:v>
                </c:pt>
                <c:pt idx="6">
                  <c:v>8695</c:v>
                </c:pt>
                <c:pt idx="7">
                  <c:v>8710</c:v>
                </c:pt>
                <c:pt idx="8">
                  <c:v>8703</c:v>
                </c:pt>
                <c:pt idx="9">
                  <c:v>8697</c:v>
                </c:pt>
                <c:pt idx="10">
                  <c:v>8696</c:v>
                </c:pt>
                <c:pt idx="11">
                  <c:v>8708</c:v>
                </c:pt>
                <c:pt idx="12">
                  <c:v>8695</c:v>
                </c:pt>
                <c:pt idx="13">
                  <c:v>8703</c:v>
                </c:pt>
                <c:pt idx="14">
                  <c:v>8718</c:v>
                </c:pt>
              </c:numCache>
            </c:numRef>
          </c:val>
          <c:smooth val="0"/>
          <c:extLst>
            <c:ext xmlns:c16="http://schemas.microsoft.com/office/drawing/2014/chart" uri="{C3380CC4-5D6E-409C-BE32-E72D297353CC}">
              <c16:uniqueId val="{00000000-8EEF-4FD5-A919-9C8688D9AEF3}"/>
            </c:ext>
          </c:extLst>
        </c:ser>
        <c:ser>
          <c:idx val="1"/>
          <c:order val="1"/>
          <c:spPr>
            <a:ln w="28575" cap="rnd">
              <a:solidFill>
                <a:schemeClr val="accent2"/>
              </a:solidFill>
              <a:round/>
            </a:ln>
            <a:effectLst/>
          </c:spPr>
          <c:marker>
            <c:symbol val="none"/>
          </c:marker>
          <c:cat>
            <c:strRef>
              <c:f>豊能町!$C$27:$Q$27</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豊能町!$C$29:$Q$29</c:f>
              <c:numCache>
                <c:formatCode>#,##0</c:formatCode>
                <c:ptCount val="15"/>
                <c:pt idx="0">
                  <c:v>9629</c:v>
                </c:pt>
                <c:pt idx="1">
                  <c:v>9661</c:v>
                </c:pt>
                <c:pt idx="2">
                  <c:v>9731</c:v>
                </c:pt>
                <c:pt idx="3">
                  <c:v>9869</c:v>
                </c:pt>
                <c:pt idx="4">
                  <c:v>9808</c:v>
                </c:pt>
                <c:pt idx="5">
                  <c:v>9197</c:v>
                </c:pt>
                <c:pt idx="6">
                  <c:v>9114</c:v>
                </c:pt>
                <c:pt idx="7">
                  <c:v>9358</c:v>
                </c:pt>
                <c:pt idx="8">
                  <c:v>9222</c:v>
                </c:pt>
                <c:pt idx="9">
                  <c:v>9402</c:v>
                </c:pt>
                <c:pt idx="10">
                  <c:v>9294</c:v>
                </c:pt>
                <c:pt idx="11">
                  <c:v>9482</c:v>
                </c:pt>
                <c:pt idx="12">
                  <c:v>9516</c:v>
                </c:pt>
                <c:pt idx="13">
                  <c:v>9586</c:v>
                </c:pt>
                <c:pt idx="14">
                  <c:v>9790</c:v>
                </c:pt>
              </c:numCache>
            </c:numRef>
          </c:val>
          <c:smooth val="0"/>
          <c:extLst>
            <c:ext xmlns:c16="http://schemas.microsoft.com/office/drawing/2014/chart" uri="{C3380CC4-5D6E-409C-BE32-E72D297353CC}">
              <c16:uniqueId val="{00000001-8EEF-4FD5-A919-9C8688D9AEF3}"/>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0000"/>
          <c:min val="80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9012590003789"/>
          <c:y val="6.8443275126774325E-2"/>
          <c:w val="0.84242431260263595"/>
          <c:h val="0.87766438225371834"/>
        </c:manualLayout>
      </c:layout>
      <c:lineChart>
        <c:grouping val="standard"/>
        <c:varyColors val="0"/>
        <c:ser>
          <c:idx val="0"/>
          <c:order val="0"/>
          <c:spPr>
            <a:ln w="28575" cap="rnd">
              <a:solidFill>
                <a:schemeClr val="accent1"/>
              </a:solidFill>
              <a:round/>
            </a:ln>
            <a:effectLst/>
          </c:spPr>
          <c:marker>
            <c:symbol val="none"/>
          </c:marker>
          <c:cat>
            <c:strRef>
              <c:f>豊能町!$D$111:$R$111</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豊能町!$D$112:$R$112</c:f>
              <c:numCache>
                <c:formatCode>#,##0</c:formatCode>
                <c:ptCount val="15"/>
                <c:pt idx="0">
                  <c:v>1219</c:v>
                </c:pt>
                <c:pt idx="1">
                  <c:v>1296</c:v>
                </c:pt>
                <c:pt idx="2">
                  <c:v>1284</c:v>
                </c:pt>
                <c:pt idx="3">
                  <c:v>1207</c:v>
                </c:pt>
                <c:pt idx="4">
                  <c:v>1207</c:v>
                </c:pt>
                <c:pt idx="5" formatCode="General">
                  <c:v>390</c:v>
                </c:pt>
                <c:pt idx="6" formatCode="General">
                  <c:v>390</c:v>
                </c:pt>
                <c:pt idx="7" formatCode="General">
                  <c:v>390</c:v>
                </c:pt>
                <c:pt idx="8" formatCode="General">
                  <c:v>390</c:v>
                </c:pt>
                <c:pt idx="9" formatCode="General">
                  <c:v>390</c:v>
                </c:pt>
                <c:pt idx="10" formatCode="General">
                  <c:v>390</c:v>
                </c:pt>
                <c:pt idx="11" formatCode="General">
                  <c:v>390</c:v>
                </c:pt>
                <c:pt idx="12" formatCode="General">
                  <c:v>390</c:v>
                </c:pt>
                <c:pt idx="13" formatCode="General">
                  <c:v>390</c:v>
                </c:pt>
                <c:pt idx="14" formatCode="General">
                  <c:v>390</c:v>
                </c:pt>
              </c:numCache>
            </c:numRef>
          </c:val>
          <c:smooth val="0"/>
          <c:extLst>
            <c:ext xmlns:c16="http://schemas.microsoft.com/office/drawing/2014/chart" uri="{C3380CC4-5D6E-409C-BE32-E72D297353CC}">
              <c16:uniqueId val="{00000000-8A73-43B3-9C19-0BC48F0014A6}"/>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6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2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strRef>
              <c:f>豊能町!$D$139:$R$139</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豊能町!$D$140:$R$140</c:f>
              <c:numCache>
                <c:formatCode>General</c:formatCode>
                <c:ptCount val="15"/>
                <c:pt idx="0" formatCode="#,##0">
                  <c:v>400</c:v>
                </c:pt>
                <c:pt idx="1">
                  <c:v>436</c:v>
                </c:pt>
                <c:pt idx="2">
                  <c:v>427</c:v>
                </c:pt>
                <c:pt idx="3">
                  <c:v>391</c:v>
                </c:pt>
                <c:pt idx="4">
                  <c:v>391</c:v>
                </c:pt>
                <c:pt idx="5">
                  <c:v>100</c:v>
                </c:pt>
                <c:pt idx="6">
                  <c:v>100</c:v>
                </c:pt>
                <c:pt idx="7">
                  <c:v>100</c:v>
                </c:pt>
                <c:pt idx="8">
                  <c:v>100</c:v>
                </c:pt>
                <c:pt idx="9">
                  <c:v>100</c:v>
                </c:pt>
                <c:pt idx="10">
                  <c:v>100</c:v>
                </c:pt>
                <c:pt idx="11">
                  <c:v>100</c:v>
                </c:pt>
                <c:pt idx="12">
                  <c:v>100</c:v>
                </c:pt>
                <c:pt idx="13">
                  <c:v>100</c:v>
                </c:pt>
                <c:pt idx="14">
                  <c:v>100</c:v>
                </c:pt>
              </c:numCache>
            </c:numRef>
          </c:val>
          <c:smooth val="0"/>
          <c:extLst>
            <c:ext xmlns:c16="http://schemas.microsoft.com/office/drawing/2014/chart" uri="{C3380CC4-5D6E-409C-BE32-E72D297353CC}">
              <c16:uniqueId val="{00000000-9EDA-447E-A095-8D5A24EEEF66}"/>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6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2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5"/>
          <c:order val="0"/>
          <c:tx>
            <c:strRef>
              <c:f>豊能町!$B$246</c:f>
              <c:strCache>
                <c:ptCount val="1"/>
                <c:pt idx="0">
                  <c:v>介護</c:v>
                </c:pt>
              </c:strCache>
            </c:strRef>
          </c:tx>
          <c:spPr>
            <a:ln>
              <a:solidFill>
                <a:schemeClr val="tx1"/>
              </a:solidFill>
            </a:ln>
          </c:spPr>
          <c:invertIfNegative val="0"/>
          <c:cat>
            <c:strRef>
              <c:f>豊能町!$C$245:$R$245</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豊能町!$C$246:$R$246</c:f>
              <c:numCache>
                <c:formatCode>General</c:formatCode>
                <c:ptCount val="15"/>
                <c:pt idx="0">
                  <c:v>336</c:v>
                </c:pt>
                <c:pt idx="1">
                  <c:v>347</c:v>
                </c:pt>
                <c:pt idx="2">
                  <c:v>358</c:v>
                </c:pt>
                <c:pt idx="3">
                  <c:v>368</c:v>
                </c:pt>
                <c:pt idx="4">
                  <c:v>379</c:v>
                </c:pt>
                <c:pt idx="5">
                  <c:v>388</c:v>
                </c:pt>
                <c:pt idx="6">
                  <c:v>396</c:v>
                </c:pt>
                <c:pt idx="7">
                  <c:v>405</c:v>
                </c:pt>
                <c:pt idx="8">
                  <c:v>413</c:v>
                </c:pt>
                <c:pt idx="9">
                  <c:v>422</c:v>
                </c:pt>
                <c:pt idx="10">
                  <c:v>427</c:v>
                </c:pt>
                <c:pt idx="11">
                  <c:v>432</c:v>
                </c:pt>
                <c:pt idx="12">
                  <c:v>438</c:v>
                </c:pt>
                <c:pt idx="13">
                  <c:v>443</c:v>
                </c:pt>
                <c:pt idx="14">
                  <c:v>448</c:v>
                </c:pt>
              </c:numCache>
            </c:numRef>
          </c:val>
          <c:extLst>
            <c:ext xmlns:c16="http://schemas.microsoft.com/office/drawing/2014/chart" uri="{C3380CC4-5D6E-409C-BE32-E72D297353CC}">
              <c16:uniqueId val="{00000000-8808-4B5E-9B5F-FC72D3BC6037}"/>
            </c:ext>
          </c:extLst>
        </c:ser>
        <c:ser>
          <c:idx val="6"/>
          <c:order val="1"/>
          <c:tx>
            <c:strRef>
              <c:f>豊能町!$B$247</c:f>
              <c:strCache>
                <c:ptCount val="1"/>
                <c:pt idx="0">
                  <c:v>国保</c:v>
                </c:pt>
              </c:strCache>
            </c:strRef>
          </c:tx>
          <c:spPr>
            <a:ln>
              <a:solidFill>
                <a:schemeClr val="tx1"/>
              </a:solidFill>
            </a:ln>
          </c:spPr>
          <c:invertIfNegative val="0"/>
          <c:cat>
            <c:strRef>
              <c:f>豊能町!$C$245:$R$245</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豊能町!$C$247:$R$247</c:f>
              <c:numCache>
                <c:formatCode>#,##0_ ;[Red]\-#,##0\ </c:formatCode>
                <c:ptCount val="15"/>
                <c:pt idx="0">
                  <c:v>215</c:v>
                </c:pt>
                <c:pt idx="1">
                  <c:v>204</c:v>
                </c:pt>
                <c:pt idx="2">
                  <c:v>194</c:v>
                </c:pt>
                <c:pt idx="3">
                  <c:v>183</c:v>
                </c:pt>
                <c:pt idx="4">
                  <c:v>173</c:v>
                </c:pt>
                <c:pt idx="5">
                  <c:v>165</c:v>
                </c:pt>
                <c:pt idx="6">
                  <c:v>157</c:v>
                </c:pt>
                <c:pt idx="7">
                  <c:v>150</c:v>
                </c:pt>
                <c:pt idx="8">
                  <c:v>142</c:v>
                </c:pt>
                <c:pt idx="9">
                  <c:v>134</c:v>
                </c:pt>
                <c:pt idx="10">
                  <c:v>130</c:v>
                </c:pt>
                <c:pt idx="11">
                  <c:v>125</c:v>
                </c:pt>
                <c:pt idx="12">
                  <c:v>121</c:v>
                </c:pt>
                <c:pt idx="13">
                  <c:v>116</c:v>
                </c:pt>
                <c:pt idx="14">
                  <c:v>111</c:v>
                </c:pt>
              </c:numCache>
            </c:numRef>
          </c:val>
          <c:extLst>
            <c:ext xmlns:c16="http://schemas.microsoft.com/office/drawing/2014/chart" uri="{C3380CC4-5D6E-409C-BE32-E72D297353CC}">
              <c16:uniqueId val="{00000001-8808-4B5E-9B5F-FC72D3BC6037}"/>
            </c:ext>
          </c:extLst>
        </c:ser>
        <c:ser>
          <c:idx val="7"/>
          <c:order val="2"/>
          <c:tx>
            <c:strRef>
              <c:f>豊能町!$B$248</c:f>
              <c:strCache>
                <c:ptCount val="1"/>
                <c:pt idx="0">
                  <c:v>後期高齢</c:v>
                </c:pt>
              </c:strCache>
            </c:strRef>
          </c:tx>
          <c:spPr>
            <a:ln>
              <a:solidFill>
                <a:schemeClr val="tx1"/>
              </a:solidFill>
            </a:ln>
          </c:spPr>
          <c:invertIfNegative val="0"/>
          <c:cat>
            <c:strRef>
              <c:f>豊能町!$C$245:$R$245</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豊能町!$C$248:$R$248</c:f>
              <c:numCache>
                <c:formatCode>General</c:formatCode>
                <c:ptCount val="15"/>
                <c:pt idx="0">
                  <c:v>369</c:v>
                </c:pt>
                <c:pt idx="1">
                  <c:v>390</c:v>
                </c:pt>
                <c:pt idx="2">
                  <c:v>412</c:v>
                </c:pt>
                <c:pt idx="3">
                  <c:v>433</c:v>
                </c:pt>
                <c:pt idx="4">
                  <c:v>455</c:v>
                </c:pt>
                <c:pt idx="5">
                  <c:v>461</c:v>
                </c:pt>
                <c:pt idx="6">
                  <c:v>467</c:v>
                </c:pt>
                <c:pt idx="7">
                  <c:v>473</c:v>
                </c:pt>
                <c:pt idx="8">
                  <c:v>479</c:v>
                </c:pt>
                <c:pt idx="9">
                  <c:v>485</c:v>
                </c:pt>
                <c:pt idx="10">
                  <c:v>478</c:v>
                </c:pt>
                <c:pt idx="11">
                  <c:v>471</c:v>
                </c:pt>
                <c:pt idx="12">
                  <c:v>463</c:v>
                </c:pt>
                <c:pt idx="13">
                  <c:v>456</c:v>
                </c:pt>
                <c:pt idx="14">
                  <c:v>449</c:v>
                </c:pt>
              </c:numCache>
            </c:numRef>
          </c:val>
          <c:extLst>
            <c:ext xmlns:c16="http://schemas.microsoft.com/office/drawing/2014/chart" uri="{C3380CC4-5D6E-409C-BE32-E72D297353CC}">
              <c16:uniqueId val="{00000002-8808-4B5E-9B5F-FC72D3BC6037}"/>
            </c:ext>
          </c:extLst>
        </c:ser>
        <c:ser>
          <c:idx val="9"/>
          <c:order val="4"/>
          <c:tx>
            <c:strRef>
              <c:f>豊能町!$B$250</c:f>
              <c:strCache>
                <c:ptCount val="1"/>
                <c:pt idx="0">
                  <c:v>下水</c:v>
                </c:pt>
              </c:strCache>
            </c:strRef>
          </c:tx>
          <c:spPr>
            <a:ln>
              <a:solidFill>
                <a:sysClr val="windowText" lastClr="000000"/>
              </a:solidFill>
            </a:ln>
          </c:spPr>
          <c:invertIfNegative val="0"/>
          <c:cat>
            <c:strRef>
              <c:f>豊能町!$C$245:$R$245</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豊能町!$C$250:$R$250</c:f>
              <c:numCache>
                <c:formatCode>General</c:formatCode>
                <c:ptCount val="15"/>
                <c:pt idx="0">
                  <c:v>107</c:v>
                </c:pt>
                <c:pt idx="1">
                  <c:v>107</c:v>
                </c:pt>
                <c:pt idx="2">
                  <c:v>107</c:v>
                </c:pt>
                <c:pt idx="3">
                  <c:v>107</c:v>
                </c:pt>
                <c:pt idx="4">
                  <c:v>107</c:v>
                </c:pt>
                <c:pt idx="5">
                  <c:v>107</c:v>
                </c:pt>
                <c:pt idx="6">
                  <c:v>107</c:v>
                </c:pt>
                <c:pt idx="7">
                  <c:v>107</c:v>
                </c:pt>
                <c:pt idx="8">
                  <c:v>107</c:v>
                </c:pt>
                <c:pt idx="9">
                  <c:v>107</c:v>
                </c:pt>
                <c:pt idx="10">
                  <c:v>107</c:v>
                </c:pt>
                <c:pt idx="11">
                  <c:v>107</c:v>
                </c:pt>
                <c:pt idx="12">
                  <c:v>107</c:v>
                </c:pt>
                <c:pt idx="13">
                  <c:v>107</c:v>
                </c:pt>
                <c:pt idx="14">
                  <c:v>107</c:v>
                </c:pt>
              </c:numCache>
            </c:numRef>
          </c:val>
          <c:extLst>
            <c:ext xmlns:c16="http://schemas.microsoft.com/office/drawing/2014/chart" uri="{C3380CC4-5D6E-409C-BE32-E72D297353CC}">
              <c16:uniqueId val="{00000003-8808-4B5E-9B5F-FC72D3BC6037}"/>
            </c:ext>
          </c:extLst>
        </c:ser>
        <c:dLbls>
          <c:showLegendKey val="0"/>
          <c:showVal val="0"/>
          <c:showCatName val="0"/>
          <c:showSerName val="0"/>
          <c:showPercent val="0"/>
          <c:showBubbleSize val="0"/>
        </c:dLbls>
        <c:gapWidth val="100"/>
        <c:overlap val="100"/>
        <c:axId val="1631457360"/>
        <c:axId val="1469536864"/>
        <c:extLst>
          <c:ext xmlns:c15="http://schemas.microsoft.com/office/drawing/2012/chart" uri="{02D57815-91ED-43cb-92C2-25804820EDAC}">
            <c15:filteredBarSeries>
              <c15:ser>
                <c:idx val="8"/>
                <c:order val="3"/>
                <c:tx>
                  <c:strRef>
                    <c:extLst>
                      <c:ext uri="{02D57815-91ED-43cb-92C2-25804820EDAC}">
                        <c15:formulaRef>
                          <c15:sqref>豊能町!$B$249</c15:sqref>
                        </c15:formulaRef>
                      </c:ext>
                    </c:extLst>
                    <c:strCache>
                      <c:ptCount val="1"/>
                      <c:pt idx="0">
                        <c:v>水道</c:v>
                      </c:pt>
                    </c:strCache>
                  </c:strRef>
                </c:tx>
                <c:invertIfNegative val="0"/>
                <c:cat>
                  <c:strRef>
                    <c:extLst>
                      <c:ext uri="{02D57815-91ED-43cb-92C2-25804820EDAC}">
                        <c15:formulaRef>
                          <c15:sqref>豊能町!$C$245:$R$245</c15:sqref>
                        </c15:formulaRef>
                      </c:ext>
                    </c:extLst>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extLst>
                      <c:ext uri="{02D57815-91ED-43cb-92C2-25804820EDAC}">
                        <c15:formulaRef>
                          <c15:sqref>豊能町!$C$249:$R$249</c15:sqref>
                        </c15:formulaRef>
                      </c:ext>
                    </c:extLst>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4-8808-4B5E-9B5F-FC72D3BC6037}"/>
                  </c:ext>
                </c:extLst>
              </c15:ser>
            </c15:filteredBarSeries>
          </c:ext>
        </c:extLst>
      </c:bar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200"/>
          <c:min val="0"/>
        </c:scaling>
        <c:delete val="0"/>
        <c:axPos val="l"/>
        <c:majorGridlines>
          <c:spPr>
            <a:ln>
              <a:solidFill>
                <a:schemeClr val="bg1">
                  <a:lumMod val="85000"/>
                </a:schemeClr>
              </a:solidFill>
            </a:ln>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2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5098069724234E-2"/>
          <c:y val="7.501778117744945E-2"/>
          <c:w val="0.89595200395390773"/>
          <c:h val="0.87811371901713708"/>
        </c:manualLayout>
      </c:layout>
      <c:lineChart>
        <c:grouping val="standard"/>
        <c:varyColors val="0"/>
        <c:ser>
          <c:idx val="5"/>
          <c:order val="0"/>
          <c:tx>
            <c:strRef>
              <c:f>豊能町!$B$246</c:f>
              <c:strCache>
                <c:ptCount val="1"/>
                <c:pt idx="0">
                  <c:v>介護</c:v>
                </c:pt>
              </c:strCache>
            </c:strRef>
          </c:tx>
          <c:spPr>
            <a:ln w="28575"/>
          </c:spPr>
          <c:marker>
            <c:symbol val="none"/>
          </c:marker>
          <c:cat>
            <c:strRef>
              <c:f>豊能町!$C$245:$R$245</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豊能町!$C$246:$R$246</c:f>
              <c:numCache>
                <c:formatCode>General</c:formatCode>
                <c:ptCount val="15"/>
                <c:pt idx="0">
                  <c:v>336</c:v>
                </c:pt>
                <c:pt idx="1">
                  <c:v>347</c:v>
                </c:pt>
                <c:pt idx="2">
                  <c:v>358</c:v>
                </c:pt>
                <c:pt idx="3">
                  <c:v>368</c:v>
                </c:pt>
                <c:pt idx="4">
                  <c:v>379</c:v>
                </c:pt>
                <c:pt idx="5">
                  <c:v>388</c:v>
                </c:pt>
                <c:pt idx="6">
                  <c:v>396</c:v>
                </c:pt>
                <c:pt idx="7">
                  <c:v>405</c:v>
                </c:pt>
                <c:pt idx="8">
                  <c:v>413</c:v>
                </c:pt>
                <c:pt idx="9">
                  <c:v>422</c:v>
                </c:pt>
                <c:pt idx="10">
                  <c:v>427</c:v>
                </c:pt>
                <c:pt idx="11">
                  <c:v>432</c:v>
                </c:pt>
                <c:pt idx="12">
                  <c:v>438</c:v>
                </c:pt>
                <c:pt idx="13">
                  <c:v>443</c:v>
                </c:pt>
                <c:pt idx="14">
                  <c:v>448</c:v>
                </c:pt>
              </c:numCache>
            </c:numRef>
          </c:val>
          <c:smooth val="0"/>
          <c:extLst>
            <c:ext xmlns:c16="http://schemas.microsoft.com/office/drawing/2014/chart" uri="{C3380CC4-5D6E-409C-BE32-E72D297353CC}">
              <c16:uniqueId val="{00000000-0878-4878-A2DB-888D3CE0D6D3}"/>
            </c:ext>
          </c:extLst>
        </c:ser>
        <c:ser>
          <c:idx val="6"/>
          <c:order val="1"/>
          <c:tx>
            <c:strRef>
              <c:f>豊能町!$B$247</c:f>
              <c:strCache>
                <c:ptCount val="1"/>
                <c:pt idx="0">
                  <c:v>国保</c:v>
                </c:pt>
              </c:strCache>
            </c:strRef>
          </c:tx>
          <c:spPr>
            <a:ln w="28575"/>
          </c:spPr>
          <c:marker>
            <c:symbol val="none"/>
          </c:marker>
          <c:cat>
            <c:strRef>
              <c:f>豊能町!$C$245:$R$245</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豊能町!$C$247:$R$247</c:f>
              <c:numCache>
                <c:formatCode>#,##0_ ;[Red]\-#,##0\ </c:formatCode>
                <c:ptCount val="15"/>
                <c:pt idx="0">
                  <c:v>215</c:v>
                </c:pt>
                <c:pt idx="1">
                  <c:v>204</c:v>
                </c:pt>
                <c:pt idx="2">
                  <c:v>194</c:v>
                </c:pt>
                <c:pt idx="3">
                  <c:v>183</c:v>
                </c:pt>
                <c:pt idx="4">
                  <c:v>173</c:v>
                </c:pt>
                <c:pt idx="5">
                  <c:v>165</c:v>
                </c:pt>
                <c:pt idx="6">
                  <c:v>157</c:v>
                </c:pt>
                <c:pt idx="7">
                  <c:v>150</c:v>
                </c:pt>
                <c:pt idx="8">
                  <c:v>142</c:v>
                </c:pt>
                <c:pt idx="9">
                  <c:v>134</c:v>
                </c:pt>
                <c:pt idx="10">
                  <c:v>130</c:v>
                </c:pt>
                <c:pt idx="11">
                  <c:v>125</c:v>
                </c:pt>
                <c:pt idx="12">
                  <c:v>121</c:v>
                </c:pt>
                <c:pt idx="13">
                  <c:v>116</c:v>
                </c:pt>
                <c:pt idx="14">
                  <c:v>111</c:v>
                </c:pt>
              </c:numCache>
            </c:numRef>
          </c:val>
          <c:smooth val="0"/>
          <c:extLst>
            <c:ext xmlns:c16="http://schemas.microsoft.com/office/drawing/2014/chart" uri="{C3380CC4-5D6E-409C-BE32-E72D297353CC}">
              <c16:uniqueId val="{00000001-0878-4878-A2DB-888D3CE0D6D3}"/>
            </c:ext>
          </c:extLst>
        </c:ser>
        <c:ser>
          <c:idx val="7"/>
          <c:order val="2"/>
          <c:tx>
            <c:strRef>
              <c:f>豊能町!$B$248</c:f>
              <c:strCache>
                <c:ptCount val="1"/>
                <c:pt idx="0">
                  <c:v>後期高齢</c:v>
                </c:pt>
              </c:strCache>
            </c:strRef>
          </c:tx>
          <c:spPr>
            <a:ln w="28575"/>
          </c:spPr>
          <c:marker>
            <c:symbol val="none"/>
          </c:marker>
          <c:cat>
            <c:strRef>
              <c:f>豊能町!$C$245:$R$245</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豊能町!$C$248:$R$248</c:f>
              <c:numCache>
                <c:formatCode>General</c:formatCode>
                <c:ptCount val="15"/>
                <c:pt idx="0">
                  <c:v>369</c:v>
                </c:pt>
                <c:pt idx="1">
                  <c:v>390</c:v>
                </c:pt>
                <c:pt idx="2">
                  <c:v>412</c:v>
                </c:pt>
                <c:pt idx="3">
                  <c:v>433</c:v>
                </c:pt>
                <c:pt idx="4">
                  <c:v>455</c:v>
                </c:pt>
                <c:pt idx="5">
                  <c:v>461</c:v>
                </c:pt>
                <c:pt idx="6">
                  <c:v>467</c:v>
                </c:pt>
                <c:pt idx="7">
                  <c:v>473</c:v>
                </c:pt>
                <c:pt idx="8">
                  <c:v>479</c:v>
                </c:pt>
                <c:pt idx="9">
                  <c:v>485</c:v>
                </c:pt>
                <c:pt idx="10">
                  <c:v>478</c:v>
                </c:pt>
                <c:pt idx="11">
                  <c:v>471</c:v>
                </c:pt>
                <c:pt idx="12">
                  <c:v>463</c:v>
                </c:pt>
                <c:pt idx="13">
                  <c:v>456</c:v>
                </c:pt>
                <c:pt idx="14">
                  <c:v>449</c:v>
                </c:pt>
              </c:numCache>
            </c:numRef>
          </c:val>
          <c:smooth val="0"/>
          <c:extLst>
            <c:ext xmlns:c16="http://schemas.microsoft.com/office/drawing/2014/chart" uri="{C3380CC4-5D6E-409C-BE32-E72D297353CC}">
              <c16:uniqueId val="{00000002-0878-4878-A2DB-888D3CE0D6D3}"/>
            </c:ext>
          </c:extLst>
        </c:ser>
        <c:ser>
          <c:idx val="9"/>
          <c:order val="4"/>
          <c:tx>
            <c:strRef>
              <c:f>豊能町!$B$250</c:f>
              <c:strCache>
                <c:ptCount val="1"/>
                <c:pt idx="0">
                  <c:v>下水</c:v>
                </c:pt>
              </c:strCache>
            </c:strRef>
          </c:tx>
          <c:spPr>
            <a:ln w="28575"/>
          </c:spPr>
          <c:marker>
            <c:symbol val="none"/>
          </c:marker>
          <c:cat>
            <c:strRef>
              <c:f>豊能町!$C$245:$R$245</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豊能町!$C$250:$R$250</c:f>
              <c:numCache>
                <c:formatCode>General</c:formatCode>
                <c:ptCount val="15"/>
                <c:pt idx="0">
                  <c:v>107</c:v>
                </c:pt>
                <c:pt idx="1">
                  <c:v>107</c:v>
                </c:pt>
                <c:pt idx="2">
                  <c:v>107</c:v>
                </c:pt>
                <c:pt idx="3">
                  <c:v>107</c:v>
                </c:pt>
                <c:pt idx="4">
                  <c:v>107</c:v>
                </c:pt>
                <c:pt idx="5">
                  <c:v>107</c:v>
                </c:pt>
                <c:pt idx="6">
                  <c:v>107</c:v>
                </c:pt>
                <c:pt idx="7">
                  <c:v>107</c:v>
                </c:pt>
                <c:pt idx="8">
                  <c:v>107</c:v>
                </c:pt>
                <c:pt idx="9">
                  <c:v>107</c:v>
                </c:pt>
                <c:pt idx="10">
                  <c:v>107</c:v>
                </c:pt>
                <c:pt idx="11">
                  <c:v>107</c:v>
                </c:pt>
                <c:pt idx="12">
                  <c:v>107</c:v>
                </c:pt>
                <c:pt idx="13">
                  <c:v>107</c:v>
                </c:pt>
                <c:pt idx="14">
                  <c:v>107</c:v>
                </c:pt>
              </c:numCache>
            </c:numRef>
          </c:val>
          <c:smooth val="0"/>
          <c:extLst>
            <c:ext xmlns:c16="http://schemas.microsoft.com/office/drawing/2014/chart" uri="{C3380CC4-5D6E-409C-BE32-E72D297353CC}">
              <c16:uniqueId val="{00000003-0878-4878-A2DB-888D3CE0D6D3}"/>
            </c:ext>
          </c:extLst>
        </c:ser>
        <c:dLbls>
          <c:showLegendKey val="0"/>
          <c:showVal val="0"/>
          <c:showCatName val="0"/>
          <c:showSerName val="0"/>
          <c:showPercent val="0"/>
          <c:showBubbleSize val="0"/>
        </c:dLbls>
        <c:smooth val="0"/>
        <c:axId val="1631457360"/>
        <c:axId val="1469536864"/>
        <c:extLst>
          <c:ext xmlns:c15="http://schemas.microsoft.com/office/drawing/2012/chart" uri="{02D57815-91ED-43cb-92C2-25804820EDAC}">
            <c15:filteredLineSeries>
              <c15:ser>
                <c:idx val="8"/>
                <c:order val="3"/>
                <c:tx>
                  <c:strRef>
                    <c:extLst>
                      <c:ext uri="{02D57815-91ED-43cb-92C2-25804820EDAC}">
                        <c15:formulaRef>
                          <c15:sqref>豊能町!$B$249</c15:sqref>
                        </c15:formulaRef>
                      </c:ext>
                    </c:extLst>
                    <c:strCache>
                      <c:ptCount val="1"/>
                      <c:pt idx="0">
                        <c:v>水道</c:v>
                      </c:pt>
                    </c:strCache>
                  </c:strRef>
                </c:tx>
                <c:marker>
                  <c:symbol val="none"/>
                </c:marker>
                <c:cat>
                  <c:strRef>
                    <c:extLst>
                      <c:ext uri="{02D57815-91ED-43cb-92C2-25804820EDAC}">
                        <c15:formulaRef>
                          <c15:sqref>豊能町!$C$245:$R$245</c15:sqref>
                        </c15:formulaRef>
                      </c:ext>
                    </c:extLst>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extLst>
                      <c:ext uri="{02D57815-91ED-43cb-92C2-25804820EDAC}">
                        <c15:formulaRef>
                          <c15:sqref>豊能町!$C$249:$R$249</c15:sqref>
                        </c15:formulaRef>
                      </c:ext>
                    </c:extLst>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smooth val="0"/>
                <c:extLst>
                  <c:ext xmlns:c16="http://schemas.microsoft.com/office/drawing/2014/chart" uri="{C3380CC4-5D6E-409C-BE32-E72D297353CC}">
                    <c16:uniqueId val="{00000004-0878-4878-A2DB-888D3CE0D6D3}"/>
                  </c:ext>
                </c:extLst>
              </c15:ser>
            </c15:filteredLineSeries>
          </c:ext>
        </c:extLst>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600"/>
          <c:min val="0"/>
        </c:scaling>
        <c:delete val="0"/>
        <c:axPos val="l"/>
        <c:majorGridlines>
          <c:spPr>
            <a:ln>
              <a:solidFill>
                <a:schemeClr val="bg1">
                  <a:lumMod val="85000"/>
                </a:schemeClr>
              </a:solidFill>
            </a:ln>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
      </c:valAx>
      <c:spPr>
        <a:ln>
          <a:solidFill>
            <a:schemeClr val="tx1"/>
          </a:solidFill>
        </a:ln>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a:latin typeface="BIZ UDPゴシック" panose="020B0400000000000000" pitchFamily="50" charset="-128"/>
          <a:ea typeface="BIZ UDPゴシック" panose="020B0400000000000000"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29260365404831"/>
          <c:y val="0.17635512952185325"/>
          <c:w val="0.87603419488103385"/>
          <c:h val="0.77533569173418537"/>
        </c:manualLayout>
      </c:layout>
      <c:barChart>
        <c:barDir val="col"/>
        <c:grouping val="clustered"/>
        <c:varyColors val="0"/>
        <c:ser>
          <c:idx val="0"/>
          <c:order val="0"/>
          <c:spPr>
            <a:solidFill>
              <a:schemeClr val="accent1"/>
            </a:solidFill>
            <a:ln>
              <a:solidFill>
                <a:schemeClr val="tx1"/>
              </a:solidFill>
            </a:ln>
            <a:effectLst/>
          </c:spPr>
          <c:invertIfNegative val="0"/>
          <c:dLbls>
            <c:dLbl>
              <c:idx val="1"/>
              <c:layout>
                <c:manualLayout>
                  <c:x val="-5.3828476196369672E-3"/>
                  <c:y val="3.92512347913062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12-4649-8082-4E89E5B096B3}"/>
                </c:ext>
              </c:extLst>
            </c:dLbl>
            <c:dLbl>
              <c:idx val="11"/>
              <c:layout>
                <c:manualLayout>
                  <c:x val="-8.0742714294555502E-3"/>
                  <c:y val="7.850246958261246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12-4649-8082-4E89E5B096B3}"/>
                </c:ext>
              </c:extLst>
            </c:dLbl>
            <c:dLbl>
              <c:idx val="13"/>
              <c:layout>
                <c:manualLayout>
                  <c:x val="-1.0765695239274033E-2"/>
                  <c:y val="3.92512347913055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12-4649-8082-4E89E5B096B3}"/>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豊能町!$B$3:$P$3</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豊能町!$B$4:$P$4</c:f>
              <c:numCache>
                <c:formatCode>#,##0;"▲ "#,##0</c:formatCode>
                <c:ptCount val="15"/>
                <c:pt idx="0">
                  <c:v>-505</c:v>
                </c:pt>
                <c:pt idx="1">
                  <c:v>-654</c:v>
                </c:pt>
                <c:pt idx="2">
                  <c:v>-708</c:v>
                </c:pt>
                <c:pt idx="3">
                  <c:v>-866</c:v>
                </c:pt>
                <c:pt idx="4">
                  <c:v>-809</c:v>
                </c:pt>
                <c:pt idx="5">
                  <c:v>-479</c:v>
                </c:pt>
                <c:pt idx="6">
                  <c:v>-419</c:v>
                </c:pt>
                <c:pt idx="7">
                  <c:v>-648</c:v>
                </c:pt>
                <c:pt idx="8">
                  <c:v>-519</c:v>
                </c:pt>
                <c:pt idx="9">
                  <c:v>-705</c:v>
                </c:pt>
                <c:pt idx="10">
                  <c:v>-598</c:v>
                </c:pt>
                <c:pt idx="11">
                  <c:v>-774</c:v>
                </c:pt>
                <c:pt idx="12">
                  <c:v>-821</c:v>
                </c:pt>
                <c:pt idx="13">
                  <c:v>-883</c:v>
                </c:pt>
                <c:pt idx="14">
                  <c:v>-1072</c:v>
                </c:pt>
              </c:numCache>
            </c:numRef>
          </c:val>
          <c:extLst>
            <c:ext xmlns:c16="http://schemas.microsoft.com/office/drawing/2014/chart" uri="{C3380CC4-5D6E-409C-BE32-E72D297353CC}">
              <c16:uniqueId val="{00000000-8B0C-41C9-B573-4F7A30F7FBD8}"/>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0"/>
          <c:min val="-12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300"/>
        <c:minorUnit val="200"/>
      </c:valAx>
      <c:spPr>
        <a:noFill/>
        <a:ln w="9525">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5"/>
            <c:spPr>
              <a:solidFill>
                <a:srgbClr val="FF0000"/>
              </a:solidFill>
              <a:ln w="19050">
                <a:noFill/>
              </a:ln>
              <a:effectLst/>
            </c:spPr>
            <c:extLst>
              <c:ext xmlns:c16="http://schemas.microsoft.com/office/drawing/2014/chart" uri="{C3380CC4-5D6E-409C-BE32-E72D297353CC}">
                <c16:uniqueId val="{00000001-B1DC-4382-947D-FA1210D38F1B}"/>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B1DC-4382-947D-FA1210D38F1B}"/>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B1DC-4382-947D-FA1210D38F1B}"/>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B1DC-4382-947D-FA1210D38F1B}"/>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B1DC-4382-947D-FA1210D38F1B}"/>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B1DC-4382-947D-FA1210D38F1B}"/>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B1DC-4382-947D-FA1210D38F1B}"/>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B1DC-4382-947D-FA1210D38F1B}"/>
              </c:ext>
            </c:extLst>
          </c:dPt>
          <c:cat>
            <c:strRef>
              <c:f>豊能町!$H$206:$H$213</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豊能町!$L$206:$L$213</c:f>
              <c:numCache>
                <c:formatCode>0.0%</c:formatCode>
                <c:ptCount val="8"/>
                <c:pt idx="0">
                  <c:v>0.3198157717366884</c:v>
                </c:pt>
                <c:pt idx="1">
                  <c:v>0.22186025612221971</c:v>
                </c:pt>
                <c:pt idx="2">
                  <c:v>7.0208941810829026E-2</c:v>
                </c:pt>
                <c:pt idx="3">
                  <c:v>6.6951246910806561E-2</c:v>
                </c:pt>
                <c:pt idx="4">
                  <c:v>6.0885194338350934E-2</c:v>
                </c:pt>
                <c:pt idx="5">
                  <c:v>0.12839811278364413</c:v>
                </c:pt>
                <c:pt idx="6">
                  <c:v>0.11121096382835317</c:v>
                </c:pt>
                <c:pt idx="7">
                  <c:v>2.0669512469108066E-2</c:v>
                </c:pt>
              </c:numCache>
            </c:numRef>
          </c:val>
          <c:extLst>
            <c:ext xmlns:c16="http://schemas.microsoft.com/office/drawing/2014/chart" uri="{C3380CC4-5D6E-409C-BE32-E72D297353CC}">
              <c16:uniqueId val="{00000010-B1DC-4382-947D-FA1210D38F1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13"/>
            <c:spPr>
              <a:solidFill>
                <a:srgbClr val="FF0000"/>
              </a:solidFill>
              <a:ln w="19050">
                <a:noFill/>
              </a:ln>
              <a:effectLst/>
            </c:spPr>
            <c:extLst>
              <c:ext xmlns:c16="http://schemas.microsoft.com/office/drawing/2014/chart" uri="{C3380CC4-5D6E-409C-BE32-E72D297353CC}">
                <c16:uniqueId val="{00000001-AB16-4CAC-B0B8-B7A9AF77E3D3}"/>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AB16-4CAC-B0B8-B7A9AF77E3D3}"/>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AB16-4CAC-B0B8-B7A9AF77E3D3}"/>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AB16-4CAC-B0B8-B7A9AF77E3D3}"/>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AB16-4CAC-B0B8-B7A9AF77E3D3}"/>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AB16-4CAC-B0B8-B7A9AF77E3D3}"/>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AB16-4CAC-B0B8-B7A9AF77E3D3}"/>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AB16-4CAC-B0B8-B7A9AF77E3D3}"/>
              </c:ext>
            </c:extLst>
          </c:dPt>
          <c:cat>
            <c:strRef>
              <c:f>豊能町!$H$206:$H$213</c:f>
              <c:strCache>
                <c:ptCount val="8"/>
                <c:pt idx="0">
                  <c:v>補助費等</c:v>
                </c:pt>
                <c:pt idx="1">
                  <c:v>人件費</c:v>
                </c:pt>
                <c:pt idx="2">
                  <c:v>扶助費</c:v>
                </c:pt>
                <c:pt idx="3">
                  <c:v>公債費</c:v>
                </c:pt>
                <c:pt idx="4">
                  <c:v>建設事業費（災害復旧含む）</c:v>
                </c:pt>
                <c:pt idx="5">
                  <c:v>物件費</c:v>
                </c:pt>
                <c:pt idx="6">
                  <c:v>繰出金</c:v>
                </c:pt>
                <c:pt idx="7">
                  <c:v>その他</c:v>
                </c:pt>
              </c:strCache>
            </c:strRef>
          </c:cat>
          <c:val>
            <c:numRef>
              <c:f>豊能町!$K$206:$K$213</c:f>
              <c:numCache>
                <c:formatCode>0.0%</c:formatCode>
                <c:ptCount val="8"/>
                <c:pt idx="0">
                  <c:v>0.12790194664744051</c:v>
                </c:pt>
                <c:pt idx="1">
                  <c:v>0.27974044700793077</c:v>
                </c:pt>
                <c:pt idx="2">
                  <c:v>8.4210526315789472E-2</c:v>
                </c:pt>
                <c:pt idx="3">
                  <c:v>7.8442682047584714E-2</c:v>
                </c:pt>
                <c:pt idx="4">
                  <c:v>8.7671232876712329E-2</c:v>
                </c:pt>
                <c:pt idx="5">
                  <c:v>0.15457822638788754</c:v>
                </c:pt>
                <c:pt idx="6">
                  <c:v>0.13525594808940158</c:v>
                </c:pt>
                <c:pt idx="7">
                  <c:v>5.2198990627253063E-2</c:v>
                </c:pt>
              </c:numCache>
            </c:numRef>
          </c:val>
          <c:extLst>
            <c:ext xmlns:c16="http://schemas.microsoft.com/office/drawing/2014/chart" uri="{C3380CC4-5D6E-409C-BE32-E72D297353CC}">
              <c16:uniqueId val="{00000010-AB16-4CAC-B0B8-B7A9AF77E3D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7"/>
            <c:spPr>
              <a:solidFill>
                <a:srgbClr val="FF0000"/>
              </a:solidFill>
              <a:ln w="19050">
                <a:noFill/>
              </a:ln>
              <a:effectLst/>
            </c:spPr>
            <c:extLst>
              <c:ext xmlns:c16="http://schemas.microsoft.com/office/drawing/2014/chart" uri="{C3380CC4-5D6E-409C-BE32-E72D297353CC}">
                <c16:uniqueId val="{00000001-A82B-4F46-A9BF-1E6A184653A8}"/>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A82B-4F46-A9BF-1E6A184653A8}"/>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A82B-4F46-A9BF-1E6A184653A8}"/>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A82B-4F46-A9BF-1E6A184653A8}"/>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A82B-4F46-A9BF-1E6A184653A8}"/>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A82B-4F46-A9BF-1E6A184653A8}"/>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A82B-4F46-A9BF-1E6A184653A8}"/>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A82B-4F46-A9BF-1E6A184653A8}"/>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A82B-4F46-A9BF-1E6A184653A8}"/>
              </c:ext>
            </c:extLst>
          </c:dPt>
          <c:cat>
            <c:strRef>
              <c:f>豊能町!$H$196:$H$204</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豊能町!$L$196:$L$204</c:f>
              <c:numCache>
                <c:formatCode>0.0%</c:formatCode>
                <c:ptCount val="9"/>
                <c:pt idx="0">
                  <c:v>0.36380454891718361</c:v>
                </c:pt>
                <c:pt idx="1">
                  <c:v>0.19360104472739145</c:v>
                </c:pt>
                <c:pt idx="2">
                  <c:v>0.30090325389052125</c:v>
                </c:pt>
                <c:pt idx="3">
                  <c:v>5.2345195342257046E-2</c:v>
                </c:pt>
                <c:pt idx="4">
                  <c:v>1.9806290129502666E-2</c:v>
                </c:pt>
                <c:pt idx="5">
                  <c:v>2.7206442485580587E-2</c:v>
                </c:pt>
                <c:pt idx="6">
                  <c:v>1.5344433561867449E-2</c:v>
                </c:pt>
                <c:pt idx="7">
                  <c:v>0</c:v>
                </c:pt>
                <c:pt idx="8">
                  <c:v>2.698879094569594E-2</c:v>
                </c:pt>
              </c:numCache>
            </c:numRef>
          </c:val>
          <c:extLst>
            <c:ext xmlns:c16="http://schemas.microsoft.com/office/drawing/2014/chart" uri="{C3380CC4-5D6E-409C-BE32-E72D297353CC}">
              <c16:uniqueId val="{00000012-A82B-4F46-A9BF-1E6A184653A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chemeClr val="bg2">
                <a:lumMod val="75000"/>
              </a:schemeClr>
            </a:solidFill>
            <a:ln>
              <a:noFill/>
            </a:ln>
          </c:spPr>
          <c:dPt>
            <c:idx val="0"/>
            <c:bubble3D val="0"/>
            <c:explosion val="6"/>
            <c:spPr>
              <a:solidFill>
                <a:srgbClr val="FF0000"/>
              </a:solidFill>
              <a:ln w="19050">
                <a:noFill/>
              </a:ln>
              <a:effectLst/>
            </c:spPr>
            <c:extLst>
              <c:ext xmlns:c16="http://schemas.microsoft.com/office/drawing/2014/chart" uri="{C3380CC4-5D6E-409C-BE32-E72D297353CC}">
                <c16:uniqueId val="{00000001-8349-431D-B509-E29AFD66294E}"/>
              </c:ext>
            </c:extLst>
          </c:dPt>
          <c:dPt>
            <c:idx val="1"/>
            <c:bubble3D val="0"/>
            <c:spPr>
              <a:solidFill>
                <a:schemeClr val="bg2">
                  <a:lumMod val="75000"/>
                </a:schemeClr>
              </a:solidFill>
              <a:ln w="19050">
                <a:noFill/>
              </a:ln>
              <a:effectLst/>
            </c:spPr>
            <c:extLst>
              <c:ext xmlns:c16="http://schemas.microsoft.com/office/drawing/2014/chart" uri="{C3380CC4-5D6E-409C-BE32-E72D297353CC}">
                <c16:uniqueId val="{00000003-8349-431D-B509-E29AFD66294E}"/>
              </c:ext>
            </c:extLst>
          </c:dPt>
          <c:dPt>
            <c:idx val="2"/>
            <c:bubble3D val="0"/>
            <c:spPr>
              <a:solidFill>
                <a:schemeClr val="bg2">
                  <a:lumMod val="75000"/>
                </a:schemeClr>
              </a:solidFill>
              <a:ln w="19050">
                <a:noFill/>
              </a:ln>
              <a:effectLst/>
            </c:spPr>
            <c:extLst>
              <c:ext xmlns:c16="http://schemas.microsoft.com/office/drawing/2014/chart" uri="{C3380CC4-5D6E-409C-BE32-E72D297353CC}">
                <c16:uniqueId val="{00000005-8349-431D-B509-E29AFD66294E}"/>
              </c:ext>
            </c:extLst>
          </c:dPt>
          <c:dPt>
            <c:idx val="3"/>
            <c:bubble3D val="0"/>
            <c:spPr>
              <a:solidFill>
                <a:schemeClr val="bg2">
                  <a:lumMod val="75000"/>
                </a:schemeClr>
              </a:solidFill>
              <a:ln w="19050">
                <a:noFill/>
              </a:ln>
              <a:effectLst/>
            </c:spPr>
            <c:extLst>
              <c:ext xmlns:c16="http://schemas.microsoft.com/office/drawing/2014/chart" uri="{C3380CC4-5D6E-409C-BE32-E72D297353CC}">
                <c16:uniqueId val="{00000007-8349-431D-B509-E29AFD66294E}"/>
              </c:ext>
            </c:extLst>
          </c:dPt>
          <c:dPt>
            <c:idx val="4"/>
            <c:bubble3D val="0"/>
            <c:spPr>
              <a:solidFill>
                <a:schemeClr val="bg2">
                  <a:lumMod val="75000"/>
                </a:schemeClr>
              </a:solidFill>
              <a:ln w="19050">
                <a:noFill/>
              </a:ln>
              <a:effectLst/>
            </c:spPr>
            <c:extLst>
              <c:ext xmlns:c16="http://schemas.microsoft.com/office/drawing/2014/chart" uri="{C3380CC4-5D6E-409C-BE32-E72D297353CC}">
                <c16:uniqueId val="{00000009-8349-431D-B509-E29AFD66294E}"/>
              </c:ext>
            </c:extLst>
          </c:dPt>
          <c:dPt>
            <c:idx val="5"/>
            <c:bubble3D val="0"/>
            <c:spPr>
              <a:solidFill>
                <a:schemeClr val="bg2">
                  <a:lumMod val="75000"/>
                </a:schemeClr>
              </a:solidFill>
              <a:ln w="19050">
                <a:noFill/>
              </a:ln>
              <a:effectLst/>
            </c:spPr>
            <c:extLst>
              <c:ext xmlns:c16="http://schemas.microsoft.com/office/drawing/2014/chart" uri="{C3380CC4-5D6E-409C-BE32-E72D297353CC}">
                <c16:uniqueId val="{0000000B-8349-431D-B509-E29AFD66294E}"/>
              </c:ext>
            </c:extLst>
          </c:dPt>
          <c:dPt>
            <c:idx val="6"/>
            <c:bubble3D val="0"/>
            <c:spPr>
              <a:solidFill>
                <a:schemeClr val="bg2">
                  <a:lumMod val="75000"/>
                </a:schemeClr>
              </a:solidFill>
              <a:ln w="19050">
                <a:noFill/>
              </a:ln>
              <a:effectLst/>
            </c:spPr>
            <c:extLst>
              <c:ext xmlns:c16="http://schemas.microsoft.com/office/drawing/2014/chart" uri="{C3380CC4-5D6E-409C-BE32-E72D297353CC}">
                <c16:uniqueId val="{0000000D-8349-431D-B509-E29AFD66294E}"/>
              </c:ext>
            </c:extLst>
          </c:dPt>
          <c:dPt>
            <c:idx val="7"/>
            <c:bubble3D val="0"/>
            <c:spPr>
              <a:solidFill>
                <a:schemeClr val="bg2">
                  <a:lumMod val="75000"/>
                </a:schemeClr>
              </a:solidFill>
              <a:ln w="19050">
                <a:noFill/>
              </a:ln>
              <a:effectLst/>
            </c:spPr>
            <c:extLst>
              <c:ext xmlns:c16="http://schemas.microsoft.com/office/drawing/2014/chart" uri="{C3380CC4-5D6E-409C-BE32-E72D297353CC}">
                <c16:uniqueId val="{0000000F-8349-431D-B509-E29AFD66294E}"/>
              </c:ext>
            </c:extLst>
          </c:dPt>
          <c:dPt>
            <c:idx val="8"/>
            <c:bubble3D val="0"/>
            <c:spPr>
              <a:solidFill>
                <a:schemeClr val="bg2">
                  <a:lumMod val="75000"/>
                </a:schemeClr>
              </a:solidFill>
              <a:ln w="19050">
                <a:noFill/>
              </a:ln>
              <a:effectLst/>
            </c:spPr>
            <c:extLst>
              <c:ext xmlns:c16="http://schemas.microsoft.com/office/drawing/2014/chart" uri="{C3380CC4-5D6E-409C-BE32-E72D297353CC}">
                <c16:uniqueId val="{00000011-8349-431D-B509-E29AFD66294E}"/>
              </c:ext>
            </c:extLst>
          </c:dPt>
          <c:cat>
            <c:strRef>
              <c:f>豊能町!$H$196:$H$204</c:f>
              <c:strCache>
                <c:ptCount val="9"/>
                <c:pt idx="0">
                  <c:v>国・府支出金</c:v>
                </c:pt>
                <c:pt idx="1">
                  <c:v>町税</c:v>
                </c:pt>
                <c:pt idx="2">
                  <c:v>地方交付税（臨財債含む）</c:v>
                </c:pt>
                <c:pt idx="3">
                  <c:v>交付金・地方譲与税等</c:v>
                </c:pt>
                <c:pt idx="4">
                  <c:v>町債</c:v>
                </c:pt>
                <c:pt idx="5">
                  <c:v>諸収入</c:v>
                </c:pt>
                <c:pt idx="6">
                  <c:v>前年度繰越金</c:v>
                </c:pt>
                <c:pt idx="7">
                  <c:v>基金取崩し（特定目的基金）</c:v>
                </c:pt>
                <c:pt idx="8">
                  <c:v>基金取崩し（財政調整基金）</c:v>
                </c:pt>
              </c:strCache>
            </c:strRef>
          </c:cat>
          <c:val>
            <c:numRef>
              <c:f>豊能町!$K$196:$K$204</c:f>
              <c:numCache>
                <c:formatCode>0.0%</c:formatCode>
                <c:ptCount val="9"/>
                <c:pt idx="0">
                  <c:v>0.13189143341815099</c:v>
                </c:pt>
                <c:pt idx="1">
                  <c:v>0.25388747526152106</c:v>
                </c:pt>
                <c:pt idx="2">
                  <c:v>0.36471586089906699</c:v>
                </c:pt>
                <c:pt idx="3">
                  <c:v>6.0644614079728584E-2</c:v>
                </c:pt>
                <c:pt idx="4">
                  <c:v>2.7707096409386487E-2</c:v>
                </c:pt>
                <c:pt idx="5">
                  <c:v>4.6225614927905001E-2</c:v>
                </c:pt>
                <c:pt idx="6">
                  <c:v>3.9157478088775802E-2</c:v>
                </c:pt>
                <c:pt idx="7">
                  <c:v>0</c:v>
                </c:pt>
                <c:pt idx="8">
                  <c:v>7.5770426915465081E-2</c:v>
                </c:pt>
              </c:numCache>
            </c:numRef>
          </c:val>
          <c:extLst>
            <c:ext xmlns:c16="http://schemas.microsoft.com/office/drawing/2014/chart" uri="{C3380CC4-5D6E-409C-BE32-E72D297353CC}">
              <c16:uniqueId val="{00000012-8349-431D-B509-E29AFD66294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9012590003789"/>
          <c:y val="0.19742662460352062"/>
          <c:w val="0.84242431260263595"/>
          <c:h val="0.74868125197705337"/>
        </c:manualLayout>
      </c:layout>
      <c:lineChart>
        <c:grouping val="standard"/>
        <c:varyColors val="0"/>
        <c:ser>
          <c:idx val="0"/>
          <c:order val="0"/>
          <c:spPr>
            <a:ln w="28575" cap="rnd">
              <a:solidFill>
                <a:schemeClr val="accent1"/>
              </a:solidFill>
              <a:round/>
            </a:ln>
            <a:effectLst/>
          </c:spPr>
          <c:marker>
            <c:symbol val="none"/>
          </c:marker>
          <c:cat>
            <c:strRef>
              <c:f>豊能町!$C$167:$S$167</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豊能町!$C$168:$S$168</c:f>
              <c:numCache>
                <c:formatCode>#,##0</c:formatCode>
                <c:ptCount val="17"/>
                <c:pt idx="0" formatCode="General">
                  <c:v>933</c:v>
                </c:pt>
                <c:pt idx="1">
                  <c:v>3343</c:v>
                </c:pt>
                <c:pt idx="2">
                  <c:v>3257</c:v>
                </c:pt>
                <c:pt idx="3">
                  <c:v>3311</c:v>
                </c:pt>
                <c:pt idx="4">
                  <c:v>3367</c:v>
                </c:pt>
                <c:pt idx="5">
                  <c:v>3436</c:v>
                </c:pt>
                <c:pt idx="6">
                  <c:v>3467</c:v>
                </c:pt>
                <c:pt idx="7">
                  <c:v>3511</c:v>
                </c:pt>
                <c:pt idx="8">
                  <c:v>3541</c:v>
                </c:pt>
                <c:pt idx="9">
                  <c:v>3590</c:v>
                </c:pt>
                <c:pt idx="10">
                  <c:v>3618</c:v>
                </c:pt>
                <c:pt idx="11">
                  <c:v>3664</c:v>
                </c:pt>
                <c:pt idx="12">
                  <c:v>3697</c:v>
                </c:pt>
                <c:pt idx="13">
                  <c:v>3745</c:v>
                </c:pt>
                <c:pt idx="14">
                  <c:v>3785</c:v>
                </c:pt>
                <c:pt idx="15">
                  <c:v>3828</c:v>
                </c:pt>
                <c:pt idx="16">
                  <c:v>3878</c:v>
                </c:pt>
              </c:numCache>
            </c:numRef>
          </c:val>
          <c:smooth val="0"/>
          <c:extLst>
            <c:ext xmlns:c16="http://schemas.microsoft.com/office/drawing/2014/chart" uri="{C3380CC4-5D6E-409C-BE32-E72D297353CC}">
              <c16:uniqueId val="{00000000-2D11-4B0C-A2EF-F47090EA5218}"/>
            </c:ext>
          </c:extLst>
        </c:ser>
        <c:ser>
          <c:idx val="1"/>
          <c:order val="1"/>
          <c:spPr>
            <a:ln w="28575" cap="rnd">
              <a:solidFill>
                <a:schemeClr val="accent2"/>
              </a:solidFill>
              <a:round/>
            </a:ln>
            <a:effectLst/>
          </c:spPr>
          <c:marker>
            <c:symbol val="none"/>
          </c:marker>
          <c:cat>
            <c:strRef>
              <c:f>豊能町!$C$167:$S$167</c:f>
              <c:strCache>
                <c:ptCount val="17"/>
                <c:pt idx="0">
                  <c:v>R1(決算)</c:v>
                </c:pt>
                <c:pt idx="1">
                  <c:v>R2(決算)</c:v>
                </c:pt>
                <c:pt idx="2">
                  <c:v>R3</c:v>
                </c:pt>
                <c:pt idx="3">
                  <c:v>R4</c:v>
                </c:pt>
                <c:pt idx="4">
                  <c:v>R5</c:v>
                </c:pt>
                <c:pt idx="5">
                  <c:v>R6</c:v>
                </c:pt>
                <c:pt idx="6">
                  <c:v>R7</c:v>
                </c:pt>
                <c:pt idx="7">
                  <c:v>R8</c:v>
                </c:pt>
                <c:pt idx="8">
                  <c:v>R9</c:v>
                </c:pt>
                <c:pt idx="9">
                  <c:v>R10</c:v>
                </c:pt>
                <c:pt idx="10">
                  <c:v>R11</c:v>
                </c:pt>
                <c:pt idx="11">
                  <c:v>R12</c:v>
                </c:pt>
                <c:pt idx="12">
                  <c:v>R13</c:v>
                </c:pt>
                <c:pt idx="13">
                  <c:v>R14</c:v>
                </c:pt>
                <c:pt idx="14">
                  <c:v>R15</c:v>
                </c:pt>
                <c:pt idx="15">
                  <c:v>R16</c:v>
                </c:pt>
                <c:pt idx="16">
                  <c:v>R17</c:v>
                </c:pt>
              </c:strCache>
            </c:strRef>
          </c:cat>
          <c:val>
            <c:numRef>
              <c:f>豊能町!$C$170:$S$170</c:f>
              <c:numCache>
                <c:formatCode>#,##0</c:formatCode>
                <c:ptCount val="17"/>
                <c:pt idx="0" formatCode="General">
                  <c:v>887</c:v>
                </c:pt>
                <c:pt idx="1">
                  <c:v>2847</c:v>
                </c:pt>
                <c:pt idx="2">
                  <c:v>2890</c:v>
                </c:pt>
                <c:pt idx="3">
                  <c:v>2933</c:v>
                </c:pt>
                <c:pt idx="4">
                  <c:v>2977</c:v>
                </c:pt>
                <c:pt idx="5">
                  <c:v>3022</c:v>
                </c:pt>
                <c:pt idx="6">
                  <c:v>3067</c:v>
                </c:pt>
                <c:pt idx="7">
                  <c:v>3113</c:v>
                </c:pt>
                <c:pt idx="8">
                  <c:v>3160</c:v>
                </c:pt>
                <c:pt idx="9">
                  <c:v>3207</c:v>
                </c:pt>
                <c:pt idx="10">
                  <c:v>3255</c:v>
                </c:pt>
                <c:pt idx="11">
                  <c:v>3304</c:v>
                </c:pt>
                <c:pt idx="12">
                  <c:v>3354</c:v>
                </c:pt>
                <c:pt idx="13">
                  <c:v>3404</c:v>
                </c:pt>
                <c:pt idx="14">
                  <c:v>3455</c:v>
                </c:pt>
                <c:pt idx="15">
                  <c:v>3507</c:v>
                </c:pt>
                <c:pt idx="16">
                  <c:v>3560</c:v>
                </c:pt>
              </c:numCache>
            </c:numRef>
          </c:val>
          <c:smooth val="0"/>
          <c:extLst>
            <c:ext xmlns:c16="http://schemas.microsoft.com/office/drawing/2014/chart" uri="{C3380CC4-5D6E-409C-BE32-E72D297353CC}">
              <c16:uniqueId val="{00000001-2D11-4B0C-A2EF-F47090EA5218}"/>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majorGridlines>
          <c:spPr>
            <a:ln w="9525" cap="flat" cmpd="sng" algn="ctr">
              <a:noFill/>
              <a:round/>
            </a:ln>
            <a:effectLst/>
          </c:spPr>
        </c:majorGridlines>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6000"/>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10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豊能町!$B$61</c:f>
              <c:strCache>
                <c:ptCount val="1"/>
                <c:pt idx="0">
                  <c:v>年少人口</c:v>
                </c:pt>
              </c:strCache>
            </c:strRef>
          </c:tx>
          <c:spPr>
            <a:ln w="28575" cap="rnd">
              <a:solidFill>
                <a:schemeClr val="accent1"/>
              </a:solidFill>
              <a:round/>
            </a:ln>
            <a:effectLst/>
          </c:spPr>
          <c:marker>
            <c:symbol val="none"/>
          </c:marker>
          <c:cat>
            <c:strRef>
              <c:f>豊能町!$C$60:$Q$60</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豊能町!$C$61:$Q$61</c:f>
              <c:numCache>
                <c:formatCode>#,##0</c:formatCode>
                <c:ptCount val="15"/>
                <c:pt idx="0">
                  <c:v>1173</c:v>
                </c:pt>
                <c:pt idx="1">
                  <c:v>1125</c:v>
                </c:pt>
                <c:pt idx="2">
                  <c:v>1076</c:v>
                </c:pt>
                <c:pt idx="3">
                  <c:v>1028</c:v>
                </c:pt>
                <c:pt idx="4">
                  <c:v>980</c:v>
                </c:pt>
                <c:pt idx="5">
                  <c:v>936</c:v>
                </c:pt>
                <c:pt idx="6">
                  <c:v>892</c:v>
                </c:pt>
                <c:pt idx="7">
                  <c:v>848</c:v>
                </c:pt>
                <c:pt idx="8">
                  <c:v>804</c:v>
                </c:pt>
                <c:pt idx="9">
                  <c:v>760</c:v>
                </c:pt>
                <c:pt idx="10">
                  <c:v>725</c:v>
                </c:pt>
                <c:pt idx="11">
                  <c:v>690</c:v>
                </c:pt>
                <c:pt idx="12">
                  <c:v>654</c:v>
                </c:pt>
                <c:pt idx="13">
                  <c:v>619</c:v>
                </c:pt>
                <c:pt idx="14">
                  <c:v>584</c:v>
                </c:pt>
              </c:numCache>
            </c:numRef>
          </c:val>
          <c:smooth val="0"/>
          <c:extLst>
            <c:ext xmlns:c16="http://schemas.microsoft.com/office/drawing/2014/chart" uri="{C3380CC4-5D6E-409C-BE32-E72D297353CC}">
              <c16:uniqueId val="{00000000-8B8F-4948-98E7-F7C083EAF015}"/>
            </c:ext>
          </c:extLst>
        </c:ser>
        <c:ser>
          <c:idx val="1"/>
          <c:order val="1"/>
          <c:tx>
            <c:strRef>
              <c:f>豊能町!$B$62</c:f>
              <c:strCache>
                <c:ptCount val="1"/>
                <c:pt idx="0">
                  <c:v>生産年齢人口</c:v>
                </c:pt>
              </c:strCache>
            </c:strRef>
          </c:tx>
          <c:spPr>
            <a:ln w="28575" cap="rnd">
              <a:solidFill>
                <a:schemeClr val="accent2"/>
              </a:solidFill>
              <a:round/>
            </a:ln>
            <a:effectLst/>
          </c:spPr>
          <c:marker>
            <c:symbol val="none"/>
          </c:marker>
          <c:cat>
            <c:strRef>
              <c:f>豊能町!$C$60:$Q$60</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豊能町!$C$62:$Q$62</c:f>
              <c:numCache>
                <c:formatCode>#,##0</c:formatCode>
                <c:ptCount val="15"/>
                <c:pt idx="0">
                  <c:v>7948</c:v>
                </c:pt>
                <c:pt idx="1">
                  <c:v>7621</c:v>
                </c:pt>
                <c:pt idx="2">
                  <c:v>7293</c:v>
                </c:pt>
                <c:pt idx="3">
                  <c:v>6966</c:v>
                </c:pt>
                <c:pt idx="4">
                  <c:v>6638</c:v>
                </c:pt>
                <c:pt idx="5">
                  <c:v>6391</c:v>
                </c:pt>
                <c:pt idx="6">
                  <c:v>6144</c:v>
                </c:pt>
                <c:pt idx="7">
                  <c:v>5898</c:v>
                </c:pt>
                <c:pt idx="8">
                  <c:v>5651</c:v>
                </c:pt>
                <c:pt idx="9">
                  <c:v>5404</c:v>
                </c:pt>
                <c:pt idx="10">
                  <c:v>5188</c:v>
                </c:pt>
                <c:pt idx="11">
                  <c:v>4973</c:v>
                </c:pt>
                <c:pt idx="12">
                  <c:v>4757</c:v>
                </c:pt>
                <c:pt idx="13">
                  <c:v>4542</c:v>
                </c:pt>
                <c:pt idx="14">
                  <c:v>4326</c:v>
                </c:pt>
              </c:numCache>
            </c:numRef>
          </c:val>
          <c:smooth val="0"/>
          <c:extLst>
            <c:ext xmlns:c16="http://schemas.microsoft.com/office/drawing/2014/chart" uri="{C3380CC4-5D6E-409C-BE32-E72D297353CC}">
              <c16:uniqueId val="{00000001-8B8F-4948-98E7-F7C083EAF015}"/>
            </c:ext>
          </c:extLst>
        </c:ser>
        <c:ser>
          <c:idx val="2"/>
          <c:order val="2"/>
          <c:tx>
            <c:strRef>
              <c:f>豊能町!$B$63</c:f>
              <c:strCache>
                <c:ptCount val="1"/>
                <c:pt idx="0">
                  <c:v>前期高齢者人口</c:v>
                </c:pt>
              </c:strCache>
            </c:strRef>
          </c:tx>
          <c:spPr>
            <a:ln w="28575" cap="rnd">
              <a:solidFill>
                <a:schemeClr val="accent3"/>
              </a:solidFill>
              <a:round/>
            </a:ln>
            <a:effectLst/>
          </c:spPr>
          <c:marker>
            <c:symbol val="none"/>
          </c:marker>
          <c:cat>
            <c:strRef>
              <c:f>豊能町!$C$60:$Q$60</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豊能町!$C$63:$Q$63</c:f>
              <c:numCache>
                <c:formatCode>#,##0</c:formatCode>
                <c:ptCount val="15"/>
                <c:pt idx="0">
                  <c:v>4241</c:v>
                </c:pt>
                <c:pt idx="1">
                  <c:v>4002</c:v>
                </c:pt>
                <c:pt idx="2">
                  <c:v>3762</c:v>
                </c:pt>
                <c:pt idx="3">
                  <c:v>3523</c:v>
                </c:pt>
                <c:pt idx="4">
                  <c:v>3283</c:v>
                </c:pt>
                <c:pt idx="5">
                  <c:v>3117</c:v>
                </c:pt>
                <c:pt idx="6">
                  <c:v>2950</c:v>
                </c:pt>
                <c:pt idx="7">
                  <c:v>2784</c:v>
                </c:pt>
                <c:pt idx="8">
                  <c:v>2617</c:v>
                </c:pt>
                <c:pt idx="9">
                  <c:v>2451</c:v>
                </c:pt>
                <c:pt idx="10">
                  <c:v>2377</c:v>
                </c:pt>
                <c:pt idx="11">
                  <c:v>2304</c:v>
                </c:pt>
                <c:pt idx="12">
                  <c:v>2230</c:v>
                </c:pt>
                <c:pt idx="13">
                  <c:v>2157</c:v>
                </c:pt>
                <c:pt idx="14">
                  <c:v>2083</c:v>
                </c:pt>
              </c:numCache>
            </c:numRef>
          </c:val>
          <c:smooth val="0"/>
          <c:extLst>
            <c:ext xmlns:c16="http://schemas.microsoft.com/office/drawing/2014/chart" uri="{C3380CC4-5D6E-409C-BE32-E72D297353CC}">
              <c16:uniqueId val="{00000002-8B8F-4948-98E7-F7C083EAF015}"/>
            </c:ext>
          </c:extLst>
        </c:ser>
        <c:ser>
          <c:idx val="3"/>
          <c:order val="3"/>
          <c:tx>
            <c:strRef>
              <c:f>豊能町!$B$64</c:f>
              <c:strCache>
                <c:ptCount val="1"/>
                <c:pt idx="0">
                  <c:v>後期高齢者人口</c:v>
                </c:pt>
              </c:strCache>
            </c:strRef>
          </c:tx>
          <c:spPr>
            <a:ln w="28575" cap="rnd">
              <a:solidFill>
                <a:schemeClr val="accent4"/>
              </a:solidFill>
              <a:round/>
            </a:ln>
            <a:effectLst/>
          </c:spPr>
          <c:marker>
            <c:symbol val="none"/>
          </c:marker>
          <c:cat>
            <c:strRef>
              <c:f>豊能町!$C$60:$Q$60</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豊能町!$C$64:$Q$64</c:f>
              <c:numCache>
                <c:formatCode>#,##0</c:formatCode>
                <c:ptCount val="15"/>
                <c:pt idx="0">
                  <c:v>4444</c:v>
                </c:pt>
                <c:pt idx="1">
                  <c:v>4703</c:v>
                </c:pt>
                <c:pt idx="2">
                  <c:v>4961</c:v>
                </c:pt>
                <c:pt idx="3">
                  <c:v>5220</c:v>
                </c:pt>
                <c:pt idx="4">
                  <c:v>5478</c:v>
                </c:pt>
                <c:pt idx="5">
                  <c:v>5552</c:v>
                </c:pt>
                <c:pt idx="6">
                  <c:v>5626</c:v>
                </c:pt>
                <c:pt idx="7">
                  <c:v>5699</c:v>
                </c:pt>
                <c:pt idx="8">
                  <c:v>5773</c:v>
                </c:pt>
                <c:pt idx="9">
                  <c:v>5847</c:v>
                </c:pt>
                <c:pt idx="10">
                  <c:v>5760</c:v>
                </c:pt>
                <c:pt idx="11">
                  <c:v>5673</c:v>
                </c:pt>
                <c:pt idx="12">
                  <c:v>5585</c:v>
                </c:pt>
                <c:pt idx="13">
                  <c:v>5498</c:v>
                </c:pt>
                <c:pt idx="14">
                  <c:v>5411</c:v>
                </c:pt>
              </c:numCache>
            </c:numRef>
          </c:val>
          <c:smooth val="0"/>
          <c:extLst>
            <c:ext xmlns:c16="http://schemas.microsoft.com/office/drawing/2014/chart" uri="{C3380CC4-5D6E-409C-BE32-E72D297353CC}">
              <c16:uniqueId val="{00000003-8B8F-4948-98E7-F7C083EAF015}"/>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5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豊能町!$B$59</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chemeClr val="tx1"/>
              </a:solidFill>
            </a:ln>
            <a:effectLst/>
          </c:spPr>
          <c:invertIfNegative val="0"/>
          <c:dLbls>
            <c:delete val="1"/>
          </c:dLbls>
          <c:cat>
            <c:strRef>
              <c:f>豊能町!$C$58:$Q$58</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豊能町!$C$59:$Q$59</c:f>
              <c:numCache>
                <c:formatCode>#,##0</c:formatCode>
                <c:ptCount val="15"/>
                <c:pt idx="0">
                  <c:v>1173</c:v>
                </c:pt>
                <c:pt idx="1">
                  <c:v>1125</c:v>
                </c:pt>
                <c:pt idx="2">
                  <c:v>1076</c:v>
                </c:pt>
                <c:pt idx="3">
                  <c:v>1028</c:v>
                </c:pt>
                <c:pt idx="4">
                  <c:v>980</c:v>
                </c:pt>
                <c:pt idx="5">
                  <c:v>936</c:v>
                </c:pt>
                <c:pt idx="6">
                  <c:v>892</c:v>
                </c:pt>
                <c:pt idx="7">
                  <c:v>848</c:v>
                </c:pt>
                <c:pt idx="8">
                  <c:v>804</c:v>
                </c:pt>
                <c:pt idx="9">
                  <c:v>760</c:v>
                </c:pt>
                <c:pt idx="10">
                  <c:v>725</c:v>
                </c:pt>
                <c:pt idx="11">
                  <c:v>690</c:v>
                </c:pt>
                <c:pt idx="12">
                  <c:v>654</c:v>
                </c:pt>
                <c:pt idx="13">
                  <c:v>619</c:v>
                </c:pt>
                <c:pt idx="14">
                  <c:v>584</c:v>
                </c:pt>
              </c:numCache>
            </c:numRef>
          </c:val>
          <c:extLst>
            <c:ext xmlns:c16="http://schemas.microsoft.com/office/drawing/2014/chart" uri="{C3380CC4-5D6E-409C-BE32-E72D297353CC}">
              <c16:uniqueId val="{00000000-9189-4447-9F6F-133DF00EF13A}"/>
            </c:ext>
          </c:extLst>
        </c:ser>
        <c:ser>
          <c:idx val="1"/>
          <c:order val="1"/>
          <c:tx>
            <c:strRef>
              <c:f>豊能町!$B$60</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chemeClr val="tx1"/>
              </a:solidFill>
            </a:ln>
            <a:effectLst/>
          </c:spPr>
          <c:invertIfNegative val="0"/>
          <c:dLbls>
            <c:delete val="1"/>
          </c:dLbls>
          <c:cat>
            <c:strRef>
              <c:f>豊能町!$C$58:$Q$58</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豊能町!$C$60:$Q$60</c:f>
              <c:numCache>
                <c:formatCode>#,##0</c:formatCode>
                <c:ptCount val="15"/>
                <c:pt idx="0">
                  <c:v>7948</c:v>
                </c:pt>
                <c:pt idx="1">
                  <c:v>7621</c:v>
                </c:pt>
                <c:pt idx="2">
                  <c:v>7293</c:v>
                </c:pt>
                <c:pt idx="3">
                  <c:v>6966</c:v>
                </c:pt>
                <c:pt idx="4">
                  <c:v>6638</c:v>
                </c:pt>
                <c:pt idx="5">
                  <c:v>6391</c:v>
                </c:pt>
                <c:pt idx="6">
                  <c:v>6144</c:v>
                </c:pt>
                <c:pt idx="7">
                  <c:v>5898</c:v>
                </c:pt>
                <c:pt idx="8">
                  <c:v>5651</c:v>
                </c:pt>
                <c:pt idx="9">
                  <c:v>5404</c:v>
                </c:pt>
                <c:pt idx="10">
                  <c:v>5188</c:v>
                </c:pt>
                <c:pt idx="11">
                  <c:v>4973</c:v>
                </c:pt>
                <c:pt idx="12">
                  <c:v>4757</c:v>
                </c:pt>
                <c:pt idx="13">
                  <c:v>4542</c:v>
                </c:pt>
                <c:pt idx="14">
                  <c:v>4326</c:v>
                </c:pt>
              </c:numCache>
            </c:numRef>
          </c:val>
          <c:extLst>
            <c:ext xmlns:c16="http://schemas.microsoft.com/office/drawing/2014/chart" uri="{C3380CC4-5D6E-409C-BE32-E72D297353CC}">
              <c16:uniqueId val="{00000001-9189-4447-9F6F-133DF00EF13A}"/>
            </c:ext>
          </c:extLst>
        </c:ser>
        <c:ser>
          <c:idx val="2"/>
          <c:order val="2"/>
          <c:tx>
            <c:strRef>
              <c:f>豊能町!$B$61</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chemeClr val="tx1"/>
              </a:solidFill>
            </a:ln>
            <a:effectLst/>
          </c:spPr>
          <c:invertIfNegative val="0"/>
          <c:dLbls>
            <c:delete val="1"/>
          </c:dLbls>
          <c:cat>
            <c:strRef>
              <c:f>豊能町!$C$58:$Q$58</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豊能町!$C$61:$Q$61</c:f>
              <c:numCache>
                <c:formatCode>#,##0</c:formatCode>
                <c:ptCount val="15"/>
                <c:pt idx="0">
                  <c:v>4241</c:v>
                </c:pt>
                <c:pt idx="1">
                  <c:v>4002</c:v>
                </c:pt>
                <c:pt idx="2">
                  <c:v>3762</c:v>
                </c:pt>
                <c:pt idx="3">
                  <c:v>3523</c:v>
                </c:pt>
                <c:pt idx="4">
                  <c:v>3283</c:v>
                </c:pt>
                <c:pt idx="5">
                  <c:v>3117</c:v>
                </c:pt>
                <c:pt idx="6">
                  <c:v>2950</c:v>
                </c:pt>
                <c:pt idx="7">
                  <c:v>2784</c:v>
                </c:pt>
                <c:pt idx="8">
                  <c:v>2617</c:v>
                </c:pt>
                <c:pt idx="9">
                  <c:v>2451</c:v>
                </c:pt>
                <c:pt idx="10">
                  <c:v>2377</c:v>
                </c:pt>
                <c:pt idx="11">
                  <c:v>2304</c:v>
                </c:pt>
                <c:pt idx="12">
                  <c:v>2230</c:v>
                </c:pt>
                <c:pt idx="13">
                  <c:v>2157</c:v>
                </c:pt>
                <c:pt idx="14">
                  <c:v>2083</c:v>
                </c:pt>
              </c:numCache>
            </c:numRef>
          </c:val>
          <c:extLst>
            <c:ext xmlns:c16="http://schemas.microsoft.com/office/drawing/2014/chart" uri="{C3380CC4-5D6E-409C-BE32-E72D297353CC}">
              <c16:uniqueId val="{00000002-9189-4447-9F6F-133DF00EF13A}"/>
            </c:ext>
          </c:extLst>
        </c:ser>
        <c:ser>
          <c:idx val="3"/>
          <c:order val="3"/>
          <c:tx>
            <c:strRef>
              <c:f>豊能町!$B$62</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chemeClr val="tx1"/>
              </a:solidFill>
            </a:ln>
            <a:effectLst/>
          </c:spPr>
          <c:invertIfNegative val="0"/>
          <c:dLbls>
            <c:delete val="1"/>
          </c:dLbls>
          <c:cat>
            <c:strRef>
              <c:f>豊能町!$C$58:$Q$58</c:f>
              <c:strCache>
                <c:ptCount val="15"/>
                <c:pt idx="0">
                  <c:v>R3</c:v>
                </c:pt>
                <c:pt idx="1">
                  <c:v>R4</c:v>
                </c:pt>
                <c:pt idx="2">
                  <c:v>R5</c:v>
                </c:pt>
                <c:pt idx="3">
                  <c:v>R6</c:v>
                </c:pt>
                <c:pt idx="4">
                  <c:v>R7</c:v>
                </c:pt>
                <c:pt idx="5">
                  <c:v>R8</c:v>
                </c:pt>
                <c:pt idx="6">
                  <c:v>R9</c:v>
                </c:pt>
                <c:pt idx="7">
                  <c:v>R10</c:v>
                </c:pt>
                <c:pt idx="8">
                  <c:v>R11</c:v>
                </c:pt>
                <c:pt idx="9">
                  <c:v>R12</c:v>
                </c:pt>
                <c:pt idx="10">
                  <c:v>R13</c:v>
                </c:pt>
                <c:pt idx="11">
                  <c:v>R14</c:v>
                </c:pt>
                <c:pt idx="12">
                  <c:v>R15</c:v>
                </c:pt>
                <c:pt idx="13">
                  <c:v>R16</c:v>
                </c:pt>
                <c:pt idx="14">
                  <c:v>R17</c:v>
                </c:pt>
              </c:strCache>
            </c:strRef>
          </c:cat>
          <c:val>
            <c:numRef>
              <c:f>豊能町!$C$62:$Q$62</c:f>
              <c:numCache>
                <c:formatCode>#,##0</c:formatCode>
                <c:ptCount val="15"/>
                <c:pt idx="0">
                  <c:v>4444</c:v>
                </c:pt>
                <c:pt idx="1">
                  <c:v>4703</c:v>
                </c:pt>
                <c:pt idx="2">
                  <c:v>4961</c:v>
                </c:pt>
                <c:pt idx="3">
                  <c:v>5220</c:v>
                </c:pt>
                <c:pt idx="4">
                  <c:v>5478</c:v>
                </c:pt>
                <c:pt idx="5">
                  <c:v>5552</c:v>
                </c:pt>
                <c:pt idx="6">
                  <c:v>5626</c:v>
                </c:pt>
                <c:pt idx="7">
                  <c:v>5699</c:v>
                </c:pt>
                <c:pt idx="8">
                  <c:v>5773</c:v>
                </c:pt>
                <c:pt idx="9">
                  <c:v>5847</c:v>
                </c:pt>
                <c:pt idx="10">
                  <c:v>5760</c:v>
                </c:pt>
                <c:pt idx="11">
                  <c:v>5673</c:v>
                </c:pt>
                <c:pt idx="12">
                  <c:v>5585</c:v>
                </c:pt>
                <c:pt idx="13">
                  <c:v>5498</c:v>
                </c:pt>
                <c:pt idx="14">
                  <c:v>5411</c:v>
                </c:pt>
              </c:numCache>
            </c:numRef>
          </c:val>
          <c:extLst>
            <c:ext xmlns:c16="http://schemas.microsoft.com/office/drawing/2014/chart" uri="{C3380CC4-5D6E-409C-BE32-E72D297353CC}">
              <c16:uniqueId val="{00000003-9189-4447-9F6F-133DF00EF13A}"/>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0.46459</cdr:x>
      <cdr:y>0.25304</cdr:y>
    </cdr:from>
    <cdr:to>
      <cdr:x>0.76755</cdr:x>
      <cdr:y>0.32931</cdr:y>
    </cdr:to>
    <cdr:sp macro="" textlink="">
      <cdr:nvSpPr>
        <cdr:cNvPr id="2" name="テキスト ボックス 35"/>
        <cdr:cNvSpPr txBox="1"/>
      </cdr:nvSpPr>
      <cdr:spPr>
        <a:xfrm xmlns:a="http://schemas.openxmlformats.org/drawingml/2006/main">
          <a:off x="2637262" y="918971"/>
          <a:ext cx="1719759" cy="276989"/>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歳入</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国・府支出金</a:t>
          </a:r>
        </a:p>
      </cdr:txBody>
    </cdr:sp>
  </cdr:relSizeAnchor>
  <cdr:relSizeAnchor xmlns:cdr="http://schemas.openxmlformats.org/drawingml/2006/chartDrawing">
    <cdr:from>
      <cdr:x>0.47099</cdr:x>
      <cdr:y>0.55644</cdr:y>
    </cdr:from>
    <cdr:to>
      <cdr:x>0.77395</cdr:x>
      <cdr:y>0.63271</cdr:y>
    </cdr:to>
    <cdr:sp macro="" textlink="">
      <cdr:nvSpPr>
        <cdr:cNvPr id="3" name="テキスト ボックス 35"/>
        <cdr:cNvSpPr txBox="1"/>
      </cdr:nvSpPr>
      <cdr:spPr>
        <a:xfrm xmlns:a="http://schemas.openxmlformats.org/drawingml/2006/main">
          <a:off x="2673601" y="2020818"/>
          <a:ext cx="1719759" cy="276989"/>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ctr">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歳出</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補助費等</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豊能町中長期財政シミュレーション</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en-US" altLang="ja-JP"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R</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３年度推計）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４年</a:t>
            </a:r>
            <a:r>
              <a:rPr lang="ja-JP" altLang="en-US" dirty="0" smtClean="0">
                <a:latin typeface="BIZ UDPゴシック" panose="020B0400000000000000" pitchFamily="50" charset="-128"/>
                <a:ea typeface="BIZ UDPゴシック" panose="020B0400000000000000" pitchFamily="50" charset="-128"/>
              </a:rPr>
              <a:t>４</a:t>
            </a:r>
            <a:r>
              <a:rPr kumimoji="1" lang="ja-JP" altLang="en-US" dirty="0" smtClean="0">
                <a:latin typeface="BIZ UDPゴシック" panose="020B0400000000000000" pitchFamily="50" charset="-128"/>
                <a:ea typeface="BIZ UDPゴシック" panose="020B0400000000000000" pitchFamily="50" charset="-128"/>
              </a:rPr>
              <a:t>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豊能</a:t>
            </a:r>
            <a:r>
              <a:rPr kumimoji="1" lang="ja-JP" altLang="en-US" dirty="0">
                <a:latin typeface="BIZ UDPゴシック" panose="020B0400000000000000" pitchFamily="50" charset="-128"/>
                <a:ea typeface="BIZ UDPゴシック" panose="020B0400000000000000" pitchFamily="50" charset="-128"/>
              </a:rPr>
              <a:t>町</a:t>
            </a:r>
          </a:p>
        </p:txBody>
      </p:sp>
      <p:sp>
        <p:nvSpPr>
          <p:cNvPr id="5" name="テキスト ボックス 4"/>
          <p:cNvSpPr txBox="1"/>
          <p:nvPr/>
        </p:nvSpPr>
        <p:spPr>
          <a:xfrm>
            <a:off x="800099" y="382270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en-US" altLang="ja-JP" sz="1300" b="1" dirty="0">
                <a:latin typeface="BIZ UDPゴシック" panose="020B0400000000000000" pitchFamily="50" charset="-128"/>
                <a:ea typeface="BIZ UDPゴシック" panose="020B0400000000000000" pitchFamily="50" charset="-128"/>
              </a:rPr>
              <a:t>R</a:t>
            </a:r>
            <a:r>
              <a:rPr kumimoji="1" lang="ja-JP" altLang="en-US" sz="1300" b="1" dirty="0">
                <a:latin typeface="BIZ UDPゴシック" panose="020B0400000000000000" pitchFamily="50" charset="-128"/>
                <a:ea typeface="BIZ UDPゴシック" panose="020B0400000000000000" pitchFamily="50" charset="-128"/>
              </a:rPr>
              <a:t>２年度から財政シミュレーションを作成。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Ｒ３年度も、Ｒ２年度決算をベースにシミュレーションを更新。この結果を踏まえつつ、今後、さらなる広域連携や行財政改革の推進など、必要な取組みについて検討。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グラフ 26">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3005356739"/>
              </p:ext>
            </p:extLst>
          </p:nvPr>
        </p:nvGraphicFramePr>
        <p:xfrm>
          <a:off x="5058159" y="2401072"/>
          <a:ext cx="4531995" cy="30251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グラフ 25">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466287253"/>
              </p:ext>
            </p:extLst>
          </p:nvPr>
        </p:nvGraphicFramePr>
        <p:xfrm>
          <a:off x="123692" y="2339679"/>
          <a:ext cx="4718692" cy="3235567"/>
        </p:xfrm>
        <a:graphic>
          <a:graphicData uri="http://schemas.openxmlformats.org/drawingml/2006/chart">
            <c:chart xmlns:c="http://schemas.openxmlformats.org/drawingml/2006/chart" xmlns:r="http://schemas.openxmlformats.org/officeDocument/2006/relationships" r:id="rId3"/>
          </a:graphicData>
        </a:graphic>
      </p:graphicFrame>
      <p:pic>
        <p:nvPicPr>
          <p:cNvPr id="16" name="図 15">
            <a:extLst>
              <a:ext uri="{FF2B5EF4-FFF2-40B4-BE49-F238E27FC236}">
                <a16:creationId xmlns:a16="http://schemas.microsoft.com/office/drawing/2014/main" id="{87259250-3A5A-44CE-8D78-7FDC2E5E6AC6}"/>
              </a:ext>
            </a:extLst>
          </p:cNvPr>
          <p:cNvPicPr>
            <a:picLocks noChangeAspect="1"/>
          </p:cNvPicPr>
          <p:nvPr/>
        </p:nvPicPr>
        <p:blipFill>
          <a:blip r:embed="rId4"/>
          <a:stretch>
            <a:fillRect/>
          </a:stretch>
        </p:blipFill>
        <p:spPr>
          <a:xfrm>
            <a:off x="262879" y="5751103"/>
            <a:ext cx="9433281" cy="396492"/>
          </a:xfrm>
          <a:prstGeom prst="rect">
            <a:avLst/>
          </a:prstGeom>
        </p:spPr>
      </p:pic>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１．豊能町の中長期財政シミュレーション</a:t>
            </a:r>
          </a:p>
        </p:txBody>
      </p:sp>
      <p:sp>
        <p:nvSpPr>
          <p:cNvPr id="2" name="正方形/長方形 1"/>
          <p:cNvSpPr/>
          <p:nvPr/>
        </p:nvSpPr>
        <p:spPr>
          <a:xfrm>
            <a:off x="292993" y="982856"/>
            <a:ext cx="9587988" cy="1131079"/>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今後の財政収支は、年齢区分別人口と連動して町税が減少する一方、地方交付税の大幅な増額は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見込めない中、社会保障関係経費や物件費等が増高する厳しい見通し</a:t>
            </a:r>
          </a:p>
          <a:p>
            <a:pPr>
              <a:lnSpc>
                <a:spcPts val="2500"/>
              </a:lnSpc>
              <a:spcAft>
                <a:spcPts val="600"/>
              </a:spcAft>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財政調整基金（令和２年度決算で</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４</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３億円）は令和５年度に枯渇する見通し</a:t>
            </a:r>
          </a:p>
        </p:txBody>
      </p:sp>
      <p:sp>
        <p:nvSpPr>
          <p:cNvPr id="17" name="正方形/長方形 16"/>
          <p:cNvSpPr/>
          <p:nvPr/>
        </p:nvSpPr>
        <p:spPr>
          <a:xfrm>
            <a:off x="223065" y="913096"/>
            <a:ext cx="9487041" cy="12871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１</a:t>
            </a:r>
          </a:p>
        </p:txBody>
      </p:sp>
      <p:sp>
        <p:nvSpPr>
          <p:cNvPr id="5" name="テキスト ボックス 4"/>
          <p:cNvSpPr txBox="1"/>
          <p:nvPr/>
        </p:nvSpPr>
        <p:spPr>
          <a:xfrm>
            <a:off x="7910199" y="3184145"/>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8157233" y="4469711"/>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
        <p:nvSpPr>
          <p:cNvPr id="12" name="テキスト ボックス 11"/>
          <p:cNvSpPr txBox="1"/>
          <p:nvPr/>
        </p:nvSpPr>
        <p:spPr>
          <a:xfrm>
            <a:off x="929623" y="2359645"/>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収支過不足</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979950" y="6457320"/>
            <a:ext cx="93600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101623"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5" name="テキスト ボックス 24"/>
          <p:cNvSpPr txBox="1"/>
          <p:nvPr/>
        </p:nvSpPr>
        <p:spPr>
          <a:xfrm>
            <a:off x="0" y="6126350"/>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28" name="テキスト ボックス 27"/>
          <p:cNvSpPr txBox="1"/>
          <p:nvPr/>
        </p:nvSpPr>
        <p:spPr>
          <a:xfrm>
            <a:off x="3735772" y="6130412"/>
            <a:ext cx="1008000" cy="338554"/>
          </a:xfrm>
          <a:prstGeom prst="rect">
            <a:avLst/>
          </a:prstGeom>
          <a:noFill/>
        </p:spPr>
        <p:txBody>
          <a:bodyPr wrap="square" rtlCol="0" anchor="ctr">
            <a:spAutoFit/>
          </a:bodyPr>
          <a:lstStyle/>
          <a:p>
            <a:r>
              <a:rPr kumimoji="1" lang="ja-JP" altLang="en-US" sz="800" dirty="0">
                <a:solidFill>
                  <a:srgbClr val="FF0000"/>
                </a:solidFill>
                <a:latin typeface="BIZ UDPゴシック" panose="020B0400000000000000" pitchFamily="50" charset="-128"/>
                <a:ea typeface="BIZ UDPゴシック" panose="020B0400000000000000" pitchFamily="50" charset="-128"/>
              </a:rPr>
              <a:t>財政再生基準</a:t>
            </a:r>
            <a:endParaRPr kumimoji="1" lang="en-US" altLang="ja-JP" sz="800" dirty="0">
              <a:solidFill>
                <a:srgbClr val="FF0000"/>
              </a:solidFill>
              <a:latin typeface="BIZ UDPゴシック" panose="020B0400000000000000" pitchFamily="50" charset="-128"/>
              <a:ea typeface="BIZ UDPゴシック" panose="020B0400000000000000" pitchFamily="50" charset="-128"/>
            </a:endParaRPr>
          </a:p>
          <a:p>
            <a:r>
              <a:rPr kumimoji="1" lang="ja-JP" altLang="en-US" sz="800" dirty="0">
                <a:solidFill>
                  <a:srgbClr val="FF0000"/>
                </a:solidFill>
                <a:latin typeface="BIZ UDPゴシック" panose="020B0400000000000000" pitchFamily="50" charset="-128"/>
                <a:ea typeface="BIZ UDPゴシック" panose="020B0400000000000000" pitchFamily="50" charset="-128"/>
              </a:rPr>
              <a:t>▲９５６</a:t>
            </a:r>
          </a:p>
        </p:txBody>
      </p:sp>
      <p:sp>
        <p:nvSpPr>
          <p:cNvPr id="29" name="テキスト ボックス 28"/>
          <p:cNvSpPr txBox="1"/>
          <p:nvPr/>
        </p:nvSpPr>
        <p:spPr>
          <a:xfrm>
            <a:off x="2880346" y="6140454"/>
            <a:ext cx="1152000" cy="338554"/>
          </a:xfrm>
          <a:prstGeom prst="rect">
            <a:avLst/>
          </a:prstGeom>
          <a:noFill/>
        </p:spPr>
        <p:txBody>
          <a:bodyPr wrap="square" rtlCol="0" anchor="ctr">
            <a:spAutoFit/>
          </a:bodyPr>
          <a:lstStyle/>
          <a:p>
            <a:pPr algn="ctr"/>
            <a:r>
              <a:rPr kumimoji="1" lang="ja-JP" altLang="en-US" sz="800" dirty="0">
                <a:solidFill>
                  <a:schemeClr val="accent2"/>
                </a:solidFill>
                <a:latin typeface="BIZ UDPゴシック" panose="020B0400000000000000" pitchFamily="50" charset="-128"/>
                <a:ea typeface="BIZ UDPゴシック" panose="020B0400000000000000" pitchFamily="50" charset="-128"/>
              </a:rPr>
              <a:t>早期健全化基準</a:t>
            </a:r>
            <a:endParaRPr kumimoji="1" lang="en-US" altLang="ja-JP" sz="800" dirty="0">
              <a:solidFill>
                <a:schemeClr val="accent2"/>
              </a:solidFill>
              <a:latin typeface="BIZ UDPゴシック" panose="020B0400000000000000" pitchFamily="50" charset="-128"/>
              <a:ea typeface="BIZ UDPゴシック" panose="020B0400000000000000" pitchFamily="50" charset="-128"/>
            </a:endParaRPr>
          </a:p>
          <a:p>
            <a:pPr algn="ctr"/>
            <a:r>
              <a:rPr kumimoji="1" lang="ja-JP" altLang="en-US" sz="800" dirty="0">
                <a:solidFill>
                  <a:schemeClr val="accent2"/>
                </a:solidFill>
                <a:latin typeface="BIZ UDPゴシック" panose="020B0400000000000000" pitchFamily="50" charset="-128"/>
                <a:ea typeface="BIZ UDPゴシック" panose="020B0400000000000000" pitchFamily="50" charset="-128"/>
              </a:rPr>
              <a:t>         ▲７１７</a:t>
            </a:r>
          </a:p>
        </p:txBody>
      </p:sp>
      <p:sp>
        <p:nvSpPr>
          <p:cNvPr id="8" name="角丸四角形 7"/>
          <p:cNvSpPr/>
          <p:nvPr/>
        </p:nvSpPr>
        <p:spPr>
          <a:xfrm>
            <a:off x="2780599" y="5737801"/>
            <a:ext cx="504000" cy="396000"/>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3295478" y="5749160"/>
            <a:ext cx="504000" cy="396000"/>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3326687" y="5746725"/>
            <a:ext cx="504000" cy="396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527848" y="6145160"/>
            <a:ext cx="2142699"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令和</a:t>
            </a:r>
            <a:r>
              <a:rPr kumimoji="1" lang="en-US" altLang="ja-JP" sz="900" dirty="0">
                <a:latin typeface="BIZ UDPゴシック" panose="020B0400000000000000" pitchFamily="50" charset="-128"/>
                <a:ea typeface="BIZ UDPゴシック" panose="020B0400000000000000" pitchFamily="50" charset="-128"/>
              </a:rPr>
              <a:t>2</a:t>
            </a:r>
            <a:r>
              <a:rPr kumimoji="1" lang="ja-JP" altLang="en-US" sz="900" dirty="0">
                <a:latin typeface="BIZ UDPゴシック" panose="020B0400000000000000" pitchFamily="50" charset="-128"/>
                <a:ea typeface="BIZ UDPゴシック" panose="020B0400000000000000" pitchFamily="50" charset="-128"/>
              </a:rPr>
              <a:t>年度決算ベース</a:t>
            </a:r>
          </a:p>
        </p:txBody>
      </p:sp>
      <p:sp>
        <p:nvSpPr>
          <p:cNvPr id="30" name="テキスト ボックス 29"/>
          <p:cNvSpPr txBox="1"/>
          <p:nvPr/>
        </p:nvSpPr>
        <p:spPr>
          <a:xfrm>
            <a:off x="7549500" y="1380559"/>
            <a:ext cx="2040654" cy="769441"/>
          </a:xfrm>
          <a:prstGeom prst="rect">
            <a:avLst/>
          </a:prstGeom>
          <a:noFill/>
          <a:ln w="19050">
            <a:solidFill>
              <a:schemeClr val="tx2"/>
            </a:solidFill>
            <a:prstDash val="sysDot"/>
          </a:ln>
        </p:spPr>
        <p:txBody>
          <a:bodyPr wrap="square" rtlCol="0">
            <a:spAutoFit/>
          </a:bodyPr>
          <a:lstStyle/>
          <a:p>
            <a:r>
              <a:rPr kumimoji="1" lang="ja-JP" altLang="en-US" sz="1100" dirty="0" smtClean="0">
                <a:latin typeface="BIZ UDPゴシック" panose="020B0400000000000000" pitchFamily="50" charset="-128"/>
                <a:ea typeface="BIZ UDPゴシック" panose="020B0400000000000000" pitchFamily="50" charset="-128"/>
              </a:rPr>
              <a:t>原則として特定</a:t>
            </a:r>
            <a:r>
              <a:rPr kumimoji="1" lang="ja-JP" altLang="en-US" sz="1100" dirty="0">
                <a:latin typeface="BIZ UDPゴシック" panose="020B0400000000000000" pitchFamily="50" charset="-128"/>
                <a:ea typeface="BIZ UDPゴシック" panose="020B0400000000000000" pitchFamily="50" charset="-128"/>
              </a:rPr>
              <a:t>目的基金からの繰入は見込まず、財源不足額に財政調整基金のみを充当する場合</a:t>
            </a:r>
          </a:p>
        </p:txBody>
      </p:sp>
      <p:sp>
        <p:nvSpPr>
          <p:cNvPr id="31" name="テキスト ボックス 30">
            <a:extLst>
              <a:ext uri="{FF2B5EF4-FFF2-40B4-BE49-F238E27FC236}">
                <a16:creationId xmlns:a16="http://schemas.microsoft.com/office/drawing/2014/main" id="{9DDCD8FF-5B21-4010-AA92-DA3E3CF2DE19}"/>
              </a:ext>
            </a:extLst>
          </p:cNvPr>
          <p:cNvSpPr txBox="1"/>
          <p:nvPr/>
        </p:nvSpPr>
        <p:spPr>
          <a:xfrm>
            <a:off x="8864703" y="5526349"/>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Tree>
    <p:extLst>
      <p:ext uri="{BB962C8B-B14F-4D97-AF65-F5344CB8AC3E}">
        <p14:creationId xmlns:p14="http://schemas.microsoft.com/office/powerpoint/2010/main" val="1047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6098144"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２．財政シミュレーションの試算方法①</a:t>
            </a:r>
          </a:p>
        </p:txBody>
      </p:sp>
      <p:sp>
        <p:nvSpPr>
          <p:cNvPr id="13" name="正方形/長方形 12"/>
          <p:cNvSpPr/>
          <p:nvPr/>
        </p:nvSpPr>
        <p:spPr>
          <a:xfrm>
            <a:off x="9602046" y="6550924"/>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２</a:t>
            </a:r>
          </a:p>
        </p:txBody>
      </p:sp>
      <p:sp>
        <p:nvSpPr>
          <p:cNvPr id="10" name="正方形/長方形 9"/>
          <p:cNvSpPr/>
          <p:nvPr/>
        </p:nvSpPr>
        <p:spPr>
          <a:xfrm>
            <a:off x="250594" y="789846"/>
            <a:ext cx="9385398" cy="2221121"/>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令和２年度決算をベースに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２決算値に及ぼした影響を控除することは困難であるため、控除しない。</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r>
            <a:b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b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　　　　→ 後年度の推計は</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２決算並みの財政規模で推移。</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人口推計に連動しうる費目は、国立社会保障・人口問題研究所（社人研）の平成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その他の費目は、近年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今後対応が求められる公共施設の</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老朽化対策など</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は本試算に織り込んでいないが、</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財政収支への</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smtClean="0">
                <a:solidFill>
                  <a:schemeClr val="tx1">
                    <a:lumMod val="95000"/>
                    <a:lumOff val="5000"/>
                  </a:schemeClr>
                </a:solidFill>
                <a:latin typeface="BIZ UDPゴシック" panose="020B0400000000000000" pitchFamily="50" charset="-128"/>
                <a:ea typeface="BIZ UDPゴシック" panose="020B0400000000000000" pitchFamily="50" charset="-128"/>
              </a:rPr>
              <a:t> 影響</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761052"/>
            <a:ext cx="9392425" cy="222520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322853831"/>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a:t>
                      </a:r>
                      <a:r>
                        <a:rPr kumimoji="1" lang="ja-JP" altLang="en-US" sz="1200" b="0" dirty="0" smtClean="0">
                          <a:latin typeface="BIZ UDPゴシック" panose="020B0400000000000000" pitchFamily="50" charset="-128"/>
                          <a:ea typeface="BIZ UDPゴシック" panose="020B0400000000000000" pitchFamily="50" charset="-128"/>
                        </a:rPr>
                        <a:t>債</a:t>
                      </a:r>
                      <a:endParaRPr kumimoji="1" lang="ja-JP" altLang="en-US"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原則として特定</a:t>
            </a:r>
            <a:r>
              <a:rPr kumimoji="1" lang="ja-JP" altLang="en-US" sz="1200" dirty="0">
                <a:latin typeface="BIZ UDPゴシック" panose="020B0400000000000000" pitchFamily="50" charset="-128"/>
                <a:ea typeface="BIZ UDPゴシック" panose="020B0400000000000000" pitchFamily="50" charset="-128"/>
              </a:rPr>
              <a:t>目的基金からの繰入金は見込まず、各年度</a:t>
            </a:r>
            <a:r>
              <a:rPr kumimoji="1" lang="ja-JP" altLang="en-US" sz="1200" dirty="0" smtClean="0">
                <a:latin typeface="BIZ UDPゴシック" panose="020B0400000000000000" pitchFamily="50" charset="-128"/>
                <a:ea typeface="BIZ UDPゴシック" panose="020B0400000000000000" pitchFamily="50" charset="-128"/>
              </a:rPr>
              <a:t>の</a:t>
            </a:r>
            <a:r>
              <a:rPr kumimoji="1" lang="en-US" altLang="ja-JP" sz="1200" dirty="0" smtClean="0">
                <a:latin typeface="BIZ UDPゴシック" panose="020B0400000000000000" pitchFamily="50" charset="-128"/>
                <a:ea typeface="BIZ UDPゴシック" panose="020B0400000000000000" pitchFamily="50" charset="-128"/>
              </a:rPr>
              <a:t/>
            </a:r>
            <a:br>
              <a:rPr kumimoji="1" lang="en-US" altLang="ja-JP" sz="1200" dirty="0" smtClean="0">
                <a:latin typeface="BIZ UDPゴシック" panose="020B0400000000000000" pitchFamily="50" charset="-128"/>
                <a:ea typeface="BIZ UDPゴシック" panose="020B0400000000000000" pitchFamily="50" charset="-128"/>
              </a:rPr>
            </a:br>
            <a:r>
              <a:rPr kumimoji="1" lang="ja-JP" altLang="en-US" sz="1200" dirty="0" smtClean="0">
                <a:latin typeface="BIZ UDPゴシック" panose="020B0400000000000000" pitchFamily="50" charset="-128"/>
                <a:ea typeface="BIZ UDPゴシック" panose="020B0400000000000000" pitchFamily="50" charset="-128"/>
              </a:rPr>
              <a:t>　　 財源</a:t>
            </a:r>
            <a:r>
              <a:rPr kumimoji="1" lang="ja-JP" altLang="en-US" sz="1200" dirty="0">
                <a:latin typeface="BIZ UDPゴシック" panose="020B0400000000000000" pitchFamily="50" charset="-128"/>
                <a:ea typeface="BIZ UDPゴシック" panose="020B0400000000000000" pitchFamily="50" charset="-128"/>
              </a:rPr>
              <a:t>不足</a:t>
            </a:r>
            <a:r>
              <a:rPr kumimoji="1" lang="ja-JP" altLang="en-US" sz="1200" dirty="0" smtClean="0">
                <a:latin typeface="BIZ UDPゴシック" panose="020B0400000000000000" pitchFamily="50" charset="-128"/>
                <a:ea typeface="BIZ UDPゴシック" panose="020B0400000000000000" pitchFamily="50" charset="-128"/>
              </a:rPr>
              <a:t>額には</a:t>
            </a:r>
            <a:r>
              <a:rPr kumimoji="1" lang="ja-JP" altLang="en-US" sz="1200" dirty="0">
                <a:latin typeface="BIZ UDPゴシック" panose="020B0400000000000000" pitchFamily="50" charset="-128"/>
                <a:ea typeface="BIZ UDPゴシック" panose="020B0400000000000000" pitchFamily="50" charset="-128"/>
              </a:rPr>
              <a:t>財政調整基金からの繰入金のみを</a:t>
            </a:r>
            <a:r>
              <a:rPr kumimoji="1" lang="ja-JP" altLang="en-US" sz="1200" dirty="0" smtClean="0">
                <a:latin typeface="BIZ UDPゴシック" panose="020B0400000000000000" pitchFamily="50" charset="-128"/>
                <a:ea typeface="BIZ UDPゴシック" panose="020B0400000000000000" pitchFamily="50" charset="-128"/>
              </a:rPr>
              <a:t>充当</a:t>
            </a:r>
            <a:endParaRPr kumimoji="1" lang="ja-JP" altLang="en-US" sz="1200" dirty="0">
              <a:latin typeface="BIZ UDPゴシック" panose="020B0400000000000000" pitchFamily="50" charset="-128"/>
              <a:ea typeface="BIZ UDPゴシック" panose="020B0400000000000000" pitchFamily="50" charset="-128"/>
            </a:endParaRP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3519767888"/>
              </p:ext>
            </p:extLst>
          </p:nvPr>
        </p:nvGraphicFramePr>
        <p:xfrm>
          <a:off x="4572000" y="3076124"/>
          <a:ext cx="5198076" cy="3533681"/>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28480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84804">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8480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90715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２年度は、新型コロナウイルス感染症関連事業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費が</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大きく（特に補助費）、</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近年の傾向と</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比べ特</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baseline="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異</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であるため</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、増加率</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の算定対象年度から</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8480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7467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a:t>
                      </a:r>
                      <a:r>
                        <a:rPr kumimoji="1" lang="ja-JP" altLang="en-US" sz="1200" b="0" dirty="0" smtClean="0">
                          <a:latin typeface="BIZ UDPゴシック" panose="020B0400000000000000" pitchFamily="50" charset="-128"/>
                          <a:ea typeface="BIZ UDPゴシック" panose="020B0400000000000000" pitchFamily="50" charset="-128"/>
                        </a:rPr>
                        <a:t>の地方債</a:t>
                      </a:r>
                      <a:r>
                        <a:rPr kumimoji="1" lang="ja-JP" altLang="en-US" sz="1200" b="0" dirty="0">
                          <a:latin typeface="BIZ UDPゴシック" panose="020B0400000000000000" pitchFamily="50" charset="-128"/>
                          <a:ea typeface="BIZ UDPゴシック" panose="020B0400000000000000" pitchFamily="50" charset="-128"/>
                        </a:rPr>
                        <a:t>と連動</a:t>
                      </a:r>
                    </a:p>
                  </a:txBody>
                  <a:tcPr anchor="ctr"/>
                </a:tc>
                <a:extLst>
                  <a:ext uri="{0D108BD9-81ED-4DB2-BD59-A6C34878D82A}">
                    <a16:rowId xmlns:a16="http://schemas.microsoft.com/office/drawing/2014/main" val="377315266"/>
                  </a:ext>
                </a:extLst>
              </a:tr>
              <a:tr h="101263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smtClean="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smtClean="0">
                          <a:latin typeface="BIZ UDPゴシック" panose="020B0400000000000000" pitchFamily="50" charset="-128"/>
                          <a:ea typeface="BIZ UDPゴシック" panose="020B0400000000000000" pitchFamily="50" charset="-128"/>
                        </a:rPr>
                        <a:t>介護特会は府全体の介護</a:t>
                      </a:r>
                      <a:r>
                        <a:rPr kumimoji="1" lang="ja-JP" altLang="en-US" sz="1200" b="0" smtClean="0">
                          <a:latin typeface="BIZ UDPゴシック" panose="020B0400000000000000" pitchFamily="50" charset="-128"/>
                          <a:ea typeface="BIZ UDPゴシック" panose="020B0400000000000000" pitchFamily="50" charset="-128"/>
                        </a:rPr>
                        <a:t>給付費総額の推計値と</a:t>
                      </a:r>
                      <a:r>
                        <a:rPr kumimoji="1" lang="ja-JP" altLang="en-US" sz="1200" b="0" dirty="0" smtClean="0">
                          <a:latin typeface="BIZ UDPゴシック" panose="020B0400000000000000" pitchFamily="50" charset="-128"/>
                          <a:ea typeface="BIZ UDPゴシック" panose="020B0400000000000000" pitchFamily="50" charset="-128"/>
                        </a:rPr>
                        <a:t>連動</a:t>
                      </a:r>
                      <a:endParaRPr kumimoji="1" lang="en-US" altLang="ja-JP" sz="1200" b="0" dirty="0" smtClean="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smtClean="0">
                          <a:latin typeface="BIZ UDPゴシック" panose="020B0400000000000000" pitchFamily="50" charset="-128"/>
                          <a:ea typeface="BIZ UDPゴシック" panose="020B0400000000000000" pitchFamily="50" charset="-128"/>
                        </a:rPr>
                        <a:t>下水特会は経営戦略と同額</a:t>
                      </a:r>
                      <a:endParaRPr kumimoji="1" lang="en-US" altLang="ja-JP" sz="1200" b="0" spc="-150" dirty="0" smtClean="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増加傾向から令和１３年度に減少に転じる</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 name="グラフ 51">
            <a:extLst>
              <a:ext uri="{FF2B5EF4-FFF2-40B4-BE49-F238E27FC236}">
                <a16:creationId xmlns:a16="http://schemas.microsoft.com/office/drawing/2014/main" id="{00000000-0008-0000-0100-000010000000}"/>
              </a:ext>
            </a:extLst>
          </p:cNvPr>
          <p:cNvGraphicFramePr>
            <a:graphicFrameLocks/>
          </p:cNvGraphicFramePr>
          <p:nvPr>
            <p:extLst>
              <p:ext uri="{D42A27DB-BD31-4B8C-83A1-F6EECF244321}">
                <p14:modId xmlns:p14="http://schemas.microsoft.com/office/powerpoint/2010/main" val="375618741"/>
              </p:ext>
            </p:extLst>
          </p:nvPr>
        </p:nvGraphicFramePr>
        <p:xfrm>
          <a:off x="7999466" y="5096494"/>
          <a:ext cx="1669441" cy="1466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1" name="グラフ 50">
            <a:extLst>
              <a:ext uri="{FF2B5EF4-FFF2-40B4-BE49-F238E27FC236}">
                <a16:creationId xmlns:a16="http://schemas.microsoft.com/office/drawing/2014/main" id="{00000000-0008-0000-0100-00000F000000}"/>
              </a:ext>
            </a:extLst>
          </p:cNvPr>
          <p:cNvGraphicFramePr>
            <a:graphicFrameLocks/>
          </p:cNvGraphicFramePr>
          <p:nvPr>
            <p:extLst>
              <p:ext uri="{D42A27DB-BD31-4B8C-83A1-F6EECF244321}">
                <p14:modId xmlns:p14="http://schemas.microsoft.com/office/powerpoint/2010/main" val="2630842445"/>
              </p:ext>
            </p:extLst>
          </p:nvPr>
        </p:nvGraphicFramePr>
        <p:xfrm>
          <a:off x="6083165" y="5121950"/>
          <a:ext cx="1783432" cy="14392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9" name="グラフ 48">
            <a:extLst>
              <a:ext uri="{FF2B5EF4-FFF2-40B4-BE49-F238E27FC236}">
                <a16:creationId xmlns:a16="http://schemas.microsoft.com/office/drawing/2014/main" id="{00000000-0008-0000-0100-00000E000000}"/>
              </a:ext>
            </a:extLst>
          </p:cNvPr>
          <p:cNvGraphicFramePr>
            <a:graphicFrameLocks/>
          </p:cNvGraphicFramePr>
          <p:nvPr>
            <p:extLst>
              <p:ext uri="{D42A27DB-BD31-4B8C-83A1-F6EECF244321}">
                <p14:modId xmlns:p14="http://schemas.microsoft.com/office/powerpoint/2010/main" val="795553480"/>
              </p:ext>
            </p:extLst>
          </p:nvPr>
        </p:nvGraphicFramePr>
        <p:xfrm>
          <a:off x="7857355" y="3244405"/>
          <a:ext cx="1906151" cy="14101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8" name="グラフ 47">
            <a:extLst>
              <a:ext uri="{FF2B5EF4-FFF2-40B4-BE49-F238E27FC236}">
                <a16:creationId xmlns:a16="http://schemas.microsoft.com/office/drawing/2014/main" id="{00000000-0008-0000-0100-00000D000000}"/>
              </a:ext>
            </a:extLst>
          </p:cNvPr>
          <p:cNvGraphicFramePr>
            <a:graphicFrameLocks/>
          </p:cNvGraphicFramePr>
          <p:nvPr>
            <p:extLst>
              <p:ext uri="{D42A27DB-BD31-4B8C-83A1-F6EECF244321}">
                <p14:modId xmlns:p14="http://schemas.microsoft.com/office/powerpoint/2010/main" val="1778697270"/>
              </p:ext>
            </p:extLst>
          </p:nvPr>
        </p:nvGraphicFramePr>
        <p:xfrm>
          <a:off x="6141267" y="3232093"/>
          <a:ext cx="1703301" cy="146055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7" name="グラフ 36">
            <a:extLst>
              <a:ext uri="{FF2B5EF4-FFF2-40B4-BE49-F238E27FC236}">
                <a16:creationId xmlns:a16="http://schemas.microsoft.com/office/drawing/2014/main" id="{00000000-0008-0000-0100-000008000000}"/>
              </a:ext>
            </a:extLst>
          </p:cNvPr>
          <p:cNvGraphicFramePr>
            <a:graphicFrameLocks/>
          </p:cNvGraphicFramePr>
          <p:nvPr>
            <p:extLst>
              <p:ext uri="{D42A27DB-BD31-4B8C-83A1-F6EECF244321}">
                <p14:modId xmlns:p14="http://schemas.microsoft.com/office/powerpoint/2010/main" val="3268784334"/>
              </p:ext>
            </p:extLst>
          </p:nvPr>
        </p:nvGraphicFramePr>
        <p:xfrm>
          <a:off x="169060" y="3156560"/>
          <a:ext cx="5676522" cy="3631688"/>
        </p:xfrm>
        <a:graphic>
          <a:graphicData uri="http://schemas.openxmlformats.org/drawingml/2006/chart">
            <c:chart xmlns:c="http://schemas.openxmlformats.org/drawingml/2006/chart" xmlns:r="http://schemas.openxmlformats.org/officeDocument/2006/relationships" r:id="rId6"/>
          </a:graphicData>
        </a:graphic>
      </p:graphicFrame>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206323" y="840287"/>
            <a:ext cx="9487041" cy="189417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1006377" y="2967367"/>
            <a:ext cx="4072276"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補助費等（歳出）、国・府支出金（歳入）の見通し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72998" y="342640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4" name="下矢印 3"/>
          <p:cNvSpPr/>
          <p:nvPr/>
        </p:nvSpPr>
        <p:spPr>
          <a:xfrm rot="11766081">
            <a:off x="1037760" y="5093547"/>
            <a:ext cx="127684" cy="4734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cxnSpLocks/>
          </p:cNvCxnSpPr>
          <p:nvPr/>
        </p:nvCxnSpPr>
        <p:spPr>
          <a:xfrm flipH="1" flipV="1">
            <a:off x="1331711" y="5119866"/>
            <a:ext cx="527066" cy="830412"/>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角丸四角形 2"/>
          <p:cNvSpPr/>
          <p:nvPr/>
        </p:nvSpPr>
        <p:spPr>
          <a:xfrm>
            <a:off x="1868397" y="5906475"/>
            <a:ext cx="1650663" cy="380749"/>
          </a:xfrm>
          <a:prstGeom prst="roundRect">
            <a:avLst/>
          </a:prstGeom>
          <a:solidFill>
            <a:schemeClr val="accent6">
              <a:lumMod val="20000"/>
              <a:lumOff val="80000"/>
            </a:schemeClr>
          </a:solid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ベースとなる決算値が、</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例年に比べ大きく増加</a:t>
            </a:r>
          </a:p>
        </p:txBody>
      </p:sp>
      <p:sp>
        <p:nvSpPr>
          <p:cNvPr id="45" name="角丸四角形 44"/>
          <p:cNvSpPr/>
          <p:nvPr/>
        </p:nvSpPr>
        <p:spPr>
          <a:xfrm>
            <a:off x="2219011" y="4334847"/>
            <a:ext cx="3089002" cy="413410"/>
          </a:xfrm>
          <a:prstGeom prst="round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a:t>
            </a:r>
            <a:r>
              <a:rPr kumimoji="1" lang="en-US" altLang="ja-JP" sz="1000" dirty="0">
                <a:solidFill>
                  <a:schemeClr val="tx1"/>
                </a:solidFill>
                <a:latin typeface="BIZ UDPゴシック" panose="020B0400000000000000" pitchFamily="50" charset="-128"/>
                <a:ea typeface="BIZ UDPゴシック" panose="020B0400000000000000" pitchFamily="50" charset="-128"/>
              </a:rPr>
              <a:t>R2</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年度歳入に占める国・府支出金割合を</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各年度の歳出に乗じるため、増加傾向</a:t>
            </a:r>
          </a:p>
        </p:txBody>
      </p:sp>
      <p:sp>
        <p:nvSpPr>
          <p:cNvPr id="46" name="テキスト ボックス 45"/>
          <p:cNvSpPr txBox="1"/>
          <p:nvPr/>
        </p:nvSpPr>
        <p:spPr>
          <a:xfrm>
            <a:off x="5923162" y="2966907"/>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歳入：「国・府支出金」の割合の変化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右矢印 11"/>
          <p:cNvSpPr/>
          <p:nvPr/>
        </p:nvSpPr>
        <p:spPr>
          <a:xfrm>
            <a:off x="7636889" y="3642562"/>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5898384" y="4850371"/>
            <a:ext cx="3597461"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歳出：「補助費等」の割合の変化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4" name="正方形/長方形 73"/>
          <p:cNvSpPr>
            <a:spLocks noChangeAspect="1"/>
          </p:cNvSpPr>
          <p:nvPr/>
        </p:nvSpPr>
        <p:spPr>
          <a:xfrm>
            <a:off x="6056404"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2" name="角丸四角形 1"/>
          <p:cNvSpPr/>
          <p:nvPr/>
        </p:nvSpPr>
        <p:spPr>
          <a:xfrm>
            <a:off x="6274721" y="4557998"/>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７１</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5" name="正方形/長方形 4"/>
          <p:cNvSpPr/>
          <p:nvPr/>
        </p:nvSpPr>
        <p:spPr>
          <a:xfrm>
            <a:off x="5898384" y="3274684"/>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5904953" y="5143622"/>
            <a:ext cx="3658366" cy="15257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a:spLocks noChangeAspect="1"/>
          </p:cNvSpPr>
          <p:nvPr/>
        </p:nvSpPr>
        <p:spPr>
          <a:xfrm>
            <a:off x="7914104" y="3474838"/>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2" name="角丸四角形 61"/>
          <p:cNvSpPr/>
          <p:nvPr/>
        </p:nvSpPr>
        <p:spPr>
          <a:xfrm>
            <a:off x="8044751" y="4551924"/>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９２</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3" name="右矢印 62"/>
          <p:cNvSpPr/>
          <p:nvPr/>
        </p:nvSpPr>
        <p:spPr>
          <a:xfrm>
            <a:off x="7638534" y="5617964"/>
            <a:ext cx="194495" cy="60765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a:spLocks noChangeAspect="1"/>
          </p:cNvSpPr>
          <p:nvPr/>
        </p:nvSpPr>
        <p:spPr>
          <a:xfrm>
            <a:off x="6056404" y="5357875"/>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令和元年度</a:t>
            </a:r>
          </a:p>
        </p:txBody>
      </p:sp>
      <p:sp>
        <p:nvSpPr>
          <p:cNvPr id="65" name="正方形/長方形 64"/>
          <p:cNvSpPr>
            <a:spLocks noChangeAspect="1"/>
          </p:cNvSpPr>
          <p:nvPr/>
        </p:nvSpPr>
        <p:spPr>
          <a:xfrm>
            <a:off x="7914103" y="5357152"/>
            <a:ext cx="239597" cy="935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050" dirty="0">
                <a:solidFill>
                  <a:schemeClr val="tx1"/>
                </a:solidFill>
                <a:latin typeface="BIZ UDPゴシック" panose="020B0400000000000000" pitchFamily="50" charset="-128"/>
                <a:ea typeface="BIZ UDPゴシック" panose="020B0400000000000000" pitchFamily="50" charset="-128"/>
              </a:rPr>
              <a:t>2</a:t>
            </a:r>
            <a:r>
              <a:rPr kumimoji="1" lang="ja-JP" altLang="en-US" sz="1050" dirty="0">
                <a:solidFill>
                  <a:schemeClr val="tx1"/>
                </a:solidFill>
                <a:latin typeface="BIZ UDPゴシック" panose="020B0400000000000000" pitchFamily="50" charset="-128"/>
                <a:ea typeface="BIZ UDPゴシック" panose="020B0400000000000000" pitchFamily="50" charset="-128"/>
              </a:rPr>
              <a:t>年度</a:t>
            </a:r>
          </a:p>
        </p:txBody>
      </p:sp>
      <p:sp>
        <p:nvSpPr>
          <p:cNvPr id="66" name="角丸四角形 65"/>
          <p:cNvSpPr/>
          <p:nvPr/>
        </p:nvSpPr>
        <p:spPr>
          <a:xfrm>
            <a:off x="6265902" y="6438991"/>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６９</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67" name="角丸四角形 66"/>
          <p:cNvSpPr/>
          <p:nvPr/>
        </p:nvSpPr>
        <p:spPr>
          <a:xfrm>
            <a:off x="8108902" y="6441433"/>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約</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８９</a:t>
            </a:r>
            <a:r>
              <a:rPr kumimoji="1" lang="ja-JP" altLang="en-US" sz="1100" dirty="0">
                <a:solidFill>
                  <a:schemeClr val="tx1"/>
                </a:solidFill>
                <a:latin typeface="BIZ UDPゴシック" panose="020B0400000000000000" pitchFamily="50" charset="-128"/>
                <a:ea typeface="BIZ UDPゴシック" panose="020B0400000000000000" pitchFamily="50" charset="-128"/>
              </a:rPr>
              <a:t>億円</a:t>
            </a:r>
          </a:p>
        </p:txBody>
      </p:sp>
      <p:sp>
        <p:nvSpPr>
          <p:cNvPr id="70" name="角丸四角形 69"/>
          <p:cNvSpPr/>
          <p:nvPr/>
        </p:nvSpPr>
        <p:spPr>
          <a:xfrm>
            <a:off x="8407400" y="3758422"/>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３６．４</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73" name="角丸四角形 72"/>
          <p:cNvSpPr/>
          <p:nvPr/>
        </p:nvSpPr>
        <p:spPr>
          <a:xfrm>
            <a:off x="6568235" y="5673653"/>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tx1"/>
                </a:solidFill>
                <a:latin typeface="BIZ UDPゴシック" panose="020B0400000000000000" pitchFamily="50" charset="-128"/>
                <a:ea typeface="BIZ UDPゴシック" panose="020B0400000000000000" pitchFamily="50" charset="-128"/>
              </a:rPr>
              <a:t>１２．８</a:t>
            </a:r>
            <a:r>
              <a:rPr kumimoji="1" lang="en-US" altLang="ja-JP" sz="700" b="1" dirty="0">
                <a:ln w="6350">
                  <a:noFill/>
                </a:ln>
                <a:solidFill>
                  <a:schemeClr val="tx1"/>
                </a:solidFill>
                <a:latin typeface="BIZ UDPゴシック" panose="020B0400000000000000" pitchFamily="50" charset="-128"/>
                <a:ea typeface="BIZ UDPゴシック" panose="020B0400000000000000" pitchFamily="50" charset="-128"/>
              </a:rPr>
              <a:t>%</a:t>
            </a:r>
            <a:endParaRPr kumimoji="1" lang="ja-JP" altLang="en-US" sz="700" b="1" dirty="0">
              <a:ln w="6350">
                <a:noFill/>
              </a:ln>
              <a:solidFill>
                <a:schemeClr val="tx1"/>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AF892949-EB4C-49C2-8EED-312386F7F32B}"/>
              </a:ext>
            </a:extLst>
          </p:cNvPr>
          <p:cNvSpPr/>
          <p:nvPr/>
        </p:nvSpPr>
        <p:spPr>
          <a:xfrm>
            <a:off x="9549969" y="6473273"/>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３</a:t>
            </a:r>
          </a:p>
        </p:txBody>
      </p:sp>
      <p:sp>
        <p:nvSpPr>
          <p:cNvPr id="38" name="角丸四角形 7">
            <a:extLst>
              <a:ext uri="{FF2B5EF4-FFF2-40B4-BE49-F238E27FC236}">
                <a16:creationId xmlns:a16="http://schemas.microsoft.com/office/drawing/2014/main" id="{E76C10FE-4504-4A4C-9C24-CFADFEA709DC}"/>
              </a:ext>
            </a:extLst>
          </p:cNvPr>
          <p:cNvSpPr/>
          <p:nvPr/>
        </p:nvSpPr>
        <p:spPr>
          <a:xfrm>
            <a:off x="2449301" y="5432324"/>
            <a:ext cx="2628421" cy="241329"/>
          </a:xfrm>
          <a:prstGeom prst="round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推計値は、近年の増加率を乗じ、増加傾向</a:t>
            </a:r>
          </a:p>
        </p:txBody>
      </p:sp>
      <p:cxnSp>
        <p:nvCxnSpPr>
          <p:cNvPr id="41" name="直線矢印コネクタ 40">
            <a:extLst>
              <a:ext uri="{FF2B5EF4-FFF2-40B4-BE49-F238E27FC236}">
                <a16:creationId xmlns:a16="http://schemas.microsoft.com/office/drawing/2014/main" id="{770EE86E-4437-4CAD-8EE2-A6758F73D107}"/>
              </a:ext>
            </a:extLst>
          </p:cNvPr>
          <p:cNvCxnSpPr>
            <a:cxnSpLocks/>
          </p:cNvCxnSpPr>
          <p:nvPr/>
        </p:nvCxnSpPr>
        <p:spPr>
          <a:xfrm flipH="1" flipV="1">
            <a:off x="1331711" y="5357152"/>
            <a:ext cx="527066" cy="824660"/>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下矢印 3">
            <a:extLst>
              <a:ext uri="{FF2B5EF4-FFF2-40B4-BE49-F238E27FC236}">
                <a16:creationId xmlns:a16="http://schemas.microsoft.com/office/drawing/2014/main" id="{B22F7482-30C8-4188-A49E-DF372D5CC1A5}"/>
              </a:ext>
            </a:extLst>
          </p:cNvPr>
          <p:cNvSpPr/>
          <p:nvPr/>
        </p:nvSpPr>
        <p:spPr>
          <a:xfrm rot="11766081">
            <a:off x="1180426" y="5615023"/>
            <a:ext cx="127684" cy="473406"/>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72">
            <a:extLst>
              <a:ext uri="{FF2B5EF4-FFF2-40B4-BE49-F238E27FC236}">
                <a16:creationId xmlns:a16="http://schemas.microsoft.com/office/drawing/2014/main" id="{1B237BD0-08B0-4CA2-BB11-9962C346B1FD}"/>
              </a:ext>
            </a:extLst>
          </p:cNvPr>
          <p:cNvSpPr/>
          <p:nvPr/>
        </p:nvSpPr>
        <p:spPr>
          <a:xfrm>
            <a:off x="6588851" y="3823015"/>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tx1"/>
                </a:solidFill>
                <a:latin typeface="BIZ UDPゴシック" panose="020B0400000000000000" pitchFamily="50" charset="-128"/>
                <a:ea typeface="BIZ UDPゴシック" panose="020B0400000000000000" pitchFamily="50" charset="-128"/>
              </a:rPr>
              <a:t>１</a:t>
            </a:r>
            <a:r>
              <a:rPr kumimoji="1" lang="en-US" altLang="ja-JP" sz="1100" b="1" dirty="0">
                <a:ln w="6350">
                  <a:noFill/>
                </a:ln>
                <a:solidFill>
                  <a:schemeClr val="tx1"/>
                </a:solidFill>
                <a:latin typeface="BIZ UDPゴシック" panose="020B0400000000000000" pitchFamily="50" charset="-128"/>
                <a:ea typeface="BIZ UDPゴシック" panose="020B0400000000000000" pitchFamily="50" charset="-128"/>
              </a:rPr>
              <a:t>3</a:t>
            </a:r>
            <a:r>
              <a:rPr kumimoji="1" lang="ja-JP" altLang="en-US" sz="1100" b="1" dirty="0">
                <a:ln w="6350">
                  <a:noFill/>
                </a:ln>
                <a:solidFill>
                  <a:schemeClr val="tx1"/>
                </a:solidFill>
                <a:latin typeface="BIZ UDPゴシック" panose="020B0400000000000000" pitchFamily="50" charset="-128"/>
                <a:ea typeface="BIZ UDPゴシック" panose="020B0400000000000000" pitchFamily="50" charset="-128"/>
              </a:rPr>
              <a:t>．２</a:t>
            </a:r>
            <a:r>
              <a:rPr kumimoji="1" lang="en-US" altLang="ja-JP" sz="700" b="1" dirty="0">
                <a:ln w="6350">
                  <a:noFill/>
                </a:ln>
                <a:solidFill>
                  <a:schemeClr val="tx1"/>
                </a:solidFill>
                <a:latin typeface="BIZ UDPゴシック" panose="020B0400000000000000" pitchFamily="50" charset="-128"/>
                <a:ea typeface="BIZ UDPゴシック" panose="020B0400000000000000" pitchFamily="50" charset="-128"/>
              </a:rPr>
              <a:t>%</a:t>
            </a:r>
            <a:endParaRPr kumimoji="1" lang="ja-JP" altLang="en-US" sz="700" b="1" dirty="0">
              <a:ln w="6350">
                <a:noFill/>
              </a:ln>
              <a:solidFill>
                <a:schemeClr val="tx1"/>
              </a:solidFill>
              <a:latin typeface="BIZ UDPゴシック" panose="020B0400000000000000" pitchFamily="50" charset="-128"/>
              <a:ea typeface="BIZ UDPゴシック" panose="020B0400000000000000" pitchFamily="50" charset="-128"/>
            </a:endParaRPr>
          </a:p>
        </p:txBody>
      </p:sp>
      <p:sp>
        <p:nvSpPr>
          <p:cNvPr id="53" name="角丸四角形 69">
            <a:extLst>
              <a:ext uri="{FF2B5EF4-FFF2-40B4-BE49-F238E27FC236}">
                <a16:creationId xmlns:a16="http://schemas.microsoft.com/office/drawing/2014/main" id="{82E1D049-986D-4A9B-B424-4F556D313317}"/>
              </a:ext>
            </a:extLst>
          </p:cNvPr>
          <p:cNvSpPr/>
          <p:nvPr/>
        </p:nvSpPr>
        <p:spPr>
          <a:xfrm>
            <a:off x="8407400" y="5622351"/>
            <a:ext cx="1498600" cy="1910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n w="6350">
                  <a:noFill/>
                </a:ln>
                <a:solidFill>
                  <a:schemeClr val="bg1"/>
                </a:solidFill>
                <a:latin typeface="BIZ UDPゴシック" panose="020B0400000000000000" pitchFamily="50" charset="-128"/>
                <a:ea typeface="BIZ UDPゴシック" panose="020B0400000000000000" pitchFamily="50" charset="-128"/>
              </a:rPr>
              <a:t>３２．０</a:t>
            </a:r>
            <a:r>
              <a:rPr kumimoji="1" lang="en-US" altLang="ja-JP" sz="700" b="1" dirty="0">
                <a:ln w="6350">
                  <a:noFill/>
                </a:ln>
                <a:solidFill>
                  <a:schemeClr val="bg1"/>
                </a:solidFill>
                <a:latin typeface="BIZ UDPゴシック" panose="020B0400000000000000" pitchFamily="50" charset="-128"/>
                <a:ea typeface="BIZ UDPゴシック" panose="020B0400000000000000" pitchFamily="50" charset="-128"/>
              </a:rPr>
              <a:t>%</a:t>
            </a:r>
            <a:endParaRPr kumimoji="1" lang="ja-JP" altLang="en-US" sz="1050" b="1" dirty="0">
              <a:ln w="6350">
                <a:noFill/>
              </a:ln>
              <a:solidFill>
                <a:schemeClr val="bg1"/>
              </a:solidFill>
              <a:latin typeface="BIZ UDPゴシック" panose="020B0400000000000000" pitchFamily="50" charset="-128"/>
              <a:ea typeface="BIZ UDPゴシック" panose="020B0400000000000000" pitchFamily="50" charset="-128"/>
            </a:endParaRPr>
          </a:p>
        </p:txBody>
      </p:sp>
      <p:sp>
        <p:nvSpPr>
          <p:cNvPr id="42" name="正方形/長方形 41"/>
          <p:cNvSpPr/>
          <p:nvPr/>
        </p:nvSpPr>
        <p:spPr>
          <a:xfrm>
            <a:off x="206323" y="1070620"/>
            <a:ext cx="9930337" cy="1477328"/>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新型コロナウイルス感染症対策として「特別定額給付金事業」を実施したため、</a:t>
            </a:r>
            <a:r>
              <a:rPr kumimoji="1" lang="ja-JP" altLang="en-US" sz="1600" dirty="0">
                <a:solidFill>
                  <a:srgbClr val="FF0000"/>
                </a:solidFill>
                <a:latin typeface="BIZ UDPゴシック" panose="020B0400000000000000" pitchFamily="50" charset="-128"/>
                <a:ea typeface="BIZ UDPゴシック" panose="020B0400000000000000" pitchFamily="50" charset="-128"/>
              </a:rPr>
              <a:t>令和２年度の「補助費等」</a:t>
            </a:r>
            <a:r>
              <a:rPr kumimoji="1" lang="en-US" altLang="ja-JP" sz="1600" dirty="0">
                <a:solidFill>
                  <a:srgbClr val="FF0000"/>
                </a:solidFill>
                <a:latin typeface="BIZ UDPゴシック" panose="020B0400000000000000" pitchFamily="50" charset="-128"/>
                <a:ea typeface="BIZ UDPゴシック" panose="020B0400000000000000" pitchFamily="50" charset="-128"/>
              </a:rPr>
              <a:t/>
            </a:r>
            <a:br>
              <a:rPr kumimoji="1" lang="en-US" altLang="ja-JP" sz="1600" dirty="0">
                <a:solidFill>
                  <a:srgbClr val="FF0000"/>
                </a:solidFill>
                <a:latin typeface="BIZ UDPゴシック" panose="020B0400000000000000" pitchFamily="50" charset="-128"/>
                <a:ea typeface="BIZ UDPゴシック" panose="020B0400000000000000" pitchFamily="50" charset="-128"/>
              </a:rPr>
            </a:b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FF0000"/>
                </a:solidFill>
                <a:latin typeface="BIZ UDPゴシック" panose="020B0400000000000000" pitchFamily="50" charset="-128"/>
                <a:ea typeface="BIZ UDPゴシック" panose="020B0400000000000000" pitchFamily="50" charset="-128"/>
              </a:rPr>
              <a:t> が</a:t>
            </a:r>
            <a:r>
              <a:rPr kumimoji="1" lang="ja-JP" altLang="en-US" sz="1600" dirty="0">
                <a:solidFill>
                  <a:srgbClr val="FF0000"/>
                </a:solidFill>
                <a:latin typeface="BIZ UDPゴシック" panose="020B0400000000000000" pitchFamily="50" charset="-128"/>
                <a:ea typeface="BIZ UDPゴシック" panose="020B0400000000000000" pitchFamily="50" charset="-128"/>
              </a:rPr>
              <a:t>例年に比べ増大し、後年度の歳出の推計に影響。</a:t>
            </a: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30" dirty="0">
                <a:latin typeface="BIZ UDPゴシック" panose="020B0400000000000000" pitchFamily="50" charset="-128"/>
                <a:ea typeface="BIZ UDPゴシック" panose="020B0400000000000000" pitchFamily="50" charset="-128"/>
              </a:rPr>
              <a:t>また、本事業は</a:t>
            </a:r>
            <a:r>
              <a:rPr kumimoji="1" lang="ja-JP" altLang="en-US" sz="1600" spc="-30" dirty="0">
                <a:solidFill>
                  <a:srgbClr val="FF0000"/>
                </a:solidFill>
                <a:latin typeface="BIZ UDPゴシック" panose="020B0400000000000000" pitchFamily="50" charset="-128"/>
                <a:ea typeface="BIZ UDPゴシック" panose="020B0400000000000000" pitchFamily="50" charset="-128"/>
              </a:rPr>
              <a:t>全額国費であるため、令和２年度の「国・府支出金」も増大</a:t>
            </a:r>
            <a:r>
              <a:rPr kumimoji="1" lang="ja-JP" altLang="en-US" sz="1600" spc="-30" dirty="0">
                <a:latin typeface="BIZ UDPゴシック" panose="020B0400000000000000" pitchFamily="50" charset="-128"/>
                <a:ea typeface="BIZ UDPゴシック" panose="020B0400000000000000" pitchFamily="50" charset="-128"/>
              </a:rPr>
              <a:t>し、後年度の歳入の推計に影響</a:t>
            </a:r>
            <a:r>
              <a:rPr kumimoji="1" lang="ja-JP" altLang="en-US" sz="1600" spc="-30" dirty="0" smtClean="0">
                <a:latin typeface="BIZ UDPゴシック" panose="020B0400000000000000" pitchFamily="50" charset="-128"/>
                <a:ea typeface="BIZ UDPゴシック" panose="020B0400000000000000" pitchFamily="50" charset="-128"/>
              </a:rPr>
              <a:t>。</a:t>
            </a:r>
            <a:endParaRPr kumimoji="1" lang="en-US" altLang="ja-JP" sz="1600" spc="-3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ただし</a:t>
            </a:r>
            <a:r>
              <a:rPr kumimoji="1" lang="ja-JP" altLang="en-US" sz="1600" dirty="0">
                <a:latin typeface="BIZ UDPゴシック" panose="020B0400000000000000" pitchFamily="50" charset="-128"/>
                <a:ea typeface="BIZ UDPゴシック" panose="020B0400000000000000" pitchFamily="50" charset="-128"/>
              </a:rPr>
              <a:t>、歳入歳出ともに同様に増加していることから、収支への影響は少ない。</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43" name="テキスト ボックス 42"/>
          <p:cNvSpPr txBox="1"/>
          <p:nvPr/>
        </p:nvSpPr>
        <p:spPr>
          <a:xfrm>
            <a:off x="5975881" y="4568652"/>
            <a:ext cx="646331" cy="230832"/>
          </a:xfrm>
          <a:prstGeom prst="rect">
            <a:avLst/>
          </a:prstGeom>
          <a:noFill/>
        </p:spPr>
        <p:txBody>
          <a:bodyPr wrap="none" rtlCol="0">
            <a:spAutoFit/>
          </a:bodyPr>
          <a:lstStyle/>
          <a:p>
            <a:r>
              <a:rPr kumimoji="1" lang="ja-JP" altLang="en-US" sz="900" dirty="0">
                <a:latin typeface="BIZ UDPゴシック" panose="020B0400000000000000" pitchFamily="50" charset="-128"/>
                <a:ea typeface="BIZ UDPゴシック" panose="020B0400000000000000" pitchFamily="50" charset="-128"/>
              </a:rPr>
              <a:t>歳入総額</a:t>
            </a:r>
          </a:p>
        </p:txBody>
      </p:sp>
      <p:sp>
        <p:nvSpPr>
          <p:cNvPr id="44" name="テキスト ボックス 43"/>
          <p:cNvSpPr txBox="1"/>
          <p:nvPr/>
        </p:nvSpPr>
        <p:spPr>
          <a:xfrm>
            <a:off x="5975964" y="6445828"/>
            <a:ext cx="646331" cy="230832"/>
          </a:xfrm>
          <a:prstGeom prst="rect">
            <a:avLst/>
          </a:prstGeom>
          <a:noFill/>
        </p:spPr>
        <p:txBody>
          <a:bodyPr wrap="non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歳出総額</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78059" y="69752"/>
            <a:ext cx="9911688" cy="523220"/>
          </a:xfrm>
          <a:prstGeom prst="rect">
            <a:avLst/>
          </a:prstGeom>
          <a:noFill/>
        </p:spPr>
        <p:txBody>
          <a:bodyPr wrap="none" rtlCol="0">
            <a:spAutoFit/>
          </a:bodyPr>
          <a:lstStyle/>
          <a:p>
            <a:r>
              <a:rPr kumimoji="1" lang="ja-JP" altLang="en-US" sz="2800" b="1" spc="-120"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kumimoji="1" lang="ja-JP" altLang="en-US" sz="2800" b="1" spc="-120"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財政シミュレーションの試算方法</a:t>
            </a:r>
            <a:r>
              <a:rPr kumimoji="1" lang="ja-JP" altLang="en-US" sz="2800" b="1" spc="-120"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②　（補助費等、国・府支出金）</a:t>
            </a:r>
            <a:endParaRPr kumimoji="1" lang="ja-JP" altLang="en-US" sz="2800" b="1" spc="-120"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9879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グラフ 40">
            <a:extLst>
              <a:ext uri="{FF2B5EF4-FFF2-40B4-BE49-F238E27FC236}">
                <a16:creationId xmlns:a16="http://schemas.microsoft.com/office/drawing/2014/main" id="{00000000-0008-0000-0100-000005000000}"/>
              </a:ext>
            </a:extLst>
          </p:cNvPr>
          <p:cNvGraphicFramePr>
            <a:graphicFrameLocks/>
          </p:cNvGraphicFramePr>
          <p:nvPr>
            <p:extLst>
              <p:ext uri="{D42A27DB-BD31-4B8C-83A1-F6EECF244321}">
                <p14:modId xmlns:p14="http://schemas.microsoft.com/office/powerpoint/2010/main" val="3383789966"/>
              </p:ext>
            </p:extLst>
          </p:nvPr>
        </p:nvGraphicFramePr>
        <p:xfrm>
          <a:off x="5010577" y="3690777"/>
          <a:ext cx="4591050" cy="28734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グラフ 30">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1790161781"/>
              </p:ext>
            </p:extLst>
          </p:nvPr>
        </p:nvGraphicFramePr>
        <p:xfrm>
          <a:off x="236178" y="3682468"/>
          <a:ext cx="4892385" cy="2862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 6"/>
          <p:cNvGraphicFramePr>
            <a:graphicFrameLocks noGrp="1"/>
          </p:cNvGraphicFramePr>
          <p:nvPr>
            <p:extLst>
              <p:ext uri="{D42A27DB-BD31-4B8C-83A1-F6EECF244321}">
                <p14:modId xmlns:p14="http://schemas.microsoft.com/office/powerpoint/2010/main" val="3530166427"/>
              </p:ext>
            </p:extLst>
          </p:nvPr>
        </p:nvGraphicFramePr>
        <p:xfrm>
          <a:off x="8096551" y="1975908"/>
          <a:ext cx="685800" cy="1096460"/>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1826271987"/>
                    </a:ext>
                  </a:extLst>
                </a:gridCol>
              </a:tblGrid>
              <a:tr h="219292">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R17</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57225286"/>
                  </a:ext>
                </a:extLst>
              </a:tr>
              <a:tr h="219292">
                <a:tc>
                  <a:txBody>
                    <a:bodyPr/>
                    <a:lstStyle/>
                    <a:p>
                      <a:pPr algn="r" fontAlgn="b"/>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4.</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７</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5154459"/>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３４</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９</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1632513"/>
                  </a:ext>
                </a:extLst>
              </a:tr>
              <a:tr h="219292">
                <a:tc>
                  <a:txBody>
                    <a:bodyPr/>
                    <a:lstStyle/>
                    <a:p>
                      <a:pPr algn="r" fontAlgn="b"/>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372610"/>
                  </a:ext>
                </a:extLst>
              </a:tr>
              <a:tr h="219292">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４３</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4520179"/>
                  </a:ext>
                </a:extLst>
              </a:tr>
            </a:tbl>
          </a:graphicData>
        </a:graphic>
      </p:graphicFrame>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9746579" cy="954107"/>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豊能町の人口推計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BIZ UDPゴシック" panose="020B0400000000000000" pitchFamily="50" charset="-128"/>
                <a:ea typeface="BIZ UDPゴシック" panose="020B0400000000000000" pitchFamily="50" charset="-128"/>
              </a:rPr>
              <a:t>4</a:t>
            </a:r>
          </a:p>
        </p:txBody>
      </p:sp>
      <p:sp>
        <p:nvSpPr>
          <p:cNvPr id="11" name="正方形/長方形 10"/>
          <p:cNvSpPr/>
          <p:nvPr/>
        </p:nvSpPr>
        <p:spPr>
          <a:xfrm>
            <a:off x="198377" y="776923"/>
            <a:ext cx="9487041" cy="25459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520551" y="2595721"/>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34756" y="3433083"/>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22171" y="2410835"/>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約１０</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22171" y="2844161"/>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約１９</a:t>
            </a:r>
            <a:r>
              <a:rPr kumimoji="1" lang="en-US" altLang="ja-JP" sz="10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3" name="角丸四角形 2"/>
          <p:cNvSpPr/>
          <p:nvPr/>
        </p:nvSpPr>
        <p:spPr>
          <a:xfrm>
            <a:off x="8125627" y="2405056"/>
            <a:ext cx="1476000" cy="252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113961" y="2855261"/>
            <a:ext cx="1476000" cy="252000"/>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75409" y="348877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5086987" y="345799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4" name="テキスト ボックス 23"/>
          <p:cNvSpPr txBox="1"/>
          <p:nvPr/>
        </p:nvSpPr>
        <p:spPr>
          <a:xfrm>
            <a:off x="5709371" y="4725722"/>
            <a:ext cx="1152000" cy="253916"/>
          </a:xfrm>
          <a:prstGeom prst="rect">
            <a:avLst/>
          </a:prstGeom>
          <a:noFill/>
        </p:spPr>
        <p:txBody>
          <a:bodyPr wrap="square" rtlCol="0">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後期高齢者</a:t>
            </a:r>
            <a:r>
              <a:rPr kumimoji="1" lang="ja-JP" altLang="en-US" sz="1050" dirty="0">
                <a:latin typeface="BIZ UDPゴシック" panose="020B0400000000000000" pitchFamily="50" charset="-128"/>
                <a:ea typeface="BIZ UDPゴシック" panose="020B0400000000000000" pitchFamily="50" charset="-128"/>
              </a:rPr>
              <a:t>人口</a:t>
            </a:r>
          </a:p>
        </p:txBody>
      </p:sp>
      <p:sp>
        <p:nvSpPr>
          <p:cNvPr id="25" name="テキスト ボックス 24"/>
          <p:cNvSpPr txBox="1"/>
          <p:nvPr/>
        </p:nvSpPr>
        <p:spPr>
          <a:xfrm>
            <a:off x="874102" y="3792541"/>
            <a:ext cx="720000" cy="230832"/>
          </a:xfrm>
          <a:prstGeom prst="rect">
            <a:avLst/>
          </a:prstGeom>
          <a:noFill/>
        </p:spPr>
        <p:txBody>
          <a:bodyPr wrap="square" rtlCol="0">
            <a:spAutoFit/>
          </a:bodyPr>
          <a:lstStyle/>
          <a:p>
            <a:pPr algn="ctr"/>
            <a:r>
              <a:rPr kumimoji="1" lang="ja-JP" altLang="en-US" sz="900" dirty="0">
                <a:latin typeface="BIZ UDPゴシック" panose="020B0400000000000000" pitchFamily="50" charset="-128"/>
                <a:ea typeface="BIZ UDPゴシック" panose="020B0400000000000000" pitchFamily="50" charset="-128"/>
              </a:rPr>
              <a:t>１７</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８０６</a:t>
            </a:r>
          </a:p>
        </p:txBody>
      </p:sp>
      <p:sp>
        <p:nvSpPr>
          <p:cNvPr id="26" name="テキスト ボックス 25"/>
          <p:cNvSpPr txBox="1"/>
          <p:nvPr/>
        </p:nvSpPr>
        <p:spPr>
          <a:xfrm>
            <a:off x="4380203" y="4418867"/>
            <a:ext cx="720000" cy="230832"/>
          </a:xfrm>
          <a:prstGeom prst="rect">
            <a:avLst/>
          </a:prstGeom>
          <a:noFill/>
        </p:spPr>
        <p:txBody>
          <a:bodyPr wrap="square" rtlCol="0">
            <a:spAutoFit/>
          </a:bodyPr>
          <a:lstStyle/>
          <a:p>
            <a:pPr algn="ctr"/>
            <a:r>
              <a:rPr kumimoji="1" lang="ja-JP" altLang="en-US" sz="900" dirty="0">
                <a:latin typeface="BIZ UDPゴシック" panose="020B0400000000000000" pitchFamily="50" charset="-128"/>
                <a:ea typeface="BIZ UDPゴシック" panose="020B0400000000000000" pitchFamily="50" charset="-128"/>
              </a:rPr>
              <a:t>１２</a:t>
            </a:r>
            <a:r>
              <a:rPr kumimoji="1" lang="en-US" altLang="ja-JP" sz="900" dirty="0">
                <a:latin typeface="BIZ UDPゴシック" panose="020B0400000000000000" pitchFamily="50" charset="-128"/>
                <a:ea typeface="BIZ UDPゴシック" panose="020B0400000000000000" pitchFamily="50" charset="-128"/>
              </a:rPr>
              <a:t>,4</a:t>
            </a:r>
            <a:r>
              <a:rPr kumimoji="1" lang="ja-JP" altLang="en-US" sz="900" dirty="0">
                <a:latin typeface="BIZ UDPゴシック" panose="020B0400000000000000" pitchFamily="50" charset="-128"/>
                <a:ea typeface="BIZ UDPゴシック" panose="020B0400000000000000" pitchFamily="50" charset="-128"/>
              </a:rPr>
              <a:t>０４</a:t>
            </a:r>
          </a:p>
        </p:txBody>
      </p:sp>
      <p:cxnSp>
        <p:nvCxnSpPr>
          <p:cNvPr id="6" name="直線コネクタ 5"/>
          <p:cNvCxnSpPr>
            <a:cxnSpLocks/>
          </p:cNvCxnSpPr>
          <p:nvPr/>
        </p:nvCxnSpPr>
        <p:spPr>
          <a:xfrm flipV="1">
            <a:off x="995082" y="4017843"/>
            <a:ext cx="111608" cy="72000"/>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7087645" y="5833917"/>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36" name="テキスト ボックス 35"/>
          <p:cNvSpPr txBox="1"/>
          <p:nvPr/>
        </p:nvSpPr>
        <p:spPr>
          <a:xfrm>
            <a:off x="2387889" y="4634493"/>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1190321" y="4979638"/>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387889" y="5639471"/>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995082" y="5833917"/>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cxnSp>
        <p:nvCxnSpPr>
          <p:cNvPr id="43" name="直線コネクタ 42"/>
          <p:cNvCxnSpPr/>
          <p:nvPr/>
        </p:nvCxnSpPr>
        <p:spPr>
          <a:xfrm flipV="1">
            <a:off x="4850834" y="4649699"/>
            <a:ext cx="0" cy="108000"/>
          </a:xfrm>
          <a:prstGeom prst="line">
            <a:avLst/>
          </a:prstGeom>
          <a:ln w="6350"/>
        </p:spPr>
        <p:style>
          <a:lnRef idx="1">
            <a:schemeClr val="dk1"/>
          </a:lnRef>
          <a:fillRef idx="0">
            <a:schemeClr val="dk1"/>
          </a:fillRef>
          <a:effectRef idx="0">
            <a:schemeClr val="dk1"/>
          </a:effectRef>
          <a:fontRef idx="minor">
            <a:schemeClr val="tx1"/>
          </a:fontRef>
        </p:style>
      </p:cxnSp>
      <p:sp>
        <p:nvSpPr>
          <p:cNvPr id="23" name="テキスト ボックス 22"/>
          <p:cNvSpPr txBox="1"/>
          <p:nvPr/>
        </p:nvSpPr>
        <p:spPr>
          <a:xfrm>
            <a:off x="6040877" y="4213069"/>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graphicFrame>
        <p:nvGraphicFramePr>
          <p:cNvPr id="5" name="表 4"/>
          <p:cNvGraphicFramePr>
            <a:graphicFrameLocks noGrp="1"/>
          </p:cNvGraphicFramePr>
          <p:nvPr>
            <p:extLst>
              <p:ext uri="{D42A27DB-BD31-4B8C-83A1-F6EECF244321}">
                <p14:modId xmlns:p14="http://schemas.microsoft.com/office/powerpoint/2010/main" val="105211403"/>
              </p:ext>
            </p:extLst>
          </p:nvPr>
        </p:nvGraphicFramePr>
        <p:xfrm>
          <a:off x="5807675" y="1977959"/>
          <a:ext cx="1712876" cy="1094410"/>
        </p:xfrm>
        <a:graphic>
          <a:graphicData uri="http://schemas.openxmlformats.org/drawingml/2006/table">
            <a:tbl>
              <a:tblPr>
                <a:tableStyleId>{5C22544A-7EE6-4342-B048-85BDC9FD1C3A}</a:tableStyleId>
              </a:tblPr>
              <a:tblGrid>
                <a:gridCol w="1086800">
                  <a:extLst>
                    <a:ext uri="{9D8B030D-6E8A-4147-A177-3AD203B41FA5}">
                      <a16:colId xmlns:a16="http://schemas.microsoft.com/office/drawing/2014/main" val="2983654006"/>
                    </a:ext>
                  </a:extLst>
                </a:gridCol>
                <a:gridCol w="626076">
                  <a:extLst>
                    <a:ext uri="{9D8B030D-6E8A-4147-A177-3AD203B41FA5}">
                      <a16:colId xmlns:a16="http://schemas.microsoft.com/office/drawing/2014/main" val="3493508654"/>
                    </a:ext>
                  </a:extLst>
                </a:gridCol>
              </a:tblGrid>
              <a:tr h="218882">
                <a:tc>
                  <a:txBody>
                    <a:bodyPr/>
                    <a:lstStyle/>
                    <a:p>
                      <a:pPr algn="ctr" fontAlgn="ctr"/>
                      <a:r>
                        <a:rPr lang="ja-JP" altLang="en-US" sz="1000" u="none" strike="noStrike" dirty="0">
                          <a:solidFill>
                            <a:schemeClr val="bg1"/>
                          </a:solidFill>
                          <a:effectLst/>
                          <a:latin typeface="BIZ UDPゴシック" panose="020B0400000000000000" pitchFamily="50" charset="-128"/>
                          <a:ea typeface="BIZ UDPゴシック" panose="020B0400000000000000" pitchFamily="50" charset="-128"/>
                        </a:rPr>
                        <a:t>　</a:t>
                      </a:r>
                      <a:endParaRPr lang="ja-JP" alt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fontAlgn="ctr"/>
                      <a:r>
                        <a:rPr lang="en-US" sz="1000" u="none" strike="noStrike" dirty="0">
                          <a:solidFill>
                            <a:schemeClr val="bg1"/>
                          </a:solidFill>
                          <a:effectLst/>
                          <a:latin typeface="BIZ UDPゴシック" panose="020B0400000000000000" pitchFamily="50" charset="-128"/>
                          <a:ea typeface="BIZ UDPゴシック" panose="020B0400000000000000" pitchFamily="50" charset="-128"/>
                        </a:rPr>
                        <a:t>R3</a:t>
                      </a:r>
                      <a:endParaRPr lang="en-US" sz="10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335540994"/>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年少人口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806619"/>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生産年齢人口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４４</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６</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575462"/>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前期高齢者人口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２３</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８</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31310"/>
                  </a:ext>
                </a:extLst>
              </a:tr>
              <a:tr h="218882">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後期高齢者人口</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２５</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０</a:t>
                      </a: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0528014"/>
                  </a:ext>
                </a:extLst>
              </a:tr>
            </a:tbl>
          </a:graphicData>
        </a:graphic>
      </p:graphicFrame>
      <p:cxnSp>
        <p:nvCxnSpPr>
          <p:cNvPr id="32" name="直線矢印コネクタ 31">
            <a:extLst>
              <a:ext uri="{FF2B5EF4-FFF2-40B4-BE49-F238E27FC236}">
                <a16:creationId xmlns:a16="http://schemas.microsoft.com/office/drawing/2014/main" id="{8FC9373B-59EE-4A5B-AD9F-6DDD9FAEC0BC}"/>
              </a:ext>
            </a:extLst>
          </p:cNvPr>
          <p:cNvCxnSpPr>
            <a:cxnSpLocks/>
          </p:cNvCxnSpPr>
          <p:nvPr/>
        </p:nvCxnSpPr>
        <p:spPr>
          <a:xfrm>
            <a:off x="1047904" y="6000396"/>
            <a:ext cx="0" cy="1469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0" name="正方形/長方形 39"/>
          <p:cNvSpPr/>
          <p:nvPr/>
        </p:nvSpPr>
        <p:spPr>
          <a:xfrm>
            <a:off x="292993" y="982856"/>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、豊能町</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生産</a:t>
            </a:r>
            <a:r>
              <a:rPr kumimoji="1" lang="ja-JP" altLang="en-US" sz="1600" dirty="0">
                <a:latin typeface="BIZ UDPゴシック" panose="020B0400000000000000" pitchFamily="50" charset="-128"/>
                <a:ea typeface="BIZ UDPゴシック" panose="020B0400000000000000" pitchFamily="50" charset="-128"/>
              </a:rPr>
              <a:t>年齢人口が急激に減少する一方で</a:t>
            </a:r>
            <a:r>
              <a:rPr kumimoji="1" lang="ja-JP" altLang="en-US" sz="1600" dirty="0" smtClean="0">
                <a:latin typeface="BIZ UDPゴシック" panose="020B0400000000000000" pitchFamily="50" charset="-128"/>
                <a:ea typeface="BIZ UDPゴシック" panose="020B0400000000000000" pitchFamily="50" charset="-128"/>
              </a:rPr>
              <a:t>、後期高齢者</a:t>
            </a:r>
            <a:r>
              <a:rPr kumimoji="1" lang="ja-JP" altLang="en-US" sz="1600" dirty="0">
                <a:latin typeface="BIZ UDPゴシック" panose="020B0400000000000000" pitchFamily="50" charset="-128"/>
                <a:ea typeface="BIZ UDPゴシック" panose="020B0400000000000000" pitchFamily="50" charset="-128"/>
              </a:rPr>
              <a:t>人口は増加</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a:t>
            </a:r>
            <a:r>
              <a:rPr kumimoji="1" lang="en-US" altLang="ja-JP" sz="1600" dirty="0">
                <a:latin typeface="BIZ UDPゴシック" panose="020B0400000000000000" pitchFamily="50" charset="-128"/>
                <a:ea typeface="BIZ UDPゴシック" panose="020B0400000000000000" pitchFamily="50" charset="-128"/>
              </a:rPr>
              <a:t>15</a:t>
            </a:r>
            <a:r>
              <a:rPr kumimoji="1" lang="ja-JP" altLang="en-US" sz="1600" dirty="0">
                <a:latin typeface="BIZ UDPゴシック" panose="020B0400000000000000" pitchFamily="50" charset="-128"/>
                <a:ea typeface="BIZ UDPゴシック" panose="020B0400000000000000" pitchFamily="50" charset="-128"/>
              </a:rPr>
              <a:t>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a:t>
            </a:r>
            <a:r>
              <a:rPr kumimoji="1" lang="ja-JP" altLang="en-US" sz="1600" dirty="0" smtClean="0">
                <a:latin typeface="BIZ UDPゴシック" panose="020B0400000000000000" pitchFamily="50" charset="-128"/>
                <a:ea typeface="BIZ UDPゴシック" panose="020B0400000000000000" pitchFamily="50" charset="-128"/>
              </a:rPr>
              <a:t>は 約１０</a:t>
            </a:r>
            <a:r>
              <a:rPr kumimoji="1" lang="en-US" altLang="ja-JP" sz="1600" dirty="0" err="1" smtClean="0">
                <a:latin typeface="BIZ UDPゴシック" panose="020B0400000000000000" pitchFamily="50" charset="-128"/>
                <a:ea typeface="BIZ UDPゴシック" panose="020B0400000000000000" pitchFamily="50" charset="-128"/>
              </a:rPr>
              <a:t>pt</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a:t>
            </a:r>
            <a:r>
              <a:rPr kumimoji="1" lang="ja-JP" altLang="en-US" sz="1600" dirty="0" smtClean="0">
                <a:latin typeface="BIZ UDPゴシック" panose="020B0400000000000000" pitchFamily="50" charset="-128"/>
                <a:ea typeface="BIZ UDPゴシック" panose="020B0400000000000000" pitchFamily="50" charset="-128"/>
              </a:rPr>
              <a:t>占める後期高齢者</a:t>
            </a:r>
            <a:r>
              <a:rPr kumimoji="1" lang="ja-JP" altLang="en-US" sz="1600" dirty="0">
                <a:latin typeface="BIZ UDPゴシック" panose="020B0400000000000000" pitchFamily="50" charset="-128"/>
                <a:ea typeface="BIZ UDPゴシック" panose="020B0400000000000000" pitchFamily="50" charset="-128"/>
              </a:rPr>
              <a:t>人口の割合</a:t>
            </a:r>
            <a:r>
              <a:rPr kumimoji="1" lang="ja-JP" altLang="en-US" sz="1600" dirty="0" smtClean="0">
                <a:latin typeface="BIZ UDPゴシック" panose="020B0400000000000000" pitchFamily="50" charset="-128"/>
                <a:ea typeface="BIZ UDPゴシック" panose="020B0400000000000000" pitchFamily="50" charset="-128"/>
              </a:rPr>
              <a:t>は 約１９ｐｔ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a:t>
            </a:r>
            <a:r>
              <a:rPr kumimoji="1" lang="ja-JP" altLang="en-US" sz="1100" dirty="0" smtClean="0">
                <a:latin typeface="BIZ UDPゴシック" panose="020B0400000000000000" pitchFamily="50" charset="-128"/>
                <a:ea typeface="BIZ UDPゴシック" panose="020B0400000000000000" pitchFamily="50" charset="-128"/>
              </a:rPr>
              <a:t>仮定</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42" name="テキスト ボックス 41"/>
          <p:cNvSpPr txBox="1"/>
          <p:nvPr/>
        </p:nvSpPr>
        <p:spPr>
          <a:xfrm>
            <a:off x="8206351" y="5436663"/>
            <a:ext cx="1152000" cy="253916"/>
          </a:xfrm>
          <a:prstGeom prst="rect">
            <a:avLst/>
          </a:prstGeom>
          <a:noFill/>
        </p:spPr>
        <p:txBody>
          <a:bodyPr wrap="square" rtlCol="0">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前期高齢者人口</a:t>
            </a:r>
            <a:endParaRPr kumimoji="1" lang="ja-JP" altLang="en-US"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175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9065302" cy="954107"/>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試算の費目別の</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傾向①</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（歳出：建設事業費</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（災害復旧含む）</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9404029" y="6437794"/>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５</a:t>
            </a:r>
          </a:p>
        </p:txBody>
      </p:sp>
      <p:sp>
        <p:nvSpPr>
          <p:cNvPr id="16" name="正方形/長方形 15"/>
          <p:cNvSpPr/>
          <p:nvPr/>
        </p:nvSpPr>
        <p:spPr>
          <a:xfrm>
            <a:off x="292993" y="959681"/>
            <a:ext cx="9587988" cy="2115964"/>
          </a:xfrm>
          <a:prstGeom prst="rect">
            <a:avLst/>
          </a:prstGeom>
        </p:spPr>
        <p:txBody>
          <a:bodyPr wrap="square">
            <a:spAutoFit/>
          </a:bodyPr>
          <a:lstStyle/>
          <a:p>
            <a:pPr>
              <a:lnSpc>
                <a:spcPct val="150000"/>
              </a:lnSpc>
            </a:pP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令和４年度から令和７年度にかけて小中一貫校整備事業を予定しており建設事業費が</a:t>
            </a:r>
            <a:endParaRPr kumimoji="1" lang="en-US" altLang="ja-JP" dirty="0">
              <a:latin typeface="BIZ UDPゴシック" panose="020B0400000000000000" pitchFamily="50" charset="-128"/>
              <a:ea typeface="BIZ UDPゴシック" panose="020B0400000000000000" pitchFamily="50" charset="-128"/>
            </a:endParaRPr>
          </a:p>
          <a:p>
            <a:pPr>
              <a:lnSpc>
                <a:spcPct val="150000"/>
              </a:lnSpc>
            </a:pP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大きいが、令和８年度以降は大きく減少</a:t>
            </a:r>
            <a:endParaRPr kumimoji="1" lang="en-US" altLang="ja-JP"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500" dirty="0">
              <a:latin typeface="BIZ UDPゴシック" panose="020B0400000000000000" pitchFamily="50" charset="-128"/>
              <a:ea typeface="BIZ UDPゴシック" panose="020B0400000000000000" pitchFamily="50" charset="-128"/>
            </a:endParaRPr>
          </a:p>
          <a:p>
            <a:pPr>
              <a:lnSpc>
                <a:spcPts val="2800"/>
              </a:lnSpc>
            </a:pP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歳入</a:t>
            </a:r>
            <a:r>
              <a:rPr kumimoji="1" lang="ja-JP" altLang="en-US" dirty="0" smtClean="0">
                <a:latin typeface="BIZ UDPゴシック" panose="020B0400000000000000" pitchFamily="50" charset="-128"/>
                <a:ea typeface="BIZ UDPゴシック" panose="020B0400000000000000" pitchFamily="50" charset="-128"/>
              </a:rPr>
              <a:t>の地方債</a:t>
            </a:r>
            <a:r>
              <a:rPr kumimoji="1" lang="ja-JP" altLang="en-US" dirty="0">
                <a:latin typeface="BIZ UDPゴシック" panose="020B0400000000000000" pitchFamily="50" charset="-128"/>
                <a:ea typeface="BIZ UDPゴシック" panose="020B0400000000000000" pitchFamily="50" charset="-128"/>
              </a:rPr>
              <a:t>も建設事業費と</a:t>
            </a:r>
            <a:r>
              <a:rPr kumimoji="1" lang="ja-JP" altLang="en-US" dirty="0" smtClean="0">
                <a:latin typeface="BIZ UDPゴシック" panose="020B0400000000000000" pitchFamily="50" charset="-128"/>
                <a:ea typeface="BIZ UDPゴシック" panose="020B0400000000000000" pitchFamily="50" charset="-128"/>
              </a:rPr>
              <a:t>連動</a:t>
            </a:r>
            <a:r>
              <a:rPr kumimoji="1" lang="en-US" altLang="ja-JP" dirty="0" smtClean="0">
                <a:latin typeface="BIZ UDPゴシック" panose="020B0400000000000000" pitchFamily="50" charset="-128"/>
                <a:ea typeface="BIZ UDPゴシック" panose="020B0400000000000000" pitchFamily="50" charset="-128"/>
              </a:rPr>
              <a:t/>
            </a:r>
            <a:br>
              <a:rPr kumimoji="1" lang="en-US" altLang="ja-JP" dirty="0" smtClean="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R4</a:t>
            </a:r>
            <a:r>
              <a:rPr kumimoji="1" lang="ja-JP" altLang="en-US" sz="1400" dirty="0">
                <a:latin typeface="BIZ UDPゴシック" panose="020B0400000000000000" pitchFamily="50" charset="-128"/>
                <a:ea typeface="BIZ UDPゴシック" panose="020B0400000000000000" pitchFamily="50" charset="-128"/>
              </a:rPr>
              <a:t>年４月、過疎地域として公示されることが内定　→　今後、地方債の充当幅が拡大する見込み</a:t>
            </a:r>
            <a:endParaRPr kumimoji="1" lang="en-US" altLang="ja-JP" sz="1400" dirty="0">
              <a:latin typeface="BIZ UDPゴシック" panose="020B0400000000000000" pitchFamily="50" charset="-128"/>
              <a:ea typeface="BIZ UDPゴシック" panose="020B0400000000000000" pitchFamily="50" charset="-128"/>
            </a:endParaRPr>
          </a:p>
          <a:p>
            <a:pPr>
              <a:lnSpc>
                <a:spcPts val="2800"/>
              </a:lnSpc>
            </a:pPr>
            <a:endParaRPr kumimoji="1" lang="en-US" altLang="ja-JP"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09"/>
            <a:ext cx="9487041" cy="1853921"/>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102493" y="3053213"/>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797662" y="292175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建設事業費の推移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509362" y="290905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地方債</a:t>
            </a:r>
            <a:r>
              <a:rPr kumimoji="1" lang="ja-JP" altLang="en-US" sz="1400" dirty="0">
                <a:latin typeface="BIZ UDPゴシック" panose="020B0400000000000000" pitchFamily="50" charset="-128"/>
                <a:ea typeface="BIZ UDPゴシック" panose="020B0400000000000000" pitchFamily="50" charset="-128"/>
              </a:rPr>
              <a:t>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809066" y="3040383"/>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graphicFrame>
        <p:nvGraphicFramePr>
          <p:cNvPr id="15" name="グラフ 14">
            <a:extLst>
              <a:ext uri="{FF2B5EF4-FFF2-40B4-BE49-F238E27FC236}">
                <a16:creationId xmlns:a16="http://schemas.microsoft.com/office/drawing/2014/main" id="{00000000-0008-0000-0100-000006000000}"/>
              </a:ext>
            </a:extLst>
          </p:cNvPr>
          <p:cNvGraphicFramePr>
            <a:graphicFrameLocks/>
          </p:cNvGraphicFramePr>
          <p:nvPr>
            <p:extLst>
              <p:ext uri="{D42A27DB-BD31-4B8C-83A1-F6EECF244321}">
                <p14:modId xmlns:p14="http://schemas.microsoft.com/office/powerpoint/2010/main" val="1561133284"/>
              </p:ext>
            </p:extLst>
          </p:nvPr>
        </p:nvGraphicFramePr>
        <p:xfrm>
          <a:off x="148506" y="3360860"/>
          <a:ext cx="4782185" cy="327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a:extLst>
              <a:ext uri="{FF2B5EF4-FFF2-40B4-BE49-F238E27FC236}">
                <a16:creationId xmlns:a16="http://schemas.microsoft.com/office/drawing/2014/main" id="{00000000-0008-0000-0100-000007000000}"/>
              </a:ext>
            </a:extLst>
          </p:cNvPr>
          <p:cNvGraphicFramePr>
            <a:graphicFrameLocks/>
          </p:cNvGraphicFramePr>
          <p:nvPr>
            <p:extLst>
              <p:ext uri="{D42A27DB-BD31-4B8C-83A1-F6EECF244321}">
                <p14:modId xmlns:p14="http://schemas.microsoft.com/office/powerpoint/2010/main" val="4173934252"/>
              </p:ext>
            </p:extLst>
          </p:nvPr>
        </p:nvGraphicFramePr>
        <p:xfrm>
          <a:off x="4860320" y="3341835"/>
          <a:ext cx="4782185" cy="327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5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5508300" y="3755881"/>
            <a:ext cx="864000" cy="253916"/>
          </a:xfrm>
          <a:prstGeom prst="rect">
            <a:avLst/>
          </a:prstGeom>
          <a:solidFill>
            <a:schemeClr val="bg1"/>
          </a:solid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graphicFrame>
        <p:nvGraphicFramePr>
          <p:cNvPr id="25" name="グラフ 24">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1037492056"/>
              </p:ext>
            </p:extLst>
          </p:nvPr>
        </p:nvGraphicFramePr>
        <p:xfrm>
          <a:off x="4762348" y="3526328"/>
          <a:ext cx="4832413" cy="31093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グラフ 23">
            <a:extLst>
              <a:ext uri="{FF2B5EF4-FFF2-40B4-BE49-F238E27FC236}">
                <a16:creationId xmlns:a16="http://schemas.microsoft.com/office/drawing/2014/main" id="{77A1C1BD-B5F2-4D37-9140-A7530930BD9F}"/>
              </a:ext>
            </a:extLst>
          </p:cNvPr>
          <p:cNvGraphicFramePr>
            <a:graphicFrameLocks/>
          </p:cNvGraphicFramePr>
          <p:nvPr>
            <p:extLst>
              <p:ext uri="{D42A27DB-BD31-4B8C-83A1-F6EECF244321}">
                <p14:modId xmlns:p14="http://schemas.microsoft.com/office/powerpoint/2010/main" val="2420906476"/>
              </p:ext>
            </p:extLst>
          </p:nvPr>
        </p:nvGraphicFramePr>
        <p:xfrm>
          <a:off x="114982" y="3492382"/>
          <a:ext cx="4770556" cy="3143334"/>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817892" cy="954107"/>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試算の費目別の</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傾向②</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（歳出</a:t>
            </a:r>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：繰出金）</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198377" y="1088255"/>
            <a:ext cx="9587988" cy="1426031"/>
          </a:xfrm>
          <a:prstGeom prst="rect">
            <a:avLst/>
          </a:prstGeom>
        </p:spPr>
        <p:txBody>
          <a:bodyPr wrap="square">
            <a:spAutoFit/>
          </a:bodyPr>
          <a:lstStyle/>
          <a:p>
            <a:pPr>
              <a:lnSpc>
                <a:spcPts val="22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介護保険事業は府内全体の介護給付費総額の推計値と連動し、後期高齢事業は後期高齢人口と連動、</a:t>
            </a:r>
            <a:r>
              <a:rPr kumimoji="1" lang="en-US" altLang="ja-JP" sz="1600" dirty="0">
                <a:latin typeface="BIZ UDPゴシック" panose="020B0400000000000000" pitchFamily="50" charset="-128"/>
                <a:ea typeface="BIZ UDPゴシック" panose="020B0400000000000000" pitchFamily="50" charset="-128"/>
              </a:rPr>
              <a:t>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いずれも増加傾向（後期高齢事業は、</a:t>
            </a:r>
            <a:r>
              <a:rPr kumimoji="1" lang="en-US" altLang="ja-JP" sz="1600" dirty="0">
                <a:latin typeface="BIZ UDPゴシック" panose="020B0400000000000000" pitchFamily="50" charset="-128"/>
                <a:ea typeface="BIZ UDPゴシック" panose="020B0400000000000000" pitchFamily="50" charset="-128"/>
              </a:rPr>
              <a:t>R13</a:t>
            </a:r>
            <a:r>
              <a:rPr kumimoji="1" lang="ja-JP" altLang="en-US" sz="1600" dirty="0">
                <a:latin typeface="BIZ UDPゴシック" panose="020B0400000000000000" pitchFamily="50" charset="-128"/>
                <a:ea typeface="BIZ UDPゴシック" panose="020B0400000000000000" pitchFamily="50" charset="-128"/>
              </a:rPr>
              <a:t>年度以降は後期高齢人口の減少に伴い減少）</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smtClean="0">
                <a:solidFill>
                  <a:srgbClr val="FFC000"/>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国保事業は</a:t>
            </a:r>
            <a:r>
              <a:rPr kumimoji="1" lang="en-US" altLang="ja-JP" sz="1600" dirty="0">
                <a:latin typeface="BIZ UDPゴシック" panose="020B0400000000000000" pitchFamily="50" charset="-128"/>
                <a:ea typeface="BIZ UDPゴシック" panose="020B0400000000000000" pitchFamily="50" charset="-128"/>
              </a:rPr>
              <a:t>75</a:t>
            </a:r>
            <a:r>
              <a:rPr kumimoji="1" lang="ja-JP" altLang="en-US" sz="1600" dirty="0">
                <a:latin typeface="BIZ UDPゴシック" panose="020B0400000000000000" pitchFamily="50" charset="-128"/>
                <a:ea typeface="BIZ UDPゴシック" panose="020B0400000000000000" pitchFamily="50" charset="-128"/>
              </a:rPr>
              <a:t>歳未満人口と連動して減少傾向、下水道事業</a:t>
            </a:r>
            <a:r>
              <a:rPr kumimoji="1" lang="ja-JP" altLang="en-US" sz="1600" dirty="0" smtClean="0">
                <a:latin typeface="BIZ UDPゴシック" panose="020B0400000000000000" pitchFamily="50" charset="-128"/>
                <a:ea typeface="BIZ UDPゴシック" panose="020B0400000000000000" pitchFamily="50" charset="-128"/>
              </a:rPr>
              <a:t>は経営戦略の収支計画どおり横ばい</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繰出金は全体と</a:t>
            </a:r>
            <a:r>
              <a:rPr kumimoji="1" lang="ja-JP" altLang="en-US" sz="1600" dirty="0" smtClean="0">
                <a:latin typeface="BIZ UDPゴシック" panose="020B0400000000000000" pitchFamily="50" charset="-128"/>
                <a:ea typeface="BIZ UDPゴシック" panose="020B0400000000000000" pitchFamily="50" charset="-128"/>
              </a:rPr>
              <a:t>して令和１２年度まで増加し、その後は後期高齢事業と連動して減少に転じる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923810"/>
            <a:ext cx="9487041" cy="1668771"/>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14785" y="3248309"/>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13" name="テキスト ボックス 12"/>
          <p:cNvSpPr txBox="1"/>
          <p:nvPr/>
        </p:nvSpPr>
        <p:spPr>
          <a:xfrm>
            <a:off x="3019987" y="2867399"/>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特別会計別の繰出金の見通し</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762348" y="3287190"/>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7" name="テキスト ボックス 26"/>
          <p:cNvSpPr txBox="1"/>
          <p:nvPr/>
        </p:nvSpPr>
        <p:spPr>
          <a:xfrm>
            <a:off x="7397311" y="4625424"/>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後期</a:t>
            </a:r>
            <a:r>
              <a:rPr kumimoji="1" lang="ja-JP" altLang="en-US" sz="1050" dirty="0">
                <a:latin typeface="BIZ UDPゴシック" panose="020B0400000000000000" pitchFamily="50" charset="-128"/>
                <a:ea typeface="BIZ UDPゴシック" panose="020B0400000000000000" pitchFamily="50" charset="-128"/>
              </a:rPr>
              <a:t>高齢</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7397311" y="6170815"/>
            <a:ext cx="162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介護保険事業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5590348" y="5364171"/>
            <a:ext cx="864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国保</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323879" y="4236015"/>
            <a:ext cx="1620000" cy="253916"/>
          </a:xfrm>
          <a:prstGeom prst="rect">
            <a:avLst/>
          </a:prstGeom>
          <a:noFill/>
          <a:ln>
            <a:no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後期</a:t>
            </a:r>
            <a:r>
              <a:rPr kumimoji="1" lang="ja-JP" altLang="en-US" sz="1050" dirty="0">
                <a:latin typeface="BIZ UDPゴシック" panose="020B0400000000000000" pitchFamily="50" charset="-128"/>
                <a:ea typeface="BIZ UDPゴシック" panose="020B0400000000000000" pitchFamily="50" charset="-128"/>
              </a:rPr>
              <a:t>高齢</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1943879" y="4629715"/>
            <a:ext cx="1620000" cy="253916"/>
          </a:xfrm>
          <a:prstGeom prst="rect">
            <a:avLst/>
          </a:prstGeom>
          <a:noFill/>
          <a:ln>
            <a:noFill/>
          </a:ln>
        </p:spPr>
        <p:txBody>
          <a:bodyPr wrap="square" rtlCol="0" anchor="ctr">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介護保険事業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3278144" y="5632715"/>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国保</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9486527" y="6447078"/>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latin typeface="BIZ UDPゴシック" panose="020B0400000000000000" pitchFamily="50" charset="-128"/>
                <a:ea typeface="BIZ UDPゴシック" panose="020B0400000000000000" pitchFamily="50" charset="-128"/>
              </a:rPr>
              <a:t>6</a:t>
            </a:r>
          </a:p>
        </p:txBody>
      </p:sp>
      <p:sp>
        <p:nvSpPr>
          <p:cNvPr id="35" name="テキスト ボックス 34"/>
          <p:cNvSpPr txBox="1"/>
          <p:nvPr/>
        </p:nvSpPr>
        <p:spPr>
          <a:xfrm>
            <a:off x="3019987" y="6003746"/>
            <a:ext cx="864000" cy="253916"/>
          </a:xfrm>
          <a:prstGeom prst="rect">
            <a:avLst/>
          </a:prstGeom>
          <a:noFill/>
          <a:ln>
            <a:noFill/>
          </a:ln>
        </p:spPr>
        <p:txBody>
          <a:bodyPr wrap="square" rtlCol="0" anchor="ctr">
            <a:spAutoFit/>
          </a:bodyPr>
          <a:lstStyle/>
          <a:p>
            <a:pPr algn="ctr"/>
            <a:r>
              <a:rPr kumimoji="1" lang="ja-JP" altLang="en-US" sz="1050" dirty="0">
                <a:latin typeface="BIZ UDPゴシック" panose="020B0400000000000000" pitchFamily="50" charset="-128"/>
                <a:ea typeface="BIZ UDPゴシック" panose="020B0400000000000000" pitchFamily="50" charset="-128"/>
              </a:rPr>
              <a:t>下水道</a:t>
            </a:r>
            <a:r>
              <a:rPr kumimoji="1" lang="ja-JP" altLang="en-US" sz="1050" dirty="0" smtClean="0">
                <a:latin typeface="BIZ UDPゴシック" panose="020B0400000000000000" pitchFamily="50" charset="-128"/>
                <a:ea typeface="BIZ UDPゴシック" panose="020B0400000000000000" pitchFamily="50" charset="-128"/>
              </a:rPr>
              <a:t>事業</a:t>
            </a:r>
            <a:endParaRPr kumimoji="1" lang="ja-JP" altLang="en-US" sz="1050" dirty="0">
              <a:latin typeface="BIZ UDPゴシック" panose="020B0400000000000000" pitchFamily="50" charset="-128"/>
              <a:ea typeface="BIZ UDPゴシック" panose="020B0400000000000000" pitchFamily="50" charset="-128"/>
            </a:endParaRPr>
          </a:p>
        </p:txBody>
      </p:sp>
      <p:cxnSp>
        <p:nvCxnSpPr>
          <p:cNvPr id="3" name="直線矢印コネクタ 2"/>
          <p:cNvCxnSpPr/>
          <p:nvPr/>
        </p:nvCxnSpPr>
        <p:spPr>
          <a:xfrm flipH="1">
            <a:off x="5417754" y="3933129"/>
            <a:ext cx="172594" cy="3514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8141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7829387" cy="523220"/>
          </a:xfrm>
          <a:prstGeom prst="rect">
            <a:avLst/>
          </a:prstGeom>
          <a:noFill/>
        </p:spPr>
        <p:txBody>
          <a:bodyPr wrap="none" rtlCol="0">
            <a:spAutoFit/>
          </a:bodyPr>
          <a:lstStyle/>
          <a:p>
            <a:r>
              <a:rPr kumimoji="1" lang="ja-JP" altLang="en-US" sz="2800" b="1" dirty="0" smtClean="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今後の行財政運営上の主要な課題等について</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ED0ABF41-51B1-4C5B-A09D-5FDFC46B62AC}"/>
              </a:ext>
            </a:extLst>
          </p:cNvPr>
          <p:cNvSpPr txBox="1"/>
          <p:nvPr/>
        </p:nvSpPr>
        <p:spPr>
          <a:xfrm>
            <a:off x="217868" y="868301"/>
            <a:ext cx="9487041" cy="5698996"/>
          </a:xfrm>
          <a:prstGeom prst="rect">
            <a:avLst/>
          </a:prstGeom>
          <a:noFill/>
        </p:spPr>
        <p:txBody>
          <a:bodyPr wrap="square" rtlCol="0">
            <a:spAutoFit/>
          </a:bodyPr>
          <a:lstStyle/>
          <a:p>
            <a:pPr>
              <a:lnSpc>
                <a:spcPct val="150000"/>
              </a:lnSpc>
            </a:pPr>
            <a:r>
              <a:rPr kumimoji="1" lang="ja-JP" altLang="en-US" b="1" dirty="0" smtClean="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今回の財政シミュレーションに織り込まれていない課題等</a:t>
            </a:r>
            <a:r>
              <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r>
            <a:br>
              <a:rPr kumimoji="1" lang="en-US" altLang="ja-JP"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br>
            <a:r>
              <a:rPr kumimoji="1" lang="ja-JP" altLang="en-US" sz="1600" b="1" dirty="0" smtClean="0">
                <a:solidFill>
                  <a:schemeClr val="accent4"/>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コロナ禍などによる今後の景気動向が各町村の税収や歳出に及ぼす影響</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 老朽化が進む公共施設・インフラの更新・保全等に係る経費の増高</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 令和</a:t>
            </a:r>
            <a:r>
              <a:rPr kumimoji="1" lang="en-US" altLang="ja-JP" sz="1600" dirty="0" smtClean="0">
                <a:latin typeface="BIZ UDPゴシック" panose="020B0400000000000000" pitchFamily="50" charset="-128"/>
                <a:ea typeface="BIZ UDPゴシック" panose="020B0400000000000000" pitchFamily="50" charset="-128"/>
              </a:rPr>
              <a:t>7</a:t>
            </a:r>
            <a:r>
              <a:rPr kumimoji="1" lang="ja-JP" altLang="en-US" sz="1600" dirty="0" smtClean="0">
                <a:latin typeface="BIZ UDPゴシック" panose="020B0400000000000000" pitchFamily="50" charset="-128"/>
                <a:ea typeface="BIZ UDPゴシック" panose="020B0400000000000000" pitchFamily="50" charset="-128"/>
              </a:rPr>
              <a:t>年度以降の扶助費の動向とそれに係る国の地方財政措置の状況</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en-US" altLang="ja-JP" sz="800" dirty="0" smtClean="0">
                <a:latin typeface="BIZ UDPゴシック" panose="020B0400000000000000" pitchFamily="50" charset="-128"/>
                <a:ea typeface="BIZ UDPゴシック" panose="020B0400000000000000" pitchFamily="50" charset="-128"/>
              </a:rPr>
              <a:t/>
            </a:r>
            <a:br>
              <a:rPr kumimoji="1" lang="en-US" altLang="ja-JP" sz="800" dirty="0" smtClean="0">
                <a:latin typeface="BIZ UDPゴシック" panose="020B0400000000000000" pitchFamily="50" charset="-128"/>
                <a:ea typeface="BIZ UDPゴシック" panose="020B0400000000000000" pitchFamily="50" charset="-128"/>
              </a:rPr>
            </a:br>
            <a:r>
              <a:rPr kumimoji="1" lang="ja-JP" altLang="en-US" sz="1600" dirty="0" smtClean="0">
                <a:latin typeface="BIZ UDPゴシック" panose="020B0400000000000000" pitchFamily="50" charset="-128"/>
                <a:ea typeface="BIZ UDPゴシック" panose="020B0400000000000000" pitchFamily="50" charset="-128"/>
              </a:rPr>
              <a:t>　① </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５年連続決算で財政調整基金取崩し</a:t>
            </a:r>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R</a:t>
            </a:r>
            <a:r>
              <a:rPr kumimoji="1" lang="ja-JP" altLang="en-US" sz="1400" dirty="0" smtClean="0">
                <a:latin typeface="BIZ UDPゴシック" panose="020B0400000000000000" pitchFamily="50" charset="-128"/>
                <a:ea typeface="BIZ UDPゴシック" panose="020B0400000000000000" pitchFamily="50" charset="-128"/>
              </a:rPr>
              <a:t>２：１００百万円、　</a:t>
            </a:r>
            <a:r>
              <a:rPr kumimoji="1" lang="en-US" altLang="ja-JP" sz="1400" dirty="0" smtClean="0">
                <a:latin typeface="BIZ UDPゴシック" panose="020B0400000000000000" pitchFamily="50" charset="-128"/>
                <a:ea typeface="BIZ UDPゴシック" panose="020B0400000000000000" pitchFamily="50" charset="-128"/>
              </a:rPr>
              <a:t>R</a:t>
            </a:r>
            <a:r>
              <a:rPr kumimoji="1" lang="ja-JP" altLang="en-US" sz="1400" dirty="0" smtClean="0">
                <a:latin typeface="BIZ UDPゴシック" panose="020B0400000000000000" pitchFamily="50" charset="-128"/>
                <a:ea typeface="BIZ UDPゴシック" panose="020B0400000000000000" pitchFamily="50" charset="-128"/>
              </a:rPr>
              <a:t>１：２９</a:t>
            </a:r>
            <a:r>
              <a:rPr kumimoji="1" lang="en-US" altLang="ja-JP" sz="1400" dirty="0" smtClean="0">
                <a:latin typeface="BIZ UDPゴシック" panose="020B0400000000000000" pitchFamily="50" charset="-128"/>
                <a:ea typeface="BIZ UDPゴシック" panose="020B0400000000000000" pitchFamily="50" charset="-128"/>
              </a:rPr>
              <a:t>0</a:t>
            </a:r>
            <a:r>
              <a:rPr kumimoji="1" lang="ja-JP" altLang="en-US" sz="1400" dirty="0" smtClean="0">
                <a:latin typeface="BIZ UDPゴシック" panose="020B0400000000000000" pitchFamily="50" charset="-128"/>
                <a:ea typeface="BIZ UDPゴシック" panose="020B0400000000000000" pitchFamily="50" charset="-128"/>
              </a:rPr>
              <a:t>百万円、　</a:t>
            </a:r>
            <a:r>
              <a:rPr kumimoji="1" lang="en-US" altLang="ja-JP" sz="1400" dirty="0" smtClean="0">
                <a:latin typeface="BIZ UDPゴシック" panose="020B0400000000000000" pitchFamily="50" charset="-128"/>
                <a:ea typeface="BIZ UDPゴシック" panose="020B0400000000000000" pitchFamily="50" charset="-128"/>
              </a:rPr>
              <a:t>H</a:t>
            </a:r>
            <a:r>
              <a:rPr kumimoji="1" lang="ja-JP" altLang="en-US" sz="1400" dirty="0" smtClean="0">
                <a:latin typeface="BIZ UDPゴシック" panose="020B0400000000000000" pitchFamily="50" charset="-128"/>
                <a:ea typeface="BIZ UDPゴシック" panose="020B0400000000000000" pitchFamily="50" charset="-128"/>
              </a:rPr>
              <a:t>３０：４７</a:t>
            </a:r>
            <a:r>
              <a:rPr kumimoji="1" lang="en-US" altLang="ja-JP" sz="1400" dirty="0" smtClean="0">
                <a:latin typeface="BIZ UDPゴシック" panose="020B0400000000000000" pitchFamily="50" charset="-128"/>
                <a:ea typeface="BIZ UDPゴシック" panose="020B0400000000000000" pitchFamily="50" charset="-128"/>
              </a:rPr>
              <a:t>0</a:t>
            </a:r>
            <a:r>
              <a:rPr kumimoji="1" lang="ja-JP" altLang="en-US" sz="1400" dirty="0" smtClean="0">
                <a:latin typeface="BIZ UDPゴシック" panose="020B0400000000000000" pitchFamily="50" charset="-128"/>
                <a:ea typeface="BIZ UDPゴシック" panose="020B0400000000000000" pitchFamily="50" charset="-128"/>
              </a:rPr>
              <a:t>百万円）</a:t>
            </a:r>
            <a:endParaRPr kumimoji="1" lang="ja-JP" altLang="en-US" sz="1400"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ts val="2200"/>
              </a:lnSpc>
            </a:pPr>
            <a:r>
              <a:rPr kumimoji="1" lang="ja-JP" altLang="en-US" sz="1600" dirty="0" smtClean="0">
                <a:latin typeface="BIZ UDPゴシック" panose="020B0400000000000000" pitchFamily="50" charset="-128"/>
                <a:ea typeface="BIZ UDPゴシック" panose="020B0400000000000000" pitchFamily="50" charset="-128"/>
              </a:rPr>
              <a:t>　② 町税の減少と扶助費・繰出金・人件費などの増高により財政構造の硬直化が進んでおり、</a:t>
            </a: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経常収支比率が高い</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a:t>
            </a:r>
            <a:r>
              <a:rPr kumimoji="1" lang="en-US" altLang="ja-JP" sz="1400" dirty="0" smtClean="0">
                <a:latin typeface="BIZ UDPゴシック" panose="020B0400000000000000" pitchFamily="50" charset="-128"/>
                <a:ea typeface="BIZ UDPゴシック" panose="020B0400000000000000" pitchFamily="50" charset="-128"/>
              </a:rPr>
              <a:t>R</a:t>
            </a:r>
            <a:r>
              <a:rPr kumimoji="1" lang="ja-JP" altLang="en-US" sz="1400" dirty="0" smtClean="0">
                <a:latin typeface="BIZ UDPゴシック" panose="020B0400000000000000" pitchFamily="50" charset="-128"/>
                <a:ea typeface="BIZ UDPゴシック" panose="020B0400000000000000" pitchFamily="50" charset="-128"/>
              </a:rPr>
              <a:t>２：９９</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８</a:t>
            </a:r>
            <a:r>
              <a:rPr kumimoji="1" lang="en-US" altLang="ja-JP" sz="1400" dirty="0" smtClean="0">
                <a:latin typeface="BIZ UDPゴシック" panose="020B0400000000000000" pitchFamily="50" charset="-128"/>
                <a:ea typeface="BIZ UDPゴシック" panose="020B0400000000000000" pitchFamily="50" charset="-128"/>
              </a:rPr>
              <a:t>% R1</a:t>
            </a:r>
            <a:r>
              <a:rPr kumimoji="1" lang="ja-JP" altLang="en-US" sz="1400" dirty="0" smtClean="0">
                <a:latin typeface="BIZ UDPゴシック" panose="020B0400000000000000" pitchFamily="50" charset="-128"/>
                <a:ea typeface="BIZ UDPゴシック" panose="020B0400000000000000" pitchFamily="50" charset="-128"/>
              </a:rPr>
              <a:t>：</a:t>
            </a:r>
            <a:r>
              <a:rPr kumimoji="1" lang="en-US" altLang="ja-JP" sz="1400" dirty="0" smtClean="0">
                <a:latin typeface="BIZ UDPゴシック" panose="020B0400000000000000" pitchFamily="50" charset="-128"/>
                <a:ea typeface="BIZ UDPゴシック" panose="020B0400000000000000" pitchFamily="50" charset="-128"/>
              </a:rPr>
              <a:t>104.2%</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smtClean="0">
                <a:latin typeface="BIZ UDPゴシック" panose="020B0400000000000000" pitchFamily="50" charset="-128"/>
                <a:ea typeface="BIZ UDPゴシック" panose="020B0400000000000000" pitchFamily="50" charset="-128"/>
              </a:rPr>
              <a:t>　③ 猪名川上流広域ごみ処理施設組合（１市３町）が設置する</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ごみ処理施設の炉の更新</a:t>
            </a:r>
            <a:r>
              <a:rPr kumimoji="1" lang="ja-JP" altLang="en-US" sz="1600" dirty="0" smtClean="0">
                <a:latin typeface="BIZ UDPゴシック" panose="020B0400000000000000" pitchFamily="50" charset="-128"/>
                <a:ea typeface="BIZ UDPゴシック" panose="020B0400000000000000" pitchFamily="50" charset="-128"/>
              </a:rPr>
              <a:t>が今後必要</a:t>
            </a:r>
            <a:endParaRPr kumimoji="1" lang="en-US" altLang="ja-JP" sz="16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800" dirty="0">
              <a:latin typeface="BIZ UDPゴシック" panose="020B0400000000000000" pitchFamily="50" charset="-128"/>
              <a:ea typeface="BIZ UDPゴシック" panose="020B0400000000000000" pitchFamily="50" charset="-128"/>
            </a:endParaRPr>
          </a:p>
          <a:p>
            <a:pPr>
              <a:lnSpc>
                <a:spcPts val="25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④ 豊能郡環境施設組合のダイオキシン廃棄物処理問題では、</a:t>
            </a:r>
            <a:r>
              <a:rPr kumimoji="1" lang="ja-JP" altLang="en-US" sz="1600" b="1" u="sng" dirty="0" smtClean="0">
                <a:solidFill>
                  <a:schemeClr val="accent2"/>
                </a:solidFill>
                <a:latin typeface="BIZ UDPゴシック" panose="020B0400000000000000" pitchFamily="50" charset="-128"/>
                <a:ea typeface="BIZ UDPゴシック" panose="020B0400000000000000" pitchFamily="50" charset="-128"/>
              </a:rPr>
              <a:t>仮置廃棄物の早急な処分</a:t>
            </a:r>
            <a:r>
              <a:rPr kumimoji="1" lang="ja-JP" altLang="en-US" sz="1600" dirty="0" smtClean="0">
                <a:latin typeface="BIZ UDPゴシック" panose="020B0400000000000000" pitchFamily="50" charset="-128"/>
                <a:ea typeface="BIZ UDPゴシック" panose="020B0400000000000000" pitchFamily="50" charset="-128"/>
              </a:rPr>
              <a:t>が必要</a:t>
            </a:r>
            <a:endParaRPr kumimoji="1" lang="en-US" altLang="ja-JP" sz="1600" dirty="0">
              <a:latin typeface="BIZ UDPゴシック" panose="020B0400000000000000" pitchFamily="50" charset="-128"/>
              <a:ea typeface="BIZ UDPゴシック" panose="020B0400000000000000" pitchFamily="50" charset="-128"/>
            </a:endParaRPr>
          </a:p>
          <a:p>
            <a:pPr>
              <a:lnSpc>
                <a:spcPts val="2500"/>
              </a:lnSpc>
            </a:pPr>
            <a:r>
              <a:rPr kumimoji="1" lang="en-US" altLang="ja-JP" sz="1600" dirty="0" smtClean="0">
                <a:latin typeface="BIZ UDPゴシック" panose="020B0400000000000000" pitchFamily="50" charset="-128"/>
                <a:ea typeface="BIZ UDPゴシック" panose="020B0400000000000000" pitchFamily="50" charset="-128"/>
              </a:rPr>
              <a:t/>
            </a:r>
            <a:br>
              <a:rPr kumimoji="1" lang="en-US" altLang="ja-JP" sz="1600" dirty="0" smtClean="0">
                <a:latin typeface="BIZ UDPゴシック" panose="020B0400000000000000" pitchFamily="50" charset="-128"/>
                <a:ea typeface="BIZ UDPゴシック" panose="020B0400000000000000" pitchFamily="50" charset="-128"/>
              </a:rPr>
            </a:br>
            <a:r>
              <a:rPr kumimoji="1" lang="ja-JP" altLang="en-US" sz="1600" b="1" dirty="0" smtClean="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16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その他</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spcAft>
                <a:spcPts val="600"/>
              </a:spcAft>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smtClean="0">
                <a:solidFill>
                  <a:schemeClr val="accent4"/>
                </a:solidFill>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推計</a:t>
            </a:r>
            <a:r>
              <a:rPr kumimoji="1" lang="ja-JP" altLang="en-US" sz="1600" dirty="0">
                <a:latin typeface="BIZ UDPゴシック" panose="020B0400000000000000" pitchFamily="50" charset="-128"/>
                <a:ea typeface="BIZ UDPゴシック" panose="020B0400000000000000" pitchFamily="50" charset="-128"/>
              </a:rPr>
              <a:t>のベースとなる</a:t>
            </a:r>
            <a:r>
              <a:rPr kumimoji="1" lang="en-US" altLang="ja-JP" sz="1600" dirty="0">
                <a:latin typeface="BIZ UDPゴシック" panose="020B0400000000000000" pitchFamily="50" charset="-128"/>
                <a:ea typeface="BIZ UDPゴシック" panose="020B0400000000000000" pitchFamily="50" charset="-128"/>
              </a:rPr>
              <a:t>R2</a:t>
            </a:r>
            <a:r>
              <a:rPr kumimoji="1" lang="ja-JP" altLang="en-US" sz="1600" dirty="0">
                <a:latin typeface="BIZ UDPゴシック" panose="020B0400000000000000" pitchFamily="50" charset="-128"/>
                <a:ea typeface="BIZ UDPゴシック" panose="020B0400000000000000" pitchFamily="50" charset="-128"/>
              </a:rPr>
              <a:t>年度決算について、新型コロナウイルス感染症の影響等を受け、</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国庫支出金・地方交付税の増加などにより、実質単年度収支が大きく改善したことから、</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前年度推計から改善。これにより、昨年度の推計に比べ、財政調整基金の枯渇時期が後倒しとなった</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が、国の依存財源によるところが大きいことから、Ｒ</a:t>
            </a:r>
            <a:r>
              <a:rPr kumimoji="1" lang="ja-JP" altLang="en-US" sz="1600" dirty="0">
                <a:latin typeface="BIZ UDPゴシック" panose="020B0400000000000000" pitchFamily="50" charset="-128"/>
                <a:ea typeface="BIZ UDPゴシック" panose="020B0400000000000000" pitchFamily="50" charset="-128"/>
              </a:rPr>
              <a:t>３年度以降の決算について留意が必要。</a:t>
            </a:r>
            <a:r>
              <a:rPr kumimoji="1" lang="en-US" altLang="ja-JP" sz="1600" dirty="0" smtClean="0">
                <a:latin typeface="BIZ UDPゴシック" panose="020B0400000000000000" pitchFamily="50" charset="-128"/>
                <a:ea typeface="BIZ UDPゴシック" panose="020B0400000000000000" pitchFamily="50" charset="-128"/>
              </a:rPr>
              <a:t>     </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5CA21555-70B0-4400-BC5B-57799A123990}"/>
              </a:ext>
            </a:extLst>
          </p:cNvPr>
          <p:cNvSpPr/>
          <p:nvPr/>
        </p:nvSpPr>
        <p:spPr>
          <a:xfrm>
            <a:off x="209479" y="786245"/>
            <a:ext cx="9487041" cy="5715251"/>
          </a:xfrm>
          <a:prstGeom prst="rect">
            <a:avLst/>
          </a:prstGeom>
          <a:noFill/>
          <a:ln w="19050" cmpd="thickThi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6CBA8F82-7745-45BA-996E-8BA002DE59B9}"/>
              </a:ext>
            </a:extLst>
          </p:cNvPr>
          <p:cNvSpPr/>
          <p:nvPr/>
        </p:nvSpPr>
        <p:spPr>
          <a:xfrm>
            <a:off x="415834" y="1323467"/>
            <a:ext cx="9074330" cy="1123642"/>
          </a:xfrm>
          <a:prstGeom prst="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endParaRPr kumimoji="1" lang="ja-JP" altLang="en-US" sz="1600" b="1" u="sng" dirty="0">
              <a:solidFill>
                <a:schemeClr val="accent2"/>
              </a:solidFill>
            </a:endParaRPr>
          </a:p>
        </p:txBody>
      </p:sp>
      <p:sp>
        <p:nvSpPr>
          <p:cNvPr id="3" name="正方形/長方形 2"/>
          <p:cNvSpPr/>
          <p:nvPr/>
        </p:nvSpPr>
        <p:spPr>
          <a:xfrm>
            <a:off x="7559040" y="1524986"/>
            <a:ext cx="1546872" cy="72060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全団体に共通</a:t>
            </a:r>
          </a:p>
        </p:txBody>
      </p:sp>
      <p:sp>
        <p:nvSpPr>
          <p:cNvPr id="10" name="正方形/長方形 9"/>
          <p:cNvSpPr/>
          <p:nvPr/>
        </p:nvSpPr>
        <p:spPr>
          <a:xfrm>
            <a:off x="9602046" y="6501496"/>
            <a:ext cx="299838"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73773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52D2F3E-F649-4A36-92DB-058AAA4FA4F7}"/>
              </a:ext>
            </a:extLst>
          </p:cNvPr>
          <p:cNvSpPr/>
          <p:nvPr/>
        </p:nvSpPr>
        <p:spPr>
          <a:xfrm>
            <a:off x="9429048" y="6485020"/>
            <a:ext cx="476952" cy="372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８</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2"/>
          <a:stretch>
            <a:fillRect/>
          </a:stretch>
        </p:blipFill>
        <p:spPr>
          <a:xfrm>
            <a:off x="355477" y="730631"/>
            <a:ext cx="9195045" cy="5942736"/>
          </a:xfrm>
          <a:prstGeom prst="rect">
            <a:avLst/>
          </a:prstGeom>
        </p:spPr>
      </p:pic>
    </p:spTree>
    <p:extLst>
      <p:ext uri="{BB962C8B-B14F-4D97-AF65-F5344CB8AC3E}">
        <p14:creationId xmlns:p14="http://schemas.microsoft.com/office/powerpoint/2010/main" val="31687565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18455</TotalTime>
  <Words>1883</Words>
  <Application>Microsoft Office PowerPoint</Application>
  <PresentationFormat>A4 210 x 297 mm</PresentationFormat>
  <Paragraphs>175</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游ゴシック</vt:lpstr>
      <vt:lpstr>游ゴシック Light</vt:lpstr>
      <vt:lpstr>Arial</vt:lpstr>
      <vt:lpstr>Calibri</vt:lpstr>
      <vt:lpstr>Calibri Light</vt:lpstr>
      <vt:lpstr>Wingdings</vt:lpstr>
      <vt:lpstr>Office テーマ</vt:lpstr>
      <vt:lpstr>豊能町中長期財政シミュレーション（R３年度推計）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中村　奈緒</cp:lastModifiedBy>
  <cp:revision>644</cp:revision>
  <cp:lastPrinted>2022-02-08T04:54:21Z</cp:lastPrinted>
  <dcterms:created xsi:type="dcterms:W3CDTF">2020-12-07T04:45:01Z</dcterms:created>
  <dcterms:modified xsi:type="dcterms:W3CDTF">2023-05-12T05:16:34Z</dcterms:modified>
</cp:coreProperties>
</file>