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192860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1718258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164562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95955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12464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329063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3227599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164075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122750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3481233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C44C12-61D1-440E-B69F-14990614114C}" type="datetimeFigureOut">
              <a:rPr kumimoji="1" lang="ja-JP" altLang="en-US" smtClean="0"/>
              <a:t>2016/12/16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87084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44C12-61D1-440E-B69F-14990614114C}" type="datetimeFigureOut">
              <a:rPr kumimoji="1" lang="ja-JP" altLang="en-US" smtClean="0"/>
              <a:t>2016/12/16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79DD-311D-40BB-8A7B-E8BCA667EC95}" type="slidenum">
              <a:rPr kumimoji="1" lang="ja-JP" altLang="en-US" smtClean="0"/>
              <a:t>‹#›</a:t>
            </a:fld>
            <a:endParaRPr kumimoji="1" lang="ja-JP" altLang="en-US"/>
          </a:p>
        </p:txBody>
      </p:sp>
    </p:spTree>
    <p:extLst>
      <p:ext uri="{BB962C8B-B14F-4D97-AF65-F5344CB8AC3E}">
        <p14:creationId xmlns:p14="http://schemas.microsoft.com/office/powerpoint/2010/main" val="1318658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23528" y="836712"/>
            <a:ext cx="8352928" cy="3024336"/>
          </a:xfrm>
        </p:spPr>
        <p:txBody>
          <a:bodyPr>
            <a:normAutofit/>
          </a:bodyPr>
          <a:lstStyle/>
          <a:p>
            <a:r>
              <a:rPr kumimoji="1" lang="ja-JP" altLang="en-US" sz="1700" dirty="0" smtClean="0">
                <a:solidFill>
                  <a:schemeClr val="tx1"/>
                </a:solidFill>
              </a:rPr>
              <a:t>○　過去に特定個人情報保護評価を実施した特定個人情報ファイルを取り扱う事務に</a:t>
            </a:r>
            <a:endParaRPr kumimoji="1" lang="en-US" altLang="ja-JP" sz="1700" dirty="0" smtClean="0">
              <a:solidFill>
                <a:schemeClr val="tx1"/>
              </a:solidFill>
            </a:endParaRPr>
          </a:p>
          <a:p>
            <a:pPr algn="l"/>
            <a:r>
              <a:rPr lang="ja-JP" altLang="en-US" sz="1700" dirty="0" smtClean="0">
                <a:solidFill>
                  <a:schemeClr val="tx1"/>
                </a:solidFill>
              </a:rPr>
              <a:t>　 　ついて、特定個人情報保護評価の再実施を行うのは以下の場合</a:t>
            </a:r>
            <a:endParaRPr lang="en-US" altLang="ja-JP" sz="1700" dirty="0" smtClean="0">
              <a:solidFill>
                <a:schemeClr val="tx1"/>
              </a:solidFill>
            </a:endParaRPr>
          </a:p>
          <a:p>
            <a:pPr algn="l"/>
            <a:r>
              <a:rPr kumimoji="1" lang="ja-JP" altLang="en-US" sz="1700" dirty="0" smtClean="0">
                <a:solidFill>
                  <a:schemeClr val="tx1"/>
                </a:solidFill>
              </a:rPr>
              <a:t>　</a:t>
            </a:r>
            <a:r>
              <a:rPr kumimoji="1" lang="ja-JP" altLang="en-US" sz="1600" dirty="0" smtClean="0">
                <a:solidFill>
                  <a:schemeClr val="tx1"/>
                </a:solidFill>
              </a:rPr>
              <a:t>（１）特定個人情報ファイルに</a:t>
            </a:r>
            <a:r>
              <a:rPr kumimoji="1" lang="ja-JP" altLang="en-US" sz="1600" u="sng" dirty="0" smtClean="0">
                <a:solidFill>
                  <a:schemeClr val="tx1"/>
                </a:solidFill>
              </a:rPr>
              <a:t>重要な変更を加えようとする場合</a:t>
            </a:r>
            <a:r>
              <a:rPr kumimoji="1" lang="ja-JP" altLang="en-US" sz="1600" dirty="0" smtClean="0">
                <a:solidFill>
                  <a:schemeClr val="tx1"/>
                </a:solidFill>
              </a:rPr>
              <a:t>、当該変更を加える前に再実施</a:t>
            </a:r>
            <a:endParaRPr kumimoji="1"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しなければならない。</a:t>
            </a:r>
            <a:endParaRPr lang="en-US" altLang="ja-JP" sz="1600" dirty="0" smtClean="0">
              <a:solidFill>
                <a:schemeClr val="tx1"/>
              </a:solidFill>
            </a:endParaRPr>
          </a:p>
          <a:p>
            <a:pPr algn="l"/>
            <a:r>
              <a:rPr kumimoji="1" lang="ja-JP" altLang="en-US" sz="1600" dirty="0" smtClean="0">
                <a:solidFill>
                  <a:schemeClr val="tx1"/>
                </a:solidFill>
              </a:rPr>
              <a:t>　（２）</a:t>
            </a:r>
            <a:r>
              <a:rPr kumimoji="1" lang="ja-JP" altLang="en-US" sz="1600" u="sng" dirty="0" smtClean="0">
                <a:solidFill>
                  <a:schemeClr val="tx1"/>
                </a:solidFill>
              </a:rPr>
              <a:t>しきい値判断の結果が変わり</a:t>
            </a:r>
            <a:r>
              <a:rPr kumimoji="1" lang="ja-JP" altLang="en-US" sz="1600" dirty="0" smtClean="0">
                <a:solidFill>
                  <a:schemeClr val="tx1"/>
                </a:solidFill>
              </a:rPr>
              <a:t>、新たに重点項目評価又は全項目評価を実施するものと判</a:t>
            </a:r>
            <a:endParaRPr kumimoji="1"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r>
              <a:rPr lang="ja-JP" altLang="en-US" sz="1600" dirty="0" err="1" smtClean="0">
                <a:solidFill>
                  <a:schemeClr val="tx1"/>
                </a:solidFill>
              </a:rPr>
              <a:t>断された</a:t>
            </a:r>
            <a:r>
              <a:rPr lang="ja-JP" altLang="en-US" sz="1600" dirty="0" smtClean="0">
                <a:solidFill>
                  <a:schemeClr val="tx1"/>
                </a:solidFill>
              </a:rPr>
              <a:t>場合は、速やかに再実施しなければならない。</a:t>
            </a:r>
            <a:endParaRPr lang="en-US" altLang="ja-JP" sz="1600" dirty="0" smtClean="0">
              <a:solidFill>
                <a:schemeClr val="tx1"/>
              </a:solidFill>
            </a:endParaRPr>
          </a:p>
          <a:p>
            <a:pPr algn="l"/>
            <a:r>
              <a:rPr kumimoji="1" lang="ja-JP" altLang="en-US" sz="1600" dirty="0">
                <a:solidFill>
                  <a:schemeClr val="tx1"/>
                </a:solidFill>
              </a:rPr>
              <a:t>　</a:t>
            </a:r>
            <a:r>
              <a:rPr kumimoji="1" lang="ja-JP" altLang="en-US" sz="1600" dirty="0" smtClean="0">
                <a:solidFill>
                  <a:schemeClr val="tx1"/>
                </a:solidFill>
              </a:rPr>
              <a:t>（３）直近の特定個人情報保護評価書を公表してから</a:t>
            </a:r>
            <a:r>
              <a:rPr kumimoji="1" lang="ja-JP" altLang="en-US" sz="1600" u="sng" dirty="0" smtClean="0">
                <a:solidFill>
                  <a:schemeClr val="tx1"/>
                </a:solidFill>
              </a:rPr>
              <a:t>５年を経過する前に</a:t>
            </a:r>
            <a:r>
              <a:rPr kumimoji="1" lang="ja-JP" altLang="en-US" sz="1600" dirty="0" smtClean="0">
                <a:solidFill>
                  <a:schemeClr val="tx1"/>
                </a:solidFill>
              </a:rPr>
              <a:t>、特定個人情報保護　　　　　　</a:t>
            </a:r>
            <a:endParaRPr kumimoji="1"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評価を</a:t>
            </a:r>
            <a:r>
              <a:rPr lang="ja-JP" altLang="en-US" sz="1600" u="sng" dirty="0" smtClean="0">
                <a:solidFill>
                  <a:schemeClr val="tx1"/>
                </a:solidFill>
              </a:rPr>
              <a:t>再実施するように努める。</a:t>
            </a:r>
            <a:endParaRPr kumimoji="1" lang="en-US" altLang="ja-JP" sz="1600" u="sng" dirty="0" smtClean="0">
              <a:solidFill>
                <a:schemeClr val="tx1"/>
              </a:solidFill>
            </a:endParaRPr>
          </a:p>
          <a:p>
            <a:pPr algn="l"/>
            <a:endParaRPr kumimoji="1"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endParaRPr kumimoji="1" lang="ja-JP" altLang="en-US" sz="1600" dirty="0">
              <a:solidFill>
                <a:schemeClr val="tx1"/>
              </a:solidFill>
            </a:endParaRPr>
          </a:p>
        </p:txBody>
      </p:sp>
      <p:sp>
        <p:nvSpPr>
          <p:cNvPr id="4" name="角丸四角形 3"/>
          <p:cNvSpPr/>
          <p:nvPr/>
        </p:nvSpPr>
        <p:spPr>
          <a:xfrm>
            <a:off x="467544" y="260648"/>
            <a:ext cx="8208912" cy="43204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bg1"/>
                </a:solidFill>
              </a:rPr>
              <a:t>２．新規保有時以外</a:t>
            </a:r>
            <a:endParaRPr kumimoji="1" lang="ja-JP" altLang="en-US" b="1"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841239381"/>
              </p:ext>
            </p:extLst>
          </p:nvPr>
        </p:nvGraphicFramePr>
        <p:xfrm>
          <a:off x="583749" y="3332980"/>
          <a:ext cx="8092707" cy="3264372"/>
        </p:xfrm>
        <a:graphic>
          <a:graphicData uri="http://schemas.openxmlformats.org/drawingml/2006/table">
            <a:tbl>
              <a:tblPr firstRow="1" bandRow="1">
                <a:tableStyleId>{5940675A-B579-460E-94D1-54222C63F5DA}</a:tableStyleId>
              </a:tblPr>
              <a:tblGrid>
                <a:gridCol w="733172"/>
                <a:gridCol w="1686296"/>
                <a:gridCol w="2477075"/>
                <a:gridCol w="116840"/>
                <a:gridCol w="3079324"/>
              </a:tblGrid>
              <a:tr h="452622">
                <a:tc>
                  <a:txBody>
                    <a:bodyPr/>
                    <a:lstStyle/>
                    <a:p>
                      <a:endParaRPr kumimoji="1" lang="ja-JP" altLang="en-US" dirty="0"/>
                    </a:p>
                  </a:txBody>
                  <a:tcPr>
                    <a:solidFill>
                      <a:schemeClr val="tx1"/>
                    </a:solidFill>
                  </a:tcPr>
                </a:tc>
                <a:tc>
                  <a:txBody>
                    <a:bodyPr/>
                    <a:lstStyle/>
                    <a:p>
                      <a:endParaRPr kumimoji="1" lang="ja-JP" altLang="en-US" dirty="0"/>
                    </a:p>
                  </a:txBody>
                  <a:tcPr>
                    <a:solidFill>
                      <a:schemeClr val="tx1"/>
                    </a:solidFill>
                  </a:tcPr>
                </a:tc>
                <a:tc>
                  <a:txBody>
                    <a:bodyPr/>
                    <a:lstStyle/>
                    <a:p>
                      <a:pPr algn="ctr"/>
                      <a:r>
                        <a:rPr kumimoji="1" lang="ja-JP" altLang="en-US" sz="1200" dirty="0" smtClean="0">
                          <a:solidFill>
                            <a:schemeClr val="bg1"/>
                          </a:solidFill>
                        </a:rPr>
                        <a:t>基礎項目評価</a:t>
                      </a:r>
                      <a:endParaRPr kumimoji="1" lang="ja-JP" altLang="en-US" sz="1200" dirty="0">
                        <a:solidFill>
                          <a:schemeClr val="bg1"/>
                        </a:solidFill>
                      </a:endParaRPr>
                    </a:p>
                  </a:txBody>
                  <a:tcPr anchor="ctr">
                    <a:solidFill>
                      <a:schemeClr val="tx1"/>
                    </a:solidFill>
                  </a:tcPr>
                </a:tc>
                <a:tc gridSpan="2">
                  <a:txBody>
                    <a:bodyPr/>
                    <a:lstStyle/>
                    <a:p>
                      <a:pPr algn="ctr"/>
                      <a:r>
                        <a:rPr kumimoji="1" lang="ja-JP" altLang="en-US" sz="1200" dirty="0" smtClean="0">
                          <a:solidFill>
                            <a:schemeClr val="bg1"/>
                          </a:solidFill>
                        </a:rPr>
                        <a:t>重点項目評価／全項目評価</a:t>
                      </a:r>
                      <a:endParaRPr kumimoji="1" lang="ja-JP" altLang="en-US" sz="1200" dirty="0">
                        <a:solidFill>
                          <a:schemeClr val="bg1"/>
                        </a:solidFill>
                      </a:endParaRPr>
                    </a:p>
                  </a:txBody>
                  <a:tcPr anchor="ctr">
                    <a:solidFill>
                      <a:schemeClr val="tx1"/>
                    </a:solidFill>
                  </a:tcPr>
                </a:tc>
                <a:tc hMerge="1">
                  <a:txBody>
                    <a:bodyPr/>
                    <a:lstStyle/>
                    <a:p>
                      <a:endParaRPr kumimoji="1" lang="ja-JP" altLang="en-US" dirty="0"/>
                    </a:p>
                  </a:txBody>
                  <a:tcPr/>
                </a:tc>
              </a:tr>
              <a:tr h="452622">
                <a:tc rowSpan="3">
                  <a:txBody>
                    <a:bodyPr/>
                    <a:lstStyle/>
                    <a:p>
                      <a:pPr algn="ctr"/>
                      <a:r>
                        <a:rPr kumimoji="1" lang="ja-JP" altLang="en-US" sz="1200" u="sng" dirty="0" smtClean="0"/>
                        <a:t>評価の</a:t>
                      </a:r>
                      <a:endParaRPr kumimoji="1" lang="en-US" altLang="ja-JP" sz="1200" u="sng" dirty="0" smtClean="0"/>
                    </a:p>
                    <a:p>
                      <a:pPr algn="ctr"/>
                      <a:r>
                        <a:rPr kumimoji="1" lang="ja-JP" altLang="en-US" sz="1200" u="sng" dirty="0" smtClean="0"/>
                        <a:t>再実施</a:t>
                      </a:r>
                      <a:endParaRPr kumimoji="1" lang="ja-JP" altLang="en-US" sz="1200" u="sng" dirty="0"/>
                    </a:p>
                  </a:txBody>
                  <a:tcPr anchor="ctr"/>
                </a:tc>
                <a:tc>
                  <a:txBody>
                    <a:bodyPr/>
                    <a:lstStyle/>
                    <a:p>
                      <a:r>
                        <a:rPr kumimoji="1" lang="ja-JP" altLang="en-US" sz="1000" dirty="0" smtClean="0"/>
                        <a:t>重要な変更</a:t>
                      </a:r>
                      <a:endParaRPr kumimoji="1" lang="en-US" altLang="ja-JP" sz="1000" dirty="0" smtClean="0"/>
                    </a:p>
                    <a:p>
                      <a:r>
                        <a:rPr kumimoji="1" lang="ja-JP" altLang="en-US" sz="1000" dirty="0" smtClean="0"/>
                        <a:t>（個人番号の利用、特定</a:t>
                      </a:r>
                      <a:endParaRPr kumimoji="1" lang="en-US" altLang="ja-JP" sz="1000" dirty="0" smtClean="0"/>
                    </a:p>
                    <a:p>
                      <a:r>
                        <a:rPr kumimoji="1" lang="ja-JP" altLang="en-US" sz="1000" dirty="0" smtClean="0"/>
                        <a:t>個人情報の使用目的等）</a:t>
                      </a:r>
                      <a:endParaRPr kumimoji="1" lang="ja-JP" altLang="en-US" sz="1000" dirty="0"/>
                    </a:p>
                  </a:txBody>
                  <a:tcPr/>
                </a:tc>
                <a:tc>
                  <a:txBody>
                    <a:bodyPr/>
                    <a:lstStyle/>
                    <a:p>
                      <a:pPr algn="ctr"/>
                      <a:r>
                        <a:rPr kumimoji="1" lang="ja-JP" altLang="en-US" dirty="0" smtClean="0"/>
                        <a:t>－</a:t>
                      </a:r>
                      <a:endParaRPr kumimoji="1" lang="ja-JP" altLang="en-US" dirty="0"/>
                    </a:p>
                  </a:txBody>
                  <a:tcPr anchor="ctr"/>
                </a:tc>
                <a:tc gridSpan="2">
                  <a:txBody>
                    <a:bodyPr/>
                    <a:lstStyle/>
                    <a:p>
                      <a:r>
                        <a:rPr kumimoji="1" lang="ja-JP" altLang="en-US" sz="1000" dirty="0" smtClean="0"/>
                        <a:t>重要な変更を加える前に再実施が必要</a:t>
                      </a:r>
                      <a:endParaRPr kumimoji="1" lang="ja-JP" altLang="en-US" sz="1000" dirty="0"/>
                    </a:p>
                  </a:txBody>
                  <a:tcPr anchor="ctr"/>
                </a:tc>
                <a:tc hMerge="1">
                  <a:txBody>
                    <a:bodyPr/>
                    <a:lstStyle/>
                    <a:p>
                      <a:endParaRPr kumimoji="1" lang="ja-JP" altLang="en-US" sz="1000" dirty="0"/>
                    </a:p>
                  </a:txBody>
                  <a:tcPr anchor="ctr"/>
                </a:tc>
              </a:tr>
              <a:tr h="452622">
                <a:tc vMerge="1">
                  <a:txBody>
                    <a:bodyPr/>
                    <a:lstStyle/>
                    <a:p>
                      <a:endParaRPr kumimoji="1" lang="ja-JP" altLang="en-US" dirty="0"/>
                    </a:p>
                  </a:txBody>
                  <a:tcPr/>
                </a:tc>
                <a:tc>
                  <a:txBody>
                    <a:bodyPr/>
                    <a:lstStyle/>
                    <a:p>
                      <a:r>
                        <a:rPr kumimoji="1" lang="ja-JP" altLang="en-US" sz="1000" dirty="0" smtClean="0"/>
                        <a:t>しきい値判断の変更</a:t>
                      </a:r>
                      <a:endParaRPr kumimoji="1" lang="ja-JP" altLang="en-US" sz="1000" dirty="0"/>
                    </a:p>
                  </a:txBody>
                  <a:tcPr anchor="ctr"/>
                </a:tc>
                <a:tc>
                  <a:txBody>
                    <a:bodyPr/>
                    <a:lstStyle/>
                    <a:p>
                      <a:pPr algn="ctr"/>
                      <a:r>
                        <a:rPr kumimoji="1" lang="ja-JP" altLang="en-US" dirty="0" smtClean="0"/>
                        <a:t>－</a:t>
                      </a:r>
                      <a:endParaRPr kumimoji="1" lang="ja-JP" altLang="en-US" dirty="0"/>
                    </a:p>
                  </a:txBody>
                  <a:tcPr anchor="ctr"/>
                </a:tc>
                <a:tc gridSpan="2">
                  <a:txBody>
                    <a:bodyPr/>
                    <a:lstStyle/>
                    <a:p>
                      <a:r>
                        <a:rPr kumimoji="1" lang="ja-JP" altLang="en-US" sz="1000" dirty="0" smtClean="0"/>
                        <a:t>新たに重点項目評価又は全項目評価を実施するものと</a:t>
                      </a:r>
                      <a:endParaRPr kumimoji="1" lang="en-US" altLang="ja-JP" sz="1000" dirty="0" smtClean="0"/>
                    </a:p>
                    <a:p>
                      <a:r>
                        <a:rPr kumimoji="1" lang="ja-JP" altLang="en-US" sz="1000" dirty="0" smtClean="0"/>
                        <a:t>判断された場合、速やかに再実施が必要</a:t>
                      </a:r>
                      <a:endParaRPr kumimoji="1" lang="ja-JP" altLang="en-US" sz="1000" dirty="0"/>
                    </a:p>
                  </a:txBody>
                  <a:tcPr/>
                </a:tc>
                <a:tc hMerge="1">
                  <a:txBody>
                    <a:bodyPr/>
                    <a:lstStyle/>
                    <a:p>
                      <a:endParaRPr kumimoji="1" lang="ja-JP" altLang="en-US" sz="1000"/>
                    </a:p>
                  </a:txBody>
                  <a:tcPr/>
                </a:tc>
              </a:tr>
              <a:tr h="452622">
                <a:tc vMerge="1">
                  <a:txBody>
                    <a:bodyPr/>
                    <a:lstStyle/>
                    <a:p>
                      <a:endParaRPr kumimoji="1" lang="ja-JP" altLang="en-US" dirty="0"/>
                    </a:p>
                  </a:txBody>
                  <a:tcPr/>
                </a:tc>
                <a:tc>
                  <a:txBody>
                    <a:bodyPr/>
                    <a:lstStyle/>
                    <a:p>
                      <a:r>
                        <a:rPr kumimoji="1" lang="ja-JP" altLang="en-US" sz="1000" dirty="0" smtClean="0"/>
                        <a:t>一定期間（５年）経過前</a:t>
                      </a:r>
                      <a:endParaRPr kumimoji="1" lang="ja-JP" altLang="en-US" sz="1000" dirty="0"/>
                    </a:p>
                  </a:txBody>
                  <a:tcPr anchor="ctr"/>
                </a:tc>
                <a:tc gridSpan="3">
                  <a:txBody>
                    <a:bodyPr/>
                    <a:lstStyle/>
                    <a:p>
                      <a:pPr algn="ctr"/>
                      <a:r>
                        <a:rPr kumimoji="1" lang="ja-JP" altLang="en-US" sz="1000" dirty="0" smtClean="0"/>
                        <a:t>評価を再実施するよう努める</a:t>
                      </a:r>
                      <a:endParaRPr kumimoji="1" lang="ja-JP" altLang="en-US" sz="1000" dirty="0"/>
                    </a:p>
                  </a:txBody>
                  <a:tcPr anchor="ctr"/>
                </a:tc>
                <a:tc hMerge="1">
                  <a:txBody>
                    <a:bodyPr/>
                    <a:lstStyle/>
                    <a:p>
                      <a:endParaRPr kumimoji="1" lang="ja-JP" altLang="en-US"/>
                    </a:p>
                  </a:txBody>
                  <a:tcPr/>
                </a:tc>
                <a:tc hMerge="1">
                  <a:txBody>
                    <a:bodyPr/>
                    <a:lstStyle/>
                    <a:p>
                      <a:endParaRPr kumimoji="1" lang="ja-JP" altLang="en-US" dirty="0"/>
                    </a:p>
                  </a:txBody>
                  <a:tcPr/>
                </a:tc>
              </a:tr>
              <a:tr h="452622">
                <a:tc rowSpan="3">
                  <a:txBody>
                    <a:bodyPr/>
                    <a:lstStyle/>
                    <a:p>
                      <a:pPr algn="ctr"/>
                      <a:r>
                        <a:rPr kumimoji="1" lang="ja-JP" altLang="en-US" sz="1200" u="sng" dirty="0" smtClean="0"/>
                        <a:t>修正</a:t>
                      </a:r>
                      <a:endParaRPr kumimoji="1" lang="ja-JP" altLang="en-US" sz="1200" u="sng" dirty="0"/>
                    </a:p>
                  </a:txBody>
                  <a:tcPr anchor="ctr"/>
                </a:tc>
                <a:tc>
                  <a:txBody>
                    <a:bodyPr/>
                    <a:lstStyle/>
                    <a:p>
                      <a:r>
                        <a:rPr kumimoji="1" lang="ja-JP" altLang="en-US" sz="1000" u="sng" dirty="0" smtClean="0"/>
                        <a:t>重要な変更に当らない</a:t>
                      </a:r>
                      <a:endParaRPr kumimoji="1" lang="en-US" altLang="ja-JP" sz="1000" u="sng" dirty="0" smtClean="0"/>
                    </a:p>
                    <a:p>
                      <a:r>
                        <a:rPr kumimoji="1" lang="ja-JP" altLang="en-US" sz="1000" u="sng" dirty="0" smtClean="0"/>
                        <a:t>変更</a:t>
                      </a:r>
                      <a:endParaRPr kumimoji="1" lang="ja-JP" altLang="en-US" sz="1000" u="sng" dirty="0"/>
                    </a:p>
                  </a:txBody>
                  <a:tcPr/>
                </a:tc>
                <a:tc gridSpan="3">
                  <a:txBody>
                    <a:bodyPr/>
                    <a:lstStyle/>
                    <a:p>
                      <a:pPr algn="ctr"/>
                      <a:r>
                        <a:rPr kumimoji="1" lang="ja-JP" altLang="en-US" sz="1000" u="sng" dirty="0" smtClean="0"/>
                        <a:t>速やかに修正し委員会へ提出した上で公表が必要</a:t>
                      </a:r>
                      <a:endParaRPr kumimoji="1" lang="ja-JP" altLang="en-US" sz="1000" u="sng" dirty="0"/>
                    </a:p>
                  </a:txBody>
                  <a:tcPr anchor="ctr"/>
                </a:tc>
                <a:tc hMerge="1">
                  <a:txBody>
                    <a:bodyPr/>
                    <a:lstStyle/>
                    <a:p>
                      <a:endParaRPr kumimoji="1" lang="ja-JP" altLang="en-US"/>
                    </a:p>
                  </a:txBody>
                  <a:tcPr/>
                </a:tc>
                <a:tc hMerge="1">
                  <a:txBody>
                    <a:bodyPr/>
                    <a:lstStyle/>
                    <a:p>
                      <a:endParaRPr kumimoji="1" lang="ja-JP" altLang="en-US" dirty="0"/>
                    </a:p>
                  </a:txBody>
                  <a:tcPr/>
                </a:tc>
              </a:tr>
              <a:tr h="452622">
                <a:tc vMerge="1">
                  <a:txBody>
                    <a:bodyPr/>
                    <a:lstStyle/>
                    <a:p>
                      <a:endParaRPr kumimoji="1" lang="ja-JP" altLang="en-US" dirty="0"/>
                    </a:p>
                  </a:txBody>
                  <a:tcPr/>
                </a:tc>
                <a:tc>
                  <a:txBody>
                    <a:bodyPr/>
                    <a:lstStyle/>
                    <a:p>
                      <a:r>
                        <a:rPr kumimoji="1" lang="ja-JP" altLang="en-US" sz="1000" dirty="0" smtClean="0"/>
                        <a:t>評価書の見直し</a:t>
                      </a:r>
                      <a:endParaRPr kumimoji="1" lang="ja-JP" altLang="en-US" sz="1000" dirty="0"/>
                    </a:p>
                  </a:txBody>
                  <a:tcPr anchor="ctr"/>
                </a:tc>
                <a:tc gridSpan="3">
                  <a:txBody>
                    <a:bodyPr/>
                    <a:lstStyle/>
                    <a:p>
                      <a:pPr algn="ctr"/>
                      <a:r>
                        <a:rPr kumimoji="1" lang="ja-JP" altLang="en-US" sz="1000" dirty="0" smtClean="0"/>
                        <a:t>少なくとも１年に１度、記載事項を実態に照らして見直し、変更が必要か否かを検討するように努める。</a:t>
                      </a:r>
                      <a:endParaRPr kumimoji="1" lang="ja-JP" altLang="en-US" sz="1000" dirty="0"/>
                    </a:p>
                  </a:txBody>
                  <a:tcPr anchor="ctr"/>
                </a:tc>
                <a:tc hMerge="1">
                  <a:txBody>
                    <a:bodyPr/>
                    <a:lstStyle/>
                    <a:p>
                      <a:endParaRPr kumimoji="1" lang="ja-JP" altLang="en-US"/>
                    </a:p>
                  </a:txBody>
                  <a:tcPr/>
                </a:tc>
                <a:tc hMerge="1">
                  <a:txBody>
                    <a:bodyPr/>
                    <a:lstStyle/>
                    <a:p>
                      <a:endParaRPr kumimoji="1" lang="ja-JP" altLang="en-US" dirty="0"/>
                    </a:p>
                  </a:txBody>
                  <a:tcPr/>
                </a:tc>
              </a:tr>
              <a:tr h="452622">
                <a:tc vMerge="1">
                  <a:txBody>
                    <a:bodyPr/>
                    <a:lstStyle/>
                    <a:p>
                      <a:endParaRPr kumimoji="1" lang="ja-JP" altLang="en-US" dirty="0"/>
                    </a:p>
                  </a:txBody>
                  <a:tcPr/>
                </a:tc>
                <a:tc>
                  <a:txBody>
                    <a:bodyPr/>
                    <a:lstStyle/>
                    <a:p>
                      <a:r>
                        <a:rPr kumimoji="1" lang="ja-JP" altLang="en-US" sz="1000" dirty="0" smtClean="0"/>
                        <a:t>＜行政機関のみ＞</a:t>
                      </a:r>
                      <a:endParaRPr kumimoji="1" lang="en-US" altLang="ja-JP" sz="1000" dirty="0" smtClean="0"/>
                    </a:p>
                    <a:p>
                      <a:r>
                        <a:rPr kumimoji="1" lang="ja-JP" altLang="en-US" sz="1000" dirty="0" smtClean="0"/>
                        <a:t>事前通知事項の変更</a:t>
                      </a:r>
                      <a:endParaRPr kumimoji="1" lang="ja-JP" altLang="en-US" sz="1000" dirty="0"/>
                    </a:p>
                  </a:txBody>
                  <a:tcPr/>
                </a:tc>
                <a:tc gridSpan="2">
                  <a:txBody>
                    <a:bodyPr/>
                    <a:lstStyle/>
                    <a:p>
                      <a:r>
                        <a:rPr kumimoji="1" lang="ja-JP" altLang="en-US" sz="1000" dirty="0" smtClean="0"/>
                        <a:t>必要なし</a:t>
                      </a:r>
                      <a:endParaRPr kumimoji="1" lang="ja-JP" altLang="en-US" sz="1000" dirty="0"/>
                    </a:p>
                  </a:txBody>
                  <a:tcPr anchor="ctr"/>
                </a:tc>
                <a:tc hMerge="1">
                  <a:txBody>
                    <a:bodyPr/>
                    <a:lstStyle/>
                    <a:p>
                      <a:endParaRPr kumimoji="1" lang="ja-JP" altLang="en-US"/>
                    </a:p>
                  </a:txBody>
                  <a:tcPr/>
                </a:tc>
                <a:tc>
                  <a:txBody>
                    <a:bodyPr/>
                    <a:lstStyle/>
                    <a:p>
                      <a:r>
                        <a:rPr kumimoji="1" lang="ja-JP" altLang="en-US" sz="1000" dirty="0" smtClean="0"/>
                        <a:t>変更前に修正</a:t>
                      </a:r>
                      <a:endParaRPr kumimoji="1" lang="ja-JP" altLang="en-US" sz="1000" dirty="0"/>
                    </a:p>
                  </a:txBody>
                  <a:tcPr anchor="ctr"/>
                </a:tc>
              </a:tr>
            </a:tbl>
          </a:graphicData>
        </a:graphic>
      </p:graphicFrame>
      <p:sp>
        <p:nvSpPr>
          <p:cNvPr id="2" name="テキスト ボックス 1"/>
          <p:cNvSpPr txBox="1"/>
          <p:nvPr/>
        </p:nvSpPr>
        <p:spPr>
          <a:xfrm>
            <a:off x="8590002" y="260648"/>
            <a:ext cx="553998" cy="4536504"/>
          </a:xfrm>
          <a:prstGeom prst="rect">
            <a:avLst/>
          </a:prstGeom>
          <a:noFill/>
        </p:spPr>
        <p:txBody>
          <a:bodyPr vert="vert" wrap="square" rtlCol="0">
            <a:spAutoFit/>
          </a:bodyPr>
          <a:lstStyle/>
          <a:p>
            <a:r>
              <a:rPr kumimoji="1" lang="ja-JP" altLang="en-US" sz="1200" dirty="0" smtClean="0"/>
              <a:t>重要な変更に該当しない場合の手続について</a:t>
            </a:r>
            <a:endParaRPr kumimoji="1" lang="en-US" altLang="ja-JP" sz="1200" dirty="0" smtClean="0"/>
          </a:p>
          <a:p>
            <a:r>
              <a:rPr lang="ja-JP" altLang="en-US" sz="1200" dirty="0" smtClean="0"/>
              <a:t>　　　　（個人情報保護委員会「特定個人情報保護評価について」抜粋</a:t>
            </a:r>
            <a:endParaRPr kumimoji="1" lang="ja-JP" altLang="en-US" sz="1200" dirty="0"/>
          </a:p>
        </p:txBody>
      </p:sp>
      <p:sp>
        <p:nvSpPr>
          <p:cNvPr id="5" name="テキスト ボックス 4"/>
          <p:cNvSpPr txBox="1"/>
          <p:nvPr/>
        </p:nvSpPr>
        <p:spPr>
          <a:xfrm>
            <a:off x="8748464" y="5782952"/>
            <a:ext cx="369332" cy="670384"/>
          </a:xfrm>
          <a:prstGeom prst="rect">
            <a:avLst/>
          </a:prstGeom>
          <a:noFill/>
        </p:spPr>
        <p:txBody>
          <a:bodyPr vert="vert" wrap="square" rtlCol="0">
            <a:spAutoFit/>
          </a:bodyPr>
          <a:lstStyle/>
          <a:p>
            <a:r>
              <a:rPr kumimoji="1" lang="ja-JP" altLang="en-US" sz="1200" dirty="0" smtClean="0"/>
              <a:t>資料５</a:t>
            </a:r>
            <a:endParaRPr kumimoji="1" lang="ja-JP" altLang="en-US" sz="1200" dirty="0"/>
          </a:p>
        </p:txBody>
      </p:sp>
    </p:spTree>
    <p:extLst>
      <p:ext uri="{BB962C8B-B14F-4D97-AF65-F5344CB8AC3E}">
        <p14:creationId xmlns:p14="http://schemas.microsoft.com/office/powerpoint/2010/main" val="26722611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166</Words>
  <Application>Microsoft Office PowerPoint</Application>
  <PresentationFormat>画面に合わせる (4:3)</PresentationFormat>
  <Paragraphs>39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7</cp:revision>
  <dcterms:created xsi:type="dcterms:W3CDTF">2016-10-17T08:36:37Z</dcterms:created>
  <dcterms:modified xsi:type="dcterms:W3CDTF">2016-12-16T08:47:24Z</dcterms:modified>
</cp:coreProperties>
</file>