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56" r:id="rId2"/>
    <p:sldId id="257" r:id="rId3"/>
    <p:sldId id="258" r:id="rId4"/>
  </p:sldIdLst>
  <p:sldSz cx="9144000" cy="6858000" type="screen4x3"/>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485" autoAdjust="0"/>
    <p:restoredTop sz="99823" autoAdjust="0"/>
  </p:normalViewPr>
  <p:slideViewPr>
    <p:cSldViewPr>
      <p:cViewPr varScale="1">
        <p:scale>
          <a:sx n="74" d="100"/>
          <a:sy n="74" d="100"/>
        </p:scale>
        <p:origin x="-1308"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6967"/>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6967"/>
          </a:xfrm>
          <a:prstGeom prst="rect">
            <a:avLst/>
          </a:prstGeom>
        </p:spPr>
        <p:txBody>
          <a:bodyPr vert="horz" lIns="91440" tIns="45720" rIns="91440" bIns="45720" rtlCol="0"/>
          <a:lstStyle>
            <a:lvl1pPr algn="r">
              <a:defRPr sz="1200"/>
            </a:lvl1pPr>
          </a:lstStyle>
          <a:p>
            <a:fld id="{0FF67D5E-2241-4083-BE78-3E2A2819ADBB}" type="datetimeFigureOut">
              <a:rPr kumimoji="1" lang="ja-JP" altLang="en-US" smtClean="0"/>
              <a:t>2015/8/5</a:t>
            </a:fld>
            <a:endParaRPr kumimoji="1" lang="ja-JP" altLang="en-US"/>
          </a:p>
        </p:txBody>
      </p:sp>
      <p:sp>
        <p:nvSpPr>
          <p:cNvPr id="4" name="スライド イメージ プレースホルダー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21186"/>
            <a:ext cx="5445760" cy="4472702"/>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9440646"/>
            <a:ext cx="2949787" cy="49696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6"/>
            <a:ext cx="2949787" cy="496967"/>
          </a:xfrm>
          <a:prstGeom prst="rect">
            <a:avLst/>
          </a:prstGeom>
        </p:spPr>
        <p:txBody>
          <a:bodyPr vert="horz" lIns="91440" tIns="45720" rIns="91440" bIns="45720" rtlCol="0" anchor="b"/>
          <a:lstStyle>
            <a:lvl1pPr algn="r">
              <a:defRPr sz="1200"/>
            </a:lvl1pPr>
          </a:lstStyle>
          <a:p>
            <a:fld id="{763757B4-2B27-4668-B5A5-7176E324E877}" type="slidenum">
              <a:rPr kumimoji="1" lang="ja-JP" altLang="en-US" smtClean="0"/>
              <a:t>‹#›</a:t>
            </a:fld>
            <a:endParaRPr kumimoji="1" lang="ja-JP" altLang="en-US"/>
          </a:p>
        </p:txBody>
      </p:sp>
    </p:spTree>
    <p:extLst>
      <p:ext uri="{BB962C8B-B14F-4D97-AF65-F5344CB8AC3E}">
        <p14:creationId xmlns:p14="http://schemas.microsoft.com/office/powerpoint/2010/main" val="3904871969"/>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763757B4-2B27-4668-B5A5-7176E324E877}" type="slidenum">
              <a:rPr kumimoji="1" lang="ja-JP" altLang="en-US" smtClean="0"/>
              <a:t>1</a:t>
            </a:fld>
            <a:endParaRPr kumimoji="1" lang="ja-JP" altLang="en-US"/>
          </a:p>
        </p:txBody>
      </p:sp>
    </p:spTree>
    <p:extLst>
      <p:ext uri="{BB962C8B-B14F-4D97-AF65-F5344CB8AC3E}">
        <p14:creationId xmlns:p14="http://schemas.microsoft.com/office/powerpoint/2010/main" val="4167026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 サブタイトルの書式設定</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 タイトルの書式設定</a:t>
            </a:r>
            <a:endParaRPr kumimoji="1"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p:txBody>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 テキストの書式設定</a:t>
            </a:r>
          </a:p>
        </p:txBody>
      </p:sp>
      <p:sp>
        <p:nvSpPr>
          <p:cNvPr id="4" name="日付プレースホルダ 3"/>
          <p:cNvSpPr>
            <a:spLocks noGrp="1"/>
          </p:cNvSpPr>
          <p:nvPr>
            <p:ph type="dt" sz="half" idx="10"/>
          </p:nvPr>
        </p:nvSpPr>
        <p:spPr/>
        <p:txBody>
          <a:bodyPr/>
          <a:lstStyle/>
          <a:p>
            <a:fld id="{E90ED720-0104-4369-84BC-D37694168613}" type="datetimeFigureOut">
              <a:rPr kumimoji="1" lang="ja-JP" altLang="en-US" smtClean="0"/>
              <a:t>2015/8/5</a:t>
            </a:fld>
            <a:endParaRPr kumimoji="1" lang="ja-JP" altLang="en-US"/>
          </a:p>
        </p:txBody>
      </p:sp>
      <p:sp>
        <p:nvSpPr>
          <p:cNvPr id="5" name="フッター プレースホルダ 4"/>
          <p:cNvSpPr>
            <a:spLocks noGrp="1"/>
          </p:cNvSpPr>
          <p:nvPr>
            <p:ph type="ftr" sz="quarter" idx="11"/>
          </p:nvPr>
        </p:nvSpPr>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2015/8/5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 6"/>
          <p:cNvSpPr>
            <a:spLocks noGrp="1"/>
          </p:cNvSpPr>
          <p:nvPr>
            <p:ph type="dt" sz="half" idx="10"/>
          </p:nvPr>
        </p:nvSpPr>
        <p:spPr/>
        <p:txBody>
          <a:bodyPr/>
          <a:lstStyle/>
          <a:p>
            <a:fld id="{E90ED720-0104-4369-84BC-D37694168613}" type="datetimeFigureOut">
              <a:rPr kumimoji="1" lang="ja-JP" altLang="en-US" smtClean="0"/>
              <a:t>2015/8/5</a:t>
            </a:fld>
            <a:endParaRPr kumimoji="1" lang="ja-JP" altLang="en-US"/>
          </a:p>
        </p:txBody>
      </p:sp>
      <p:sp>
        <p:nvSpPr>
          <p:cNvPr id="8" name="フッター プレースホルダ 7"/>
          <p:cNvSpPr>
            <a:spLocks noGrp="1"/>
          </p:cNvSpPr>
          <p:nvPr>
            <p:ph type="ftr" sz="quarter" idx="11"/>
          </p:nvPr>
        </p:nvSpPr>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 タイトルの書式設定</a:t>
            </a:r>
            <a:endParaRPr kumimoji="1" lang="ja-JP" altLang="en-US"/>
          </a:p>
        </p:txBody>
      </p:sp>
      <p:sp>
        <p:nvSpPr>
          <p:cNvPr id="3" name="日付プレースホルダ 2"/>
          <p:cNvSpPr>
            <a:spLocks noGrp="1"/>
          </p:cNvSpPr>
          <p:nvPr>
            <p:ph type="dt" sz="half" idx="10"/>
          </p:nvPr>
        </p:nvSpPr>
        <p:spPr/>
        <p:txBody>
          <a:bodyPr/>
          <a:lstStyle/>
          <a:p>
            <a:fld id="{E90ED720-0104-4369-84BC-D37694168613}" type="datetimeFigureOut">
              <a:rPr kumimoji="1" lang="ja-JP" altLang="en-US" smtClean="0"/>
              <a:t>2015/8/5</a:t>
            </a:fld>
            <a:endParaRPr kumimoji="1" lang="ja-JP" altLang="en-US"/>
          </a:p>
        </p:txBody>
      </p:sp>
      <p:sp>
        <p:nvSpPr>
          <p:cNvPr id="4" name="フッター プレースホルダ 3"/>
          <p:cNvSpPr>
            <a:spLocks noGrp="1"/>
          </p:cNvSpPr>
          <p:nvPr>
            <p:ph type="ftr" sz="quarter" idx="11"/>
          </p:nvPr>
        </p:nvSpPr>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p:txBody>
          <a:bodyPr/>
          <a:lstStyle/>
          <a:p>
            <a:fld id="{E90ED720-0104-4369-84BC-D37694168613}" type="datetimeFigureOut">
              <a:rPr kumimoji="1" lang="ja-JP" altLang="en-US" smtClean="0"/>
              <a:t>2015/8/5</a:t>
            </a:fld>
            <a:endParaRPr kumimoji="1" lang="ja-JP" altLang="en-US"/>
          </a:p>
        </p:txBody>
      </p:sp>
      <p:sp>
        <p:nvSpPr>
          <p:cNvPr id="3" name="フッター プレースホルダ 2"/>
          <p:cNvSpPr>
            <a:spLocks noGrp="1"/>
          </p:cNvSpPr>
          <p:nvPr>
            <p:ph type="ftr" sz="quarter" idx="11"/>
          </p:nvPr>
        </p:nvSpPr>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2015/8/5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 タイトルの書式設定</a:t>
            </a:r>
            <a:endParaRPr kumimoji="1"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 テキストの書式設定</a:t>
            </a:r>
          </a:p>
        </p:txBody>
      </p:sp>
      <p:sp>
        <p:nvSpPr>
          <p:cNvPr id="5" name="日付プレースホルダ 4"/>
          <p:cNvSpPr>
            <a:spLocks noGrp="1"/>
          </p:cNvSpPr>
          <p:nvPr>
            <p:ph type="dt" sz="half" idx="10"/>
          </p:nvPr>
        </p:nvSpPr>
        <p:spPr/>
        <p:txBody>
          <a:bodyPr/>
          <a:lstStyle/>
          <a:p>
            <a:fld id="{E90ED720-0104-4369-84BC-D37694168613}" type="datetimeFigureOut">
              <a:rPr kumimoji="1" lang="ja-JP" altLang="en-US" smtClean="0"/>
              <a:t>2015/8/5</a:t>
            </a:fld>
            <a:endParaRPr kumimoji="1" lang="ja-JP" altLang="en-US"/>
          </a:p>
        </p:txBody>
      </p:sp>
      <p:sp>
        <p:nvSpPr>
          <p:cNvPr id="6" name="フッター プレースホルダ 5"/>
          <p:cNvSpPr>
            <a:spLocks noGrp="1"/>
          </p:cNvSpPr>
          <p:nvPr>
            <p:ph type="ftr" sz="quarter" idx="11"/>
          </p:nvPr>
        </p:nvSpPr>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t>‹#›</a:t>
            </a:fld>
            <a:endParaRPr kumimoji="1" lang="ja-JP"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 タイトルの書式設定</a:t>
            </a:r>
            <a:endParaRPr kumimoji="1" lang="ja-JP" altLang="en-US"/>
          </a:p>
        </p:txBody>
      </p:sp>
      <p:sp>
        <p:nvSpPr>
          <p:cNvPr id="3" name="テキスト プレースホル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90ED720-0104-4369-84BC-D37694168613}" type="datetimeFigureOut">
              <a:rPr kumimoji="1" lang="ja-JP" altLang="en-US" smtClean="0"/>
              <a:t>2015/8/5</a:t>
            </a:fld>
            <a:endParaRPr kumimoji="1" lang="ja-JP" altLang="en-US"/>
          </a:p>
        </p:txBody>
      </p:sp>
      <p:sp>
        <p:nvSpPr>
          <p:cNvPr id="5" name="フッター プレースホル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D8002D-B5B0-4BAC-B1F6-782DDCCE6D9C}" type="slidenum">
              <a:rPr kumimoji="1" lang="ja-JP" altLang="en-US" smtClean="0"/>
              <a:t>‹#›</a:t>
            </a:fld>
            <a:endParaRPr kumimoji="1"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png"/><Relationship Id="rId5" Type="http://schemas.openxmlformats.org/officeDocument/2006/relationships/image" Target="../media/image3.gif"/><Relationship Id="rId4" Type="http://schemas.openxmlformats.org/officeDocument/2006/relationships/image" Target="../media/image2.wmf"/></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角丸四角形 34"/>
          <p:cNvSpPr/>
          <p:nvPr/>
        </p:nvSpPr>
        <p:spPr>
          <a:xfrm>
            <a:off x="377391" y="1988840"/>
            <a:ext cx="3783053" cy="1443812"/>
          </a:xfrm>
          <a:prstGeom prst="roundRect">
            <a:avLst>
              <a:gd name="adj" fmla="val 0"/>
            </a:avLst>
          </a:prstGeom>
          <a:solidFill>
            <a:schemeClr val="accent5">
              <a:lumMod val="20000"/>
              <a:lumOff val="80000"/>
            </a:schemeClr>
          </a:solidFill>
          <a:ln w="317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mn-ea"/>
            </a:endParaRPr>
          </a:p>
        </p:txBody>
      </p:sp>
      <p:sp>
        <p:nvSpPr>
          <p:cNvPr id="80" name="フリーフォーム 79"/>
          <p:cNvSpPr/>
          <p:nvPr/>
        </p:nvSpPr>
        <p:spPr>
          <a:xfrm>
            <a:off x="5203065" y="1988840"/>
            <a:ext cx="3721994" cy="4579386"/>
          </a:xfrm>
          <a:custGeom>
            <a:avLst/>
            <a:gdLst>
              <a:gd name="connsiteX0" fmla="*/ 0 w 3721994"/>
              <a:gd name="connsiteY0" fmla="*/ 25757 h 4752304"/>
              <a:gd name="connsiteX1" fmla="*/ 0 w 3721994"/>
              <a:gd name="connsiteY1" fmla="*/ 4752304 h 4752304"/>
              <a:gd name="connsiteX2" fmla="*/ 1777284 w 3721994"/>
              <a:gd name="connsiteY2" fmla="*/ 4752304 h 4752304"/>
              <a:gd name="connsiteX3" fmla="*/ 1777284 w 3721994"/>
              <a:gd name="connsiteY3" fmla="*/ 1661374 h 4752304"/>
              <a:gd name="connsiteX4" fmla="*/ 3721994 w 3721994"/>
              <a:gd name="connsiteY4" fmla="*/ 1661374 h 4752304"/>
              <a:gd name="connsiteX5" fmla="*/ 3721994 w 3721994"/>
              <a:gd name="connsiteY5" fmla="*/ 0 h 4752304"/>
              <a:gd name="connsiteX6" fmla="*/ 0 w 3721994"/>
              <a:gd name="connsiteY6" fmla="*/ 25757 h 4752304"/>
              <a:gd name="connsiteX0" fmla="*/ 0 w 3721994"/>
              <a:gd name="connsiteY0" fmla="*/ 25757 h 4752304"/>
              <a:gd name="connsiteX1" fmla="*/ 0 w 3721994"/>
              <a:gd name="connsiteY1" fmla="*/ 4752304 h 4752304"/>
              <a:gd name="connsiteX2" fmla="*/ 1777284 w 3721994"/>
              <a:gd name="connsiteY2" fmla="*/ 4752304 h 4752304"/>
              <a:gd name="connsiteX3" fmla="*/ 1777284 w 3721994"/>
              <a:gd name="connsiteY3" fmla="*/ 1661374 h 4752304"/>
              <a:gd name="connsiteX4" fmla="*/ 3709115 w 3721994"/>
              <a:gd name="connsiteY4" fmla="*/ 2329633 h 4752304"/>
              <a:gd name="connsiteX5" fmla="*/ 3721994 w 3721994"/>
              <a:gd name="connsiteY5" fmla="*/ 0 h 4752304"/>
              <a:gd name="connsiteX6" fmla="*/ 0 w 3721994"/>
              <a:gd name="connsiteY6" fmla="*/ 25757 h 4752304"/>
              <a:gd name="connsiteX0" fmla="*/ 0 w 3721994"/>
              <a:gd name="connsiteY0" fmla="*/ 25757 h 4752304"/>
              <a:gd name="connsiteX1" fmla="*/ 0 w 3721994"/>
              <a:gd name="connsiteY1" fmla="*/ 4752304 h 4752304"/>
              <a:gd name="connsiteX2" fmla="*/ 1777284 w 3721994"/>
              <a:gd name="connsiteY2" fmla="*/ 4752304 h 4752304"/>
              <a:gd name="connsiteX3" fmla="*/ 1764405 w 3721994"/>
              <a:gd name="connsiteY3" fmla="*/ 2289537 h 4752304"/>
              <a:gd name="connsiteX4" fmla="*/ 3709115 w 3721994"/>
              <a:gd name="connsiteY4" fmla="*/ 2329633 h 4752304"/>
              <a:gd name="connsiteX5" fmla="*/ 3721994 w 3721994"/>
              <a:gd name="connsiteY5" fmla="*/ 0 h 4752304"/>
              <a:gd name="connsiteX6" fmla="*/ 0 w 3721994"/>
              <a:gd name="connsiteY6" fmla="*/ 25757 h 4752304"/>
              <a:gd name="connsiteX0" fmla="*/ 0 w 3721994"/>
              <a:gd name="connsiteY0" fmla="*/ 25757 h 4752304"/>
              <a:gd name="connsiteX1" fmla="*/ 0 w 3721994"/>
              <a:gd name="connsiteY1" fmla="*/ 4752304 h 4752304"/>
              <a:gd name="connsiteX2" fmla="*/ 1777284 w 3721994"/>
              <a:gd name="connsiteY2" fmla="*/ 4752304 h 4752304"/>
              <a:gd name="connsiteX3" fmla="*/ 1764405 w 3721994"/>
              <a:gd name="connsiteY3" fmla="*/ 2316268 h 4752304"/>
              <a:gd name="connsiteX4" fmla="*/ 3709115 w 3721994"/>
              <a:gd name="connsiteY4" fmla="*/ 2329633 h 4752304"/>
              <a:gd name="connsiteX5" fmla="*/ 3721994 w 3721994"/>
              <a:gd name="connsiteY5" fmla="*/ 0 h 4752304"/>
              <a:gd name="connsiteX6" fmla="*/ 0 w 3721994"/>
              <a:gd name="connsiteY6" fmla="*/ 25757 h 4752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21994" h="4752304">
                <a:moveTo>
                  <a:pt x="0" y="25757"/>
                </a:moveTo>
                <a:lnTo>
                  <a:pt x="0" y="4752304"/>
                </a:lnTo>
                <a:lnTo>
                  <a:pt x="1777284" y="4752304"/>
                </a:lnTo>
                <a:lnTo>
                  <a:pt x="1764405" y="2316268"/>
                </a:lnTo>
                <a:lnTo>
                  <a:pt x="3709115" y="2329633"/>
                </a:lnTo>
                <a:lnTo>
                  <a:pt x="3721994" y="0"/>
                </a:lnTo>
                <a:lnTo>
                  <a:pt x="0" y="25757"/>
                </a:lnTo>
                <a:close/>
              </a:path>
            </a:pathLst>
          </a:custGeom>
          <a:solidFill>
            <a:schemeClr val="accent1">
              <a:lumMod val="20000"/>
              <a:lumOff val="80000"/>
            </a:schemeClr>
          </a:solidFill>
          <a:ln w="31750">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テキスト ボックス 3"/>
          <p:cNvSpPr txBox="1"/>
          <p:nvPr/>
        </p:nvSpPr>
        <p:spPr>
          <a:xfrm>
            <a:off x="179512" y="116632"/>
            <a:ext cx="8208912" cy="36933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kumimoji="1" lang="ja-JP" altLang="en-US" b="1" dirty="0" smtClean="0">
                <a:effectLst>
                  <a:outerShdw blurRad="38100" dist="38100" dir="2700000" algn="tl">
                    <a:srgbClr val="000000">
                      <a:alpha val="43137"/>
                    </a:srgbClr>
                  </a:outerShdw>
                </a:effectLst>
                <a:latin typeface="+mn-ea"/>
              </a:rPr>
              <a:t>１．住民基本台帳システムにおける業務アクセスログの確認方法について</a:t>
            </a:r>
            <a:endParaRPr kumimoji="1" lang="ja-JP" altLang="en-US" b="1" dirty="0">
              <a:effectLst>
                <a:outerShdw blurRad="38100" dist="38100" dir="2700000" algn="tl">
                  <a:srgbClr val="000000">
                    <a:alpha val="43137"/>
                  </a:srgbClr>
                </a:outerShdw>
              </a:effectLst>
              <a:latin typeface="+mn-ea"/>
            </a:endParaRPr>
          </a:p>
        </p:txBody>
      </p:sp>
      <p:grpSp>
        <p:nvGrpSpPr>
          <p:cNvPr id="8" name="グループ化 7"/>
          <p:cNvGrpSpPr/>
          <p:nvPr/>
        </p:nvGrpSpPr>
        <p:grpSpPr>
          <a:xfrm>
            <a:off x="710991" y="4658603"/>
            <a:ext cx="922564" cy="776769"/>
            <a:chOff x="2877056" y="0"/>
            <a:chExt cx="933450" cy="754655"/>
          </a:xfrm>
        </p:grpSpPr>
        <p:sp>
          <p:nvSpPr>
            <p:cNvPr id="15" name="laptop"/>
            <p:cNvSpPr>
              <a:spLocks noEditPoints="1" noChangeArrowheads="1"/>
            </p:cNvSpPr>
            <p:nvPr/>
          </p:nvSpPr>
          <p:spPr bwMode="auto">
            <a:xfrm>
              <a:off x="2940224" y="0"/>
              <a:ext cx="733425" cy="50482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ja-JP" altLang="en-US">
                <a:latin typeface="+mn-ea"/>
              </a:endParaRPr>
            </a:p>
          </p:txBody>
        </p:sp>
        <p:sp>
          <p:nvSpPr>
            <p:cNvPr id="16" name="テキスト ボックス 17"/>
            <p:cNvSpPr txBox="1"/>
            <p:nvPr/>
          </p:nvSpPr>
          <p:spPr>
            <a:xfrm>
              <a:off x="2877056" y="497480"/>
              <a:ext cx="933450"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dirty="0">
                  <a:latin typeface="+mn-ea"/>
                </a:rPr>
                <a:t>情報系端末</a:t>
              </a:r>
            </a:p>
          </p:txBody>
        </p:sp>
      </p:grpSp>
      <p:grpSp>
        <p:nvGrpSpPr>
          <p:cNvPr id="9" name="グループ化 8"/>
          <p:cNvGrpSpPr/>
          <p:nvPr/>
        </p:nvGrpSpPr>
        <p:grpSpPr>
          <a:xfrm>
            <a:off x="2028918" y="4807702"/>
            <a:ext cx="297995" cy="171450"/>
            <a:chOff x="3277922" y="1612226"/>
            <a:chExt cx="752475" cy="397330"/>
          </a:xfrm>
        </p:grpSpPr>
        <p:sp>
          <p:nvSpPr>
            <p:cNvPr id="13" name="正方形/長方形 12"/>
            <p:cNvSpPr/>
            <p:nvPr/>
          </p:nvSpPr>
          <p:spPr>
            <a:xfrm>
              <a:off x="3277922" y="1613588"/>
              <a:ext cx="752475" cy="395968"/>
            </a:xfrm>
            <a:prstGeom prst="rec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mn-ea"/>
              </a:endParaRPr>
            </a:p>
          </p:txBody>
        </p:sp>
        <p:sp>
          <p:nvSpPr>
            <p:cNvPr id="14" name="二等辺三角形 13"/>
            <p:cNvSpPr/>
            <p:nvPr/>
          </p:nvSpPr>
          <p:spPr>
            <a:xfrm flipV="1">
              <a:off x="3335752" y="1612226"/>
              <a:ext cx="636814" cy="307522"/>
            </a:xfrm>
            <a:prstGeom prst="triangle">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mn-ea"/>
              </a:endParaRPr>
            </a:p>
          </p:txBody>
        </p:sp>
      </p:grpSp>
      <p:grpSp>
        <p:nvGrpSpPr>
          <p:cNvPr id="21" name="グループ化 20"/>
          <p:cNvGrpSpPr/>
          <p:nvPr/>
        </p:nvGrpSpPr>
        <p:grpSpPr>
          <a:xfrm>
            <a:off x="2888766" y="4529509"/>
            <a:ext cx="922564" cy="932088"/>
            <a:chOff x="0" y="0"/>
            <a:chExt cx="933450" cy="904874"/>
          </a:xfrm>
        </p:grpSpPr>
        <p:pic>
          <p:nvPicPr>
            <p:cNvPr id="22" name="図 21" descr="C:\Program Files\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774" y="0"/>
              <a:ext cx="676275" cy="687010"/>
            </a:xfrm>
            <a:prstGeom prst="rect">
              <a:avLst/>
            </a:prstGeom>
            <a:noFill/>
            <a:extLst>
              <a:ext uri="{909E8E84-426E-40DD-AFC4-6F175D3DCCD1}">
                <a14:hiddenFill xmlns:a14="http://schemas.microsoft.com/office/drawing/2010/main">
                  <a:solidFill>
                    <a:srgbClr val="FFFFFF"/>
                  </a:solidFill>
                </a14:hiddenFill>
              </a:ext>
            </a:extLst>
          </p:spPr>
        </p:pic>
        <p:sp>
          <p:nvSpPr>
            <p:cNvPr id="23" name="テキスト ボックス 10"/>
            <p:cNvSpPr txBox="1"/>
            <p:nvPr/>
          </p:nvSpPr>
          <p:spPr>
            <a:xfrm>
              <a:off x="0" y="647699"/>
              <a:ext cx="933450"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dirty="0">
                  <a:latin typeface="+mn-ea"/>
                </a:rPr>
                <a:t>利用課</a:t>
              </a:r>
            </a:p>
          </p:txBody>
        </p:sp>
      </p:grpSp>
      <p:cxnSp>
        <p:nvCxnSpPr>
          <p:cNvPr id="27" name="直線矢印コネクタ 26"/>
          <p:cNvCxnSpPr/>
          <p:nvPr/>
        </p:nvCxnSpPr>
        <p:spPr>
          <a:xfrm>
            <a:off x="1647985" y="4703039"/>
            <a:ext cx="1111030"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2" name="テキスト ボックス 29"/>
          <p:cNvSpPr txBox="1"/>
          <p:nvPr/>
        </p:nvSpPr>
        <p:spPr>
          <a:xfrm>
            <a:off x="1747798" y="4970636"/>
            <a:ext cx="1005331" cy="729982"/>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a:latin typeface="+mn-ea"/>
              </a:rPr>
              <a:t>暗号化したうえで利用課にメール送付</a:t>
            </a:r>
          </a:p>
        </p:txBody>
      </p:sp>
      <p:sp>
        <p:nvSpPr>
          <p:cNvPr id="33" name="テキスト ボックス 24"/>
          <p:cNvSpPr txBox="1"/>
          <p:nvPr/>
        </p:nvSpPr>
        <p:spPr>
          <a:xfrm>
            <a:off x="508593" y="3726701"/>
            <a:ext cx="1087876" cy="802808"/>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a:latin typeface="+mn-ea"/>
              </a:rPr>
              <a:t>利用課ごとに</a:t>
            </a:r>
            <a:endParaRPr kumimoji="1" lang="en-US" altLang="ja-JP" sz="1100" dirty="0">
              <a:latin typeface="+mn-ea"/>
            </a:endParaRPr>
          </a:p>
          <a:p>
            <a:r>
              <a:rPr kumimoji="1" lang="ja-JP" altLang="en-US" sz="1100" dirty="0" smtClean="0">
                <a:latin typeface="+mn-ea"/>
              </a:rPr>
              <a:t>ソートしたログを</a:t>
            </a:r>
            <a:r>
              <a:rPr lang="en-US" altLang="ja-JP" dirty="0">
                <a:latin typeface="+mn-ea"/>
              </a:rPr>
              <a:t>USB</a:t>
            </a:r>
            <a:r>
              <a:rPr lang="ja-JP" altLang="en-US" dirty="0">
                <a:latin typeface="+mn-ea"/>
              </a:rPr>
              <a:t>経由で移転・保存</a:t>
            </a:r>
          </a:p>
          <a:p>
            <a:endParaRPr kumimoji="1" lang="ja-JP" altLang="en-US" sz="1100" dirty="0">
              <a:latin typeface="+mn-ea"/>
            </a:endParaRPr>
          </a:p>
        </p:txBody>
      </p:sp>
      <p:sp>
        <p:nvSpPr>
          <p:cNvPr id="34" name="フローチャート: データ 33"/>
          <p:cNvSpPr/>
          <p:nvPr/>
        </p:nvSpPr>
        <p:spPr>
          <a:xfrm>
            <a:off x="1596469" y="3786693"/>
            <a:ext cx="414861" cy="189970"/>
          </a:xfrm>
          <a:prstGeom prst="flowChartInputOutpu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solidFill>
              <a:latin typeface="+mn-ea"/>
            </a:endParaRPr>
          </a:p>
        </p:txBody>
      </p:sp>
      <p:grpSp>
        <p:nvGrpSpPr>
          <p:cNvPr id="6" name="グループ化 5"/>
          <p:cNvGrpSpPr/>
          <p:nvPr/>
        </p:nvGrpSpPr>
        <p:grpSpPr>
          <a:xfrm>
            <a:off x="698112" y="2163473"/>
            <a:ext cx="922564" cy="694876"/>
            <a:chOff x="0" y="0"/>
            <a:chExt cx="933450" cy="742950"/>
          </a:xfrm>
        </p:grpSpPr>
        <p:sp>
          <p:nvSpPr>
            <p:cNvPr id="19" name="server"/>
            <p:cNvSpPr>
              <a:spLocks noEditPoints="1" noChangeArrowheads="1"/>
            </p:cNvSpPr>
            <p:nvPr/>
          </p:nvSpPr>
          <p:spPr bwMode="auto">
            <a:xfrm>
              <a:off x="161925" y="0"/>
              <a:ext cx="571500" cy="523874"/>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ja-JP" altLang="en-US">
                <a:latin typeface="+mn-ea"/>
              </a:endParaRPr>
            </a:p>
          </p:txBody>
        </p:sp>
        <p:sp>
          <p:nvSpPr>
            <p:cNvPr id="20" name="テキスト ボックス 1"/>
            <p:cNvSpPr txBox="1"/>
            <p:nvPr/>
          </p:nvSpPr>
          <p:spPr>
            <a:xfrm>
              <a:off x="0" y="485775"/>
              <a:ext cx="933450"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a:latin typeface="+mn-ea"/>
                </a:rPr>
                <a:t>代表端末</a:t>
              </a:r>
            </a:p>
          </p:txBody>
        </p:sp>
      </p:grpSp>
      <p:grpSp>
        <p:nvGrpSpPr>
          <p:cNvPr id="7" name="グループ化 6"/>
          <p:cNvGrpSpPr/>
          <p:nvPr/>
        </p:nvGrpSpPr>
        <p:grpSpPr>
          <a:xfrm>
            <a:off x="2825921" y="2163473"/>
            <a:ext cx="922566" cy="694876"/>
            <a:chOff x="1353570" y="0"/>
            <a:chExt cx="933450" cy="742950"/>
          </a:xfrm>
        </p:grpSpPr>
        <p:sp>
          <p:nvSpPr>
            <p:cNvPr id="17" name="laptop"/>
            <p:cNvSpPr>
              <a:spLocks noEditPoints="1" noChangeArrowheads="1"/>
            </p:cNvSpPr>
            <p:nvPr/>
          </p:nvSpPr>
          <p:spPr bwMode="auto">
            <a:xfrm>
              <a:off x="1429769" y="0"/>
              <a:ext cx="733425" cy="50482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ja-JP" altLang="en-US">
                <a:latin typeface="+mn-ea"/>
              </a:endParaRPr>
            </a:p>
          </p:txBody>
        </p:sp>
        <p:sp>
          <p:nvSpPr>
            <p:cNvPr id="18" name="テキスト ボックス 5"/>
            <p:cNvSpPr txBox="1"/>
            <p:nvPr/>
          </p:nvSpPr>
          <p:spPr>
            <a:xfrm>
              <a:off x="1353570" y="485775"/>
              <a:ext cx="933450"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a:latin typeface="+mn-ea"/>
                </a:rPr>
                <a:t>業務端末</a:t>
              </a:r>
            </a:p>
          </p:txBody>
        </p:sp>
      </p:grpSp>
      <p:sp>
        <p:nvSpPr>
          <p:cNvPr id="11" name="テキスト ボックス 28"/>
          <p:cNvSpPr txBox="1"/>
          <p:nvPr/>
        </p:nvSpPr>
        <p:spPr>
          <a:xfrm>
            <a:off x="1602697" y="2698331"/>
            <a:ext cx="1274483" cy="62529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a:latin typeface="+mn-ea"/>
              </a:rPr>
              <a:t>採取した</a:t>
            </a:r>
            <a:r>
              <a:rPr kumimoji="1" lang="ja-JP" altLang="en-US" sz="1100" dirty="0" smtClean="0">
                <a:latin typeface="+mn-ea"/>
              </a:rPr>
              <a:t>ログを</a:t>
            </a:r>
            <a:r>
              <a:rPr kumimoji="1" lang="en-US" altLang="ja-JP" sz="1100" dirty="0" smtClean="0">
                <a:latin typeface="+mn-ea"/>
              </a:rPr>
              <a:t>USB</a:t>
            </a:r>
            <a:r>
              <a:rPr lang="ja-JP" altLang="en-US" dirty="0" smtClean="0">
                <a:latin typeface="+mn-ea"/>
              </a:rPr>
              <a:t>経由で移転・保存</a:t>
            </a:r>
            <a:endParaRPr kumimoji="1" lang="ja-JP" altLang="en-US" sz="1100" dirty="0">
              <a:latin typeface="+mn-ea"/>
            </a:endParaRPr>
          </a:p>
        </p:txBody>
      </p:sp>
      <p:sp>
        <p:nvSpPr>
          <p:cNvPr id="12" name="フローチャート: データ 11"/>
          <p:cNvSpPr/>
          <p:nvPr/>
        </p:nvSpPr>
        <p:spPr>
          <a:xfrm>
            <a:off x="1996070" y="2516615"/>
            <a:ext cx="414860" cy="172492"/>
          </a:xfrm>
          <a:prstGeom prst="flowChartInputOutpu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solidFill>
              <a:latin typeface="+mn-ea"/>
            </a:endParaRPr>
          </a:p>
        </p:txBody>
      </p:sp>
      <p:cxnSp>
        <p:nvCxnSpPr>
          <p:cNvPr id="24" name="直線矢印コネクタ 23"/>
          <p:cNvCxnSpPr/>
          <p:nvPr/>
        </p:nvCxnSpPr>
        <p:spPr>
          <a:xfrm>
            <a:off x="1647985" y="2408460"/>
            <a:ext cx="1111030"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36" name="テキスト ボックス 57"/>
          <p:cNvSpPr txBox="1"/>
          <p:nvPr/>
        </p:nvSpPr>
        <p:spPr>
          <a:xfrm>
            <a:off x="1602698" y="1694670"/>
            <a:ext cx="1034842" cy="35856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a:latin typeface="+mn-ea"/>
              </a:rPr>
              <a:t>住基系</a:t>
            </a:r>
            <a:r>
              <a:rPr kumimoji="1" lang="en-US" altLang="ja-JP" sz="1200" b="1" dirty="0">
                <a:latin typeface="+mn-ea"/>
              </a:rPr>
              <a:t>NW</a:t>
            </a:r>
            <a:endParaRPr kumimoji="1" lang="ja-JP" altLang="en-US" sz="1200" b="1" dirty="0">
              <a:latin typeface="+mn-ea"/>
            </a:endParaRPr>
          </a:p>
        </p:txBody>
      </p:sp>
      <p:sp>
        <p:nvSpPr>
          <p:cNvPr id="37" name="角丸四角形 36"/>
          <p:cNvSpPr/>
          <p:nvPr/>
        </p:nvSpPr>
        <p:spPr>
          <a:xfrm>
            <a:off x="377392" y="3637454"/>
            <a:ext cx="3783052" cy="2910263"/>
          </a:xfrm>
          <a:prstGeom prst="roundRect">
            <a:avLst>
              <a:gd name="adj" fmla="val 108"/>
            </a:avLst>
          </a:prstGeom>
          <a:noFill/>
          <a:ln>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mn-ea"/>
            </a:endParaRPr>
          </a:p>
        </p:txBody>
      </p:sp>
      <p:sp>
        <p:nvSpPr>
          <p:cNvPr id="39" name="テキスト ボックス 57"/>
          <p:cNvSpPr txBox="1"/>
          <p:nvPr/>
        </p:nvSpPr>
        <p:spPr>
          <a:xfrm>
            <a:off x="1602697" y="6453336"/>
            <a:ext cx="1034842" cy="39460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lang="ja-JP" altLang="en-US" sz="1200" b="1" dirty="0">
                <a:latin typeface="+mn-ea"/>
              </a:rPr>
              <a:t>情報</a:t>
            </a:r>
            <a:r>
              <a:rPr kumimoji="1" lang="ja-JP" altLang="en-US" sz="1200" b="1" dirty="0" smtClean="0">
                <a:latin typeface="+mn-ea"/>
              </a:rPr>
              <a:t>系</a:t>
            </a:r>
            <a:r>
              <a:rPr kumimoji="1" lang="en-US" altLang="ja-JP" sz="1200" b="1" dirty="0">
                <a:latin typeface="+mn-ea"/>
              </a:rPr>
              <a:t>NW</a:t>
            </a:r>
            <a:endParaRPr kumimoji="1" lang="ja-JP" altLang="en-US" sz="1200" b="1" dirty="0">
              <a:latin typeface="+mn-ea"/>
            </a:endParaRPr>
          </a:p>
        </p:txBody>
      </p:sp>
      <p:grpSp>
        <p:nvGrpSpPr>
          <p:cNvPr id="40" name="グループ化 39"/>
          <p:cNvGrpSpPr/>
          <p:nvPr/>
        </p:nvGrpSpPr>
        <p:grpSpPr>
          <a:xfrm>
            <a:off x="5673222" y="2163473"/>
            <a:ext cx="922564" cy="764721"/>
            <a:chOff x="0" y="0"/>
            <a:chExt cx="933450" cy="742950"/>
          </a:xfrm>
        </p:grpSpPr>
        <p:sp>
          <p:nvSpPr>
            <p:cNvPr id="41" name="server"/>
            <p:cNvSpPr>
              <a:spLocks noEditPoints="1" noChangeArrowheads="1"/>
            </p:cNvSpPr>
            <p:nvPr/>
          </p:nvSpPr>
          <p:spPr bwMode="auto">
            <a:xfrm>
              <a:off x="161925" y="0"/>
              <a:ext cx="571500" cy="523874"/>
            </a:xfrm>
            <a:custGeom>
              <a:avLst/>
              <a:gdLst>
                <a:gd name="T0" fmla="*/ 0 w 21600"/>
                <a:gd name="T1" fmla="*/ 0 h 21600"/>
                <a:gd name="T2" fmla="*/ 10800 w 21600"/>
                <a:gd name="T3" fmla="*/ 0 h 21600"/>
                <a:gd name="T4" fmla="*/ 21600 w 21600"/>
                <a:gd name="T5" fmla="*/ 0 h 21600"/>
                <a:gd name="T6" fmla="*/ 21600 w 21600"/>
                <a:gd name="T7" fmla="*/ 10800 h 21600"/>
                <a:gd name="T8" fmla="*/ 21600 w 21600"/>
                <a:gd name="T9" fmla="*/ 21600 h 21600"/>
                <a:gd name="T10" fmla="*/ 10800 w 21600"/>
                <a:gd name="T11" fmla="*/ 21600 h 21600"/>
                <a:gd name="T12" fmla="*/ 0 w 21600"/>
                <a:gd name="T13" fmla="*/ 21600 h 21600"/>
                <a:gd name="T14" fmla="*/ 0 w 21600"/>
                <a:gd name="T15" fmla="*/ 10800 h 21600"/>
                <a:gd name="T16" fmla="*/ 761 w 21600"/>
                <a:gd name="T17" fmla="*/ 22454 h 21600"/>
                <a:gd name="T18" fmla="*/ 21069 w 21600"/>
                <a:gd name="T19" fmla="*/ 28282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0" y="0"/>
                  </a:moveTo>
                  <a:lnTo>
                    <a:pt x="21600" y="0"/>
                  </a:lnTo>
                  <a:lnTo>
                    <a:pt x="21600" y="21600"/>
                  </a:lnTo>
                  <a:lnTo>
                    <a:pt x="0" y="21600"/>
                  </a:lnTo>
                  <a:lnTo>
                    <a:pt x="0" y="0"/>
                  </a:lnTo>
                  <a:close/>
                </a:path>
                <a:path w="21600" h="21600" extrusionOk="0">
                  <a:moveTo>
                    <a:pt x="1662" y="1709"/>
                  </a:moveTo>
                  <a:lnTo>
                    <a:pt x="9046" y="1709"/>
                  </a:lnTo>
                  <a:lnTo>
                    <a:pt x="9046" y="2331"/>
                  </a:lnTo>
                  <a:lnTo>
                    <a:pt x="1662" y="2331"/>
                  </a:lnTo>
                  <a:lnTo>
                    <a:pt x="1662" y="1709"/>
                  </a:lnTo>
                  <a:moveTo>
                    <a:pt x="0" y="4351"/>
                  </a:moveTo>
                  <a:lnTo>
                    <a:pt x="10892" y="4351"/>
                  </a:lnTo>
                  <a:lnTo>
                    <a:pt x="10892" y="14141"/>
                  </a:lnTo>
                  <a:lnTo>
                    <a:pt x="21600" y="14141"/>
                  </a:lnTo>
                  <a:moveTo>
                    <a:pt x="11631" y="1243"/>
                  </a:moveTo>
                  <a:lnTo>
                    <a:pt x="20492" y="1243"/>
                  </a:lnTo>
                  <a:lnTo>
                    <a:pt x="20492" y="1554"/>
                  </a:lnTo>
                  <a:lnTo>
                    <a:pt x="11631" y="1554"/>
                  </a:lnTo>
                  <a:lnTo>
                    <a:pt x="11631" y="1243"/>
                  </a:lnTo>
                  <a:moveTo>
                    <a:pt x="11631" y="3263"/>
                  </a:moveTo>
                  <a:lnTo>
                    <a:pt x="20492" y="3263"/>
                  </a:lnTo>
                  <a:lnTo>
                    <a:pt x="20492" y="3574"/>
                  </a:lnTo>
                  <a:lnTo>
                    <a:pt x="11631" y="3574"/>
                  </a:lnTo>
                  <a:lnTo>
                    <a:pt x="11631" y="3263"/>
                  </a:lnTo>
                  <a:moveTo>
                    <a:pt x="11631" y="6060"/>
                  </a:moveTo>
                  <a:lnTo>
                    <a:pt x="20492" y="6060"/>
                  </a:lnTo>
                  <a:lnTo>
                    <a:pt x="20492" y="6371"/>
                  </a:lnTo>
                  <a:lnTo>
                    <a:pt x="11631" y="6371"/>
                  </a:lnTo>
                  <a:lnTo>
                    <a:pt x="11631" y="6060"/>
                  </a:lnTo>
                  <a:moveTo>
                    <a:pt x="11631" y="8081"/>
                  </a:moveTo>
                  <a:lnTo>
                    <a:pt x="20308" y="8081"/>
                  </a:lnTo>
                  <a:lnTo>
                    <a:pt x="20308" y="8391"/>
                  </a:lnTo>
                  <a:lnTo>
                    <a:pt x="11631" y="8391"/>
                  </a:lnTo>
                  <a:lnTo>
                    <a:pt x="11631" y="8081"/>
                  </a:lnTo>
                  <a:moveTo>
                    <a:pt x="11631" y="4196"/>
                  </a:moveTo>
                  <a:lnTo>
                    <a:pt x="12369" y="4196"/>
                  </a:lnTo>
                  <a:lnTo>
                    <a:pt x="12369" y="4817"/>
                  </a:lnTo>
                  <a:lnTo>
                    <a:pt x="11631" y="4817"/>
                  </a:lnTo>
                  <a:lnTo>
                    <a:pt x="11631" y="4196"/>
                  </a:lnTo>
                  <a:moveTo>
                    <a:pt x="14400" y="4196"/>
                  </a:moveTo>
                  <a:lnTo>
                    <a:pt x="15138" y="4196"/>
                  </a:lnTo>
                  <a:lnTo>
                    <a:pt x="15138" y="4817"/>
                  </a:lnTo>
                  <a:lnTo>
                    <a:pt x="14400" y="4817"/>
                  </a:lnTo>
                  <a:lnTo>
                    <a:pt x="14400" y="4196"/>
                  </a:lnTo>
                  <a:moveTo>
                    <a:pt x="16985" y="4196"/>
                  </a:moveTo>
                  <a:lnTo>
                    <a:pt x="17723" y="4196"/>
                  </a:lnTo>
                  <a:lnTo>
                    <a:pt x="17723" y="4817"/>
                  </a:lnTo>
                  <a:lnTo>
                    <a:pt x="16985" y="4817"/>
                  </a:lnTo>
                  <a:lnTo>
                    <a:pt x="16985" y="4196"/>
                  </a:lnTo>
                  <a:moveTo>
                    <a:pt x="19754" y="4196"/>
                  </a:moveTo>
                  <a:lnTo>
                    <a:pt x="20492" y="4196"/>
                  </a:lnTo>
                  <a:lnTo>
                    <a:pt x="20492" y="4817"/>
                  </a:lnTo>
                  <a:lnTo>
                    <a:pt x="19754" y="4817"/>
                  </a:lnTo>
                  <a:lnTo>
                    <a:pt x="19754" y="4196"/>
                  </a:lnTo>
                  <a:moveTo>
                    <a:pt x="11631" y="9635"/>
                  </a:moveTo>
                  <a:lnTo>
                    <a:pt x="12369" y="9635"/>
                  </a:lnTo>
                  <a:lnTo>
                    <a:pt x="12369" y="10256"/>
                  </a:lnTo>
                  <a:lnTo>
                    <a:pt x="11631" y="10256"/>
                  </a:lnTo>
                  <a:lnTo>
                    <a:pt x="11631" y="9635"/>
                  </a:lnTo>
                  <a:moveTo>
                    <a:pt x="14400" y="9635"/>
                  </a:moveTo>
                  <a:lnTo>
                    <a:pt x="15138" y="9635"/>
                  </a:lnTo>
                  <a:lnTo>
                    <a:pt x="15138" y="10256"/>
                  </a:lnTo>
                  <a:lnTo>
                    <a:pt x="14400" y="10256"/>
                  </a:lnTo>
                  <a:lnTo>
                    <a:pt x="14400" y="9635"/>
                  </a:lnTo>
                  <a:moveTo>
                    <a:pt x="16985" y="9635"/>
                  </a:moveTo>
                  <a:lnTo>
                    <a:pt x="17723" y="9635"/>
                  </a:lnTo>
                  <a:lnTo>
                    <a:pt x="17723" y="10256"/>
                  </a:lnTo>
                  <a:lnTo>
                    <a:pt x="16985" y="10256"/>
                  </a:lnTo>
                  <a:lnTo>
                    <a:pt x="16985" y="9635"/>
                  </a:lnTo>
                  <a:moveTo>
                    <a:pt x="19754" y="9635"/>
                  </a:moveTo>
                  <a:lnTo>
                    <a:pt x="20492" y="9635"/>
                  </a:lnTo>
                  <a:lnTo>
                    <a:pt x="20492" y="10256"/>
                  </a:lnTo>
                  <a:lnTo>
                    <a:pt x="19754" y="10256"/>
                  </a:lnTo>
                  <a:lnTo>
                    <a:pt x="19754" y="9635"/>
                  </a:lnTo>
                  <a:moveTo>
                    <a:pt x="10892" y="14141"/>
                  </a:moveTo>
                  <a:lnTo>
                    <a:pt x="10892" y="15384"/>
                  </a:lnTo>
                  <a:lnTo>
                    <a:pt x="10892" y="20046"/>
                  </a:lnTo>
                  <a:lnTo>
                    <a:pt x="10892" y="21600"/>
                  </a:lnTo>
                  <a:lnTo>
                    <a:pt x="10892" y="14141"/>
                  </a:lnTo>
                  <a:moveTo>
                    <a:pt x="10892" y="4351"/>
                  </a:moveTo>
                  <a:lnTo>
                    <a:pt x="10892" y="3574"/>
                  </a:lnTo>
                  <a:lnTo>
                    <a:pt x="10892" y="932"/>
                  </a:lnTo>
                  <a:lnTo>
                    <a:pt x="10892" y="0"/>
                  </a:lnTo>
                  <a:lnTo>
                    <a:pt x="10892" y="4351"/>
                  </a:lnTo>
                </a:path>
              </a:pathLst>
            </a:custGeom>
            <a:solidFill>
              <a:srgbClr val="FFFFCC"/>
            </a:solidFill>
            <a:ln w="9525">
              <a:solidFill>
                <a:srgbClr val="000000"/>
              </a:solidFill>
              <a:miter lim="800000"/>
              <a:headEnd/>
              <a:tailEnd/>
            </a:ln>
          </p:spPr>
          <p:txBody>
            <a:bodyPr/>
            <a:lstStyle/>
            <a:p>
              <a:endParaRPr lang="ja-JP" altLang="en-US">
                <a:latin typeface="+mn-ea"/>
              </a:endParaRPr>
            </a:p>
          </p:txBody>
        </p:sp>
        <p:sp>
          <p:nvSpPr>
            <p:cNvPr id="42" name="テキスト ボックス 1"/>
            <p:cNvSpPr txBox="1"/>
            <p:nvPr/>
          </p:nvSpPr>
          <p:spPr>
            <a:xfrm>
              <a:off x="0" y="485775"/>
              <a:ext cx="933450"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a:latin typeface="+mn-ea"/>
                </a:rPr>
                <a:t>代表端末</a:t>
              </a:r>
            </a:p>
          </p:txBody>
        </p:sp>
      </p:grpSp>
      <p:grpSp>
        <p:nvGrpSpPr>
          <p:cNvPr id="43" name="グループ化 42"/>
          <p:cNvGrpSpPr/>
          <p:nvPr/>
        </p:nvGrpSpPr>
        <p:grpSpPr>
          <a:xfrm>
            <a:off x="7801031" y="2163473"/>
            <a:ext cx="922566" cy="764721"/>
            <a:chOff x="1353570" y="0"/>
            <a:chExt cx="933450" cy="742950"/>
          </a:xfrm>
        </p:grpSpPr>
        <p:sp>
          <p:nvSpPr>
            <p:cNvPr id="44" name="laptop"/>
            <p:cNvSpPr>
              <a:spLocks noEditPoints="1" noChangeArrowheads="1"/>
            </p:cNvSpPr>
            <p:nvPr/>
          </p:nvSpPr>
          <p:spPr bwMode="auto">
            <a:xfrm>
              <a:off x="1429769" y="0"/>
              <a:ext cx="733425" cy="504825"/>
            </a:xfrm>
            <a:custGeom>
              <a:avLst/>
              <a:gdLst>
                <a:gd name="T0" fmla="*/ 3362 w 21600"/>
                <a:gd name="T1" fmla="*/ 0 h 21600"/>
                <a:gd name="T2" fmla="*/ 3362 w 21600"/>
                <a:gd name="T3" fmla="*/ 7173 h 21600"/>
                <a:gd name="T4" fmla="*/ 18327 w 21600"/>
                <a:gd name="T5" fmla="*/ 0 h 21600"/>
                <a:gd name="T6" fmla="*/ 18327 w 21600"/>
                <a:gd name="T7" fmla="*/ 7173 h 21600"/>
                <a:gd name="T8" fmla="*/ 10800 w 21600"/>
                <a:gd name="T9" fmla="*/ 0 h 21600"/>
                <a:gd name="T10" fmla="*/ 10800 w 21600"/>
                <a:gd name="T11" fmla="*/ 21600 h 21600"/>
                <a:gd name="T12" fmla="*/ 0 w 21600"/>
                <a:gd name="T13" fmla="*/ 21600 h 21600"/>
                <a:gd name="T14" fmla="*/ 21600 w 21600"/>
                <a:gd name="T15" fmla="*/ 21600 h 21600"/>
                <a:gd name="T16" fmla="*/ 4445 w 21600"/>
                <a:gd name="T17" fmla="*/ 1858 h 21600"/>
                <a:gd name="T18" fmla="*/ 17311 w 21600"/>
                <a:gd name="T19" fmla="*/ 12323 h 21600"/>
              </a:gdLst>
              <a:ahLst/>
              <a:cxnLst>
                <a:cxn ang="0">
                  <a:pos x="T0" y="T1"/>
                </a:cxn>
                <a:cxn ang="0">
                  <a:pos x="T2" y="T3"/>
                </a:cxn>
                <a:cxn ang="0">
                  <a:pos x="T4" y="T5"/>
                </a:cxn>
                <a:cxn ang="0">
                  <a:pos x="T6" y="T7"/>
                </a:cxn>
                <a:cxn ang="0">
                  <a:pos x="T8" y="T9"/>
                </a:cxn>
                <a:cxn ang="0">
                  <a:pos x="T10" y="T11"/>
                </a:cxn>
                <a:cxn ang="0">
                  <a:pos x="T12" y="T13"/>
                </a:cxn>
                <a:cxn ang="0">
                  <a:pos x="T14" y="T15"/>
                </a:cxn>
              </a:cxnLst>
              <a:rect l="T16" t="T17" r="T18" b="T19"/>
              <a:pathLst>
                <a:path w="21600" h="21600" extrusionOk="0">
                  <a:moveTo>
                    <a:pt x="3362" y="0"/>
                  </a:moveTo>
                  <a:lnTo>
                    <a:pt x="18327" y="0"/>
                  </a:lnTo>
                  <a:lnTo>
                    <a:pt x="18327" y="14347"/>
                  </a:lnTo>
                  <a:lnTo>
                    <a:pt x="3362" y="14347"/>
                  </a:lnTo>
                  <a:lnTo>
                    <a:pt x="3362" y="0"/>
                  </a:lnTo>
                  <a:close/>
                </a:path>
                <a:path w="21600" h="21600" extrusionOk="0">
                  <a:moveTo>
                    <a:pt x="3340" y="15068"/>
                  </a:moveTo>
                  <a:lnTo>
                    <a:pt x="0" y="19877"/>
                  </a:lnTo>
                  <a:lnTo>
                    <a:pt x="21600" y="19877"/>
                  </a:lnTo>
                  <a:lnTo>
                    <a:pt x="18327" y="15068"/>
                  </a:lnTo>
                  <a:lnTo>
                    <a:pt x="3340" y="15068"/>
                  </a:lnTo>
                  <a:close/>
                </a:path>
                <a:path w="21600" h="21600" extrusionOk="0">
                  <a:moveTo>
                    <a:pt x="0" y="19877"/>
                  </a:moveTo>
                  <a:lnTo>
                    <a:pt x="0" y="21600"/>
                  </a:lnTo>
                  <a:lnTo>
                    <a:pt x="21600" y="21600"/>
                  </a:lnTo>
                  <a:lnTo>
                    <a:pt x="21600" y="19877"/>
                  </a:lnTo>
                  <a:lnTo>
                    <a:pt x="0" y="19877"/>
                  </a:lnTo>
                  <a:close/>
                </a:path>
                <a:path w="21600" h="21600" extrusionOk="0">
                  <a:moveTo>
                    <a:pt x="4186" y="1523"/>
                  </a:moveTo>
                  <a:lnTo>
                    <a:pt x="17547" y="1523"/>
                  </a:lnTo>
                  <a:lnTo>
                    <a:pt x="17547" y="12744"/>
                  </a:lnTo>
                  <a:lnTo>
                    <a:pt x="4186" y="12744"/>
                  </a:lnTo>
                  <a:lnTo>
                    <a:pt x="4186" y="1523"/>
                  </a:lnTo>
                  <a:close/>
                </a:path>
                <a:path w="21600" h="21600" extrusionOk="0">
                  <a:moveTo>
                    <a:pt x="3318" y="15549"/>
                  </a:moveTo>
                  <a:lnTo>
                    <a:pt x="2917" y="16110"/>
                  </a:lnTo>
                  <a:lnTo>
                    <a:pt x="18727" y="16110"/>
                  </a:lnTo>
                  <a:lnTo>
                    <a:pt x="18327" y="15549"/>
                  </a:lnTo>
                  <a:lnTo>
                    <a:pt x="3318" y="15549"/>
                  </a:lnTo>
                  <a:close/>
                </a:path>
                <a:path w="21600" h="21600" extrusionOk="0">
                  <a:moveTo>
                    <a:pt x="6213" y="18314"/>
                  </a:moveTo>
                  <a:lnTo>
                    <a:pt x="5946" y="18875"/>
                  </a:lnTo>
                  <a:lnTo>
                    <a:pt x="15766" y="18875"/>
                  </a:lnTo>
                  <a:lnTo>
                    <a:pt x="15499" y="18314"/>
                  </a:lnTo>
                  <a:lnTo>
                    <a:pt x="6213" y="18314"/>
                  </a:lnTo>
                  <a:close/>
                </a:path>
                <a:path w="21600" h="21600" extrusionOk="0">
                  <a:moveTo>
                    <a:pt x="2828" y="16471"/>
                  </a:moveTo>
                  <a:lnTo>
                    <a:pt x="2405" y="17072"/>
                  </a:lnTo>
                  <a:lnTo>
                    <a:pt x="19284" y="17072"/>
                  </a:lnTo>
                  <a:lnTo>
                    <a:pt x="18839" y="16471"/>
                  </a:lnTo>
                  <a:lnTo>
                    <a:pt x="2828" y="16471"/>
                  </a:lnTo>
                  <a:close/>
                </a:path>
                <a:path w="21600" h="21600" extrusionOk="0">
                  <a:moveTo>
                    <a:pt x="2316" y="17352"/>
                  </a:moveTo>
                  <a:lnTo>
                    <a:pt x="1871" y="17953"/>
                  </a:lnTo>
                  <a:lnTo>
                    <a:pt x="19863" y="17953"/>
                  </a:lnTo>
                  <a:lnTo>
                    <a:pt x="19395" y="17352"/>
                  </a:lnTo>
                  <a:lnTo>
                    <a:pt x="2316" y="17352"/>
                  </a:lnTo>
                  <a:close/>
                </a:path>
              </a:pathLst>
            </a:custGeom>
            <a:solidFill>
              <a:srgbClr val="C0C0C0"/>
            </a:solidFill>
            <a:ln w="9525">
              <a:solidFill>
                <a:srgbClr val="000000"/>
              </a:solidFill>
              <a:miter lim="800000"/>
              <a:headEnd/>
              <a:tailEnd/>
            </a:ln>
          </p:spPr>
          <p:txBody>
            <a:bodyPr/>
            <a:lstStyle/>
            <a:p>
              <a:endParaRPr lang="ja-JP" altLang="en-US">
                <a:latin typeface="+mn-ea"/>
              </a:endParaRPr>
            </a:p>
          </p:txBody>
        </p:sp>
        <p:sp>
          <p:nvSpPr>
            <p:cNvPr id="45" name="テキスト ボックス 5"/>
            <p:cNvSpPr txBox="1"/>
            <p:nvPr/>
          </p:nvSpPr>
          <p:spPr>
            <a:xfrm>
              <a:off x="1353570" y="485775"/>
              <a:ext cx="933450"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a:latin typeface="+mn-ea"/>
                </a:rPr>
                <a:t>業務端末</a:t>
              </a:r>
            </a:p>
          </p:txBody>
        </p:sp>
      </p:grpSp>
      <p:sp>
        <p:nvSpPr>
          <p:cNvPr id="47" name="フローチャート: データ 46"/>
          <p:cNvSpPr/>
          <p:nvPr/>
        </p:nvSpPr>
        <p:spPr>
          <a:xfrm>
            <a:off x="6893444" y="2492896"/>
            <a:ext cx="414860" cy="189830"/>
          </a:xfrm>
          <a:prstGeom prst="flowChartInputOutpu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solidFill>
                <a:schemeClr val="tx1"/>
              </a:solidFill>
              <a:latin typeface="+mn-ea"/>
            </a:endParaRPr>
          </a:p>
        </p:txBody>
      </p:sp>
      <p:cxnSp>
        <p:nvCxnSpPr>
          <p:cNvPr id="48" name="直線矢印コネクタ 47"/>
          <p:cNvCxnSpPr/>
          <p:nvPr/>
        </p:nvCxnSpPr>
        <p:spPr>
          <a:xfrm>
            <a:off x="6623095" y="2408460"/>
            <a:ext cx="1111030" cy="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50" name="テキスト ボックス 57"/>
          <p:cNvSpPr txBox="1"/>
          <p:nvPr/>
        </p:nvSpPr>
        <p:spPr>
          <a:xfrm>
            <a:off x="6561494" y="1666242"/>
            <a:ext cx="1034842" cy="394606"/>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200" b="1" dirty="0">
                <a:latin typeface="+mn-ea"/>
              </a:rPr>
              <a:t>住基系</a:t>
            </a:r>
            <a:r>
              <a:rPr kumimoji="1" lang="en-US" altLang="ja-JP" sz="1200" b="1" dirty="0">
                <a:latin typeface="+mn-ea"/>
              </a:rPr>
              <a:t>NW</a:t>
            </a:r>
            <a:endParaRPr kumimoji="1" lang="ja-JP" altLang="en-US" sz="1200" b="1" dirty="0">
              <a:latin typeface="+mn-ea"/>
            </a:endParaRPr>
          </a:p>
        </p:txBody>
      </p:sp>
      <p:cxnSp>
        <p:nvCxnSpPr>
          <p:cNvPr id="52" name="曲線コネクタ 51"/>
          <p:cNvCxnSpPr>
            <a:stCxn id="23" idx="2"/>
            <a:endCxn id="16" idx="2"/>
          </p:cNvCxnSpPr>
          <p:nvPr/>
        </p:nvCxnSpPr>
        <p:spPr>
          <a:xfrm rot="5400000" flipH="1">
            <a:off x="2248048" y="4359598"/>
            <a:ext cx="26225" cy="2177775"/>
          </a:xfrm>
          <a:prstGeom prst="curvedConnector3">
            <a:avLst>
              <a:gd name="adj1" fmla="val -1166345"/>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56" name="フローチャート : 書類 55"/>
          <p:cNvSpPr/>
          <p:nvPr/>
        </p:nvSpPr>
        <p:spPr>
          <a:xfrm>
            <a:off x="1237621" y="5807121"/>
            <a:ext cx="459441" cy="320168"/>
          </a:xfrm>
          <a:prstGeom prst="flowChartDocument">
            <a:avLst/>
          </a:prstGeom>
          <a:no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endParaRPr kumimoji="1" lang="ja-JP" altLang="en-US" sz="1100">
              <a:latin typeface="+mn-ea"/>
            </a:endParaRPr>
          </a:p>
        </p:txBody>
      </p:sp>
      <p:sp>
        <p:nvSpPr>
          <p:cNvPr id="57" name="テキスト ボックス 36"/>
          <p:cNvSpPr txBox="1"/>
          <p:nvPr/>
        </p:nvSpPr>
        <p:spPr>
          <a:xfrm>
            <a:off x="1747798" y="5787534"/>
            <a:ext cx="1705446" cy="729983"/>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a:latin typeface="+mn-ea"/>
              </a:rPr>
              <a:t>ログ確認できた旨をセキュリティチェックリストで報告</a:t>
            </a:r>
          </a:p>
        </p:txBody>
      </p:sp>
      <p:grpSp>
        <p:nvGrpSpPr>
          <p:cNvPr id="63" name="グループ化 62"/>
          <p:cNvGrpSpPr/>
          <p:nvPr/>
        </p:nvGrpSpPr>
        <p:grpSpPr>
          <a:xfrm>
            <a:off x="5593862" y="4233549"/>
            <a:ext cx="1005331" cy="1035121"/>
            <a:chOff x="5613004" y="4525856"/>
            <a:chExt cx="1005331" cy="1035121"/>
          </a:xfrm>
        </p:grpSpPr>
        <p:pic>
          <p:nvPicPr>
            <p:cNvPr id="61" name="図 60" descr="C:\Program Files\Microsoft Office\MEDIA\CAGCAT10\j0292020.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674303" y="4525856"/>
              <a:ext cx="882733" cy="867226"/>
            </a:xfrm>
            <a:prstGeom prst="rect">
              <a:avLst/>
            </a:prstGeom>
            <a:noFill/>
            <a:extLst>
              <a:ext uri="{909E8E84-426E-40DD-AFC4-6F175D3DCCD1}">
                <a14:hiddenFill xmlns:a14="http://schemas.microsoft.com/office/drawing/2010/main">
                  <a:solidFill>
                    <a:srgbClr val="FFFFFF"/>
                  </a:solidFill>
                </a14:hiddenFill>
              </a:ext>
            </a:extLst>
          </p:spPr>
        </p:pic>
        <p:sp>
          <p:nvSpPr>
            <p:cNvPr id="62" name="テキスト ボックス 29"/>
            <p:cNvSpPr txBox="1"/>
            <p:nvPr/>
          </p:nvSpPr>
          <p:spPr>
            <a:xfrm>
              <a:off x="5613004" y="5363758"/>
              <a:ext cx="1005331" cy="197219"/>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dirty="0" smtClean="0">
                  <a:latin typeface="+mn-ea"/>
                </a:rPr>
                <a:t>市町村課</a:t>
              </a:r>
              <a:endParaRPr kumimoji="1" lang="ja-JP" altLang="en-US" sz="1100" dirty="0">
                <a:latin typeface="+mn-ea"/>
              </a:endParaRPr>
            </a:p>
          </p:txBody>
        </p:sp>
      </p:grpSp>
      <p:sp>
        <p:nvSpPr>
          <p:cNvPr id="68" name="四角形吹き出し 67"/>
          <p:cNvSpPr/>
          <p:nvPr/>
        </p:nvSpPr>
        <p:spPr>
          <a:xfrm>
            <a:off x="5356139" y="3308453"/>
            <a:ext cx="1295528" cy="767164"/>
          </a:xfrm>
          <a:prstGeom prst="wedgeRectCallout">
            <a:avLst>
              <a:gd name="adj1" fmla="val 11763"/>
              <a:gd name="adj2" fmla="val 78990"/>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dirty="0">
                <a:solidFill>
                  <a:schemeClr val="tx1"/>
                </a:solidFill>
              </a:rPr>
              <a:t>市町村課が確認項目にもとづいてデータをソートしてログ</a:t>
            </a:r>
            <a:r>
              <a:rPr lang="ja-JP" altLang="en-US" dirty="0" smtClean="0">
                <a:solidFill>
                  <a:schemeClr val="tx1"/>
                </a:solidFill>
              </a:rPr>
              <a:t>を全件確認</a:t>
            </a:r>
            <a:endParaRPr lang="ja-JP" altLang="en-US" dirty="0">
              <a:solidFill>
                <a:schemeClr val="tx1"/>
              </a:solidFill>
            </a:endParaRPr>
          </a:p>
        </p:txBody>
      </p:sp>
      <p:grpSp>
        <p:nvGrpSpPr>
          <p:cNvPr id="69" name="グループ化 68"/>
          <p:cNvGrpSpPr/>
          <p:nvPr/>
        </p:nvGrpSpPr>
        <p:grpSpPr>
          <a:xfrm>
            <a:off x="7865830" y="4273739"/>
            <a:ext cx="922564" cy="932088"/>
            <a:chOff x="0" y="0"/>
            <a:chExt cx="933450" cy="904874"/>
          </a:xfrm>
        </p:grpSpPr>
        <p:pic>
          <p:nvPicPr>
            <p:cNvPr id="70" name="図 69" descr="C:\Program Files\Microsoft Office\MEDIA\CAGCAT10\j0195384.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774" y="0"/>
              <a:ext cx="676275" cy="687010"/>
            </a:xfrm>
            <a:prstGeom prst="rect">
              <a:avLst/>
            </a:prstGeom>
            <a:noFill/>
            <a:extLst>
              <a:ext uri="{909E8E84-426E-40DD-AFC4-6F175D3DCCD1}">
                <a14:hiddenFill xmlns:a14="http://schemas.microsoft.com/office/drawing/2010/main">
                  <a:solidFill>
                    <a:srgbClr val="FFFFFF"/>
                  </a:solidFill>
                </a14:hiddenFill>
              </a:ext>
            </a:extLst>
          </p:spPr>
        </p:pic>
        <p:sp>
          <p:nvSpPr>
            <p:cNvPr id="71" name="テキスト ボックス 10"/>
            <p:cNvSpPr txBox="1"/>
            <p:nvPr/>
          </p:nvSpPr>
          <p:spPr>
            <a:xfrm>
              <a:off x="0" y="647699"/>
              <a:ext cx="933450" cy="257175"/>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ctr"/>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ctr"/>
              <a:r>
                <a:rPr kumimoji="1" lang="ja-JP" altLang="en-US" sz="1100" dirty="0">
                  <a:latin typeface="+mn-ea"/>
                </a:rPr>
                <a:t>利用課</a:t>
              </a:r>
            </a:p>
          </p:txBody>
        </p:sp>
      </p:grpSp>
      <p:cxnSp>
        <p:nvCxnSpPr>
          <p:cNvPr id="74" name="直線矢印コネクタ 73"/>
          <p:cNvCxnSpPr/>
          <p:nvPr/>
        </p:nvCxnSpPr>
        <p:spPr>
          <a:xfrm>
            <a:off x="6577808" y="4678582"/>
            <a:ext cx="1271067" cy="0"/>
          </a:xfrm>
          <a:prstGeom prst="straightConnector1">
            <a:avLst/>
          </a:prstGeom>
          <a:ln w="28575">
            <a:solidFill>
              <a:schemeClr val="tx1"/>
            </a:solidFill>
            <a:prstDash val="dash"/>
            <a:tailEnd type="arrow"/>
          </a:ln>
        </p:spPr>
        <p:style>
          <a:lnRef idx="1">
            <a:schemeClr val="accent1"/>
          </a:lnRef>
          <a:fillRef idx="0">
            <a:schemeClr val="accent1"/>
          </a:fillRef>
          <a:effectRef idx="0">
            <a:schemeClr val="accent1"/>
          </a:effectRef>
          <a:fontRef idx="minor">
            <a:schemeClr val="tx1"/>
          </a:fontRef>
        </p:style>
      </p:cxnSp>
      <p:sp>
        <p:nvSpPr>
          <p:cNvPr id="75" name="四角形吹き出し 74"/>
          <p:cNvSpPr/>
          <p:nvPr/>
        </p:nvSpPr>
        <p:spPr>
          <a:xfrm>
            <a:off x="7061333" y="5268670"/>
            <a:ext cx="1745206" cy="858619"/>
          </a:xfrm>
          <a:prstGeom prst="wedgeRectCallout">
            <a:avLst>
              <a:gd name="adj1" fmla="val -63476"/>
              <a:gd name="adj2" fmla="val -106095"/>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l"/>
            <a:r>
              <a:rPr lang="ja-JP" altLang="en-US" dirty="0" smtClean="0">
                <a:solidFill>
                  <a:schemeClr val="tx1"/>
                </a:solidFill>
              </a:rPr>
              <a:t>ログに疑義等があれば、必要に応じて利用課に聞き取りを行い、利用目的等を確認する</a:t>
            </a:r>
            <a:endParaRPr kumimoji="1" lang="ja-JP" altLang="en-US" sz="1100" dirty="0">
              <a:solidFill>
                <a:schemeClr val="tx1"/>
              </a:solidFill>
            </a:endParaRPr>
          </a:p>
        </p:txBody>
      </p:sp>
      <p:sp>
        <p:nvSpPr>
          <p:cNvPr id="76" name="正方形/長方形 75"/>
          <p:cNvSpPr/>
          <p:nvPr/>
        </p:nvSpPr>
        <p:spPr>
          <a:xfrm>
            <a:off x="107504" y="1648997"/>
            <a:ext cx="4260212" cy="5173186"/>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四角形吹き出し 76"/>
          <p:cNvSpPr/>
          <p:nvPr/>
        </p:nvSpPr>
        <p:spPr>
          <a:xfrm>
            <a:off x="2759015" y="3726701"/>
            <a:ext cx="1245671" cy="619858"/>
          </a:xfrm>
          <a:prstGeom prst="wedgeRectCallout">
            <a:avLst>
              <a:gd name="adj1" fmla="val -10923"/>
              <a:gd name="adj2" fmla="val 82927"/>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t"/>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r>
              <a:rPr lang="ja-JP" altLang="en-US" dirty="0">
                <a:solidFill>
                  <a:schemeClr val="tx1"/>
                </a:solidFill>
                <a:latin typeface="+mn-ea"/>
              </a:rPr>
              <a:t>利用課</a:t>
            </a:r>
            <a:r>
              <a:rPr lang="ja-JP" altLang="en-US" dirty="0" smtClean="0">
                <a:solidFill>
                  <a:schemeClr val="tx1"/>
                </a:solidFill>
                <a:latin typeface="+mn-ea"/>
              </a:rPr>
              <a:t>が管理</a:t>
            </a:r>
            <a:r>
              <a:rPr lang="ja-JP" altLang="en-US" dirty="0">
                <a:solidFill>
                  <a:schemeClr val="tx1"/>
                </a:solidFill>
                <a:latin typeface="+mn-ea"/>
              </a:rPr>
              <a:t>台帳とログを突合</a:t>
            </a:r>
            <a:r>
              <a:rPr lang="ja-JP" altLang="en-US" dirty="0" smtClean="0">
                <a:solidFill>
                  <a:schemeClr val="tx1"/>
                </a:solidFill>
                <a:latin typeface="+mn-ea"/>
              </a:rPr>
              <a:t>させて全件確認</a:t>
            </a:r>
            <a:endParaRPr lang="ja-JP" altLang="en-US" dirty="0">
              <a:solidFill>
                <a:schemeClr val="tx1"/>
              </a:solidFill>
              <a:latin typeface="+mn-ea"/>
            </a:endParaRPr>
          </a:p>
        </p:txBody>
      </p:sp>
      <p:sp>
        <p:nvSpPr>
          <p:cNvPr id="78" name="正方形/長方形 77"/>
          <p:cNvSpPr/>
          <p:nvPr/>
        </p:nvSpPr>
        <p:spPr>
          <a:xfrm>
            <a:off x="4965411" y="1648997"/>
            <a:ext cx="4097238" cy="5164061"/>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1" name="二等辺三角形 80"/>
          <p:cNvSpPr/>
          <p:nvPr/>
        </p:nvSpPr>
        <p:spPr>
          <a:xfrm rot="5400000">
            <a:off x="2859770" y="3863567"/>
            <a:ext cx="3606875" cy="424101"/>
          </a:xfrm>
          <a:prstGeom prst="triangle">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3" name="直線矢印コネクタ 82"/>
          <p:cNvCxnSpPr/>
          <p:nvPr/>
        </p:nvCxnSpPr>
        <p:spPr>
          <a:xfrm flipH="1">
            <a:off x="1422984" y="2858349"/>
            <a:ext cx="1864220" cy="1671160"/>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84" name="角丸四角形 83"/>
          <p:cNvSpPr/>
          <p:nvPr/>
        </p:nvSpPr>
        <p:spPr>
          <a:xfrm>
            <a:off x="232184" y="1477905"/>
            <a:ext cx="1315480" cy="36691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b="1" dirty="0" smtClean="0"/>
              <a:t>現状</a:t>
            </a:r>
            <a:endParaRPr kumimoji="1" lang="ja-JP" altLang="en-US" sz="1400" b="1" dirty="0"/>
          </a:p>
        </p:txBody>
      </p:sp>
      <p:sp>
        <p:nvSpPr>
          <p:cNvPr id="86" name="角丸四角形 85"/>
          <p:cNvSpPr/>
          <p:nvPr/>
        </p:nvSpPr>
        <p:spPr>
          <a:xfrm>
            <a:off x="5152799" y="1477878"/>
            <a:ext cx="1315480" cy="366946"/>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検討</a:t>
            </a:r>
            <a:r>
              <a:rPr lang="ja-JP" altLang="en-US" sz="1400" b="1" dirty="0"/>
              <a:t>案</a:t>
            </a:r>
            <a:endParaRPr kumimoji="1" lang="ja-JP" altLang="en-US" sz="1400" b="1" dirty="0"/>
          </a:p>
        </p:txBody>
      </p:sp>
      <p:sp>
        <p:nvSpPr>
          <p:cNvPr id="88" name="テキスト ボックス 87"/>
          <p:cNvSpPr txBox="1"/>
          <p:nvPr/>
        </p:nvSpPr>
        <p:spPr>
          <a:xfrm>
            <a:off x="232184" y="602104"/>
            <a:ext cx="8574355" cy="738664"/>
          </a:xfrm>
          <a:prstGeom prst="rect">
            <a:avLst/>
          </a:prstGeom>
          <a:noFill/>
          <a:ln>
            <a:solidFill>
              <a:schemeClr val="tx1"/>
            </a:solidFill>
          </a:ln>
        </p:spPr>
        <p:txBody>
          <a:bodyPr wrap="square" rtlCol="0">
            <a:spAutoFit/>
          </a:bodyPr>
          <a:lstStyle/>
          <a:p>
            <a:r>
              <a:rPr kumimoji="1" lang="ja-JP" altLang="en-US" sz="1400" dirty="0" smtClean="0">
                <a:latin typeface="+mj-ea"/>
                <a:ea typeface="+mj-ea"/>
              </a:rPr>
              <a:t>◆個人情報を含むログを、情報系</a:t>
            </a:r>
            <a:r>
              <a:rPr kumimoji="1" lang="en-US" altLang="ja-JP" sz="1400" dirty="0" smtClean="0">
                <a:latin typeface="+mj-ea"/>
                <a:ea typeface="+mj-ea"/>
              </a:rPr>
              <a:t>NW</a:t>
            </a:r>
            <a:r>
              <a:rPr kumimoji="1" lang="ja-JP" altLang="en-US" sz="1400" dirty="0" smtClean="0">
                <a:latin typeface="+mj-ea"/>
                <a:ea typeface="+mj-ea"/>
              </a:rPr>
              <a:t>環境上で保持等せず、住基系</a:t>
            </a:r>
            <a:r>
              <a:rPr kumimoji="1" lang="en-US" altLang="ja-JP" sz="1400" dirty="0" smtClean="0">
                <a:latin typeface="+mj-ea"/>
                <a:ea typeface="+mj-ea"/>
              </a:rPr>
              <a:t>NW</a:t>
            </a:r>
            <a:r>
              <a:rPr kumimoji="1" lang="ja-JP" altLang="en-US" sz="1400" dirty="0" smtClean="0">
                <a:latin typeface="+mj-ea"/>
                <a:ea typeface="+mj-ea"/>
              </a:rPr>
              <a:t>環境内でログを確認する。</a:t>
            </a:r>
            <a:endParaRPr kumimoji="1" lang="en-US" altLang="ja-JP" sz="1400" dirty="0" smtClean="0">
              <a:latin typeface="+mj-ea"/>
              <a:ea typeface="+mj-ea"/>
            </a:endParaRPr>
          </a:p>
          <a:p>
            <a:r>
              <a:rPr lang="ja-JP" altLang="en-US" sz="1400" dirty="0">
                <a:latin typeface="+mj-ea"/>
                <a:ea typeface="+mj-ea"/>
              </a:rPr>
              <a:t>◆市町村課職員が、確認項目にもとづいてデータをソートしてログを</a:t>
            </a:r>
            <a:r>
              <a:rPr lang="ja-JP" altLang="en-US" sz="1400" dirty="0" smtClean="0">
                <a:latin typeface="+mj-ea"/>
                <a:ea typeface="+mj-ea"/>
              </a:rPr>
              <a:t>確認し、</a:t>
            </a:r>
            <a:r>
              <a:rPr lang="ja-JP" altLang="en-US" sz="1400" dirty="0" smtClean="0"/>
              <a:t>疑義等があれば、必要に応じて利用</a:t>
            </a:r>
            <a:endParaRPr lang="en-US" altLang="ja-JP" sz="1400" dirty="0" smtClean="0"/>
          </a:p>
          <a:p>
            <a:r>
              <a:rPr lang="ja-JP" altLang="en-US" sz="1400" dirty="0"/>
              <a:t>　 </a:t>
            </a:r>
            <a:r>
              <a:rPr lang="ja-JP" altLang="en-US" sz="1400" dirty="0" smtClean="0"/>
              <a:t>課に聞き取りを行い、利用目的等</a:t>
            </a:r>
            <a:r>
              <a:rPr lang="ja-JP" altLang="en-US" sz="1400" dirty="0"/>
              <a:t>を確認</a:t>
            </a:r>
            <a:r>
              <a:rPr lang="ja-JP" altLang="en-US" sz="1400" dirty="0" smtClean="0"/>
              <a:t>する。</a:t>
            </a:r>
            <a:endParaRPr lang="ja-JP" altLang="en-US" sz="1000" dirty="0"/>
          </a:p>
        </p:txBody>
      </p:sp>
      <p:sp>
        <p:nvSpPr>
          <p:cNvPr id="89" name="テキスト ボックス 28"/>
          <p:cNvSpPr txBox="1"/>
          <p:nvPr/>
        </p:nvSpPr>
        <p:spPr>
          <a:xfrm>
            <a:off x="6651666" y="2683162"/>
            <a:ext cx="1274483" cy="625290"/>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kumimoji="1" lang="ja-JP" altLang="en-US" sz="1100" dirty="0">
                <a:latin typeface="+mn-ea"/>
              </a:rPr>
              <a:t>採取した</a:t>
            </a:r>
            <a:r>
              <a:rPr kumimoji="1" lang="ja-JP" altLang="en-US" sz="1100" dirty="0" smtClean="0">
                <a:latin typeface="+mn-ea"/>
              </a:rPr>
              <a:t>ログを</a:t>
            </a:r>
            <a:r>
              <a:rPr kumimoji="1" lang="en-US" altLang="ja-JP" sz="1100" dirty="0" smtClean="0">
                <a:latin typeface="+mn-ea"/>
              </a:rPr>
              <a:t>USB</a:t>
            </a:r>
            <a:r>
              <a:rPr lang="ja-JP" altLang="en-US" dirty="0" smtClean="0">
                <a:latin typeface="+mn-ea"/>
              </a:rPr>
              <a:t>経由で移転・保存</a:t>
            </a:r>
            <a:endParaRPr kumimoji="1" lang="ja-JP" altLang="en-US" sz="1100" dirty="0">
              <a:latin typeface="+mn-ea"/>
            </a:endParaRPr>
          </a:p>
        </p:txBody>
      </p:sp>
      <p:cxnSp>
        <p:nvCxnSpPr>
          <p:cNvPr id="65" name="直線矢印コネクタ 64"/>
          <p:cNvCxnSpPr/>
          <p:nvPr/>
        </p:nvCxnSpPr>
        <p:spPr>
          <a:xfrm flipV="1">
            <a:off x="6651666" y="2928194"/>
            <a:ext cx="1448726" cy="1211472"/>
          </a:xfrm>
          <a:prstGeom prst="straightConnector1">
            <a:avLst/>
          </a:prstGeom>
          <a:ln w="76200">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6" name="Picture 2" descr="D:\HiraiYoshi\Desktop\illust_novirus_001.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419872" y="2782485"/>
            <a:ext cx="574507" cy="574507"/>
          </a:xfrm>
          <a:prstGeom prst="rect">
            <a:avLst/>
          </a:prstGeom>
          <a:noFill/>
          <a:extLst>
            <a:ext uri="{909E8E84-426E-40DD-AFC4-6F175D3DCCD1}">
              <a14:hiddenFill xmlns:a14="http://schemas.microsoft.com/office/drawing/2010/main">
                <a:solidFill>
                  <a:srgbClr val="FFFFFF"/>
                </a:solidFill>
              </a14:hiddenFill>
            </a:ext>
          </a:extLst>
        </p:spPr>
      </p:pic>
      <p:pic>
        <p:nvPicPr>
          <p:cNvPr id="66" name="Picture 2" descr="D:\HiraiYoshi\Desktop\illust_novirus_001.gif"/>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172400" y="3430557"/>
            <a:ext cx="574507" cy="574507"/>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D:\HiraiYoshi\Desktop\virus01-001.pn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3307035" y="5787534"/>
            <a:ext cx="697651" cy="697651"/>
          </a:xfrm>
          <a:prstGeom prst="rect">
            <a:avLst/>
          </a:prstGeom>
          <a:noFill/>
          <a:extLst>
            <a:ext uri="{909E8E84-426E-40DD-AFC4-6F175D3DCCD1}">
              <a14:hiddenFill xmlns:a14="http://schemas.microsoft.com/office/drawing/2010/main">
                <a:solidFill>
                  <a:srgbClr val="FFFFFF"/>
                </a:solidFill>
              </a14:hiddenFill>
            </a:ext>
          </a:extLst>
        </p:spPr>
      </p:pic>
      <p:sp>
        <p:nvSpPr>
          <p:cNvPr id="64" name="テキスト ボックス 29"/>
          <p:cNvSpPr txBox="1"/>
          <p:nvPr/>
        </p:nvSpPr>
        <p:spPr>
          <a:xfrm>
            <a:off x="7007393" y="4352225"/>
            <a:ext cx="780759" cy="332024"/>
          </a:xfrm>
          <a:prstGeom prst="rect">
            <a:avLst/>
          </a:prstGeom>
          <a:no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r>
              <a:rPr lang="ja-JP" altLang="en-US" dirty="0" smtClean="0">
                <a:latin typeface="+mn-ea"/>
              </a:rPr>
              <a:t>電話</a:t>
            </a:r>
            <a:r>
              <a:rPr lang="ja-JP" altLang="en-US" dirty="0">
                <a:latin typeface="+mn-ea"/>
              </a:rPr>
              <a:t>等</a:t>
            </a:r>
            <a:endParaRPr kumimoji="1" lang="ja-JP" altLang="en-US" sz="1100" dirty="0">
              <a:latin typeface="+mn-ea"/>
            </a:endParaRPr>
          </a:p>
        </p:txBody>
      </p:sp>
    </p:spTree>
    <p:extLst>
      <p:ext uri="{BB962C8B-B14F-4D97-AF65-F5344CB8AC3E}">
        <p14:creationId xmlns:p14="http://schemas.microsoft.com/office/powerpoint/2010/main" val="11732902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 name="テキスト ボックス 67"/>
          <p:cNvSpPr txBox="1"/>
          <p:nvPr/>
        </p:nvSpPr>
        <p:spPr>
          <a:xfrm>
            <a:off x="179512" y="116632"/>
            <a:ext cx="8208912" cy="36933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ja-JP" altLang="en-US" b="1" dirty="0" smtClean="0">
                <a:effectLst>
                  <a:outerShdw blurRad="38100" dist="38100" dir="2700000" algn="tl">
                    <a:srgbClr val="000000">
                      <a:alpha val="43137"/>
                    </a:srgbClr>
                  </a:outerShdw>
                </a:effectLst>
                <a:latin typeface="+mn-ea"/>
              </a:rPr>
              <a:t>２．検討案</a:t>
            </a:r>
            <a:r>
              <a:rPr lang="ja-JP" altLang="en-US" b="1" dirty="0">
                <a:effectLst>
                  <a:outerShdw blurRad="38100" dist="38100" dir="2700000" algn="tl">
                    <a:srgbClr val="000000">
                      <a:alpha val="43137"/>
                    </a:srgbClr>
                  </a:outerShdw>
                </a:effectLst>
                <a:latin typeface="+mn-ea"/>
              </a:rPr>
              <a:t>における</a:t>
            </a:r>
            <a:r>
              <a:rPr kumimoji="1" lang="ja-JP" altLang="en-US" b="1" dirty="0" smtClean="0">
                <a:effectLst>
                  <a:outerShdw blurRad="38100" dist="38100" dir="2700000" algn="tl">
                    <a:srgbClr val="000000">
                      <a:alpha val="43137"/>
                    </a:srgbClr>
                  </a:outerShdw>
                </a:effectLst>
                <a:latin typeface="+mn-ea"/>
              </a:rPr>
              <a:t>業務アクセスログの</a:t>
            </a:r>
            <a:r>
              <a:rPr lang="ja-JP" altLang="en-US" b="1" dirty="0">
                <a:effectLst>
                  <a:outerShdw blurRad="38100" dist="38100" dir="2700000" algn="tl">
                    <a:srgbClr val="000000">
                      <a:alpha val="43137"/>
                    </a:srgbClr>
                  </a:outerShdw>
                </a:effectLst>
                <a:latin typeface="+mn-ea"/>
              </a:rPr>
              <a:t>確認</a:t>
            </a:r>
            <a:r>
              <a:rPr kumimoji="1" lang="ja-JP" altLang="en-US" b="1" dirty="0" smtClean="0">
                <a:effectLst>
                  <a:outerShdw blurRad="38100" dist="38100" dir="2700000" algn="tl">
                    <a:srgbClr val="000000">
                      <a:alpha val="43137"/>
                    </a:srgbClr>
                  </a:outerShdw>
                </a:effectLst>
                <a:latin typeface="+mn-ea"/>
              </a:rPr>
              <a:t>方法に</a:t>
            </a:r>
            <a:r>
              <a:rPr kumimoji="1" lang="ja-JP" altLang="en-US" b="1" dirty="0" smtClean="0">
                <a:effectLst>
                  <a:outerShdw blurRad="38100" dist="38100" dir="2700000" algn="tl">
                    <a:srgbClr val="000000">
                      <a:alpha val="43137"/>
                    </a:srgbClr>
                  </a:outerShdw>
                </a:effectLst>
                <a:latin typeface="+mn-ea"/>
              </a:rPr>
              <a:t>ついて（案）</a:t>
            </a:r>
            <a:endParaRPr kumimoji="1" lang="ja-JP" altLang="en-US" b="1" dirty="0">
              <a:effectLst>
                <a:outerShdw blurRad="38100" dist="38100" dir="2700000" algn="tl">
                  <a:srgbClr val="000000">
                    <a:alpha val="43137"/>
                  </a:srgbClr>
                </a:outerShdw>
              </a:effectLst>
              <a:latin typeface="+mn-ea"/>
            </a:endParaRPr>
          </a:p>
        </p:txBody>
      </p:sp>
      <p:sp>
        <p:nvSpPr>
          <p:cNvPr id="115" name="正方形/長方形 114"/>
          <p:cNvSpPr/>
          <p:nvPr/>
        </p:nvSpPr>
        <p:spPr>
          <a:xfrm>
            <a:off x="358829" y="1069386"/>
            <a:ext cx="2268955" cy="60961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認証ＩＤの適正な利用</a:t>
            </a:r>
            <a:endParaRPr kumimoji="1" lang="ja-JP" altLang="en-US" sz="1400" dirty="0">
              <a:solidFill>
                <a:schemeClr val="tx1"/>
              </a:solidFill>
            </a:endParaRPr>
          </a:p>
        </p:txBody>
      </p:sp>
      <p:sp>
        <p:nvSpPr>
          <p:cNvPr id="120" name="角丸四角形 119"/>
          <p:cNvSpPr/>
          <p:nvPr/>
        </p:nvSpPr>
        <p:spPr>
          <a:xfrm>
            <a:off x="376200" y="613076"/>
            <a:ext cx="2251584" cy="36691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smtClean="0"/>
              <a:t>確認</a:t>
            </a:r>
            <a:r>
              <a:rPr lang="ja-JP" altLang="en-US" sz="1400" b="1" dirty="0"/>
              <a:t>項目</a:t>
            </a:r>
            <a:endParaRPr kumimoji="1" lang="ja-JP" altLang="en-US" sz="1400" b="1" dirty="0"/>
          </a:p>
        </p:txBody>
      </p:sp>
      <p:sp>
        <p:nvSpPr>
          <p:cNvPr id="122" name="テキスト ボックス 121"/>
          <p:cNvSpPr txBox="1"/>
          <p:nvPr/>
        </p:nvSpPr>
        <p:spPr>
          <a:xfrm>
            <a:off x="1115616" y="5085184"/>
            <a:ext cx="7870659" cy="1224136"/>
          </a:xfrm>
          <a:prstGeom prst="rect">
            <a:avLst/>
          </a:prstGeom>
          <a:solidFill>
            <a:schemeClr val="accent6">
              <a:lumMod val="40000"/>
              <a:lumOff val="60000"/>
            </a:schemeClr>
          </a:solidFill>
          <a:ln>
            <a:solidFill>
              <a:schemeClr val="tx1"/>
            </a:solidFill>
          </a:ln>
        </p:spPr>
        <p:txBody>
          <a:bodyPr wrap="square" rtlCol="0" anchor="ctr" anchorCtr="0">
            <a:noAutofit/>
          </a:bodyPr>
          <a:lstStyle/>
          <a:p>
            <a:r>
              <a:rPr lang="ja-JP" altLang="en-US" sz="1400" dirty="0" smtClean="0"/>
              <a:t>●上記の確認</a:t>
            </a:r>
            <a:r>
              <a:rPr lang="ja-JP" altLang="en-US" sz="1400" dirty="0"/>
              <a:t>項目</a:t>
            </a:r>
            <a:r>
              <a:rPr lang="ja-JP" altLang="en-US" sz="1400" dirty="0" smtClean="0"/>
              <a:t>で、不正アクセス等がないかを確認する。</a:t>
            </a:r>
            <a:endParaRPr lang="en-US" altLang="ja-JP" sz="1400" dirty="0" smtClean="0"/>
          </a:p>
          <a:p>
            <a:r>
              <a:rPr lang="ja-JP" altLang="en-US" sz="1400" dirty="0" smtClean="0"/>
              <a:t>　 （不正アクセス等が</a:t>
            </a:r>
            <a:r>
              <a:rPr lang="ja-JP" altLang="en-US" sz="1400" dirty="0"/>
              <a:t>疑われる場合は、必要に応じて電話等で利用課へ</a:t>
            </a:r>
            <a:r>
              <a:rPr lang="ja-JP" altLang="en-US" sz="1400" dirty="0" smtClean="0"/>
              <a:t>問い合わせを行う。</a:t>
            </a:r>
            <a:endParaRPr lang="en-US" altLang="ja-JP" sz="1400" dirty="0" smtClean="0"/>
          </a:p>
          <a:p>
            <a:r>
              <a:rPr lang="en-US" altLang="ja-JP" sz="1400" dirty="0"/>
              <a:t> </a:t>
            </a:r>
            <a:r>
              <a:rPr lang="en-US" altLang="ja-JP" sz="1400" dirty="0" smtClean="0"/>
              <a:t>     </a:t>
            </a:r>
            <a:r>
              <a:rPr lang="ja-JP" altLang="ja-JP" sz="1400" dirty="0" smtClean="0"/>
              <a:t>疑義</a:t>
            </a:r>
            <a:r>
              <a:rPr lang="ja-JP" altLang="ja-JP" sz="1400" dirty="0"/>
              <a:t>内容によっては、利用課に簿冊の提供を求め、利用状況を詳細に確認する。</a:t>
            </a:r>
            <a:r>
              <a:rPr lang="ja-JP" altLang="en-US" sz="1400" dirty="0" smtClean="0"/>
              <a:t>）</a:t>
            </a:r>
            <a:endParaRPr lang="en-US" altLang="ja-JP" sz="1400" dirty="0" smtClean="0"/>
          </a:p>
          <a:p>
            <a:r>
              <a:rPr lang="ja-JP" altLang="en-US" sz="1400" dirty="0" smtClean="0"/>
              <a:t>●年１回</a:t>
            </a:r>
            <a:r>
              <a:rPr lang="ja-JP" altLang="en-US" sz="1400" dirty="0"/>
              <a:t>程度、利用課へのシステム監査を抜き打ちで行う等、定期的に全利用課の利用状況を確</a:t>
            </a:r>
            <a:r>
              <a:rPr lang="ja-JP" altLang="en-US" sz="1400" dirty="0" smtClean="0"/>
              <a:t>認す</a:t>
            </a:r>
            <a:endParaRPr lang="en-US" altLang="ja-JP" sz="1400" dirty="0" smtClean="0"/>
          </a:p>
          <a:p>
            <a:r>
              <a:rPr lang="ja-JP" altLang="en-US" sz="1400" dirty="0"/>
              <a:t>　</a:t>
            </a:r>
            <a:r>
              <a:rPr lang="ja-JP" altLang="en-US" sz="1400" dirty="0" smtClean="0"/>
              <a:t>　</a:t>
            </a:r>
            <a:r>
              <a:rPr lang="ja-JP" altLang="en-US" sz="1400" dirty="0" err="1" smtClean="0"/>
              <a:t>る</a:t>
            </a:r>
            <a:r>
              <a:rPr lang="ja-JP" altLang="en-US" sz="1400" dirty="0"/>
              <a:t>機会を設ける。</a:t>
            </a:r>
          </a:p>
        </p:txBody>
      </p:sp>
      <p:sp>
        <p:nvSpPr>
          <p:cNvPr id="128" name="角丸四角形 127"/>
          <p:cNvSpPr/>
          <p:nvPr/>
        </p:nvSpPr>
        <p:spPr>
          <a:xfrm>
            <a:off x="2752464" y="613075"/>
            <a:ext cx="5949188" cy="366919"/>
          </a:xfrm>
          <a:prstGeom prst="round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b="1" dirty="0"/>
              <a:t>確認</a:t>
            </a:r>
            <a:r>
              <a:rPr kumimoji="1" lang="ja-JP" altLang="en-US" sz="1400" b="1" dirty="0" smtClean="0"/>
              <a:t>方法</a:t>
            </a:r>
            <a:endParaRPr kumimoji="1" lang="ja-JP" altLang="en-US" sz="1400" b="1" dirty="0"/>
          </a:p>
        </p:txBody>
      </p:sp>
      <p:sp>
        <p:nvSpPr>
          <p:cNvPr id="129" name="正方形/長方形 128"/>
          <p:cNvSpPr/>
          <p:nvPr/>
        </p:nvSpPr>
        <p:spPr>
          <a:xfrm>
            <a:off x="2752464" y="1069385"/>
            <a:ext cx="5920656" cy="60961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ja-JP" sz="1400" dirty="0" smtClean="0">
                <a:solidFill>
                  <a:schemeClr val="tx1"/>
                </a:solidFill>
              </a:rPr>
              <a:t>職員</a:t>
            </a:r>
            <a:r>
              <a:rPr lang="ja-JP" altLang="en-US" sz="1400" dirty="0">
                <a:solidFill>
                  <a:schemeClr val="tx1"/>
                </a:solidFill>
              </a:rPr>
              <a:t>ＩＤ</a:t>
            </a:r>
            <a:r>
              <a:rPr lang="ja-JP" altLang="ja-JP" sz="1400" dirty="0" smtClean="0">
                <a:solidFill>
                  <a:schemeClr val="tx1"/>
                </a:solidFill>
              </a:rPr>
              <a:t>を</a:t>
            </a:r>
            <a:r>
              <a:rPr lang="ja-JP" altLang="ja-JP" sz="1400" dirty="0">
                <a:solidFill>
                  <a:schemeClr val="tx1"/>
                </a:solidFill>
              </a:rPr>
              <a:t>使い回ししていないかを確認する為、</a:t>
            </a:r>
            <a:r>
              <a:rPr lang="ja-JP" altLang="ja-JP" sz="1400" dirty="0" smtClean="0">
                <a:solidFill>
                  <a:schemeClr val="tx1"/>
                </a:solidFill>
              </a:rPr>
              <a:t>同一</a:t>
            </a:r>
            <a:r>
              <a:rPr lang="ja-JP" altLang="en-US" sz="1400" dirty="0">
                <a:solidFill>
                  <a:schemeClr val="tx1"/>
                </a:solidFill>
              </a:rPr>
              <a:t>ＩＤ</a:t>
            </a:r>
            <a:r>
              <a:rPr lang="ja-JP" altLang="ja-JP" sz="1400" dirty="0" smtClean="0">
                <a:solidFill>
                  <a:schemeClr val="tx1"/>
                </a:solidFill>
              </a:rPr>
              <a:t>の</a:t>
            </a:r>
            <a:r>
              <a:rPr lang="ja-JP" altLang="ja-JP" sz="1400" dirty="0">
                <a:solidFill>
                  <a:schemeClr val="tx1"/>
                </a:solidFill>
              </a:rPr>
              <a:t>職員のみが一日中住基ネットを利用していないかを確認する。</a:t>
            </a:r>
            <a:endParaRPr kumimoji="1" lang="ja-JP" altLang="en-US" sz="1400" dirty="0">
              <a:solidFill>
                <a:schemeClr val="tx1"/>
              </a:solidFill>
            </a:endParaRPr>
          </a:p>
        </p:txBody>
      </p:sp>
      <p:sp>
        <p:nvSpPr>
          <p:cNvPr id="130" name="正方形/長方形 129"/>
          <p:cNvSpPr/>
          <p:nvPr/>
        </p:nvSpPr>
        <p:spPr>
          <a:xfrm>
            <a:off x="360791" y="1768390"/>
            <a:ext cx="2268955" cy="45871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業務時間外の利用</a:t>
            </a:r>
            <a:endParaRPr kumimoji="1" lang="ja-JP" altLang="en-US" sz="1400" dirty="0">
              <a:solidFill>
                <a:schemeClr val="tx1"/>
              </a:solidFill>
            </a:endParaRPr>
          </a:p>
        </p:txBody>
      </p:sp>
      <p:sp>
        <p:nvSpPr>
          <p:cNvPr id="131" name="正方形/長方形 130"/>
          <p:cNvSpPr/>
          <p:nvPr/>
        </p:nvSpPr>
        <p:spPr>
          <a:xfrm>
            <a:off x="2754426" y="1768389"/>
            <a:ext cx="5920656" cy="45871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業務</a:t>
            </a:r>
            <a:r>
              <a:rPr lang="ja-JP" altLang="en-US" sz="1400" dirty="0">
                <a:solidFill>
                  <a:schemeClr val="tx1"/>
                </a:solidFill>
              </a:rPr>
              <a:t>時間外（９時から１７時半以外）で操作したログがないかを確認する。</a:t>
            </a:r>
            <a:endParaRPr kumimoji="1" lang="ja-JP" altLang="en-US" sz="1400" dirty="0">
              <a:solidFill>
                <a:schemeClr val="tx1"/>
              </a:solidFill>
            </a:endParaRPr>
          </a:p>
        </p:txBody>
      </p:sp>
      <p:sp>
        <p:nvSpPr>
          <p:cNvPr id="132" name="正方形/長方形 131"/>
          <p:cNvSpPr/>
          <p:nvPr/>
        </p:nvSpPr>
        <p:spPr>
          <a:xfrm>
            <a:off x="362165" y="2316498"/>
            <a:ext cx="2268955" cy="75362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smtClean="0">
                <a:solidFill>
                  <a:schemeClr val="tx1"/>
                </a:solidFill>
              </a:rPr>
              <a:t>権限外業務での利用</a:t>
            </a:r>
            <a:endParaRPr kumimoji="1" lang="ja-JP" altLang="en-US" sz="1400" dirty="0">
              <a:solidFill>
                <a:schemeClr val="tx1"/>
              </a:solidFill>
            </a:endParaRPr>
          </a:p>
        </p:txBody>
      </p:sp>
      <p:sp>
        <p:nvSpPr>
          <p:cNvPr id="133" name="正方形/長方形 132"/>
          <p:cNvSpPr/>
          <p:nvPr/>
        </p:nvSpPr>
        <p:spPr>
          <a:xfrm>
            <a:off x="2755800" y="2316497"/>
            <a:ext cx="5920656" cy="75362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与えられた</a:t>
            </a:r>
            <a:r>
              <a:rPr lang="ja-JP" altLang="en-US" sz="1400" dirty="0">
                <a:solidFill>
                  <a:schemeClr val="tx1"/>
                </a:solidFill>
              </a:rPr>
              <a:t>権限外の業務に利用していないかを確認する。</a:t>
            </a:r>
          </a:p>
          <a:p>
            <a:r>
              <a:rPr lang="ja-JP" altLang="en-US" sz="1400" dirty="0">
                <a:solidFill>
                  <a:schemeClr val="tx1"/>
                </a:solidFill>
              </a:rPr>
              <a:t>（市町村課端末利用課の操作ログを代表端末から取り出し、権限外の業務を選択し検索していないかを確認する。）</a:t>
            </a:r>
          </a:p>
        </p:txBody>
      </p:sp>
      <p:sp>
        <p:nvSpPr>
          <p:cNvPr id="134" name="正方形/長方形 133"/>
          <p:cNvSpPr/>
          <p:nvPr/>
        </p:nvSpPr>
        <p:spPr>
          <a:xfrm>
            <a:off x="362165" y="3159518"/>
            <a:ext cx="2268955" cy="75362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通常の業務量との比較</a:t>
            </a:r>
            <a:endParaRPr kumimoji="1" lang="ja-JP" altLang="en-US" sz="1400" dirty="0">
              <a:solidFill>
                <a:schemeClr val="tx1"/>
              </a:solidFill>
            </a:endParaRPr>
          </a:p>
        </p:txBody>
      </p:sp>
      <p:sp>
        <p:nvSpPr>
          <p:cNvPr id="135" name="正方形/長方形 134"/>
          <p:cNvSpPr/>
          <p:nvPr/>
        </p:nvSpPr>
        <p:spPr>
          <a:xfrm>
            <a:off x="2755800" y="3159517"/>
            <a:ext cx="5920656" cy="753629"/>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smtClean="0">
                <a:solidFill>
                  <a:schemeClr val="tx1"/>
                </a:solidFill>
              </a:rPr>
              <a:t>通常</a:t>
            </a:r>
            <a:r>
              <a:rPr lang="ja-JP" altLang="en-US" sz="1400" dirty="0">
                <a:solidFill>
                  <a:schemeClr val="tx1"/>
                </a:solidFill>
              </a:rPr>
              <a:t>の業務量（昨年度同月データ）と比較して、本人確認情報検索の件数が多くないかを確認する。</a:t>
            </a:r>
          </a:p>
          <a:p>
            <a:r>
              <a:rPr lang="en-US" altLang="ja-JP" sz="1400" dirty="0">
                <a:solidFill>
                  <a:schemeClr val="tx1"/>
                </a:solidFill>
              </a:rPr>
              <a:t>※</a:t>
            </a:r>
            <a:r>
              <a:rPr lang="ja-JP" altLang="en-US" sz="1400" dirty="0">
                <a:solidFill>
                  <a:schemeClr val="tx1"/>
                </a:solidFill>
              </a:rPr>
              <a:t>１．５割増し以上が確認対象</a:t>
            </a:r>
          </a:p>
        </p:txBody>
      </p:sp>
      <p:sp>
        <p:nvSpPr>
          <p:cNvPr id="136" name="正方形/長方形 135"/>
          <p:cNvSpPr/>
          <p:nvPr/>
        </p:nvSpPr>
        <p:spPr>
          <a:xfrm>
            <a:off x="362165" y="4002539"/>
            <a:ext cx="2268955" cy="96965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rPr>
              <a:t>詳細な検索条件の設定</a:t>
            </a:r>
            <a:endParaRPr kumimoji="1" lang="ja-JP" altLang="en-US" sz="1400" dirty="0">
              <a:solidFill>
                <a:schemeClr val="tx1"/>
              </a:solidFill>
            </a:endParaRPr>
          </a:p>
        </p:txBody>
      </p:sp>
      <p:sp>
        <p:nvSpPr>
          <p:cNvPr id="137" name="正方形/長方形 136"/>
          <p:cNvSpPr/>
          <p:nvPr/>
        </p:nvSpPr>
        <p:spPr>
          <a:xfrm>
            <a:off x="2755800" y="4002539"/>
            <a:ext cx="5920656" cy="969653"/>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solidFill>
                  <a:schemeClr val="tx1"/>
                </a:solidFill>
              </a:rPr>
              <a:t>４</a:t>
            </a:r>
            <a:r>
              <a:rPr lang="ja-JP" altLang="en-US" sz="1400" dirty="0" smtClean="0">
                <a:solidFill>
                  <a:schemeClr val="tx1"/>
                </a:solidFill>
              </a:rPr>
              <a:t>情報</a:t>
            </a:r>
            <a:r>
              <a:rPr lang="ja-JP" altLang="en-US" sz="1400" dirty="0">
                <a:solidFill>
                  <a:schemeClr val="tx1"/>
                </a:solidFill>
              </a:rPr>
              <a:t>による本人確認情報の検索を行う場合に、できるだけ対象とする本人確認情報のみが検索結果として表示されるよう、検索条件を詳細に設定して</a:t>
            </a:r>
            <a:r>
              <a:rPr lang="ja-JP" altLang="en-US" sz="1400">
                <a:solidFill>
                  <a:schemeClr val="tx1"/>
                </a:solidFill>
              </a:rPr>
              <a:t>いる</a:t>
            </a:r>
            <a:r>
              <a:rPr lang="ja-JP" altLang="en-US" sz="1400" smtClean="0">
                <a:solidFill>
                  <a:schemeClr val="tx1"/>
                </a:solidFill>
              </a:rPr>
              <a:t>かを確認</a:t>
            </a:r>
            <a:r>
              <a:rPr lang="ja-JP" altLang="en-US" sz="1400" dirty="0">
                <a:solidFill>
                  <a:schemeClr val="tx1"/>
                </a:solidFill>
              </a:rPr>
              <a:t>する。（最低でも、氏名＋住所、かな＋住所、氏名＋生年月日、かな＋生年月日を入力し調べているか。）</a:t>
            </a:r>
          </a:p>
        </p:txBody>
      </p:sp>
      <p:sp>
        <p:nvSpPr>
          <p:cNvPr id="138" name="右矢印 137"/>
          <p:cNvSpPr/>
          <p:nvPr/>
        </p:nvSpPr>
        <p:spPr>
          <a:xfrm>
            <a:off x="107504" y="5337212"/>
            <a:ext cx="936104" cy="720080"/>
          </a:xfrm>
          <a:prstGeom prst="rightArrow">
            <a:avLst/>
          </a:prstGeom>
          <a:solidFill>
            <a:srgbClr val="FF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7" name="正方形/長方形 16"/>
          <p:cNvSpPr/>
          <p:nvPr/>
        </p:nvSpPr>
        <p:spPr>
          <a:xfrm>
            <a:off x="971600" y="6439736"/>
            <a:ext cx="7576840" cy="40466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smtClean="0">
                <a:solidFill>
                  <a:schemeClr val="tx1"/>
                </a:solidFill>
              </a:rPr>
              <a:t>※</a:t>
            </a:r>
            <a:r>
              <a:rPr lang="ja-JP" altLang="en-US" sz="1400" b="1" dirty="0" smtClean="0">
                <a:solidFill>
                  <a:schemeClr val="tx1"/>
                </a:solidFill>
              </a:rPr>
              <a:t>上記の確認</a:t>
            </a:r>
            <a:r>
              <a:rPr lang="ja-JP" altLang="en-US" sz="1400" b="1" dirty="0">
                <a:solidFill>
                  <a:schemeClr val="tx1"/>
                </a:solidFill>
              </a:rPr>
              <a:t>項目</a:t>
            </a:r>
            <a:r>
              <a:rPr lang="ja-JP" altLang="en-US" sz="1400" b="1" dirty="0" smtClean="0">
                <a:solidFill>
                  <a:schemeClr val="tx1"/>
                </a:solidFill>
              </a:rPr>
              <a:t>及び確認方法については</a:t>
            </a:r>
            <a:r>
              <a:rPr lang="ja-JP" altLang="en-US" sz="1400" b="1" dirty="0">
                <a:solidFill>
                  <a:schemeClr val="tx1"/>
                </a:solidFill>
              </a:rPr>
              <a:t>、不正アクセス等への抑止力に</a:t>
            </a:r>
            <a:r>
              <a:rPr lang="ja-JP" altLang="en-US" sz="1400" b="1" dirty="0" smtClean="0">
                <a:solidFill>
                  <a:schemeClr val="tx1"/>
                </a:solidFill>
              </a:rPr>
              <a:t>なる手法として、</a:t>
            </a:r>
            <a:endParaRPr lang="en-US" altLang="ja-JP" sz="1400" b="1" dirty="0" smtClean="0">
              <a:solidFill>
                <a:schemeClr val="tx1"/>
              </a:solidFill>
            </a:endParaRPr>
          </a:p>
          <a:p>
            <a:r>
              <a:rPr lang="ja-JP" altLang="en-US" sz="1400" b="1" dirty="0">
                <a:solidFill>
                  <a:schemeClr val="tx1"/>
                </a:solidFill>
              </a:rPr>
              <a:t>　</a:t>
            </a:r>
            <a:r>
              <a:rPr lang="ja-JP" altLang="en-US" sz="1400" b="1" dirty="0" smtClean="0">
                <a:solidFill>
                  <a:schemeClr val="tx1"/>
                </a:solidFill>
              </a:rPr>
              <a:t>　地方公共団体情報システム機構（Ｊ－ＬＩＳ）から示された方法です。</a:t>
            </a:r>
          </a:p>
        </p:txBody>
      </p:sp>
    </p:spTree>
    <p:extLst>
      <p:ext uri="{BB962C8B-B14F-4D97-AF65-F5344CB8AC3E}">
        <p14:creationId xmlns:p14="http://schemas.microsoft.com/office/powerpoint/2010/main" val="35382486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179512" y="116632"/>
            <a:ext cx="8208912" cy="369332"/>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0" scaled="1"/>
            <a:tileRect/>
          </a:gradFill>
        </p:spPr>
        <p:txBody>
          <a:bodyPr wrap="square" rtlCol="0">
            <a:spAutoFit/>
          </a:bodyPr>
          <a:lstStyle/>
          <a:p>
            <a:r>
              <a:rPr lang="ja-JP" altLang="en-US" b="1" dirty="0" smtClean="0">
                <a:effectLst>
                  <a:outerShdw blurRad="38100" dist="38100" dir="2700000" algn="tl">
                    <a:srgbClr val="000000">
                      <a:alpha val="43137"/>
                    </a:srgbClr>
                  </a:outerShdw>
                </a:effectLst>
                <a:latin typeface="+mn-ea"/>
              </a:rPr>
              <a:t>３．</a:t>
            </a:r>
            <a:r>
              <a:rPr kumimoji="1" lang="ja-JP" altLang="en-US" b="1" dirty="0" smtClean="0">
                <a:effectLst>
                  <a:outerShdw blurRad="38100" dist="38100" dir="2700000" algn="tl">
                    <a:srgbClr val="000000">
                      <a:alpha val="43137"/>
                    </a:srgbClr>
                  </a:outerShdw>
                </a:effectLst>
                <a:latin typeface="+mn-ea"/>
              </a:rPr>
              <a:t>業務アクセスログの</a:t>
            </a:r>
            <a:r>
              <a:rPr lang="ja-JP" altLang="en-US" b="1" dirty="0" smtClean="0">
                <a:effectLst>
                  <a:outerShdw blurRad="38100" dist="38100" dir="2700000" algn="tl">
                    <a:srgbClr val="000000">
                      <a:alpha val="43137"/>
                    </a:srgbClr>
                  </a:outerShdw>
                </a:effectLst>
                <a:latin typeface="+mn-ea"/>
              </a:rPr>
              <a:t>現状と検討案の比較</a:t>
            </a:r>
            <a:r>
              <a:rPr kumimoji="1" lang="ja-JP" altLang="en-US" b="1" dirty="0" smtClean="0">
                <a:effectLst>
                  <a:outerShdw blurRad="38100" dist="38100" dir="2700000" algn="tl">
                    <a:srgbClr val="000000">
                      <a:alpha val="43137"/>
                    </a:srgbClr>
                  </a:outerShdw>
                </a:effectLst>
                <a:latin typeface="+mn-ea"/>
              </a:rPr>
              <a:t>について</a:t>
            </a:r>
            <a:endParaRPr kumimoji="1" lang="ja-JP" altLang="en-US" b="1" dirty="0">
              <a:effectLst>
                <a:outerShdw blurRad="38100" dist="38100" dir="2700000" algn="tl">
                  <a:srgbClr val="000000">
                    <a:alpha val="43137"/>
                  </a:srgbClr>
                </a:outerShdw>
              </a:effectLst>
              <a:latin typeface="+mn-ea"/>
            </a:endParaRPr>
          </a:p>
        </p:txBody>
      </p:sp>
      <p:sp>
        <p:nvSpPr>
          <p:cNvPr id="19" name="正方形/長方形 18"/>
          <p:cNvSpPr/>
          <p:nvPr/>
        </p:nvSpPr>
        <p:spPr>
          <a:xfrm>
            <a:off x="925918" y="6264696"/>
            <a:ext cx="7576840" cy="404664"/>
          </a:xfrm>
          <a:prstGeom prst="rect">
            <a:avLst/>
          </a:prstGeom>
          <a:no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400" b="1" dirty="0" smtClean="0">
                <a:solidFill>
                  <a:schemeClr val="tx1"/>
                </a:solidFill>
                <a:latin typeface="+mn-ea"/>
              </a:rPr>
              <a:t>※</a:t>
            </a:r>
            <a:r>
              <a:rPr lang="ja-JP" altLang="en-US" sz="1400" b="1" dirty="0" smtClean="0">
                <a:solidFill>
                  <a:schemeClr val="tx1"/>
                </a:solidFill>
                <a:latin typeface="+mn-ea"/>
              </a:rPr>
              <a:t>利用課部署数及び確認件数</a:t>
            </a:r>
            <a:r>
              <a:rPr lang="ja-JP" altLang="en-US" sz="1400" b="1" dirty="0">
                <a:solidFill>
                  <a:schemeClr val="tx1"/>
                </a:solidFill>
                <a:latin typeface="+mn-ea"/>
              </a:rPr>
              <a:t>については、平成</a:t>
            </a:r>
            <a:r>
              <a:rPr lang="en-US" altLang="ja-JP" sz="1400" b="1" dirty="0">
                <a:solidFill>
                  <a:schemeClr val="tx1"/>
                </a:solidFill>
                <a:latin typeface="+mn-ea"/>
              </a:rPr>
              <a:t>27</a:t>
            </a:r>
            <a:r>
              <a:rPr lang="ja-JP" altLang="en-US" sz="1400" b="1" dirty="0">
                <a:solidFill>
                  <a:schemeClr val="tx1"/>
                </a:solidFill>
                <a:latin typeface="+mn-ea"/>
              </a:rPr>
              <a:t>年</a:t>
            </a:r>
            <a:r>
              <a:rPr lang="en-US" altLang="ja-JP" sz="1400" b="1" dirty="0">
                <a:solidFill>
                  <a:schemeClr val="tx1"/>
                </a:solidFill>
                <a:latin typeface="+mn-ea"/>
              </a:rPr>
              <a:t>5</a:t>
            </a:r>
            <a:r>
              <a:rPr lang="ja-JP" altLang="en-US" sz="1400" b="1" dirty="0">
                <a:solidFill>
                  <a:schemeClr val="tx1"/>
                </a:solidFill>
                <a:latin typeface="+mn-ea"/>
              </a:rPr>
              <a:t>月分のログデータについて確認</a:t>
            </a:r>
            <a:endParaRPr lang="ja-JP" altLang="en-US" sz="1400" b="1" dirty="0" smtClean="0">
              <a:solidFill>
                <a:schemeClr val="tx1"/>
              </a:solidFill>
              <a:latin typeface="+mn-ea"/>
            </a:endParaRPr>
          </a:p>
        </p:txBody>
      </p:sp>
      <p:graphicFrame>
        <p:nvGraphicFramePr>
          <p:cNvPr id="7" name="表 6"/>
          <p:cNvGraphicFramePr>
            <a:graphicFrameLocks noGrp="1"/>
          </p:cNvGraphicFramePr>
          <p:nvPr>
            <p:extLst>
              <p:ext uri="{D42A27DB-BD31-4B8C-83A1-F6EECF244321}">
                <p14:modId xmlns:p14="http://schemas.microsoft.com/office/powerpoint/2010/main" val="521734970"/>
              </p:ext>
            </p:extLst>
          </p:nvPr>
        </p:nvGraphicFramePr>
        <p:xfrm>
          <a:off x="395537" y="836712"/>
          <a:ext cx="8280919" cy="5256584"/>
        </p:xfrm>
        <a:graphic>
          <a:graphicData uri="http://schemas.openxmlformats.org/drawingml/2006/table">
            <a:tbl>
              <a:tblPr firstRow="1" bandRow="1">
                <a:tableStyleId>{5C22544A-7EE6-4342-B048-85BDC9FD1C3A}</a:tableStyleId>
              </a:tblPr>
              <a:tblGrid>
                <a:gridCol w="1288395"/>
                <a:gridCol w="3392124"/>
                <a:gridCol w="3600400"/>
              </a:tblGrid>
              <a:tr h="360040">
                <a:tc>
                  <a:txBody>
                    <a:bodyPr/>
                    <a:lstStyle/>
                    <a:p>
                      <a:pPr algn="ctr"/>
                      <a:r>
                        <a:rPr kumimoji="1" lang="ja-JP" altLang="en-US" sz="1400" dirty="0" smtClean="0">
                          <a:latin typeface="+mn-ea"/>
                          <a:ea typeface="+mn-ea"/>
                        </a:rPr>
                        <a:t>区分</a:t>
                      </a:r>
                      <a:endParaRPr kumimoji="1" lang="ja-JP" altLang="en-US" sz="1400" dirty="0">
                        <a:latin typeface="+mn-ea"/>
                        <a:ea typeface="+mn-ea"/>
                      </a:endParaRPr>
                    </a:p>
                  </a:txBody>
                  <a:tcPr anchor="ctr"/>
                </a:tc>
                <a:tc>
                  <a:txBody>
                    <a:bodyPr/>
                    <a:lstStyle/>
                    <a:p>
                      <a:pPr algn="ctr"/>
                      <a:r>
                        <a:rPr kumimoji="1" lang="ja-JP" altLang="en-US" sz="1400" dirty="0" smtClean="0">
                          <a:latin typeface="+mn-ea"/>
                          <a:ea typeface="+mn-ea"/>
                        </a:rPr>
                        <a:t>現状</a:t>
                      </a:r>
                      <a:endParaRPr kumimoji="1" lang="ja-JP" altLang="en-US" sz="1400" dirty="0">
                        <a:latin typeface="+mn-ea"/>
                        <a:ea typeface="+mn-ea"/>
                      </a:endParaRPr>
                    </a:p>
                  </a:txBody>
                  <a:tcPr anchor="ctr"/>
                </a:tc>
                <a:tc>
                  <a:txBody>
                    <a:bodyPr/>
                    <a:lstStyle/>
                    <a:p>
                      <a:pPr algn="ctr"/>
                      <a:r>
                        <a:rPr kumimoji="1" lang="ja-JP" altLang="en-US" sz="1400" b="1" dirty="0" smtClean="0">
                          <a:latin typeface="+mn-ea"/>
                          <a:ea typeface="+mn-ea"/>
                        </a:rPr>
                        <a:t>検討案</a:t>
                      </a:r>
                      <a:endParaRPr kumimoji="1" lang="ja-JP" altLang="en-US" sz="1400" b="1" dirty="0">
                        <a:latin typeface="+mn-ea"/>
                        <a:ea typeface="+mn-ea"/>
                      </a:endParaRPr>
                    </a:p>
                  </a:txBody>
                  <a:tcPr anchor="ctr"/>
                </a:tc>
              </a:tr>
              <a:tr h="1152128">
                <a:tc>
                  <a:txBody>
                    <a:bodyPr/>
                    <a:lstStyle/>
                    <a:p>
                      <a:pPr algn="ctr"/>
                      <a:r>
                        <a:rPr kumimoji="1" lang="ja-JP" altLang="en-US" sz="1400" dirty="0" smtClean="0">
                          <a:latin typeface="+mn-ea"/>
                          <a:ea typeface="+mn-ea"/>
                        </a:rPr>
                        <a:t>確認主体</a:t>
                      </a:r>
                      <a:endParaRPr kumimoji="1" lang="ja-JP" altLang="en-US" sz="1400" dirty="0">
                        <a:latin typeface="+mn-ea"/>
                        <a:ea typeface="+mn-ea"/>
                      </a:endParaRPr>
                    </a:p>
                  </a:txBody>
                  <a:tcPr anchor="ctr"/>
                </a:tc>
                <a:tc>
                  <a:txBody>
                    <a:bodyPr/>
                    <a:lstStyle/>
                    <a:p>
                      <a:r>
                        <a:rPr kumimoji="1" lang="ja-JP" altLang="en-US" sz="1400" dirty="0" smtClean="0">
                          <a:latin typeface="+mn-ea"/>
                          <a:ea typeface="+mn-ea"/>
                        </a:rPr>
                        <a:t>利用課　</a:t>
                      </a:r>
                      <a:r>
                        <a:rPr kumimoji="1" lang="en-US" altLang="ja-JP" sz="1400" dirty="0" smtClean="0">
                          <a:latin typeface="+mn-ea"/>
                          <a:ea typeface="+mn-ea"/>
                        </a:rPr>
                        <a:t>16</a:t>
                      </a:r>
                      <a:r>
                        <a:rPr kumimoji="1" lang="ja-JP" altLang="en-US" sz="1400" dirty="0" smtClean="0">
                          <a:latin typeface="+mn-ea"/>
                          <a:ea typeface="+mn-ea"/>
                        </a:rPr>
                        <a:t>部署</a:t>
                      </a:r>
                      <a:endParaRPr kumimoji="1" lang="en-US" altLang="ja-JP" sz="14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en-US" altLang="ja-JP" sz="1400" dirty="0" smtClean="0">
                          <a:latin typeface="+mn-ea"/>
                          <a:ea typeface="+mn-ea"/>
                        </a:rPr>
                        <a:t>【</a:t>
                      </a:r>
                      <a:r>
                        <a:rPr kumimoji="1" lang="ja-JP" altLang="en-US" sz="1400" dirty="0" smtClean="0">
                          <a:latin typeface="+mn-ea"/>
                          <a:ea typeface="+mn-ea"/>
                        </a:rPr>
                        <a:t>内訳</a:t>
                      </a:r>
                      <a:r>
                        <a:rPr kumimoji="1" lang="en-US" altLang="ja-JP" sz="1400" dirty="0" smtClean="0">
                          <a:latin typeface="+mn-ea"/>
                          <a:ea typeface="+mn-ea"/>
                        </a:rPr>
                        <a:t>】</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端末設置：</a:t>
                      </a:r>
                      <a:r>
                        <a:rPr kumimoji="1" lang="en-US" altLang="ja-JP" sz="1400" dirty="0" smtClean="0">
                          <a:latin typeface="+mn-ea"/>
                          <a:ea typeface="+mn-ea"/>
                        </a:rPr>
                        <a:t>14</a:t>
                      </a:r>
                      <a:r>
                        <a:rPr kumimoji="1" lang="ja-JP" altLang="en-US" sz="1400" dirty="0" smtClean="0">
                          <a:latin typeface="+mn-ea"/>
                          <a:ea typeface="+mn-ea"/>
                        </a:rPr>
                        <a:t>部署</a:t>
                      </a:r>
                      <a:endParaRPr kumimoji="1" lang="en-US" altLang="ja-JP" sz="14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即時提供による市町村課端末閲覧：</a:t>
                      </a:r>
                      <a:r>
                        <a:rPr kumimoji="1" lang="en-US" altLang="ja-JP" sz="1400" dirty="0" smtClean="0">
                          <a:latin typeface="+mn-ea"/>
                          <a:ea typeface="+mn-ea"/>
                        </a:rPr>
                        <a:t>2</a:t>
                      </a:r>
                      <a:r>
                        <a:rPr kumimoji="1" lang="ja-JP" altLang="en-US" sz="1400" dirty="0" smtClean="0">
                          <a:latin typeface="+mn-ea"/>
                          <a:ea typeface="+mn-ea"/>
                        </a:rPr>
                        <a:t>部署</a:t>
                      </a:r>
                    </a:p>
                  </a:txBody>
                  <a:tcPr anchor="ctr"/>
                </a:tc>
                <a:tc>
                  <a:txBody>
                    <a:bodyPr/>
                    <a:lstStyle/>
                    <a:p>
                      <a:r>
                        <a:rPr kumimoji="1" lang="ja-JP" altLang="en-US" sz="1400" dirty="0" smtClean="0">
                          <a:latin typeface="+mn-ea"/>
                          <a:ea typeface="+mn-ea"/>
                        </a:rPr>
                        <a:t>市町村課</a:t>
                      </a:r>
                      <a:endParaRPr kumimoji="1" lang="ja-JP" altLang="en-US" sz="1400" dirty="0">
                        <a:latin typeface="+mn-ea"/>
                        <a:ea typeface="+mn-ea"/>
                      </a:endParaRPr>
                    </a:p>
                  </a:txBody>
                  <a:tcPr anchor="ctr"/>
                </a:tc>
              </a:tr>
              <a:tr h="2557998">
                <a:tc>
                  <a:txBody>
                    <a:bodyPr/>
                    <a:lstStyle/>
                    <a:p>
                      <a:pPr algn="ctr"/>
                      <a:r>
                        <a:rPr kumimoji="1" lang="ja-JP" altLang="en-US" sz="1400" dirty="0" smtClean="0">
                          <a:latin typeface="+mn-ea"/>
                          <a:ea typeface="+mn-ea"/>
                        </a:rPr>
                        <a:t>確認方法</a:t>
                      </a:r>
                      <a:endParaRPr kumimoji="1" lang="ja-JP" altLang="en-US" sz="1400" dirty="0">
                        <a:latin typeface="+mn-ea"/>
                        <a:ea typeface="+mn-ea"/>
                      </a:endParaRPr>
                    </a:p>
                  </a:txBody>
                  <a:tcPr anchor="ctr"/>
                </a:tc>
                <a:tc>
                  <a:txBody>
                    <a:bodyPr/>
                    <a:lstStyle/>
                    <a:p>
                      <a:r>
                        <a:rPr kumimoji="1" lang="ja-JP" altLang="en-US" sz="1400" dirty="0" smtClean="0">
                          <a:latin typeface="+mn-ea"/>
                          <a:ea typeface="+mn-ea"/>
                        </a:rPr>
                        <a:t>利用課の管理台帳とログを突合させて</a:t>
                      </a:r>
                      <a:r>
                        <a:rPr kumimoji="1" lang="ja-JP" altLang="en-US" sz="1400" dirty="0" smtClean="0">
                          <a:latin typeface="+mn-ea"/>
                          <a:ea typeface="+mn-ea"/>
                        </a:rPr>
                        <a:t>確認する</a:t>
                      </a:r>
                      <a:endParaRPr kumimoji="1" lang="ja-JP" altLang="en-US" sz="1400" dirty="0">
                        <a:latin typeface="+mn-ea"/>
                        <a:ea typeface="+mn-ea"/>
                      </a:endParaRPr>
                    </a:p>
                  </a:txBody>
                  <a:tcPr anchor="ctr"/>
                </a:tc>
                <a:tc>
                  <a:txBody>
                    <a:bodyPr/>
                    <a:lstStyle/>
                    <a:p>
                      <a:r>
                        <a:rPr kumimoji="1" lang="ja-JP" altLang="en-US" sz="1400" dirty="0" smtClean="0">
                          <a:latin typeface="+mn-ea"/>
                          <a:ea typeface="+mn-ea"/>
                        </a:rPr>
                        <a:t>・下記の確認項目にもとづいてデータをソートしてログを</a:t>
                      </a:r>
                      <a:r>
                        <a:rPr kumimoji="1" lang="ja-JP" altLang="en-US" sz="1400" dirty="0" smtClean="0">
                          <a:latin typeface="+mn-ea"/>
                          <a:ea typeface="+mn-ea"/>
                        </a:rPr>
                        <a:t>確認する</a:t>
                      </a:r>
                      <a:endParaRPr kumimoji="1" lang="en-US" altLang="ja-JP" sz="14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lang="ja-JP" altLang="en-US" sz="1400" dirty="0" smtClean="0">
                          <a:solidFill>
                            <a:schemeClr val="tx1"/>
                          </a:solidFill>
                        </a:rPr>
                        <a:t>・ログに疑義等があれば、必要に応じて利用課に聞き取りを行い、利用目的等を確認する</a:t>
                      </a:r>
                      <a:endParaRPr kumimoji="1" lang="ja-JP" altLang="en-US" sz="1400" dirty="0" smtClean="0">
                        <a:latin typeface="+mn-ea"/>
                        <a:ea typeface="+mn-ea"/>
                      </a:endParaRPr>
                    </a:p>
                    <a:p>
                      <a:r>
                        <a:rPr kumimoji="1" lang="en-US" altLang="ja-JP" sz="1400" dirty="0" smtClean="0">
                          <a:latin typeface="+mn-ea"/>
                          <a:ea typeface="+mn-ea"/>
                        </a:rPr>
                        <a:t>【</a:t>
                      </a:r>
                      <a:r>
                        <a:rPr kumimoji="1" lang="ja-JP" altLang="en-US" sz="1400" dirty="0" smtClean="0">
                          <a:latin typeface="+mn-ea"/>
                          <a:ea typeface="+mn-ea"/>
                        </a:rPr>
                        <a:t>確認項目</a:t>
                      </a:r>
                      <a:r>
                        <a:rPr kumimoji="1" lang="en-US" altLang="ja-JP" sz="1400" dirty="0" smtClean="0">
                          <a:latin typeface="+mn-ea"/>
                          <a:ea typeface="+mn-ea"/>
                        </a:rPr>
                        <a:t>】</a:t>
                      </a:r>
                    </a:p>
                    <a:p>
                      <a:r>
                        <a:rPr kumimoji="1" lang="ja-JP" altLang="en-US" sz="1400" dirty="0" smtClean="0">
                          <a:latin typeface="+mn-ea"/>
                          <a:ea typeface="+mn-ea"/>
                        </a:rPr>
                        <a:t>・認証</a:t>
                      </a:r>
                      <a:r>
                        <a:rPr kumimoji="1" lang="en-US" altLang="ja-JP" sz="1400" dirty="0" smtClean="0">
                          <a:latin typeface="+mn-ea"/>
                          <a:ea typeface="+mn-ea"/>
                        </a:rPr>
                        <a:t>ID</a:t>
                      </a:r>
                      <a:r>
                        <a:rPr kumimoji="1" lang="ja-JP" altLang="en-US" sz="1400" dirty="0" smtClean="0">
                          <a:latin typeface="+mn-ea"/>
                          <a:ea typeface="+mn-ea"/>
                        </a:rPr>
                        <a:t>の適正な利用</a:t>
                      </a:r>
                    </a:p>
                    <a:p>
                      <a:r>
                        <a:rPr kumimoji="1" lang="ja-JP" altLang="en-US" sz="1400" dirty="0" smtClean="0">
                          <a:latin typeface="+mn-ea"/>
                          <a:ea typeface="+mn-ea"/>
                        </a:rPr>
                        <a:t>・業務時間外の利用</a:t>
                      </a:r>
                    </a:p>
                    <a:p>
                      <a:r>
                        <a:rPr kumimoji="1" lang="ja-JP" altLang="en-US" sz="1400" dirty="0" smtClean="0">
                          <a:latin typeface="+mn-ea"/>
                          <a:ea typeface="+mn-ea"/>
                        </a:rPr>
                        <a:t>・権限外業務での利用</a:t>
                      </a:r>
                    </a:p>
                    <a:p>
                      <a:r>
                        <a:rPr kumimoji="1" lang="ja-JP" altLang="en-US" sz="1400" dirty="0" smtClean="0">
                          <a:latin typeface="+mn-ea"/>
                          <a:ea typeface="+mn-ea"/>
                        </a:rPr>
                        <a:t>・通常の業務量との比較</a:t>
                      </a:r>
                    </a:p>
                    <a:p>
                      <a:r>
                        <a:rPr kumimoji="1" lang="ja-JP" altLang="en-US" sz="1400" dirty="0" smtClean="0">
                          <a:latin typeface="+mn-ea"/>
                          <a:ea typeface="+mn-ea"/>
                        </a:rPr>
                        <a:t>・詳細な検索条件の設定</a:t>
                      </a:r>
                      <a:endParaRPr kumimoji="1" lang="en-US" altLang="ja-JP" sz="1400" dirty="0" smtClean="0">
                        <a:latin typeface="+mn-ea"/>
                        <a:ea typeface="+mn-ea"/>
                      </a:endParaRPr>
                    </a:p>
                  </a:txBody>
                  <a:tcPr anchor="ctr"/>
                </a:tc>
              </a:tr>
              <a:tr h="1186418">
                <a:tc>
                  <a:txBody>
                    <a:bodyPr/>
                    <a:lstStyle/>
                    <a:p>
                      <a:pPr algn="ctr"/>
                      <a:r>
                        <a:rPr kumimoji="1" lang="ja-JP" altLang="en-US" sz="1400" dirty="0" smtClean="0">
                          <a:latin typeface="+mn-ea"/>
                          <a:ea typeface="+mn-ea"/>
                        </a:rPr>
                        <a:t>確認件数</a:t>
                      </a:r>
                      <a:endParaRPr kumimoji="1" lang="ja-JP" altLang="en-US" sz="1400" dirty="0">
                        <a:latin typeface="+mn-ea"/>
                        <a:ea typeface="+mn-ea"/>
                      </a:endParaRPr>
                    </a:p>
                  </a:txBody>
                  <a:tcPr anchor="ctr"/>
                </a:tc>
                <a:tc>
                  <a:txBody>
                    <a:bodyPr/>
                    <a:lstStyle/>
                    <a:p>
                      <a:r>
                        <a:rPr kumimoji="1" lang="en-US" altLang="ja-JP" sz="1400" dirty="0" smtClean="0">
                          <a:latin typeface="+mn-ea"/>
                          <a:ea typeface="+mn-ea"/>
                        </a:rPr>
                        <a:t>12,220</a:t>
                      </a:r>
                      <a:r>
                        <a:rPr kumimoji="1" lang="ja-JP" altLang="en-US" sz="1400" dirty="0" smtClean="0">
                          <a:latin typeface="+mn-ea"/>
                          <a:ea typeface="+mn-ea"/>
                        </a:rPr>
                        <a:t>件</a:t>
                      </a: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a:t>
                      </a:r>
                      <a:r>
                        <a:rPr kumimoji="1" lang="ja-JP" altLang="en-US" sz="1400" dirty="0" smtClean="0">
                          <a:latin typeface="+mn-ea"/>
                        </a:rPr>
                        <a:t>ログ確認できた旨をセキュリティチェック</a:t>
                      </a:r>
                      <a:endParaRPr kumimoji="1" lang="en-US" altLang="ja-JP" sz="1400" dirty="0" smtClean="0">
                        <a:latin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aseline="0" dirty="0" smtClean="0">
                          <a:latin typeface="+mn-ea"/>
                        </a:rPr>
                        <a:t>   </a:t>
                      </a:r>
                      <a:r>
                        <a:rPr kumimoji="1" lang="ja-JP" altLang="en-US" sz="1400" dirty="0" smtClean="0">
                          <a:latin typeface="+mn-ea"/>
                        </a:rPr>
                        <a:t>リストで報告</a:t>
                      </a:r>
                      <a:endParaRPr kumimoji="1" lang="en-US" altLang="ja-JP" sz="1400" dirty="0" smtClean="0">
                        <a:latin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rPr>
                        <a:t>　</a:t>
                      </a:r>
                      <a:r>
                        <a:rPr kumimoji="1" lang="ja-JP" altLang="en-US" sz="1400" baseline="0" dirty="0" smtClean="0">
                          <a:latin typeface="+mn-ea"/>
                        </a:rPr>
                        <a:t> </a:t>
                      </a:r>
                      <a:r>
                        <a:rPr kumimoji="1" lang="ja-JP" altLang="en-US" sz="1400" dirty="0" smtClean="0">
                          <a:latin typeface="+mn-ea"/>
                        </a:rPr>
                        <a:t>（過去に不正アクセス等の報告なし）</a:t>
                      </a:r>
                    </a:p>
                  </a:txBody>
                  <a:tcPr anchor="ctr"/>
                </a:tc>
                <a:tc>
                  <a:txBody>
                    <a:bodyPr/>
                    <a:lstStyle/>
                    <a:p>
                      <a:r>
                        <a:rPr kumimoji="1" lang="en-US" altLang="ja-JP" sz="1400" dirty="0" smtClean="0">
                          <a:latin typeface="+mn-ea"/>
                          <a:ea typeface="+mn-ea"/>
                        </a:rPr>
                        <a:t>12,220</a:t>
                      </a:r>
                      <a:r>
                        <a:rPr kumimoji="1" lang="ja-JP" altLang="en-US" sz="1400" dirty="0" smtClean="0">
                          <a:latin typeface="+mn-ea"/>
                          <a:ea typeface="+mn-ea"/>
                        </a:rPr>
                        <a:t>件</a:t>
                      </a:r>
                      <a:endParaRPr kumimoji="1" lang="en-US" altLang="ja-JP" sz="14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b="0" dirty="0" smtClean="0">
                          <a:latin typeface="+mn-ea"/>
                          <a:ea typeface="+mn-ea"/>
                        </a:rPr>
                        <a:t>⇒</a:t>
                      </a:r>
                      <a:r>
                        <a:rPr kumimoji="1" lang="en-US" altLang="ja-JP" sz="1400" b="1" dirty="0" smtClean="0">
                          <a:latin typeface="+mn-ea"/>
                          <a:ea typeface="+mn-ea"/>
                        </a:rPr>
                        <a:t>3</a:t>
                      </a:r>
                      <a:r>
                        <a:rPr kumimoji="1" lang="ja-JP" altLang="en-US" sz="1400" b="1" dirty="0" smtClean="0">
                          <a:latin typeface="+mn-ea"/>
                          <a:ea typeface="+mn-ea"/>
                        </a:rPr>
                        <a:t>件</a:t>
                      </a:r>
                      <a:r>
                        <a:rPr kumimoji="1" lang="ja-JP" altLang="en-US" sz="1400" dirty="0" smtClean="0">
                          <a:latin typeface="+mn-ea"/>
                          <a:ea typeface="+mn-ea"/>
                        </a:rPr>
                        <a:t>について疑義内容を利用課に確認</a:t>
                      </a:r>
                      <a:endParaRPr kumimoji="1" lang="en-US" altLang="ja-JP" sz="1400" dirty="0" smtClean="0">
                        <a:latin typeface="+mn-ea"/>
                        <a:ea typeface="+mn-ea"/>
                      </a:endParaRPr>
                    </a:p>
                    <a:p>
                      <a:pPr marL="0" marR="0" indent="0" algn="l" defTabSz="914400" rtl="0" eaLnBrk="1" fontAlgn="auto" latinLnBrk="0" hangingPunct="1">
                        <a:lnSpc>
                          <a:spcPct val="100000"/>
                        </a:lnSpc>
                        <a:spcBef>
                          <a:spcPts val="0"/>
                        </a:spcBef>
                        <a:spcAft>
                          <a:spcPts val="0"/>
                        </a:spcAft>
                        <a:buClrTx/>
                        <a:buSzTx/>
                        <a:buFontTx/>
                        <a:buNone/>
                        <a:tabLst/>
                        <a:defRPr/>
                      </a:pPr>
                      <a:r>
                        <a:rPr kumimoji="1" lang="ja-JP" altLang="en-US" sz="1400" dirty="0" smtClean="0">
                          <a:latin typeface="+mn-ea"/>
                          <a:ea typeface="+mn-ea"/>
                        </a:rPr>
                        <a:t>　　（全て</a:t>
                      </a:r>
                      <a:r>
                        <a:rPr kumimoji="1" lang="ja-JP" altLang="en-US" sz="1400" dirty="0" smtClean="0">
                          <a:latin typeface="+mn-ea"/>
                          <a:ea typeface="+mn-ea"/>
                        </a:rPr>
                        <a:t>「業務時間外の利用</a:t>
                      </a:r>
                      <a:r>
                        <a:rPr kumimoji="1" lang="ja-JP" altLang="en-US" sz="1400" dirty="0" smtClean="0">
                          <a:latin typeface="+mn-ea"/>
                          <a:ea typeface="+mn-ea"/>
                        </a:rPr>
                        <a:t>」）</a:t>
                      </a:r>
                      <a:endParaRPr kumimoji="1" lang="ja-JP" altLang="en-US" sz="1400" dirty="0">
                        <a:latin typeface="+mn-ea"/>
                        <a:ea typeface="+mn-ea"/>
                      </a:endParaRPr>
                    </a:p>
                  </a:txBody>
                  <a:tcPr anchor="ctr"/>
                </a:tc>
              </a:tr>
            </a:tbl>
          </a:graphicData>
        </a:graphic>
      </p:graphicFrame>
    </p:spTree>
    <p:extLst>
      <p:ext uri="{BB962C8B-B14F-4D97-AF65-F5344CB8AC3E}">
        <p14:creationId xmlns:p14="http://schemas.microsoft.com/office/powerpoint/2010/main" val="1147959385"/>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360</TotalTime>
  <Words>633</Words>
  <Application>Microsoft Office PowerPoint</Application>
  <PresentationFormat>画面に合わせる (4:3)</PresentationFormat>
  <Paragraphs>79</Paragraphs>
  <Slides>3</Slides>
  <Notes>1</Notes>
  <HiddenSlides>0</HiddenSlides>
  <MMClips>0</MMClips>
  <ScaleCrop>false</ScaleCrop>
  <HeadingPairs>
    <vt:vector size="4" baseType="variant">
      <vt:variant>
        <vt:lpstr>テーマ</vt:lpstr>
      </vt:variant>
      <vt:variant>
        <vt:i4>1</vt:i4>
      </vt:variant>
      <vt:variant>
        <vt:lpstr>スライド タイトル</vt:lpstr>
      </vt:variant>
      <vt:variant>
        <vt:i4>3</vt:i4>
      </vt:variant>
    </vt:vector>
  </HeadingPairs>
  <TitlesOfParts>
    <vt:vector size="4" baseType="lpstr">
      <vt:lpstr>Office テーマ</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辻　雄平</dc:creator>
  <cp:lastModifiedBy>大阪府</cp:lastModifiedBy>
  <cp:revision>143</cp:revision>
  <cp:lastPrinted>2015-08-05T01:26:10Z</cp:lastPrinted>
  <dcterms:created xsi:type="dcterms:W3CDTF">2015-06-30T04:22:12Z</dcterms:created>
  <dcterms:modified xsi:type="dcterms:W3CDTF">2015-08-05T01:38:42Z</dcterms:modified>
</cp:coreProperties>
</file>