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4" r:id="rId1"/>
  </p:sldMasterIdLst>
  <p:notesMasterIdLst>
    <p:notesMasterId r:id="rId4"/>
  </p:notesMasterIdLst>
  <p:sldIdLst>
    <p:sldId id="256" r:id="rId2"/>
    <p:sldId id="257" r:id="rId3"/>
  </p:sldIdLst>
  <p:sldSz cx="7561263"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13" autoAdjust="0"/>
  </p:normalViewPr>
  <p:slideViewPr>
    <p:cSldViewPr>
      <p:cViewPr varScale="1">
        <p:scale>
          <a:sx n="51" d="100"/>
          <a:sy n="51" d="100"/>
        </p:scale>
        <p:origin x="2454" y="78"/>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7368"/>
          </a:xfrm>
          <a:prstGeom prst="rect">
            <a:avLst/>
          </a:prstGeom>
        </p:spPr>
        <p:txBody>
          <a:bodyPr vert="horz" lIns="92228" tIns="46114" rIns="92228" bIns="461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7368"/>
          </a:xfrm>
          <a:prstGeom prst="rect">
            <a:avLst/>
          </a:prstGeom>
        </p:spPr>
        <p:txBody>
          <a:bodyPr vert="horz" lIns="92228" tIns="46114" rIns="92228" bIns="46114" rtlCol="0"/>
          <a:lstStyle>
            <a:lvl1pPr algn="r">
              <a:defRPr sz="1200"/>
            </a:lvl1pPr>
          </a:lstStyle>
          <a:p>
            <a:fld id="{935C1681-E69A-45C2-8595-9036C7CC7AD4}" type="datetimeFigureOut">
              <a:rPr kumimoji="1" lang="ja-JP" altLang="en-US" smtClean="0"/>
              <a:t>2019/6/5</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7450"/>
          </a:xfrm>
          <a:prstGeom prst="rect">
            <a:avLst/>
          </a:prstGeom>
          <a:noFill/>
          <a:ln w="12700">
            <a:solidFill>
              <a:prstClr val="black"/>
            </a:solidFill>
          </a:ln>
        </p:spPr>
        <p:txBody>
          <a:bodyPr vert="horz" lIns="92228" tIns="46114" rIns="92228" bIns="46114" rtlCol="0" anchor="ctr"/>
          <a:lstStyle/>
          <a:p>
            <a:endParaRPr lang="ja-JP" altLang="en-US"/>
          </a:p>
        </p:txBody>
      </p:sp>
      <p:sp>
        <p:nvSpPr>
          <p:cNvPr id="5" name="ノート プレースホルダー 4"/>
          <p:cNvSpPr>
            <a:spLocks noGrp="1"/>
          </p:cNvSpPr>
          <p:nvPr>
            <p:ph type="body" sz="quarter" idx="3"/>
          </p:nvPr>
        </p:nvSpPr>
        <p:spPr>
          <a:xfrm>
            <a:off x="680241" y="4720986"/>
            <a:ext cx="5446722" cy="4473103"/>
          </a:xfrm>
          <a:prstGeom prst="rect">
            <a:avLst/>
          </a:prstGeom>
        </p:spPr>
        <p:txBody>
          <a:bodyPr vert="horz" lIns="92228" tIns="46114" rIns="92228" bIns="461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7"/>
          </a:xfrm>
          <a:prstGeom prst="rect">
            <a:avLst/>
          </a:prstGeom>
        </p:spPr>
        <p:txBody>
          <a:bodyPr vert="horz" lIns="92228" tIns="46114" rIns="92228" bIns="461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7"/>
          </a:xfrm>
          <a:prstGeom prst="rect">
            <a:avLst/>
          </a:prstGeom>
        </p:spPr>
        <p:txBody>
          <a:bodyPr vert="horz" lIns="92228" tIns="46114" rIns="92228" bIns="46114" rtlCol="0" anchor="b"/>
          <a:lstStyle>
            <a:lvl1pPr algn="r">
              <a:defRPr sz="1200"/>
            </a:lvl1pPr>
          </a:lstStyle>
          <a:p>
            <a:fld id="{75394B76-EFC2-44B9-9A40-D7C7195865C9}" type="slidenum">
              <a:rPr kumimoji="1" lang="ja-JP" altLang="en-US" smtClean="0"/>
              <a:t>‹#›</a:t>
            </a:fld>
            <a:endParaRPr kumimoji="1" lang="ja-JP" altLang="en-US"/>
          </a:p>
        </p:txBody>
      </p:sp>
    </p:spTree>
    <p:extLst>
      <p:ext uri="{BB962C8B-B14F-4D97-AF65-F5344CB8AC3E}">
        <p14:creationId xmlns:p14="http://schemas.microsoft.com/office/powerpoint/2010/main" val="4233067849"/>
      </p:ext>
    </p:extLst>
  </p:cSld>
  <p:clrMap bg1="lt1" tx1="dk1" bg2="lt2" tx2="dk2" accent1="accent1" accent2="accent2" accent3="accent3" accent4="accent4" accent5="accent5" accent6="accent6" hlink="hlink" folHlink="folHlink"/>
  <p:notesStyle>
    <a:lvl1pPr marL="0" algn="l" defTabSz="1042632" rtl="0" eaLnBrk="1" latinLnBrk="0" hangingPunct="1">
      <a:defRPr kumimoji="1" sz="1400" kern="1200">
        <a:solidFill>
          <a:schemeClr val="tx1"/>
        </a:solidFill>
        <a:latin typeface="+mn-lt"/>
        <a:ea typeface="+mn-ea"/>
        <a:cs typeface="+mn-cs"/>
      </a:defRPr>
    </a:lvl1pPr>
    <a:lvl2pPr marL="521316" algn="l" defTabSz="1042632" rtl="0" eaLnBrk="1" latinLnBrk="0" hangingPunct="1">
      <a:defRPr kumimoji="1" sz="1400" kern="1200">
        <a:solidFill>
          <a:schemeClr val="tx1"/>
        </a:solidFill>
        <a:latin typeface="+mn-lt"/>
        <a:ea typeface="+mn-ea"/>
        <a:cs typeface="+mn-cs"/>
      </a:defRPr>
    </a:lvl2pPr>
    <a:lvl3pPr marL="1042632" algn="l" defTabSz="1042632" rtl="0" eaLnBrk="1" latinLnBrk="0" hangingPunct="1">
      <a:defRPr kumimoji="1" sz="1400" kern="1200">
        <a:solidFill>
          <a:schemeClr val="tx1"/>
        </a:solidFill>
        <a:latin typeface="+mn-lt"/>
        <a:ea typeface="+mn-ea"/>
        <a:cs typeface="+mn-cs"/>
      </a:defRPr>
    </a:lvl3pPr>
    <a:lvl4pPr marL="1563947" algn="l" defTabSz="1042632" rtl="0" eaLnBrk="1" latinLnBrk="0" hangingPunct="1">
      <a:defRPr kumimoji="1" sz="1400" kern="1200">
        <a:solidFill>
          <a:schemeClr val="tx1"/>
        </a:solidFill>
        <a:latin typeface="+mn-lt"/>
        <a:ea typeface="+mn-ea"/>
        <a:cs typeface="+mn-cs"/>
      </a:defRPr>
    </a:lvl4pPr>
    <a:lvl5pPr marL="2085263" algn="l" defTabSz="1042632" rtl="0" eaLnBrk="1" latinLnBrk="0" hangingPunct="1">
      <a:defRPr kumimoji="1" sz="1400" kern="1200">
        <a:solidFill>
          <a:schemeClr val="tx1"/>
        </a:solidFill>
        <a:latin typeface="+mn-lt"/>
        <a:ea typeface="+mn-ea"/>
        <a:cs typeface="+mn-cs"/>
      </a:defRPr>
    </a:lvl5pPr>
    <a:lvl6pPr marL="2606580" algn="l" defTabSz="1042632" rtl="0" eaLnBrk="1" latinLnBrk="0" hangingPunct="1">
      <a:defRPr kumimoji="1" sz="1400" kern="1200">
        <a:solidFill>
          <a:schemeClr val="tx1"/>
        </a:solidFill>
        <a:latin typeface="+mn-lt"/>
        <a:ea typeface="+mn-ea"/>
        <a:cs typeface="+mn-cs"/>
      </a:defRPr>
    </a:lvl6pPr>
    <a:lvl7pPr marL="3127896" algn="l" defTabSz="1042632" rtl="0" eaLnBrk="1" latinLnBrk="0" hangingPunct="1">
      <a:defRPr kumimoji="1" sz="1400" kern="1200">
        <a:solidFill>
          <a:schemeClr val="tx1"/>
        </a:solidFill>
        <a:latin typeface="+mn-lt"/>
        <a:ea typeface="+mn-ea"/>
        <a:cs typeface="+mn-cs"/>
      </a:defRPr>
    </a:lvl7pPr>
    <a:lvl8pPr marL="3649212" algn="l" defTabSz="1042632" rtl="0" eaLnBrk="1" latinLnBrk="0" hangingPunct="1">
      <a:defRPr kumimoji="1" sz="1400" kern="1200">
        <a:solidFill>
          <a:schemeClr val="tx1"/>
        </a:solidFill>
        <a:latin typeface="+mn-lt"/>
        <a:ea typeface="+mn-ea"/>
        <a:cs typeface="+mn-cs"/>
      </a:defRPr>
    </a:lvl8pPr>
    <a:lvl9pPr marL="4170527" algn="l" defTabSz="1042632"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5975" y="746125"/>
            <a:ext cx="2635250" cy="37274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394B76-EFC2-44B9-9A40-D7C7195865C9}" type="slidenum">
              <a:rPr kumimoji="1" lang="ja-JP" altLang="en-US" smtClean="0"/>
              <a:t>1</a:t>
            </a:fld>
            <a:endParaRPr kumimoji="1" lang="ja-JP" altLang="en-US"/>
          </a:p>
        </p:txBody>
      </p:sp>
    </p:spTree>
    <p:extLst>
      <p:ext uri="{BB962C8B-B14F-4D97-AF65-F5344CB8AC3E}">
        <p14:creationId xmlns:p14="http://schemas.microsoft.com/office/powerpoint/2010/main" val="2069075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70" y="9979025"/>
            <a:ext cx="7559294"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9294"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514" y="1183227"/>
            <a:ext cx="6238042" cy="5559743"/>
          </a:xfrm>
        </p:spPr>
        <p:txBody>
          <a:bodyPr anchor="b">
            <a:normAutofit/>
          </a:bodyPr>
          <a:lstStyle>
            <a:lvl1pPr algn="l">
              <a:lnSpc>
                <a:spcPct val="85000"/>
              </a:lnSpc>
              <a:defRPr sz="6615" spc="-41"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2232" y="6946437"/>
            <a:ext cx="6238042" cy="1781969"/>
          </a:xfrm>
        </p:spPr>
        <p:txBody>
          <a:bodyPr lIns="91440" rIns="91440">
            <a:normAutofit/>
          </a:bodyPr>
          <a:lstStyle>
            <a:lvl1pPr marL="0" indent="0" algn="l">
              <a:buNone/>
              <a:defRPr sz="1985" cap="all" spc="165" baseline="0">
                <a:solidFill>
                  <a:schemeClr val="tx2"/>
                </a:solidFill>
                <a:latin typeface="+mj-lt"/>
              </a:defRPr>
            </a:lvl1pPr>
            <a:lvl2pPr marL="378059" indent="0" algn="ctr">
              <a:buNone/>
              <a:defRPr sz="1985"/>
            </a:lvl2pPr>
            <a:lvl3pPr marL="756117" indent="0" algn="ctr">
              <a:buNone/>
              <a:defRPr sz="1985"/>
            </a:lvl3pPr>
            <a:lvl4pPr marL="1134176" indent="0" algn="ctr">
              <a:buNone/>
              <a:defRPr sz="1654"/>
            </a:lvl4pPr>
            <a:lvl5pPr marL="1512235" indent="0" algn="ctr">
              <a:buNone/>
              <a:defRPr sz="1654"/>
            </a:lvl5pPr>
            <a:lvl6pPr marL="1890293" indent="0" algn="ctr">
              <a:buNone/>
              <a:defRPr sz="1654"/>
            </a:lvl6pPr>
            <a:lvl7pPr marL="2268352" indent="0" algn="ctr">
              <a:buNone/>
              <a:defRPr sz="1654"/>
            </a:lvl7pPr>
            <a:lvl8pPr marL="2646411" indent="0" algn="ctr">
              <a:buNone/>
              <a:defRPr sz="1654"/>
            </a:lvl8pPr>
            <a:lvl9pPr marL="3024469" indent="0" algn="ctr">
              <a:buNone/>
              <a:defRPr sz="165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cxnSp>
        <p:nvCxnSpPr>
          <p:cNvPr id="9" name="Straight Connector 8"/>
          <p:cNvCxnSpPr/>
          <p:nvPr/>
        </p:nvCxnSpPr>
        <p:spPr>
          <a:xfrm>
            <a:off x="748969" y="6771482"/>
            <a:ext cx="61246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81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225700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970" y="9979025"/>
            <a:ext cx="7559294"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9294"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411029" y="646653"/>
            <a:ext cx="1630397" cy="897598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837" y="646652"/>
            <a:ext cx="4796676" cy="897597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21360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26880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970" y="9979025"/>
            <a:ext cx="7559294"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9294"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514" y="1183227"/>
            <a:ext cx="6238042" cy="5559743"/>
          </a:xfrm>
        </p:spPr>
        <p:txBody>
          <a:bodyPr anchor="b" anchorCtr="0">
            <a:normAutofit/>
          </a:bodyPr>
          <a:lstStyle>
            <a:lvl1pPr>
              <a:lnSpc>
                <a:spcPct val="85000"/>
              </a:lnSpc>
              <a:defRPr sz="6615"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0514" y="6942550"/>
            <a:ext cx="6238042" cy="1781969"/>
          </a:xfrm>
        </p:spPr>
        <p:txBody>
          <a:bodyPr lIns="91440" rIns="91440" anchor="t" anchorCtr="0">
            <a:normAutofit/>
          </a:bodyPr>
          <a:lstStyle>
            <a:lvl1pPr marL="0" indent="0">
              <a:buNone/>
              <a:defRPr sz="1985" cap="all" spc="165" baseline="0">
                <a:solidFill>
                  <a:schemeClr val="tx2"/>
                </a:solidFill>
                <a:latin typeface="+mj-lt"/>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cxnSp>
        <p:nvCxnSpPr>
          <p:cNvPr id="9" name="Straight Connector 8"/>
          <p:cNvCxnSpPr/>
          <p:nvPr/>
        </p:nvCxnSpPr>
        <p:spPr>
          <a:xfrm>
            <a:off x="748969" y="6771482"/>
            <a:ext cx="61246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57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80514" y="446824"/>
            <a:ext cx="6238042" cy="2261771"/>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0513" y="2877551"/>
            <a:ext cx="3062312" cy="627253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56244" y="2877554"/>
            <a:ext cx="3062312" cy="627252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770718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80514" y="446824"/>
            <a:ext cx="6238042" cy="226177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0513" y="2878047"/>
            <a:ext cx="3062312" cy="1147884"/>
          </a:xfrm>
        </p:spPr>
        <p:txBody>
          <a:bodyPr lIns="91440" rIns="91440" anchor="ctr">
            <a:normAutofit/>
          </a:bodyPr>
          <a:lstStyle>
            <a:lvl1pPr marL="0" indent="0">
              <a:buNone/>
              <a:defRPr sz="1654" b="0" cap="all" baseline="0">
                <a:solidFill>
                  <a:schemeClr val="tx2"/>
                </a:solidFill>
              </a:defRPr>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680513" y="4025931"/>
            <a:ext cx="3062312" cy="51241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56244" y="2878047"/>
            <a:ext cx="3062312" cy="1147884"/>
          </a:xfrm>
        </p:spPr>
        <p:txBody>
          <a:bodyPr lIns="91440" rIns="91440" anchor="ctr">
            <a:normAutofit/>
          </a:bodyPr>
          <a:lstStyle>
            <a:lvl1pPr marL="0" indent="0">
              <a:buNone/>
              <a:defRPr sz="1654" b="0" cap="all" baseline="0">
                <a:solidFill>
                  <a:schemeClr val="tx2"/>
                </a:solidFill>
              </a:defRPr>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56244" y="4025931"/>
            <a:ext cx="3062312" cy="51241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41291582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241377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970" y="9979025"/>
            <a:ext cx="7559294"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875375"/>
            <a:ext cx="7559294"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411231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512229" cy="10691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05580" y="0"/>
            <a:ext cx="39697" cy="10691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547" y="926622"/>
            <a:ext cx="1984832" cy="3563938"/>
          </a:xfrm>
        </p:spPr>
        <p:txBody>
          <a:bodyPr anchor="b">
            <a:normAutofit/>
          </a:bodyPr>
          <a:lstStyle>
            <a:lvl1pPr>
              <a:defRPr sz="2977"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861304" y="1140460"/>
            <a:ext cx="4142316" cy="81970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83547" y="4561840"/>
            <a:ext cx="1984832" cy="5268148"/>
          </a:xfrm>
        </p:spPr>
        <p:txBody>
          <a:bodyPr lIns="91440" rIns="91440">
            <a:normAutofit/>
          </a:bodyPr>
          <a:lstStyle>
            <a:lvl1pPr marL="0" indent="0">
              <a:buNone/>
              <a:defRPr sz="1240">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a:xfrm>
            <a:off x="288703" y="10070987"/>
            <a:ext cx="1623954" cy="569240"/>
          </a:xfrm>
        </p:spPr>
        <p:txBody>
          <a:bodyPr/>
          <a:lstStyle>
            <a:lvl1pPr algn="l">
              <a:defRPr/>
            </a:lvl1pPr>
          </a:lstStyle>
          <a:p>
            <a:fld id="{ED560323-201C-467C-99E0-C9AD7F79352E}" type="datetimeFigureOut">
              <a:rPr kumimoji="1" lang="ja-JP" altLang="en-US" smtClean="0"/>
              <a:t>2019/6/5</a:t>
            </a:fld>
            <a:endParaRPr kumimoji="1" lang="ja-JP" altLang="en-US"/>
          </a:p>
        </p:txBody>
      </p:sp>
      <p:sp>
        <p:nvSpPr>
          <p:cNvPr id="6" name="Footer Placeholder 5"/>
          <p:cNvSpPr>
            <a:spLocks noGrp="1"/>
          </p:cNvSpPr>
          <p:nvPr>
            <p:ph type="ftr" sz="quarter" idx="11"/>
          </p:nvPr>
        </p:nvSpPr>
        <p:spPr>
          <a:xfrm>
            <a:off x="2977247" y="10070987"/>
            <a:ext cx="2882732" cy="569240"/>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4483438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7721865"/>
            <a:ext cx="7559294" cy="2969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662740"/>
            <a:ext cx="7559294"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514" y="7911941"/>
            <a:ext cx="6275848" cy="1283018"/>
          </a:xfrm>
        </p:spPr>
        <p:txBody>
          <a:bodyPr tIns="0" bIns="0" anchor="b">
            <a:noAutofit/>
          </a:bodyPr>
          <a:lstStyle>
            <a:lvl1pPr>
              <a:defRPr sz="2977"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0" y="0"/>
            <a:ext cx="7561254" cy="7662740"/>
          </a:xfrm>
          <a:blipFill>
            <a:blip r:embed="rId2"/>
            <a:stretch>
              <a:fillRect/>
            </a:stretch>
          </a:blipFill>
        </p:spPr>
        <p:txBody>
          <a:bodyPr lIns="457200" tIns="457200" anchor="t"/>
          <a:lstStyle>
            <a:lvl1pPr marL="0" indent="0">
              <a:buNone/>
              <a:defRPr sz="2646">
                <a:solidFill>
                  <a:schemeClr val="bg1"/>
                </a:solidFill>
              </a:defRPr>
            </a:lvl1pPr>
            <a:lvl2pPr marL="378059" indent="0">
              <a:buNone/>
              <a:defRPr sz="2315"/>
            </a:lvl2pPr>
            <a:lvl3pPr marL="756117" indent="0">
              <a:buNone/>
              <a:defRPr sz="1985"/>
            </a:lvl3pPr>
            <a:lvl4pPr marL="1134176" indent="0">
              <a:buNone/>
              <a:defRPr sz="1654"/>
            </a:lvl4pPr>
            <a:lvl5pPr marL="1512235" indent="0">
              <a:buNone/>
              <a:defRPr sz="1654"/>
            </a:lvl5pPr>
            <a:lvl6pPr marL="1890293" indent="0">
              <a:buNone/>
              <a:defRPr sz="1654"/>
            </a:lvl6pPr>
            <a:lvl7pPr marL="2268352" indent="0">
              <a:buNone/>
              <a:defRPr sz="1654"/>
            </a:lvl7pPr>
            <a:lvl8pPr marL="2646411" indent="0">
              <a:buNone/>
              <a:defRPr sz="1654"/>
            </a:lvl8pPr>
            <a:lvl9pPr marL="3024469" indent="0">
              <a:buNone/>
              <a:defRPr sz="1654"/>
            </a:lvl9pPr>
          </a:lstStyle>
          <a:p>
            <a:r>
              <a:rPr lang="ja-JP" altLang="en-US" smtClean="0"/>
              <a:t>図を追加</a:t>
            </a:r>
            <a:endParaRPr lang="en-US" dirty="0"/>
          </a:p>
        </p:txBody>
      </p:sp>
      <p:sp>
        <p:nvSpPr>
          <p:cNvPr id="4" name="Text Placeholder 3"/>
          <p:cNvSpPr>
            <a:spLocks noGrp="1"/>
          </p:cNvSpPr>
          <p:nvPr>
            <p:ph type="body" sz="half" idx="2"/>
          </p:nvPr>
        </p:nvSpPr>
        <p:spPr>
          <a:xfrm>
            <a:off x="680513" y="9209215"/>
            <a:ext cx="6275848" cy="926624"/>
          </a:xfrm>
        </p:spPr>
        <p:txBody>
          <a:bodyPr lIns="91440" tIns="0" rIns="91440" bIns="0">
            <a:normAutofit/>
          </a:bodyPr>
          <a:lstStyle>
            <a:lvl1pPr marL="0" indent="0">
              <a:spcBef>
                <a:spcPts val="0"/>
              </a:spcBef>
              <a:spcAft>
                <a:spcPts val="496"/>
              </a:spcAft>
              <a:buNone/>
              <a:defRPr sz="1240">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D560323-201C-467C-99E0-C9AD7F79352E}" type="datetimeFigureOut">
              <a:rPr kumimoji="1" lang="ja-JP" altLang="en-US" smtClean="0"/>
              <a:t>2019/6/5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D2D9BA-8814-4671-B1CB-1B56B2200CEE}" type="slidenum">
              <a:rPr kumimoji="1" lang="ja-JP" altLang="en-US" smtClean="0"/>
              <a:t>‹#›</a:t>
            </a:fld>
            <a:endParaRPr kumimoji="1" lang="ja-JP" altLang="en-US"/>
          </a:p>
        </p:txBody>
      </p:sp>
    </p:spTree>
    <p:extLst>
      <p:ext uri="{BB962C8B-B14F-4D97-AF65-F5344CB8AC3E}">
        <p14:creationId xmlns:p14="http://schemas.microsoft.com/office/powerpoint/2010/main" val="293166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979025"/>
            <a:ext cx="7561264"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875374"/>
            <a:ext cx="7561264" cy="1028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0514" y="446824"/>
            <a:ext cx="6238042" cy="2261771"/>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0513" y="2877551"/>
            <a:ext cx="6238043" cy="627253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0515" y="10070987"/>
            <a:ext cx="1533259" cy="569240"/>
          </a:xfrm>
          <a:prstGeom prst="rect">
            <a:avLst/>
          </a:prstGeom>
        </p:spPr>
        <p:txBody>
          <a:bodyPr vert="horz" lIns="91440" tIns="45720" rIns="91440" bIns="45720" rtlCol="0" anchor="ctr"/>
          <a:lstStyle>
            <a:lvl1pPr algn="l">
              <a:defRPr sz="744">
                <a:solidFill>
                  <a:srgbClr val="FFFFFF"/>
                </a:solidFill>
              </a:defRPr>
            </a:lvl1pPr>
          </a:lstStyle>
          <a:p>
            <a:fld id="{ED560323-201C-467C-99E0-C9AD7F79352E}" type="datetimeFigureOut">
              <a:rPr kumimoji="1" lang="ja-JP" altLang="en-US" smtClean="0"/>
              <a:t>2019/6/5</a:t>
            </a:fld>
            <a:endParaRPr kumimoji="1" lang="ja-JP" altLang="en-US"/>
          </a:p>
        </p:txBody>
      </p:sp>
      <p:sp>
        <p:nvSpPr>
          <p:cNvPr id="5" name="Footer Placeholder 4"/>
          <p:cNvSpPr>
            <a:spLocks noGrp="1"/>
          </p:cNvSpPr>
          <p:nvPr>
            <p:ph type="ftr" sz="quarter" idx="3"/>
          </p:nvPr>
        </p:nvSpPr>
        <p:spPr>
          <a:xfrm>
            <a:off x="2286107" y="10070987"/>
            <a:ext cx="2991018" cy="569240"/>
          </a:xfrm>
          <a:prstGeom prst="rect">
            <a:avLst/>
          </a:prstGeom>
        </p:spPr>
        <p:txBody>
          <a:bodyPr vert="horz" lIns="91440" tIns="45720" rIns="91440" bIns="45720" rtlCol="0" anchor="ctr"/>
          <a:lstStyle>
            <a:lvl1pPr algn="ctr">
              <a:defRPr sz="744"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6140090" y="10070987"/>
            <a:ext cx="813695" cy="569240"/>
          </a:xfrm>
          <a:prstGeom prst="rect">
            <a:avLst/>
          </a:prstGeom>
        </p:spPr>
        <p:txBody>
          <a:bodyPr vert="horz" lIns="91440" tIns="45720" rIns="91440" bIns="45720" rtlCol="0" anchor="ctr"/>
          <a:lstStyle>
            <a:lvl1pPr algn="r">
              <a:defRPr sz="868">
                <a:solidFill>
                  <a:srgbClr val="FFFFFF"/>
                </a:solidFill>
              </a:defRPr>
            </a:lvl1pPr>
          </a:lstStyle>
          <a:p>
            <a:fld id="{90D2D9BA-8814-4671-B1CB-1B56B2200CEE}" type="slidenum">
              <a:rPr kumimoji="1" lang="ja-JP" altLang="en-US" smtClean="0"/>
              <a:t>‹#›</a:t>
            </a:fld>
            <a:endParaRPr kumimoji="1" lang="ja-JP" altLang="en-US"/>
          </a:p>
        </p:txBody>
      </p:sp>
      <p:cxnSp>
        <p:nvCxnSpPr>
          <p:cNvPr id="10" name="Straight Connector 9"/>
          <p:cNvCxnSpPr/>
          <p:nvPr/>
        </p:nvCxnSpPr>
        <p:spPr>
          <a:xfrm>
            <a:off x="740207" y="2709349"/>
            <a:ext cx="618133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922275"/>
      </p:ext>
    </p:extLst>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txStyles>
    <p:titleStyle>
      <a:lvl1pPr algn="l" defTabSz="756117" rtl="0" eaLnBrk="1" latinLnBrk="0" hangingPunct="1">
        <a:lnSpc>
          <a:spcPct val="85000"/>
        </a:lnSpc>
        <a:spcBef>
          <a:spcPct val="0"/>
        </a:spcBef>
        <a:buNone/>
        <a:defRPr kumimoji="1" sz="3969" kern="1200" spc="-41" baseline="0">
          <a:solidFill>
            <a:schemeClr val="tx1">
              <a:lumMod val="75000"/>
              <a:lumOff val="25000"/>
            </a:schemeClr>
          </a:solidFill>
          <a:latin typeface="+mj-lt"/>
          <a:ea typeface="+mj-ea"/>
          <a:cs typeface="+mj-cs"/>
        </a:defRPr>
      </a:lvl1pPr>
    </p:titleStyle>
    <p:bodyStyle>
      <a:lvl1pPr marL="75612" indent="-75612" algn="l" defTabSz="756117" rtl="0" eaLnBrk="1" latinLnBrk="0" hangingPunct="1">
        <a:lnSpc>
          <a:spcPct val="90000"/>
        </a:lnSpc>
        <a:spcBef>
          <a:spcPts val="992"/>
        </a:spcBef>
        <a:spcAft>
          <a:spcPts val="165"/>
        </a:spcAft>
        <a:buClr>
          <a:schemeClr val="accent1"/>
        </a:buClr>
        <a:buSzPct val="100000"/>
        <a:buFont typeface="Calibri" panose="020F0502020204030204" pitchFamily="34" charset="0"/>
        <a:buChar char=" "/>
        <a:defRPr kumimoji="1" sz="1654" kern="1200">
          <a:solidFill>
            <a:schemeClr val="tx1">
              <a:lumMod val="75000"/>
              <a:lumOff val="25000"/>
            </a:schemeClr>
          </a:solidFill>
          <a:latin typeface="+mn-lt"/>
          <a:ea typeface="+mn-ea"/>
          <a:cs typeface="+mn-cs"/>
        </a:defRPr>
      </a:lvl1pPr>
      <a:lvl2pPr marL="317569" indent="-151223" algn="l" defTabSz="756117" rtl="0" eaLnBrk="1" latinLnBrk="0" hangingPunct="1">
        <a:lnSpc>
          <a:spcPct val="90000"/>
        </a:lnSpc>
        <a:spcBef>
          <a:spcPts val="165"/>
        </a:spcBef>
        <a:spcAft>
          <a:spcPts val="331"/>
        </a:spcAft>
        <a:buClr>
          <a:schemeClr val="accent1"/>
        </a:buClr>
        <a:buFont typeface="Calibri" pitchFamily="34" charset="0"/>
        <a:buChar char="◦"/>
        <a:defRPr kumimoji="1" sz="1488" kern="1200">
          <a:solidFill>
            <a:schemeClr val="tx1">
              <a:lumMod val="75000"/>
              <a:lumOff val="25000"/>
            </a:schemeClr>
          </a:solidFill>
          <a:latin typeface="+mn-lt"/>
          <a:ea typeface="+mn-ea"/>
          <a:cs typeface="+mn-cs"/>
        </a:defRPr>
      </a:lvl2pPr>
      <a:lvl3pPr marL="468793" indent="-151223"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3pPr>
      <a:lvl4pPr marL="620016" indent="-151223"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4pPr>
      <a:lvl5pPr marL="771240" indent="-151223"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5pPr>
      <a:lvl6pPr marL="909590" indent="-189029"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6pPr>
      <a:lvl7pPr marL="1074970" indent="-189029"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7pPr>
      <a:lvl8pPr marL="1240350" indent="-189029"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8pPr>
      <a:lvl9pPr marL="1405730" indent="-189029" algn="l" defTabSz="756117" rtl="0" eaLnBrk="1" latinLnBrk="0" hangingPunct="1">
        <a:lnSpc>
          <a:spcPct val="90000"/>
        </a:lnSpc>
        <a:spcBef>
          <a:spcPts val="165"/>
        </a:spcBef>
        <a:spcAft>
          <a:spcPts val="331"/>
        </a:spcAft>
        <a:buClr>
          <a:schemeClr val="accent1"/>
        </a:buClr>
        <a:buFont typeface="Calibri" pitchFamily="34" charset="0"/>
        <a:buChar char="◦"/>
        <a:defRPr kumimoji="1" sz="1158" kern="1200">
          <a:solidFill>
            <a:schemeClr val="tx1">
              <a:lumMod val="75000"/>
              <a:lumOff val="25000"/>
            </a:schemeClr>
          </a:solidFill>
          <a:latin typeface="+mn-lt"/>
          <a:ea typeface="+mn-ea"/>
          <a:cs typeface="+mn-cs"/>
        </a:defRPr>
      </a:lvl9pPr>
    </p:bodyStyle>
    <p:otherStyle>
      <a:defPPr>
        <a:defRPr lang="en-US"/>
      </a:defPPr>
      <a:lvl1pPr marL="0" algn="l" defTabSz="756117" rtl="0" eaLnBrk="1" latinLnBrk="0" hangingPunct="1">
        <a:defRPr kumimoji="1" sz="1488" kern="1200">
          <a:solidFill>
            <a:schemeClr val="tx1"/>
          </a:solidFill>
          <a:latin typeface="+mn-lt"/>
          <a:ea typeface="+mn-ea"/>
          <a:cs typeface="+mn-cs"/>
        </a:defRPr>
      </a:lvl1pPr>
      <a:lvl2pPr marL="378059" algn="l" defTabSz="756117" rtl="0" eaLnBrk="1" latinLnBrk="0" hangingPunct="1">
        <a:defRPr kumimoji="1" sz="1488" kern="1200">
          <a:solidFill>
            <a:schemeClr val="tx1"/>
          </a:solidFill>
          <a:latin typeface="+mn-lt"/>
          <a:ea typeface="+mn-ea"/>
          <a:cs typeface="+mn-cs"/>
        </a:defRPr>
      </a:lvl2pPr>
      <a:lvl3pPr marL="756117" algn="l" defTabSz="756117" rtl="0" eaLnBrk="1" latinLnBrk="0" hangingPunct="1">
        <a:defRPr kumimoji="1" sz="1488" kern="1200">
          <a:solidFill>
            <a:schemeClr val="tx1"/>
          </a:solidFill>
          <a:latin typeface="+mn-lt"/>
          <a:ea typeface="+mn-ea"/>
          <a:cs typeface="+mn-cs"/>
        </a:defRPr>
      </a:lvl3pPr>
      <a:lvl4pPr marL="1134176" algn="l" defTabSz="756117" rtl="0" eaLnBrk="1" latinLnBrk="0" hangingPunct="1">
        <a:defRPr kumimoji="1" sz="1488" kern="1200">
          <a:solidFill>
            <a:schemeClr val="tx1"/>
          </a:solidFill>
          <a:latin typeface="+mn-lt"/>
          <a:ea typeface="+mn-ea"/>
          <a:cs typeface="+mn-cs"/>
        </a:defRPr>
      </a:lvl4pPr>
      <a:lvl5pPr marL="1512235" algn="l" defTabSz="756117" rtl="0" eaLnBrk="1" latinLnBrk="0" hangingPunct="1">
        <a:defRPr kumimoji="1" sz="1488" kern="1200">
          <a:solidFill>
            <a:schemeClr val="tx1"/>
          </a:solidFill>
          <a:latin typeface="+mn-lt"/>
          <a:ea typeface="+mn-ea"/>
          <a:cs typeface="+mn-cs"/>
        </a:defRPr>
      </a:lvl5pPr>
      <a:lvl6pPr marL="1890293" algn="l" defTabSz="756117" rtl="0" eaLnBrk="1" latinLnBrk="0" hangingPunct="1">
        <a:defRPr kumimoji="1" sz="1488" kern="1200">
          <a:solidFill>
            <a:schemeClr val="tx1"/>
          </a:solidFill>
          <a:latin typeface="+mn-lt"/>
          <a:ea typeface="+mn-ea"/>
          <a:cs typeface="+mn-cs"/>
        </a:defRPr>
      </a:lvl6pPr>
      <a:lvl7pPr marL="2268352" algn="l" defTabSz="756117" rtl="0" eaLnBrk="1" latinLnBrk="0" hangingPunct="1">
        <a:defRPr kumimoji="1" sz="1488" kern="1200">
          <a:solidFill>
            <a:schemeClr val="tx1"/>
          </a:solidFill>
          <a:latin typeface="+mn-lt"/>
          <a:ea typeface="+mn-ea"/>
          <a:cs typeface="+mn-cs"/>
        </a:defRPr>
      </a:lvl7pPr>
      <a:lvl8pPr marL="2646411" algn="l" defTabSz="756117" rtl="0" eaLnBrk="1" latinLnBrk="0" hangingPunct="1">
        <a:defRPr kumimoji="1" sz="1488" kern="1200">
          <a:solidFill>
            <a:schemeClr val="tx1"/>
          </a:solidFill>
          <a:latin typeface="+mn-lt"/>
          <a:ea typeface="+mn-ea"/>
          <a:cs typeface="+mn-cs"/>
        </a:defRPr>
      </a:lvl8pPr>
      <a:lvl9pPr marL="3024469" algn="l" defTabSz="756117"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247" y="413509"/>
            <a:ext cx="6805137" cy="1259989"/>
          </a:xfrm>
        </p:spPr>
        <p:txBody>
          <a:bodyPr>
            <a:normAutofit/>
          </a:bodyPr>
          <a:lstStyle/>
          <a:p>
            <a:pPr>
              <a:lnSpc>
                <a:spcPts val="3400"/>
              </a:lnSpc>
            </a:pPr>
            <a:r>
              <a:rPr lang="ja-JP" altLang="en-US" sz="3600" dirty="0" smtClean="0"/>
              <a:t>令和元年度 統計指導者講習会</a:t>
            </a:r>
            <a:r>
              <a:rPr lang="en-US" altLang="ja-JP" sz="3600" dirty="0" smtClean="0"/>
              <a:t/>
            </a:r>
            <a:br>
              <a:rPr lang="en-US" altLang="ja-JP" sz="3600" dirty="0" smtClean="0"/>
            </a:br>
            <a:r>
              <a:rPr lang="ja-JP" altLang="en-US" sz="3600" dirty="0" smtClean="0"/>
              <a:t>　</a:t>
            </a:r>
            <a:r>
              <a:rPr lang="ja-JP" altLang="en-US" sz="2400" dirty="0" smtClean="0"/>
              <a:t>～教育現場で役立つ教材と実践活用事例～</a:t>
            </a:r>
            <a:endParaRPr lang="ja-JP" altLang="en-US" sz="2400" dirty="0"/>
          </a:p>
        </p:txBody>
      </p:sp>
      <p:sp>
        <p:nvSpPr>
          <p:cNvPr id="3" name="サブタイトル 2"/>
          <p:cNvSpPr>
            <a:spLocks noGrp="1"/>
          </p:cNvSpPr>
          <p:nvPr>
            <p:ph idx="1"/>
          </p:nvPr>
        </p:nvSpPr>
        <p:spPr>
          <a:xfrm>
            <a:off x="503869" y="1724424"/>
            <a:ext cx="6691244" cy="8102667"/>
          </a:xfrm>
          <a:noFill/>
        </p:spPr>
        <p:txBody>
          <a:bodyPr>
            <a:normAutofit/>
          </a:bodyPr>
          <a:lstStyle/>
          <a:p>
            <a:pPr eaLnBrk="0" fontAlgn="base" latinLnBrk="1" hangingPunct="0"/>
            <a:r>
              <a:rPr lang="ja-JP" altLang="en-US" sz="1200" b="1" dirty="0" smtClean="0">
                <a:solidFill>
                  <a:schemeClr val="tx1"/>
                </a:solidFill>
                <a:latin typeface="ＭＳ ゴシック" panose="020B0609070205080204" pitchFamily="49" charset="-128"/>
                <a:ea typeface="ＭＳ ゴシック" panose="020B0609070205080204" pitchFamily="49" charset="-128"/>
              </a:rPr>
              <a:t>　新学習</a:t>
            </a:r>
            <a:r>
              <a:rPr lang="ja-JP" altLang="en-US" sz="1200" b="1" dirty="0">
                <a:solidFill>
                  <a:schemeClr val="tx1"/>
                </a:solidFill>
                <a:latin typeface="ＭＳ ゴシック" panose="020B0609070205080204" pitchFamily="49" charset="-128"/>
                <a:ea typeface="ＭＳ ゴシック" panose="020B0609070205080204" pitchFamily="49" charset="-128"/>
              </a:rPr>
              <a:t>指導要領では</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、統計に関する教育内容は大幅に増加し、必要</a:t>
            </a:r>
            <a:r>
              <a:rPr lang="ja-JP" altLang="en-US" sz="1200" b="1" dirty="0">
                <a:solidFill>
                  <a:schemeClr val="tx1"/>
                </a:solidFill>
                <a:latin typeface="ＭＳ ゴシック" panose="020B0609070205080204" pitchFamily="49" charset="-128"/>
                <a:ea typeface="ＭＳ ゴシック" panose="020B0609070205080204" pitchFamily="49" charset="-128"/>
              </a:rPr>
              <a:t>なデータを収集・分析し、その傾向を踏まえて課題を解決するための統計教育の充実が図られています。</a:t>
            </a:r>
          </a:p>
          <a:p>
            <a:pPr eaLnBrk="0" fontAlgn="base" latinLnBrk="1" hangingPunct="0"/>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統計への理解を深め、統計指導を充実させるための取組を</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バックアップするため、総務省   統計研究研修所において実施する「統計指導者講習会」に大阪府より２名推薦します。</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dirty="0" smtClean="0">
              <a:solidFill>
                <a:schemeClr val="tx1"/>
              </a:solidFill>
            </a:endParaRPr>
          </a:p>
          <a:p>
            <a:r>
              <a:rPr lang="ja-JP" altLang="en-US" sz="1400" dirty="0" smtClean="0">
                <a:solidFill>
                  <a:schemeClr val="tx1"/>
                </a:solidFill>
              </a:rPr>
              <a:t>日時　</a:t>
            </a:r>
            <a:r>
              <a:rPr lang="ja-JP" altLang="en-US" sz="1800" dirty="0">
                <a:solidFill>
                  <a:schemeClr val="tx1"/>
                </a:solidFill>
              </a:rPr>
              <a:t>　</a:t>
            </a:r>
            <a:r>
              <a:rPr lang="ja-JP" altLang="en-US" sz="1800" dirty="0" smtClean="0">
                <a:solidFill>
                  <a:schemeClr val="tx1"/>
                </a:solidFill>
              </a:rPr>
              <a:t>　 </a:t>
            </a:r>
            <a:r>
              <a:rPr lang="ja-JP" altLang="en-US" sz="2000" dirty="0" smtClean="0">
                <a:solidFill>
                  <a:schemeClr val="tx1"/>
                </a:solidFill>
              </a:rPr>
              <a:t>令和元年</a:t>
            </a:r>
            <a:r>
              <a:rPr lang="ja-JP" altLang="en-US" sz="2000" b="1" dirty="0" smtClean="0">
                <a:solidFill>
                  <a:srgbClr val="FF0000"/>
                </a:solidFill>
              </a:rPr>
              <a:t>７</a:t>
            </a:r>
            <a:r>
              <a:rPr lang="ja-JP" altLang="en-US" sz="2000" dirty="0" smtClean="0">
                <a:solidFill>
                  <a:schemeClr val="tx1"/>
                </a:solidFill>
              </a:rPr>
              <a:t>月</a:t>
            </a:r>
            <a:r>
              <a:rPr lang="ja-JP" altLang="en-US" sz="2000" b="1" dirty="0" smtClean="0">
                <a:solidFill>
                  <a:srgbClr val="FF0000"/>
                </a:solidFill>
              </a:rPr>
              <a:t>２</a:t>
            </a:r>
            <a:r>
              <a:rPr lang="ja-JP" altLang="en-US" sz="2000" b="1" dirty="0">
                <a:solidFill>
                  <a:srgbClr val="FF0000"/>
                </a:solidFill>
              </a:rPr>
              <a:t>９</a:t>
            </a:r>
            <a:r>
              <a:rPr lang="ja-JP" altLang="en-US" sz="2000" dirty="0" smtClean="0">
                <a:solidFill>
                  <a:schemeClr val="tx1"/>
                </a:solidFill>
              </a:rPr>
              <a:t>日（月）午後～</a:t>
            </a:r>
            <a:r>
              <a:rPr lang="ja-JP" altLang="en-US" sz="2000" b="1" dirty="0" smtClean="0">
                <a:solidFill>
                  <a:srgbClr val="FF0000"/>
                </a:solidFill>
              </a:rPr>
              <a:t>７</a:t>
            </a:r>
            <a:r>
              <a:rPr lang="ja-JP" altLang="en-US" sz="2000" dirty="0" smtClean="0">
                <a:solidFill>
                  <a:schemeClr val="tx1"/>
                </a:solidFill>
              </a:rPr>
              <a:t>月</a:t>
            </a:r>
            <a:r>
              <a:rPr lang="ja-JP" altLang="en-US" sz="2000" b="1" dirty="0" smtClean="0">
                <a:solidFill>
                  <a:srgbClr val="FF0000"/>
                </a:solidFill>
              </a:rPr>
              <a:t>３０</a:t>
            </a:r>
            <a:r>
              <a:rPr lang="ja-JP" altLang="en-US" sz="2000" dirty="0" smtClean="0">
                <a:solidFill>
                  <a:schemeClr val="tx1"/>
                </a:solidFill>
              </a:rPr>
              <a:t>日（火）</a:t>
            </a:r>
            <a:endParaRPr lang="en-US" altLang="ja-JP" sz="2000" dirty="0">
              <a:solidFill>
                <a:schemeClr val="tx1"/>
              </a:solidFill>
            </a:endParaRPr>
          </a:p>
          <a:p>
            <a:pPr lvl="0">
              <a:buClr>
                <a:srgbClr val="31B6FD"/>
              </a:buClr>
            </a:pPr>
            <a:r>
              <a:rPr lang="ja-JP" altLang="en-US" sz="1400" dirty="0" smtClean="0">
                <a:solidFill>
                  <a:schemeClr val="tx1"/>
                </a:solidFill>
              </a:rPr>
              <a:t>場所</a:t>
            </a:r>
            <a:r>
              <a:rPr lang="ja-JP" altLang="en-US" sz="1050" dirty="0" smtClean="0">
                <a:solidFill>
                  <a:schemeClr val="tx1"/>
                </a:solidFill>
              </a:rPr>
              <a:t>（予定）</a:t>
            </a:r>
            <a:r>
              <a:rPr lang="ja-JP" altLang="en-US" sz="1800" dirty="0">
                <a:solidFill>
                  <a:schemeClr val="tx1"/>
                </a:solidFill>
              </a:rPr>
              <a:t>　</a:t>
            </a:r>
            <a:r>
              <a:rPr lang="ja-JP" altLang="en-US" sz="1200" dirty="0" smtClean="0">
                <a:solidFill>
                  <a:prstClr val="black"/>
                </a:solidFill>
              </a:rPr>
              <a:t>総務省第２庁舎（東京都新宿区若松町１９－１）</a:t>
            </a:r>
            <a:endParaRPr lang="en-US" altLang="ja-JP" sz="1200" dirty="0" smtClean="0">
              <a:solidFill>
                <a:prstClr val="black"/>
              </a:solidFill>
            </a:endParaRPr>
          </a:p>
          <a:p>
            <a:r>
              <a:rPr lang="ja-JP" altLang="en-US" sz="1400" dirty="0" smtClean="0">
                <a:solidFill>
                  <a:schemeClr val="tx1"/>
                </a:solidFill>
              </a:rPr>
              <a:t>対象者</a:t>
            </a:r>
            <a:r>
              <a:rPr lang="ja-JP" altLang="en-US" sz="1400" dirty="0">
                <a:solidFill>
                  <a:schemeClr val="tx1"/>
                </a:solidFill>
              </a:rPr>
              <a:t>　</a:t>
            </a:r>
            <a:r>
              <a:rPr lang="ja-JP" altLang="en-US" sz="1400" dirty="0" smtClean="0">
                <a:solidFill>
                  <a:schemeClr val="tx1"/>
                </a:solidFill>
              </a:rPr>
              <a:t>　</a:t>
            </a:r>
            <a:r>
              <a:rPr lang="ja-JP" altLang="en-US" sz="1800" dirty="0">
                <a:solidFill>
                  <a:schemeClr val="tx1"/>
                </a:solidFill>
              </a:rPr>
              <a:t>　大阪府から</a:t>
            </a:r>
            <a:r>
              <a:rPr lang="ja-JP" altLang="en-US" sz="1800" dirty="0" smtClean="0">
                <a:solidFill>
                  <a:schemeClr val="tx1"/>
                </a:solidFill>
              </a:rPr>
              <a:t>２名</a:t>
            </a:r>
            <a:r>
              <a:rPr lang="ja-JP" altLang="en-US" sz="1200" dirty="0">
                <a:solidFill>
                  <a:prstClr val="black"/>
                </a:solidFill>
              </a:rPr>
              <a:t>（</a:t>
            </a:r>
            <a:r>
              <a:rPr lang="en-US" altLang="ja-JP" sz="1200" dirty="0">
                <a:solidFill>
                  <a:prstClr val="black"/>
                </a:solidFill>
              </a:rPr>
              <a:t>※</a:t>
            </a:r>
            <a:r>
              <a:rPr lang="ja-JP" altLang="en-US" sz="1200" dirty="0">
                <a:solidFill>
                  <a:prstClr val="black"/>
                </a:solidFill>
              </a:rPr>
              <a:t>申込者が２名を超えた場合</a:t>
            </a:r>
            <a:r>
              <a:rPr lang="ja-JP" altLang="en-US" sz="1200" dirty="0" smtClean="0">
                <a:solidFill>
                  <a:prstClr val="black"/>
                </a:solidFill>
              </a:rPr>
              <a:t>はエントリー理由に</a:t>
            </a:r>
            <a:r>
              <a:rPr lang="ja-JP" altLang="en-US" sz="1200" dirty="0">
                <a:solidFill>
                  <a:prstClr val="black"/>
                </a:solidFill>
              </a:rPr>
              <a:t>より</a:t>
            </a:r>
            <a:r>
              <a:rPr lang="ja-JP" altLang="en-US" sz="1200" dirty="0" smtClean="0">
                <a:solidFill>
                  <a:prstClr val="black"/>
                </a:solidFill>
              </a:rPr>
              <a:t>決定。）</a:t>
            </a:r>
            <a:endParaRPr lang="en-US" altLang="ja-JP" sz="1200" dirty="0">
              <a:solidFill>
                <a:prstClr val="black"/>
              </a:solidFill>
            </a:endParaRPr>
          </a:p>
          <a:p>
            <a:r>
              <a:rPr lang="ja-JP" altLang="en-US" sz="1400" dirty="0">
                <a:solidFill>
                  <a:schemeClr val="tx1"/>
                </a:solidFill>
              </a:rPr>
              <a:t>　</a:t>
            </a:r>
            <a:r>
              <a:rPr lang="ja-JP" altLang="en-US" sz="1400" dirty="0" smtClean="0">
                <a:solidFill>
                  <a:schemeClr val="tx1"/>
                </a:solidFill>
              </a:rPr>
              <a:t>　　　　　　　統計教育に熱心な大阪府内の小学校、中学校、高等学校等の教員</a:t>
            </a:r>
            <a:endParaRPr lang="en-US" altLang="ja-JP" sz="1400" dirty="0" smtClean="0">
              <a:solidFill>
                <a:schemeClr val="tx1"/>
              </a:solidFill>
            </a:endParaRPr>
          </a:p>
          <a:p>
            <a:r>
              <a:rPr lang="en-US" altLang="ja-JP" sz="1400" dirty="0" smtClean="0">
                <a:solidFill>
                  <a:schemeClr val="tx1"/>
                </a:solidFill>
              </a:rPr>
              <a:t> </a:t>
            </a:r>
            <a:r>
              <a:rPr lang="ja-JP" altLang="en-US" sz="1400" dirty="0" smtClean="0">
                <a:solidFill>
                  <a:schemeClr val="tx1"/>
                </a:solidFill>
              </a:rPr>
              <a:t>　　　　　　　 </a:t>
            </a:r>
            <a:r>
              <a:rPr lang="en-US" altLang="ja-JP" sz="1400" dirty="0" smtClean="0">
                <a:solidFill>
                  <a:schemeClr val="tx1"/>
                </a:solidFill>
              </a:rPr>
              <a:t> </a:t>
            </a:r>
            <a:r>
              <a:rPr lang="ja-JP" altLang="en-US" sz="1400" dirty="0">
                <a:solidFill>
                  <a:schemeClr val="tx1"/>
                </a:solidFill>
              </a:rPr>
              <a:t>学校</a:t>
            </a:r>
            <a:r>
              <a:rPr lang="ja-JP" altLang="en-US" sz="1400" dirty="0" smtClean="0">
                <a:solidFill>
                  <a:schemeClr val="tx1"/>
                </a:solidFill>
              </a:rPr>
              <a:t>の指導にあたる大阪府教育庁の職員等</a:t>
            </a:r>
            <a:endParaRPr lang="en-US" altLang="ja-JP" sz="1400" dirty="0" smtClean="0">
              <a:solidFill>
                <a:schemeClr val="tx1"/>
              </a:solidFill>
            </a:endParaRPr>
          </a:p>
          <a:p>
            <a:r>
              <a:rPr lang="ja-JP" altLang="en-US" sz="1400" dirty="0" smtClean="0">
                <a:solidFill>
                  <a:schemeClr val="tx1"/>
                </a:solidFill>
              </a:rPr>
              <a:t>内容</a:t>
            </a:r>
            <a:r>
              <a:rPr lang="ja-JP" altLang="en-US" sz="1050" dirty="0">
                <a:solidFill>
                  <a:schemeClr val="tx1"/>
                </a:solidFill>
              </a:rPr>
              <a:t>（予定）</a:t>
            </a:r>
            <a:endParaRPr lang="en-US" altLang="ja-JP" sz="1050" dirty="0">
              <a:solidFill>
                <a:schemeClr val="tx1"/>
              </a:solidFill>
            </a:endParaRPr>
          </a:p>
          <a:p>
            <a:pPr marL="0" indent="0" eaLnBrk="0" fontAlgn="base" latinLnBrk="1" hangingPunct="0">
              <a:lnSpc>
                <a:spcPts val="1255"/>
              </a:lnSpc>
              <a:buNone/>
            </a:pPr>
            <a:r>
              <a:rPr lang="ja-JP" altLang="en-US" sz="1800" dirty="0" smtClean="0">
                <a:solidFill>
                  <a:srgbClr val="FF0000"/>
                </a:solidFill>
              </a:rPr>
              <a:t>　　　</a:t>
            </a:r>
            <a:r>
              <a:rPr lang="ja-JP" altLang="en-US" sz="1200" dirty="0">
                <a:solidFill>
                  <a:prstClr val="black"/>
                </a:solidFill>
              </a:rPr>
              <a:t>基調講演</a:t>
            </a:r>
            <a:r>
              <a:rPr lang="ja-JP" altLang="en-US" sz="1600" dirty="0">
                <a:solidFill>
                  <a:srgbClr val="002060"/>
                </a:solidFill>
                <a:latin typeface="+mj-ea"/>
                <a:ea typeface="+mj-ea"/>
              </a:rPr>
              <a:t>「統計教育で目指すもの</a:t>
            </a:r>
            <a:r>
              <a:rPr lang="ja-JP" altLang="en-US" sz="1600" dirty="0" smtClean="0">
                <a:solidFill>
                  <a:srgbClr val="002060"/>
                </a:solidFill>
                <a:latin typeface="+mj-ea"/>
                <a:ea typeface="+mj-ea"/>
              </a:rPr>
              <a:t>」</a:t>
            </a:r>
            <a:r>
              <a:rPr lang="en-US" altLang="ja-JP" sz="1600" dirty="0" smtClean="0">
                <a:solidFill>
                  <a:srgbClr val="002060"/>
                </a:solidFill>
                <a:latin typeface="+mj-ea"/>
                <a:ea typeface="+mj-ea"/>
              </a:rPr>
              <a:t> </a:t>
            </a:r>
          </a:p>
          <a:p>
            <a:pPr marL="0" indent="0" eaLnBrk="0" fontAlgn="base" latinLnBrk="1" hangingPunct="0">
              <a:lnSpc>
                <a:spcPts val="1255"/>
              </a:lnSpc>
              <a:buNone/>
            </a:pPr>
            <a:r>
              <a:rPr lang="en-US" altLang="ja-JP" sz="1600" dirty="0">
                <a:solidFill>
                  <a:srgbClr val="002060"/>
                </a:solidFill>
                <a:latin typeface="+mj-ea"/>
                <a:ea typeface="+mj-ea"/>
              </a:rPr>
              <a:t> </a:t>
            </a:r>
            <a:r>
              <a:rPr lang="en-US" altLang="ja-JP" sz="1600" dirty="0" smtClean="0">
                <a:solidFill>
                  <a:srgbClr val="002060"/>
                </a:solidFill>
                <a:latin typeface="+mj-ea"/>
                <a:ea typeface="+mj-ea"/>
              </a:rPr>
              <a:t>      </a:t>
            </a:r>
            <a:r>
              <a:rPr lang="ja-JP" altLang="en-US" sz="1600" dirty="0" smtClean="0">
                <a:solidFill>
                  <a:srgbClr val="002060"/>
                </a:solidFill>
                <a:latin typeface="+mj-ea"/>
                <a:ea typeface="+mj-ea"/>
              </a:rPr>
              <a:t>「統計教育の実践事例」　</a:t>
            </a:r>
            <a:r>
              <a:rPr lang="ja-JP" altLang="en-US" sz="1200" dirty="0">
                <a:solidFill>
                  <a:schemeClr val="tx1"/>
                </a:solidFill>
                <a:latin typeface="ＭＳ ゴシック" panose="020B0609070205080204" pitchFamily="49" charset="-128"/>
                <a:ea typeface="ＭＳ ゴシック" panose="020B0609070205080204" pitchFamily="49" charset="-128"/>
              </a:rPr>
              <a:t>教育現場での実際の統計教育の取組みを紹介します。</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0" indent="0" eaLnBrk="0" fontAlgn="base" latinLnBrk="1" hangingPunct="0">
              <a:lnSpc>
                <a:spcPts val="1255"/>
              </a:lnSpc>
              <a:buNone/>
            </a:pPr>
            <a:r>
              <a:rPr lang="ja-JP" altLang="en-US" sz="1600" dirty="0" smtClean="0">
                <a:solidFill>
                  <a:srgbClr val="002060"/>
                </a:solidFill>
                <a:latin typeface="+mj-ea"/>
                <a:ea typeface="+mj-ea"/>
              </a:rPr>
              <a:t>       「授業での具体的活用事例研究」　</a:t>
            </a:r>
            <a:r>
              <a:rPr lang="ja-JP" altLang="en-US" sz="1200" dirty="0" smtClean="0">
                <a:solidFill>
                  <a:schemeClr val="tx1"/>
                </a:solidFill>
                <a:latin typeface="ＭＳ ゴシック" panose="020B0609070205080204" pitchFamily="49" charset="-128"/>
                <a:ea typeface="ＭＳ ゴシック" panose="020B0609070205080204" pitchFamily="49" charset="-128"/>
              </a:rPr>
              <a:t>統計データを用いた学習指導案を作成します。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fontAlgn="base"/>
            <a:r>
              <a:rPr lang="ja-JP" altLang="en-US" sz="1400" dirty="0" smtClean="0">
                <a:solidFill>
                  <a:schemeClr val="tx1"/>
                </a:solidFill>
              </a:rPr>
              <a:t>経費</a:t>
            </a:r>
            <a:endParaRPr lang="ja-JP" altLang="en-US" sz="1400" dirty="0">
              <a:solidFill>
                <a:schemeClr val="tx1"/>
              </a:solidFill>
            </a:endParaRPr>
          </a:p>
          <a:p>
            <a:pPr marL="0" indent="0" eaLnBrk="0" fontAlgn="base" latinLnBrk="1" hangingPunct="0">
              <a:lnSpc>
                <a:spcPts val="1255"/>
              </a:lnSpc>
              <a:buNone/>
            </a:pPr>
            <a:r>
              <a:rPr lang="ja-JP" altLang="en-US" sz="1200" dirty="0" smtClean="0">
                <a:solidFill>
                  <a:schemeClr val="tx1"/>
                </a:solidFill>
                <a:latin typeface="ＭＳ ゴシック" panose="020B0609070205080204" pitchFamily="49" charset="-128"/>
                <a:ea typeface="ＭＳ ゴシック" panose="020B0609070205080204" pitchFamily="49" charset="-128"/>
              </a:rPr>
              <a:t>　　　受講料は無料</a:t>
            </a:r>
            <a:r>
              <a:rPr lang="ja-JP" altLang="en-US" sz="1200" dirty="0">
                <a:solidFill>
                  <a:schemeClr val="tx1"/>
                </a:solidFill>
                <a:latin typeface="ＭＳ ゴシック" panose="020B0609070205080204" pitchFamily="49" charset="-128"/>
                <a:ea typeface="ＭＳ ゴシック" panose="020B0609070205080204" pitchFamily="49" charset="-128"/>
              </a:rPr>
              <a:t>です</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旅費</a:t>
            </a:r>
            <a:r>
              <a:rPr lang="ja-JP" altLang="en-US" sz="1200" dirty="0" smtClean="0">
                <a:solidFill>
                  <a:schemeClr val="tx1"/>
                </a:solidFill>
                <a:latin typeface="ＭＳ ゴシック" panose="020B0609070205080204" pitchFamily="49" charset="-128"/>
                <a:ea typeface="ＭＳ ゴシック" panose="020B0609070205080204" pitchFamily="49" charset="-128"/>
              </a:rPr>
              <a:t>（実施</a:t>
            </a:r>
            <a:r>
              <a:rPr lang="ja-JP" altLang="en-US" sz="1200" dirty="0">
                <a:solidFill>
                  <a:schemeClr val="tx1"/>
                </a:solidFill>
                <a:latin typeface="ＭＳ ゴシック" panose="020B0609070205080204" pitchFamily="49" charset="-128"/>
                <a:ea typeface="ＭＳ ゴシック" panose="020B0609070205080204" pitchFamily="49" charset="-128"/>
              </a:rPr>
              <a:t>会場</a:t>
            </a:r>
            <a:r>
              <a:rPr lang="ja-JP" altLang="en-US" sz="1200" dirty="0" smtClean="0">
                <a:solidFill>
                  <a:schemeClr val="tx1"/>
                </a:solidFill>
                <a:latin typeface="ＭＳ ゴシック" panose="020B0609070205080204" pitchFamily="49" charset="-128"/>
                <a:ea typeface="ＭＳ ゴシック" panose="020B0609070205080204" pitchFamily="49" charset="-128"/>
              </a:rPr>
              <a:t>まで</a:t>
            </a:r>
            <a:r>
              <a:rPr lang="ja-JP" altLang="en-US" sz="1200" dirty="0">
                <a:solidFill>
                  <a:schemeClr val="tx1"/>
                </a:solidFill>
                <a:latin typeface="ＭＳ ゴシック" panose="020B0609070205080204" pitchFamily="49" charset="-128"/>
                <a:ea typeface="ＭＳ ゴシック" panose="020B0609070205080204" pitchFamily="49" charset="-128"/>
              </a:rPr>
              <a:t>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往復運賃・宿泊費）は、府が</a:t>
            </a:r>
            <a:r>
              <a:rPr lang="ja-JP" altLang="en-US" sz="1200" dirty="0">
                <a:solidFill>
                  <a:schemeClr val="tx1"/>
                </a:solidFill>
                <a:latin typeface="ＭＳ ゴシック" panose="020B0609070205080204" pitchFamily="49" charset="-128"/>
                <a:ea typeface="ＭＳ ゴシック" panose="020B0609070205080204" pitchFamily="49" charset="-128"/>
              </a:rPr>
              <a:t>総務省委託費より</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indent="0" eaLnBrk="0" fontAlgn="base" latinLnBrk="1" hangingPunct="0">
              <a:lnSpc>
                <a:spcPts val="1255"/>
              </a:lnSpc>
              <a:buNone/>
            </a:pPr>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受講者に後日支給します。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indent="0" eaLnBrk="0" fontAlgn="base" latinLnBrk="1" hangingPunct="0">
              <a:lnSpc>
                <a:spcPts val="1255"/>
              </a:lnSpc>
              <a:buNone/>
            </a:pPr>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その他</a:t>
            </a:r>
            <a:r>
              <a:rPr lang="ja-JP" altLang="en-US" sz="1200" dirty="0">
                <a:solidFill>
                  <a:schemeClr val="tx1"/>
                </a:solidFill>
                <a:latin typeface="ＭＳ ゴシック" panose="020B0609070205080204" pitchFamily="49" charset="-128"/>
                <a:ea typeface="ＭＳ ゴシック" panose="020B0609070205080204" pitchFamily="49" charset="-128"/>
              </a:rPr>
              <a:t>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費用（懇親会会費約</a:t>
            </a:r>
            <a:r>
              <a:rPr lang="en-US" altLang="ja-JP" sz="1200" dirty="0" smtClean="0">
                <a:solidFill>
                  <a:schemeClr val="tx1"/>
                </a:solidFill>
                <a:latin typeface="ＭＳ ゴシック" panose="020B0609070205080204" pitchFamily="49" charset="-128"/>
                <a:ea typeface="ＭＳ ゴシック" panose="020B0609070205080204" pitchFamily="49" charset="-128"/>
              </a:rPr>
              <a:t>2,000</a:t>
            </a:r>
            <a:r>
              <a:rPr lang="ja-JP" altLang="en-US" sz="1200" dirty="0" smtClean="0">
                <a:solidFill>
                  <a:schemeClr val="tx1"/>
                </a:solidFill>
                <a:latin typeface="ＭＳ ゴシック" panose="020B0609070205080204" pitchFamily="49" charset="-128"/>
                <a:ea typeface="ＭＳ ゴシック" panose="020B0609070205080204" pitchFamily="49" charset="-128"/>
              </a:rPr>
              <a:t>円（参加希望者のみ）及び食費）は受講者負担です。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2690577" y="10004459"/>
            <a:ext cx="2137436" cy="351501"/>
          </a:xfrm>
          <a:prstGeom prst="rect">
            <a:avLst/>
          </a:prstGeom>
          <a:noFill/>
        </p:spPr>
        <p:txBody>
          <a:bodyPr wrap="none" lIns="104263" tIns="52131" rIns="104263" bIns="52131">
            <a:spAutoFit/>
          </a:bodyPr>
          <a:lstStyle/>
          <a:p>
            <a:pPr algn="ctr"/>
            <a:r>
              <a:rPr lang="ja-JP" altLang="en-US" sz="1600" dirty="0" smtClean="0">
                <a:ln w="0"/>
                <a:solidFill>
                  <a:schemeClr val="bg1"/>
                </a:solidFill>
                <a:effectLst>
                  <a:outerShdw blurRad="38100" dist="19050" dir="2700000" algn="tl" rotWithShape="0">
                    <a:schemeClr val="dk1">
                      <a:alpha val="40000"/>
                    </a:schemeClr>
                  </a:outerShdw>
                </a:effectLst>
              </a:rPr>
              <a:t>大阪府総務部統計課</a:t>
            </a:r>
            <a:endParaRPr lang="ja-JP" altLang="en-US" sz="1600" dirty="0">
              <a:ln w="0"/>
              <a:solidFill>
                <a:schemeClr val="bg1"/>
              </a:solidFill>
              <a:effectLst>
                <a:outerShdw blurRad="38100" dist="19050" dir="2700000" algn="tl" rotWithShape="0">
                  <a:schemeClr val="dk1">
                    <a:alpha val="40000"/>
                  </a:schemeClr>
                </a:outerShdw>
              </a:effectLst>
            </a:endParaRPr>
          </a:p>
        </p:txBody>
      </p:sp>
      <p:sp>
        <p:nvSpPr>
          <p:cNvPr id="18" name="正方形/長方形 17"/>
          <p:cNvSpPr/>
          <p:nvPr/>
        </p:nvSpPr>
        <p:spPr>
          <a:xfrm>
            <a:off x="662955" y="7506146"/>
            <a:ext cx="6192688" cy="2320945"/>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4263" tIns="52131" rIns="104263" bIns="52131" rtlCol="0" anchor="ctr"/>
          <a:lstStyle/>
          <a:p>
            <a:pPr lvl="0">
              <a:spcBef>
                <a:spcPct val="20000"/>
              </a:spcBef>
              <a:buClr>
                <a:srgbClr val="31B6FD"/>
              </a:buClr>
              <a:buSzPct val="100000"/>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申込方法</a:t>
            </a:r>
          </a:p>
          <a:p>
            <a:pPr lvl="0">
              <a:spcBef>
                <a:spcPct val="20000"/>
              </a:spcBef>
              <a:buClr>
                <a:srgbClr val="31B6FD"/>
              </a:buClr>
              <a:buSzPct val="100000"/>
            </a:pPr>
            <a:r>
              <a:rPr lang="ja-JP" altLang="en-US" sz="13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所属長の承認を得た上で、受講希望者もしくは所属の上司から、下記</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&lt;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受講申込先</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&gt;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あて、①申込する講習会名</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&lt;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統計指導者講習会</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&gt;</a:t>
            </a:r>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②所属（勤務先）、③氏名（フリガナ）、④電話番号、⑤過去の受講歴の有無、⑥エントリー理由（</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200</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字程度、書式自由）を　記入し、</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6</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月</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26</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日（水）までに</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メール又は</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FAX</a:t>
            </a:r>
            <a:r>
              <a:rPr lang="ja-JP" altLang="en-US" sz="1200" dirty="0" err="1" smtClean="0">
                <a:solidFill>
                  <a:prstClr val="black"/>
                </a:solidFill>
                <a:latin typeface="HG丸ｺﾞｼｯｸM-PRO" panose="020F0600000000000000" pitchFamily="50" charset="-128"/>
                <a:ea typeface="HG丸ｺﾞｼｯｸM-PRO" panose="020F0600000000000000" pitchFamily="50" charset="-128"/>
              </a:rPr>
              <a:t>にて送</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付してください。</a:t>
            </a:r>
          </a:p>
          <a:p>
            <a:pPr>
              <a:spcBef>
                <a:spcPct val="20000"/>
              </a:spcBef>
              <a:buClr>
                <a:srgbClr val="31B6FD"/>
              </a:buClr>
              <a:buSzPct val="100000"/>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受講</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申込先</a:t>
            </a:r>
            <a:endParaRPr lang="ja-JP" altLang="en-US" sz="1200" b="1" dirty="0">
              <a:solidFill>
                <a:schemeClr val="tx1"/>
              </a:solidFill>
              <a:latin typeface="HG丸ｺﾞｼｯｸM-PRO" panose="020F0600000000000000" pitchFamily="50" charset="-128"/>
              <a:ea typeface="HG丸ｺﾞｼｯｸM-PRO" panose="020F0600000000000000" pitchFamily="50" charset="-128"/>
            </a:endParaRPr>
          </a:p>
          <a:p>
            <a:pPr lvl="0">
              <a:spcBef>
                <a:spcPct val="20000"/>
              </a:spcBef>
              <a:buClr>
                <a:srgbClr val="31B6FD"/>
              </a:buClr>
              <a:buSzPct val="100000"/>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大阪府 総務部 統計課 情報</a:t>
            </a:r>
            <a:r>
              <a:rPr lang="ja-JP" altLang="en-US" sz="1200" dirty="0">
                <a:solidFill>
                  <a:prstClr val="black"/>
                </a:solidFill>
                <a:latin typeface="HG丸ｺﾞｼｯｸM-PRO" panose="020F0600000000000000" pitchFamily="50" charset="-128"/>
                <a:ea typeface="HG丸ｺﾞｼｯｸM-PRO" panose="020F0600000000000000" pitchFamily="50" charset="-128"/>
              </a:rPr>
              <a:t>企画</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グループ　須田・原</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spcBef>
                <a:spcPct val="20000"/>
              </a:spcBef>
              <a:buClr>
                <a:srgbClr val="31B6FD"/>
              </a:buClr>
              <a:buSzPct val="100000"/>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a:solidFill>
                  <a:prstClr val="black"/>
                </a:solidFill>
                <a:latin typeface="HG丸ｺﾞｼｯｸM-PRO" panose="020F0600000000000000" pitchFamily="50" charset="-128"/>
                <a:ea typeface="HG丸ｺﾞｼｯｸM-PRO" panose="020F0600000000000000" pitchFamily="50" charset="-128"/>
              </a:rPr>
              <a:t>TEL</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06-6941-0351(</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内線</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6630)</a:t>
            </a: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06-6210-9196 </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直通</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p>
          <a:p>
            <a:pPr lvl="0">
              <a:spcBef>
                <a:spcPct val="20000"/>
              </a:spcBef>
              <a:buClr>
                <a:srgbClr val="31B6FD"/>
              </a:buClr>
              <a:buSzPct val="100000"/>
            </a:pPr>
            <a:r>
              <a:rPr lang="en-US" altLang="ja-JP"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FAX</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06-6614-6921</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spcBef>
                <a:spcPct val="20000"/>
              </a:spcBef>
              <a:buClr>
                <a:srgbClr val="31B6FD"/>
              </a:buClr>
              <a:buSzPct val="100000"/>
            </a:pPr>
            <a:r>
              <a:rPr lang="ja-JP" altLang="en-US" sz="1200" dirty="0">
                <a:solidFill>
                  <a:prstClr val="black"/>
                </a:solidFill>
                <a:latin typeface="HG丸ｺﾞｼｯｸM-PRO" panose="020F0600000000000000" pitchFamily="50" charset="-128"/>
                <a:ea typeface="HG丸ｺﾞｼｯｸM-PRO" panose="020F0600000000000000" pitchFamily="50" charset="-128"/>
              </a:rPr>
              <a:t>　 電子メールアドレス</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tokei@sbox.pref.osaka.lg.jp</a:t>
            </a:r>
          </a:p>
        </p:txBody>
      </p:sp>
      <p:sp>
        <p:nvSpPr>
          <p:cNvPr id="19" name="円/楕円 18"/>
          <p:cNvSpPr/>
          <p:nvPr/>
        </p:nvSpPr>
        <p:spPr>
          <a:xfrm>
            <a:off x="6175945" y="161330"/>
            <a:ext cx="1228725" cy="7444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263" tIns="52131" rIns="104263" bIns="52131" rtlCol="0" anchor="ctr"/>
          <a:lstStyle/>
          <a:p>
            <a:pPr algn="ctr"/>
            <a:r>
              <a:rPr lang="ja-JP" altLang="en-US" sz="1600" dirty="0" smtClean="0">
                <a:solidFill>
                  <a:schemeClr val="tx1"/>
                </a:solidFill>
                <a:latin typeface="+mn-ea"/>
              </a:rPr>
              <a:t>受講料</a:t>
            </a:r>
            <a:r>
              <a:rPr lang="ja-JP" altLang="en-US" sz="1600" dirty="0">
                <a:solidFill>
                  <a:schemeClr val="tx1"/>
                </a:solidFill>
                <a:latin typeface="+mn-ea"/>
              </a:rPr>
              <a:t>　</a:t>
            </a:r>
            <a:endParaRPr lang="en-US" altLang="ja-JP" sz="1600" dirty="0" smtClean="0">
              <a:solidFill>
                <a:schemeClr val="tx1"/>
              </a:solidFill>
              <a:latin typeface="+mn-ea"/>
            </a:endParaRPr>
          </a:p>
          <a:p>
            <a:pPr algn="ctr"/>
            <a:r>
              <a:rPr lang="ja-JP" altLang="en-US" sz="1400" dirty="0" smtClean="0">
                <a:solidFill>
                  <a:srgbClr val="FF0000"/>
                </a:solidFill>
              </a:rPr>
              <a:t>無料</a:t>
            </a:r>
            <a:endParaRPr lang="en-US" altLang="ja-JP" sz="1400" dirty="0" smtClean="0">
              <a:solidFill>
                <a:srgbClr val="FF0000"/>
              </a:solidFill>
            </a:endParaRPr>
          </a:p>
          <a:p>
            <a:pPr algn="ctr"/>
            <a:r>
              <a:rPr lang="ja-JP" altLang="en-US" sz="1400" dirty="0" smtClean="0">
                <a:solidFill>
                  <a:schemeClr val="tx1"/>
                </a:solidFill>
              </a:rPr>
              <a:t>定員</a:t>
            </a:r>
            <a:r>
              <a:rPr lang="ja-JP" altLang="en-US" sz="1400" dirty="0" smtClean="0">
                <a:solidFill>
                  <a:srgbClr val="FF0000"/>
                </a:solidFill>
              </a:rPr>
              <a:t>２名</a:t>
            </a:r>
            <a:endParaRPr lang="en-US" altLang="ja-JP" sz="1400" dirty="0">
              <a:solidFill>
                <a:srgbClr val="FF0000"/>
              </a:solidFill>
            </a:endParaRPr>
          </a:p>
        </p:txBody>
      </p:sp>
    </p:spTree>
    <p:extLst>
      <p:ext uri="{BB962C8B-B14F-4D97-AF65-F5344CB8AC3E}">
        <p14:creationId xmlns:p14="http://schemas.microsoft.com/office/powerpoint/2010/main" val="35994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910916160"/>
              </p:ext>
            </p:extLst>
          </p:nvPr>
        </p:nvGraphicFramePr>
        <p:xfrm>
          <a:off x="302711" y="881410"/>
          <a:ext cx="7078847" cy="6750075"/>
        </p:xfrm>
        <a:graphic>
          <a:graphicData uri="http://schemas.openxmlformats.org/drawingml/2006/table">
            <a:tbl>
              <a:tblPr firstRow="1" firstCol="1" bandRow="1"/>
              <a:tblGrid>
                <a:gridCol w="1102184">
                  <a:extLst>
                    <a:ext uri="{9D8B030D-6E8A-4147-A177-3AD203B41FA5}">
                      <a16:colId xmlns:a16="http://schemas.microsoft.com/office/drawing/2014/main" val="2868012577"/>
                    </a:ext>
                  </a:extLst>
                </a:gridCol>
                <a:gridCol w="864096">
                  <a:extLst>
                    <a:ext uri="{9D8B030D-6E8A-4147-A177-3AD203B41FA5}">
                      <a16:colId xmlns:a16="http://schemas.microsoft.com/office/drawing/2014/main" val="1338712428"/>
                    </a:ext>
                  </a:extLst>
                </a:gridCol>
                <a:gridCol w="5112567">
                  <a:extLst>
                    <a:ext uri="{9D8B030D-6E8A-4147-A177-3AD203B41FA5}">
                      <a16:colId xmlns:a16="http://schemas.microsoft.com/office/drawing/2014/main" val="2203790647"/>
                    </a:ext>
                  </a:extLst>
                </a:gridCol>
              </a:tblGrid>
              <a:tr h="448402">
                <a:tc>
                  <a:txBody>
                    <a:bodyPr/>
                    <a:lstStyle/>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フリガナ</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93232893"/>
                  </a:ext>
                </a:extLst>
              </a:tr>
              <a:tr h="726440">
                <a:tc>
                  <a:txBody>
                    <a:bodyPr/>
                    <a:lstStyle/>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氏名</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87000"/>
                        </a:lnSpc>
                        <a:spcAft>
                          <a:spcPts val="0"/>
                        </a:spcAft>
                      </a:pPr>
                      <a:r>
                        <a:rPr lang="en-US" sz="15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88975210"/>
                  </a:ext>
                </a:extLst>
              </a:tr>
              <a:tr h="402677">
                <a:tc rowSpan="5">
                  <a:txBody>
                    <a:bodyPr/>
                    <a:lstStyle/>
                    <a:p>
                      <a:pPr algn="ctr">
                        <a:lnSpc>
                          <a:spcPct val="87000"/>
                        </a:lnSpc>
                        <a:spcAft>
                          <a:spcPts val="0"/>
                        </a:spcAft>
                      </a:pPr>
                      <a:r>
                        <a:rPr lang="ja-JP" sz="1000" kern="0" spc="75">
                          <a:effectLst/>
                          <a:latin typeface="メイリオ" panose="020B0604030504040204" pitchFamily="50" charset="-128"/>
                          <a:ea typeface="HG丸ｺﾞｼｯｸM-PRO" panose="020F0600000000000000" pitchFamily="50" charset="-128"/>
                          <a:cs typeface="Times New Roman" panose="02020603050405020304" pitchFamily="18" charset="0"/>
                        </a:rPr>
                        <a:t>所属連絡先</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学校園名</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496586"/>
                  </a:ext>
                </a:extLst>
              </a:tr>
              <a:tr h="418902">
                <a:tc vMerge="1">
                  <a:txBody>
                    <a:bodyPr/>
                    <a:lstStyle/>
                    <a:p>
                      <a:endParaRPr kumimoji="1" lang="ja-JP" altLang="en-US"/>
                    </a:p>
                  </a:txBody>
                  <a:tcPr/>
                </a:tc>
                <a:tc>
                  <a:txBody>
                    <a:bodyPr/>
                    <a:lstStyle/>
                    <a:p>
                      <a:pPr algn="ctr">
                        <a:lnSpc>
                          <a:spcPct val="87000"/>
                        </a:lnSpc>
                        <a:spcAft>
                          <a:spcPts val="0"/>
                        </a:spcAft>
                      </a:pPr>
                      <a:r>
                        <a:rPr lang="ja-JP" sz="10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所在地</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87000"/>
                        </a:lnSpc>
                        <a:spcAft>
                          <a:spcPts val="0"/>
                        </a:spcAft>
                      </a:pPr>
                      <a:r>
                        <a:rPr lang="ja-JP" sz="1000" kern="100">
                          <a:effectLst/>
                          <a:latin typeface="メイリオ" panose="020B0604030504040204" pitchFamily="50" charset="-128"/>
                          <a:ea typeface="ＭＳ ゴシック" panose="020B0609070205080204" pitchFamily="49" charset="-128"/>
                          <a:cs typeface="Times New Roman" panose="02020603050405020304" pitchFamily="18" charset="0"/>
                        </a:rPr>
                        <a:t>〒</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ct val="87000"/>
                        </a:lnSpc>
                        <a:spcAft>
                          <a:spcPts val="0"/>
                        </a:spcAft>
                      </a:pPr>
                      <a:r>
                        <a:rPr lang="en-US" sz="1000" kern="10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903090"/>
                  </a:ext>
                </a:extLst>
              </a:tr>
              <a:tr h="414476">
                <a:tc vMerge="1">
                  <a:txBody>
                    <a:bodyPr/>
                    <a:lstStyle/>
                    <a:p>
                      <a:endParaRPr kumimoji="1" lang="ja-JP" altLang="en-US"/>
                    </a:p>
                  </a:txBody>
                  <a:tcPr/>
                </a:tc>
                <a:tc>
                  <a:txBody>
                    <a:bodyPr/>
                    <a:lstStyle/>
                    <a:p>
                      <a:pPr algn="ctr">
                        <a:lnSpc>
                          <a:spcPct val="87000"/>
                        </a:lnSpc>
                        <a:spcAft>
                          <a:spcPts val="0"/>
                        </a:spcAft>
                      </a:pPr>
                      <a:r>
                        <a:rPr lang="ja-JP" sz="8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メール</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ja-JP" sz="8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アドレス（</a:t>
                      </a:r>
                      <a:r>
                        <a:rPr lang="en-US" sz="8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PC</a:t>
                      </a:r>
                      <a:r>
                        <a:rPr lang="ja-JP" sz="8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31064"/>
                  </a:ext>
                </a:extLst>
              </a:tr>
              <a:tr h="410052">
                <a:tc vMerge="1">
                  <a:txBody>
                    <a:bodyPr/>
                    <a:lstStyle/>
                    <a:p>
                      <a:endParaRPr kumimoji="1" lang="ja-JP" altLang="en-US"/>
                    </a:p>
                  </a:txBody>
                  <a:tcPr/>
                </a:tc>
                <a:tc>
                  <a:txBody>
                    <a:bodyPr/>
                    <a:lstStyle/>
                    <a:p>
                      <a:pPr algn="ctr">
                        <a:lnSpc>
                          <a:spcPct val="87000"/>
                        </a:lnSpc>
                        <a:spcAft>
                          <a:spcPts val="0"/>
                        </a:spcAft>
                      </a:pPr>
                      <a:r>
                        <a:rPr lang="ja-JP" sz="10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電話</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87000"/>
                        </a:lnSpc>
                        <a:spcAft>
                          <a:spcPts val="0"/>
                        </a:spcAft>
                      </a:pPr>
                      <a:r>
                        <a:rPr lang="en-US" sz="1000" kern="10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193176"/>
                  </a:ext>
                </a:extLst>
              </a:tr>
              <a:tr h="405627">
                <a:tc vMerge="1">
                  <a:txBody>
                    <a:bodyPr/>
                    <a:lstStyle/>
                    <a:p>
                      <a:endParaRPr kumimoji="1" lang="ja-JP" altLang="en-US"/>
                    </a:p>
                  </a:txBody>
                  <a:tcPr/>
                </a:tc>
                <a:tc>
                  <a:txBody>
                    <a:bodyPr/>
                    <a:lstStyle/>
                    <a:p>
                      <a:pPr algn="ctr">
                        <a:lnSpc>
                          <a:spcPct val="87000"/>
                        </a:lnSpc>
                        <a:spcAft>
                          <a:spcPts val="0"/>
                        </a:spcAft>
                      </a:pPr>
                      <a:r>
                        <a:rPr lang="en-US" sz="1000" kern="100">
                          <a:effectLst/>
                          <a:latin typeface="HG丸ｺﾞｼｯｸM-PRO" panose="020F0600000000000000" pitchFamily="50" charset="-128"/>
                          <a:ea typeface="メイリオ" panose="020B0604030504040204" pitchFamily="50" charset="-128"/>
                          <a:cs typeface="Times New Roman" panose="02020603050405020304" pitchFamily="18" charset="0"/>
                        </a:rPr>
                        <a:t>FAX</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573227"/>
                  </a:ext>
                </a:extLst>
              </a:tr>
              <a:tr h="774137">
                <a:tc>
                  <a:txBody>
                    <a:bodyPr/>
                    <a:lstStyle/>
                    <a:p>
                      <a:pPr algn="ctr">
                        <a:lnSpc>
                          <a:spcPts val="12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緊急連絡先</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（携帯電話）</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ts val="2000"/>
                        </a:lnSpc>
                        <a:spcAft>
                          <a:spcPts val="0"/>
                        </a:spcAft>
                      </a:pPr>
                      <a:r>
                        <a:rPr lang="en-US" sz="11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42646003"/>
                  </a:ext>
                </a:extLst>
              </a:tr>
              <a:tr h="407101">
                <a:tc>
                  <a:txBody>
                    <a:bodyPr/>
                    <a:lstStyle/>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受講歴の有無</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統計指導者講習会の受講歴　　　　　　有（　　　　　　年度）　・　　無</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33259445"/>
                  </a:ext>
                </a:extLst>
              </a:tr>
              <a:tr h="1546733">
                <a:tc>
                  <a:txBody>
                    <a:bodyPr/>
                    <a:lstStyle/>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エントリー</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理由</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a:t>
                      </a:r>
                      <a:r>
                        <a:rPr lang="en-US"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200</a:t>
                      </a: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字</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ja-JP" sz="1000" kern="100">
                          <a:effectLst/>
                          <a:latin typeface="メイリオ" panose="020B0604030504040204" pitchFamily="50" charset="-128"/>
                          <a:ea typeface="HG丸ｺﾞｼｯｸM-PRO" panose="020F0600000000000000" pitchFamily="50" charset="-128"/>
                          <a:cs typeface="Times New Roman" panose="02020603050405020304" pitchFamily="18" charset="0"/>
                        </a:rPr>
                        <a:t>程度）</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87000"/>
                        </a:lnSpc>
                        <a:spcAft>
                          <a:spcPts val="0"/>
                        </a:spcAft>
                      </a:pPr>
                      <a:r>
                        <a:rPr lang="en-US" sz="1000" kern="100" dirty="0">
                          <a:effectLst/>
                          <a:latin typeface="ＭＳ ゴシック" panose="020B0609070205080204" pitchFamily="49"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02360213"/>
                  </a:ext>
                </a:extLst>
              </a:tr>
              <a:tr h="783149">
                <a:tc>
                  <a:txBody>
                    <a:bodyPr/>
                    <a:lstStyle/>
                    <a:p>
                      <a:pPr algn="ctr">
                        <a:lnSpc>
                          <a:spcPct val="87000"/>
                        </a:lnSpc>
                        <a:spcAft>
                          <a:spcPts val="0"/>
                        </a:spcAft>
                      </a:pPr>
                      <a:r>
                        <a:rPr lang="en-US" sz="1000" kern="100" dirty="0">
                          <a:effectLst/>
                          <a:latin typeface="HG丸ｺﾞｼｯｸM-PRO" panose="020F0600000000000000" pitchFamily="50"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ja-JP" sz="10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その他</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ct val="87000"/>
                        </a:lnSpc>
                        <a:spcAft>
                          <a:spcPts val="0"/>
                        </a:spcAft>
                      </a:pPr>
                      <a:r>
                        <a:rPr lang="en-US" sz="1000" kern="100" dirty="0">
                          <a:effectLst/>
                          <a:latin typeface="HG丸ｺﾞｼｯｸM-PRO" panose="020F0600000000000000" pitchFamily="50" charset="-128"/>
                          <a:ea typeface="メイリオ" panose="020B0604030504040204" pitchFamily="50" charset="-128"/>
                          <a:cs typeface="Times New Roman" panose="02020603050405020304" pitchFamily="18" charset="0"/>
                        </a:rPr>
                        <a:t> </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87000"/>
                        </a:lnSpc>
                        <a:spcAft>
                          <a:spcPts val="0"/>
                        </a:spcAft>
                      </a:pPr>
                      <a: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
                      </a:r>
                      <a:b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br>
                      <a:r>
                        <a:rPr 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a:t>
                      </a:r>
                      <a:r>
                        <a:rPr lang="ja-JP" sz="1000"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参加にあたり、配慮すべき事項があればご記入ください。</a:t>
                      </a:r>
                      <a:r>
                        <a:rPr 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a:t>
                      </a:r>
                      <a: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
                      </a:r>
                      <a:b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br>
                      <a: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
                      </a:r>
                      <a:b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br>
                      <a: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
                      </a:r>
                      <a:b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br>
                      <a: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t/>
                      </a:r>
                      <a:br>
                        <a:rPr lang="en-US" altLang="ja-JP" sz="1000" kern="100" dirty="0" smtClean="0">
                          <a:effectLst/>
                          <a:latin typeface="メイリオ" panose="020B0604030504040204" pitchFamily="50" charset="-128"/>
                          <a:ea typeface="HG丸ｺﾞｼｯｸM-PRO" panose="020F0600000000000000" pitchFamily="50" charset="-128"/>
                          <a:cs typeface="Times New Roman" panose="02020603050405020304" pitchFamily="18" charset="0"/>
                        </a:rPr>
                      </a:b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721" marR="62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34317345"/>
                  </a:ext>
                </a:extLst>
              </a:tr>
            </a:tbl>
          </a:graphicData>
        </a:graphic>
      </p:graphicFrame>
      <p:sp>
        <p:nvSpPr>
          <p:cNvPr id="12" name="角丸四角形 23"/>
          <p:cNvSpPr>
            <a:spLocks noChangeArrowheads="1"/>
          </p:cNvSpPr>
          <p:nvPr/>
        </p:nvSpPr>
        <p:spPr bwMode="auto">
          <a:xfrm>
            <a:off x="1002489" y="8019217"/>
            <a:ext cx="5894260" cy="1711251"/>
          </a:xfrm>
          <a:prstGeom prst="roundRect">
            <a:avLst>
              <a:gd name="adj" fmla="val 7574"/>
            </a:avLst>
          </a:prstGeom>
          <a:solidFill>
            <a:srgbClr val="FFFFFF"/>
          </a:solidFill>
          <a:ln w="76200">
            <a:solidFill>
              <a:srgbClr val="000000"/>
            </a:solidFill>
            <a:round/>
            <a:headEnd/>
            <a:tailEnd/>
          </a:ln>
        </p:spPr>
        <p:txBody>
          <a:bodyPr vert="horz" wrap="square" lIns="91440" tIns="45720" rIns="91440" bIns="45720" numCol="1" anchor="ctr" anchorCtr="0" compatLnSpc="1">
            <a:prstTxWarp prst="textNoShape">
              <a:avLst/>
            </a:prstTxWarp>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【提出・問い合わせ先】</a:t>
            </a:r>
            <a:endParaRPr kumimoji="0" lang="ja-JP" altLang="ja-JP" sz="600" b="0" i="0" u="none" strike="noStrike" cap="none" normalizeH="0" baseline="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大阪府 総務部 統計課 情報企画グループ（担当：須田、原）</a:t>
            </a:r>
            <a:endParaRPr kumimoji="0" lang="ja-JP" altLang="ja-JP" sz="600" b="0" i="0" u="none" strike="noStrike" cap="none" normalizeH="0" baseline="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TEL</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06-6941-0351(</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内線</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6630)</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06-6210-9196 (</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直通</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en-US" altLang="ja-JP" sz="600" b="0" i="0" u="none" strike="noStrike" cap="none" normalizeH="0" baseline="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FAX</a:t>
            </a: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06-6614-6921</a:t>
            </a:r>
            <a:endParaRPr kumimoji="0" lang="en-US" altLang="ja-JP" sz="600" b="0" i="0" u="none" strike="noStrike" cap="none" normalizeH="0" baseline="0" smtClean="0">
              <a:ln>
                <a:noFill/>
              </a:ln>
              <a:solidFill>
                <a:schemeClr val="tx1"/>
              </a:solidFill>
              <a:effectLst/>
            </a:endParaRPr>
          </a:p>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電子メールアドレス：</a:t>
            </a:r>
            <a:r>
              <a:rPr kumimoji="0" lang="en-US" altLang="ja-JP" sz="1400" b="1"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tokei@sbox.pref.osaka.lg.jp</a:t>
            </a: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230176" y="3005310"/>
            <a:ext cx="7438887" cy="540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0" y="167838"/>
            <a:ext cx="75732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2900" algn="l"/>
              </a:tabLst>
              <a:defRPr>
                <a:solidFill>
                  <a:schemeClr val="tx1"/>
                </a:solidFill>
                <a:latin typeface="Arial" panose="020B0604020202020204" pitchFamily="34" charset="0"/>
              </a:defRPr>
            </a:lvl1pPr>
            <a:lvl2pPr eaLnBrk="0" fontAlgn="base" hangingPunct="0">
              <a:spcBef>
                <a:spcPct val="0"/>
              </a:spcBef>
              <a:spcAft>
                <a:spcPct val="0"/>
              </a:spcAft>
              <a:tabLst>
                <a:tab pos="342900" algn="l"/>
              </a:tabLst>
              <a:defRPr>
                <a:solidFill>
                  <a:schemeClr val="tx1"/>
                </a:solidFill>
                <a:latin typeface="Arial" panose="020B0604020202020204" pitchFamily="34" charset="0"/>
              </a:defRPr>
            </a:lvl2pPr>
            <a:lvl3pPr eaLnBrk="0" fontAlgn="base" hangingPunct="0">
              <a:spcBef>
                <a:spcPct val="0"/>
              </a:spcBef>
              <a:spcAft>
                <a:spcPct val="0"/>
              </a:spcAft>
              <a:tabLst>
                <a:tab pos="342900" algn="l"/>
              </a:tabLst>
              <a:defRPr>
                <a:solidFill>
                  <a:schemeClr val="tx1"/>
                </a:solidFill>
                <a:latin typeface="Arial" panose="020B0604020202020204" pitchFamily="34" charset="0"/>
              </a:defRPr>
            </a:lvl3pPr>
            <a:lvl4pPr eaLnBrk="0" fontAlgn="base" hangingPunct="0">
              <a:spcBef>
                <a:spcPct val="0"/>
              </a:spcBef>
              <a:spcAft>
                <a:spcPct val="0"/>
              </a:spcAft>
              <a:tabLst>
                <a:tab pos="342900" algn="l"/>
              </a:tabLst>
              <a:defRPr>
                <a:solidFill>
                  <a:schemeClr val="tx1"/>
                </a:solidFill>
                <a:latin typeface="Arial" panose="020B0604020202020204" pitchFamily="34" charset="0"/>
              </a:defRPr>
            </a:lvl4pPr>
            <a:lvl5pPr eaLnBrk="0" fontAlgn="base" hangingPunct="0">
              <a:spcBef>
                <a:spcPct val="0"/>
              </a:spcBef>
              <a:spcAft>
                <a:spcPct val="0"/>
              </a:spcAft>
              <a:tabLst>
                <a:tab pos="342900" algn="l"/>
              </a:tabLst>
              <a:defRPr>
                <a:solidFill>
                  <a:schemeClr val="tx1"/>
                </a:solidFill>
                <a:latin typeface="Arial" panose="020B0604020202020204" pitchFamily="34" charset="0"/>
              </a:defRPr>
            </a:lvl5pPr>
            <a:lvl6pPr eaLnBrk="0" fontAlgn="base" hangingPunct="0">
              <a:spcBef>
                <a:spcPct val="0"/>
              </a:spcBef>
              <a:spcAft>
                <a:spcPct val="0"/>
              </a:spcAft>
              <a:tabLst>
                <a:tab pos="342900" algn="l"/>
              </a:tabLst>
              <a:defRPr>
                <a:solidFill>
                  <a:schemeClr val="tx1"/>
                </a:solidFill>
                <a:latin typeface="Arial" panose="020B0604020202020204" pitchFamily="34" charset="0"/>
              </a:defRPr>
            </a:lvl6pPr>
            <a:lvl7pPr eaLnBrk="0" fontAlgn="base" hangingPunct="0">
              <a:spcBef>
                <a:spcPct val="0"/>
              </a:spcBef>
              <a:spcAft>
                <a:spcPct val="0"/>
              </a:spcAft>
              <a:tabLst>
                <a:tab pos="342900" algn="l"/>
              </a:tabLst>
              <a:defRPr>
                <a:solidFill>
                  <a:schemeClr val="tx1"/>
                </a:solidFill>
                <a:latin typeface="Arial" panose="020B0604020202020204" pitchFamily="34" charset="0"/>
              </a:defRPr>
            </a:lvl7pPr>
            <a:lvl8pPr eaLnBrk="0" fontAlgn="base" hangingPunct="0">
              <a:spcBef>
                <a:spcPct val="0"/>
              </a:spcBef>
              <a:spcAft>
                <a:spcPct val="0"/>
              </a:spcAft>
              <a:tabLst>
                <a:tab pos="342900" algn="l"/>
              </a:tabLst>
              <a:defRPr>
                <a:solidFill>
                  <a:schemeClr val="tx1"/>
                </a:solidFill>
                <a:latin typeface="Arial" panose="020B0604020202020204" pitchFamily="34" charset="0"/>
              </a:defRPr>
            </a:lvl8pPr>
            <a:lvl9pPr eaLnBrk="0" fontAlgn="base" hangingPunct="0">
              <a:spcBef>
                <a:spcPct val="0"/>
              </a:spcBef>
              <a:spcAft>
                <a:spcPct val="0"/>
              </a:spcAft>
              <a:tabLst>
                <a:tab pos="3429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42900" algn="l"/>
              </a:tabLst>
            </a:pPr>
            <a:r>
              <a:rPr kumimoji="0" lang="ja-JP" altLang="ja-JP"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受講申込書</a:t>
            </a:r>
            <a:endParaRPr kumimoji="0" lang="ja-JP" altLang="ja-JP"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342900" algn="l"/>
              </a:tabLst>
            </a:pPr>
            <a:r>
              <a:rPr kumimoji="0" lang="ja-JP" altLang="ja-JP"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〔７月</a:t>
            </a:r>
            <a:r>
              <a:rPr kumimoji="0" lang="en-US" altLang="ja-JP"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29</a:t>
            </a:r>
            <a:r>
              <a:rPr kumimoji="0" lang="ja-JP" altLang="en-US"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a:t>
            </a:r>
            <a:r>
              <a:rPr kumimoji="0" lang="en-US" altLang="ja-JP"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30</a:t>
            </a:r>
            <a:r>
              <a:rPr kumimoji="0" lang="ja-JP" altLang="en-US"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　統計指導者講習会</a:t>
            </a:r>
            <a:r>
              <a:rPr kumimoji="0" lang="en-US" altLang="ja-JP" sz="1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en-US" altLang="ja-JP" sz="600" b="0" i="0" u="none" strike="noStrike" cap="none" normalizeH="0" baseline="0" dirty="0" smtClean="0">
              <a:ln>
                <a:noFill/>
              </a:ln>
              <a:solidFill>
                <a:schemeClr val="tx1"/>
              </a:solidFill>
              <a:effectLst/>
            </a:endParaRPr>
          </a:p>
        </p:txBody>
      </p:sp>
      <p:sp>
        <p:nvSpPr>
          <p:cNvPr id="16" name="Rectangle 14"/>
          <p:cNvSpPr>
            <a:spLocks noChangeArrowheads="1"/>
          </p:cNvSpPr>
          <p:nvPr/>
        </p:nvSpPr>
        <p:spPr bwMode="auto">
          <a:xfrm>
            <a:off x="230175" y="7619107"/>
            <a:ext cx="74388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2900" algn="l"/>
              </a:tabLst>
              <a:defRPr>
                <a:solidFill>
                  <a:schemeClr val="tx1"/>
                </a:solidFill>
                <a:latin typeface="Arial" panose="020B0604020202020204" pitchFamily="34" charset="0"/>
              </a:defRPr>
            </a:lvl1pPr>
            <a:lvl2pPr eaLnBrk="0" fontAlgn="base" hangingPunct="0">
              <a:spcBef>
                <a:spcPct val="0"/>
              </a:spcBef>
              <a:spcAft>
                <a:spcPct val="0"/>
              </a:spcAft>
              <a:tabLst>
                <a:tab pos="342900" algn="l"/>
              </a:tabLst>
              <a:defRPr>
                <a:solidFill>
                  <a:schemeClr val="tx1"/>
                </a:solidFill>
                <a:latin typeface="Arial" panose="020B0604020202020204" pitchFamily="34" charset="0"/>
              </a:defRPr>
            </a:lvl2pPr>
            <a:lvl3pPr eaLnBrk="0" fontAlgn="base" hangingPunct="0">
              <a:spcBef>
                <a:spcPct val="0"/>
              </a:spcBef>
              <a:spcAft>
                <a:spcPct val="0"/>
              </a:spcAft>
              <a:tabLst>
                <a:tab pos="342900" algn="l"/>
              </a:tabLst>
              <a:defRPr>
                <a:solidFill>
                  <a:schemeClr val="tx1"/>
                </a:solidFill>
                <a:latin typeface="Arial" panose="020B0604020202020204" pitchFamily="34" charset="0"/>
              </a:defRPr>
            </a:lvl3pPr>
            <a:lvl4pPr eaLnBrk="0" fontAlgn="base" hangingPunct="0">
              <a:spcBef>
                <a:spcPct val="0"/>
              </a:spcBef>
              <a:spcAft>
                <a:spcPct val="0"/>
              </a:spcAft>
              <a:tabLst>
                <a:tab pos="342900" algn="l"/>
              </a:tabLst>
              <a:defRPr>
                <a:solidFill>
                  <a:schemeClr val="tx1"/>
                </a:solidFill>
                <a:latin typeface="Arial" panose="020B0604020202020204" pitchFamily="34" charset="0"/>
              </a:defRPr>
            </a:lvl4pPr>
            <a:lvl5pPr eaLnBrk="0" fontAlgn="base" hangingPunct="0">
              <a:spcBef>
                <a:spcPct val="0"/>
              </a:spcBef>
              <a:spcAft>
                <a:spcPct val="0"/>
              </a:spcAft>
              <a:tabLst>
                <a:tab pos="342900" algn="l"/>
              </a:tabLst>
              <a:defRPr>
                <a:solidFill>
                  <a:schemeClr val="tx1"/>
                </a:solidFill>
                <a:latin typeface="Arial" panose="020B0604020202020204" pitchFamily="34" charset="0"/>
              </a:defRPr>
            </a:lvl5pPr>
            <a:lvl6pPr eaLnBrk="0" fontAlgn="base" hangingPunct="0">
              <a:spcBef>
                <a:spcPct val="0"/>
              </a:spcBef>
              <a:spcAft>
                <a:spcPct val="0"/>
              </a:spcAft>
              <a:tabLst>
                <a:tab pos="342900" algn="l"/>
              </a:tabLst>
              <a:defRPr>
                <a:solidFill>
                  <a:schemeClr val="tx1"/>
                </a:solidFill>
                <a:latin typeface="Arial" panose="020B0604020202020204" pitchFamily="34" charset="0"/>
              </a:defRPr>
            </a:lvl6pPr>
            <a:lvl7pPr eaLnBrk="0" fontAlgn="base" hangingPunct="0">
              <a:spcBef>
                <a:spcPct val="0"/>
              </a:spcBef>
              <a:spcAft>
                <a:spcPct val="0"/>
              </a:spcAft>
              <a:tabLst>
                <a:tab pos="342900" algn="l"/>
              </a:tabLst>
              <a:defRPr>
                <a:solidFill>
                  <a:schemeClr val="tx1"/>
                </a:solidFill>
                <a:latin typeface="Arial" panose="020B0604020202020204" pitchFamily="34" charset="0"/>
              </a:defRPr>
            </a:lvl7pPr>
            <a:lvl8pPr eaLnBrk="0" fontAlgn="base" hangingPunct="0">
              <a:spcBef>
                <a:spcPct val="0"/>
              </a:spcBef>
              <a:spcAft>
                <a:spcPct val="0"/>
              </a:spcAft>
              <a:tabLst>
                <a:tab pos="342900" algn="l"/>
              </a:tabLst>
              <a:defRPr>
                <a:solidFill>
                  <a:schemeClr val="tx1"/>
                </a:solidFill>
                <a:latin typeface="Arial" panose="020B0604020202020204" pitchFamily="34" charset="0"/>
              </a:defRPr>
            </a:lvl8pPr>
            <a:lvl9pPr eaLnBrk="0" fontAlgn="base" hangingPunct="0">
              <a:spcBef>
                <a:spcPct val="0"/>
              </a:spcBef>
              <a:spcAft>
                <a:spcPct val="0"/>
              </a:spcAft>
              <a:tabLst>
                <a:tab pos="342900" algn="l"/>
              </a:tabLst>
              <a:defRPr>
                <a:solidFill>
                  <a:schemeClr val="tx1"/>
                </a:solidFill>
                <a:latin typeface="Arial" panose="020B0604020202020204" pitchFamily="34" charset="0"/>
              </a:defRPr>
            </a:lvl9pPr>
          </a:lstStyle>
          <a:p>
            <a:pPr defTabSz="914400"/>
            <a:r>
              <a:rPr lang="en-US" altLang="ja-JP" sz="10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b="1" u="sng" dirty="0" smtClean="0">
                <a:latin typeface="ＭＳ ゴシック" panose="020B0609070205080204" pitchFamily="49" charset="-128"/>
                <a:ea typeface="ＭＳ ゴシック" panose="020B0609070205080204" pitchFamily="49" charset="-128"/>
                <a:cs typeface="Times New Roman" panose="02020603050405020304" pitchFamily="18" charset="0"/>
              </a:rPr>
              <a:t>申込者</a:t>
            </a:r>
            <a:r>
              <a:rPr lang="ja-JP" altLang="en-US" sz="1000" b="1" u="sng" dirty="0">
                <a:latin typeface="ＭＳ ゴシック" panose="020B0609070205080204" pitchFamily="49" charset="-128"/>
                <a:ea typeface="ＭＳ ゴシック" panose="020B0609070205080204" pitchFamily="49" charset="-128"/>
                <a:cs typeface="Times New Roman" panose="02020603050405020304" pitchFamily="18" charset="0"/>
              </a:rPr>
              <a:t>が定員の２名を超えた場合はエントリー理由により受講者を府にて決定します</a:t>
            </a:r>
            <a:r>
              <a:rPr lang="ja-JP" altLang="en-US" sz="1000" b="1" u="sng"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記載された個人情報は、本講習会業務においてのみ使用し、許諾なく第三者に提供しません。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 name="テキスト ボックス 16"/>
          <p:cNvSpPr txBox="1"/>
          <p:nvPr/>
        </p:nvSpPr>
        <p:spPr>
          <a:xfrm>
            <a:off x="0" y="10026426"/>
            <a:ext cx="7561263" cy="523220"/>
          </a:xfrm>
          <a:prstGeom prst="rect">
            <a:avLst/>
          </a:prstGeom>
          <a:noFill/>
        </p:spPr>
        <p:txBody>
          <a:bodyPr wrap="square" rtlCol="0">
            <a:spAutoFit/>
          </a:bodyPr>
          <a:lstStyle/>
          <a:p>
            <a:pPr algn="ctr"/>
            <a:r>
              <a:rPr kumimoji="1" lang="ja-JP" altLang="en-US" sz="2800" b="1" dirty="0" smtClean="0">
                <a:solidFill>
                  <a:schemeClr val="bg1"/>
                </a:solidFill>
              </a:rPr>
              <a:t>受講申込締切　令和元年６月２６日（水）必着</a:t>
            </a:r>
            <a:endParaRPr kumimoji="1" lang="ja-JP" altLang="en-US" sz="2800" b="1" dirty="0">
              <a:solidFill>
                <a:schemeClr val="bg1"/>
              </a:solidFill>
            </a:endParaRPr>
          </a:p>
        </p:txBody>
      </p:sp>
    </p:spTree>
    <p:extLst>
      <p:ext uri="{BB962C8B-B14F-4D97-AF65-F5344CB8AC3E}">
        <p14:creationId xmlns:p14="http://schemas.microsoft.com/office/powerpoint/2010/main" val="3185752058"/>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TM02900743[[fn=オーガニック]]</Template>
  <TotalTime>1368</TotalTime>
  <Words>122</Words>
  <Application>Microsoft Office PowerPoint</Application>
  <PresentationFormat>ユーザー設定</PresentationFormat>
  <Paragraphs>78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ＭＳ ゴシック</vt:lpstr>
      <vt:lpstr>メイリオ</vt:lpstr>
      <vt:lpstr>Arial</vt:lpstr>
      <vt:lpstr>Calibri</vt:lpstr>
      <vt:lpstr>Calibri Light</vt:lpstr>
      <vt:lpstr>Times New Roman</vt:lpstr>
      <vt:lpstr>レトロスペクト</vt:lpstr>
      <vt:lpstr>令和元年度 統計指導者講習会 　～教育現場で役立つ教材と実践活用事例～</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～兵庫県統計教育セミナー開催のご案内～</dc:title>
  <dc:creator>兵庫県</dc:creator>
  <cp:lastModifiedBy>原　夏波</cp:lastModifiedBy>
  <cp:revision>74</cp:revision>
  <cp:lastPrinted>2019-05-20T02:14:59Z</cp:lastPrinted>
  <dcterms:created xsi:type="dcterms:W3CDTF">2016-06-03T02:53:45Z</dcterms:created>
  <dcterms:modified xsi:type="dcterms:W3CDTF">2019-06-05T03:02:57Z</dcterms:modified>
</cp:coreProperties>
</file>