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9" r:id="rId2"/>
    <p:sldId id="260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3" d="100"/>
          <a:sy n="33" d="100"/>
        </p:scale>
        <p:origin x="20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7455" y="7314406"/>
            <a:ext cx="10986811" cy="783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23" y="2348089"/>
            <a:ext cx="10653003" cy="3567038"/>
          </a:xfrm>
          <a:effectLst/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923" y="5915128"/>
            <a:ext cx="10653003" cy="1399279"/>
          </a:xfrm>
        </p:spPr>
        <p:txBody>
          <a:bodyPr anchor="t">
            <a:normAutofit/>
          </a:bodyPr>
          <a:lstStyle>
            <a:lvl1pPr marL="0" indent="0" algn="l">
              <a:buNone/>
              <a:defRPr sz="2133" cap="all">
                <a:solidFill>
                  <a:schemeClr val="accent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9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2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1421570"/>
            <a:ext cx="2743199" cy="137883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601720"/>
            <a:ext cx="2004164" cy="1228580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1601720"/>
            <a:ext cx="7896279" cy="1228580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14118250"/>
            <a:ext cx="1263563" cy="865481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14107996"/>
            <a:ext cx="7896279" cy="86548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23" y="5281193"/>
            <a:ext cx="10653003" cy="86063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5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03529" y="1218838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5" y="7197802"/>
            <a:ext cx="10653001" cy="3567038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5" y="10764840"/>
            <a:ext cx="10653001" cy="142354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cap="all">
                <a:solidFill>
                  <a:schemeClr val="accent2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924" y="5281191"/>
            <a:ext cx="5199369" cy="86116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9" y="5281193"/>
            <a:ext cx="5210216" cy="86116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959" y="5281192"/>
            <a:ext cx="4791333" cy="1365954"/>
          </a:xfrm>
        </p:spPr>
        <p:txBody>
          <a:bodyPr anchor="b">
            <a:noAutofit/>
          </a:bodyPr>
          <a:lstStyle>
            <a:lvl1pPr marL="0" indent="0">
              <a:buNone/>
              <a:defRPr sz="2933" b="0">
                <a:solidFill>
                  <a:schemeClr val="accent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924" y="6935826"/>
            <a:ext cx="5199369" cy="695703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5745" y="5281192"/>
            <a:ext cx="4802180" cy="1365954"/>
          </a:xfrm>
        </p:spPr>
        <p:txBody>
          <a:bodyPr anchor="b">
            <a:noAutofit/>
          </a:bodyPr>
          <a:lstStyle>
            <a:lvl1pPr marL="0" indent="0">
              <a:buNone/>
              <a:defRPr sz="2933" b="0">
                <a:solidFill>
                  <a:schemeClr val="accent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6935826"/>
            <a:ext cx="5210216" cy="6957035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05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97457" y="1421572"/>
            <a:ext cx="10984943" cy="2983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54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79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603529" y="12188380"/>
            <a:ext cx="10984943" cy="30215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37" y="12473590"/>
            <a:ext cx="4715500" cy="1634404"/>
          </a:xfrm>
        </p:spPr>
        <p:txBody>
          <a:bodyPr anchor="ctr"/>
          <a:lstStyle>
            <a:lvl1pPr algn="l">
              <a:defRPr sz="2667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99" y="1425067"/>
            <a:ext cx="10987200" cy="9966933"/>
          </a:xfrm>
        </p:spPr>
        <p:txBody>
          <a:bodyPr anchor="ctr">
            <a:normAutofit/>
          </a:bodyPr>
          <a:lstStyle>
            <a:lvl1pPr>
              <a:defRPr sz="2667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133">
                <a:solidFill>
                  <a:schemeClr val="tx2"/>
                </a:solidFill>
              </a:defRPr>
            </a:lvl3pPr>
            <a:lvl4pPr>
              <a:defRPr sz="1867">
                <a:solidFill>
                  <a:schemeClr val="tx2"/>
                </a:solidFill>
              </a:defRPr>
            </a:lvl4pPr>
            <a:lvl5pPr>
              <a:defRPr sz="1867">
                <a:solidFill>
                  <a:schemeClr val="tx2"/>
                </a:solidFill>
              </a:defRPr>
            </a:lvl5pPr>
            <a:lvl6pPr>
              <a:defRPr sz="1867">
                <a:solidFill>
                  <a:schemeClr val="tx2"/>
                </a:solidFill>
              </a:defRPr>
            </a:lvl6pPr>
            <a:lvl7pPr>
              <a:defRPr sz="1867">
                <a:solidFill>
                  <a:schemeClr val="tx2"/>
                </a:solidFill>
              </a:defRPr>
            </a:lvl7pPr>
            <a:lvl8pPr>
              <a:defRPr sz="1867">
                <a:solidFill>
                  <a:schemeClr val="tx2"/>
                </a:solidFill>
              </a:defRPr>
            </a:lvl8pPr>
            <a:lvl9pPr>
              <a:defRPr sz="1867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12473589"/>
            <a:ext cx="5687103" cy="1634406"/>
          </a:xfrm>
        </p:spPr>
        <p:txBody>
          <a:bodyPr anchor="ctr">
            <a:normAutofit/>
          </a:bodyPr>
          <a:lstStyle>
            <a:lvl1pPr marL="0" indent="0" algn="r">
              <a:buNone/>
              <a:defRPr sz="1467">
                <a:solidFill>
                  <a:schemeClr val="bg1"/>
                </a:solidFill>
              </a:defRPr>
            </a:lvl1pPr>
            <a:lvl2pPr marL="609585" indent="0">
              <a:buNone/>
              <a:defRPr sz="1467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62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23" y="11125070"/>
            <a:ext cx="10653003" cy="1343379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7458" y="1421570"/>
            <a:ext cx="10984941" cy="8432005"/>
          </a:xfrm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4923" y="12468448"/>
            <a:ext cx="10653003" cy="14190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6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4923" y="1629569"/>
            <a:ext cx="10653003" cy="25678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923" y="5281192"/>
            <a:ext cx="10653003" cy="8606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436" y="14118250"/>
            <a:ext cx="284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65196FDB-5640-46BC-8824-9FFFE4A42F71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4924" y="14107996"/>
            <a:ext cx="6494113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00635" y="14118250"/>
            <a:ext cx="102729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0F75B8F9-0A61-418F-8057-D90CBE45F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597456" y="1046104"/>
            <a:ext cx="3626545" cy="25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68001" y="1046104"/>
            <a:ext cx="3614400" cy="25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88801" y="1046104"/>
            <a:ext cx="3614400" cy="25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77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09585" rtl="0" eaLnBrk="1" latinLnBrk="0" hangingPunct="1">
        <a:spcBef>
          <a:spcPct val="0"/>
        </a:spcBef>
        <a:buNone/>
        <a:defRPr kumimoji="1" sz="3733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07990" indent="-407990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39979" indent="-407990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2133" kern="1200">
          <a:solidFill>
            <a:schemeClr val="tx2"/>
          </a:solidFill>
          <a:latin typeface="+mn-lt"/>
          <a:ea typeface="+mn-ea"/>
          <a:cs typeface="+mn-cs"/>
        </a:defRPr>
      </a:lvl2pPr>
      <a:lvl3pPr marL="1199970" indent="-359991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67" kern="1200">
          <a:solidFill>
            <a:schemeClr val="tx2"/>
          </a:solidFill>
          <a:latin typeface="+mn-lt"/>
          <a:ea typeface="+mn-ea"/>
          <a:cs typeface="+mn-cs"/>
        </a:defRPr>
      </a:lvl3pPr>
      <a:lvl4pPr marL="1655959" indent="-3119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135947" indent="-3119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3327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93326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33325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373324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ref.osaka.lg.jp/toukei/tokeikyoik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pref.osaka.lg.jp/toukei/nenkan/index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okei@sbox.pref.osaka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40954" y="11041986"/>
            <a:ext cx="10865246" cy="4015134"/>
          </a:xfrm>
          <a:prstGeom prst="rect">
            <a:avLst/>
          </a:prstGeom>
          <a:noFill/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〇日時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令和元年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８月１日（木）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10 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時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～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17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時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〇対象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中学校・高等学校教員（義務教育学校（後期課程）・支援学校を含む）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　　　　 </a:t>
            </a:r>
            <a:r>
              <a:rPr kumimoji="1" lang="ja-JP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公立</a:t>
            </a:r>
            <a:r>
              <a:rPr kumimoji="1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・</a:t>
            </a:r>
            <a:r>
              <a:rPr kumimoji="1" lang="ja-JP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私立を</a:t>
            </a:r>
            <a:r>
              <a:rPr kumimoji="1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問わず参加</a:t>
            </a:r>
            <a:r>
              <a:rPr kumimoji="1" lang="ja-JP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いただけます</a:t>
            </a:r>
            <a:endParaRPr kumimoji="1" lang="en-US" altLang="ja-JP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〇定員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25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（先着順）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〇費用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無料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〇場所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大阪産業創造館　５階　研修室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E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（</a:t>
            </a:r>
            <a:r>
              <a:rPr kumimoji="1" lang="zh-CN" altLang="en-US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大阪市</a:t>
            </a:r>
            <a:r>
              <a:rPr kumimoji="1" lang="zh-CN" altLang="en-US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中央区本町</a:t>
            </a:r>
            <a:r>
              <a:rPr kumimoji="1" lang="en-US" altLang="zh-CN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1-4-5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HGｺﾞｼｯｸE" panose="020B0909000000000000" pitchFamily="49" charset="-128"/>
                <a:cs typeface="+mn-cs"/>
              </a:rPr>
              <a:t>〇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申込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下記ホームページに掲載の応募フォームにて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 　　　　  お申込みください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　　　　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HGｺﾞｼｯｸE" panose="020B0909000000000000" pitchFamily="49" charset="-128"/>
                <a:cs typeface="+mn-cs"/>
                <a:hlinkClick r:id="rId2"/>
              </a:rPr>
              <a:t>http://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HGｺﾞｼｯｸE" panose="020B0909000000000000" pitchFamily="49" charset="-128"/>
                <a:cs typeface="+mn-cs"/>
                <a:hlinkClick r:id="rId2"/>
              </a:rPr>
              <a:t>www.pref.osaka.lg.jp/toukei/tokeikyoiku/</a:t>
            </a:r>
            <a:r>
              <a:rPr kumimoji="0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HGｺﾞｼｯｸE" panose="020B0909000000000000" pitchFamily="49" charset="-128"/>
                <a:cs typeface="+mn-cs"/>
              </a:rPr>
              <a:t>　</a:t>
            </a:r>
            <a:endParaRPr kumimoji="1" lang="ja-JP" altLang="en-US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90579" y="1665851"/>
            <a:ext cx="9569987" cy="2353201"/>
          </a:xfrm>
        </p:spPr>
        <p:txBody>
          <a:bodyPr>
            <a:noAutofit/>
          </a:bodyPr>
          <a:lstStyle/>
          <a:p>
            <a:r>
              <a:rPr kumimoji="1" lang="ja-JP" altLang="en-US" sz="360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令和元年度</a:t>
            </a:r>
            <a:r>
              <a:rPr kumimoji="1"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教職員統計教育セミナーのご案内</a:t>
            </a:r>
            <a:endParaRPr lang="ja-JP" altLang="en-US" sz="6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0929" y="3926437"/>
            <a:ext cx="10865246" cy="425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954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新学習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指導要領に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おける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「データを収集・分析し、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その傾向を踏まえて課題を解決」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する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力をつける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授業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実践に向けた内容です。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「中高の統計教育のポイント」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をテーマに、</a:t>
            </a: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基調講演、 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実際に学校で授業に取り入れた事例の紹介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グループワーク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などを通じて、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「主体的・対話的で深い学び」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を実現する方法を学び、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実際の授業イメージ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などをつかめます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セミナー内容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0955" y="15061671"/>
            <a:ext cx="10998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主催　大阪府総務部統計課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問い合わせ先　大阪府総務部統計課（情報企画グループ）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須田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・原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TEL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06-6210-9196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FAX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06-6614-6921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MAIL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tokei@sbox.pref.osaka.lg.jp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097" y="210907"/>
            <a:ext cx="1087707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中学校・高等学校コース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（義務教育学校・支援学校を含む）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194" y="13544166"/>
            <a:ext cx="1442750" cy="14427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43359"/>
              </p:ext>
            </p:extLst>
          </p:nvPr>
        </p:nvGraphicFramePr>
        <p:xfrm>
          <a:off x="658196" y="8072560"/>
          <a:ext cx="10830761" cy="2895600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2905961">
                  <a:extLst>
                    <a:ext uri="{9D8B030D-6E8A-4147-A177-3AD203B41FA5}">
                      <a16:colId xmlns:a16="http://schemas.microsoft.com/office/drawing/2014/main" val="2498337601"/>
                    </a:ext>
                  </a:extLst>
                </a:gridCol>
                <a:gridCol w="5541743">
                  <a:extLst>
                    <a:ext uri="{9D8B030D-6E8A-4147-A177-3AD203B41FA5}">
                      <a16:colId xmlns:a16="http://schemas.microsoft.com/office/drawing/2014/main" val="4220944982"/>
                    </a:ext>
                  </a:extLst>
                </a:gridCol>
                <a:gridCol w="2383057">
                  <a:extLst>
                    <a:ext uri="{9D8B030D-6E8A-4147-A177-3AD203B41FA5}">
                      <a16:colId xmlns:a16="http://schemas.microsoft.com/office/drawing/2014/main" val="2041110131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基調講演</a:t>
                      </a:r>
                      <a:endParaRPr kumimoji="1" lang="en-US" altLang="ja-JP" sz="28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dirty="0" smtClean="0"/>
                        <a:t>資料の活用から相関係数まで　考え方のポイント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神戸大学大学院　　　理学研究科　</a:t>
                      </a:r>
                      <a:r>
                        <a:rPr kumimoji="1" lang="ja-JP" altLang="en-US" sz="22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教授　</a:t>
                      </a:r>
                      <a:endParaRPr kumimoji="1" lang="en-US" altLang="ja-JP" sz="2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青木 敏</a:t>
                      </a: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氏</a:t>
                      </a: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853350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実践報告</a:t>
                      </a:r>
                      <a:endParaRPr kumimoji="1" lang="ja-JP" altLang="en-US" sz="28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大阪教育大学</a:t>
                      </a:r>
                      <a:r>
                        <a:rPr kumimoji="1" lang="zh-CN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附属 池田中学校</a:t>
                      </a:r>
                      <a:r>
                        <a:rPr kumimoji="1" lang="ja-JP" altLang="en-US" sz="22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教員</a:t>
                      </a:r>
                      <a:endParaRPr kumimoji="1" lang="en-US" altLang="ja-JP" sz="2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清教学園中・高等学校</a:t>
                      </a:r>
                      <a:r>
                        <a:rPr kumimoji="1" lang="ja-JP" altLang="en-US" sz="22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教員</a:t>
                      </a:r>
                      <a:endParaRPr kumimoji="1" lang="en-US" altLang="ja-JP" sz="2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495432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グループワーク</a:t>
                      </a:r>
                      <a:endParaRPr kumimoji="1" lang="en-US" altLang="ja-JP" sz="28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主体的な学びにつながる授業設計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大阪府立大学大学院　工学研究科　准教授</a:t>
                      </a:r>
                      <a:endParaRPr kumimoji="1" lang="ja-JP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林</a:t>
                      </a:r>
                      <a:r>
                        <a:rPr kumimoji="1" lang="ja-JP" altLang="en-US" sz="24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2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利治</a:t>
                      </a:r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氏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698083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4333750" y="3336950"/>
            <a:ext cx="6827681" cy="77236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テーマ「主体的・対話的で深い学び」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1026" name="Picture 2" descr="ã°ã«ã¼ããã£ã¹ã«ãã·ã§ã³ã®ã¤ã©ã¹ãï¼å­¦çï¼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617" y="4630770"/>
            <a:ext cx="3207340" cy="320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グループ化 29"/>
          <p:cNvGrpSpPr/>
          <p:nvPr/>
        </p:nvGrpSpPr>
        <p:grpSpPr>
          <a:xfrm>
            <a:off x="6340444" y="14354696"/>
            <a:ext cx="2916494" cy="413652"/>
            <a:chOff x="-321380" y="10157"/>
            <a:chExt cx="2938747" cy="424694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-321380" y="10157"/>
              <a:ext cx="2823540" cy="369610"/>
              <a:chOff x="-407155" y="9545"/>
              <a:chExt cx="2823983" cy="370256"/>
            </a:xfrm>
          </p:grpSpPr>
          <p:sp>
            <p:nvSpPr>
              <p:cNvPr id="33" name="角丸四角形 32">
                <a:hlinkClick r:id="rId5"/>
              </p:cNvPr>
              <p:cNvSpPr/>
              <p:nvPr/>
            </p:nvSpPr>
            <p:spPr>
              <a:xfrm>
                <a:off x="-407155" y="9545"/>
                <a:ext cx="2155806" cy="370254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600" b="1" i="0" u="none" strike="noStrike" kern="1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大阪府</a:t>
                </a:r>
                <a:r>
                  <a:rPr kumimoji="0" lang="ja-JP" altLang="en-US" sz="1600" b="1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ja-JP" altLang="en-US" sz="1600" b="1" i="0" u="none" strike="noStrike" kern="1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統計教育</a:t>
                </a:r>
                <a:endParaRPr kumimoji="0" lang="ja-JP" altLang="en-US" sz="110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800225" y="9545"/>
                <a:ext cx="616603" cy="370256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検索</a:t>
                </a:r>
                <a:endParaRPr kumimoji="0" lang="ja-JP" altLang="en-US" sz="1050" b="0" i="0" u="none" strike="noStrike" kern="1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上矢印 31"/>
            <p:cNvSpPr>
              <a:spLocks noChangeArrowheads="1"/>
            </p:cNvSpPr>
            <p:nvPr/>
          </p:nvSpPr>
          <p:spPr bwMode="auto">
            <a:xfrm rot="17884391">
              <a:off x="2311622" y="129106"/>
              <a:ext cx="337437" cy="274053"/>
            </a:xfrm>
            <a:prstGeom prst="upArrow">
              <a:avLst>
                <a:gd name="adj1" fmla="val 50000"/>
                <a:gd name="adj2" fmla="val 61647"/>
              </a:avLst>
            </a:prstGeom>
            <a:solidFill>
              <a:srgbClr val="0000FF"/>
            </a:solidFill>
            <a:ln w="3175">
              <a:solidFill>
                <a:sysClr val="window" lastClr="FFFFFF">
                  <a:lumMod val="65000"/>
                </a:sys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32523">
                  <a:alpha val="50000"/>
                </a:srgbClr>
              </a:outerShdw>
            </a:effectLst>
          </p:spPr>
          <p:txBody>
            <a:bodyPr wrap="square">
              <a:no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" panose="020406040505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 </a:t>
              </a:r>
              <a:endParaRPr kumimoji="0" lang="ja-JP" altLang="en-US" sz="105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54955" y="15254626"/>
            <a:ext cx="811220" cy="9141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67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894891" y="2474587"/>
          <a:ext cx="10294476" cy="7988584"/>
        </p:xfrm>
        <a:graphic>
          <a:graphicData uri="http://schemas.openxmlformats.org/drawingml/2006/table">
            <a:tbl>
              <a:tblPr firstRow="1" firstCol="1" bandRow="1"/>
              <a:tblGrid>
                <a:gridCol w="1471351">
                  <a:extLst>
                    <a:ext uri="{9D8B030D-6E8A-4147-A177-3AD203B41FA5}">
                      <a16:colId xmlns:a16="http://schemas.microsoft.com/office/drawing/2014/main" val="3076851430"/>
                    </a:ext>
                  </a:extLst>
                </a:gridCol>
                <a:gridCol w="1412538">
                  <a:extLst>
                    <a:ext uri="{9D8B030D-6E8A-4147-A177-3AD203B41FA5}">
                      <a16:colId xmlns:a16="http://schemas.microsoft.com/office/drawing/2014/main" val="2527059677"/>
                    </a:ext>
                  </a:extLst>
                </a:gridCol>
                <a:gridCol w="147532">
                  <a:extLst>
                    <a:ext uri="{9D8B030D-6E8A-4147-A177-3AD203B41FA5}">
                      <a16:colId xmlns:a16="http://schemas.microsoft.com/office/drawing/2014/main" val="4167509345"/>
                    </a:ext>
                  </a:extLst>
                </a:gridCol>
                <a:gridCol w="1837196">
                  <a:extLst>
                    <a:ext uri="{9D8B030D-6E8A-4147-A177-3AD203B41FA5}">
                      <a16:colId xmlns:a16="http://schemas.microsoft.com/office/drawing/2014/main" val="3884861255"/>
                    </a:ext>
                  </a:extLst>
                </a:gridCol>
                <a:gridCol w="1978749">
                  <a:extLst>
                    <a:ext uri="{9D8B030D-6E8A-4147-A177-3AD203B41FA5}">
                      <a16:colId xmlns:a16="http://schemas.microsoft.com/office/drawing/2014/main" val="2035876329"/>
                    </a:ext>
                  </a:extLst>
                </a:gridCol>
                <a:gridCol w="1136410">
                  <a:extLst>
                    <a:ext uri="{9D8B030D-6E8A-4147-A177-3AD203B41FA5}">
                      <a16:colId xmlns:a16="http://schemas.microsoft.com/office/drawing/2014/main" val="2354873035"/>
                    </a:ext>
                  </a:extLst>
                </a:gridCol>
                <a:gridCol w="2310700">
                  <a:extLst>
                    <a:ext uri="{9D8B030D-6E8A-4147-A177-3AD203B41FA5}">
                      <a16:colId xmlns:a16="http://schemas.microsoft.com/office/drawing/2014/main" val="1033793176"/>
                    </a:ext>
                  </a:extLst>
                </a:gridCol>
              </a:tblGrid>
              <a:tr h="770441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フリガナ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19122"/>
                  </a:ext>
                </a:extLst>
              </a:tr>
              <a:tr h="1248163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氏名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504851"/>
                  </a:ext>
                </a:extLst>
              </a:tr>
              <a:tr h="691875">
                <a:tc rowSpan="5"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spc="75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所属連絡先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学校園名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722464"/>
                  </a:ext>
                </a:extLst>
              </a:tr>
              <a:tr h="7197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所在地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〒</a:t>
                      </a:r>
                      <a: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</a:b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605408"/>
                  </a:ext>
                </a:extLst>
              </a:tr>
              <a:tr h="7121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PC</a:t>
                      </a: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10613"/>
                  </a:ext>
                </a:extLst>
              </a:tr>
              <a:tr h="7045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電話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892488"/>
                  </a:ext>
                </a:extLst>
              </a:tr>
              <a:tr h="6969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 panose="020F0600000000000000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067717"/>
                  </a:ext>
                </a:extLst>
              </a:tr>
              <a:tr h="72482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緊急</a:t>
                      </a:r>
                      <a:r>
                        <a:rPr lang="ja-JP" sz="1400" kern="100" dirty="0" smtClean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連絡先</a:t>
                      </a:r>
                      <a: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</a:b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（携帯電話）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506741"/>
                  </a:ext>
                </a:extLst>
              </a:tr>
              <a:tr h="876204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補職名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担当教科・学年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経験年数</a:t>
                      </a:r>
                      <a:endParaRPr lang="ja-JP" sz="14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 panose="020B0609070205080204" pitchFamily="49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728767"/>
                  </a:ext>
                </a:extLst>
              </a:tr>
              <a:tr h="843683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その他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 panose="020F0600000000000000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87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ja-JP" sz="1400" kern="100" dirty="0" smtClean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400" kern="100" dirty="0">
                          <a:effectLst/>
                          <a:latin typeface="メイリオ" panose="020B060403050404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参加にあたり、配慮すべき事項があればご記入ください。）</a:t>
                      </a:r>
                      <a:endParaRPr lang="ja-JP" sz="14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667306"/>
                  </a:ext>
                </a:extLst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44963" y="1274257"/>
            <a:ext cx="1219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ja-JP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受講申込書</a:t>
            </a:r>
            <a:endParaRPr kumimoji="0" lang="ja-JP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266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ja-JP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</a:t>
            </a:r>
            <a:r>
              <a:rPr kumimoji="0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中学校・高等</a:t>
            </a:r>
            <a:r>
              <a:rPr kumimoji="0" lang="ja-JP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学校コース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義務教育学校・支援学校を含む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〕</a:t>
            </a:r>
            <a:endParaRPr kumimoji="0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23"/>
          <p:cNvSpPr>
            <a:spLocks noChangeArrowheads="1"/>
          </p:cNvSpPr>
          <p:nvPr/>
        </p:nvSpPr>
        <p:spPr bwMode="auto">
          <a:xfrm>
            <a:off x="1277624" y="11118786"/>
            <a:ext cx="9636752" cy="3336173"/>
          </a:xfrm>
          <a:prstGeom prst="roundRect">
            <a:avLst>
              <a:gd name="adj" fmla="val 7574"/>
            </a:avLst>
          </a:prstGeom>
          <a:solidFill>
            <a:srgbClr val="FFFFFF"/>
          </a:solidFill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【提出・問い合わせ先】</a:t>
            </a:r>
            <a:endParaRPr kumimoji="0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大阪府 総務部 統計課 情報企画グループ（担当：須田、原）</a:t>
            </a:r>
            <a:endParaRPr kumimoji="0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kumimoji="0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Tel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06-6210-9196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06-6614-6921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E-mail</a:t>
            </a:r>
            <a:r>
              <a: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  <a:hlinkClick r:id="rId2"/>
              </a:rPr>
              <a:t>tokei@sbox.pref.osaka.lg.jp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120316" y="10651756"/>
            <a:ext cx="121518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【記載された個人情報は、本セミナーの開催業務においてのみ使用し、許諾なく第三者に提供しません】</a:t>
            </a:r>
            <a:endParaRPr kumimoji="0" lang="ja-JP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14820270"/>
            <a:ext cx="12192000" cy="141577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zh-TW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受講</a:t>
            </a:r>
            <a:r>
              <a:rPr kumimoji="1" lang="zh-TW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申込締切　令和元年７月１６日（火）</a:t>
            </a:r>
            <a:r>
              <a:rPr kumimoji="1" lang="zh-TW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必着</a:t>
            </a:r>
            <a:r>
              <a:rPr kumimoji="1" lang="en-US" altLang="zh-TW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zh-TW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170427"/>
      </p:ext>
    </p:extLst>
  </p:cSld>
  <p:clrMapOvr>
    <a:masterClrMapping/>
  </p:clrMapOvr>
</p:sld>
</file>

<file path=ppt/theme/theme1.xml><?xml version="1.0" encoding="utf-8"?>
<a:theme xmlns:a="http://schemas.openxmlformats.org/drawingml/2006/main" name="1_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配当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配当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0</TotalTime>
  <Words>162</Words>
  <Application>Microsoft Office PowerPoint</Application>
  <PresentationFormat>ユーザー設定</PresentationFormat>
  <Paragraphs>80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HGPｺﾞｼｯｸM</vt:lpstr>
      <vt:lpstr>HGｺﾞｼｯｸE</vt:lpstr>
      <vt:lpstr>HG丸ｺﾞｼｯｸM-PRO</vt:lpstr>
      <vt:lpstr>ＭＳ ゴシック</vt:lpstr>
      <vt:lpstr>ＭＳ 明朝</vt:lpstr>
      <vt:lpstr>メイリオ</vt:lpstr>
      <vt:lpstr>Arial</vt:lpstr>
      <vt:lpstr>Century</vt:lpstr>
      <vt:lpstr>Gill Sans MT</vt:lpstr>
      <vt:lpstr>Times New Roman</vt:lpstr>
      <vt:lpstr>Wingdings 2</vt:lpstr>
      <vt:lpstr>1_配当</vt:lpstr>
      <vt:lpstr>令和元年度 教職員統計教育セミナーのご案内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2019-04-05T07:34:18Z</dcterms:created>
  <dcterms:modified xsi:type="dcterms:W3CDTF">2019-06-05T04:28:43Z</dcterms:modified>
</cp:coreProperties>
</file>