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谷本 秀夫" initials="谷本" lastIdx="1" clrIdx="0">
    <p:extLst>
      <p:ext uri="{19B8F6BF-5375-455C-9EA6-DF929625EA0E}">
        <p15:presenceInfo xmlns:p15="http://schemas.microsoft.com/office/powerpoint/2012/main" userId="S-1-5-21-1204179128-1689123026-4070033049-15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 snapToGrid="0">
      <p:cViewPr>
        <p:scale>
          <a:sx n="125" d="100"/>
          <a:sy n="125" d="100"/>
        </p:scale>
        <p:origin x="822" y="-47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DFFE-547F-495E-B9DA-C433673CC67C}" type="datetimeFigureOut">
              <a:rPr kumimoji="1" lang="ja-JP" altLang="en-US" smtClean="0"/>
              <a:t>2023/5/19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95A51-5361-453B-A4C0-EB05D38963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1464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DFFE-547F-495E-B9DA-C433673CC67C}" type="datetimeFigureOut">
              <a:rPr kumimoji="1" lang="ja-JP" altLang="en-US" smtClean="0"/>
              <a:t>2023/5/19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95A51-5361-453B-A4C0-EB05D38963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1526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DFFE-547F-495E-B9DA-C433673CC67C}" type="datetimeFigureOut">
              <a:rPr kumimoji="1" lang="ja-JP" altLang="en-US" smtClean="0"/>
              <a:t>2023/5/19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95A51-5361-453B-A4C0-EB05D38963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049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DFFE-547F-495E-B9DA-C433673CC67C}" type="datetimeFigureOut">
              <a:rPr kumimoji="1" lang="ja-JP" altLang="en-US" smtClean="0"/>
              <a:t>2023/5/19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95A51-5361-453B-A4C0-EB05D38963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1827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DFFE-547F-495E-B9DA-C433673CC67C}" type="datetimeFigureOut">
              <a:rPr kumimoji="1" lang="ja-JP" altLang="en-US" smtClean="0"/>
              <a:t>2023/5/19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95A51-5361-453B-A4C0-EB05D38963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919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DFFE-547F-495E-B9DA-C433673CC67C}" type="datetimeFigureOut">
              <a:rPr kumimoji="1" lang="ja-JP" altLang="en-US" smtClean="0"/>
              <a:t>2023/5/19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95A51-5361-453B-A4C0-EB05D38963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0692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DFFE-547F-495E-B9DA-C433673CC67C}" type="datetimeFigureOut">
              <a:rPr kumimoji="1" lang="ja-JP" altLang="en-US" smtClean="0"/>
              <a:t>2023/5/19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95A51-5361-453B-A4C0-EB05D38963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3484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DFFE-547F-495E-B9DA-C433673CC67C}" type="datetimeFigureOut">
              <a:rPr kumimoji="1" lang="ja-JP" altLang="en-US" smtClean="0"/>
              <a:t>2023/5/19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95A51-5361-453B-A4C0-EB05D38963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0076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DFFE-547F-495E-B9DA-C433673CC67C}" type="datetimeFigureOut">
              <a:rPr kumimoji="1" lang="ja-JP" altLang="en-US" smtClean="0"/>
              <a:t>2023/5/19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95A51-5361-453B-A4C0-EB05D38963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5121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DFFE-547F-495E-B9DA-C433673CC67C}" type="datetimeFigureOut">
              <a:rPr kumimoji="1" lang="ja-JP" altLang="en-US" smtClean="0"/>
              <a:t>2023/5/19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95A51-5361-453B-A4C0-EB05D38963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952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DFFE-547F-495E-B9DA-C433673CC67C}" type="datetimeFigureOut">
              <a:rPr kumimoji="1" lang="ja-JP" altLang="en-US" smtClean="0"/>
              <a:t>2023/5/19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95A51-5361-453B-A4C0-EB05D38963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923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7DFFE-547F-495E-B9DA-C433673CC67C}" type="datetimeFigureOut">
              <a:rPr kumimoji="1" lang="ja-JP" altLang="en-US" smtClean="0"/>
              <a:t>2023/5/19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95A51-5361-453B-A4C0-EB05D38963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8777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角丸四角形 49"/>
          <p:cNvSpPr/>
          <p:nvPr/>
        </p:nvSpPr>
        <p:spPr>
          <a:xfrm>
            <a:off x="3117059" y="1482486"/>
            <a:ext cx="3536211" cy="28668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角丸四角形 48"/>
          <p:cNvSpPr/>
          <p:nvPr/>
        </p:nvSpPr>
        <p:spPr>
          <a:xfrm>
            <a:off x="191040" y="1464532"/>
            <a:ext cx="2824129" cy="2904880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1"/>
          <p:cNvSpPr txBox="1">
            <a:spLocks/>
          </p:cNvSpPr>
          <p:nvPr/>
        </p:nvSpPr>
        <p:spPr>
          <a:xfrm>
            <a:off x="0" y="0"/>
            <a:ext cx="6858000" cy="53591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104013" tIns="52007" rIns="104013" bIns="52007" rtlCol="0" anchor="t">
            <a:spAutoFit/>
          </a:bodyPr>
          <a:lstStyle/>
          <a:p>
            <a:pPr algn="ctr"/>
            <a:r>
              <a:rPr lang="ja-JP" altLang="en-US" sz="2800" dirty="0">
                <a:solidFill>
                  <a:srgbClr val="FFFFFF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HGP創英角ﾎﾟｯﾌﾟ体" panose="040B0A00000000000000" pitchFamily="50" charset="-128"/>
                <a:cs typeface="Meiryo UI" panose="020B0604030504040204" pitchFamily="50" charset="-128"/>
              </a:rPr>
              <a:t>大阪オリジナル</a:t>
            </a:r>
            <a:r>
              <a:rPr lang="ja-JP" altLang="en-US" sz="2800" dirty="0" smtClean="0">
                <a:solidFill>
                  <a:srgbClr val="FFFFFF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HGP創英角ﾎﾟｯﾌﾟ体" panose="040B0A00000000000000" pitchFamily="50" charset="-128"/>
                <a:cs typeface="Meiryo UI" panose="020B0604030504040204" pitchFamily="50" charset="-128"/>
              </a:rPr>
              <a:t>ぶどうの愛称を募集します！</a:t>
            </a:r>
            <a:endParaRPr lang="ja-JP" altLang="en-US" sz="28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10786" y="5239165"/>
            <a:ext cx="676498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巨</a:t>
            </a:r>
            <a:r>
              <a:rPr lang="ja-JP" altLang="en-US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峰やシャインマスカットなどのぶどうとは違うフルーティで芳醇な香りと甘さが特徴です。粒は直径２ｃｍ程度で丸く、色々な果皮色が楽しめます。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72542" y="7683363"/>
            <a:ext cx="6613545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1440"/>
              </a:lnSpc>
            </a:pP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・「美味しくて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種の無い大阪オリジナルのぶどうを開発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したい」と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いう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想いで、（地独）大阪府立環農農林水産総合研究所が約</a:t>
            </a:r>
            <a:r>
              <a:rPr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50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年前から品種開発に着手。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440"/>
              </a:lnSpc>
            </a:pP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・当時は品種登録が見送られたものの、オリジナルぶどうブームにより農業者からの要望が高まり、栽培試験を重ねて</a:t>
            </a:r>
            <a:r>
              <a:rPr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2018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年に品種登録。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440"/>
              </a:lnSpc>
            </a:pP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・現在、大阪府内のみで約</a:t>
            </a:r>
            <a:r>
              <a:rPr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150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本しか栽培されていない貴重なぶどう。</a:t>
            </a:r>
            <a:endParaRPr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440"/>
              </a:lnSpc>
            </a:pP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令和５年の夏から本格販売スタート。</a:t>
            </a:r>
            <a:endParaRPr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2542" y="7369756"/>
            <a:ext cx="2539803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新品種の誕生ストーリー</a:t>
            </a:r>
            <a:endParaRPr kumimoji="1" lang="ja-JP" altLang="en-US" sz="14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93018" y="6291623"/>
            <a:ext cx="6593069" cy="99001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1440"/>
              </a:lnSpc>
            </a:pP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・販 売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場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所：大阪府内の農産物直売所を中心に販売</a:t>
            </a:r>
            <a:endParaRPr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440"/>
              </a:lnSpc>
            </a:pP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販 売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期：６月下旬～８月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下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旬</a:t>
            </a:r>
            <a:endParaRPr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440"/>
              </a:lnSpc>
            </a:pP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・主なターゲット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：直売所で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の買い物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楽しむ方々（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自家消費用および贈答用）</a:t>
            </a:r>
          </a:p>
          <a:p>
            <a:pPr>
              <a:lnSpc>
                <a:spcPts val="1440"/>
              </a:lnSpc>
            </a:pP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・ブランドコンセプト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：味や香りにこだわる方でも満足できる、美味しい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ぶどう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440"/>
              </a:lnSpc>
            </a:pP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で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笑顔や幸せを提供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したい</a:t>
            </a:r>
            <a:endParaRPr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93019" y="5953069"/>
            <a:ext cx="3320741" cy="33855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ターゲット・ブランドコンセプト</a:t>
            </a:r>
            <a:endParaRPr kumimoji="1" lang="ja-JP" altLang="en-US" sz="16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93018" y="1340567"/>
            <a:ext cx="6697043" cy="329100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2542" y="663107"/>
            <a:ext cx="1289946" cy="33855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品種の特徴</a:t>
            </a:r>
            <a:endParaRPr kumimoji="1" lang="ja-JP" altLang="en-US" sz="16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247" b="16728"/>
          <a:stretch/>
        </p:blipFill>
        <p:spPr>
          <a:xfrm rot="5400000">
            <a:off x="2588727" y="2637066"/>
            <a:ext cx="2206182" cy="1042829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8" t="24645" r="6878" b="15628"/>
          <a:stretch/>
        </p:blipFill>
        <p:spPr>
          <a:xfrm rot="5400000">
            <a:off x="4864902" y="2602198"/>
            <a:ext cx="2200904" cy="112489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3" t="23448" r="15626" b="26805"/>
          <a:stretch/>
        </p:blipFill>
        <p:spPr>
          <a:xfrm rot="16200000">
            <a:off x="1125015" y="2486667"/>
            <a:ext cx="2197381" cy="1352426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9" t="18889" r="4342" b="23571"/>
          <a:stretch/>
        </p:blipFill>
        <p:spPr>
          <a:xfrm rot="5400000">
            <a:off x="3712930" y="2630919"/>
            <a:ext cx="2197905" cy="1057561"/>
          </a:xfrm>
          <a:prstGeom prst="rect">
            <a:avLst/>
          </a:prstGeom>
        </p:spPr>
      </p:pic>
      <p:pic>
        <p:nvPicPr>
          <p:cNvPr id="45" name="図 4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8" t="24645" r="6878" b="15628"/>
          <a:stretch/>
        </p:blipFill>
        <p:spPr>
          <a:xfrm rot="5400000">
            <a:off x="-229071" y="2551405"/>
            <a:ext cx="2205437" cy="1215682"/>
          </a:xfrm>
          <a:prstGeom prst="rect">
            <a:avLst/>
          </a:prstGeom>
        </p:spPr>
      </p:pic>
      <p:sp>
        <p:nvSpPr>
          <p:cNvPr id="51" name="正方形/長方形 50"/>
          <p:cNvSpPr/>
          <p:nvPr/>
        </p:nvSpPr>
        <p:spPr>
          <a:xfrm>
            <a:off x="3318118" y="1627195"/>
            <a:ext cx="30019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収穫時期：</a:t>
            </a:r>
            <a:r>
              <a:rPr kumimoji="1" lang="en-US" altLang="ja-JP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</a:t>
            </a:r>
            <a:r>
              <a:rPr kumimoji="1" lang="ja-JP" altLang="en-US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月上旬～</a:t>
            </a:r>
            <a:r>
              <a:rPr kumimoji="1" lang="en-US" altLang="ja-JP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9</a:t>
            </a:r>
            <a:r>
              <a:rPr kumimoji="1" lang="ja-JP" altLang="en-US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月上旬</a:t>
            </a:r>
            <a:endParaRPr kumimoji="1" lang="ja-JP" altLang="en-US" sz="1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64203" y="1627195"/>
            <a:ext cx="30019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収穫時期：６月下旬～７月下旬</a:t>
            </a:r>
            <a:endParaRPr kumimoji="1" lang="ja-JP" altLang="en-US" sz="1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36" name="グループ化 35"/>
          <p:cNvGrpSpPr/>
          <p:nvPr/>
        </p:nvGrpSpPr>
        <p:grpSpPr>
          <a:xfrm>
            <a:off x="1529802" y="664388"/>
            <a:ext cx="2083624" cy="741639"/>
            <a:chOff x="-998062" y="4857023"/>
            <a:chExt cx="2529446" cy="952943"/>
          </a:xfrm>
        </p:grpSpPr>
        <p:sp>
          <p:nvSpPr>
            <p:cNvPr id="37" name="雲 36"/>
            <p:cNvSpPr/>
            <p:nvPr/>
          </p:nvSpPr>
          <p:spPr>
            <a:xfrm rot="220337">
              <a:off x="-998062" y="4857023"/>
              <a:ext cx="2529446" cy="952943"/>
            </a:xfrm>
            <a:prstGeom prst="cloud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-828085" y="4912328"/>
              <a:ext cx="2189490" cy="7513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kumimoji="1" lang="ja-JP" altLang="en-US" sz="1600" b="1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フルーティで</a:t>
              </a:r>
              <a:endParaRPr kumimoji="1" lang="en-US" altLang="ja-JP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r>
                <a:rPr kumimoji="1" lang="ja-JP" altLang="en-US" sz="16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甘い香り</a:t>
              </a:r>
            </a:p>
          </p:txBody>
        </p:sp>
      </p:grpSp>
      <p:grpSp>
        <p:nvGrpSpPr>
          <p:cNvPr id="43" name="グループ化 42"/>
          <p:cNvGrpSpPr/>
          <p:nvPr/>
        </p:nvGrpSpPr>
        <p:grpSpPr>
          <a:xfrm>
            <a:off x="366948" y="4241416"/>
            <a:ext cx="2632010" cy="853472"/>
            <a:chOff x="-1130269" y="4845472"/>
            <a:chExt cx="2632010" cy="952943"/>
          </a:xfrm>
        </p:grpSpPr>
        <p:sp>
          <p:nvSpPr>
            <p:cNvPr id="44" name="雲 43"/>
            <p:cNvSpPr/>
            <p:nvPr/>
          </p:nvSpPr>
          <p:spPr>
            <a:xfrm rot="220337">
              <a:off x="-1130269" y="4845472"/>
              <a:ext cx="2632010" cy="952943"/>
            </a:xfrm>
            <a:prstGeom prst="cloud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-926997" y="5000726"/>
              <a:ext cx="2189490" cy="652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kumimoji="1" lang="ja-JP" altLang="en-US" sz="16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大阪</a:t>
              </a:r>
              <a:r>
                <a:rPr kumimoji="1" lang="ja-JP" altLang="en-US" sz="1600" b="1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で開発された</a:t>
              </a:r>
              <a:endParaRPr kumimoji="1" lang="en-US" altLang="ja-JP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r>
                <a:rPr kumimoji="1" lang="ja-JP" altLang="en-US" sz="1600" b="1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ぶどう</a:t>
              </a:r>
              <a:endPara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47" name="グループ化 46"/>
          <p:cNvGrpSpPr/>
          <p:nvPr/>
        </p:nvGrpSpPr>
        <p:grpSpPr>
          <a:xfrm>
            <a:off x="3741247" y="577102"/>
            <a:ext cx="2615363" cy="905384"/>
            <a:chOff x="-1114761" y="4857023"/>
            <a:chExt cx="2646145" cy="952943"/>
          </a:xfrm>
        </p:grpSpPr>
        <p:sp>
          <p:nvSpPr>
            <p:cNvPr id="48" name="雲 47"/>
            <p:cNvSpPr/>
            <p:nvPr/>
          </p:nvSpPr>
          <p:spPr>
            <a:xfrm rot="220337">
              <a:off x="-998062" y="4857023"/>
              <a:ext cx="2529446" cy="952943"/>
            </a:xfrm>
            <a:prstGeom prst="cloud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-1114761" y="4943009"/>
              <a:ext cx="2609132" cy="6154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kumimoji="1" lang="ja-JP" altLang="en-US" sz="1600" b="1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濃厚な甘さ</a:t>
              </a:r>
              <a:endParaRPr kumimoji="1" lang="en-US" altLang="ja-JP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r>
                <a:rPr kumimoji="1" lang="en-US" altLang="ja-JP" sz="16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(</a:t>
              </a:r>
              <a:r>
                <a:rPr kumimoji="1" lang="ja-JP" altLang="en-US" sz="16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糖度２０度</a:t>
              </a:r>
              <a:r>
                <a:rPr kumimoji="1" lang="ja-JP" altLang="en-US" sz="1600" b="1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以上</a:t>
              </a:r>
              <a:r>
                <a:rPr kumimoji="1" lang="en-US" altLang="ja-JP" sz="16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)</a:t>
              </a:r>
              <a:endPara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54" name="グループ化 53"/>
          <p:cNvGrpSpPr/>
          <p:nvPr/>
        </p:nvGrpSpPr>
        <p:grpSpPr>
          <a:xfrm>
            <a:off x="3117058" y="4173030"/>
            <a:ext cx="3530582" cy="1195302"/>
            <a:chOff x="-1011986" y="4812624"/>
            <a:chExt cx="2367627" cy="1148046"/>
          </a:xfrm>
        </p:grpSpPr>
        <p:sp>
          <p:nvSpPr>
            <p:cNvPr id="55" name="雲 54"/>
            <p:cNvSpPr/>
            <p:nvPr/>
          </p:nvSpPr>
          <p:spPr>
            <a:xfrm rot="220337">
              <a:off x="-983393" y="4812624"/>
              <a:ext cx="2263492" cy="1043138"/>
            </a:xfrm>
            <a:prstGeom prst="cloud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-1011986" y="4926038"/>
              <a:ext cx="2367627" cy="10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kumimoji="1" lang="ja-JP" altLang="en-US" sz="16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収穫時期（</a:t>
              </a:r>
              <a:r>
                <a:rPr kumimoji="1" lang="ja-JP" altLang="en-US" sz="1600" b="1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栽培方法）</a:t>
              </a:r>
              <a:endParaRPr kumimoji="1" lang="en-US" altLang="ja-JP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r>
                <a:rPr kumimoji="1" lang="ja-JP" altLang="en-US" sz="16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により果実の色が異なる</a:t>
              </a:r>
              <a:endParaRPr kumimoji="1" lang="en-US" altLang="ja-JP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r>
                <a:rPr kumimoji="1" lang="ja-JP" altLang="en-US" sz="1600" b="1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（</a:t>
              </a:r>
              <a:r>
                <a:rPr kumimoji="1" lang="ja-JP" altLang="en-US" sz="16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黄緑</a:t>
              </a:r>
              <a:r>
                <a:rPr kumimoji="1" lang="zh-TW" altLang="en-US" sz="1600" b="1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色</a:t>
              </a:r>
              <a:r>
                <a:rPr kumimoji="1" lang="ja-JP" altLang="en-US" sz="1600" b="1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～</a:t>
              </a:r>
              <a:r>
                <a:rPr kumimoji="1" lang="ja-JP" altLang="en-US" sz="16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黄色</a:t>
              </a:r>
              <a:r>
                <a:rPr kumimoji="1" lang="ja-JP" altLang="en-US" sz="1600" b="1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～</a:t>
              </a:r>
              <a:r>
                <a:rPr kumimoji="1" lang="ja-JP" altLang="en-US" sz="16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薄</a:t>
              </a:r>
              <a:r>
                <a:rPr kumimoji="1" lang="ja-JP" altLang="en-US" sz="1600" b="1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紅</a:t>
              </a:r>
              <a:r>
                <a:rPr kumimoji="1" lang="zh-TW" altLang="en-US" sz="1600" b="1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色</a:t>
              </a:r>
              <a:r>
                <a:rPr kumimoji="1" lang="ja-JP" altLang="en-US" sz="16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）</a:t>
              </a:r>
              <a:endParaRPr kumimoji="1" lang="zh-TW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cxnSp>
        <p:nvCxnSpPr>
          <p:cNvPr id="57" name="直線コネクタ 56"/>
          <p:cNvCxnSpPr/>
          <p:nvPr/>
        </p:nvCxnSpPr>
        <p:spPr>
          <a:xfrm>
            <a:off x="0" y="9067818"/>
            <a:ext cx="6858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正方形/長方形 57"/>
          <p:cNvSpPr/>
          <p:nvPr/>
        </p:nvSpPr>
        <p:spPr>
          <a:xfrm>
            <a:off x="-1" y="9067818"/>
            <a:ext cx="6790062" cy="27186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1440"/>
              </a:lnSpc>
            </a:pP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愛称の応募は以下の</a:t>
            </a:r>
            <a:r>
              <a:rPr lang="ja-JP" altLang="en-US" sz="1400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ホームページ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また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</a:t>
            </a:r>
            <a:r>
              <a:rPr lang="ja-JP" altLang="en-US" sz="1400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裏面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から</a:t>
            </a:r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QR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コード</a:t>
            </a:r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からも応募可能です）</a:t>
            </a:r>
            <a:endParaRPr lang="en-US" altLang="ja-JP" sz="11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307976" y="9315128"/>
            <a:ext cx="5777462" cy="63094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1440"/>
              </a:lnSpc>
            </a:pPr>
            <a:r>
              <a:rPr lang="en-US" altLang="ja-JP" sz="1200" b="1" dirty="0"/>
              <a:t>https://lgpos.task-asp.net/cu/270008/ea/residents/procedures/apply/a79de8bf-1e90-41e4-a2d8-2c3d90e21a68/start</a:t>
            </a:r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大阪府行政オンラインシステム）</a:t>
            </a:r>
            <a:endParaRPr lang="ja-JP" altLang="en-US" sz="11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440"/>
              </a:lnSpc>
            </a:pPr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問い合わせ先：大阪府農政室推進課地産地消推進グループ　</a:t>
            </a:r>
            <a:r>
              <a:rPr lang="en-US" altLang="ja-JP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TEL:06-6210-9590</a:t>
            </a:r>
            <a:endParaRPr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099" y="9182099"/>
            <a:ext cx="723901" cy="72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表 20"/>
          <p:cNvGraphicFramePr>
            <a:graphicFrameLocks noGrp="1"/>
          </p:cNvGraphicFramePr>
          <p:nvPr>
            <p:extLst/>
          </p:nvPr>
        </p:nvGraphicFramePr>
        <p:xfrm>
          <a:off x="374658" y="4823825"/>
          <a:ext cx="6125028" cy="235915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156962">
                  <a:extLst>
                    <a:ext uri="{9D8B030D-6E8A-4147-A177-3AD203B41FA5}">
                      <a16:colId xmlns:a16="http://schemas.microsoft.com/office/drawing/2014/main" val="3592156915"/>
                    </a:ext>
                  </a:extLst>
                </a:gridCol>
                <a:gridCol w="4968066">
                  <a:extLst>
                    <a:ext uri="{9D8B030D-6E8A-4147-A177-3AD203B41FA5}">
                      <a16:colId xmlns:a16="http://schemas.microsoft.com/office/drawing/2014/main" val="1445016779"/>
                    </a:ext>
                  </a:extLst>
                </a:gridCol>
              </a:tblGrid>
              <a:tr h="550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100" kern="100" dirty="0">
                          <a:effectLst/>
                          <a:latin typeface="Century" panose="02040604050505020304" pitchFamily="18" charset="0"/>
                          <a:ea typeface="HG丸ｺﾞｼｯｸM-PRO" panose="020F0600000000000000" pitchFamily="50" charset="-128"/>
                          <a:cs typeface="ＭＳ 明朝" panose="02020609040205080304" pitchFamily="17" charset="-128"/>
                        </a:rPr>
                        <a:t>住　所</a:t>
                      </a:r>
                      <a:endParaRPr lang="ja-JP" sz="11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5313" marR="65313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100" kern="100">
                          <a:effectLst/>
                          <a:latin typeface="Century" panose="02040604050505020304" pitchFamily="18" charset="0"/>
                          <a:ea typeface="HG丸ｺﾞｼｯｸM-PRO" panose="020F0600000000000000" pitchFamily="50" charset="-128"/>
                          <a:cs typeface="ＭＳ 明朝" panose="02020609040205080304" pitchFamily="17" charset="-128"/>
                        </a:rPr>
                        <a:t>〒　　　－</a:t>
                      </a:r>
                      <a:endParaRPr lang="ja-JP" sz="11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HG丸ｺﾞｼｯｸM-PRO" panose="020F0600000000000000" pitchFamily="50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1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HG丸ｺﾞｼｯｸM-PRO" panose="020F0600000000000000" pitchFamily="50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1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5313" marR="65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3347257"/>
                  </a:ext>
                </a:extLst>
              </a:tr>
              <a:tr h="550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100" kern="100" dirty="0">
                          <a:effectLst/>
                          <a:latin typeface="Century" panose="02040604050505020304" pitchFamily="18" charset="0"/>
                          <a:ea typeface="HG丸ｺﾞｼｯｸM-PRO" panose="020F0600000000000000" pitchFamily="50" charset="-128"/>
                          <a:cs typeface="ＭＳ 明朝" panose="02020609040205080304" pitchFamily="17" charset="-128"/>
                        </a:rPr>
                        <a:t>（ふりがな）</a:t>
                      </a:r>
                      <a:endParaRPr lang="ja-JP" sz="11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100" kern="100" dirty="0">
                          <a:effectLst/>
                          <a:latin typeface="Century" panose="02040604050505020304" pitchFamily="18" charset="0"/>
                          <a:ea typeface="HG丸ｺﾞｼｯｸM-PRO" panose="020F0600000000000000" pitchFamily="50" charset="-128"/>
                          <a:cs typeface="ＭＳ 明朝" panose="02020609040205080304" pitchFamily="17" charset="-128"/>
                        </a:rPr>
                        <a:t>氏　名</a:t>
                      </a:r>
                      <a:endParaRPr lang="ja-JP" sz="11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5313" marR="65313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HG丸ｺﾞｼｯｸM-PRO" panose="020F0600000000000000" pitchFamily="50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1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HG丸ｺﾞｼｯｸM-PRO" panose="020F0600000000000000" pitchFamily="50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1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HG丸ｺﾞｼｯｸM-PRO" panose="020F0600000000000000" pitchFamily="50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1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5313" marR="65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9638844"/>
                  </a:ext>
                </a:extLst>
              </a:tr>
              <a:tr h="429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100" kern="100" dirty="0">
                          <a:effectLst/>
                          <a:latin typeface="Century" panose="02040604050505020304" pitchFamily="18" charset="0"/>
                          <a:ea typeface="HG丸ｺﾞｼｯｸM-PRO" panose="020F0600000000000000" pitchFamily="50" charset="-128"/>
                          <a:cs typeface="ＭＳ 明朝" panose="02020609040205080304" pitchFamily="17" charset="-128"/>
                        </a:rPr>
                        <a:t>　　　　　　　　　</a:t>
                      </a:r>
                      <a:r>
                        <a:rPr lang="ja-JP" altLang="en-US" sz="1100" kern="100" dirty="0" smtClean="0">
                          <a:effectLst/>
                          <a:latin typeface="Century" panose="02040604050505020304" pitchFamily="18" charset="0"/>
                          <a:ea typeface="HG丸ｺﾞｼｯｸM-PRO" panose="020F0600000000000000" pitchFamily="50" charset="-128"/>
                          <a:cs typeface="ＭＳ 明朝" panose="02020609040205080304" pitchFamily="17" charset="-128"/>
                        </a:rPr>
                        <a:t>年齢</a:t>
                      </a:r>
                      <a:endParaRPr lang="ja-JP" sz="11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5313" marR="6531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　　　　　　　</a:t>
                      </a:r>
                      <a:r>
                        <a:rPr kumimoji="1" lang="ja-JP" altLang="en-US" sz="1100" dirty="0" smtClean="0"/>
                        <a:t>歳</a:t>
                      </a:r>
                      <a:endParaRPr kumimoji="1" lang="ja-JP" altLang="en-US" dirty="0"/>
                    </a:p>
                  </a:txBody>
                  <a:tcPr marL="65313" marR="65313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2042358"/>
                  </a:ext>
                </a:extLst>
              </a:tr>
              <a:tr h="3208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100" kern="100" dirty="0">
                          <a:effectLst/>
                          <a:latin typeface="Century" panose="02040604050505020304" pitchFamily="18" charset="0"/>
                          <a:ea typeface="HG丸ｺﾞｼｯｸM-PRO" panose="020F0600000000000000" pitchFamily="50" charset="-128"/>
                          <a:cs typeface="ＭＳ 明朝" panose="02020609040205080304" pitchFamily="17" charset="-128"/>
                        </a:rPr>
                        <a:t>電話番号</a:t>
                      </a:r>
                      <a:endParaRPr lang="ja-JP" sz="11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5313" marR="65313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HG丸ｺﾞｼｯｸM-PRO" panose="020F0600000000000000" pitchFamily="50" charset="-128"/>
                          <a:ea typeface="ＭＳ 明朝" panose="02020609040205080304" pitchFamily="17" charset="-128"/>
                          <a:cs typeface="ＭＳ 明朝" panose="02020609040205080304" pitchFamily="17" charset="-128"/>
                        </a:rPr>
                        <a:t> </a:t>
                      </a:r>
                      <a:endParaRPr lang="ja-JP" sz="11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sz="1100" kern="100" dirty="0">
                          <a:effectLst/>
                          <a:latin typeface="Century" panose="02040604050505020304" pitchFamily="18" charset="0"/>
                          <a:ea typeface="HG丸ｺﾞｼｯｸM-PRO" panose="020F0600000000000000" pitchFamily="50" charset="-128"/>
                          <a:cs typeface="ＭＳ 明朝" panose="02020609040205080304" pitchFamily="17" charset="-128"/>
                        </a:rPr>
                        <a:t>（携帯電話可）</a:t>
                      </a:r>
                      <a:endParaRPr lang="ja-JP" sz="11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5313" marR="653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927243"/>
                  </a:ext>
                </a:extLst>
              </a:tr>
              <a:tr h="4946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100" kern="100" dirty="0">
                          <a:effectLst/>
                          <a:latin typeface="Century" panose="02040604050505020304" pitchFamily="18" charset="0"/>
                          <a:ea typeface="HG丸ｺﾞｼｯｸM-PRO" panose="020F0600000000000000" pitchFamily="50" charset="-128"/>
                          <a:cs typeface="ＭＳ 明朝" panose="02020609040205080304" pitchFamily="17" charset="-128"/>
                        </a:rPr>
                        <a:t>メールアドレス</a:t>
                      </a:r>
                      <a:endParaRPr lang="ja-JP" sz="11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5313" marR="65313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100" kern="100" dirty="0">
                          <a:effectLst/>
                          <a:latin typeface="Century" panose="02040604050505020304" pitchFamily="18" charset="0"/>
                          <a:ea typeface="HG丸ｺﾞｼｯｸM-PRO" panose="020F0600000000000000" pitchFamily="50" charset="-128"/>
                          <a:cs typeface="ＭＳ 明朝" panose="02020609040205080304" pitchFamily="17" charset="-128"/>
                        </a:rPr>
                        <a:t>　　　　　　　　　＠</a:t>
                      </a:r>
                      <a:endParaRPr lang="ja-JP" sz="11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5313" marR="653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6813789"/>
                  </a:ext>
                </a:extLst>
              </a:tr>
            </a:tbl>
          </a:graphicData>
        </a:graphic>
      </p:graphicFrame>
      <p:sp>
        <p:nvSpPr>
          <p:cNvPr id="23" name="正方形/長方形 22"/>
          <p:cNvSpPr/>
          <p:nvPr/>
        </p:nvSpPr>
        <p:spPr>
          <a:xfrm>
            <a:off x="1973943" y="15574"/>
            <a:ext cx="3429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635" algn="ctr">
              <a:spcAft>
                <a:spcPts val="0"/>
              </a:spcAft>
            </a:pPr>
            <a:r>
              <a:rPr lang="ja-JP" altLang="en-US" sz="2400" b="1" kern="100" dirty="0" smtClean="0">
                <a:latin typeface="Century" panose="02040604050505020304" pitchFamily="18" charset="0"/>
                <a:ea typeface="HG丸ｺﾞｼｯｸM-PRO" panose="020F0600000000000000" pitchFamily="50" charset="-128"/>
                <a:cs typeface="ＭＳ 明朝" panose="02020609040205080304" pitchFamily="17" charset="-128"/>
              </a:rPr>
              <a:t>愛称の</a:t>
            </a:r>
            <a:r>
              <a:rPr lang="ja-JP" altLang="en-US" sz="2400" b="1" kern="100" dirty="0">
                <a:latin typeface="Century" panose="02040604050505020304" pitchFamily="18" charset="0"/>
                <a:ea typeface="HG丸ｺﾞｼｯｸM-PRO" panose="020F0600000000000000" pitchFamily="50" charset="-128"/>
                <a:cs typeface="ＭＳ 明朝" panose="02020609040205080304" pitchFamily="17" charset="-128"/>
              </a:rPr>
              <a:t>応募</a:t>
            </a:r>
            <a:r>
              <a:rPr lang="ja-JP" altLang="ja-JP" sz="2400" b="1" kern="100" dirty="0" smtClean="0">
                <a:latin typeface="Century" panose="02040604050505020304" pitchFamily="18" charset="0"/>
                <a:ea typeface="HG丸ｺﾞｼｯｸM-PRO" panose="020F0600000000000000" pitchFamily="50" charset="-128"/>
                <a:cs typeface="ＭＳ 明朝" panose="02020609040205080304" pitchFamily="17" charset="-128"/>
              </a:rPr>
              <a:t>用紙</a:t>
            </a:r>
            <a:endParaRPr lang="ja-JP" altLang="ja-JP" sz="14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4980563" y="824604"/>
            <a:ext cx="18774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1200" dirty="0">
                <a:ea typeface="HG丸ｺﾞｼｯｸM-PRO" panose="020F0600000000000000" pitchFamily="50" charset="-128"/>
                <a:cs typeface="ＭＳ 明朝" panose="02020609040205080304" pitchFamily="17" charset="-128"/>
              </a:rPr>
              <a:t>令和　　年　　月　　日</a:t>
            </a:r>
            <a:endParaRPr lang="ja-JP" altLang="en-US" sz="1200" dirty="0"/>
          </a:p>
        </p:txBody>
      </p:sp>
      <p:graphicFrame>
        <p:nvGraphicFramePr>
          <p:cNvPr id="27" name="表 26"/>
          <p:cNvGraphicFramePr>
            <a:graphicFrameLocks noGrp="1"/>
          </p:cNvGraphicFramePr>
          <p:nvPr>
            <p:extLst/>
          </p:nvPr>
        </p:nvGraphicFramePr>
        <p:xfrm>
          <a:off x="374658" y="7669298"/>
          <a:ext cx="6125028" cy="1173480"/>
        </p:xfrm>
        <a:graphic>
          <a:graphicData uri="http://schemas.openxmlformats.org/drawingml/2006/table">
            <a:tbl>
              <a:tblPr firstRow="1" firstCol="1" bandRow="1"/>
              <a:tblGrid>
                <a:gridCol w="6125028">
                  <a:extLst>
                    <a:ext uri="{9D8B030D-6E8A-4147-A177-3AD203B41FA5}">
                      <a16:colId xmlns:a16="http://schemas.microsoft.com/office/drawing/2014/main" val="2678315946"/>
                    </a:ext>
                  </a:extLst>
                </a:gridCol>
              </a:tblGrid>
              <a:tr h="10677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100" kern="100" dirty="0">
                          <a:effectLst/>
                          <a:latin typeface="Century" panose="020406040505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【確認欄】</a:t>
                      </a:r>
                      <a:endParaRPr lang="ja-JP" sz="11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altLang="en-US" sz="1100" kern="100" dirty="0" smtClean="0">
                          <a:effectLst/>
                          <a:latin typeface="Century" panose="020406040505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ja-JP" sz="1100" kern="100" dirty="0" smtClean="0">
                          <a:effectLst/>
                          <a:latin typeface="Century" panose="020406040505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大阪</a:t>
                      </a:r>
                      <a:r>
                        <a:rPr lang="ja-JP" sz="1100" kern="100" dirty="0">
                          <a:effectLst/>
                          <a:latin typeface="Century" panose="020406040505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オリジナルぶどうの愛称の応募にあたり、募集要領の内容を確認し、その内容に同意いたします</a:t>
                      </a:r>
                      <a:r>
                        <a:rPr lang="ja-JP" sz="1100" kern="100" dirty="0" smtClean="0">
                          <a:effectLst/>
                          <a:latin typeface="Century" panose="020406040505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。</a:t>
                      </a:r>
                      <a:endParaRPr lang="en-US" altLang="ja-JP" sz="1100" kern="100" dirty="0" smtClean="0">
                        <a:effectLst/>
                        <a:latin typeface="Century" panose="020406040505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indent="2222500" algn="just">
                        <a:spcAft>
                          <a:spcPts val="0"/>
                        </a:spcAft>
                      </a:pPr>
                      <a:r>
                        <a:rPr lang="ja-JP" altLang="en-US" sz="1100" u="none" kern="100" dirty="0" smtClean="0">
                          <a:effectLst/>
                          <a:latin typeface="Century" panose="020406040505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　　　　　　　　　　</a:t>
                      </a:r>
                      <a:r>
                        <a:rPr lang="ja-JP" sz="1100" u="sng" kern="100" dirty="0" smtClean="0">
                          <a:effectLst/>
                          <a:latin typeface="Century" panose="020406040505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署名：</a:t>
                      </a:r>
                      <a:r>
                        <a:rPr lang="ja-JP" altLang="en-US" sz="1100" u="sng" kern="100" dirty="0" smtClean="0">
                          <a:effectLst/>
                          <a:latin typeface="Century" panose="020406040505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　　　　　　　　　　　　</a:t>
                      </a:r>
                      <a:r>
                        <a:rPr lang="en-US" altLang="ja-JP" sz="1100" u="sng" kern="100" dirty="0" smtClean="0">
                          <a:solidFill>
                            <a:schemeClr val="bg1"/>
                          </a:solidFill>
                          <a:effectLst/>
                          <a:latin typeface="Century" panose="020406040505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a</a:t>
                      </a:r>
                    </a:p>
                    <a:p>
                      <a:pPr indent="2222500" algn="just">
                        <a:spcAft>
                          <a:spcPts val="0"/>
                        </a:spcAft>
                      </a:pPr>
                      <a:r>
                        <a:rPr lang="ja-JP" altLang="en-US" sz="1100" u="sng" kern="100" dirty="0" smtClean="0">
                          <a:effectLst/>
                          <a:latin typeface="Century" panose="020406040505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　　　　　　　　</a:t>
                      </a:r>
                      <a:r>
                        <a:rPr lang="ja-JP" sz="1100" u="sng" kern="100" dirty="0" smtClean="0">
                          <a:effectLst/>
                          <a:latin typeface="Century" panose="020406040505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　　　　　　　　　　　　　　　</a:t>
                      </a:r>
                      <a:endParaRPr lang="ja-JP" sz="1100" kern="100" dirty="0" smtClean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100" kern="100" dirty="0" smtClean="0">
                          <a:effectLst/>
                          <a:latin typeface="Century" panose="020406040505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　　　　　　　　　　　　　　</a:t>
                      </a:r>
                      <a:r>
                        <a:rPr lang="ja-JP" sz="1100" kern="100" dirty="0" smtClean="0">
                          <a:effectLst/>
                          <a:latin typeface="Century" panose="020406040505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100" kern="100" dirty="0">
                          <a:effectLst/>
                          <a:latin typeface="Century" panose="020406040505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ja-JP" sz="1100" kern="100" dirty="0">
                          <a:effectLst/>
                          <a:latin typeface="Century" panose="020406040505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歳未満の場合）</a:t>
                      </a:r>
                      <a:r>
                        <a:rPr lang="ja-JP" sz="1100" u="sng" kern="100" dirty="0">
                          <a:effectLst/>
                          <a:latin typeface="Century" panose="020406040505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保護者署名</a:t>
                      </a:r>
                      <a:r>
                        <a:rPr lang="ja-JP" sz="1100" u="sng" kern="100" dirty="0" smtClean="0">
                          <a:effectLst/>
                          <a:latin typeface="Century" panose="020406040505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ja-JP" altLang="en-US" sz="1100" u="sng" kern="100" dirty="0" smtClean="0">
                          <a:effectLst/>
                          <a:latin typeface="Century" panose="020406040505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　　　　　　　　　　　　</a:t>
                      </a:r>
                      <a:r>
                        <a:rPr lang="en-US" altLang="ja-JP" sz="1100" u="sng" kern="100" dirty="0" smtClean="0">
                          <a:solidFill>
                            <a:schemeClr val="bg1"/>
                          </a:solidFill>
                          <a:effectLst/>
                          <a:latin typeface="Century" panose="020406040505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ja-JP" sz="1100" u="sng" kern="100" dirty="0">
                          <a:effectLst/>
                          <a:latin typeface="Century" panose="020406040505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　　　　　　　　　　　　　　　</a:t>
                      </a:r>
                      <a:endParaRPr lang="ja-JP" sz="11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indent="133350" algn="l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HG丸ｺﾞｼｯｸM-PRO" panose="020F0600000000000000" pitchFamily="50" charset="-128"/>
                        </a:rPr>
                        <a:t> </a:t>
                      </a:r>
                      <a:r>
                        <a:rPr lang="ja-JP" sz="1100" kern="100" dirty="0">
                          <a:effectLst/>
                          <a:latin typeface="Century" panose="02040604050505020304" pitchFamily="18" charset="0"/>
                        </a:rPr>
                        <a:t> </a:t>
                      </a:r>
                      <a:r>
                        <a:rPr lang="en-US" sz="1100" kern="100" dirty="0">
                          <a:effectLst/>
                          <a:latin typeface="HG丸ｺﾞｼｯｸM-PRO" panose="020F0600000000000000" pitchFamily="50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 </a:t>
                      </a:r>
                      <a:endParaRPr lang="ja-JP" sz="11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4242" marR="6424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1870264"/>
                  </a:ext>
                </a:extLst>
              </a:tr>
            </a:tbl>
          </a:graphicData>
        </a:graphic>
      </p:graphicFrame>
      <p:graphicFrame>
        <p:nvGraphicFramePr>
          <p:cNvPr id="30" name="表 29"/>
          <p:cNvGraphicFramePr>
            <a:graphicFrameLocks noGrp="1"/>
          </p:cNvGraphicFramePr>
          <p:nvPr>
            <p:extLst/>
          </p:nvPr>
        </p:nvGraphicFramePr>
        <p:xfrm>
          <a:off x="374658" y="1206667"/>
          <a:ext cx="6125028" cy="3215054"/>
        </p:xfrm>
        <a:graphic>
          <a:graphicData uri="http://schemas.openxmlformats.org/drawingml/2006/table">
            <a:tbl>
              <a:tblPr firstRow="1" firstCol="1" bandRow="1"/>
              <a:tblGrid>
                <a:gridCol w="2365548">
                  <a:extLst>
                    <a:ext uri="{9D8B030D-6E8A-4147-A177-3AD203B41FA5}">
                      <a16:colId xmlns:a16="http://schemas.microsoft.com/office/drawing/2014/main" val="1025369871"/>
                    </a:ext>
                  </a:extLst>
                </a:gridCol>
                <a:gridCol w="3759480">
                  <a:extLst>
                    <a:ext uri="{9D8B030D-6E8A-4147-A177-3AD203B41FA5}">
                      <a16:colId xmlns:a16="http://schemas.microsoft.com/office/drawing/2014/main" val="1425720151"/>
                    </a:ext>
                  </a:extLst>
                </a:gridCol>
              </a:tblGrid>
              <a:tr h="9695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b="1" kern="100">
                          <a:effectLst/>
                          <a:latin typeface="Century" panose="020406040505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愛称</a:t>
                      </a:r>
                      <a:endParaRPr lang="ja-JP" sz="105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b="1" kern="100">
                          <a:effectLst/>
                          <a:latin typeface="Century" panose="020406040505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（漢字の場合はフリガナもお願いします）</a:t>
                      </a:r>
                      <a:endParaRPr lang="ja-JP" sz="105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effectLst/>
                          <a:latin typeface="HG丸ｺﾞｼｯｸM-PRO" panose="020F0600000000000000" pitchFamily="50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05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4504630"/>
                  </a:ext>
                </a:extLst>
              </a:tr>
              <a:tr h="2245501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b="1" kern="100" dirty="0">
                          <a:effectLst/>
                          <a:latin typeface="Century" panose="020406040505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この愛称にした理由（愛称のコンセプト）</a:t>
                      </a:r>
                      <a:endParaRPr lang="ja-JP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3631335"/>
                  </a:ext>
                </a:extLst>
              </a:tr>
            </a:tbl>
          </a:graphicData>
        </a:graphic>
      </p:graphicFrame>
      <p:cxnSp>
        <p:nvCxnSpPr>
          <p:cNvPr id="31" name="直線コネクタ 30"/>
          <p:cNvCxnSpPr/>
          <p:nvPr/>
        </p:nvCxnSpPr>
        <p:spPr>
          <a:xfrm>
            <a:off x="0" y="9067818"/>
            <a:ext cx="6858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/>
        </p:nvSpPr>
        <p:spPr>
          <a:xfrm>
            <a:off x="-1" y="9067818"/>
            <a:ext cx="5544457" cy="27186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1440"/>
              </a:lnSpc>
            </a:pP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応募用紙の提出先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257176" y="9275058"/>
            <a:ext cx="6600824" cy="63094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1440"/>
              </a:lnSpc>
            </a:pPr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〒</a:t>
            </a:r>
            <a:r>
              <a:rPr lang="en-US" altLang="ja-JP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559-8555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大阪市住之江区南港北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丁目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14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16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号</a:t>
            </a:r>
          </a:p>
          <a:p>
            <a:pPr>
              <a:lnSpc>
                <a:spcPts val="1440"/>
              </a:lnSpc>
            </a:pP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大阪府環境農林水産部農政室推進課地産地消推進グループ　</a:t>
            </a:r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あて</a:t>
            </a:r>
            <a:endParaRPr lang="ja-JP" altLang="en-US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440"/>
              </a:lnSpc>
            </a:pP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電話番号：</a:t>
            </a:r>
            <a:r>
              <a:rPr lang="en-US" altLang="ja-JP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06-6210-9590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メールアドレス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lang="en-US" altLang="ja-JP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CHISAN-CHISHOU@gbox.pref.osaka.lg.jp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0403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578</TotalTime>
  <Words>575</Words>
  <Application>Microsoft Office PowerPoint</Application>
  <PresentationFormat>A4 210 x 297 mm</PresentationFormat>
  <Paragraphs>61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5" baseType="lpstr">
      <vt:lpstr>HGP創英角ﾎﾟｯﾌﾟ体</vt:lpstr>
      <vt:lpstr>HG丸ｺﾞｼｯｸM-PRO</vt:lpstr>
      <vt:lpstr>Meiryo UI</vt:lpstr>
      <vt:lpstr>ＭＳ Ｐゴシック</vt:lpstr>
      <vt:lpstr>ＭＳ 明朝</vt:lpstr>
      <vt:lpstr>游ゴシック</vt:lpstr>
      <vt:lpstr>游ゴシック Light</vt:lpstr>
      <vt:lpstr>Arial</vt:lpstr>
      <vt:lpstr>Calibri</vt:lpstr>
      <vt:lpstr>Calibri Light</vt:lpstr>
      <vt:lpstr>Century</vt:lpstr>
      <vt:lpstr>Times New Roman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池田　祐之介</dc:creator>
  <cp:lastModifiedBy>池田　祐之介</cp:lastModifiedBy>
  <cp:revision>107</cp:revision>
  <cp:lastPrinted>2023-04-19T12:34:46Z</cp:lastPrinted>
  <dcterms:created xsi:type="dcterms:W3CDTF">2022-06-15T04:52:52Z</dcterms:created>
  <dcterms:modified xsi:type="dcterms:W3CDTF">2023-05-19T08:00:23Z</dcterms:modified>
</cp:coreProperties>
</file>