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83" r:id="rId3"/>
    <p:sldMasterId id="2147483820" r:id="rId4"/>
    <p:sldMasterId id="2147483832" r:id="rId5"/>
    <p:sldMasterId id="2147483857" r:id="rId6"/>
    <p:sldMasterId id="2147483871" r:id="rId7"/>
    <p:sldMasterId id="2147483915" r:id="rId8"/>
    <p:sldMasterId id="2147484005" r:id="rId9"/>
    <p:sldMasterId id="2147484038" r:id="rId10"/>
  </p:sldMasterIdLst>
  <p:notesMasterIdLst>
    <p:notesMasterId r:id="rId22"/>
  </p:notesMasterIdLst>
  <p:handoutMasterIdLst>
    <p:handoutMasterId r:id="rId23"/>
  </p:handoutMasterIdLst>
  <p:sldIdLst>
    <p:sldId id="412" r:id="rId11"/>
    <p:sldId id="387" r:id="rId12"/>
    <p:sldId id="398" r:id="rId13"/>
    <p:sldId id="399" r:id="rId14"/>
    <p:sldId id="402" r:id="rId15"/>
    <p:sldId id="394" r:id="rId16"/>
    <p:sldId id="396" r:id="rId17"/>
    <p:sldId id="395" r:id="rId18"/>
    <p:sldId id="410" r:id="rId19"/>
    <p:sldId id="403" r:id="rId20"/>
    <p:sldId id="302" r:id="rId2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5CE3858-54FD-48A4-B219-419478185716}">
          <p14:sldIdLst>
            <p14:sldId id="412"/>
            <p14:sldId id="387"/>
            <p14:sldId id="398"/>
            <p14:sldId id="399"/>
            <p14:sldId id="402"/>
            <p14:sldId id="394"/>
            <p14:sldId id="396"/>
            <p14:sldId id="395"/>
            <p14:sldId id="410"/>
            <p14:sldId id="403"/>
            <p14:sldId id="302"/>
          </p14:sldIdLst>
        </p14:section>
        <p14:section name="タイトルなしのセクション" id="{23F553A9-01BB-476C-AF7D-986ECAFE3240}">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99"/>
    <a:srgbClr val="FF9900"/>
    <a:srgbClr val="66FF33"/>
    <a:srgbClr val="FFFF66"/>
    <a:srgbClr val="FFFFCC"/>
    <a:srgbClr val="FF99CC"/>
    <a:srgbClr val="FFFF99"/>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1921" autoAdjust="0"/>
  </p:normalViewPr>
  <p:slideViewPr>
    <p:cSldViewPr>
      <p:cViewPr varScale="1">
        <p:scale>
          <a:sx n="68" d="100"/>
          <a:sy n="68" d="100"/>
        </p:scale>
        <p:origin x="1434"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0" d="100"/>
          <a:sy n="60" d="100"/>
        </p:scale>
        <p:origin x="327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Microsoft%20PowerPoint%20&#20869;&#12398;&#12464;&#12521;&#12501;"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53953711644804E-2"/>
          <c:y val="3.3286409828071781E-2"/>
          <c:w val="0.91324792511939934"/>
          <c:h val="0.76869346235211444"/>
        </c:manualLayout>
      </c:layout>
      <c:barChart>
        <c:barDir val="col"/>
        <c:grouping val="stacked"/>
        <c:varyColors val="0"/>
        <c:ser>
          <c:idx val="0"/>
          <c:order val="3"/>
          <c:tx>
            <c:strRef>
              <c:f>大阪抽出!$A$22</c:f>
              <c:strCache>
                <c:ptCount val="1"/>
                <c:pt idx="0">
                  <c:v>14歳以下</c:v>
                </c:pt>
              </c:strCache>
            </c:strRef>
          </c:tx>
          <c:spPr>
            <a:solidFill>
              <a:srgbClr val="CCFF99"/>
            </a:solidFill>
            <a:ln>
              <a:solidFill>
                <a:srgbClr val="92D050"/>
              </a:solidFill>
            </a:ln>
            <a:effectLst/>
          </c:spPr>
          <c:invertIfNegative val="0"/>
          <c:dPt>
            <c:idx val="8"/>
            <c:invertIfNegative val="0"/>
            <c:bubble3D val="0"/>
            <c:spPr>
              <a:solidFill>
                <a:srgbClr val="CCFF99"/>
              </a:solidFill>
              <a:ln>
                <a:solidFill>
                  <a:srgbClr val="92D050"/>
                </a:solidFill>
              </a:ln>
              <a:effectLst/>
            </c:spPr>
            <c:extLst>
              <c:ext xmlns:c16="http://schemas.microsoft.com/office/drawing/2014/chart" uri="{C3380CC4-5D6E-409C-BE32-E72D297353CC}">
                <c16:uniqueId val="{00000001-A3E6-4D77-B607-56E1CE91A07B}"/>
              </c:ext>
            </c:extLst>
          </c:dPt>
          <c:dPt>
            <c:idx val="9"/>
            <c:invertIfNegative val="0"/>
            <c:bubble3D val="0"/>
            <c:spPr>
              <a:solidFill>
                <a:srgbClr val="CCFF99"/>
              </a:solidFill>
              <a:ln>
                <a:solidFill>
                  <a:srgbClr val="92D050"/>
                </a:solidFill>
              </a:ln>
              <a:effectLst/>
            </c:spPr>
            <c:extLst>
              <c:ext xmlns:c16="http://schemas.microsoft.com/office/drawing/2014/chart" uri="{C3380CC4-5D6E-409C-BE32-E72D297353CC}">
                <c16:uniqueId val="{00000003-A3E6-4D77-B607-56E1CE91A07B}"/>
              </c:ext>
            </c:extLst>
          </c:dPt>
          <c:dPt>
            <c:idx val="10"/>
            <c:invertIfNegative val="0"/>
            <c:bubble3D val="0"/>
            <c:spPr>
              <a:solidFill>
                <a:srgbClr val="CCFF99"/>
              </a:solidFill>
              <a:ln>
                <a:solidFill>
                  <a:srgbClr val="92D050"/>
                </a:solidFill>
              </a:ln>
              <a:effectLst/>
            </c:spPr>
            <c:extLst>
              <c:ext xmlns:c16="http://schemas.microsoft.com/office/drawing/2014/chart" uri="{C3380CC4-5D6E-409C-BE32-E72D297353CC}">
                <c16:uniqueId val="{00000005-A3E6-4D77-B607-56E1CE91A07B}"/>
              </c:ext>
            </c:extLst>
          </c:dPt>
          <c:dPt>
            <c:idx val="11"/>
            <c:invertIfNegative val="0"/>
            <c:bubble3D val="0"/>
            <c:spPr>
              <a:solidFill>
                <a:srgbClr val="CCFF99"/>
              </a:solidFill>
              <a:ln>
                <a:solidFill>
                  <a:srgbClr val="92D050"/>
                </a:solidFill>
              </a:ln>
              <a:effectLst/>
            </c:spPr>
            <c:extLst>
              <c:ext xmlns:c16="http://schemas.microsoft.com/office/drawing/2014/chart" uri="{C3380CC4-5D6E-409C-BE32-E72D297353CC}">
                <c16:uniqueId val="{00000007-A3E6-4D77-B607-56E1CE91A07B}"/>
              </c:ext>
            </c:extLst>
          </c:dPt>
          <c:dPt>
            <c:idx val="12"/>
            <c:invertIfNegative val="0"/>
            <c:bubble3D val="0"/>
            <c:spPr>
              <a:solidFill>
                <a:srgbClr val="CCFF99"/>
              </a:solidFill>
              <a:ln>
                <a:solidFill>
                  <a:srgbClr val="92D050"/>
                </a:solidFill>
              </a:ln>
              <a:effectLst/>
            </c:spPr>
            <c:extLst>
              <c:ext xmlns:c16="http://schemas.microsoft.com/office/drawing/2014/chart" uri="{C3380CC4-5D6E-409C-BE32-E72D297353CC}">
                <c16:uniqueId val="{00000009-A3E6-4D77-B607-56E1CE91A07B}"/>
              </c:ext>
            </c:extLst>
          </c:dPt>
          <c:dPt>
            <c:idx val="13"/>
            <c:invertIfNegative val="0"/>
            <c:bubble3D val="0"/>
            <c:spPr>
              <a:solidFill>
                <a:srgbClr val="CCFF99"/>
              </a:solidFill>
              <a:ln>
                <a:solidFill>
                  <a:srgbClr val="92D050"/>
                </a:solidFill>
              </a:ln>
              <a:effectLst/>
            </c:spPr>
            <c:extLst>
              <c:ext xmlns:c16="http://schemas.microsoft.com/office/drawing/2014/chart" uri="{C3380CC4-5D6E-409C-BE32-E72D297353CC}">
                <c16:uniqueId val="{0000000B-A3E6-4D77-B607-56E1CE91A07B}"/>
              </c:ext>
            </c:extLst>
          </c:dPt>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大阪抽出!$B$22:$O$22</c:f>
              <c:numCache>
                <c:formatCode>General</c:formatCode>
                <c:ptCount val="14"/>
                <c:pt idx="0">
                  <c:v>2067583</c:v>
                </c:pt>
                <c:pt idx="1">
                  <c:v>1850179</c:v>
                </c:pt>
                <c:pt idx="2">
                  <c:v>1503885</c:v>
                </c:pt>
                <c:pt idx="3">
                  <c:v>1321475</c:v>
                </c:pt>
                <c:pt idx="4">
                  <c:v>1249955</c:v>
                </c:pt>
                <c:pt idx="5">
                  <c:v>1211257</c:v>
                </c:pt>
                <c:pt idx="6">
                  <c:v>1165200</c:v>
                </c:pt>
                <c:pt idx="7">
                  <c:v>1093111</c:v>
                </c:pt>
                <c:pt idx="8">
                  <c:v>1026896</c:v>
                </c:pt>
                <c:pt idx="9">
                  <c:v>950018</c:v>
                </c:pt>
                <c:pt idx="10">
                  <c:v>887882</c:v>
                </c:pt>
                <c:pt idx="11">
                  <c:v>836296</c:v>
                </c:pt>
                <c:pt idx="12">
                  <c:v>803747</c:v>
                </c:pt>
                <c:pt idx="13">
                  <c:v>767595</c:v>
                </c:pt>
              </c:numCache>
            </c:numRef>
          </c:val>
          <c:extLst>
            <c:ext xmlns:c16="http://schemas.microsoft.com/office/drawing/2014/chart" uri="{C3380CC4-5D6E-409C-BE32-E72D297353CC}">
              <c16:uniqueId val="{0000000C-A3E6-4D77-B607-56E1CE91A07B}"/>
            </c:ext>
          </c:extLst>
        </c:ser>
        <c:ser>
          <c:idx val="1"/>
          <c:order val="4"/>
          <c:tx>
            <c:strRef>
              <c:f>大阪抽出!$A$23</c:f>
              <c:strCache>
                <c:ptCount val="1"/>
                <c:pt idx="0">
                  <c:v>15～64歳</c:v>
                </c:pt>
              </c:strCache>
            </c:strRef>
          </c:tx>
          <c:spPr>
            <a:solidFill>
              <a:schemeClr val="tx2">
                <a:lumMod val="60000"/>
                <a:lumOff val="40000"/>
              </a:schemeClr>
            </a:solidFill>
            <a:ln>
              <a:solidFill>
                <a:srgbClr val="0070C0"/>
              </a:solidFill>
            </a:ln>
            <a:effectLst/>
          </c:spPr>
          <c:invertIfNegative val="0"/>
          <c:dPt>
            <c:idx val="8"/>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0E-A3E6-4D77-B607-56E1CE91A07B}"/>
              </c:ext>
            </c:extLst>
          </c:dPt>
          <c:dPt>
            <c:idx val="9"/>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10-A3E6-4D77-B607-56E1CE91A07B}"/>
              </c:ext>
            </c:extLst>
          </c:dPt>
          <c:dPt>
            <c:idx val="10"/>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12-A3E6-4D77-B607-56E1CE91A07B}"/>
              </c:ext>
            </c:extLst>
          </c:dPt>
          <c:dPt>
            <c:idx val="11"/>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14-A3E6-4D77-B607-56E1CE91A07B}"/>
              </c:ext>
            </c:extLst>
          </c:dPt>
          <c:dPt>
            <c:idx val="12"/>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16-A3E6-4D77-B607-56E1CE91A07B}"/>
              </c:ext>
            </c:extLst>
          </c:dPt>
          <c:dPt>
            <c:idx val="13"/>
            <c:invertIfNegative val="0"/>
            <c:bubble3D val="0"/>
            <c:spPr>
              <a:solidFill>
                <a:schemeClr val="tx2">
                  <a:lumMod val="60000"/>
                  <a:lumOff val="40000"/>
                </a:schemeClr>
              </a:solidFill>
              <a:ln>
                <a:solidFill>
                  <a:srgbClr val="0070C0"/>
                </a:solidFill>
              </a:ln>
              <a:effectLst/>
            </c:spPr>
            <c:extLst>
              <c:ext xmlns:c16="http://schemas.microsoft.com/office/drawing/2014/chart" uri="{C3380CC4-5D6E-409C-BE32-E72D297353CC}">
                <c16:uniqueId val="{00000018-A3E6-4D77-B607-56E1CE91A07B}"/>
              </c:ext>
            </c:extLst>
          </c:dPt>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大阪抽出!$B$23:$O$23</c:f>
              <c:numCache>
                <c:formatCode>General</c:formatCode>
                <c:ptCount val="14"/>
                <c:pt idx="0">
                  <c:v>5783300</c:v>
                </c:pt>
                <c:pt idx="1">
                  <c:v>6093737</c:v>
                </c:pt>
                <c:pt idx="2">
                  <c:v>6347525</c:v>
                </c:pt>
                <c:pt idx="3">
                  <c:v>6411945</c:v>
                </c:pt>
                <c:pt idx="4">
                  <c:v>6224186</c:v>
                </c:pt>
                <c:pt idx="5">
                  <c:v>5913558</c:v>
                </c:pt>
                <c:pt idx="6">
                  <c:v>5648070</c:v>
                </c:pt>
                <c:pt idx="7">
                  <c:v>5341654</c:v>
                </c:pt>
                <c:pt idx="8">
                  <c:v>5264215</c:v>
                </c:pt>
                <c:pt idx="9">
                  <c:v>5148449</c:v>
                </c:pt>
                <c:pt idx="10">
                  <c:v>4929450</c:v>
                </c:pt>
                <c:pt idx="11">
                  <c:v>4607787</c:v>
                </c:pt>
                <c:pt idx="12">
                  <c:v>4192275</c:v>
                </c:pt>
                <c:pt idx="13">
                  <c:v>3910455</c:v>
                </c:pt>
              </c:numCache>
            </c:numRef>
          </c:val>
          <c:extLst>
            <c:ext xmlns:c16="http://schemas.microsoft.com/office/drawing/2014/chart" uri="{C3380CC4-5D6E-409C-BE32-E72D297353CC}">
              <c16:uniqueId val="{00000019-A3E6-4D77-B607-56E1CE91A07B}"/>
            </c:ext>
          </c:extLst>
        </c:ser>
        <c:ser>
          <c:idx val="2"/>
          <c:order val="5"/>
          <c:tx>
            <c:strRef>
              <c:f>大阪抽出!$A$24</c:f>
              <c:strCache>
                <c:ptCount val="1"/>
                <c:pt idx="0">
                  <c:v>65歳以上</c:v>
                </c:pt>
              </c:strCache>
            </c:strRef>
          </c:tx>
          <c:spPr>
            <a:solidFill>
              <a:schemeClr val="accent6">
                <a:lumMod val="60000"/>
                <a:lumOff val="40000"/>
              </a:schemeClr>
            </a:solidFill>
            <a:ln>
              <a:solidFill>
                <a:schemeClr val="accent6"/>
              </a:solidFill>
            </a:ln>
            <a:effectLst/>
          </c:spPr>
          <c:invertIfNegative val="0"/>
          <c:dPt>
            <c:idx val="8"/>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1B-A3E6-4D77-B607-56E1CE91A07B}"/>
              </c:ext>
            </c:extLst>
          </c:dPt>
          <c:dPt>
            <c:idx val="9"/>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1D-A3E6-4D77-B607-56E1CE91A07B}"/>
              </c:ext>
            </c:extLst>
          </c:dPt>
          <c:dPt>
            <c:idx val="10"/>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1F-A3E6-4D77-B607-56E1CE91A07B}"/>
              </c:ext>
            </c:extLst>
          </c:dPt>
          <c:dPt>
            <c:idx val="11"/>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21-A3E6-4D77-B607-56E1CE91A07B}"/>
              </c:ext>
            </c:extLst>
          </c:dPt>
          <c:dPt>
            <c:idx val="12"/>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23-A3E6-4D77-B607-56E1CE91A07B}"/>
              </c:ext>
            </c:extLst>
          </c:dPt>
          <c:dPt>
            <c:idx val="13"/>
            <c:invertIfNegative val="0"/>
            <c:bubble3D val="0"/>
            <c:spPr>
              <a:solidFill>
                <a:schemeClr val="accent6">
                  <a:lumMod val="60000"/>
                  <a:lumOff val="40000"/>
                </a:schemeClr>
              </a:solidFill>
              <a:ln>
                <a:solidFill>
                  <a:schemeClr val="accent6"/>
                </a:solidFill>
              </a:ln>
              <a:effectLst/>
            </c:spPr>
            <c:extLst>
              <c:ext xmlns:c16="http://schemas.microsoft.com/office/drawing/2014/chart" uri="{C3380CC4-5D6E-409C-BE32-E72D297353CC}">
                <c16:uniqueId val="{00000025-A3E6-4D77-B607-56E1CE91A07B}"/>
              </c:ext>
            </c:extLst>
          </c:dPt>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大阪抽出!$B$24:$O$24</c:f>
              <c:numCache>
                <c:formatCode>General</c:formatCode>
                <c:ptCount val="14"/>
                <c:pt idx="0">
                  <c:v>613361</c:v>
                </c:pt>
                <c:pt idx="1">
                  <c:v>716579</c:v>
                </c:pt>
                <c:pt idx="2">
                  <c:v>843024</c:v>
                </c:pt>
                <c:pt idx="3">
                  <c:v>1047875</c:v>
                </c:pt>
                <c:pt idx="4">
                  <c:v>1315213</c:v>
                </c:pt>
                <c:pt idx="5">
                  <c:v>1634218</c:v>
                </c:pt>
                <c:pt idx="6">
                  <c:v>1962748</c:v>
                </c:pt>
                <c:pt idx="7">
                  <c:v>2278324</c:v>
                </c:pt>
                <c:pt idx="8">
                  <c:v>2441178</c:v>
                </c:pt>
                <c:pt idx="9">
                  <c:v>2427735</c:v>
                </c:pt>
                <c:pt idx="10">
                  <c:v>2444697</c:v>
                </c:pt>
                <c:pt idx="11">
                  <c:v>2518900</c:v>
                </c:pt>
                <c:pt idx="12">
                  <c:v>2653207</c:v>
                </c:pt>
                <c:pt idx="13">
                  <c:v>2657302</c:v>
                </c:pt>
              </c:numCache>
            </c:numRef>
          </c:val>
          <c:extLst>
            <c:ext xmlns:c16="http://schemas.microsoft.com/office/drawing/2014/chart" uri="{C3380CC4-5D6E-409C-BE32-E72D297353CC}">
              <c16:uniqueId val="{00000026-A3E6-4D77-B607-56E1CE91A07B}"/>
            </c:ext>
          </c:extLst>
        </c:ser>
        <c:dLbls>
          <c:showLegendKey val="0"/>
          <c:showVal val="0"/>
          <c:showCatName val="0"/>
          <c:showSerName val="0"/>
          <c:showPercent val="0"/>
          <c:showBubbleSize val="0"/>
        </c:dLbls>
        <c:gapWidth val="80"/>
        <c:overlap val="100"/>
        <c:axId val="33173888"/>
        <c:axId val="33175424"/>
      </c:barChart>
      <c:lineChart>
        <c:grouping val="standard"/>
        <c:varyColors val="0"/>
        <c:ser>
          <c:idx val="6"/>
          <c:order val="6"/>
          <c:tx>
            <c:strRef>
              <c:f>大阪抽出!$A$2</c:f>
              <c:strCache>
                <c:ptCount val="1"/>
                <c:pt idx="0">
                  <c:v>総数</c:v>
                </c:pt>
              </c:strCache>
            </c:strRef>
          </c:tx>
          <c:spPr>
            <a:ln w="28575" cap="rnd" cmpd="sng" algn="ctr">
              <a:no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大阪抽出!$B$2:$O$2</c:f>
              <c:numCache>
                <c:formatCode>General</c:formatCode>
                <c:ptCount val="14"/>
                <c:pt idx="0">
                  <c:v>8473446</c:v>
                </c:pt>
                <c:pt idx="1">
                  <c:v>8668095</c:v>
                </c:pt>
                <c:pt idx="2">
                  <c:v>8734516</c:v>
                </c:pt>
                <c:pt idx="3">
                  <c:v>8797268</c:v>
                </c:pt>
                <c:pt idx="4">
                  <c:v>8805081</c:v>
                </c:pt>
                <c:pt idx="5">
                  <c:v>8817166</c:v>
                </c:pt>
                <c:pt idx="6">
                  <c:v>8865245</c:v>
                </c:pt>
                <c:pt idx="7">
                  <c:v>8839469</c:v>
                </c:pt>
                <c:pt idx="8">
                  <c:v>8732289</c:v>
                </c:pt>
                <c:pt idx="9">
                  <c:v>8526202</c:v>
                </c:pt>
                <c:pt idx="10">
                  <c:v>8262029</c:v>
                </c:pt>
                <c:pt idx="11">
                  <c:v>7962983</c:v>
                </c:pt>
                <c:pt idx="12">
                  <c:v>7649229</c:v>
                </c:pt>
                <c:pt idx="13">
                  <c:v>7335352</c:v>
                </c:pt>
              </c:numCache>
            </c:numRef>
          </c:val>
          <c:smooth val="0"/>
          <c:extLst>
            <c:ext xmlns:c16="http://schemas.microsoft.com/office/drawing/2014/chart" uri="{C3380CC4-5D6E-409C-BE32-E72D297353CC}">
              <c16:uniqueId val="{00000027-A3E6-4D77-B607-56E1CE91A07B}"/>
            </c:ext>
          </c:extLst>
        </c:ser>
        <c:dLbls>
          <c:showLegendKey val="0"/>
          <c:showVal val="0"/>
          <c:showCatName val="0"/>
          <c:showSerName val="0"/>
          <c:showPercent val="0"/>
          <c:showBubbleSize val="0"/>
        </c:dLbls>
        <c:marker val="1"/>
        <c:smooth val="0"/>
        <c:axId val="33173888"/>
        <c:axId val="33175424"/>
      </c:lineChart>
      <c:lineChart>
        <c:grouping val="standard"/>
        <c:varyColors val="0"/>
        <c:ser>
          <c:idx val="3"/>
          <c:order val="0"/>
          <c:tx>
            <c:strRef>
              <c:f>大阪抽出!$A$25</c:f>
              <c:strCache>
                <c:ptCount val="1"/>
                <c:pt idx="0">
                  <c:v>65歳以上の割合</c:v>
                </c:pt>
              </c:strCache>
            </c:strRef>
          </c:tx>
          <c:spPr>
            <a:ln w="28575" cap="rnd" cmpd="sng" algn="ctr">
              <a:solidFill>
                <a:schemeClr val="accent4">
                  <a:shade val="95000"/>
                  <a:satMod val="105000"/>
                </a:schemeClr>
              </a:solidFill>
              <a:prstDash val="solid"/>
              <a:round/>
            </a:ln>
            <a:effectLst/>
          </c:spPr>
          <c:marker>
            <c:symbol val="none"/>
          </c:marker>
          <c:dLbls>
            <c:dLbl>
              <c:idx val="11"/>
              <c:layout>
                <c:manualLayout>
                  <c:x val="-2.4842530604270819E-2"/>
                  <c:y val="2.09343414578147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A3E6-4D77-B607-56E1CE91A0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大阪抽出!$B$25:$O$25</c:f>
              <c:numCache>
                <c:formatCode>0.0%</c:formatCode>
                <c:ptCount val="14"/>
                <c:pt idx="0">
                  <c:v>7.2386252299241657E-2</c:v>
                </c:pt>
                <c:pt idx="1">
                  <c:v>8.2668567891791681E-2</c:v>
                </c:pt>
                <c:pt idx="2">
                  <c:v>9.6516395413323422E-2</c:v>
                </c:pt>
                <c:pt idx="3">
                  <c:v>0.11911368393005647</c:v>
                </c:pt>
                <c:pt idx="4">
                  <c:v>0.14936977865393855</c:v>
                </c:pt>
                <c:pt idx="5">
                  <c:v>0.18534504170614458</c:v>
                </c:pt>
                <c:pt idx="6">
                  <c:v>0.22139805498889201</c:v>
                </c:pt>
                <c:pt idx="7">
                  <c:v>0.25774444143647091</c:v>
                </c:pt>
                <c:pt idx="8">
                  <c:v>0.27955762801712131</c:v>
                </c:pt>
                <c:pt idx="9">
                  <c:v>0.28473815187582935</c:v>
                </c:pt>
                <c:pt idx="10">
                  <c:v>0.29589547555449153</c:v>
                </c:pt>
                <c:pt idx="11">
                  <c:v>0.31632618077923813</c:v>
                </c:pt>
                <c:pt idx="12">
                  <c:v>0.34685940243127772</c:v>
                </c:pt>
                <c:pt idx="13">
                  <c:v>0.36225964343633404</c:v>
                </c:pt>
              </c:numCache>
            </c:numRef>
          </c:val>
          <c:smooth val="0"/>
          <c:extLst>
            <c:ext xmlns:c16="http://schemas.microsoft.com/office/drawing/2014/chart" uri="{C3380CC4-5D6E-409C-BE32-E72D297353CC}">
              <c16:uniqueId val="{00000029-A3E6-4D77-B607-56E1CE91A07B}"/>
            </c:ext>
          </c:extLst>
        </c:ser>
        <c:ser>
          <c:idx val="4"/>
          <c:order val="1"/>
          <c:tx>
            <c:strRef>
              <c:f>大阪抽出!$A$26</c:f>
              <c:strCache>
                <c:ptCount val="1"/>
                <c:pt idx="0">
                  <c:v>75歳以上の割合</c:v>
                </c:pt>
              </c:strCache>
            </c:strRef>
          </c:tx>
          <c:spPr>
            <a:ln w="28575" cap="rnd" cmpd="sng" algn="ctr">
              <a:solidFill>
                <a:schemeClr val="accent5">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大阪抽出!$B$26:$O$26</c:f>
              <c:numCache>
                <c:formatCode>0.0%</c:formatCode>
                <c:ptCount val="14"/>
                <c:pt idx="0">
                  <c:v>2.2932346532921789E-2</c:v>
                </c:pt>
                <c:pt idx="1">
                  <c:v>3.0215635615437993E-2</c:v>
                </c:pt>
                <c:pt idx="2">
                  <c:v>3.8238295058363854E-2</c:v>
                </c:pt>
                <c:pt idx="3">
                  <c:v>4.502670601827749E-2</c:v>
                </c:pt>
                <c:pt idx="4">
                  <c:v>5.594122302793126E-2</c:v>
                </c:pt>
                <c:pt idx="5">
                  <c:v>7.3706903102425433E-2</c:v>
                </c:pt>
                <c:pt idx="6">
                  <c:v>9.3974503806719387E-2</c:v>
                </c:pt>
                <c:pt idx="7">
                  <c:v>0.11657713828737902</c:v>
                </c:pt>
                <c:pt idx="8">
                  <c:v>0.14720172454209887</c:v>
                </c:pt>
                <c:pt idx="9">
                  <c:v>0.17677800737069096</c:v>
                </c:pt>
                <c:pt idx="10">
                  <c:v>0.18437492775685005</c:v>
                </c:pt>
                <c:pt idx="11">
                  <c:v>0.18146742244709049</c:v>
                </c:pt>
                <c:pt idx="12">
                  <c:v>0.18737378629924664</c:v>
                </c:pt>
                <c:pt idx="13">
                  <c:v>0.20606645734246973</c:v>
                </c:pt>
              </c:numCache>
            </c:numRef>
          </c:val>
          <c:smooth val="0"/>
          <c:extLst>
            <c:ext xmlns:c16="http://schemas.microsoft.com/office/drawing/2014/chart" uri="{C3380CC4-5D6E-409C-BE32-E72D297353CC}">
              <c16:uniqueId val="{0000002A-A3E6-4D77-B607-56E1CE91A07B}"/>
            </c:ext>
          </c:extLst>
        </c:ser>
        <c:ser>
          <c:idx val="5"/>
          <c:order val="2"/>
          <c:tx>
            <c:strRef>
              <c:f>大阪抽出!$A$27</c:f>
              <c:strCache>
                <c:ptCount val="1"/>
                <c:pt idx="0">
                  <c:v>85歳以上の割合</c:v>
                </c:pt>
              </c:strCache>
            </c:strRef>
          </c:tx>
          <c:spPr>
            <a:ln w="28575" cap="rnd" cmpd="sng" algn="ctr">
              <a:solidFill>
                <a:schemeClr val="accent6">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大阪抽出!$B$21:$O$21</c:f>
              <c:strCache>
                <c:ptCount val="14"/>
                <c:pt idx="0">
                  <c:v>1980年</c:v>
                </c:pt>
                <c:pt idx="1">
                  <c:v>1985年</c:v>
                </c:pt>
                <c:pt idx="2">
                  <c:v>1990年</c:v>
                </c:pt>
                <c:pt idx="3">
                  <c:v>1995年</c:v>
                </c:pt>
                <c:pt idx="4">
                  <c:v>2000年</c:v>
                </c:pt>
                <c:pt idx="5">
                  <c:v>2005年</c:v>
                </c:pt>
                <c:pt idx="6">
                  <c:v>2010年</c:v>
                </c:pt>
                <c:pt idx="7">
                  <c:v>2015年</c:v>
                </c:pt>
                <c:pt idx="8">
                  <c:v>2020年</c:v>
                </c:pt>
                <c:pt idx="9">
                  <c:v>2025年</c:v>
                </c:pt>
                <c:pt idx="10">
                  <c:v>2030年</c:v>
                </c:pt>
                <c:pt idx="11">
                  <c:v>2035年</c:v>
                </c:pt>
                <c:pt idx="12">
                  <c:v>2040年</c:v>
                </c:pt>
                <c:pt idx="13">
                  <c:v>2045年</c:v>
                </c:pt>
              </c:strCache>
            </c:strRef>
          </c:cat>
          <c:val>
            <c:numRef>
              <c:f>大阪抽出!$B$27:$O$27</c:f>
              <c:numCache>
                <c:formatCode>0.0%</c:formatCode>
                <c:ptCount val="14"/>
                <c:pt idx="0">
                  <c:v>2.8146753988873003E-3</c:v>
                </c:pt>
                <c:pt idx="1">
                  <c:v>4.3951987143657284E-3</c:v>
                </c:pt>
                <c:pt idx="2">
                  <c:v>6.5207963440676048E-3</c:v>
                </c:pt>
                <c:pt idx="3">
                  <c:v>9.5775188388031382E-3</c:v>
                </c:pt>
                <c:pt idx="4">
                  <c:v>1.3756261867437676E-2</c:v>
                </c:pt>
                <c:pt idx="5">
                  <c:v>1.7902804597304849E-2</c:v>
                </c:pt>
                <c:pt idx="6">
                  <c:v>2.2839526713587723E-2</c:v>
                </c:pt>
                <c:pt idx="7">
                  <c:v>3.0130995425177689E-2</c:v>
                </c:pt>
                <c:pt idx="8">
                  <c:v>4.2517374310447123E-2</c:v>
                </c:pt>
                <c:pt idx="9">
                  <c:v>5.5463147600772304E-2</c:v>
                </c:pt>
                <c:pt idx="10">
                  <c:v>7.0064750438421364E-2</c:v>
                </c:pt>
                <c:pt idx="11">
                  <c:v>8.6209150515579397E-2</c:v>
                </c:pt>
                <c:pt idx="12">
                  <c:v>8.6329354239492631E-2</c:v>
                </c:pt>
                <c:pt idx="13">
                  <c:v>8.1973298622888172E-2</c:v>
                </c:pt>
              </c:numCache>
            </c:numRef>
          </c:val>
          <c:smooth val="0"/>
          <c:extLst>
            <c:ext xmlns:c16="http://schemas.microsoft.com/office/drawing/2014/chart" uri="{C3380CC4-5D6E-409C-BE32-E72D297353CC}">
              <c16:uniqueId val="{0000002B-A3E6-4D77-B607-56E1CE91A07B}"/>
            </c:ext>
          </c:extLst>
        </c:ser>
        <c:dLbls>
          <c:showLegendKey val="0"/>
          <c:showVal val="0"/>
          <c:showCatName val="0"/>
          <c:showSerName val="0"/>
          <c:showPercent val="0"/>
          <c:showBubbleSize val="0"/>
        </c:dLbls>
        <c:marker val="1"/>
        <c:smooth val="0"/>
        <c:axId val="33179520"/>
        <c:axId val="33177984"/>
      </c:lineChart>
      <c:catAx>
        <c:axId val="3317388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3175424"/>
        <c:crosses val="autoZero"/>
        <c:auto val="1"/>
        <c:lblAlgn val="ctr"/>
        <c:lblOffset val="100"/>
        <c:noMultiLvlLbl val="0"/>
      </c:catAx>
      <c:valAx>
        <c:axId val="3317542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ja-JP"/>
          </a:p>
        </c:txPr>
        <c:crossAx val="33173888"/>
        <c:crosses val="autoZero"/>
        <c:crossBetween val="between"/>
        <c:dispUnits>
          <c:builtInUnit val="millions"/>
        </c:dispUnits>
      </c:valAx>
      <c:valAx>
        <c:axId val="33177984"/>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33179520"/>
        <c:crosses val="max"/>
        <c:crossBetween val="between"/>
      </c:valAx>
      <c:catAx>
        <c:axId val="33179520"/>
        <c:scaling>
          <c:orientation val="minMax"/>
        </c:scaling>
        <c:delete val="1"/>
        <c:axPos val="b"/>
        <c:numFmt formatCode="General" sourceLinked="1"/>
        <c:majorTickMark val="out"/>
        <c:minorTickMark val="none"/>
        <c:tickLblPos val="nextTo"/>
        <c:crossAx val="33177984"/>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05282486785025E-2"/>
          <c:y val="4.3039372076402765E-2"/>
          <c:w val="0.8772240378131827"/>
          <c:h val="0.85984372383168062"/>
        </c:manualLayout>
      </c:layout>
      <c:lineChart>
        <c:grouping val="standard"/>
        <c:varyColors val="0"/>
        <c:ser>
          <c:idx val="0"/>
          <c:order val="0"/>
          <c:tx>
            <c:strRef>
              <c:f>Sheet1!$B$1</c:f>
              <c:strCache>
                <c:ptCount val="1"/>
                <c:pt idx="0">
                  <c:v>0-14歳</c:v>
                </c:pt>
              </c:strCache>
            </c:strRef>
          </c:tx>
          <c:spPr>
            <a:ln w="38100">
              <a:solidFill>
                <a:srgbClr val="00B0F0"/>
              </a:solidFill>
            </a:ln>
          </c:spPr>
          <c:marker>
            <c:symbol val="circle"/>
            <c:size val="7"/>
            <c:spPr>
              <a:solidFill>
                <a:srgbClr val="00B0F0"/>
              </a:solidFill>
            </c:spPr>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24-4C57-BF69-6C61A99E84EF}"/>
                </c:ext>
              </c:extLst>
            </c:dLbl>
            <c:numFmt formatCode="#,##0_);\(#,##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Sheet1!$B$2:$B$8</c:f>
              <c:numCache>
                <c:formatCode>0.0_ </c:formatCode>
                <c:ptCount val="7"/>
                <c:pt idx="0">
                  <c:v>100</c:v>
                </c:pt>
                <c:pt idx="1">
                  <c:v>93.990119465508101</c:v>
                </c:pt>
                <c:pt idx="2">
                  <c:v>86.512381548496762</c:v>
                </c:pt>
                <c:pt idx="3">
                  <c:v>78.628679442039001</c:v>
                </c:pt>
                <c:pt idx="4">
                  <c:v>71.491985650124079</c:v>
                </c:pt>
                <c:pt idx="5">
                  <c:v>67.02687246461673</c:v>
                </c:pt>
                <c:pt idx="6">
                  <c:v>63.731282480074739</c:v>
                </c:pt>
              </c:numCache>
            </c:numRef>
          </c:val>
          <c:smooth val="0"/>
          <c:extLst>
            <c:ext xmlns:c16="http://schemas.microsoft.com/office/drawing/2014/chart" uri="{C3380CC4-5D6E-409C-BE32-E72D297353CC}">
              <c16:uniqueId val="{00000001-CC24-4C57-BF69-6C61A99E84EF}"/>
            </c:ext>
          </c:extLst>
        </c:ser>
        <c:ser>
          <c:idx val="1"/>
          <c:order val="1"/>
          <c:tx>
            <c:strRef>
              <c:f>Sheet1!$C$1</c:f>
              <c:strCache>
                <c:ptCount val="1"/>
                <c:pt idx="0">
                  <c:v>15-64歳</c:v>
                </c:pt>
              </c:strCache>
            </c:strRef>
          </c:tx>
          <c:dLbls>
            <c:dLbl>
              <c:idx val="6"/>
              <c:layout>
                <c:manualLayout>
                  <c:x val="0"/>
                  <c:y val="-2.2356670855037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C24-4C57-BF69-6C61A99E84EF}"/>
                </c:ext>
              </c:extLst>
            </c:dLbl>
            <c:numFmt formatCode="#,##0_);\(#,##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Sheet1!$C$2:$C$8</c:f>
              <c:numCache>
                <c:formatCode>0.0_ </c:formatCode>
                <c:ptCount val="7"/>
                <c:pt idx="0">
                  <c:v>100</c:v>
                </c:pt>
                <c:pt idx="1">
                  <c:v>93.985104236928436</c:v>
                </c:pt>
                <c:pt idx="2">
                  <c:v>89.812918329229234</c:v>
                </c:pt>
                <c:pt idx="3">
                  <c:v>86.676857709944002</c:v>
                </c:pt>
                <c:pt idx="4">
                  <c:v>82.865532807883341</c:v>
                </c:pt>
                <c:pt idx="5">
                  <c:v>77.604450760992435</c:v>
                </c:pt>
                <c:pt idx="6">
                  <c:v>70.797418427272291</c:v>
                </c:pt>
              </c:numCache>
            </c:numRef>
          </c:val>
          <c:smooth val="0"/>
          <c:extLst>
            <c:ext xmlns:c16="http://schemas.microsoft.com/office/drawing/2014/chart" uri="{C3380CC4-5D6E-409C-BE32-E72D297353CC}">
              <c16:uniqueId val="{00000003-CC24-4C57-BF69-6C61A99E84EF}"/>
            </c:ext>
          </c:extLst>
        </c:ser>
        <c:ser>
          <c:idx val="2"/>
          <c:order val="2"/>
          <c:tx>
            <c:strRef>
              <c:f>Sheet1!$D$1</c:f>
              <c:strCache>
                <c:ptCount val="1"/>
                <c:pt idx="0">
                  <c:v>65-74歳</c:v>
                </c:pt>
              </c:strCache>
            </c:strRef>
          </c:tx>
          <c:spPr>
            <a:ln w="38100">
              <a:solidFill>
                <a:srgbClr val="C00000"/>
              </a:solidFill>
              <a:prstDash val="sysDash"/>
            </a:ln>
          </c:spPr>
          <c:marker>
            <c:symbol val="diamond"/>
            <c:size val="7"/>
            <c:spPr>
              <a:solidFill>
                <a:srgbClr val="C00000"/>
              </a:solidFill>
            </c:spPr>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C24-4C57-BF69-6C61A99E84EF}"/>
                </c:ext>
              </c:extLst>
            </c:dLbl>
            <c:numFmt formatCode="#,##0_);[Red]\(#,##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Sheet1!$D$2:$D$8</c:f>
              <c:numCache>
                <c:formatCode>0.0_ </c:formatCode>
                <c:ptCount val="7"/>
                <c:pt idx="0">
                  <c:v>100</c:v>
                </c:pt>
                <c:pt idx="1">
                  <c:v>114.41232997249315</c:v>
                </c:pt>
                <c:pt idx="2">
                  <c:v>113.36668753866081</c:v>
                </c:pt>
                <c:pt idx="3">
                  <c:v>96.715662877224645</c:v>
                </c:pt>
                <c:pt idx="4">
                  <c:v>91.990896549162173</c:v>
                </c:pt>
                <c:pt idx="5">
                  <c:v>97.794392239751573</c:v>
                </c:pt>
                <c:pt idx="6">
                  <c:v>107.57449987331611</c:v>
                </c:pt>
              </c:numCache>
            </c:numRef>
          </c:val>
          <c:smooth val="0"/>
          <c:extLst>
            <c:ext xmlns:c16="http://schemas.microsoft.com/office/drawing/2014/chart" uri="{C3380CC4-5D6E-409C-BE32-E72D297353CC}">
              <c16:uniqueId val="{00000005-CC24-4C57-BF69-6C61A99E84EF}"/>
            </c:ext>
          </c:extLst>
        </c:ser>
        <c:ser>
          <c:idx val="3"/>
          <c:order val="3"/>
          <c:tx>
            <c:strRef>
              <c:f>Sheet1!$E$1</c:f>
              <c:strCache>
                <c:ptCount val="1"/>
                <c:pt idx="0">
                  <c:v>75-84歳</c:v>
                </c:pt>
              </c:strCache>
            </c:strRef>
          </c:tx>
          <c:spPr>
            <a:ln w="38100">
              <a:solidFill>
                <a:srgbClr val="002060"/>
              </a:solidFill>
            </a:ln>
          </c:spPr>
          <c:marker>
            <c:symbol val="square"/>
            <c:size val="7"/>
            <c:spPr>
              <a:solidFill>
                <a:schemeClr val="bg1"/>
              </a:solidFill>
            </c:spPr>
          </c:marker>
          <c:dLbls>
            <c:dLbl>
              <c:idx val="3"/>
              <c:layout>
                <c:manualLayout>
                  <c:x val="-4.2921730427199337E-2"/>
                  <c:y val="-5.5885418052141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24-4C57-BF69-6C61A99E84EF}"/>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C24-4C57-BF69-6C61A99E84EF}"/>
                </c:ext>
              </c:extLst>
            </c:dLbl>
            <c:numFmt formatCode="#,##0_);\(#,##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Sheet1!$E$2:$E$8</c:f>
              <c:numCache>
                <c:formatCode>0.0_ </c:formatCode>
                <c:ptCount val="7"/>
                <c:pt idx="0">
                  <c:v>100</c:v>
                </c:pt>
                <c:pt idx="1">
                  <c:v>109.44522903684364</c:v>
                </c:pt>
                <c:pt idx="2">
                  <c:v>119.80142434142222</c:v>
                </c:pt>
                <c:pt idx="3">
                  <c:v>139.11040242211925</c:v>
                </c:pt>
                <c:pt idx="4">
                  <c:v>138.12554847927478</c:v>
                </c:pt>
                <c:pt idx="5">
                  <c:v>118.68822902112286</c:v>
                </c:pt>
                <c:pt idx="6">
                  <c:v>114.42433823947114</c:v>
                </c:pt>
              </c:numCache>
            </c:numRef>
          </c:val>
          <c:smooth val="0"/>
          <c:extLst>
            <c:ext xmlns:c16="http://schemas.microsoft.com/office/drawing/2014/chart" uri="{C3380CC4-5D6E-409C-BE32-E72D297353CC}">
              <c16:uniqueId val="{00000008-CC24-4C57-BF69-6C61A99E84EF}"/>
            </c:ext>
          </c:extLst>
        </c:ser>
        <c:ser>
          <c:idx val="4"/>
          <c:order val="4"/>
          <c:tx>
            <c:strRef>
              <c:f>Sheet1!$F$1</c:f>
              <c:strCache>
                <c:ptCount val="1"/>
                <c:pt idx="0">
                  <c:v>85歳以上</c:v>
                </c:pt>
              </c:strCache>
            </c:strRef>
          </c:tx>
          <c:spPr>
            <a:ln w="38100">
              <a:solidFill>
                <a:srgbClr val="FF0000"/>
              </a:solidFill>
            </a:ln>
          </c:spPr>
          <c:marker>
            <c:symbol val="circle"/>
            <c:size val="7"/>
            <c:spPr>
              <a:solidFill>
                <a:schemeClr val="bg1"/>
              </a:solidFill>
              <a:ln>
                <a:solidFill>
                  <a:srgbClr val="FF0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9-CC24-4C57-BF69-6C61A99E84EF}"/>
                </c:ext>
              </c:extLst>
            </c:dLbl>
            <c:dLbl>
              <c:idx val="2"/>
              <c:delete val="1"/>
              <c:extLst>
                <c:ext xmlns:c15="http://schemas.microsoft.com/office/drawing/2012/chart" uri="{CE6537A1-D6FC-4f65-9D91-7224C49458BB}"/>
                <c:ext xmlns:c16="http://schemas.microsoft.com/office/drawing/2014/chart" uri="{C3380CC4-5D6E-409C-BE32-E72D297353CC}">
                  <c16:uniqueId val="{0000000A-CC24-4C57-BF69-6C61A99E84EF}"/>
                </c:ext>
              </c:extLst>
            </c:dLbl>
            <c:dLbl>
              <c:idx val="4"/>
              <c:delete val="1"/>
              <c:extLst>
                <c:ext xmlns:c15="http://schemas.microsoft.com/office/drawing/2012/chart" uri="{CE6537A1-D6FC-4f65-9D91-7224C49458BB}"/>
                <c:ext xmlns:c16="http://schemas.microsoft.com/office/drawing/2014/chart" uri="{C3380CC4-5D6E-409C-BE32-E72D297353CC}">
                  <c16:uniqueId val="{0000000B-CC24-4C57-BF69-6C61A99E84EF}"/>
                </c:ext>
              </c:extLst>
            </c:dLbl>
            <c:numFmt formatCode="#,##0_);\(#,##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Sheet1!$F$2:$F$8</c:f>
              <c:numCache>
                <c:formatCode>0.0_ </c:formatCode>
                <c:ptCount val="7"/>
                <c:pt idx="0">
                  <c:v>100</c:v>
                </c:pt>
                <c:pt idx="1">
                  <c:v>133.5990712114772</c:v>
                </c:pt>
                <c:pt idx="2">
                  <c:v>166.4872511174585</c:v>
                </c:pt>
                <c:pt idx="3">
                  <c:v>192.46214182899817</c:v>
                </c:pt>
                <c:pt idx="4">
                  <c:v>221.2266920562021</c:v>
                </c:pt>
                <c:pt idx="5">
                  <c:v>265.30061973262559</c:v>
                </c:pt>
                <c:pt idx="6">
                  <c:v>270.99023370816354</c:v>
                </c:pt>
              </c:numCache>
            </c:numRef>
          </c:val>
          <c:smooth val="0"/>
          <c:extLst>
            <c:ext xmlns:c16="http://schemas.microsoft.com/office/drawing/2014/chart" uri="{C3380CC4-5D6E-409C-BE32-E72D297353CC}">
              <c16:uniqueId val="{0000000C-CC24-4C57-BF69-6C61A99E84EF}"/>
            </c:ext>
          </c:extLst>
        </c:ser>
        <c:dLbls>
          <c:showLegendKey val="0"/>
          <c:showVal val="0"/>
          <c:showCatName val="0"/>
          <c:showSerName val="0"/>
          <c:showPercent val="0"/>
          <c:showBubbleSize val="0"/>
        </c:dLbls>
        <c:marker val="1"/>
        <c:smooth val="0"/>
        <c:axId val="41734144"/>
        <c:axId val="41740544"/>
      </c:lineChart>
      <c:catAx>
        <c:axId val="41734144"/>
        <c:scaling>
          <c:orientation val="minMax"/>
        </c:scaling>
        <c:delete val="0"/>
        <c:axPos val="b"/>
        <c:numFmt formatCode="General" sourceLinked="1"/>
        <c:majorTickMark val="out"/>
        <c:minorTickMark val="none"/>
        <c:tickLblPos val="nextTo"/>
        <c:crossAx val="41740544"/>
        <c:crosses val="autoZero"/>
        <c:auto val="1"/>
        <c:lblAlgn val="ctr"/>
        <c:lblOffset val="100"/>
        <c:noMultiLvlLbl val="0"/>
      </c:catAx>
      <c:valAx>
        <c:axId val="41740544"/>
        <c:scaling>
          <c:orientation val="minMax"/>
          <c:max val="350"/>
          <c:min val="50"/>
        </c:scaling>
        <c:delete val="0"/>
        <c:axPos val="l"/>
        <c:majorGridlines/>
        <c:numFmt formatCode="#,##0_);\(#,##0\)" sourceLinked="0"/>
        <c:majorTickMark val="out"/>
        <c:minorTickMark val="none"/>
        <c:tickLblPos val="nextTo"/>
        <c:crossAx val="41734144"/>
        <c:crosses val="autoZero"/>
        <c:crossBetween val="between"/>
      </c:valAx>
    </c:plotArea>
    <c:legend>
      <c:legendPos val="r"/>
      <c:layout>
        <c:manualLayout>
          <c:xMode val="edge"/>
          <c:yMode val="edge"/>
          <c:x val="0.18185067914264672"/>
          <c:y val="5.627504612163594E-2"/>
          <c:w val="0.28852799317636135"/>
          <c:h val="0.23868257459355355"/>
        </c:manualLayout>
      </c:layout>
      <c:overlay val="0"/>
      <c:spPr>
        <a:solidFill>
          <a:schemeClr val="bg1"/>
        </a:solidFill>
        <a:ln w="3175">
          <a:solidFill>
            <a:schemeClr val="tx1"/>
          </a:solidFill>
        </a:ln>
      </c:spPr>
      <c:txPr>
        <a:bodyPr/>
        <a:lstStyle/>
        <a:p>
          <a:pPr>
            <a:defRPr sz="1200">
              <a:latin typeface="Palatino Linotype" panose="02040502050505030304" pitchFamily="18" charset="0"/>
              <a:ea typeface="Meiryo UI" panose="020B0604030504040204" pitchFamily="50" charset="-128"/>
            </a:defRPr>
          </a:pPr>
          <a:endParaRPr lang="ja-JP"/>
        </a:p>
      </c:txPr>
    </c:legend>
    <c:plotVisOnly val="1"/>
    <c:dispBlanksAs val="gap"/>
    <c:showDLblsOverMax val="0"/>
  </c:chart>
  <c:txPr>
    <a:bodyPr/>
    <a:lstStyle/>
    <a:p>
      <a:pPr>
        <a:defRPr sz="1400">
          <a:latin typeface="Times New Roman" pitchFamily="18" charset="0"/>
          <a:ea typeface="ＤＦ平成明朝体W3" pitchFamily="1" charset="-128"/>
          <a:cs typeface="Times New Roman" pitchFamily="18" charset="0"/>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05282486785025E-2"/>
          <c:y val="4.3039372076402765E-2"/>
          <c:w val="0.8772240378131827"/>
          <c:h val="0.85984372383168062"/>
        </c:manualLayout>
      </c:layout>
      <c:lineChart>
        <c:grouping val="standard"/>
        <c:varyColors val="0"/>
        <c:ser>
          <c:idx val="0"/>
          <c:order val="0"/>
          <c:tx>
            <c:strRef>
              <c:f>Sheet1!$B$1</c:f>
              <c:strCache>
                <c:ptCount val="1"/>
                <c:pt idx="0">
                  <c:v>0-14歳</c:v>
                </c:pt>
              </c:strCache>
            </c:strRef>
          </c:tx>
          <c:spPr>
            <a:ln w="38100">
              <a:solidFill>
                <a:srgbClr val="00B0F0"/>
              </a:solidFill>
            </a:ln>
          </c:spPr>
          <c:marker>
            <c:symbol val="circle"/>
            <c:size val="7"/>
            <c:spPr>
              <a:solidFill>
                <a:srgbClr val="00B0F0"/>
              </a:solidFill>
            </c:spPr>
          </c:marker>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E6-4933-9457-CC1184DD6501}"/>
                </c:ext>
              </c:extLst>
            </c:dLbl>
            <c:numFmt formatCode="#,##0_);\(#,##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Sheet1!$B$2:$B$8</c:f>
              <c:numCache>
                <c:formatCode>0.0_ </c:formatCode>
                <c:ptCount val="7"/>
                <c:pt idx="0">
                  <c:v>100</c:v>
                </c:pt>
                <c:pt idx="1">
                  <c:v>93.205697220229467</c:v>
                </c:pt>
                <c:pt idx="2">
                  <c:v>85.242998538758741</c:v>
                </c:pt>
                <c:pt idx="3">
                  <c:v>77.159169523608057</c:v>
                </c:pt>
                <c:pt idx="4">
                  <c:v>69.511495012757081</c:v>
                </c:pt>
                <c:pt idx="5">
                  <c:v>64.789118060276849</c:v>
                </c:pt>
                <c:pt idx="6">
                  <c:v>61.462896158035861</c:v>
                </c:pt>
              </c:numCache>
            </c:numRef>
          </c:val>
          <c:smooth val="0"/>
          <c:extLst>
            <c:ext xmlns:c16="http://schemas.microsoft.com/office/drawing/2014/chart" uri="{C3380CC4-5D6E-409C-BE32-E72D297353CC}">
              <c16:uniqueId val="{00000001-0DE6-4933-9457-CC1184DD6501}"/>
            </c:ext>
          </c:extLst>
        </c:ser>
        <c:ser>
          <c:idx val="1"/>
          <c:order val="1"/>
          <c:tx>
            <c:strRef>
              <c:f>Sheet1!$C$1</c:f>
              <c:strCache>
                <c:ptCount val="1"/>
                <c:pt idx="0">
                  <c:v>15-64歳</c:v>
                </c:pt>
              </c:strCache>
            </c:strRef>
          </c:tx>
          <c:dLbls>
            <c:dLbl>
              <c:idx val="6"/>
              <c:layout>
                <c:manualLayout>
                  <c:x val="0"/>
                  <c:y val="-2.2356670855037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E6-4933-9457-CC1184DD6501}"/>
                </c:ext>
              </c:extLst>
            </c:dLbl>
            <c:numFmt formatCode="#,##0_);\(#,##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Sheet1!$C$2:$C$8</c:f>
              <c:numCache>
                <c:formatCode>0.0_ </c:formatCode>
                <c:ptCount val="7"/>
                <c:pt idx="0">
                  <c:v>100</c:v>
                </c:pt>
                <c:pt idx="1">
                  <c:v>94.081901158003532</c:v>
                </c:pt>
                <c:pt idx="2">
                  <c:v>90.795553686866043</c:v>
                </c:pt>
                <c:pt idx="3">
                  <c:v>88.440531875755497</c:v>
                </c:pt>
                <c:pt idx="4">
                  <c:v>84.571451095811213</c:v>
                </c:pt>
                <c:pt idx="5">
                  <c:v>78.529458138434862</c:v>
                </c:pt>
                <c:pt idx="6">
                  <c:v>70.921409926245161</c:v>
                </c:pt>
              </c:numCache>
            </c:numRef>
          </c:val>
          <c:smooth val="0"/>
          <c:extLst>
            <c:ext xmlns:c16="http://schemas.microsoft.com/office/drawing/2014/chart" uri="{C3380CC4-5D6E-409C-BE32-E72D297353CC}">
              <c16:uniqueId val="{00000003-0DE6-4933-9457-CC1184DD6501}"/>
            </c:ext>
          </c:extLst>
        </c:ser>
        <c:ser>
          <c:idx val="2"/>
          <c:order val="2"/>
          <c:tx>
            <c:strRef>
              <c:f>Sheet1!$D$1</c:f>
              <c:strCache>
                <c:ptCount val="1"/>
                <c:pt idx="0">
                  <c:v>65-74歳</c:v>
                </c:pt>
              </c:strCache>
            </c:strRef>
          </c:tx>
          <c:spPr>
            <a:ln w="38100">
              <a:solidFill>
                <a:srgbClr val="C00000"/>
              </a:solidFill>
              <a:prstDash val="sysDash"/>
            </a:ln>
          </c:spPr>
          <c:marker>
            <c:symbol val="diamond"/>
            <c:size val="7"/>
            <c:spPr>
              <a:solidFill>
                <a:srgbClr val="C00000"/>
              </a:solidFill>
            </c:spPr>
          </c:marker>
          <c:dLbls>
            <c:dLbl>
              <c:idx val="6"/>
              <c:layout>
                <c:manualLayout>
                  <c:x val="-3.5908927044087401E-2"/>
                  <c:y val="3.47262437239345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E6-4933-9457-CC1184DD6501}"/>
                </c:ext>
              </c:extLst>
            </c:dLbl>
            <c:numFmt formatCode="#,##0_);[Red]\(#,##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Sheet1!$D$2:$D$8</c:f>
              <c:numCache>
                <c:formatCode>0.0_ </c:formatCode>
                <c:ptCount val="7"/>
                <c:pt idx="0">
                  <c:v>100</c:v>
                </c:pt>
                <c:pt idx="1">
                  <c:v>111.66402208141118</c:v>
                </c:pt>
                <c:pt idx="2">
                  <c:v>101.84280305020505</c:v>
                </c:pt>
                <c:pt idx="3">
                  <c:v>81.389650739608172</c:v>
                </c:pt>
                <c:pt idx="4">
                  <c:v>81.173355190567747</c:v>
                </c:pt>
                <c:pt idx="5">
                  <c:v>93.947314957844242</c:v>
                </c:pt>
                <c:pt idx="6">
                  <c:v>106.21197314082151</c:v>
                </c:pt>
              </c:numCache>
            </c:numRef>
          </c:val>
          <c:smooth val="0"/>
          <c:extLst>
            <c:ext xmlns:c16="http://schemas.microsoft.com/office/drawing/2014/chart" uri="{C3380CC4-5D6E-409C-BE32-E72D297353CC}">
              <c16:uniqueId val="{00000005-0DE6-4933-9457-CC1184DD6501}"/>
            </c:ext>
          </c:extLst>
        </c:ser>
        <c:ser>
          <c:idx val="3"/>
          <c:order val="3"/>
          <c:tx>
            <c:strRef>
              <c:f>Sheet1!$E$1</c:f>
              <c:strCache>
                <c:ptCount val="1"/>
                <c:pt idx="0">
                  <c:v>75-84歳</c:v>
                </c:pt>
              </c:strCache>
            </c:strRef>
          </c:tx>
          <c:spPr>
            <a:ln w="38100">
              <a:solidFill>
                <a:srgbClr val="002060"/>
              </a:solidFill>
            </a:ln>
          </c:spPr>
          <c:marker>
            <c:symbol val="square"/>
            <c:size val="7"/>
            <c:spPr>
              <a:solidFill>
                <a:schemeClr val="bg1"/>
              </a:solidFill>
            </c:spPr>
          </c:marker>
          <c:dLbls>
            <c:dLbl>
              <c:idx val="3"/>
              <c:layout>
                <c:manualLayout>
                  <c:x val="-4.2921730427199337E-2"/>
                  <c:y val="-5.588541805214134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E6-4933-9457-CC1184DD6501}"/>
                </c:ext>
              </c:extLst>
            </c:dLbl>
            <c:dLbl>
              <c:idx val="6"/>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DE6-4933-9457-CC1184DD6501}"/>
                </c:ext>
              </c:extLst>
            </c:dLbl>
            <c:numFmt formatCode="#,##0_);\(#,##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Sheet1!$E$2:$E$8</c:f>
              <c:numCache>
                <c:formatCode>0.0_ </c:formatCode>
                <c:ptCount val="7"/>
                <c:pt idx="0">
                  <c:v>100</c:v>
                </c:pt>
                <c:pt idx="1">
                  <c:v>122.70887428758574</c:v>
                </c:pt>
                <c:pt idx="2">
                  <c:v>143.50800050772</c:v>
                </c:pt>
                <c:pt idx="3">
                  <c:v>162.41900377185817</c:v>
                </c:pt>
                <c:pt idx="4">
                  <c:v>148.92775489033087</c:v>
                </c:pt>
                <c:pt idx="5">
                  <c:v>120.50452325247943</c:v>
                </c:pt>
                <c:pt idx="6">
                  <c:v>122.22136905759955</c:v>
                </c:pt>
              </c:numCache>
            </c:numRef>
          </c:val>
          <c:smooth val="0"/>
          <c:extLst>
            <c:ext xmlns:c16="http://schemas.microsoft.com/office/drawing/2014/chart" uri="{C3380CC4-5D6E-409C-BE32-E72D297353CC}">
              <c16:uniqueId val="{00000008-0DE6-4933-9457-CC1184DD6501}"/>
            </c:ext>
          </c:extLst>
        </c:ser>
        <c:ser>
          <c:idx val="4"/>
          <c:order val="4"/>
          <c:tx>
            <c:strRef>
              <c:f>Sheet1!$F$1</c:f>
              <c:strCache>
                <c:ptCount val="1"/>
                <c:pt idx="0">
                  <c:v>85歳以上</c:v>
                </c:pt>
              </c:strCache>
            </c:strRef>
          </c:tx>
          <c:spPr>
            <a:ln w="38100">
              <a:solidFill>
                <a:srgbClr val="FF0000"/>
              </a:solidFill>
            </a:ln>
          </c:spPr>
          <c:marker>
            <c:symbol val="circle"/>
            <c:size val="7"/>
            <c:spPr>
              <a:solidFill>
                <a:schemeClr val="bg1"/>
              </a:solidFill>
              <a:ln>
                <a:solidFill>
                  <a:srgbClr val="FF0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9-0DE6-4933-9457-CC1184DD6501}"/>
                </c:ext>
              </c:extLst>
            </c:dLbl>
            <c:dLbl>
              <c:idx val="2"/>
              <c:delete val="1"/>
              <c:extLst>
                <c:ext xmlns:c15="http://schemas.microsoft.com/office/drawing/2012/chart" uri="{CE6537A1-D6FC-4f65-9D91-7224C49458BB}"/>
                <c:ext xmlns:c16="http://schemas.microsoft.com/office/drawing/2014/chart" uri="{C3380CC4-5D6E-409C-BE32-E72D297353CC}">
                  <c16:uniqueId val="{0000000A-0DE6-4933-9457-CC1184DD6501}"/>
                </c:ext>
              </c:extLst>
            </c:dLbl>
            <c:dLbl>
              <c:idx val="4"/>
              <c:delete val="1"/>
              <c:extLst>
                <c:ext xmlns:c15="http://schemas.microsoft.com/office/drawing/2012/chart" uri="{CE6537A1-D6FC-4f65-9D91-7224C49458BB}"/>
                <c:ext xmlns:c16="http://schemas.microsoft.com/office/drawing/2014/chart" uri="{C3380CC4-5D6E-409C-BE32-E72D297353CC}">
                  <c16:uniqueId val="{0000000B-0DE6-4933-9457-CC1184DD6501}"/>
                </c:ext>
              </c:extLst>
            </c:dLbl>
            <c:numFmt formatCode="#,##0_);\(#,##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Sheet1!$F$2:$F$8</c:f>
              <c:numCache>
                <c:formatCode>0.0_ </c:formatCode>
                <c:ptCount val="7"/>
                <c:pt idx="0">
                  <c:v>100</c:v>
                </c:pt>
                <c:pt idx="1">
                  <c:v>140.23570092453761</c:v>
                </c:pt>
                <c:pt idx="2">
                  <c:v>189.55218777930267</c:v>
                </c:pt>
                <c:pt idx="3">
                  <c:v>239.96415157923528</c:v>
                </c:pt>
                <c:pt idx="4">
                  <c:v>292.42787581013039</c:v>
                </c:pt>
                <c:pt idx="5">
                  <c:v>346.7812123017714</c:v>
                </c:pt>
                <c:pt idx="6">
                  <c:v>337.91825192550948</c:v>
                </c:pt>
              </c:numCache>
            </c:numRef>
          </c:val>
          <c:smooth val="0"/>
          <c:extLst>
            <c:ext xmlns:c16="http://schemas.microsoft.com/office/drawing/2014/chart" uri="{C3380CC4-5D6E-409C-BE32-E72D297353CC}">
              <c16:uniqueId val="{0000000C-0DE6-4933-9457-CC1184DD6501}"/>
            </c:ext>
          </c:extLst>
        </c:ser>
        <c:dLbls>
          <c:showLegendKey val="0"/>
          <c:showVal val="0"/>
          <c:showCatName val="0"/>
          <c:showSerName val="0"/>
          <c:showPercent val="0"/>
          <c:showBubbleSize val="0"/>
        </c:dLbls>
        <c:marker val="1"/>
        <c:smooth val="0"/>
        <c:axId val="128551552"/>
        <c:axId val="128570496"/>
      </c:lineChart>
      <c:catAx>
        <c:axId val="128551552"/>
        <c:scaling>
          <c:orientation val="minMax"/>
        </c:scaling>
        <c:delete val="0"/>
        <c:axPos val="b"/>
        <c:numFmt formatCode="General" sourceLinked="1"/>
        <c:majorTickMark val="out"/>
        <c:minorTickMark val="none"/>
        <c:tickLblPos val="nextTo"/>
        <c:crossAx val="128570496"/>
        <c:crosses val="autoZero"/>
        <c:auto val="1"/>
        <c:lblAlgn val="ctr"/>
        <c:lblOffset val="100"/>
        <c:noMultiLvlLbl val="0"/>
      </c:catAx>
      <c:valAx>
        <c:axId val="128570496"/>
        <c:scaling>
          <c:orientation val="minMax"/>
          <c:max val="350"/>
          <c:min val="50"/>
        </c:scaling>
        <c:delete val="0"/>
        <c:axPos val="l"/>
        <c:majorGridlines/>
        <c:numFmt formatCode="#,##0_);\(#,##0\)" sourceLinked="0"/>
        <c:majorTickMark val="out"/>
        <c:minorTickMark val="none"/>
        <c:tickLblPos val="nextTo"/>
        <c:crossAx val="128551552"/>
        <c:crosses val="autoZero"/>
        <c:crossBetween val="between"/>
      </c:valAx>
    </c:plotArea>
    <c:legend>
      <c:legendPos val="r"/>
      <c:layout>
        <c:manualLayout>
          <c:xMode val="edge"/>
          <c:yMode val="edge"/>
          <c:x val="0.18185067914264672"/>
          <c:y val="5.627504612163594E-2"/>
          <c:w val="0.28852799317636135"/>
          <c:h val="0.23868257459355355"/>
        </c:manualLayout>
      </c:layout>
      <c:overlay val="0"/>
      <c:spPr>
        <a:solidFill>
          <a:schemeClr val="bg1"/>
        </a:solidFill>
        <a:ln w="3175">
          <a:solidFill>
            <a:schemeClr val="tx1"/>
          </a:solidFill>
        </a:ln>
      </c:spPr>
      <c:txPr>
        <a:bodyPr/>
        <a:lstStyle/>
        <a:p>
          <a:pPr>
            <a:defRPr sz="1200">
              <a:latin typeface="Palatino Linotype" panose="02040502050505030304" pitchFamily="18" charset="0"/>
              <a:ea typeface="Meiryo UI" panose="020B0604030504040204" pitchFamily="50" charset="-128"/>
            </a:defRPr>
          </a:pPr>
          <a:endParaRPr lang="ja-JP"/>
        </a:p>
      </c:txPr>
    </c:legend>
    <c:plotVisOnly val="1"/>
    <c:dispBlanksAs val="gap"/>
    <c:showDLblsOverMax val="0"/>
  </c:chart>
  <c:txPr>
    <a:bodyPr/>
    <a:lstStyle/>
    <a:p>
      <a:pPr>
        <a:defRPr sz="1400">
          <a:latin typeface="Times New Roman" pitchFamily="18" charset="0"/>
          <a:ea typeface="ＤＦ平成明朝体W3" pitchFamily="1" charset="-128"/>
          <a:cs typeface="Times New Roman" pitchFamily="18"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3285214348206"/>
          <c:y val="3.1107424305267525E-2"/>
          <c:w val="0.78373140857392831"/>
          <c:h val="0.79088255146849196"/>
        </c:manualLayout>
      </c:layout>
      <c:barChart>
        <c:barDir val="col"/>
        <c:grouping val="clustered"/>
        <c:varyColors val="0"/>
        <c:ser>
          <c:idx val="1"/>
          <c:order val="1"/>
          <c:tx>
            <c:strRef>
              <c:f>Sheet3!$A$5</c:f>
              <c:strCache>
                <c:ptCount val="1"/>
                <c:pt idx="0">
                  <c:v>認知症有病者数</c:v>
                </c:pt>
              </c:strCache>
            </c:strRef>
          </c:tx>
          <c:spPr>
            <a:solidFill>
              <a:srgbClr val="FFC000"/>
            </a:solidFill>
          </c:spPr>
          <c:invertIfNegative val="0"/>
          <c:dLbls>
            <c:spPr>
              <a:noFill/>
              <a:ln>
                <a:noFill/>
              </a:ln>
              <a:effectLst/>
            </c:spPr>
            <c:txPr>
              <a:bodyPr wrap="square" lIns="38100" tIns="19050" rIns="38100" bIns="19050" anchor="ctr">
                <a:spAutoFit/>
              </a:bodyPr>
              <a:lstStyle/>
              <a:p>
                <a:pPr>
                  <a:defRPr>
                    <a:latin typeface="UD デジタル 教科書体 N-B" panose="02020700000000000000" pitchFamily="17" charset="-128"/>
                    <a:ea typeface="UD デジタル 教科書体 N-B" panose="02020700000000000000" pitchFamily="17"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Sheet3!$B$3:$G$3</c:f>
              <c:strCache>
                <c:ptCount val="6"/>
                <c:pt idx="0">
                  <c:v>2015年</c:v>
                </c:pt>
                <c:pt idx="1">
                  <c:v>2020年</c:v>
                </c:pt>
                <c:pt idx="2">
                  <c:v>2025年</c:v>
                </c:pt>
                <c:pt idx="3">
                  <c:v>2030年</c:v>
                </c:pt>
                <c:pt idx="4">
                  <c:v>2035年</c:v>
                </c:pt>
                <c:pt idx="5">
                  <c:v>2040年</c:v>
                </c:pt>
              </c:strCache>
            </c:strRef>
          </c:cat>
          <c:val>
            <c:numRef>
              <c:f>Sheet3!$B$5:$G$5</c:f>
              <c:numCache>
                <c:formatCode>0.0</c:formatCode>
                <c:ptCount val="6"/>
                <c:pt idx="0">
                  <c:v>32.200000000000003</c:v>
                </c:pt>
                <c:pt idx="1">
                  <c:v>39.9</c:v>
                </c:pt>
                <c:pt idx="2">
                  <c:v>46.6</c:v>
                </c:pt>
                <c:pt idx="3">
                  <c:v>51.9</c:v>
                </c:pt>
                <c:pt idx="4">
                  <c:v>54.7</c:v>
                </c:pt>
                <c:pt idx="5">
                  <c:v>53.3</c:v>
                </c:pt>
              </c:numCache>
            </c:numRef>
          </c:val>
          <c:extLst>
            <c:ext xmlns:c16="http://schemas.microsoft.com/office/drawing/2014/chart" uri="{C3380CC4-5D6E-409C-BE32-E72D297353CC}">
              <c16:uniqueId val="{00000000-E6FB-4AAD-BA38-A5406BA822F1}"/>
            </c:ext>
          </c:extLst>
        </c:ser>
        <c:dLbls>
          <c:showLegendKey val="0"/>
          <c:showVal val="0"/>
          <c:showCatName val="0"/>
          <c:showSerName val="0"/>
          <c:showPercent val="0"/>
          <c:showBubbleSize val="0"/>
        </c:dLbls>
        <c:gapWidth val="150"/>
        <c:axId val="68621056"/>
        <c:axId val="68622592"/>
      </c:barChart>
      <c:lineChart>
        <c:grouping val="standard"/>
        <c:varyColors val="0"/>
        <c:ser>
          <c:idx val="0"/>
          <c:order val="0"/>
          <c:tx>
            <c:strRef>
              <c:f>Sheet3!$A$4</c:f>
              <c:strCache>
                <c:ptCount val="1"/>
                <c:pt idx="0">
                  <c:v>認知症有病率</c:v>
                </c:pt>
              </c:strCache>
            </c:strRef>
          </c:tx>
          <c:marker>
            <c:symbol val="none"/>
          </c:marker>
          <c:dLbls>
            <c:dLbl>
              <c:idx val="0"/>
              <c:layout>
                <c:manualLayout>
                  <c:x val="-3.0625957746262759E-2"/>
                  <c:y val="5.6079285217257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FB-4AAD-BA38-A5406BA822F1}"/>
                </c:ext>
              </c:extLst>
            </c:dLbl>
            <c:dLbl>
              <c:idx val="1"/>
              <c:layout>
                <c:manualLayout>
                  <c:x val="-3.0625957746262786E-2"/>
                  <c:y val="5.14060114491527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6FB-4AAD-BA38-A5406BA822F1}"/>
                </c:ext>
              </c:extLst>
            </c:dLbl>
            <c:dLbl>
              <c:idx val="2"/>
              <c:layout>
                <c:manualLayout>
                  <c:x val="-1.948924583853083E-2"/>
                  <c:y val="4.67327376810479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6FB-4AAD-BA38-A5406BA822F1}"/>
                </c:ext>
              </c:extLst>
            </c:dLbl>
            <c:dLbl>
              <c:idx val="3"/>
              <c:layout>
                <c:manualLayout>
                  <c:x val="-1.948924583853083E-2"/>
                  <c:y val="3.271291637673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6FB-4AAD-BA38-A5406BA822F1}"/>
                </c:ext>
              </c:extLst>
            </c:dLbl>
            <c:dLbl>
              <c:idx val="4"/>
              <c:layout>
                <c:manualLayout>
                  <c:x val="-3.0625957746262835E-2"/>
                  <c:y val="2.80396426086287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6FB-4AAD-BA38-A5406BA822F1}"/>
                </c:ext>
              </c:extLst>
            </c:dLbl>
            <c:dLbl>
              <c:idx val="5"/>
              <c:layout>
                <c:manualLayout>
                  <c:x val="-3.8978491677061765E-2"/>
                  <c:y val="4.20594639129431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6FB-4AAD-BA38-A5406BA822F1}"/>
                </c:ext>
              </c:extLst>
            </c:dLbl>
            <c:spPr>
              <a:noFill/>
              <a:ln>
                <a:noFill/>
              </a:ln>
              <a:effectLst/>
            </c:spPr>
            <c:txPr>
              <a:bodyPr wrap="square" lIns="38100" tIns="19050" rIns="38100" bIns="19050" anchor="ctr">
                <a:spAutoFit/>
              </a:bodyPr>
              <a:lstStyle/>
              <a:p>
                <a:pPr>
                  <a:defRPr>
                    <a:latin typeface="UD デジタル 教科書体 N-B" panose="02020700000000000000" pitchFamily="17" charset="-128"/>
                    <a:ea typeface="UD デジタル 教科書体 N-B" panose="02020700000000000000" pitchFamily="17"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Sheet3!$B$3:$G$3</c:f>
              <c:strCache>
                <c:ptCount val="6"/>
                <c:pt idx="0">
                  <c:v>2015年</c:v>
                </c:pt>
                <c:pt idx="1">
                  <c:v>2020年</c:v>
                </c:pt>
                <c:pt idx="2">
                  <c:v>2025年</c:v>
                </c:pt>
                <c:pt idx="3">
                  <c:v>2030年</c:v>
                </c:pt>
                <c:pt idx="4">
                  <c:v>2035年</c:v>
                </c:pt>
                <c:pt idx="5">
                  <c:v>2040年</c:v>
                </c:pt>
              </c:strCache>
            </c:strRef>
          </c:cat>
          <c:val>
            <c:numRef>
              <c:f>Sheet3!$B$4:$G$4</c:f>
              <c:numCache>
                <c:formatCode>0.0%</c:formatCode>
                <c:ptCount val="6"/>
                <c:pt idx="0">
                  <c:v>0.13900000000000001</c:v>
                </c:pt>
                <c:pt idx="1">
                  <c:v>0.16300000000000001</c:v>
                </c:pt>
                <c:pt idx="2">
                  <c:v>0.192</c:v>
                </c:pt>
                <c:pt idx="3">
                  <c:v>0.21299999999999999</c:v>
                </c:pt>
                <c:pt idx="4">
                  <c:v>0.217</c:v>
                </c:pt>
                <c:pt idx="5">
                  <c:v>0.20100000000000001</c:v>
                </c:pt>
              </c:numCache>
            </c:numRef>
          </c:val>
          <c:smooth val="0"/>
          <c:extLst>
            <c:ext xmlns:c16="http://schemas.microsoft.com/office/drawing/2014/chart" uri="{C3380CC4-5D6E-409C-BE32-E72D297353CC}">
              <c16:uniqueId val="{00000007-E6FB-4AAD-BA38-A5406BA822F1}"/>
            </c:ext>
          </c:extLst>
        </c:ser>
        <c:dLbls>
          <c:showLegendKey val="0"/>
          <c:showVal val="0"/>
          <c:showCatName val="0"/>
          <c:showSerName val="0"/>
          <c:showPercent val="0"/>
          <c:showBubbleSize val="0"/>
        </c:dLbls>
        <c:marker val="1"/>
        <c:smooth val="0"/>
        <c:axId val="68634112"/>
        <c:axId val="68632576"/>
      </c:lineChart>
      <c:catAx>
        <c:axId val="68621056"/>
        <c:scaling>
          <c:orientation val="minMax"/>
        </c:scaling>
        <c:delete val="0"/>
        <c:axPos val="b"/>
        <c:numFmt formatCode="General" sourceLinked="0"/>
        <c:majorTickMark val="out"/>
        <c:minorTickMark val="none"/>
        <c:tickLblPos val="nextTo"/>
        <c:txPr>
          <a:bodyPr/>
          <a:lstStyle/>
          <a:p>
            <a:pPr>
              <a:defRPr>
                <a:latin typeface="UD デジタル 教科書体 N-B" panose="02020700000000000000" pitchFamily="17" charset="-128"/>
                <a:ea typeface="UD デジタル 教科書体 N-B" panose="02020700000000000000" pitchFamily="17" charset="-128"/>
              </a:defRPr>
            </a:pPr>
            <a:endParaRPr lang="ja-JP"/>
          </a:p>
        </c:txPr>
        <c:crossAx val="68622592"/>
        <c:crosses val="autoZero"/>
        <c:auto val="1"/>
        <c:lblAlgn val="ctr"/>
        <c:lblOffset val="100"/>
        <c:noMultiLvlLbl val="0"/>
      </c:catAx>
      <c:valAx>
        <c:axId val="68622592"/>
        <c:scaling>
          <c:orientation val="minMax"/>
        </c:scaling>
        <c:delete val="0"/>
        <c:axPos val="l"/>
        <c:majorGridlines/>
        <c:numFmt formatCode="0.0" sourceLinked="1"/>
        <c:majorTickMark val="out"/>
        <c:minorTickMark val="none"/>
        <c:tickLblPos val="nextTo"/>
        <c:txPr>
          <a:bodyPr/>
          <a:lstStyle/>
          <a:p>
            <a:pPr>
              <a:defRPr>
                <a:latin typeface="UD デジタル 教科書体 N-B" panose="02020700000000000000" pitchFamily="17" charset="-128"/>
                <a:ea typeface="UD デジタル 教科書体 N-B" panose="02020700000000000000" pitchFamily="17" charset="-128"/>
              </a:defRPr>
            </a:pPr>
            <a:endParaRPr lang="ja-JP"/>
          </a:p>
        </c:txPr>
        <c:crossAx val="68621056"/>
        <c:crosses val="autoZero"/>
        <c:crossBetween val="between"/>
      </c:valAx>
      <c:valAx>
        <c:axId val="68632576"/>
        <c:scaling>
          <c:orientation val="minMax"/>
        </c:scaling>
        <c:delete val="0"/>
        <c:axPos val="r"/>
        <c:numFmt formatCode="0.0%" sourceLinked="1"/>
        <c:majorTickMark val="out"/>
        <c:minorTickMark val="none"/>
        <c:tickLblPos val="nextTo"/>
        <c:txPr>
          <a:bodyPr/>
          <a:lstStyle/>
          <a:p>
            <a:pPr>
              <a:defRPr>
                <a:latin typeface="UD デジタル 教科書体 N-B" panose="02020700000000000000" pitchFamily="17" charset="-128"/>
                <a:ea typeface="UD デジタル 教科書体 N-B" panose="02020700000000000000" pitchFamily="17" charset="-128"/>
              </a:defRPr>
            </a:pPr>
            <a:endParaRPr lang="ja-JP"/>
          </a:p>
        </c:txPr>
        <c:crossAx val="68634112"/>
        <c:crosses val="max"/>
        <c:crossBetween val="between"/>
      </c:valAx>
      <c:catAx>
        <c:axId val="68634112"/>
        <c:scaling>
          <c:orientation val="minMax"/>
        </c:scaling>
        <c:delete val="1"/>
        <c:axPos val="b"/>
        <c:numFmt formatCode="General" sourceLinked="1"/>
        <c:majorTickMark val="out"/>
        <c:minorTickMark val="none"/>
        <c:tickLblPos val="nextTo"/>
        <c:crossAx val="68632576"/>
        <c:crosses val="autoZero"/>
        <c:auto val="1"/>
        <c:lblAlgn val="ctr"/>
        <c:lblOffset val="100"/>
        <c:noMultiLvlLbl val="0"/>
      </c:catAx>
    </c:plotArea>
    <c:legend>
      <c:legendPos val="r"/>
      <c:layout>
        <c:manualLayout>
          <c:xMode val="edge"/>
          <c:yMode val="edge"/>
          <c:x val="0.13055555555555556"/>
          <c:y val="0.92554206765820934"/>
          <c:w val="0.74444444444444446"/>
          <c:h val="6.5582531350247872E-2"/>
        </c:manualLayout>
      </c:layout>
      <c:overlay val="0"/>
      <c:txPr>
        <a:bodyPr/>
        <a:lstStyle/>
        <a:p>
          <a:pPr>
            <a:defRPr>
              <a:latin typeface="UD デジタル 教科書体 N-B" panose="02020700000000000000" pitchFamily="17" charset="-128"/>
              <a:ea typeface="UD デジタル 教科書体 N-B" panose="02020700000000000000" pitchFamily="17" charset="-128"/>
            </a:defRPr>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01635416922291"/>
          <c:y val="4.4783748952063968E-2"/>
          <c:w val="0.7309294065365286"/>
          <c:h val="0.93124439854742125"/>
        </c:manualLayout>
      </c:layout>
      <c:barChart>
        <c:barDir val="bar"/>
        <c:grouping val="stacked"/>
        <c:varyColors val="0"/>
        <c:ser>
          <c:idx val="1"/>
          <c:order val="0"/>
          <c:tx>
            <c:strRef>
              <c:f>'[Microsoft PowerPoint 内のグラフ]nin-h'!$J$2</c:f>
              <c:strCache>
                <c:ptCount val="1"/>
                <c:pt idx="0">
                  <c:v>軽度</c:v>
                </c:pt>
              </c:strCache>
            </c:strRef>
          </c:tx>
          <c:spPr>
            <a:solidFill>
              <a:schemeClr val="bg1"/>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'[Microsoft PowerPoint 内のグラフ]nin-h'!$A$3:$A$45</c:f>
              <c:strCache>
                <c:ptCount val="43"/>
                <c:pt idx="0">
                  <c:v>全国</c:v>
                </c:pt>
                <c:pt idx="1">
                  <c:v>大阪府</c:v>
                </c:pt>
                <c:pt idx="2">
                  <c:v>大阪市</c:v>
                </c:pt>
                <c:pt idx="3">
                  <c:v>堺市</c:v>
                </c:pt>
                <c:pt idx="4">
                  <c:v>岬町</c:v>
                </c:pt>
                <c:pt idx="5">
                  <c:v>東大阪市</c:v>
                </c:pt>
                <c:pt idx="6">
                  <c:v>八尾市</c:v>
                </c:pt>
                <c:pt idx="7">
                  <c:v>泉佐野市</c:v>
                </c:pt>
                <c:pt idx="8">
                  <c:v>貝塚市</c:v>
                </c:pt>
                <c:pt idx="9">
                  <c:v>くすのき広域連合</c:v>
                </c:pt>
                <c:pt idx="10">
                  <c:v>豊中市</c:v>
                </c:pt>
                <c:pt idx="11">
                  <c:v>富田林市</c:v>
                </c:pt>
                <c:pt idx="12">
                  <c:v>高石市</c:v>
                </c:pt>
                <c:pt idx="13">
                  <c:v>松原市</c:v>
                </c:pt>
                <c:pt idx="14">
                  <c:v>岸和田市</c:v>
                </c:pt>
                <c:pt idx="15">
                  <c:v>河内長野市</c:v>
                </c:pt>
                <c:pt idx="16">
                  <c:v>阪南市</c:v>
                </c:pt>
                <c:pt idx="17">
                  <c:v>田尻町</c:v>
                </c:pt>
                <c:pt idx="18">
                  <c:v>摂津市</c:v>
                </c:pt>
                <c:pt idx="19">
                  <c:v>泉南市</c:v>
                </c:pt>
                <c:pt idx="20">
                  <c:v>柏原市</c:v>
                </c:pt>
                <c:pt idx="21">
                  <c:v>忠岡町</c:v>
                </c:pt>
                <c:pt idx="22">
                  <c:v>熊取町</c:v>
                </c:pt>
                <c:pt idx="23">
                  <c:v>枚方市</c:v>
                </c:pt>
                <c:pt idx="24">
                  <c:v>羽曳野市</c:v>
                </c:pt>
                <c:pt idx="25">
                  <c:v>寝屋川市</c:v>
                </c:pt>
                <c:pt idx="26">
                  <c:v>藤井寺市</c:v>
                </c:pt>
                <c:pt idx="27">
                  <c:v>和泉市</c:v>
                </c:pt>
                <c:pt idx="28">
                  <c:v>大阪狭山市</c:v>
                </c:pt>
                <c:pt idx="29">
                  <c:v>大東市</c:v>
                </c:pt>
                <c:pt idx="30">
                  <c:v>吹田市</c:v>
                </c:pt>
                <c:pt idx="31">
                  <c:v>交野市</c:v>
                </c:pt>
                <c:pt idx="32">
                  <c:v>茨木市</c:v>
                </c:pt>
                <c:pt idx="33">
                  <c:v>池田市</c:v>
                </c:pt>
                <c:pt idx="34">
                  <c:v>豊能町</c:v>
                </c:pt>
                <c:pt idx="35">
                  <c:v>島本町</c:v>
                </c:pt>
                <c:pt idx="36">
                  <c:v>河南町</c:v>
                </c:pt>
                <c:pt idx="37">
                  <c:v>能勢町</c:v>
                </c:pt>
                <c:pt idx="38">
                  <c:v>泉大津市</c:v>
                </c:pt>
                <c:pt idx="39">
                  <c:v>高槻市</c:v>
                </c:pt>
                <c:pt idx="40">
                  <c:v>太子町</c:v>
                </c:pt>
                <c:pt idx="41">
                  <c:v>箕面市</c:v>
                </c:pt>
                <c:pt idx="42">
                  <c:v>千早赤阪村</c:v>
                </c:pt>
              </c:strCache>
            </c:strRef>
          </c:cat>
          <c:val>
            <c:numRef>
              <c:f>'[Microsoft PowerPoint 内のグラフ]nin-h'!$J$3:$J$45</c:f>
              <c:numCache>
                <c:formatCode>#,##0.0_ </c:formatCode>
                <c:ptCount val="43"/>
                <c:pt idx="0">
                  <c:v>12</c:v>
                </c:pt>
                <c:pt idx="1">
                  <c:v>15.200000000000001</c:v>
                </c:pt>
                <c:pt idx="2">
                  <c:v>17</c:v>
                </c:pt>
                <c:pt idx="3">
                  <c:v>16.899999999999999</c:v>
                </c:pt>
                <c:pt idx="4">
                  <c:v>18.5</c:v>
                </c:pt>
                <c:pt idx="5">
                  <c:v>16.200000000000003</c:v>
                </c:pt>
                <c:pt idx="6">
                  <c:v>15.2</c:v>
                </c:pt>
                <c:pt idx="7">
                  <c:v>15.700000000000001</c:v>
                </c:pt>
                <c:pt idx="8">
                  <c:v>14.7</c:v>
                </c:pt>
                <c:pt idx="9">
                  <c:v>14.5</c:v>
                </c:pt>
                <c:pt idx="10">
                  <c:v>15.5</c:v>
                </c:pt>
                <c:pt idx="11">
                  <c:v>14.399999999999999</c:v>
                </c:pt>
                <c:pt idx="12">
                  <c:v>15.9</c:v>
                </c:pt>
                <c:pt idx="13">
                  <c:v>14.799999999999999</c:v>
                </c:pt>
                <c:pt idx="14">
                  <c:v>14.4</c:v>
                </c:pt>
                <c:pt idx="15">
                  <c:v>14.7</c:v>
                </c:pt>
                <c:pt idx="16">
                  <c:v>15.5</c:v>
                </c:pt>
                <c:pt idx="17">
                  <c:v>15.4</c:v>
                </c:pt>
                <c:pt idx="18">
                  <c:v>14.2</c:v>
                </c:pt>
                <c:pt idx="19">
                  <c:v>14.8</c:v>
                </c:pt>
                <c:pt idx="20">
                  <c:v>14.2</c:v>
                </c:pt>
                <c:pt idx="21">
                  <c:v>15.2</c:v>
                </c:pt>
                <c:pt idx="22">
                  <c:v>13.7</c:v>
                </c:pt>
                <c:pt idx="23">
                  <c:v>14.200000000000001</c:v>
                </c:pt>
                <c:pt idx="24">
                  <c:v>13.8</c:v>
                </c:pt>
                <c:pt idx="25">
                  <c:v>13</c:v>
                </c:pt>
                <c:pt idx="26">
                  <c:v>13.7</c:v>
                </c:pt>
                <c:pt idx="27">
                  <c:v>12.8</c:v>
                </c:pt>
                <c:pt idx="28">
                  <c:v>13.299999999999999</c:v>
                </c:pt>
                <c:pt idx="29">
                  <c:v>12.2</c:v>
                </c:pt>
                <c:pt idx="30">
                  <c:v>13.5</c:v>
                </c:pt>
                <c:pt idx="31">
                  <c:v>13.700000000000001</c:v>
                </c:pt>
                <c:pt idx="32">
                  <c:v>12.7</c:v>
                </c:pt>
                <c:pt idx="33">
                  <c:v>12.200000000000001</c:v>
                </c:pt>
                <c:pt idx="34">
                  <c:v>12.7</c:v>
                </c:pt>
                <c:pt idx="35">
                  <c:v>11.8</c:v>
                </c:pt>
                <c:pt idx="36">
                  <c:v>11.5</c:v>
                </c:pt>
                <c:pt idx="37">
                  <c:v>11.200000000000001</c:v>
                </c:pt>
                <c:pt idx="38">
                  <c:v>11.700000000000001</c:v>
                </c:pt>
                <c:pt idx="39">
                  <c:v>12.899999999999999</c:v>
                </c:pt>
                <c:pt idx="40">
                  <c:v>9.8000000000000007</c:v>
                </c:pt>
                <c:pt idx="41">
                  <c:v>10.100000000000001</c:v>
                </c:pt>
                <c:pt idx="42">
                  <c:v>8.6999999999999993</c:v>
                </c:pt>
              </c:numCache>
            </c:numRef>
          </c:val>
          <c:extLst>
            <c:ext xmlns:c16="http://schemas.microsoft.com/office/drawing/2014/chart" uri="{C3380CC4-5D6E-409C-BE32-E72D297353CC}">
              <c16:uniqueId val="{00000000-02BB-4972-BC17-D4996658D6D4}"/>
            </c:ext>
          </c:extLst>
        </c:ser>
        <c:ser>
          <c:idx val="2"/>
          <c:order val="1"/>
          <c:tx>
            <c:strRef>
              <c:f>'[Microsoft PowerPoint 内のグラフ]nin-h'!$K$2</c:f>
              <c:strCache>
                <c:ptCount val="1"/>
                <c:pt idx="0">
                  <c:v>中重度</c:v>
                </c:pt>
              </c:strCache>
            </c:strRef>
          </c:tx>
          <c:spPr>
            <a:solidFill>
              <a:schemeClr val="accent2">
                <a:lumMod val="20000"/>
                <a:lumOff val="80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内のグラフ]nin-h'!$A$3:$A$45</c:f>
              <c:strCache>
                <c:ptCount val="43"/>
                <c:pt idx="0">
                  <c:v>全国</c:v>
                </c:pt>
                <c:pt idx="1">
                  <c:v>大阪府</c:v>
                </c:pt>
                <c:pt idx="2">
                  <c:v>大阪市</c:v>
                </c:pt>
                <c:pt idx="3">
                  <c:v>堺市</c:v>
                </c:pt>
                <c:pt idx="4">
                  <c:v>岬町</c:v>
                </c:pt>
                <c:pt idx="5">
                  <c:v>東大阪市</c:v>
                </c:pt>
                <c:pt idx="6">
                  <c:v>八尾市</c:v>
                </c:pt>
                <c:pt idx="7">
                  <c:v>泉佐野市</c:v>
                </c:pt>
                <c:pt idx="8">
                  <c:v>貝塚市</c:v>
                </c:pt>
                <c:pt idx="9">
                  <c:v>くすのき広域連合</c:v>
                </c:pt>
                <c:pt idx="10">
                  <c:v>豊中市</c:v>
                </c:pt>
                <c:pt idx="11">
                  <c:v>富田林市</c:v>
                </c:pt>
                <c:pt idx="12">
                  <c:v>高石市</c:v>
                </c:pt>
                <c:pt idx="13">
                  <c:v>松原市</c:v>
                </c:pt>
                <c:pt idx="14">
                  <c:v>岸和田市</c:v>
                </c:pt>
                <c:pt idx="15">
                  <c:v>河内長野市</c:v>
                </c:pt>
                <c:pt idx="16">
                  <c:v>阪南市</c:v>
                </c:pt>
                <c:pt idx="17">
                  <c:v>田尻町</c:v>
                </c:pt>
                <c:pt idx="18">
                  <c:v>摂津市</c:v>
                </c:pt>
                <c:pt idx="19">
                  <c:v>泉南市</c:v>
                </c:pt>
                <c:pt idx="20">
                  <c:v>柏原市</c:v>
                </c:pt>
                <c:pt idx="21">
                  <c:v>忠岡町</c:v>
                </c:pt>
                <c:pt idx="22">
                  <c:v>熊取町</c:v>
                </c:pt>
                <c:pt idx="23">
                  <c:v>枚方市</c:v>
                </c:pt>
                <c:pt idx="24">
                  <c:v>羽曳野市</c:v>
                </c:pt>
                <c:pt idx="25">
                  <c:v>寝屋川市</c:v>
                </c:pt>
                <c:pt idx="26">
                  <c:v>藤井寺市</c:v>
                </c:pt>
                <c:pt idx="27">
                  <c:v>和泉市</c:v>
                </c:pt>
                <c:pt idx="28">
                  <c:v>大阪狭山市</c:v>
                </c:pt>
                <c:pt idx="29">
                  <c:v>大東市</c:v>
                </c:pt>
                <c:pt idx="30">
                  <c:v>吹田市</c:v>
                </c:pt>
                <c:pt idx="31">
                  <c:v>交野市</c:v>
                </c:pt>
                <c:pt idx="32">
                  <c:v>茨木市</c:v>
                </c:pt>
                <c:pt idx="33">
                  <c:v>池田市</c:v>
                </c:pt>
                <c:pt idx="34">
                  <c:v>豊能町</c:v>
                </c:pt>
                <c:pt idx="35">
                  <c:v>島本町</c:v>
                </c:pt>
                <c:pt idx="36">
                  <c:v>河南町</c:v>
                </c:pt>
                <c:pt idx="37">
                  <c:v>能勢町</c:v>
                </c:pt>
                <c:pt idx="38">
                  <c:v>泉大津市</c:v>
                </c:pt>
                <c:pt idx="39">
                  <c:v>高槻市</c:v>
                </c:pt>
                <c:pt idx="40">
                  <c:v>太子町</c:v>
                </c:pt>
                <c:pt idx="41">
                  <c:v>箕面市</c:v>
                </c:pt>
                <c:pt idx="42">
                  <c:v>千早赤阪村</c:v>
                </c:pt>
              </c:strCache>
            </c:strRef>
          </c:cat>
          <c:val>
            <c:numRef>
              <c:f>'[Microsoft PowerPoint 内のグラフ]nin-h'!$K$3:$K$45</c:f>
              <c:numCache>
                <c:formatCode>#,##0.0_ </c:formatCode>
                <c:ptCount val="43"/>
                <c:pt idx="0">
                  <c:v>6.3</c:v>
                </c:pt>
                <c:pt idx="1">
                  <c:v>7.5</c:v>
                </c:pt>
                <c:pt idx="2">
                  <c:v>8.4</c:v>
                </c:pt>
                <c:pt idx="3">
                  <c:v>7.7999999999999989</c:v>
                </c:pt>
                <c:pt idx="4">
                  <c:v>6</c:v>
                </c:pt>
                <c:pt idx="5">
                  <c:v>7.8999999999999995</c:v>
                </c:pt>
                <c:pt idx="6">
                  <c:v>7.9</c:v>
                </c:pt>
                <c:pt idx="7">
                  <c:v>7.5</c:v>
                </c:pt>
                <c:pt idx="8">
                  <c:v>8.1999999999999993</c:v>
                </c:pt>
                <c:pt idx="9">
                  <c:v>8.2000000000000011</c:v>
                </c:pt>
                <c:pt idx="10">
                  <c:v>7</c:v>
                </c:pt>
                <c:pt idx="11">
                  <c:v>8</c:v>
                </c:pt>
                <c:pt idx="12">
                  <c:v>6.2</c:v>
                </c:pt>
                <c:pt idx="13">
                  <c:v>7</c:v>
                </c:pt>
                <c:pt idx="14">
                  <c:v>7.2</c:v>
                </c:pt>
                <c:pt idx="15">
                  <c:v>6.8</c:v>
                </c:pt>
                <c:pt idx="16">
                  <c:v>5.8</c:v>
                </c:pt>
                <c:pt idx="17">
                  <c:v>6.1000000000000005</c:v>
                </c:pt>
                <c:pt idx="18">
                  <c:v>7.1</c:v>
                </c:pt>
                <c:pt idx="19">
                  <c:v>6.6</c:v>
                </c:pt>
                <c:pt idx="20">
                  <c:v>7</c:v>
                </c:pt>
                <c:pt idx="21">
                  <c:v>6</c:v>
                </c:pt>
                <c:pt idx="22">
                  <c:v>7.5000000000000009</c:v>
                </c:pt>
                <c:pt idx="23">
                  <c:v>6.8999999999999995</c:v>
                </c:pt>
                <c:pt idx="24">
                  <c:v>7.3</c:v>
                </c:pt>
                <c:pt idx="25">
                  <c:v>7.5</c:v>
                </c:pt>
                <c:pt idx="26">
                  <c:v>6.6999999999999993</c:v>
                </c:pt>
                <c:pt idx="27">
                  <c:v>7.2</c:v>
                </c:pt>
                <c:pt idx="28">
                  <c:v>6.6000000000000005</c:v>
                </c:pt>
                <c:pt idx="29">
                  <c:v>7.6000000000000005</c:v>
                </c:pt>
                <c:pt idx="30">
                  <c:v>6.1</c:v>
                </c:pt>
                <c:pt idx="31">
                  <c:v>5.6</c:v>
                </c:pt>
                <c:pt idx="32">
                  <c:v>6.3000000000000007</c:v>
                </c:pt>
                <c:pt idx="33">
                  <c:v>6.3000000000000007</c:v>
                </c:pt>
                <c:pt idx="34">
                  <c:v>5.5</c:v>
                </c:pt>
                <c:pt idx="35">
                  <c:v>6.3000000000000007</c:v>
                </c:pt>
                <c:pt idx="36">
                  <c:v>6.6</c:v>
                </c:pt>
                <c:pt idx="37">
                  <c:v>6.7</c:v>
                </c:pt>
                <c:pt idx="38">
                  <c:v>6.1</c:v>
                </c:pt>
                <c:pt idx="39">
                  <c:v>5</c:v>
                </c:pt>
                <c:pt idx="40">
                  <c:v>7.7</c:v>
                </c:pt>
                <c:pt idx="41">
                  <c:v>5.6000000000000005</c:v>
                </c:pt>
                <c:pt idx="42">
                  <c:v>6.5</c:v>
                </c:pt>
              </c:numCache>
            </c:numRef>
          </c:val>
          <c:extLst>
            <c:ext xmlns:c16="http://schemas.microsoft.com/office/drawing/2014/chart" uri="{C3380CC4-5D6E-409C-BE32-E72D297353CC}">
              <c16:uniqueId val="{00000001-02BB-4972-BC17-D4996658D6D4}"/>
            </c:ext>
          </c:extLst>
        </c:ser>
        <c:ser>
          <c:idx val="0"/>
          <c:order val="2"/>
          <c:tx>
            <c:strRef>
              <c:f>'[Microsoft PowerPoint 内のグラフ]nin-h'!$I$2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'[Microsoft PowerPoint 内のグラフ]nin-h'!$A$3:$A$45</c:f>
              <c:strCache>
                <c:ptCount val="43"/>
                <c:pt idx="0">
                  <c:v>全国</c:v>
                </c:pt>
                <c:pt idx="1">
                  <c:v>大阪府</c:v>
                </c:pt>
                <c:pt idx="2">
                  <c:v>大阪市</c:v>
                </c:pt>
                <c:pt idx="3">
                  <c:v>堺市</c:v>
                </c:pt>
                <c:pt idx="4">
                  <c:v>岬町</c:v>
                </c:pt>
                <c:pt idx="5">
                  <c:v>東大阪市</c:v>
                </c:pt>
                <c:pt idx="6">
                  <c:v>八尾市</c:v>
                </c:pt>
                <c:pt idx="7">
                  <c:v>泉佐野市</c:v>
                </c:pt>
                <c:pt idx="8">
                  <c:v>貝塚市</c:v>
                </c:pt>
                <c:pt idx="9">
                  <c:v>くすのき広域連合</c:v>
                </c:pt>
                <c:pt idx="10">
                  <c:v>豊中市</c:v>
                </c:pt>
                <c:pt idx="11">
                  <c:v>富田林市</c:v>
                </c:pt>
                <c:pt idx="12">
                  <c:v>高石市</c:v>
                </c:pt>
                <c:pt idx="13">
                  <c:v>松原市</c:v>
                </c:pt>
                <c:pt idx="14">
                  <c:v>岸和田市</c:v>
                </c:pt>
                <c:pt idx="15">
                  <c:v>河内長野市</c:v>
                </c:pt>
                <c:pt idx="16">
                  <c:v>阪南市</c:v>
                </c:pt>
                <c:pt idx="17">
                  <c:v>田尻町</c:v>
                </c:pt>
                <c:pt idx="18">
                  <c:v>摂津市</c:v>
                </c:pt>
                <c:pt idx="19">
                  <c:v>泉南市</c:v>
                </c:pt>
                <c:pt idx="20">
                  <c:v>柏原市</c:v>
                </c:pt>
                <c:pt idx="21">
                  <c:v>忠岡町</c:v>
                </c:pt>
                <c:pt idx="22">
                  <c:v>熊取町</c:v>
                </c:pt>
                <c:pt idx="23">
                  <c:v>枚方市</c:v>
                </c:pt>
                <c:pt idx="24">
                  <c:v>羽曳野市</c:v>
                </c:pt>
                <c:pt idx="25">
                  <c:v>寝屋川市</c:v>
                </c:pt>
                <c:pt idx="26">
                  <c:v>藤井寺市</c:v>
                </c:pt>
                <c:pt idx="27">
                  <c:v>和泉市</c:v>
                </c:pt>
                <c:pt idx="28">
                  <c:v>大阪狭山市</c:v>
                </c:pt>
                <c:pt idx="29">
                  <c:v>大東市</c:v>
                </c:pt>
                <c:pt idx="30">
                  <c:v>吹田市</c:v>
                </c:pt>
                <c:pt idx="31">
                  <c:v>交野市</c:v>
                </c:pt>
                <c:pt idx="32">
                  <c:v>茨木市</c:v>
                </c:pt>
                <c:pt idx="33">
                  <c:v>池田市</c:v>
                </c:pt>
                <c:pt idx="34">
                  <c:v>豊能町</c:v>
                </c:pt>
                <c:pt idx="35">
                  <c:v>島本町</c:v>
                </c:pt>
                <c:pt idx="36">
                  <c:v>河南町</c:v>
                </c:pt>
                <c:pt idx="37">
                  <c:v>能勢町</c:v>
                </c:pt>
                <c:pt idx="38">
                  <c:v>泉大津市</c:v>
                </c:pt>
                <c:pt idx="39">
                  <c:v>高槻市</c:v>
                </c:pt>
                <c:pt idx="40">
                  <c:v>太子町</c:v>
                </c:pt>
                <c:pt idx="41">
                  <c:v>箕面市</c:v>
                </c:pt>
                <c:pt idx="42">
                  <c:v>千早赤阪村</c:v>
                </c:pt>
              </c:strCache>
            </c:strRef>
          </c:cat>
          <c:val>
            <c:numRef>
              <c:f>'[Microsoft PowerPoint 内のグラフ]nin-h'!$I$3:$I$45</c:f>
              <c:numCache>
                <c:formatCode>#,##0.0</c:formatCode>
                <c:ptCount val="43"/>
                <c:pt idx="0">
                  <c:v>18.3</c:v>
                </c:pt>
                <c:pt idx="1">
                  <c:v>22.700000000000003</c:v>
                </c:pt>
                <c:pt idx="2">
                  <c:v>25.4</c:v>
                </c:pt>
                <c:pt idx="3">
                  <c:v>24.7</c:v>
                </c:pt>
                <c:pt idx="4">
                  <c:v>24.5</c:v>
                </c:pt>
                <c:pt idx="5">
                  <c:v>24.1</c:v>
                </c:pt>
                <c:pt idx="6">
                  <c:v>23.1</c:v>
                </c:pt>
                <c:pt idx="7">
                  <c:v>23.200000000000003</c:v>
                </c:pt>
                <c:pt idx="8">
                  <c:v>22.9</c:v>
                </c:pt>
                <c:pt idx="9">
                  <c:v>22.7</c:v>
                </c:pt>
                <c:pt idx="10">
                  <c:v>22.5</c:v>
                </c:pt>
                <c:pt idx="11">
                  <c:v>22.4</c:v>
                </c:pt>
                <c:pt idx="12">
                  <c:v>22.099999999999998</c:v>
                </c:pt>
                <c:pt idx="13">
                  <c:v>21.799999999999997</c:v>
                </c:pt>
                <c:pt idx="14">
                  <c:v>21.6</c:v>
                </c:pt>
                <c:pt idx="15">
                  <c:v>21.5</c:v>
                </c:pt>
                <c:pt idx="16">
                  <c:v>21.299999999999997</c:v>
                </c:pt>
                <c:pt idx="17">
                  <c:v>21.5</c:v>
                </c:pt>
                <c:pt idx="18">
                  <c:v>21.3</c:v>
                </c:pt>
                <c:pt idx="19">
                  <c:v>21.4</c:v>
                </c:pt>
                <c:pt idx="20">
                  <c:v>21.200000000000003</c:v>
                </c:pt>
                <c:pt idx="21">
                  <c:v>21.2</c:v>
                </c:pt>
                <c:pt idx="22">
                  <c:v>21.2</c:v>
                </c:pt>
                <c:pt idx="23">
                  <c:v>21.1</c:v>
                </c:pt>
                <c:pt idx="24">
                  <c:v>21.1</c:v>
                </c:pt>
                <c:pt idx="25">
                  <c:v>20.5</c:v>
                </c:pt>
                <c:pt idx="26">
                  <c:v>20.399999999999999</c:v>
                </c:pt>
                <c:pt idx="27">
                  <c:v>20</c:v>
                </c:pt>
                <c:pt idx="28">
                  <c:v>19.899999999999999</c:v>
                </c:pt>
                <c:pt idx="29">
                  <c:v>19.799999999999997</c:v>
                </c:pt>
                <c:pt idx="30">
                  <c:v>19.600000000000001</c:v>
                </c:pt>
                <c:pt idx="31">
                  <c:v>19.300000000000004</c:v>
                </c:pt>
                <c:pt idx="32">
                  <c:v>19</c:v>
                </c:pt>
                <c:pt idx="33">
                  <c:v>18.5</c:v>
                </c:pt>
                <c:pt idx="34">
                  <c:v>18.2</c:v>
                </c:pt>
                <c:pt idx="35">
                  <c:v>18.100000000000001</c:v>
                </c:pt>
                <c:pt idx="36">
                  <c:v>18.100000000000001</c:v>
                </c:pt>
                <c:pt idx="37">
                  <c:v>17.899999999999999</c:v>
                </c:pt>
                <c:pt idx="38">
                  <c:v>17.800000000000004</c:v>
                </c:pt>
                <c:pt idx="39">
                  <c:v>17.899999999999999</c:v>
                </c:pt>
                <c:pt idx="40">
                  <c:v>17.5</c:v>
                </c:pt>
                <c:pt idx="41">
                  <c:v>15.700000000000001</c:v>
                </c:pt>
                <c:pt idx="42">
                  <c:v>15.2</c:v>
                </c:pt>
              </c:numCache>
            </c:numRef>
          </c:val>
          <c:extLst>
            <c:ext xmlns:c16="http://schemas.microsoft.com/office/drawing/2014/chart" uri="{C3380CC4-5D6E-409C-BE32-E72D297353CC}">
              <c16:uniqueId val="{00000002-02BB-4972-BC17-D4996658D6D4}"/>
            </c:ext>
          </c:extLst>
        </c:ser>
        <c:dLbls>
          <c:showLegendKey val="0"/>
          <c:showVal val="0"/>
          <c:showCatName val="0"/>
          <c:showSerName val="0"/>
          <c:showPercent val="0"/>
          <c:showBubbleSize val="0"/>
        </c:dLbls>
        <c:gapWidth val="30"/>
        <c:overlap val="100"/>
        <c:axId val="1368471343"/>
        <c:axId val="1368474671"/>
      </c:barChart>
      <c:catAx>
        <c:axId val="1368471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1368474671"/>
        <c:crosses val="autoZero"/>
        <c:auto val="1"/>
        <c:lblAlgn val="ctr"/>
        <c:lblOffset val="100"/>
        <c:tickLblSkip val="1"/>
        <c:noMultiLvlLbl val="0"/>
      </c:catAx>
      <c:valAx>
        <c:axId val="1368474671"/>
        <c:scaling>
          <c:orientation val="minMax"/>
          <c:max val="30"/>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368471343"/>
        <c:crosses val="autoZero"/>
        <c:crossBetween val="between"/>
      </c:valAx>
      <c:spPr>
        <a:noFill/>
        <a:ln>
          <a:noFill/>
        </a:ln>
        <a:effectLst/>
      </c:spPr>
    </c:plotArea>
    <c:legend>
      <c:legendPos val="b"/>
      <c:layout>
        <c:manualLayout>
          <c:xMode val="edge"/>
          <c:yMode val="edge"/>
          <c:x val="0.6964894749602083"/>
          <c:y val="0.97103952105836056"/>
          <c:w val="0.29770146201604319"/>
          <c:h val="2.76924961468208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3653859091349"/>
          <c:y val="3.8597865943067321E-2"/>
          <c:w val="0.83024961927518104"/>
          <c:h val="0.91538156304673268"/>
        </c:manualLayout>
      </c:layout>
      <c:barChart>
        <c:barDir val="bar"/>
        <c:grouping val="stacked"/>
        <c:varyColors val="0"/>
        <c:ser>
          <c:idx val="0"/>
          <c:order val="0"/>
          <c:tx>
            <c:strRef>
              <c:f>'[Microsoft PowerPoint 内のグラフ]nin-t'!$J$1</c:f>
              <c:strCache>
                <c:ptCount val="1"/>
                <c:pt idx="0">
                  <c:v>軽度</c:v>
                </c:pt>
              </c:strCache>
            </c:strRef>
          </c:tx>
          <c:spPr>
            <a:solidFill>
              <a:schemeClr val="bg1"/>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'[Microsoft PowerPoint 内のグラフ]nin-t'!$A$2:$A$49</c:f>
              <c:strCache>
                <c:ptCount val="48"/>
                <c:pt idx="0">
                  <c:v>全国</c:v>
                </c:pt>
                <c:pt idx="1">
                  <c:v>大阪府</c:v>
                </c:pt>
                <c:pt idx="2">
                  <c:v>和歌山県</c:v>
                </c:pt>
                <c:pt idx="3">
                  <c:v>京都府</c:v>
                </c:pt>
                <c:pt idx="4">
                  <c:v>兵庫県</c:v>
                </c:pt>
                <c:pt idx="5">
                  <c:v>北海道</c:v>
                </c:pt>
                <c:pt idx="6">
                  <c:v>岡山県</c:v>
                </c:pt>
                <c:pt idx="7">
                  <c:v>愛媛県</c:v>
                </c:pt>
                <c:pt idx="8">
                  <c:v>東京都</c:v>
                </c:pt>
                <c:pt idx="9">
                  <c:v>福岡県</c:v>
                </c:pt>
                <c:pt idx="10">
                  <c:v>長崎県</c:v>
                </c:pt>
                <c:pt idx="11">
                  <c:v>奈良県</c:v>
                </c:pt>
                <c:pt idx="12">
                  <c:v>広島県</c:v>
                </c:pt>
                <c:pt idx="13">
                  <c:v>徳島県</c:v>
                </c:pt>
                <c:pt idx="14">
                  <c:v>神奈川県</c:v>
                </c:pt>
                <c:pt idx="15">
                  <c:v>香川県</c:v>
                </c:pt>
                <c:pt idx="16">
                  <c:v>三重県</c:v>
                </c:pt>
                <c:pt idx="17">
                  <c:v>熊本県</c:v>
                </c:pt>
                <c:pt idx="18">
                  <c:v>宮城県</c:v>
                </c:pt>
                <c:pt idx="19">
                  <c:v>秋田県</c:v>
                </c:pt>
                <c:pt idx="20">
                  <c:v>福島県</c:v>
                </c:pt>
                <c:pt idx="21">
                  <c:v>山口県</c:v>
                </c:pt>
                <c:pt idx="22">
                  <c:v>沖縄県</c:v>
                </c:pt>
                <c:pt idx="23">
                  <c:v>千葉県</c:v>
                </c:pt>
                <c:pt idx="24">
                  <c:v>愛知県</c:v>
                </c:pt>
                <c:pt idx="25">
                  <c:v>島根県</c:v>
                </c:pt>
                <c:pt idx="26">
                  <c:v>岩手県</c:v>
                </c:pt>
                <c:pt idx="27">
                  <c:v>富山県</c:v>
                </c:pt>
                <c:pt idx="28">
                  <c:v>滋賀県</c:v>
                </c:pt>
                <c:pt idx="29">
                  <c:v>青森県</c:v>
                </c:pt>
                <c:pt idx="30">
                  <c:v>埼玉県</c:v>
                </c:pt>
                <c:pt idx="31">
                  <c:v>鹿児島県</c:v>
                </c:pt>
                <c:pt idx="32">
                  <c:v>群馬県</c:v>
                </c:pt>
                <c:pt idx="33">
                  <c:v>鳥取県</c:v>
                </c:pt>
                <c:pt idx="34">
                  <c:v>新潟県</c:v>
                </c:pt>
                <c:pt idx="35">
                  <c:v>佐賀県</c:v>
                </c:pt>
                <c:pt idx="36">
                  <c:v>石川県</c:v>
                </c:pt>
                <c:pt idx="37">
                  <c:v>高知県</c:v>
                </c:pt>
                <c:pt idx="38">
                  <c:v>岐阜県</c:v>
                </c:pt>
                <c:pt idx="39">
                  <c:v>大分県</c:v>
                </c:pt>
                <c:pt idx="40">
                  <c:v>栃木県</c:v>
                </c:pt>
                <c:pt idx="41">
                  <c:v>福井県</c:v>
                </c:pt>
                <c:pt idx="42">
                  <c:v>茨城県</c:v>
                </c:pt>
                <c:pt idx="43">
                  <c:v>静岡県</c:v>
                </c:pt>
                <c:pt idx="44">
                  <c:v>山形県</c:v>
                </c:pt>
                <c:pt idx="45">
                  <c:v>宮崎県</c:v>
                </c:pt>
                <c:pt idx="46">
                  <c:v>長野県</c:v>
                </c:pt>
                <c:pt idx="47">
                  <c:v>山梨県</c:v>
                </c:pt>
              </c:strCache>
            </c:strRef>
          </c:cat>
          <c:val>
            <c:numRef>
              <c:f>'[Microsoft PowerPoint 内のグラフ]nin-t'!$J$2:$J$49</c:f>
              <c:numCache>
                <c:formatCode>#,##0.0_ </c:formatCode>
                <c:ptCount val="48"/>
                <c:pt idx="0">
                  <c:v>12</c:v>
                </c:pt>
                <c:pt idx="1">
                  <c:v>15.200000000000001</c:v>
                </c:pt>
                <c:pt idx="2">
                  <c:v>13.799999999999999</c:v>
                </c:pt>
                <c:pt idx="3">
                  <c:v>13.6</c:v>
                </c:pt>
                <c:pt idx="4">
                  <c:v>13.7</c:v>
                </c:pt>
                <c:pt idx="5">
                  <c:v>14.100000000000001</c:v>
                </c:pt>
                <c:pt idx="6">
                  <c:v>13</c:v>
                </c:pt>
                <c:pt idx="7">
                  <c:v>12.8</c:v>
                </c:pt>
                <c:pt idx="8">
                  <c:v>12.399999999999999</c:v>
                </c:pt>
                <c:pt idx="9">
                  <c:v>13.1</c:v>
                </c:pt>
                <c:pt idx="10">
                  <c:v>12.9</c:v>
                </c:pt>
                <c:pt idx="11">
                  <c:v>12.4</c:v>
                </c:pt>
                <c:pt idx="12">
                  <c:v>12.6</c:v>
                </c:pt>
                <c:pt idx="13">
                  <c:v>12</c:v>
                </c:pt>
                <c:pt idx="14">
                  <c:v>11.9</c:v>
                </c:pt>
                <c:pt idx="15">
                  <c:v>12.399999999999999</c:v>
                </c:pt>
                <c:pt idx="16">
                  <c:v>11.7</c:v>
                </c:pt>
                <c:pt idx="17">
                  <c:v>12</c:v>
                </c:pt>
                <c:pt idx="18">
                  <c:v>11.9</c:v>
                </c:pt>
                <c:pt idx="19">
                  <c:v>10.899999999999999</c:v>
                </c:pt>
                <c:pt idx="20">
                  <c:v>11.2</c:v>
                </c:pt>
                <c:pt idx="21">
                  <c:v>12.100000000000001</c:v>
                </c:pt>
                <c:pt idx="22">
                  <c:v>10.1</c:v>
                </c:pt>
                <c:pt idx="23">
                  <c:v>11.399999999999999</c:v>
                </c:pt>
                <c:pt idx="24">
                  <c:v>11.799999999999999</c:v>
                </c:pt>
                <c:pt idx="25">
                  <c:v>11.7</c:v>
                </c:pt>
                <c:pt idx="26">
                  <c:v>10.900000000000002</c:v>
                </c:pt>
                <c:pt idx="27">
                  <c:v>10.899999999999999</c:v>
                </c:pt>
                <c:pt idx="28">
                  <c:v>11.5</c:v>
                </c:pt>
                <c:pt idx="29">
                  <c:v>10.3</c:v>
                </c:pt>
                <c:pt idx="30">
                  <c:v>11.2</c:v>
                </c:pt>
                <c:pt idx="31">
                  <c:v>10.999999999999998</c:v>
                </c:pt>
                <c:pt idx="32">
                  <c:v>10.8</c:v>
                </c:pt>
                <c:pt idx="33">
                  <c:v>11</c:v>
                </c:pt>
                <c:pt idx="34">
                  <c:v>10.4</c:v>
                </c:pt>
                <c:pt idx="35">
                  <c:v>12</c:v>
                </c:pt>
                <c:pt idx="36">
                  <c:v>10.899999999999999</c:v>
                </c:pt>
                <c:pt idx="37">
                  <c:v>10.6</c:v>
                </c:pt>
                <c:pt idx="38">
                  <c:v>10.4</c:v>
                </c:pt>
                <c:pt idx="39">
                  <c:v>10.9</c:v>
                </c:pt>
                <c:pt idx="40">
                  <c:v>10.4</c:v>
                </c:pt>
                <c:pt idx="41">
                  <c:v>10</c:v>
                </c:pt>
                <c:pt idx="42">
                  <c:v>10.1</c:v>
                </c:pt>
                <c:pt idx="43">
                  <c:v>10.399999999999999</c:v>
                </c:pt>
                <c:pt idx="44">
                  <c:v>9.5</c:v>
                </c:pt>
                <c:pt idx="45">
                  <c:v>9.4</c:v>
                </c:pt>
                <c:pt idx="46">
                  <c:v>9.6</c:v>
                </c:pt>
                <c:pt idx="47">
                  <c:v>7.9999999999999991</c:v>
                </c:pt>
              </c:numCache>
            </c:numRef>
          </c:val>
          <c:extLst>
            <c:ext xmlns:c16="http://schemas.microsoft.com/office/drawing/2014/chart" uri="{C3380CC4-5D6E-409C-BE32-E72D297353CC}">
              <c16:uniqueId val="{00000000-83D6-468B-9D34-F01A0A5C24AD}"/>
            </c:ext>
          </c:extLst>
        </c:ser>
        <c:ser>
          <c:idx val="1"/>
          <c:order val="1"/>
          <c:tx>
            <c:strRef>
              <c:f>'[Microsoft PowerPoint 内のグラフ]nin-t'!$K$1</c:f>
              <c:strCache>
                <c:ptCount val="1"/>
                <c:pt idx="0">
                  <c:v>中重度</c:v>
                </c:pt>
              </c:strCache>
            </c:strRef>
          </c:tx>
          <c:spPr>
            <a:solidFill>
              <a:schemeClr val="accent2">
                <a:lumMod val="20000"/>
                <a:lumOff val="80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'[Microsoft PowerPoint 内のグラフ]nin-t'!$A$2:$A$49</c:f>
              <c:strCache>
                <c:ptCount val="48"/>
                <c:pt idx="0">
                  <c:v>全国</c:v>
                </c:pt>
                <c:pt idx="1">
                  <c:v>大阪府</c:v>
                </c:pt>
                <c:pt idx="2">
                  <c:v>和歌山県</c:v>
                </c:pt>
                <c:pt idx="3">
                  <c:v>京都府</c:v>
                </c:pt>
                <c:pt idx="4">
                  <c:v>兵庫県</c:v>
                </c:pt>
                <c:pt idx="5">
                  <c:v>北海道</c:v>
                </c:pt>
                <c:pt idx="6">
                  <c:v>岡山県</c:v>
                </c:pt>
                <c:pt idx="7">
                  <c:v>愛媛県</c:v>
                </c:pt>
                <c:pt idx="8">
                  <c:v>東京都</c:v>
                </c:pt>
                <c:pt idx="9">
                  <c:v>福岡県</c:v>
                </c:pt>
                <c:pt idx="10">
                  <c:v>長崎県</c:v>
                </c:pt>
                <c:pt idx="11">
                  <c:v>奈良県</c:v>
                </c:pt>
                <c:pt idx="12">
                  <c:v>広島県</c:v>
                </c:pt>
                <c:pt idx="13">
                  <c:v>徳島県</c:v>
                </c:pt>
                <c:pt idx="14">
                  <c:v>神奈川県</c:v>
                </c:pt>
                <c:pt idx="15">
                  <c:v>香川県</c:v>
                </c:pt>
                <c:pt idx="16">
                  <c:v>三重県</c:v>
                </c:pt>
                <c:pt idx="17">
                  <c:v>熊本県</c:v>
                </c:pt>
                <c:pt idx="18">
                  <c:v>宮城県</c:v>
                </c:pt>
                <c:pt idx="19">
                  <c:v>秋田県</c:v>
                </c:pt>
                <c:pt idx="20">
                  <c:v>福島県</c:v>
                </c:pt>
                <c:pt idx="21">
                  <c:v>山口県</c:v>
                </c:pt>
                <c:pt idx="22">
                  <c:v>沖縄県</c:v>
                </c:pt>
                <c:pt idx="23">
                  <c:v>千葉県</c:v>
                </c:pt>
                <c:pt idx="24">
                  <c:v>愛知県</c:v>
                </c:pt>
                <c:pt idx="25">
                  <c:v>島根県</c:v>
                </c:pt>
                <c:pt idx="26">
                  <c:v>岩手県</c:v>
                </c:pt>
                <c:pt idx="27">
                  <c:v>富山県</c:v>
                </c:pt>
                <c:pt idx="28">
                  <c:v>滋賀県</c:v>
                </c:pt>
                <c:pt idx="29">
                  <c:v>青森県</c:v>
                </c:pt>
                <c:pt idx="30">
                  <c:v>埼玉県</c:v>
                </c:pt>
                <c:pt idx="31">
                  <c:v>鹿児島県</c:v>
                </c:pt>
                <c:pt idx="32">
                  <c:v>群馬県</c:v>
                </c:pt>
                <c:pt idx="33">
                  <c:v>鳥取県</c:v>
                </c:pt>
                <c:pt idx="34">
                  <c:v>新潟県</c:v>
                </c:pt>
                <c:pt idx="35">
                  <c:v>佐賀県</c:v>
                </c:pt>
                <c:pt idx="36">
                  <c:v>石川県</c:v>
                </c:pt>
                <c:pt idx="37">
                  <c:v>高知県</c:v>
                </c:pt>
                <c:pt idx="38">
                  <c:v>岐阜県</c:v>
                </c:pt>
                <c:pt idx="39">
                  <c:v>大分県</c:v>
                </c:pt>
                <c:pt idx="40">
                  <c:v>栃木県</c:v>
                </c:pt>
                <c:pt idx="41">
                  <c:v>福井県</c:v>
                </c:pt>
                <c:pt idx="42">
                  <c:v>茨城県</c:v>
                </c:pt>
                <c:pt idx="43">
                  <c:v>静岡県</c:v>
                </c:pt>
                <c:pt idx="44">
                  <c:v>山形県</c:v>
                </c:pt>
                <c:pt idx="45">
                  <c:v>宮崎県</c:v>
                </c:pt>
                <c:pt idx="46">
                  <c:v>長野県</c:v>
                </c:pt>
                <c:pt idx="47">
                  <c:v>山梨県</c:v>
                </c:pt>
              </c:strCache>
            </c:strRef>
          </c:cat>
          <c:val>
            <c:numRef>
              <c:f>'[Microsoft PowerPoint 内のグラフ]nin-t'!$K$2:$K$49</c:f>
              <c:numCache>
                <c:formatCode>#,##0.0_ </c:formatCode>
                <c:ptCount val="48"/>
                <c:pt idx="0">
                  <c:v>6.3</c:v>
                </c:pt>
                <c:pt idx="1">
                  <c:v>7.5</c:v>
                </c:pt>
                <c:pt idx="2">
                  <c:v>6.8000000000000007</c:v>
                </c:pt>
                <c:pt idx="3">
                  <c:v>6.8999999999999995</c:v>
                </c:pt>
                <c:pt idx="4">
                  <c:v>6.1999999999999993</c:v>
                </c:pt>
                <c:pt idx="5">
                  <c:v>5.6999999999999993</c:v>
                </c:pt>
                <c:pt idx="6">
                  <c:v>6.3</c:v>
                </c:pt>
                <c:pt idx="7">
                  <c:v>6.4</c:v>
                </c:pt>
                <c:pt idx="8">
                  <c:v>6.6</c:v>
                </c:pt>
                <c:pt idx="9">
                  <c:v>6</c:v>
                </c:pt>
                <c:pt idx="10">
                  <c:v>6</c:v>
                </c:pt>
                <c:pt idx="11">
                  <c:v>6.3000000000000007</c:v>
                </c:pt>
                <c:pt idx="12">
                  <c:v>5.9</c:v>
                </c:pt>
                <c:pt idx="13">
                  <c:v>6.5</c:v>
                </c:pt>
                <c:pt idx="14">
                  <c:v>6.5</c:v>
                </c:pt>
                <c:pt idx="15">
                  <c:v>6.1</c:v>
                </c:pt>
                <c:pt idx="16">
                  <c:v>6.5</c:v>
                </c:pt>
                <c:pt idx="17">
                  <c:v>6</c:v>
                </c:pt>
                <c:pt idx="18">
                  <c:v>6.1</c:v>
                </c:pt>
                <c:pt idx="19">
                  <c:v>7</c:v>
                </c:pt>
                <c:pt idx="20">
                  <c:v>6.6</c:v>
                </c:pt>
                <c:pt idx="21">
                  <c:v>5.7</c:v>
                </c:pt>
                <c:pt idx="22">
                  <c:v>7.8</c:v>
                </c:pt>
                <c:pt idx="23">
                  <c:v>6.3000000000000007</c:v>
                </c:pt>
                <c:pt idx="24">
                  <c:v>5.9</c:v>
                </c:pt>
                <c:pt idx="25">
                  <c:v>5.9</c:v>
                </c:pt>
                <c:pt idx="26">
                  <c:v>6.6999999999999993</c:v>
                </c:pt>
                <c:pt idx="27">
                  <c:v>6.6000000000000005</c:v>
                </c:pt>
                <c:pt idx="28">
                  <c:v>6</c:v>
                </c:pt>
                <c:pt idx="29">
                  <c:v>7</c:v>
                </c:pt>
                <c:pt idx="30">
                  <c:v>6.3000000000000007</c:v>
                </c:pt>
                <c:pt idx="31">
                  <c:v>6.3999999999999995</c:v>
                </c:pt>
                <c:pt idx="32">
                  <c:v>6.6</c:v>
                </c:pt>
                <c:pt idx="33">
                  <c:v>6.2</c:v>
                </c:pt>
                <c:pt idx="34">
                  <c:v>6.6</c:v>
                </c:pt>
                <c:pt idx="35">
                  <c:v>5.1000000000000005</c:v>
                </c:pt>
                <c:pt idx="36">
                  <c:v>6.1</c:v>
                </c:pt>
                <c:pt idx="37">
                  <c:v>6.3000000000000007</c:v>
                </c:pt>
                <c:pt idx="38">
                  <c:v>6.1999999999999993</c:v>
                </c:pt>
                <c:pt idx="39">
                  <c:v>5.6999999999999993</c:v>
                </c:pt>
                <c:pt idx="40">
                  <c:v>6</c:v>
                </c:pt>
                <c:pt idx="41">
                  <c:v>6.5</c:v>
                </c:pt>
                <c:pt idx="42">
                  <c:v>6</c:v>
                </c:pt>
                <c:pt idx="43">
                  <c:v>5.5</c:v>
                </c:pt>
                <c:pt idx="44">
                  <c:v>6.2</c:v>
                </c:pt>
                <c:pt idx="45">
                  <c:v>5.6999999999999993</c:v>
                </c:pt>
                <c:pt idx="46">
                  <c:v>5.5</c:v>
                </c:pt>
                <c:pt idx="47">
                  <c:v>6.5</c:v>
                </c:pt>
              </c:numCache>
            </c:numRef>
          </c:val>
          <c:extLst>
            <c:ext xmlns:c16="http://schemas.microsoft.com/office/drawing/2014/chart" uri="{C3380CC4-5D6E-409C-BE32-E72D297353CC}">
              <c16:uniqueId val="{00000001-83D6-468B-9D34-F01A0A5C24AD}"/>
            </c:ext>
          </c:extLst>
        </c:ser>
        <c:ser>
          <c:idx val="2"/>
          <c:order val="2"/>
          <c:tx>
            <c:strRef>
              <c:f>'[Microsoft PowerPoint 内のグラフ]nin-t'!$I$1</c:f>
              <c:strCache>
                <c:ptCount val="1"/>
                <c:pt idx="0">
                  <c:v>合計</c:v>
                </c:pt>
              </c:strCache>
            </c:strRef>
          </c:tx>
          <c:spPr>
            <a:noFill/>
            <a:ln>
              <a:noFill/>
            </a:ln>
            <a:effectLst/>
          </c:spPr>
          <c:invertIfNegative val="0"/>
          <c:dLbls>
            <c:dLbl>
              <c:idx val="7"/>
              <c:layout>
                <c:manualLayout>
                  <c:x val="-0.14338247028213044"/>
                  <c:y val="-1.095896084889663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6D7-4E62-9389-69CE5C583C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'[Microsoft PowerPoint 内のグラフ]nin-t'!$A$2:$A$49</c:f>
              <c:strCache>
                <c:ptCount val="48"/>
                <c:pt idx="0">
                  <c:v>全国</c:v>
                </c:pt>
                <c:pt idx="1">
                  <c:v>大阪府</c:v>
                </c:pt>
                <c:pt idx="2">
                  <c:v>和歌山県</c:v>
                </c:pt>
                <c:pt idx="3">
                  <c:v>京都府</c:v>
                </c:pt>
                <c:pt idx="4">
                  <c:v>兵庫県</c:v>
                </c:pt>
                <c:pt idx="5">
                  <c:v>北海道</c:v>
                </c:pt>
                <c:pt idx="6">
                  <c:v>岡山県</c:v>
                </c:pt>
                <c:pt idx="7">
                  <c:v>愛媛県</c:v>
                </c:pt>
                <c:pt idx="8">
                  <c:v>東京都</c:v>
                </c:pt>
                <c:pt idx="9">
                  <c:v>福岡県</c:v>
                </c:pt>
                <c:pt idx="10">
                  <c:v>長崎県</c:v>
                </c:pt>
                <c:pt idx="11">
                  <c:v>奈良県</c:v>
                </c:pt>
                <c:pt idx="12">
                  <c:v>広島県</c:v>
                </c:pt>
                <c:pt idx="13">
                  <c:v>徳島県</c:v>
                </c:pt>
                <c:pt idx="14">
                  <c:v>神奈川県</c:v>
                </c:pt>
                <c:pt idx="15">
                  <c:v>香川県</c:v>
                </c:pt>
                <c:pt idx="16">
                  <c:v>三重県</c:v>
                </c:pt>
                <c:pt idx="17">
                  <c:v>熊本県</c:v>
                </c:pt>
                <c:pt idx="18">
                  <c:v>宮城県</c:v>
                </c:pt>
                <c:pt idx="19">
                  <c:v>秋田県</c:v>
                </c:pt>
                <c:pt idx="20">
                  <c:v>福島県</c:v>
                </c:pt>
                <c:pt idx="21">
                  <c:v>山口県</c:v>
                </c:pt>
                <c:pt idx="22">
                  <c:v>沖縄県</c:v>
                </c:pt>
                <c:pt idx="23">
                  <c:v>千葉県</c:v>
                </c:pt>
                <c:pt idx="24">
                  <c:v>愛知県</c:v>
                </c:pt>
                <c:pt idx="25">
                  <c:v>島根県</c:v>
                </c:pt>
                <c:pt idx="26">
                  <c:v>岩手県</c:v>
                </c:pt>
                <c:pt idx="27">
                  <c:v>富山県</c:v>
                </c:pt>
                <c:pt idx="28">
                  <c:v>滋賀県</c:v>
                </c:pt>
                <c:pt idx="29">
                  <c:v>青森県</c:v>
                </c:pt>
                <c:pt idx="30">
                  <c:v>埼玉県</c:v>
                </c:pt>
                <c:pt idx="31">
                  <c:v>鹿児島県</c:v>
                </c:pt>
                <c:pt idx="32">
                  <c:v>群馬県</c:v>
                </c:pt>
                <c:pt idx="33">
                  <c:v>鳥取県</c:v>
                </c:pt>
                <c:pt idx="34">
                  <c:v>新潟県</c:v>
                </c:pt>
                <c:pt idx="35">
                  <c:v>佐賀県</c:v>
                </c:pt>
                <c:pt idx="36">
                  <c:v>石川県</c:v>
                </c:pt>
                <c:pt idx="37">
                  <c:v>高知県</c:v>
                </c:pt>
                <c:pt idx="38">
                  <c:v>岐阜県</c:v>
                </c:pt>
                <c:pt idx="39">
                  <c:v>大分県</c:v>
                </c:pt>
                <c:pt idx="40">
                  <c:v>栃木県</c:v>
                </c:pt>
                <c:pt idx="41">
                  <c:v>福井県</c:v>
                </c:pt>
                <c:pt idx="42">
                  <c:v>茨城県</c:v>
                </c:pt>
                <c:pt idx="43">
                  <c:v>静岡県</c:v>
                </c:pt>
                <c:pt idx="44">
                  <c:v>山形県</c:v>
                </c:pt>
                <c:pt idx="45">
                  <c:v>宮崎県</c:v>
                </c:pt>
                <c:pt idx="46">
                  <c:v>長野県</c:v>
                </c:pt>
                <c:pt idx="47">
                  <c:v>山梨県</c:v>
                </c:pt>
              </c:strCache>
            </c:strRef>
          </c:cat>
          <c:val>
            <c:numRef>
              <c:f>'[Microsoft PowerPoint 内のグラフ]nin-t'!$I$2:$I$49</c:f>
              <c:numCache>
                <c:formatCode>#,##0.0</c:formatCode>
                <c:ptCount val="48"/>
                <c:pt idx="0">
                  <c:v>18.3</c:v>
                </c:pt>
                <c:pt idx="1">
                  <c:v>22.700000000000003</c:v>
                </c:pt>
                <c:pt idx="2">
                  <c:v>20.599999999999994</c:v>
                </c:pt>
                <c:pt idx="3">
                  <c:v>20.5</c:v>
                </c:pt>
                <c:pt idx="4">
                  <c:v>19.899999999999999</c:v>
                </c:pt>
                <c:pt idx="5">
                  <c:v>19.800000000000004</c:v>
                </c:pt>
                <c:pt idx="6">
                  <c:v>19.3</c:v>
                </c:pt>
                <c:pt idx="7">
                  <c:v>19.2</c:v>
                </c:pt>
                <c:pt idx="8">
                  <c:v>18.999999999999996</c:v>
                </c:pt>
                <c:pt idx="9">
                  <c:v>19.099999999999998</c:v>
                </c:pt>
                <c:pt idx="10">
                  <c:v>18.899999999999999</c:v>
                </c:pt>
                <c:pt idx="11">
                  <c:v>18.7</c:v>
                </c:pt>
                <c:pt idx="12">
                  <c:v>18.5</c:v>
                </c:pt>
                <c:pt idx="13">
                  <c:v>18.5</c:v>
                </c:pt>
                <c:pt idx="14">
                  <c:v>18.399999999999999</c:v>
                </c:pt>
                <c:pt idx="15">
                  <c:v>18.5</c:v>
                </c:pt>
                <c:pt idx="16">
                  <c:v>18.2</c:v>
                </c:pt>
                <c:pt idx="17">
                  <c:v>18</c:v>
                </c:pt>
                <c:pt idx="18">
                  <c:v>18.000000000000004</c:v>
                </c:pt>
                <c:pt idx="19">
                  <c:v>17.899999999999999</c:v>
                </c:pt>
                <c:pt idx="20">
                  <c:v>17.8</c:v>
                </c:pt>
                <c:pt idx="21">
                  <c:v>17.8</c:v>
                </c:pt>
                <c:pt idx="22">
                  <c:v>17.899999999999999</c:v>
                </c:pt>
                <c:pt idx="23">
                  <c:v>17.7</c:v>
                </c:pt>
                <c:pt idx="24">
                  <c:v>17.7</c:v>
                </c:pt>
                <c:pt idx="25">
                  <c:v>17.600000000000001</c:v>
                </c:pt>
                <c:pt idx="26">
                  <c:v>17.600000000000001</c:v>
                </c:pt>
                <c:pt idx="27">
                  <c:v>17.499999999999996</c:v>
                </c:pt>
                <c:pt idx="28">
                  <c:v>17.5</c:v>
                </c:pt>
                <c:pt idx="29">
                  <c:v>17.3</c:v>
                </c:pt>
                <c:pt idx="30">
                  <c:v>17.5</c:v>
                </c:pt>
                <c:pt idx="31">
                  <c:v>17.399999999999999</c:v>
                </c:pt>
                <c:pt idx="32">
                  <c:v>17.400000000000002</c:v>
                </c:pt>
                <c:pt idx="33">
                  <c:v>17.2</c:v>
                </c:pt>
                <c:pt idx="34">
                  <c:v>17</c:v>
                </c:pt>
                <c:pt idx="35">
                  <c:v>17.099999999999998</c:v>
                </c:pt>
                <c:pt idx="36">
                  <c:v>17</c:v>
                </c:pt>
                <c:pt idx="37">
                  <c:v>16.899999999999999</c:v>
                </c:pt>
                <c:pt idx="38">
                  <c:v>16.600000000000001</c:v>
                </c:pt>
                <c:pt idx="39">
                  <c:v>16.600000000000001</c:v>
                </c:pt>
                <c:pt idx="40">
                  <c:v>16.399999999999999</c:v>
                </c:pt>
                <c:pt idx="41">
                  <c:v>16.5</c:v>
                </c:pt>
                <c:pt idx="42">
                  <c:v>16.100000000000001</c:v>
                </c:pt>
                <c:pt idx="43">
                  <c:v>15.899999999999999</c:v>
                </c:pt>
                <c:pt idx="44">
                  <c:v>15.7</c:v>
                </c:pt>
                <c:pt idx="45">
                  <c:v>15.100000000000001</c:v>
                </c:pt>
                <c:pt idx="46">
                  <c:v>15.1</c:v>
                </c:pt>
                <c:pt idx="47">
                  <c:v>14.5</c:v>
                </c:pt>
              </c:numCache>
            </c:numRef>
          </c:val>
          <c:extLst>
            <c:ext xmlns:c16="http://schemas.microsoft.com/office/drawing/2014/chart" uri="{C3380CC4-5D6E-409C-BE32-E72D297353CC}">
              <c16:uniqueId val="{00000002-83D6-468B-9D34-F01A0A5C24AD}"/>
            </c:ext>
          </c:extLst>
        </c:ser>
        <c:dLbls>
          <c:showLegendKey val="0"/>
          <c:showVal val="0"/>
          <c:showCatName val="0"/>
          <c:showSerName val="0"/>
          <c:showPercent val="0"/>
          <c:showBubbleSize val="0"/>
        </c:dLbls>
        <c:gapWidth val="30"/>
        <c:overlap val="100"/>
        <c:axId val="1368471343"/>
        <c:axId val="1368474671"/>
      </c:barChart>
      <c:catAx>
        <c:axId val="136847134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1368474671"/>
        <c:crosses val="autoZero"/>
        <c:auto val="1"/>
        <c:lblAlgn val="ctr"/>
        <c:lblOffset val="100"/>
        <c:tickLblSkip val="1"/>
        <c:noMultiLvlLbl val="0"/>
      </c:catAx>
      <c:valAx>
        <c:axId val="1368474671"/>
        <c:scaling>
          <c:orientation val="minMax"/>
          <c:max val="25"/>
        </c:scaling>
        <c:delete val="0"/>
        <c:axPos val="t"/>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368471343"/>
        <c:crosses val="autoZero"/>
        <c:crossBetween val="between"/>
      </c:valAx>
      <c:spPr>
        <a:noFill/>
        <a:ln>
          <a:noFill/>
        </a:ln>
        <a:effectLst/>
      </c:spPr>
    </c:plotArea>
    <c:legend>
      <c:legendPos val="b"/>
      <c:layout>
        <c:manualLayout>
          <c:xMode val="edge"/>
          <c:yMode val="edge"/>
          <c:x val="0.69113472261750408"/>
          <c:y val="0.91524466007775607"/>
          <c:w val="0.29770146201604319"/>
          <c:h val="2.76924961468208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'kyu-t'!$B$1</c:f>
              <c:strCache>
                <c:ptCount val="1"/>
                <c:pt idx="0">
                  <c:v>在宅</c:v>
                </c:pt>
              </c:strCache>
            </c:strRef>
          </c:tx>
          <c:spPr>
            <a:solidFill>
              <a:schemeClr val="accent2">
                <a:lumMod val="20000"/>
                <a:lumOff val="80000"/>
              </a:schemeClr>
            </a:solidFill>
            <a:ln>
              <a:solidFill>
                <a:schemeClr val="accent5">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'kyu-t'!$A$2:$A$44</c:f>
              <c:strCache>
                <c:ptCount val="43"/>
                <c:pt idx="0">
                  <c:v>全国</c:v>
                </c:pt>
                <c:pt idx="1">
                  <c:v>沖縄県</c:v>
                </c:pt>
                <c:pt idx="2">
                  <c:v>大阪府</c:v>
                </c:pt>
                <c:pt idx="3">
                  <c:v>青森県</c:v>
                </c:pt>
                <c:pt idx="4">
                  <c:v>和歌山県</c:v>
                </c:pt>
                <c:pt idx="5">
                  <c:v>愛媛県</c:v>
                </c:pt>
                <c:pt idx="6">
                  <c:v>徳島県</c:v>
                </c:pt>
                <c:pt idx="7">
                  <c:v>秋田県</c:v>
                </c:pt>
                <c:pt idx="8">
                  <c:v>京都府</c:v>
                </c:pt>
                <c:pt idx="9">
                  <c:v>石川県</c:v>
                </c:pt>
                <c:pt idx="10">
                  <c:v>富山県</c:v>
                </c:pt>
                <c:pt idx="11">
                  <c:v>岡山県</c:v>
                </c:pt>
                <c:pt idx="12">
                  <c:v>三重県</c:v>
                </c:pt>
                <c:pt idx="13">
                  <c:v>新潟県</c:v>
                </c:pt>
                <c:pt idx="14">
                  <c:v>福井県</c:v>
                </c:pt>
                <c:pt idx="15">
                  <c:v>群馬県</c:v>
                </c:pt>
                <c:pt idx="16">
                  <c:v>鳥取県</c:v>
                </c:pt>
                <c:pt idx="17">
                  <c:v>島根県</c:v>
                </c:pt>
                <c:pt idx="18">
                  <c:v>香川県</c:v>
                </c:pt>
                <c:pt idx="19">
                  <c:v>福岡県</c:v>
                </c:pt>
                <c:pt idx="20">
                  <c:v>長崎県</c:v>
                </c:pt>
                <c:pt idx="21">
                  <c:v>岩手県</c:v>
                </c:pt>
                <c:pt idx="22">
                  <c:v>広島県</c:v>
                </c:pt>
                <c:pt idx="23">
                  <c:v>滋賀県</c:v>
                </c:pt>
                <c:pt idx="24">
                  <c:v>岐阜県</c:v>
                </c:pt>
                <c:pt idx="25">
                  <c:v>熊本県</c:v>
                </c:pt>
                <c:pt idx="26">
                  <c:v>福島県</c:v>
                </c:pt>
                <c:pt idx="27">
                  <c:v>神奈川県</c:v>
                </c:pt>
                <c:pt idx="28">
                  <c:v>佐賀県</c:v>
                </c:pt>
                <c:pt idx="29">
                  <c:v>鹿児島県</c:v>
                </c:pt>
                <c:pt idx="30">
                  <c:v>兵庫県</c:v>
                </c:pt>
                <c:pt idx="31">
                  <c:v>大分県</c:v>
                </c:pt>
                <c:pt idx="32">
                  <c:v>山形県</c:v>
                </c:pt>
                <c:pt idx="33">
                  <c:v>宮崎県</c:v>
                </c:pt>
                <c:pt idx="34">
                  <c:v>東京都</c:v>
                </c:pt>
                <c:pt idx="35">
                  <c:v>愛知県</c:v>
                </c:pt>
                <c:pt idx="36">
                  <c:v>奈良県</c:v>
                </c:pt>
                <c:pt idx="37">
                  <c:v>宮城県</c:v>
                </c:pt>
                <c:pt idx="38">
                  <c:v>静岡県</c:v>
                </c:pt>
                <c:pt idx="39">
                  <c:v>埼玉県</c:v>
                </c:pt>
                <c:pt idx="40">
                  <c:v>山梨県</c:v>
                </c:pt>
                <c:pt idx="41">
                  <c:v>山口県</c:v>
                </c:pt>
                <c:pt idx="42">
                  <c:v>千葉県</c:v>
                </c:pt>
              </c:strCache>
            </c:strRef>
          </c:cat>
          <c:val>
            <c:numRef>
              <c:f>'kyu-t'!$B$2:$B$44</c:f>
              <c:numCache>
                <c:formatCode>#,##0</c:formatCode>
                <c:ptCount val="43"/>
                <c:pt idx="0">
                  <c:v>10600</c:v>
                </c:pt>
                <c:pt idx="1">
                  <c:v>14920</c:v>
                </c:pt>
                <c:pt idx="2">
                  <c:v>13952</c:v>
                </c:pt>
                <c:pt idx="3">
                  <c:v>12423</c:v>
                </c:pt>
                <c:pt idx="4">
                  <c:v>12715</c:v>
                </c:pt>
                <c:pt idx="5">
                  <c:v>11147</c:v>
                </c:pt>
                <c:pt idx="6">
                  <c:v>11055</c:v>
                </c:pt>
                <c:pt idx="7">
                  <c:v>10997</c:v>
                </c:pt>
                <c:pt idx="8">
                  <c:v>11326</c:v>
                </c:pt>
                <c:pt idx="9">
                  <c:v>10048</c:v>
                </c:pt>
                <c:pt idx="10">
                  <c:v>10969</c:v>
                </c:pt>
                <c:pt idx="11">
                  <c:v>10305</c:v>
                </c:pt>
                <c:pt idx="12">
                  <c:v>11565</c:v>
                </c:pt>
                <c:pt idx="13">
                  <c:v>10134</c:v>
                </c:pt>
                <c:pt idx="14">
                  <c:v>10888</c:v>
                </c:pt>
                <c:pt idx="15">
                  <c:v>11209</c:v>
                </c:pt>
                <c:pt idx="16">
                  <c:v>10658</c:v>
                </c:pt>
                <c:pt idx="17">
                  <c:v>10428</c:v>
                </c:pt>
                <c:pt idx="18">
                  <c:v>11142</c:v>
                </c:pt>
                <c:pt idx="19">
                  <c:v>10523</c:v>
                </c:pt>
                <c:pt idx="20">
                  <c:v>10597</c:v>
                </c:pt>
                <c:pt idx="21">
                  <c:v>10232</c:v>
                </c:pt>
                <c:pt idx="22">
                  <c:v>10828</c:v>
                </c:pt>
                <c:pt idx="23">
                  <c:v>11632</c:v>
                </c:pt>
                <c:pt idx="24">
                  <c:v>10883</c:v>
                </c:pt>
                <c:pt idx="25">
                  <c:v>11164</c:v>
                </c:pt>
                <c:pt idx="26">
                  <c:v>10145</c:v>
                </c:pt>
                <c:pt idx="27">
                  <c:v>10108</c:v>
                </c:pt>
                <c:pt idx="28">
                  <c:v>11079</c:v>
                </c:pt>
                <c:pt idx="29">
                  <c:v>9614</c:v>
                </c:pt>
                <c:pt idx="30">
                  <c:v>10838</c:v>
                </c:pt>
                <c:pt idx="31">
                  <c:v>11414</c:v>
                </c:pt>
                <c:pt idx="32">
                  <c:v>10048</c:v>
                </c:pt>
                <c:pt idx="33">
                  <c:v>11216</c:v>
                </c:pt>
                <c:pt idx="34">
                  <c:v>10335</c:v>
                </c:pt>
                <c:pt idx="35">
                  <c:v>10781</c:v>
                </c:pt>
                <c:pt idx="36">
                  <c:v>10049</c:v>
                </c:pt>
                <c:pt idx="37">
                  <c:v>10013</c:v>
                </c:pt>
                <c:pt idx="38">
                  <c:v>9770</c:v>
                </c:pt>
                <c:pt idx="39">
                  <c:v>9218</c:v>
                </c:pt>
                <c:pt idx="40">
                  <c:v>11081</c:v>
                </c:pt>
                <c:pt idx="41">
                  <c:v>10028</c:v>
                </c:pt>
                <c:pt idx="42">
                  <c:v>9811</c:v>
                </c:pt>
              </c:numCache>
            </c:numRef>
          </c:val>
          <c:extLst>
            <c:ext xmlns:c16="http://schemas.microsoft.com/office/drawing/2014/chart" uri="{C3380CC4-5D6E-409C-BE32-E72D297353CC}">
              <c16:uniqueId val="{00000000-BEAA-4C02-89BF-18028BD4141F}"/>
            </c:ext>
          </c:extLst>
        </c:ser>
        <c:ser>
          <c:idx val="1"/>
          <c:order val="1"/>
          <c:tx>
            <c:strRef>
              <c:f>'kyu-t'!$C$1</c:f>
              <c:strCache>
                <c:ptCount val="1"/>
                <c:pt idx="0">
                  <c:v>居住</c:v>
                </c:pt>
              </c:strCache>
            </c:strRef>
          </c:tx>
          <c:spPr>
            <a:solidFill>
              <a:schemeClr val="bg1"/>
            </a:solidFill>
            <a:ln>
              <a:solidFill>
                <a:schemeClr val="accent6">
                  <a:lumMod val="60000"/>
                  <a:lumOff val="40000"/>
                </a:schemeClr>
              </a:solidFill>
            </a:ln>
            <a:effectLst/>
          </c:spPr>
          <c:invertIfNegative val="0"/>
          <c:dLbls>
            <c:dLbl>
              <c:idx val="20"/>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AA-4C02-89BF-18028BD414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'kyu-t'!$A$2:$A$44</c:f>
              <c:strCache>
                <c:ptCount val="43"/>
                <c:pt idx="0">
                  <c:v>全国</c:v>
                </c:pt>
                <c:pt idx="1">
                  <c:v>沖縄県</c:v>
                </c:pt>
                <c:pt idx="2">
                  <c:v>大阪府</c:v>
                </c:pt>
                <c:pt idx="3">
                  <c:v>青森県</c:v>
                </c:pt>
                <c:pt idx="4">
                  <c:v>和歌山県</c:v>
                </c:pt>
                <c:pt idx="5">
                  <c:v>愛媛県</c:v>
                </c:pt>
                <c:pt idx="6">
                  <c:v>徳島県</c:v>
                </c:pt>
                <c:pt idx="7">
                  <c:v>秋田県</c:v>
                </c:pt>
                <c:pt idx="8">
                  <c:v>京都府</c:v>
                </c:pt>
                <c:pt idx="9">
                  <c:v>石川県</c:v>
                </c:pt>
                <c:pt idx="10">
                  <c:v>富山県</c:v>
                </c:pt>
                <c:pt idx="11">
                  <c:v>岡山県</c:v>
                </c:pt>
                <c:pt idx="12">
                  <c:v>三重県</c:v>
                </c:pt>
                <c:pt idx="13">
                  <c:v>新潟県</c:v>
                </c:pt>
                <c:pt idx="14">
                  <c:v>福井県</c:v>
                </c:pt>
                <c:pt idx="15">
                  <c:v>群馬県</c:v>
                </c:pt>
                <c:pt idx="16">
                  <c:v>鳥取県</c:v>
                </c:pt>
                <c:pt idx="17">
                  <c:v>島根県</c:v>
                </c:pt>
                <c:pt idx="18">
                  <c:v>香川県</c:v>
                </c:pt>
                <c:pt idx="19">
                  <c:v>福岡県</c:v>
                </c:pt>
                <c:pt idx="20">
                  <c:v>長崎県</c:v>
                </c:pt>
                <c:pt idx="21">
                  <c:v>岩手県</c:v>
                </c:pt>
                <c:pt idx="22">
                  <c:v>広島県</c:v>
                </c:pt>
                <c:pt idx="23">
                  <c:v>滋賀県</c:v>
                </c:pt>
                <c:pt idx="24">
                  <c:v>岐阜県</c:v>
                </c:pt>
                <c:pt idx="25">
                  <c:v>熊本県</c:v>
                </c:pt>
                <c:pt idx="26">
                  <c:v>福島県</c:v>
                </c:pt>
                <c:pt idx="27">
                  <c:v>神奈川県</c:v>
                </c:pt>
                <c:pt idx="28">
                  <c:v>佐賀県</c:v>
                </c:pt>
                <c:pt idx="29">
                  <c:v>鹿児島県</c:v>
                </c:pt>
                <c:pt idx="30">
                  <c:v>兵庫県</c:v>
                </c:pt>
                <c:pt idx="31">
                  <c:v>大分県</c:v>
                </c:pt>
                <c:pt idx="32">
                  <c:v>山形県</c:v>
                </c:pt>
                <c:pt idx="33">
                  <c:v>宮崎県</c:v>
                </c:pt>
                <c:pt idx="34">
                  <c:v>東京都</c:v>
                </c:pt>
                <c:pt idx="35">
                  <c:v>愛知県</c:v>
                </c:pt>
                <c:pt idx="36">
                  <c:v>奈良県</c:v>
                </c:pt>
                <c:pt idx="37">
                  <c:v>宮城県</c:v>
                </c:pt>
                <c:pt idx="38">
                  <c:v>静岡県</c:v>
                </c:pt>
                <c:pt idx="39">
                  <c:v>埼玉県</c:v>
                </c:pt>
                <c:pt idx="40">
                  <c:v>山梨県</c:v>
                </c:pt>
                <c:pt idx="41">
                  <c:v>山口県</c:v>
                </c:pt>
                <c:pt idx="42">
                  <c:v>千葉県</c:v>
                </c:pt>
              </c:strCache>
            </c:strRef>
          </c:cat>
          <c:val>
            <c:numRef>
              <c:f>'kyu-t'!$C$2:$C$44</c:f>
              <c:numCache>
                <c:formatCode>#,##0</c:formatCode>
                <c:ptCount val="43"/>
                <c:pt idx="0">
                  <c:v>2557</c:v>
                </c:pt>
                <c:pt idx="1">
                  <c:v>1576</c:v>
                </c:pt>
                <c:pt idx="2">
                  <c:v>2517</c:v>
                </c:pt>
                <c:pt idx="3">
                  <c:v>3106</c:v>
                </c:pt>
                <c:pt idx="4">
                  <c:v>2024</c:v>
                </c:pt>
                <c:pt idx="5">
                  <c:v>3608</c:v>
                </c:pt>
                <c:pt idx="6">
                  <c:v>2275</c:v>
                </c:pt>
                <c:pt idx="7">
                  <c:v>2449</c:v>
                </c:pt>
                <c:pt idx="8">
                  <c:v>2057</c:v>
                </c:pt>
                <c:pt idx="9">
                  <c:v>2692</c:v>
                </c:pt>
                <c:pt idx="10">
                  <c:v>1681</c:v>
                </c:pt>
                <c:pt idx="11">
                  <c:v>3293</c:v>
                </c:pt>
                <c:pt idx="12">
                  <c:v>1870</c:v>
                </c:pt>
                <c:pt idx="13">
                  <c:v>1779</c:v>
                </c:pt>
                <c:pt idx="14">
                  <c:v>1715</c:v>
                </c:pt>
                <c:pt idx="15">
                  <c:v>2036</c:v>
                </c:pt>
                <c:pt idx="16">
                  <c:v>2306</c:v>
                </c:pt>
                <c:pt idx="17">
                  <c:v>2719</c:v>
                </c:pt>
                <c:pt idx="18">
                  <c:v>2248</c:v>
                </c:pt>
                <c:pt idx="19">
                  <c:v>2946</c:v>
                </c:pt>
                <c:pt idx="20">
                  <c:v>3169</c:v>
                </c:pt>
                <c:pt idx="21">
                  <c:v>1722</c:v>
                </c:pt>
                <c:pt idx="22">
                  <c:v>2621</c:v>
                </c:pt>
                <c:pt idx="23">
                  <c:v>1696</c:v>
                </c:pt>
                <c:pt idx="24">
                  <c:v>2160</c:v>
                </c:pt>
                <c:pt idx="25">
                  <c:v>1836</c:v>
                </c:pt>
                <c:pt idx="26">
                  <c:v>2106</c:v>
                </c:pt>
                <c:pt idx="27">
                  <c:v>3450</c:v>
                </c:pt>
                <c:pt idx="28">
                  <c:v>2648</c:v>
                </c:pt>
                <c:pt idx="29">
                  <c:v>2868</c:v>
                </c:pt>
                <c:pt idx="30">
                  <c:v>2352</c:v>
                </c:pt>
                <c:pt idx="31">
                  <c:v>1809</c:v>
                </c:pt>
                <c:pt idx="32">
                  <c:v>1851</c:v>
                </c:pt>
                <c:pt idx="33">
                  <c:v>2350</c:v>
                </c:pt>
                <c:pt idx="34">
                  <c:v>3446</c:v>
                </c:pt>
                <c:pt idx="35">
                  <c:v>2320</c:v>
                </c:pt>
                <c:pt idx="36">
                  <c:v>2328</c:v>
                </c:pt>
                <c:pt idx="37">
                  <c:v>2287</c:v>
                </c:pt>
                <c:pt idx="38">
                  <c:v>2304</c:v>
                </c:pt>
                <c:pt idx="39">
                  <c:v>2827</c:v>
                </c:pt>
                <c:pt idx="40">
                  <c:v>1198</c:v>
                </c:pt>
                <c:pt idx="41">
                  <c:v>2014</c:v>
                </c:pt>
                <c:pt idx="42">
                  <c:v>2418</c:v>
                </c:pt>
              </c:numCache>
            </c:numRef>
          </c:val>
          <c:extLst>
            <c:ext xmlns:c16="http://schemas.microsoft.com/office/drawing/2014/chart" uri="{C3380CC4-5D6E-409C-BE32-E72D297353CC}">
              <c16:uniqueId val="{00000002-BEAA-4C02-89BF-18028BD4141F}"/>
            </c:ext>
          </c:extLst>
        </c:ser>
        <c:ser>
          <c:idx val="2"/>
          <c:order val="2"/>
          <c:tx>
            <c:strRef>
              <c:f>'kyu-t'!$D$1</c:f>
              <c:strCache>
                <c:ptCount val="1"/>
                <c:pt idx="0">
                  <c:v>施設</c:v>
                </c:pt>
              </c:strCache>
            </c:strRef>
          </c:tx>
          <c:spPr>
            <a:solidFill>
              <a:schemeClr val="accent1">
                <a:lumMod val="40000"/>
                <a:lumOff val="60000"/>
              </a:schemeClr>
            </a:solidFill>
            <a:ln>
              <a:solidFill>
                <a:schemeClr val="accent2">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'kyu-t'!$A$2:$A$44</c:f>
              <c:strCache>
                <c:ptCount val="43"/>
                <c:pt idx="0">
                  <c:v>全国</c:v>
                </c:pt>
                <c:pt idx="1">
                  <c:v>沖縄県</c:v>
                </c:pt>
                <c:pt idx="2">
                  <c:v>大阪府</c:v>
                </c:pt>
                <c:pt idx="3">
                  <c:v>青森県</c:v>
                </c:pt>
                <c:pt idx="4">
                  <c:v>和歌山県</c:v>
                </c:pt>
                <c:pt idx="5">
                  <c:v>愛媛県</c:v>
                </c:pt>
                <c:pt idx="6">
                  <c:v>徳島県</c:v>
                </c:pt>
                <c:pt idx="7">
                  <c:v>秋田県</c:v>
                </c:pt>
                <c:pt idx="8">
                  <c:v>京都府</c:v>
                </c:pt>
                <c:pt idx="9">
                  <c:v>石川県</c:v>
                </c:pt>
                <c:pt idx="10">
                  <c:v>富山県</c:v>
                </c:pt>
                <c:pt idx="11">
                  <c:v>岡山県</c:v>
                </c:pt>
                <c:pt idx="12">
                  <c:v>三重県</c:v>
                </c:pt>
                <c:pt idx="13">
                  <c:v>新潟県</c:v>
                </c:pt>
                <c:pt idx="14">
                  <c:v>福井県</c:v>
                </c:pt>
                <c:pt idx="15">
                  <c:v>群馬県</c:v>
                </c:pt>
                <c:pt idx="16">
                  <c:v>鳥取県</c:v>
                </c:pt>
                <c:pt idx="17">
                  <c:v>島根県</c:v>
                </c:pt>
                <c:pt idx="18">
                  <c:v>香川県</c:v>
                </c:pt>
                <c:pt idx="19">
                  <c:v>福岡県</c:v>
                </c:pt>
                <c:pt idx="20">
                  <c:v>長崎県</c:v>
                </c:pt>
                <c:pt idx="21">
                  <c:v>岩手県</c:v>
                </c:pt>
                <c:pt idx="22">
                  <c:v>広島県</c:v>
                </c:pt>
                <c:pt idx="23">
                  <c:v>滋賀県</c:v>
                </c:pt>
                <c:pt idx="24">
                  <c:v>岐阜県</c:v>
                </c:pt>
                <c:pt idx="25">
                  <c:v>熊本県</c:v>
                </c:pt>
                <c:pt idx="26">
                  <c:v>福島県</c:v>
                </c:pt>
                <c:pt idx="27">
                  <c:v>神奈川県</c:v>
                </c:pt>
                <c:pt idx="28">
                  <c:v>佐賀県</c:v>
                </c:pt>
                <c:pt idx="29">
                  <c:v>鹿児島県</c:v>
                </c:pt>
                <c:pt idx="30">
                  <c:v>兵庫県</c:v>
                </c:pt>
                <c:pt idx="31">
                  <c:v>大分県</c:v>
                </c:pt>
                <c:pt idx="32">
                  <c:v>山形県</c:v>
                </c:pt>
                <c:pt idx="33">
                  <c:v>宮崎県</c:v>
                </c:pt>
                <c:pt idx="34">
                  <c:v>東京都</c:v>
                </c:pt>
                <c:pt idx="35">
                  <c:v>愛知県</c:v>
                </c:pt>
                <c:pt idx="36">
                  <c:v>奈良県</c:v>
                </c:pt>
                <c:pt idx="37">
                  <c:v>宮城県</c:v>
                </c:pt>
                <c:pt idx="38">
                  <c:v>静岡県</c:v>
                </c:pt>
                <c:pt idx="39">
                  <c:v>埼玉県</c:v>
                </c:pt>
                <c:pt idx="40">
                  <c:v>山梨県</c:v>
                </c:pt>
                <c:pt idx="41">
                  <c:v>山口県</c:v>
                </c:pt>
                <c:pt idx="42">
                  <c:v>千葉県</c:v>
                </c:pt>
              </c:strCache>
            </c:strRef>
          </c:cat>
          <c:val>
            <c:numRef>
              <c:f>'kyu-t'!$D$2:$D$44</c:f>
              <c:numCache>
                <c:formatCode>#,##0</c:formatCode>
                <c:ptCount val="43"/>
                <c:pt idx="0">
                  <c:v>7233</c:v>
                </c:pt>
                <c:pt idx="1">
                  <c:v>7152</c:v>
                </c:pt>
                <c:pt idx="2">
                  <c:v>6565</c:v>
                </c:pt>
                <c:pt idx="3">
                  <c:v>7460</c:v>
                </c:pt>
                <c:pt idx="4">
                  <c:v>7430</c:v>
                </c:pt>
                <c:pt idx="5">
                  <c:v>6954</c:v>
                </c:pt>
                <c:pt idx="6">
                  <c:v>8255</c:v>
                </c:pt>
                <c:pt idx="7">
                  <c:v>8084</c:v>
                </c:pt>
                <c:pt idx="8">
                  <c:v>8097</c:v>
                </c:pt>
                <c:pt idx="9">
                  <c:v>8691</c:v>
                </c:pt>
                <c:pt idx="10">
                  <c:v>8777</c:v>
                </c:pt>
                <c:pt idx="11">
                  <c:v>7825</c:v>
                </c:pt>
                <c:pt idx="12">
                  <c:v>7880</c:v>
                </c:pt>
                <c:pt idx="13">
                  <c:v>9304</c:v>
                </c:pt>
                <c:pt idx="14">
                  <c:v>8549</c:v>
                </c:pt>
                <c:pt idx="15">
                  <c:v>7898</c:v>
                </c:pt>
                <c:pt idx="16">
                  <c:v>8140</c:v>
                </c:pt>
                <c:pt idx="17">
                  <c:v>7825</c:v>
                </c:pt>
                <c:pt idx="18">
                  <c:v>7367</c:v>
                </c:pt>
                <c:pt idx="19">
                  <c:v>7260</c:v>
                </c:pt>
                <c:pt idx="20">
                  <c:v>6799</c:v>
                </c:pt>
                <c:pt idx="21">
                  <c:v>8548</c:v>
                </c:pt>
                <c:pt idx="22">
                  <c:v>7016</c:v>
                </c:pt>
                <c:pt idx="23">
                  <c:v>7063</c:v>
                </c:pt>
                <c:pt idx="24">
                  <c:v>7333</c:v>
                </c:pt>
                <c:pt idx="25">
                  <c:v>7362</c:v>
                </c:pt>
                <c:pt idx="26">
                  <c:v>7995</c:v>
                </c:pt>
                <c:pt idx="27">
                  <c:v>6619</c:v>
                </c:pt>
                <c:pt idx="28">
                  <c:v>6414</c:v>
                </c:pt>
                <c:pt idx="29">
                  <c:v>7546</c:v>
                </c:pt>
                <c:pt idx="30">
                  <c:v>6821</c:v>
                </c:pt>
                <c:pt idx="31">
                  <c:v>6782</c:v>
                </c:pt>
                <c:pt idx="32">
                  <c:v>8099</c:v>
                </c:pt>
                <c:pt idx="33">
                  <c:v>6432</c:v>
                </c:pt>
                <c:pt idx="34">
                  <c:v>6181</c:v>
                </c:pt>
                <c:pt idx="35">
                  <c:v>6861</c:v>
                </c:pt>
                <c:pt idx="36">
                  <c:v>7326</c:v>
                </c:pt>
                <c:pt idx="37">
                  <c:v>7388</c:v>
                </c:pt>
                <c:pt idx="38">
                  <c:v>7590</c:v>
                </c:pt>
                <c:pt idx="39">
                  <c:v>7513</c:v>
                </c:pt>
                <c:pt idx="40">
                  <c:v>7266</c:v>
                </c:pt>
                <c:pt idx="41">
                  <c:v>7129</c:v>
                </c:pt>
                <c:pt idx="42">
                  <c:v>6919</c:v>
                </c:pt>
              </c:numCache>
            </c:numRef>
          </c:val>
          <c:extLst>
            <c:ext xmlns:c16="http://schemas.microsoft.com/office/drawing/2014/chart" uri="{C3380CC4-5D6E-409C-BE32-E72D297353CC}">
              <c16:uniqueId val="{00000003-BEAA-4C02-89BF-18028BD4141F}"/>
            </c:ext>
          </c:extLst>
        </c:ser>
        <c:ser>
          <c:idx val="3"/>
          <c:order val="3"/>
          <c:tx>
            <c:strRef>
              <c:f>'kyu-t'!$E$1</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'kyu-t'!$A$2:$A$44</c:f>
              <c:strCache>
                <c:ptCount val="43"/>
                <c:pt idx="0">
                  <c:v>全国</c:v>
                </c:pt>
                <c:pt idx="1">
                  <c:v>沖縄県</c:v>
                </c:pt>
                <c:pt idx="2">
                  <c:v>大阪府</c:v>
                </c:pt>
                <c:pt idx="3">
                  <c:v>青森県</c:v>
                </c:pt>
                <c:pt idx="4">
                  <c:v>和歌山県</c:v>
                </c:pt>
                <c:pt idx="5">
                  <c:v>愛媛県</c:v>
                </c:pt>
                <c:pt idx="6">
                  <c:v>徳島県</c:v>
                </c:pt>
                <c:pt idx="7">
                  <c:v>秋田県</c:v>
                </c:pt>
                <c:pt idx="8">
                  <c:v>京都府</c:v>
                </c:pt>
                <c:pt idx="9">
                  <c:v>石川県</c:v>
                </c:pt>
                <c:pt idx="10">
                  <c:v>富山県</c:v>
                </c:pt>
                <c:pt idx="11">
                  <c:v>岡山県</c:v>
                </c:pt>
                <c:pt idx="12">
                  <c:v>三重県</c:v>
                </c:pt>
                <c:pt idx="13">
                  <c:v>新潟県</c:v>
                </c:pt>
                <c:pt idx="14">
                  <c:v>福井県</c:v>
                </c:pt>
                <c:pt idx="15">
                  <c:v>群馬県</c:v>
                </c:pt>
                <c:pt idx="16">
                  <c:v>鳥取県</c:v>
                </c:pt>
                <c:pt idx="17">
                  <c:v>島根県</c:v>
                </c:pt>
                <c:pt idx="18">
                  <c:v>香川県</c:v>
                </c:pt>
                <c:pt idx="19">
                  <c:v>福岡県</c:v>
                </c:pt>
                <c:pt idx="20">
                  <c:v>長崎県</c:v>
                </c:pt>
                <c:pt idx="21">
                  <c:v>岩手県</c:v>
                </c:pt>
                <c:pt idx="22">
                  <c:v>広島県</c:v>
                </c:pt>
                <c:pt idx="23">
                  <c:v>滋賀県</c:v>
                </c:pt>
                <c:pt idx="24">
                  <c:v>岐阜県</c:v>
                </c:pt>
                <c:pt idx="25">
                  <c:v>熊本県</c:v>
                </c:pt>
                <c:pt idx="26">
                  <c:v>福島県</c:v>
                </c:pt>
                <c:pt idx="27">
                  <c:v>神奈川県</c:v>
                </c:pt>
                <c:pt idx="28">
                  <c:v>佐賀県</c:v>
                </c:pt>
                <c:pt idx="29">
                  <c:v>鹿児島県</c:v>
                </c:pt>
                <c:pt idx="30">
                  <c:v>兵庫県</c:v>
                </c:pt>
                <c:pt idx="31">
                  <c:v>大分県</c:v>
                </c:pt>
                <c:pt idx="32">
                  <c:v>山形県</c:v>
                </c:pt>
                <c:pt idx="33">
                  <c:v>宮崎県</c:v>
                </c:pt>
                <c:pt idx="34">
                  <c:v>東京都</c:v>
                </c:pt>
                <c:pt idx="35">
                  <c:v>愛知県</c:v>
                </c:pt>
                <c:pt idx="36">
                  <c:v>奈良県</c:v>
                </c:pt>
                <c:pt idx="37">
                  <c:v>宮城県</c:v>
                </c:pt>
                <c:pt idx="38">
                  <c:v>静岡県</c:v>
                </c:pt>
                <c:pt idx="39">
                  <c:v>埼玉県</c:v>
                </c:pt>
                <c:pt idx="40">
                  <c:v>山梨県</c:v>
                </c:pt>
                <c:pt idx="41">
                  <c:v>山口県</c:v>
                </c:pt>
                <c:pt idx="42">
                  <c:v>千葉県</c:v>
                </c:pt>
              </c:strCache>
            </c:strRef>
          </c:cat>
          <c:val>
            <c:numRef>
              <c:f>'kyu-t'!$E$2:$E$44</c:f>
              <c:numCache>
                <c:formatCode>#,##0</c:formatCode>
                <c:ptCount val="43"/>
                <c:pt idx="0">
                  <c:v>20390</c:v>
                </c:pt>
                <c:pt idx="1">
                  <c:v>23648</c:v>
                </c:pt>
                <c:pt idx="2">
                  <c:v>23034</c:v>
                </c:pt>
                <c:pt idx="3">
                  <c:v>22989</c:v>
                </c:pt>
                <c:pt idx="4">
                  <c:v>22169</c:v>
                </c:pt>
                <c:pt idx="5">
                  <c:v>21709</c:v>
                </c:pt>
                <c:pt idx="6">
                  <c:v>21585</c:v>
                </c:pt>
                <c:pt idx="7">
                  <c:v>21530</c:v>
                </c:pt>
                <c:pt idx="8">
                  <c:v>21480</c:v>
                </c:pt>
                <c:pt idx="9">
                  <c:v>21431</c:v>
                </c:pt>
                <c:pt idx="10">
                  <c:v>21427</c:v>
                </c:pt>
                <c:pt idx="11">
                  <c:v>21423</c:v>
                </c:pt>
                <c:pt idx="12">
                  <c:v>21315</c:v>
                </c:pt>
                <c:pt idx="13">
                  <c:v>21217</c:v>
                </c:pt>
                <c:pt idx="14">
                  <c:v>21152</c:v>
                </c:pt>
                <c:pt idx="15">
                  <c:v>21143</c:v>
                </c:pt>
                <c:pt idx="16">
                  <c:v>21104</c:v>
                </c:pt>
                <c:pt idx="17">
                  <c:v>20972</c:v>
                </c:pt>
                <c:pt idx="18">
                  <c:v>20757</c:v>
                </c:pt>
                <c:pt idx="19">
                  <c:v>20729</c:v>
                </c:pt>
                <c:pt idx="20">
                  <c:v>20565</c:v>
                </c:pt>
                <c:pt idx="21">
                  <c:v>20502</c:v>
                </c:pt>
                <c:pt idx="22">
                  <c:v>20465</c:v>
                </c:pt>
                <c:pt idx="23">
                  <c:v>20391</c:v>
                </c:pt>
                <c:pt idx="24">
                  <c:v>20376</c:v>
                </c:pt>
                <c:pt idx="25">
                  <c:v>20362</c:v>
                </c:pt>
                <c:pt idx="26">
                  <c:v>20246</c:v>
                </c:pt>
                <c:pt idx="27">
                  <c:v>20177</c:v>
                </c:pt>
                <c:pt idx="28">
                  <c:v>20141</c:v>
                </c:pt>
                <c:pt idx="29">
                  <c:v>20028</c:v>
                </c:pt>
                <c:pt idx="30">
                  <c:v>20011</c:v>
                </c:pt>
                <c:pt idx="31">
                  <c:v>20005</c:v>
                </c:pt>
                <c:pt idx="32">
                  <c:v>19998</c:v>
                </c:pt>
                <c:pt idx="33">
                  <c:v>19998</c:v>
                </c:pt>
                <c:pt idx="34">
                  <c:v>19962</c:v>
                </c:pt>
                <c:pt idx="35">
                  <c:v>19962</c:v>
                </c:pt>
                <c:pt idx="36">
                  <c:v>19703</c:v>
                </c:pt>
                <c:pt idx="37">
                  <c:v>19688</c:v>
                </c:pt>
                <c:pt idx="38">
                  <c:v>19664</c:v>
                </c:pt>
                <c:pt idx="39">
                  <c:v>19558</c:v>
                </c:pt>
                <c:pt idx="40">
                  <c:v>19545</c:v>
                </c:pt>
                <c:pt idx="41">
                  <c:v>19171</c:v>
                </c:pt>
                <c:pt idx="42">
                  <c:v>19148</c:v>
                </c:pt>
              </c:numCache>
            </c:numRef>
          </c:val>
          <c:extLst>
            <c:ext xmlns:c16="http://schemas.microsoft.com/office/drawing/2014/chart" uri="{C3380CC4-5D6E-409C-BE32-E72D297353CC}">
              <c16:uniqueId val="{00000004-BEAA-4C02-89BF-18028BD4141F}"/>
            </c:ext>
          </c:extLst>
        </c:ser>
        <c:dLbls>
          <c:showLegendKey val="0"/>
          <c:showVal val="0"/>
          <c:showCatName val="0"/>
          <c:showSerName val="0"/>
          <c:showPercent val="0"/>
          <c:showBubbleSize val="0"/>
        </c:dLbls>
        <c:gapWidth val="30"/>
        <c:overlap val="100"/>
        <c:axId val="1362545039"/>
        <c:axId val="1362552943"/>
      </c:barChart>
      <c:catAx>
        <c:axId val="13625450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362552943"/>
        <c:crosses val="autoZero"/>
        <c:auto val="1"/>
        <c:lblAlgn val="ctr"/>
        <c:lblOffset val="100"/>
        <c:tickLblSkip val="1"/>
        <c:noMultiLvlLbl val="0"/>
      </c:catAx>
      <c:valAx>
        <c:axId val="1362552943"/>
        <c:scaling>
          <c:orientation val="minMax"/>
          <c:max val="250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362545039"/>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'kyu-h'!$B$1</c:f>
              <c:strCache>
                <c:ptCount val="1"/>
                <c:pt idx="0">
                  <c:v>在宅</c:v>
                </c:pt>
              </c:strCache>
            </c:strRef>
          </c:tx>
          <c:spPr>
            <a:solidFill>
              <a:schemeClr val="accent2">
                <a:lumMod val="20000"/>
                <a:lumOff val="80000"/>
              </a:schemeClr>
            </a:solidFill>
            <a:ln>
              <a:solidFill>
                <a:schemeClr val="accent5">
                  <a:lumMod val="60000"/>
                  <a:lumOff val="4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'kyu-h'!$A$2:$A$44</c:f>
              <c:strCache>
                <c:ptCount val="43"/>
                <c:pt idx="0">
                  <c:v>全国</c:v>
                </c:pt>
                <c:pt idx="1">
                  <c:v>大阪府</c:v>
                </c:pt>
                <c:pt idx="2">
                  <c:v>大阪市</c:v>
                </c:pt>
                <c:pt idx="3">
                  <c:v>くすのき広域連合</c:v>
                </c:pt>
                <c:pt idx="4">
                  <c:v>東大阪市</c:v>
                </c:pt>
                <c:pt idx="5">
                  <c:v>八尾市</c:v>
                </c:pt>
                <c:pt idx="6">
                  <c:v>堺市</c:v>
                </c:pt>
                <c:pt idx="7">
                  <c:v>泉佐野市</c:v>
                </c:pt>
                <c:pt idx="8">
                  <c:v>熊取町</c:v>
                </c:pt>
                <c:pt idx="9">
                  <c:v>寝屋川市</c:v>
                </c:pt>
                <c:pt idx="10">
                  <c:v>富田林市</c:v>
                </c:pt>
                <c:pt idx="11">
                  <c:v>松原市</c:v>
                </c:pt>
                <c:pt idx="12">
                  <c:v>貝塚市</c:v>
                </c:pt>
                <c:pt idx="13">
                  <c:v>太子町</c:v>
                </c:pt>
                <c:pt idx="14">
                  <c:v>豊中市</c:v>
                </c:pt>
                <c:pt idx="15">
                  <c:v>田尻町</c:v>
                </c:pt>
                <c:pt idx="16">
                  <c:v>大東市</c:v>
                </c:pt>
                <c:pt idx="17">
                  <c:v>羽曳野市</c:v>
                </c:pt>
                <c:pt idx="18">
                  <c:v>藤井寺市</c:v>
                </c:pt>
                <c:pt idx="19">
                  <c:v>泉南市</c:v>
                </c:pt>
                <c:pt idx="20">
                  <c:v>柏原市</c:v>
                </c:pt>
                <c:pt idx="21">
                  <c:v>岸和田市</c:v>
                </c:pt>
                <c:pt idx="22">
                  <c:v>摂津市</c:v>
                </c:pt>
                <c:pt idx="23">
                  <c:v>忠岡町</c:v>
                </c:pt>
                <c:pt idx="24">
                  <c:v>枚方市</c:v>
                </c:pt>
                <c:pt idx="25">
                  <c:v>和泉市</c:v>
                </c:pt>
                <c:pt idx="26">
                  <c:v>高石市</c:v>
                </c:pt>
                <c:pt idx="27">
                  <c:v>大阪狭山市</c:v>
                </c:pt>
                <c:pt idx="28">
                  <c:v>阪南市</c:v>
                </c:pt>
                <c:pt idx="29">
                  <c:v>岬町</c:v>
                </c:pt>
                <c:pt idx="30">
                  <c:v>吹田市</c:v>
                </c:pt>
                <c:pt idx="31">
                  <c:v>河内長野市</c:v>
                </c:pt>
                <c:pt idx="32">
                  <c:v>河南町</c:v>
                </c:pt>
                <c:pt idx="33">
                  <c:v>池田市</c:v>
                </c:pt>
                <c:pt idx="34">
                  <c:v>茨木市</c:v>
                </c:pt>
                <c:pt idx="35">
                  <c:v>交野市</c:v>
                </c:pt>
                <c:pt idx="36">
                  <c:v>能勢町</c:v>
                </c:pt>
                <c:pt idx="37">
                  <c:v>泉大津市</c:v>
                </c:pt>
                <c:pt idx="38">
                  <c:v>箕面市</c:v>
                </c:pt>
                <c:pt idx="39">
                  <c:v>島本町</c:v>
                </c:pt>
                <c:pt idx="40">
                  <c:v>千早赤阪村</c:v>
                </c:pt>
                <c:pt idx="41">
                  <c:v>高槻市</c:v>
                </c:pt>
                <c:pt idx="42">
                  <c:v>豊能町</c:v>
                </c:pt>
              </c:strCache>
            </c:strRef>
          </c:cat>
          <c:val>
            <c:numRef>
              <c:f>'kyu-h'!$B$2:$B$44</c:f>
              <c:numCache>
                <c:formatCode>#,##0</c:formatCode>
                <c:ptCount val="43"/>
                <c:pt idx="0">
                  <c:v>10600</c:v>
                </c:pt>
                <c:pt idx="1">
                  <c:v>13952</c:v>
                </c:pt>
                <c:pt idx="2">
                  <c:v>15297</c:v>
                </c:pt>
                <c:pt idx="3">
                  <c:v>15434</c:v>
                </c:pt>
                <c:pt idx="4">
                  <c:v>15030</c:v>
                </c:pt>
                <c:pt idx="5">
                  <c:v>15142</c:v>
                </c:pt>
                <c:pt idx="6">
                  <c:v>15230</c:v>
                </c:pt>
                <c:pt idx="7">
                  <c:v>15851</c:v>
                </c:pt>
                <c:pt idx="8">
                  <c:v>14574</c:v>
                </c:pt>
                <c:pt idx="9">
                  <c:v>13350</c:v>
                </c:pt>
                <c:pt idx="10">
                  <c:v>14300</c:v>
                </c:pt>
                <c:pt idx="11">
                  <c:v>13023</c:v>
                </c:pt>
                <c:pt idx="12">
                  <c:v>15407</c:v>
                </c:pt>
                <c:pt idx="13">
                  <c:v>12232</c:v>
                </c:pt>
                <c:pt idx="14">
                  <c:v>13644</c:v>
                </c:pt>
                <c:pt idx="15">
                  <c:v>12604</c:v>
                </c:pt>
                <c:pt idx="16">
                  <c:v>12008</c:v>
                </c:pt>
                <c:pt idx="17">
                  <c:v>13042</c:v>
                </c:pt>
                <c:pt idx="18">
                  <c:v>13927</c:v>
                </c:pt>
                <c:pt idx="19">
                  <c:v>13277</c:v>
                </c:pt>
                <c:pt idx="20">
                  <c:v>12128</c:v>
                </c:pt>
                <c:pt idx="21">
                  <c:v>16164</c:v>
                </c:pt>
                <c:pt idx="22">
                  <c:v>12566</c:v>
                </c:pt>
                <c:pt idx="23">
                  <c:v>16745</c:v>
                </c:pt>
                <c:pt idx="24">
                  <c:v>12406</c:v>
                </c:pt>
                <c:pt idx="25">
                  <c:v>13401</c:v>
                </c:pt>
                <c:pt idx="26">
                  <c:v>13873</c:v>
                </c:pt>
                <c:pt idx="27">
                  <c:v>12247</c:v>
                </c:pt>
                <c:pt idx="28">
                  <c:v>12089</c:v>
                </c:pt>
                <c:pt idx="29">
                  <c:v>13605</c:v>
                </c:pt>
                <c:pt idx="30">
                  <c:v>11438</c:v>
                </c:pt>
                <c:pt idx="31">
                  <c:v>12707</c:v>
                </c:pt>
                <c:pt idx="32">
                  <c:v>10546</c:v>
                </c:pt>
                <c:pt idx="33">
                  <c:v>11190</c:v>
                </c:pt>
                <c:pt idx="34">
                  <c:v>12003</c:v>
                </c:pt>
                <c:pt idx="35">
                  <c:v>10229</c:v>
                </c:pt>
                <c:pt idx="36">
                  <c:v>8713</c:v>
                </c:pt>
                <c:pt idx="37">
                  <c:v>12587</c:v>
                </c:pt>
                <c:pt idx="38">
                  <c:v>11066</c:v>
                </c:pt>
                <c:pt idx="39">
                  <c:v>9912</c:v>
                </c:pt>
                <c:pt idx="40">
                  <c:v>8178</c:v>
                </c:pt>
                <c:pt idx="41">
                  <c:v>9567</c:v>
                </c:pt>
                <c:pt idx="42">
                  <c:v>8728</c:v>
                </c:pt>
              </c:numCache>
            </c:numRef>
          </c:val>
          <c:extLst>
            <c:ext xmlns:c16="http://schemas.microsoft.com/office/drawing/2014/chart" uri="{C3380CC4-5D6E-409C-BE32-E72D297353CC}">
              <c16:uniqueId val="{00000000-0338-48BD-BCAA-026C1BD14312}"/>
            </c:ext>
          </c:extLst>
        </c:ser>
        <c:ser>
          <c:idx val="1"/>
          <c:order val="1"/>
          <c:tx>
            <c:strRef>
              <c:f>'kyu-h'!$C$1</c:f>
              <c:strCache>
                <c:ptCount val="1"/>
                <c:pt idx="0">
                  <c:v>居住</c:v>
                </c:pt>
              </c:strCache>
            </c:strRef>
          </c:tx>
          <c:spPr>
            <a:solidFill>
              <a:schemeClr val="bg1"/>
            </a:solidFill>
            <a:ln>
              <a:solidFill>
                <a:schemeClr val="accent6">
                  <a:lumMod val="60000"/>
                  <a:lumOff val="40000"/>
                </a:schemeClr>
              </a:solidFill>
            </a:ln>
            <a:effectLst/>
          </c:spPr>
          <c:invertIfNegative val="0"/>
          <c:dLbls>
            <c:dLbl>
              <c:idx val="20"/>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38-48BD-BCAA-026C1BD143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'kyu-h'!$A$2:$A$44</c:f>
              <c:strCache>
                <c:ptCount val="43"/>
                <c:pt idx="0">
                  <c:v>全国</c:v>
                </c:pt>
                <c:pt idx="1">
                  <c:v>大阪府</c:v>
                </c:pt>
                <c:pt idx="2">
                  <c:v>大阪市</c:v>
                </c:pt>
                <c:pt idx="3">
                  <c:v>くすのき広域連合</c:v>
                </c:pt>
                <c:pt idx="4">
                  <c:v>東大阪市</c:v>
                </c:pt>
                <c:pt idx="5">
                  <c:v>八尾市</c:v>
                </c:pt>
                <c:pt idx="6">
                  <c:v>堺市</c:v>
                </c:pt>
                <c:pt idx="7">
                  <c:v>泉佐野市</c:v>
                </c:pt>
                <c:pt idx="8">
                  <c:v>熊取町</c:v>
                </c:pt>
                <c:pt idx="9">
                  <c:v>寝屋川市</c:v>
                </c:pt>
                <c:pt idx="10">
                  <c:v>富田林市</c:v>
                </c:pt>
                <c:pt idx="11">
                  <c:v>松原市</c:v>
                </c:pt>
                <c:pt idx="12">
                  <c:v>貝塚市</c:v>
                </c:pt>
                <c:pt idx="13">
                  <c:v>太子町</c:v>
                </c:pt>
                <c:pt idx="14">
                  <c:v>豊中市</c:v>
                </c:pt>
                <c:pt idx="15">
                  <c:v>田尻町</c:v>
                </c:pt>
                <c:pt idx="16">
                  <c:v>大東市</c:v>
                </c:pt>
                <c:pt idx="17">
                  <c:v>羽曳野市</c:v>
                </c:pt>
                <c:pt idx="18">
                  <c:v>藤井寺市</c:v>
                </c:pt>
                <c:pt idx="19">
                  <c:v>泉南市</c:v>
                </c:pt>
                <c:pt idx="20">
                  <c:v>柏原市</c:v>
                </c:pt>
                <c:pt idx="21">
                  <c:v>岸和田市</c:v>
                </c:pt>
                <c:pt idx="22">
                  <c:v>摂津市</c:v>
                </c:pt>
                <c:pt idx="23">
                  <c:v>忠岡町</c:v>
                </c:pt>
                <c:pt idx="24">
                  <c:v>枚方市</c:v>
                </c:pt>
                <c:pt idx="25">
                  <c:v>和泉市</c:v>
                </c:pt>
                <c:pt idx="26">
                  <c:v>高石市</c:v>
                </c:pt>
                <c:pt idx="27">
                  <c:v>大阪狭山市</c:v>
                </c:pt>
                <c:pt idx="28">
                  <c:v>阪南市</c:v>
                </c:pt>
                <c:pt idx="29">
                  <c:v>岬町</c:v>
                </c:pt>
                <c:pt idx="30">
                  <c:v>吹田市</c:v>
                </c:pt>
                <c:pt idx="31">
                  <c:v>河内長野市</c:v>
                </c:pt>
                <c:pt idx="32">
                  <c:v>河南町</c:v>
                </c:pt>
                <c:pt idx="33">
                  <c:v>池田市</c:v>
                </c:pt>
                <c:pt idx="34">
                  <c:v>茨木市</c:v>
                </c:pt>
                <c:pt idx="35">
                  <c:v>交野市</c:v>
                </c:pt>
                <c:pt idx="36">
                  <c:v>能勢町</c:v>
                </c:pt>
                <c:pt idx="37">
                  <c:v>泉大津市</c:v>
                </c:pt>
                <c:pt idx="38">
                  <c:v>箕面市</c:v>
                </c:pt>
                <c:pt idx="39">
                  <c:v>島本町</c:v>
                </c:pt>
                <c:pt idx="40">
                  <c:v>千早赤阪村</c:v>
                </c:pt>
                <c:pt idx="41">
                  <c:v>高槻市</c:v>
                </c:pt>
                <c:pt idx="42">
                  <c:v>豊能町</c:v>
                </c:pt>
              </c:strCache>
            </c:strRef>
          </c:cat>
          <c:val>
            <c:numRef>
              <c:f>'kyu-h'!$C$2:$C$44</c:f>
              <c:numCache>
                <c:formatCode>#,##0</c:formatCode>
                <c:ptCount val="43"/>
                <c:pt idx="0">
                  <c:v>2557</c:v>
                </c:pt>
                <c:pt idx="1">
                  <c:v>2517</c:v>
                </c:pt>
                <c:pt idx="2">
                  <c:v>3105</c:v>
                </c:pt>
                <c:pt idx="3">
                  <c:v>2507</c:v>
                </c:pt>
                <c:pt idx="4">
                  <c:v>2272</c:v>
                </c:pt>
                <c:pt idx="5">
                  <c:v>2561</c:v>
                </c:pt>
                <c:pt idx="6">
                  <c:v>2219</c:v>
                </c:pt>
                <c:pt idx="7">
                  <c:v>1779</c:v>
                </c:pt>
                <c:pt idx="8">
                  <c:v>1540</c:v>
                </c:pt>
                <c:pt idx="9">
                  <c:v>3028</c:v>
                </c:pt>
                <c:pt idx="10">
                  <c:v>1486</c:v>
                </c:pt>
                <c:pt idx="11">
                  <c:v>1630</c:v>
                </c:pt>
                <c:pt idx="12">
                  <c:v>1448</c:v>
                </c:pt>
                <c:pt idx="13">
                  <c:v>1827</c:v>
                </c:pt>
                <c:pt idx="14">
                  <c:v>2862</c:v>
                </c:pt>
                <c:pt idx="15">
                  <c:v>2173</c:v>
                </c:pt>
                <c:pt idx="16">
                  <c:v>2440</c:v>
                </c:pt>
                <c:pt idx="17">
                  <c:v>2768</c:v>
                </c:pt>
                <c:pt idx="18">
                  <c:v>2526</c:v>
                </c:pt>
                <c:pt idx="19">
                  <c:v>2361</c:v>
                </c:pt>
                <c:pt idx="20">
                  <c:v>2739</c:v>
                </c:pt>
                <c:pt idx="21">
                  <c:v>1159</c:v>
                </c:pt>
                <c:pt idx="22">
                  <c:v>1583</c:v>
                </c:pt>
                <c:pt idx="23">
                  <c:v>1247</c:v>
                </c:pt>
                <c:pt idx="24">
                  <c:v>2885</c:v>
                </c:pt>
                <c:pt idx="25">
                  <c:v>939</c:v>
                </c:pt>
                <c:pt idx="26">
                  <c:v>2054</c:v>
                </c:pt>
                <c:pt idx="27">
                  <c:v>2776</c:v>
                </c:pt>
                <c:pt idx="28">
                  <c:v>1875</c:v>
                </c:pt>
                <c:pt idx="29">
                  <c:v>1223</c:v>
                </c:pt>
                <c:pt idx="30">
                  <c:v>2196</c:v>
                </c:pt>
                <c:pt idx="31">
                  <c:v>1880</c:v>
                </c:pt>
                <c:pt idx="32">
                  <c:v>1158</c:v>
                </c:pt>
                <c:pt idx="33">
                  <c:v>2948</c:v>
                </c:pt>
                <c:pt idx="34">
                  <c:v>2023</c:v>
                </c:pt>
                <c:pt idx="35">
                  <c:v>2846</c:v>
                </c:pt>
                <c:pt idx="36">
                  <c:v>609</c:v>
                </c:pt>
                <c:pt idx="37">
                  <c:v>861</c:v>
                </c:pt>
                <c:pt idx="38">
                  <c:v>2482</c:v>
                </c:pt>
                <c:pt idx="39">
                  <c:v>2204</c:v>
                </c:pt>
                <c:pt idx="40">
                  <c:v>1538</c:v>
                </c:pt>
                <c:pt idx="41">
                  <c:v>2496</c:v>
                </c:pt>
                <c:pt idx="42">
                  <c:v>1450</c:v>
                </c:pt>
              </c:numCache>
            </c:numRef>
          </c:val>
          <c:extLst>
            <c:ext xmlns:c16="http://schemas.microsoft.com/office/drawing/2014/chart" uri="{C3380CC4-5D6E-409C-BE32-E72D297353CC}">
              <c16:uniqueId val="{00000002-0338-48BD-BCAA-026C1BD14312}"/>
            </c:ext>
          </c:extLst>
        </c:ser>
        <c:ser>
          <c:idx val="2"/>
          <c:order val="2"/>
          <c:tx>
            <c:strRef>
              <c:f>'kyu-h'!$D$1</c:f>
              <c:strCache>
                <c:ptCount val="1"/>
                <c:pt idx="0">
                  <c:v>施設</c:v>
                </c:pt>
              </c:strCache>
            </c:strRef>
          </c:tx>
          <c:spPr>
            <a:solidFill>
              <a:schemeClr val="accent1">
                <a:lumMod val="40000"/>
                <a:lumOff val="60000"/>
              </a:schemeClr>
            </a:solidFill>
            <a:ln>
              <a:solidFill>
                <a:schemeClr val="accent2">
                  <a:lumMod val="40000"/>
                  <a:lumOff val="6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'kyu-h'!$A$2:$A$44</c:f>
              <c:strCache>
                <c:ptCount val="43"/>
                <c:pt idx="0">
                  <c:v>全国</c:v>
                </c:pt>
                <c:pt idx="1">
                  <c:v>大阪府</c:v>
                </c:pt>
                <c:pt idx="2">
                  <c:v>大阪市</c:v>
                </c:pt>
                <c:pt idx="3">
                  <c:v>くすのき広域連合</c:v>
                </c:pt>
                <c:pt idx="4">
                  <c:v>東大阪市</c:v>
                </c:pt>
                <c:pt idx="5">
                  <c:v>八尾市</c:v>
                </c:pt>
                <c:pt idx="6">
                  <c:v>堺市</c:v>
                </c:pt>
                <c:pt idx="7">
                  <c:v>泉佐野市</c:v>
                </c:pt>
                <c:pt idx="8">
                  <c:v>熊取町</c:v>
                </c:pt>
                <c:pt idx="9">
                  <c:v>寝屋川市</c:v>
                </c:pt>
                <c:pt idx="10">
                  <c:v>富田林市</c:v>
                </c:pt>
                <c:pt idx="11">
                  <c:v>松原市</c:v>
                </c:pt>
                <c:pt idx="12">
                  <c:v>貝塚市</c:v>
                </c:pt>
                <c:pt idx="13">
                  <c:v>太子町</c:v>
                </c:pt>
                <c:pt idx="14">
                  <c:v>豊中市</c:v>
                </c:pt>
                <c:pt idx="15">
                  <c:v>田尻町</c:v>
                </c:pt>
                <c:pt idx="16">
                  <c:v>大東市</c:v>
                </c:pt>
                <c:pt idx="17">
                  <c:v>羽曳野市</c:v>
                </c:pt>
                <c:pt idx="18">
                  <c:v>藤井寺市</c:v>
                </c:pt>
                <c:pt idx="19">
                  <c:v>泉南市</c:v>
                </c:pt>
                <c:pt idx="20">
                  <c:v>柏原市</c:v>
                </c:pt>
                <c:pt idx="21">
                  <c:v>岸和田市</c:v>
                </c:pt>
                <c:pt idx="22">
                  <c:v>摂津市</c:v>
                </c:pt>
                <c:pt idx="23">
                  <c:v>忠岡町</c:v>
                </c:pt>
                <c:pt idx="24">
                  <c:v>枚方市</c:v>
                </c:pt>
                <c:pt idx="25">
                  <c:v>和泉市</c:v>
                </c:pt>
                <c:pt idx="26">
                  <c:v>高石市</c:v>
                </c:pt>
                <c:pt idx="27">
                  <c:v>大阪狭山市</c:v>
                </c:pt>
                <c:pt idx="28">
                  <c:v>阪南市</c:v>
                </c:pt>
                <c:pt idx="29">
                  <c:v>岬町</c:v>
                </c:pt>
                <c:pt idx="30">
                  <c:v>吹田市</c:v>
                </c:pt>
                <c:pt idx="31">
                  <c:v>河内長野市</c:v>
                </c:pt>
                <c:pt idx="32">
                  <c:v>河南町</c:v>
                </c:pt>
                <c:pt idx="33">
                  <c:v>池田市</c:v>
                </c:pt>
                <c:pt idx="34">
                  <c:v>茨木市</c:v>
                </c:pt>
                <c:pt idx="35">
                  <c:v>交野市</c:v>
                </c:pt>
                <c:pt idx="36">
                  <c:v>能勢町</c:v>
                </c:pt>
                <c:pt idx="37">
                  <c:v>泉大津市</c:v>
                </c:pt>
                <c:pt idx="38">
                  <c:v>箕面市</c:v>
                </c:pt>
                <c:pt idx="39">
                  <c:v>島本町</c:v>
                </c:pt>
                <c:pt idx="40">
                  <c:v>千早赤阪村</c:v>
                </c:pt>
                <c:pt idx="41">
                  <c:v>高槻市</c:v>
                </c:pt>
                <c:pt idx="42">
                  <c:v>豊能町</c:v>
                </c:pt>
              </c:strCache>
            </c:strRef>
          </c:cat>
          <c:val>
            <c:numRef>
              <c:f>'kyu-h'!$D$2:$D$44</c:f>
              <c:numCache>
                <c:formatCode>#,##0</c:formatCode>
                <c:ptCount val="43"/>
                <c:pt idx="0">
                  <c:v>7233</c:v>
                </c:pt>
                <c:pt idx="1">
                  <c:v>6565</c:v>
                </c:pt>
                <c:pt idx="2">
                  <c:v>7113</c:v>
                </c:pt>
                <c:pt idx="3">
                  <c:v>6920</c:v>
                </c:pt>
                <c:pt idx="4">
                  <c:v>7137</c:v>
                </c:pt>
                <c:pt idx="5">
                  <c:v>6505</c:v>
                </c:pt>
                <c:pt idx="6">
                  <c:v>6049</c:v>
                </c:pt>
                <c:pt idx="7">
                  <c:v>5862</c:v>
                </c:pt>
                <c:pt idx="8">
                  <c:v>7094</c:v>
                </c:pt>
                <c:pt idx="9">
                  <c:v>6784</c:v>
                </c:pt>
                <c:pt idx="10">
                  <c:v>7139</c:v>
                </c:pt>
                <c:pt idx="11">
                  <c:v>8233</c:v>
                </c:pt>
                <c:pt idx="12">
                  <c:v>5682</c:v>
                </c:pt>
                <c:pt idx="13">
                  <c:v>8305</c:v>
                </c:pt>
                <c:pt idx="14">
                  <c:v>5803</c:v>
                </c:pt>
                <c:pt idx="15">
                  <c:v>7506</c:v>
                </c:pt>
                <c:pt idx="16">
                  <c:v>7820</c:v>
                </c:pt>
                <c:pt idx="17">
                  <c:v>6325</c:v>
                </c:pt>
                <c:pt idx="18">
                  <c:v>5671</c:v>
                </c:pt>
                <c:pt idx="19">
                  <c:v>6387</c:v>
                </c:pt>
                <c:pt idx="20">
                  <c:v>7126</c:v>
                </c:pt>
                <c:pt idx="21">
                  <c:v>4549</c:v>
                </c:pt>
                <c:pt idx="22">
                  <c:v>7544</c:v>
                </c:pt>
                <c:pt idx="23">
                  <c:v>3638</c:v>
                </c:pt>
                <c:pt idx="24">
                  <c:v>6112</c:v>
                </c:pt>
                <c:pt idx="25">
                  <c:v>7008</c:v>
                </c:pt>
                <c:pt idx="26">
                  <c:v>5105</c:v>
                </c:pt>
                <c:pt idx="27">
                  <c:v>5946</c:v>
                </c:pt>
                <c:pt idx="28">
                  <c:v>6795</c:v>
                </c:pt>
                <c:pt idx="29">
                  <c:v>5858</c:v>
                </c:pt>
                <c:pt idx="30">
                  <c:v>6703</c:v>
                </c:pt>
                <c:pt idx="31">
                  <c:v>5683</c:v>
                </c:pt>
                <c:pt idx="32">
                  <c:v>8494</c:v>
                </c:pt>
                <c:pt idx="33">
                  <c:v>5888</c:v>
                </c:pt>
                <c:pt idx="34">
                  <c:v>5873</c:v>
                </c:pt>
                <c:pt idx="35">
                  <c:v>6431</c:v>
                </c:pt>
                <c:pt idx="36">
                  <c:v>10017</c:v>
                </c:pt>
                <c:pt idx="37">
                  <c:v>5800</c:v>
                </c:pt>
                <c:pt idx="38">
                  <c:v>5621</c:v>
                </c:pt>
                <c:pt idx="39">
                  <c:v>7047</c:v>
                </c:pt>
                <c:pt idx="40">
                  <c:v>8563</c:v>
                </c:pt>
                <c:pt idx="41">
                  <c:v>5505</c:v>
                </c:pt>
                <c:pt idx="42">
                  <c:v>6543</c:v>
                </c:pt>
              </c:numCache>
            </c:numRef>
          </c:val>
          <c:extLst>
            <c:ext xmlns:c16="http://schemas.microsoft.com/office/drawing/2014/chart" uri="{C3380CC4-5D6E-409C-BE32-E72D297353CC}">
              <c16:uniqueId val="{00000003-0338-48BD-BCAA-026C1BD14312}"/>
            </c:ext>
          </c:extLst>
        </c:ser>
        <c:ser>
          <c:idx val="3"/>
          <c:order val="3"/>
          <c:tx>
            <c:strRef>
              <c:f>'kyu-h'!$E$1</c:f>
              <c:strCache>
                <c:ptCount val="1"/>
                <c:pt idx="0">
                  <c:v>合計</c:v>
                </c:pt>
              </c:strCache>
            </c:strRef>
          </c:tx>
          <c:spPr>
            <a:no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10-42EA-922A-7F1A2C1F4756}"/>
                </c:ext>
              </c:extLst>
            </c:dLbl>
            <c:dLbl>
              <c:idx val="2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A0-424D-9D01-10D6376E7D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'kyu-h'!$A$2:$A$44</c:f>
              <c:strCache>
                <c:ptCount val="43"/>
                <c:pt idx="0">
                  <c:v>全国</c:v>
                </c:pt>
                <c:pt idx="1">
                  <c:v>大阪府</c:v>
                </c:pt>
                <c:pt idx="2">
                  <c:v>大阪市</c:v>
                </c:pt>
                <c:pt idx="3">
                  <c:v>くすのき広域連合</c:v>
                </c:pt>
                <c:pt idx="4">
                  <c:v>東大阪市</c:v>
                </c:pt>
                <c:pt idx="5">
                  <c:v>八尾市</c:v>
                </c:pt>
                <c:pt idx="6">
                  <c:v>堺市</c:v>
                </c:pt>
                <c:pt idx="7">
                  <c:v>泉佐野市</c:v>
                </c:pt>
                <c:pt idx="8">
                  <c:v>熊取町</c:v>
                </c:pt>
                <c:pt idx="9">
                  <c:v>寝屋川市</c:v>
                </c:pt>
                <c:pt idx="10">
                  <c:v>富田林市</c:v>
                </c:pt>
                <c:pt idx="11">
                  <c:v>松原市</c:v>
                </c:pt>
                <c:pt idx="12">
                  <c:v>貝塚市</c:v>
                </c:pt>
                <c:pt idx="13">
                  <c:v>太子町</c:v>
                </c:pt>
                <c:pt idx="14">
                  <c:v>豊中市</c:v>
                </c:pt>
                <c:pt idx="15">
                  <c:v>田尻町</c:v>
                </c:pt>
                <c:pt idx="16">
                  <c:v>大東市</c:v>
                </c:pt>
                <c:pt idx="17">
                  <c:v>羽曳野市</c:v>
                </c:pt>
                <c:pt idx="18">
                  <c:v>藤井寺市</c:v>
                </c:pt>
                <c:pt idx="19">
                  <c:v>泉南市</c:v>
                </c:pt>
                <c:pt idx="20">
                  <c:v>柏原市</c:v>
                </c:pt>
                <c:pt idx="21">
                  <c:v>岸和田市</c:v>
                </c:pt>
                <c:pt idx="22">
                  <c:v>摂津市</c:v>
                </c:pt>
                <c:pt idx="23">
                  <c:v>忠岡町</c:v>
                </c:pt>
                <c:pt idx="24">
                  <c:v>枚方市</c:v>
                </c:pt>
                <c:pt idx="25">
                  <c:v>和泉市</c:v>
                </c:pt>
                <c:pt idx="26">
                  <c:v>高石市</c:v>
                </c:pt>
                <c:pt idx="27">
                  <c:v>大阪狭山市</c:v>
                </c:pt>
                <c:pt idx="28">
                  <c:v>阪南市</c:v>
                </c:pt>
                <c:pt idx="29">
                  <c:v>岬町</c:v>
                </c:pt>
                <c:pt idx="30">
                  <c:v>吹田市</c:v>
                </c:pt>
                <c:pt idx="31">
                  <c:v>河内長野市</c:v>
                </c:pt>
                <c:pt idx="32">
                  <c:v>河南町</c:v>
                </c:pt>
                <c:pt idx="33">
                  <c:v>池田市</c:v>
                </c:pt>
                <c:pt idx="34">
                  <c:v>茨木市</c:v>
                </c:pt>
                <c:pt idx="35">
                  <c:v>交野市</c:v>
                </c:pt>
                <c:pt idx="36">
                  <c:v>能勢町</c:v>
                </c:pt>
                <c:pt idx="37">
                  <c:v>泉大津市</c:v>
                </c:pt>
                <c:pt idx="38">
                  <c:v>箕面市</c:v>
                </c:pt>
                <c:pt idx="39">
                  <c:v>島本町</c:v>
                </c:pt>
                <c:pt idx="40">
                  <c:v>千早赤阪村</c:v>
                </c:pt>
                <c:pt idx="41">
                  <c:v>高槻市</c:v>
                </c:pt>
                <c:pt idx="42">
                  <c:v>豊能町</c:v>
                </c:pt>
              </c:strCache>
            </c:strRef>
          </c:cat>
          <c:val>
            <c:numRef>
              <c:f>'kyu-h'!$E$2:$E$44</c:f>
              <c:numCache>
                <c:formatCode>#,##0</c:formatCode>
                <c:ptCount val="43"/>
                <c:pt idx="0">
                  <c:v>20390</c:v>
                </c:pt>
                <c:pt idx="1">
                  <c:v>23034</c:v>
                </c:pt>
                <c:pt idx="2">
                  <c:v>25515</c:v>
                </c:pt>
                <c:pt idx="3">
                  <c:v>24861</c:v>
                </c:pt>
                <c:pt idx="4">
                  <c:v>24439</c:v>
                </c:pt>
                <c:pt idx="5">
                  <c:v>24208</c:v>
                </c:pt>
                <c:pt idx="6">
                  <c:v>23498</c:v>
                </c:pt>
                <c:pt idx="7">
                  <c:v>23492</c:v>
                </c:pt>
                <c:pt idx="8">
                  <c:v>23208</c:v>
                </c:pt>
                <c:pt idx="9">
                  <c:v>23162</c:v>
                </c:pt>
                <c:pt idx="10">
                  <c:v>22925</c:v>
                </c:pt>
                <c:pt idx="11">
                  <c:v>22886</c:v>
                </c:pt>
                <c:pt idx="12">
                  <c:v>22537</c:v>
                </c:pt>
                <c:pt idx="13">
                  <c:v>22364</c:v>
                </c:pt>
                <c:pt idx="14">
                  <c:v>22309</c:v>
                </c:pt>
                <c:pt idx="15">
                  <c:v>22283</c:v>
                </c:pt>
                <c:pt idx="16">
                  <c:v>22268</c:v>
                </c:pt>
                <c:pt idx="17">
                  <c:v>22135</c:v>
                </c:pt>
                <c:pt idx="18">
                  <c:v>22124</c:v>
                </c:pt>
                <c:pt idx="19">
                  <c:v>22025</c:v>
                </c:pt>
                <c:pt idx="20">
                  <c:v>21993</c:v>
                </c:pt>
                <c:pt idx="21">
                  <c:v>21872</c:v>
                </c:pt>
                <c:pt idx="22">
                  <c:v>21693</c:v>
                </c:pt>
                <c:pt idx="23">
                  <c:v>21630</c:v>
                </c:pt>
                <c:pt idx="24">
                  <c:v>21403</c:v>
                </c:pt>
                <c:pt idx="25">
                  <c:v>21348</c:v>
                </c:pt>
                <c:pt idx="26">
                  <c:v>21032</c:v>
                </c:pt>
                <c:pt idx="27">
                  <c:v>20969</c:v>
                </c:pt>
                <c:pt idx="28">
                  <c:v>20759</c:v>
                </c:pt>
                <c:pt idx="29">
                  <c:v>20686</c:v>
                </c:pt>
                <c:pt idx="30">
                  <c:v>20337</c:v>
                </c:pt>
                <c:pt idx="31">
                  <c:v>20270</c:v>
                </c:pt>
                <c:pt idx="32">
                  <c:v>20198</c:v>
                </c:pt>
                <c:pt idx="33">
                  <c:v>20026</c:v>
                </c:pt>
                <c:pt idx="34">
                  <c:v>19899</c:v>
                </c:pt>
                <c:pt idx="35">
                  <c:v>19506</c:v>
                </c:pt>
                <c:pt idx="36">
                  <c:v>19339</c:v>
                </c:pt>
                <c:pt idx="37">
                  <c:v>19248</c:v>
                </c:pt>
                <c:pt idx="38">
                  <c:v>19169</c:v>
                </c:pt>
                <c:pt idx="39">
                  <c:v>19163</c:v>
                </c:pt>
                <c:pt idx="40">
                  <c:v>18279</c:v>
                </c:pt>
                <c:pt idx="41">
                  <c:v>17568</c:v>
                </c:pt>
                <c:pt idx="42">
                  <c:v>16721</c:v>
                </c:pt>
              </c:numCache>
            </c:numRef>
          </c:val>
          <c:extLst>
            <c:ext xmlns:c16="http://schemas.microsoft.com/office/drawing/2014/chart" uri="{C3380CC4-5D6E-409C-BE32-E72D297353CC}">
              <c16:uniqueId val="{00000004-0338-48BD-BCAA-026C1BD14312}"/>
            </c:ext>
          </c:extLst>
        </c:ser>
        <c:dLbls>
          <c:showLegendKey val="0"/>
          <c:showVal val="0"/>
          <c:showCatName val="0"/>
          <c:showSerName val="0"/>
          <c:showPercent val="0"/>
          <c:showBubbleSize val="0"/>
        </c:dLbls>
        <c:gapWidth val="30"/>
        <c:overlap val="100"/>
        <c:axId val="1362545039"/>
        <c:axId val="1362552943"/>
      </c:barChart>
      <c:catAx>
        <c:axId val="13625450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362552943"/>
        <c:crosses val="autoZero"/>
        <c:auto val="1"/>
        <c:lblAlgn val="ctr"/>
        <c:lblOffset val="100"/>
        <c:tickLblSkip val="1"/>
        <c:noMultiLvlLbl val="0"/>
      </c:catAx>
      <c:valAx>
        <c:axId val="1362552943"/>
        <c:scaling>
          <c:orientation val="minMax"/>
          <c:max val="250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362545039"/>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0.80929</cdr:x>
      <cdr:y>0.08052</cdr:y>
    </cdr:from>
    <cdr:to>
      <cdr:x>0.8865</cdr:x>
      <cdr:y>0.11359</cdr:y>
    </cdr:to>
    <cdr:sp macro="" textlink="">
      <cdr:nvSpPr>
        <cdr:cNvPr id="3" name="テキスト ボックス 2"/>
        <cdr:cNvSpPr txBox="1"/>
      </cdr:nvSpPr>
      <cdr:spPr>
        <a:xfrm xmlns:a="http://schemas.openxmlformats.org/drawingml/2006/main">
          <a:off x="3899032" y="454190"/>
          <a:ext cx="371965" cy="186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dirty="0">
              <a:latin typeface="+mn-ea"/>
            </a:rPr>
            <a:t>7,113</a:t>
          </a:r>
          <a:endParaRPr lang="ja-JP" altLang="en-US" sz="900" dirty="0">
            <a:latin typeface="+mn-ea"/>
          </a:endParaRPr>
        </a:p>
      </cdr:txBody>
    </cdr:sp>
  </cdr:relSizeAnchor>
  <cdr:relSizeAnchor xmlns:cdr="http://schemas.openxmlformats.org/drawingml/2006/chartDrawing">
    <cdr:from>
      <cdr:x>0.89619</cdr:x>
      <cdr:y>0.08371</cdr:y>
    </cdr:from>
    <cdr:to>
      <cdr:x>1</cdr:x>
      <cdr:y>0.11678</cdr:y>
    </cdr:to>
    <cdr:sp macro="" textlink="">
      <cdr:nvSpPr>
        <cdr:cNvPr id="4" name="テキスト ボックス 1"/>
        <cdr:cNvSpPr txBox="1"/>
      </cdr:nvSpPr>
      <cdr:spPr>
        <a:xfrm xmlns:a="http://schemas.openxmlformats.org/drawingml/2006/main">
          <a:off x="4317672" y="472192"/>
          <a:ext cx="500154" cy="1865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dirty="0">
              <a:latin typeface="+mn-ea"/>
            </a:rPr>
            <a:t>25,515</a:t>
          </a:r>
          <a:endParaRPr lang="ja-JP" altLang="en-US" sz="900" dirty="0">
            <a:latin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33" tIns="45717" rIns="91433" bIns="45717" rtlCol="0"/>
          <a:lstStyle>
            <a:lvl1pPr algn="r">
              <a:defRPr sz="1200"/>
            </a:lvl1pPr>
          </a:lstStyle>
          <a:p>
            <a:fld id="{4DA3893D-2B0B-48ED-B4CE-893E049EBB09}" type="datetimeFigureOut">
              <a:rPr kumimoji="1" lang="ja-JP" altLang="en-US" smtClean="0"/>
              <a:t>2021/9/6</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8475"/>
          </a:xfrm>
          <a:prstGeom prst="rect">
            <a:avLst/>
          </a:prstGeom>
        </p:spPr>
        <p:txBody>
          <a:bodyPr vert="horz" lIns="91433" tIns="45717" rIns="91433" bIns="45717" rtlCol="0" anchor="b"/>
          <a:lstStyle>
            <a:lvl1pPr algn="r">
              <a:defRPr sz="1200"/>
            </a:lvl1pPr>
          </a:lstStyle>
          <a:p>
            <a:fld id="{0FC65D3E-10B4-4907-BA9F-64467017DE0F}" type="slidenum">
              <a:rPr kumimoji="1" lang="ja-JP" altLang="en-US" smtClean="0"/>
              <a:t>‹#›</a:t>
            </a:fld>
            <a:endParaRPr kumimoji="1" lang="ja-JP" altLang="en-US"/>
          </a:p>
        </p:txBody>
      </p:sp>
    </p:spTree>
    <p:extLst>
      <p:ext uri="{BB962C8B-B14F-4D97-AF65-F5344CB8AC3E}">
        <p14:creationId xmlns:p14="http://schemas.microsoft.com/office/powerpoint/2010/main" val="253705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6967"/>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7" cy="496967"/>
          </a:xfrm>
          <a:prstGeom prst="rect">
            <a:avLst/>
          </a:prstGeom>
        </p:spPr>
        <p:txBody>
          <a:bodyPr vert="horz" lIns="91406" tIns="45703" rIns="91406" bIns="45703" rtlCol="0"/>
          <a:lstStyle>
            <a:lvl1pPr algn="r">
              <a:defRPr sz="1200"/>
            </a:lvl1pPr>
          </a:lstStyle>
          <a:p>
            <a:fld id="{EE901B5B-D56C-44B4-AE43-505D46E155D5}" type="datetimeFigureOut">
              <a:rPr kumimoji="1" lang="ja-JP" altLang="en-US" smtClean="0"/>
              <a:t>2021/9/6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1406" tIns="45703" rIns="91406"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9"/>
            <a:ext cx="2949787" cy="496967"/>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9"/>
            <a:ext cx="2949787" cy="496967"/>
          </a:xfrm>
          <a:prstGeom prst="rect">
            <a:avLst/>
          </a:prstGeom>
        </p:spPr>
        <p:txBody>
          <a:bodyPr vert="horz" lIns="91406" tIns="45703" rIns="91406" bIns="45703" rtlCol="0" anchor="b"/>
          <a:lstStyle>
            <a:lvl1pPr algn="r">
              <a:defRPr sz="1200"/>
            </a:lvl1pPr>
          </a:lstStyle>
          <a:p>
            <a:fld id="{ABA9EAA3-ADF1-48DB-97BB-C6CA6AE3DAFD}" type="slidenum">
              <a:rPr kumimoji="1" lang="ja-JP" altLang="en-US" smtClean="0"/>
              <a:t>‹#›</a:t>
            </a:fld>
            <a:endParaRPr kumimoji="1" lang="ja-JP" altLang="en-US"/>
          </a:p>
        </p:txBody>
      </p:sp>
    </p:spTree>
    <p:extLst>
      <p:ext uri="{BB962C8B-B14F-4D97-AF65-F5344CB8AC3E}">
        <p14:creationId xmlns:p14="http://schemas.microsoft.com/office/powerpoint/2010/main" val="480882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733711"/>
            <a:endParaRPr kumimoji="1" lang="ja-JP" altLang="en-US" dirty="0"/>
          </a:p>
        </p:txBody>
      </p:sp>
      <p:sp>
        <p:nvSpPr>
          <p:cNvPr id="4" name="スライド番号プレースホルダー 3"/>
          <p:cNvSpPr>
            <a:spLocks noGrp="1"/>
          </p:cNvSpPr>
          <p:nvPr>
            <p:ph type="sldNum" sz="quarter" idx="10"/>
          </p:nvPr>
        </p:nvSpPr>
        <p:spPr/>
        <p:txBody>
          <a:bodyPr/>
          <a:lstStyle/>
          <a:p>
            <a:fld id="{ABA9EAA3-ADF1-48DB-97BB-C6CA6AE3DAFD}" type="slidenum">
              <a:rPr kumimoji="1" lang="ja-JP" altLang="en-US" smtClean="0"/>
              <a:t>2</a:t>
            </a:fld>
            <a:endParaRPr kumimoji="1" lang="ja-JP" altLang="en-US"/>
          </a:p>
        </p:txBody>
      </p:sp>
    </p:spTree>
    <p:extLst>
      <p:ext uri="{BB962C8B-B14F-4D97-AF65-F5344CB8AC3E}">
        <p14:creationId xmlns:p14="http://schemas.microsoft.com/office/powerpoint/2010/main" val="276594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CBFE7A-A957-4585-AF9B-C83A327A569C}"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Angsana New" pitchFamily="18" charset="-34"/>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ngsana New" pitchFamily="18" charset="-34"/>
            </a:endParaRPr>
          </a:p>
        </p:txBody>
      </p:sp>
    </p:spTree>
    <p:extLst>
      <p:ext uri="{BB962C8B-B14F-4D97-AF65-F5344CB8AC3E}">
        <p14:creationId xmlns:p14="http://schemas.microsoft.com/office/powerpoint/2010/main" val="152745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bwMode="auto">
          <a:xfrm>
            <a:off x="711200" y="744538"/>
            <a:ext cx="5384800" cy="3729037"/>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p:cNvSpPr>
            <a:spLocks noGrp="1"/>
          </p:cNvSpPr>
          <p:nvPr>
            <p:ph type="sldNum" sz="quarter" idx="5"/>
          </p:nvPr>
        </p:nvSpPr>
        <p:spPr>
          <a:xfrm>
            <a:off x="3855839" y="9440647"/>
            <a:ext cx="2949787" cy="49696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50E2D-99DD-47D0-A0C2-F7C3AE4865F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847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AFFDB-1D77-495A-A09E-98B9BBAB55E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1378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A9EAA3-ADF1-48DB-97BB-C6CA6AE3DAFD}" type="slidenum">
              <a:rPr kumimoji="1" lang="ja-JP" altLang="en-US" smtClean="0"/>
              <a:t>5</a:t>
            </a:fld>
            <a:endParaRPr kumimoji="1" lang="ja-JP" altLang="en-US"/>
          </a:p>
        </p:txBody>
      </p:sp>
    </p:spTree>
    <p:extLst>
      <p:ext uri="{BB962C8B-B14F-4D97-AF65-F5344CB8AC3E}">
        <p14:creationId xmlns:p14="http://schemas.microsoft.com/office/powerpoint/2010/main" val="205651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49C2-3288-4B28-B21A-9772FDDC0D99}" type="slidenum">
              <a:rPr kumimoji="1" lang="en-US" altLang="ja-JP" sz="1200" b="0" i="0" u="none" strike="noStrike" kern="1200" cap="none" spc="0" normalizeH="0" baseline="0" noProof="0" smtClean="0">
                <a:ln>
                  <a:noFill/>
                </a:ln>
                <a:solidFill>
                  <a:srgbClr val="000000"/>
                </a:solidFill>
                <a:effectLst/>
                <a:uLnTx/>
                <a:uFillTx/>
                <a:latin typeface="Calibri"/>
                <a:ea typeface="HG丸ｺﾞｼｯｸM-PRO"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dirty="0">
              <a:ln>
                <a:noFill/>
              </a:ln>
              <a:solidFill>
                <a:srgbClr val="000000"/>
              </a:solidFill>
              <a:effectLst/>
              <a:uLnTx/>
              <a:uFillTx/>
              <a:latin typeface="Calibri"/>
              <a:ea typeface="HG丸ｺﾞｼｯｸM-PRO" pitchFamily="50" charset="-128"/>
              <a:cs typeface="+mn-cs"/>
            </a:endParaRPr>
          </a:p>
        </p:txBody>
      </p:sp>
      <p:sp>
        <p:nvSpPr>
          <p:cNvPr id="8195"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8196" name="Rectangle 3"/>
          <p:cNvSpPr>
            <a:spLocks noGrp="1" noChangeArrowheads="1"/>
          </p:cNvSpPr>
          <p:nvPr>
            <p:ph type="body" idx="1"/>
          </p:nvPr>
        </p:nvSpPr>
        <p:spPr bwMode="auto">
          <a:xfrm>
            <a:off x="667297" y="4721226"/>
            <a:ext cx="5400600" cy="4471988"/>
          </a:xfrm>
          <a:noFill/>
        </p:spPr>
        <p:txBody>
          <a:bodyPr wrap="square" numCol="1" anchor="t" anchorCtr="0" compatLnSpc="1">
            <a:prstTxWarp prst="textNoShape">
              <a:avLst/>
            </a:prstTxWarp>
          </a:bodyPr>
          <a:lstStyle/>
          <a:p>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571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15340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9555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normAutofit/>
          </a:bodyPr>
          <a:lstStyle/>
          <a:p>
            <a:endParaRPr kumimoji="1" lang="en-US" altLang="ja-JP" dirty="0"/>
          </a:p>
        </p:txBody>
      </p:sp>
    </p:spTree>
    <p:extLst>
      <p:ext uri="{BB962C8B-B14F-4D97-AF65-F5344CB8AC3E}">
        <p14:creationId xmlns:p14="http://schemas.microsoft.com/office/powerpoint/2010/main" val="198036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53536" rtl="0" eaLnBrk="1" fontAlgn="auto" latinLnBrk="0" hangingPunct="1">
              <a:lnSpc>
                <a:spcPct val="100000"/>
              </a:lnSpc>
              <a:spcBef>
                <a:spcPts val="0"/>
              </a:spcBef>
              <a:spcAft>
                <a:spcPts val="0"/>
              </a:spcAft>
              <a:buClrTx/>
              <a:buSzTx/>
              <a:buFontTx/>
              <a:buNone/>
              <a:tabLst/>
              <a:defRPr/>
            </a:pPr>
            <a:fld id="{6C5B0610-8D3B-4399-8DE8-7C6B8171431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3536"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6458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8D44F8-3B1F-47BE-8A5B-975EA23806C1}"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908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F5E97A-5F8D-41F3-AF19-A48DD1A5767A}"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160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8A053FC-FFB9-434D-988A-8B6461B0082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6261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A5CDD3D-1CF8-4508-BDCE-5709E3FEAB3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344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AD5639-0FD2-4C7A-97A1-A44B94988DB9}"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391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 name="Line 174"/>
          <p:cNvSpPr>
            <a:spLocks noChangeShapeType="1"/>
          </p:cNvSpPr>
          <p:nvPr/>
        </p:nvSpPr>
        <p:spPr bwMode="gray">
          <a:xfrm>
            <a:off x="410403" y="3443288"/>
            <a:ext cx="9083675"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dirty="0"/>
          </a:p>
        </p:txBody>
      </p:sp>
      <p:sp>
        <p:nvSpPr>
          <p:cNvPr id="2" name="タイトル 1"/>
          <p:cNvSpPr>
            <a:spLocks noGrp="1"/>
          </p:cNvSpPr>
          <p:nvPr>
            <p:ph type="ctrTitle"/>
          </p:nvPr>
        </p:nvSpPr>
        <p:spPr>
          <a:xfrm>
            <a:off x="410400" y="2781300"/>
            <a:ext cx="9072000" cy="647700"/>
          </a:xfrm>
          <a:noFill/>
          <a:effectLst/>
        </p:spPr>
        <p:txBody>
          <a:bodyPr anchor="b">
            <a:normAutofit/>
          </a:bodyPr>
          <a:lstStyle>
            <a:lvl1pPr>
              <a:defRPr sz="28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481269"/>
            <a:ext cx="9072000"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ja-JP" altLang="en-US" sz="2000" dirty="0">
                <a:solidFill>
                  <a:schemeClr val="tx2"/>
                </a:solidFill>
              </a:defRPr>
            </a:lvl1pPr>
          </a:lstStyle>
          <a:p>
            <a:pPr lvl="0" fontAlgn="base">
              <a:spcBef>
                <a:spcPct val="20000"/>
              </a:spcBef>
              <a:spcAft>
                <a:spcPct val="0"/>
              </a:spcAft>
              <a:buClr>
                <a:schemeClr val="tx2"/>
              </a:buClr>
              <a:buFont typeface="Wingdings" pitchFamily="2" charset="2"/>
              <a:tabLst>
                <a:tab pos="8972550" algn="r"/>
              </a:tabLst>
            </a:pPr>
            <a:r>
              <a:rPr kumimoji="1" lang="ja-JP" altLang="en-US" dirty="0"/>
              <a:t>マスタ－ サブタイトルの書式設定</a:t>
            </a:r>
          </a:p>
        </p:txBody>
      </p:sp>
      <p:pic>
        <p:nvPicPr>
          <p:cNvPr id="1026" name="Picture 2" descr="名称未設定-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3327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317798"/>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45960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6191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507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all"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1231106"/>
          </a:xfrm>
        </p:spPr>
        <p:txBody>
          <a:bodyPr anchor="t"/>
          <a:lstStyle>
            <a:lvl1pPr marL="0" indent="0">
              <a:buNone/>
              <a:defRPr sz="1400">
                <a:solidFill>
                  <a:schemeClr val="tx1"/>
                </a:solidFill>
              </a:defRPr>
            </a:lvl1pPr>
            <a:lvl2pPr marL="180975" indent="-180975">
              <a:buFont typeface="Wingdings" pitchFamily="2" charset="2"/>
              <a:buChar char="n"/>
              <a:defRPr sz="1400">
                <a:solidFill>
                  <a:schemeClr val="tx1"/>
                </a:solidFill>
              </a:defRPr>
            </a:lvl2pPr>
            <a:lvl3pPr marL="361950" indent="-180975">
              <a:buFont typeface="Wingdings" pitchFamily="2" charset="2"/>
              <a:buChar char="n"/>
              <a:defRPr sz="1400">
                <a:solidFill>
                  <a:schemeClr val="tx1"/>
                </a:solidFill>
              </a:defRPr>
            </a:lvl3pPr>
            <a:lvl4pPr marL="542925" indent="-180975">
              <a:buFont typeface="Wingdings" pitchFamily="2" charset="2"/>
              <a:buChar char="l"/>
              <a:defRPr sz="1400">
                <a:solidFill>
                  <a:schemeClr val="tx1"/>
                </a:solidFill>
              </a:defRPr>
            </a:lvl4pPr>
            <a:lvl5pPr marL="714375" indent="-171450">
              <a:buFont typeface="Wingdings" pitchFamily="2" charset="2"/>
              <a:buChar char="l"/>
              <a:defRPr sz="1400">
                <a:solidFill>
                  <a:schemeClr val="tx1"/>
                </a:solidFill>
              </a:defRPr>
            </a:lvl5pPr>
            <a:lvl6pPr marL="2571750" indent="-285750">
              <a:buFont typeface="Wingdings" pitchFamily="2" charset="2"/>
              <a:buChar char="l"/>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endParaRPr kumimoji="1" lang="en-US" altLang="ja-JP" dirty="0"/>
          </a:p>
          <a:p>
            <a:pPr lvl="1"/>
            <a:r>
              <a:rPr kumimoji="1" lang="ja-JP" altLang="en-US" dirty="0"/>
              <a:t>あああ</a:t>
            </a:r>
            <a:endParaRPr kumimoji="1" lang="en-US" altLang="ja-JP" dirty="0"/>
          </a:p>
          <a:p>
            <a:pPr lvl="2"/>
            <a:r>
              <a:rPr kumimoji="1" lang="ja-JP" altLang="en-US" dirty="0"/>
              <a:t>あああ</a:t>
            </a:r>
            <a:endParaRPr kumimoji="1" lang="en-US" altLang="ja-JP" dirty="0"/>
          </a:p>
          <a:p>
            <a:pPr lvl="3"/>
            <a:r>
              <a:rPr kumimoji="1" lang="ja-JP" altLang="en-US" dirty="0"/>
              <a:t>あああ</a:t>
            </a:r>
            <a:endParaRPr kumimoji="1" lang="en-US" altLang="ja-JP" dirty="0"/>
          </a:p>
          <a:p>
            <a:pPr lvl="4"/>
            <a:r>
              <a:rPr kumimoji="1" lang="ja-JP" altLang="en-US" dirty="0"/>
              <a:t>あああ</a:t>
            </a:r>
          </a:p>
        </p:txBody>
      </p:sp>
      <p:sp>
        <p:nvSpPr>
          <p:cNvPr id="7" name="nakah_line"/>
          <p:cNvSpPr>
            <a:spLocks noChangeShapeType="1"/>
          </p:cNvSpPr>
          <p:nvPr/>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800" dirty="0"/>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800" dirty="0"/>
          </a:p>
        </p:txBody>
      </p:sp>
      <p:sp>
        <p:nvSpPr>
          <p:cNvPr id="9"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1200" smtClean="0">
                <a:sym typeface="Arial"/>
              </a:rPr>
              <a:pPr lvl="0"/>
              <a:t>‹#›</a:t>
            </a:fld>
            <a:endParaRPr lang="ja-JP" altLang="en-US" sz="1200" dirty="0">
              <a:sym typeface="Arial"/>
            </a:endParaRPr>
          </a:p>
        </p:txBody>
      </p:sp>
    </p:spTree>
    <p:extLst>
      <p:ext uri="{BB962C8B-B14F-4D97-AF65-F5344CB8AC3E}">
        <p14:creationId xmlns:p14="http://schemas.microsoft.com/office/powerpoint/2010/main" val="46910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06398"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7"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1200" smtClean="0">
                <a:sym typeface="Arial"/>
              </a:rPr>
              <a:pPr lvl="0"/>
              <a:t>‹#›</a:t>
            </a:fld>
            <a:endParaRPr lang="ja-JP" altLang="en-US" sz="1200" dirty="0">
              <a:sym typeface="Arial"/>
            </a:endParaRPr>
          </a:p>
        </p:txBody>
      </p:sp>
    </p:spTree>
    <p:extLst>
      <p:ext uri="{BB962C8B-B14F-4D97-AF65-F5344CB8AC3E}">
        <p14:creationId xmlns:p14="http://schemas.microsoft.com/office/powerpoint/2010/main" val="60526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76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4862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E45B66-F1DB-485D-B13E-2BE6654CA7F6}"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829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 name="Line 174"/>
          <p:cNvSpPr>
            <a:spLocks noChangeShapeType="1"/>
          </p:cNvSpPr>
          <p:nvPr/>
        </p:nvSpPr>
        <p:spPr bwMode="gray">
          <a:xfrm>
            <a:off x="410403" y="3443288"/>
            <a:ext cx="9083675"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dirty="0"/>
          </a:p>
        </p:txBody>
      </p:sp>
      <p:sp>
        <p:nvSpPr>
          <p:cNvPr id="2" name="タイトル 1"/>
          <p:cNvSpPr>
            <a:spLocks noGrp="1"/>
          </p:cNvSpPr>
          <p:nvPr>
            <p:ph type="ctrTitle"/>
          </p:nvPr>
        </p:nvSpPr>
        <p:spPr>
          <a:xfrm>
            <a:off x="410400" y="2781300"/>
            <a:ext cx="9072000" cy="647700"/>
          </a:xfrm>
          <a:noFill/>
          <a:effectLst/>
        </p:spPr>
        <p:txBody>
          <a:bodyPr anchor="b">
            <a:normAutofit/>
          </a:bodyPr>
          <a:lstStyle>
            <a:lvl1pPr>
              <a:defRPr sz="28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0" y="3481269"/>
            <a:ext cx="9072000"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ja-JP" altLang="en-US" sz="2000" dirty="0">
                <a:solidFill>
                  <a:schemeClr val="tx2"/>
                </a:solidFill>
              </a:defRPr>
            </a:lvl1pPr>
          </a:lstStyle>
          <a:p>
            <a:pPr lvl="0" fontAlgn="base">
              <a:spcBef>
                <a:spcPct val="20000"/>
              </a:spcBef>
              <a:spcAft>
                <a:spcPct val="0"/>
              </a:spcAft>
              <a:buClr>
                <a:schemeClr val="tx2"/>
              </a:buClr>
              <a:buFont typeface="Wingdings" pitchFamily="2" charset="2"/>
              <a:tabLst>
                <a:tab pos="8972550" algn="r"/>
              </a:tabLst>
            </a:pPr>
            <a:r>
              <a:rPr kumimoji="1" lang="ja-JP" altLang="en-US" dirty="0"/>
              <a:t>マスタ－ サブタイトルの書式設定</a:t>
            </a:r>
          </a:p>
        </p:txBody>
      </p:sp>
      <p:pic>
        <p:nvPicPr>
          <p:cNvPr id="1026" name="Picture 2" descr="名称未設定-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51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419876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317798"/>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97320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0" y="6191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8"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1200" baseline="0" smtClean="0">
                <a:latin typeface="+mn-lt"/>
                <a:ea typeface="+mn-ea"/>
                <a:sym typeface="Arial"/>
              </a:rPr>
              <a:pPr lvl="0" algn="ctr"/>
              <a:t>‹#›</a:t>
            </a:fld>
            <a:endParaRPr lang="ja-JP" altLang="en-US" sz="1200" baseline="0" dirty="0">
              <a:latin typeface="+mn-lt"/>
              <a:ea typeface="+mn-ea"/>
              <a:sym typeface="Arial"/>
            </a:endParaRPr>
          </a:p>
        </p:txBody>
      </p:sp>
      <p:sp>
        <p:nvSpPr>
          <p:cNvPr id="5" name="テキスト プレースホルダー 4"/>
          <p:cNvSpPr>
            <a:spLocks noGrp="1"/>
          </p:cNvSpPr>
          <p:nvPr>
            <p:ph type="body" sz="quarter" idx="10"/>
          </p:nvPr>
        </p:nvSpPr>
        <p:spPr>
          <a:xfrm>
            <a:off x="410400" y="982801"/>
            <a:ext cx="9086400" cy="120032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377498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400" b="1" cap="all"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1231106"/>
          </a:xfrm>
        </p:spPr>
        <p:txBody>
          <a:bodyPr anchor="t"/>
          <a:lstStyle>
            <a:lvl1pPr marL="0" indent="0">
              <a:buNone/>
              <a:defRPr sz="1400">
                <a:solidFill>
                  <a:schemeClr val="tx1"/>
                </a:solidFill>
              </a:defRPr>
            </a:lvl1pPr>
            <a:lvl2pPr marL="180975" indent="-180975">
              <a:buFont typeface="Wingdings" pitchFamily="2" charset="2"/>
              <a:buChar char="n"/>
              <a:defRPr sz="1400">
                <a:solidFill>
                  <a:schemeClr val="tx1"/>
                </a:solidFill>
              </a:defRPr>
            </a:lvl2pPr>
            <a:lvl3pPr marL="361950" indent="-180975">
              <a:buFont typeface="Wingdings" pitchFamily="2" charset="2"/>
              <a:buChar char="n"/>
              <a:defRPr sz="1400">
                <a:solidFill>
                  <a:schemeClr val="tx1"/>
                </a:solidFill>
              </a:defRPr>
            </a:lvl3pPr>
            <a:lvl4pPr marL="542925" indent="-180975">
              <a:buFont typeface="Wingdings" pitchFamily="2" charset="2"/>
              <a:buChar char="l"/>
              <a:defRPr sz="1400">
                <a:solidFill>
                  <a:schemeClr val="tx1"/>
                </a:solidFill>
              </a:defRPr>
            </a:lvl4pPr>
            <a:lvl5pPr marL="714375" indent="-171450">
              <a:buFont typeface="Wingdings" pitchFamily="2" charset="2"/>
              <a:buChar char="l"/>
              <a:defRPr sz="1400">
                <a:solidFill>
                  <a:schemeClr val="tx1"/>
                </a:solidFill>
              </a:defRPr>
            </a:lvl5pPr>
            <a:lvl6pPr marL="2571750" indent="-285750">
              <a:buFont typeface="Wingdings" pitchFamily="2" charset="2"/>
              <a:buChar char="l"/>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endParaRPr kumimoji="1" lang="en-US" altLang="ja-JP" dirty="0"/>
          </a:p>
          <a:p>
            <a:pPr lvl="1"/>
            <a:r>
              <a:rPr kumimoji="1" lang="ja-JP" altLang="en-US" dirty="0"/>
              <a:t>あああ</a:t>
            </a:r>
            <a:endParaRPr kumimoji="1" lang="en-US" altLang="ja-JP" dirty="0"/>
          </a:p>
          <a:p>
            <a:pPr lvl="2"/>
            <a:r>
              <a:rPr kumimoji="1" lang="ja-JP" altLang="en-US" dirty="0"/>
              <a:t>あああ</a:t>
            </a:r>
            <a:endParaRPr kumimoji="1" lang="en-US" altLang="ja-JP" dirty="0"/>
          </a:p>
          <a:p>
            <a:pPr lvl="3"/>
            <a:r>
              <a:rPr kumimoji="1" lang="ja-JP" altLang="en-US" dirty="0"/>
              <a:t>あああ</a:t>
            </a:r>
            <a:endParaRPr kumimoji="1" lang="en-US" altLang="ja-JP" dirty="0"/>
          </a:p>
          <a:p>
            <a:pPr lvl="4"/>
            <a:r>
              <a:rPr kumimoji="1" lang="ja-JP" altLang="en-US" dirty="0"/>
              <a:t>あああ</a:t>
            </a:r>
          </a:p>
        </p:txBody>
      </p:sp>
      <p:sp>
        <p:nvSpPr>
          <p:cNvPr id="7" name="nakah_line"/>
          <p:cNvSpPr>
            <a:spLocks noChangeShapeType="1"/>
          </p:cNvSpPr>
          <p:nvPr/>
        </p:nvSpPr>
        <p:spPr bwMode="gray">
          <a:xfrm>
            <a:off x="410400" y="342900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800" dirty="0"/>
          </a:p>
        </p:txBody>
      </p:sp>
      <p:sp>
        <p:nvSpPr>
          <p:cNvPr id="8" name="nakah_lineup"/>
          <p:cNvSpPr>
            <a:spLocks noChangeShapeType="1"/>
          </p:cNvSpPr>
          <p:nvPr/>
        </p:nvSpPr>
        <p:spPr bwMode="gray">
          <a:xfrm>
            <a:off x="410400" y="2781300"/>
            <a:ext cx="908640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800" dirty="0"/>
          </a:p>
        </p:txBody>
      </p:sp>
      <p:sp>
        <p:nvSpPr>
          <p:cNvPr id="9"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1200" smtClean="0">
                <a:sym typeface="Arial"/>
              </a:rPr>
              <a:pPr lvl="0"/>
              <a:t>‹#›</a:t>
            </a:fld>
            <a:endParaRPr lang="ja-JP" altLang="en-US" sz="1200" dirty="0">
              <a:sym typeface="Arial"/>
            </a:endParaRPr>
          </a:p>
        </p:txBody>
      </p:sp>
    </p:spTree>
    <p:extLst>
      <p:ext uri="{BB962C8B-B14F-4D97-AF65-F5344CB8AC3E}">
        <p14:creationId xmlns:p14="http://schemas.microsoft.com/office/powerpoint/2010/main" val="3998262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79"/>
            <a:ext cx="9086400" cy="485775"/>
          </a:xfrm>
        </p:spPr>
        <p:txBody>
          <a:bodyPr lIns="0" anchor="ctr">
            <a:normAutofit/>
          </a:bodyPr>
          <a:lstStyle>
            <a:lvl1pPr>
              <a:defRPr sz="240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06398" y="819150"/>
            <a:ext cx="908640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400" dirty="0">
              <a:latin typeface="ＭＳ Ｐゴシック" charset="-128"/>
              <a:ea typeface="ＭＳ Ｐゴシック" charset="-128"/>
            </a:endParaRPr>
          </a:p>
        </p:txBody>
      </p:sp>
      <p:sp>
        <p:nvSpPr>
          <p:cNvPr id="7"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1200" smtClean="0">
                <a:sym typeface="Arial"/>
              </a:rPr>
              <a:pPr lvl="0"/>
              <a:t>‹#›</a:t>
            </a:fld>
            <a:endParaRPr lang="ja-JP" altLang="en-US" sz="1200" dirty="0">
              <a:sym typeface="Arial"/>
            </a:endParaRPr>
          </a:p>
        </p:txBody>
      </p:sp>
    </p:spTree>
    <p:extLst>
      <p:ext uri="{BB962C8B-B14F-4D97-AF65-F5344CB8AC3E}">
        <p14:creationId xmlns:p14="http://schemas.microsoft.com/office/powerpoint/2010/main" val="3626485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p:nvSpPr>
        <p:spPr>
          <a:xfrm>
            <a:off x="4706877"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1200" smtClean="0">
                <a:sym typeface="Arial"/>
              </a:rPr>
              <a:pPr lvl="0"/>
              <a:t>‹#›</a:t>
            </a:fld>
            <a:endParaRPr lang="ja-JP" altLang="en-US" sz="1200" dirty="0">
              <a:sym typeface="Arial"/>
            </a:endParaRPr>
          </a:p>
        </p:txBody>
      </p:sp>
    </p:spTree>
    <p:extLst>
      <p:ext uri="{BB962C8B-B14F-4D97-AF65-F5344CB8AC3E}">
        <p14:creationId xmlns:p14="http://schemas.microsoft.com/office/powerpoint/2010/main" val="2743902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49647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6765" indent="0" algn="ctr">
              <a:buNone/>
              <a:defRPr>
                <a:solidFill>
                  <a:schemeClr val="tx1">
                    <a:tint val="75000"/>
                  </a:schemeClr>
                </a:solidFill>
              </a:defRPr>
            </a:lvl2pPr>
            <a:lvl3pPr marL="913530" indent="0" algn="ctr">
              <a:buNone/>
              <a:defRPr>
                <a:solidFill>
                  <a:schemeClr val="tx1">
                    <a:tint val="75000"/>
                  </a:schemeClr>
                </a:solidFill>
              </a:defRPr>
            </a:lvl3pPr>
            <a:lvl4pPr marL="1370294" indent="0" algn="ctr">
              <a:buNone/>
              <a:defRPr>
                <a:solidFill>
                  <a:schemeClr val="tx1">
                    <a:tint val="75000"/>
                  </a:schemeClr>
                </a:solidFill>
              </a:defRPr>
            </a:lvl4pPr>
            <a:lvl5pPr marL="1827056" indent="0" algn="ctr">
              <a:buNone/>
              <a:defRPr>
                <a:solidFill>
                  <a:schemeClr val="tx1">
                    <a:tint val="75000"/>
                  </a:schemeClr>
                </a:solidFill>
              </a:defRPr>
            </a:lvl5pPr>
            <a:lvl6pPr marL="2283820" indent="0" algn="ctr">
              <a:buNone/>
              <a:defRPr>
                <a:solidFill>
                  <a:schemeClr val="tx1">
                    <a:tint val="75000"/>
                  </a:schemeClr>
                </a:solidFill>
              </a:defRPr>
            </a:lvl6pPr>
            <a:lvl7pPr marL="2740583" indent="0" algn="ctr">
              <a:buNone/>
              <a:defRPr>
                <a:solidFill>
                  <a:schemeClr val="tx1">
                    <a:tint val="75000"/>
                  </a:schemeClr>
                </a:solidFill>
              </a:defRPr>
            </a:lvl7pPr>
            <a:lvl8pPr marL="3197348" indent="0" algn="ctr">
              <a:buNone/>
              <a:defRPr>
                <a:solidFill>
                  <a:schemeClr val="tx1">
                    <a:tint val="75000"/>
                  </a:schemeClr>
                </a:solidFill>
              </a:defRPr>
            </a:lvl8pPr>
            <a:lvl9pPr marL="365411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8DF4E84-814F-4F4E-BE32-319511E2A7FD}"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C17C6DD-345F-406B-94A2-7A185CA42A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67684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549D19-26ED-4A0B-A956-E65C57DF030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C0456-1803-43A5-A3F1-0FB13A35BF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4552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2531B10-E3B6-4FE9-9B79-78856472E12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8371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714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9" y="2906732"/>
            <a:ext cx="8420100" cy="1500187"/>
          </a:xfrm>
        </p:spPr>
        <p:txBody>
          <a:bodyPr anchor="b"/>
          <a:lstStyle>
            <a:lvl1pPr marL="0" indent="0">
              <a:buNone/>
              <a:defRPr sz="2000">
                <a:solidFill>
                  <a:schemeClr val="tx1">
                    <a:tint val="75000"/>
                  </a:schemeClr>
                </a:solidFill>
              </a:defRPr>
            </a:lvl1pPr>
            <a:lvl2pPr marL="456765" indent="0">
              <a:buNone/>
              <a:defRPr sz="1800">
                <a:solidFill>
                  <a:schemeClr val="tx1">
                    <a:tint val="75000"/>
                  </a:schemeClr>
                </a:solidFill>
              </a:defRPr>
            </a:lvl2pPr>
            <a:lvl3pPr marL="913530" indent="0">
              <a:buNone/>
              <a:defRPr sz="1600">
                <a:solidFill>
                  <a:schemeClr val="tx1">
                    <a:tint val="75000"/>
                  </a:schemeClr>
                </a:solidFill>
              </a:defRPr>
            </a:lvl3pPr>
            <a:lvl4pPr marL="1370294" indent="0">
              <a:buNone/>
              <a:defRPr sz="1400">
                <a:solidFill>
                  <a:schemeClr val="tx1">
                    <a:tint val="75000"/>
                  </a:schemeClr>
                </a:solidFill>
              </a:defRPr>
            </a:lvl4pPr>
            <a:lvl5pPr marL="1827056" indent="0">
              <a:buNone/>
              <a:defRPr sz="1400">
                <a:solidFill>
                  <a:schemeClr val="tx1">
                    <a:tint val="75000"/>
                  </a:schemeClr>
                </a:solidFill>
              </a:defRPr>
            </a:lvl5pPr>
            <a:lvl6pPr marL="2283820" indent="0">
              <a:buNone/>
              <a:defRPr sz="1400">
                <a:solidFill>
                  <a:schemeClr val="tx1">
                    <a:tint val="75000"/>
                  </a:schemeClr>
                </a:solidFill>
              </a:defRPr>
            </a:lvl6pPr>
            <a:lvl7pPr marL="2740583" indent="0">
              <a:buNone/>
              <a:defRPr sz="1400">
                <a:solidFill>
                  <a:schemeClr val="tx1">
                    <a:tint val="75000"/>
                  </a:schemeClr>
                </a:solidFill>
              </a:defRPr>
            </a:lvl7pPr>
            <a:lvl8pPr marL="3197348" indent="0">
              <a:buNone/>
              <a:defRPr sz="1400">
                <a:solidFill>
                  <a:schemeClr val="tx1">
                    <a:tint val="75000"/>
                  </a:schemeClr>
                </a:solidFill>
              </a:defRPr>
            </a:lvl8pPr>
            <a:lvl9pPr marL="365411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00FFBEE-70EE-4512-9E67-8FC170451515}"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FD5374A-B00B-4977-AB87-4FCBCAB13F9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0834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1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14"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CC78F55-71D5-4C78-9EFF-0EA2D5BDBF7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3229343-6B62-4BDA-A65C-4E28CB93864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1019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78" y="1535113"/>
            <a:ext cx="4376737"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78"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6765" indent="0">
              <a:buNone/>
              <a:defRPr sz="2000" b="1"/>
            </a:lvl2pPr>
            <a:lvl3pPr marL="913530" indent="0">
              <a:buNone/>
              <a:defRPr sz="1800" b="1"/>
            </a:lvl3pPr>
            <a:lvl4pPr marL="1370294" indent="0">
              <a:buNone/>
              <a:defRPr sz="1600" b="1"/>
            </a:lvl4pPr>
            <a:lvl5pPr marL="1827056" indent="0">
              <a:buNone/>
              <a:defRPr sz="1600" b="1"/>
            </a:lvl5pPr>
            <a:lvl6pPr marL="2283820" indent="0">
              <a:buNone/>
              <a:defRPr sz="1600" b="1"/>
            </a:lvl6pPr>
            <a:lvl7pPr marL="2740583" indent="0">
              <a:buNone/>
              <a:defRPr sz="1600" b="1"/>
            </a:lvl7pPr>
            <a:lvl8pPr marL="3197348" indent="0">
              <a:buNone/>
              <a:defRPr sz="1600" b="1"/>
            </a:lvl8pPr>
            <a:lvl9pPr marL="365411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AADAB23-4235-471B-B026-C7154951D56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68C0E16F-FF57-44D4-9F92-2A80A133860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4416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6E88C37D-8613-4450-BDEF-B7A360C79FCE}"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C0EFBD-D6BA-47BC-863B-E951F09B8B0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89339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A41EA72-3B8B-4B7D-A22C-902E785E644D}"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357A5D26-256F-476A-8934-57558E71681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88153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1"/>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15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13"/>
            <a:ext cx="3259138" cy="4691063"/>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C3338F1-D810-437C-A60B-B16B5F23EB37}"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8D44B26-98E6-4542-9F1A-98E31B9E253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8776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9" y="4800601"/>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9" y="612775"/>
            <a:ext cx="5943600" cy="4114800"/>
          </a:xfrm>
        </p:spPr>
        <p:txBody>
          <a:bodyPr rtlCol="0">
            <a:normAutofit/>
          </a:bodyPr>
          <a:lstStyle>
            <a:lvl1pPr marL="0" indent="0">
              <a:buNone/>
              <a:defRPr sz="3200"/>
            </a:lvl1pPr>
            <a:lvl2pPr marL="456765" indent="0">
              <a:buNone/>
              <a:defRPr sz="2800"/>
            </a:lvl2pPr>
            <a:lvl3pPr marL="913530" indent="0">
              <a:buNone/>
              <a:defRPr sz="2400"/>
            </a:lvl3pPr>
            <a:lvl4pPr marL="1370294" indent="0">
              <a:buNone/>
              <a:defRPr sz="2000"/>
            </a:lvl4pPr>
            <a:lvl5pPr marL="1827056" indent="0">
              <a:buNone/>
              <a:defRPr sz="2000"/>
            </a:lvl5pPr>
            <a:lvl6pPr marL="2283820" indent="0">
              <a:buNone/>
              <a:defRPr sz="2000"/>
            </a:lvl6pPr>
            <a:lvl7pPr marL="2740583" indent="0">
              <a:buNone/>
              <a:defRPr sz="2000"/>
            </a:lvl7pPr>
            <a:lvl8pPr marL="3197348" indent="0">
              <a:buNone/>
              <a:defRPr sz="2000"/>
            </a:lvl8pPr>
            <a:lvl9pPr marL="365411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9" y="5367339"/>
            <a:ext cx="5943600" cy="804862"/>
          </a:xfrm>
        </p:spPr>
        <p:txBody>
          <a:bodyPr/>
          <a:lstStyle>
            <a:lvl1pPr marL="0" indent="0">
              <a:buNone/>
              <a:defRPr sz="1400"/>
            </a:lvl1pPr>
            <a:lvl2pPr marL="456765" indent="0">
              <a:buNone/>
              <a:defRPr sz="1200"/>
            </a:lvl2pPr>
            <a:lvl3pPr marL="913530" indent="0">
              <a:buNone/>
              <a:defRPr sz="1000"/>
            </a:lvl3pPr>
            <a:lvl4pPr marL="1370294" indent="0">
              <a:buNone/>
              <a:defRPr sz="900"/>
            </a:lvl4pPr>
            <a:lvl5pPr marL="1827056" indent="0">
              <a:buNone/>
              <a:defRPr sz="900"/>
            </a:lvl5pPr>
            <a:lvl6pPr marL="2283820" indent="0">
              <a:buNone/>
              <a:defRPr sz="900"/>
            </a:lvl6pPr>
            <a:lvl7pPr marL="2740583" indent="0">
              <a:buNone/>
              <a:defRPr sz="900"/>
            </a:lvl7pPr>
            <a:lvl8pPr marL="3197348" indent="0">
              <a:buNone/>
              <a:defRPr sz="900"/>
            </a:lvl8pPr>
            <a:lvl9pPr marL="365411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942A6A3-9179-4743-9211-D316AFBCE234}"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F38E5C-447E-450A-B539-E923CA594EF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2660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E2B9541-2127-4229-8209-5B3CEEA41802}"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0BCC721-A4A1-47FC-84D4-D30B487F1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31551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74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74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0D17D15-07D3-4066-9B14-3E5E85DE115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01C2A9D-155F-4581-93D8-F882B634D35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06786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208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6056" y="3886200"/>
            <a:ext cx="6934200" cy="1752600"/>
          </a:xfrm>
        </p:spPr>
        <p:txBody>
          <a:bodyPr/>
          <a:lstStyle>
            <a:lvl1pPr marL="0" indent="0" algn="ctr">
              <a:buNone/>
              <a:defRPr>
                <a:solidFill>
                  <a:schemeClr val="tx1">
                    <a:tint val="75000"/>
                  </a:schemeClr>
                </a:solidFill>
              </a:defRPr>
            </a:lvl1pPr>
            <a:lvl2pPr marL="456209" indent="0" algn="ctr">
              <a:buNone/>
              <a:defRPr>
                <a:solidFill>
                  <a:schemeClr val="tx1">
                    <a:tint val="75000"/>
                  </a:schemeClr>
                </a:solidFill>
              </a:defRPr>
            </a:lvl2pPr>
            <a:lvl3pPr marL="912421" indent="0" algn="ctr">
              <a:buNone/>
              <a:defRPr>
                <a:solidFill>
                  <a:schemeClr val="tx1">
                    <a:tint val="75000"/>
                  </a:schemeClr>
                </a:solidFill>
              </a:defRPr>
            </a:lvl3pPr>
            <a:lvl4pPr marL="1368635" indent="0" algn="ctr">
              <a:buNone/>
              <a:defRPr>
                <a:solidFill>
                  <a:schemeClr val="tx1">
                    <a:tint val="75000"/>
                  </a:schemeClr>
                </a:solidFill>
              </a:defRPr>
            </a:lvl4pPr>
            <a:lvl5pPr marL="1824845" indent="0" algn="ctr">
              <a:buNone/>
              <a:defRPr>
                <a:solidFill>
                  <a:schemeClr val="tx1">
                    <a:tint val="75000"/>
                  </a:schemeClr>
                </a:solidFill>
              </a:defRPr>
            </a:lvl5pPr>
            <a:lvl6pPr marL="2281057" indent="0" algn="ctr">
              <a:buNone/>
              <a:defRPr>
                <a:solidFill>
                  <a:schemeClr val="tx1">
                    <a:tint val="75000"/>
                  </a:schemeClr>
                </a:solidFill>
              </a:defRPr>
            </a:lvl6pPr>
            <a:lvl7pPr marL="2737268" indent="0" algn="ctr">
              <a:buNone/>
              <a:defRPr>
                <a:solidFill>
                  <a:schemeClr val="tx1">
                    <a:tint val="75000"/>
                  </a:schemeClr>
                </a:solidFill>
              </a:defRPr>
            </a:lvl7pPr>
            <a:lvl8pPr marL="3193481" indent="0" algn="ctr">
              <a:buNone/>
              <a:defRPr>
                <a:solidFill>
                  <a:schemeClr val="tx1">
                    <a:tint val="75000"/>
                  </a:schemeClr>
                </a:solidFill>
              </a:defRPr>
            </a:lvl8pPr>
            <a:lvl9pPr marL="364969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4851F4-EF7D-4987-9782-74563503FC8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230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260F90-F4DC-423B-865D-3BDE66315817}"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3523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95C233-548F-4373-90E5-ABD2254D4A26}"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3279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56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41"/>
            <a:ext cx="8420100" cy="1500187"/>
          </a:xfrm>
        </p:spPr>
        <p:txBody>
          <a:bodyPr anchor="b"/>
          <a:lstStyle>
            <a:lvl1pPr marL="0" indent="0">
              <a:buNone/>
              <a:defRPr sz="2000">
                <a:solidFill>
                  <a:schemeClr val="tx1">
                    <a:tint val="75000"/>
                  </a:schemeClr>
                </a:solidFill>
              </a:defRPr>
            </a:lvl1pPr>
            <a:lvl2pPr marL="456209" indent="0">
              <a:buNone/>
              <a:defRPr sz="1800">
                <a:solidFill>
                  <a:schemeClr val="tx1">
                    <a:tint val="75000"/>
                  </a:schemeClr>
                </a:solidFill>
              </a:defRPr>
            </a:lvl2pPr>
            <a:lvl3pPr marL="912421" indent="0">
              <a:buNone/>
              <a:defRPr sz="1600">
                <a:solidFill>
                  <a:schemeClr val="tx1">
                    <a:tint val="75000"/>
                  </a:schemeClr>
                </a:solidFill>
              </a:defRPr>
            </a:lvl3pPr>
            <a:lvl4pPr marL="1368635" indent="0">
              <a:buNone/>
              <a:defRPr sz="1400">
                <a:solidFill>
                  <a:schemeClr val="tx1">
                    <a:tint val="75000"/>
                  </a:schemeClr>
                </a:solidFill>
              </a:defRPr>
            </a:lvl4pPr>
            <a:lvl5pPr marL="1824845" indent="0">
              <a:buNone/>
              <a:defRPr sz="1400">
                <a:solidFill>
                  <a:schemeClr val="tx1">
                    <a:tint val="75000"/>
                  </a:schemeClr>
                </a:solidFill>
              </a:defRPr>
            </a:lvl5pPr>
            <a:lvl6pPr marL="2281057" indent="0">
              <a:buNone/>
              <a:defRPr sz="1400">
                <a:solidFill>
                  <a:schemeClr val="tx1">
                    <a:tint val="75000"/>
                  </a:schemeClr>
                </a:solidFill>
              </a:defRPr>
            </a:lvl6pPr>
            <a:lvl7pPr marL="2737268" indent="0">
              <a:buNone/>
              <a:defRPr sz="1400">
                <a:solidFill>
                  <a:schemeClr val="tx1">
                    <a:tint val="75000"/>
                  </a:schemeClr>
                </a:solidFill>
              </a:defRPr>
            </a:lvl7pPr>
            <a:lvl8pPr marL="3193481" indent="0">
              <a:buNone/>
              <a:defRPr sz="1400">
                <a:solidFill>
                  <a:schemeClr val="tx1">
                    <a:tint val="75000"/>
                  </a:schemeClr>
                </a:solidFill>
              </a:defRPr>
            </a:lvl8pPr>
            <a:lvl9pPr marL="3649692"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B5E3BC-8E62-4CFA-AF1D-E9D489088F79}"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2695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3"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693" y="160022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E0F6865-8BA4-4347-B510-C258A63CD4D4}"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7347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6209" indent="0">
              <a:buNone/>
              <a:defRPr sz="2000" b="1"/>
            </a:lvl2pPr>
            <a:lvl3pPr marL="912421" indent="0">
              <a:buNone/>
              <a:defRPr sz="1800" b="1"/>
            </a:lvl3pPr>
            <a:lvl4pPr marL="1368635" indent="0">
              <a:buNone/>
              <a:defRPr sz="1600" b="1"/>
            </a:lvl4pPr>
            <a:lvl5pPr marL="1824845" indent="0">
              <a:buNone/>
              <a:defRPr sz="1600" b="1"/>
            </a:lvl5pPr>
            <a:lvl6pPr marL="2281057" indent="0">
              <a:buNone/>
              <a:defRPr sz="1600" b="1"/>
            </a:lvl6pPr>
            <a:lvl7pPr marL="2737268" indent="0">
              <a:buNone/>
              <a:defRPr sz="1600" b="1"/>
            </a:lvl7pPr>
            <a:lvl8pPr marL="3193481" indent="0">
              <a:buNone/>
              <a:defRPr sz="1600" b="1"/>
            </a:lvl8pPr>
            <a:lvl9pPr marL="3649692"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46" y="1535113"/>
            <a:ext cx="4378591" cy="639762"/>
          </a:xfrm>
        </p:spPr>
        <p:txBody>
          <a:bodyPr anchor="b"/>
          <a:lstStyle>
            <a:lvl1pPr marL="0" indent="0">
              <a:buNone/>
              <a:defRPr sz="2400" b="1"/>
            </a:lvl1pPr>
            <a:lvl2pPr marL="456209" indent="0">
              <a:buNone/>
              <a:defRPr sz="2000" b="1"/>
            </a:lvl2pPr>
            <a:lvl3pPr marL="912421" indent="0">
              <a:buNone/>
              <a:defRPr sz="1800" b="1"/>
            </a:lvl3pPr>
            <a:lvl4pPr marL="1368635" indent="0">
              <a:buNone/>
              <a:defRPr sz="1600" b="1"/>
            </a:lvl4pPr>
            <a:lvl5pPr marL="1824845" indent="0">
              <a:buNone/>
              <a:defRPr sz="1600" b="1"/>
            </a:lvl5pPr>
            <a:lvl6pPr marL="2281057" indent="0">
              <a:buNone/>
              <a:defRPr sz="1600" b="1"/>
            </a:lvl6pPr>
            <a:lvl7pPr marL="2737268" indent="0">
              <a:buNone/>
              <a:defRPr sz="1600" b="1"/>
            </a:lvl7pPr>
            <a:lvl8pPr marL="3193481" indent="0">
              <a:buNone/>
              <a:defRPr sz="1600" b="1"/>
            </a:lvl8pPr>
            <a:lvl9pPr marL="3649692"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46"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8362E7-3F8C-4A9E-A153-27488E077822}"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0090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5A0A39A-349E-4645-8F9B-1930C0E4261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2245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CD7A6E-D04C-4B15-B50B-F29D5ACACB9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6429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21" y="273051"/>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9" y="273111"/>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21" y="1435131"/>
            <a:ext cx="3259006" cy="4691063"/>
          </a:xfrm>
        </p:spPr>
        <p:txBody>
          <a:bodyPr/>
          <a:lstStyle>
            <a:lvl1pPr marL="0" indent="0">
              <a:buNone/>
              <a:defRPr sz="1400"/>
            </a:lvl1pPr>
            <a:lvl2pPr marL="456209" indent="0">
              <a:buNone/>
              <a:defRPr sz="1200"/>
            </a:lvl2pPr>
            <a:lvl3pPr marL="912421" indent="0">
              <a:buNone/>
              <a:defRPr sz="1000"/>
            </a:lvl3pPr>
            <a:lvl4pPr marL="1368635" indent="0">
              <a:buNone/>
              <a:defRPr sz="900"/>
            </a:lvl4pPr>
            <a:lvl5pPr marL="1824845" indent="0">
              <a:buNone/>
              <a:defRPr sz="900"/>
            </a:lvl5pPr>
            <a:lvl6pPr marL="2281057" indent="0">
              <a:buNone/>
              <a:defRPr sz="900"/>
            </a:lvl6pPr>
            <a:lvl7pPr marL="2737268" indent="0">
              <a:buNone/>
              <a:defRPr sz="900"/>
            </a:lvl7pPr>
            <a:lvl8pPr marL="3193481" indent="0">
              <a:buNone/>
              <a:defRPr sz="900"/>
            </a:lvl8pPr>
            <a:lvl9pPr marL="364969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906A5A-5178-47DE-A856-7433F8692FE8}"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338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8" y="612779"/>
            <a:ext cx="5943600" cy="4114800"/>
          </a:xfrm>
        </p:spPr>
        <p:txBody>
          <a:bodyPr/>
          <a:lstStyle>
            <a:lvl1pPr marL="0" indent="0">
              <a:buNone/>
              <a:defRPr sz="3200"/>
            </a:lvl1pPr>
            <a:lvl2pPr marL="456209" indent="0">
              <a:buNone/>
              <a:defRPr sz="2800"/>
            </a:lvl2pPr>
            <a:lvl3pPr marL="912421" indent="0">
              <a:buNone/>
              <a:defRPr sz="2400"/>
            </a:lvl3pPr>
            <a:lvl4pPr marL="1368635" indent="0">
              <a:buNone/>
              <a:defRPr sz="2000"/>
            </a:lvl4pPr>
            <a:lvl5pPr marL="1824845" indent="0">
              <a:buNone/>
              <a:defRPr sz="2000"/>
            </a:lvl5pPr>
            <a:lvl6pPr marL="2281057" indent="0">
              <a:buNone/>
              <a:defRPr sz="2000"/>
            </a:lvl6pPr>
            <a:lvl7pPr marL="2737268" indent="0">
              <a:buNone/>
              <a:defRPr sz="2000"/>
            </a:lvl7pPr>
            <a:lvl8pPr marL="3193481" indent="0">
              <a:buNone/>
              <a:defRPr sz="2000"/>
            </a:lvl8pPr>
            <a:lvl9pPr marL="3649692"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8" y="5367339"/>
            <a:ext cx="5943600" cy="804862"/>
          </a:xfrm>
        </p:spPr>
        <p:txBody>
          <a:bodyPr/>
          <a:lstStyle>
            <a:lvl1pPr marL="0" indent="0">
              <a:buNone/>
              <a:defRPr sz="1400"/>
            </a:lvl1pPr>
            <a:lvl2pPr marL="456209" indent="0">
              <a:buNone/>
              <a:defRPr sz="1200"/>
            </a:lvl2pPr>
            <a:lvl3pPr marL="912421" indent="0">
              <a:buNone/>
              <a:defRPr sz="1000"/>
            </a:lvl3pPr>
            <a:lvl4pPr marL="1368635" indent="0">
              <a:buNone/>
              <a:defRPr sz="900"/>
            </a:lvl4pPr>
            <a:lvl5pPr marL="1824845" indent="0">
              <a:buNone/>
              <a:defRPr sz="900"/>
            </a:lvl5pPr>
            <a:lvl6pPr marL="2281057" indent="0">
              <a:buNone/>
              <a:defRPr sz="900"/>
            </a:lvl6pPr>
            <a:lvl7pPr marL="2737268" indent="0">
              <a:buNone/>
              <a:defRPr sz="900"/>
            </a:lvl7pPr>
            <a:lvl8pPr marL="3193481" indent="0">
              <a:buNone/>
              <a:defRPr sz="900"/>
            </a:lvl8pPr>
            <a:lvl9pPr marL="3649692"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2AE769-EBCE-4926-AFDC-FC9B0864C0C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5302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A053FC-FFB9-434D-988A-8B6461B0082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312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12"/>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1" y="274712"/>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5CDD3D-1CF8-4508-BDCE-5709E3FEAB3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961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4F112AF-5F0C-44D3-9401-A557EB55A28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613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FE3E890-959A-494B-B0D7-E0B0B6FFC4CE}" type="datetime1">
              <a:rPr kumimoji="1" lang="ja-JP" altLang="en-US" smtClean="0"/>
              <a:t>2021/9/6</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720820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3D05D4-529E-4E9E-8032-360353BFEC03}" type="datetime1">
              <a:rPr kumimoji="1" lang="ja-JP" altLang="en-US" smtClean="0"/>
              <a:t>2021/9/6</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3614040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7850085-760E-4D7B-86E8-A781CC39A7FE}" type="datetime1">
              <a:rPr kumimoji="1" lang="ja-JP" altLang="en-US" smtClean="0"/>
              <a:t>2021/9/6</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3130468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790C92E-A891-436B-A25E-6F75793A2114}" type="datetime1">
              <a:rPr kumimoji="1" lang="ja-JP" altLang="en-US" smtClean="0"/>
              <a:t>2021/9/6</a:t>
            </a:fld>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7" name="スライド番号プレースホルダー 6"/>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510558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6ADF15B-1B05-4CD1-978E-11175F1B13C7}" type="datetime1">
              <a:rPr kumimoji="1" lang="ja-JP" altLang="en-US" smtClean="0"/>
              <a:t>2021/9/6</a:t>
            </a:fld>
            <a:endParaRPr kumimoji="1" lang="ja-JP" altLang="en-US" dirty="0"/>
          </a:p>
        </p:txBody>
      </p:sp>
      <p:sp>
        <p:nvSpPr>
          <p:cNvPr id="8" name="フッター プレースホルダー 7"/>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9" name="スライド番号プレースホルダー 8"/>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10005388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48832EB-3DBD-49DF-AC32-0F2B940FC508}" type="datetime1">
              <a:rPr kumimoji="1" lang="ja-JP" altLang="en-US" smtClean="0"/>
              <a:t>2021/9/6</a:t>
            </a:fld>
            <a:endParaRPr kumimoji="1" lang="ja-JP" altLang="en-US" dirty="0"/>
          </a:p>
        </p:txBody>
      </p:sp>
      <p:sp>
        <p:nvSpPr>
          <p:cNvPr id="4" name="フッター プレースホルダー 3"/>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5" name="スライド番号プレースホルダー 4"/>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80850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04EDAF-A32E-4C7C-9A77-439762CF2B5B}" type="datetime1">
              <a:rPr kumimoji="1" lang="ja-JP" altLang="en-US" smtClean="0"/>
              <a:t>2021/9/6</a:t>
            </a:fld>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4" name="スライド番号プレースホルダー 3"/>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1358657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3301B0-A90D-4941-92C8-10F7100926A3}" type="datetime1">
              <a:rPr kumimoji="1" lang="ja-JP" altLang="en-US" smtClean="0"/>
              <a:t>2021/9/6</a:t>
            </a:fld>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7" name="スライド番号プレースホルダー 6"/>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180445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76FE53-9372-45DD-9C83-D9C17FF20BFC}" type="datetime1">
              <a:rPr kumimoji="1" lang="ja-JP" altLang="en-US" smtClean="0"/>
              <a:t>2021/9/6</a:t>
            </a:fld>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7" name="スライド番号プレースホルダー 6"/>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815577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FD09A0-720D-433C-88EC-F932B4E3F207}" type="datetime1">
              <a:rPr kumimoji="1" lang="ja-JP" altLang="en-US" smtClean="0"/>
              <a:t>2021/9/6</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371811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1EEE30-939D-40C2-B0AB-6C0DC3D45E97}"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2973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C8B832-4BE4-46D3-ADC8-5419AD3F6A3F}" type="datetime1">
              <a:rPr kumimoji="1" lang="ja-JP" altLang="en-US" smtClean="0"/>
              <a:t>2021/9/6</a:t>
            </a:fld>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12"/>
          </p:nvPr>
        </p:nvSpPr>
        <p:spPr/>
        <p:txBody>
          <a:body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1347068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2977" indent="0" algn="ctr">
              <a:buNone/>
              <a:defRPr>
                <a:solidFill>
                  <a:schemeClr val="tx1">
                    <a:tint val="75000"/>
                  </a:schemeClr>
                </a:solidFill>
              </a:defRPr>
            </a:lvl2pPr>
            <a:lvl3pPr marL="905955" indent="0" algn="ctr">
              <a:buNone/>
              <a:defRPr>
                <a:solidFill>
                  <a:schemeClr val="tx1">
                    <a:tint val="75000"/>
                  </a:schemeClr>
                </a:solidFill>
              </a:defRPr>
            </a:lvl3pPr>
            <a:lvl4pPr marL="1358932" indent="0" algn="ctr">
              <a:buNone/>
              <a:defRPr>
                <a:solidFill>
                  <a:schemeClr val="tx1">
                    <a:tint val="75000"/>
                  </a:schemeClr>
                </a:solidFill>
              </a:defRPr>
            </a:lvl4pPr>
            <a:lvl5pPr marL="1811910" indent="0" algn="ctr">
              <a:buNone/>
              <a:defRPr>
                <a:solidFill>
                  <a:schemeClr val="tx1">
                    <a:tint val="75000"/>
                  </a:schemeClr>
                </a:solidFill>
              </a:defRPr>
            </a:lvl5pPr>
            <a:lvl6pPr marL="2264887" indent="0" algn="ctr">
              <a:buNone/>
              <a:defRPr>
                <a:solidFill>
                  <a:schemeClr val="tx1">
                    <a:tint val="75000"/>
                  </a:schemeClr>
                </a:solidFill>
              </a:defRPr>
            </a:lvl6pPr>
            <a:lvl7pPr marL="2717865" indent="0" algn="ctr">
              <a:buNone/>
              <a:defRPr>
                <a:solidFill>
                  <a:schemeClr val="tx1">
                    <a:tint val="75000"/>
                  </a:schemeClr>
                </a:solidFill>
              </a:defRPr>
            </a:lvl7pPr>
            <a:lvl8pPr marL="3170842" indent="0" algn="ctr">
              <a:buNone/>
              <a:defRPr>
                <a:solidFill>
                  <a:schemeClr val="tx1">
                    <a:tint val="75000"/>
                  </a:schemeClr>
                </a:solidFill>
              </a:defRPr>
            </a:lvl8pPr>
            <a:lvl9pPr marL="362381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1C60AA-6061-4D47-9327-8ED704E9E0A0}" type="datetime1">
              <a:rPr kumimoji="1" lang="ja-JP" altLang="en-US" smtClean="0"/>
              <a:t>2021/9/6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18833365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A6A167-4BEF-4530-B847-B9448F712B52}" type="datetime1">
              <a:rPr kumimoji="1" lang="ja-JP" altLang="en-US" smtClean="0"/>
              <a:t>2021/9/6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1492118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02"/>
            <a:ext cx="8420100" cy="1362075"/>
          </a:xfrm>
        </p:spPr>
        <p:txBody>
          <a:bodyPr anchor="t"/>
          <a:lstStyle>
            <a:lvl1pPr algn="l">
              <a:defRPr sz="399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7" y="2906714"/>
            <a:ext cx="8420100" cy="1500187"/>
          </a:xfrm>
        </p:spPr>
        <p:txBody>
          <a:bodyPr anchor="b"/>
          <a:lstStyle>
            <a:lvl1pPr marL="0" indent="0">
              <a:buNone/>
              <a:defRPr sz="1995">
                <a:solidFill>
                  <a:schemeClr val="tx1">
                    <a:tint val="75000"/>
                  </a:schemeClr>
                </a:solidFill>
              </a:defRPr>
            </a:lvl1pPr>
            <a:lvl2pPr marL="452977" indent="0">
              <a:buNone/>
              <a:defRPr sz="1805">
                <a:solidFill>
                  <a:schemeClr val="tx1">
                    <a:tint val="75000"/>
                  </a:schemeClr>
                </a:solidFill>
              </a:defRPr>
            </a:lvl2pPr>
            <a:lvl3pPr marL="905955" indent="0">
              <a:buNone/>
              <a:defRPr sz="1615">
                <a:solidFill>
                  <a:schemeClr val="tx1">
                    <a:tint val="75000"/>
                  </a:schemeClr>
                </a:solidFill>
              </a:defRPr>
            </a:lvl3pPr>
            <a:lvl4pPr marL="1358932" indent="0">
              <a:buNone/>
              <a:defRPr sz="1425">
                <a:solidFill>
                  <a:schemeClr val="tx1">
                    <a:tint val="75000"/>
                  </a:schemeClr>
                </a:solidFill>
              </a:defRPr>
            </a:lvl4pPr>
            <a:lvl5pPr marL="1811910" indent="0">
              <a:buNone/>
              <a:defRPr sz="1425">
                <a:solidFill>
                  <a:schemeClr val="tx1">
                    <a:tint val="75000"/>
                  </a:schemeClr>
                </a:solidFill>
              </a:defRPr>
            </a:lvl5pPr>
            <a:lvl6pPr marL="2264887" indent="0">
              <a:buNone/>
              <a:defRPr sz="1425">
                <a:solidFill>
                  <a:schemeClr val="tx1">
                    <a:tint val="75000"/>
                  </a:schemeClr>
                </a:solidFill>
              </a:defRPr>
            </a:lvl6pPr>
            <a:lvl7pPr marL="2717865" indent="0">
              <a:buNone/>
              <a:defRPr sz="1425">
                <a:solidFill>
                  <a:schemeClr val="tx1">
                    <a:tint val="75000"/>
                  </a:schemeClr>
                </a:solidFill>
              </a:defRPr>
            </a:lvl7pPr>
            <a:lvl8pPr marL="3170842" indent="0">
              <a:buNone/>
              <a:defRPr sz="1425">
                <a:solidFill>
                  <a:schemeClr val="tx1">
                    <a:tint val="75000"/>
                  </a:schemeClr>
                </a:solidFill>
              </a:defRPr>
            </a:lvl8pPr>
            <a:lvl9pPr marL="3623819" indent="0">
              <a:buNone/>
              <a:defRPr sz="142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8E260A7-FC5C-457F-8316-2CF640E5E1A3}" type="datetime1">
              <a:rPr kumimoji="1" lang="ja-JP" altLang="en-US" smtClean="0"/>
              <a:t>2021/9/6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4081351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1" y="1600201"/>
            <a:ext cx="4375150" cy="4525963"/>
          </a:xfrm>
        </p:spPr>
        <p:txBody>
          <a:bodyPr/>
          <a:lstStyle>
            <a:lvl1pPr>
              <a:defRPr sz="2755"/>
            </a:lvl1pPr>
            <a:lvl2pPr>
              <a:defRPr sz="2375"/>
            </a:lvl2pPr>
            <a:lvl3pPr>
              <a:defRPr sz="1995"/>
            </a:lvl3pPr>
            <a:lvl4pPr>
              <a:defRPr sz="1805"/>
            </a:lvl4pPr>
            <a:lvl5pPr>
              <a:defRPr sz="1805"/>
            </a:lvl5pPr>
            <a:lvl6pPr>
              <a:defRPr sz="1805"/>
            </a:lvl6pPr>
            <a:lvl7pPr>
              <a:defRPr sz="1805"/>
            </a:lvl7pPr>
            <a:lvl8pPr>
              <a:defRPr sz="1805"/>
            </a:lvl8pPr>
            <a:lvl9pPr>
              <a:defRPr sz="18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755"/>
            </a:lvl1pPr>
            <a:lvl2pPr>
              <a:defRPr sz="2375"/>
            </a:lvl2pPr>
            <a:lvl3pPr>
              <a:defRPr sz="1995"/>
            </a:lvl3pPr>
            <a:lvl4pPr>
              <a:defRPr sz="1805"/>
            </a:lvl4pPr>
            <a:lvl5pPr>
              <a:defRPr sz="1805"/>
            </a:lvl5pPr>
            <a:lvl6pPr>
              <a:defRPr sz="1805"/>
            </a:lvl6pPr>
            <a:lvl7pPr>
              <a:defRPr sz="1805"/>
            </a:lvl7pPr>
            <a:lvl8pPr>
              <a:defRPr sz="1805"/>
            </a:lvl8pPr>
            <a:lvl9pPr>
              <a:defRPr sz="180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06B4640-4A71-4AFF-BA0F-1047010086D1}" type="datetime1">
              <a:rPr kumimoji="1" lang="ja-JP" altLang="en-US" smtClean="0"/>
              <a:t>2021/9/6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7" name="スライド番号プレースホルダー 6"/>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2445490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535114"/>
            <a:ext cx="4376870" cy="639762"/>
          </a:xfrm>
        </p:spPr>
        <p:txBody>
          <a:bodyPr anchor="b"/>
          <a:lstStyle>
            <a:lvl1pPr marL="0" indent="0">
              <a:buNone/>
              <a:defRPr sz="2375" b="1"/>
            </a:lvl1pPr>
            <a:lvl2pPr marL="452977" indent="0">
              <a:buNone/>
              <a:defRPr sz="1995" b="1"/>
            </a:lvl2pPr>
            <a:lvl3pPr marL="905955" indent="0">
              <a:buNone/>
              <a:defRPr sz="1805" b="1"/>
            </a:lvl3pPr>
            <a:lvl4pPr marL="1358932" indent="0">
              <a:buNone/>
              <a:defRPr sz="1615" b="1"/>
            </a:lvl4pPr>
            <a:lvl5pPr marL="1811910" indent="0">
              <a:buNone/>
              <a:defRPr sz="1615" b="1"/>
            </a:lvl5pPr>
            <a:lvl6pPr marL="2264887" indent="0">
              <a:buNone/>
              <a:defRPr sz="1615" b="1"/>
            </a:lvl6pPr>
            <a:lvl7pPr marL="2717865" indent="0">
              <a:buNone/>
              <a:defRPr sz="1615" b="1"/>
            </a:lvl7pPr>
            <a:lvl8pPr marL="3170842" indent="0">
              <a:buNone/>
              <a:defRPr sz="1615" b="1"/>
            </a:lvl8pPr>
            <a:lvl9pPr marL="3623819" indent="0">
              <a:buNone/>
              <a:defRPr sz="1615"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375"/>
            </a:lvl1pPr>
            <a:lvl2pPr>
              <a:defRPr sz="1995"/>
            </a:lvl2pPr>
            <a:lvl3pPr>
              <a:defRPr sz="1805"/>
            </a:lvl3pPr>
            <a:lvl4pPr>
              <a:defRPr sz="1615"/>
            </a:lvl4pPr>
            <a:lvl5pPr>
              <a:defRPr sz="1615"/>
            </a:lvl5pPr>
            <a:lvl6pPr>
              <a:defRPr sz="1615"/>
            </a:lvl6pPr>
            <a:lvl7pPr>
              <a:defRPr sz="1615"/>
            </a:lvl7pPr>
            <a:lvl8pPr>
              <a:defRPr sz="1615"/>
            </a:lvl8pPr>
            <a:lvl9pPr>
              <a:defRPr sz="161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4"/>
            <a:ext cx="4378590" cy="639762"/>
          </a:xfrm>
        </p:spPr>
        <p:txBody>
          <a:bodyPr anchor="b"/>
          <a:lstStyle>
            <a:lvl1pPr marL="0" indent="0">
              <a:buNone/>
              <a:defRPr sz="2375" b="1"/>
            </a:lvl1pPr>
            <a:lvl2pPr marL="452977" indent="0">
              <a:buNone/>
              <a:defRPr sz="1995" b="1"/>
            </a:lvl2pPr>
            <a:lvl3pPr marL="905955" indent="0">
              <a:buNone/>
              <a:defRPr sz="1805" b="1"/>
            </a:lvl3pPr>
            <a:lvl4pPr marL="1358932" indent="0">
              <a:buNone/>
              <a:defRPr sz="1615" b="1"/>
            </a:lvl4pPr>
            <a:lvl5pPr marL="1811910" indent="0">
              <a:buNone/>
              <a:defRPr sz="1615" b="1"/>
            </a:lvl5pPr>
            <a:lvl6pPr marL="2264887" indent="0">
              <a:buNone/>
              <a:defRPr sz="1615" b="1"/>
            </a:lvl6pPr>
            <a:lvl7pPr marL="2717865" indent="0">
              <a:buNone/>
              <a:defRPr sz="1615" b="1"/>
            </a:lvl7pPr>
            <a:lvl8pPr marL="3170842" indent="0">
              <a:buNone/>
              <a:defRPr sz="1615" b="1"/>
            </a:lvl8pPr>
            <a:lvl9pPr marL="3623819" indent="0">
              <a:buNone/>
              <a:defRPr sz="1615"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375"/>
            </a:lvl1pPr>
            <a:lvl2pPr>
              <a:defRPr sz="1995"/>
            </a:lvl2pPr>
            <a:lvl3pPr>
              <a:defRPr sz="1805"/>
            </a:lvl3pPr>
            <a:lvl4pPr>
              <a:defRPr sz="1615"/>
            </a:lvl4pPr>
            <a:lvl5pPr>
              <a:defRPr sz="1615"/>
            </a:lvl5pPr>
            <a:lvl6pPr>
              <a:defRPr sz="1615"/>
            </a:lvl6pPr>
            <a:lvl7pPr>
              <a:defRPr sz="1615"/>
            </a:lvl7pPr>
            <a:lvl8pPr>
              <a:defRPr sz="1615"/>
            </a:lvl8pPr>
            <a:lvl9pPr>
              <a:defRPr sz="161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5D16051-D91D-46D1-BE93-6E8BAB0C18CD}" type="datetime1">
              <a:rPr kumimoji="1" lang="ja-JP" altLang="en-US" smtClean="0"/>
              <a:t>2021/9/6</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9" name="スライド番号プレースホルダー 8"/>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3088487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7B0B4EA-0C57-45F2-B6C5-2823226364D0}" type="datetime1">
              <a:rPr kumimoji="1" lang="ja-JP" altLang="en-US" smtClean="0"/>
              <a:t>2021/9/6</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5" name="スライド番号プレースホルダー 4"/>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15096806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A9F735-88CC-4D9C-8C67-190A8DB42572}" type="datetime1">
              <a:rPr kumimoji="1" lang="ja-JP" altLang="en-US" smtClean="0"/>
              <a:t>2021/9/6</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4" name="スライド番号プレースホルダー 3"/>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18902423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199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135"/>
            </a:lvl1pPr>
            <a:lvl2pPr>
              <a:defRPr sz="2755"/>
            </a:lvl2pPr>
            <a:lvl3pPr>
              <a:defRPr sz="2375"/>
            </a:lvl3pPr>
            <a:lvl4pPr>
              <a:defRPr sz="1995"/>
            </a:lvl4pPr>
            <a:lvl5pPr>
              <a:defRPr sz="1995"/>
            </a:lvl5pPr>
            <a:lvl6pPr>
              <a:defRPr sz="1995"/>
            </a:lvl6pPr>
            <a:lvl7pPr>
              <a:defRPr sz="1995"/>
            </a:lvl7pPr>
            <a:lvl8pPr>
              <a:defRPr sz="1995"/>
            </a:lvl8pPr>
            <a:lvl9pPr>
              <a:defRPr sz="199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2"/>
            <a:ext cx="3259006" cy="4691063"/>
          </a:xfrm>
        </p:spPr>
        <p:txBody>
          <a:bodyPr/>
          <a:lstStyle>
            <a:lvl1pPr marL="0" indent="0">
              <a:buNone/>
              <a:defRPr sz="1425"/>
            </a:lvl1pPr>
            <a:lvl2pPr marL="452977" indent="0">
              <a:buNone/>
              <a:defRPr sz="1235"/>
            </a:lvl2pPr>
            <a:lvl3pPr marL="905955" indent="0">
              <a:buNone/>
              <a:defRPr sz="950"/>
            </a:lvl3pPr>
            <a:lvl4pPr marL="1358932" indent="0">
              <a:buNone/>
              <a:defRPr sz="855"/>
            </a:lvl4pPr>
            <a:lvl5pPr marL="1811910" indent="0">
              <a:buNone/>
              <a:defRPr sz="855"/>
            </a:lvl5pPr>
            <a:lvl6pPr marL="2264887" indent="0">
              <a:buNone/>
              <a:defRPr sz="855"/>
            </a:lvl6pPr>
            <a:lvl7pPr marL="2717865" indent="0">
              <a:buNone/>
              <a:defRPr sz="855"/>
            </a:lvl7pPr>
            <a:lvl8pPr marL="3170842" indent="0">
              <a:buNone/>
              <a:defRPr sz="855"/>
            </a:lvl8pPr>
            <a:lvl9pPr marL="3623819" indent="0">
              <a:buNone/>
              <a:defRPr sz="85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A1682C-1CB2-4189-B46F-F7074B925CC9}" type="datetime1">
              <a:rPr kumimoji="1" lang="ja-JP" altLang="en-US" smtClean="0"/>
              <a:t>2021/9/6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7" name="スライド番号プレースホルダー 6"/>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4331118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995"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135"/>
            </a:lvl1pPr>
            <a:lvl2pPr marL="452977" indent="0">
              <a:buNone/>
              <a:defRPr sz="2755"/>
            </a:lvl2pPr>
            <a:lvl3pPr marL="905955" indent="0">
              <a:buNone/>
              <a:defRPr sz="2375"/>
            </a:lvl3pPr>
            <a:lvl4pPr marL="1358932" indent="0">
              <a:buNone/>
              <a:defRPr sz="1995"/>
            </a:lvl4pPr>
            <a:lvl5pPr marL="1811910" indent="0">
              <a:buNone/>
              <a:defRPr sz="1995"/>
            </a:lvl5pPr>
            <a:lvl6pPr marL="2264887" indent="0">
              <a:buNone/>
              <a:defRPr sz="1995"/>
            </a:lvl6pPr>
            <a:lvl7pPr marL="2717865" indent="0">
              <a:buNone/>
              <a:defRPr sz="1995"/>
            </a:lvl7pPr>
            <a:lvl8pPr marL="3170842" indent="0">
              <a:buNone/>
              <a:defRPr sz="1995"/>
            </a:lvl8pPr>
            <a:lvl9pPr marL="3623819" indent="0">
              <a:buNone/>
              <a:defRPr sz="1995"/>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25"/>
            </a:lvl1pPr>
            <a:lvl2pPr marL="452977" indent="0">
              <a:buNone/>
              <a:defRPr sz="1235"/>
            </a:lvl2pPr>
            <a:lvl3pPr marL="905955" indent="0">
              <a:buNone/>
              <a:defRPr sz="950"/>
            </a:lvl3pPr>
            <a:lvl4pPr marL="1358932" indent="0">
              <a:buNone/>
              <a:defRPr sz="855"/>
            </a:lvl4pPr>
            <a:lvl5pPr marL="1811910" indent="0">
              <a:buNone/>
              <a:defRPr sz="855"/>
            </a:lvl5pPr>
            <a:lvl6pPr marL="2264887" indent="0">
              <a:buNone/>
              <a:defRPr sz="855"/>
            </a:lvl6pPr>
            <a:lvl7pPr marL="2717865" indent="0">
              <a:buNone/>
              <a:defRPr sz="855"/>
            </a:lvl7pPr>
            <a:lvl8pPr marL="3170842" indent="0">
              <a:buNone/>
              <a:defRPr sz="855"/>
            </a:lvl8pPr>
            <a:lvl9pPr marL="3623819" indent="0">
              <a:buNone/>
              <a:defRPr sz="85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D0756E-EE15-4451-9B0D-A695AC802BB8}" type="datetime1">
              <a:rPr kumimoji="1" lang="ja-JP" altLang="en-US" smtClean="0"/>
              <a:t>2021/9/6</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7" name="スライド番号プレースホルダー 6"/>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235592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38E40BD-878A-4E13-911B-946E4B783E7B}"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56365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EAD094-72EF-4CB2-992F-35DF92A94154}" type="datetime1">
              <a:rPr kumimoji="1" lang="ja-JP" altLang="en-US" smtClean="0"/>
              <a:t>2021/9/6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3156735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3C8B41-C314-42CF-9364-2DDD0CD45C33}" type="datetime1">
              <a:rPr kumimoji="1" lang="ja-JP" altLang="en-US" smtClean="0"/>
              <a:t>2021/9/6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12"/>
          </p:nvPr>
        </p:nvSpPr>
        <p:spPr/>
        <p:txBody>
          <a:body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3569443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179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6056" y="3886200"/>
            <a:ext cx="6934200" cy="1752600"/>
          </a:xfrm>
        </p:spPr>
        <p:txBody>
          <a:bodyPr/>
          <a:lstStyle>
            <a:lvl1pPr marL="0" indent="0" algn="ctr">
              <a:buNone/>
              <a:defRPr>
                <a:solidFill>
                  <a:schemeClr val="tx1">
                    <a:tint val="75000"/>
                  </a:schemeClr>
                </a:solidFill>
              </a:defRPr>
            </a:lvl1pPr>
            <a:lvl2pPr marL="366833" indent="0" algn="ctr">
              <a:buNone/>
              <a:defRPr>
                <a:solidFill>
                  <a:schemeClr val="tx1">
                    <a:tint val="75000"/>
                  </a:schemeClr>
                </a:solidFill>
              </a:defRPr>
            </a:lvl2pPr>
            <a:lvl3pPr marL="733675" indent="0" algn="ctr">
              <a:buNone/>
              <a:defRPr>
                <a:solidFill>
                  <a:schemeClr val="tx1">
                    <a:tint val="75000"/>
                  </a:schemeClr>
                </a:solidFill>
              </a:defRPr>
            </a:lvl3pPr>
            <a:lvl4pPr marL="1100514" indent="0" algn="ctr">
              <a:buNone/>
              <a:defRPr>
                <a:solidFill>
                  <a:schemeClr val="tx1">
                    <a:tint val="75000"/>
                  </a:schemeClr>
                </a:solidFill>
              </a:defRPr>
            </a:lvl4pPr>
            <a:lvl5pPr marL="1467351" indent="0" algn="ctr">
              <a:buNone/>
              <a:defRPr>
                <a:solidFill>
                  <a:schemeClr val="tx1">
                    <a:tint val="75000"/>
                  </a:schemeClr>
                </a:solidFill>
              </a:defRPr>
            </a:lvl5pPr>
            <a:lvl6pPr marL="1834187" indent="0" algn="ctr">
              <a:buNone/>
              <a:defRPr>
                <a:solidFill>
                  <a:schemeClr val="tx1">
                    <a:tint val="75000"/>
                  </a:schemeClr>
                </a:solidFill>
              </a:defRPr>
            </a:lvl6pPr>
            <a:lvl7pPr marL="2201024" indent="0" algn="ctr">
              <a:buNone/>
              <a:defRPr>
                <a:solidFill>
                  <a:schemeClr val="tx1">
                    <a:tint val="75000"/>
                  </a:schemeClr>
                </a:solidFill>
              </a:defRPr>
            </a:lvl7pPr>
            <a:lvl8pPr marL="2567865" indent="0" algn="ctr">
              <a:buNone/>
              <a:defRPr>
                <a:solidFill>
                  <a:schemeClr val="tx1">
                    <a:tint val="75000"/>
                  </a:schemeClr>
                </a:solidFill>
              </a:defRPr>
            </a:lvl8pPr>
            <a:lvl9pPr marL="293469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F9518523-4AC3-4B88-A9D8-B620E58BDD0E}" type="datetime1">
              <a:rPr lang="ja-JP" altLang="en-US" smtClean="0"/>
              <a:t>2021/9/6</a:t>
            </a:fld>
            <a:endParaRPr lang="ja-JP" altLang="en-US"/>
          </a:p>
        </p:txBody>
      </p:sp>
      <p:sp>
        <p:nvSpPr>
          <p:cNvPr id="5" name="フッター プレースホルダ 4"/>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12"/>
          </p:nvPr>
        </p:nvSpPr>
        <p:spPr/>
        <p:txBody>
          <a:bodyPr/>
          <a:lstStyle>
            <a:lvl1pPr defTabSz="742913" eaLnBrk="0" hangingPunct="0">
              <a:defRPr>
                <a:latin typeface="Arial" pitchFamily="34" charset="0"/>
              </a:defRPr>
            </a:lvl1pPr>
          </a:lstStyle>
          <a:p>
            <a:pPr>
              <a:defRPr/>
            </a:pPr>
            <a:fld id="{DF7DF62D-70E0-4BFA-83E8-C665B701188B}" type="slidenum">
              <a:rPr lang="ja-JP" altLang="en-US"/>
              <a:pPr>
                <a:defRPr/>
              </a:pPr>
              <a:t>‹#›</a:t>
            </a:fld>
            <a:endParaRPr lang="ja-JP" altLang="en-US"/>
          </a:p>
        </p:txBody>
      </p:sp>
    </p:spTree>
    <p:extLst>
      <p:ext uri="{BB962C8B-B14F-4D97-AF65-F5344CB8AC3E}">
        <p14:creationId xmlns:p14="http://schemas.microsoft.com/office/powerpoint/2010/main" val="28972981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89A27368-8003-4BFF-9FE9-125730745E1C}" type="datetime1">
              <a:rPr lang="ja-JP" altLang="en-US" smtClean="0"/>
              <a:t>2021/9/6</a:t>
            </a:fld>
            <a:endParaRPr lang="ja-JP" altLang="en-US"/>
          </a:p>
        </p:txBody>
      </p:sp>
      <p:sp>
        <p:nvSpPr>
          <p:cNvPr id="5" name="フッター プレースホルダ 4"/>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12"/>
          </p:nvPr>
        </p:nvSpPr>
        <p:spPr/>
        <p:txBody>
          <a:bodyPr/>
          <a:lstStyle>
            <a:lvl1pPr defTabSz="742913" eaLnBrk="0" hangingPunct="0">
              <a:defRPr>
                <a:latin typeface="Arial" pitchFamily="34" charset="0"/>
              </a:defRPr>
            </a:lvl1pPr>
          </a:lstStyle>
          <a:p>
            <a:pPr>
              <a:defRPr/>
            </a:pPr>
            <a:fld id="{20063C5B-38C5-4D89-A754-0F22443CED99}" type="slidenum">
              <a:rPr lang="ja-JP" altLang="en-US"/>
              <a:pPr>
                <a:defRPr/>
              </a:pPr>
              <a:t>‹#›</a:t>
            </a:fld>
            <a:endParaRPr lang="ja-JP" altLang="en-US"/>
          </a:p>
        </p:txBody>
      </p:sp>
    </p:spTree>
    <p:extLst>
      <p:ext uri="{BB962C8B-B14F-4D97-AF65-F5344CB8AC3E}">
        <p14:creationId xmlns:p14="http://schemas.microsoft.com/office/powerpoint/2010/main" val="3416731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354"/>
            <a:ext cx="8420100" cy="1362075"/>
          </a:xfrm>
        </p:spPr>
        <p:txBody>
          <a:bodyPr anchor="t"/>
          <a:lstStyle>
            <a:lvl1pPr algn="l">
              <a:defRPr sz="325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41"/>
            <a:ext cx="8420100" cy="1500187"/>
          </a:xfrm>
        </p:spPr>
        <p:txBody>
          <a:bodyPr anchor="b"/>
          <a:lstStyle>
            <a:lvl1pPr marL="0" indent="0">
              <a:buNone/>
              <a:defRPr sz="1625">
                <a:solidFill>
                  <a:schemeClr val="tx1">
                    <a:tint val="75000"/>
                  </a:schemeClr>
                </a:solidFill>
              </a:defRPr>
            </a:lvl1pPr>
            <a:lvl2pPr marL="366833" indent="0">
              <a:buNone/>
              <a:defRPr sz="1463">
                <a:solidFill>
                  <a:schemeClr val="tx1">
                    <a:tint val="75000"/>
                  </a:schemeClr>
                </a:solidFill>
              </a:defRPr>
            </a:lvl2pPr>
            <a:lvl3pPr marL="733675" indent="0">
              <a:buNone/>
              <a:defRPr sz="1300">
                <a:solidFill>
                  <a:schemeClr val="tx1">
                    <a:tint val="75000"/>
                  </a:schemeClr>
                </a:solidFill>
              </a:defRPr>
            </a:lvl3pPr>
            <a:lvl4pPr marL="1100514" indent="0">
              <a:buNone/>
              <a:defRPr sz="1138">
                <a:solidFill>
                  <a:schemeClr val="tx1">
                    <a:tint val="75000"/>
                  </a:schemeClr>
                </a:solidFill>
              </a:defRPr>
            </a:lvl4pPr>
            <a:lvl5pPr marL="1467351" indent="0">
              <a:buNone/>
              <a:defRPr sz="1138">
                <a:solidFill>
                  <a:schemeClr val="tx1">
                    <a:tint val="75000"/>
                  </a:schemeClr>
                </a:solidFill>
              </a:defRPr>
            </a:lvl5pPr>
            <a:lvl6pPr marL="1834187" indent="0">
              <a:buNone/>
              <a:defRPr sz="1138">
                <a:solidFill>
                  <a:schemeClr val="tx1">
                    <a:tint val="75000"/>
                  </a:schemeClr>
                </a:solidFill>
              </a:defRPr>
            </a:lvl6pPr>
            <a:lvl7pPr marL="2201024" indent="0">
              <a:buNone/>
              <a:defRPr sz="1138">
                <a:solidFill>
                  <a:schemeClr val="tx1">
                    <a:tint val="75000"/>
                  </a:schemeClr>
                </a:solidFill>
              </a:defRPr>
            </a:lvl7pPr>
            <a:lvl8pPr marL="2567865" indent="0">
              <a:buNone/>
              <a:defRPr sz="1138">
                <a:solidFill>
                  <a:schemeClr val="tx1">
                    <a:tint val="75000"/>
                  </a:schemeClr>
                </a:solidFill>
              </a:defRPr>
            </a:lvl8pPr>
            <a:lvl9pPr marL="2934696" indent="0">
              <a:buNone/>
              <a:defRPr sz="1138">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ED6E346B-9820-4323-ACFD-CAC79EF00A54}" type="datetime1">
              <a:rPr lang="ja-JP" altLang="en-US" smtClean="0"/>
              <a:t>2021/9/6</a:t>
            </a:fld>
            <a:endParaRPr lang="ja-JP" altLang="en-US"/>
          </a:p>
        </p:txBody>
      </p:sp>
      <p:sp>
        <p:nvSpPr>
          <p:cNvPr id="5" name="フッター プレースホルダ 4"/>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12"/>
          </p:nvPr>
        </p:nvSpPr>
        <p:spPr/>
        <p:txBody>
          <a:bodyPr/>
          <a:lstStyle>
            <a:lvl1pPr defTabSz="742913" eaLnBrk="0" hangingPunct="0">
              <a:defRPr>
                <a:latin typeface="Arial" pitchFamily="34" charset="0"/>
              </a:defRPr>
            </a:lvl1pPr>
          </a:lstStyle>
          <a:p>
            <a:pPr>
              <a:defRPr/>
            </a:pPr>
            <a:fld id="{2201BEC3-DE2A-4939-AD4D-1C38AD8B94FE}" type="slidenum">
              <a:rPr lang="ja-JP" altLang="en-US"/>
              <a:pPr>
                <a:defRPr/>
              </a:pPr>
              <a:t>‹#›</a:t>
            </a:fld>
            <a:endParaRPr lang="ja-JP" altLang="en-US"/>
          </a:p>
        </p:txBody>
      </p:sp>
    </p:spTree>
    <p:extLst>
      <p:ext uri="{BB962C8B-B14F-4D97-AF65-F5344CB8AC3E}">
        <p14:creationId xmlns:p14="http://schemas.microsoft.com/office/powerpoint/2010/main" val="435469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314"/>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693" y="1600314"/>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09887FB2-46FD-41CE-A624-4641CDFB140E}" type="datetime1">
              <a:rPr lang="ja-JP" altLang="en-US" smtClean="0"/>
              <a:t>2021/9/6</a:t>
            </a:fld>
            <a:endParaRPr lang="ja-JP" altLang="en-US"/>
          </a:p>
        </p:txBody>
      </p:sp>
      <p:sp>
        <p:nvSpPr>
          <p:cNvPr id="6" name="フッター プレースホルダ 5"/>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7" name="スライド番号プレースホルダ 6"/>
          <p:cNvSpPr>
            <a:spLocks noGrp="1"/>
          </p:cNvSpPr>
          <p:nvPr>
            <p:ph type="sldNum" sz="quarter" idx="12"/>
          </p:nvPr>
        </p:nvSpPr>
        <p:spPr/>
        <p:txBody>
          <a:bodyPr/>
          <a:lstStyle>
            <a:lvl1pPr defTabSz="742913" eaLnBrk="0" hangingPunct="0">
              <a:defRPr>
                <a:latin typeface="Arial" pitchFamily="34" charset="0"/>
              </a:defRPr>
            </a:lvl1pPr>
          </a:lstStyle>
          <a:p>
            <a:pPr>
              <a:defRPr/>
            </a:pPr>
            <a:fld id="{0949F95B-C1A2-4EE5-905D-693EF16B7E9E}" type="slidenum">
              <a:rPr lang="ja-JP" altLang="en-US"/>
              <a:pPr>
                <a:defRPr/>
              </a:pPr>
              <a:t>‹#›</a:t>
            </a:fld>
            <a:endParaRPr lang="ja-JP" altLang="en-US"/>
          </a:p>
        </p:txBody>
      </p:sp>
    </p:spTree>
    <p:extLst>
      <p:ext uri="{BB962C8B-B14F-4D97-AF65-F5344CB8AC3E}">
        <p14:creationId xmlns:p14="http://schemas.microsoft.com/office/powerpoint/2010/main" val="30018259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4" y="1535113"/>
            <a:ext cx="4376870" cy="639762"/>
          </a:xfrm>
        </p:spPr>
        <p:txBody>
          <a:bodyPr anchor="b"/>
          <a:lstStyle>
            <a:lvl1pPr marL="0" indent="0">
              <a:buNone/>
              <a:defRPr sz="1950" b="1"/>
            </a:lvl1pPr>
            <a:lvl2pPr marL="366833" indent="0">
              <a:buNone/>
              <a:defRPr sz="1625" b="1"/>
            </a:lvl2pPr>
            <a:lvl3pPr marL="733675" indent="0">
              <a:buNone/>
              <a:defRPr sz="1463" b="1"/>
            </a:lvl3pPr>
            <a:lvl4pPr marL="1100514" indent="0">
              <a:buNone/>
              <a:defRPr sz="1300" b="1"/>
            </a:lvl4pPr>
            <a:lvl5pPr marL="1467351" indent="0">
              <a:buNone/>
              <a:defRPr sz="1300" b="1"/>
            </a:lvl5pPr>
            <a:lvl6pPr marL="1834187" indent="0">
              <a:buNone/>
              <a:defRPr sz="1300" b="1"/>
            </a:lvl6pPr>
            <a:lvl7pPr marL="2201024" indent="0">
              <a:buNone/>
              <a:defRPr sz="1300" b="1"/>
            </a:lvl7pPr>
            <a:lvl8pPr marL="2567865" indent="0">
              <a:buNone/>
              <a:defRPr sz="1300" b="1"/>
            </a:lvl8pPr>
            <a:lvl9pPr marL="293469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4"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22" y="1535113"/>
            <a:ext cx="4378591" cy="639762"/>
          </a:xfrm>
        </p:spPr>
        <p:txBody>
          <a:bodyPr anchor="b"/>
          <a:lstStyle>
            <a:lvl1pPr marL="0" indent="0">
              <a:buNone/>
              <a:defRPr sz="1950" b="1"/>
            </a:lvl1pPr>
            <a:lvl2pPr marL="366833" indent="0">
              <a:buNone/>
              <a:defRPr sz="1625" b="1"/>
            </a:lvl2pPr>
            <a:lvl3pPr marL="733675" indent="0">
              <a:buNone/>
              <a:defRPr sz="1463" b="1"/>
            </a:lvl3pPr>
            <a:lvl4pPr marL="1100514" indent="0">
              <a:buNone/>
              <a:defRPr sz="1300" b="1"/>
            </a:lvl4pPr>
            <a:lvl5pPr marL="1467351" indent="0">
              <a:buNone/>
              <a:defRPr sz="1300" b="1"/>
            </a:lvl5pPr>
            <a:lvl6pPr marL="1834187" indent="0">
              <a:buNone/>
              <a:defRPr sz="1300" b="1"/>
            </a:lvl6pPr>
            <a:lvl7pPr marL="2201024" indent="0">
              <a:buNone/>
              <a:defRPr sz="1300" b="1"/>
            </a:lvl7pPr>
            <a:lvl8pPr marL="2567865" indent="0">
              <a:buNone/>
              <a:defRPr sz="1300" b="1"/>
            </a:lvl8pPr>
            <a:lvl9pPr marL="293469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22" y="2174875"/>
            <a:ext cx="4378591"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59E86AAB-3631-4CD4-800F-6C03BF800124}" type="datetime1">
              <a:rPr lang="ja-JP" altLang="en-US" smtClean="0"/>
              <a:t>2021/9/6</a:t>
            </a:fld>
            <a:endParaRPr lang="ja-JP" altLang="en-US"/>
          </a:p>
        </p:txBody>
      </p:sp>
      <p:sp>
        <p:nvSpPr>
          <p:cNvPr id="8" name="フッター プレースホルダ 7"/>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9" name="スライド番号プレースホルダ 8"/>
          <p:cNvSpPr>
            <a:spLocks noGrp="1"/>
          </p:cNvSpPr>
          <p:nvPr>
            <p:ph type="sldNum" sz="quarter" idx="12"/>
          </p:nvPr>
        </p:nvSpPr>
        <p:spPr/>
        <p:txBody>
          <a:bodyPr/>
          <a:lstStyle>
            <a:lvl1pPr defTabSz="742913" eaLnBrk="0" hangingPunct="0">
              <a:defRPr>
                <a:latin typeface="Arial" pitchFamily="34" charset="0"/>
              </a:defRPr>
            </a:lvl1pPr>
          </a:lstStyle>
          <a:p>
            <a:pPr>
              <a:defRPr/>
            </a:pPr>
            <a:fld id="{1DDAEDD7-C4A5-44AF-805D-AFD296875B78}" type="slidenum">
              <a:rPr lang="ja-JP" altLang="en-US"/>
              <a:pPr>
                <a:defRPr/>
              </a:pPr>
              <a:t>‹#›</a:t>
            </a:fld>
            <a:endParaRPr lang="ja-JP" altLang="en-US"/>
          </a:p>
        </p:txBody>
      </p:sp>
    </p:spTree>
    <p:extLst>
      <p:ext uri="{BB962C8B-B14F-4D97-AF65-F5344CB8AC3E}">
        <p14:creationId xmlns:p14="http://schemas.microsoft.com/office/powerpoint/2010/main" val="861181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541A6268-FFF2-4040-BB01-8D0B59BAF30D}" type="datetime1">
              <a:rPr lang="ja-JP" altLang="en-US" smtClean="0"/>
              <a:t>2021/9/6</a:t>
            </a:fld>
            <a:endParaRPr lang="ja-JP" altLang="en-US"/>
          </a:p>
        </p:txBody>
      </p:sp>
      <p:sp>
        <p:nvSpPr>
          <p:cNvPr id="4" name="フッター プレースホルダ 3"/>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5" name="スライド番号プレースホルダ 4"/>
          <p:cNvSpPr>
            <a:spLocks noGrp="1"/>
          </p:cNvSpPr>
          <p:nvPr>
            <p:ph type="sldNum" sz="quarter" idx="12"/>
          </p:nvPr>
        </p:nvSpPr>
        <p:spPr/>
        <p:txBody>
          <a:bodyPr/>
          <a:lstStyle>
            <a:lvl1pPr defTabSz="742913" eaLnBrk="0" hangingPunct="0">
              <a:defRPr>
                <a:latin typeface="Arial" pitchFamily="34" charset="0"/>
              </a:defRPr>
            </a:lvl1pPr>
          </a:lstStyle>
          <a:p>
            <a:pPr>
              <a:defRPr/>
            </a:pPr>
            <a:fld id="{A3079DA4-DCC1-4204-9DD2-6EE5412AF040}" type="slidenum">
              <a:rPr lang="ja-JP" altLang="en-US"/>
              <a:pPr>
                <a:defRPr/>
              </a:pPr>
              <a:t>‹#›</a:t>
            </a:fld>
            <a:endParaRPr lang="ja-JP" altLang="en-US"/>
          </a:p>
        </p:txBody>
      </p:sp>
    </p:spTree>
    <p:extLst>
      <p:ext uri="{BB962C8B-B14F-4D97-AF65-F5344CB8AC3E}">
        <p14:creationId xmlns:p14="http://schemas.microsoft.com/office/powerpoint/2010/main" val="1793318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64D8A63A-A46F-4CFC-9C11-F8DF56B2A60D}" type="datetime1">
              <a:rPr lang="ja-JP" altLang="en-US" smtClean="0"/>
              <a:t>2021/9/6</a:t>
            </a:fld>
            <a:endParaRPr lang="ja-JP" altLang="en-US"/>
          </a:p>
        </p:txBody>
      </p:sp>
      <p:sp>
        <p:nvSpPr>
          <p:cNvPr id="3" name="フッター プレースホルダ 2"/>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4" name="スライド番号プレースホルダ 3"/>
          <p:cNvSpPr>
            <a:spLocks noGrp="1"/>
          </p:cNvSpPr>
          <p:nvPr>
            <p:ph type="sldNum" sz="quarter" idx="12"/>
          </p:nvPr>
        </p:nvSpPr>
        <p:spPr/>
        <p:txBody>
          <a:bodyPr/>
          <a:lstStyle>
            <a:lvl1pPr defTabSz="742913" eaLnBrk="0" hangingPunct="0">
              <a:defRPr>
                <a:latin typeface="Arial" pitchFamily="34" charset="0"/>
              </a:defRPr>
            </a:lvl1pPr>
          </a:lstStyle>
          <a:p>
            <a:pPr>
              <a:defRPr/>
            </a:pPr>
            <a:fld id="{28A063BA-2BAD-4BEF-8181-223C9F9C6362}" type="slidenum">
              <a:rPr lang="ja-JP" altLang="en-US"/>
              <a:pPr>
                <a:defRPr/>
              </a:pPr>
              <a:t>‹#›</a:t>
            </a:fld>
            <a:endParaRPr lang="ja-JP" altLang="en-US"/>
          </a:p>
        </p:txBody>
      </p:sp>
    </p:spTree>
    <p:extLst>
      <p:ext uri="{BB962C8B-B14F-4D97-AF65-F5344CB8AC3E}">
        <p14:creationId xmlns:p14="http://schemas.microsoft.com/office/powerpoint/2010/main" val="1774306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00" y="273051"/>
            <a:ext cx="3259006" cy="1162050"/>
          </a:xfrm>
        </p:spPr>
        <p:txBody>
          <a:bodyPr anchor="b"/>
          <a:lstStyle>
            <a:lvl1pPr algn="l">
              <a:defRPr sz="1625" b="1"/>
            </a:lvl1pPr>
          </a:lstStyle>
          <a:p>
            <a:r>
              <a:rPr lang="ja-JP" altLang="en-US"/>
              <a:t>マスタ タイトルの書式設定</a:t>
            </a:r>
          </a:p>
        </p:txBody>
      </p:sp>
      <p:sp>
        <p:nvSpPr>
          <p:cNvPr id="3" name="コンテンツ プレースホルダ 2"/>
          <p:cNvSpPr>
            <a:spLocks noGrp="1"/>
          </p:cNvSpPr>
          <p:nvPr>
            <p:ph idx="1"/>
          </p:nvPr>
        </p:nvSpPr>
        <p:spPr>
          <a:xfrm>
            <a:off x="3873021" y="273136"/>
            <a:ext cx="5537728"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400" y="1435133"/>
            <a:ext cx="3259006" cy="4691063"/>
          </a:xfrm>
        </p:spPr>
        <p:txBody>
          <a:bodyPr/>
          <a:lstStyle>
            <a:lvl1pPr marL="0" indent="0">
              <a:buNone/>
              <a:defRPr sz="1138"/>
            </a:lvl1pPr>
            <a:lvl2pPr marL="366833" indent="0">
              <a:buNone/>
              <a:defRPr sz="975"/>
            </a:lvl2pPr>
            <a:lvl3pPr marL="733675" indent="0">
              <a:buNone/>
              <a:defRPr sz="813"/>
            </a:lvl3pPr>
            <a:lvl4pPr marL="1100514" indent="0">
              <a:buNone/>
              <a:defRPr sz="731"/>
            </a:lvl4pPr>
            <a:lvl5pPr marL="1467351" indent="0">
              <a:buNone/>
              <a:defRPr sz="731"/>
            </a:lvl5pPr>
            <a:lvl6pPr marL="1834187" indent="0">
              <a:buNone/>
              <a:defRPr sz="731"/>
            </a:lvl6pPr>
            <a:lvl7pPr marL="2201024" indent="0">
              <a:buNone/>
              <a:defRPr sz="731"/>
            </a:lvl7pPr>
            <a:lvl8pPr marL="2567865" indent="0">
              <a:buNone/>
              <a:defRPr sz="731"/>
            </a:lvl8pPr>
            <a:lvl9pPr marL="2934696" indent="0">
              <a:buNone/>
              <a:defRPr sz="7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DCF2C8CE-DAC9-46C0-85A3-D164C02A0823}" type="datetime1">
              <a:rPr lang="ja-JP" altLang="en-US" smtClean="0"/>
              <a:t>2021/9/6</a:t>
            </a:fld>
            <a:endParaRPr lang="ja-JP" altLang="en-US"/>
          </a:p>
        </p:txBody>
      </p:sp>
      <p:sp>
        <p:nvSpPr>
          <p:cNvPr id="6" name="フッター プレースホルダ 5"/>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7" name="スライド番号プレースホルダ 6"/>
          <p:cNvSpPr>
            <a:spLocks noGrp="1"/>
          </p:cNvSpPr>
          <p:nvPr>
            <p:ph type="sldNum" sz="quarter" idx="12"/>
          </p:nvPr>
        </p:nvSpPr>
        <p:spPr/>
        <p:txBody>
          <a:bodyPr/>
          <a:lstStyle>
            <a:lvl1pPr defTabSz="742913" eaLnBrk="0" hangingPunct="0">
              <a:defRPr>
                <a:latin typeface="Arial" pitchFamily="34" charset="0"/>
              </a:defRPr>
            </a:lvl1pPr>
          </a:lstStyle>
          <a:p>
            <a:pPr>
              <a:defRPr/>
            </a:pPr>
            <a:fld id="{2B21BB16-0912-42F4-B688-6EB768AB3E2C}" type="slidenum">
              <a:rPr lang="ja-JP" altLang="en-US"/>
              <a:pPr>
                <a:defRPr/>
              </a:pPr>
              <a:t>‹#›</a:t>
            </a:fld>
            <a:endParaRPr lang="ja-JP" altLang="en-US"/>
          </a:p>
        </p:txBody>
      </p:sp>
    </p:spTree>
    <p:extLst>
      <p:ext uri="{BB962C8B-B14F-4D97-AF65-F5344CB8AC3E}">
        <p14:creationId xmlns:p14="http://schemas.microsoft.com/office/powerpoint/2010/main" val="397212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3F1F56E-73FA-4CAE-BF3F-D58084D471FB}"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0886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1"/>
            <a:ext cx="5943600" cy="566738"/>
          </a:xfrm>
        </p:spPr>
        <p:txBody>
          <a:bodyPr anchor="b"/>
          <a:lstStyle>
            <a:lvl1pPr algn="l">
              <a:defRPr sz="1625" b="1"/>
            </a:lvl1pPr>
          </a:lstStyle>
          <a:p>
            <a:r>
              <a:rPr lang="ja-JP" altLang="en-US"/>
              <a:t>マスタ タイトルの書式設定</a:t>
            </a:r>
          </a:p>
        </p:txBody>
      </p:sp>
      <p:sp>
        <p:nvSpPr>
          <p:cNvPr id="3" name="図プレースホルダ 2"/>
          <p:cNvSpPr>
            <a:spLocks noGrp="1"/>
          </p:cNvSpPr>
          <p:nvPr>
            <p:ph type="pic" idx="1"/>
          </p:nvPr>
        </p:nvSpPr>
        <p:spPr>
          <a:xfrm>
            <a:off x="1941650" y="612779"/>
            <a:ext cx="5943600" cy="4114800"/>
          </a:xfrm>
        </p:spPr>
        <p:txBody>
          <a:bodyPr rtlCol="0">
            <a:normAutofit/>
          </a:bodyPr>
          <a:lstStyle>
            <a:lvl1pPr marL="0" indent="0">
              <a:buNone/>
              <a:defRPr sz="2600"/>
            </a:lvl1pPr>
            <a:lvl2pPr marL="366833" indent="0">
              <a:buNone/>
              <a:defRPr sz="2275"/>
            </a:lvl2pPr>
            <a:lvl3pPr marL="733675" indent="0">
              <a:buNone/>
              <a:defRPr sz="1950"/>
            </a:lvl3pPr>
            <a:lvl4pPr marL="1100514" indent="0">
              <a:buNone/>
              <a:defRPr sz="1625"/>
            </a:lvl4pPr>
            <a:lvl5pPr marL="1467351" indent="0">
              <a:buNone/>
              <a:defRPr sz="1625"/>
            </a:lvl5pPr>
            <a:lvl6pPr marL="1834187" indent="0">
              <a:buNone/>
              <a:defRPr sz="1625"/>
            </a:lvl6pPr>
            <a:lvl7pPr marL="2201024" indent="0">
              <a:buNone/>
              <a:defRPr sz="1625"/>
            </a:lvl7pPr>
            <a:lvl8pPr marL="2567865" indent="0">
              <a:buNone/>
              <a:defRPr sz="1625"/>
            </a:lvl8pPr>
            <a:lvl9pPr marL="2934696" indent="0">
              <a:buNone/>
              <a:defRPr sz="1625"/>
            </a:lvl9pPr>
          </a:lstStyle>
          <a:p>
            <a:pPr lvl="0"/>
            <a:endParaRPr lang="ja-JP" altLang="en-US" noProof="0"/>
          </a:p>
        </p:txBody>
      </p:sp>
      <p:sp>
        <p:nvSpPr>
          <p:cNvPr id="4" name="テキスト プレースホルダ 3"/>
          <p:cNvSpPr>
            <a:spLocks noGrp="1"/>
          </p:cNvSpPr>
          <p:nvPr>
            <p:ph type="body" sz="half" idx="2"/>
          </p:nvPr>
        </p:nvSpPr>
        <p:spPr>
          <a:xfrm>
            <a:off x="1941650" y="5367339"/>
            <a:ext cx="5943600" cy="804862"/>
          </a:xfrm>
        </p:spPr>
        <p:txBody>
          <a:bodyPr/>
          <a:lstStyle>
            <a:lvl1pPr marL="0" indent="0">
              <a:buNone/>
              <a:defRPr sz="1138"/>
            </a:lvl1pPr>
            <a:lvl2pPr marL="366833" indent="0">
              <a:buNone/>
              <a:defRPr sz="975"/>
            </a:lvl2pPr>
            <a:lvl3pPr marL="733675" indent="0">
              <a:buNone/>
              <a:defRPr sz="813"/>
            </a:lvl3pPr>
            <a:lvl4pPr marL="1100514" indent="0">
              <a:buNone/>
              <a:defRPr sz="731"/>
            </a:lvl4pPr>
            <a:lvl5pPr marL="1467351" indent="0">
              <a:buNone/>
              <a:defRPr sz="731"/>
            </a:lvl5pPr>
            <a:lvl6pPr marL="1834187" indent="0">
              <a:buNone/>
              <a:defRPr sz="731"/>
            </a:lvl6pPr>
            <a:lvl7pPr marL="2201024" indent="0">
              <a:buNone/>
              <a:defRPr sz="731"/>
            </a:lvl7pPr>
            <a:lvl8pPr marL="2567865" indent="0">
              <a:buNone/>
              <a:defRPr sz="731"/>
            </a:lvl8pPr>
            <a:lvl9pPr marL="2934696" indent="0">
              <a:buNone/>
              <a:defRPr sz="7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A64F28B8-DEAC-48C8-BA53-9797609FD904}" type="datetime1">
              <a:rPr lang="ja-JP" altLang="en-US" smtClean="0"/>
              <a:t>2021/9/6</a:t>
            </a:fld>
            <a:endParaRPr lang="ja-JP" altLang="en-US"/>
          </a:p>
        </p:txBody>
      </p:sp>
      <p:sp>
        <p:nvSpPr>
          <p:cNvPr id="6" name="フッター プレースホルダ 5"/>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7" name="スライド番号プレースホルダ 6"/>
          <p:cNvSpPr>
            <a:spLocks noGrp="1"/>
          </p:cNvSpPr>
          <p:nvPr>
            <p:ph type="sldNum" sz="quarter" idx="12"/>
          </p:nvPr>
        </p:nvSpPr>
        <p:spPr/>
        <p:txBody>
          <a:bodyPr/>
          <a:lstStyle>
            <a:lvl1pPr defTabSz="742913" eaLnBrk="0" hangingPunct="0">
              <a:defRPr>
                <a:latin typeface="Arial" pitchFamily="34" charset="0"/>
              </a:defRPr>
            </a:lvl1pPr>
          </a:lstStyle>
          <a:p>
            <a:pPr>
              <a:defRPr/>
            </a:pPr>
            <a:fld id="{E6D66E23-AEA9-481C-840A-5B1EB1A1A020}" type="slidenum">
              <a:rPr lang="ja-JP" altLang="en-US"/>
              <a:pPr>
                <a:defRPr/>
              </a:pPr>
              <a:t>‹#›</a:t>
            </a:fld>
            <a:endParaRPr lang="ja-JP" altLang="en-US"/>
          </a:p>
        </p:txBody>
      </p:sp>
    </p:spTree>
    <p:extLst>
      <p:ext uri="{BB962C8B-B14F-4D97-AF65-F5344CB8AC3E}">
        <p14:creationId xmlns:p14="http://schemas.microsoft.com/office/powerpoint/2010/main" val="3599559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DD5AE624-6474-4FBD-805C-AA763208A505}" type="datetime1">
              <a:rPr lang="ja-JP" altLang="en-US" smtClean="0"/>
              <a:t>2021/9/6</a:t>
            </a:fld>
            <a:endParaRPr lang="ja-JP" altLang="en-US"/>
          </a:p>
        </p:txBody>
      </p:sp>
      <p:sp>
        <p:nvSpPr>
          <p:cNvPr id="5" name="フッター プレースホルダ 4"/>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12"/>
          </p:nvPr>
        </p:nvSpPr>
        <p:spPr/>
        <p:txBody>
          <a:bodyPr/>
          <a:lstStyle>
            <a:lvl1pPr defTabSz="742913" eaLnBrk="0" hangingPunct="0">
              <a:defRPr>
                <a:latin typeface="Arial" pitchFamily="34" charset="0"/>
              </a:defRPr>
            </a:lvl1pPr>
          </a:lstStyle>
          <a:p>
            <a:pPr>
              <a:defRPr/>
            </a:pPr>
            <a:fld id="{197341EA-D743-427E-82EA-FFA34E49CF96}" type="slidenum">
              <a:rPr lang="ja-JP" altLang="en-US"/>
              <a:pPr>
                <a:defRPr/>
              </a:pPr>
              <a:t>‹#›</a:t>
            </a:fld>
            <a:endParaRPr lang="ja-JP" altLang="en-US"/>
          </a:p>
        </p:txBody>
      </p:sp>
    </p:spTree>
    <p:extLst>
      <p:ext uri="{BB962C8B-B14F-4D97-AF65-F5344CB8AC3E}">
        <p14:creationId xmlns:p14="http://schemas.microsoft.com/office/powerpoint/2010/main" val="4108927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805"/>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805"/>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defTabSz="742913" eaLnBrk="0" hangingPunct="0">
              <a:defRPr>
                <a:latin typeface="Arial" pitchFamily="34" charset="0"/>
                <a:ea typeface="ＭＳ Ｐゴシック" charset="-128"/>
              </a:defRPr>
            </a:lvl1pPr>
          </a:lstStyle>
          <a:p>
            <a:pPr>
              <a:defRPr/>
            </a:pPr>
            <a:fld id="{0810E895-661B-4731-B838-D2EEFDEFA5D3}" type="datetime1">
              <a:rPr lang="ja-JP" altLang="en-US" smtClean="0"/>
              <a:t>2021/9/6</a:t>
            </a:fld>
            <a:endParaRPr lang="ja-JP" altLang="en-US"/>
          </a:p>
        </p:txBody>
      </p:sp>
      <p:sp>
        <p:nvSpPr>
          <p:cNvPr id="5" name="フッター プレースホルダ 4"/>
          <p:cNvSpPr>
            <a:spLocks noGrp="1"/>
          </p:cNvSpPr>
          <p:nvPr>
            <p:ph type="ftr" sz="quarter" idx="11"/>
          </p:nvPr>
        </p:nvSpPr>
        <p:spPr/>
        <p:txBody>
          <a:bodyPr/>
          <a:lstStyle>
            <a:lvl1pPr defTabSz="742913" eaLnBrk="0" fontAlgn="base" hangingPunct="0">
              <a:spcBef>
                <a:spcPct val="0"/>
              </a:spcBef>
              <a:spcAft>
                <a:spcPct val="0"/>
              </a:spcAft>
              <a:defRPr>
                <a:latin typeface="Arial" pitchFamily="34" charset="0"/>
                <a:ea typeface="ＭＳ Ｐゴシック" pitchFamily="50" charset="-128"/>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12"/>
          </p:nvPr>
        </p:nvSpPr>
        <p:spPr/>
        <p:txBody>
          <a:bodyPr/>
          <a:lstStyle>
            <a:lvl1pPr defTabSz="742913" eaLnBrk="0" hangingPunct="0">
              <a:defRPr>
                <a:latin typeface="Arial" pitchFamily="34" charset="0"/>
              </a:defRPr>
            </a:lvl1pPr>
          </a:lstStyle>
          <a:p>
            <a:pPr>
              <a:defRPr/>
            </a:pPr>
            <a:fld id="{931D84DF-DBB4-47F5-A694-1916F362D734}" type="slidenum">
              <a:rPr lang="ja-JP" altLang="en-US"/>
              <a:pPr>
                <a:defRPr/>
              </a:pPr>
              <a:t>‹#›</a:t>
            </a:fld>
            <a:endParaRPr lang="ja-JP" altLang="en-US"/>
          </a:p>
        </p:txBody>
      </p:sp>
    </p:spTree>
    <p:extLst>
      <p:ext uri="{BB962C8B-B14F-4D97-AF65-F5344CB8AC3E}">
        <p14:creationId xmlns:p14="http://schemas.microsoft.com/office/powerpoint/2010/main" val="3529376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 name="Line 174"/>
          <p:cNvSpPr>
            <a:spLocks noChangeShapeType="1"/>
          </p:cNvSpPr>
          <p:nvPr/>
        </p:nvSpPr>
        <p:spPr bwMode="gray">
          <a:xfrm>
            <a:off x="410406" y="3443288"/>
            <a:ext cx="9083675" cy="0"/>
          </a:xfrm>
          <a:prstGeom prst="line">
            <a:avLst/>
          </a:prstGeom>
          <a:noFill/>
          <a:ln w="381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63" dirty="0"/>
          </a:p>
        </p:txBody>
      </p:sp>
      <p:sp>
        <p:nvSpPr>
          <p:cNvPr id="2" name="タイトル 1"/>
          <p:cNvSpPr>
            <a:spLocks noGrp="1"/>
          </p:cNvSpPr>
          <p:nvPr>
            <p:ph type="ctrTitle"/>
          </p:nvPr>
        </p:nvSpPr>
        <p:spPr>
          <a:xfrm>
            <a:off x="410402" y="2781300"/>
            <a:ext cx="9072000" cy="647700"/>
          </a:xfrm>
          <a:noFill/>
          <a:effectLst/>
        </p:spPr>
        <p:txBody>
          <a:bodyPr anchor="b">
            <a:normAutofit/>
          </a:bodyPr>
          <a:lstStyle>
            <a:lvl1pPr>
              <a:defRPr sz="2275"/>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hasCustomPrompt="1"/>
          </p:nvPr>
        </p:nvSpPr>
        <p:spPr>
          <a:xfrm>
            <a:off x="410402" y="3481270"/>
            <a:ext cx="9072000" cy="2500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ja-JP" altLang="en-US" sz="1625" dirty="0">
                <a:solidFill>
                  <a:schemeClr val="tx2"/>
                </a:solidFill>
              </a:defRPr>
            </a:lvl1pPr>
          </a:lstStyle>
          <a:p>
            <a:pPr lvl="0" fontAlgn="base">
              <a:spcBef>
                <a:spcPct val="20000"/>
              </a:spcBef>
              <a:spcAft>
                <a:spcPct val="0"/>
              </a:spcAft>
              <a:buClr>
                <a:schemeClr val="tx2"/>
              </a:buClr>
              <a:buFont typeface="Wingdings" pitchFamily="2" charset="2"/>
              <a:tabLst>
                <a:tab pos="7289833" algn="r"/>
              </a:tabLst>
            </a:pPr>
            <a:r>
              <a:rPr kumimoji="1" lang="ja-JP" altLang="en-US" dirty="0"/>
              <a:t>マスタ－ サブタイトルの書式設定</a:t>
            </a:r>
          </a:p>
        </p:txBody>
      </p:sp>
      <p:pic>
        <p:nvPicPr>
          <p:cNvPr id="1026" name="Picture 2" descr="名称未設定-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00" y="4603750"/>
            <a:ext cx="3328988" cy="3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611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6" y="333393"/>
            <a:ext cx="9086401" cy="485775"/>
          </a:xfrm>
        </p:spPr>
        <p:txBody>
          <a:bodyPr lIns="0" anchor="ctr">
            <a:normAutofit/>
          </a:bodyPr>
          <a:lstStyle>
            <a:lvl1pPr>
              <a:defRPr sz="195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6" y="819150"/>
            <a:ext cx="9086401"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138" dirty="0">
              <a:latin typeface="ＭＳ Ｐゴシック" charset="-128"/>
              <a:ea typeface="ＭＳ Ｐゴシック" charset="-128"/>
            </a:endParaRPr>
          </a:p>
        </p:txBody>
      </p:sp>
      <p:sp>
        <p:nvSpPr>
          <p:cNvPr id="8"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975" baseline="0" smtClean="0">
                <a:latin typeface="+mn-lt"/>
                <a:ea typeface="+mn-ea"/>
                <a:sym typeface="Arial"/>
              </a:rPr>
              <a:pPr lvl="0" algn="ctr"/>
              <a:t>‹#›</a:t>
            </a:fld>
            <a:endParaRPr lang="ja-JP" altLang="en-US" sz="975" baseline="0" dirty="0">
              <a:latin typeface="+mn-lt"/>
              <a:ea typeface="+mn-ea"/>
              <a:sym typeface="Arial"/>
            </a:endParaRPr>
          </a:p>
        </p:txBody>
      </p:sp>
      <p:sp>
        <p:nvSpPr>
          <p:cNvPr id="5" name="テキスト プレースホルダー 4"/>
          <p:cNvSpPr>
            <a:spLocks noGrp="1"/>
          </p:cNvSpPr>
          <p:nvPr>
            <p:ph type="body" sz="quarter" idx="10"/>
          </p:nvPr>
        </p:nvSpPr>
        <p:spPr>
          <a:xfrm>
            <a:off x="410406" y="982813"/>
            <a:ext cx="9086401" cy="96577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4661913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6" y="333393"/>
            <a:ext cx="9086401" cy="485775"/>
          </a:xfrm>
        </p:spPr>
        <p:txBody>
          <a:bodyPr lIns="0" anchor="ctr">
            <a:normAutofit/>
          </a:bodyPr>
          <a:lstStyle>
            <a:lvl1pPr>
              <a:defRPr sz="195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6" y="317798"/>
            <a:ext cx="9086401"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138" dirty="0">
              <a:latin typeface="ＭＳ Ｐゴシック" charset="-128"/>
              <a:ea typeface="ＭＳ Ｐゴシック" charset="-128"/>
            </a:endParaRPr>
          </a:p>
        </p:txBody>
      </p:sp>
      <p:sp>
        <p:nvSpPr>
          <p:cNvPr id="8"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975" baseline="0" smtClean="0">
                <a:latin typeface="+mn-lt"/>
                <a:ea typeface="+mn-ea"/>
                <a:sym typeface="Arial"/>
              </a:rPr>
              <a:pPr lvl="0" algn="ctr"/>
              <a:t>‹#›</a:t>
            </a:fld>
            <a:endParaRPr lang="ja-JP" altLang="en-US" sz="975" baseline="0" dirty="0">
              <a:latin typeface="+mn-lt"/>
              <a:ea typeface="+mn-ea"/>
              <a:sym typeface="Arial"/>
            </a:endParaRPr>
          </a:p>
        </p:txBody>
      </p:sp>
      <p:sp>
        <p:nvSpPr>
          <p:cNvPr id="5" name="テキスト プレースホルダー 4"/>
          <p:cNvSpPr>
            <a:spLocks noGrp="1"/>
          </p:cNvSpPr>
          <p:nvPr>
            <p:ph type="body" sz="quarter" idx="10"/>
          </p:nvPr>
        </p:nvSpPr>
        <p:spPr>
          <a:xfrm>
            <a:off x="410406" y="982813"/>
            <a:ext cx="9086401" cy="96577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678761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6" y="333393"/>
            <a:ext cx="9086401" cy="485775"/>
          </a:xfrm>
        </p:spPr>
        <p:txBody>
          <a:bodyPr lIns="0" anchor="ctr">
            <a:normAutofit/>
          </a:bodyPr>
          <a:lstStyle>
            <a:lvl1pPr>
              <a:defRPr sz="1950" b="1"/>
            </a:lvl1pPr>
          </a:lstStyle>
          <a:p>
            <a:r>
              <a:rPr kumimoji="1" lang="ja-JP" altLang="en-US"/>
              <a:t>マスター タイトルの書式設定</a:t>
            </a:r>
            <a:endParaRPr kumimoji="1" lang="ja-JP" altLang="en-US" dirty="0"/>
          </a:p>
        </p:txBody>
      </p:sp>
      <p:sp>
        <p:nvSpPr>
          <p:cNvPr id="7" name="title_line"/>
          <p:cNvSpPr>
            <a:spLocks noChangeShapeType="1"/>
          </p:cNvSpPr>
          <p:nvPr/>
        </p:nvSpPr>
        <p:spPr bwMode="gray">
          <a:xfrm>
            <a:off x="410406" y="619100"/>
            <a:ext cx="9086401"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138" dirty="0">
              <a:latin typeface="ＭＳ Ｐゴシック" charset="-128"/>
              <a:ea typeface="ＭＳ Ｐゴシック" charset="-128"/>
            </a:endParaRPr>
          </a:p>
        </p:txBody>
      </p:sp>
      <p:sp>
        <p:nvSpPr>
          <p:cNvPr id="8"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a:fld id="{AB47E478-DBB3-43BC-A738-41880CA68C90}" type="slidenum">
              <a:rPr lang="ja-JP" altLang="en-US" sz="975" baseline="0" smtClean="0">
                <a:latin typeface="+mn-lt"/>
                <a:ea typeface="+mn-ea"/>
                <a:sym typeface="Arial"/>
              </a:rPr>
              <a:pPr lvl="0" algn="ctr"/>
              <a:t>‹#›</a:t>
            </a:fld>
            <a:endParaRPr lang="ja-JP" altLang="en-US" sz="975" baseline="0" dirty="0">
              <a:latin typeface="+mn-lt"/>
              <a:ea typeface="+mn-ea"/>
              <a:sym typeface="Arial"/>
            </a:endParaRPr>
          </a:p>
        </p:txBody>
      </p:sp>
      <p:sp>
        <p:nvSpPr>
          <p:cNvPr id="5" name="テキスト プレースホルダー 4"/>
          <p:cNvSpPr>
            <a:spLocks noGrp="1"/>
          </p:cNvSpPr>
          <p:nvPr>
            <p:ph type="body" sz="quarter" idx="10"/>
          </p:nvPr>
        </p:nvSpPr>
        <p:spPr>
          <a:xfrm>
            <a:off x="410406" y="982813"/>
            <a:ext cx="9086401" cy="96577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418183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6" y="2782800"/>
            <a:ext cx="9086401" cy="648000"/>
          </a:xfrm>
        </p:spPr>
        <p:txBody>
          <a:bodyPr anchor="ctr">
            <a:normAutofit/>
          </a:bodyPr>
          <a:lstStyle>
            <a:lvl1pPr algn="ctr">
              <a:defRPr sz="1950" b="1" cap="all" baseline="0"/>
            </a:lvl1pPr>
          </a:lstStyle>
          <a:p>
            <a:r>
              <a:rPr kumimoji="1" lang="ja-JP" altLang="en-US"/>
              <a:t>マスター タイトルの書式設定</a:t>
            </a:r>
            <a:endParaRPr kumimoji="1" lang="ja-JP" altLang="en-US" dirty="0"/>
          </a:p>
        </p:txBody>
      </p:sp>
      <p:sp>
        <p:nvSpPr>
          <p:cNvPr id="3" name="テキスト プレースホルダー 2"/>
          <p:cNvSpPr>
            <a:spLocks noGrp="1"/>
          </p:cNvSpPr>
          <p:nvPr>
            <p:ph type="body" idx="1"/>
          </p:nvPr>
        </p:nvSpPr>
        <p:spPr>
          <a:xfrm>
            <a:off x="1497600" y="4078800"/>
            <a:ext cx="6912000" cy="990977"/>
          </a:xfrm>
        </p:spPr>
        <p:txBody>
          <a:bodyPr anchor="t"/>
          <a:lstStyle>
            <a:lvl1pPr marL="0" indent="0">
              <a:buNone/>
              <a:defRPr sz="1138">
                <a:solidFill>
                  <a:schemeClr val="tx1"/>
                </a:solidFill>
              </a:defRPr>
            </a:lvl1pPr>
            <a:lvl2pPr marL="147035" indent="-147035">
              <a:buFont typeface="Wingdings" pitchFamily="2" charset="2"/>
              <a:buChar char="n"/>
              <a:defRPr sz="1138">
                <a:solidFill>
                  <a:schemeClr val="tx1"/>
                </a:solidFill>
              </a:defRPr>
            </a:lvl2pPr>
            <a:lvl3pPr marL="294071" indent="-147035">
              <a:buFont typeface="Wingdings" pitchFamily="2" charset="2"/>
              <a:buChar char="n"/>
              <a:defRPr sz="1138">
                <a:solidFill>
                  <a:schemeClr val="tx1"/>
                </a:solidFill>
              </a:defRPr>
            </a:lvl3pPr>
            <a:lvl4pPr marL="441105" indent="-147035">
              <a:buFont typeface="Wingdings" pitchFamily="2" charset="2"/>
              <a:buChar char="l"/>
              <a:defRPr sz="1138">
                <a:solidFill>
                  <a:schemeClr val="tx1"/>
                </a:solidFill>
              </a:defRPr>
            </a:lvl4pPr>
            <a:lvl5pPr marL="580400" indent="-139297">
              <a:buFont typeface="Wingdings" pitchFamily="2" charset="2"/>
              <a:buChar char="l"/>
              <a:defRPr sz="1138">
                <a:solidFill>
                  <a:schemeClr val="tx1"/>
                </a:solidFill>
              </a:defRPr>
            </a:lvl5pPr>
            <a:lvl6pPr marL="2089443" indent="-232161">
              <a:buFont typeface="Wingdings" pitchFamily="2" charset="2"/>
              <a:buChar char="l"/>
              <a:defRPr sz="1138">
                <a:solidFill>
                  <a:schemeClr val="tx1">
                    <a:tint val="75000"/>
                  </a:schemeClr>
                </a:solidFill>
              </a:defRPr>
            </a:lvl6pPr>
            <a:lvl7pPr marL="2228738" indent="0">
              <a:buNone/>
              <a:defRPr sz="1138">
                <a:solidFill>
                  <a:schemeClr val="tx1">
                    <a:tint val="75000"/>
                  </a:schemeClr>
                </a:solidFill>
              </a:defRPr>
            </a:lvl7pPr>
            <a:lvl8pPr marL="2600195" indent="0">
              <a:buNone/>
              <a:defRPr sz="1138">
                <a:solidFill>
                  <a:schemeClr val="tx1">
                    <a:tint val="75000"/>
                  </a:schemeClr>
                </a:solidFill>
              </a:defRPr>
            </a:lvl8pPr>
            <a:lvl9pPr marL="2971652" indent="0">
              <a:buNone/>
              <a:defRPr sz="1138">
                <a:solidFill>
                  <a:schemeClr val="tx1">
                    <a:tint val="75000"/>
                  </a:schemeClr>
                </a:solidFill>
              </a:defRPr>
            </a:lvl9pPr>
          </a:lstStyle>
          <a:p>
            <a:pPr lvl="0"/>
            <a:r>
              <a:rPr kumimoji="1" lang="ja-JP" altLang="en-US" dirty="0"/>
              <a:t>マスター テキストの書式設定</a:t>
            </a:r>
            <a:endParaRPr kumimoji="1" lang="en-US" altLang="ja-JP" dirty="0"/>
          </a:p>
          <a:p>
            <a:pPr lvl="1"/>
            <a:r>
              <a:rPr kumimoji="1" lang="ja-JP" altLang="en-US" dirty="0"/>
              <a:t>あああ</a:t>
            </a:r>
            <a:endParaRPr kumimoji="1" lang="en-US" altLang="ja-JP" dirty="0"/>
          </a:p>
          <a:p>
            <a:pPr lvl="2"/>
            <a:r>
              <a:rPr kumimoji="1" lang="ja-JP" altLang="en-US" dirty="0"/>
              <a:t>あああ</a:t>
            </a:r>
            <a:endParaRPr kumimoji="1" lang="en-US" altLang="ja-JP" dirty="0"/>
          </a:p>
          <a:p>
            <a:pPr lvl="3"/>
            <a:r>
              <a:rPr kumimoji="1" lang="ja-JP" altLang="en-US" dirty="0"/>
              <a:t>あああ</a:t>
            </a:r>
            <a:endParaRPr kumimoji="1" lang="en-US" altLang="ja-JP" dirty="0"/>
          </a:p>
          <a:p>
            <a:pPr lvl="4"/>
            <a:r>
              <a:rPr kumimoji="1" lang="ja-JP" altLang="en-US" dirty="0"/>
              <a:t>あああ</a:t>
            </a:r>
          </a:p>
        </p:txBody>
      </p:sp>
      <p:sp>
        <p:nvSpPr>
          <p:cNvPr id="7" name="nakah_line"/>
          <p:cNvSpPr>
            <a:spLocks noChangeShapeType="1"/>
          </p:cNvSpPr>
          <p:nvPr/>
        </p:nvSpPr>
        <p:spPr bwMode="gray">
          <a:xfrm>
            <a:off x="410406" y="3429000"/>
            <a:ext cx="9086401"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463" dirty="0"/>
          </a:p>
        </p:txBody>
      </p:sp>
      <p:sp>
        <p:nvSpPr>
          <p:cNvPr id="8" name="nakah_lineup"/>
          <p:cNvSpPr>
            <a:spLocks noChangeShapeType="1"/>
          </p:cNvSpPr>
          <p:nvPr/>
        </p:nvSpPr>
        <p:spPr bwMode="gray">
          <a:xfrm>
            <a:off x="410406" y="2781300"/>
            <a:ext cx="9086401"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endParaRPr lang="ja-JP" altLang="en-US" sz="1463" dirty="0"/>
          </a:p>
        </p:txBody>
      </p:sp>
      <p:sp>
        <p:nvSpPr>
          <p:cNvPr id="9"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975" smtClean="0">
                <a:sym typeface="Arial"/>
              </a:rPr>
              <a:pPr lvl="0"/>
              <a:t>‹#›</a:t>
            </a:fld>
            <a:endParaRPr lang="ja-JP" altLang="en-US" sz="975" dirty="0">
              <a:sym typeface="Arial"/>
            </a:endParaRPr>
          </a:p>
        </p:txBody>
      </p:sp>
    </p:spTree>
    <p:extLst>
      <p:ext uri="{BB962C8B-B14F-4D97-AF65-F5344CB8AC3E}">
        <p14:creationId xmlns:p14="http://schemas.microsoft.com/office/powerpoint/2010/main" val="1284096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4" y="333393"/>
            <a:ext cx="9086401" cy="485775"/>
          </a:xfrm>
        </p:spPr>
        <p:txBody>
          <a:bodyPr lIns="0" anchor="ctr">
            <a:normAutofit/>
          </a:bodyPr>
          <a:lstStyle>
            <a:lvl1pPr>
              <a:defRPr sz="1950" b="1"/>
            </a:lvl1pPr>
          </a:lstStyle>
          <a:p>
            <a:r>
              <a:rPr kumimoji="1" lang="ja-JP" altLang="en-US"/>
              <a:t>マスター タイトルの書式設定</a:t>
            </a:r>
            <a:endParaRPr kumimoji="1" lang="ja-JP" altLang="en-US" dirty="0"/>
          </a:p>
        </p:txBody>
      </p:sp>
      <p:sp>
        <p:nvSpPr>
          <p:cNvPr id="6" name="title_line"/>
          <p:cNvSpPr>
            <a:spLocks noChangeShapeType="1"/>
          </p:cNvSpPr>
          <p:nvPr/>
        </p:nvSpPr>
        <p:spPr bwMode="gray">
          <a:xfrm>
            <a:off x="406404" y="819150"/>
            <a:ext cx="9086401"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lvl="0" algn="ctr" fontAlgn="b">
              <a:spcBef>
                <a:spcPct val="0"/>
              </a:spcBef>
              <a:spcAft>
                <a:spcPct val="0"/>
              </a:spcAft>
              <a:buFont typeface="Wingdings" pitchFamily="2" charset="2"/>
            </a:pPr>
            <a:endParaRPr lang="ja-JP" altLang="en-US" sz="1138" dirty="0">
              <a:latin typeface="ＭＳ Ｐゴシック" charset="-128"/>
              <a:ea typeface="ＭＳ Ｐゴシック" charset="-128"/>
            </a:endParaRPr>
          </a:p>
        </p:txBody>
      </p:sp>
      <p:sp>
        <p:nvSpPr>
          <p:cNvPr id="7"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975" smtClean="0">
                <a:sym typeface="Arial"/>
              </a:rPr>
              <a:pPr lvl="0"/>
              <a:t>‹#›</a:t>
            </a:fld>
            <a:endParaRPr lang="ja-JP" altLang="en-US" sz="975" dirty="0">
              <a:sym typeface="Arial"/>
            </a:endParaRPr>
          </a:p>
        </p:txBody>
      </p:sp>
    </p:spTree>
    <p:extLst>
      <p:ext uri="{BB962C8B-B14F-4D97-AF65-F5344CB8AC3E}">
        <p14:creationId xmlns:p14="http://schemas.microsoft.com/office/powerpoint/2010/main" val="27000982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Page_num"/>
          <p:cNvSpPr txBox="1"/>
          <p:nvPr/>
        </p:nvSpPr>
        <p:spPr>
          <a:xfrm>
            <a:off x="4706884" y="6596126"/>
            <a:ext cx="468376" cy="258826"/>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bodyPr>
          <a:lstStyle>
            <a:defPPr>
              <a:defRPr lang="ja-JP"/>
            </a:defPPr>
            <a:lvl1pPr lvl="0" algn="ctr" fontAlgn="base">
              <a:spcBef>
                <a:spcPct val="0"/>
              </a:spcBef>
              <a:spcAft>
                <a:spcPct val="0"/>
              </a:spcAft>
              <a:buFontTx/>
              <a:buNone/>
              <a:defRPr sz="1200" baseline="0"/>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fld id="{AB47E478-DBB3-43BC-A738-41880CA68C90}" type="slidenum">
              <a:rPr lang="ja-JP" altLang="en-US" sz="975" smtClean="0">
                <a:sym typeface="Arial"/>
              </a:rPr>
              <a:pPr lvl="0"/>
              <a:t>‹#›</a:t>
            </a:fld>
            <a:endParaRPr lang="ja-JP" altLang="en-US" sz="975" dirty="0">
              <a:sym typeface="Arial"/>
            </a:endParaRPr>
          </a:p>
        </p:txBody>
      </p:sp>
    </p:spTree>
    <p:extLst>
      <p:ext uri="{BB962C8B-B14F-4D97-AF65-F5344CB8AC3E}">
        <p14:creationId xmlns:p14="http://schemas.microsoft.com/office/powerpoint/2010/main" val="341475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B30562D-202C-42E2-B988-57F562250CB0}"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4672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71919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B4851F4-EF7D-4987-9782-74563503FC8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629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95C233-548F-4373-90E5-ABD2254D4A26}"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69690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B5E3BC-8E62-4CFA-AF1D-E9D489088F79}"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0303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E0F6865-8BA4-4347-B510-C258A63CD4D4}"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421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91540" y="2582334"/>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52060" y="2582334"/>
            <a:ext cx="401193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8362E7-3F8C-4A9E-A153-27488E077822}"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2761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5A0A39A-349E-4645-8F9B-1930C0E4261F}"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2655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CD7A6E-D04C-4B15-B50B-F29D5ACACB9C}"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79024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82906A5A-5178-47DE-A856-7433F8692FE8}"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9679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2AE769-EBCE-4926-AFDC-FC9B0864C0C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2B21B1-25EA-4F4A-A913-213D8645F8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333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B80929-DD36-4057-BBD7-288D3E825090}"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66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30B80929-DD36-4057-BBD7-288D3E825090}"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11A868C0-D525-4948-85CA-4D490BD3DEC1}" type="slidenum">
              <a:rPr lang="ja-JP" altLang="en-US" smtClean="0">
                <a:solidFill>
                  <a:prstClr val="black">
                    <a:tint val="75000"/>
                  </a:prstClr>
                </a:solidFill>
              </a:rPr>
              <a:pPr/>
              <a:t>‹#›</a:t>
            </a:fld>
            <a:endParaRPr lang="ja-JP" altLang="en-US">
              <a:solidFill>
                <a:prstClr val="black">
                  <a:tint val="75000"/>
                </a:prstClr>
              </a:solidFill>
            </a:endParaRPr>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17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sldNum="0"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410399" y="6591300"/>
            <a:ext cx="90864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sz="1800" dirty="0"/>
          </a:p>
        </p:txBody>
      </p:sp>
      <p:sp>
        <p:nvSpPr>
          <p:cNvPr id="2" name="タイトル プレースホルダー 1"/>
          <p:cNvSpPr>
            <a:spLocks noGrp="1"/>
          </p:cNvSpPr>
          <p:nvPr>
            <p:ph type="title"/>
          </p:nvPr>
        </p:nvSpPr>
        <p:spPr>
          <a:xfrm>
            <a:off x="410400" y="333379"/>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1"/>
            <a:ext cx="9086400" cy="120032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513443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dt="0"/>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32"/>
        </a:spcBef>
        <a:buFont typeface="Arial" pitchFamily="34" charset="0"/>
        <a:buNone/>
        <a:defRPr kumimoji="1" lang="ja-JP" altLang="en-US" sz="1800" kern="1200" baseline="0" dirty="0" smtClean="0">
          <a:solidFill>
            <a:schemeClr val="tx2"/>
          </a:solidFill>
          <a:latin typeface="+mn-lt"/>
          <a:ea typeface="+mn-ea"/>
          <a:cs typeface="+mn-cs"/>
        </a:defRPr>
      </a:lvl1pPr>
      <a:lvl2pPr marL="203200" indent="-203200" algn="l" defTabSz="914400" rtl="0" eaLnBrk="1" latinLnBrk="0" hangingPunct="1">
        <a:spcBef>
          <a:spcPts val="336"/>
        </a:spcBef>
        <a:buClr>
          <a:srgbClr val="3E5E84"/>
        </a:buClr>
        <a:buFont typeface="Wingdings" pitchFamily="2" charset="2"/>
        <a:buChar char="n"/>
        <a:defRPr kumimoji="1" lang="ja-JP" altLang="en-US" sz="1400" kern="1200" baseline="0" dirty="0" smtClean="0">
          <a:solidFill>
            <a:schemeClr val="tx1"/>
          </a:solidFill>
          <a:latin typeface="+mn-lt"/>
          <a:ea typeface="+mn-ea"/>
          <a:cs typeface="+mn-cs"/>
        </a:defRPr>
      </a:lvl2pPr>
      <a:lvl3pPr marL="571500" indent="-190500" algn="l" defTabSz="914400" rtl="0" eaLnBrk="1" latinLnBrk="0" hangingPunct="1">
        <a:spcBef>
          <a:spcPts val="288"/>
        </a:spcBef>
        <a:buClr>
          <a:srgbClr val="808080"/>
        </a:buClr>
        <a:buFont typeface="Wingdings" pitchFamily="2" charset="2"/>
        <a:buChar char="n"/>
        <a:defRPr kumimoji="1" lang="ja-JP" altLang="en-US" sz="1200" kern="1200" baseline="0" dirty="0" smtClean="0">
          <a:solidFill>
            <a:schemeClr val="tx1"/>
          </a:solidFill>
          <a:latin typeface="+mn-lt"/>
          <a:ea typeface="+mn-ea"/>
          <a:cs typeface="+mn-cs"/>
        </a:defRPr>
      </a:lvl3pPr>
      <a:lvl4pPr marL="825500" indent="-190500" algn="l" defTabSz="914400" rtl="0" eaLnBrk="1" latinLnBrk="0" hangingPunct="1">
        <a:spcBef>
          <a:spcPts val="288"/>
        </a:spcBef>
        <a:buClr>
          <a:srgbClr val="558C99"/>
        </a:buClr>
        <a:buFont typeface="Wingdings" pitchFamily="2" charset="2"/>
        <a:buChar char="l"/>
        <a:defRPr kumimoji="1" lang="ja-JP" altLang="en-US" sz="1200" kern="1200" baseline="0" dirty="0" smtClean="0">
          <a:solidFill>
            <a:schemeClr val="tx1"/>
          </a:solidFill>
          <a:latin typeface="+mn-lt"/>
          <a:ea typeface="+mn-ea"/>
          <a:cs typeface="+mn-cs"/>
        </a:defRPr>
      </a:lvl4pPr>
      <a:lvl5pPr marL="1079500" indent="-190500" algn="l" defTabSz="914400" rtl="0" eaLnBrk="1" latinLnBrk="0" hangingPunct="1">
        <a:spcBef>
          <a:spcPts val="288"/>
        </a:spcBef>
        <a:buClr>
          <a:srgbClr val="C0C0C0"/>
        </a:buClr>
        <a:buFont typeface="Wingdings" pitchFamily="2" charset="2"/>
        <a:buChar char="l"/>
        <a:defRPr kumimoji="1" lang="ja-JP" altLang="en-US" sz="12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410399" y="6591300"/>
            <a:ext cx="9086400"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sz="1800" dirty="0"/>
          </a:p>
        </p:txBody>
      </p:sp>
      <p:sp>
        <p:nvSpPr>
          <p:cNvPr id="2" name="タイトル プレースホルダー 1"/>
          <p:cNvSpPr>
            <a:spLocks noGrp="1"/>
          </p:cNvSpPr>
          <p:nvPr>
            <p:ph type="title"/>
          </p:nvPr>
        </p:nvSpPr>
        <p:spPr>
          <a:xfrm>
            <a:off x="410400" y="333379"/>
            <a:ext cx="9086400"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0" y="982801"/>
            <a:ext cx="9086400" cy="120032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8612925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sldNum="0" hdr="0" dt="0"/>
  <p:txStyles>
    <p:titleStyle>
      <a:lvl1pPr algn="l" defTabSz="914400" rtl="0" eaLnBrk="1" latinLnBrk="0" hangingPunct="1">
        <a:spcBef>
          <a:spcPct val="0"/>
        </a:spcBef>
        <a:buNone/>
        <a:defRPr kumimoji="1" sz="2400" b="1" kern="1200">
          <a:solidFill>
            <a:schemeClr val="tx1"/>
          </a:solidFill>
          <a:latin typeface="+mj-lt"/>
          <a:ea typeface="+mj-ea"/>
          <a:cs typeface="+mj-cs"/>
        </a:defRPr>
      </a:lvl1pPr>
    </p:titleStyle>
    <p:bodyStyle>
      <a:lvl1pPr marL="0" indent="0" algn="l" defTabSz="914400" rtl="0" eaLnBrk="1" latinLnBrk="0" hangingPunct="1">
        <a:spcBef>
          <a:spcPts val="432"/>
        </a:spcBef>
        <a:buFont typeface="Arial" pitchFamily="34" charset="0"/>
        <a:buNone/>
        <a:defRPr kumimoji="1" lang="ja-JP" altLang="en-US" sz="1800" kern="1200" baseline="0" dirty="0" smtClean="0">
          <a:solidFill>
            <a:schemeClr val="tx2"/>
          </a:solidFill>
          <a:latin typeface="+mn-lt"/>
          <a:ea typeface="+mn-ea"/>
          <a:cs typeface="+mn-cs"/>
        </a:defRPr>
      </a:lvl1pPr>
      <a:lvl2pPr marL="203200" indent="-203200" algn="l" defTabSz="914400" rtl="0" eaLnBrk="1" latinLnBrk="0" hangingPunct="1">
        <a:spcBef>
          <a:spcPts val="336"/>
        </a:spcBef>
        <a:buClr>
          <a:srgbClr val="3E5E84"/>
        </a:buClr>
        <a:buFont typeface="Wingdings" pitchFamily="2" charset="2"/>
        <a:buChar char="n"/>
        <a:defRPr kumimoji="1" lang="ja-JP" altLang="en-US" sz="1400" kern="1200" baseline="0" dirty="0" smtClean="0">
          <a:solidFill>
            <a:schemeClr val="tx1"/>
          </a:solidFill>
          <a:latin typeface="+mn-lt"/>
          <a:ea typeface="+mn-ea"/>
          <a:cs typeface="+mn-cs"/>
        </a:defRPr>
      </a:lvl2pPr>
      <a:lvl3pPr marL="571500" indent="-190500" algn="l" defTabSz="914400" rtl="0" eaLnBrk="1" latinLnBrk="0" hangingPunct="1">
        <a:spcBef>
          <a:spcPts val="288"/>
        </a:spcBef>
        <a:buClr>
          <a:srgbClr val="808080"/>
        </a:buClr>
        <a:buFont typeface="Wingdings" pitchFamily="2" charset="2"/>
        <a:buChar char="n"/>
        <a:defRPr kumimoji="1" lang="ja-JP" altLang="en-US" sz="1200" kern="1200" baseline="0" dirty="0" smtClean="0">
          <a:solidFill>
            <a:schemeClr val="tx1"/>
          </a:solidFill>
          <a:latin typeface="+mn-lt"/>
          <a:ea typeface="+mn-ea"/>
          <a:cs typeface="+mn-cs"/>
        </a:defRPr>
      </a:lvl3pPr>
      <a:lvl4pPr marL="825500" indent="-190500" algn="l" defTabSz="914400" rtl="0" eaLnBrk="1" latinLnBrk="0" hangingPunct="1">
        <a:spcBef>
          <a:spcPts val="288"/>
        </a:spcBef>
        <a:buClr>
          <a:srgbClr val="558C99"/>
        </a:buClr>
        <a:buFont typeface="Wingdings" pitchFamily="2" charset="2"/>
        <a:buChar char="l"/>
        <a:defRPr kumimoji="1" lang="ja-JP" altLang="en-US" sz="1200" kern="1200" baseline="0" dirty="0" smtClean="0">
          <a:solidFill>
            <a:schemeClr val="tx1"/>
          </a:solidFill>
          <a:latin typeface="+mn-lt"/>
          <a:ea typeface="+mn-ea"/>
          <a:cs typeface="+mn-cs"/>
        </a:defRPr>
      </a:lvl4pPr>
      <a:lvl5pPr marL="1079500" indent="-190500" algn="l" defTabSz="914400" rtl="0" eaLnBrk="1" latinLnBrk="0" hangingPunct="1">
        <a:spcBef>
          <a:spcPts val="288"/>
        </a:spcBef>
        <a:buClr>
          <a:srgbClr val="C0C0C0"/>
        </a:buClr>
        <a:buFont typeface="Wingdings" pitchFamily="2" charset="2"/>
        <a:buChar char="l"/>
        <a:defRPr kumimoji="1" lang="ja-JP" altLang="en-US" sz="1200" kern="1200" baseline="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95300" y="160021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7" rIns="91353" bIns="456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423"/>
            <a:ext cx="2311400" cy="365125"/>
          </a:xfrm>
          <a:prstGeom prst="rect">
            <a:avLst/>
          </a:prstGeom>
        </p:spPr>
        <p:txBody>
          <a:bodyPr vert="horz" lIns="91353" tIns="45677" rIns="91353" bIns="45677" rtlCol="0" anchor="ctr"/>
          <a:lstStyle>
            <a:lvl1pPr algn="l">
              <a:defRPr sz="1200">
                <a:solidFill>
                  <a:schemeClr val="tx1">
                    <a:tint val="75000"/>
                  </a:schemeClr>
                </a:solidFill>
                <a:latin typeface="Arial" charset="0"/>
                <a:ea typeface="ＭＳ Ｐゴシック" charset="-128"/>
              </a:defRPr>
            </a:lvl1pPr>
          </a:lstStyle>
          <a:p>
            <a:pPr>
              <a:defRPr/>
            </a:pPr>
            <a:fld id="{6AB34AB3-2181-4D87-9677-B9C0EB8CD133}"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6" y="6356423"/>
            <a:ext cx="3136900" cy="365125"/>
          </a:xfrm>
          <a:prstGeom prst="rect">
            <a:avLst/>
          </a:prstGeom>
        </p:spPr>
        <p:txBody>
          <a:bodyPr vert="horz" lIns="91353" tIns="45677" rIns="91353" bIns="45677" rtlCol="0" anchor="ctr"/>
          <a:lstStyle>
            <a:lvl1pPr algn="ctr">
              <a:defRPr sz="1200">
                <a:solidFill>
                  <a:schemeClr val="tx1">
                    <a:tint val="75000"/>
                  </a:schemeClr>
                </a:solidFill>
                <a:latin typeface="Arial" charset="0"/>
                <a:ea typeface="ＭＳ Ｐゴシック" charset="-128"/>
              </a:defRPr>
            </a:lvl1pPr>
          </a:lstStyle>
          <a:p>
            <a:pPr>
              <a:defRPr/>
            </a:pPr>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3"/>
            <a:ext cx="2311400" cy="365125"/>
          </a:xfrm>
          <a:prstGeom prst="rect">
            <a:avLst/>
          </a:prstGeom>
        </p:spPr>
        <p:txBody>
          <a:bodyPr vert="horz" lIns="91353" tIns="45677" rIns="91353" bIns="45677" rtlCol="0" anchor="ctr"/>
          <a:lstStyle>
            <a:lvl1pPr algn="r">
              <a:defRPr sz="1200">
                <a:solidFill>
                  <a:schemeClr val="tx1">
                    <a:tint val="75000"/>
                  </a:schemeClr>
                </a:solidFill>
                <a:latin typeface="Arial" charset="0"/>
                <a:ea typeface="ＭＳ Ｐゴシック" charset="-128"/>
              </a:defRPr>
            </a:lvl1pPr>
          </a:lstStyle>
          <a:p>
            <a:pPr>
              <a:defRPr/>
            </a:pPr>
            <a:fld id="{8A4A51EA-3066-4A53-8073-E333435E85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8980210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765" algn="ctr" rtl="0" fontAlgn="base">
        <a:spcBef>
          <a:spcPct val="0"/>
        </a:spcBef>
        <a:spcAft>
          <a:spcPct val="0"/>
        </a:spcAft>
        <a:defRPr kumimoji="1" sz="4400">
          <a:solidFill>
            <a:schemeClr val="tx1"/>
          </a:solidFill>
          <a:latin typeface="Calibri" pitchFamily="34" charset="0"/>
          <a:ea typeface="ＭＳ Ｐゴシック" charset="-128"/>
        </a:defRPr>
      </a:lvl6pPr>
      <a:lvl7pPr marL="913530" algn="ctr" rtl="0" fontAlgn="base">
        <a:spcBef>
          <a:spcPct val="0"/>
        </a:spcBef>
        <a:spcAft>
          <a:spcPct val="0"/>
        </a:spcAft>
        <a:defRPr kumimoji="1" sz="4400">
          <a:solidFill>
            <a:schemeClr val="tx1"/>
          </a:solidFill>
          <a:latin typeface="Calibri" pitchFamily="34" charset="0"/>
          <a:ea typeface="ＭＳ Ｐゴシック" charset="-128"/>
        </a:defRPr>
      </a:lvl7pPr>
      <a:lvl8pPr marL="1370294" algn="ctr" rtl="0" fontAlgn="base">
        <a:spcBef>
          <a:spcPct val="0"/>
        </a:spcBef>
        <a:spcAft>
          <a:spcPct val="0"/>
        </a:spcAft>
        <a:defRPr kumimoji="1" sz="4400">
          <a:solidFill>
            <a:schemeClr val="tx1"/>
          </a:solidFill>
          <a:latin typeface="Calibri" pitchFamily="34" charset="0"/>
          <a:ea typeface="ＭＳ Ｐゴシック" charset="-128"/>
        </a:defRPr>
      </a:lvl8pPr>
      <a:lvl9pPr marL="1827056"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028" indent="-341028"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742" indent="-283925"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458" indent="-226822"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7274"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093" indent="-226822"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2202"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66"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30"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494" indent="-228381" algn="l" defTabSz="91353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0" rtl="0" eaLnBrk="1" latinLnBrk="0" hangingPunct="1">
        <a:defRPr kumimoji="1" sz="1800" kern="1200">
          <a:solidFill>
            <a:schemeClr val="tx1"/>
          </a:solidFill>
          <a:latin typeface="+mn-lt"/>
          <a:ea typeface="+mn-ea"/>
          <a:cs typeface="+mn-cs"/>
        </a:defRPr>
      </a:lvl1pPr>
      <a:lvl2pPr marL="456765" algn="l" defTabSz="913530" rtl="0" eaLnBrk="1" latinLnBrk="0" hangingPunct="1">
        <a:defRPr kumimoji="1" sz="1800" kern="1200">
          <a:solidFill>
            <a:schemeClr val="tx1"/>
          </a:solidFill>
          <a:latin typeface="+mn-lt"/>
          <a:ea typeface="+mn-ea"/>
          <a:cs typeface="+mn-cs"/>
        </a:defRPr>
      </a:lvl2pPr>
      <a:lvl3pPr marL="913530" algn="l" defTabSz="913530" rtl="0" eaLnBrk="1" latinLnBrk="0" hangingPunct="1">
        <a:defRPr kumimoji="1" sz="1800" kern="1200">
          <a:solidFill>
            <a:schemeClr val="tx1"/>
          </a:solidFill>
          <a:latin typeface="+mn-lt"/>
          <a:ea typeface="+mn-ea"/>
          <a:cs typeface="+mn-cs"/>
        </a:defRPr>
      </a:lvl3pPr>
      <a:lvl4pPr marL="1370294" algn="l" defTabSz="913530" rtl="0" eaLnBrk="1" latinLnBrk="0" hangingPunct="1">
        <a:defRPr kumimoji="1" sz="1800" kern="1200">
          <a:solidFill>
            <a:schemeClr val="tx1"/>
          </a:solidFill>
          <a:latin typeface="+mn-lt"/>
          <a:ea typeface="+mn-ea"/>
          <a:cs typeface="+mn-cs"/>
        </a:defRPr>
      </a:lvl4pPr>
      <a:lvl5pPr marL="1827056" algn="l" defTabSz="913530" rtl="0" eaLnBrk="1" latinLnBrk="0" hangingPunct="1">
        <a:defRPr kumimoji="1" sz="1800" kern="1200">
          <a:solidFill>
            <a:schemeClr val="tx1"/>
          </a:solidFill>
          <a:latin typeface="+mn-lt"/>
          <a:ea typeface="+mn-ea"/>
          <a:cs typeface="+mn-cs"/>
        </a:defRPr>
      </a:lvl5pPr>
      <a:lvl6pPr marL="2283820" algn="l" defTabSz="913530" rtl="0" eaLnBrk="1" latinLnBrk="0" hangingPunct="1">
        <a:defRPr kumimoji="1" sz="1800" kern="1200">
          <a:solidFill>
            <a:schemeClr val="tx1"/>
          </a:solidFill>
          <a:latin typeface="+mn-lt"/>
          <a:ea typeface="+mn-ea"/>
          <a:cs typeface="+mn-cs"/>
        </a:defRPr>
      </a:lvl6pPr>
      <a:lvl7pPr marL="2740583" algn="l" defTabSz="913530" rtl="0" eaLnBrk="1" latinLnBrk="0" hangingPunct="1">
        <a:defRPr kumimoji="1" sz="1800" kern="1200">
          <a:solidFill>
            <a:schemeClr val="tx1"/>
          </a:solidFill>
          <a:latin typeface="+mn-lt"/>
          <a:ea typeface="+mn-ea"/>
          <a:cs typeface="+mn-cs"/>
        </a:defRPr>
      </a:lvl7pPr>
      <a:lvl8pPr marL="3197348" algn="l" defTabSz="913530" rtl="0" eaLnBrk="1" latinLnBrk="0" hangingPunct="1">
        <a:defRPr kumimoji="1" sz="1800" kern="1200">
          <a:solidFill>
            <a:schemeClr val="tx1"/>
          </a:solidFill>
          <a:latin typeface="+mn-lt"/>
          <a:ea typeface="+mn-ea"/>
          <a:cs typeface="+mn-cs"/>
        </a:defRPr>
      </a:lvl8pPr>
      <a:lvl9pPr marL="3654113" algn="l" defTabSz="91353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456" y="274639"/>
            <a:ext cx="8915400" cy="1143000"/>
          </a:xfrm>
          <a:prstGeom prst="rect">
            <a:avLst/>
          </a:prstGeom>
        </p:spPr>
        <p:txBody>
          <a:bodyPr vert="horz" lIns="91247" tIns="45624" rIns="91247" bIns="45624"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456" y="1600224"/>
            <a:ext cx="8915400" cy="4525963"/>
          </a:xfrm>
          <a:prstGeom prst="rect">
            <a:avLst/>
          </a:prstGeom>
        </p:spPr>
        <p:txBody>
          <a:bodyPr vert="horz" lIns="91247" tIns="45624" rIns="91247" bIns="45624"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8036"/>
            <a:ext cx="2311400" cy="365125"/>
          </a:xfrm>
          <a:prstGeom prst="rect">
            <a:avLst/>
          </a:prstGeom>
        </p:spPr>
        <p:txBody>
          <a:bodyPr vert="horz" lIns="91247" tIns="45624" rIns="91247" bIns="45624" rtlCol="0" anchor="ctr"/>
          <a:lstStyle>
            <a:lvl1pPr algn="l">
              <a:defRPr sz="1200">
                <a:solidFill>
                  <a:schemeClr val="tx1">
                    <a:tint val="75000"/>
                  </a:schemeClr>
                </a:solidFill>
              </a:defRPr>
            </a:lvl1pPr>
          </a:lstStyle>
          <a:p>
            <a:pPr defTabSz="912421"/>
            <a:fld id="{5E9B0CB9-250C-4C60-A076-06E72FBBC812}" type="datetime1">
              <a:rPr lang="ja-JP" altLang="en-US" smtClean="0">
                <a:solidFill>
                  <a:prstClr val="black">
                    <a:tint val="75000"/>
                  </a:prstClr>
                </a:solidFill>
              </a:rPr>
              <a:t>2021/9/6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8036"/>
            <a:ext cx="3136900" cy="365125"/>
          </a:xfrm>
          <a:prstGeom prst="rect">
            <a:avLst/>
          </a:prstGeom>
        </p:spPr>
        <p:txBody>
          <a:bodyPr vert="horz" lIns="91247" tIns="45624" rIns="91247" bIns="45624" rtlCol="0" anchor="ctr"/>
          <a:lstStyle>
            <a:lvl1pPr algn="ctr">
              <a:defRPr sz="1200">
                <a:solidFill>
                  <a:schemeClr val="tx1">
                    <a:tint val="75000"/>
                  </a:schemeClr>
                </a:solidFill>
              </a:defRPr>
            </a:lvl1pPr>
          </a:lstStyle>
          <a:p>
            <a:pPr defTabSz="912421"/>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8036"/>
            <a:ext cx="2311400" cy="365125"/>
          </a:xfrm>
          <a:prstGeom prst="rect">
            <a:avLst/>
          </a:prstGeom>
        </p:spPr>
        <p:txBody>
          <a:bodyPr vert="horz" lIns="91247" tIns="45624" rIns="91247" bIns="45624" rtlCol="0" anchor="ctr"/>
          <a:lstStyle>
            <a:lvl1pPr algn="r">
              <a:defRPr sz="1200">
                <a:solidFill>
                  <a:schemeClr val="tx1">
                    <a:tint val="75000"/>
                  </a:schemeClr>
                </a:solidFill>
              </a:defRPr>
            </a:lvl1pPr>
          </a:lstStyle>
          <a:p>
            <a:pPr defTabSz="912421"/>
            <a:fld id="{AA2B21B1-25EA-4F4A-A913-213D8645F82F}" type="slidenum">
              <a:rPr lang="ja-JP" altLang="en-US" smtClean="0">
                <a:solidFill>
                  <a:prstClr val="black">
                    <a:tint val="75000"/>
                  </a:prstClr>
                </a:solidFill>
              </a:rPr>
              <a:pPr defTabSz="912421"/>
              <a:t>‹#›</a:t>
            </a:fld>
            <a:endParaRPr lang="ja-JP" altLang="en-US">
              <a:solidFill>
                <a:prstClr val="black">
                  <a:tint val="75000"/>
                </a:prstClr>
              </a:solidFill>
            </a:endParaRPr>
          </a:p>
        </p:txBody>
      </p:sp>
    </p:spTree>
    <p:extLst>
      <p:ext uri="{BB962C8B-B14F-4D97-AF65-F5344CB8AC3E}">
        <p14:creationId xmlns:p14="http://schemas.microsoft.com/office/powerpoint/2010/main" val="21341309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sldNum="0" hdr="0" dt="0"/>
  <p:txStyles>
    <p:titleStyle>
      <a:lvl1pPr algn="ctr" defTabSz="912421" rtl="0" eaLnBrk="1" latinLnBrk="0" hangingPunct="1">
        <a:spcBef>
          <a:spcPct val="0"/>
        </a:spcBef>
        <a:buNone/>
        <a:defRPr kumimoji="1" sz="4400" kern="1200">
          <a:solidFill>
            <a:schemeClr val="tx1"/>
          </a:solidFill>
          <a:latin typeface="+mj-lt"/>
          <a:ea typeface="+mj-ea"/>
          <a:cs typeface="+mj-cs"/>
        </a:defRPr>
      </a:lvl1pPr>
    </p:titleStyle>
    <p:bodyStyle>
      <a:lvl1pPr marL="342157" indent="-342157" algn="l" defTabSz="91242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1342" indent="-285136" algn="l" defTabSz="91242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0528" indent="-228108" algn="l" defTabSz="91242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6739"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2952"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09163"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5376"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1587"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77798" indent="-228108" algn="l" defTabSz="91242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2421" rtl="0" eaLnBrk="1" latinLnBrk="0" hangingPunct="1">
        <a:defRPr kumimoji="1" sz="1800" kern="1200">
          <a:solidFill>
            <a:schemeClr val="tx1"/>
          </a:solidFill>
          <a:latin typeface="+mn-lt"/>
          <a:ea typeface="+mn-ea"/>
          <a:cs typeface="+mn-cs"/>
        </a:defRPr>
      </a:lvl1pPr>
      <a:lvl2pPr marL="456209" algn="l" defTabSz="912421" rtl="0" eaLnBrk="1" latinLnBrk="0" hangingPunct="1">
        <a:defRPr kumimoji="1" sz="1800" kern="1200">
          <a:solidFill>
            <a:schemeClr val="tx1"/>
          </a:solidFill>
          <a:latin typeface="+mn-lt"/>
          <a:ea typeface="+mn-ea"/>
          <a:cs typeface="+mn-cs"/>
        </a:defRPr>
      </a:lvl2pPr>
      <a:lvl3pPr marL="912421" algn="l" defTabSz="912421" rtl="0" eaLnBrk="1" latinLnBrk="0" hangingPunct="1">
        <a:defRPr kumimoji="1" sz="1800" kern="1200">
          <a:solidFill>
            <a:schemeClr val="tx1"/>
          </a:solidFill>
          <a:latin typeface="+mn-lt"/>
          <a:ea typeface="+mn-ea"/>
          <a:cs typeface="+mn-cs"/>
        </a:defRPr>
      </a:lvl3pPr>
      <a:lvl4pPr marL="1368635" algn="l" defTabSz="912421" rtl="0" eaLnBrk="1" latinLnBrk="0" hangingPunct="1">
        <a:defRPr kumimoji="1" sz="1800" kern="1200">
          <a:solidFill>
            <a:schemeClr val="tx1"/>
          </a:solidFill>
          <a:latin typeface="+mn-lt"/>
          <a:ea typeface="+mn-ea"/>
          <a:cs typeface="+mn-cs"/>
        </a:defRPr>
      </a:lvl4pPr>
      <a:lvl5pPr marL="1824845" algn="l" defTabSz="912421" rtl="0" eaLnBrk="1" latinLnBrk="0" hangingPunct="1">
        <a:defRPr kumimoji="1" sz="1800" kern="1200">
          <a:solidFill>
            <a:schemeClr val="tx1"/>
          </a:solidFill>
          <a:latin typeface="+mn-lt"/>
          <a:ea typeface="+mn-ea"/>
          <a:cs typeface="+mn-cs"/>
        </a:defRPr>
      </a:lvl5pPr>
      <a:lvl6pPr marL="2281057" algn="l" defTabSz="912421" rtl="0" eaLnBrk="1" latinLnBrk="0" hangingPunct="1">
        <a:defRPr kumimoji="1" sz="1800" kern="1200">
          <a:solidFill>
            <a:schemeClr val="tx1"/>
          </a:solidFill>
          <a:latin typeface="+mn-lt"/>
          <a:ea typeface="+mn-ea"/>
          <a:cs typeface="+mn-cs"/>
        </a:defRPr>
      </a:lvl6pPr>
      <a:lvl7pPr marL="2737268" algn="l" defTabSz="912421" rtl="0" eaLnBrk="1" latinLnBrk="0" hangingPunct="1">
        <a:defRPr kumimoji="1" sz="1800" kern="1200">
          <a:solidFill>
            <a:schemeClr val="tx1"/>
          </a:solidFill>
          <a:latin typeface="+mn-lt"/>
          <a:ea typeface="+mn-ea"/>
          <a:cs typeface="+mn-cs"/>
        </a:defRPr>
      </a:lvl7pPr>
      <a:lvl8pPr marL="3193481" algn="l" defTabSz="912421" rtl="0" eaLnBrk="1" latinLnBrk="0" hangingPunct="1">
        <a:defRPr kumimoji="1" sz="1800" kern="1200">
          <a:solidFill>
            <a:schemeClr val="tx1"/>
          </a:solidFill>
          <a:latin typeface="+mn-lt"/>
          <a:ea typeface="+mn-ea"/>
          <a:cs typeface="+mn-cs"/>
        </a:defRPr>
      </a:lvl8pPr>
      <a:lvl9pPr marL="3649692" algn="l" defTabSz="912421"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FED8D-50E8-4A47-89AC-A0F1F13B9830}" type="datetime1">
              <a:rPr kumimoji="1" lang="ja-JP" altLang="en-US" smtClean="0"/>
              <a:t>2021/9/6</a:t>
            </a:fld>
            <a:endParaRPr kumimoji="1" lang="ja-JP" altLang="en-US" dirty="0"/>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⑴大阪府における介護保険の現状と課題</a:t>
            </a:r>
            <a:endParaRPr kumimoji="1" lang="ja-JP" altLang="en-US" dirty="0"/>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12A44-6EEC-4F93-92A3-A397C043009C}" type="slidenum">
              <a:rPr kumimoji="1" lang="ja-JP" altLang="en-US" smtClean="0"/>
              <a:t>‹#›</a:t>
            </a:fld>
            <a:endParaRPr kumimoji="1" lang="ja-JP" altLang="en-US" dirty="0"/>
          </a:p>
        </p:txBody>
      </p:sp>
    </p:spTree>
    <p:extLst>
      <p:ext uri="{BB962C8B-B14F-4D97-AF65-F5344CB8AC3E}">
        <p14:creationId xmlns:p14="http://schemas.microsoft.com/office/powerpoint/2010/main" val="10228388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354" tIns="47677" rIns="95354" bIns="4767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354" tIns="47677" rIns="95354" bIns="4767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5354" tIns="47677" rIns="95354" bIns="47677" rtlCol="0" anchor="ctr"/>
          <a:lstStyle>
            <a:lvl1pPr algn="l">
              <a:defRPr sz="1235">
                <a:solidFill>
                  <a:schemeClr val="tx1">
                    <a:tint val="75000"/>
                  </a:schemeClr>
                </a:solidFill>
              </a:defRPr>
            </a:lvl1pPr>
          </a:lstStyle>
          <a:p>
            <a:fld id="{7C97F48E-DEAF-4A0E-B573-501428AF8101}" type="datetime1">
              <a:rPr kumimoji="1" lang="ja-JP" altLang="en-US" smtClean="0"/>
              <a:t>2021/9/6</a:t>
            </a:fld>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5354" tIns="47677" rIns="95354" bIns="47677" rtlCol="0" anchor="ctr"/>
          <a:lstStyle>
            <a:lvl1pPr algn="ctr">
              <a:defRPr sz="1235">
                <a:solidFill>
                  <a:schemeClr val="tx1">
                    <a:tint val="75000"/>
                  </a:schemeClr>
                </a:solidFill>
              </a:defRPr>
            </a:lvl1pPr>
          </a:lstStyle>
          <a:p>
            <a:r>
              <a:rPr kumimoji="1" lang="ja-JP" altLang="en-US" smtClean="0"/>
              <a:t>⑴大阪府における介護保険の現状と課題</a:t>
            </a:r>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5354" tIns="47677" rIns="95354" bIns="47677" rtlCol="0" anchor="ctr"/>
          <a:lstStyle>
            <a:lvl1pPr algn="r">
              <a:defRPr sz="1235">
                <a:solidFill>
                  <a:schemeClr val="tx1">
                    <a:tint val="75000"/>
                  </a:schemeClr>
                </a:solidFill>
              </a:defRPr>
            </a:lvl1pPr>
          </a:lstStyle>
          <a:p>
            <a:fld id="{005CD505-AAEA-453D-A630-644BB67C437A}" type="slidenum">
              <a:rPr kumimoji="1" lang="ja-JP" altLang="en-US" smtClean="0"/>
              <a:t>‹#›</a:t>
            </a:fld>
            <a:endParaRPr kumimoji="1" lang="ja-JP" altLang="en-US"/>
          </a:p>
        </p:txBody>
      </p:sp>
    </p:spTree>
    <p:extLst>
      <p:ext uri="{BB962C8B-B14F-4D97-AF65-F5344CB8AC3E}">
        <p14:creationId xmlns:p14="http://schemas.microsoft.com/office/powerpoint/2010/main" val="346189410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ctr" defTabSz="905955" rtl="0" eaLnBrk="1" latinLnBrk="0" hangingPunct="1">
        <a:spcBef>
          <a:spcPct val="0"/>
        </a:spcBef>
        <a:buNone/>
        <a:defRPr kumimoji="1" sz="4370" kern="1200">
          <a:solidFill>
            <a:schemeClr val="tx1"/>
          </a:solidFill>
          <a:latin typeface="+mj-lt"/>
          <a:ea typeface="+mj-ea"/>
          <a:cs typeface="+mj-cs"/>
        </a:defRPr>
      </a:lvl1pPr>
    </p:titleStyle>
    <p:bodyStyle>
      <a:lvl1pPr marL="339733" indent="-339733" algn="l" defTabSz="905955" rtl="0" eaLnBrk="1" latinLnBrk="0" hangingPunct="1">
        <a:spcBef>
          <a:spcPct val="20000"/>
        </a:spcBef>
        <a:buFont typeface="Arial" panose="020B0604020202020204" pitchFamily="34" charset="0"/>
        <a:buChar char="•"/>
        <a:defRPr kumimoji="1" sz="3135" kern="1200">
          <a:solidFill>
            <a:schemeClr val="tx1"/>
          </a:solidFill>
          <a:latin typeface="+mn-lt"/>
          <a:ea typeface="+mn-ea"/>
          <a:cs typeface="+mn-cs"/>
        </a:defRPr>
      </a:lvl1pPr>
      <a:lvl2pPr marL="736088" indent="-283111" algn="l" defTabSz="905955" rtl="0" eaLnBrk="1" latinLnBrk="0" hangingPunct="1">
        <a:spcBef>
          <a:spcPct val="20000"/>
        </a:spcBef>
        <a:buFont typeface="Arial" panose="020B0604020202020204" pitchFamily="34" charset="0"/>
        <a:buChar char="–"/>
        <a:defRPr kumimoji="1" sz="2755" kern="1200">
          <a:solidFill>
            <a:schemeClr val="tx1"/>
          </a:solidFill>
          <a:latin typeface="+mn-lt"/>
          <a:ea typeface="+mn-ea"/>
          <a:cs typeface="+mn-cs"/>
        </a:defRPr>
      </a:lvl2pPr>
      <a:lvl3pPr marL="1132443" indent="-226489" algn="l" defTabSz="905955" rtl="0" eaLnBrk="1" latinLnBrk="0" hangingPunct="1">
        <a:spcBef>
          <a:spcPct val="20000"/>
        </a:spcBef>
        <a:buFont typeface="Arial" panose="020B0604020202020204" pitchFamily="34" charset="0"/>
        <a:buChar char="•"/>
        <a:defRPr kumimoji="1" sz="2375" kern="1200">
          <a:solidFill>
            <a:schemeClr val="tx1"/>
          </a:solidFill>
          <a:latin typeface="+mn-lt"/>
          <a:ea typeface="+mn-ea"/>
          <a:cs typeface="+mn-cs"/>
        </a:defRPr>
      </a:lvl3pPr>
      <a:lvl4pPr marL="1585421"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4pPr>
      <a:lvl5pPr marL="2038399"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5pPr>
      <a:lvl6pPr marL="2491376"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6pPr>
      <a:lvl7pPr marL="2944353"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7pPr>
      <a:lvl8pPr marL="3397331"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8pPr>
      <a:lvl9pPr marL="3850308" indent="-226489" algn="l" defTabSz="905955" rtl="0" eaLnBrk="1" latinLnBrk="0" hangingPunct="1">
        <a:spcBef>
          <a:spcPct val="20000"/>
        </a:spcBef>
        <a:buFont typeface="Arial" panose="020B0604020202020204" pitchFamily="34" charset="0"/>
        <a:buChar char="•"/>
        <a:defRPr kumimoji="1" sz="1995" kern="1200">
          <a:solidFill>
            <a:schemeClr val="tx1"/>
          </a:solidFill>
          <a:latin typeface="+mn-lt"/>
          <a:ea typeface="+mn-ea"/>
          <a:cs typeface="+mn-cs"/>
        </a:defRPr>
      </a:lvl9pPr>
    </p:bodyStyle>
    <p:otherStyle>
      <a:defPPr>
        <a:defRPr lang="ja-JP"/>
      </a:defPPr>
      <a:lvl1pPr marL="0" algn="l" defTabSz="905955" rtl="0" eaLnBrk="1" latinLnBrk="0" hangingPunct="1">
        <a:defRPr kumimoji="1" sz="1805" kern="1200">
          <a:solidFill>
            <a:schemeClr val="tx1"/>
          </a:solidFill>
          <a:latin typeface="+mn-lt"/>
          <a:ea typeface="+mn-ea"/>
          <a:cs typeface="+mn-cs"/>
        </a:defRPr>
      </a:lvl1pPr>
      <a:lvl2pPr marL="452977" algn="l" defTabSz="905955" rtl="0" eaLnBrk="1" latinLnBrk="0" hangingPunct="1">
        <a:defRPr kumimoji="1" sz="1805" kern="1200">
          <a:solidFill>
            <a:schemeClr val="tx1"/>
          </a:solidFill>
          <a:latin typeface="+mn-lt"/>
          <a:ea typeface="+mn-ea"/>
          <a:cs typeface="+mn-cs"/>
        </a:defRPr>
      </a:lvl2pPr>
      <a:lvl3pPr marL="905955" algn="l" defTabSz="905955" rtl="0" eaLnBrk="1" latinLnBrk="0" hangingPunct="1">
        <a:defRPr kumimoji="1" sz="1805" kern="1200">
          <a:solidFill>
            <a:schemeClr val="tx1"/>
          </a:solidFill>
          <a:latin typeface="+mn-lt"/>
          <a:ea typeface="+mn-ea"/>
          <a:cs typeface="+mn-cs"/>
        </a:defRPr>
      </a:lvl3pPr>
      <a:lvl4pPr marL="1358932" algn="l" defTabSz="905955" rtl="0" eaLnBrk="1" latinLnBrk="0" hangingPunct="1">
        <a:defRPr kumimoji="1" sz="1805" kern="1200">
          <a:solidFill>
            <a:schemeClr val="tx1"/>
          </a:solidFill>
          <a:latin typeface="+mn-lt"/>
          <a:ea typeface="+mn-ea"/>
          <a:cs typeface="+mn-cs"/>
        </a:defRPr>
      </a:lvl4pPr>
      <a:lvl5pPr marL="1811910" algn="l" defTabSz="905955" rtl="0" eaLnBrk="1" latinLnBrk="0" hangingPunct="1">
        <a:defRPr kumimoji="1" sz="1805" kern="1200">
          <a:solidFill>
            <a:schemeClr val="tx1"/>
          </a:solidFill>
          <a:latin typeface="+mn-lt"/>
          <a:ea typeface="+mn-ea"/>
          <a:cs typeface="+mn-cs"/>
        </a:defRPr>
      </a:lvl5pPr>
      <a:lvl6pPr marL="2264887" algn="l" defTabSz="905955" rtl="0" eaLnBrk="1" latinLnBrk="0" hangingPunct="1">
        <a:defRPr kumimoji="1" sz="1805" kern="1200">
          <a:solidFill>
            <a:schemeClr val="tx1"/>
          </a:solidFill>
          <a:latin typeface="+mn-lt"/>
          <a:ea typeface="+mn-ea"/>
          <a:cs typeface="+mn-cs"/>
        </a:defRPr>
      </a:lvl6pPr>
      <a:lvl7pPr marL="2717865" algn="l" defTabSz="905955" rtl="0" eaLnBrk="1" latinLnBrk="0" hangingPunct="1">
        <a:defRPr kumimoji="1" sz="1805" kern="1200">
          <a:solidFill>
            <a:schemeClr val="tx1"/>
          </a:solidFill>
          <a:latin typeface="+mn-lt"/>
          <a:ea typeface="+mn-ea"/>
          <a:cs typeface="+mn-cs"/>
        </a:defRPr>
      </a:lvl7pPr>
      <a:lvl8pPr marL="3170842" algn="l" defTabSz="905955" rtl="0" eaLnBrk="1" latinLnBrk="0" hangingPunct="1">
        <a:defRPr kumimoji="1" sz="1805" kern="1200">
          <a:solidFill>
            <a:schemeClr val="tx1"/>
          </a:solidFill>
          <a:latin typeface="+mn-lt"/>
          <a:ea typeface="+mn-ea"/>
          <a:cs typeface="+mn-cs"/>
        </a:defRPr>
      </a:lvl8pPr>
      <a:lvl9pPr marL="3623819" algn="l" defTabSz="905955" rtl="0" eaLnBrk="1" latinLnBrk="0" hangingPunct="1">
        <a:defRPr kumimoji="1" sz="180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1" tIns="45155" rIns="90311" bIns="45155"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11" tIns="45155" rIns="90311" bIns="4515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8018"/>
            <a:ext cx="2311400" cy="365125"/>
          </a:xfrm>
          <a:prstGeom prst="rect">
            <a:avLst/>
          </a:prstGeom>
        </p:spPr>
        <p:txBody>
          <a:bodyPr vert="horz" wrap="square" lIns="90311" tIns="45155" rIns="90311" bIns="45155" numCol="1" anchor="ctr" anchorCtr="0" compatLnSpc="1">
            <a:prstTxWarp prst="textNoShape">
              <a:avLst/>
            </a:prstTxWarp>
          </a:bodyPr>
          <a:lstStyle>
            <a:lvl1pPr defTabSz="733675" eaLnBrk="1" hangingPunct="1">
              <a:defRPr sz="975">
                <a:solidFill>
                  <a:srgbClr val="898989"/>
                </a:solidFill>
                <a:latin typeface="Calibri" pitchFamily="34" charset="0"/>
                <a:ea typeface="ＭＳ Ｐゴシック"/>
              </a:defRPr>
            </a:lvl1pPr>
          </a:lstStyle>
          <a:p>
            <a:pPr fontAlgn="base">
              <a:spcBef>
                <a:spcPct val="0"/>
              </a:spcBef>
              <a:spcAft>
                <a:spcPct val="0"/>
              </a:spcAft>
              <a:defRPr/>
            </a:pPr>
            <a:fld id="{3BE18F92-7AD3-43DB-BD54-5AB421CA110F}" type="datetime1">
              <a:rPr lang="ja-JP" altLang="en-US" smtClean="0"/>
              <a:t>2021/9/6</a:t>
            </a:fld>
            <a:endParaRPr lang="ja-JP" altLang="en-US"/>
          </a:p>
        </p:txBody>
      </p:sp>
      <p:sp>
        <p:nvSpPr>
          <p:cNvPr id="5" name="フッター プレースホルダ 4"/>
          <p:cNvSpPr>
            <a:spLocks noGrp="1"/>
          </p:cNvSpPr>
          <p:nvPr>
            <p:ph type="ftr" sz="quarter" idx="3"/>
          </p:nvPr>
        </p:nvSpPr>
        <p:spPr>
          <a:xfrm>
            <a:off x="3384550" y="6358018"/>
            <a:ext cx="3136900" cy="365125"/>
          </a:xfrm>
          <a:prstGeom prst="rect">
            <a:avLst/>
          </a:prstGeom>
        </p:spPr>
        <p:txBody>
          <a:bodyPr vert="horz" lIns="90311" tIns="45155" rIns="90311" bIns="45155" rtlCol="0" anchor="ctr"/>
          <a:lstStyle>
            <a:lvl1pPr algn="ctr" defTabSz="733675" eaLnBrk="1" fontAlgn="auto" hangingPunct="1">
              <a:spcBef>
                <a:spcPts val="0"/>
              </a:spcBef>
              <a:spcAft>
                <a:spcPts val="0"/>
              </a:spcAft>
              <a:defRPr sz="975">
                <a:solidFill>
                  <a:prstClr val="black">
                    <a:tint val="75000"/>
                  </a:prstClr>
                </a:solidFill>
                <a:latin typeface="Calibri"/>
                <a:ea typeface="ＭＳ Ｐゴシック"/>
                <a:cs typeface="+mn-cs"/>
              </a:defRPr>
            </a:lvl1pPr>
          </a:lstStyle>
          <a:p>
            <a:pPr>
              <a:defRPr/>
            </a:pPr>
            <a:r>
              <a:rPr lang="ja-JP" altLang="en-US" smtClean="0"/>
              <a:t>⑴大阪府における介護保険の現状と課題</a:t>
            </a:r>
            <a:endParaRPr lang="ja-JP" altLang="en-US"/>
          </a:p>
        </p:txBody>
      </p:sp>
      <p:sp>
        <p:nvSpPr>
          <p:cNvPr id="6" name="スライド番号プレースホルダ 5"/>
          <p:cNvSpPr>
            <a:spLocks noGrp="1"/>
          </p:cNvSpPr>
          <p:nvPr>
            <p:ph type="sldNum" sz="quarter" idx="4"/>
          </p:nvPr>
        </p:nvSpPr>
        <p:spPr>
          <a:xfrm>
            <a:off x="7099300" y="6358018"/>
            <a:ext cx="2311400" cy="365125"/>
          </a:xfrm>
          <a:prstGeom prst="rect">
            <a:avLst/>
          </a:prstGeom>
        </p:spPr>
        <p:txBody>
          <a:bodyPr vert="horz" wrap="square" lIns="90311" tIns="45155" rIns="90311" bIns="45155" numCol="1" anchor="ctr" anchorCtr="0" compatLnSpc="1">
            <a:prstTxWarp prst="textNoShape">
              <a:avLst/>
            </a:prstTxWarp>
          </a:bodyPr>
          <a:lstStyle>
            <a:lvl1pPr algn="r" defTabSz="732595" eaLnBrk="1" hangingPunct="1">
              <a:defRPr sz="975">
                <a:solidFill>
                  <a:srgbClr val="898989"/>
                </a:solidFill>
                <a:latin typeface="Calibri" pitchFamily="34" charset="0"/>
              </a:defRPr>
            </a:lvl1pPr>
          </a:lstStyle>
          <a:p>
            <a:pPr fontAlgn="base">
              <a:spcBef>
                <a:spcPct val="0"/>
              </a:spcBef>
              <a:spcAft>
                <a:spcPct val="0"/>
              </a:spcAft>
              <a:defRPr/>
            </a:pPr>
            <a:fld id="{FF6DA863-B986-40C3-9634-FD93E3927ECE}" type="slidenum">
              <a:rPr lang="ja-JP" altLang="en-US"/>
              <a:pPr fontAlgn="base">
                <a:spcBef>
                  <a:spcPct val="0"/>
                </a:spcBef>
                <a:spcAft>
                  <a:spcPct val="0"/>
                </a:spcAft>
                <a:defRPr/>
              </a:pPr>
              <a:t>‹#›</a:t>
            </a:fld>
            <a:endParaRPr lang="ja-JP" altLang="en-US"/>
          </a:p>
        </p:txBody>
      </p:sp>
    </p:spTree>
    <p:extLst>
      <p:ext uri="{BB962C8B-B14F-4D97-AF65-F5344CB8AC3E}">
        <p14:creationId xmlns:p14="http://schemas.microsoft.com/office/powerpoint/2010/main" val="263082351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dt="0"/>
  <p:txStyles>
    <p:titleStyle>
      <a:lvl1pPr algn="ctr" rtl="0" eaLnBrk="0" fontAlgn="base" hangingPunct="0">
        <a:spcBef>
          <a:spcPct val="0"/>
        </a:spcBef>
        <a:spcAft>
          <a:spcPct val="0"/>
        </a:spcAft>
        <a:defRPr kumimoji="1" sz="3575"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3575">
          <a:solidFill>
            <a:schemeClr val="tx1"/>
          </a:solidFill>
          <a:latin typeface="Calibri" pitchFamily="34" charset="0"/>
          <a:ea typeface="ＭＳ Ｐゴシック" pitchFamily="50" charset="-128"/>
          <a:cs typeface="ＭＳ Ｐゴシック" charset="0"/>
        </a:defRPr>
      </a:lvl2pPr>
      <a:lvl3pPr algn="ctr" rtl="0" eaLnBrk="0" fontAlgn="base" hangingPunct="0">
        <a:spcBef>
          <a:spcPct val="0"/>
        </a:spcBef>
        <a:spcAft>
          <a:spcPct val="0"/>
        </a:spcAft>
        <a:defRPr kumimoji="1" sz="3575">
          <a:solidFill>
            <a:schemeClr val="tx1"/>
          </a:solidFill>
          <a:latin typeface="Calibri" pitchFamily="34" charset="0"/>
          <a:ea typeface="ＭＳ Ｐゴシック" pitchFamily="50" charset="-128"/>
          <a:cs typeface="ＭＳ Ｐゴシック" charset="0"/>
        </a:defRPr>
      </a:lvl3pPr>
      <a:lvl4pPr algn="ctr" rtl="0" eaLnBrk="0" fontAlgn="base" hangingPunct="0">
        <a:spcBef>
          <a:spcPct val="0"/>
        </a:spcBef>
        <a:spcAft>
          <a:spcPct val="0"/>
        </a:spcAft>
        <a:defRPr kumimoji="1" sz="3575">
          <a:solidFill>
            <a:schemeClr val="tx1"/>
          </a:solidFill>
          <a:latin typeface="Calibri" pitchFamily="34" charset="0"/>
          <a:ea typeface="ＭＳ Ｐゴシック" pitchFamily="50" charset="-128"/>
          <a:cs typeface="ＭＳ Ｐゴシック" charset="0"/>
        </a:defRPr>
      </a:lvl4pPr>
      <a:lvl5pPr algn="ctr" rtl="0" eaLnBrk="0" fontAlgn="base" hangingPunct="0">
        <a:spcBef>
          <a:spcPct val="0"/>
        </a:spcBef>
        <a:spcAft>
          <a:spcPct val="0"/>
        </a:spcAft>
        <a:defRPr kumimoji="1" sz="3575">
          <a:solidFill>
            <a:schemeClr val="tx1"/>
          </a:solidFill>
          <a:latin typeface="Calibri" pitchFamily="34" charset="0"/>
          <a:ea typeface="ＭＳ Ｐゴシック" pitchFamily="50" charset="-128"/>
          <a:cs typeface="ＭＳ Ｐゴシック" charset="0"/>
        </a:defRPr>
      </a:lvl5pPr>
      <a:lvl6pPr marL="366833" algn="ctr" rtl="0" fontAlgn="base">
        <a:spcBef>
          <a:spcPct val="0"/>
        </a:spcBef>
        <a:spcAft>
          <a:spcPct val="0"/>
        </a:spcAft>
        <a:defRPr kumimoji="1" sz="3575">
          <a:solidFill>
            <a:schemeClr val="tx1"/>
          </a:solidFill>
          <a:latin typeface="Calibri" pitchFamily="34" charset="0"/>
          <a:ea typeface="ＭＳ Ｐゴシック" pitchFamily="50" charset="-128"/>
        </a:defRPr>
      </a:lvl6pPr>
      <a:lvl7pPr marL="733675" algn="ctr" rtl="0" fontAlgn="base">
        <a:spcBef>
          <a:spcPct val="0"/>
        </a:spcBef>
        <a:spcAft>
          <a:spcPct val="0"/>
        </a:spcAft>
        <a:defRPr kumimoji="1" sz="3575">
          <a:solidFill>
            <a:schemeClr val="tx1"/>
          </a:solidFill>
          <a:latin typeface="Calibri" pitchFamily="34" charset="0"/>
          <a:ea typeface="ＭＳ Ｐゴシック" pitchFamily="50" charset="-128"/>
        </a:defRPr>
      </a:lvl7pPr>
      <a:lvl8pPr marL="1100514" algn="ctr" rtl="0" fontAlgn="base">
        <a:spcBef>
          <a:spcPct val="0"/>
        </a:spcBef>
        <a:spcAft>
          <a:spcPct val="0"/>
        </a:spcAft>
        <a:defRPr kumimoji="1" sz="3575">
          <a:solidFill>
            <a:schemeClr val="tx1"/>
          </a:solidFill>
          <a:latin typeface="Calibri" pitchFamily="34" charset="0"/>
          <a:ea typeface="ＭＳ Ｐゴシック" pitchFamily="50" charset="-128"/>
        </a:defRPr>
      </a:lvl8pPr>
      <a:lvl9pPr marL="1467351" algn="ctr" rtl="0" fontAlgn="base">
        <a:spcBef>
          <a:spcPct val="0"/>
        </a:spcBef>
        <a:spcAft>
          <a:spcPct val="0"/>
        </a:spcAft>
        <a:defRPr kumimoji="1" sz="3575">
          <a:solidFill>
            <a:schemeClr val="tx1"/>
          </a:solidFill>
          <a:latin typeface="Calibri" pitchFamily="34" charset="0"/>
          <a:ea typeface="ＭＳ Ｐゴシック" pitchFamily="50" charset="-128"/>
        </a:defRPr>
      </a:lvl9pPr>
    </p:titleStyle>
    <p:bodyStyle>
      <a:lvl1pPr marL="274724" indent="-274724" algn="l" rtl="0" eaLnBrk="0" fontAlgn="base" hangingPunct="0">
        <a:spcBef>
          <a:spcPct val="20000"/>
        </a:spcBef>
        <a:spcAft>
          <a:spcPct val="0"/>
        </a:spcAft>
        <a:buFont typeface="Arial" pitchFamily="34" charset="0"/>
        <a:buChar char="•"/>
        <a:defRPr kumimoji="1" sz="2600" kern="1200">
          <a:solidFill>
            <a:schemeClr val="tx1"/>
          </a:solidFill>
          <a:latin typeface="+mn-lt"/>
          <a:ea typeface="+mn-ea"/>
          <a:cs typeface="ＭＳ Ｐゴシック" charset="0"/>
        </a:defRPr>
      </a:lvl1pPr>
      <a:lvl2pPr marL="595878" indent="-228291" algn="l" rtl="0" eaLnBrk="0" fontAlgn="base" hangingPunct="0">
        <a:spcBef>
          <a:spcPct val="20000"/>
        </a:spcBef>
        <a:spcAft>
          <a:spcPct val="0"/>
        </a:spcAft>
        <a:buFont typeface="Arial" pitchFamily="34" charset="0"/>
        <a:buChar char="–"/>
        <a:defRPr kumimoji="1" sz="2275" kern="1200">
          <a:solidFill>
            <a:schemeClr val="tx1"/>
          </a:solidFill>
          <a:latin typeface="+mn-lt"/>
          <a:ea typeface="+mn-ea"/>
          <a:cs typeface="+mn-cs"/>
        </a:defRPr>
      </a:lvl2pPr>
      <a:lvl3pPr marL="917034" indent="-183149" algn="l" rtl="0" eaLnBrk="0" fontAlgn="base" hangingPunct="0">
        <a:spcBef>
          <a:spcPct val="20000"/>
        </a:spcBef>
        <a:spcAft>
          <a:spcPct val="0"/>
        </a:spcAft>
        <a:buFont typeface="Arial" pitchFamily="34" charset="0"/>
        <a:buChar char="•"/>
        <a:defRPr kumimoji="1" sz="1950" kern="1200">
          <a:solidFill>
            <a:schemeClr val="tx1"/>
          </a:solidFill>
          <a:latin typeface="+mn-lt"/>
          <a:ea typeface="+mn-ea"/>
          <a:cs typeface="+mn-cs"/>
        </a:defRPr>
      </a:lvl3pPr>
      <a:lvl4pPr marL="1283330" indent="-183149" algn="l" rtl="0" eaLnBrk="0" fontAlgn="base" hangingPunct="0">
        <a:spcBef>
          <a:spcPct val="20000"/>
        </a:spcBef>
        <a:spcAft>
          <a:spcPct val="0"/>
        </a:spcAft>
        <a:buFont typeface="Arial" pitchFamily="34" charset="0"/>
        <a:buChar char="–"/>
        <a:defRPr kumimoji="1" sz="1625" kern="1200">
          <a:solidFill>
            <a:schemeClr val="tx1"/>
          </a:solidFill>
          <a:latin typeface="+mn-lt"/>
          <a:ea typeface="+mn-ea"/>
          <a:cs typeface="+mn-cs"/>
        </a:defRPr>
      </a:lvl4pPr>
      <a:lvl5pPr marL="1649629" indent="-183149" algn="l" rtl="0" eaLnBrk="0" fontAlgn="base" hangingPunct="0">
        <a:spcBef>
          <a:spcPct val="20000"/>
        </a:spcBef>
        <a:spcAft>
          <a:spcPct val="0"/>
        </a:spcAft>
        <a:buFont typeface="Arial" pitchFamily="34" charset="0"/>
        <a:buChar char="»"/>
        <a:defRPr kumimoji="1" sz="1625" kern="1200">
          <a:solidFill>
            <a:schemeClr val="tx1"/>
          </a:solidFill>
          <a:latin typeface="+mn-lt"/>
          <a:ea typeface="+mn-ea"/>
          <a:cs typeface="+mn-cs"/>
        </a:defRPr>
      </a:lvl5pPr>
      <a:lvl6pPr marL="2017604" indent="-183415" algn="l" defTabSz="733675"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384441" indent="-183415" algn="l" defTabSz="733675"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51279" indent="-183415" algn="l" defTabSz="733675"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18114" indent="-183415" algn="l" defTabSz="733675"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33675" rtl="0" eaLnBrk="1" latinLnBrk="0" hangingPunct="1">
        <a:defRPr kumimoji="1" sz="1463" kern="1200">
          <a:solidFill>
            <a:schemeClr val="tx1"/>
          </a:solidFill>
          <a:latin typeface="+mn-lt"/>
          <a:ea typeface="+mn-ea"/>
          <a:cs typeface="+mn-cs"/>
        </a:defRPr>
      </a:lvl1pPr>
      <a:lvl2pPr marL="366833" algn="l" defTabSz="733675" rtl="0" eaLnBrk="1" latinLnBrk="0" hangingPunct="1">
        <a:defRPr kumimoji="1" sz="1463" kern="1200">
          <a:solidFill>
            <a:schemeClr val="tx1"/>
          </a:solidFill>
          <a:latin typeface="+mn-lt"/>
          <a:ea typeface="+mn-ea"/>
          <a:cs typeface="+mn-cs"/>
        </a:defRPr>
      </a:lvl2pPr>
      <a:lvl3pPr marL="733675" algn="l" defTabSz="733675" rtl="0" eaLnBrk="1" latinLnBrk="0" hangingPunct="1">
        <a:defRPr kumimoji="1" sz="1463" kern="1200">
          <a:solidFill>
            <a:schemeClr val="tx1"/>
          </a:solidFill>
          <a:latin typeface="+mn-lt"/>
          <a:ea typeface="+mn-ea"/>
          <a:cs typeface="+mn-cs"/>
        </a:defRPr>
      </a:lvl3pPr>
      <a:lvl4pPr marL="1100514" algn="l" defTabSz="733675" rtl="0" eaLnBrk="1" latinLnBrk="0" hangingPunct="1">
        <a:defRPr kumimoji="1" sz="1463" kern="1200">
          <a:solidFill>
            <a:schemeClr val="tx1"/>
          </a:solidFill>
          <a:latin typeface="+mn-lt"/>
          <a:ea typeface="+mn-ea"/>
          <a:cs typeface="+mn-cs"/>
        </a:defRPr>
      </a:lvl4pPr>
      <a:lvl5pPr marL="1467351" algn="l" defTabSz="733675" rtl="0" eaLnBrk="1" latinLnBrk="0" hangingPunct="1">
        <a:defRPr kumimoji="1" sz="1463" kern="1200">
          <a:solidFill>
            <a:schemeClr val="tx1"/>
          </a:solidFill>
          <a:latin typeface="+mn-lt"/>
          <a:ea typeface="+mn-ea"/>
          <a:cs typeface="+mn-cs"/>
        </a:defRPr>
      </a:lvl5pPr>
      <a:lvl6pPr marL="1834187" algn="l" defTabSz="733675" rtl="0" eaLnBrk="1" latinLnBrk="0" hangingPunct="1">
        <a:defRPr kumimoji="1" sz="1463" kern="1200">
          <a:solidFill>
            <a:schemeClr val="tx1"/>
          </a:solidFill>
          <a:latin typeface="+mn-lt"/>
          <a:ea typeface="+mn-ea"/>
          <a:cs typeface="+mn-cs"/>
        </a:defRPr>
      </a:lvl6pPr>
      <a:lvl7pPr marL="2201024" algn="l" defTabSz="733675" rtl="0" eaLnBrk="1" latinLnBrk="0" hangingPunct="1">
        <a:defRPr kumimoji="1" sz="1463" kern="1200">
          <a:solidFill>
            <a:schemeClr val="tx1"/>
          </a:solidFill>
          <a:latin typeface="+mn-lt"/>
          <a:ea typeface="+mn-ea"/>
          <a:cs typeface="+mn-cs"/>
        </a:defRPr>
      </a:lvl7pPr>
      <a:lvl8pPr marL="2567865" algn="l" defTabSz="733675" rtl="0" eaLnBrk="1" latinLnBrk="0" hangingPunct="1">
        <a:defRPr kumimoji="1" sz="1463" kern="1200">
          <a:solidFill>
            <a:schemeClr val="tx1"/>
          </a:solidFill>
          <a:latin typeface="+mn-lt"/>
          <a:ea typeface="+mn-ea"/>
          <a:cs typeface="+mn-cs"/>
        </a:defRPr>
      </a:lvl8pPr>
      <a:lvl9pPr marL="2934696" algn="l" defTabSz="733675" rtl="0" eaLnBrk="1" latinLnBrk="0" hangingPunct="1">
        <a:defRPr kumimoji="1" sz="146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1" name="Line_futta"/>
          <p:cNvSpPr>
            <a:spLocks noChangeShapeType="1"/>
          </p:cNvSpPr>
          <p:nvPr/>
        </p:nvSpPr>
        <p:spPr bwMode="gray">
          <a:xfrm>
            <a:off x="410405" y="6591300"/>
            <a:ext cx="9086401" cy="0"/>
          </a:xfrm>
          <a:prstGeom prst="line">
            <a:avLst/>
          </a:prstGeom>
          <a:ln>
            <a:solidFill>
              <a:srgbClr val="ACACAC"/>
            </a:solidFill>
          </a:ln>
          <a:extLst>
            <a:ext uri="{909E8E84-426E-40DD-AFC4-6F175D3DCCD1}">
              <a14:hiddenFill xmlns:a14="http://schemas.microsoft.com/office/drawing/2010/main">
                <a:noFill/>
              </a14:hiddenFill>
            </a:ext>
          </a:extLst>
        </p:spPr>
        <p:txBody>
          <a:bodyPr wrap="none" anchor="ctr"/>
          <a:lstStyle/>
          <a:p>
            <a:pPr lvl="0"/>
            <a:endParaRPr lang="ja-JP" altLang="en-US" sz="1463" dirty="0"/>
          </a:p>
        </p:txBody>
      </p:sp>
      <p:sp>
        <p:nvSpPr>
          <p:cNvPr id="2" name="タイトル プレースホルダー 1"/>
          <p:cNvSpPr>
            <a:spLocks noGrp="1"/>
          </p:cNvSpPr>
          <p:nvPr>
            <p:ph type="title"/>
          </p:nvPr>
        </p:nvSpPr>
        <p:spPr>
          <a:xfrm>
            <a:off x="410406" y="333393"/>
            <a:ext cx="9086401" cy="485775"/>
          </a:xfrm>
          <a:prstGeom prst="rect">
            <a:avLst/>
          </a:prstGeom>
        </p:spPr>
        <p:txBody>
          <a:bodyPr vert="horz" lIns="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10406" y="982813"/>
            <a:ext cx="9086401" cy="9657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276170253"/>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Lst>
  <p:hf sldNum="0" hdr="0" dt="0"/>
  <p:txStyles>
    <p:titleStyle>
      <a:lvl1pPr algn="l" defTabSz="742913" rtl="0" eaLnBrk="1" latinLnBrk="0" hangingPunct="1">
        <a:spcBef>
          <a:spcPct val="0"/>
        </a:spcBef>
        <a:buNone/>
        <a:defRPr kumimoji="1" sz="1950" b="1" kern="1200">
          <a:solidFill>
            <a:schemeClr val="tx1"/>
          </a:solidFill>
          <a:latin typeface="+mj-lt"/>
          <a:ea typeface="+mj-ea"/>
          <a:cs typeface="+mj-cs"/>
        </a:defRPr>
      </a:lvl1pPr>
    </p:titleStyle>
    <p:bodyStyle>
      <a:lvl1pPr marL="0" indent="0" algn="l" defTabSz="742913" rtl="0" eaLnBrk="1" latinLnBrk="0" hangingPunct="1">
        <a:spcBef>
          <a:spcPts val="351"/>
        </a:spcBef>
        <a:buFont typeface="Arial" pitchFamily="34" charset="0"/>
        <a:buNone/>
        <a:defRPr kumimoji="1" lang="ja-JP" altLang="en-US" sz="1463" kern="1200" baseline="0" dirty="0" smtClean="0">
          <a:solidFill>
            <a:schemeClr val="tx2"/>
          </a:solidFill>
          <a:latin typeface="+mn-lt"/>
          <a:ea typeface="+mn-ea"/>
          <a:cs typeface="+mn-cs"/>
        </a:defRPr>
      </a:lvl1pPr>
      <a:lvl2pPr marL="165092" indent="-165092" algn="l" defTabSz="742913" rtl="0" eaLnBrk="1" latinLnBrk="0" hangingPunct="1">
        <a:spcBef>
          <a:spcPts val="273"/>
        </a:spcBef>
        <a:buClr>
          <a:srgbClr val="3E5E84"/>
        </a:buClr>
        <a:buFont typeface="Wingdings" pitchFamily="2" charset="2"/>
        <a:buChar char="n"/>
        <a:defRPr kumimoji="1" lang="ja-JP" altLang="en-US" sz="1138" kern="1200" baseline="0" dirty="0" smtClean="0">
          <a:solidFill>
            <a:schemeClr val="tx1"/>
          </a:solidFill>
          <a:latin typeface="+mn-lt"/>
          <a:ea typeface="+mn-ea"/>
          <a:cs typeface="+mn-cs"/>
        </a:defRPr>
      </a:lvl2pPr>
      <a:lvl3pPr marL="464321" indent="-154773" algn="l" defTabSz="742913" rtl="0" eaLnBrk="1" latinLnBrk="0" hangingPunct="1">
        <a:spcBef>
          <a:spcPts val="234"/>
        </a:spcBef>
        <a:buClr>
          <a:srgbClr val="808080"/>
        </a:buClr>
        <a:buFont typeface="Wingdings" pitchFamily="2" charset="2"/>
        <a:buChar char="n"/>
        <a:defRPr kumimoji="1" lang="ja-JP" altLang="en-US" sz="975" kern="1200" baseline="0" dirty="0" smtClean="0">
          <a:solidFill>
            <a:schemeClr val="tx1"/>
          </a:solidFill>
          <a:latin typeface="+mn-lt"/>
          <a:ea typeface="+mn-ea"/>
          <a:cs typeface="+mn-cs"/>
        </a:defRPr>
      </a:lvl3pPr>
      <a:lvl4pPr marL="670685" indent="-154773" algn="l" defTabSz="742913" rtl="0" eaLnBrk="1" latinLnBrk="0" hangingPunct="1">
        <a:spcBef>
          <a:spcPts val="234"/>
        </a:spcBef>
        <a:buClr>
          <a:srgbClr val="558C99"/>
        </a:buClr>
        <a:buFont typeface="Wingdings" pitchFamily="2" charset="2"/>
        <a:buChar char="l"/>
        <a:defRPr kumimoji="1" lang="ja-JP" altLang="en-US" sz="975" kern="1200" baseline="0" dirty="0" smtClean="0">
          <a:solidFill>
            <a:schemeClr val="tx1"/>
          </a:solidFill>
          <a:latin typeface="+mn-lt"/>
          <a:ea typeface="+mn-ea"/>
          <a:cs typeface="+mn-cs"/>
        </a:defRPr>
      </a:lvl4pPr>
      <a:lvl5pPr marL="877050" indent="-154773" algn="l" defTabSz="742913" rtl="0" eaLnBrk="1" latinLnBrk="0" hangingPunct="1">
        <a:spcBef>
          <a:spcPts val="234"/>
        </a:spcBef>
        <a:buClr>
          <a:srgbClr val="C0C0C0"/>
        </a:buClr>
        <a:buFont typeface="Wingdings" pitchFamily="2" charset="2"/>
        <a:buChar char="l"/>
        <a:defRPr kumimoji="1" lang="ja-JP" altLang="en-US" sz="975" kern="1200" baseline="0" dirty="0" smtClean="0">
          <a:solidFill>
            <a:schemeClr val="tx1"/>
          </a:solidFill>
          <a:latin typeface="+mn-lt"/>
          <a:ea typeface="+mn-ea"/>
          <a:cs typeface="+mn-cs"/>
        </a:defRPr>
      </a:lvl5pPr>
      <a:lvl6pPr marL="2043010" indent="-185729" algn="l" defTabSz="742913"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467" indent="-185729" algn="l" defTabSz="742913"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5924" indent="-185729" algn="l" defTabSz="742913"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380" indent="-185729" algn="l" defTabSz="742913"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42913" rtl="0" eaLnBrk="1" latinLnBrk="0" hangingPunct="1">
        <a:defRPr kumimoji="1" sz="1463" kern="1200">
          <a:solidFill>
            <a:schemeClr val="tx1"/>
          </a:solidFill>
          <a:latin typeface="+mn-lt"/>
          <a:ea typeface="+mn-ea"/>
          <a:cs typeface="+mn-cs"/>
        </a:defRPr>
      </a:lvl1pPr>
      <a:lvl2pPr marL="371457" algn="l" defTabSz="742913" rtl="0" eaLnBrk="1" latinLnBrk="0" hangingPunct="1">
        <a:defRPr kumimoji="1" sz="1463" kern="1200">
          <a:solidFill>
            <a:schemeClr val="tx1"/>
          </a:solidFill>
          <a:latin typeface="+mn-lt"/>
          <a:ea typeface="+mn-ea"/>
          <a:cs typeface="+mn-cs"/>
        </a:defRPr>
      </a:lvl2pPr>
      <a:lvl3pPr marL="742913" algn="l" defTabSz="742913" rtl="0" eaLnBrk="1" latinLnBrk="0" hangingPunct="1">
        <a:defRPr kumimoji="1" sz="1463" kern="1200">
          <a:solidFill>
            <a:schemeClr val="tx1"/>
          </a:solidFill>
          <a:latin typeface="+mn-lt"/>
          <a:ea typeface="+mn-ea"/>
          <a:cs typeface="+mn-cs"/>
        </a:defRPr>
      </a:lvl3pPr>
      <a:lvl4pPr marL="1114370" algn="l" defTabSz="742913" rtl="0" eaLnBrk="1" latinLnBrk="0" hangingPunct="1">
        <a:defRPr kumimoji="1" sz="1463" kern="1200">
          <a:solidFill>
            <a:schemeClr val="tx1"/>
          </a:solidFill>
          <a:latin typeface="+mn-lt"/>
          <a:ea typeface="+mn-ea"/>
          <a:cs typeface="+mn-cs"/>
        </a:defRPr>
      </a:lvl4pPr>
      <a:lvl5pPr marL="1485826" algn="l" defTabSz="742913" rtl="0" eaLnBrk="1" latinLnBrk="0" hangingPunct="1">
        <a:defRPr kumimoji="1" sz="1463" kern="1200">
          <a:solidFill>
            <a:schemeClr val="tx1"/>
          </a:solidFill>
          <a:latin typeface="+mn-lt"/>
          <a:ea typeface="+mn-ea"/>
          <a:cs typeface="+mn-cs"/>
        </a:defRPr>
      </a:lvl5pPr>
      <a:lvl6pPr marL="1857282" algn="l" defTabSz="742913" rtl="0" eaLnBrk="1" latinLnBrk="0" hangingPunct="1">
        <a:defRPr kumimoji="1" sz="1463" kern="1200">
          <a:solidFill>
            <a:schemeClr val="tx1"/>
          </a:solidFill>
          <a:latin typeface="+mn-lt"/>
          <a:ea typeface="+mn-ea"/>
          <a:cs typeface="+mn-cs"/>
        </a:defRPr>
      </a:lvl6pPr>
      <a:lvl7pPr marL="2228738" algn="l" defTabSz="742913" rtl="0" eaLnBrk="1" latinLnBrk="0" hangingPunct="1">
        <a:defRPr kumimoji="1" sz="1463" kern="1200">
          <a:solidFill>
            <a:schemeClr val="tx1"/>
          </a:solidFill>
          <a:latin typeface="+mn-lt"/>
          <a:ea typeface="+mn-ea"/>
          <a:cs typeface="+mn-cs"/>
        </a:defRPr>
      </a:lvl7pPr>
      <a:lvl8pPr marL="2600195" algn="l" defTabSz="742913" rtl="0" eaLnBrk="1" latinLnBrk="0" hangingPunct="1">
        <a:defRPr kumimoji="1" sz="1463" kern="1200">
          <a:solidFill>
            <a:schemeClr val="tx1"/>
          </a:solidFill>
          <a:latin typeface="+mn-lt"/>
          <a:ea typeface="+mn-ea"/>
          <a:cs typeface="+mn-cs"/>
        </a:defRPr>
      </a:lvl8pPr>
      <a:lvl9pPr marL="2971652" algn="l" defTabSz="742913"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4528" y="2204864"/>
            <a:ext cx="8530529" cy="1470025"/>
          </a:xfrm>
        </p:spPr>
        <p:txBody>
          <a:bodyPr>
            <a:noAutofit/>
          </a:bodyPr>
          <a:lstStyle/>
          <a:p>
            <a:pPr algn="l"/>
            <a:r>
              <a:rPr lang="ja-JP" altLang="ja-JP" sz="2400" b="1" dirty="0">
                <a:latin typeface="UD デジタル 教科書体 NK-R" panose="02020400000000000000" pitchFamily="18" charset="-128"/>
                <a:ea typeface="UD デジタル 教科書体 NK-R" panose="02020400000000000000" pitchFamily="18" charset="-128"/>
              </a:rPr>
              <a:t>資料</a:t>
            </a:r>
            <a:r>
              <a:rPr lang="ja-JP" altLang="ja-JP" sz="2400" b="1" dirty="0" smtClean="0">
                <a:latin typeface="UD デジタル 教科書体 NK-R" panose="02020400000000000000" pitchFamily="18" charset="-128"/>
                <a:ea typeface="UD デジタル 教科書体 NK-R" panose="02020400000000000000" pitchFamily="18" charset="-128"/>
              </a:rPr>
              <a:t>（</a:t>
            </a:r>
            <a:r>
              <a:rPr lang="ja-JP" altLang="en-US" sz="2400" b="1" dirty="0" smtClean="0">
                <a:latin typeface="UD デジタル 教科書体 NK-R" panose="02020400000000000000" pitchFamily="18" charset="-128"/>
                <a:ea typeface="UD デジタル 教科書体 NK-R" panose="02020400000000000000" pitchFamily="18" charset="-128"/>
              </a:rPr>
              <a:t>１</a:t>
            </a:r>
            <a:r>
              <a:rPr lang="ja-JP" altLang="ja-JP" sz="2400" b="1" dirty="0" smtClean="0">
                <a:latin typeface="UD デジタル 教科書体 NK-R" panose="02020400000000000000" pitchFamily="18" charset="-128"/>
                <a:ea typeface="UD デジタル 教科書体 NK-R" panose="02020400000000000000" pitchFamily="18" charset="-128"/>
              </a:rPr>
              <a:t>）</a:t>
            </a:r>
            <a:r>
              <a:rPr lang="en-US" altLang="ja-JP" sz="2400" b="1" dirty="0" smtClean="0">
                <a:latin typeface="UD デジタル 教科書体 NK-R" panose="02020400000000000000" pitchFamily="18" charset="-128"/>
                <a:ea typeface="UD デジタル 教科書体 NK-R" panose="02020400000000000000" pitchFamily="18" charset="-128"/>
              </a:rPr>
              <a:t/>
            </a:r>
            <a:br>
              <a:rPr lang="en-US" altLang="ja-JP" sz="2400" b="1" dirty="0" smtClean="0">
                <a:latin typeface="UD デジタル 教科書体 NK-R" panose="02020400000000000000" pitchFamily="18" charset="-128"/>
                <a:ea typeface="UD デジタル 教科書体 NK-R" panose="02020400000000000000" pitchFamily="18" charset="-128"/>
              </a:rPr>
            </a:br>
            <a:r>
              <a:rPr lang="ja-JP" altLang="en-US" sz="2400" b="1" dirty="0" smtClean="0">
                <a:latin typeface="UD デジタル 教科書体 NK-R" panose="02020400000000000000" pitchFamily="18" charset="-128"/>
                <a:ea typeface="UD デジタル 教科書体 NK-R" panose="02020400000000000000" pitchFamily="18" charset="-128"/>
              </a:rPr>
              <a:t>　</a:t>
            </a:r>
            <a:r>
              <a:rPr lang="en-US" altLang="ja-JP" sz="4000" b="1" dirty="0" smtClean="0">
                <a:latin typeface="UD デジタル 教科書体 NK-R" panose="02020400000000000000" pitchFamily="18" charset="-128"/>
                <a:ea typeface="UD デジタル 教科書体 NK-R" panose="02020400000000000000" pitchFamily="18" charset="-128"/>
              </a:rPr>
              <a:t/>
            </a:r>
            <a:br>
              <a:rPr lang="en-US" altLang="ja-JP" sz="4000" b="1" dirty="0" smtClean="0">
                <a:latin typeface="UD デジタル 教科書体 NK-R" panose="02020400000000000000" pitchFamily="18" charset="-128"/>
                <a:ea typeface="UD デジタル 教科書体 NK-R" panose="02020400000000000000" pitchFamily="18" charset="-128"/>
              </a:rPr>
            </a:br>
            <a:r>
              <a:rPr lang="ja-JP" altLang="en-US" sz="4000" b="1" dirty="0">
                <a:latin typeface="UD デジタル 教科書体 NK-R" panose="02020400000000000000" pitchFamily="18" charset="-128"/>
                <a:ea typeface="UD デジタル 教科書体 NK-R" panose="02020400000000000000" pitchFamily="18" charset="-128"/>
              </a:rPr>
              <a:t>大阪府</a:t>
            </a:r>
            <a:r>
              <a:rPr lang="ja-JP" altLang="en-US" sz="4000" b="1" dirty="0" smtClean="0">
                <a:latin typeface="UD デジタル 教科書体 NK-R" panose="02020400000000000000" pitchFamily="18" charset="-128"/>
                <a:ea typeface="UD デジタル 教科書体 NK-R" panose="02020400000000000000" pitchFamily="18" charset="-128"/>
              </a:rPr>
              <a:t>における介護保険の現状と課題</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729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223044" y="1624352"/>
            <a:ext cx="9606119" cy="123834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05955" rtl="0" eaLnBrk="1" fontAlgn="auto" latinLnBrk="0" hangingPunct="1">
              <a:lnSpc>
                <a:spcPct val="100000"/>
              </a:lnSpc>
              <a:spcBef>
                <a:spcPts val="0"/>
              </a:spcBef>
              <a:spcAft>
                <a:spcPts val="0"/>
              </a:spcAft>
              <a:buClrTx/>
              <a:buSzTx/>
              <a:buFontTx/>
              <a:buNone/>
              <a:tabLst/>
              <a:defRPr/>
            </a:pPr>
            <a:endParaRPr kumimoji="1" lang="en-US" altLang="ja-JP" sz="907"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p:cNvSpPr txBox="1"/>
          <p:nvPr/>
        </p:nvSpPr>
        <p:spPr>
          <a:xfrm>
            <a:off x="0" y="-4429"/>
            <a:ext cx="9906000" cy="461665"/>
          </a:xfrm>
          <a:prstGeom prst="rect">
            <a:avLst/>
          </a:prstGeom>
          <a:solidFill>
            <a:schemeClr val="accent6"/>
          </a:solidFill>
          <a:ln w="19050">
            <a:noFill/>
          </a:ln>
        </p:spPr>
        <p:txBody>
          <a:bodyPr wrap="square" rtlCol="0">
            <a:spAutoFit/>
          </a:bodyPr>
          <a:lstStyle/>
          <a:p>
            <a:pPr marL="0" marR="0" lvl="0" indent="0" algn="ctr" defTabSz="905955"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大阪府高齢者計画２０２１の概要</a:t>
            </a:r>
          </a:p>
        </p:txBody>
      </p:sp>
      <p:sp>
        <p:nvSpPr>
          <p:cNvPr id="55" name="正方形/長方形 54"/>
          <p:cNvSpPr/>
          <p:nvPr/>
        </p:nvSpPr>
        <p:spPr>
          <a:xfrm>
            <a:off x="243793" y="2992834"/>
            <a:ext cx="6419536" cy="3788411"/>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05955" rtl="0" eaLnBrk="1" fontAlgn="auto" latinLnBrk="0" hangingPunct="1">
              <a:lnSpc>
                <a:spcPct val="100000"/>
              </a:lnSpc>
              <a:spcBef>
                <a:spcPts val="0"/>
              </a:spcBef>
              <a:spcAft>
                <a:spcPts val="0"/>
              </a:spcAft>
              <a:buClrTx/>
              <a:buSzTx/>
              <a:buFontTx/>
              <a:buNone/>
              <a:tabLst/>
              <a:defRPr/>
            </a:pPr>
            <a:endParaRPr kumimoji="1" lang="en-US" altLang="ja-JP" sz="907"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199661" y="418822"/>
            <a:ext cx="9629503" cy="103349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05955" rtl="0" eaLnBrk="1" fontAlgn="auto" latinLnBrk="0" hangingPunct="1">
              <a:lnSpc>
                <a:spcPts val="907"/>
              </a:lnSpc>
              <a:spcBef>
                <a:spcPts val="0"/>
              </a:spcBef>
              <a:spcAft>
                <a:spcPts val="0"/>
              </a:spcAft>
              <a:buClrTx/>
              <a:buSzTx/>
              <a:buFontTx/>
              <a:buNone/>
              <a:tabLst/>
              <a:defRPr/>
            </a:pPr>
            <a:endParaRPr kumimoji="1" lang="en-US" altLang="ja-JP" sz="81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○計画の趣旨等（第１～７節）</a:t>
            </a:r>
            <a:endParaRPr kumimoji="1"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・介護保険法、老人福祉法及び国計画策定指針に基づき、「高齢者福祉計画」と「介護保険事業支援計画」を一体的に作成</a:t>
            </a: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今回、新たに認知症施策の総合的な推進を図るため、認知症基本法の制定に先立ち、「認知症施策推進計画」を策定</a:t>
            </a: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・計画期間は、令和３（</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）年度～令和５（</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　</a:t>
            </a:r>
            <a:r>
              <a:rPr kumimoji="1"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907"/>
              </a:lnSpc>
              <a:spcBef>
                <a:spcPts val="0"/>
              </a:spcBef>
              <a:spcAft>
                <a:spcPts val="0"/>
              </a:spcAft>
              <a:buClrTx/>
              <a:buSzTx/>
              <a:buFontTx/>
              <a:buNone/>
              <a:tabLst/>
              <a:defRPr/>
            </a:pPr>
            <a:endParaRPr kumimoji="1" lang="ja-JP" altLang="en-US"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907"/>
              </a:lnSpc>
              <a:spcBef>
                <a:spcPts val="0"/>
              </a:spcBef>
              <a:spcAft>
                <a:spcPts val="0"/>
              </a:spcAft>
              <a:buClrTx/>
              <a:buSzTx/>
              <a:buFontTx/>
              <a:buNone/>
              <a:tabLst/>
              <a:defRPr/>
            </a:pPr>
            <a:endParaRPr kumimoji="1" lang="en-US" altLang="ja-JP" sz="81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横巻き 29"/>
          <p:cNvSpPr/>
          <p:nvPr/>
        </p:nvSpPr>
        <p:spPr>
          <a:xfrm>
            <a:off x="213031" y="2880666"/>
            <a:ext cx="1983981" cy="245780"/>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第３章　施策の推進方策</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横巻き 32"/>
          <p:cNvSpPr/>
          <p:nvPr/>
        </p:nvSpPr>
        <p:spPr>
          <a:xfrm>
            <a:off x="195594" y="1492483"/>
            <a:ext cx="3762723" cy="253533"/>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第２章　高齢者を取り巻く状況と大阪府のめざすべき方向性</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6677946" y="3004428"/>
            <a:ext cx="3132387" cy="377681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05955" rtl="0" eaLnBrk="1" fontAlgn="auto" latinLnBrk="0" hangingPunct="1">
              <a:lnSpc>
                <a:spcPct val="100000"/>
              </a:lnSpc>
              <a:spcBef>
                <a:spcPts val="0"/>
              </a:spcBef>
              <a:spcAft>
                <a:spcPts val="0"/>
              </a:spcAft>
              <a:buClrTx/>
              <a:buSzTx/>
              <a:buFontTx/>
              <a:buNone/>
              <a:tabLst/>
              <a:defRPr/>
            </a:pPr>
            <a:endParaRPr kumimoji="1" lang="en-US" altLang="ja-JP" sz="90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角丸四角形 44"/>
          <p:cNvSpPr/>
          <p:nvPr/>
        </p:nvSpPr>
        <p:spPr>
          <a:xfrm>
            <a:off x="281354" y="3134854"/>
            <a:ext cx="3132818" cy="1191429"/>
          </a:xfrm>
          <a:prstGeom prst="roundRect">
            <a:avLst>
              <a:gd name="adj" fmla="val 104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45297" rIns="0"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第１節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自立支援、介護予防・重度化防止</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市町村における介護予防、自立支援・重度化防止の取組支援</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・市町村の総合事業・包括的支援事業の広域的な支援</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・社会参加や生きがいづく</a:t>
            </a:r>
            <a:r>
              <a:rPr kumimoji="1" lang="ja-JP" altLang="en-US" sz="86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りの</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気運醸成、住民主体型サービスの</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lang="en-US" altLang="ja-JP" sz="860" dirty="0">
                <a:solidFill>
                  <a:prstClr val="black"/>
                </a:solidFill>
                <a:latin typeface="Meiryo UI" panose="020B0604030504040204" pitchFamily="50" charset="-128"/>
                <a:ea typeface="Meiryo UI" panose="020B0604030504040204" pitchFamily="50" charset="-128"/>
              </a:rPr>
              <a:t>    </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好事例創出等による市町村支援</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・自立支援に資する地域ケア会議等を通じた介護予防ケアマネジメ</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lang="en-US" altLang="ja-JP" sz="860" dirty="0">
                <a:solidFill>
                  <a:prstClr val="black"/>
                </a:solidFill>
                <a:latin typeface="Meiryo UI" panose="020B0604030504040204" pitchFamily="50" charset="-128"/>
                <a:ea typeface="Meiryo UI" panose="020B0604030504040204" pitchFamily="50" charset="-128"/>
              </a:rPr>
              <a:t>    </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ントの推進、リハビリ体制の充実に向けた市町村支援</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健康づくりの推進</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7" name="角丸四角形 46"/>
          <p:cNvSpPr/>
          <p:nvPr/>
        </p:nvSpPr>
        <p:spPr>
          <a:xfrm>
            <a:off x="274992" y="4380270"/>
            <a:ext cx="3162219" cy="698380"/>
          </a:xfrm>
          <a:prstGeom prst="roundRect">
            <a:avLst>
              <a:gd name="adj" fmla="val 149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36000"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介護給付等適正化</a:t>
            </a:r>
            <a:r>
              <a:rPr kumimoji="1" lang="en-US" altLang="ja-JP" sz="808"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8"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1" lang="zh-TW" altLang="en-US" sz="808"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介護給付適正化計画</a:t>
            </a:r>
            <a:endParaRPr kumimoji="1" lang="en-US" altLang="ja-JP" sz="808"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要介護認定の適正化</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ケアプラン点検等、７事業の市町村支援</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高齢者住まいのサービスの質の確保</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角丸四角形 48"/>
          <p:cNvSpPr/>
          <p:nvPr/>
        </p:nvSpPr>
        <p:spPr>
          <a:xfrm>
            <a:off x="281353" y="5105272"/>
            <a:ext cx="3132819" cy="79533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第３節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医療・介護連携の推進</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医療・介護の連携推進</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・市町村在宅医療・介護連携推進事業のための技術的支援</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・医療介護専門職における医療・介護連携の取組み促進</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在宅医療の充実</a:t>
            </a:r>
            <a:endParaRPr kumimoji="1" lang="en-US" altLang="ja-JP" sz="8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角丸四角形 49"/>
          <p:cNvSpPr/>
          <p:nvPr/>
        </p:nvSpPr>
        <p:spPr>
          <a:xfrm>
            <a:off x="3473924" y="3142097"/>
            <a:ext cx="3142004" cy="880903"/>
          </a:xfrm>
          <a:prstGeom prst="roundRect">
            <a:avLst>
              <a:gd name="adj" fmla="val 87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45297" rIns="0"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第５節</a:t>
            </a:r>
            <a:r>
              <a:rPr kumimoji="1" lang="en-US" altLang="ja-JP"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5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福祉・介護サービスを担う人材の確保及び資質の向上</a:t>
            </a:r>
            <a:endParaRPr kumimoji="1" lang="en-US" altLang="ja-JP" sz="86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介護人材の確保と資質の向上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・介護の仕事の魅力発信、外国人・元気高齢者等の参入促進</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・介護ロボット、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導入支援等による生産性向上等、離職防止・定着</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促進に向けた取組支援</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在宅医療の充実（再掲）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角丸四角形 50"/>
          <p:cNvSpPr/>
          <p:nvPr/>
        </p:nvSpPr>
        <p:spPr>
          <a:xfrm>
            <a:off x="3468409" y="4048559"/>
            <a:ext cx="3140683" cy="66576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第６節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介護保険事業の適切な運営</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個々の高齢者等の状況に配慮したサービスの提供、質の向上</a:t>
            </a:r>
            <a:endPar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事業者への指導・助言 </a:t>
            </a:r>
            <a:endPar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苦情・相談対応の充実</a:t>
            </a:r>
            <a:endPar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角丸四角形 57"/>
          <p:cNvSpPr/>
          <p:nvPr/>
        </p:nvSpPr>
        <p:spPr>
          <a:xfrm>
            <a:off x="3487785" y="4748889"/>
            <a:ext cx="3127482" cy="850377"/>
          </a:xfrm>
          <a:prstGeom prst="roundRect">
            <a:avLst>
              <a:gd name="adj" fmla="val 1125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第７節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権利擁護と社会参加の推進</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地域共生社会の実現に向けた包括的支援体制の構築</a:t>
            </a:r>
            <a:endPar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・重層的支援体制整備事業に関する市町村支援</a:t>
            </a:r>
            <a:endParaRPr kumimoji="1" lang="en-US"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・「大阪府高齢者にやさしい地域づくり推進協定」の締結と取組み促進</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権利擁護の推進</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豊かな経験・能力を活かせる社会の構築</a:t>
            </a:r>
          </a:p>
          <a:p>
            <a:pPr marL="0" marR="0" lvl="0" indent="0" algn="l" defTabSz="905955" rtl="0" eaLnBrk="1" fontAlgn="auto" latinLnBrk="0" hangingPunct="1">
              <a:lnSpc>
                <a:spcPct val="100000"/>
              </a:lnSpc>
              <a:spcBef>
                <a:spcPts val="0"/>
              </a:spcBef>
              <a:spcAft>
                <a:spcPts val="0"/>
              </a:spcAft>
              <a:buClrTx/>
              <a:buSzTx/>
              <a:buFontTx/>
              <a:buNone/>
              <a:tabLst/>
              <a:defRPr/>
            </a:pPr>
            <a:endParaRPr kumimoji="1" lang="ja-JP" altLang="ja-JP" sz="85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角丸四角形 58"/>
          <p:cNvSpPr/>
          <p:nvPr/>
        </p:nvSpPr>
        <p:spPr>
          <a:xfrm>
            <a:off x="284940" y="5927232"/>
            <a:ext cx="3168588" cy="80077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第４節</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多様な住まい、サービス基盤の整備</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高齢者向け住宅の質及び量の向上と福祉のまちづくりの推進</a:t>
            </a: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高齢者ニーズに応じたサービス基盤の確保</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・介護保険施設の計画的な整備</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・介護保険施設のユニット化の推進</a:t>
            </a:r>
          </a:p>
          <a:p>
            <a:pPr marL="0" marR="0" lvl="0" indent="0" algn="l" defTabSz="905955" rtl="0" eaLnBrk="1" fontAlgn="auto" latinLnBrk="0" hangingPunct="1">
              <a:lnSpc>
                <a:spcPct val="100000"/>
              </a:lnSpc>
              <a:spcBef>
                <a:spcPts val="0"/>
              </a:spcBef>
              <a:spcAft>
                <a:spcPts val="0"/>
              </a:spcAft>
              <a:buClrTx/>
              <a:buSzTx/>
              <a:buFontTx/>
              <a:buNone/>
              <a:tabLst/>
              <a:defRPr/>
            </a:pPr>
            <a:endParaRPr kumimoji="1" lang="ja-JP"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角丸四角形 59"/>
          <p:cNvSpPr/>
          <p:nvPr/>
        </p:nvSpPr>
        <p:spPr>
          <a:xfrm>
            <a:off x="3481185" y="5636251"/>
            <a:ext cx="3127482" cy="1076580"/>
          </a:xfrm>
          <a:prstGeom prst="roundRect">
            <a:avLst>
              <a:gd name="adj" fmla="val 1109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第８節</a:t>
            </a:r>
            <a:r>
              <a:rPr kumimoji="1" lang="en-US" altLang="ja-JP"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災害、感染症に対する高齢者支援体制の確立</a:t>
            </a:r>
            <a:endParaRPr kumimoji="1" lang="en-US" altLang="ja-JP" sz="9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災害に対する高齢者支援体制の確立</a:t>
            </a:r>
            <a:endPar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・災害に備えた市町村への働きかけ</a:t>
            </a:r>
            <a:endParaRPr kumimoji="1" lang="en-US"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・災害時の介護サービスの円滑な提供</a:t>
            </a:r>
            <a:endParaRPr kumimoji="1" lang="en-US"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感染症に対する高齢者支援体制の確立</a:t>
            </a:r>
            <a:endParaRPr kumimoji="1" lang="en-US" altLang="ja-JP" sz="85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・感染症予防策の強化</a:t>
            </a:r>
            <a:endParaRPr kumimoji="1" lang="en-US"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・要援護者への生活支援</a:t>
            </a:r>
            <a:endParaRPr kumimoji="1" lang="en-US" altLang="ja-JP"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7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・応援職員の派遣</a:t>
            </a:r>
          </a:p>
        </p:txBody>
      </p:sp>
      <p:sp>
        <p:nvSpPr>
          <p:cNvPr id="70" name="角丸四角形 69"/>
          <p:cNvSpPr/>
          <p:nvPr/>
        </p:nvSpPr>
        <p:spPr>
          <a:xfrm>
            <a:off x="6710216" y="3112424"/>
            <a:ext cx="3051940" cy="968527"/>
          </a:xfrm>
          <a:prstGeom prst="roundRect">
            <a:avLst>
              <a:gd name="adj" fmla="val 92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0"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5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5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第１項</a:t>
            </a:r>
            <a:r>
              <a:rPr kumimoji="1" lang="en-US" altLang="ja-JP" sz="95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5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普及啓発・本人発信支援</a:t>
            </a:r>
            <a:endParaRPr kumimoji="1" lang="en-US" altLang="ja-JP" sz="95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認知症に関する理解促進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・認知症サポーター、キャラバンメイトの養成等</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相談先の周知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・認知症ケアパスの活用促進</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認知症の人本人からの発信支援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・ピアサポート活動支援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角丸四角形 70"/>
          <p:cNvSpPr/>
          <p:nvPr/>
        </p:nvSpPr>
        <p:spPr>
          <a:xfrm>
            <a:off x="6710217" y="4118222"/>
            <a:ext cx="3051940" cy="64514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90594"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第２項</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予防</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認知症予防に資する可能性のある活動の推進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・「通いの場」を拡充し、介護予防に資する活動普及を支援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認知症の早期発見・早期対応等の推進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角丸四角形 71"/>
          <p:cNvSpPr/>
          <p:nvPr/>
        </p:nvSpPr>
        <p:spPr>
          <a:xfrm>
            <a:off x="6710216" y="4789498"/>
            <a:ext cx="3057571" cy="1021895"/>
          </a:xfrm>
          <a:prstGeom prst="roundRect">
            <a:avLst>
              <a:gd name="adj" fmla="val 129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0"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第３項</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医療・介護の提供、介護者支援</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早期発見・早期対応と医療体制の整備</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・認知症地域支援推進員や認知症初期集中支援チームへのフォロー</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アップ研修</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医療・介護従事者の認知症対応力向上促進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介護サービス基盤整備と介護人材確保</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認知症の人の介護者の負担軽減推進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角丸四角形 72"/>
          <p:cNvSpPr/>
          <p:nvPr/>
        </p:nvSpPr>
        <p:spPr>
          <a:xfrm>
            <a:off x="6709080" y="5839198"/>
            <a:ext cx="3058707" cy="919267"/>
          </a:xfrm>
          <a:prstGeom prst="roundRect">
            <a:avLst>
              <a:gd name="adj" fmla="val 108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45297" rIns="0" bIns="45297" spcCol="0" rtlCol="0" anchor="t" anchorCtr="0"/>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第４項</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認知症バリアフリーの推進・若年性認知症の人への支援・社会参加</a:t>
            </a:r>
            <a:endPar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認知症バリアフリーの推進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若年性認知症の人への支援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・地域支援力強化のための支援方法等に関するコンサルテーション実施</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ct val="100000"/>
              </a:lnSpc>
              <a:spcBef>
                <a:spcPts val="0"/>
              </a:spcBef>
              <a:spcAft>
                <a:spcPts val="0"/>
              </a:spcAft>
              <a:buClrTx/>
              <a:buSzTx/>
              <a:buFontTx/>
              <a:buNone/>
              <a:tabLst/>
              <a:defRPr/>
            </a:pPr>
            <a:r>
              <a:rPr kumimoji="1" lang="en-US" altLang="zh-CN"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zh-CN"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社会参加支援</a:t>
            </a:r>
            <a:endParaRPr kumimoji="1" lang="en-US" altLang="zh-CN"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横巻き 35"/>
          <p:cNvSpPr/>
          <p:nvPr/>
        </p:nvSpPr>
        <p:spPr>
          <a:xfrm>
            <a:off x="6679758" y="2850838"/>
            <a:ext cx="3096311" cy="261543"/>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第４章　大阪府認知症施策推進計画２０２１</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横巻き 33"/>
          <p:cNvSpPr/>
          <p:nvPr/>
        </p:nvSpPr>
        <p:spPr>
          <a:xfrm>
            <a:off x="199660" y="327502"/>
            <a:ext cx="1983981" cy="224273"/>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第１章　計画策定の意義</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988" y="40080"/>
            <a:ext cx="288926" cy="28892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04" y="39631"/>
            <a:ext cx="283342" cy="283342"/>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54" y="43213"/>
            <a:ext cx="279760" cy="27976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521" y="42711"/>
            <a:ext cx="281508" cy="281508"/>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689" y="43460"/>
            <a:ext cx="279514" cy="279514"/>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5862" y="41448"/>
            <a:ext cx="283406" cy="283406"/>
          </a:xfrm>
          <a:prstGeom prst="rect">
            <a:avLst/>
          </a:prstGeom>
        </p:spPr>
      </p:pic>
      <p:sp>
        <p:nvSpPr>
          <p:cNvPr id="38" name="角丸四角形 37"/>
          <p:cNvSpPr/>
          <p:nvPr/>
        </p:nvSpPr>
        <p:spPr>
          <a:xfrm>
            <a:off x="256748" y="1742829"/>
            <a:ext cx="5215876" cy="1074763"/>
          </a:xfrm>
          <a:prstGeom prst="roundRect">
            <a:avLst>
              <a:gd name="adj" fmla="val 104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594" tIns="0" rIns="90594" bIns="45297" spcCol="0" rtlCol="0" anchor="t" anchorCtr="0"/>
          <a:lstStyle/>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○高齢者を取り巻く状況（第１節）</a:t>
            </a:r>
            <a:endParaRPr kumimoji="1"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・団塊の世代が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歳以上となる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年、団塊ジュニア世代が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歳以上となる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年を控え、</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907"/>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大阪府は高齢化がさらに進展する一方で生産年齢人口は減少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907"/>
              </a:lnSpc>
              <a:spcBef>
                <a:spcPts val="0"/>
              </a:spcBef>
              <a:spcAft>
                <a:spcPts val="0"/>
              </a:spcAft>
              <a:buClrTx/>
              <a:buSzTx/>
              <a:buFontTx/>
              <a:buNone/>
              <a:tabLst/>
              <a:defRPr/>
            </a:pPr>
            <a:endParaRPr kumimoji="1" lang="en-US" altLang="ja-JP" sz="11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a:xfrm>
            <a:off x="5864258" y="1718672"/>
            <a:ext cx="3946075" cy="1110061"/>
          </a:xfrm>
          <a:prstGeom prst="roundRect">
            <a:avLst>
              <a:gd name="adj" fmla="val 104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45297" rIns="0" bIns="45297" spcCol="0" rtlCol="0" anchor="t" anchorCtr="0"/>
          <a:lstStyle/>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○めざすべき方向性（第２節）</a:t>
            </a:r>
            <a:endPar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年を見据え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、高齢者が、可能な限り住み慣れた</a:t>
            </a:r>
            <a:r>
              <a:rPr lang="ja-JP" altLang="en-US" sz="1050" dirty="0">
                <a:solidFill>
                  <a:prstClr val="black"/>
                </a:solidFill>
                <a:latin typeface="Meiryo UI" panose="020B0604030504040204" pitchFamily="50" charset="-128"/>
                <a:ea typeface="Meiryo UI" panose="020B0604030504040204" pitchFamily="50" charset="-128"/>
              </a:rPr>
              <a:t>地域</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905955" rtl="0" eaLnBrk="1" fontAlgn="auto" latinLnBrk="0" hangingPunct="1">
              <a:lnSpc>
                <a:spcPts val="171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で、自分らしい暮らしを人生の最期まで続けることができるよう、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330"/>
              </a:lnSpc>
              <a:spcBef>
                <a:spcPts val="0"/>
              </a:spcBef>
              <a:spcAft>
                <a:spcPts val="0"/>
              </a:spcAft>
              <a:buClrTx/>
              <a:buSzTx/>
              <a:buFontTx/>
              <a:buNone/>
              <a:tabLst/>
              <a:defRPr/>
            </a:pPr>
            <a:r>
              <a:rPr kumimoji="1" lang="ja-JP" altLang="en-US" sz="105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地域包括ケアシステムを深化・推進</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させ、地域共生社会の実現もめざす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330"/>
              </a:lnSpc>
              <a:spcBef>
                <a:spcPts val="0"/>
              </a:spcBef>
              <a:spcAft>
                <a:spcPts val="0"/>
              </a:spcAft>
              <a:buClrTx/>
              <a:buSzTx/>
              <a:buFontTx/>
              <a:buNone/>
              <a:tabLst/>
              <a:defRPr/>
            </a:pPr>
            <a:endParaRPr kumimoji="1" lang="en-US" altLang="ja-JP" sz="9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465689" y="2343439"/>
            <a:ext cx="4720507" cy="422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05955" rtl="0" eaLnBrk="1" fontAlgn="auto" latinLnBrk="0" hangingPunct="1">
              <a:lnSpc>
                <a:spcPts val="1140"/>
              </a:lnSpc>
              <a:spcBef>
                <a:spcPts val="0"/>
              </a:spcBef>
              <a:spcAft>
                <a:spcPts val="0"/>
              </a:spcAft>
              <a:buClrTx/>
              <a:buSzTx/>
              <a:buFontTx/>
              <a:buNone/>
              <a:tabLst/>
              <a:defRPr/>
            </a:pPr>
            <a:r>
              <a:rPr kumimoji="1" lang="ja-JP" altLang="en-US" sz="85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➡高齢化に伴う介護総費用等の増大抑止に向けた介護保険制度の持続可能性の確保</a:t>
            </a:r>
            <a:endParaRPr kumimoji="1" lang="en-US" altLang="ja-JP"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05955" rtl="0" eaLnBrk="1" fontAlgn="auto" latinLnBrk="0" hangingPunct="1">
              <a:lnSpc>
                <a:spcPts val="114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➡全国と比して独居高齢者世帯率が高い都市型高齢化に対応したサービス提供基盤の整備</a:t>
            </a:r>
            <a:endParaRPr kumimoji="1" lang="en-US" altLang="ja-JP" sz="9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台形 13"/>
          <p:cNvSpPr/>
          <p:nvPr/>
        </p:nvSpPr>
        <p:spPr>
          <a:xfrm rot="14933056">
            <a:off x="5144495" y="2239164"/>
            <a:ext cx="483268" cy="484908"/>
          </a:xfrm>
          <a:prstGeom prst="trapezoid">
            <a:avLst>
              <a:gd name="adj" fmla="val 326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5955" rtl="0" eaLnBrk="1" fontAlgn="auto" latinLnBrk="0" hangingPunct="1">
              <a:lnSpc>
                <a:spcPct val="100000"/>
              </a:lnSpc>
              <a:spcBef>
                <a:spcPts val="0"/>
              </a:spcBef>
              <a:spcAft>
                <a:spcPts val="0"/>
              </a:spcAft>
              <a:buClrTx/>
              <a:buSzTx/>
              <a:buFontTx/>
              <a:buNone/>
              <a:tabLst/>
              <a:defRPr/>
            </a:pPr>
            <a:endParaRPr kumimoji="1" lang="ja-JP" altLang="en-US" sz="180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377486" y="2370051"/>
            <a:ext cx="353943" cy="372626"/>
          </a:xfrm>
          <a:prstGeom prst="rect">
            <a:avLst/>
          </a:prstGeom>
          <a:solidFill>
            <a:schemeClr val="bg1"/>
          </a:solidFill>
          <a:ln>
            <a:solidFill>
              <a:srgbClr val="FF0000"/>
            </a:solidFill>
          </a:ln>
        </p:spPr>
        <p:txBody>
          <a:bodyPr vert="eaVert" wrap="square" rtlCol="0">
            <a:spAutoFit/>
          </a:bodyPr>
          <a:lstStyle/>
          <a:p>
            <a:pPr marL="0" marR="0" lvl="0" indent="0" algn="l" defTabSz="90595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a:t>
            </a:r>
          </a:p>
        </p:txBody>
      </p:sp>
      <p:sp>
        <p:nvSpPr>
          <p:cNvPr id="43" name="二等辺三角形 42"/>
          <p:cNvSpPr/>
          <p:nvPr/>
        </p:nvSpPr>
        <p:spPr>
          <a:xfrm rot="4198753">
            <a:off x="5295291" y="2162765"/>
            <a:ext cx="971857" cy="361349"/>
          </a:xfrm>
          <a:prstGeom prst="triangle">
            <a:avLst>
              <a:gd name="adj" fmla="val 482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5955" rtl="0" eaLnBrk="1" fontAlgn="auto" latinLnBrk="0" hangingPunct="1">
              <a:lnSpc>
                <a:spcPct val="100000"/>
              </a:lnSpc>
              <a:spcBef>
                <a:spcPts val="0"/>
              </a:spcBef>
              <a:spcAft>
                <a:spcPts val="0"/>
              </a:spcAft>
              <a:buClrTx/>
              <a:buSzTx/>
              <a:buFontTx/>
              <a:buNone/>
              <a:tabLst/>
              <a:defRPr/>
            </a:pPr>
            <a:endParaRPr kumimoji="1" lang="ja-JP" altLang="en-US" sz="180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フッター プレースホルダー 9"/>
          <p:cNvSpPr>
            <a:spLocks noGrp="1"/>
          </p:cNvSpPr>
          <p:nvPr>
            <p:ph type="ftr" sz="quarter" idx="11"/>
          </p:nvPr>
        </p:nvSpPr>
        <p:spPr>
          <a:xfrm>
            <a:off x="7110143" y="10922"/>
            <a:ext cx="3136900" cy="365125"/>
          </a:xfrm>
        </p:spPr>
        <p:txBody>
          <a:bodyPr/>
          <a:lstStyle/>
          <a:p>
            <a:r>
              <a:rPr kumimoji="1" lang="ja-JP" altLang="en-US" sz="1000" dirty="0" smtClean="0"/>
              <a:t>⑴大阪府における介護保険の現状と課題</a:t>
            </a:r>
            <a:endParaRPr kumimoji="1" lang="ja-JP" altLang="en-US" sz="1000" dirty="0"/>
          </a:p>
        </p:txBody>
      </p:sp>
    </p:spTree>
    <p:extLst>
      <p:ext uri="{BB962C8B-B14F-4D97-AF65-F5344CB8AC3E}">
        <p14:creationId xmlns:p14="http://schemas.microsoft.com/office/powerpoint/2010/main" val="120609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12" name="グループ化 11"/>
          <p:cNvGrpSpPr/>
          <p:nvPr/>
        </p:nvGrpSpPr>
        <p:grpSpPr>
          <a:xfrm>
            <a:off x="3039752" y="4185770"/>
            <a:ext cx="2693504" cy="1090862"/>
            <a:chOff x="3545001" y="4438026"/>
            <a:chExt cx="3591339" cy="1454482"/>
          </a:xfrm>
        </p:grpSpPr>
        <p:sp>
          <p:nvSpPr>
            <p:cNvPr id="55" name="下矢印 54"/>
            <p:cNvSpPr/>
            <p:nvPr/>
          </p:nvSpPr>
          <p:spPr>
            <a:xfrm>
              <a:off x="3545001" y="4438026"/>
              <a:ext cx="3591339" cy="1454482"/>
            </a:xfrm>
            <a:prstGeom prst="downArrow">
              <a:avLst>
                <a:gd name="adj1" fmla="val 61503"/>
                <a:gd name="adj2" fmla="val 4442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0" name="テキスト ボックス 7275"/>
            <p:cNvSpPr txBox="1"/>
            <p:nvPr/>
          </p:nvSpPr>
          <p:spPr>
            <a:xfrm>
              <a:off x="3923077" y="4876099"/>
              <a:ext cx="2721098" cy="69095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FFFFFF"/>
                  </a:solidFill>
                  <a:effectLst/>
                  <a:uLnTx/>
                  <a:uFillTx/>
                  <a:latin typeface="游明朝" panose="02020400000000000000" pitchFamily="18" charset="-128"/>
                  <a:ea typeface="HG丸ｺﾞｼｯｸM-PRO" panose="020F0600000000000000" pitchFamily="50" charset="-128"/>
                  <a:cs typeface="Times New Roman" panose="02020603050405020304" pitchFamily="18" charset="0"/>
                </a:rPr>
                <a:t>状態等の改善</a:t>
              </a:r>
              <a:endParaRPr kumimoji="1" lang="ja-JP" altLang="en-US" sz="195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2" name="グループ化 21"/>
          <p:cNvGrpSpPr/>
          <p:nvPr/>
        </p:nvGrpSpPr>
        <p:grpSpPr>
          <a:xfrm>
            <a:off x="4510896" y="1000298"/>
            <a:ext cx="3774266" cy="3141853"/>
            <a:chOff x="6339606" y="193721"/>
            <a:chExt cx="5958411" cy="4189137"/>
          </a:xfrm>
        </p:grpSpPr>
        <p:sp>
          <p:nvSpPr>
            <p:cNvPr id="61" name="楕円 60"/>
            <p:cNvSpPr/>
            <p:nvPr/>
          </p:nvSpPr>
          <p:spPr>
            <a:xfrm>
              <a:off x="6558341" y="193721"/>
              <a:ext cx="5739676" cy="3910774"/>
            </a:xfrm>
            <a:prstGeom prst="ellipse">
              <a:avLst/>
            </a:prstGeom>
            <a:solidFill>
              <a:srgbClr val="FFC000"/>
            </a:solidFill>
            <a:ln>
              <a:solidFill>
                <a:srgbClr val="FFC00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0" name="グループ化 19"/>
            <p:cNvGrpSpPr/>
            <p:nvPr/>
          </p:nvGrpSpPr>
          <p:grpSpPr>
            <a:xfrm>
              <a:off x="6339606" y="623367"/>
              <a:ext cx="5775270" cy="3759491"/>
              <a:chOff x="6339606" y="623367"/>
              <a:chExt cx="5775270" cy="3759491"/>
            </a:xfrm>
          </p:grpSpPr>
          <p:sp>
            <p:nvSpPr>
              <p:cNvPr id="57" name="L 字 56"/>
              <p:cNvSpPr/>
              <p:nvPr/>
            </p:nvSpPr>
            <p:spPr>
              <a:xfrm rot="5400000">
                <a:off x="6641569" y="2651937"/>
                <a:ext cx="1428958" cy="2032884"/>
              </a:xfrm>
              <a:prstGeom prst="corner">
                <a:avLst>
                  <a:gd name="adj1" fmla="val 16658"/>
                  <a:gd name="adj2" fmla="val 1590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6" name="グループ化 5"/>
              <p:cNvGrpSpPr/>
              <p:nvPr/>
            </p:nvGrpSpPr>
            <p:grpSpPr>
              <a:xfrm>
                <a:off x="6558342" y="623367"/>
                <a:ext cx="5556534" cy="3239635"/>
                <a:chOff x="6558342" y="623367"/>
                <a:chExt cx="5556534" cy="3239635"/>
              </a:xfrm>
            </p:grpSpPr>
            <p:sp>
              <p:nvSpPr>
                <p:cNvPr id="62" name="楕円 61"/>
                <p:cNvSpPr/>
                <p:nvPr/>
              </p:nvSpPr>
              <p:spPr>
                <a:xfrm>
                  <a:off x="7130462" y="623367"/>
                  <a:ext cx="4984414" cy="3239635"/>
                </a:xfrm>
                <a:prstGeom prst="ellipse">
                  <a:avLst/>
                </a:prstGeom>
                <a:solidFill>
                  <a:schemeClr val="bg1"/>
                </a:solidFill>
                <a:ln>
                  <a:solidFill>
                    <a:srgbClr val="FFC00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3" name="図 4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5803" y="1660829"/>
                  <a:ext cx="1578731" cy="1517912"/>
                </a:xfrm>
                <a:prstGeom prst="rect">
                  <a:avLst/>
                </a:prstGeom>
                <a:noFill/>
                <a:ln>
                  <a:noFill/>
                </a:ln>
              </p:spPr>
            </p:pic>
            <p:sp>
              <p:nvSpPr>
                <p:cNvPr id="78" name="テキスト ボックス 7273"/>
                <p:cNvSpPr txBox="1"/>
                <p:nvPr/>
              </p:nvSpPr>
              <p:spPr>
                <a:xfrm>
                  <a:off x="6558342" y="989848"/>
                  <a:ext cx="5276192" cy="112926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210503"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短期集中予防サービス</a:t>
                  </a:r>
                </a:p>
                <a:p>
                  <a:pPr marL="0" marR="0" lvl="0" indent="315754"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（３～６か月）</a:t>
                  </a:r>
                </a:p>
              </p:txBody>
            </p:sp>
            <p:pic>
              <p:nvPicPr>
                <p:cNvPr id="44" name="図 43"/>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57176" y="2241171"/>
                  <a:ext cx="1398627" cy="1500979"/>
                </a:xfrm>
                <a:prstGeom prst="rect">
                  <a:avLst/>
                </a:prstGeom>
                <a:noFill/>
                <a:ln>
                  <a:noFill/>
                </a:ln>
              </p:spPr>
            </p:pic>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7357824" y="1742468"/>
                  <a:ext cx="645433" cy="1573549"/>
                </a:xfrm>
                <a:prstGeom prst="rect">
                  <a:avLst/>
                </a:prstGeom>
              </p:spPr>
            </p:pic>
            <p:pic>
              <p:nvPicPr>
                <p:cNvPr id="59" name="図 58"/>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2510" y="1915420"/>
                  <a:ext cx="1166039" cy="1437008"/>
                </a:xfrm>
                <a:prstGeom prst="rect">
                  <a:avLst/>
                </a:prstGeom>
                <a:noFill/>
                <a:ln>
                  <a:noFill/>
                </a:ln>
              </p:spPr>
            </p:pic>
          </p:grpSp>
        </p:grpSp>
      </p:grpSp>
      <p:sp>
        <p:nvSpPr>
          <p:cNvPr id="54" name="テキスト ボックス 7253"/>
          <p:cNvSpPr txBox="1"/>
          <p:nvPr/>
        </p:nvSpPr>
        <p:spPr>
          <a:xfrm>
            <a:off x="1131106" y="6592194"/>
            <a:ext cx="8593176" cy="39268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（出典）厚生労働省・三菱</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UFJ</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リサーチ</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&amp;</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コンサルティング作成資料を改変</a:t>
            </a:r>
          </a:p>
        </p:txBody>
      </p:sp>
      <p:grpSp>
        <p:nvGrpSpPr>
          <p:cNvPr id="3" name="グループ化 2"/>
          <p:cNvGrpSpPr/>
          <p:nvPr/>
        </p:nvGrpSpPr>
        <p:grpSpPr>
          <a:xfrm>
            <a:off x="3728307" y="1732998"/>
            <a:ext cx="1170969" cy="1096062"/>
            <a:chOff x="5027567" y="1369906"/>
            <a:chExt cx="1561292" cy="1461416"/>
          </a:xfrm>
        </p:grpSpPr>
        <p:sp>
          <p:nvSpPr>
            <p:cNvPr id="74" name="テキスト ボックス 7266"/>
            <p:cNvSpPr txBox="1"/>
            <p:nvPr/>
          </p:nvSpPr>
          <p:spPr>
            <a:xfrm>
              <a:off x="5093844" y="1761850"/>
              <a:ext cx="1306420" cy="55986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Times New Roman" panose="02020603050405020304" pitchFamily="18" charset="0"/>
                </a:rPr>
                <a:t>連動</a:t>
              </a:r>
            </a:p>
          </p:txBody>
        </p:sp>
        <p:sp>
          <p:nvSpPr>
            <p:cNvPr id="2" name="上カーブ矢印 1"/>
            <p:cNvSpPr/>
            <p:nvPr/>
          </p:nvSpPr>
          <p:spPr>
            <a:xfrm>
              <a:off x="5147641" y="2249477"/>
              <a:ext cx="1441218" cy="581845"/>
            </a:xfrm>
            <a:prstGeom prst="curvedUpArrow">
              <a:avLst>
                <a:gd name="adj1" fmla="val 38452"/>
                <a:gd name="adj2" fmla="val 79846"/>
                <a:gd name="adj3" fmla="val 25000"/>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1" name="上カーブ矢印 30"/>
            <p:cNvSpPr/>
            <p:nvPr/>
          </p:nvSpPr>
          <p:spPr>
            <a:xfrm rot="10800000">
              <a:off x="5027567" y="1369906"/>
              <a:ext cx="1441218" cy="581845"/>
            </a:xfrm>
            <a:prstGeom prst="curvedUpArrow">
              <a:avLst>
                <a:gd name="adj1" fmla="val 38452"/>
                <a:gd name="adj2" fmla="val 79846"/>
                <a:gd name="adj3" fmla="val 25000"/>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21" name="グループ化 20"/>
          <p:cNvGrpSpPr/>
          <p:nvPr/>
        </p:nvGrpSpPr>
        <p:grpSpPr>
          <a:xfrm>
            <a:off x="447461" y="2056681"/>
            <a:ext cx="6951194" cy="2325097"/>
            <a:chOff x="144486" y="1583898"/>
            <a:chExt cx="9268258" cy="3100129"/>
          </a:xfrm>
        </p:grpSpPr>
        <p:grpSp>
          <p:nvGrpSpPr>
            <p:cNvPr id="18" name="グループ化 17"/>
            <p:cNvGrpSpPr/>
            <p:nvPr/>
          </p:nvGrpSpPr>
          <p:grpSpPr>
            <a:xfrm>
              <a:off x="144486" y="1583898"/>
              <a:ext cx="5032448" cy="2766831"/>
              <a:chOff x="144486" y="1583898"/>
              <a:chExt cx="5032448" cy="2766831"/>
            </a:xfrm>
          </p:grpSpPr>
          <p:sp>
            <p:nvSpPr>
              <p:cNvPr id="56" name="L 字 55"/>
              <p:cNvSpPr/>
              <p:nvPr/>
            </p:nvSpPr>
            <p:spPr>
              <a:xfrm rot="10800000">
                <a:off x="3387340" y="2935973"/>
                <a:ext cx="1789594" cy="1414756"/>
              </a:xfrm>
              <a:prstGeom prst="corner">
                <a:avLst>
                  <a:gd name="adj1" fmla="val 16658"/>
                  <a:gd name="adj2" fmla="val 15900"/>
                </a:avLst>
              </a:prstGeom>
              <a:solidFill>
                <a:schemeClr val="accent6">
                  <a:lumMod val="50000"/>
                </a:schemeClr>
              </a:solidFill>
              <a:ln w="12700" cap="flat" cmpd="sng" algn="ctr">
                <a:solidFill>
                  <a:schemeClr val="accent6">
                    <a:lumMod val="5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ngsana New" pitchFamily="18" charset="-34"/>
                </a:endParaRPr>
              </a:p>
            </p:txBody>
          </p:sp>
          <p:grpSp>
            <p:nvGrpSpPr>
              <p:cNvPr id="16" name="グループ化 15"/>
              <p:cNvGrpSpPr/>
              <p:nvPr/>
            </p:nvGrpSpPr>
            <p:grpSpPr>
              <a:xfrm>
                <a:off x="144486" y="1583898"/>
                <a:ext cx="4501061" cy="2052371"/>
                <a:chOff x="144486" y="1583898"/>
                <a:chExt cx="4501061" cy="2052371"/>
              </a:xfrm>
            </p:grpSpPr>
            <p:sp>
              <p:nvSpPr>
                <p:cNvPr id="28" name="下矢印 27"/>
                <p:cNvSpPr/>
                <p:nvPr/>
              </p:nvSpPr>
              <p:spPr>
                <a:xfrm>
                  <a:off x="1844493" y="1583898"/>
                  <a:ext cx="1209735" cy="884148"/>
                </a:xfrm>
                <a:prstGeom prst="downArrow">
                  <a:avLst>
                    <a:gd name="adj1" fmla="val 51171"/>
                    <a:gd name="adj2" fmla="val 39575"/>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5" name="グループ化 4"/>
                <p:cNvGrpSpPr/>
                <p:nvPr/>
              </p:nvGrpSpPr>
              <p:grpSpPr>
                <a:xfrm>
                  <a:off x="144486" y="2465481"/>
                  <a:ext cx="4501061" cy="1170788"/>
                  <a:chOff x="144486" y="2465481"/>
                  <a:chExt cx="4501061" cy="1170788"/>
                </a:xfrm>
              </p:grpSpPr>
              <p:sp>
                <p:nvSpPr>
                  <p:cNvPr id="52" name="フローチャート: 代替処理 51"/>
                  <p:cNvSpPr/>
                  <p:nvPr/>
                </p:nvSpPr>
                <p:spPr>
                  <a:xfrm>
                    <a:off x="448413" y="2465481"/>
                    <a:ext cx="4175734" cy="1170788"/>
                  </a:xfrm>
                  <a:prstGeom prst="flowChartAlternateProcess">
                    <a:avLst/>
                  </a:prstGeom>
                  <a:solidFill>
                    <a:schemeClr val="accent6">
                      <a:lumMod val="60000"/>
                      <a:lumOff val="4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5" name="テキスト ボックス 7272"/>
                  <p:cNvSpPr txBox="1"/>
                  <p:nvPr/>
                </p:nvSpPr>
                <p:spPr>
                  <a:xfrm>
                    <a:off x="144486" y="2599612"/>
                    <a:ext cx="4501061" cy="49339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多職種連携による</a:t>
                    </a:r>
                    <a:endParaRPr kumimoji="1" lang="ja-JP" altLang="en-US" sz="19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介護予防ケアマネジメント</a:t>
                    </a:r>
                    <a:endParaRPr kumimoji="1" lang="ja-JP" altLang="en-US" sz="19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grpSp>
        <p:sp>
          <p:nvSpPr>
            <p:cNvPr id="47" name="フローチャート: 代替処理 46"/>
            <p:cNvSpPr/>
            <p:nvPr/>
          </p:nvSpPr>
          <p:spPr>
            <a:xfrm>
              <a:off x="1146509" y="4048999"/>
              <a:ext cx="8266235" cy="611585"/>
            </a:xfrm>
            <a:prstGeom prst="flowChartAlternateProcess">
              <a:avLst/>
            </a:prstGeom>
            <a:solidFill>
              <a:schemeClr val="accent5">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テキスト ボックス 7274"/>
            <p:cNvSpPr txBox="1"/>
            <p:nvPr/>
          </p:nvSpPr>
          <p:spPr>
            <a:xfrm>
              <a:off x="1009926" y="4140100"/>
              <a:ext cx="8110329" cy="54392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prstClr val="black"/>
                  </a:solidFill>
                  <a:effectLst/>
                  <a:uLnTx/>
                  <a:uFillTx/>
                  <a:latin typeface="游明朝" panose="02020400000000000000" pitchFamily="18" charset="-128"/>
                  <a:ea typeface="HG丸ｺﾞｼｯｸM-PRO" panose="020F0600000000000000" pitchFamily="50" charset="-128"/>
                  <a:cs typeface="Times New Roman" panose="02020603050405020304" pitchFamily="18" charset="0"/>
                </a:rPr>
                <a:t>自立支援型地域ケア会議とカンファレンスの実施</a:t>
              </a:r>
              <a:endParaRPr kumimoji="1" lang="ja-JP" altLang="en-US" sz="195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10" name="グループ化 9"/>
          <p:cNvGrpSpPr/>
          <p:nvPr/>
        </p:nvGrpSpPr>
        <p:grpSpPr>
          <a:xfrm>
            <a:off x="599264" y="4337936"/>
            <a:ext cx="7136315" cy="1982619"/>
            <a:chOff x="669488" y="4500828"/>
            <a:chExt cx="9515087" cy="2643492"/>
          </a:xfrm>
        </p:grpSpPr>
        <p:pic>
          <p:nvPicPr>
            <p:cNvPr id="13" name="図 12"/>
            <p:cNvPicPr>
              <a:picLocks noChangeAspect="1"/>
            </p:cNvPicPr>
            <p:nvPr/>
          </p:nvPicPr>
          <p:blipFill>
            <a:blip r:embed="rId7">
              <a:clrChange>
                <a:clrFrom>
                  <a:srgbClr val="FFFFFF"/>
                </a:clrFrom>
                <a:clrTo>
                  <a:srgbClr val="FFFFFF">
                    <a:alpha val="0"/>
                  </a:srgbClr>
                </a:clrTo>
              </a:clrChange>
            </a:blip>
            <a:stretch>
              <a:fillRect/>
            </a:stretch>
          </p:blipFill>
          <p:spPr>
            <a:xfrm>
              <a:off x="858381" y="4505115"/>
              <a:ext cx="1478140" cy="1320633"/>
            </a:xfrm>
            <a:prstGeom prst="rect">
              <a:avLst/>
            </a:prstGeom>
          </p:spPr>
        </p:pic>
        <p:sp>
          <p:nvSpPr>
            <p:cNvPr id="4" name="正方形/長方形 3"/>
            <p:cNvSpPr/>
            <p:nvPr/>
          </p:nvSpPr>
          <p:spPr>
            <a:xfrm>
              <a:off x="2870321" y="5795068"/>
              <a:ext cx="6003235" cy="58674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社会参加による介護予防</a:t>
              </a:r>
            </a:p>
          </p:txBody>
        </p:sp>
        <p:pic>
          <p:nvPicPr>
            <p:cNvPr id="7" name="図 6"/>
            <p:cNvPicPr>
              <a:picLocks noChangeAspect="1"/>
            </p:cNvPicPr>
            <p:nvPr/>
          </p:nvPicPr>
          <p:blipFill>
            <a:blip r:embed="rId8">
              <a:clrChange>
                <a:clrFrom>
                  <a:srgbClr val="FFFFFF"/>
                </a:clrFrom>
                <a:clrTo>
                  <a:srgbClr val="FFFFFF">
                    <a:alpha val="0"/>
                  </a:srgbClr>
                </a:clrTo>
              </a:clrChange>
            </a:blip>
            <a:stretch>
              <a:fillRect/>
            </a:stretch>
          </p:blipFill>
          <p:spPr>
            <a:xfrm>
              <a:off x="7316226" y="4500828"/>
              <a:ext cx="2233135" cy="1516182"/>
            </a:xfrm>
            <a:prstGeom prst="rect">
              <a:avLst/>
            </a:prstGeom>
          </p:spPr>
        </p:pic>
        <p:pic>
          <p:nvPicPr>
            <p:cNvPr id="8" name="図 7"/>
            <p:cNvPicPr>
              <a:picLocks noChangeAspect="1"/>
            </p:cNvPicPr>
            <p:nvPr/>
          </p:nvPicPr>
          <p:blipFill>
            <a:blip r:embed="rId9">
              <a:clrChange>
                <a:clrFrom>
                  <a:srgbClr val="FFFFFF"/>
                </a:clrFrom>
                <a:clrTo>
                  <a:srgbClr val="FFFFFF">
                    <a:alpha val="0"/>
                  </a:srgbClr>
                </a:clrTo>
              </a:clrChange>
            </a:blip>
            <a:stretch>
              <a:fillRect/>
            </a:stretch>
          </p:blipFill>
          <p:spPr>
            <a:xfrm>
              <a:off x="8200506" y="5849347"/>
              <a:ext cx="1984069" cy="1266151"/>
            </a:xfrm>
            <a:prstGeom prst="rect">
              <a:avLst/>
            </a:prstGeom>
          </p:spPr>
        </p:pic>
        <p:pic>
          <p:nvPicPr>
            <p:cNvPr id="11" name="図 10"/>
            <p:cNvPicPr>
              <a:picLocks noChangeAspect="1"/>
            </p:cNvPicPr>
            <p:nvPr/>
          </p:nvPicPr>
          <p:blipFill>
            <a:blip r:embed="rId10">
              <a:clrChange>
                <a:clrFrom>
                  <a:srgbClr val="FFFFFF"/>
                </a:clrFrom>
                <a:clrTo>
                  <a:srgbClr val="FFFFFF">
                    <a:alpha val="0"/>
                  </a:srgbClr>
                </a:clrTo>
              </a:clrChange>
            </a:blip>
            <a:stretch>
              <a:fillRect/>
            </a:stretch>
          </p:blipFill>
          <p:spPr>
            <a:xfrm>
              <a:off x="2168409" y="4846428"/>
              <a:ext cx="1839561" cy="1692396"/>
            </a:xfrm>
            <a:prstGeom prst="rect">
              <a:avLst/>
            </a:prstGeom>
          </p:spPr>
        </p:pic>
        <p:pic>
          <p:nvPicPr>
            <p:cNvPr id="14" name="図 13"/>
            <p:cNvPicPr>
              <a:picLocks noChangeAspect="1"/>
            </p:cNvPicPr>
            <p:nvPr/>
          </p:nvPicPr>
          <p:blipFill>
            <a:blip r:embed="rId11">
              <a:clrChange>
                <a:clrFrom>
                  <a:srgbClr val="FFFFFF"/>
                </a:clrFrom>
                <a:clrTo>
                  <a:srgbClr val="FFFFFF">
                    <a:alpha val="0"/>
                  </a:srgbClr>
                </a:clrTo>
              </a:clrChange>
            </a:blip>
            <a:stretch>
              <a:fillRect/>
            </a:stretch>
          </p:blipFill>
          <p:spPr>
            <a:xfrm>
              <a:off x="669488" y="5437343"/>
              <a:ext cx="1594711" cy="1706977"/>
            </a:xfrm>
            <a:prstGeom prst="rect">
              <a:avLst/>
            </a:prstGeom>
          </p:spPr>
        </p:pic>
      </p:grpSp>
      <p:grpSp>
        <p:nvGrpSpPr>
          <p:cNvPr id="49" name="グループ化 48"/>
          <p:cNvGrpSpPr/>
          <p:nvPr/>
        </p:nvGrpSpPr>
        <p:grpSpPr>
          <a:xfrm>
            <a:off x="402553" y="1414319"/>
            <a:ext cx="3245729" cy="1091106"/>
            <a:chOff x="231105" y="795932"/>
            <a:chExt cx="4327639" cy="1454808"/>
          </a:xfrm>
        </p:grpSpPr>
        <p:sp>
          <p:nvSpPr>
            <p:cNvPr id="50" name="下矢印 49"/>
            <p:cNvSpPr/>
            <p:nvPr/>
          </p:nvSpPr>
          <p:spPr>
            <a:xfrm>
              <a:off x="1815898" y="1117142"/>
              <a:ext cx="691515" cy="617692"/>
            </a:xfrm>
            <a:prstGeom prst="downArrow">
              <a:avLst>
                <a:gd name="adj1" fmla="val 50000"/>
                <a:gd name="adj2" fmla="val 51871"/>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8" name="フローチャート: 代替処理 57"/>
            <p:cNvSpPr/>
            <p:nvPr/>
          </p:nvSpPr>
          <p:spPr>
            <a:xfrm>
              <a:off x="1053878" y="928525"/>
              <a:ext cx="3442123" cy="925608"/>
            </a:xfrm>
            <a:prstGeom prst="flowChartAlternateProcess">
              <a:avLst/>
            </a:prstGeom>
            <a:solidFill>
              <a:schemeClr val="accent6">
                <a:lumMod val="60000"/>
                <a:lumOff val="40000"/>
              </a:schemeClr>
            </a:solidFill>
            <a:ln w="12700" cap="flat" cmpd="sng" algn="ctr">
              <a:solidFill>
                <a:schemeClr val="accent6">
                  <a:lumMod val="5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Angsana New" pitchFamily="18" charset="-34"/>
              </a:endParaRPr>
            </a:p>
          </p:txBody>
        </p:sp>
        <p:sp>
          <p:nvSpPr>
            <p:cNvPr id="60" name="テキスト ボックス 7268"/>
            <p:cNvSpPr txBox="1"/>
            <p:nvPr/>
          </p:nvSpPr>
          <p:spPr>
            <a:xfrm>
              <a:off x="862097" y="953809"/>
              <a:ext cx="3696647" cy="88414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75" normalizeH="0" baseline="0" noProof="0" dirty="0">
                  <a:ln>
                    <a:noFill/>
                  </a:ln>
                  <a:solidFill>
                    <a:prstClr val="black"/>
                  </a:solidFill>
                  <a:effectLst/>
                  <a:uLnTx/>
                  <a:uFillTx/>
                  <a:latin typeface="游明朝" panose="02020400000000000000" pitchFamily="18" charset="-128"/>
                  <a:ea typeface="HG丸ｺﾞｼｯｸM-PRO" panose="020F0600000000000000" pitchFamily="50" charset="-128"/>
                  <a:cs typeface="Times New Roman" panose="02020603050405020304" pitchFamily="18" charset="0"/>
                </a:rPr>
                <a:t>要支援・</a:t>
              </a:r>
              <a:endParaRPr kumimoji="1" lang="en-US" altLang="ja-JP" sz="1950" b="1" i="0" u="none" strike="noStrike" kern="1200" cap="none" spc="-75" normalizeH="0" baseline="0" noProof="0" dirty="0">
                <a:ln>
                  <a:noFill/>
                </a:ln>
                <a:solidFill>
                  <a:prstClr val="black"/>
                </a:solidFill>
                <a:effectLst/>
                <a:uLnTx/>
                <a:uFillTx/>
                <a:latin typeface="游明朝" panose="02020400000000000000" pitchFamily="18" charset="-128"/>
                <a:ea typeface="HG丸ｺﾞｼｯｸM-PRO" panose="020F0600000000000000" pitchFamily="50" charset="-128"/>
                <a:cs typeface="Times New Roman" panose="02020603050405020304" pitchFamily="18" charset="0"/>
              </a:endParaRPr>
            </a:p>
            <a:p>
              <a:pPr marL="0" marR="0" lvl="0" indent="17145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75" normalizeH="0" baseline="0" noProof="0" dirty="0">
                  <a:ln>
                    <a:noFill/>
                  </a:ln>
                  <a:solidFill>
                    <a:prstClr val="black"/>
                  </a:solidFill>
                  <a:effectLst/>
                  <a:uLnTx/>
                  <a:uFillTx/>
                  <a:latin typeface="游明朝" panose="02020400000000000000" pitchFamily="18" charset="-128"/>
                  <a:ea typeface="HG丸ｺﾞｼｯｸM-PRO" panose="020F0600000000000000" pitchFamily="50" charset="-128"/>
                  <a:cs typeface="Times New Roman" panose="02020603050405020304" pitchFamily="18" charset="0"/>
                </a:rPr>
                <a:t>事業対象者（軽度者）</a:t>
              </a:r>
              <a:endParaRPr kumimoji="1" lang="ja-JP" altLang="en-US" sz="195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3" name="図 62"/>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105" y="795932"/>
              <a:ext cx="937109" cy="1454808"/>
            </a:xfrm>
            <a:prstGeom prst="rect">
              <a:avLst/>
            </a:prstGeom>
            <a:noFill/>
          </p:spPr>
        </p:pic>
      </p:grpSp>
      <p:pic>
        <p:nvPicPr>
          <p:cNvPr id="46" name="図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87422" y="3876976"/>
            <a:ext cx="1043973" cy="966654"/>
          </a:xfrm>
          <a:prstGeom prst="rect">
            <a:avLst/>
          </a:prstGeom>
        </p:spPr>
      </p:pic>
      <p:sp>
        <p:nvSpPr>
          <p:cNvPr id="51" name="タイトル 3"/>
          <p:cNvSpPr txBox="1">
            <a:spLocks/>
          </p:cNvSpPr>
          <p:nvPr/>
        </p:nvSpPr>
        <p:spPr>
          <a:xfrm>
            <a:off x="599264" y="111539"/>
            <a:ext cx="8890240" cy="797918"/>
          </a:xfrm>
          <a:prstGeom prst="rect">
            <a:avLst/>
          </a:prstGeom>
          <a:solidFill>
            <a:srgbClr val="FFCC99"/>
          </a:solidFill>
          <a:ln>
            <a:solidFill>
              <a:srgbClr val="FFCCFF"/>
            </a:solidFill>
          </a:ln>
        </p:spPr>
        <p:txBody>
          <a:bodyPr vert="horz" wrap="square" lIns="0" tIns="72000" rIns="108000" bIns="72000" rtlCol="0" anchor="ctr" anchorCtr="0">
            <a:noAutofit/>
          </a:bodyPr>
          <a:lstStyle>
            <a:lvl1pPr algn="l" defTabSz="912813" rtl="0" fontAlgn="base">
              <a:lnSpc>
                <a:spcPct val="90000"/>
              </a:lnSpc>
              <a:spcBef>
                <a:spcPct val="0"/>
              </a:spcBef>
              <a:spcAft>
                <a:spcPct val="0"/>
              </a:spcAft>
              <a:defRPr lang="en-US" sz="5400" kern="1200" spc="-125">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marL="0" marR="0" lvl="0" indent="0" algn="ctr" defTabSz="912813" rtl="0" eaLnBrk="1" fontAlgn="base" latinLnBrk="0" hangingPunct="1">
              <a:lnSpc>
                <a:spcPct val="90000"/>
              </a:lnSpc>
              <a:spcBef>
                <a:spcPct val="0"/>
              </a:spcBef>
              <a:spcAft>
                <a:spcPct val="0"/>
              </a:spcAft>
              <a:buClrTx/>
              <a:buSzTx/>
              <a:buFontTx/>
              <a:buNone/>
              <a:tabLst/>
              <a:defRPr/>
            </a:pPr>
            <a:r>
              <a:rPr kumimoji="1" lang="ja-JP" altLang="en-US" sz="2500" b="0" i="0" u="none" strike="noStrike" kern="1200" cap="none" spc="-125"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HG丸ｺﾞｼｯｸM-PRO" panose="020F0600000000000000" pitchFamily="50" charset="-128"/>
                <a:ea typeface="HG丸ｺﾞｼｯｸM-PRO" panose="020F0600000000000000" pitchFamily="50" charset="-128"/>
                <a:cs typeface="Arial" charset="0"/>
              </a:rPr>
              <a:t>みんなで支え、地域で元気に暮らす「健康長寿を」めざして</a:t>
            </a:r>
            <a:endParaRPr kumimoji="1" lang="en-US" altLang="ja-JP" sz="2500" b="0" i="0" u="none" strike="noStrike" kern="1200" cap="none" spc="-125" normalizeH="0" baseline="0" noProof="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HG丸ｺﾞｼｯｸM-PRO" panose="020F0600000000000000" pitchFamily="50" charset="-128"/>
              <a:ea typeface="HG丸ｺﾞｼｯｸM-PRO" panose="020F0600000000000000" pitchFamily="50" charset="-128"/>
              <a:cs typeface="Arial" charset="0"/>
            </a:endParaRPr>
          </a:p>
          <a:p>
            <a:pPr marL="0" marR="0" lvl="0" indent="0" algn="ctr" defTabSz="912813" rtl="0" eaLnBrk="1" fontAlgn="base" latinLnBrk="0" hangingPunct="1">
              <a:lnSpc>
                <a:spcPct val="90000"/>
              </a:lnSpc>
              <a:spcBef>
                <a:spcPct val="0"/>
              </a:spcBef>
              <a:spcAft>
                <a:spcPct val="0"/>
              </a:spcAft>
              <a:buClrTx/>
              <a:buSzTx/>
              <a:buFontTx/>
              <a:buNone/>
              <a:tabLst/>
              <a:defRPr/>
            </a:pPr>
            <a:r>
              <a:rPr kumimoji="1" lang="ja-JP" altLang="en-US" sz="2800" b="0" i="0" u="none" strike="noStrike" kern="1200" cap="none" spc="-125" normalizeH="0" baseline="0" noProof="0" dirty="0">
                <a:ln w="3175">
                  <a:noFill/>
                </a:ln>
                <a:gradFill>
                  <a:gsLst>
                    <a:gs pos="0">
                      <a:srgbClr val="2E59B0"/>
                    </a:gs>
                    <a:gs pos="49000">
                      <a:srgbClr val="161D32"/>
                    </a:gs>
                    <a:gs pos="100000">
                      <a:srgbClr val="000000"/>
                    </a:gs>
                  </a:gsLst>
                  <a:lin ang="5400000" scaled="0"/>
                </a:gradFill>
                <a:effectLst/>
                <a:uLnTx/>
                <a:uFillTx/>
                <a:latin typeface="HG丸ｺﾞｼｯｸM-PRO" panose="020F0600000000000000" pitchFamily="50" charset="-128"/>
                <a:ea typeface="HG丸ｺﾞｼｯｸM-PRO" panose="020F0600000000000000" pitchFamily="50" charset="-128"/>
                <a:cs typeface="Arial" charset="0"/>
              </a:rPr>
              <a:t>　</a:t>
            </a:r>
            <a:r>
              <a:rPr kumimoji="1" lang="ja-JP" altLang="en-US" sz="2400" b="0" i="0" u="none" strike="noStrike" kern="1200" cap="none" spc="-125" normalizeH="0" baseline="0" noProof="0" dirty="0">
                <a:ln w="3175">
                  <a:noFill/>
                </a:ln>
                <a:gradFill>
                  <a:gsLst>
                    <a:gs pos="0">
                      <a:srgbClr val="2E59B0"/>
                    </a:gs>
                    <a:gs pos="49000">
                      <a:srgbClr val="161D32"/>
                    </a:gs>
                    <a:gs pos="100000">
                      <a:srgbClr val="000000"/>
                    </a:gs>
                  </a:gsLst>
                  <a:lin ang="5400000" scaled="0"/>
                </a:gradFill>
                <a:effectLst/>
                <a:uLnTx/>
                <a:uFillTx/>
                <a:latin typeface="HG丸ｺﾞｼｯｸM-PRO" panose="020F0600000000000000" pitchFamily="50" charset="-128"/>
                <a:ea typeface="HG丸ｺﾞｼｯｸM-PRO" panose="020F0600000000000000" pitchFamily="50" charset="-128"/>
                <a:cs typeface="Arial" charset="0"/>
              </a:rPr>
              <a:t>～自立支援・重度化防止の取組強化～</a:t>
            </a:r>
          </a:p>
        </p:txBody>
      </p:sp>
      <p:sp>
        <p:nvSpPr>
          <p:cNvPr id="45" name="二等辺三角形 44"/>
          <p:cNvSpPr/>
          <p:nvPr/>
        </p:nvSpPr>
        <p:spPr>
          <a:xfrm rot="16200000">
            <a:off x="6649837" y="3980797"/>
            <a:ext cx="3462678" cy="451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bIns="108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支援</a:t>
            </a:r>
            <a:endParaRPr kumimoji="1" lang="ja-JP" altLang="en-US" sz="28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3" name="右大かっこ 52"/>
          <p:cNvSpPr/>
          <p:nvPr/>
        </p:nvSpPr>
        <p:spPr>
          <a:xfrm>
            <a:off x="7898226" y="1431669"/>
            <a:ext cx="187135" cy="3411961"/>
          </a:xfrm>
          <a:prstGeom prst="rightBracket">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4" name="右大かっこ 63"/>
          <p:cNvSpPr/>
          <p:nvPr/>
        </p:nvSpPr>
        <p:spPr>
          <a:xfrm>
            <a:off x="7942068" y="4941769"/>
            <a:ext cx="143293" cy="1622207"/>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テキスト ボックス 64"/>
          <p:cNvSpPr txBox="1"/>
          <p:nvPr/>
        </p:nvSpPr>
        <p:spPr>
          <a:xfrm>
            <a:off x="8732929" y="1391112"/>
            <a:ext cx="430887" cy="2582720"/>
          </a:xfrm>
          <a:prstGeom prst="rect">
            <a:avLst/>
          </a:prstGeom>
          <a:solidFill>
            <a:schemeClr val="accent5">
              <a:lumMod val="40000"/>
              <a:lumOff val="60000"/>
            </a:schemeClr>
          </a:solidFill>
          <a:ln>
            <a:solidFill>
              <a:schemeClr val="accent5">
                <a:lumMod val="40000"/>
                <a:lumOff val="60000"/>
              </a:schemeClr>
            </a:solidFill>
          </a:ln>
        </p:spPr>
        <p:txBody>
          <a:bodyPr vert="eaVert"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rPr>
              <a:t>介護予防活動強化推進事業</a:t>
            </a:r>
          </a:p>
        </p:txBody>
      </p:sp>
      <p:sp>
        <p:nvSpPr>
          <p:cNvPr id="66" name="テキスト ボックス 65"/>
          <p:cNvSpPr txBox="1"/>
          <p:nvPr/>
        </p:nvSpPr>
        <p:spPr>
          <a:xfrm>
            <a:off x="8732929" y="4131804"/>
            <a:ext cx="430887" cy="2569850"/>
          </a:xfrm>
          <a:prstGeom prst="rect">
            <a:avLst/>
          </a:prstGeom>
          <a:solidFill>
            <a:schemeClr val="accent4"/>
          </a:solidFill>
          <a:ln>
            <a:solidFill>
              <a:schemeClr val="accent5">
                <a:lumMod val="40000"/>
                <a:lumOff val="60000"/>
              </a:schemeClr>
            </a:solidFill>
          </a:ln>
        </p:spPr>
        <p:txBody>
          <a:bodyPr vert="eaVert"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rPr>
              <a:t>大阪ええまちプロジェクト</a:t>
            </a:r>
          </a:p>
        </p:txBody>
      </p:sp>
      <p:sp>
        <p:nvSpPr>
          <p:cNvPr id="67" name="テキスト ボックス 66"/>
          <p:cNvSpPr txBox="1"/>
          <p:nvPr/>
        </p:nvSpPr>
        <p:spPr>
          <a:xfrm>
            <a:off x="857650" y="978434"/>
            <a:ext cx="6820542" cy="369332"/>
          </a:xfrm>
          <a:prstGeom prst="rect">
            <a:avLst/>
          </a:prstGeom>
          <a:solidFill>
            <a:srgbClr val="CCFF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rPr>
              <a:t>市 町 村 の 取 組 </a:t>
            </a:r>
          </a:p>
        </p:txBody>
      </p:sp>
      <p:sp>
        <p:nvSpPr>
          <p:cNvPr id="68" name="テキスト ボックス 67"/>
          <p:cNvSpPr txBox="1"/>
          <p:nvPr/>
        </p:nvSpPr>
        <p:spPr>
          <a:xfrm>
            <a:off x="7809180" y="968396"/>
            <a:ext cx="1680324" cy="369332"/>
          </a:xfrm>
          <a:prstGeom prst="rect">
            <a:avLst/>
          </a:prstGeom>
          <a:solidFill>
            <a:srgbClr val="FFFF99"/>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rPr>
              <a:t>大阪府の取組</a:t>
            </a:r>
            <a:endParaRPr kumimoji="0"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endParaRPr>
          </a:p>
        </p:txBody>
      </p:sp>
      <p:sp>
        <p:nvSpPr>
          <p:cNvPr id="69" name="テキスト ボックス 68"/>
          <p:cNvSpPr txBox="1"/>
          <p:nvPr/>
        </p:nvSpPr>
        <p:spPr>
          <a:xfrm>
            <a:off x="4671584" y="3382060"/>
            <a:ext cx="163249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rPr>
              <a:t>運動器の機能向上</a:t>
            </a:r>
            <a:endParaRPr kumimoji="0"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endParaRPr>
          </a:p>
        </p:txBody>
      </p:sp>
      <p:sp>
        <p:nvSpPr>
          <p:cNvPr id="70" name="テキスト ボックス 69"/>
          <p:cNvSpPr txBox="1"/>
          <p:nvPr/>
        </p:nvSpPr>
        <p:spPr>
          <a:xfrm>
            <a:off x="6486236" y="3238030"/>
            <a:ext cx="2003221"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rPr>
              <a:t>口腔機能向上</a:t>
            </a:r>
            <a:endParaRPr kumimoji="0"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endParaRPr>
          </a:p>
        </p:txBody>
      </p:sp>
      <p:sp>
        <p:nvSpPr>
          <p:cNvPr id="71" name="テキスト ボックス 70"/>
          <p:cNvSpPr txBox="1"/>
          <p:nvPr/>
        </p:nvSpPr>
        <p:spPr>
          <a:xfrm>
            <a:off x="6121524" y="3588409"/>
            <a:ext cx="103521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rPr>
              <a:t>栄養改善</a:t>
            </a:r>
            <a:endParaRPr kumimoji="0" lang="en-US" altLang="ja-JP" sz="14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Angsana New" pitchFamily="18" charset="-34"/>
            </a:endParaRPr>
          </a:p>
        </p:txBody>
      </p:sp>
      <p:sp>
        <p:nvSpPr>
          <p:cNvPr id="72" name="テキスト ボックス 71"/>
          <p:cNvSpPr txBox="1"/>
          <p:nvPr/>
        </p:nvSpPr>
        <p:spPr>
          <a:xfrm>
            <a:off x="9224531" y="4131804"/>
            <a:ext cx="430887" cy="2569850"/>
          </a:xfrm>
          <a:prstGeom prst="rect">
            <a:avLst/>
          </a:prstGeom>
          <a:solidFill>
            <a:schemeClr val="accent4"/>
          </a:solidFill>
          <a:ln>
            <a:solidFill>
              <a:schemeClr val="accent5">
                <a:lumMod val="40000"/>
                <a:lumOff val="60000"/>
              </a:schemeClr>
            </a:solidFill>
          </a:ln>
        </p:spPr>
        <p:txBody>
          <a:bodyPr vert="eaVert"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ngsana New" pitchFamily="18" charset="-34"/>
              </a:rPr>
              <a:t>生活支援体制整備支援事業</a:t>
            </a:r>
          </a:p>
        </p:txBody>
      </p:sp>
      <p:sp>
        <p:nvSpPr>
          <p:cNvPr id="9" name="フッター プレースホルダー 8"/>
          <p:cNvSpPr>
            <a:spLocks noGrp="1"/>
          </p:cNvSpPr>
          <p:nvPr>
            <p:ph type="ftr" sz="quarter" idx="11"/>
          </p:nvPr>
        </p:nvSpPr>
        <p:spPr>
          <a:xfrm>
            <a:off x="-376402" y="6492950"/>
            <a:ext cx="3343275" cy="365125"/>
          </a:xfrm>
        </p:spPr>
        <p:txBody>
          <a:bodyPr/>
          <a:lstStyle/>
          <a:p>
            <a:r>
              <a:rPr lang="ja-JP" altLang="en-US" smtClean="0">
                <a:solidFill>
                  <a:prstClr val="black">
                    <a:tint val="75000"/>
                  </a:prstClr>
                </a:solidFill>
              </a:rPr>
              <a:t>⑴大阪府における介護保険の現状と課題</a:t>
            </a:r>
            <a:endParaRPr lang="ja-JP" altLang="en-US">
              <a:solidFill>
                <a:prstClr val="black">
                  <a:tint val="75000"/>
                </a:prstClr>
              </a:solidFill>
            </a:endParaRPr>
          </a:p>
        </p:txBody>
      </p:sp>
    </p:spTree>
    <p:extLst>
      <p:ext uri="{BB962C8B-B14F-4D97-AF65-F5344CB8AC3E}">
        <p14:creationId xmlns:p14="http://schemas.microsoft.com/office/powerpoint/2010/main" val="84038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51011" y="4529997"/>
            <a:ext cx="8928992" cy="397381"/>
          </a:xfrm>
          <a:prstGeom prst="rect">
            <a:avLst/>
          </a:prstGeom>
        </p:spPr>
        <p:txBody>
          <a:bodyPr wrap="square" lIns="73498" tIns="36749" rIns="73498" bIns="36749">
            <a:spAutoFit/>
          </a:bodyPr>
          <a:lstStyle/>
          <a:p>
            <a:pPr marL="220552" indent="-220552" defTabSz="734901"/>
            <a:r>
              <a:rPr lang="ja-JP" altLang="en-US" sz="1050" dirty="0">
                <a:solidFill>
                  <a:prstClr val="black"/>
                </a:solidFill>
                <a:latin typeface="Calibri"/>
                <a:ea typeface="ＭＳ Ｐゴシック" panose="020B0600070205080204" pitchFamily="50" charset="-128"/>
              </a:rPr>
              <a:t>出典：総務省統計局「平成</a:t>
            </a:r>
            <a:r>
              <a:rPr lang="en-US" altLang="ja-JP" sz="1050" dirty="0">
                <a:solidFill>
                  <a:prstClr val="black"/>
                </a:solidFill>
                <a:latin typeface="Calibri"/>
                <a:ea typeface="ＭＳ Ｐゴシック" panose="020B0600070205080204" pitchFamily="50" charset="-128"/>
              </a:rPr>
              <a:t>27</a:t>
            </a:r>
            <a:r>
              <a:rPr lang="ja-JP" altLang="en-US" sz="1050" dirty="0">
                <a:solidFill>
                  <a:prstClr val="black"/>
                </a:solidFill>
                <a:latin typeface="Calibri"/>
                <a:ea typeface="ＭＳ Ｐゴシック" panose="020B0600070205080204" pitchFamily="50" charset="-128"/>
              </a:rPr>
              <a:t>年国勢調査」 （</a:t>
            </a:r>
            <a:r>
              <a:rPr lang="en-US" altLang="ja-JP" sz="1050" dirty="0">
                <a:solidFill>
                  <a:prstClr val="black"/>
                </a:solidFill>
                <a:latin typeface="Calibri"/>
                <a:ea typeface="ＭＳ Ｐゴシック" panose="020B0600070205080204" pitchFamily="50" charset="-128"/>
              </a:rPr>
              <a:t>2015</a:t>
            </a:r>
            <a:r>
              <a:rPr lang="ja-JP" altLang="en-US" sz="1050" dirty="0">
                <a:solidFill>
                  <a:prstClr val="black"/>
                </a:solidFill>
                <a:latin typeface="Calibri"/>
                <a:ea typeface="ＭＳ Ｐゴシック" panose="020B0600070205080204" pitchFamily="50" charset="-128"/>
              </a:rPr>
              <a:t>年まで）、国立社会保障・人口問題研究所「日本の地域別将来推計人口（平成</a:t>
            </a:r>
            <a:r>
              <a:rPr lang="en-US" altLang="ja-JP" sz="1050" dirty="0">
                <a:solidFill>
                  <a:prstClr val="black"/>
                </a:solidFill>
                <a:latin typeface="Calibri"/>
                <a:ea typeface="ＭＳ Ｐゴシック" panose="020B0600070205080204" pitchFamily="50" charset="-128"/>
              </a:rPr>
              <a:t>30</a:t>
            </a:r>
            <a:r>
              <a:rPr lang="ja-JP" altLang="en-US" sz="1050" dirty="0">
                <a:solidFill>
                  <a:prstClr val="black"/>
                </a:solidFill>
                <a:latin typeface="Calibri"/>
                <a:ea typeface="ＭＳ Ｐゴシック" panose="020B0600070205080204" pitchFamily="50" charset="-128"/>
              </a:rPr>
              <a:t>年</a:t>
            </a:r>
            <a:r>
              <a:rPr lang="en-US" altLang="ja-JP" sz="1050" dirty="0">
                <a:solidFill>
                  <a:prstClr val="black"/>
                </a:solidFill>
                <a:latin typeface="Calibri"/>
                <a:ea typeface="ＭＳ Ｐゴシック" panose="020B0600070205080204" pitchFamily="50" charset="-128"/>
              </a:rPr>
              <a:t>3</a:t>
            </a:r>
            <a:r>
              <a:rPr lang="ja-JP" altLang="en-US" sz="1050" dirty="0">
                <a:solidFill>
                  <a:prstClr val="black"/>
                </a:solidFill>
                <a:latin typeface="Calibri"/>
                <a:ea typeface="ＭＳ Ｐゴシック" panose="020B0600070205080204" pitchFamily="50" charset="-128"/>
              </a:rPr>
              <a:t>月推計）」（</a:t>
            </a:r>
            <a:r>
              <a:rPr lang="en-US" altLang="ja-JP" sz="1050" dirty="0">
                <a:solidFill>
                  <a:prstClr val="black"/>
                </a:solidFill>
                <a:latin typeface="Calibri"/>
                <a:ea typeface="ＭＳ Ｐゴシック" panose="020B0600070205080204" pitchFamily="50" charset="-128"/>
              </a:rPr>
              <a:t>2020</a:t>
            </a:r>
            <a:r>
              <a:rPr lang="ja-JP" altLang="en-US" sz="1050" dirty="0">
                <a:solidFill>
                  <a:prstClr val="black"/>
                </a:solidFill>
                <a:latin typeface="Calibri"/>
                <a:ea typeface="ＭＳ Ｐゴシック" panose="020B0600070205080204" pitchFamily="50" charset="-128"/>
              </a:rPr>
              <a:t>年以降）</a:t>
            </a:r>
            <a:endParaRPr lang="en-US" altLang="ja-JP" sz="1050" dirty="0">
              <a:solidFill>
                <a:prstClr val="black"/>
              </a:solidFill>
              <a:latin typeface="Calibri"/>
              <a:ea typeface="ＭＳ Ｐゴシック" panose="020B0600070205080204" pitchFamily="50" charset="-128"/>
            </a:endParaRPr>
          </a:p>
          <a:p>
            <a:pPr marL="220552" indent="-220552" defTabSz="734901"/>
            <a:r>
              <a:rPr lang="ja-JP" altLang="en-US" sz="1050" dirty="0">
                <a:solidFill>
                  <a:prstClr val="black"/>
                </a:solidFill>
                <a:latin typeface="Calibri"/>
                <a:ea typeface="ＭＳ Ｐゴシック" panose="020B0600070205080204" pitchFamily="50" charset="-128"/>
              </a:rPr>
              <a:t>　　　　より、大阪府介護支援課にて作成</a:t>
            </a:r>
          </a:p>
        </p:txBody>
      </p:sp>
      <p:sp>
        <p:nvSpPr>
          <p:cNvPr id="15" name="テキスト ボックス 14"/>
          <p:cNvSpPr txBox="1"/>
          <p:nvPr/>
        </p:nvSpPr>
        <p:spPr>
          <a:xfrm>
            <a:off x="9055778" y="1102810"/>
            <a:ext cx="848452" cy="205662"/>
          </a:xfrm>
          <a:prstGeom prst="rect">
            <a:avLst/>
          </a:prstGeom>
          <a:noFill/>
        </p:spPr>
        <p:txBody>
          <a:bodyPr wrap="square" lIns="73498" tIns="36749" rIns="73498" bIns="36749" rtlCol="0">
            <a:spAutoFit/>
          </a:bodyPr>
          <a:lstStyle/>
          <a:p>
            <a:pPr defTabSz="734901"/>
            <a:r>
              <a:rPr lang="ja-JP" altLang="en-US" sz="854" b="1" dirty="0">
                <a:solidFill>
                  <a:prstClr val="black"/>
                </a:solidFill>
                <a:latin typeface="Calibri"/>
                <a:ea typeface="ＭＳ Ｐゴシック" panose="020B0600070205080204" pitchFamily="50" charset="-128"/>
              </a:rPr>
              <a:t>（高齢化率）</a:t>
            </a:r>
          </a:p>
        </p:txBody>
      </p:sp>
      <p:sp>
        <p:nvSpPr>
          <p:cNvPr id="17" name="サブタイトル 2"/>
          <p:cNvSpPr txBox="1">
            <a:spLocks/>
          </p:cNvSpPr>
          <p:nvPr/>
        </p:nvSpPr>
        <p:spPr>
          <a:xfrm>
            <a:off x="928690" y="6048722"/>
            <a:ext cx="6338204" cy="192420"/>
          </a:xfrm>
          <a:prstGeom prst="rect">
            <a:avLst/>
          </a:prstGeom>
        </p:spPr>
        <p:txBody>
          <a:bodyPr vert="horz" lIns="73498" tIns="36749" rIns="73498" bIns="36749" rtlCol="0">
            <a:noAutofit/>
          </a:bodyPr>
          <a:lstStyle/>
          <a:p>
            <a:pPr algn="ctr" defTabSz="734901">
              <a:spcBef>
                <a:spcPct val="20000"/>
              </a:spcBef>
              <a:defRPr/>
            </a:pPr>
            <a:endParaRPr lang="en-US" altLang="ja-JP" sz="894" dirty="0">
              <a:solidFill>
                <a:prstClr val="black"/>
              </a:solidFill>
              <a:latin typeface="Calibri"/>
              <a:ea typeface="ＭＳ Ｐゴシック" panose="020B060007020508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2847280693"/>
              </p:ext>
            </p:extLst>
          </p:nvPr>
        </p:nvGraphicFramePr>
        <p:xfrm>
          <a:off x="168932" y="1291419"/>
          <a:ext cx="9540201" cy="3433725"/>
        </p:xfrm>
        <a:graphic>
          <a:graphicData uri="http://schemas.openxmlformats.org/drawingml/2006/chart">
            <c:chart xmlns:c="http://schemas.openxmlformats.org/drawingml/2006/chart" xmlns:r="http://schemas.openxmlformats.org/officeDocument/2006/relationships" r:id="rId3"/>
          </a:graphicData>
        </a:graphic>
      </p:graphicFrame>
      <p:sp>
        <p:nvSpPr>
          <p:cNvPr id="3" name="右矢印 2"/>
          <p:cNvSpPr/>
          <p:nvPr/>
        </p:nvSpPr>
        <p:spPr>
          <a:xfrm flipH="1">
            <a:off x="3091465" y="1087684"/>
            <a:ext cx="2140499" cy="380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3498" tIns="36749" rIns="73498" bIns="36749" rtlCol="0" anchor="ctr"/>
          <a:lstStyle/>
          <a:p>
            <a:pPr algn="ctr" defTabSz="734901"/>
            <a:r>
              <a:rPr lang="ja-JP" altLang="en-US" sz="1138" b="1" dirty="0">
                <a:solidFill>
                  <a:prstClr val="white"/>
                </a:solidFill>
                <a:latin typeface="Calibri"/>
                <a:ea typeface="ＭＳ Ｐゴシック" panose="020B0600070205080204" pitchFamily="50" charset="-128"/>
              </a:rPr>
              <a:t>国勢調査（実績値）</a:t>
            </a:r>
          </a:p>
        </p:txBody>
      </p:sp>
      <p:sp>
        <p:nvSpPr>
          <p:cNvPr id="7" name="右矢印 6"/>
          <p:cNvSpPr/>
          <p:nvPr/>
        </p:nvSpPr>
        <p:spPr>
          <a:xfrm>
            <a:off x="5591640" y="1089185"/>
            <a:ext cx="2447522" cy="377466"/>
          </a:xfrm>
          <a:prstGeom prst="rightArrow">
            <a:avLst/>
          </a:pr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lIns="73498" tIns="36749" rIns="73498" bIns="36749" rtlCol="0" anchor="ctr"/>
          <a:lstStyle/>
          <a:p>
            <a:pPr algn="ctr" defTabSz="734901"/>
            <a:r>
              <a:rPr lang="ja-JP" altLang="en-US" sz="1138" b="1" dirty="0">
                <a:solidFill>
                  <a:prstClr val="white"/>
                </a:solidFill>
                <a:latin typeface="Calibri"/>
                <a:ea typeface="ＭＳ Ｐゴシック" panose="020B0600070205080204" pitchFamily="50" charset="-128"/>
              </a:rPr>
              <a:t>将来人口推計（推計値）</a:t>
            </a:r>
          </a:p>
        </p:txBody>
      </p:sp>
      <p:sp>
        <p:nvSpPr>
          <p:cNvPr id="14" name="テキスト ボックス 13"/>
          <p:cNvSpPr txBox="1"/>
          <p:nvPr/>
        </p:nvSpPr>
        <p:spPr>
          <a:xfrm>
            <a:off x="180870" y="1108234"/>
            <a:ext cx="1227280" cy="205662"/>
          </a:xfrm>
          <a:prstGeom prst="rect">
            <a:avLst/>
          </a:prstGeom>
          <a:noFill/>
        </p:spPr>
        <p:txBody>
          <a:bodyPr wrap="square" lIns="73498" tIns="36749" rIns="73498" bIns="36749" rtlCol="0">
            <a:spAutoFit/>
          </a:bodyPr>
          <a:lstStyle/>
          <a:p>
            <a:pPr defTabSz="734901"/>
            <a:r>
              <a:rPr lang="ja-JP" altLang="en-US" sz="854" b="1" dirty="0">
                <a:solidFill>
                  <a:prstClr val="black"/>
                </a:solidFill>
                <a:latin typeface="Calibri"/>
                <a:ea typeface="ＭＳ Ｐゴシック" panose="020B0600070205080204" pitchFamily="50" charset="-128"/>
              </a:rPr>
              <a:t>（人口・百万人）</a:t>
            </a:r>
          </a:p>
        </p:txBody>
      </p:sp>
      <p:sp>
        <p:nvSpPr>
          <p:cNvPr id="16" name="角丸四角形 15"/>
          <p:cNvSpPr/>
          <p:nvPr/>
        </p:nvSpPr>
        <p:spPr>
          <a:xfrm>
            <a:off x="379392" y="527608"/>
            <a:ext cx="8894088" cy="532219"/>
          </a:xfrm>
          <a:prstGeom prst="roundRect">
            <a:avLst/>
          </a:prstGeom>
          <a:ln>
            <a:solidFill>
              <a:srgbClr val="0070C0">
                <a:alpha val="98000"/>
              </a:srgbClr>
            </a:solidFill>
          </a:ln>
        </p:spPr>
        <p:style>
          <a:lnRef idx="2">
            <a:schemeClr val="accent6"/>
          </a:lnRef>
          <a:fillRef idx="1">
            <a:schemeClr val="lt1"/>
          </a:fillRef>
          <a:effectRef idx="0">
            <a:schemeClr val="accent6"/>
          </a:effectRef>
          <a:fontRef idx="minor">
            <a:schemeClr val="dk1"/>
          </a:fontRef>
        </p:style>
        <p:txBody>
          <a:bodyPr rtlCol="0" anchor="ctr" anchorCtr="0"/>
          <a:lstStyle/>
          <a:p>
            <a:pPr defTabSz="733711"/>
            <a:r>
              <a:rPr lang="ja-JP" altLang="en-US" sz="1400" dirty="0">
                <a:solidFill>
                  <a:prstClr val="black"/>
                </a:solidFill>
                <a:latin typeface="Calibri"/>
                <a:ea typeface="ＭＳ Ｐゴシック" panose="020B0600070205080204" pitchFamily="50" charset="-128"/>
              </a:rPr>
              <a:t>○　急速な少子高齢化に伴い、高齢化率が</a:t>
            </a:r>
            <a:r>
              <a:rPr lang="en-US" altLang="ja-JP" sz="1400" dirty="0">
                <a:solidFill>
                  <a:prstClr val="black"/>
                </a:solidFill>
                <a:latin typeface="Calibri"/>
                <a:ea typeface="ＭＳ Ｐゴシック" panose="020B0600070205080204" pitchFamily="50" charset="-128"/>
              </a:rPr>
              <a:t>2015</a:t>
            </a:r>
            <a:r>
              <a:rPr lang="ja-JP" altLang="en-US" sz="1400" dirty="0">
                <a:solidFill>
                  <a:prstClr val="black"/>
                </a:solidFill>
                <a:latin typeface="Calibri"/>
                <a:ea typeface="ＭＳ Ｐゴシック" panose="020B0600070205080204" pitchFamily="50" charset="-128"/>
              </a:rPr>
              <a:t>年の</a:t>
            </a:r>
            <a:r>
              <a:rPr lang="en-US" altLang="ja-JP" sz="1400" dirty="0">
                <a:solidFill>
                  <a:prstClr val="black"/>
                </a:solidFill>
                <a:latin typeface="Calibri"/>
                <a:ea typeface="ＭＳ Ｐゴシック" panose="020B0600070205080204" pitchFamily="50" charset="-128"/>
              </a:rPr>
              <a:t>25.8</a:t>
            </a:r>
            <a:r>
              <a:rPr lang="ja-JP" altLang="en-US" sz="1400" dirty="0">
                <a:solidFill>
                  <a:prstClr val="black"/>
                </a:solidFill>
                <a:latin typeface="Calibri"/>
                <a:ea typeface="ＭＳ Ｐゴシック" panose="020B0600070205080204" pitchFamily="50" charset="-128"/>
              </a:rPr>
              <a:t>％から</a:t>
            </a:r>
            <a:r>
              <a:rPr lang="en-US" altLang="ja-JP" sz="1400" dirty="0">
                <a:solidFill>
                  <a:prstClr val="black"/>
                </a:solidFill>
                <a:latin typeface="Calibri"/>
                <a:ea typeface="ＭＳ Ｐゴシック" panose="020B0600070205080204" pitchFamily="50" charset="-128"/>
              </a:rPr>
              <a:t>2045</a:t>
            </a:r>
            <a:r>
              <a:rPr lang="ja-JP" altLang="en-US" sz="1400" dirty="0">
                <a:solidFill>
                  <a:prstClr val="black"/>
                </a:solidFill>
                <a:latin typeface="Calibri"/>
                <a:ea typeface="ＭＳ Ｐゴシック" panose="020B0600070205080204" pitchFamily="50" charset="-128"/>
              </a:rPr>
              <a:t>年には</a:t>
            </a:r>
            <a:r>
              <a:rPr lang="en-US" altLang="ja-JP" sz="1400" dirty="0">
                <a:solidFill>
                  <a:prstClr val="black"/>
                </a:solidFill>
                <a:latin typeface="Calibri"/>
                <a:ea typeface="ＭＳ Ｐゴシック" panose="020B0600070205080204" pitchFamily="50" charset="-128"/>
              </a:rPr>
              <a:t>36.2</a:t>
            </a:r>
            <a:r>
              <a:rPr lang="ja-JP" altLang="en-US" sz="1400" dirty="0">
                <a:solidFill>
                  <a:prstClr val="black"/>
                </a:solidFill>
                <a:latin typeface="Calibri"/>
                <a:ea typeface="ＭＳ Ｐゴシック" panose="020B0600070205080204" pitchFamily="50" charset="-128"/>
              </a:rPr>
              <a:t>％にまで上昇見込み。</a:t>
            </a:r>
            <a:endParaRPr lang="en-US" altLang="ja-JP" sz="1400" dirty="0">
              <a:solidFill>
                <a:prstClr val="black"/>
              </a:solidFill>
              <a:latin typeface="Calibri"/>
              <a:ea typeface="ＭＳ Ｐゴシック" panose="020B0600070205080204" pitchFamily="50" charset="-128"/>
            </a:endParaRPr>
          </a:p>
          <a:p>
            <a:pPr defTabSz="733711"/>
            <a:r>
              <a:rPr lang="ja-JP" altLang="en-US" sz="1400" dirty="0">
                <a:solidFill>
                  <a:prstClr val="black"/>
                </a:solidFill>
                <a:latin typeface="Calibri"/>
                <a:ea typeface="ＭＳ Ｐゴシック" panose="020B0600070205080204" pitchFamily="50" charset="-128"/>
              </a:rPr>
              <a:t>○　総人口に占める</a:t>
            </a:r>
            <a:r>
              <a:rPr lang="en-US" altLang="ja-JP" sz="1400" dirty="0">
                <a:solidFill>
                  <a:prstClr val="black"/>
                </a:solidFill>
                <a:latin typeface="Calibri"/>
                <a:ea typeface="ＭＳ Ｐゴシック" panose="020B0600070205080204" pitchFamily="50" charset="-128"/>
              </a:rPr>
              <a:t>85</a:t>
            </a:r>
            <a:r>
              <a:rPr lang="ja-JP" altLang="en-US" sz="1400" dirty="0">
                <a:solidFill>
                  <a:prstClr val="black"/>
                </a:solidFill>
                <a:latin typeface="Calibri"/>
                <a:ea typeface="ＭＳ Ｐゴシック" panose="020B0600070205080204" pitchFamily="50" charset="-128"/>
              </a:rPr>
              <a:t>歳以上の高齢者の割合も、</a:t>
            </a:r>
            <a:r>
              <a:rPr lang="en-US" altLang="ja-JP" sz="1400" dirty="0">
                <a:solidFill>
                  <a:prstClr val="black"/>
                </a:solidFill>
                <a:latin typeface="Calibri"/>
                <a:ea typeface="ＭＳ Ｐゴシック" panose="020B0600070205080204" pitchFamily="50" charset="-128"/>
              </a:rPr>
              <a:t>2015</a:t>
            </a:r>
            <a:r>
              <a:rPr lang="ja-JP" altLang="en-US" sz="1400" dirty="0">
                <a:solidFill>
                  <a:prstClr val="black"/>
                </a:solidFill>
                <a:latin typeface="Calibri"/>
                <a:ea typeface="ＭＳ Ｐゴシック" panose="020B0600070205080204" pitchFamily="50" charset="-128"/>
              </a:rPr>
              <a:t>年の</a:t>
            </a:r>
            <a:r>
              <a:rPr lang="en-US" altLang="ja-JP" sz="1400" dirty="0">
                <a:solidFill>
                  <a:prstClr val="black"/>
                </a:solidFill>
                <a:latin typeface="Calibri"/>
                <a:ea typeface="ＭＳ Ｐゴシック" panose="020B0600070205080204" pitchFamily="50" charset="-128"/>
              </a:rPr>
              <a:t>3.0</a:t>
            </a:r>
            <a:r>
              <a:rPr lang="ja-JP" altLang="en-US" sz="1400" dirty="0">
                <a:solidFill>
                  <a:prstClr val="black"/>
                </a:solidFill>
                <a:latin typeface="Calibri"/>
                <a:ea typeface="ＭＳ Ｐゴシック" panose="020B0600070205080204" pitchFamily="50" charset="-128"/>
              </a:rPr>
              <a:t>％から</a:t>
            </a:r>
            <a:r>
              <a:rPr lang="en-US" altLang="ja-JP" sz="1400" dirty="0">
                <a:solidFill>
                  <a:prstClr val="black"/>
                </a:solidFill>
                <a:latin typeface="Calibri"/>
                <a:ea typeface="ＭＳ Ｐゴシック" panose="020B0600070205080204" pitchFamily="50" charset="-128"/>
              </a:rPr>
              <a:t>2035</a:t>
            </a:r>
            <a:r>
              <a:rPr lang="ja-JP" altLang="en-US" sz="1400" dirty="0">
                <a:solidFill>
                  <a:prstClr val="black"/>
                </a:solidFill>
                <a:latin typeface="Calibri"/>
                <a:ea typeface="ＭＳ Ｐゴシック" panose="020B0600070205080204" pitchFamily="50" charset="-128"/>
              </a:rPr>
              <a:t>年には</a:t>
            </a:r>
            <a:r>
              <a:rPr lang="en-US" altLang="ja-JP" sz="1400" dirty="0">
                <a:solidFill>
                  <a:prstClr val="black"/>
                </a:solidFill>
                <a:latin typeface="Calibri"/>
                <a:ea typeface="ＭＳ Ｐゴシック" panose="020B0600070205080204" pitchFamily="50" charset="-128"/>
              </a:rPr>
              <a:t>8.6</a:t>
            </a:r>
            <a:r>
              <a:rPr lang="ja-JP" altLang="en-US" sz="1400" dirty="0">
                <a:solidFill>
                  <a:prstClr val="black"/>
                </a:solidFill>
                <a:latin typeface="Calibri"/>
                <a:ea typeface="ＭＳ Ｐゴシック" panose="020B0600070205080204" pitchFamily="50" charset="-128"/>
              </a:rPr>
              <a:t>％に急上昇する見込み。</a:t>
            </a:r>
          </a:p>
        </p:txBody>
      </p:sp>
      <p:sp>
        <p:nvSpPr>
          <p:cNvPr id="13" name="テキスト ボックス 12"/>
          <p:cNvSpPr txBox="1"/>
          <p:nvPr/>
        </p:nvSpPr>
        <p:spPr>
          <a:xfrm>
            <a:off x="-1770" y="0"/>
            <a:ext cx="9906000" cy="474373"/>
          </a:xfrm>
          <a:prstGeom prst="rect">
            <a:avLst/>
          </a:prstGeom>
          <a:solidFill>
            <a:srgbClr val="F79646"/>
          </a:solidFill>
          <a:ln w="25400" cap="flat" cmpd="sng" algn="ctr">
            <a:noFill/>
            <a:prstDash val="solid"/>
          </a:ln>
          <a:effectLst/>
        </p:spPr>
        <p:txBody>
          <a:bodyPr wrap="square" tIns="0" bIns="0" rtlCol="0" anchor="ctr">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a:t>
            </a:r>
            <a:r>
              <a:rPr kumimoji="0" lang="ja-JP" altLang="en-US" sz="2200" b="1" kern="0" dirty="0">
                <a:solidFill>
                  <a:prstClr val="white"/>
                </a:solidFill>
                <a:latin typeface="Meiryo UI" panose="020B0604030504040204" pitchFamily="50" charset="-128"/>
                <a:ea typeface="Meiryo UI" panose="020B0604030504040204" pitchFamily="50" charset="-128"/>
                <a:cs typeface="Angsana New" pitchFamily="18" charset="-34"/>
              </a:rPr>
              <a:t>現状（</a:t>
            </a: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人口構造の推移）</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cxnSp>
        <p:nvCxnSpPr>
          <p:cNvPr id="10" name="直線コネクタ 9"/>
          <p:cNvCxnSpPr/>
          <p:nvPr/>
        </p:nvCxnSpPr>
        <p:spPr>
          <a:xfrm>
            <a:off x="5457056" y="1205641"/>
            <a:ext cx="0" cy="30154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68932" y="4984644"/>
            <a:ext cx="838402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後期高齢者（</a:t>
            </a:r>
            <a:r>
              <a:rPr kumimoji="0" lang="en-US" altLang="ja-JP"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75</a:t>
            </a:r>
            <a:r>
              <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歳以上人口）の今後の状況　</a:t>
            </a: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都市部では今後、高齢化が急速に進行する　～</a:t>
            </a:r>
          </a:p>
        </p:txBody>
      </p:sp>
      <p:graphicFrame>
        <p:nvGraphicFramePr>
          <p:cNvPr id="19" name="表 18"/>
          <p:cNvGraphicFramePr>
            <a:graphicFrameLocks noGrp="1"/>
          </p:cNvGraphicFramePr>
          <p:nvPr>
            <p:extLst>
              <p:ext uri="{D42A27DB-BD31-4B8C-83A1-F6EECF244321}">
                <p14:modId xmlns:p14="http://schemas.microsoft.com/office/powerpoint/2010/main" val="552759133"/>
              </p:ext>
            </p:extLst>
          </p:nvPr>
        </p:nvGraphicFramePr>
        <p:xfrm>
          <a:off x="168932" y="5366530"/>
          <a:ext cx="9607246" cy="991920"/>
        </p:xfrm>
        <a:graphic>
          <a:graphicData uri="http://schemas.openxmlformats.org/drawingml/2006/table">
            <a:tbl>
              <a:tblPr/>
              <a:tblGrid>
                <a:gridCol w="824555">
                  <a:extLst>
                    <a:ext uri="{9D8B030D-6E8A-4147-A177-3AD203B41FA5}">
                      <a16:colId xmlns:a16="http://schemas.microsoft.com/office/drawing/2014/main" val="20000"/>
                    </a:ext>
                  </a:extLst>
                </a:gridCol>
                <a:gridCol w="747825">
                  <a:extLst>
                    <a:ext uri="{9D8B030D-6E8A-4147-A177-3AD203B41FA5}">
                      <a16:colId xmlns:a16="http://schemas.microsoft.com/office/drawing/2014/main" val="20001"/>
                    </a:ext>
                  </a:extLst>
                </a:gridCol>
                <a:gridCol w="754743">
                  <a:extLst>
                    <a:ext uri="{9D8B030D-6E8A-4147-A177-3AD203B41FA5}">
                      <a16:colId xmlns:a16="http://schemas.microsoft.com/office/drawing/2014/main" val="20002"/>
                    </a:ext>
                  </a:extLst>
                </a:gridCol>
                <a:gridCol w="833362">
                  <a:extLst>
                    <a:ext uri="{9D8B030D-6E8A-4147-A177-3AD203B41FA5}">
                      <a16:colId xmlns:a16="http://schemas.microsoft.com/office/drawing/2014/main" val="20003"/>
                    </a:ext>
                  </a:extLst>
                </a:gridCol>
                <a:gridCol w="786190">
                  <a:extLst>
                    <a:ext uri="{9D8B030D-6E8A-4147-A177-3AD203B41FA5}">
                      <a16:colId xmlns:a16="http://schemas.microsoft.com/office/drawing/2014/main" val="20004"/>
                    </a:ext>
                  </a:extLst>
                </a:gridCol>
                <a:gridCol w="833363">
                  <a:extLst>
                    <a:ext uri="{9D8B030D-6E8A-4147-A177-3AD203B41FA5}">
                      <a16:colId xmlns:a16="http://schemas.microsoft.com/office/drawing/2014/main" val="20005"/>
                    </a:ext>
                  </a:extLst>
                </a:gridCol>
                <a:gridCol w="256985">
                  <a:extLst>
                    <a:ext uri="{9D8B030D-6E8A-4147-A177-3AD203B41FA5}">
                      <a16:colId xmlns:a16="http://schemas.microsoft.com/office/drawing/2014/main" val="20006"/>
                    </a:ext>
                  </a:extLst>
                </a:gridCol>
                <a:gridCol w="858095">
                  <a:extLst>
                    <a:ext uri="{9D8B030D-6E8A-4147-A177-3AD203B41FA5}">
                      <a16:colId xmlns:a16="http://schemas.microsoft.com/office/drawing/2014/main" val="20007"/>
                    </a:ext>
                  </a:extLst>
                </a:gridCol>
                <a:gridCol w="234026">
                  <a:extLst>
                    <a:ext uri="{9D8B030D-6E8A-4147-A177-3AD203B41FA5}">
                      <a16:colId xmlns:a16="http://schemas.microsoft.com/office/drawing/2014/main" val="20008"/>
                    </a:ext>
                  </a:extLst>
                </a:gridCol>
                <a:gridCol w="953686">
                  <a:extLst>
                    <a:ext uri="{9D8B030D-6E8A-4147-A177-3AD203B41FA5}">
                      <a16:colId xmlns:a16="http://schemas.microsoft.com/office/drawing/2014/main" val="20009"/>
                    </a:ext>
                  </a:extLst>
                </a:gridCol>
                <a:gridCol w="858095">
                  <a:extLst>
                    <a:ext uri="{9D8B030D-6E8A-4147-A177-3AD203B41FA5}">
                      <a16:colId xmlns:a16="http://schemas.microsoft.com/office/drawing/2014/main" val="20010"/>
                    </a:ext>
                  </a:extLst>
                </a:gridCol>
                <a:gridCol w="780087">
                  <a:extLst>
                    <a:ext uri="{9D8B030D-6E8A-4147-A177-3AD203B41FA5}">
                      <a16:colId xmlns:a16="http://schemas.microsoft.com/office/drawing/2014/main" val="20011"/>
                    </a:ext>
                  </a:extLst>
                </a:gridCol>
                <a:gridCol w="886234">
                  <a:extLst>
                    <a:ext uri="{9D8B030D-6E8A-4147-A177-3AD203B41FA5}">
                      <a16:colId xmlns:a16="http://schemas.microsoft.com/office/drawing/2014/main" val="20012"/>
                    </a:ext>
                  </a:extLst>
                </a:gridCol>
              </a:tblGrid>
              <a:tr h="18267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700" b="0" i="0" u="none" strike="noStrike" cap="none" normalizeH="0" baseline="0" dirty="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埼玉県</a:t>
                      </a:r>
                      <a:r>
                        <a:rPr kumimoji="1" lang="en-US" altLang="ja-JP" sz="1100" b="0" i="0" u="none" strike="noStrike" cap="none" normalizeH="0" baseline="0" dirty="0">
                          <a:ln>
                            <a:noFill/>
                          </a:ln>
                          <a:solidFill>
                            <a:schemeClr val="tx1"/>
                          </a:solidFill>
                          <a:effectLst/>
                          <a:latin typeface="+mn-lt"/>
                          <a:ea typeface="+mn-ea"/>
                        </a:rPr>
                        <a:t>(1)</a:t>
                      </a: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千葉県</a:t>
                      </a:r>
                      <a:r>
                        <a:rPr kumimoji="1" lang="en-US" altLang="ja-JP" sz="1100" b="0" i="0" u="none" strike="noStrike" cap="none" normalizeH="0" baseline="0" dirty="0">
                          <a:ln>
                            <a:noFill/>
                          </a:ln>
                          <a:solidFill>
                            <a:schemeClr val="tx1"/>
                          </a:solidFill>
                          <a:effectLst/>
                          <a:latin typeface="+mn-lt"/>
                          <a:ea typeface="+mn-ea"/>
                        </a:rPr>
                        <a:t>(2)</a:t>
                      </a: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神奈川県</a:t>
                      </a:r>
                      <a:r>
                        <a:rPr kumimoji="1" lang="en-US" altLang="ja-JP" sz="1100" b="0" i="0" u="none" strike="noStrike" cap="none" normalizeH="0" baseline="0" dirty="0">
                          <a:ln>
                            <a:noFill/>
                          </a:ln>
                          <a:solidFill>
                            <a:schemeClr val="tx1"/>
                          </a:solidFill>
                          <a:effectLst/>
                          <a:latin typeface="+mn-lt"/>
                          <a:ea typeface="+mn-ea"/>
                        </a:rPr>
                        <a:t>(3)</a:t>
                      </a: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愛知県</a:t>
                      </a:r>
                      <a:r>
                        <a:rPr kumimoji="1" lang="en-US" altLang="ja-JP" sz="1100" b="0" i="0" u="none" strike="noStrike" cap="none" normalizeH="0" baseline="0" dirty="0">
                          <a:ln>
                            <a:noFill/>
                          </a:ln>
                          <a:solidFill>
                            <a:schemeClr val="tx1"/>
                          </a:solidFill>
                          <a:effectLst/>
                          <a:latin typeface="+mn-lt"/>
                          <a:ea typeface="+mn-ea"/>
                        </a:rPr>
                        <a:t>(4)</a:t>
                      </a: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大阪府</a:t>
                      </a:r>
                      <a:r>
                        <a:rPr kumimoji="1" lang="en-US" altLang="ja-JP" sz="1100" b="0" i="0" u="none" strike="noStrike" cap="none" normalizeH="0" baseline="0" dirty="0">
                          <a:ln>
                            <a:noFill/>
                          </a:ln>
                          <a:solidFill>
                            <a:schemeClr val="tx1"/>
                          </a:solidFill>
                          <a:effectLst/>
                          <a:latin typeface="+mn-lt"/>
                          <a:ea typeface="+mn-ea"/>
                        </a:rPr>
                        <a:t>(5)</a:t>
                      </a:r>
                      <a:endParaRPr kumimoji="1" lang="ja-JP" altLang="en-US" sz="11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東京都</a:t>
                      </a:r>
                      <a:r>
                        <a:rPr kumimoji="1" lang="en-US" altLang="ja-JP" sz="1100" b="0" i="0" u="none" strike="noStrike" cap="none" normalizeH="0" baseline="0" dirty="0">
                          <a:ln>
                            <a:noFill/>
                          </a:ln>
                          <a:solidFill>
                            <a:schemeClr val="tx1"/>
                          </a:solidFill>
                          <a:effectLst/>
                          <a:latin typeface="+mn-lt"/>
                          <a:ea typeface="+mn-ea"/>
                        </a:rPr>
                        <a:t>(17)</a:t>
                      </a:r>
                      <a:endParaRPr kumimoji="1" lang="ja-JP" altLang="en-US" sz="11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鹿児島県</a:t>
                      </a:r>
                      <a:r>
                        <a:rPr kumimoji="1" lang="en-US" altLang="ja-JP" sz="1100" b="0" i="0" u="none" strike="noStrike" cap="none" normalizeH="0" baseline="0" dirty="0">
                          <a:ln>
                            <a:noFill/>
                          </a:ln>
                          <a:solidFill>
                            <a:schemeClr val="tx1"/>
                          </a:solidFill>
                          <a:effectLst/>
                          <a:latin typeface="+mn-lt"/>
                          <a:ea typeface="+mn-ea"/>
                        </a:rPr>
                        <a:t>(45)</a:t>
                      </a:r>
                      <a:endParaRPr kumimoji="1" lang="ja-JP" altLang="en-US" sz="11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秋田県</a:t>
                      </a:r>
                      <a:r>
                        <a:rPr kumimoji="1" lang="en-US" altLang="ja-JP" sz="1100" b="0" i="0" u="none" strike="noStrike" cap="none" normalizeH="0" baseline="0" dirty="0">
                          <a:ln>
                            <a:noFill/>
                          </a:ln>
                          <a:solidFill>
                            <a:schemeClr val="tx1"/>
                          </a:solidFill>
                          <a:effectLst/>
                          <a:latin typeface="+mn-lt"/>
                          <a:ea typeface="+mn-ea"/>
                        </a:rPr>
                        <a:t>(46)</a:t>
                      </a:r>
                      <a:endParaRPr kumimoji="1" lang="ja-JP" altLang="en-US" sz="11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山形県</a:t>
                      </a:r>
                      <a:r>
                        <a:rPr kumimoji="1" lang="en-US" altLang="ja-JP" sz="1100" b="0" i="0" u="none" strike="noStrike" cap="none" normalizeH="0" baseline="0" dirty="0">
                          <a:ln>
                            <a:noFill/>
                          </a:ln>
                          <a:solidFill>
                            <a:schemeClr val="tx1"/>
                          </a:solidFill>
                          <a:effectLst/>
                          <a:latin typeface="+mn-lt"/>
                          <a:ea typeface="+mn-ea"/>
                        </a:rPr>
                        <a:t>(47)</a:t>
                      </a:r>
                      <a:endParaRPr kumimoji="1" lang="ja-JP" altLang="en-US" sz="11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03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2015</a:t>
                      </a:r>
                      <a:r>
                        <a:rPr kumimoji="1" lang="ja-JP" altLang="en-US" sz="1000" b="0" i="0" u="none" strike="noStrike" cap="none" normalizeH="0" baseline="0" dirty="0">
                          <a:ln>
                            <a:noFill/>
                          </a:ln>
                          <a:solidFill>
                            <a:schemeClr val="tx1"/>
                          </a:solidFill>
                          <a:effectLst/>
                          <a:latin typeface="+mn-lt"/>
                          <a:ea typeface="+mn-ea"/>
                        </a:rPr>
                        <a:t>年</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＜＞は割合</a:t>
                      </a:r>
                      <a:endParaRPr kumimoji="1" lang="en-US" altLang="ja-JP" sz="10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77.3</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10.6%</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70.7</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11.4%</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99.3</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10.9%</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80.8</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10.8%</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105.0</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11.9%</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146.9</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10.9%</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26.5</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16.1%</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18.9</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18.4%</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19.0</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16.9%</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lt"/>
                          <a:ea typeface="+mn-ea"/>
                        </a:rPr>
                        <a:t>1632.2</a:t>
                      </a:r>
                      <a:r>
                        <a:rPr kumimoji="1" lang="ja-JP" altLang="en-US" sz="1000" b="0" i="0" u="none" strike="noStrike" cap="none" normalizeH="0" baseline="0" dirty="0">
                          <a:ln>
                            <a:noFill/>
                          </a:ln>
                          <a:solidFill>
                            <a:schemeClr val="tx1"/>
                          </a:solidFill>
                          <a:effectLst/>
                          <a:latin typeface="+mn-lt"/>
                          <a:ea typeface="+mn-ea"/>
                        </a:rPr>
                        <a:t>万人</a:t>
                      </a:r>
                      <a:endParaRPr kumimoji="1" lang="en-US" altLang="ja-JP" sz="10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lt"/>
                          <a:ea typeface="+mn-ea"/>
                        </a:rPr>
                        <a:t>＜</a:t>
                      </a:r>
                      <a:r>
                        <a:rPr kumimoji="1" lang="en-US" altLang="ja-JP" sz="1000" b="0" i="0" u="none" strike="noStrike" cap="none" normalizeH="0" baseline="0" dirty="0">
                          <a:ln>
                            <a:noFill/>
                          </a:ln>
                          <a:solidFill>
                            <a:schemeClr val="tx1"/>
                          </a:solidFill>
                          <a:effectLst/>
                          <a:latin typeface="+mn-lt"/>
                          <a:ea typeface="+mn-ea"/>
                        </a:rPr>
                        <a:t>12.8%</a:t>
                      </a:r>
                      <a:r>
                        <a:rPr kumimoji="1" lang="ja-JP" altLang="en-US" sz="1000" b="0" i="0" u="none" strike="noStrike" cap="none" normalizeH="0" baseline="0" dirty="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272">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2025</a:t>
                      </a:r>
                      <a:r>
                        <a:rPr kumimoji="1" lang="ja-JP" altLang="en-US" sz="900" b="0" i="0" u="none" strike="noStrike" cap="none" normalizeH="0" baseline="0" dirty="0">
                          <a:ln>
                            <a:noFill/>
                          </a:ln>
                          <a:solidFill>
                            <a:schemeClr val="tx1"/>
                          </a:solidFill>
                          <a:effectLst/>
                          <a:latin typeface="+mn-lt"/>
                          <a:ea typeface="+mn-ea"/>
                        </a:rPr>
                        <a:t>年</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＜＞は割合</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120.9</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16.8</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1.56</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107.2</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17.5%</a:t>
                      </a: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1.52</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146.7</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16.2%</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1.48</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116.9</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15.7%</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1.45</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150.7</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17.7%</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1.44</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FF0000"/>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194.6</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14.1%</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1.32</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29.5</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19.5%</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1.11</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20.9</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23.6%</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1.11</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21.0</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20.6%</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1.10</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lt"/>
                          <a:ea typeface="+mn-ea"/>
                        </a:rPr>
                        <a:t>2180.0</a:t>
                      </a:r>
                      <a:r>
                        <a:rPr kumimoji="1" lang="ja-JP" altLang="en-US" sz="900" b="0" i="0" u="none" strike="noStrike" cap="none" normalizeH="0" baseline="0" dirty="0">
                          <a:ln>
                            <a:noFill/>
                          </a:ln>
                          <a:solidFill>
                            <a:schemeClr val="tx1"/>
                          </a:solidFill>
                          <a:effectLst/>
                          <a:latin typeface="+mn-lt"/>
                          <a:ea typeface="+mn-ea"/>
                        </a:rPr>
                        <a:t>万人</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17.8%</a:t>
                      </a:r>
                      <a:r>
                        <a:rPr kumimoji="1" lang="ja-JP" altLang="en-US" sz="900" b="0" i="0" u="none" strike="noStrike" cap="none" normalizeH="0" baseline="0" dirty="0">
                          <a:ln>
                            <a:noFill/>
                          </a:ln>
                          <a:solidFill>
                            <a:schemeClr val="tx1"/>
                          </a:solidFill>
                          <a:effectLst/>
                          <a:latin typeface="+mn-lt"/>
                          <a:ea typeface="+mn-ea"/>
                        </a:rPr>
                        <a:t>＞</a:t>
                      </a:r>
                      <a:endParaRPr kumimoji="1" lang="en-US" altLang="ja-JP" sz="900" b="0" i="0" u="none" strike="noStrike" cap="none" normalizeH="0" baseline="0" dirty="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lt"/>
                          <a:ea typeface="+mn-ea"/>
                        </a:rPr>
                        <a:t>（</a:t>
                      </a:r>
                      <a:r>
                        <a:rPr kumimoji="1" lang="en-US" altLang="ja-JP" sz="900" b="0" i="0" u="none" strike="noStrike" cap="none" normalizeH="0" baseline="0" dirty="0">
                          <a:ln>
                            <a:noFill/>
                          </a:ln>
                          <a:solidFill>
                            <a:schemeClr val="tx1"/>
                          </a:solidFill>
                          <a:effectLst/>
                          <a:latin typeface="+mn-lt"/>
                          <a:ea typeface="+mn-ea"/>
                        </a:rPr>
                        <a:t>1.34</a:t>
                      </a:r>
                      <a:r>
                        <a:rPr kumimoji="1" lang="ja-JP" altLang="en-US" sz="900" b="0" i="0" u="none" strike="noStrike" cap="none" normalizeH="0" baseline="0" dirty="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1" name="角丸四角形 20"/>
          <p:cNvSpPr/>
          <p:nvPr/>
        </p:nvSpPr>
        <p:spPr>
          <a:xfrm>
            <a:off x="4112690" y="5353976"/>
            <a:ext cx="859865" cy="10414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サブタイトル 2"/>
          <p:cNvSpPr txBox="1">
            <a:spLocks/>
          </p:cNvSpPr>
          <p:nvPr/>
        </p:nvSpPr>
        <p:spPr>
          <a:xfrm>
            <a:off x="2792760" y="6458187"/>
            <a:ext cx="7800867" cy="236825"/>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出典：国立社会保障・人口問題研究所「日本の地域別将来推計人口</a:t>
            </a:r>
            <a:r>
              <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平成</a:t>
            </a:r>
            <a:r>
              <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30(2018)</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月推計</a:t>
            </a:r>
            <a:r>
              <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0" lang="en-US" altLang="ja-JP" sz="11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5" name="図 24"/>
          <p:cNvPicPr>
            <a:picLocks noChangeAspect="1"/>
          </p:cNvPicPr>
          <p:nvPr/>
        </p:nvPicPr>
        <p:blipFill>
          <a:blip r:embed="rId4"/>
          <a:stretch>
            <a:fillRect/>
          </a:stretch>
        </p:blipFill>
        <p:spPr>
          <a:xfrm>
            <a:off x="2400895" y="4333727"/>
            <a:ext cx="5229225" cy="161925"/>
          </a:xfrm>
          <a:prstGeom prst="rect">
            <a:avLst/>
          </a:prstGeom>
          <a:ln w="3175">
            <a:solidFill>
              <a:schemeClr val="tx1">
                <a:lumMod val="50000"/>
                <a:lumOff val="50000"/>
              </a:schemeClr>
            </a:solidFill>
          </a:ln>
        </p:spPr>
      </p:pic>
      <p:sp>
        <p:nvSpPr>
          <p:cNvPr id="2" name="フッター プレースホルダー 1"/>
          <p:cNvSpPr>
            <a:spLocks noGrp="1"/>
          </p:cNvSpPr>
          <p:nvPr>
            <p:ph type="ftr" sz="quarter" idx="11"/>
          </p:nvPr>
        </p:nvSpPr>
        <p:spPr>
          <a:xfrm>
            <a:off x="6722254" y="56436"/>
            <a:ext cx="3136900" cy="365125"/>
          </a:xfrm>
        </p:spPr>
        <p:txBody>
          <a:bodyPr/>
          <a:lstStyle/>
          <a:p>
            <a:r>
              <a:rPr lang="ja-JP" altLang="en-US" dirty="0" smtClean="0">
                <a:solidFill>
                  <a:prstClr val="black">
                    <a:tint val="75000"/>
                  </a:prstClr>
                </a:solidFill>
              </a:rPr>
              <a:t>⑴大阪府における介護保険の現状と課題</a:t>
            </a:r>
            <a:endParaRPr lang="ja-JP" altLang="en-US" dirty="0">
              <a:solidFill>
                <a:prstClr val="black">
                  <a:tint val="75000"/>
                </a:prstClr>
              </a:solidFill>
            </a:endParaRPr>
          </a:p>
        </p:txBody>
      </p:sp>
    </p:spTree>
    <p:extLst>
      <p:ext uri="{BB962C8B-B14F-4D97-AF65-F5344CB8AC3E}">
        <p14:creationId xmlns:p14="http://schemas.microsoft.com/office/powerpoint/2010/main" val="419421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p:nvPr/>
        </p:nvGraphicFramePr>
        <p:xfrm>
          <a:off x="5119577" y="1079047"/>
          <a:ext cx="4597742" cy="5120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0"/>
          <p:cNvSpPr txBox="1">
            <a:spLocks noChangeArrowheads="1"/>
          </p:cNvSpPr>
          <p:nvPr/>
        </p:nvSpPr>
        <p:spPr bwMode="auto">
          <a:xfrm>
            <a:off x="330203" y="6477263"/>
            <a:ext cx="7358451" cy="333697"/>
          </a:xfrm>
          <a:prstGeom prst="rect">
            <a:avLst/>
          </a:prstGeom>
          <a:noFill/>
          <a:ln w="9525">
            <a:noFill/>
            <a:miter lim="800000"/>
            <a:headEnd/>
            <a:tailEnd/>
          </a:ln>
        </p:spPr>
        <p:txBody>
          <a:bodyPr wrap="square" lIns="95775" tIns="47887" rIns="95775" bIns="47887">
            <a:spAutoFit/>
          </a:bodyPr>
          <a:lstStyle/>
          <a:p>
            <a:pPr marL="0" marR="0" lvl="0" indent="0" algn="l" defTabSz="914400" rtl="0" eaLnBrk="1" fontAlgn="auto" latinLnBrk="0" hangingPunct="1">
              <a:lnSpc>
                <a:spcPct val="140000"/>
              </a:lnSpc>
              <a:spcBef>
                <a:spcPct val="350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（出典）国立社会保障・人口問題研究所「日本の地域別将来推計人口（平成</a:t>
            </a:r>
            <a:r>
              <a:rPr kumimoji="1" lang="en-US" altLang="ja-JP"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25</a:t>
            </a:r>
            <a:r>
              <a:rPr kumimoji="1" lang="ja-JP" altLang="en-US"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年</a:t>
            </a:r>
            <a:r>
              <a:rPr kumimoji="1" lang="en-US" altLang="ja-JP"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3</a:t>
            </a:r>
            <a:r>
              <a:rPr kumimoji="1" lang="ja-JP" altLang="en-US"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月推計）」より作成</a:t>
            </a:r>
          </a:p>
        </p:txBody>
      </p:sp>
      <p:sp>
        <p:nvSpPr>
          <p:cNvPr id="11" name="Rectangle 3"/>
          <p:cNvSpPr>
            <a:spLocks noChangeArrowheads="1"/>
          </p:cNvSpPr>
          <p:nvPr/>
        </p:nvSpPr>
        <p:spPr bwMode="auto">
          <a:xfrm>
            <a:off x="410014" y="610818"/>
            <a:ext cx="1816100" cy="468229"/>
          </a:xfrm>
          <a:prstGeom prst="rect">
            <a:avLst/>
          </a:prstGeom>
          <a:noFill/>
          <a:ln w="9525">
            <a:noFill/>
            <a:miter lim="800000"/>
            <a:headEnd/>
            <a:tailEnd/>
          </a:ln>
        </p:spPr>
        <p:txBody>
          <a:bodyPr lIns="95775" tIns="47887" rIns="95775" bIns="47887"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大阪府</a:t>
            </a:r>
            <a:r>
              <a:rPr kumimoji="1" lang="en-US" altLang="ja-JP"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Times New Roman" pitchFamily="18" charset="0"/>
            </a:endParaRPr>
          </a:p>
        </p:txBody>
      </p:sp>
      <p:graphicFrame>
        <p:nvGraphicFramePr>
          <p:cNvPr id="14" name="グラフ 13"/>
          <p:cNvGraphicFramePr/>
          <p:nvPr/>
        </p:nvGraphicFramePr>
        <p:xfrm>
          <a:off x="266300" y="1079047"/>
          <a:ext cx="4597742" cy="512004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3"/>
          <p:cNvSpPr>
            <a:spLocks noChangeArrowheads="1"/>
          </p:cNvSpPr>
          <p:nvPr/>
        </p:nvSpPr>
        <p:spPr bwMode="auto">
          <a:xfrm>
            <a:off x="5130701" y="610818"/>
            <a:ext cx="1816100" cy="468229"/>
          </a:xfrm>
          <a:prstGeom prst="rect">
            <a:avLst/>
          </a:prstGeom>
          <a:noFill/>
          <a:ln w="9525">
            <a:noFill/>
            <a:miter lim="800000"/>
            <a:headEnd/>
            <a:tailEnd/>
          </a:ln>
        </p:spPr>
        <p:txBody>
          <a:bodyPr lIns="95775" tIns="47887" rIns="95775" bIns="47887"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全国</a:t>
            </a:r>
            <a:r>
              <a:rPr kumimoji="1" lang="en-US" altLang="ja-JP"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Palatino Linotype" pitchFamily="18" charset="0"/>
              <a:ea typeface="HG丸ｺﾞｼｯｸM-PRO" pitchFamily="50" charset="-128"/>
              <a:cs typeface="Times New Roman" pitchFamily="18" charset="0"/>
            </a:endParaRPr>
          </a:p>
        </p:txBody>
      </p:sp>
      <p:sp>
        <p:nvSpPr>
          <p:cNvPr id="2" name="テキスト ボックス 1"/>
          <p:cNvSpPr txBox="1"/>
          <p:nvPr/>
        </p:nvSpPr>
        <p:spPr>
          <a:xfrm>
            <a:off x="3710244" y="1516580"/>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歳以上</a:t>
            </a:r>
          </a:p>
        </p:txBody>
      </p:sp>
      <p:sp>
        <p:nvSpPr>
          <p:cNvPr id="15" name="テキスト ボックス 14"/>
          <p:cNvSpPr txBox="1"/>
          <p:nvPr/>
        </p:nvSpPr>
        <p:spPr>
          <a:xfrm>
            <a:off x="8596704" y="2623196"/>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歳以上</a:t>
            </a:r>
          </a:p>
        </p:txBody>
      </p:sp>
      <p:sp>
        <p:nvSpPr>
          <p:cNvPr id="16" name="テキスト ボックス 15"/>
          <p:cNvSpPr txBox="1"/>
          <p:nvPr/>
        </p:nvSpPr>
        <p:spPr>
          <a:xfrm>
            <a:off x="2168134" y="4229438"/>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17" name="テキスト ボックス 16"/>
          <p:cNvSpPr txBox="1"/>
          <p:nvPr/>
        </p:nvSpPr>
        <p:spPr>
          <a:xfrm>
            <a:off x="7372568" y="4418350"/>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18" name="テキスト ボックス 17"/>
          <p:cNvSpPr txBox="1"/>
          <p:nvPr/>
        </p:nvSpPr>
        <p:spPr>
          <a:xfrm>
            <a:off x="2288704" y="4697667"/>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19" name="テキスト ボックス 18"/>
          <p:cNvSpPr txBox="1"/>
          <p:nvPr/>
        </p:nvSpPr>
        <p:spPr>
          <a:xfrm>
            <a:off x="7761312" y="4731848"/>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65</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歳</a:t>
            </a:r>
          </a:p>
        </p:txBody>
      </p:sp>
      <p:sp>
        <p:nvSpPr>
          <p:cNvPr id="3" name="角丸四角形 2"/>
          <p:cNvSpPr/>
          <p:nvPr/>
        </p:nvSpPr>
        <p:spPr>
          <a:xfrm>
            <a:off x="4567202" y="5144273"/>
            <a:ext cx="341420" cy="666257"/>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角丸四角形 21"/>
          <p:cNvSpPr/>
          <p:nvPr/>
        </p:nvSpPr>
        <p:spPr>
          <a:xfrm>
            <a:off x="9420131" y="5144273"/>
            <a:ext cx="341420" cy="666257"/>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0" y="-18867"/>
            <a:ext cx="9906000" cy="474373"/>
          </a:xfrm>
          <a:prstGeom prst="rect">
            <a:avLst/>
          </a:prstGeom>
          <a:solidFill>
            <a:srgbClr val="F79646"/>
          </a:solidFill>
          <a:ln w="25400" cap="flat" cmpd="sng" algn="ctr">
            <a:noFill/>
            <a:prstDash val="solid"/>
          </a:ln>
          <a:effectLst/>
        </p:spPr>
        <p:txBody>
          <a:bodyPr wrap="square" tIns="0" bIns="0" rtlCol="0" anchor="ctr">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大阪府の現状（大阪府と全国の年齢階級別人口の伸び率の推移）</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4" name="テキスト ボックス 3"/>
          <p:cNvSpPr txBox="1"/>
          <p:nvPr/>
        </p:nvSpPr>
        <p:spPr>
          <a:xfrm>
            <a:off x="7213460" y="497583"/>
            <a:ext cx="2690160" cy="369332"/>
          </a:xfrm>
          <a:prstGeom prst="rect">
            <a:avLst/>
          </a:prstGeom>
          <a:noFill/>
        </p:spPr>
        <p:txBody>
          <a:bodyPr wrap="none" rtlCol="0">
            <a:spAutoFit/>
          </a:bodyPr>
          <a:lstStyle/>
          <a:p>
            <a:r>
              <a:rPr kumimoji="1" lang="ja-JP" altLang="en-US" dirty="0"/>
              <a:t>（</a:t>
            </a:r>
            <a:r>
              <a:rPr kumimoji="1" lang="en-US" altLang="ja-JP" dirty="0"/>
              <a:t>2010</a:t>
            </a:r>
            <a:r>
              <a:rPr kumimoji="1" lang="ja-JP" altLang="en-US" dirty="0"/>
              <a:t>年を</a:t>
            </a:r>
            <a:r>
              <a:rPr kumimoji="1" lang="en-US" altLang="ja-JP" dirty="0"/>
              <a:t>100</a:t>
            </a:r>
            <a:r>
              <a:rPr kumimoji="1" lang="ja-JP" altLang="en-US" dirty="0"/>
              <a:t>とした場合）</a:t>
            </a:r>
          </a:p>
        </p:txBody>
      </p:sp>
      <p:sp>
        <p:nvSpPr>
          <p:cNvPr id="5" name="フッター プレースホルダー 4"/>
          <p:cNvSpPr>
            <a:spLocks noGrp="1"/>
          </p:cNvSpPr>
          <p:nvPr>
            <p:ph type="ftr" sz="quarter" idx="11"/>
          </p:nvPr>
        </p:nvSpPr>
        <p:spPr>
          <a:xfrm>
            <a:off x="6938203" y="6484760"/>
            <a:ext cx="3136900" cy="365125"/>
          </a:xfrm>
        </p:spPr>
        <p:txBody>
          <a:bodyPr/>
          <a:lstStyle/>
          <a:p>
            <a:r>
              <a:rPr lang="ja-JP" altLang="en-US" dirty="0" smtClean="0">
                <a:solidFill>
                  <a:prstClr val="black">
                    <a:tint val="75000"/>
                  </a:prstClr>
                </a:solidFill>
              </a:rPr>
              <a:t>⑴大阪府における介護保険の現状と課題</a:t>
            </a:r>
            <a:endParaRPr lang="ja-JP" altLang="en-US" dirty="0">
              <a:solidFill>
                <a:prstClr val="black">
                  <a:tint val="75000"/>
                </a:prstClr>
              </a:solidFill>
            </a:endParaRPr>
          </a:p>
        </p:txBody>
      </p:sp>
    </p:spTree>
    <p:extLst>
      <p:ext uri="{BB962C8B-B14F-4D97-AF65-F5344CB8AC3E}">
        <p14:creationId xmlns:p14="http://schemas.microsoft.com/office/powerpoint/2010/main" val="1146614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06285552"/>
              </p:ext>
            </p:extLst>
          </p:nvPr>
        </p:nvGraphicFramePr>
        <p:xfrm>
          <a:off x="164468" y="550216"/>
          <a:ext cx="9577064" cy="594360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563006987"/>
                    </a:ext>
                  </a:extLst>
                </a:gridCol>
                <a:gridCol w="2160240">
                  <a:extLst>
                    <a:ext uri="{9D8B030D-6E8A-4147-A177-3AD203B41FA5}">
                      <a16:colId xmlns:a16="http://schemas.microsoft.com/office/drawing/2014/main" val="3747966167"/>
                    </a:ext>
                  </a:extLst>
                </a:gridCol>
                <a:gridCol w="3096344">
                  <a:extLst>
                    <a:ext uri="{9D8B030D-6E8A-4147-A177-3AD203B41FA5}">
                      <a16:colId xmlns:a16="http://schemas.microsoft.com/office/drawing/2014/main" val="169617239"/>
                    </a:ext>
                  </a:extLst>
                </a:gridCol>
              </a:tblGrid>
              <a:tr h="308495">
                <a:tc gridSpan="3">
                  <a:txBody>
                    <a:bodyPr/>
                    <a:lstStyle/>
                    <a:p>
                      <a:pPr algn="ctr"/>
                      <a:r>
                        <a:rPr kumimoji="1" lang="ja-JP" altLang="en-US" dirty="0">
                          <a:latin typeface="Meiryo UI" panose="020B0604030504040204" pitchFamily="50" charset="-128"/>
                          <a:ea typeface="Meiryo UI" panose="020B0604030504040204" pitchFamily="50" charset="-128"/>
                        </a:rPr>
                        <a:t>２０４０年の日本の姿</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7620444"/>
                  </a:ext>
                </a:extLst>
              </a:tr>
              <a:tr h="334202">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２０１５年</a:t>
                      </a:r>
                    </a:p>
                  </a:txBody>
                  <a:tcPr/>
                </a:tc>
                <a:tc>
                  <a:txBody>
                    <a:bodyPr/>
                    <a:lstStyle/>
                    <a:p>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２０４０年</a:t>
                      </a:r>
                    </a:p>
                  </a:txBody>
                  <a:tcPr/>
                </a:tc>
                <a:extLst>
                  <a:ext uri="{0D108BD9-81ED-4DB2-BD59-A6C34878D82A}">
                    <a16:rowId xmlns:a16="http://schemas.microsoft.com/office/drawing/2014/main" val="3697988841"/>
                  </a:ext>
                </a:extLst>
              </a:tr>
              <a:tr h="334202">
                <a:tc>
                  <a:txBody>
                    <a:bodyPr/>
                    <a:lstStyle/>
                    <a:p>
                      <a:r>
                        <a:rPr kumimoji="1" lang="ja-JP" altLang="en-US" sz="2000" dirty="0">
                          <a:latin typeface="Meiryo UI" panose="020B0604030504040204" pitchFamily="50" charset="-128"/>
                          <a:ea typeface="Meiryo UI" panose="020B0604030504040204" pitchFamily="50" charset="-128"/>
                        </a:rPr>
                        <a:t>総世帯数</a:t>
                      </a:r>
                    </a:p>
                  </a:txBody>
                  <a:tcPr/>
                </a:tc>
                <a:tc>
                  <a:txBody>
                    <a:bodyPr/>
                    <a:lstStyle/>
                    <a:p>
                      <a:pPr algn="r"/>
                      <a:r>
                        <a:rPr kumimoji="1" lang="en-US" altLang="ja-JP" sz="2000" dirty="0">
                          <a:latin typeface="Meiryo UI" panose="020B0604030504040204" pitchFamily="50" charset="-128"/>
                          <a:ea typeface="Meiryo UI" panose="020B0604030504040204" pitchFamily="50" charset="-128"/>
                        </a:rPr>
                        <a:t>5333</a:t>
                      </a:r>
                      <a:r>
                        <a:rPr kumimoji="1" lang="ja-JP" altLang="en-US" sz="2000" dirty="0">
                          <a:latin typeface="Meiryo UI" panose="020B0604030504040204" pitchFamily="50" charset="-128"/>
                          <a:ea typeface="Meiryo UI" panose="020B0604030504040204" pitchFamily="50" charset="-128"/>
                        </a:rPr>
                        <a:t>万</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rPr>
                        <a:t>5076</a:t>
                      </a:r>
                      <a:r>
                        <a:rPr kumimoji="1" lang="ja-JP" altLang="en-US" sz="2000" dirty="0">
                          <a:latin typeface="Meiryo UI" panose="020B0604030504040204" pitchFamily="50" charset="-128"/>
                          <a:ea typeface="Meiryo UI" panose="020B0604030504040204" pitchFamily="50" charset="-128"/>
                        </a:rPr>
                        <a:t>万</a:t>
                      </a:r>
                      <a:r>
                        <a:rPr kumimoji="1" lang="en-US" altLang="ja-JP" sz="2000" dirty="0">
                          <a:latin typeface="Meiryo UI" panose="020B0604030504040204" pitchFamily="50" charset="-128"/>
                          <a:ea typeface="Meiryo UI" panose="020B0604030504040204" pitchFamily="50" charset="-128"/>
                        </a:rPr>
                        <a:t>(4.8%</a:t>
                      </a:r>
                      <a:r>
                        <a:rPr kumimoji="1" lang="ja-JP" altLang="en-US" sz="2000" dirty="0">
                          <a:latin typeface="Meiryo UI" panose="020B0604030504040204" pitchFamily="50" charset="-128"/>
                          <a:ea typeface="Meiryo UI" panose="020B0604030504040204" pitchFamily="50" charset="-128"/>
                        </a:rPr>
                        <a:t>減</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11301145"/>
                  </a:ext>
                </a:extLst>
              </a:tr>
              <a:tr h="334202">
                <a:tc>
                  <a:txBody>
                    <a:bodyPr/>
                    <a:lstStyle/>
                    <a:p>
                      <a:r>
                        <a:rPr kumimoji="1" lang="ja-JP" altLang="en-US" sz="2000" dirty="0">
                          <a:latin typeface="Meiryo UI" panose="020B0604030504040204" pitchFamily="50" charset="-128"/>
                          <a:ea typeface="Meiryo UI" panose="020B0604030504040204" pitchFamily="50" charset="-128"/>
                        </a:rPr>
                        <a:t>単身世帯数</a:t>
                      </a:r>
                    </a:p>
                  </a:txBody>
                  <a:tcPr/>
                </a:tc>
                <a:tc>
                  <a:txBody>
                    <a:bodyPr/>
                    <a:lstStyle/>
                    <a:p>
                      <a:pPr algn="r"/>
                      <a:r>
                        <a:rPr kumimoji="1" lang="en-US" altLang="ja-JP" sz="2000" dirty="0">
                          <a:latin typeface="Meiryo UI" panose="020B0604030504040204" pitchFamily="50" charset="-128"/>
                          <a:ea typeface="Meiryo UI" panose="020B0604030504040204" pitchFamily="50" charset="-128"/>
                        </a:rPr>
                        <a:t>1842</a:t>
                      </a:r>
                      <a:r>
                        <a:rPr kumimoji="1" lang="ja-JP" altLang="en-US" sz="2000" dirty="0">
                          <a:latin typeface="Meiryo UI" panose="020B0604030504040204" pitchFamily="50" charset="-128"/>
                          <a:ea typeface="Meiryo UI" panose="020B0604030504040204" pitchFamily="50" charset="-128"/>
                        </a:rPr>
                        <a:t>万</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rPr>
                        <a:t>1994</a:t>
                      </a:r>
                      <a:r>
                        <a:rPr kumimoji="1" lang="ja-JP" altLang="en-US" sz="2000" dirty="0">
                          <a:latin typeface="Meiryo UI" panose="020B0604030504040204" pitchFamily="50" charset="-128"/>
                          <a:ea typeface="Meiryo UI" panose="020B0604030504040204" pitchFamily="50" charset="-128"/>
                        </a:rPr>
                        <a:t>万</a:t>
                      </a:r>
                      <a:r>
                        <a:rPr kumimoji="1" lang="en-US" altLang="ja-JP" sz="2000" dirty="0">
                          <a:latin typeface="Meiryo UI" panose="020B0604030504040204" pitchFamily="50" charset="-128"/>
                          <a:ea typeface="Meiryo UI" panose="020B0604030504040204" pitchFamily="50" charset="-128"/>
                        </a:rPr>
                        <a:t>(8.3%</a:t>
                      </a:r>
                      <a:r>
                        <a:rPr kumimoji="1" lang="ja-JP" altLang="en-US" sz="2000" dirty="0">
                          <a:latin typeface="Meiryo UI" panose="020B0604030504040204" pitchFamily="50" charset="-128"/>
                          <a:ea typeface="Meiryo UI" panose="020B0604030504040204" pitchFamily="50" charset="-128"/>
                        </a:rPr>
                        <a:t>増</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24139299"/>
                  </a:ext>
                </a:extLst>
              </a:tr>
              <a:tr h="385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latin typeface="Meiryo UI" panose="020B0604030504040204" pitchFamily="50" charset="-128"/>
                          <a:ea typeface="Meiryo UI" panose="020B0604030504040204" pitchFamily="50" charset="-128"/>
                        </a:rPr>
                        <a:t>単身世帯数のうち高齢者世帯数</a:t>
                      </a:r>
                    </a:p>
                  </a:txBody>
                  <a:tcPr/>
                </a:tc>
                <a:tc>
                  <a:txBody>
                    <a:bodyPr/>
                    <a:lstStyle/>
                    <a:p>
                      <a:pPr algn="r"/>
                      <a:r>
                        <a:rPr kumimoji="1" lang="en-US" altLang="ja-JP" sz="2400" b="1" dirty="0">
                          <a:latin typeface="Meiryo UI" panose="020B0604030504040204" pitchFamily="50" charset="-128"/>
                          <a:ea typeface="Meiryo UI" panose="020B0604030504040204" pitchFamily="50" charset="-128"/>
                        </a:rPr>
                        <a:t>625</a:t>
                      </a:r>
                      <a:r>
                        <a:rPr kumimoji="1" lang="ja-JP" altLang="en-US" sz="2400" b="1" dirty="0">
                          <a:latin typeface="Meiryo UI" panose="020B0604030504040204" pitchFamily="50" charset="-128"/>
                          <a:ea typeface="Meiryo UI" panose="020B0604030504040204" pitchFamily="50" charset="-128"/>
                        </a:rPr>
                        <a:t>万</a:t>
                      </a:r>
                    </a:p>
                  </a:txBody>
                  <a:tcPr/>
                </a:tc>
                <a:tc>
                  <a:txBody>
                    <a:bodyPr/>
                    <a:lstStyle/>
                    <a:p>
                      <a:pPr algn="r"/>
                      <a:r>
                        <a:rPr kumimoji="1" lang="en-US" altLang="ja-JP" sz="2400" b="1" dirty="0">
                          <a:latin typeface="Meiryo UI" panose="020B0604030504040204" pitchFamily="50" charset="-128"/>
                          <a:ea typeface="Meiryo UI" panose="020B0604030504040204" pitchFamily="50" charset="-128"/>
                        </a:rPr>
                        <a:t>896</a:t>
                      </a:r>
                      <a:r>
                        <a:rPr kumimoji="1" lang="ja-JP" altLang="en-US" sz="2400" b="1" dirty="0">
                          <a:latin typeface="Meiryo UI" panose="020B0604030504040204" pitchFamily="50" charset="-128"/>
                          <a:ea typeface="Meiryo UI" panose="020B0604030504040204" pitchFamily="50" charset="-128"/>
                        </a:rPr>
                        <a:t>万</a:t>
                      </a:r>
                      <a:r>
                        <a:rPr kumimoji="1" lang="en-US" altLang="ja-JP" sz="2400" b="1" dirty="0">
                          <a:latin typeface="Meiryo UI" panose="020B0604030504040204" pitchFamily="50" charset="-128"/>
                          <a:ea typeface="Meiryo UI" panose="020B0604030504040204" pitchFamily="50" charset="-128"/>
                        </a:rPr>
                        <a:t>(43.4%</a:t>
                      </a:r>
                      <a:r>
                        <a:rPr kumimoji="1" lang="ja-JP" altLang="en-US" sz="2400" b="1" dirty="0">
                          <a:latin typeface="Meiryo UI" panose="020B0604030504040204" pitchFamily="50" charset="-128"/>
                          <a:ea typeface="Meiryo UI" panose="020B0604030504040204" pitchFamily="50" charset="-128"/>
                        </a:rPr>
                        <a:t>増</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48795856"/>
                  </a:ext>
                </a:extLst>
              </a:tr>
              <a:tr h="308495">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28964086"/>
                  </a:ext>
                </a:extLst>
              </a:tr>
              <a:tr h="334202">
                <a:tc>
                  <a:txBody>
                    <a:bodyPr/>
                    <a:lstStyle/>
                    <a:p>
                      <a:r>
                        <a:rPr kumimoji="1" lang="ja-JP" altLang="en-US" dirty="0">
                          <a:latin typeface="Meiryo UI" panose="020B0604030504040204" pitchFamily="50" charset="-128"/>
                          <a:ea typeface="Meiryo UI" panose="020B0604030504040204" pitchFamily="50" charset="-128"/>
                        </a:rPr>
                        <a:t>全世帯に占める単身世帯の割合（全国</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34.5%</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39.3%</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96134482"/>
                  </a:ext>
                </a:extLst>
              </a:tr>
              <a:tr h="334202">
                <a:tc>
                  <a:txBody>
                    <a:bodyPr/>
                    <a:lstStyle/>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（東京都</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47.3%</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48.1%</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85527670"/>
                  </a:ext>
                </a:extLst>
              </a:tr>
              <a:tr h="334202">
                <a:tc>
                  <a:txBody>
                    <a:bodyPr/>
                    <a:lstStyle/>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（京都府</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rPr>
                        <a:t>38.2%</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42.5%</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53178405"/>
                  </a:ext>
                </a:extLst>
              </a:tr>
              <a:tr h="33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（大阪府</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latin typeface="Meiryo UI" panose="020B0604030504040204" pitchFamily="50" charset="-128"/>
                          <a:ea typeface="Meiryo UI" panose="020B0604030504040204" pitchFamily="50" charset="-128"/>
                        </a:rPr>
                        <a:t>37.5%</a:t>
                      </a:r>
                      <a:endParaRPr kumimoji="1" lang="ja-JP" altLang="en-US" sz="20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42.3%</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64570934"/>
                  </a:ext>
                </a:extLst>
              </a:tr>
              <a:tr h="33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（北海道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rPr>
                        <a:t>37.3%</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rgbClr val="FF0000"/>
                          </a:solidFill>
                          <a:latin typeface="Meiryo UI" panose="020B0604030504040204" pitchFamily="50" charset="-128"/>
                          <a:ea typeface="Meiryo UI" panose="020B0604030504040204" pitchFamily="50" charset="-128"/>
                        </a:rPr>
                        <a:t>41.7%</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0214466"/>
                  </a:ext>
                </a:extLst>
              </a:tr>
              <a:tr h="33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（福岡県</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37.4%</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41.4%</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30938404"/>
                  </a:ext>
                </a:extLst>
              </a:tr>
              <a:tr h="33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（鹿児島県</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35.7%</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41.1%</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71097117"/>
                  </a:ext>
                </a:extLst>
              </a:tr>
              <a:tr h="334202">
                <a:tc>
                  <a:txBody>
                    <a:bodyPr/>
                    <a:lstStyle/>
                    <a:p>
                      <a:r>
                        <a:rPr kumimoji="1" lang="en-US" altLang="ja-JP" dirty="0">
                          <a:latin typeface="Meiryo UI" panose="020B0604030504040204" pitchFamily="50" charset="-128"/>
                          <a:ea typeface="Meiryo UI" panose="020B0604030504040204" pitchFamily="50" charset="-128"/>
                        </a:rPr>
                        <a:t>                〃 </a:t>
                      </a:r>
                      <a:r>
                        <a:rPr kumimoji="1" lang="ja-JP" altLang="en-US" dirty="0">
                          <a:latin typeface="Meiryo UI" panose="020B0604030504040204" pitchFamily="50" charset="-128"/>
                          <a:ea typeface="Meiryo UI" panose="020B0604030504040204" pitchFamily="50" charset="-128"/>
                        </a:rPr>
                        <a:t>　　　　　　　 　（高知県</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36.4%</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40.9%</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94771163"/>
                  </a:ext>
                </a:extLst>
              </a:tr>
              <a:tr h="334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（神奈川県</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dirty="0">
                          <a:latin typeface="Meiryo UI" panose="020B0604030504040204" pitchFamily="50" charset="-128"/>
                          <a:ea typeface="Meiryo UI" panose="020B0604030504040204" pitchFamily="50" charset="-128"/>
                        </a:rPr>
                        <a:t>35.5%</a:t>
                      </a:r>
                      <a:endParaRPr kumimoji="1" lang="ja-JP" altLang="en-US" sz="2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2000" b="1" dirty="0">
                          <a:solidFill>
                            <a:srgbClr val="FF0000"/>
                          </a:solidFill>
                          <a:latin typeface="Meiryo UI" panose="020B0604030504040204" pitchFamily="50" charset="-128"/>
                          <a:ea typeface="Meiryo UI" panose="020B0604030504040204" pitchFamily="50" charset="-128"/>
                        </a:rPr>
                        <a:t>40.1%</a:t>
                      </a:r>
                      <a:endParaRPr kumimoji="1" lang="ja-JP" altLang="en-US" sz="200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9053505"/>
                  </a:ext>
                </a:extLst>
              </a:tr>
            </a:tbl>
          </a:graphicData>
        </a:graphic>
      </p:graphicFrame>
      <p:sp>
        <p:nvSpPr>
          <p:cNvPr id="26" name="Text Box 60"/>
          <p:cNvSpPr txBox="1">
            <a:spLocks noChangeArrowheads="1"/>
          </p:cNvSpPr>
          <p:nvPr/>
        </p:nvSpPr>
        <p:spPr bwMode="auto">
          <a:xfrm>
            <a:off x="4808985" y="6494916"/>
            <a:ext cx="4752528" cy="333697"/>
          </a:xfrm>
          <a:prstGeom prst="rect">
            <a:avLst/>
          </a:prstGeom>
          <a:noFill/>
          <a:ln w="9525">
            <a:noFill/>
            <a:miter lim="800000"/>
            <a:headEnd/>
            <a:tailEnd/>
          </a:ln>
        </p:spPr>
        <p:txBody>
          <a:bodyPr wrap="square" lIns="95775" tIns="47887" rIns="95775" bIns="47887">
            <a:spAutoFit/>
          </a:bodyPr>
          <a:lstStyle/>
          <a:p>
            <a:pPr marL="0" marR="0" lvl="0" indent="0" algn="l" defTabSz="914400" rtl="0" eaLnBrk="1" fontAlgn="auto" latinLnBrk="0" hangingPunct="1">
              <a:lnSpc>
                <a:spcPct val="140000"/>
              </a:lnSpc>
              <a:spcBef>
                <a:spcPct val="350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Palatino Linotype" pitchFamily="18" charset="0"/>
                <a:ea typeface="HG丸ｺﾞｼｯｸM-PRO" pitchFamily="50" charset="-128"/>
                <a:cs typeface="Times New Roman" pitchFamily="18" charset="0"/>
              </a:rPr>
              <a:t>（出典）国立社会保障・人口問題研究所による報道発表データより作成</a:t>
            </a:r>
          </a:p>
        </p:txBody>
      </p:sp>
      <p:sp>
        <p:nvSpPr>
          <p:cNvPr id="7" name="テキスト ボックス 6"/>
          <p:cNvSpPr txBox="1"/>
          <p:nvPr/>
        </p:nvSpPr>
        <p:spPr>
          <a:xfrm>
            <a:off x="0" y="-14872"/>
            <a:ext cx="9906000" cy="474373"/>
          </a:xfrm>
          <a:prstGeom prst="rect">
            <a:avLst/>
          </a:prstGeom>
          <a:solidFill>
            <a:srgbClr val="F79646"/>
          </a:solidFill>
          <a:ln w="25400" cap="flat" cmpd="sng" algn="ctr">
            <a:noFill/>
            <a:prstDash val="solid"/>
          </a:ln>
          <a:effectLst/>
        </p:spPr>
        <p:txBody>
          <a:bodyPr wrap="square" tIns="0" bIns="0" rtlCol="0" anchor="ctr">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大阪府の現状（単身高齢者の現状・推移）</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3" name="フッター プレースホルダー 2"/>
          <p:cNvSpPr>
            <a:spLocks noGrp="1"/>
          </p:cNvSpPr>
          <p:nvPr>
            <p:ph type="ftr" sz="quarter" idx="11"/>
          </p:nvPr>
        </p:nvSpPr>
        <p:spPr>
          <a:xfrm>
            <a:off x="6769100" y="39751"/>
            <a:ext cx="3136900" cy="365125"/>
          </a:xfrm>
        </p:spPr>
        <p:txBody>
          <a:bodyPr/>
          <a:lstStyle/>
          <a:p>
            <a:r>
              <a:rPr kumimoji="1" lang="ja-JP" altLang="en-US" dirty="0" smtClean="0"/>
              <a:t>⑴大阪府における介護保険の現状と課題</a:t>
            </a:r>
            <a:endParaRPr kumimoji="1" lang="ja-JP" altLang="en-US" dirty="0"/>
          </a:p>
        </p:txBody>
      </p:sp>
    </p:spTree>
    <p:extLst>
      <p:ext uri="{BB962C8B-B14F-4D97-AF65-F5344CB8AC3E}">
        <p14:creationId xmlns:p14="http://schemas.microsoft.com/office/powerpoint/2010/main" val="1222889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nvGraphicFramePr>
        <p:xfrm>
          <a:off x="5129750" y="1596993"/>
          <a:ext cx="4575777" cy="4380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extLst>
              <p:ext uri="{D42A27DB-BD31-4B8C-83A1-F6EECF244321}">
                <p14:modId xmlns:p14="http://schemas.microsoft.com/office/powerpoint/2010/main" val="2935528624"/>
              </p:ext>
            </p:extLst>
          </p:nvPr>
        </p:nvGraphicFramePr>
        <p:xfrm>
          <a:off x="329924" y="4659022"/>
          <a:ext cx="4735389" cy="995605"/>
        </p:xfrm>
        <a:graphic>
          <a:graphicData uri="http://schemas.openxmlformats.org/drawingml/2006/table">
            <a:tbl>
              <a:tblPr/>
              <a:tblGrid>
                <a:gridCol w="1094684">
                  <a:extLst>
                    <a:ext uri="{9D8B030D-6E8A-4147-A177-3AD203B41FA5}">
                      <a16:colId xmlns:a16="http://schemas.microsoft.com/office/drawing/2014/main" val="20000"/>
                    </a:ext>
                  </a:extLst>
                </a:gridCol>
                <a:gridCol w="728141">
                  <a:extLst>
                    <a:ext uri="{9D8B030D-6E8A-4147-A177-3AD203B41FA5}">
                      <a16:colId xmlns:a16="http://schemas.microsoft.com/office/drawing/2014/main" val="20001"/>
                    </a:ext>
                  </a:extLst>
                </a:gridCol>
                <a:gridCol w="728141">
                  <a:extLst>
                    <a:ext uri="{9D8B030D-6E8A-4147-A177-3AD203B41FA5}">
                      <a16:colId xmlns:a16="http://schemas.microsoft.com/office/drawing/2014/main" val="20002"/>
                    </a:ext>
                  </a:extLst>
                </a:gridCol>
                <a:gridCol w="728141">
                  <a:extLst>
                    <a:ext uri="{9D8B030D-6E8A-4147-A177-3AD203B41FA5}">
                      <a16:colId xmlns:a16="http://schemas.microsoft.com/office/drawing/2014/main" val="20003"/>
                    </a:ext>
                  </a:extLst>
                </a:gridCol>
                <a:gridCol w="728141">
                  <a:extLst>
                    <a:ext uri="{9D8B030D-6E8A-4147-A177-3AD203B41FA5}">
                      <a16:colId xmlns:a16="http://schemas.microsoft.com/office/drawing/2014/main" val="20004"/>
                    </a:ext>
                  </a:extLst>
                </a:gridCol>
                <a:gridCol w="728141">
                  <a:extLst>
                    <a:ext uri="{9D8B030D-6E8A-4147-A177-3AD203B41FA5}">
                      <a16:colId xmlns:a16="http://schemas.microsoft.com/office/drawing/2014/main" val="20005"/>
                    </a:ext>
                  </a:extLst>
                </a:gridCol>
              </a:tblGrid>
              <a:tr h="316147">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2015</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年</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2020</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年</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1" i="0" u="none" strike="noStrike" baseline="0" dirty="0">
                          <a:solidFill>
                            <a:srgbClr val="000000"/>
                          </a:solidFill>
                          <a:effectLst/>
                          <a:latin typeface="ＭＳ ゴシック" panose="020B0609070205080204" pitchFamily="49" charset="-128"/>
                          <a:ea typeface="ＭＳ ゴシック" panose="020B0609070205080204" pitchFamily="49" charset="-128"/>
                        </a:rPr>
                        <a:t>2025</a:t>
                      </a:r>
                      <a:r>
                        <a:rPr lang="ja-JP" altLang="en-US" sz="1050" b="1" i="0" u="none" strike="noStrike" baseline="0" dirty="0">
                          <a:solidFill>
                            <a:srgbClr val="000000"/>
                          </a:solidFill>
                          <a:effectLst/>
                          <a:latin typeface="ＭＳ ゴシック" panose="020B0609070205080204" pitchFamily="49" charset="-128"/>
                          <a:ea typeface="ＭＳ ゴシック" panose="020B0609070205080204" pitchFamily="49" charset="-128"/>
                        </a:rPr>
                        <a:t>年</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baseline="0">
                          <a:solidFill>
                            <a:srgbClr val="000000"/>
                          </a:solidFill>
                          <a:effectLst/>
                          <a:latin typeface="ＭＳ ゴシック" panose="020B0609070205080204" pitchFamily="49" charset="-128"/>
                          <a:ea typeface="ＭＳ ゴシック" panose="020B0609070205080204" pitchFamily="49" charset="-128"/>
                        </a:rPr>
                        <a:t>2030</a:t>
                      </a:r>
                      <a:r>
                        <a:rPr lang="ja-JP" altLang="en-US" sz="1050" b="0" i="0" u="none" strike="noStrike" baseline="0">
                          <a:solidFill>
                            <a:srgbClr val="000000"/>
                          </a:solidFill>
                          <a:effectLst/>
                          <a:latin typeface="ＭＳ ゴシック" panose="020B0609070205080204" pitchFamily="49" charset="-128"/>
                          <a:ea typeface="ＭＳ ゴシック" panose="020B0609070205080204" pitchFamily="49" charset="-128"/>
                        </a:rPr>
                        <a:t>年</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baseline="0">
                          <a:solidFill>
                            <a:srgbClr val="000000"/>
                          </a:solidFill>
                          <a:effectLst/>
                          <a:latin typeface="ＭＳ ゴシック" panose="020B0609070205080204" pitchFamily="49" charset="-128"/>
                          <a:ea typeface="ＭＳ ゴシック" panose="020B0609070205080204" pitchFamily="49" charset="-128"/>
                        </a:rPr>
                        <a:t>2040</a:t>
                      </a:r>
                      <a:r>
                        <a:rPr lang="ja-JP" altLang="en-US" sz="1050" b="0" i="0" u="none" strike="noStrike" baseline="0">
                          <a:solidFill>
                            <a:srgbClr val="000000"/>
                          </a:solidFill>
                          <a:effectLst/>
                          <a:latin typeface="ＭＳ ゴシック" panose="020B0609070205080204" pitchFamily="49" charset="-128"/>
                          <a:ea typeface="ＭＳ ゴシック" panose="020B0609070205080204" pitchFamily="49" charset="-128"/>
                        </a:rPr>
                        <a:t>年</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729">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a:t>
                      </a:r>
                      <a:r>
                        <a:rPr lang="zh-TW"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認知症有病率</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15.7%</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17.2%</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19.0%</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20.8%</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21.4%</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9729">
                <a:tc>
                  <a:txBody>
                    <a:bodyPr/>
                    <a:lstStyle/>
                    <a:p>
                      <a:pPr algn="l" fontAlgn="ct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　認知症有病者数</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517</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万人</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602</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万人</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675</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万人</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744</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万人</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802</a:t>
                      </a:r>
                      <a:r>
                        <a:rPr lang="ja-JP" altLang="en-US" sz="1050" b="0" i="0" u="none" strike="noStrike" baseline="0" dirty="0">
                          <a:solidFill>
                            <a:srgbClr val="000000"/>
                          </a:solidFill>
                          <a:effectLst/>
                          <a:latin typeface="ＭＳ ゴシック" panose="020B0609070205080204" pitchFamily="49" charset="-128"/>
                          <a:ea typeface="ＭＳ ゴシック" panose="020B0609070205080204" pitchFamily="49" charset="-128"/>
                        </a:rPr>
                        <a:t>万人</a:t>
                      </a:r>
                    </a:p>
                  </a:txBody>
                  <a:tcPr marL="8384" marR="8384" marT="7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329924" y="1234774"/>
            <a:ext cx="4479060" cy="582413"/>
          </a:xfrm>
          <a:prstGeom prst="rect">
            <a:avLst/>
          </a:prstGeom>
          <a:noFill/>
        </p:spPr>
        <p:txBody>
          <a:bodyPr wrap="square" lIns="73860" tIns="36930" rIns="73860" bIns="36930" rtlCol="0">
            <a:spAutoFit/>
          </a:bodyPr>
          <a:lstStyle/>
          <a:p>
            <a:pPr defTabSz="738571">
              <a:defRPr/>
            </a:pPr>
            <a:r>
              <a:rPr lang="ja-JP" altLang="en-US" sz="1100" dirty="0">
                <a:solidFill>
                  <a:prstClr val="black"/>
                </a:solidFill>
                <a:latin typeface="Calibri"/>
                <a:ea typeface="ＭＳ Ｐゴシック" panose="020B0600070205080204" pitchFamily="50" charset="-128"/>
              </a:rPr>
              <a:t>（参考）「日本における認知症の高齢者人口の将来推計に関する研究」　               </a:t>
            </a:r>
            <a:endParaRPr lang="en-US" altLang="ja-JP" sz="1100" dirty="0">
              <a:solidFill>
                <a:prstClr val="black"/>
              </a:solidFill>
              <a:latin typeface="Calibri"/>
              <a:ea typeface="ＭＳ Ｐゴシック" panose="020B0600070205080204" pitchFamily="50" charset="-128"/>
            </a:endParaRPr>
          </a:p>
          <a:p>
            <a:pPr defTabSz="738571">
              <a:defRPr/>
            </a:pPr>
            <a:r>
              <a:rPr lang="en-US" altLang="ja-JP" sz="1100" dirty="0">
                <a:solidFill>
                  <a:prstClr val="black"/>
                </a:solidFill>
                <a:latin typeface="Calibri"/>
                <a:ea typeface="ＭＳ Ｐゴシック" panose="020B0600070205080204" pitchFamily="50" charset="-128"/>
              </a:rPr>
              <a:t>            </a:t>
            </a:r>
            <a:r>
              <a:rPr lang="ja-JP" altLang="en-US" sz="1100" dirty="0">
                <a:solidFill>
                  <a:prstClr val="black"/>
                </a:solidFill>
                <a:latin typeface="Calibri"/>
                <a:ea typeface="ＭＳ Ｐゴシック" panose="020B0600070205080204" pitchFamily="50" charset="-128"/>
              </a:rPr>
              <a:t>（平成</a:t>
            </a:r>
            <a:r>
              <a:rPr lang="en-US" altLang="ja-JP" sz="1100" dirty="0">
                <a:solidFill>
                  <a:prstClr val="black"/>
                </a:solidFill>
                <a:latin typeface="Calibri"/>
                <a:ea typeface="ＭＳ Ｐゴシック" panose="020B0600070205080204" pitchFamily="50" charset="-128"/>
              </a:rPr>
              <a:t>26</a:t>
            </a:r>
            <a:r>
              <a:rPr lang="ja-JP" altLang="en-US" sz="1100" dirty="0">
                <a:solidFill>
                  <a:prstClr val="black"/>
                </a:solidFill>
                <a:latin typeface="Calibri"/>
                <a:ea typeface="ＭＳ Ｐゴシック" panose="020B0600070205080204" pitchFamily="50" charset="-128"/>
              </a:rPr>
              <a:t>年度厚生労働科学研究費補助金特別研究事業</a:t>
            </a:r>
            <a:endParaRPr lang="en-US" altLang="ja-JP" sz="1100" dirty="0">
              <a:solidFill>
                <a:prstClr val="black"/>
              </a:solidFill>
              <a:latin typeface="Calibri"/>
              <a:ea typeface="ＭＳ Ｐゴシック" panose="020B0600070205080204" pitchFamily="50" charset="-128"/>
            </a:endParaRPr>
          </a:p>
          <a:p>
            <a:pPr defTabSz="738571">
              <a:defRPr/>
            </a:pPr>
            <a:r>
              <a:rPr lang="en-US" altLang="ja-JP" sz="1100" dirty="0">
                <a:solidFill>
                  <a:prstClr val="black"/>
                </a:solidFill>
                <a:latin typeface="Calibri"/>
                <a:ea typeface="ＭＳ Ｐゴシック" panose="020B0600070205080204" pitchFamily="50" charset="-128"/>
              </a:rPr>
              <a:t>         </a:t>
            </a:r>
            <a:r>
              <a:rPr lang="ja-JP" altLang="en-US" sz="1100" dirty="0">
                <a:solidFill>
                  <a:prstClr val="black"/>
                </a:solidFill>
                <a:latin typeface="Calibri"/>
                <a:ea typeface="ＭＳ Ｐゴシック" panose="020B0600070205080204" pitchFamily="50" charset="-128"/>
              </a:rPr>
              <a:t>　九州大学　二宮教授）による速報値</a:t>
            </a:r>
          </a:p>
        </p:txBody>
      </p:sp>
      <p:graphicFrame>
        <p:nvGraphicFramePr>
          <p:cNvPr id="9" name="表 8"/>
          <p:cNvGraphicFramePr>
            <a:graphicFrameLocks noGrp="1"/>
          </p:cNvGraphicFramePr>
          <p:nvPr/>
        </p:nvGraphicFramePr>
        <p:xfrm>
          <a:off x="329924" y="1760962"/>
          <a:ext cx="4724806" cy="2400377"/>
        </p:xfrm>
        <a:graphic>
          <a:graphicData uri="http://schemas.openxmlformats.org/drawingml/2006/table">
            <a:tbl>
              <a:tblPr/>
              <a:tblGrid>
                <a:gridCol w="1181201">
                  <a:extLst>
                    <a:ext uri="{9D8B030D-6E8A-4147-A177-3AD203B41FA5}">
                      <a16:colId xmlns:a16="http://schemas.microsoft.com/office/drawing/2014/main" val="20000"/>
                    </a:ext>
                  </a:extLst>
                </a:gridCol>
                <a:gridCol w="1653682">
                  <a:extLst>
                    <a:ext uri="{9D8B030D-6E8A-4147-A177-3AD203B41FA5}">
                      <a16:colId xmlns:a16="http://schemas.microsoft.com/office/drawing/2014/main" val="20001"/>
                    </a:ext>
                  </a:extLst>
                </a:gridCol>
                <a:gridCol w="1889923">
                  <a:extLst>
                    <a:ext uri="{9D8B030D-6E8A-4147-A177-3AD203B41FA5}">
                      <a16:colId xmlns:a16="http://schemas.microsoft.com/office/drawing/2014/main" val="20002"/>
                    </a:ext>
                  </a:extLst>
                </a:gridCol>
              </a:tblGrid>
              <a:tr h="547865">
                <a:tc gridSpan="3">
                  <a:txBody>
                    <a:bodyPr/>
                    <a:lstStyle/>
                    <a:p>
                      <a:pPr algn="ctr" fontAlgn="b"/>
                      <a:r>
                        <a:rPr lang="ja-JP" altLang="en-US" sz="1400" b="1" i="0" u="none" strike="noStrike" baseline="0" dirty="0">
                          <a:solidFill>
                            <a:srgbClr val="000000"/>
                          </a:solidFill>
                          <a:effectLst/>
                          <a:latin typeface="ＭＳ Ｐゴシック"/>
                          <a:ea typeface="ＭＳ Ｐゴシック" panose="020B0600070205080204" pitchFamily="50" charset="-128"/>
                        </a:rPr>
                        <a:t>数学モデルにより算出された２０１２年の性・年齢階級別</a:t>
                      </a:r>
                      <a:endParaRPr lang="en-US" altLang="ja-JP" sz="1400" b="1" i="0" u="none" strike="noStrike" baseline="0" dirty="0">
                        <a:solidFill>
                          <a:srgbClr val="000000"/>
                        </a:solidFill>
                        <a:effectLst/>
                        <a:latin typeface="ＭＳ Ｐゴシック"/>
                        <a:ea typeface="ＭＳ Ｐゴシック" panose="020B0600070205080204" pitchFamily="50" charset="-128"/>
                      </a:endParaRPr>
                    </a:p>
                    <a:p>
                      <a:pPr algn="l" fontAlgn="b"/>
                      <a:r>
                        <a:rPr lang="ja-JP" altLang="en-US" sz="1400" b="1" i="0" u="none" strike="noStrike" baseline="0" dirty="0">
                          <a:solidFill>
                            <a:srgbClr val="000000"/>
                          </a:solidFill>
                          <a:effectLst/>
                          <a:latin typeface="ＭＳ Ｐゴシック"/>
                          <a:ea typeface="ＭＳ Ｐゴシック" panose="020B0600070205080204" pitchFamily="50" charset="-128"/>
                        </a:rPr>
                        <a:t>     認知症有病率（％）</a:t>
                      </a:r>
                    </a:p>
                  </a:txBody>
                  <a:tcPr marL="8384" marR="8384" marT="773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8752">
                <a:tc>
                  <a:txBody>
                    <a:bodyPr/>
                    <a:lstStyle/>
                    <a:p>
                      <a:pPr algn="ctr" fontAlgn="b"/>
                      <a:r>
                        <a:rPr lang="ja-JP" altLang="en-US" sz="1200" b="0" i="0" u="none" strike="noStrike" baseline="0" dirty="0">
                          <a:solidFill>
                            <a:srgbClr val="000000"/>
                          </a:solidFill>
                          <a:effectLst/>
                          <a:latin typeface="ＭＳ Ｐゴシック"/>
                          <a:ea typeface="ＭＳ Ｐゴシック" panose="020B0600070205080204" pitchFamily="50" charset="-128"/>
                        </a:rPr>
                        <a:t>年齢階級</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baseline="0" dirty="0">
                          <a:solidFill>
                            <a:srgbClr val="000000"/>
                          </a:solidFill>
                          <a:effectLst/>
                          <a:latin typeface="ＭＳ Ｐゴシック"/>
                          <a:ea typeface="ＭＳ Ｐゴシック" panose="020B0600070205080204" pitchFamily="50" charset="-128"/>
                        </a:rPr>
                        <a:t>男性</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200" b="0" i="0" u="none" strike="noStrike" baseline="0" dirty="0">
                          <a:solidFill>
                            <a:srgbClr val="000000"/>
                          </a:solidFill>
                          <a:effectLst/>
                          <a:latin typeface="ＭＳ Ｐゴシック"/>
                          <a:ea typeface="ＭＳ Ｐゴシック" panose="020B0600070205080204" pitchFamily="50" charset="-128"/>
                        </a:rPr>
                        <a:t>女性</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752">
                <a:tc>
                  <a:txBody>
                    <a:bodyPr/>
                    <a:lstStyle/>
                    <a:p>
                      <a:pPr algn="ctr" fontAlgn="b"/>
                      <a:r>
                        <a:rPr lang="ja-JP" altLang="en-US" sz="1200" b="0" i="0" u="none" strike="noStrike" baseline="0">
                          <a:solidFill>
                            <a:srgbClr val="000000"/>
                          </a:solidFill>
                          <a:effectLst/>
                          <a:latin typeface="ＭＳ Ｐゴシック"/>
                          <a:ea typeface="ＭＳ Ｐゴシック" panose="020B0600070205080204" pitchFamily="50" charset="-128"/>
                        </a:rPr>
                        <a:t>６５－６９歳</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1.94%</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1.44%-2.61%</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a:solidFill>
                            <a:srgbClr val="000000"/>
                          </a:solidFill>
                          <a:effectLst/>
                          <a:latin typeface="ＭＳ Ｐゴシック"/>
                          <a:ea typeface="ＭＳ Ｐゴシック" panose="020B0600070205080204" pitchFamily="50" charset="-128"/>
                        </a:rPr>
                        <a:t>2.42%</a:t>
                      </a:r>
                      <a:r>
                        <a:rPr lang="ja-JP" altLang="en-US" sz="1200" b="0" i="0" u="none" strike="noStrike" baseline="0">
                          <a:solidFill>
                            <a:srgbClr val="000000"/>
                          </a:solidFill>
                          <a:effectLst/>
                          <a:latin typeface="ＭＳ Ｐゴシック"/>
                          <a:ea typeface="ＭＳ Ｐゴシック" panose="020B0600070205080204" pitchFamily="50" charset="-128"/>
                        </a:rPr>
                        <a:t>（</a:t>
                      </a:r>
                      <a:r>
                        <a:rPr lang="en-US" altLang="ja-JP" sz="1200" b="0" i="0" u="none" strike="noStrike" baseline="0">
                          <a:solidFill>
                            <a:srgbClr val="000000"/>
                          </a:solidFill>
                          <a:effectLst/>
                          <a:latin typeface="ＭＳ Ｐゴシック"/>
                          <a:ea typeface="ＭＳ Ｐゴシック" panose="020B0600070205080204" pitchFamily="50" charset="-128"/>
                        </a:rPr>
                        <a:t>1.81%-3.25%</a:t>
                      </a:r>
                      <a:r>
                        <a:rPr lang="ja-JP" altLang="en-US" sz="1200" b="0" i="0" u="none" strike="noStrike" baseline="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8752">
                <a:tc>
                  <a:txBody>
                    <a:bodyPr/>
                    <a:lstStyle/>
                    <a:p>
                      <a:pPr algn="ctr" fontAlgn="b"/>
                      <a:r>
                        <a:rPr lang="ja-JP" altLang="en-US" sz="1200" b="0" i="0" u="none" strike="noStrike" baseline="0">
                          <a:solidFill>
                            <a:srgbClr val="000000"/>
                          </a:solidFill>
                          <a:effectLst/>
                          <a:latin typeface="ＭＳ Ｐゴシック"/>
                          <a:ea typeface="ＭＳ Ｐゴシック" panose="020B0600070205080204" pitchFamily="50" charset="-128"/>
                        </a:rPr>
                        <a:t>７０－７４歳</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4.30%</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3.31%-5.59%</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5.38%</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4.18%-6.93%</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8752">
                <a:tc>
                  <a:txBody>
                    <a:bodyPr/>
                    <a:lstStyle/>
                    <a:p>
                      <a:pPr algn="ctr" fontAlgn="b"/>
                      <a:r>
                        <a:rPr lang="ja-JP" altLang="en-US" sz="1200" b="0" i="0" u="none" strike="noStrike" baseline="0">
                          <a:solidFill>
                            <a:srgbClr val="000000"/>
                          </a:solidFill>
                          <a:effectLst/>
                          <a:latin typeface="ＭＳ Ｐゴシック"/>
                          <a:ea typeface="ＭＳ Ｐゴシック" panose="020B0600070205080204" pitchFamily="50" charset="-128"/>
                        </a:rPr>
                        <a:t>７５－７９歳</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9.55%</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7.53%-12.12%</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11.95%</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9.57%-14.91%</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8752">
                <a:tc>
                  <a:txBody>
                    <a:bodyPr/>
                    <a:lstStyle/>
                    <a:p>
                      <a:pPr algn="ctr" fontAlgn="b"/>
                      <a:r>
                        <a:rPr lang="ja-JP" altLang="en-US" sz="1200" b="0" i="0" u="none" strike="noStrike" baseline="0">
                          <a:solidFill>
                            <a:srgbClr val="000000"/>
                          </a:solidFill>
                          <a:effectLst/>
                          <a:latin typeface="ＭＳ Ｐゴシック"/>
                          <a:ea typeface="ＭＳ Ｐゴシック" panose="020B0600070205080204" pitchFamily="50" charset="-128"/>
                        </a:rPr>
                        <a:t>８０－８４歳</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a:solidFill>
                            <a:srgbClr val="000000"/>
                          </a:solidFill>
                          <a:effectLst/>
                          <a:latin typeface="ＭＳ Ｐゴシック"/>
                          <a:ea typeface="ＭＳ Ｐゴシック" panose="020B0600070205080204" pitchFamily="50" charset="-128"/>
                        </a:rPr>
                        <a:t>21.21%</a:t>
                      </a:r>
                      <a:r>
                        <a:rPr lang="ja-JP" altLang="en-US" sz="1200" b="0" i="0" u="none" strike="noStrike" baseline="0">
                          <a:solidFill>
                            <a:srgbClr val="000000"/>
                          </a:solidFill>
                          <a:effectLst/>
                          <a:latin typeface="ＭＳ Ｐゴシック"/>
                          <a:ea typeface="ＭＳ Ｐゴシック" panose="020B0600070205080204" pitchFamily="50" charset="-128"/>
                        </a:rPr>
                        <a:t>（</a:t>
                      </a:r>
                      <a:r>
                        <a:rPr lang="en-US" altLang="ja-JP" sz="1200" b="0" i="0" u="none" strike="noStrike" baseline="0">
                          <a:solidFill>
                            <a:srgbClr val="000000"/>
                          </a:solidFill>
                          <a:effectLst/>
                          <a:latin typeface="ＭＳ Ｐゴシック"/>
                          <a:ea typeface="ＭＳ Ｐゴシック" panose="020B0600070205080204" pitchFamily="50" charset="-128"/>
                        </a:rPr>
                        <a:t>16.86%-26.68%</a:t>
                      </a:r>
                      <a:r>
                        <a:rPr lang="ja-JP" altLang="en-US" sz="1200" b="0" i="0" u="none" strike="noStrike" baseline="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26.52%</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21.57%-32.61%</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8752">
                <a:tc>
                  <a:txBody>
                    <a:bodyPr/>
                    <a:lstStyle/>
                    <a:p>
                      <a:pPr algn="ctr" fontAlgn="b"/>
                      <a:r>
                        <a:rPr lang="ja-JP" altLang="en-US" sz="1200" b="0" i="0" u="none" strike="noStrike" baseline="0">
                          <a:solidFill>
                            <a:srgbClr val="000000"/>
                          </a:solidFill>
                          <a:effectLst/>
                          <a:latin typeface="ＭＳ Ｐゴシック"/>
                          <a:ea typeface="ＭＳ Ｐゴシック" panose="020B0600070205080204" pitchFamily="50" charset="-128"/>
                        </a:rPr>
                        <a:t>８５歳以上</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47.09%</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37.09%-59.77%</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0" i="0" u="none" strike="noStrike" baseline="0" dirty="0">
                          <a:solidFill>
                            <a:srgbClr val="000000"/>
                          </a:solidFill>
                          <a:effectLst/>
                          <a:latin typeface="ＭＳ Ｐゴシック"/>
                          <a:ea typeface="ＭＳ Ｐゴシック" panose="020B0600070205080204" pitchFamily="50" charset="-128"/>
                        </a:rPr>
                        <a:t>58.88%</a:t>
                      </a:r>
                      <a:r>
                        <a:rPr lang="ja-JP" altLang="en-US" sz="1200" b="0" i="0" u="none" strike="noStrike" baseline="0" dirty="0">
                          <a:solidFill>
                            <a:srgbClr val="000000"/>
                          </a:solidFill>
                          <a:effectLst/>
                          <a:latin typeface="ＭＳ Ｐゴシック"/>
                          <a:ea typeface="ＭＳ Ｐゴシック" panose="020B0600070205080204" pitchFamily="50" charset="-128"/>
                        </a:rPr>
                        <a:t>（</a:t>
                      </a:r>
                      <a:r>
                        <a:rPr lang="en-US" altLang="ja-JP" sz="1200" b="0" i="0" u="none" strike="noStrike" baseline="0" dirty="0">
                          <a:solidFill>
                            <a:srgbClr val="000000"/>
                          </a:solidFill>
                          <a:effectLst/>
                          <a:latin typeface="ＭＳ Ｐゴシック"/>
                          <a:ea typeface="ＭＳ Ｐゴシック" panose="020B0600070205080204" pitchFamily="50" charset="-128"/>
                        </a:rPr>
                        <a:t>47.6%9-72.69%</a:t>
                      </a:r>
                      <a:r>
                        <a:rPr lang="ja-JP" altLang="en-US" sz="1200" b="0" i="0" u="none" strike="noStrike" baseline="0" dirty="0">
                          <a:solidFill>
                            <a:srgbClr val="000000"/>
                          </a:solidFill>
                          <a:effectLst/>
                          <a:latin typeface="ＭＳ Ｐゴシック"/>
                          <a:ea typeface="ＭＳ Ｐゴシック" panose="020B0600070205080204" pitchFamily="50" charset="-128"/>
                        </a:rPr>
                        <a:t>）</a:t>
                      </a:r>
                    </a:p>
                  </a:txBody>
                  <a:tcPr marL="8384" marR="8384"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329924" y="4345057"/>
            <a:ext cx="3422630" cy="299708"/>
          </a:xfrm>
          <a:prstGeom prst="rect">
            <a:avLst/>
          </a:prstGeom>
          <a:noFill/>
        </p:spPr>
        <p:txBody>
          <a:bodyPr wrap="square" lIns="73860" tIns="36930" rIns="73860" bIns="36930" rtlCol="0">
            <a:spAutoFit/>
          </a:bodyPr>
          <a:lstStyle/>
          <a:p>
            <a:pPr defTabSz="738571">
              <a:defRPr/>
            </a:pPr>
            <a:r>
              <a:rPr lang="en-US" altLang="ja-JP" sz="1463" b="1" dirty="0">
                <a:solidFill>
                  <a:prstClr val="black"/>
                </a:solidFill>
                <a:latin typeface="ＭＳ Ｐゴシック"/>
                <a:ea typeface="ＭＳ Ｐゴシック" panose="020B0600070205080204" pitchFamily="50" charset="-128"/>
              </a:rPr>
              <a:t>【</a:t>
            </a:r>
            <a:r>
              <a:rPr lang="ja-JP" altLang="en-US" sz="1463" b="1" dirty="0">
                <a:solidFill>
                  <a:prstClr val="black"/>
                </a:solidFill>
                <a:latin typeface="ＭＳ Ｐゴシック"/>
                <a:ea typeface="ＭＳ Ｐゴシック" panose="020B0600070205080204" pitchFamily="50" charset="-128"/>
              </a:rPr>
              <a:t>全国</a:t>
            </a:r>
            <a:r>
              <a:rPr lang="en-US" altLang="ja-JP" sz="1463" b="1" dirty="0">
                <a:solidFill>
                  <a:prstClr val="black"/>
                </a:solidFill>
                <a:latin typeface="ＭＳ Ｐゴシック"/>
                <a:ea typeface="ＭＳ Ｐゴシック" panose="020B0600070205080204" pitchFamily="50" charset="-128"/>
              </a:rPr>
              <a:t>】</a:t>
            </a:r>
            <a:r>
              <a:rPr lang="ja-JP" altLang="en-US" sz="1463" b="1" dirty="0">
                <a:solidFill>
                  <a:prstClr val="black"/>
                </a:solidFill>
                <a:latin typeface="ＭＳ Ｐゴシック"/>
                <a:ea typeface="ＭＳ Ｐゴシック" panose="020B0600070205080204" pitchFamily="50" charset="-128"/>
              </a:rPr>
              <a:t>認知症の人の将来推計</a:t>
            </a:r>
          </a:p>
        </p:txBody>
      </p:sp>
      <p:sp>
        <p:nvSpPr>
          <p:cNvPr id="11" name="テキスト ボックス 10"/>
          <p:cNvSpPr txBox="1"/>
          <p:nvPr/>
        </p:nvSpPr>
        <p:spPr>
          <a:xfrm>
            <a:off x="5508656" y="1249356"/>
            <a:ext cx="3422630" cy="299708"/>
          </a:xfrm>
          <a:prstGeom prst="rect">
            <a:avLst/>
          </a:prstGeom>
          <a:noFill/>
        </p:spPr>
        <p:txBody>
          <a:bodyPr wrap="square" lIns="73860" tIns="36930" rIns="73860" bIns="36930" rtlCol="0">
            <a:spAutoFit/>
          </a:bodyPr>
          <a:lstStyle/>
          <a:p>
            <a:pPr defTabSz="738571">
              <a:defRPr/>
            </a:pPr>
            <a:r>
              <a:rPr lang="en-US" altLang="ja-JP" sz="1463" b="1" dirty="0">
                <a:solidFill>
                  <a:prstClr val="black"/>
                </a:solidFill>
                <a:latin typeface="ＭＳ Ｐゴシック"/>
                <a:ea typeface="ＭＳ Ｐゴシック" panose="020B0600070205080204" pitchFamily="50" charset="-128"/>
              </a:rPr>
              <a:t>【</a:t>
            </a:r>
            <a:r>
              <a:rPr lang="ja-JP" altLang="en-US" sz="1463" b="1" dirty="0">
                <a:solidFill>
                  <a:prstClr val="black"/>
                </a:solidFill>
                <a:latin typeface="ＭＳ Ｐゴシック"/>
                <a:ea typeface="ＭＳ Ｐゴシック" panose="020B0600070205080204" pitchFamily="50" charset="-128"/>
              </a:rPr>
              <a:t>大阪府</a:t>
            </a:r>
            <a:r>
              <a:rPr lang="en-US" altLang="ja-JP" sz="1463" b="1" dirty="0">
                <a:solidFill>
                  <a:prstClr val="black"/>
                </a:solidFill>
                <a:latin typeface="ＭＳ Ｐゴシック"/>
                <a:ea typeface="ＭＳ Ｐゴシック" panose="020B0600070205080204" pitchFamily="50" charset="-128"/>
              </a:rPr>
              <a:t>】</a:t>
            </a:r>
            <a:r>
              <a:rPr lang="ja-JP" altLang="en-US" sz="1463" b="1" dirty="0">
                <a:solidFill>
                  <a:prstClr val="black"/>
                </a:solidFill>
                <a:latin typeface="ＭＳ Ｐゴシック"/>
                <a:ea typeface="ＭＳ Ｐゴシック" panose="020B0600070205080204" pitchFamily="50" charset="-128"/>
              </a:rPr>
              <a:t>認知症の人の将来推計</a:t>
            </a:r>
          </a:p>
        </p:txBody>
      </p:sp>
      <p:sp>
        <p:nvSpPr>
          <p:cNvPr id="13" name="テキスト ボックス 12"/>
          <p:cNvSpPr txBox="1"/>
          <p:nvPr/>
        </p:nvSpPr>
        <p:spPr>
          <a:xfrm>
            <a:off x="708830" y="6006294"/>
            <a:ext cx="8712967" cy="751690"/>
          </a:xfrm>
          <a:prstGeom prst="rect">
            <a:avLst/>
          </a:prstGeom>
          <a:noFill/>
        </p:spPr>
        <p:txBody>
          <a:bodyPr wrap="square" lIns="73860" tIns="36930" rIns="73860" bIns="36930" rtlCol="0">
            <a:spAutoFit/>
          </a:bodyPr>
          <a:lstStyle/>
          <a:p>
            <a:pPr defTabSz="738571">
              <a:defRPr/>
            </a:pPr>
            <a:r>
              <a:rPr lang="en-US" altLang="ja-JP" sz="1100" dirty="0">
                <a:solidFill>
                  <a:prstClr val="black"/>
                </a:solidFill>
                <a:latin typeface="Calibri"/>
                <a:ea typeface="ＭＳ Ｐゴシック" panose="020B0600070205080204" pitchFamily="50" charset="-128"/>
              </a:rPr>
              <a:t>※</a:t>
            </a:r>
            <a:r>
              <a:rPr lang="ja-JP" altLang="en-US" sz="1100" dirty="0">
                <a:solidFill>
                  <a:prstClr val="black"/>
                </a:solidFill>
                <a:latin typeface="Calibri"/>
                <a:ea typeface="ＭＳ Ｐゴシック" panose="020B0600070205080204" pitchFamily="50" charset="-128"/>
              </a:rPr>
              <a:t>　大阪府の推計は、上記有病率に、国立社会保障人口問題研究所「日本の地域別将来推計人口（平成</a:t>
            </a:r>
            <a:r>
              <a:rPr lang="en-US" altLang="ja-JP" sz="1100" dirty="0">
                <a:solidFill>
                  <a:prstClr val="black"/>
                </a:solidFill>
                <a:latin typeface="Calibri"/>
                <a:ea typeface="ＭＳ Ｐゴシック" panose="020B0600070205080204" pitchFamily="50" charset="-128"/>
              </a:rPr>
              <a:t>30</a:t>
            </a:r>
            <a:r>
              <a:rPr lang="ja-JP" altLang="en-US" sz="1100" dirty="0">
                <a:solidFill>
                  <a:prstClr val="black"/>
                </a:solidFill>
                <a:latin typeface="Calibri"/>
                <a:ea typeface="ＭＳ Ｐゴシック" panose="020B0600070205080204" pitchFamily="50" charset="-128"/>
              </a:rPr>
              <a:t>年</a:t>
            </a:r>
            <a:r>
              <a:rPr lang="en-US" altLang="ja-JP" sz="1100" dirty="0">
                <a:solidFill>
                  <a:prstClr val="black"/>
                </a:solidFill>
                <a:latin typeface="Calibri"/>
                <a:ea typeface="ＭＳ Ｐゴシック" panose="020B0600070205080204" pitchFamily="50" charset="-128"/>
              </a:rPr>
              <a:t>3</a:t>
            </a:r>
            <a:r>
              <a:rPr lang="ja-JP" altLang="en-US" sz="1100" dirty="0">
                <a:solidFill>
                  <a:prstClr val="black"/>
                </a:solidFill>
                <a:latin typeface="Calibri"/>
                <a:ea typeface="ＭＳ Ｐゴシック" panose="020B0600070205080204" pitchFamily="50" charset="-128"/>
              </a:rPr>
              <a:t>月推計」による大阪府の男女別・</a:t>
            </a:r>
            <a:endParaRPr lang="en-US" altLang="ja-JP" sz="1100" dirty="0">
              <a:solidFill>
                <a:prstClr val="black"/>
              </a:solidFill>
              <a:latin typeface="Calibri"/>
              <a:ea typeface="ＭＳ Ｐゴシック" panose="020B0600070205080204" pitchFamily="50" charset="-128"/>
            </a:endParaRPr>
          </a:p>
          <a:p>
            <a:pPr defTabSz="738571">
              <a:defRPr/>
            </a:pPr>
            <a:r>
              <a:rPr lang="ja-JP" altLang="en-US" sz="1100" dirty="0">
                <a:solidFill>
                  <a:prstClr val="black"/>
                </a:solidFill>
                <a:latin typeface="Calibri"/>
                <a:ea typeface="ＭＳ Ｐゴシック" panose="020B0600070205080204" pitchFamily="50" charset="-128"/>
              </a:rPr>
              <a:t>　　  年齢階級別人口の将来推計をかけて算出。</a:t>
            </a:r>
            <a:endParaRPr lang="en-US" altLang="ja-JP" sz="1100" dirty="0">
              <a:solidFill>
                <a:prstClr val="black"/>
              </a:solidFill>
              <a:latin typeface="Calibri"/>
              <a:ea typeface="ＭＳ Ｐゴシック" panose="020B0600070205080204" pitchFamily="50" charset="-128"/>
            </a:endParaRPr>
          </a:p>
          <a:p>
            <a:pPr defTabSz="738571">
              <a:defRPr/>
            </a:pPr>
            <a:r>
              <a:rPr lang="en-US" altLang="ja-JP" sz="1100" dirty="0">
                <a:solidFill>
                  <a:prstClr val="black"/>
                </a:solidFill>
                <a:latin typeface="Calibri"/>
                <a:ea typeface="ＭＳ Ｐゴシック" panose="020B0600070205080204" pitchFamily="50" charset="-128"/>
              </a:rPr>
              <a:t>※</a:t>
            </a:r>
            <a:r>
              <a:rPr lang="ja-JP" altLang="en-US" sz="1100" dirty="0">
                <a:solidFill>
                  <a:prstClr val="black"/>
                </a:solidFill>
                <a:latin typeface="Calibri"/>
                <a:ea typeface="ＭＳ Ｐゴシック" panose="020B0600070205080204" pitchFamily="50" charset="-128"/>
              </a:rPr>
              <a:t>　なお、上記研究事業によると、認知症リスクを高める危険因子として、「年齢（１歳上昇毎）、女性（対男性）、高血圧の頻度（</a:t>
            </a:r>
            <a:r>
              <a:rPr lang="en-US" altLang="ja-JP" sz="1100" dirty="0">
                <a:solidFill>
                  <a:prstClr val="black"/>
                </a:solidFill>
                <a:latin typeface="Calibri"/>
                <a:ea typeface="ＭＳ Ｐゴシック" panose="020B0600070205080204" pitchFamily="50" charset="-128"/>
              </a:rPr>
              <a:t>5%</a:t>
            </a:r>
            <a:r>
              <a:rPr lang="ja-JP" altLang="en-US" sz="1100" dirty="0">
                <a:solidFill>
                  <a:prstClr val="black"/>
                </a:solidFill>
                <a:latin typeface="Calibri"/>
                <a:ea typeface="ＭＳ Ｐゴシック" panose="020B0600070205080204" pitchFamily="50" charset="-128"/>
              </a:rPr>
              <a:t>上昇毎）、糖尿病　　　</a:t>
            </a:r>
            <a:endParaRPr lang="en-US" altLang="ja-JP" sz="1100" dirty="0">
              <a:solidFill>
                <a:prstClr val="black"/>
              </a:solidFill>
              <a:latin typeface="Calibri"/>
              <a:ea typeface="ＭＳ Ｐゴシック" panose="020B0600070205080204" pitchFamily="50" charset="-128"/>
            </a:endParaRPr>
          </a:p>
          <a:p>
            <a:pPr defTabSz="738571">
              <a:defRPr/>
            </a:pPr>
            <a:r>
              <a:rPr lang="ja-JP" altLang="en-US" sz="1100" dirty="0">
                <a:solidFill>
                  <a:prstClr val="black"/>
                </a:solidFill>
                <a:latin typeface="Calibri"/>
                <a:ea typeface="ＭＳ Ｐゴシック" panose="020B0600070205080204" pitchFamily="50" charset="-128"/>
              </a:rPr>
              <a:t>　　  の頻度（</a:t>
            </a:r>
            <a:r>
              <a:rPr lang="en-US" altLang="ja-JP" sz="1100" dirty="0">
                <a:solidFill>
                  <a:prstClr val="black"/>
                </a:solidFill>
                <a:latin typeface="Calibri"/>
                <a:ea typeface="ＭＳ Ｐゴシック" panose="020B0600070205080204" pitchFamily="50" charset="-128"/>
              </a:rPr>
              <a:t>5%</a:t>
            </a:r>
            <a:r>
              <a:rPr lang="ja-JP" altLang="en-US" sz="1100" dirty="0">
                <a:solidFill>
                  <a:prstClr val="black"/>
                </a:solidFill>
                <a:latin typeface="Calibri"/>
                <a:ea typeface="ＭＳ Ｐゴシック" panose="020B0600070205080204" pitchFamily="50" charset="-128"/>
              </a:rPr>
              <a:t>上昇毎）、肥満の頻度（</a:t>
            </a:r>
            <a:r>
              <a:rPr lang="en-US" altLang="ja-JP" sz="1100" dirty="0">
                <a:solidFill>
                  <a:prstClr val="black"/>
                </a:solidFill>
                <a:latin typeface="Calibri"/>
                <a:ea typeface="ＭＳ Ｐゴシック" panose="020B0600070205080204" pitchFamily="50" charset="-128"/>
              </a:rPr>
              <a:t>5%</a:t>
            </a:r>
            <a:r>
              <a:rPr lang="ja-JP" altLang="en-US" sz="1100" dirty="0">
                <a:solidFill>
                  <a:prstClr val="black"/>
                </a:solidFill>
                <a:latin typeface="Calibri"/>
                <a:ea typeface="ＭＳ Ｐゴシック" panose="020B0600070205080204" pitchFamily="50" charset="-128"/>
              </a:rPr>
              <a:t>上昇毎）、現在・過去喫煙者の頻度（</a:t>
            </a:r>
            <a:r>
              <a:rPr lang="en-US" altLang="ja-JP" sz="1100" dirty="0">
                <a:solidFill>
                  <a:prstClr val="black"/>
                </a:solidFill>
                <a:latin typeface="Calibri"/>
                <a:ea typeface="ＭＳ Ｐゴシック" panose="020B0600070205080204" pitchFamily="50" charset="-128"/>
              </a:rPr>
              <a:t>5%</a:t>
            </a:r>
            <a:r>
              <a:rPr lang="ja-JP" altLang="en-US" sz="1100" dirty="0">
                <a:solidFill>
                  <a:prstClr val="black"/>
                </a:solidFill>
                <a:latin typeface="Calibri"/>
                <a:ea typeface="ＭＳ Ｐゴシック" panose="020B0600070205080204" pitchFamily="50" charset="-128"/>
              </a:rPr>
              <a:t>上昇毎）」が挙げられている。</a:t>
            </a:r>
          </a:p>
        </p:txBody>
      </p:sp>
      <p:sp>
        <p:nvSpPr>
          <p:cNvPr id="15" name="角丸四角形 14"/>
          <p:cNvSpPr/>
          <p:nvPr/>
        </p:nvSpPr>
        <p:spPr>
          <a:xfrm>
            <a:off x="629112" y="631528"/>
            <a:ext cx="8736114" cy="526500"/>
          </a:xfrm>
          <a:prstGeom prst="roundRect">
            <a:avLst/>
          </a:prstGeom>
          <a:ln>
            <a:solidFill>
              <a:srgbClr val="0070C0">
                <a:alpha val="98000"/>
              </a:srgbClr>
            </a:solidFill>
          </a:ln>
        </p:spPr>
        <p:style>
          <a:lnRef idx="2">
            <a:schemeClr val="accent6"/>
          </a:lnRef>
          <a:fillRef idx="1">
            <a:schemeClr val="lt1"/>
          </a:fillRef>
          <a:effectRef idx="0">
            <a:schemeClr val="accent6"/>
          </a:effectRef>
          <a:fontRef idx="minor">
            <a:schemeClr val="dk1"/>
          </a:fontRef>
        </p:style>
        <p:txBody>
          <a:bodyPr rtlCol="0" anchor="ctr" anchorCtr="0"/>
          <a:lstStyle/>
          <a:p>
            <a:pPr marL="150912" indent="-150912" defTabSz="738571">
              <a:defRPr/>
            </a:pPr>
            <a:r>
              <a:rPr lang="ja-JP" altLang="en-US" sz="1400" dirty="0">
                <a:solidFill>
                  <a:prstClr val="black"/>
                </a:solidFill>
                <a:latin typeface="Calibri"/>
                <a:ea typeface="ＭＳ Ｐゴシック" panose="020B0600070205080204" pitchFamily="50" charset="-128"/>
              </a:rPr>
              <a:t>○　性・年齢階級別認知症有病率を用いて、大阪府内の認知症有病者数の将来推計を行った場合、</a:t>
            </a:r>
            <a:r>
              <a:rPr lang="en-US" altLang="ja-JP" sz="1400" dirty="0">
                <a:solidFill>
                  <a:prstClr val="black"/>
                </a:solidFill>
                <a:latin typeface="Calibri"/>
                <a:ea typeface="ＭＳ Ｐゴシック" panose="020B0600070205080204" pitchFamily="50" charset="-128"/>
              </a:rPr>
              <a:t>32.2</a:t>
            </a:r>
            <a:r>
              <a:rPr lang="ja-JP" altLang="en-US" sz="1400" dirty="0">
                <a:solidFill>
                  <a:prstClr val="black"/>
                </a:solidFill>
                <a:latin typeface="Calibri"/>
                <a:ea typeface="ＭＳ Ｐゴシック" panose="020B0600070205080204" pitchFamily="50" charset="-128"/>
              </a:rPr>
              <a:t>万人　</a:t>
            </a:r>
            <a:endParaRPr lang="en-US" altLang="ja-JP" sz="1400" dirty="0">
              <a:solidFill>
                <a:prstClr val="black"/>
              </a:solidFill>
              <a:latin typeface="Calibri"/>
              <a:ea typeface="ＭＳ Ｐゴシック" panose="020B0600070205080204" pitchFamily="50" charset="-128"/>
            </a:endParaRPr>
          </a:p>
          <a:p>
            <a:pPr marL="150912" indent="-150912" defTabSz="738571">
              <a:defRPr/>
            </a:pPr>
            <a:r>
              <a:rPr lang="ja-JP" altLang="en-US" sz="1400" dirty="0">
                <a:solidFill>
                  <a:prstClr val="black"/>
                </a:solidFill>
                <a:latin typeface="Calibri"/>
                <a:ea typeface="ＭＳ Ｐゴシック" panose="020B0600070205080204" pitchFamily="50" charset="-128"/>
              </a:rPr>
              <a:t>　　　（</a:t>
            </a:r>
            <a:r>
              <a:rPr lang="en-US" altLang="ja-JP" sz="1400" dirty="0">
                <a:solidFill>
                  <a:prstClr val="black"/>
                </a:solidFill>
                <a:latin typeface="Calibri"/>
                <a:ea typeface="ＭＳ Ｐゴシック" panose="020B0600070205080204" pitchFamily="50" charset="-128"/>
              </a:rPr>
              <a:t>2015</a:t>
            </a:r>
            <a:r>
              <a:rPr lang="ja-JP" altLang="en-US" sz="1400" dirty="0">
                <a:solidFill>
                  <a:prstClr val="black"/>
                </a:solidFill>
                <a:latin typeface="Calibri"/>
                <a:ea typeface="ＭＳ Ｐゴシック" panose="020B0600070205080204" pitchFamily="50" charset="-128"/>
              </a:rPr>
              <a:t>年推計）から、</a:t>
            </a:r>
            <a:r>
              <a:rPr lang="en-US" altLang="ja-JP" sz="1400" dirty="0">
                <a:solidFill>
                  <a:prstClr val="black"/>
                </a:solidFill>
                <a:latin typeface="Calibri"/>
                <a:ea typeface="ＭＳ Ｐゴシック" panose="020B0600070205080204" pitchFamily="50" charset="-128"/>
              </a:rPr>
              <a:t>20</a:t>
            </a:r>
            <a:r>
              <a:rPr lang="ja-JP" altLang="en-US" sz="1400" dirty="0">
                <a:solidFill>
                  <a:prstClr val="black"/>
                </a:solidFill>
                <a:latin typeface="Calibri"/>
                <a:ea typeface="ＭＳ Ｐゴシック" panose="020B0600070205080204" pitchFamily="50" charset="-128"/>
              </a:rPr>
              <a:t>年間で</a:t>
            </a:r>
            <a:r>
              <a:rPr lang="en-US" altLang="ja-JP" sz="1400" dirty="0">
                <a:solidFill>
                  <a:prstClr val="black"/>
                </a:solidFill>
                <a:latin typeface="Calibri"/>
                <a:ea typeface="ＭＳ Ｐゴシック" panose="020B0600070205080204" pitchFamily="50" charset="-128"/>
              </a:rPr>
              <a:t>54.7</a:t>
            </a:r>
            <a:r>
              <a:rPr lang="ja-JP" altLang="en-US" sz="1400" dirty="0">
                <a:solidFill>
                  <a:prstClr val="black"/>
                </a:solidFill>
                <a:latin typeface="Calibri"/>
                <a:ea typeface="ＭＳ Ｐゴシック" panose="020B0600070205080204" pitchFamily="50" charset="-128"/>
              </a:rPr>
              <a:t>万人（</a:t>
            </a:r>
            <a:r>
              <a:rPr lang="en-US" altLang="ja-JP" sz="1400" dirty="0">
                <a:solidFill>
                  <a:prstClr val="black"/>
                </a:solidFill>
                <a:latin typeface="Calibri"/>
                <a:ea typeface="ＭＳ Ｐゴシック" panose="020B0600070205080204" pitchFamily="50" charset="-128"/>
              </a:rPr>
              <a:t>2035</a:t>
            </a:r>
            <a:r>
              <a:rPr lang="ja-JP" altLang="en-US" sz="1400" dirty="0">
                <a:solidFill>
                  <a:prstClr val="black"/>
                </a:solidFill>
                <a:latin typeface="Calibri"/>
                <a:ea typeface="ＭＳ Ｐゴシック" panose="020B0600070205080204" pitchFamily="50" charset="-128"/>
              </a:rPr>
              <a:t>年推計）に増加すると見込まれる。</a:t>
            </a:r>
          </a:p>
        </p:txBody>
      </p:sp>
      <p:sp>
        <p:nvSpPr>
          <p:cNvPr id="16" name="角丸四角形吹き出し 15"/>
          <p:cNvSpPr/>
          <p:nvPr/>
        </p:nvSpPr>
        <p:spPr>
          <a:xfrm>
            <a:off x="5806871" y="3838814"/>
            <a:ext cx="946329" cy="351040"/>
          </a:xfrm>
          <a:prstGeom prst="wedgeRoundRectCallout">
            <a:avLst>
              <a:gd name="adj1" fmla="val -22810"/>
              <a:gd name="adj2" fmla="val -848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711"/>
            <a:r>
              <a:rPr lang="ja-JP" altLang="en-US" sz="894" dirty="0">
                <a:solidFill>
                  <a:prstClr val="black"/>
                </a:solidFill>
                <a:latin typeface="Calibri"/>
                <a:ea typeface="ＭＳ Ｐゴシック" panose="020B0600070205080204" pitchFamily="50" charset="-128"/>
              </a:rPr>
              <a:t>高齢者の</a:t>
            </a:r>
            <a:endParaRPr lang="en-US" altLang="ja-JP" sz="894" dirty="0">
              <a:solidFill>
                <a:prstClr val="black"/>
              </a:solidFill>
              <a:latin typeface="Calibri"/>
              <a:ea typeface="ＭＳ Ｐゴシック" panose="020B0600070205080204" pitchFamily="50" charset="-128"/>
            </a:endParaRPr>
          </a:p>
          <a:p>
            <a:pPr algn="ctr" defTabSz="733711"/>
            <a:r>
              <a:rPr lang="ja-JP" altLang="en-US" sz="894" dirty="0">
                <a:solidFill>
                  <a:prstClr val="black"/>
                </a:solidFill>
                <a:latin typeface="Calibri"/>
                <a:ea typeface="ＭＳ Ｐゴシック" panose="020B0600070205080204" pitchFamily="50" charset="-128"/>
              </a:rPr>
              <a:t>約７人に１人</a:t>
            </a:r>
          </a:p>
        </p:txBody>
      </p:sp>
      <p:sp>
        <p:nvSpPr>
          <p:cNvPr id="17" name="角丸四角形吹き出し 16"/>
          <p:cNvSpPr/>
          <p:nvPr/>
        </p:nvSpPr>
        <p:spPr>
          <a:xfrm>
            <a:off x="7611988" y="2948223"/>
            <a:ext cx="869404" cy="408769"/>
          </a:xfrm>
          <a:prstGeom prst="wedgeRoundRectCallout">
            <a:avLst>
              <a:gd name="adj1" fmla="val -19659"/>
              <a:gd name="adj2" fmla="val -9854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711"/>
            <a:r>
              <a:rPr lang="ja-JP" altLang="en-US" sz="894" dirty="0">
                <a:solidFill>
                  <a:prstClr val="black"/>
                </a:solidFill>
                <a:latin typeface="Calibri"/>
                <a:ea typeface="ＭＳ Ｐゴシック" panose="020B0600070205080204" pitchFamily="50" charset="-128"/>
              </a:rPr>
              <a:t>高齢者の</a:t>
            </a:r>
            <a:endParaRPr lang="en-US" altLang="ja-JP" sz="894" dirty="0">
              <a:solidFill>
                <a:prstClr val="black"/>
              </a:solidFill>
              <a:latin typeface="Calibri"/>
              <a:ea typeface="ＭＳ Ｐゴシック" panose="020B0600070205080204" pitchFamily="50" charset="-128"/>
            </a:endParaRPr>
          </a:p>
          <a:p>
            <a:pPr algn="ctr" defTabSz="733711"/>
            <a:r>
              <a:rPr lang="ja-JP" altLang="en-US" sz="894" dirty="0">
                <a:solidFill>
                  <a:prstClr val="black"/>
                </a:solidFill>
                <a:latin typeface="Calibri"/>
                <a:ea typeface="ＭＳ Ｐゴシック" panose="020B0600070205080204" pitchFamily="50" charset="-128"/>
              </a:rPr>
              <a:t>約５人に１人</a:t>
            </a:r>
          </a:p>
        </p:txBody>
      </p:sp>
      <p:sp>
        <p:nvSpPr>
          <p:cNvPr id="18" name="右矢印 17"/>
          <p:cNvSpPr/>
          <p:nvPr/>
        </p:nvSpPr>
        <p:spPr>
          <a:xfrm rot="19480510">
            <a:off x="6568405" y="3189575"/>
            <a:ext cx="994611" cy="2265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3711"/>
            <a:endParaRPr lang="ja-JP" altLang="en-US" sz="1463">
              <a:solidFill>
                <a:prstClr val="white"/>
              </a:solidFill>
              <a:latin typeface="Calibri"/>
              <a:ea typeface="ＭＳ Ｐゴシック" panose="020B0600070205080204" pitchFamily="50" charset="-128"/>
            </a:endParaRPr>
          </a:p>
        </p:txBody>
      </p:sp>
      <p:sp>
        <p:nvSpPr>
          <p:cNvPr id="20" name="テキスト ボックス 19"/>
          <p:cNvSpPr txBox="1"/>
          <p:nvPr/>
        </p:nvSpPr>
        <p:spPr>
          <a:xfrm>
            <a:off x="-1770" y="0"/>
            <a:ext cx="9906000" cy="474373"/>
          </a:xfrm>
          <a:prstGeom prst="rect">
            <a:avLst/>
          </a:prstGeom>
          <a:solidFill>
            <a:schemeClr val="accent6"/>
          </a:solidFill>
          <a:ln w="25400" cap="flat" cmpd="sng" algn="ctr">
            <a:noFill/>
            <a:prstDash val="solid"/>
          </a:ln>
          <a:effectLst/>
        </p:spPr>
        <p:txBody>
          <a:bodyPr wrap="square" tIns="0" bIns="0" rtlCol="0" anchor="ctr">
            <a:noAutofit/>
          </a:bodyPr>
          <a:lstStyle/>
          <a:p>
            <a:pPr fontAlgn="base">
              <a:spcBef>
                <a:spcPct val="0"/>
              </a:spcBef>
              <a:spcAft>
                <a:spcPct val="0"/>
              </a:spcAf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大阪府の現状（認知症高齢者の推計）</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2" name="フッター プレースホルダー 1"/>
          <p:cNvSpPr>
            <a:spLocks noGrp="1"/>
          </p:cNvSpPr>
          <p:nvPr>
            <p:ph type="ftr" sz="quarter" idx="11"/>
          </p:nvPr>
        </p:nvSpPr>
        <p:spPr>
          <a:xfrm>
            <a:off x="6753200" y="38177"/>
            <a:ext cx="3136900" cy="365125"/>
          </a:xfrm>
        </p:spPr>
        <p:txBody>
          <a:bodyPr/>
          <a:lstStyle/>
          <a:p>
            <a:r>
              <a:rPr kumimoji="1" lang="ja-JP" altLang="en-US" dirty="0" smtClean="0"/>
              <a:t>⑴大阪府における介護保険の現状と課題</a:t>
            </a:r>
            <a:endParaRPr kumimoji="1" lang="ja-JP" altLang="en-US" dirty="0"/>
          </a:p>
        </p:txBody>
      </p:sp>
    </p:spTree>
    <p:extLst>
      <p:ext uri="{BB962C8B-B14F-4D97-AF65-F5344CB8AC3E}">
        <p14:creationId xmlns:p14="http://schemas.microsoft.com/office/powerpoint/2010/main" val="346783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extLst>
              <p:ext uri="{D42A27DB-BD31-4B8C-83A1-F6EECF244321}">
                <p14:modId xmlns:p14="http://schemas.microsoft.com/office/powerpoint/2010/main" val="3877074965"/>
              </p:ext>
            </p:extLst>
          </p:nvPr>
        </p:nvGraphicFramePr>
        <p:xfrm>
          <a:off x="428499" y="924091"/>
          <a:ext cx="9127012" cy="1005840"/>
        </p:xfrm>
        <a:graphic>
          <a:graphicData uri="http://schemas.openxmlformats.org/drawingml/2006/table">
            <a:tbl>
              <a:tblPr/>
              <a:tblGrid>
                <a:gridCol w="2494998">
                  <a:extLst>
                    <a:ext uri="{9D8B030D-6E8A-4147-A177-3AD203B41FA5}">
                      <a16:colId xmlns:a16="http://schemas.microsoft.com/office/drawing/2014/main" val="20000"/>
                    </a:ext>
                  </a:extLst>
                </a:gridCol>
                <a:gridCol w="935625">
                  <a:extLst>
                    <a:ext uri="{9D8B030D-6E8A-4147-A177-3AD203B41FA5}">
                      <a16:colId xmlns:a16="http://schemas.microsoft.com/office/drawing/2014/main" val="20001"/>
                    </a:ext>
                  </a:extLst>
                </a:gridCol>
                <a:gridCol w="1871249">
                  <a:extLst>
                    <a:ext uri="{9D8B030D-6E8A-4147-A177-3AD203B41FA5}">
                      <a16:colId xmlns:a16="http://schemas.microsoft.com/office/drawing/2014/main" val="20002"/>
                    </a:ext>
                  </a:extLst>
                </a:gridCol>
                <a:gridCol w="701718">
                  <a:extLst>
                    <a:ext uri="{9D8B030D-6E8A-4147-A177-3AD203B41FA5}">
                      <a16:colId xmlns:a16="http://schemas.microsoft.com/office/drawing/2014/main" val="20003"/>
                    </a:ext>
                  </a:extLst>
                </a:gridCol>
                <a:gridCol w="1949218">
                  <a:extLst>
                    <a:ext uri="{9D8B030D-6E8A-4147-A177-3AD203B41FA5}">
                      <a16:colId xmlns:a16="http://schemas.microsoft.com/office/drawing/2014/main" val="20004"/>
                    </a:ext>
                  </a:extLst>
                </a:gridCol>
                <a:gridCol w="1174204">
                  <a:extLst>
                    <a:ext uri="{9D8B030D-6E8A-4147-A177-3AD203B41FA5}">
                      <a16:colId xmlns:a16="http://schemas.microsoft.com/office/drawing/2014/main" val="20005"/>
                    </a:ext>
                  </a:extLst>
                </a:gridCol>
              </a:tblGrid>
              <a:tr h="287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令和２年４月末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増加割合</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第１号被保険者数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a:t>
                      </a:r>
                      <a:r>
                        <a:rPr kumimoji="1" lang="en-US" altLang="ja-JP" sz="1600" b="0" i="0" u="none" strike="noStrike" cap="none" normalizeH="0" baseline="0" dirty="0">
                          <a:ln>
                            <a:noFill/>
                          </a:ln>
                          <a:solidFill>
                            <a:schemeClr val="tx1"/>
                          </a:solidFill>
                          <a:effectLst/>
                          <a:latin typeface="Arial" charset="0"/>
                          <a:ea typeface="HGPｺﾞｼｯｸM" pitchFamily="50" charset="-128"/>
                        </a:rPr>
                        <a:t>,</a:t>
                      </a:r>
                      <a:r>
                        <a:rPr kumimoji="1" lang="ja-JP" altLang="en-US" sz="1600" b="0" i="0" u="none" strike="noStrike" cap="none" normalizeH="0" baseline="0" dirty="0">
                          <a:ln>
                            <a:noFill/>
                          </a:ln>
                          <a:solidFill>
                            <a:schemeClr val="tx1"/>
                          </a:solidFill>
                          <a:effectLst/>
                          <a:latin typeface="Arial" charset="0"/>
                          <a:ea typeface="HGPｺﾞｼｯｸM" pitchFamily="50" charset="-128"/>
                        </a:rPr>
                        <a:t>１６５．５万人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３</a:t>
                      </a:r>
                      <a:r>
                        <a:rPr kumimoji="1" lang="en-US" altLang="ja-JP" sz="1600" b="0" i="0" u="none" strike="noStrike" cap="none" normalizeH="0" baseline="0" dirty="0">
                          <a:ln>
                            <a:noFill/>
                          </a:ln>
                          <a:solidFill>
                            <a:schemeClr val="tx1"/>
                          </a:solidFill>
                          <a:effectLst/>
                          <a:latin typeface="Arial" charset="0"/>
                          <a:ea typeface="HGPｺﾞｼｯｸM" pitchFamily="50" charset="-128"/>
                        </a:rPr>
                        <a:t>,</a:t>
                      </a:r>
                      <a:r>
                        <a:rPr kumimoji="1" lang="ja-JP" altLang="en-US" sz="1600" b="0" i="0" u="none" strike="noStrike" cap="none" normalizeH="0" baseline="0" dirty="0">
                          <a:ln>
                            <a:noFill/>
                          </a:ln>
                          <a:solidFill>
                            <a:schemeClr val="tx1"/>
                          </a:solidFill>
                          <a:effectLst/>
                          <a:latin typeface="Arial" charset="0"/>
                          <a:ea typeface="HGPｺﾞｼｯｸM" pitchFamily="50" charset="-128"/>
                        </a:rPr>
                        <a:t>５２５</a:t>
                      </a:r>
                      <a:r>
                        <a:rPr kumimoji="1" lang="en-US" altLang="ja-JP" sz="1600" b="0" i="0" u="none" strike="noStrike" cap="none" normalizeH="0" baseline="0" dirty="0">
                          <a:ln>
                            <a:noFill/>
                          </a:ln>
                          <a:solidFill>
                            <a:schemeClr val="tx1"/>
                          </a:solidFill>
                          <a:effectLst/>
                          <a:latin typeface="Arial" charset="0"/>
                          <a:ea typeface="HGPｺﾞｼｯｸM" pitchFamily="50" charset="-128"/>
                        </a:rPr>
                        <a:t>.</a:t>
                      </a:r>
                      <a:r>
                        <a:rPr kumimoji="1" lang="ja-JP" altLang="en-US" sz="1600" b="0" i="0" u="none" strike="noStrike" cap="none" normalizeH="0" baseline="0" dirty="0">
                          <a:ln>
                            <a:noFill/>
                          </a:ln>
                          <a:solidFill>
                            <a:schemeClr val="tx1"/>
                          </a:solidFill>
                          <a:effectLst/>
                          <a:latin typeface="Arial" charset="0"/>
                          <a:ea typeface="HGPｺﾞｼｯｸM" pitchFamily="50" charset="-128"/>
                        </a:rPr>
                        <a:t>１万人</a:t>
                      </a:r>
                      <a:endParaRPr kumimoji="1" lang="en-US"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１．６３倍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829">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１２８．８万人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２３５．３万人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１．８３倍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48243" name="Group 19"/>
          <p:cNvGraphicFramePr>
            <a:graphicFrameLocks noGrp="1"/>
          </p:cNvGraphicFramePr>
          <p:nvPr>
            <p:extLst>
              <p:ext uri="{D42A27DB-BD31-4B8C-83A1-F6EECF244321}">
                <p14:modId xmlns:p14="http://schemas.microsoft.com/office/powerpoint/2010/main" val="2594273194"/>
              </p:ext>
            </p:extLst>
          </p:nvPr>
        </p:nvGraphicFramePr>
        <p:xfrm>
          <a:off x="428497" y="2313166"/>
          <a:ext cx="9127014" cy="1005840"/>
        </p:xfrm>
        <a:graphic>
          <a:graphicData uri="http://schemas.openxmlformats.org/drawingml/2006/table">
            <a:tbl>
              <a:tblPr/>
              <a:tblGrid>
                <a:gridCol w="249627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702078">
                  <a:extLst>
                    <a:ext uri="{9D8B030D-6E8A-4147-A177-3AD203B41FA5}">
                      <a16:colId xmlns:a16="http://schemas.microsoft.com/office/drawing/2014/main" val="20003"/>
                    </a:ext>
                  </a:extLst>
                </a:gridCol>
                <a:gridCol w="1950217">
                  <a:extLst>
                    <a:ext uri="{9D8B030D-6E8A-4147-A177-3AD203B41FA5}">
                      <a16:colId xmlns:a16="http://schemas.microsoft.com/office/drawing/2014/main" val="20004"/>
                    </a:ext>
                  </a:extLst>
                </a:gridCol>
                <a:gridCol w="1170130">
                  <a:extLst>
                    <a:ext uri="{9D8B030D-6E8A-4147-A177-3AD203B41FA5}">
                      <a16:colId xmlns:a16="http://schemas.microsoft.com/office/drawing/2014/main" val="20005"/>
                    </a:ext>
                  </a:extLst>
                </a:gridCol>
              </a:tblGrid>
              <a:tr h="2400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令和２年４月末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増加割合</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02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認定者数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２１８．２万人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６４１万人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２．９０倍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002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１２．１万人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５０万人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FF0000"/>
                          </a:solidFill>
                          <a:effectLst/>
                          <a:latin typeface="Arial" charset="0"/>
                          <a:ea typeface="HGPｺﾞｼｯｸM" pitchFamily="50" charset="-128"/>
                        </a:rPr>
                        <a:t>４．１３倍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02" name="Rectangle 36"/>
          <p:cNvSpPr>
            <a:spLocks noChangeArrowheads="1"/>
          </p:cNvSpPr>
          <p:nvPr/>
        </p:nvSpPr>
        <p:spPr bwMode="auto">
          <a:xfrm>
            <a:off x="70662" y="533613"/>
            <a:ext cx="4971265" cy="354012"/>
          </a:xfrm>
          <a:prstGeom prst="rect">
            <a:avLst/>
          </a:prstGeom>
          <a:noFill/>
          <a:ln w="9525">
            <a:noFill/>
            <a:miter lim="800000"/>
            <a:headEnd/>
            <a:tailEnd/>
          </a:ln>
        </p:spPr>
        <p:txBody>
          <a:bodyPr wrap="none" lIns="91333" tIns="45668" rIns="91333" bIns="45668" anchor="ct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333399"/>
                </a:solidFill>
                <a:effectLst/>
                <a:uLnTx/>
                <a:uFillTx/>
                <a:latin typeface="HG丸ｺﾞｼｯｸM-PRO" pitchFamily="50" charset="-128"/>
                <a:ea typeface="HG丸ｺﾞｼｯｸM-PRO" pitchFamily="50" charset="-128"/>
                <a:cs typeface="+mn-cs"/>
              </a:rPr>
              <a:t>①</a:t>
            </a:r>
            <a:r>
              <a:rPr kumimoji="1" lang="ja-JP" altLang="en-US" sz="1800" b="1" i="0" u="none" strike="noStrike" kern="1200" cap="none" spc="0" normalizeH="0" baseline="0" noProof="0" dirty="0">
                <a:ln>
                  <a:noFill/>
                </a:ln>
                <a:solidFill>
                  <a:srgbClr val="333399"/>
                </a:solidFill>
                <a:effectLst/>
                <a:uLnTx/>
                <a:uFillTx/>
                <a:latin typeface="HG丸ｺﾞｼｯｸM-PRO" pitchFamily="50" charset="-128"/>
                <a:ea typeface="HG丸ｺﾞｼｯｸM-PRO" pitchFamily="50" charset="-128"/>
                <a:cs typeface="+mn-cs"/>
              </a:rPr>
              <a:t>６５歳以上被保険者の増加</a:t>
            </a:r>
          </a:p>
        </p:txBody>
      </p:sp>
      <p:sp>
        <p:nvSpPr>
          <p:cNvPr id="3104" name="Rectangle 38"/>
          <p:cNvSpPr>
            <a:spLocks noChangeArrowheads="1"/>
          </p:cNvSpPr>
          <p:nvPr/>
        </p:nvSpPr>
        <p:spPr bwMode="auto">
          <a:xfrm>
            <a:off x="70662" y="1917925"/>
            <a:ext cx="5450920" cy="358775"/>
          </a:xfrm>
          <a:prstGeom prst="rect">
            <a:avLst/>
          </a:prstGeom>
          <a:noFill/>
          <a:ln w="9525">
            <a:noFill/>
            <a:miter lim="800000"/>
            <a:headEnd/>
            <a:tailEnd/>
          </a:ln>
        </p:spPr>
        <p:txBody>
          <a:bodyPr wrap="none" lIns="91333" tIns="45668" rIns="91333" bIns="45668" anchor="ct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33399"/>
                </a:solidFill>
                <a:effectLst/>
                <a:uLnTx/>
                <a:uFillTx/>
                <a:latin typeface="HG丸ｺﾞｼｯｸM-PRO" pitchFamily="50" charset="-128"/>
                <a:ea typeface="HG丸ｺﾞｼｯｸM-PRO" pitchFamily="50" charset="-128"/>
                <a:cs typeface="+mn-cs"/>
              </a:rPr>
              <a:t>②要介護（要支援）認定者の増加</a:t>
            </a:r>
          </a:p>
        </p:txBody>
      </p:sp>
      <p:sp>
        <p:nvSpPr>
          <p:cNvPr id="23" name="Rectangle 38"/>
          <p:cNvSpPr>
            <a:spLocks noChangeArrowheads="1"/>
          </p:cNvSpPr>
          <p:nvPr/>
        </p:nvSpPr>
        <p:spPr bwMode="auto">
          <a:xfrm>
            <a:off x="70662" y="3284251"/>
            <a:ext cx="3080792" cy="358775"/>
          </a:xfrm>
          <a:prstGeom prst="rect">
            <a:avLst/>
          </a:prstGeom>
          <a:noFill/>
          <a:ln w="9525">
            <a:noFill/>
            <a:miter lim="800000"/>
            <a:headEnd/>
            <a:tailEnd/>
          </a:ln>
        </p:spPr>
        <p:txBody>
          <a:bodyPr wrap="none" lIns="91333" tIns="45668" rIns="91333" bIns="45668" anchor="ct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33399"/>
                </a:solidFill>
                <a:effectLst/>
                <a:uLnTx/>
                <a:uFillTx/>
                <a:latin typeface="HG丸ｺﾞｼｯｸM-PRO" pitchFamily="50" charset="-128"/>
                <a:ea typeface="HG丸ｺﾞｼｯｸM-PRO" pitchFamily="50" charset="-128"/>
                <a:cs typeface="+mn-cs"/>
              </a:rPr>
              <a:t>③サービス利用者の増加</a:t>
            </a:r>
          </a:p>
        </p:txBody>
      </p:sp>
      <p:graphicFrame>
        <p:nvGraphicFramePr>
          <p:cNvPr id="24" name="Group 19"/>
          <p:cNvGraphicFramePr>
            <a:graphicFrameLocks noGrp="1"/>
          </p:cNvGraphicFramePr>
          <p:nvPr>
            <p:extLst>
              <p:ext uri="{D42A27DB-BD31-4B8C-83A1-F6EECF244321}">
                <p14:modId xmlns:p14="http://schemas.microsoft.com/office/powerpoint/2010/main" val="3403673955"/>
              </p:ext>
            </p:extLst>
          </p:nvPr>
        </p:nvGraphicFramePr>
        <p:xfrm>
          <a:off x="416496" y="3645024"/>
          <a:ext cx="9131666" cy="3017520"/>
        </p:xfrm>
        <a:graphic>
          <a:graphicData uri="http://schemas.openxmlformats.org/drawingml/2006/table">
            <a:tbl>
              <a:tblPr/>
              <a:tblGrid>
                <a:gridCol w="249627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702078">
                  <a:extLst>
                    <a:ext uri="{9D8B030D-6E8A-4147-A177-3AD203B41FA5}">
                      <a16:colId xmlns:a16="http://schemas.microsoft.com/office/drawing/2014/main" val="20003"/>
                    </a:ext>
                  </a:extLst>
                </a:gridCol>
                <a:gridCol w="1902585">
                  <a:extLst>
                    <a:ext uri="{9D8B030D-6E8A-4147-A177-3AD203B41FA5}">
                      <a16:colId xmlns:a16="http://schemas.microsoft.com/office/drawing/2014/main" val="20004"/>
                    </a:ext>
                  </a:extLst>
                </a:gridCol>
                <a:gridCol w="1222414">
                  <a:extLst>
                    <a:ext uri="{9D8B030D-6E8A-4147-A177-3AD203B41FA5}">
                      <a16:colId xmlns:a16="http://schemas.microsoft.com/office/drawing/2014/main" val="20005"/>
                    </a:ext>
                  </a:extLst>
                </a:gridCol>
              </a:tblGrid>
              <a:tr h="31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令和２年４月末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増加割合</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9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在宅サービス</a:t>
                      </a:r>
                      <a:endParaRPr kumimoji="1" lang="en-US" altLang="ja-JP" sz="1600" b="0" i="0" u="none" strike="noStrike" cap="none" normalizeH="0" baseline="0" dirty="0">
                        <a:ln>
                          <a:noFill/>
                        </a:ln>
                        <a:solidFill>
                          <a:schemeClr val="tx1"/>
                        </a:solidFill>
                        <a:effectLst/>
                        <a:latin typeface="Arial" charset="0"/>
                        <a:ea typeface="HGPｺﾞｼｯｸM"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９７．１万人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３６５．０万人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３．７６倍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9992">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４．６万人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２９．４万人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FF0000"/>
                          </a:solidFill>
                          <a:effectLst/>
                          <a:latin typeface="Arial" charset="0"/>
                          <a:ea typeface="HGPｺﾞｼｯｸM" pitchFamily="50" charset="-128"/>
                        </a:rPr>
                        <a:t>６．３９倍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9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施設サービス</a:t>
                      </a:r>
                      <a:endParaRPr kumimoji="1" lang="en-US" altLang="ja-JP" sz="1600" b="0" i="0" u="none" strike="noStrike" cap="none" normalizeH="0" baseline="0" dirty="0">
                        <a:ln>
                          <a:noFill/>
                        </a:ln>
                        <a:solidFill>
                          <a:schemeClr val="tx1"/>
                        </a:solidFill>
                        <a:effectLst/>
                        <a:latin typeface="Arial" charset="0"/>
                        <a:ea typeface="HGPｺﾞｼｯｸM"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５１．８万人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９４．０万人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１．８１倍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992">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２．３万人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５．１万人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２．２２倍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9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地域密着型サービス</a:t>
                      </a:r>
                      <a:endParaRPr kumimoji="1" lang="en-US" altLang="ja-JP" sz="1600" b="0" i="0" u="none" strike="noStrike" cap="none" normalizeH="0" baseline="0" dirty="0">
                        <a:ln>
                          <a:noFill/>
                        </a:ln>
                        <a:solidFill>
                          <a:schemeClr val="tx1"/>
                        </a:solidFill>
                        <a:effectLst/>
                        <a:latin typeface="Arial" charset="0"/>
                        <a:ea typeface="HGPｺﾞｼｯｸM"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８４．０万人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992">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５．７万人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99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計</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国</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１４９．０万人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５４３万人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３．６４倍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992">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84448" marR="844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大阪府</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charset="0"/>
                          <a:ea typeface="HGPｺﾞｼｯｸM" pitchFamily="50" charset="-128"/>
                        </a:rPr>
                        <a:t>６．９万人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a:ln>
                            <a:noFill/>
                          </a:ln>
                          <a:solidFill>
                            <a:schemeClr val="tx1"/>
                          </a:solidFill>
                          <a:effectLst/>
                          <a:latin typeface="Arial" charset="0"/>
                          <a:ea typeface="HGPｺﾞｼｯｸM" pitchFamily="50" charset="-128"/>
                        </a:rPr>
                        <a:t>４０．２万人</a:t>
                      </a:r>
                      <a:endParaRPr kumimoji="1" lang="ja-JP" altLang="en-US" sz="1600" b="0" i="0" u="none" strike="noStrike" cap="none" normalizeH="0" baseline="0" dirty="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FF0000"/>
                          </a:solidFill>
                          <a:effectLst/>
                          <a:latin typeface="Arial" charset="0"/>
                          <a:ea typeface="HGPｺﾞｼｯｸM" pitchFamily="50" charset="-128"/>
                        </a:rPr>
                        <a:t>５．８２倍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5" name="Text Box 47"/>
          <p:cNvSpPr txBox="1">
            <a:spLocks noChangeArrowheads="1"/>
          </p:cNvSpPr>
          <p:nvPr/>
        </p:nvSpPr>
        <p:spPr bwMode="auto">
          <a:xfrm>
            <a:off x="4376936" y="585211"/>
            <a:ext cx="5730552" cy="265696"/>
          </a:xfrm>
          <a:prstGeom prst="rect">
            <a:avLst/>
          </a:prstGeom>
          <a:noFill/>
          <a:ln w="9525">
            <a:noFill/>
            <a:miter lim="800000"/>
            <a:headEnd/>
            <a:tailEnd/>
          </a:ln>
          <a:effectLst/>
        </p:spPr>
        <p:txBody>
          <a:bodyPr wrap="square" lIns="95485" tIns="47743" rIns="95485" bIns="47743" anchor="ctr">
            <a:spAutoFit/>
          </a:bodyPr>
          <a:lstStyle/>
          <a:p>
            <a:pPr marL="0" marR="0" lvl="0" indent="0" algn="l" defTabSz="956002" rtl="0" eaLnBrk="1" fontAlgn="base" latinLnBrk="0" hangingPunct="1">
              <a:lnSpc>
                <a:spcPct val="100000"/>
              </a:lnSpc>
              <a:spcBef>
                <a:spcPct val="5000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rPr>
              <a:t>（出典：厚生労働省「介護保険事業状況報告（月報）、「介護給付費等実態統計」）</a:t>
            </a:r>
            <a:endParaRPr kumimoji="1" lang="ja-JP" altLang="en-US" sz="1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HG丸ｺﾞｼｯｸM-PRO" pitchFamily="50" charset="-128"/>
              <a:ea typeface="HG丸ｺﾞｼｯｸM-PRO" pitchFamily="50" charset="-128"/>
              <a:cs typeface="+mn-cs"/>
            </a:endParaRPr>
          </a:p>
        </p:txBody>
      </p:sp>
      <p:sp>
        <p:nvSpPr>
          <p:cNvPr id="13" name="正方形/長方形 12"/>
          <p:cNvSpPr/>
          <p:nvPr/>
        </p:nvSpPr>
        <p:spPr>
          <a:xfrm>
            <a:off x="0" y="2247"/>
            <a:ext cx="9906000" cy="430887"/>
          </a:xfrm>
          <a:prstGeom prst="rect">
            <a:avLst/>
          </a:prstGeom>
          <a:solidFill>
            <a:schemeClr val="accent6"/>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w="12700">
                  <a:solidFill>
                    <a:prstClr val="white"/>
                  </a:solidFill>
                  <a:prstDash val="solid"/>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大阪府の現状（介護サービスの利用状況）</a:t>
            </a:r>
          </a:p>
        </p:txBody>
      </p:sp>
      <p:sp>
        <p:nvSpPr>
          <p:cNvPr id="2" name="角丸四角形 1"/>
          <p:cNvSpPr/>
          <p:nvPr/>
        </p:nvSpPr>
        <p:spPr>
          <a:xfrm>
            <a:off x="8341459" y="6302504"/>
            <a:ext cx="1209967"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8377084" y="2958966"/>
            <a:ext cx="1195218"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8337376" y="4293096"/>
            <a:ext cx="1218135" cy="36004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a:xfrm>
            <a:off x="6748815" y="28468"/>
            <a:ext cx="3136900" cy="365125"/>
          </a:xfrm>
        </p:spPr>
        <p:txBody>
          <a:bodyPr/>
          <a:lstStyle/>
          <a:p>
            <a:r>
              <a:rPr lang="ja-JP" altLang="en-US" dirty="0" smtClean="0">
                <a:solidFill>
                  <a:prstClr val="black">
                    <a:tint val="75000"/>
                  </a:prstClr>
                </a:solidFill>
              </a:rPr>
              <a:t>⑴大阪府における介護保険の現状と課題</a:t>
            </a:r>
            <a:endParaRPr lang="ja-JP" altLang="en-US" dirty="0">
              <a:solidFill>
                <a:prstClr val="black">
                  <a:tint val="75000"/>
                </a:prstClr>
              </a:solidFill>
            </a:endParaRPr>
          </a:p>
        </p:txBody>
      </p:sp>
    </p:spTree>
    <p:extLst>
      <p:ext uri="{BB962C8B-B14F-4D97-AF65-F5344CB8AC3E}">
        <p14:creationId xmlns:p14="http://schemas.microsoft.com/office/powerpoint/2010/main" val="3785653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1779315805"/>
              </p:ext>
            </p:extLst>
          </p:nvPr>
        </p:nvGraphicFramePr>
        <p:xfrm>
          <a:off x="4880992" y="972918"/>
          <a:ext cx="4896544" cy="5796302"/>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171648" y="6667336"/>
            <a:ext cx="6173301" cy="213511"/>
          </a:xfrm>
          <a:prstGeom prst="rect">
            <a:avLst/>
          </a:prstGeom>
          <a:noFill/>
        </p:spPr>
        <p:txBody>
          <a:bodyPr wrap="square" lIns="74285" tIns="37143" rIns="74285" bIns="37143" rtlCol="0">
            <a:spAutoFit/>
          </a:bodyPr>
          <a:lstStyle/>
          <a:p>
            <a:pPr marL="87739" marR="0" lvl="0" indent="-371428" algn="l" defTabSz="74295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出典等</a:t>
            </a:r>
            <a:r>
              <a:rPr kumimoji="1" lang="en-US" altLang="ja-JP"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effectLst/>
                <a:uLnTx/>
                <a:uFillTx/>
                <a:latin typeface="Calibri"/>
                <a:ea typeface="ＭＳ Ｐゴシック" panose="020B0600070205080204" pitchFamily="50" charset="-128"/>
                <a:cs typeface="+mn-cs"/>
              </a:rPr>
              <a:t>厚生労働省「介護保険総合データベース」および総務省「住民基本台帳人口・世帯数」</a:t>
            </a:r>
          </a:p>
        </p:txBody>
      </p:sp>
      <p:sp>
        <p:nvSpPr>
          <p:cNvPr id="55" name="テキスト ボックス 54"/>
          <p:cNvSpPr txBox="1"/>
          <p:nvPr/>
        </p:nvSpPr>
        <p:spPr>
          <a:xfrm>
            <a:off x="6369564" y="766043"/>
            <a:ext cx="1205202" cy="138499"/>
          </a:xfrm>
          <a:prstGeom prst="rect">
            <a:avLst/>
          </a:prstGeom>
          <a:noFill/>
        </p:spPr>
        <p:txBody>
          <a:bodyPr wrap="square" lIns="0" tIns="0" rIns="0" bIns="0" rtlCol="0">
            <a:spAutoFit/>
          </a:bodyPr>
          <a:lstStyle>
            <a:defPPr>
              <a:defRPr lang="ja-JP"/>
            </a:defPPr>
            <a:lvl1pPr algn="ctr">
              <a:defRPr sz="700">
                <a:solidFill>
                  <a:schemeClr val="accent1">
                    <a:lumMod val="75000"/>
                  </a:schemeClr>
                </a:solidFill>
                <a:latin typeface="HGS創英角ｺﾞｼｯｸUB" panose="020B0900000000000000" pitchFamily="50" charset="-128"/>
                <a:ea typeface="HGS創英角ｺﾞｼｯｸUB" panose="020B0900000000000000" pitchFamily="50" charset="-128"/>
              </a:defRPr>
            </a:lvl1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F81BD">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（要介護２以下）</a:t>
            </a:r>
            <a:endParaRPr kumimoji="1" lang="en-US" altLang="ja-JP" sz="900" b="0" i="0" u="none" strike="noStrike" kern="1200" cap="none" spc="0" normalizeH="0" baseline="0" noProof="0" dirty="0">
              <a:ln>
                <a:noFill/>
              </a:ln>
              <a:solidFill>
                <a:srgbClr val="4F81BD">
                  <a:lumMod val="75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56" name="テキスト ボックス 55"/>
          <p:cNvSpPr txBox="1"/>
          <p:nvPr/>
        </p:nvSpPr>
        <p:spPr>
          <a:xfrm>
            <a:off x="7574766" y="766043"/>
            <a:ext cx="1338674" cy="138499"/>
          </a:xfrm>
          <a:prstGeom prst="rect">
            <a:avLst/>
          </a:prstGeom>
          <a:noFill/>
        </p:spPr>
        <p:txBody>
          <a:bodyPr wrap="square" lIns="0" tIns="0" rIns="0" bIns="0" rtlCol="0">
            <a:spAutoFit/>
          </a:bodyPr>
          <a:lstStyle>
            <a:defPPr>
              <a:defRPr lang="ja-JP"/>
            </a:defPPr>
            <a:lvl1pPr algn="ctr">
              <a:defRPr sz="700">
                <a:solidFill>
                  <a:schemeClr val="accent2">
                    <a:lumMod val="75000"/>
                  </a:schemeClr>
                </a:solidFill>
                <a:latin typeface="HGS創英角ｺﾞｼｯｸUB" panose="020B0900000000000000" pitchFamily="50" charset="-128"/>
                <a:ea typeface="HGS創英角ｺﾞｼｯｸUB" panose="020B0900000000000000" pitchFamily="50" charset="-128"/>
              </a:defRPr>
            </a:lvl1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C0504D">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（要介護３以上）</a:t>
            </a:r>
            <a:endParaRPr kumimoji="1" lang="en-US" altLang="ja-JP" sz="900" b="0" i="0" u="none" strike="noStrike" kern="1200" cap="none" spc="0" normalizeH="0" baseline="0" noProof="0" dirty="0">
              <a:ln>
                <a:noFill/>
              </a:ln>
              <a:solidFill>
                <a:srgbClr val="C0504D">
                  <a:lumMod val="75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4" name="テキスト ボックス 33"/>
          <p:cNvSpPr txBox="1"/>
          <p:nvPr/>
        </p:nvSpPr>
        <p:spPr>
          <a:xfrm>
            <a:off x="1424608" y="462049"/>
            <a:ext cx="8017381" cy="289373"/>
          </a:xfrm>
          <a:prstGeom prst="rect">
            <a:avLst/>
          </a:prstGeom>
          <a:noFill/>
        </p:spPr>
        <p:txBody>
          <a:bodyPr wrap="square" lIns="73215" tIns="36607" rIns="73215" bIns="36607" rtlCol="0">
            <a:spAutoFit/>
          </a:bodyPr>
          <a:lstStyle/>
          <a:p>
            <a:pPr marL="0" marR="0" lvl="0" indent="0" algn="l" defTabSz="73208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「年齢調整後」の要介護認定率は全国で最も高い。特に</a:t>
            </a: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要介護２以下の認定が多い。</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テキスト ボックス 38"/>
          <p:cNvSpPr txBox="1"/>
          <p:nvPr/>
        </p:nvSpPr>
        <p:spPr>
          <a:xfrm>
            <a:off x="1265931" y="775553"/>
            <a:ext cx="1205202" cy="138499"/>
          </a:xfrm>
          <a:prstGeom prst="rect">
            <a:avLst/>
          </a:prstGeom>
          <a:noFill/>
        </p:spPr>
        <p:txBody>
          <a:bodyPr wrap="square" lIns="0" tIns="0" rIns="0" bIns="0" rtlCol="0">
            <a:spAutoFit/>
          </a:bodyPr>
          <a:lstStyle>
            <a:defPPr>
              <a:defRPr lang="ja-JP"/>
            </a:defPPr>
            <a:lvl1pPr algn="ctr">
              <a:defRPr sz="700">
                <a:solidFill>
                  <a:schemeClr val="accent1">
                    <a:lumMod val="75000"/>
                  </a:schemeClr>
                </a:solidFill>
                <a:latin typeface="HGS創英角ｺﾞｼｯｸUB" panose="020B0900000000000000" pitchFamily="50" charset="-128"/>
                <a:ea typeface="HGS創英角ｺﾞｼｯｸUB" panose="020B0900000000000000" pitchFamily="50" charset="-128"/>
              </a:defRPr>
            </a:lvl1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F81BD">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（要介護２以下）</a:t>
            </a:r>
            <a:endParaRPr kumimoji="1" lang="en-US" altLang="ja-JP" sz="900" b="0" i="0" u="none" strike="noStrike" kern="1200" cap="none" spc="0" normalizeH="0" baseline="0" noProof="0" dirty="0">
              <a:ln>
                <a:noFill/>
              </a:ln>
              <a:solidFill>
                <a:srgbClr val="4F81BD">
                  <a:lumMod val="75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0" name="テキスト ボックス 39"/>
          <p:cNvSpPr txBox="1"/>
          <p:nvPr/>
        </p:nvSpPr>
        <p:spPr>
          <a:xfrm>
            <a:off x="2834222" y="792296"/>
            <a:ext cx="1095082" cy="138499"/>
          </a:xfrm>
          <a:prstGeom prst="rect">
            <a:avLst/>
          </a:prstGeom>
          <a:noFill/>
        </p:spPr>
        <p:txBody>
          <a:bodyPr wrap="square" lIns="0" tIns="0" rIns="0" bIns="0" rtlCol="0">
            <a:spAutoFit/>
          </a:bodyPr>
          <a:lstStyle>
            <a:defPPr>
              <a:defRPr lang="ja-JP"/>
            </a:defPPr>
            <a:lvl1pPr algn="ctr">
              <a:defRPr sz="700">
                <a:solidFill>
                  <a:schemeClr val="accent2">
                    <a:lumMod val="75000"/>
                  </a:schemeClr>
                </a:solidFill>
                <a:latin typeface="HGS創英角ｺﾞｼｯｸUB" panose="020B0900000000000000" pitchFamily="50" charset="-128"/>
                <a:ea typeface="HGS創英角ｺﾞｼｯｸUB" panose="020B0900000000000000" pitchFamily="50" charset="-128"/>
              </a:defRPr>
            </a:lvl1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C0504D">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（要介護３以上）</a:t>
            </a:r>
            <a:endParaRPr kumimoji="1" lang="en-US" altLang="ja-JP" sz="900" b="0" i="0" u="none" strike="noStrike" kern="1200" cap="none" spc="0" normalizeH="0" baseline="0" noProof="0" dirty="0">
              <a:ln>
                <a:noFill/>
              </a:ln>
              <a:solidFill>
                <a:srgbClr val="C0504D">
                  <a:lumMod val="75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aphicFrame>
        <p:nvGraphicFramePr>
          <p:cNvPr id="15" name="グラフ 14"/>
          <p:cNvGraphicFramePr>
            <a:graphicFrameLocks/>
          </p:cNvGraphicFramePr>
          <p:nvPr>
            <p:extLst>
              <p:ext uri="{D42A27DB-BD31-4B8C-83A1-F6EECF244321}">
                <p14:modId xmlns:p14="http://schemas.microsoft.com/office/powerpoint/2010/main" val="1351650025"/>
              </p:ext>
            </p:extLst>
          </p:nvPr>
        </p:nvGraphicFramePr>
        <p:xfrm>
          <a:off x="128464" y="870155"/>
          <a:ext cx="4752528" cy="6010691"/>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1770" y="0"/>
            <a:ext cx="9906000" cy="474373"/>
          </a:xfrm>
          <a:prstGeom prst="rect">
            <a:avLst/>
          </a:prstGeom>
          <a:solidFill>
            <a:schemeClr val="accent6"/>
          </a:solidFill>
          <a:ln w="25400" cap="flat" cmpd="sng" algn="ctr">
            <a:noFill/>
            <a:prstDash val="solid"/>
          </a:ln>
          <a:effectLst/>
        </p:spPr>
        <p:txBody>
          <a:bodyPr wrap="square" tIns="0" bIns="0" rtlCol="0" anchor="ctr">
            <a:noAutofit/>
          </a:bodyPr>
          <a:lstStyle/>
          <a:p>
            <a:pPr fontAlgn="base">
              <a:spcBef>
                <a:spcPct val="0"/>
              </a:spcBef>
              <a:spcAft>
                <a:spcPct val="0"/>
              </a:spcAf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a:t>
            </a:r>
            <a:r>
              <a:rPr lang="ja-JP" altLang="en-US" sz="2000" b="1" noProof="0" dirty="0">
                <a:solidFill>
                  <a:prstClr val="white"/>
                </a:solidFill>
                <a:latin typeface="Meiryo UI" panose="020B0604030504040204" pitchFamily="50" charset="-128"/>
                <a:ea typeface="Meiryo UI" panose="020B0604030504040204" pitchFamily="50" charset="-128"/>
                <a:cs typeface="Angsana New" pitchFamily="18" charset="-34"/>
              </a:rPr>
              <a:t>認定率の地域差</a:t>
            </a:r>
            <a:r>
              <a:rPr lang="en-US" altLang="ja-JP" sz="2000" b="1" noProof="0" dirty="0">
                <a:solidFill>
                  <a:prstClr val="white"/>
                </a:solidFill>
                <a:latin typeface="Meiryo UI" panose="020B0604030504040204" pitchFamily="50" charset="-128"/>
                <a:ea typeface="Meiryo UI" panose="020B0604030504040204" pitchFamily="50" charset="-128"/>
                <a:cs typeface="Angsana New" pitchFamily="18" charset="-34"/>
              </a:rPr>
              <a:t>〈</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年齢調整後</a:t>
            </a:r>
            <a:r>
              <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（平成３０年度）</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17" name="テキスト ボックス 16"/>
          <p:cNvSpPr txBox="1"/>
          <p:nvPr/>
        </p:nvSpPr>
        <p:spPr>
          <a:xfrm>
            <a:off x="5116629" y="744018"/>
            <a:ext cx="817169" cy="228900"/>
          </a:xfrm>
          <a:prstGeom prst="rect">
            <a:avLst/>
          </a:prstGeom>
          <a:noFill/>
          <a:ln>
            <a:solidFill>
              <a:schemeClr val="tx1">
                <a:lumMod val="50000"/>
                <a:lumOff val="50000"/>
              </a:schemeClr>
            </a:solidFill>
          </a:ln>
        </p:spPr>
        <p:txBody>
          <a:bodyPr wrap="square" lIns="74285" tIns="37143" rIns="74285" bIns="37143"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府内保険者</a:t>
            </a:r>
          </a:p>
        </p:txBody>
      </p:sp>
      <p:sp>
        <p:nvSpPr>
          <p:cNvPr id="18" name="テキスト ボックス 17"/>
          <p:cNvSpPr txBox="1"/>
          <p:nvPr/>
        </p:nvSpPr>
        <p:spPr>
          <a:xfrm>
            <a:off x="307536" y="706649"/>
            <a:ext cx="657801" cy="228900"/>
          </a:xfrm>
          <a:prstGeom prst="rect">
            <a:avLst/>
          </a:prstGeom>
          <a:noFill/>
          <a:ln>
            <a:solidFill>
              <a:schemeClr val="tx1">
                <a:lumMod val="50000"/>
                <a:lumOff val="50000"/>
              </a:schemeClr>
            </a:solidFill>
          </a:ln>
        </p:spPr>
        <p:txBody>
          <a:bodyPr wrap="square" lIns="74285" tIns="37143" rIns="74285" bIns="37143"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都道府県</a:t>
            </a:r>
          </a:p>
        </p:txBody>
      </p:sp>
      <p:sp>
        <p:nvSpPr>
          <p:cNvPr id="20" name="角丸四角形 19"/>
          <p:cNvSpPr/>
          <p:nvPr/>
        </p:nvSpPr>
        <p:spPr>
          <a:xfrm>
            <a:off x="307536" y="1189729"/>
            <a:ext cx="360264" cy="141603"/>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21" name="角丸四角形 20"/>
          <p:cNvSpPr/>
          <p:nvPr/>
        </p:nvSpPr>
        <p:spPr>
          <a:xfrm>
            <a:off x="4318855" y="1213471"/>
            <a:ext cx="346113" cy="117861"/>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2" name="フッター プレースホルダー 1"/>
          <p:cNvSpPr>
            <a:spLocks noGrp="1"/>
          </p:cNvSpPr>
          <p:nvPr>
            <p:ph type="ftr" sz="quarter" idx="11"/>
          </p:nvPr>
        </p:nvSpPr>
        <p:spPr>
          <a:xfrm>
            <a:off x="7128854" y="28548"/>
            <a:ext cx="3136900" cy="365125"/>
          </a:xfrm>
        </p:spPr>
        <p:txBody>
          <a:bodyPr/>
          <a:lstStyle/>
          <a:p>
            <a:pPr>
              <a:defRPr/>
            </a:pPr>
            <a:r>
              <a:rPr lang="ja-JP" altLang="en-US" dirty="0" smtClean="0"/>
              <a:t>⑴大阪府における介護保険の現状と課題</a:t>
            </a:r>
            <a:endParaRPr lang="ja-JP" altLang="en-US" dirty="0"/>
          </a:p>
        </p:txBody>
      </p:sp>
    </p:spTree>
    <p:extLst>
      <p:ext uri="{BB962C8B-B14F-4D97-AF65-F5344CB8AC3E}">
        <p14:creationId xmlns:p14="http://schemas.microsoft.com/office/powerpoint/2010/main" val="200121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339207" y="794332"/>
            <a:ext cx="657801" cy="228900"/>
          </a:xfrm>
          <a:prstGeom prst="rect">
            <a:avLst/>
          </a:prstGeom>
          <a:noFill/>
          <a:ln>
            <a:solidFill>
              <a:schemeClr val="tx1">
                <a:lumMod val="50000"/>
                <a:lumOff val="50000"/>
              </a:schemeClr>
            </a:solidFill>
          </a:ln>
        </p:spPr>
        <p:txBody>
          <a:bodyPr wrap="square" lIns="74285" tIns="37143" rIns="74285" bIns="37143"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都道府県</a:t>
            </a:r>
          </a:p>
        </p:txBody>
      </p:sp>
      <p:grpSp>
        <p:nvGrpSpPr>
          <p:cNvPr id="4" name="グループ化 3"/>
          <p:cNvGrpSpPr/>
          <p:nvPr/>
        </p:nvGrpSpPr>
        <p:grpSpPr>
          <a:xfrm>
            <a:off x="1242840" y="854733"/>
            <a:ext cx="2356769" cy="138499"/>
            <a:chOff x="846985" y="1093108"/>
            <a:chExt cx="2900639" cy="170460"/>
          </a:xfrm>
        </p:grpSpPr>
        <p:sp>
          <p:nvSpPr>
            <p:cNvPr id="52" name="テキスト ボックス 51"/>
            <p:cNvSpPr txBox="1"/>
            <p:nvPr/>
          </p:nvSpPr>
          <p:spPr>
            <a:xfrm>
              <a:off x="846985"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C0504D">
                      <a:lumMod val="60000"/>
                      <a:lumOff val="40000"/>
                    </a:srgbClr>
                  </a:solidFill>
                  <a:effectLst/>
                  <a:uLnTx/>
                  <a:uFillTx/>
                  <a:latin typeface="HGS創英角ｺﾞｼｯｸUB" panose="020B0900000000000000" pitchFamily="50" charset="-128"/>
                  <a:ea typeface="HGS創英角ｺﾞｼｯｸUB" panose="020B0900000000000000" pitchFamily="50" charset="-128"/>
                  <a:cs typeface="+mn-cs"/>
                </a:rPr>
                <a:t>居宅</a:t>
              </a:r>
            </a:p>
          </p:txBody>
        </p:sp>
        <p:sp>
          <p:nvSpPr>
            <p:cNvPr id="53" name="テキスト ボックス 52"/>
            <p:cNvSpPr txBox="1"/>
            <p:nvPr/>
          </p:nvSpPr>
          <p:spPr>
            <a:xfrm>
              <a:off x="2104240"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79646">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入居</a:t>
              </a:r>
            </a:p>
          </p:txBody>
        </p:sp>
        <p:sp>
          <p:nvSpPr>
            <p:cNvPr id="54" name="テキスト ボックス 53"/>
            <p:cNvSpPr txBox="1"/>
            <p:nvPr/>
          </p:nvSpPr>
          <p:spPr>
            <a:xfrm>
              <a:off x="3224808"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F81BD"/>
                  </a:solidFill>
                  <a:effectLst/>
                  <a:uLnTx/>
                  <a:uFillTx/>
                  <a:latin typeface="HGS創英角ｺﾞｼｯｸUB" panose="020B0900000000000000" pitchFamily="50" charset="-128"/>
                  <a:ea typeface="HGS創英角ｺﾞｼｯｸUB" panose="020B0900000000000000" pitchFamily="50" charset="-128"/>
                  <a:cs typeface="+mn-cs"/>
                </a:rPr>
                <a:t>施設</a:t>
              </a:r>
            </a:p>
          </p:txBody>
        </p:sp>
      </p:grpSp>
      <p:sp>
        <p:nvSpPr>
          <p:cNvPr id="34" name="テキスト ボックス 33"/>
          <p:cNvSpPr txBox="1"/>
          <p:nvPr/>
        </p:nvSpPr>
        <p:spPr>
          <a:xfrm>
            <a:off x="1174040" y="487797"/>
            <a:ext cx="8017381" cy="289373"/>
          </a:xfrm>
          <a:prstGeom prst="rect">
            <a:avLst/>
          </a:prstGeom>
          <a:noFill/>
        </p:spPr>
        <p:txBody>
          <a:bodyPr wrap="square" lIns="73215" tIns="36607" rIns="73215" bIns="36607" rtlCol="0">
            <a:spAutoFit/>
          </a:bodyPr>
          <a:lstStyle/>
          <a:p>
            <a:pPr marL="0" marR="0" lvl="0" indent="0" algn="l" defTabSz="73208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大阪府の被保険者１人当たり介護給付費（月額）は全国で２番目。</a:t>
            </a:r>
            <a:r>
              <a:rPr kumimoji="1" lang="ja-JP" altLang="en-US" sz="14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居宅サービスの利用が多い</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219776" y="800489"/>
            <a:ext cx="817169" cy="228900"/>
          </a:xfrm>
          <a:prstGeom prst="rect">
            <a:avLst/>
          </a:prstGeom>
          <a:noFill/>
          <a:ln>
            <a:solidFill>
              <a:schemeClr val="tx1">
                <a:lumMod val="50000"/>
                <a:lumOff val="50000"/>
              </a:schemeClr>
            </a:solidFill>
          </a:ln>
        </p:spPr>
        <p:txBody>
          <a:bodyPr wrap="square" lIns="74285" tIns="37143" rIns="74285" bIns="37143"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府内保険者</a:t>
            </a:r>
          </a:p>
        </p:txBody>
      </p:sp>
      <p:sp>
        <p:nvSpPr>
          <p:cNvPr id="39" name="テキスト ボックス 38"/>
          <p:cNvSpPr txBox="1"/>
          <p:nvPr/>
        </p:nvSpPr>
        <p:spPr>
          <a:xfrm>
            <a:off x="476580" y="6576093"/>
            <a:ext cx="6173301" cy="213511"/>
          </a:xfrm>
          <a:prstGeom prst="rect">
            <a:avLst/>
          </a:prstGeom>
          <a:noFill/>
        </p:spPr>
        <p:txBody>
          <a:bodyPr wrap="square" lIns="74285" tIns="37143" rIns="74285" bIns="37143" rtlCol="0">
            <a:spAutoFit/>
          </a:bodyPr>
          <a:lstStyle/>
          <a:p>
            <a:pPr marL="87739" marR="0" lvl="0" indent="-371428" algn="l" defTabSz="74295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出典等</a:t>
            </a:r>
            <a:r>
              <a:rPr kumimoji="1" lang="en-US" altLang="ja-JP" sz="9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effectLst/>
                <a:uLnTx/>
                <a:uFillTx/>
                <a:latin typeface="Calibri"/>
                <a:ea typeface="ＭＳ Ｐゴシック" panose="020B0600070205080204" pitchFamily="50" charset="-128"/>
                <a:cs typeface="+mn-cs"/>
              </a:rPr>
              <a:t>厚生労働省「介護保険総合データベース」および総務省「住民基本台帳人口・世帯数」</a:t>
            </a:r>
          </a:p>
        </p:txBody>
      </p:sp>
      <p:graphicFrame>
        <p:nvGraphicFramePr>
          <p:cNvPr id="24" name="グラフ 23"/>
          <p:cNvGraphicFramePr>
            <a:graphicFrameLocks/>
          </p:cNvGraphicFramePr>
          <p:nvPr>
            <p:extLst>
              <p:ext uri="{D42A27DB-BD31-4B8C-83A1-F6EECF244321}">
                <p14:modId xmlns:p14="http://schemas.microsoft.com/office/powerpoint/2010/main" val="2437523059"/>
              </p:ext>
            </p:extLst>
          </p:nvPr>
        </p:nvGraphicFramePr>
        <p:xfrm>
          <a:off x="339208" y="958600"/>
          <a:ext cx="4660459" cy="5611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extLst>
              <p:ext uri="{D42A27DB-BD31-4B8C-83A1-F6EECF244321}">
                <p14:modId xmlns:p14="http://schemas.microsoft.com/office/powerpoint/2010/main" val="3148056036"/>
              </p:ext>
            </p:extLst>
          </p:nvPr>
        </p:nvGraphicFramePr>
        <p:xfrm>
          <a:off x="4920965" y="988052"/>
          <a:ext cx="4817826" cy="5640914"/>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グループ化 30"/>
          <p:cNvGrpSpPr/>
          <p:nvPr/>
        </p:nvGrpSpPr>
        <p:grpSpPr>
          <a:xfrm>
            <a:off x="6351910" y="838386"/>
            <a:ext cx="2356769" cy="138499"/>
            <a:chOff x="846985" y="1093108"/>
            <a:chExt cx="2900639" cy="170460"/>
          </a:xfrm>
        </p:grpSpPr>
        <p:sp>
          <p:nvSpPr>
            <p:cNvPr id="32" name="テキスト ボックス 31"/>
            <p:cNvSpPr txBox="1"/>
            <p:nvPr/>
          </p:nvSpPr>
          <p:spPr>
            <a:xfrm>
              <a:off x="846985"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C0504D">
                      <a:lumMod val="60000"/>
                      <a:lumOff val="40000"/>
                    </a:srgbClr>
                  </a:solidFill>
                  <a:effectLst/>
                  <a:uLnTx/>
                  <a:uFillTx/>
                  <a:latin typeface="HGS創英角ｺﾞｼｯｸUB" panose="020B0900000000000000" pitchFamily="50" charset="-128"/>
                  <a:ea typeface="HGS創英角ｺﾞｼｯｸUB" panose="020B0900000000000000" pitchFamily="50" charset="-128"/>
                  <a:cs typeface="+mn-cs"/>
                </a:rPr>
                <a:t>居宅</a:t>
              </a:r>
            </a:p>
          </p:txBody>
        </p:sp>
        <p:sp>
          <p:nvSpPr>
            <p:cNvPr id="35" name="テキスト ボックス 34"/>
            <p:cNvSpPr txBox="1"/>
            <p:nvPr/>
          </p:nvSpPr>
          <p:spPr>
            <a:xfrm>
              <a:off x="2104240"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F79646">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入居</a:t>
              </a:r>
            </a:p>
          </p:txBody>
        </p:sp>
        <p:sp>
          <p:nvSpPr>
            <p:cNvPr id="36" name="テキスト ボックス 35"/>
            <p:cNvSpPr txBox="1"/>
            <p:nvPr/>
          </p:nvSpPr>
          <p:spPr>
            <a:xfrm>
              <a:off x="3224808" y="1093108"/>
              <a:ext cx="522816" cy="170460"/>
            </a:xfrm>
            <a:prstGeom prst="rect">
              <a:avLst/>
            </a:prstGeom>
            <a:noFill/>
          </p:spPr>
          <p:txBody>
            <a:bodyPr wrap="square" lIns="0" tIns="0" rIns="0" bIns="0"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4F81BD"/>
                  </a:solidFill>
                  <a:effectLst/>
                  <a:uLnTx/>
                  <a:uFillTx/>
                  <a:latin typeface="HGS創英角ｺﾞｼｯｸUB" panose="020B0900000000000000" pitchFamily="50" charset="-128"/>
                  <a:ea typeface="HGS創英角ｺﾞｼｯｸUB" panose="020B0900000000000000" pitchFamily="50" charset="-128"/>
                  <a:cs typeface="+mn-cs"/>
                </a:rPr>
                <a:t>施設</a:t>
              </a:r>
            </a:p>
          </p:txBody>
        </p:sp>
      </p:grpSp>
      <p:sp>
        <p:nvSpPr>
          <p:cNvPr id="18" name="テキスト ボックス 17"/>
          <p:cNvSpPr txBox="1"/>
          <p:nvPr/>
        </p:nvSpPr>
        <p:spPr>
          <a:xfrm>
            <a:off x="-1770" y="0"/>
            <a:ext cx="9906000" cy="474373"/>
          </a:xfrm>
          <a:prstGeom prst="rect">
            <a:avLst/>
          </a:prstGeom>
          <a:solidFill>
            <a:schemeClr val="accent6"/>
          </a:solidFill>
          <a:ln w="25400" cap="flat" cmpd="sng" algn="ctr">
            <a:noFill/>
            <a:prstDash val="solid"/>
          </a:ln>
          <a:effectLst/>
        </p:spPr>
        <p:txBody>
          <a:bodyPr wrap="square" tIns="0" bIns="0" rtlCol="0" anchor="ctr">
            <a:noAutofit/>
          </a:bodyPr>
          <a:lstStyle/>
          <a:p>
            <a:pPr fontAlgn="base">
              <a:spcBef>
                <a:spcPct val="0"/>
              </a:spcBef>
              <a:spcAft>
                <a:spcPct val="0"/>
              </a:spcAf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a:t>
            </a:r>
            <a:r>
              <a:rPr kumimoji="0" lang="ja-JP" altLang="en-US" sz="2200" b="1" i="0" u="none" strike="noStrike" kern="0" cap="none" spc="-15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a:t>
            </a:r>
            <a:r>
              <a:rPr lang="ja-JP" altLang="en-US" sz="2000" b="1"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第１号被保険者１人当たり介護給付費の地域差</a:t>
            </a:r>
            <a:r>
              <a:rPr lang="en-US" altLang="ja-JP" sz="2000" b="1"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年齢調整後</a:t>
            </a:r>
            <a:r>
              <a:rPr lang="en-US" altLang="ja-JP" sz="2000" b="1"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spc="-15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3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（平成３０年度）</a:t>
            </a:r>
            <a:endParaRPr kumimoji="0" lang="ja-JP" altLang="en-US" b="1" i="0" u="none" strike="noStrike" kern="0" cap="none" spc="-3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2" name="角丸四角形 1"/>
          <p:cNvSpPr/>
          <p:nvPr/>
        </p:nvSpPr>
        <p:spPr>
          <a:xfrm>
            <a:off x="476580" y="1484784"/>
            <a:ext cx="371964" cy="14401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4411629" y="1478246"/>
            <a:ext cx="465395" cy="15055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a:xfrm>
            <a:off x="7140229" y="6471733"/>
            <a:ext cx="3136900" cy="365125"/>
          </a:xfrm>
        </p:spPr>
        <p:txBody>
          <a:bodyPr/>
          <a:lstStyle/>
          <a:p>
            <a:pPr>
              <a:defRPr/>
            </a:pPr>
            <a:r>
              <a:rPr lang="ja-JP" altLang="en-US" dirty="0" smtClean="0"/>
              <a:t>⑴大阪府における介護保険の現状と課題</a:t>
            </a:r>
            <a:endParaRPr lang="ja-JP" altLang="en-US" dirty="0"/>
          </a:p>
        </p:txBody>
      </p:sp>
    </p:spTree>
    <p:extLst>
      <p:ext uri="{BB962C8B-B14F-4D97-AF65-F5344CB8AC3E}">
        <p14:creationId xmlns:p14="http://schemas.microsoft.com/office/powerpoint/2010/main" val="129437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6476" y="764704"/>
            <a:ext cx="9433048" cy="5724644"/>
          </a:xfrm>
          <a:prstGeom prst="rect">
            <a:avLst/>
          </a:prstGeom>
          <a:noFill/>
          <a:ln w="19050">
            <a:solidFill>
              <a:schemeClr val="accent5"/>
            </a:solidFill>
            <a:prstDash val="dash"/>
          </a:ln>
        </p:spPr>
        <p:txBody>
          <a:bodyPr wrap="square" rtlCol="0">
            <a:spAutoFit/>
          </a:bodyPr>
          <a:lstStyle/>
          <a:p>
            <a:pPr marL="159731" indent="-159731">
              <a:spcBef>
                <a:spcPts val="554"/>
              </a:spcBef>
            </a:pPr>
            <a:r>
              <a:rPr lang="ja-JP" altLang="en-US" dirty="0">
                <a:latin typeface="HG丸ｺﾞｼｯｸM-PRO" panose="020F0600000000000000" pitchFamily="50" charset="-128"/>
                <a:ea typeface="HG丸ｺﾞｼｯｸM-PRO" panose="020F0600000000000000" pitchFamily="50" charset="-128"/>
              </a:rPr>
              <a:t>〇 今後、</a:t>
            </a:r>
            <a:r>
              <a:rPr lang="en-US" altLang="ja-JP" dirty="0">
                <a:latin typeface="HG丸ｺﾞｼｯｸM-PRO" panose="020F0600000000000000" pitchFamily="50" charset="-128"/>
                <a:ea typeface="HG丸ｺﾞｼｯｸM-PRO" panose="020F0600000000000000" pitchFamily="50" charset="-128"/>
              </a:rPr>
              <a:t>85</a:t>
            </a:r>
            <a:r>
              <a:rPr lang="ja-JP" altLang="en-US" dirty="0">
                <a:latin typeface="HG丸ｺﾞｼｯｸM-PRO" panose="020F0600000000000000" pitchFamily="50" charset="-128"/>
                <a:ea typeface="HG丸ｺﾞｼｯｸM-PRO" panose="020F0600000000000000" pitchFamily="50" charset="-128"/>
              </a:rPr>
              <a:t>歳以上高齢者や単身高齢者、認知症高齢者が急増する都市型高齢化の進展が見込まれる。</a:t>
            </a:r>
            <a:r>
              <a:rPr lang="ja-JP" altLang="en-US" b="1" u="sng" dirty="0">
                <a:solidFill>
                  <a:srgbClr val="0070C0"/>
                </a:solidFill>
                <a:latin typeface="HG丸ｺﾞｼｯｸM-PRO" panose="020F0600000000000000" pitchFamily="50" charset="-128"/>
                <a:ea typeface="HG丸ｺﾞｼｯｸM-PRO" panose="020F0600000000000000" pitchFamily="50" charset="-128"/>
              </a:rPr>
              <a:t>医療・介護需要も急増していく見込み</a:t>
            </a:r>
            <a:r>
              <a:rPr lang="ja-JP" altLang="en-US" b="1" dirty="0">
                <a:solidFill>
                  <a:srgbClr val="0070C0"/>
                </a:solidFill>
                <a:latin typeface="HG丸ｺﾞｼｯｸM-PRO" panose="020F0600000000000000" pitchFamily="50" charset="-128"/>
                <a:ea typeface="HG丸ｺﾞｼｯｸM-PRO" panose="020F0600000000000000" pitchFamily="50" charset="-128"/>
              </a:rPr>
              <a:t>。</a:t>
            </a:r>
            <a:endParaRPr lang="en-US" altLang="ja-JP" b="1" dirty="0">
              <a:solidFill>
                <a:srgbClr val="0070C0"/>
              </a:solidFill>
              <a:latin typeface="HG丸ｺﾞｼｯｸM-PRO" panose="020F0600000000000000" pitchFamily="50" charset="-128"/>
              <a:ea typeface="HG丸ｺﾞｼｯｸM-PRO" panose="020F0600000000000000" pitchFamily="50" charset="-128"/>
            </a:endParaRPr>
          </a:p>
          <a:p>
            <a:pPr marL="159731" indent="-159731"/>
            <a:endParaRPr lang="en-US" altLang="ja-JP" sz="800" dirty="0">
              <a:latin typeface="HG丸ｺﾞｼｯｸM-PRO" panose="020F0600000000000000" pitchFamily="50" charset="-128"/>
              <a:ea typeface="HG丸ｺﾞｼｯｸM-PRO" panose="020F0600000000000000" pitchFamily="50" charset="-128"/>
            </a:endParaRPr>
          </a:p>
          <a:p>
            <a:pPr marL="159731" indent="-159731"/>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2045</a:t>
            </a:r>
            <a:r>
              <a:rPr lang="ja-JP" altLang="en-US" dirty="0">
                <a:solidFill>
                  <a:srgbClr val="FF0000"/>
                </a:solidFill>
                <a:latin typeface="HG丸ｺﾞｼｯｸM-PRO" panose="020F0600000000000000" pitchFamily="50" charset="-128"/>
                <a:ea typeface="HG丸ｺﾞｼｯｸM-PRO" panose="020F0600000000000000" pitchFamily="50" charset="-128"/>
              </a:rPr>
              <a:t>年の</a:t>
            </a:r>
            <a:r>
              <a:rPr lang="en-US" altLang="ja-JP" dirty="0">
                <a:solidFill>
                  <a:srgbClr val="FF0000"/>
                </a:solidFill>
                <a:latin typeface="HG丸ｺﾞｼｯｸM-PRO" panose="020F0600000000000000" pitchFamily="50" charset="-128"/>
                <a:ea typeface="HG丸ｺﾞｼｯｸM-PRO" panose="020F0600000000000000" pitchFamily="50" charset="-128"/>
              </a:rPr>
              <a:t>85</a:t>
            </a:r>
            <a:r>
              <a:rPr lang="ja-JP" altLang="en-US" dirty="0">
                <a:solidFill>
                  <a:srgbClr val="FF0000"/>
                </a:solidFill>
                <a:latin typeface="HG丸ｺﾞｼｯｸM-PRO" panose="020F0600000000000000" pitchFamily="50" charset="-128"/>
                <a:ea typeface="HG丸ｺﾞｼｯｸM-PRO" panose="020F0600000000000000" pitchFamily="50" charset="-128"/>
              </a:rPr>
              <a:t>歳以上高齢者は、</a:t>
            </a:r>
            <a:r>
              <a:rPr lang="en-US" altLang="ja-JP" dirty="0">
                <a:solidFill>
                  <a:srgbClr val="FF0000"/>
                </a:solidFill>
                <a:latin typeface="HG丸ｺﾞｼｯｸM-PRO" panose="020F0600000000000000" pitchFamily="50" charset="-128"/>
                <a:ea typeface="HG丸ｺﾞｼｯｸM-PRO" panose="020F0600000000000000" pitchFamily="50" charset="-128"/>
              </a:rPr>
              <a:t>2015</a:t>
            </a:r>
            <a:r>
              <a:rPr lang="ja-JP" altLang="en-US" dirty="0">
                <a:solidFill>
                  <a:srgbClr val="FF0000"/>
                </a:solidFill>
                <a:latin typeface="HG丸ｺﾞｼｯｸM-PRO" panose="020F0600000000000000" pitchFamily="50" charset="-128"/>
                <a:ea typeface="HG丸ｺﾞｼｯｸM-PRO" panose="020F0600000000000000" pitchFamily="50" charset="-128"/>
              </a:rPr>
              <a:t>年の</a:t>
            </a:r>
            <a:r>
              <a:rPr lang="en-US" altLang="ja-JP" dirty="0">
                <a:solidFill>
                  <a:srgbClr val="FF0000"/>
                </a:solidFill>
                <a:latin typeface="HG丸ｺﾞｼｯｸM-PRO" panose="020F0600000000000000" pitchFamily="50" charset="-128"/>
                <a:ea typeface="HG丸ｺﾞｼｯｸM-PRO" panose="020F0600000000000000" pitchFamily="50" charset="-128"/>
              </a:rPr>
              <a:t>2.2</a:t>
            </a:r>
            <a:r>
              <a:rPr lang="ja-JP" altLang="en-US" dirty="0">
                <a:solidFill>
                  <a:srgbClr val="FF0000"/>
                </a:solidFill>
                <a:latin typeface="HG丸ｺﾞｼｯｸM-PRO" panose="020F0600000000000000" pitchFamily="50" charset="-128"/>
                <a:ea typeface="HG丸ｺﾞｼｯｸM-PRO" panose="020F0600000000000000" pitchFamily="50" charset="-128"/>
              </a:rPr>
              <a:t>倍になるという推計あり</a:t>
            </a:r>
            <a:endParaRPr lang="ja-JP" altLang="ja-JP" dirty="0">
              <a:solidFill>
                <a:srgbClr val="FF0000"/>
              </a:solidFill>
              <a:latin typeface="HG丸ｺﾞｼｯｸM-PRO" panose="020F0600000000000000" pitchFamily="50" charset="-128"/>
              <a:ea typeface="HG丸ｺﾞｼｯｸM-PRO" panose="020F0600000000000000" pitchFamily="50" charset="-128"/>
            </a:endParaRPr>
          </a:p>
          <a:p>
            <a:pPr marL="159731" indent="-159731"/>
            <a:endParaRPr lang="en-US" altLang="ja-JP" sz="2000" dirty="0">
              <a:latin typeface="HG丸ｺﾞｼｯｸM-PRO" panose="020F0600000000000000" pitchFamily="50" charset="-128"/>
              <a:ea typeface="HG丸ｺﾞｼｯｸM-PRO" panose="020F0600000000000000" pitchFamily="50" charset="-128"/>
            </a:endParaRPr>
          </a:p>
          <a:p>
            <a:pPr marL="159731" indent="-159731"/>
            <a:r>
              <a:rPr lang="ja-JP" altLang="ja-JP"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一方、人口減少（特に生産年齢人口の減少）に伴う労働力人口の減少により、</a:t>
            </a:r>
            <a:endParaRPr lang="en-US" altLang="ja-JP" dirty="0">
              <a:latin typeface="HG丸ｺﾞｼｯｸM-PRO" panose="020F0600000000000000" pitchFamily="50" charset="-128"/>
              <a:ea typeface="HG丸ｺﾞｼｯｸM-PRO" panose="020F0600000000000000" pitchFamily="50" charset="-128"/>
            </a:endParaRPr>
          </a:p>
          <a:p>
            <a:pPr marL="159731" indent="-159731"/>
            <a:r>
              <a:rPr lang="ja-JP" altLang="en-US" dirty="0">
                <a:latin typeface="HG丸ｺﾞｼｯｸM-PRO" panose="020F0600000000000000" pitchFamily="50" charset="-128"/>
                <a:ea typeface="HG丸ｺﾞｼｯｸM-PRO" panose="020F0600000000000000" pitchFamily="50" charset="-128"/>
              </a:rPr>
              <a:t>　 増大する地域ニーズを支える</a:t>
            </a:r>
            <a:r>
              <a:rPr lang="ja-JP" altLang="en-US" b="1" u="sng" dirty="0">
                <a:solidFill>
                  <a:srgbClr val="0070C0"/>
                </a:solidFill>
                <a:latin typeface="HG丸ｺﾞｼｯｸM-PRO" panose="020F0600000000000000" pitchFamily="50" charset="-128"/>
                <a:ea typeface="HG丸ｺﾞｼｯｸM-PRO" panose="020F0600000000000000" pitchFamily="50" charset="-128"/>
              </a:rPr>
              <a:t>担い手が不足すること</a:t>
            </a:r>
            <a:r>
              <a:rPr lang="ja-JP" altLang="en-US" dirty="0">
                <a:latin typeface="HG丸ｺﾞｼｯｸM-PRO" panose="020F0600000000000000" pitchFamily="50" charset="-128"/>
                <a:ea typeface="HG丸ｺﾞｼｯｸM-PRO" panose="020F0600000000000000" pitchFamily="50" charset="-128"/>
              </a:rPr>
              <a:t>が予想される。</a:t>
            </a:r>
            <a:endParaRPr lang="en-US" altLang="ja-JP" dirty="0">
              <a:latin typeface="HG丸ｺﾞｼｯｸM-PRO" panose="020F0600000000000000" pitchFamily="50" charset="-128"/>
              <a:ea typeface="HG丸ｺﾞｼｯｸM-PRO" panose="020F0600000000000000" pitchFamily="50" charset="-128"/>
            </a:endParaRPr>
          </a:p>
          <a:p>
            <a:pPr marL="159731" indent="-159731"/>
            <a:r>
              <a:rPr lang="en-US" altLang="ja-JP" sz="800" dirty="0">
                <a:latin typeface="HG丸ｺﾞｼｯｸM-PRO" panose="020F0600000000000000" pitchFamily="50" charset="-128"/>
                <a:ea typeface="HG丸ｺﾞｼｯｸM-PRO" panose="020F0600000000000000" pitchFamily="50" charset="-128"/>
              </a:rPr>
              <a:t>         </a:t>
            </a:r>
          </a:p>
          <a:p>
            <a:pPr marL="159731" indent="-159731"/>
            <a:r>
              <a:rPr lang="ja-JP" altLang="en-US" dirty="0">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2045</a:t>
            </a:r>
            <a:r>
              <a:rPr lang="ja-JP" altLang="en-US" dirty="0">
                <a:solidFill>
                  <a:srgbClr val="FF0000"/>
                </a:solidFill>
                <a:latin typeface="HG丸ｺﾞｼｯｸM-PRO" panose="020F0600000000000000" pitchFamily="50" charset="-128"/>
                <a:ea typeface="HG丸ｺﾞｼｯｸM-PRO" panose="020F0600000000000000" pitchFamily="50" charset="-128"/>
              </a:rPr>
              <a:t>年の大阪府の生産年齢人口は、</a:t>
            </a:r>
            <a:r>
              <a:rPr lang="en-US" altLang="ja-JP" dirty="0">
                <a:solidFill>
                  <a:srgbClr val="FF0000"/>
                </a:solidFill>
                <a:latin typeface="HG丸ｺﾞｼｯｸM-PRO" panose="020F0600000000000000" pitchFamily="50" charset="-128"/>
                <a:ea typeface="HG丸ｺﾞｼｯｸM-PRO" panose="020F0600000000000000" pitchFamily="50" charset="-128"/>
              </a:rPr>
              <a:t>2015</a:t>
            </a:r>
            <a:r>
              <a:rPr lang="ja-JP" altLang="en-US" dirty="0">
                <a:solidFill>
                  <a:srgbClr val="FF0000"/>
                </a:solidFill>
                <a:latin typeface="HG丸ｺﾞｼｯｸM-PRO" panose="020F0600000000000000" pitchFamily="50" charset="-128"/>
                <a:ea typeface="HG丸ｺﾞｼｯｸM-PRO" panose="020F0600000000000000" pitchFamily="50" charset="-128"/>
              </a:rPr>
              <a:t>年の約７割に減少するとの推計</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159731" indent="-159731"/>
            <a:endParaRPr lang="ja-JP" altLang="ja-JP" dirty="0">
              <a:latin typeface="HG丸ｺﾞｼｯｸM-PRO" panose="020F0600000000000000" pitchFamily="50" charset="-128"/>
              <a:ea typeface="HG丸ｺﾞｼｯｸM-PRO" panose="020F0600000000000000" pitchFamily="50" charset="-128"/>
            </a:endParaRPr>
          </a:p>
          <a:p>
            <a:pPr marL="159731" indent="-159731"/>
            <a:r>
              <a:rPr lang="ja-JP" altLang="ja-JP"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第</a:t>
            </a:r>
            <a:r>
              <a:rPr lang="en-US" altLang="ja-JP" dirty="0">
                <a:latin typeface="HG丸ｺﾞｼｯｸM-PRO" panose="020F0600000000000000" pitchFamily="50" charset="-128"/>
                <a:ea typeface="HG丸ｺﾞｼｯｸM-PRO" panose="020F0600000000000000" pitchFamily="50" charset="-128"/>
              </a:rPr>
              <a:t>1</a:t>
            </a:r>
            <a:r>
              <a:rPr lang="ja-JP" altLang="ja-JP" dirty="0">
                <a:latin typeface="HG丸ｺﾞｼｯｸM-PRO" panose="020F0600000000000000" pitchFamily="50" charset="-128"/>
                <a:ea typeface="HG丸ｺﾞｼｯｸM-PRO" panose="020F0600000000000000" pitchFamily="50" charset="-128"/>
              </a:rPr>
              <a:t>号被保険者</a:t>
            </a:r>
            <a:r>
              <a:rPr lang="ja-JP" altLang="ja-JP" u="sng" dirty="0">
                <a:latin typeface="HG丸ｺﾞｼｯｸM-PRO" panose="020F0600000000000000" pitchFamily="50" charset="-128"/>
                <a:ea typeface="HG丸ｺﾞｼｯｸM-PRO" panose="020F0600000000000000" pitchFamily="50" charset="-128"/>
              </a:rPr>
              <a:t>一人当たりの介護給付月額</a:t>
            </a:r>
            <a:r>
              <a:rPr lang="ja-JP" altLang="en-US" u="sng" spc="-300" dirty="0">
                <a:latin typeface="HG丸ｺﾞｼｯｸM-PRO" panose="020F0600000000000000" pitchFamily="50" charset="-128"/>
                <a:ea typeface="HG丸ｺﾞｼｯｸM-PRO" panose="020F0600000000000000" pitchFamily="50" charset="-128"/>
              </a:rPr>
              <a:t>（年齢調整後）</a:t>
            </a:r>
            <a:r>
              <a:rPr lang="ja-JP" altLang="ja-JP" u="sng" dirty="0">
                <a:latin typeface="HG丸ｺﾞｼｯｸM-PRO" panose="020F0600000000000000" pitchFamily="50" charset="-128"/>
                <a:ea typeface="HG丸ｺﾞｼｯｸM-PRO" panose="020F0600000000000000" pitchFamily="50" charset="-128"/>
              </a:rPr>
              <a:t>は</a:t>
            </a:r>
            <a:r>
              <a:rPr lang="ja-JP" altLang="en-US" u="sng" dirty="0">
                <a:latin typeface="HG丸ｺﾞｼｯｸM-PRO" panose="020F0600000000000000" pitchFamily="50" charset="-128"/>
                <a:ea typeface="HG丸ｺﾞｼｯｸM-PRO" panose="020F0600000000000000" pitchFamily="50" charset="-128"/>
              </a:rPr>
              <a:t>、</a:t>
            </a:r>
            <a:r>
              <a:rPr lang="ja-JP" altLang="ja-JP" b="1" u="sng" dirty="0">
                <a:solidFill>
                  <a:srgbClr val="0070C0"/>
                </a:solidFill>
                <a:latin typeface="HG丸ｺﾞｼｯｸM-PRO" panose="020F0600000000000000" pitchFamily="50" charset="-128"/>
                <a:ea typeface="HG丸ｺﾞｼｯｸM-PRO" panose="020F0600000000000000" pitchFamily="50" charset="-128"/>
              </a:rPr>
              <a:t>全国</a:t>
            </a:r>
            <a:r>
              <a:rPr lang="ja-JP" altLang="en-US" b="1" u="sng" dirty="0">
                <a:solidFill>
                  <a:srgbClr val="0070C0"/>
                </a:solidFill>
                <a:latin typeface="HG丸ｺﾞｼｯｸM-PRO" panose="020F0600000000000000" pitchFamily="50" charset="-128"/>
                <a:ea typeface="HG丸ｺﾞｼｯｸM-PRO" panose="020F0600000000000000" pitchFamily="50" charset="-128"/>
              </a:rPr>
              <a:t>で２番目に高い</a:t>
            </a:r>
            <a:r>
              <a:rPr lang="ja-JP" altLang="en-US" b="1" dirty="0">
                <a:solidFill>
                  <a:srgbClr val="0070C0"/>
                </a:solidFill>
                <a:latin typeface="HG丸ｺﾞｼｯｸM-PRO" panose="020F0600000000000000" pitchFamily="50" charset="-128"/>
                <a:ea typeface="HG丸ｺﾞｼｯｸM-PRO" panose="020F0600000000000000" pitchFamily="50" charset="-128"/>
              </a:rPr>
              <a:t>。</a:t>
            </a:r>
            <a:endParaRPr lang="en-US" altLang="ja-JP" sz="800" b="1" dirty="0">
              <a:solidFill>
                <a:srgbClr val="0070C0"/>
              </a:solidFill>
              <a:latin typeface="HG丸ｺﾞｼｯｸM-PRO" panose="020F0600000000000000" pitchFamily="50" charset="-128"/>
              <a:ea typeface="HG丸ｺﾞｼｯｸM-PRO" panose="020F0600000000000000" pitchFamily="50" charset="-128"/>
            </a:endParaRPr>
          </a:p>
          <a:p>
            <a:pPr marL="159731" indent="-159731"/>
            <a:endParaRPr lang="ja-JP" altLang="ja-JP" sz="800" dirty="0">
              <a:latin typeface="HG丸ｺﾞｼｯｸM-PRO" panose="020F0600000000000000" pitchFamily="50" charset="-128"/>
              <a:ea typeface="HG丸ｺﾞｼｯｸM-PRO" panose="020F0600000000000000" pitchFamily="50" charset="-128"/>
            </a:endParaRPr>
          </a:p>
          <a:p>
            <a:pPr marL="159731" indent="-159731"/>
            <a:r>
              <a:rPr lang="en-US" altLang="ja-JP" dirty="0">
                <a:solidFill>
                  <a:srgbClr val="FF0000"/>
                </a:solidFill>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・平成</a:t>
            </a:r>
            <a:r>
              <a:rPr lang="en-US" altLang="ja-JP" dirty="0">
                <a:solidFill>
                  <a:srgbClr val="FF0000"/>
                </a:solidFill>
                <a:latin typeface="HG丸ｺﾞｼｯｸM-PRO" panose="020F0600000000000000" pitchFamily="50" charset="-128"/>
                <a:ea typeface="HG丸ｺﾞｼｯｸM-PRO" panose="020F0600000000000000" pitchFamily="50" charset="-128"/>
              </a:rPr>
              <a:t>30</a:t>
            </a:r>
            <a:r>
              <a:rPr lang="ja-JP" altLang="ja-JP" dirty="0">
                <a:solidFill>
                  <a:srgbClr val="FF0000"/>
                </a:solidFill>
                <a:latin typeface="HG丸ｺﾞｼｯｸM-PRO" panose="020F0600000000000000" pitchFamily="50" charset="-128"/>
                <a:ea typeface="HG丸ｺﾞｼｯｸM-PRO" panose="020F0600000000000000" pitchFamily="50" charset="-128"/>
              </a:rPr>
              <a:t>年度は</a:t>
            </a:r>
            <a:r>
              <a:rPr lang="en-US" altLang="ja-JP" dirty="0">
                <a:solidFill>
                  <a:srgbClr val="FF0000"/>
                </a:solidFill>
                <a:latin typeface="HG丸ｺﾞｼｯｸM-PRO" panose="020F0600000000000000" pitchFamily="50" charset="-128"/>
                <a:ea typeface="HG丸ｺﾞｼｯｸM-PRO" panose="020F0600000000000000" pitchFamily="50" charset="-128"/>
              </a:rPr>
              <a:t>23,034</a:t>
            </a:r>
            <a:r>
              <a:rPr lang="ja-JP" altLang="ja-JP" dirty="0">
                <a:solidFill>
                  <a:srgbClr val="FF0000"/>
                </a:solidFill>
                <a:latin typeface="HG丸ｺﾞｼｯｸM-PRO" panose="020F0600000000000000" pitchFamily="50" charset="-128"/>
                <a:ea typeface="HG丸ｺﾞｼｯｸM-PRO" panose="020F0600000000000000" pitchFamily="50" charset="-128"/>
              </a:rPr>
              <a:t>円（全国平均</a:t>
            </a:r>
            <a:r>
              <a:rPr lang="en-US" altLang="ja-JP" dirty="0">
                <a:solidFill>
                  <a:srgbClr val="FF0000"/>
                </a:solidFill>
                <a:latin typeface="HG丸ｺﾞｼｯｸM-PRO" panose="020F0600000000000000" pitchFamily="50" charset="-128"/>
                <a:ea typeface="HG丸ｺﾞｼｯｸM-PRO" panose="020F0600000000000000" pitchFamily="50" charset="-128"/>
              </a:rPr>
              <a:t>20,390</a:t>
            </a:r>
            <a:r>
              <a:rPr lang="ja-JP" altLang="ja-JP" dirty="0">
                <a:solidFill>
                  <a:srgbClr val="FF0000"/>
                </a:solidFill>
                <a:latin typeface="HG丸ｺﾞｼｯｸM-PRO" panose="020F0600000000000000" pitchFamily="50" charset="-128"/>
                <a:ea typeface="HG丸ｺﾞｼｯｸM-PRO" panose="020F0600000000000000" pitchFamily="50" charset="-128"/>
              </a:rPr>
              <a:t>円）</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159731" indent="-159731"/>
            <a:endParaRPr lang="en-US" altLang="ja-JP" b="1" u="sng" dirty="0">
              <a:solidFill>
                <a:srgbClr val="FF0000"/>
              </a:solidFill>
              <a:latin typeface="HG丸ｺﾞｼｯｸM-PRO" panose="020F0600000000000000" pitchFamily="50" charset="-128"/>
              <a:ea typeface="HG丸ｺﾞｼｯｸM-PRO" panose="020F0600000000000000" pitchFamily="50" charset="-128"/>
            </a:endParaRPr>
          </a:p>
          <a:p>
            <a:pPr marL="159731" indent="-159731"/>
            <a:r>
              <a:rPr lang="ja-JP" altLang="en-US" dirty="0">
                <a:latin typeface="HG丸ｺﾞｼｯｸM-PRO" panose="020F0600000000000000" pitchFamily="50" charset="-128"/>
                <a:ea typeface="HG丸ｺﾞｼｯｸM-PRO" panose="020F0600000000000000" pitchFamily="50" charset="-128"/>
              </a:rPr>
              <a:t>○ </a:t>
            </a:r>
            <a:r>
              <a:rPr lang="ja-JP" altLang="en-US" b="1" u="sng" dirty="0">
                <a:solidFill>
                  <a:srgbClr val="0070C0"/>
                </a:solidFill>
                <a:latin typeface="HG丸ｺﾞｼｯｸM-PRO" panose="020F0600000000000000" pitchFamily="50" charset="-128"/>
                <a:ea typeface="HG丸ｺﾞｼｯｸM-PRO" panose="020F0600000000000000" pitchFamily="50" charset="-128"/>
              </a:rPr>
              <a:t>特に居宅サービス</a:t>
            </a:r>
            <a:r>
              <a:rPr lang="ja-JP" altLang="en-US" dirty="0">
                <a:latin typeface="HG丸ｺﾞｼｯｸM-PRO" panose="020F0600000000000000" pitchFamily="50" charset="-128"/>
                <a:ea typeface="HG丸ｺﾞｼｯｸM-PRO" panose="020F0600000000000000" pitchFamily="50" charset="-128"/>
              </a:rPr>
              <a:t>が高い。</a:t>
            </a:r>
            <a:endParaRPr lang="en-US" altLang="ja-JP" sz="800" dirty="0">
              <a:latin typeface="HG丸ｺﾞｼｯｸM-PRO" panose="020F0600000000000000" pitchFamily="50" charset="-128"/>
              <a:ea typeface="HG丸ｺﾞｼｯｸM-PRO" panose="020F0600000000000000" pitchFamily="50" charset="-128"/>
            </a:endParaRPr>
          </a:p>
          <a:p>
            <a:pPr marL="159731" indent="-159731"/>
            <a:endParaRPr lang="en-US" altLang="ja-JP" sz="800" dirty="0">
              <a:latin typeface="HG丸ｺﾞｼｯｸM-PRO" panose="020F0600000000000000" pitchFamily="50" charset="-128"/>
              <a:ea typeface="HG丸ｺﾞｼｯｸM-PRO" panose="020F0600000000000000" pitchFamily="50" charset="-128"/>
            </a:endParaRPr>
          </a:p>
          <a:p>
            <a:pPr marL="159731" indent="-159731"/>
            <a:r>
              <a:rPr lang="en-US" altLang="ja-JP" dirty="0">
                <a:latin typeface="HG丸ｺﾞｼｯｸM-PRO" panose="020F0600000000000000" pitchFamily="50" charset="-128"/>
                <a:ea typeface="HG丸ｺﾞｼｯｸM-PRO" panose="020F0600000000000000" pitchFamily="50" charset="-128"/>
              </a:rPr>
              <a:t> </a:t>
            </a:r>
            <a:r>
              <a:rPr lang="en-US" altLang="ja-JP" dirty="0">
                <a:solidFill>
                  <a:srgbClr val="FF0000"/>
                </a:solidFill>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・平成</a:t>
            </a:r>
            <a:r>
              <a:rPr lang="en-US" altLang="ja-JP" dirty="0">
                <a:solidFill>
                  <a:srgbClr val="FF0000"/>
                </a:solidFill>
                <a:latin typeface="HG丸ｺﾞｼｯｸM-PRO" panose="020F0600000000000000" pitchFamily="50" charset="-128"/>
                <a:ea typeface="HG丸ｺﾞｼｯｸM-PRO" panose="020F0600000000000000" pitchFamily="50" charset="-128"/>
              </a:rPr>
              <a:t>30</a:t>
            </a:r>
            <a:r>
              <a:rPr lang="ja-JP" altLang="ja-JP" dirty="0">
                <a:solidFill>
                  <a:srgbClr val="FF0000"/>
                </a:solidFill>
                <a:latin typeface="HG丸ｺﾞｼｯｸM-PRO" panose="020F0600000000000000" pitchFamily="50" charset="-128"/>
                <a:ea typeface="HG丸ｺﾞｼｯｸM-PRO" panose="020F0600000000000000" pitchFamily="50" charset="-128"/>
              </a:rPr>
              <a:t>年度は</a:t>
            </a:r>
            <a:r>
              <a:rPr lang="en-US" altLang="ja-JP" dirty="0">
                <a:solidFill>
                  <a:srgbClr val="FF0000"/>
                </a:solidFill>
                <a:latin typeface="HG丸ｺﾞｼｯｸM-PRO" panose="020F0600000000000000" pitchFamily="50" charset="-128"/>
                <a:ea typeface="HG丸ｺﾞｼｯｸM-PRO" panose="020F0600000000000000" pitchFamily="50" charset="-128"/>
              </a:rPr>
              <a:t>13,952</a:t>
            </a:r>
            <a:r>
              <a:rPr lang="ja-JP" altLang="ja-JP" dirty="0">
                <a:solidFill>
                  <a:srgbClr val="FF0000"/>
                </a:solidFill>
                <a:latin typeface="HG丸ｺﾞｼｯｸM-PRO" panose="020F0600000000000000" pitchFamily="50" charset="-128"/>
                <a:ea typeface="HG丸ｺﾞｼｯｸM-PRO" panose="020F0600000000000000" pitchFamily="50" charset="-128"/>
              </a:rPr>
              <a:t>円（全国平均</a:t>
            </a:r>
            <a:r>
              <a:rPr lang="en-US" altLang="ja-JP" dirty="0">
                <a:solidFill>
                  <a:srgbClr val="FF0000"/>
                </a:solidFill>
                <a:latin typeface="HG丸ｺﾞｼｯｸM-PRO" panose="020F0600000000000000" pitchFamily="50" charset="-128"/>
                <a:ea typeface="HG丸ｺﾞｼｯｸM-PRO" panose="020F0600000000000000" pitchFamily="50" charset="-128"/>
              </a:rPr>
              <a:t>10,600</a:t>
            </a:r>
            <a:r>
              <a:rPr lang="ja-JP" altLang="ja-JP" dirty="0">
                <a:solidFill>
                  <a:srgbClr val="FF0000"/>
                </a:solidFill>
                <a:latin typeface="HG丸ｺﾞｼｯｸM-PRO" panose="020F0600000000000000" pitchFamily="50" charset="-128"/>
                <a:ea typeface="HG丸ｺﾞｼｯｸM-PRO" panose="020F0600000000000000" pitchFamily="50" charset="-128"/>
              </a:rPr>
              <a:t>円）</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159731" indent="-159731"/>
            <a:endParaRPr lang="en-US" altLang="ja-JP" dirty="0">
              <a:latin typeface="HG丸ｺﾞｼｯｸM-PRO" panose="020F0600000000000000" pitchFamily="50" charset="-128"/>
              <a:ea typeface="HG丸ｺﾞｼｯｸM-PRO" panose="020F0600000000000000" pitchFamily="50" charset="-128"/>
            </a:endParaRPr>
          </a:p>
          <a:p>
            <a:pPr marL="159731" indent="-159731"/>
            <a:r>
              <a:rPr lang="ja-JP"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 </a:t>
            </a:r>
            <a:r>
              <a:rPr lang="ja-JP" altLang="ja-JP" b="1" u="sng" dirty="0">
                <a:solidFill>
                  <a:srgbClr val="0070C0"/>
                </a:solidFill>
                <a:latin typeface="HG丸ｺﾞｼｯｸM-PRO" panose="020F0600000000000000" pitchFamily="50" charset="-128"/>
                <a:ea typeface="HG丸ｺﾞｼｯｸM-PRO" panose="020F0600000000000000" pitchFamily="50" charset="-128"/>
              </a:rPr>
              <a:t>要介護認定率</a:t>
            </a:r>
            <a:r>
              <a:rPr lang="ja-JP" altLang="en-US" b="1" u="sng" spc="-300" dirty="0">
                <a:solidFill>
                  <a:srgbClr val="0070C0"/>
                </a:solidFill>
                <a:latin typeface="HG丸ｺﾞｼｯｸM-PRO" panose="020F0600000000000000" pitchFamily="50" charset="-128"/>
                <a:ea typeface="HG丸ｺﾞｼｯｸM-PRO" panose="020F0600000000000000" pitchFamily="50" charset="-128"/>
              </a:rPr>
              <a:t>（年齢調整後）</a:t>
            </a:r>
            <a:r>
              <a:rPr lang="ja-JP" altLang="ja-JP" b="1" u="sng" dirty="0">
                <a:solidFill>
                  <a:srgbClr val="0070C0"/>
                </a:solidFill>
                <a:latin typeface="HG丸ｺﾞｼｯｸM-PRO" panose="020F0600000000000000" pitchFamily="50" charset="-128"/>
                <a:ea typeface="HG丸ｺﾞｼｯｸM-PRO" panose="020F0600000000000000" pitchFamily="50" charset="-128"/>
              </a:rPr>
              <a:t>が全国で最も高い</a:t>
            </a:r>
            <a:r>
              <a:rPr lang="ja-JP" altLang="ja-JP" b="1" dirty="0">
                <a:solidFill>
                  <a:srgbClr val="0070C0"/>
                </a:solidFill>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特に要介護２以下の</a:t>
            </a:r>
            <a:r>
              <a:rPr lang="ja-JP" altLang="ja-JP" b="1" u="sng" dirty="0">
                <a:solidFill>
                  <a:srgbClr val="0070C0"/>
                </a:solidFill>
                <a:latin typeface="HG丸ｺﾞｼｯｸM-PRO" panose="020F0600000000000000" pitchFamily="50" charset="-128"/>
                <a:ea typeface="HG丸ｺﾞｼｯｸM-PRO" panose="020F0600000000000000" pitchFamily="50" charset="-128"/>
              </a:rPr>
              <a:t>比較的軽度の</a:t>
            </a:r>
            <a:endParaRPr lang="en-US" altLang="ja-JP" b="1" u="sng" dirty="0">
              <a:solidFill>
                <a:srgbClr val="0070C0"/>
              </a:solidFill>
              <a:latin typeface="HG丸ｺﾞｼｯｸM-PRO" panose="020F0600000000000000" pitchFamily="50" charset="-128"/>
              <a:ea typeface="HG丸ｺﾞｼｯｸM-PRO" panose="020F0600000000000000" pitchFamily="50" charset="-128"/>
            </a:endParaRPr>
          </a:p>
          <a:p>
            <a:pPr marL="159731" indent="-159731"/>
            <a:r>
              <a:rPr lang="ja-JP" altLang="en-US" b="1" dirty="0">
                <a:solidFill>
                  <a:srgbClr val="0070C0"/>
                </a:solidFill>
                <a:latin typeface="HG丸ｺﾞｼｯｸM-PRO" panose="020F0600000000000000" pitchFamily="50" charset="-128"/>
                <a:ea typeface="HG丸ｺﾞｼｯｸM-PRO" panose="020F0600000000000000" pitchFamily="50" charset="-128"/>
              </a:rPr>
              <a:t>　 </a:t>
            </a:r>
            <a:r>
              <a:rPr lang="ja-JP" altLang="en-US" b="1" u="sng" dirty="0">
                <a:solidFill>
                  <a:srgbClr val="0070C0"/>
                </a:solidFill>
                <a:latin typeface="HG丸ｺﾞｼｯｸM-PRO" panose="020F0600000000000000" pitchFamily="50" charset="-128"/>
                <a:ea typeface="HG丸ｺﾞｼｯｸM-PRO" panose="020F0600000000000000" pitchFamily="50" charset="-128"/>
              </a:rPr>
              <a:t>方</a:t>
            </a:r>
            <a:r>
              <a:rPr lang="ja-JP" altLang="ja-JP" b="1" u="sng" dirty="0">
                <a:solidFill>
                  <a:srgbClr val="0070C0"/>
                </a:solidFill>
                <a:latin typeface="HG丸ｺﾞｼｯｸM-PRO" panose="020F0600000000000000" pitchFamily="50" charset="-128"/>
                <a:ea typeface="HG丸ｺﾞｼｯｸM-PRO" panose="020F0600000000000000" pitchFamily="50" charset="-128"/>
              </a:rPr>
              <a:t>の認定率が高いことが特徴</a:t>
            </a:r>
            <a:r>
              <a:rPr lang="ja-JP" altLang="ja-JP" b="1" dirty="0">
                <a:solidFill>
                  <a:srgbClr val="0070C0"/>
                </a:solidFill>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府内市町村間でもバラツキがある。</a:t>
            </a:r>
          </a:p>
          <a:p>
            <a:pPr marL="159731" indent="-159731"/>
            <a:endParaRPr lang="en-US" altLang="ja-JP" sz="800" dirty="0">
              <a:latin typeface="HG丸ｺﾞｼｯｸM-PRO" panose="020F0600000000000000" pitchFamily="50" charset="-128"/>
              <a:ea typeface="HG丸ｺﾞｼｯｸM-PRO" panose="020F0600000000000000" pitchFamily="50" charset="-128"/>
            </a:endParaRPr>
          </a:p>
          <a:p>
            <a:pPr marL="159731" indent="-159731"/>
            <a:r>
              <a:rPr lang="ja-JP" altLang="en-US" dirty="0">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・平成</a:t>
            </a:r>
            <a:r>
              <a:rPr lang="en-US" altLang="ja-JP" dirty="0">
                <a:solidFill>
                  <a:srgbClr val="FF0000"/>
                </a:solidFill>
                <a:latin typeface="HG丸ｺﾞｼｯｸM-PRO" panose="020F0600000000000000" pitchFamily="50" charset="-128"/>
                <a:ea typeface="HG丸ｺﾞｼｯｸM-PRO" panose="020F0600000000000000" pitchFamily="50" charset="-128"/>
              </a:rPr>
              <a:t>30</a:t>
            </a:r>
            <a:r>
              <a:rPr lang="ja-JP" altLang="ja-JP" dirty="0">
                <a:solidFill>
                  <a:srgbClr val="FF0000"/>
                </a:solidFill>
                <a:latin typeface="HG丸ｺﾞｼｯｸM-PRO" panose="020F0600000000000000" pitchFamily="50" charset="-128"/>
                <a:ea typeface="HG丸ｺﾞｼｯｸM-PRO" panose="020F0600000000000000" pitchFamily="50" charset="-128"/>
              </a:rPr>
              <a:t>年度の要介護認定率</a:t>
            </a:r>
            <a:r>
              <a:rPr lang="en-US" altLang="ja-JP" dirty="0">
                <a:solidFill>
                  <a:srgbClr val="FF0000"/>
                </a:solidFill>
                <a:latin typeface="HG丸ｺﾞｼｯｸM-PRO" panose="020F0600000000000000" pitchFamily="50" charset="-128"/>
                <a:ea typeface="HG丸ｺﾞｼｯｸM-PRO" panose="020F0600000000000000" pitchFamily="50" charset="-128"/>
              </a:rPr>
              <a:t>22.7</a:t>
            </a:r>
            <a:r>
              <a:rPr lang="ja-JP" altLang="ja-JP" dirty="0">
                <a:solidFill>
                  <a:srgbClr val="FF0000"/>
                </a:solidFill>
                <a:latin typeface="HG丸ｺﾞｼｯｸM-PRO" panose="020F0600000000000000" pitchFamily="50" charset="-128"/>
                <a:ea typeface="HG丸ｺﾞｼｯｸM-PRO" panose="020F0600000000000000" pitchFamily="50" charset="-128"/>
              </a:rPr>
              <a:t>％（全国平均</a:t>
            </a:r>
            <a:r>
              <a:rPr lang="en-US" altLang="ja-JP" dirty="0">
                <a:solidFill>
                  <a:srgbClr val="FF0000"/>
                </a:solidFill>
                <a:latin typeface="HG丸ｺﾞｼｯｸM-PRO" panose="020F0600000000000000" pitchFamily="50" charset="-128"/>
                <a:ea typeface="HG丸ｺﾞｼｯｸM-PRO" panose="020F0600000000000000" pitchFamily="50" charset="-128"/>
              </a:rPr>
              <a:t>18.3</a:t>
            </a:r>
            <a:r>
              <a:rPr lang="ja-JP" altLang="ja-JP" dirty="0">
                <a:solidFill>
                  <a:srgbClr val="FF0000"/>
                </a:solidFill>
                <a:latin typeface="HG丸ｺﾞｼｯｸM-PRO" panose="020F0600000000000000" pitchFamily="50" charset="-128"/>
                <a:ea typeface="HG丸ｺﾞｼｯｸM-PRO" panose="020F0600000000000000" pitchFamily="50" charset="-128"/>
              </a:rPr>
              <a:t>％）</a:t>
            </a:r>
          </a:p>
          <a:p>
            <a:pPr marL="159731" indent="-159731"/>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ja-JP" altLang="ja-JP" dirty="0">
                <a:solidFill>
                  <a:srgbClr val="FF0000"/>
                </a:solidFill>
                <a:latin typeface="HG丸ｺﾞｼｯｸM-PRO" panose="020F0600000000000000" pitchFamily="50" charset="-128"/>
                <a:ea typeface="HG丸ｺﾞｼｯｸM-PRO" panose="020F0600000000000000" pitchFamily="50" charset="-128"/>
              </a:rPr>
              <a:t>・要支援</a:t>
            </a:r>
            <a:r>
              <a:rPr lang="en-US" altLang="ja-JP" dirty="0">
                <a:solidFill>
                  <a:srgbClr val="FF0000"/>
                </a:solidFill>
                <a:latin typeface="HG丸ｺﾞｼｯｸM-PRO" panose="020F0600000000000000" pitchFamily="50" charset="-128"/>
                <a:ea typeface="HG丸ｺﾞｼｯｸM-PRO" panose="020F0600000000000000" pitchFamily="50" charset="-128"/>
              </a:rPr>
              <a:t>1</a:t>
            </a:r>
            <a:r>
              <a:rPr lang="ja-JP" altLang="ja-JP"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2</a:t>
            </a:r>
            <a:r>
              <a:rPr lang="ja-JP" altLang="ja-JP" dirty="0">
                <a:solidFill>
                  <a:srgbClr val="FF0000"/>
                </a:solidFill>
                <a:latin typeface="HG丸ｺﾞｼｯｸM-PRO" panose="020F0600000000000000" pitchFamily="50" charset="-128"/>
                <a:ea typeface="HG丸ｺﾞｼｯｸM-PRO" panose="020F0600000000000000" pitchFamily="50" charset="-128"/>
              </a:rPr>
              <a:t>及び要介護</a:t>
            </a:r>
            <a:r>
              <a:rPr lang="en-US" altLang="ja-JP" dirty="0">
                <a:solidFill>
                  <a:srgbClr val="FF0000"/>
                </a:solidFill>
                <a:latin typeface="HG丸ｺﾞｼｯｸM-PRO" panose="020F0600000000000000" pitchFamily="50" charset="-128"/>
                <a:ea typeface="HG丸ｺﾞｼｯｸM-PRO" panose="020F0600000000000000" pitchFamily="50" charset="-128"/>
              </a:rPr>
              <a:t>1</a:t>
            </a:r>
            <a:r>
              <a:rPr lang="ja-JP" altLang="ja-JP"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2</a:t>
            </a:r>
            <a:r>
              <a:rPr lang="ja-JP" altLang="ja-JP" dirty="0" err="1">
                <a:solidFill>
                  <a:srgbClr val="FF0000"/>
                </a:solidFill>
                <a:latin typeface="HG丸ｺﾞｼｯｸM-PRO" panose="020F0600000000000000" pitchFamily="50" charset="-128"/>
                <a:ea typeface="HG丸ｺﾞｼｯｸM-PRO" panose="020F0600000000000000" pitchFamily="50" charset="-128"/>
              </a:rPr>
              <a:t>の認</a:t>
            </a:r>
            <a:r>
              <a:rPr lang="ja-JP" altLang="ja-JP" dirty="0">
                <a:solidFill>
                  <a:srgbClr val="FF0000"/>
                </a:solidFill>
                <a:latin typeface="HG丸ｺﾞｼｯｸM-PRO" panose="020F0600000000000000" pitchFamily="50" charset="-128"/>
                <a:ea typeface="HG丸ｺﾞｼｯｸM-PRO" panose="020F0600000000000000" pitchFamily="50" charset="-128"/>
              </a:rPr>
              <a:t>定率合計は</a:t>
            </a:r>
            <a:r>
              <a:rPr lang="en-US" altLang="ja-JP" dirty="0">
                <a:solidFill>
                  <a:srgbClr val="FF0000"/>
                </a:solidFill>
                <a:latin typeface="HG丸ｺﾞｼｯｸM-PRO" panose="020F0600000000000000" pitchFamily="50" charset="-128"/>
                <a:ea typeface="HG丸ｺﾞｼｯｸM-PRO" panose="020F0600000000000000" pitchFamily="50" charset="-128"/>
              </a:rPr>
              <a:t>15.2</a:t>
            </a:r>
            <a:r>
              <a:rPr lang="ja-JP" altLang="ja-JP" dirty="0">
                <a:solidFill>
                  <a:srgbClr val="FF0000"/>
                </a:solidFill>
                <a:latin typeface="HG丸ｺﾞｼｯｸM-PRO" panose="020F0600000000000000" pitchFamily="50" charset="-128"/>
                <a:ea typeface="HG丸ｺﾞｼｯｸM-PRO" panose="020F0600000000000000" pitchFamily="50" charset="-128"/>
              </a:rPr>
              <a:t>％（全国平均</a:t>
            </a:r>
            <a:r>
              <a:rPr lang="en-US" altLang="ja-JP" dirty="0">
                <a:solidFill>
                  <a:srgbClr val="FF0000"/>
                </a:solidFill>
                <a:latin typeface="HG丸ｺﾞｼｯｸM-PRO" panose="020F0600000000000000" pitchFamily="50" charset="-128"/>
                <a:ea typeface="HG丸ｺﾞｼｯｸM-PRO" panose="020F0600000000000000" pitchFamily="50" charset="-128"/>
              </a:rPr>
              <a:t>12.0</a:t>
            </a:r>
            <a:r>
              <a:rPr lang="ja-JP" altLang="ja-JP"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 </a:t>
            </a:r>
            <a:endParaRPr lang="ja-JP"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0"/>
            <a:ext cx="9906000" cy="474373"/>
          </a:xfrm>
          <a:prstGeom prst="rect">
            <a:avLst/>
          </a:prstGeom>
          <a:solidFill>
            <a:schemeClr val="accent6"/>
          </a:solidFill>
          <a:ln w="25400" cap="flat" cmpd="sng" algn="ctr">
            <a:noFill/>
            <a:prstDash val="solid"/>
          </a:ln>
          <a:effectLst/>
        </p:spPr>
        <p:txBody>
          <a:bodyPr wrap="square" tIns="0" bIns="0" rtlCol="0" anchor="ctr">
            <a:noAutofit/>
          </a:bodyPr>
          <a:lstStyle/>
          <a:p>
            <a:pPr fontAlgn="base">
              <a:spcBef>
                <a:spcPct val="0"/>
              </a:spcBef>
              <a:spcAft>
                <a:spcPct val="0"/>
              </a:spcAft>
              <a:defRPr/>
            </a:pPr>
            <a:r>
              <a:rPr kumimoji="0" lang="ja-JP" altLang="en-US" sz="2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rPr>
              <a:t>　　大阪府の現状と課題</a:t>
            </a:r>
            <a:endPar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ngsana New" pitchFamily="18" charset="-34"/>
            </a:endParaRPr>
          </a:p>
        </p:txBody>
      </p:sp>
      <p:sp>
        <p:nvSpPr>
          <p:cNvPr id="2" name="フッター プレースホルダー 1"/>
          <p:cNvSpPr>
            <a:spLocks noGrp="1"/>
          </p:cNvSpPr>
          <p:nvPr>
            <p:ph type="ftr" sz="quarter" idx="11"/>
          </p:nvPr>
        </p:nvSpPr>
        <p:spPr>
          <a:xfrm>
            <a:off x="6769100" y="36642"/>
            <a:ext cx="3136900" cy="365125"/>
          </a:xfrm>
        </p:spPr>
        <p:txBody>
          <a:bodyPr/>
          <a:lstStyle/>
          <a:p>
            <a:r>
              <a:rPr lang="ja-JP" altLang="en-US" dirty="0" smtClean="0">
                <a:solidFill>
                  <a:prstClr val="black">
                    <a:tint val="75000"/>
                  </a:prstClr>
                </a:solidFill>
              </a:rPr>
              <a:t>⑴大阪府における介護保険の現状と課題</a:t>
            </a:r>
            <a:endParaRPr lang="ja-JP" altLang="en-US" dirty="0">
              <a:solidFill>
                <a:prstClr val="black">
                  <a:tint val="75000"/>
                </a:prstClr>
              </a:solidFill>
            </a:endParaRPr>
          </a:p>
        </p:txBody>
      </p:sp>
    </p:spTree>
    <p:extLst>
      <p:ext uri="{BB962C8B-B14F-4D97-AF65-F5344CB8AC3E}">
        <p14:creationId xmlns:p14="http://schemas.microsoft.com/office/powerpoint/2010/main" val="172228622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ln>
          <a:noFill/>
        </a:ln>
      </a:spPr>
      <a:bodyPr wrap="square" lIns="72000" tIns="36000" rIns="72000" bIns="36000" rtlCol="0">
        <a:spAutoFit/>
      </a:bodyPr>
      <a:lstStyle>
        <a:defPPr>
          <a:defRPr sz="1200" dirty="0" smtClean="0"/>
        </a:defPPr>
      </a:lstStyle>
    </a:txDef>
  </a:objectDefaults>
  <a:extraClrSchemeLst/>
</a:theme>
</file>

<file path=ppt/theme/theme3.xml><?xml version="1.0" encoding="utf-8"?>
<a:theme xmlns:a="http://schemas.openxmlformats.org/drawingml/2006/main" name="2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ln>
          <a:noFill/>
        </a:ln>
      </a:spPr>
      <a:bodyPr wrap="square" lIns="72000" tIns="36000" rIns="72000" bIns="36000" rtlCol="0">
        <a:spAutoFit/>
      </a:bodyPr>
      <a:lstStyle>
        <a:defPPr>
          <a:defRPr sz="1200" dirty="0" smtClean="0"/>
        </a:defPPr>
      </a:lstStyle>
    </a:txDef>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ln>
          <a:noFill/>
        </a:ln>
      </a:spPr>
      <a:bodyPr wrap="square" lIns="72000" tIns="36000" rIns="72000" bIns="36000" rtlCol="0">
        <a:spAutoFit/>
      </a:bodyPr>
      <a:lstStyle>
        <a:defPPr>
          <a:defRPr sz="12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7713</TotalTime>
  <Words>3101</Words>
  <Application>Microsoft Office PowerPoint</Application>
  <PresentationFormat>A4 210 x 297 mm</PresentationFormat>
  <Paragraphs>460</Paragraphs>
  <Slides>11</Slides>
  <Notes>10</Notes>
  <HiddenSlides>0</HiddenSlides>
  <MMClips>0</MMClips>
  <ScaleCrop>false</ScaleCrop>
  <HeadingPairs>
    <vt:vector size="6" baseType="variant">
      <vt:variant>
        <vt:lpstr>使用されているフォント</vt:lpstr>
      </vt:variant>
      <vt:variant>
        <vt:i4>21</vt:i4>
      </vt:variant>
      <vt:variant>
        <vt:lpstr>テーマ</vt:lpstr>
      </vt:variant>
      <vt:variant>
        <vt:i4>10</vt:i4>
      </vt:variant>
      <vt:variant>
        <vt:lpstr>スライド タイトル</vt:lpstr>
      </vt:variant>
      <vt:variant>
        <vt:i4>11</vt:i4>
      </vt:variant>
    </vt:vector>
  </HeadingPairs>
  <TitlesOfParts>
    <vt:vector size="42" baseType="lpstr">
      <vt:lpstr>Angsana New</vt:lpstr>
      <vt:lpstr>ＤＦ平成明朝体W3</vt:lpstr>
      <vt:lpstr>HGPｺﾞｼｯｸM</vt:lpstr>
      <vt:lpstr>HGP創英角ｺﾞｼｯｸUB</vt:lpstr>
      <vt:lpstr>HGS創英角ｺﾞｼｯｸUB</vt:lpstr>
      <vt:lpstr>HGS創英角ﾎﾟｯﾌﾟ体</vt:lpstr>
      <vt:lpstr>HG丸ｺﾞｼｯｸM-PRO</vt:lpstr>
      <vt:lpstr>Meiryo UI</vt:lpstr>
      <vt:lpstr>ＭＳ Ｐゴシック</vt:lpstr>
      <vt:lpstr>ＭＳ ゴシック</vt:lpstr>
      <vt:lpstr>UD デジタル 教科書体 N-B</vt:lpstr>
      <vt:lpstr>UD デジタル 教科書体 NK-R</vt:lpstr>
      <vt:lpstr>游ゴシック</vt:lpstr>
      <vt:lpstr>游ゴシック Light</vt:lpstr>
      <vt:lpstr>游明朝</vt:lpstr>
      <vt:lpstr>Arial</vt:lpstr>
      <vt:lpstr>Calibri</vt:lpstr>
      <vt:lpstr>Calibri Light</vt:lpstr>
      <vt:lpstr>Palatino Linotype</vt:lpstr>
      <vt:lpstr>Times New Roman</vt:lpstr>
      <vt:lpstr>Wingdings</vt:lpstr>
      <vt:lpstr>1_Office テーマ</vt:lpstr>
      <vt:lpstr>1_標準テンプレート_報告書_日本語版</vt:lpstr>
      <vt:lpstr>2_標準テンプレート_報告書_日本語版</vt:lpstr>
      <vt:lpstr>2_デザインの設定</vt:lpstr>
      <vt:lpstr>10_Office ​​テーマ</vt:lpstr>
      <vt:lpstr>Office ​​テーマ</vt:lpstr>
      <vt:lpstr>1_Office ​​テーマ</vt:lpstr>
      <vt:lpstr>12_Office テーマ</vt:lpstr>
      <vt:lpstr>3_標準テンプレート_報告書_日本語版</vt:lpstr>
      <vt:lpstr>レトロスペクト</vt:lpstr>
      <vt:lpstr>資料（１） 　 大阪府における介護保険の現状と課題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周産期メンタルヘルスネットワーク事業（仮案）</dc:title>
  <dc:creator>岡　信浩</dc:creator>
  <cp:lastModifiedBy>梶原　朋也</cp:lastModifiedBy>
  <cp:revision>639</cp:revision>
  <cp:lastPrinted>2021-09-06T02:02:45Z</cp:lastPrinted>
  <dcterms:created xsi:type="dcterms:W3CDTF">2015-07-06T06:24:40Z</dcterms:created>
  <dcterms:modified xsi:type="dcterms:W3CDTF">2021-09-06T06:59:12Z</dcterms:modified>
</cp:coreProperties>
</file>