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4"/>
  </p:sldMasterIdLst>
  <p:notesMasterIdLst>
    <p:notesMasterId r:id="rId22"/>
  </p:notesMasterIdLst>
  <p:handoutMasterIdLst>
    <p:handoutMasterId r:id="rId23"/>
  </p:handoutMasterIdLst>
  <p:sldIdLst>
    <p:sldId id="310" r:id="rId5"/>
    <p:sldId id="817" r:id="rId6"/>
    <p:sldId id="1020" r:id="rId7"/>
    <p:sldId id="1035" r:id="rId8"/>
    <p:sldId id="1037" r:id="rId9"/>
    <p:sldId id="1038" r:id="rId10"/>
    <p:sldId id="1021" r:id="rId11"/>
    <p:sldId id="1039" r:id="rId12"/>
    <p:sldId id="1022" r:id="rId13"/>
    <p:sldId id="1023" r:id="rId14"/>
    <p:sldId id="1024" r:id="rId15"/>
    <p:sldId id="1025" r:id="rId16"/>
    <p:sldId id="1034" r:id="rId17"/>
    <p:sldId id="1031" r:id="rId18"/>
    <p:sldId id="1041" r:id="rId19"/>
    <p:sldId id="1027" r:id="rId20"/>
    <p:sldId id="988" r:id="rId21"/>
  </p:sldIdLst>
  <p:sldSz cx="9144000" cy="6858000" type="screen4x3"/>
  <p:notesSz cx="6807200" cy="9939338"/>
  <p:defaultTextStyle>
    <a:defPPr>
      <a:defRPr lang="ja-JP"/>
    </a:defPPr>
    <a:lvl1pPr algn="l" rtl="0" eaLnBrk="0" fontAlgn="base" hangingPunct="0">
      <a:spcBef>
        <a:spcPct val="0"/>
      </a:spcBef>
      <a:spcAft>
        <a:spcPct val="0"/>
      </a:spcAft>
      <a:defRPr kumimoji="1" sz="1900" kern="1200">
        <a:solidFill>
          <a:schemeClr val="tx1"/>
        </a:solidFill>
        <a:latin typeface="Arial" panose="020B0604020202020204" pitchFamily="34" charset="0"/>
        <a:ea typeface="ＭＳ Ｐゴシック" panose="020B0600070205080204" pitchFamily="50" charset="-128"/>
        <a:cs typeface="+mn-cs"/>
      </a:defRPr>
    </a:lvl1pPr>
    <a:lvl2pPr marL="341313" indent="115888" algn="l" rtl="0" eaLnBrk="0" fontAlgn="base" hangingPunct="0">
      <a:spcBef>
        <a:spcPct val="0"/>
      </a:spcBef>
      <a:spcAft>
        <a:spcPct val="0"/>
      </a:spcAft>
      <a:defRPr kumimoji="1" sz="1900" kern="1200">
        <a:solidFill>
          <a:schemeClr val="tx1"/>
        </a:solidFill>
        <a:latin typeface="Arial" panose="020B0604020202020204" pitchFamily="34" charset="0"/>
        <a:ea typeface="ＭＳ Ｐゴシック" panose="020B0600070205080204" pitchFamily="50" charset="-128"/>
        <a:cs typeface="+mn-cs"/>
      </a:defRPr>
    </a:lvl2pPr>
    <a:lvl3pPr marL="682625" indent="231775" algn="l" rtl="0" eaLnBrk="0" fontAlgn="base" hangingPunct="0">
      <a:spcBef>
        <a:spcPct val="0"/>
      </a:spcBef>
      <a:spcAft>
        <a:spcPct val="0"/>
      </a:spcAft>
      <a:defRPr kumimoji="1" sz="1900" kern="1200">
        <a:solidFill>
          <a:schemeClr val="tx1"/>
        </a:solidFill>
        <a:latin typeface="Arial" panose="020B0604020202020204" pitchFamily="34" charset="0"/>
        <a:ea typeface="ＭＳ Ｐゴシック" panose="020B0600070205080204" pitchFamily="50" charset="-128"/>
        <a:cs typeface="+mn-cs"/>
      </a:defRPr>
    </a:lvl3pPr>
    <a:lvl4pPr marL="1025525" indent="346075" algn="l" rtl="0" eaLnBrk="0" fontAlgn="base" hangingPunct="0">
      <a:spcBef>
        <a:spcPct val="0"/>
      </a:spcBef>
      <a:spcAft>
        <a:spcPct val="0"/>
      </a:spcAft>
      <a:defRPr kumimoji="1" sz="1900" kern="1200">
        <a:solidFill>
          <a:schemeClr val="tx1"/>
        </a:solidFill>
        <a:latin typeface="Arial" panose="020B0604020202020204" pitchFamily="34" charset="0"/>
        <a:ea typeface="ＭＳ Ｐゴシック" panose="020B0600070205080204" pitchFamily="50" charset="-128"/>
        <a:cs typeface="+mn-cs"/>
      </a:defRPr>
    </a:lvl4pPr>
    <a:lvl5pPr marL="1366838" indent="461963" algn="l" rtl="0" eaLnBrk="0" fontAlgn="base" hangingPunct="0">
      <a:spcBef>
        <a:spcPct val="0"/>
      </a:spcBef>
      <a:spcAft>
        <a:spcPct val="0"/>
      </a:spcAft>
      <a:defRPr kumimoji="1" sz="19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19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19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19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1900"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佐藤 英治" initials="" lastIdx="1" clrIdx="0"/>
  <p:cmAuthor id="2" name="小野 雅史" initials="小野" lastIdx="1" clrIdx="1">
    <p:extLst>
      <p:ext uri="{19B8F6BF-5375-455C-9EA6-DF929625EA0E}">
        <p15:presenceInfo xmlns:p15="http://schemas.microsoft.com/office/powerpoint/2012/main" userId="小野 雅史"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29000"/>
    <a:srgbClr val="3399FF"/>
    <a:srgbClr val="CCECFF"/>
    <a:srgbClr val="FFCCFF"/>
    <a:srgbClr val="E8E8EF"/>
    <a:srgbClr val="CDCDDE"/>
    <a:srgbClr val="C3C3C9"/>
    <a:srgbClr val="B7FF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63" autoAdjust="0"/>
    <p:restoredTop sz="92518" autoAdjust="0"/>
  </p:normalViewPr>
  <p:slideViewPr>
    <p:cSldViewPr snapToGrid="0">
      <p:cViewPr varScale="1">
        <p:scale>
          <a:sx n="68" d="100"/>
          <a:sy n="68" d="100"/>
        </p:scale>
        <p:origin x="1716" y="60"/>
      </p:cViewPr>
      <p:guideLst>
        <p:guide orient="horz" pos="2183"/>
        <p:guide pos="2880"/>
      </p:guideLst>
    </p:cSldViewPr>
  </p:slideViewPr>
  <p:outlineViewPr>
    <p:cViewPr>
      <p:scale>
        <a:sx n="33" d="100"/>
        <a:sy n="33" d="100"/>
      </p:scale>
      <p:origin x="0" y="0"/>
    </p:cViewPr>
  </p:outlineViewPr>
  <p:notesTextViewPr>
    <p:cViewPr>
      <p:scale>
        <a:sx n="66" d="100"/>
        <a:sy n="66" d="100"/>
      </p:scale>
      <p:origin x="0" y="0"/>
    </p:cViewPr>
  </p:notesTextViewPr>
  <p:sorterViewPr>
    <p:cViewPr varScale="1">
      <p:scale>
        <a:sx n="1" d="1"/>
        <a:sy n="1" d="1"/>
      </p:scale>
      <p:origin x="0" y="0"/>
    </p:cViewPr>
  </p:sorterViewPr>
  <p:notesViewPr>
    <p:cSldViewPr snapToGrid="0">
      <p:cViewPr varScale="1">
        <p:scale>
          <a:sx n="63" d="100"/>
          <a:sy n="63" d="100"/>
        </p:scale>
        <p:origin x="-2790" y="-102"/>
      </p:cViewPr>
      <p:guideLst>
        <p:guide orient="horz" pos="3131"/>
        <p:guide pos="2145"/>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3F68B361-0E65-4557-8B81-33BC4C4F970B}"/>
              </a:ext>
            </a:extLst>
          </p:cNvPr>
          <p:cNvSpPr>
            <a:spLocks noGrp="1" noChangeArrowheads="1"/>
          </p:cNvSpPr>
          <p:nvPr>
            <p:ph type="hdr" sz="quarter"/>
          </p:nvPr>
        </p:nvSpPr>
        <p:spPr bwMode="auto">
          <a:xfrm>
            <a:off x="3" y="3"/>
            <a:ext cx="2951163" cy="496888"/>
          </a:xfrm>
          <a:prstGeom prst="rect">
            <a:avLst/>
          </a:prstGeom>
          <a:noFill/>
          <a:ln>
            <a:noFill/>
          </a:ln>
        </p:spPr>
        <p:txBody>
          <a:bodyPr vert="horz" wrap="square" lIns="92108" tIns="46055" rIns="92108" bIns="46055" numCol="1" anchor="t" anchorCtr="0" compatLnSpc="1">
            <a:prstTxWarp prst="textNoShape">
              <a:avLst/>
            </a:prstTxWarp>
          </a:bodyPr>
          <a:lstStyle>
            <a:lvl1pPr algn="l" defTabSz="913317" eaLnBrk="0" hangingPunct="0">
              <a:defRPr sz="1200">
                <a:latin typeface="Arial" panose="020B0604020202020204" pitchFamily="34" charset="0"/>
              </a:defRPr>
            </a:lvl1pPr>
          </a:lstStyle>
          <a:p>
            <a:pPr>
              <a:defRPr/>
            </a:pPr>
            <a:endParaRPr lang="en-US" altLang="ja-JP"/>
          </a:p>
        </p:txBody>
      </p:sp>
      <p:sp>
        <p:nvSpPr>
          <p:cNvPr id="153603" name="Rectangle 3">
            <a:extLst>
              <a:ext uri="{FF2B5EF4-FFF2-40B4-BE49-F238E27FC236}">
                <a16:creationId xmlns:a16="http://schemas.microsoft.com/office/drawing/2014/main" id="{B93CAE91-8372-4366-AAFA-1A478E25289B}"/>
              </a:ext>
            </a:extLst>
          </p:cNvPr>
          <p:cNvSpPr>
            <a:spLocks noGrp="1" noChangeArrowheads="1"/>
          </p:cNvSpPr>
          <p:nvPr>
            <p:ph type="dt" sz="quarter" idx="1"/>
          </p:nvPr>
        </p:nvSpPr>
        <p:spPr bwMode="auto">
          <a:xfrm>
            <a:off x="3854456" y="3"/>
            <a:ext cx="2951163" cy="496888"/>
          </a:xfrm>
          <a:prstGeom prst="rect">
            <a:avLst/>
          </a:prstGeom>
          <a:noFill/>
          <a:ln>
            <a:noFill/>
          </a:ln>
        </p:spPr>
        <p:txBody>
          <a:bodyPr vert="horz" wrap="square" lIns="92108" tIns="46055" rIns="92108" bIns="46055" numCol="1" anchor="t" anchorCtr="0" compatLnSpc="1">
            <a:prstTxWarp prst="textNoShape">
              <a:avLst/>
            </a:prstTxWarp>
          </a:bodyPr>
          <a:lstStyle>
            <a:lvl1pPr algn="r" defTabSz="913317" eaLnBrk="0" hangingPunct="0">
              <a:defRPr sz="1200">
                <a:latin typeface="Arial" panose="020B0604020202020204" pitchFamily="34" charset="0"/>
              </a:defRPr>
            </a:lvl1pPr>
          </a:lstStyle>
          <a:p>
            <a:pPr>
              <a:defRPr/>
            </a:pPr>
            <a:fld id="{37A156F3-B151-4A10-B239-171A0C5C5D90}" type="datetimeFigureOut">
              <a:rPr lang="ja-JP" altLang="en-US"/>
              <a:pPr>
                <a:defRPr/>
              </a:pPr>
              <a:t>2023/10/17</a:t>
            </a:fld>
            <a:endParaRPr lang="en-US" altLang="ja-JP"/>
          </a:p>
        </p:txBody>
      </p:sp>
      <p:sp>
        <p:nvSpPr>
          <p:cNvPr id="153604" name="Rectangle 4">
            <a:extLst>
              <a:ext uri="{FF2B5EF4-FFF2-40B4-BE49-F238E27FC236}">
                <a16:creationId xmlns:a16="http://schemas.microsoft.com/office/drawing/2014/main" id="{1F87B21E-1E0C-4B76-A861-C950E3A3C674}"/>
              </a:ext>
            </a:extLst>
          </p:cNvPr>
          <p:cNvSpPr>
            <a:spLocks noGrp="1" noChangeArrowheads="1"/>
          </p:cNvSpPr>
          <p:nvPr>
            <p:ph type="ftr" sz="quarter" idx="2"/>
          </p:nvPr>
        </p:nvSpPr>
        <p:spPr bwMode="auto">
          <a:xfrm>
            <a:off x="3" y="9440865"/>
            <a:ext cx="2951163" cy="496887"/>
          </a:xfrm>
          <a:prstGeom prst="rect">
            <a:avLst/>
          </a:prstGeom>
          <a:noFill/>
          <a:ln>
            <a:noFill/>
          </a:ln>
        </p:spPr>
        <p:txBody>
          <a:bodyPr vert="horz" wrap="square" lIns="92108" tIns="46055" rIns="92108" bIns="46055" numCol="1" anchor="b" anchorCtr="0" compatLnSpc="1">
            <a:prstTxWarp prst="textNoShape">
              <a:avLst/>
            </a:prstTxWarp>
          </a:bodyPr>
          <a:lstStyle>
            <a:lvl1pPr algn="l" defTabSz="913317" eaLnBrk="0" hangingPunct="0">
              <a:defRPr sz="1200">
                <a:latin typeface="Arial" panose="020B0604020202020204" pitchFamily="34" charset="0"/>
              </a:defRPr>
            </a:lvl1pPr>
          </a:lstStyle>
          <a:p>
            <a:pPr>
              <a:defRPr/>
            </a:pPr>
            <a:endParaRPr lang="en-US" altLang="ja-JP"/>
          </a:p>
        </p:txBody>
      </p:sp>
      <p:sp>
        <p:nvSpPr>
          <p:cNvPr id="153605" name="Rectangle 5">
            <a:extLst>
              <a:ext uri="{FF2B5EF4-FFF2-40B4-BE49-F238E27FC236}">
                <a16:creationId xmlns:a16="http://schemas.microsoft.com/office/drawing/2014/main" id="{CAC0726D-321D-4096-A726-FB442912C8D6}"/>
              </a:ext>
            </a:extLst>
          </p:cNvPr>
          <p:cNvSpPr>
            <a:spLocks noGrp="1" noChangeArrowheads="1"/>
          </p:cNvSpPr>
          <p:nvPr>
            <p:ph type="sldNum" sz="quarter" idx="3"/>
          </p:nvPr>
        </p:nvSpPr>
        <p:spPr bwMode="auto">
          <a:xfrm>
            <a:off x="3854456" y="9440865"/>
            <a:ext cx="2951163" cy="496887"/>
          </a:xfrm>
          <a:prstGeom prst="rect">
            <a:avLst/>
          </a:prstGeom>
          <a:noFill/>
          <a:ln>
            <a:noFill/>
          </a:ln>
        </p:spPr>
        <p:txBody>
          <a:bodyPr vert="horz" wrap="square" lIns="92108" tIns="46055" rIns="92108" bIns="46055" numCol="1" anchor="b" anchorCtr="0" compatLnSpc="1">
            <a:prstTxWarp prst="textNoShape">
              <a:avLst/>
            </a:prstTxWarp>
          </a:bodyPr>
          <a:lstStyle>
            <a:lvl1pPr algn="r" defTabSz="908770">
              <a:defRPr sz="1200"/>
            </a:lvl1pPr>
          </a:lstStyle>
          <a:p>
            <a:pPr>
              <a:defRPr/>
            </a:pPr>
            <a:fld id="{D7FE4A93-F7AA-41E0-8F39-8A376EAE8ACA}" type="slidenum">
              <a:rPr lang="ja-JP" altLang="en-US"/>
              <a:pPr>
                <a:defRPr/>
              </a:pPr>
              <a:t>‹#›</a:t>
            </a:fld>
            <a:endParaRPr lang="en-US" altLang="ja-JP"/>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9442DD69-A34B-49E4-9772-50B092A7F026}"/>
              </a:ext>
            </a:extLst>
          </p:cNvPr>
          <p:cNvSpPr>
            <a:spLocks noGrp="1" noChangeArrowheads="1"/>
          </p:cNvSpPr>
          <p:nvPr>
            <p:ph type="hdr" sz="quarter"/>
          </p:nvPr>
        </p:nvSpPr>
        <p:spPr bwMode="auto">
          <a:xfrm>
            <a:off x="3" y="3"/>
            <a:ext cx="2951163" cy="496888"/>
          </a:xfrm>
          <a:prstGeom prst="rect">
            <a:avLst/>
          </a:prstGeom>
          <a:noFill/>
          <a:ln>
            <a:noFill/>
          </a:ln>
        </p:spPr>
        <p:txBody>
          <a:bodyPr vert="horz" wrap="square" lIns="91646" tIns="45820" rIns="91646" bIns="45820" numCol="1" anchor="t" anchorCtr="0" compatLnSpc="1">
            <a:prstTxWarp prst="textNoShape">
              <a:avLst/>
            </a:prstTxWarp>
          </a:bodyPr>
          <a:lstStyle>
            <a:lvl1pPr algn="l" defTabSz="911716" eaLnBrk="1" hangingPunct="1">
              <a:defRPr sz="1100">
                <a:latin typeface="Arial" panose="020B0604020202020204" pitchFamily="34" charset="0"/>
              </a:defRPr>
            </a:lvl1pPr>
          </a:lstStyle>
          <a:p>
            <a:pPr>
              <a:defRPr/>
            </a:pPr>
            <a:endParaRPr lang="en-US" altLang="ja-JP"/>
          </a:p>
        </p:txBody>
      </p:sp>
      <p:sp>
        <p:nvSpPr>
          <p:cNvPr id="49155" name="Rectangle 3">
            <a:extLst>
              <a:ext uri="{FF2B5EF4-FFF2-40B4-BE49-F238E27FC236}">
                <a16:creationId xmlns:a16="http://schemas.microsoft.com/office/drawing/2014/main" id="{464C7058-7D00-497B-A258-9977677C7A2B}"/>
              </a:ext>
            </a:extLst>
          </p:cNvPr>
          <p:cNvSpPr>
            <a:spLocks noGrp="1" noChangeArrowheads="1"/>
          </p:cNvSpPr>
          <p:nvPr>
            <p:ph type="dt" idx="1"/>
          </p:nvPr>
        </p:nvSpPr>
        <p:spPr bwMode="auto">
          <a:xfrm>
            <a:off x="3854456" y="3"/>
            <a:ext cx="2951163" cy="496888"/>
          </a:xfrm>
          <a:prstGeom prst="rect">
            <a:avLst/>
          </a:prstGeom>
          <a:noFill/>
          <a:ln>
            <a:noFill/>
          </a:ln>
        </p:spPr>
        <p:txBody>
          <a:bodyPr vert="horz" wrap="square" lIns="91646" tIns="45820" rIns="91646" bIns="45820" numCol="1" anchor="t" anchorCtr="0" compatLnSpc="1">
            <a:prstTxWarp prst="textNoShape">
              <a:avLst/>
            </a:prstTxWarp>
          </a:bodyPr>
          <a:lstStyle>
            <a:lvl1pPr algn="r" defTabSz="911716" eaLnBrk="1" hangingPunct="1">
              <a:defRPr sz="1100">
                <a:latin typeface="Arial" panose="020B0604020202020204" pitchFamily="34" charset="0"/>
              </a:defRPr>
            </a:lvl1pPr>
          </a:lstStyle>
          <a:p>
            <a:pPr>
              <a:defRPr/>
            </a:pPr>
            <a:endParaRPr lang="en-US" altLang="ja-JP"/>
          </a:p>
        </p:txBody>
      </p:sp>
      <p:sp>
        <p:nvSpPr>
          <p:cNvPr id="15364" name="Rectangle 4">
            <a:extLst>
              <a:ext uri="{FF2B5EF4-FFF2-40B4-BE49-F238E27FC236}">
                <a16:creationId xmlns:a16="http://schemas.microsoft.com/office/drawing/2014/main" id="{87944175-80BF-4947-8CF9-1A01680DC5C4}"/>
              </a:ext>
            </a:extLst>
          </p:cNvPr>
          <p:cNvSpPr>
            <a:spLocks noGrp="1" noRot="1" noChangeAspect="1" noChangeArrowheads="1" noTextEdit="1"/>
          </p:cNvSpPr>
          <p:nvPr>
            <p:ph type="sldImg" idx="2"/>
          </p:nvPr>
        </p:nvSpPr>
        <p:spPr bwMode="auto">
          <a:xfrm>
            <a:off x="919163" y="744538"/>
            <a:ext cx="4970462" cy="37290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5">
            <a:extLst>
              <a:ext uri="{FF2B5EF4-FFF2-40B4-BE49-F238E27FC236}">
                <a16:creationId xmlns:a16="http://schemas.microsoft.com/office/drawing/2014/main" id="{FDC9C86D-AA5B-48CB-8186-746ACEC8A319}"/>
              </a:ext>
            </a:extLst>
          </p:cNvPr>
          <p:cNvSpPr>
            <a:spLocks noGrp="1" noChangeArrowheads="1"/>
          </p:cNvSpPr>
          <p:nvPr>
            <p:ph type="body" sz="quarter" idx="3"/>
          </p:nvPr>
        </p:nvSpPr>
        <p:spPr bwMode="auto">
          <a:xfrm>
            <a:off x="679452" y="4721230"/>
            <a:ext cx="5448300" cy="4473575"/>
          </a:xfrm>
          <a:prstGeom prst="rect">
            <a:avLst/>
          </a:prstGeom>
          <a:noFill/>
          <a:ln>
            <a:noFill/>
          </a:ln>
        </p:spPr>
        <p:txBody>
          <a:bodyPr vert="horz" wrap="square" lIns="91646" tIns="45820" rIns="91646" bIns="458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9158" name="Rectangle 6">
            <a:extLst>
              <a:ext uri="{FF2B5EF4-FFF2-40B4-BE49-F238E27FC236}">
                <a16:creationId xmlns:a16="http://schemas.microsoft.com/office/drawing/2014/main" id="{4BED1A96-B3C0-4E7C-8EC4-1BBD5EFFA101}"/>
              </a:ext>
            </a:extLst>
          </p:cNvPr>
          <p:cNvSpPr>
            <a:spLocks noGrp="1" noChangeArrowheads="1"/>
          </p:cNvSpPr>
          <p:nvPr>
            <p:ph type="ftr" sz="quarter" idx="4"/>
          </p:nvPr>
        </p:nvSpPr>
        <p:spPr bwMode="auto">
          <a:xfrm>
            <a:off x="3" y="9440865"/>
            <a:ext cx="2951163" cy="496887"/>
          </a:xfrm>
          <a:prstGeom prst="rect">
            <a:avLst/>
          </a:prstGeom>
          <a:noFill/>
          <a:ln>
            <a:noFill/>
          </a:ln>
        </p:spPr>
        <p:txBody>
          <a:bodyPr vert="horz" wrap="square" lIns="91646" tIns="45820" rIns="91646" bIns="45820" numCol="1" anchor="b" anchorCtr="0" compatLnSpc="1">
            <a:prstTxWarp prst="textNoShape">
              <a:avLst/>
            </a:prstTxWarp>
          </a:bodyPr>
          <a:lstStyle>
            <a:lvl1pPr algn="l" defTabSz="911716" eaLnBrk="1" hangingPunct="1">
              <a:defRPr sz="1100">
                <a:latin typeface="Arial" panose="020B0604020202020204" pitchFamily="34" charset="0"/>
              </a:defRPr>
            </a:lvl1pPr>
          </a:lstStyle>
          <a:p>
            <a:pPr>
              <a:defRPr/>
            </a:pPr>
            <a:endParaRPr lang="en-US" altLang="ja-JP"/>
          </a:p>
        </p:txBody>
      </p:sp>
      <p:sp>
        <p:nvSpPr>
          <p:cNvPr id="49159" name="Rectangle 7">
            <a:extLst>
              <a:ext uri="{FF2B5EF4-FFF2-40B4-BE49-F238E27FC236}">
                <a16:creationId xmlns:a16="http://schemas.microsoft.com/office/drawing/2014/main" id="{A389EE43-6066-4C8E-815A-C22639C3CC4A}"/>
              </a:ext>
            </a:extLst>
          </p:cNvPr>
          <p:cNvSpPr>
            <a:spLocks noGrp="1" noChangeArrowheads="1"/>
          </p:cNvSpPr>
          <p:nvPr>
            <p:ph type="sldNum" sz="quarter" idx="5"/>
          </p:nvPr>
        </p:nvSpPr>
        <p:spPr bwMode="auto">
          <a:xfrm>
            <a:off x="3854456" y="9440865"/>
            <a:ext cx="2951163" cy="496887"/>
          </a:xfrm>
          <a:prstGeom prst="rect">
            <a:avLst/>
          </a:prstGeom>
          <a:noFill/>
          <a:ln>
            <a:noFill/>
          </a:ln>
        </p:spPr>
        <p:txBody>
          <a:bodyPr vert="horz" wrap="square" lIns="91646" tIns="45820" rIns="91646" bIns="45820" numCol="1" anchor="b" anchorCtr="0" compatLnSpc="1">
            <a:prstTxWarp prst="textNoShape">
              <a:avLst/>
            </a:prstTxWarp>
          </a:bodyPr>
          <a:lstStyle>
            <a:lvl1pPr algn="r" defTabSz="907183" eaLnBrk="1" hangingPunct="1">
              <a:defRPr sz="1100"/>
            </a:lvl1pPr>
          </a:lstStyle>
          <a:p>
            <a:pPr>
              <a:defRPr/>
            </a:pPr>
            <a:fld id="{2854FE45-C1FA-4751-A1B6-3DEE663DACED}"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900" kern="1200">
        <a:solidFill>
          <a:schemeClr val="tx1"/>
        </a:solidFill>
        <a:latin typeface="Arial" charset="0"/>
        <a:ea typeface="ＭＳ Ｐ明朝" pitchFamily="18" charset="-128"/>
        <a:cs typeface="+mn-cs"/>
      </a:defRPr>
    </a:lvl1pPr>
    <a:lvl2pPr marL="341313" algn="l" rtl="0" eaLnBrk="0" fontAlgn="base" hangingPunct="0">
      <a:spcBef>
        <a:spcPct val="30000"/>
      </a:spcBef>
      <a:spcAft>
        <a:spcPct val="0"/>
      </a:spcAft>
      <a:defRPr kumimoji="1" sz="900" kern="1200">
        <a:solidFill>
          <a:schemeClr val="tx1"/>
        </a:solidFill>
        <a:latin typeface="Arial" charset="0"/>
        <a:ea typeface="ＭＳ Ｐ明朝" pitchFamily="18" charset="-128"/>
        <a:cs typeface="+mn-cs"/>
      </a:defRPr>
    </a:lvl2pPr>
    <a:lvl3pPr marL="682625" algn="l" rtl="0" eaLnBrk="0" fontAlgn="base" hangingPunct="0">
      <a:spcBef>
        <a:spcPct val="30000"/>
      </a:spcBef>
      <a:spcAft>
        <a:spcPct val="0"/>
      </a:spcAft>
      <a:defRPr kumimoji="1" sz="900" kern="1200">
        <a:solidFill>
          <a:schemeClr val="tx1"/>
        </a:solidFill>
        <a:latin typeface="Arial" charset="0"/>
        <a:ea typeface="ＭＳ Ｐ明朝" pitchFamily="18" charset="-128"/>
        <a:cs typeface="+mn-cs"/>
      </a:defRPr>
    </a:lvl3pPr>
    <a:lvl4pPr marL="1025525" algn="l" rtl="0" eaLnBrk="0" fontAlgn="base" hangingPunct="0">
      <a:spcBef>
        <a:spcPct val="30000"/>
      </a:spcBef>
      <a:spcAft>
        <a:spcPct val="0"/>
      </a:spcAft>
      <a:defRPr kumimoji="1" sz="900" kern="1200">
        <a:solidFill>
          <a:schemeClr val="tx1"/>
        </a:solidFill>
        <a:latin typeface="Arial" charset="0"/>
        <a:ea typeface="ＭＳ Ｐ明朝" pitchFamily="18" charset="-128"/>
        <a:cs typeface="+mn-cs"/>
      </a:defRPr>
    </a:lvl4pPr>
    <a:lvl5pPr marL="1366838" algn="l" rtl="0" eaLnBrk="0" fontAlgn="base" hangingPunct="0">
      <a:spcBef>
        <a:spcPct val="30000"/>
      </a:spcBef>
      <a:spcAft>
        <a:spcPct val="0"/>
      </a:spcAft>
      <a:defRPr kumimoji="1" sz="900" kern="1200">
        <a:solidFill>
          <a:schemeClr val="tx1"/>
        </a:solidFill>
        <a:latin typeface="Arial" charset="0"/>
        <a:ea typeface="ＭＳ Ｐ明朝" pitchFamily="18" charset="-128"/>
        <a:cs typeface="+mn-cs"/>
      </a:defRPr>
    </a:lvl5pPr>
    <a:lvl6pPr marL="1710385" algn="l" defTabSz="684154" rtl="0" eaLnBrk="1" latinLnBrk="0" hangingPunct="1">
      <a:defRPr kumimoji="1" sz="900" kern="1200">
        <a:solidFill>
          <a:schemeClr val="tx1"/>
        </a:solidFill>
        <a:latin typeface="+mn-lt"/>
        <a:ea typeface="+mn-ea"/>
        <a:cs typeface="+mn-cs"/>
      </a:defRPr>
    </a:lvl6pPr>
    <a:lvl7pPr marL="2052462" algn="l" defTabSz="684154" rtl="0" eaLnBrk="1" latinLnBrk="0" hangingPunct="1">
      <a:defRPr kumimoji="1" sz="900" kern="1200">
        <a:solidFill>
          <a:schemeClr val="tx1"/>
        </a:solidFill>
        <a:latin typeface="+mn-lt"/>
        <a:ea typeface="+mn-ea"/>
        <a:cs typeface="+mn-cs"/>
      </a:defRPr>
    </a:lvl7pPr>
    <a:lvl8pPr marL="2394539" algn="l" defTabSz="684154" rtl="0" eaLnBrk="1" latinLnBrk="0" hangingPunct="1">
      <a:defRPr kumimoji="1" sz="900" kern="1200">
        <a:solidFill>
          <a:schemeClr val="tx1"/>
        </a:solidFill>
        <a:latin typeface="+mn-lt"/>
        <a:ea typeface="+mn-ea"/>
        <a:cs typeface="+mn-cs"/>
      </a:defRPr>
    </a:lvl8pPr>
    <a:lvl9pPr marL="2736616" algn="l" defTabSz="684154" rtl="0" eaLnBrk="1" latinLnBrk="0" hangingPunct="1">
      <a:defRPr kumimoji="1"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6625" y="749300"/>
            <a:ext cx="5005388" cy="375443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854FE45-C1FA-4751-A1B6-3DEE663DACED}" type="slidenum">
              <a:rPr lang="en-US" altLang="ja-JP" smtClean="0"/>
              <a:pPr>
                <a:defRPr/>
              </a:pPr>
              <a:t>2</a:t>
            </a:fld>
            <a:endParaRPr lang="en-US" altLang="ja-JP"/>
          </a:p>
        </p:txBody>
      </p:sp>
    </p:spTree>
    <p:extLst>
      <p:ext uri="{BB962C8B-B14F-4D97-AF65-F5344CB8AC3E}">
        <p14:creationId xmlns:p14="http://schemas.microsoft.com/office/powerpoint/2010/main" val="2860668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4538"/>
            <a:ext cx="4970462"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854FE45-C1FA-4751-A1B6-3DEE663DACED}" type="slidenum">
              <a:rPr lang="en-US" altLang="ja-JP" smtClean="0"/>
              <a:pPr>
                <a:defRPr/>
              </a:pPr>
              <a:t>3</a:t>
            </a:fld>
            <a:endParaRPr lang="en-US" altLang="ja-JP"/>
          </a:p>
        </p:txBody>
      </p:sp>
    </p:spTree>
    <p:extLst>
      <p:ext uri="{BB962C8B-B14F-4D97-AF65-F5344CB8AC3E}">
        <p14:creationId xmlns:p14="http://schemas.microsoft.com/office/powerpoint/2010/main" val="1578528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4538"/>
            <a:ext cx="4970462"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854FE45-C1FA-4751-A1B6-3DEE663DACED}" type="slidenum">
              <a:rPr lang="en-US" altLang="ja-JP" smtClean="0"/>
              <a:pPr>
                <a:defRPr/>
              </a:pPr>
              <a:t>4</a:t>
            </a:fld>
            <a:endParaRPr lang="en-US" altLang="ja-JP"/>
          </a:p>
        </p:txBody>
      </p:sp>
    </p:spTree>
    <p:extLst>
      <p:ext uri="{BB962C8B-B14F-4D97-AF65-F5344CB8AC3E}">
        <p14:creationId xmlns:p14="http://schemas.microsoft.com/office/powerpoint/2010/main" val="1884428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5538" cy="370363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854FE45-C1FA-4751-A1B6-3DEE663DACED}" type="slidenum">
              <a:rPr lang="en-US" altLang="ja-JP" smtClean="0"/>
              <a:pPr>
                <a:defRPr/>
              </a:pPr>
              <a:t>5</a:t>
            </a:fld>
            <a:endParaRPr lang="en-US" altLang="ja-JP"/>
          </a:p>
        </p:txBody>
      </p:sp>
    </p:spTree>
    <p:extLst>
      <p:ext uri="{BB962C8B-B14F-4D97-AF65-F5344CB8AC3E}">
        <p14:creationId xmlns:p14="http://schemas.microsoft.com/office/powerpoint/2010/main" val="1046718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176"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4604" indent="-286021" defTabSz="917176"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8866" indent="-228498" defTabSz="917176"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9054" indent="-228498" defTabSz="917176"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67638" indent="-228498" defTabSz="917176"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27826" indent="-228498" defTabSz="91717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88012" indent="-228498" defTabSz="91717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48197" indent="-228498" defTabSz="91717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908386" indent="-228498" defTabSz="91717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779DD22A-2107-4B83-9B95-67786A5C641F}" type="slidenum">
              <a:rPr lang="en-US" altLang="ja-JP">
                <a:latin typeface="Arial" panose="020B0604020202020204" pitchFamily="34" charset="0"/>
              </a:rPr>
              <a:pPr eaLnBrk="1" hangingPunct="1">
                <a:spcBef>
                  <a:spcPct val="0"/>
                </a:spcBef>
              </a:pPr>
              <a:t>8</a:t>
            </a:fld>
            <a:endParaRPr lang="en-US" altLang="ja-JP">
              <a:latin typeface="Arial" panose="020B0604020202020204" pitchFamily="34" charset="0"/>
            </a:endParaRPr>
          </a:p>
        </p:txBody>
      </p:sp>
      <p:sp>
        <p:nvSpPr>
          <p:cNvPr id="65539" name="Rectangle 7"/>
          <p:cNvSpPr txBox="1">
            <a:spLocks noGrp="1" noChangeArrowheads="1"/>
          </p:cNvSpPr>
          <p:nvPr/>
        </p:nvSpPr>
        <p:spPr bwMode="auto">
          <a:xfrm>
            <a:off x="3895104" y="9504625"/>
            <a:ext cx="2979453" cy="500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14" tIns="46007" rIns="92014" bIns="46007" anchor="b"/>
          <a:lstStyle>
            <a:lvl1pPr defTabSz="90963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defTabSz="90963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defTabSz="90963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defTabSz="90963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defTabSz="90963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defTabSz="90963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defTabSz="90963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defTabSz="90963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defTabSz="90963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pPr>
            <a:fld id="{E70D301B-E393-44A3-A71A-BE4262D5438D}" type="slidenum">
              <a:rPr lang="en-US" altLang="ja-JP">
                <a:latin typeface="Arial" panose="020B0604020202020204" pitchFamily="34" charset="0"/>
              </a:rPr>
              <a:pPr algn="r" eaLnBrk="1" hangingPunct="1">
                <a:spcBef>
                  <a:spcPct val="0"/>
                </a:spcBef>
              </a:pPr>
              <a:t>8</a:t>
            </a:fld>
            <a:endParaRPr lang="en-US" altLang="ja-JP">
              <a:latin typeface="Arial" panose="020B0604020202020204" pitchFamily="34" charset="0"/>
            </a:endParaRPr>
          </a:p>
        </p:txBody>
      </p:sp>
      <p:sp>
        <p:nvSpPr>
          <p:cNvPr id="65540" name="Rectangle 2"/>
          <p:cNvSpPr>
            <a:spLocks noGrp="1" noRot="1" noChangeAspect="1" noChangeArrowheads="1" noTextEdit="1"/>
          </p:cNvSpPr>
          <p:nvPr>
            <p:ph type="sldImg"/>
          </p:nvPr>
        </p:nvSpPr>
        <p:spPr bwMode="auto">
          <a:xfrm>
            <a:off x="939800" y="750888"/>
            <a:ext cx="5000625" cy="37512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14" tIns="46007" rIns="92014" bIns="46007" numCol="1" anchor="t" anchorCtr="0" compatLnSpc="1">
            <a:prstTxWarp prst="textNoShape">
              <a:avLst/>
            </a:prstTxWarp>
          </a:bodyPr>
          <a:lstStyle/>
          <a:p>
            <a:pPr eaLnBrk="1" hangingPunct="1"/>
            <a:endParaRPr lang="ja-JP" altLang="ja-JP"/>
          </a:p>
        </p:txBody>
      </p:sp>
    </p:spTree>
    <p:extLst>
      <p:ext uri="{BB962C8B-B14F-4D97-AF65-F5344CB8AC3E}">
        <p14:creationId xmlns:p14="http://schemas.microsoft.com/office/powerpoint/2010/main" val="1195632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176"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4604" indent="-286021" defTabSz="917176"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8866" indent="-228498" defTabSz="917176"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9054" indent="-228498" defTabSz="917176"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67638" indent="-228498" defTabSz="917176"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27826" indent="-228498" defTabSz="91717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88012" indent="-228498" defTabSz="91717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48197" indent="-228498" defTabSz="91717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908386" indent="-228498" defTabSz="91717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779DD22A-2107-4B83-9B95-67786A5C641F}" type="slidenum">
              <a:rPr lang="en-US" altLang="ja-JP">
                <a:latin typeface="Arial" panose="020B0604020202020204" pitchFamily="34" charset="0"/>
              </a:rPr>
              <a:pPr eaLnBrk="1" hangingPunct="1">
                <a:spcBef>
                  <a:spcPct val="0"/>
                </a:spcBef>
              </a:pPr>
              <a:t>9</a:t>
            </a:fld>
            <a:endParaRPr lang="en-US" altLang="ja-JP">
              <a:latin typeface="Arial" panose="020B0604020202020204" pitchFamily="34" charset="0"/>
            </a:endParaRPr>
          </a:p>
        </p:txBody>
      </p:sp>
      <p:sp>
        <p:nvSpPr>
          <p:cNvPr id="65539" name="Rectangle 7"/>
          <p:cNvSpPr txBox="1">
            <a:spLocks noGrp="1" noChangeArrowheads="1"/>
          </p:cNvSpPr>
          <p:nvPr/>
        </p:nvSpPr>
        <p:spPr bwMode="auto">
          <a:xfrm>
            <a:off x="3895104" y="9504625"/>
            <a:ext cx="2979453" cy="500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14" tIns="46007" rIns="92014" bIns="46007" anchor="b"/>
          <a:lstStyle>
            <a:lvl1pPr defTabSz="90963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defTabSz="90963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defTabSz="90963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defTabSz="90963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defTabSz="90963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defTabSz="90963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defTabSz="90963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defTabSz="90963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defTabSz="90963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pPr>
            <a:fld id="{E70D301B-E393-44A3-A71A-BE4262D5438D}" type="slidenum">
              <a:rPr lang="en-US" altLang="ja-JP">
                <a:latin typeface="Arial" panose="020B0604020202020204" pitchFamily="34" charset="0"/>
              </a:rPr>
              <a:pPr algn="r" eaLnBrk="1" hangingPunct="1">
                <a:spcBef>
                  <a:spcPct val="0"/>
                </a:spcBef>
              </a:pPr>
              <a:t>9</a:t>
            </a:fld>
            <a:endParaRPr lang="en-US" altLang="ja-JP">
              <a:latin typeface="Arial" panose="020B0604020202020204" pitchFamily="34" charset="0"/>
            </a:endParaRPr>
          </a:p>
        </p:txBody>
      </p:sp>
      <p:sp>
        <p:nvSpPr>
          <p:cNvPr id="65540" name="Rectangle 2"/>
          <p:cNvSpPr>
            <a:spLocks noGrp="1" noRot="1" noChangeAspect="1" noChangeArrowheads="1" noTextEdit="1"/>
          </p:cNvSpPr>
          <p:nvPr>
            <p:ph type="sldImg"/>
          </p:nvPr>
        </p:nvSpPr>
        <p:spPr bwMode="auto">
          <a:xfrm>
            <a:off x="939800" y="750888"/>
            <a:ext cx="5000625" cy="37512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14" tIns="46007" rIns="92014" bIns="46007" numCol="1" anchor="t" anchorCtr="0" compatLnSpc="1">
            <a:prstTxWarp prst="textNoShape">
              <a:avLst/>
            </a:prstTxWarp>
          </a:bodyPr>
          <a:lstStyle/>
          <a:p>
            <a:pPr eaLnBrk="1" hangingPunct="1"/>
            <a:endParaRPr lang="ja-JP" altLang="ja-JP"/>
          </a:p>
        </p:txBody>
      </p:sp>
    </p:spTree>
    <p:extLst>
      <p:ext uri="{BB962C8B-B14F-4D97-AF65-F5344CB8AC3E}">
        <p14:creationId xmlns:p14="http://schemas.microsoft.com/office/powerpoint/2010/main" val="3397965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176"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4604" indent="-286021" defTabSz="917176"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8866" indent="-228498" defTabSz="917176"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9054" indent="-228498" defTabSz="917176"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67638" indent="-228498" defTabSz="917176"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27826" indent="-228498" defTabSz="91717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88012" indent="-228498" defTabSz="91717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48197" indent="-228498" defTabSz="91717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908386" indent="-228498" defTabSz="91717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779DD22A-2107-4B83-9B95-67786A5C641F}" type="slidenum">
              <a:rPr lang="en-US" altLang="ja-JP">
                <a:latin typeface="Arial" panose="020B0604020202020204" pitchFamily="34" charset="0"/>
              </a:rPr>
              <a:pPr eaLnBrk="1" hangingPunct="1">
                <a:spcBef>
                  <a:spcPct val="0"/>
                </a:spcBef>
              </a:pPr>
              <a:t>10</a:t>
            </a:fld>
            <a:endParaRPr lang="en-US" altLang="ja-JP">
              <a:latin typeface="Arial" panose="020B0604020202020204" pitchFamily="34" charset="0"/>
            </a:endParaRPr>
          </a:p>
        </p:txBody>
      </p:sp>
      <p:sp>
        <p:nvSpPr>
          <p:cNvPr id="65539" name="Rectangle 7"/>
          <p:cNvSpPr txBox="1">
            <a:spLocks noGrp="1" noChangeArrowheads="1"/>
          </p:cNvSpPr>
          <p:nvPr/>
        </p:nvSpPr>
        <p:spPr bwMode="auto">
          <a:xfrm>
            <a:off x="3895104" y="9504625"/>
            <a:ext cx="2979453" cy="500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14" tIns="46007" rIns="92014" bIns="46007" anchor="b"/>
          <a:lstStyle>
            <a:lvl1pPr defTabSz="90963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defTabSz="90963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defTabSz="90963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defTabSz="90963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defTabSz="90963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defTabSz="90963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defTabSz="90963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defTabSz="90963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defTabSz="90963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pPr>
            <a:fld id="{E70D301B-E393-44A3-A71A-BE4262D5438D}" type="slidenum">
              <a:rPr lang="en-US" altLang="ja-JP">
                <a:latin typeface="Arial" panose="020B0604020202020204" pitchFamily="34" charset="0"/>
              </a:rPr>
              <a:pPr algn="r" eaLnBrk="1" hangingPunct="1">
                <a:spcBef>
                  <a:spcPct val="0"/>
                </a:spcBef>
              </a:pPr>
              <a:t>10</a:t>
            </a:fld>
            <a:endParaRPr lang="en-US" altLang="ja-JP">
              <a:latin typeface="Arial" panose="020B0604020202020204" pitchFamily="34" charset="0"/>
            </a:endParaRPr>
          </a:p>
        </p:txBody>
      </p:sp>
      <p:sp>
        <p:nvSpPr>
          <p:cNvPr id="65540" name="Rectangle 2"/>
          <p:cNvSpPr>
            <a:spLocks noGrp="1" noRot="1" noChangeAspect="1" noChangeArrowheads="1" noTextEdit="1"/>
          </p:cNvSpPr>
          <p:nvPr>
            <p:ph type="sldImg"/>
          </p:nvPr>
        </p:nvSpPr>
        <p:spPr bwMode="auto">
          <a:xfrm>
            <a:off x="939800" y="750888"/>
            <a:ext cx="5000625" cy="37512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14" tIns="46007" rIns="92014" bIns="46007" numCol="1" anchor="t" anchorCtr="0" compatLnSpc="1">
            <a:prstTxWarp prst="textNoShape">
              <a:avLst/>
            </a:prstTxWarp>
          </a:bodyPr>
          <a:lstStyle/>
          <a:p>
            <a:pPr eaLnBrk="1" hangingPunct="1"/>
            <a:endParaRPr lang="ja-JP" altLang="ja-JP"/>
          </a:p>
        </p:txBody>
      </p:sp>
    </p:spTree>
    <p:extLst>
      <p:ext uri="{BB962C8B-B14F-4D97-AF65-F5344CB8AC3E}">
        <p14:creationId xmlns:p14="http://schemas.microsoft.com/office/powerpoint/2010/main" val="3124634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854FE45-C1FA-4751-A1B6-3DEE663DACED}" type="slidenum">
              <a:rPr lang="en-US" altLang="ja-JP" smtClean="0"/>
              <a:pPr>
                <a:defRPr/>
              </a:pPr>
              <a:t>14</a:t>
            </a:fld>
            <a:endParaRPr lang="en-US" altLang="ja-JP"/>
          </a:p>
        </p:txBody>
      </p:sp>
    </p:spTree>
    <p:extLst>
      <p:ext uri="{BB962C8B-B14F-4D97-AF65-F5344CB8AC3E}">
        <p14:creationId xmlns:p14="http://schemas.microsoft.com/office/powerpoint/2010/main" val="3635579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6027" y="2130653"/>
            <a:ext cx="7771947" cy="1469571"/>
          </a:xfrm>
        </p:spPr>
        <p:txBody>
          <a:bodyPr/>
          <a:lstStyle/>
          <a:p>
            <a:r>
              <a:rPr lang="ja-JP" altLang="en-US"/>
              <a:t>マスター タイトルの書式設定</a:t>
            </a:r>
          </a:p>
        </p:txBody>
      </p:sp>
      <p:sp>
        <p:nvSpPr>
          <p:cNvPr id="3" name="サブタイトル 2"/>
          <p:cNvSpPr>
            <a:spLocks noGrp="1"/>
          </p:cNvSpPr>
          <p:nvPr>
            <p:ph type="subTitle" idx="1"/>
          </p:nvPr>
        </p:nvSpPr>
        <p:spPr>
          <a:xfrm>
            <a:off x="1372054" y="3885974"/>
            <a:ext cx="6399893" cy="1753054"/>
          </a:xfrm>
        </p:spPr>
        <p:txBody>
          <a:bodyPr/>
          <a:lstStyle>
            <a:lvl1pPr marL="0" indent="0" algn="ctr">
              <a:buNone/>
              <a:defRPr/>
            </a:lvl1pPr>
            <a:lvl2pPr marL="342077" indent="0" algn="ctr">
              <a:buNone/>
              <a:defRPr/>
            </a:lvl2pPr>
            <a:lvl3pPr marL="684154" indent="0" algn="ctr">
              <a:buNone/>
              <a:defRPr/>
            </a:lvl3pPr>
            <a:lvl4pPr marL="1026231" indent="0" algn="ctr">
              <a:buNone/>
              <a:defRPr/>
            </a:lvl4pPr>
            <a:lvl5pPr marL="1368308" indent="0" algn="ctr">
              <a:buNone/>
              <a:defRPr/>
            </a:lvl5pPr>
            <a:lvl6pPr marL="1710385" indent="0" algn="ctr">
              <a:buNone/>
              <a:defRPr/>
            </a:lvl6pPr>
            <a:lvl7pPr marL="2052462" indent="0" algn="ctr">
              <a:buNone/>
              <a:defRPr/>
            </a:lvl7pPr>
            <a:lvl8pPr marL="2394539" indent="0" algn="ctr">
              <a:buNone/>
              <a:defRPr/>
            </a:lvl8pPr>
            <a:lvl9pPr marL="2736616" indent="0" algn="ctr">
              <a:buNone/>
              <a:defRPr/>
            </a:lvl9pPr>
          </a:lstStyle>
          <a:p>
            <a:r>
              <a:rPr lang="ja-JP" altLang="en-US"/>
              <a:t>マスター サブタイトルの書式設定</a:t>
            </a:r>
          </a:p>
        </p:txBody>
      </p:sp>
      <p:sp>
        <p:nvSpPr>
          <p:cNvPr id="4" name="Rectangle 4">
            <a:extLst>
              <a:ext uri="{FF2B5EF4-FFF2-40B4-BE49-F238E27FC236}">
                <a16:creationId xmlns:a16="http://schemas.microsoft.com/office/drawing/2014/main" id="{F92B9F6B-4951-4685-92F1-A389C313D804}"/>
              </a:ext>
            </a:extLst>
          </p:cNvPr>
          <p:cNvSpPr>
            <a:spLocks noGrp="1" noChangeArrowheads="1"/>
          </p:cNvSpPr>
          <p:nvPr>
            <p:ph type="dt" sz="half" idx="10"/>
          </p:nvPr>
        </p:nvSpPr>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24B9E351-91F4-4487-9A54-311E6B0FBA2E}"/>
              </a:ext>
            </a:extLst>
          </p:cNvPr>
          <p:cNvSpPr>
            <a:spLocks noGrp="1" noChangeArrowheads="1"/>
          </p:cNvSpPr>
          <p:nvPr>
            <p:ph type="ftr" sz="quarter" idx="11"/>
          </p:nvPr>
        </p:nvSpPr>
        <p:spPr/>
        <p:txBody>
          <a:bodyPr/>
          <a:lstStyle>
            <a:lvl1pPr>
              <a:defRPr sz="1300">
                <a:latin typeface="ＭＳ Ｐゴシック" panose="020B0600070205080204" pitchFamily="50" charset="-128"/>
              </a:defRPr>
            </a:lvl1pPr>
          </a:lstStyle>
          <a:p>
            <a:pPr>
              <a:defRPr/>
            </a:pPr>
            <a:endParaRPr lang="en-US" altLang="ja-JP"/>
          </a:p>
          <a:p>
            <a:pPr>
              <a:defRPr/>
            </a:pPr>
            <a:fld id="{4C9E9973-5FAE-4D60-904F-600336359890}" type="slidenum">
              <a:rPr lang="en-US" altLang="ja-JP"/>
              <a:pPr>
                <a:defRPr/>
              </a:pPr>
              <a:t>‹#›</a:t>
            </a:fld>
            <a:endParaRPr lang="en-US" altLang="ja-JP"/>
          </a:p>
        </p:txBody>
      </p:sp>
      <p:sp>
        <p:nvSpPr>
          <p:cNvPr id="6" name="Rectangle 6">
            <a:extLst>
              <a:ext uri="{FF2B5EF4-FFF2-40B4-BE49-F238E27FC236}">
                <a16:creationId xmlns:a16="http://schemas.microsoft.com/office/drawing/2014/main" id="{1162BEAF-C976-48B3-8B8F-D150071DB37E}"/>
              </a:ext>
            </a:extLst>
          </p:cNvPr>
          <p:cNvSpPr>
            <a:spLocks noGrp="1" noChangeArrowheads="1"/>
          </p:cNvSpPr>
          <p:nvPr>
            <p:ph type="sldNum" sz="quarter" idx="12"/>
          </p:nvPr>
        </p:nvSpPr>
        <p:spPr/>
        <p:txBody>
          <a:bodyPr/>
          <a:lstStyle>
            <a:lvl1pPr>
              <a:defRPr/>
            </a:lvl1pPr>
          </a:lstStyle>
          <a:p>
            <a:pPr>
              <a:defRPr/>
            </a:pPr>
            <a:fld id="{8D95AB8D-343A-4CB8-B82B-9EC0A6E2D117}" type="slidenum">
              <a:rPr lang="en-US" altLang="ja-JP"/>
              <a:pPr>
                <a:defRPr/>
              </a:pPr>
              <a:t>‹#›</a:t>
            </a:fld>
            <a:endParaRPr lang="en-US" altLang="ja-JP"/>
          </a:p>
        </p:txBody>
      </p:sp>
    </p:spTree>
    <p:extLst>
      <p:ext uri="{BB962C8B-B14F-4D97-AF65-F5344CB8AC3E}">
        <p14:creationId xmlns:p14="http://schemas.microsoft.com/office/powerpoint/2010/main" val="285253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6510B517-493B-4FB5-A8BF-57643269493B}"/>
              </a:ext>
            </a:extLst>
          </p:cNvPr>
          <p:cNvSpPr>
            <a:spLocks noGrp="1" noChangeArrowheads="1"/>
          </p:cNvSpPr>
          <p:nvPr>
            <p:ph type="dt" sz="half" idx="10"/>
          </p:nvPr>
        </p:nvSpPr>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20CA0B1E-0168-49D1-9DB0-8D170FE08FF4}"/>
              </a:ext>
            </a:extLst>
          </p:cNvPr>
          <p:cNvSpPr>
            <a:spLocks noGrp="1" noChangeArrowheads="1"/>
          </p:cNvSpPr>
          <p:nvPr>
            <p:ph type="ftr" sz="quarter" idx="11"/>
          </p:nvPr>
        </p:nvSpPr>
        <p:spPr/>
        <p:txBody>
          <a:bodyPr/>
          <a:lstStyle>
            <a:lvl1pPr>
              <a:defRPr sz="1300">
                <a:latin typeface="ＭＳ Ｐゴシック" panose="020B0600070205080204" pitchFamily="50" charset="-128"/>
              </a:defRPr>
            </a:lvl1pPr>
          </a:lstStyle>
          <a:p>
            <a:pPr>
              <a:defRPr/>
            </a:pPr>
            <a:endParaRPr lang="en-US" altLang="ja-JP"/>
          </a:p>
          <a:p>
            <a:pPr>
              <a:defRPr/>
            </a:pPr>
            <a:fld id="{A1D0E601-6B4A-4F8B-BF46-562D79F4360D}" type="slidenum">
              <a:rPr lang="en-US" altLang="ja-JP"/>
              <a:pPr>
                <a:defRPr/>
              </a:pPr>
              <a:t>‹#›</a:t>
            </a:fld>
            <a:endParaRPr lang="en-US" altLang="ja-JP"/>
          </a:p>
        </p:txBody>
      </p:sp>
      <p:sp>
        <p:nvSpPr>
          <p:cNvPr id="6" name="Rectangle 6">
            <a:extLst>
              <a:ext uri="{FF2B5EF4-FFF2-40B4-BE49-F238E27FC236}">
                <a16:creationId xmlns:a16="http://schemas.microsoft.com/office/drawing/2014/main" id="{EF82FB94-437A-41C2-A417-B59D6713F2B9}"/>
              </a:ext>
            </a:extLst>
          </p:cNvPr>
          <p:cNvSpPr>
            <a:spLocks noGrp="1" noChangeArrowheads="1"/>
          </p:cNvSpPr>
          <p:nvPr>
            <p:ph type="sldNum" sz="quarter" idx="12"/>
          </p:nvPr>
        </p:nvSpPr>
        <p:spPr/>
        <p:txBody>
          <a:bodyPr/>
          <a:lstStyle>
            <a:lvl1pPr>
              <a:defRPr/>
            </a:lvl1pPr>
          </a:lstStyle>
          <a:p>
            <a:pPr>
              <a:defRPr/>
            </a:pPr>
            <a:fld id="{6EB8A5AA-09B4-4A1E-8D03-0E54D7911635}" type="slidenum">
              <a:rPr lang="en-US" altLang="ja-JP"/>
              <a:pPr>
                <a:defRPr/>
              </a:pPr>
              <a:t>‹#›</a:t>
            </a:fld>
            <a:endParaRPr lang="en-US" altLang="ja-JP"/>
          </a:p>
        </p:txBody>
      </p:sp>
    </p:spTree>
    <p:extLst>
      <p:ext uri="{BB962C8B-B14F-4D97-AF65-F5344CB8AC3E}">
        <p14:creationId xmlns:p14="http://schemas.microsoft.com/office/powerpoint/2010/main" val="3470301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30082" y="274411"/>
            <a:ext cx="2056947" cy="5852206"/>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6974" y="274411"/>
            <a:ext cx="6064250" cy="5852206"/>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981EA3D8-68D6-41A7-BE1E-70C36AC1AB63}"/>
              </a:ext>
            </a:extLst>
          </p:cNvPr>
          <p:cNvSpPr>
            <a:spLocks noGrp="1" noChangeArrowheads="1"/>
          </p:cNvSpPr>
          <p:nvPr>
            <p:ph type="dt" sz="half" idx="10"/>
          </p:nvPr>
        </p:nvSpPr>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CA472DEB-C6ED-4340-9011-7B2F2C1D7E6A}"/>
              </a:ext>
            </a:extLst>
          </p:cNvPr>
          <p:cNvSpPr>
            <a:spLocks noGrp="1" noChangeArrowheads="1"/>
          </p:cNvSpPr>
          <p:nvPr>
            <p:ph type="ftr" sz="quarter" idx="11"/>
          </p:nvPr>
        </p:nvSpPr>
        <p:spPr/>
        <p:txBody>
          <a:bodyPr/>
          <a:lstStyle>
            <a:lvl1pPr>
              <a:defRPr sz="1300">
                <a:latin typeface="ＭＳ Ｐゴシック" panose="020B0600070205080204" pitchFamily="50" charset="-128"/>
              </a:defRPr>
            </a:lvl1pPr>
          </a:lstStyle>
          <a:p>
            <a:pPr>
              <a:defRPr/>
            </a:pPr>
            <a:endParaRPr lang="en-US" altLang="ja-JP"/>
          </a:p>
          <a:p>
            <a:pPr>
              <a:defRPr/>
            </a:pPr>
            <a:fld id="{96AC51A7-E6BD-408B-A78D-E732CED1FBA3}" type="slidenum">
              <a:rPr lang="en-US" altLang="ja-JP"/>
              <a:pPr>
                <a:defRPr/>
              </a:pPr>
              <a:t>‹#›</a:t>
            </a:fld>
            <a:endParaRPr lang="en-US" altLang="ja-JP"/>
          </a:p>
        </p:txBody>
      </p:sp>
      <p:sp>
        <p:nvSpPr>
          <p:cNvPr id="6" name="Rectangle 6">
            <a:extLst>
              <a:ext uri="{FF2B5EF4-FFF2-40B4-BE49-F238E27FC236}">
                <a16:creationId xmlns:a16="http://schemas.microsoft.com/office/drawing/2014/main" id="{6320A0C7-2AC7-4802-86D8-91A86AAE5472}"/>
              </a:ext>
            </a:extLst>
          </p:cNvPr>
          <p:cNvSpPr>
            <a:spLocks noGrp="1" noChangeArrowheads="1"/>
          </p:cNvSpPr>
          <p:nvPr>
            <p:ph type="sldNum" sz="quarter" idx="12"/>
          </p:nvPr>
        </p:nvSpPr>
        <p:spPr/>
        <p:txBody>
          <a:bodyPr/>
          <a:lstStyle>
            <a:lvl1pPr>
              <a:defRPr/>
            </a:lvl1pPr>
          </a:lstStyle>
          <a:p>
            <a:pPr>
              <a:defRPr/>
            </a:pPr>
            <a:fld id="{992E7768-62EB-4434-84F5-649B11BDD120}" type="slidenum">
              <a:rPr lang="en-US" altLang="ja-JP"/>
              <a:pPr>
                <a:defRPr/>
              </a:pPr>
              <a:t>‹#›</a:t>
            </a:fld>
            <a:endParaRPr lang="en-US" altLang="ja-JP"/>
          </a:p>
        </p:txBody>
      </p:sp>
    </p:spTree>
    <p:extLst>
      <p:ext uri="{BB962C8B-B14F-4D97-AF65-F5344CB8AC3E}">
        <p14:creationId xmlns:p14="http://schemas.microsoft.com/office/powerpoint/2010/main" val="97072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6974" y="274411"/>
            <a:ext cx="8230053" cy="585220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a:extLst>
              <a:ext uri="{FF2B5EF4-FFF2-40B4-BE49-F238E27FC236}">
                <a16:creationId xmlns:a16="http://schemas.microsoft.com/office/drawing/2014/main" id="{5C7CBCB1-1007-4E70-8B24-417814A047F3}"/>
              </a:ext>
            </a:extLst>
          </p:cNvPr>
          <p:cNvSpPr>
            <a:spLocks noGrp="1" noChangeArrowheads="1"/>
          </p:cNvSpPr>
          <p:nvPr>
            <p:ph type="dt" sz="half" idx="10"/>
          </p:nvPr>
        </p:nvSpPr>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ADCA6852-A756-47DA-8BC8-E8FF2D1F3B4F}"/>
              </a:ext>
            </a:extLst>
          </p:cNvPr>
          <p:cNvSpPr>
            <a:spLocks noGrp="1" noChangeArrowheads="1"/>
          </p:cNvSpPr>
          <p:nvPr>
            <p:ph type="ftr" sz="quarter" idx="11"/>
          </p:nvPr>
        </p:nvSpPr>
        <p:spPr/>
        <p:txBody>
          <a:bodyPr/>
          <a:lstStyle>
            <a:lvl1pPr>
              <a:defRPr sz="1300">
                <a:latin typeface="ＭＳ Ｐゴシック" panose="020B0600070205080204" pitchFamily="50" charset="-128"/>
              </a:defRPr>
            </a:lvl1pPr>
          </a:lstStyle>
          <a:p>
            <a:pPr>
              <a:defRPr/>
            </a:pPr>
            <a:endParaRPr lang="en-US" altLang="ja-JP"/>
          </a:p>
          <a:p>
            <a:pPr>
              <a:defRPr/>
            </a:pPr>
            <a:fld id="{3715A3F1-784D-4CDF-ADFA-ABEC1718ACCF}" type="slidenum">
              <a:rPr lang="en-US" altLang="ja-JP"/>
              <a:pPr>
                <a:defRPr/>
              </a:pPr>
              <a:t>‹#›</a:t>
            </a:fld>
            <a:endParaRPr lang="en-US" altLang="ja-JP"/>
          </a:p>
        </p:txBody>
      </p:sp>
      <p:sp>
        <p:nvSpPr>
          <p:cNvPr id="5" name="Rectangle 6">
            <a:extLst>
              <a:ext uri="{FF2B5EF4-FFF2-40B4-BE49-F238E27FC236}">
                <a16:creationId xmlns:a16="http://schemas.microsoft.com/office/drawing/2014/main" id="{A823A29A-8EE5-4AE9-9BF4-FEEA1C1F1D97}"/>
              </a:ext>
            </a:extLst>
          </p:cNvPr>
          <p:cNvSpPr>
            <a:spLocks noGrp="1" noChangeArrowheads="1"/>
          </p:cNvSpPr>
          <p:nvPr>
            <p:ph type="sldNum" sz="quarter" idx="12"/>
          </p:nvPr>
        </p:nvSpPr>
        <p:spPr/>
        <p:txBody>
          <a:bodyPr/>
          <a:lstStyle>
            <a:lvl1pPr>
              <a:defRPr/>
            </a:lvl1pPr>
          </a:lstStyle>
          <a:p>
            <a:pPr>
              <a:defRPr/>
            </a:pPr>
            <a:fld id="{614B434E-85FB-4599-917C-850A14B10D31}" type="slidenum">
              <a:rPr lang="en-US" altLang="ja-JP"/>
              <a:pPr>
                <a:defRPr/>
              </a:pPr>
              <a:t>‹#›</a:t>
            </a:fld>
            <a:endParaRPr lang="en-US" altLang="ja-JP"/>
          </a:p>
        </p:txBody>
      </p:sp>
    </p:spTree>
    <p:extLst>
      <p:ext uri="{BB962C8B-B14F-4D97-AF65-F5344CB8AC3E}">
        <p14:creationId xmlns:p14="http://schemas.microsoft.com/office/powerpoint/2010/main" val="2516068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6974" y="274411"/>
            <a:ext cx="8230053" cy="1143000"/>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456974" y="1599974"/>
            <a:ext cx="8230053" cy="4526643"/>
          </a:xfrm>
        </p:spPr>
        <p:txBody>
          <a:bodyPr/>
          <a:lstStyle/>
          <a:p>
            <a:pPr lvl="0"/>
            <a:endParaRPr lang="ja-JP" altLang="en-US" noProof="0"/>
          </a:p>
        </p:txBody>
      </p:sp>
      <p:sp>
        <p:nvSpPr>
          <p:cNvPr id="4" name="Rectangle 4">
            <a:extLst>
              <a:ext uri="{FF2B5EF4-FFF2-40B4-BE49-F238E27FC236}">
                <a16:creationId xmlns:a16="http://schemas.microsoft.com/office/drawing/2014/main" id="{482BDD61-6D11-449F-80DB-AC175EB0295D}"/>
              </a:ext>
            </a:extLst>
          </p:cNvPr>
          <p:cNvSpPr>
            <a:spLocks noGrp="1" noChangeArrowheads="1"/>
          </p:cNvSpPr>
          <p:nvPr>
            <p:ph type="dt" sz="half" idx="10"/>
          </p:nvPr>
        </p:nvSpPr>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9EFC1F3C-BC7C-402A-B85D-E50BCA471EF0}"/>
              </a:ext>
            </a:extLst>
          </p:cNvPr>
          <p:cNvSpPr>
            <a:spLocks noGrp="1" noChangeArrowheads="1"/>
          </p:cNvSpPr>
          <p:nvPr>
            <p:ph type="ftr" sz="quarter" idx="11"/>
          </p:nvPr>
        </p:nvSpPr>
        <p:spPr/>
        <p:txBody>
          <a:bodyPr/>
          <a:lstStyle>
            <a:lvl1pPr>
              <a:defRPr sz="1300">
                <a:latin typeface="ＭＳ Ｐゴシック" panose="020B0600070205080204" pitchFamily="50" charset="-128"/>
              </a:defRPr>
            </a:lvl1pPr>
          </a:lstStyle>
          <a:p>
            <a:pPr>
              <a:defRPr/>
            </a:pPr>
            <a:endParaRPr lang="en-US" altLang="ja-JP"/>
          </a:p>
          <a:p>
            <a:pPr>
              <a:defRPr/>
            </a:pPr>
            <a:fld id="{029B9D3C-740E-4816-B051-5185700CA7F9}" type="slidenum">
              <a:rPr lang="en-US" altLang="ja-JP"/>
              <a:pPr>
                <a:defRPr/>
              </a:pPr>
              <a:t>‹#›</a:t>
            </a:fld>
            <a:endParaRPr lang="en-US" altLang="ja-JP"/>
          </a:p>
        </p:txBody>
      </p:sp>
      <p:sp>
        <p:nvSpPr>
          <p:cNvPr id="6" name="Rectangle 6">
            <a:extLst>
              <a:ext uri="{FF2B5EF4-FFF2-40B4-BE49-F238E27FC236}">
                <a16:creationId xmlns:a16="http://schemas.microsoft.com/office/drawing/2014/main" id="{6051278C-81AB-437C-936D-B4B75C682AE4}"/>
              </a:ext>
            </a:extLst>
          </p:cNvPr>
          <p:cNvSpPr>
            <a:spLocks noGrp="1" noChangeArrowheads="1"/>
          </p:cNvSpPr>
          <p:nvPr>
            <p:ph type="sldNum" sz="quarter" idx="12"/>
          </p:nvPr>
        </p:nvSpPr>
        <p:spPr/>
        <p:txBody>
          <a:bodyPr/>
          <a:lstStyle>
            <a:lvl1pPr>
              <a:defRPr/>
            </a:lvl1pPr>
          </a:lstStyle>
          <a:p>
            <a:pPr>
              <a:defRPr/>
            </a:pPr>
            <a:fld id="{85F98332-D3C9-43D3-8B1C-5CEA3069FCF3}" type="slidenum">
              <a:rPr lang="en-US" altLang="ja-JP"/>
              <a:pPr>
                <a:defRPr/>
              </a:pPr>
              <a:t>‹#›</a:t>
            </a:fld>
            <a:endParaRPr lang="en-US" altLang="ja-JP"/>
          </a:p>
        </p:txBody>
      </p:sp>
    </p:spTree>
    <p:extLst>
      <p:ext uri="{BB962C8B-B14F-4D97-AF65-F5344CB8AC3E}">
        <p14:creationId xmlns:p14="http://schemas.microsoft.com/office/powerpoint/2010/main" val="2842197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EB23A95B-D181-4C86-AE92-F5315798CBB5}"/>
              </a:ext>
            </a:extLst>
          </p:cNvPr>
          <p:cNvSpPr>
            <a:spLocks noGrp="1" noChangeArrowheads="1"/>
          </p:cNvSpPr>
          <p:nvPr>
            <p:ph type="dt" sz="half" idx="10"/>
          </p:nvPr>
        </p:nvSpPr>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469D4BC1-EEED-4F0A-914A-B3A8384CA0E5}"/>
              </a:ext>
            </a:extLst>
          </p:cNvPr>
          <p:cNvSpPr>
            <a:spLocks noGrp="1" noChangeArrowheads="1"/>
          </p:cNvSpPr>
          <p:nvPr>
            <p:ph type="ftr" sz="quarter" idx="11"/>
          </p:nvPr>
        </p:nvSpPr>
        <p:spPr/>
        <p:txBody>
          <a:bodyPr/>
          <a:lstStyle>
            <a:lvl1pPr>
              <a:defRPr sz="1300">
                <a:latin typeface="ＭＳ Ｐゴシック" panose="020B0600070205080204" pitchFamily="50" charset="-128"/>
              </a:defRPr>
            </a:lvl1pPr>
          </a:lstStyle>
          <a:p>
            <a:pPr>
              <a:defRPr/>
            </a:pPr>
            <a:endParaRPr lang="en-US" altLang="ja-JP"/>
          </a:p>
          <a:p>
            <a:pPr>
              <a:defRPr/>
            </a:pPr>
            <a:fld id="{0D0D3225-9220-454E-8C5A-246266612F61}" type="slidenum">
              <a:rPr lang="en-US" altLang="ja-JP"/>
              <a:pPr>
                <a:defRPr/>
              </a:pPr>
              <a:t>‹#›</a:t>
            </a:fld>
            <a:endParaRPr lang="en-US" altLang="ja-JP"/>
          </a:p>
        </p:txBody>
      </p:sp>
      <p:sp>
        <p:nvSpPr>
          <p:cNvPr id="6" name="Rectangle 6">
            <a:extLst>
              <a:ext uri="{FF2B5EF4-FFF2-40B4-BE49-F238E27FC236}">
                <a16:creationId xmlns:a16="http://schemas.microsoft.com/office/drawing/2014/main" id="{884808CB-7FC9-4491-9D79-8B821C9424AA}"/>
              </a:ext>
            </a:extLst>
          </p:cNvPr>
          <p:cNvSpPr>
            <a:spLocks noGrp="1" noChangeArrowheads="1"/>
          </p:cNvSpPr>
          <p:nvPr>
            <p:ph type="sldNum" sz="quarter" idx="12"/>
          </p:nvPr>
        </p:nvSpPr>
        <p:spPr/>
        <p:txBody>
          <a:bodyPr/>
          <a:lstStyle>
            <a:lvl1pPr>
              <a:defRPr/>
            </a:lvl1pPr>
          </a:lstStyle>
          <a:p>
            <a:pPr>
              <a:defRPr/>
            </a:pPr>
            <a:fld id="{9A8FF71B-356B-4608-9A22-64A455D2288E}" type="slidenum">
              <a:rPr lang="en-US" altLang="ja-JP"/>
              <a:pPr>
                <a:defRPr/>
              </a:pPr>
              <a:t>‹#›</a:t>
            </a:fld>
            <a:endParaRPr lang="en-US" altLang="ja-JP"/>
          </a:p>
        </p:txBody>
      </p:sp>
    </p:spTree>
    <p:extLst>
      <p:ext uri="{BB962C8B-B14F-4D97-AF65-F5344CB8AC3E}">
        <p14:creationId xmlns:p14="http://schemas.microsoft.com/office/powerpoint/2010/main" val="2065622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4" y="4406447"/>
            <a:ext cx="7771947" cy="1362982"/>
          </a:xfrm>
        </p:spPr>
        <p:txBody>
          <a:bodyPr anchor="t"/>
          <a:lstStyle>
            <a:lvl1pPr algn="l">
              <a:defRPr sz="3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4" y="2906259"/>
            <a:ext cx="7771947" cy="1500187"/>
          </a:xfrm>
        </p:spPr>
        <p:txBody>
          <a:bodyPr anchor="b"/>
          <a:lstStyle>
            <a:lvl1pPr marL="0" indent="0">
              <a:buNone/>
              <a:defRPr sz="1500"/>
            </a:lvl1pPr>
            <a:lvl2pPr marL="342077" indent="0">
              <a:buNone/>
              <a:defRPr sz="1300"/>
            </a:lvl2pPr>
            <a:lvl3pPr marL="684154" indent="0">
              <a:buNone/>
              <a:defRPr sz="1200"/>
            </a:lvl3pPr>
            <a:lvl4pPr marL="1026231" indent="0">
              <a:buNone/>
              <a:defRPr sz="1000"/>
            </a:lvl4pPr>
            <a:lvl5pPr marL="1368308" indent="0">
              <a:buNone/>
              <a:defRPr sz="1000"/>
            </a:lvl5pPr>
            <a:lvl6pPr marL="1710385" indent="0">
              <a:buNone/>
              <a:defRPr sz="1000"/>
            </a:lvl6pPr>
            <a:lvl7pPr marL="2052462" indent="0">
              <a:buNone/>
              <a:defRPr sz="1000"/>
            </a:lvl7pPr>
            <a:lvl8pPr marL="2394539" indent="0">
              <a:buNone/>
              <a:defRPr sz="1000"/>
            </a:lvl8pPr>
            <a:lvl9pPr marL="2736616" indent="0">
              <a:buNone/>
              <a:defRPr sz="1000"/>
            </a:lvl9pPr>
          </a:lstStyle>
          <a:p>
            <a:pPr lvl="0"/>
            <a:r>
              <a:rPr lang="ja-JP" altLang="en-US"/>
              <a:t>マスター テキストの書式設定</a:t>
            </a:r>
          </a:p>
        </p:txBody>
      </p:sp>
      <p:sp>
        <p:nvSpPr>
          <p:cNvPr id="4" name="Rectangle 4">
            <a:extLst>
              <a:ext uri="{FF2B5EF4-FFF2-40B4-BE49-F238E27FC236}">
                <a16:creationId xmlns:a16="http://schemas.microsoft.com/office/drawing/2014/main" id="{498D4285-0273-4445-88EA-DA0889A28997}"/>
              </a:ext>
            </a:extLst>
          </p:cNvPr>
          <p:cNvSpPr>
            <a:spLocks noGrp="1" noChangeArrowheads="1"/>
          </p:cNvSpPr>
          <p:nvPr>
            <p:ph type="dt" sz="half" idx="10"/>
          </p:nvPr>
        </p:nvSpPr>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D913B0AC-C7EE-4837-A043-661B3E60925B}"/>
              </a:ext>
            </a:extLst>
          </p:cNvPr>
          <p:cNvSpPr>
            <a:spLocks noGrp="1" noChangeArrowheads="1"/>
          </p:cNvSpPr>
          <p:nvPr>
            <p:ph type="ftr" sz="quarter" idx="11"/>
          </p:nvPr>
        </p:nvSpPr>
        <p:spPr/>
        <p:txBody>
          <a:bodyPr/>
          <a:lstStyle>
            <a:lvl1pPr>
              <a:defRPr sz="1300">
                <a:latin typeface="ＭＳ Ｐゴシック" panose="020B0600070205080204" pitchFamily="50" charset="-128"/>
              </a:defRPr>
            </a:lvl1pPr>
          </a:lstStyle>
          <a:p>
            <a:pPr>
              <a:defRPr/>
            </a:pPr>
            <a:endParaRPr lang="en-US" altLang="ja-JP"/>
          </a:p>
          <a:p>
            <a:pPr>
              <a:defRPr/>
            </a:pPr>
            <a:fld id="{061BB0ED-85AF-4321-A162-B797C1F3566B}" type="slidenum">
              <a:rPr lang="en-US" altLang="ja-JP"/>
              <a:pPr>
                <a:defRPr/>
              </a:pPr>
              <a:t>‹#›</a:t>
            </a:fld>
            <a:endParaRPr lang="en-US" altLang="ja-JP"/>
          </a:p>
        </p:txBody>
      </p:sp>
      <p:sp>
        <p:nvSpPr>
          <p:cNvPr id="6" name="Rectangle 6">
            <a:extLst>
              <a:ext uri="{FF2B5EF4-FFF2-40B4-BE49-F238E27FC236}">
                <a16:creationId xmlns:a16="http://schemas.microsoft.com/office/drawing/2014/main" id="{A111276B-6482-46AF-A477-CF24B87AF9C3}"/>
              </a:ext>
            </a:extLst>
          </p:cNvPr>
          <p:cNvSpPr>
            <a:spLocks noGrp="1" noChangeArrowheads="1"/>
          </p:cNvSpPr>
          <p:nvPr>
            <p:ph type="sldNum" sz="quarter" idx="12"/>
          </p:nvPr>
        </p:nvSpPr>
        <p:spPr/>
        <p:txBody>
          <a:bodyPr/>
          <a:lstStyle>
            <a:lvl1pPr>
              <a:defRPr/>
            </a:lvl1pPr>
          </a:lstStyle>
          <a:p>
            <a:pPr>
              <a:defRPr/>
            </a:pPr>
            <a:fld id="{0F7A9FE1-C272-44F7-97F3-FEA2176AB48E}" type="slidenum">
              <a:rPr lang="en-US" altLang="ja-JP"/>
              <a:pPr>
                <a:defRPr/>
              </a:pPr>
              <a:t>‹#›</a:t>
            </a:fld>
            <a:endParaRPr lang="en-US" altLang="ja-JP"/>
          </a:p>
        </p:txBody>
      </p:sp>
    </p:spTree>
    <p:extLst>
      <p:ext uri="{BB962C8B-B14F-4D97-AF65-F5344CB8AC3E}">
        <p14:creationId xmlns:p14="http://schemas.microsoft.com/office/powerpoint/2010/main" val="2452168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6974" y="1599974"/>
            <a:ext cx="4060598" cy="4526643"/>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26428" y="1599974"/>
            <a:ext cx="4060599" cy="4526643"/>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860A048B-2A3D-4DB2-A18C-37FEB5EC20D4}"/>
              </a:ext>
            </a:extLst>
          </p:cNvPr>
          <p:cNvSpPr>
            <a:spLocks noGrp="1" noChangeArrowheads="1"/>
          </p:cNvSpPr>
          <p:nvPr>
            <p:ph type="dt" sz="half" idx="10"/>
          </p:nvPr>
        </p:nvSpPr>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FA66C03C-9A1B-4567-9A38-F04F41A9A422}"/>
              </a:ext>
            </a:extLst>
          </p:cNvPr>
          <p:cNvSpPr>
            <a:spLocks noGrp="1" noChangeArrowheads="1"/>
          </p:cNvSpPr>
          <p:nvPr>
            <p:ph type="ftr" sz="quarter" idx="11"/>
          </p:nvPr>
        </p:nvSpPr>
        <p:spPr/>
        <p:txBody>
          <a:bodyPr/>
          <a:lstStyle>
            <a:lvl1pPr>
              <a:defRPr sz="1300">
                <a:latin typeface="ＭＳ Ｐゴシック" panose="020B0600070205080204" pitchFamily="50" charset="-128"/>
              </a:defRPr>
            </a:lvl1pPr>
          </a:lstStyle>
          <a:p>
            <a:pPr>
              <a:defRPr/>
            </a:pPr>
            <a:endParaRPr lang="en-US" altLang="ja-JP"/>
          </a:p>
          <a:p>
            <a:pPr>
              <a:defRPr/>
            </a:pPr>
            <a:fld id="{ADA516B1-1C0F-4424-9B9D-56A6E77A56A8}" type="slidenum">
              <a:rPr lang="en-US" altLang="ja-JP"/>
              <a:pPr>
                <a:defRPr/>
              </a:pPr>
              <a:t>‹#›</a:t>
            </a:fld>
            <a:endParaRPr lang="en-US" altLang="ja-JP"/>
          </a:p>
        </p:txBody>
      </p:sp>
      <p:sp>
        <p:nvSpPr>
          <p:cNvPr id="7" name="Rectangle 6">
            <a:extLst>
              <a:ext uri="{FF2B5EF4-FFF2-40B4-BE49-F238E27FC236}">
                <a16:creationId xmlns:a16="http://schemas.microsoft.com/office/drawing/2014/main" id="{87F371D0-6C9D-4800-AC74-8A7464941535}"/>
              </a:ext>
            </a:extLst>
          </p:cNvPr>
          <p:cNvSpPr>
            <a:spLocks noGrp="1" noChangeArrowheads="1"/>
          </p:cNvSpPr>
          <p:nvPr>
            <p:ph type="sldNum" sz="quarter" idx="12"/>
          </p:nvPr>
        </p:nvSpPr>
        <p:spPr/>
        <p:txBody>
          <a:bodyPr/>
          <a:lstStyle>
            <a:lvl1pPr>
              <a:defRPr/>
            </a:lvl1pPr>
          </a:lstStyle>
          <a:p>
            <a:pPr>
              <a:defRPr/>
            </a:pPr>
            <a:fld id="{897516FD-4908-4CF7-9A71-DADE66D002D1}" type="slidenum">
              <a:rPr lang="en-US" altLang="ja-JP"/>
              <a:pPr>
                <a:defRPr/>
              </a:pPr>
              <a:t>‹#›</a:t>
            </a:fld>
            <a:endParaRPr lang="en-US" altLang="ja-JP"/>
          </a:p>
        </p:txBody>
      </p:sp>
    </p:spTree>
    <p:extLst>
      <p:ext uri="{BB962C8B-B14F-4D97-AF65-F5344CB8AC3E}">
        <p14:creationId xmlns:p14="http://schemas.microsoft.com/office/powerpoint/2010/main" val="3148750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6974" y="1535339"/>
            <a:ext cx="4040187" cy="639536"/>
          </a:xfrm>
        </p:spPr>
        <p:txBody>
          <a:bodyPr anchor="b"/>
          <a:lstStyle>
            <a:lvl1pPr marL="0" indent="0">
              <a:buNone/>
              <a:defRPr sz="1800" b="1"/>
            </a:lvl1pPr>
            <a:lvl2pPr marL="342077" indent="0">
              <a:buNone/>
              <a:defRPr sz="1500" b="1"/>
            </a:lvl2pPr>
            <a:lvl3pPr marL="684154" indent="0">
              <a:buNone/>
              <a:defRPr sz="1300" b="1"/>
            </a:lvl3pPr>
            <a:lvl4pPr marL="1026231" indent="0">
              <a:buNone/>
              <a:defRPr sz="1200" b="1"/>
            </a:lvl4pPr>
            <a:lvl5pPr marL="1368308" indent="0">
              <a:buNone/>
              <a:defRPr sz="1200" b="1"/>
            </a:lvl5pPr>
            <a:lvl6pPr marL="1710385" indent="0">
              <a:buNone/>
              <a:defRPr sz="1200" b="1"/>
            </a:lvl6pPr>
            <a:lvl7pPr marL="2052462" indent="0">
              <a:buNone/>
              <a:defRPr sz="1200" b="1"/>
            </a:lvl7pPr>
            <a:lvl8pPr marL="2394539" indent="0">
              <a:buNone/>
              <a:defRPr sz="1200" b="1"/>
            </a:lvl8pPr>
            <a:lvl9pPr marL="2736616"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6974" y="2174875"/>
            <a:ext cx="4040187" cy="3951741"/>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4572" y="1535339"/>
            <a:ext cx="4042456" cy="639536"/>
          </a:xfrm>
        </p:spPr>
        <p:txBody>
          <a:bodyPr anchor="b"/>
          <a:lstStyle>
            <a:lvl1pPr marL="0" indent="0">
              <a:buNone/>
              <a:defRPr sz="1800" b="1"/>
            </a:lvl1pPr>
            <a:lvl2pPr marL="342077" indent="0">
              <a:buNone/>
              <a:defRPr sz="1500" b="1"/>
            </a:lvl2pPr>
            <a:lvl3pPr marL="684154" indent="0">
              <a:buNone/>
              <a:defRPr sz="1300" b="1"/>
            </a:lvl3pPr>
            <a:lvl4pPr marL="1026231" indent="0">
              <a:buNone/>
              <a:defRPr sz="1200" b="1"/>
            </a:lvl4pPr>
            <a:lvl5pPr marL="1368308" indent="0">
              <a:buNone/>
              <a:defRPr sz="1200" b="1"/>
            </a:lvl5pPr>
            <a:lvl6pPr marL="1710385" indent="0">
              <a:buNone/>
              <a:defRPr sz="1200" b="1"/>
            </a:lvl6pPr>
            <a:lvl7pPr marL="2052462" indent="0">
              <a:buNone/>
              <a:defRPr sz="1200" b="1"/>
            </a:lvl7pPr>
            <a:lvl8pPr marL="2394539" indent="0">
              <a:buNone/>
              <a:defRPr sz="1200" b="1"/>
            </a:lvl8pPr>
            <a:lvl9pPr marL="2736616"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4572" y="2174875"/>
            <a:ext cx="4042456" cy="3951741"/>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F20F4866-2F06-4CE6-9E01-B481EFCDAAD2}"/>
              </a:ext>
            </a:extLst>
          </p:cNvPr>
          <p:cNvSpPr>
            <a:spLocks noGrp="1" noChangeArrowheads="1"/>
          </p:cNvSpPr>
          <p:nvPr>
            <p:ph type="dt" sz="half" idx="10"/>
          </p:nvPr>
        </p:nvSpPr>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F5DE3D97-F7E4-43E8-824C-E3AA40BF558E}"/>
              </a:ext>
            </a:extLst>
          </p:cNvPr>
          <p:cNvSpPr>
            <a:spLocks noGrp="1" noChangeArrowheads="1"/>
          </p:cNvSpPr>
          <p:nvPr>
            <p:ph type="ftr" sz="quarter" idx="11"/>
          </p:nvPr>
        </p:nvSpPr>
        <p:spPr/>
        <p:txBody>
          <a:bodyPr/>
          <a:lstStyle>
            <a:lvl1pPr>
              <a:defRPr sz="1300">
                <a:latin typeface="ＭＳ Ｐゴシック" panose="020B0600070205080204" pitchFamily="50" charset="-128"/>
              </a:defRPr>
            </a:lvl1pPr>
          </a:lstStyle>
          <a:p>
            <a:pPr>
              <a:defRPr/>
            </a:pPr>
            <a:endParaRPr lang="en-US" altLang="ja-JP"/>
          </a:p>
          <a:p>
            <a:pPr>
              <a:defRPr/>
            </a:pPr>
            <a:fld id="{46BE58A5-7550-4AA7-8579-E5C57A668EB7}" type="slidenum">
              <a:rPr lang="en-US" altLang="ja-JP"/>
              <a:pPr>
                <a:defRPr/>
              </a:pPr>
              <a:t>‹#›</a:t>
            </a:fld>
            <a:endParaRPr lang="en-US" altLang="ja-JP"/>
          </a:p>
        </p:txBody>
      </p:sp>
      <p:sp>
        <p:nvSpPr>
          <p:cNvPr id="9" name="Rectangle 6">
            <a:extLst>
              <a:ext uri="{FF2B5EF4-FFF2-40B4-BE49-F238E27FC236}">
                <a16:creationId xmlns:a16="http://schemas.microsoft.com/office/drawing/2014/main" id="{83A9C24E-520C-4A9F-8F57-24DF1EDA9E81}"/>
              </a:ext>
            </a:extLst>
          </p:cNvPr>
          <p:cNvSpPr>
            <a:spLocks noGrp="1" noChangeArrowheads="1"/>
          </p:cNvSpPr>
          <p:nvPr>
            <p:ph type="sldNum" sz="quarter" idx="12"/>
          </p:nvPr>
        </p:nvSpPr>
        <p:spPr/>
        <p:txBody>
          <a:bodyPr/>
          <a:lstStyle>
            <a:lvl1pPr>
              <a:defRPr/>
            </a:lvl1pPr>
          </a:lstStyle>
          <a:p>
            <a:pPr>
              <a:defRPr/>
            </a:pPr>
            <a:fld id="{941957C7-7301-4C77-91F7-F9EB9D2F328D}" type="slidenum">
              <a:rPr lang="en-US" altLang="ja-JP"/>
              <a:pPr>
                <a:defRPr/>
              </a:pPr>
              <a:t>‹#›</a:t>
            </a:fld>
            <a:endParaRPr lang="en-US" altLang="ja-JP"/>
          </a:p>
        </p:txBody>
      </p:sp>
    </p:spTree>
    <p:extLst>
      <p:ext uri="{BB962C8B-B14F-4D97-AF65-F5344CB8AC3E}">
        <p14:creationId xmlns:p14="http://schemas.microsoft.com/office/powerpoint/2010/main" val="2424953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a:extLst>
              <a:ext uri="{FF2B5EF4-FFF2-40B4-BE49-F238E27FC236}">
                <a16:creationId xmlns:a16="http://schemas.microsoft.com/office/drawing/2014/main" id="{EF064966-9F16-49D8-B322-E281F97682C5}"/>
              </a:ext>
            </a:extLst>
          </p:cNvPr>
          <p:cNvSpPr>
            <a:spLocks noGrp="1" noChangeArrowheads="1"/>
          </p:cNvSpPr>
          <p:nvPr>
            <p:ph type="dt" sz="half" idx="10"/>
          </p:nvPr>
        </p:nvSpPr>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653E2614-BF5F-4276-97CA-0DD110FA5F60}"/>
              </a:ext>
            </a:extLst>
          </p:cNvPr>
          <p:cNvSpPr>
            <a:spLocks noGrp="1" noChangeArrowheads="1"/>
          </p:cNvSpPr>
          <p:nvPr>
            <p:ph type="ftr" sz="quarter" idx="11"/>
          </p:nvPr>
        </p:nvSpPr>
        <p:spPr/>
        <p:txBody>
          <a:bodyPr/>
          <a:lstStyle>
            <a:lvl1pPr>
              <a:defRPr sz="1300">
                <a:latin typeface="ＭＳ Ｐゴシック" panose="020B0600070205080204" pitchFamily="50" charset="-128"/>
              </a:defRPr>
            </a:lvl1pPr>
          </a:lstStyle>
          <a:p>
            <a:pPr>
              <a:defRPr/>
            </a:pPr>
            <a:endParaRPr lang="en-US" altLang="ja-JP"/>
          </a:p>
          <a:p>
            <a:pPr>
              <a:defRPr/>
            </a:pPr>
            <a:fld id="{9DF0411E-AA08-4AF4-80E6-78B4635AA361}" type="slidenum">
              <a:rPr lang="en-US" altLang="ja-JP"/>
              <a:pPr>
                <a:defRPr/>
              </a:pPr>
              <a:t>‹#›</a:t>
            </a:fld>
            <a:endParaRPr lang="en-US" altLang="ja-JP"/>
          </a:p>
        </p:txBody>
      </p:sp>
      <p:sp>
        <p:nvSpPr>
          <p:cNvPr id="5" name="Rectangle 6">
            <a:extLst>
              <a:ext uri="{FF2B5EF4-FFF2-40B4-BE49-F238E27FC236}">
                <a16:creationId xmlns:a16="http://schemas.microsoft.com/office/drawing/2014/main" id="{708F0BF3-0E24-45EE-AA2C-BC43EFF7F1FF}"/>
              </a:ext>
            </a:extLst>
          </p:cNvPr>
          <p:cNvSpPr>
            <a:spLocks noGrp="1" noChangeArrowheads="1"/>
          </p:cNvSpPr>
          <p:nvPr>
            <p:ph type="sldNum" sz="quarter" idx="12"/>
          </p:nvPr>
        </p:nvSpPr>
        <p:spPr/>
        <p:txBody>
          <a:bodyPr/>
          <a:lstStyle>
            <a:lvl1pPr>
              <a:defRPr/>
            </a:lvl1pPr>
          </a:lstStyle>
          <a:p>
            <a:pPr>
              <a:defRPr/>
            </a:pPr>
            <a:fld id="{9EA30282-15F5-4ECE-BDE2-5ECD38EBBC33}" type="slidenum">
              <a:rPr lang="en-US" altLang="ja-JP"/>
              <a:pPr>
                <a:defRPr/>
              </a:pPr>
              <a:t>‹#›</a:t>
            </a:fld>
            <a:endParaRPr lang="en-US" altLang="ja-JP"/>
          </a:p>
        </p:txBody>
      </p:sp>
    </p:spTree>
    <p:extLst>
      <p:ext uri="{BB962C8B-B14F-4D97-AF65-F5344CB8AC3E}">
        <p14:creationId xmlns:p14="http://schemas.microsoft.com/office/powerpoint/2010/main" val="2587061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C3D5876-137E-4D5A-8799-10B0CA162990}"/>
              </a:ext>
            </a:extLst>
          </p:cNvPr>
          <p:cNvSpPr>
            <a:spLocks noGrp="1" noChangeArrowheads="1"/>
          </p:cNvSpPr>
          <p:nvPr>
            <p:ph type="dt" sz="half" idx="10"/>
          </p:nvPr>
        </p:nvSpPr>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B2510E52-1313-46BB-B0E5-F28352BD25AE}"/>
              </a:ext>
            </a:extLst>
          </p:cNvPr>
          <p:cNvSpPr>
            <a:spLocks noGrp="1" noChangeArrowheads="1"/>
          </p:cNvSpPr>
          <p:nvPr>
            <p:ph type="ftr" sz="quarter" idx="11"/>
          </p:nvPr>
        </p:nvSpPr>
        <p:spPr/>
        <p:txBody>
          <a:bodyPr/>
          <a:lstStyle>
            <a:lvl1pPr>
              <a:defRPr sz="1300">
                <a:latin typeface="ＭＳ Ｐゴシック" panose="020B0600070205080204" pitchFamily="50" charset="-128"/>
              </a:defRPr>
            </a:lvl1pPr>
          </a:lstStyle>
          <a:p>
            <a:pPr>
              <a:defRPr/>
            </a:pPr>
            <a:endParaRPr lang="en-US" altLang="ja-JP"/>
          </a:p>
          <a:p>
            <a:pPr>
              <a:defRPr/>
            </a:pPr>
            <a:fld id="{980F559A-74F7-4110-B110-510A1BD7DE80}" type="slidenum">
              <a:rPr lang="en-US" altLang="ja-JP"/>
              <a:pPr>
                <a:defRPr/>
              </a:pPr>
              <a:t>‹#›</a:t>
            </a:fld>
            <a:endParaRPr lang="en-US" altLang="ja-JP"/>
          </a:p>
        </p:txBody>
      </p:sp>
      <p:sp>
        <p:nvSpPr>
          <p:cNvPr id="4" name="Rectangle 6">
            <a:extLst>
              <a:ext uri="{FF2B5EF4-FFF2-40B4-BE49-F238E27FC236}">
                <a16:creationId xmlns:a16="http://schemas.microsoft.com/office/drawing/2014/main" id="{1A1DDD1C-7097-4C9C-A35D-C5FBA17360A5}"/>
              </a:ext>
            </a:extLst>
          </p:cNvPr>
          <p:cNvSpPr>
            <a:spLocks noGrp="1" noChangeArrowheads="1"/>
          </p:cNvSpPr>
          <p:nvPr>
            <p:ph type="sldNum" sz="quarter" idx="12"/>
          </p:nvPr>
        </p:nvSpPr>
        <p:spPr/>
        <p:txBody>
          <a:bodyPr/>
          <a:lstStyle>
            <a:lvl1pPr>
              <a:defRPr/>
            </a:lvl1pPr>
          </a:lstStyle>
          <a:p>
            <a:pPr>
              <a:defRPr/>
            </a:pPr>
            <a:fld id="{7F45CF49-9F28-4F71-9140-0CB36D9B98C2}" type="slidenum">
              <a:rPr lang="en-US" altLang="ja-JP"/>
              <a:pPr>
                <a:defRPr/>
              </a:pPr>
              <a:t>‹#›</a:t>
            </a:fld>
            <a:endParaRPr lang="en-US" altLang="ja-JP"/>
          </a:p>
        </p:txBody>
      </p:sp>
    </p:spTree>
    <p:extLst>
      <p:ext uri="{BB962C8B-B14F-4D97-AF65-F5344CB8AC3E}">
        <p14:creationId xmlns:p14="http://schemas.microsoft.com/office/powerpoint/2010/main" val="3769979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6974" y="273278"/>
            <a:ext cx="3008312" cy="1162276"/>
          </a:xfrm>
        </p:spPr>
        <p:txBody>
          <a:bodyPr anchor="b"/>
          <a:lstStyle>
            <a:lvl1pPr algn="l">
              <a:defRPr sz="1500" b="1"/>
            </a:lvl1pPr>
          </a:lstStyle>
          <a:p>
            <a:r>
              <a:rPr lang="ja-JP" altLang="en-US"/>
              <a:t>マスター タイトルの書式設定</a:t>
            </a:r>
          </a:p>
        </p:txBody>
      </p:sp>
      <p:sp>
        <p:nvSpPr>
          <p:cNvPr id="3" name="コンテンツ プレースホルダー 2"/>
          <p:cNvSpPr>
            <a:spLocks noGrp="1"/>
          </p:cNvSpPr>
          <p:nvPr>
            <p:ph idx="1"/>
          </p:nvPr>
        </p:nvSpPr>
        <p:spPr>
          <a:xfrm>
            <a:off x="3575278" y="273279"/>
            <a:ext cx="5111750" cy="585333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6974" y="1435555"/>
            <a:ext cx="3008312" cy="4691063"/>
          </a:xfrm>
        </p:spPr>
        <p:txBody>
          <a:bodyPr/>
          <a:lstStyle>
            <a:lvl1pPr marL="0" indent="0">
              <a:buNone/>
              <a:defRPr sz="1000"/>
            </a:lvl1pPr>
            <a:lvl2pPr marL="342077" indent="0">
              <a:buNone/>
              <a:defRPr sz="900"/>
            </a:lvl2pPr>
            <a:lvl3pPr marL="684154" indent="0">
              <a:buNone/>
              <a:defRPr sz="700"/>
            </a:lvl3pPr>
            <a:lvl4pPr marL="1026231" indent="0">
              <a:buNone/>
              <a:defRPr sz="700"/>
            </a:lvl4pPr>
            <a:lvl5pPr marL="1368308" indent="0">
              <a:buNone/>
              <a:defRPr sz="700"/>
            </a:lvl5pPr>
            <a:lvl6pPr marL="1710385" indent="0">
              <a:buNone/>
              <a:defRPr sz="700"/>
            </a:lvl6pPr>
            <a:lvl7pPr marL="2052462" indent="0">
              <a:buNone/>
              <a:defRPr sz="700"/>
            </a:lvl7pPr>
            <a:lvl8pPr marL="2394539" indent="0">
              <a:buNone/>
              <a:defRPr sz="700"/>
            </a:lvl8pPr>
            <a:lvl9pPr marL="2736616" indent="0">
              <a:buNone/>
              <a:defRPr sz="7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D35AE000-833E-4F96-8793-079E4FB1F4CD}"/>
              </a:ext>
            </a:extLst>
          </p:cNvPr>
          <p:cNvSpPr>
            <a:spLocks noGrp="1" noChangeArrowheads="1"/>
          </p:cNvSpPr>
          <p:nvPr>
            <p:ph type="dt" sz="half" idx="10"/>
          </p:nvPr>
        </p:nvSpPr>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2160393D-BEBE-4DF4-AF2E-31ED9096BC03}"/>
              </a:ext>
            </a:extLst>
          </p:cNvPr>
          <p:cNvSpPr>
            <a:spLocks noGrp="1" noChangeArrowheads="1"/>
          </p:cNvSpPr>
          <p:nvPr>
            <p:ph type="ftr" sz="quarter" idx="11"/>
          </p:nvPr>
        </p:nvSpPr>
        <p:spPr/>
        <p:txBody>
          <a:bodyPr/>
          <a:lstStyle>
            <a:lvl1pPr>
              <a:defRPr sz="1300">
                <a:latin typeface="ＭＳ Ｐゴシック" panose="020B0600070205080204" pitchFamily="50" charset="-128"/>
              </a:defRPr>
            </a:lvl1pPr>
          </a:lstStyle>
          <a:p>
            <a:pPr>
              <a:defRPr/>
            </a:pPr>
            <a:endParaRPr lang="en-US" altLang="ja-JP"/>
          </a:p>
          <a:p>
            <a:pPr>
              <a:defRPr/>
            </a:pPr>
            <a:fld id="{35F7948A-36F8-4685-83D6-432584535A8B}" type="slidenum">
              <a:rPr lang="en-US" altLang="ja-JP"/>
              <a:pPr>
                <a:defRPr/>
              </a:pPr>
              <a:t>‹#›</a:t>
            </a:fld>
            <a:endParaRPr lang="en-US" altLang="ja-JP"/>
          </a:p>
        </p:txBody>
      </p:sp>
      <p:sp>
        <p:nvSpPr>
          <p:cNvPr id="7" name="Rectangle 6">
            <a:extLst>
              <a:ext uri="{FF2B5EF4-FFF2-40B4-BE49-F238E27FC236}">
                <a16:creationId xmlns:a16="http://schemas.microsoft.com/office/drawing/2014/main" id="{972F21E2-C747-4755-9CAF-F14CF89ABDE8}"/>
              </a:ext>
            </a:extLst>
          </p:cNvPr>
          <p:cNvSpPr>
            <a:spLocks noGrp="1" noChangeArrowheads="1"/>
          </p:cNvSpPr>
          <p:nvPr>
            <p:ph type="sldNum" sz="quarter" idx="12"/>
          </p:nvPr>
        </p:nvSpPr>
        <p:spPr/>
        <p:txBody>
          <a:bodyPr/>
          <a:lstStyle>
            <a:lvl1pPr>
              <a:defRPr/>
            </a:lvl1pPr>
          </a:lstStyle>
          <a:p>
            <a:pPr>
              <a:defRPr/>
            </a:pPr>
            <a:fld id="{D142C55F-D6B9-4BE8-A072-63998321CE8C}" type="slidenum">
              <a:rPr lang="en-US" altLang="ja-JP"/>
              <a:pPr>
                <a:defRPr/>
              </a:pPr>
              <a:t>‹#›</a:t>
            </a:fld>
            <a:endParaRPr lang="en-US" altLang="ja-JP"/>
          </a:p>
        </p:txBody>
      </p:sp>
    </p:spTree>
    <p:extLst>
      <p:ext uri="{BB962C8B-B14F-4D97-AF65-F5344CB8AC3E}">
        <p14:creationId xmlns:p14="http://schemas.microsoft.com/office/powerpoint/2010/main" val="852023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742" y="4801055"/>
            <a:ext cx="5485947" cy="565831"/>
          </a:xfrm>
        </p:spPr>
        <p:txBody>
          <a:bodyPr anchor="b"/>
          <a:lstStyle>
            <a:lvl1pPr algn="l">
              <a:defRPr sz="1500" b="1"/>
            </a:lvl1pPr>
          </a:lstStyle>
          <a:p>
            <a:r>
              <a:rPr lang="ja-JP" altLang="en-US"/>
              <a:t>マスター タイトルの書式設定</a:t>
            </a:r>
          </a:p>
        </p:txBody>
      </p:sp>
      <p:sp>
        <p:nvSpPr>
          <p:cNvPr id="3" name="図プレースホルダー 2"/>
          <p:cNvSpPr>
            <a:spLocks noGrp="1"/>
          </p:cNvSpPr>
          <p:nvPr>
            <p:ph type="pic" idx="1"/>
          </p:nvPr>
        </p:nvSpPr>
        <p:spPr>
          <a:xfrm>
            <a:off x="1792742" y="612323"/>
            <a:ext cx="5485947" cy="4115027"/>
          </a:xfrm>
        </p:spPr>
        <p:txBody>
          <a:bodyPr/>
          <a:lstStyle>
            <a:lvl1pPr marL="0" indent="0">
              <a:buNone/>
              <a:defRPr sz="2400"/>
            </a:lvl1pPr>
            <a:lvl2pPr marL="342077" indent="0">
              <a:buNone/>
              <a:defRPr sz="2100"/>
            </a:lvl2pPr>
            <a:lvl3pPr marL="684154" indent="0">
              <a:buNone/>
              <a:defRPr sz="1800"/>
            </a:lvl3pPr>
            <a:lvl4pPr marL="1026231" indent="0">
              <a:buNone/>
              <a:defRPr sz="1500"/>
            </a:lvl4pPr>
            <a:lvl5pPr marL="1368308" indent="0">
              <a:buNone/>
              <a:defRPr sz="1500"/>
            </a:lvl5pPr>
            <a:lvl6pPr marL="1710385" indent="0">
              <a:buNone/>
              <a:defRPr sz="1500"/>
            </a:lvl6pPr>
            <a:lvl7pPr marL="2052462" indent="0">
              <a:buNone/>
              <a:defRPr sz="1500"/>
            </a:lvl7pPr>
            <a:lvl8pPr marL="2394539" indent="0">
              <a:buNone/>
              <a:defRPr sz="1500"/>
            </a:lvl8pPr>
            <a:lvl9pPr marL="2736616" indent="0">
              <a:buNone/>
              <a:defRPr sz="1500"/>
            </a:lvl9pPr>
          </a:lstStyle>
          <a:p>
            <a:pPr lvl="0"/>
            <a:endParaRPr lang="ja-JP" altLang="en-US" noProof="0"/>
          </a:p>
        </p:txBody>
      </p:sp>
      <p:sp>
        <p:nvSpPr>
          <p:cNvPr id="4" name="テキスト プレースホルダー 3"/>
          <p:cNvSpPr>
            <a:spLocks noGrp="1"/>
          </p:cNvSpPr>
          <p:nvPr>
            <p:ph type="body" sz="half" idx="2"/>
          </p:nvPr>
        </p:nvSpPr>
        <p:spPr>
          <a:xfrm>
            <a:off x="1792742" y="5366886"/>
            <a:ext cx="5485947" cy="805089"/>
          </a:xfrm>
        </p:spPr>
        <p:txBody>
          <a:bodyPr/>
          <a:lstStyle>
            <a:lvl1pPr marL="0" indent="0">
              <a:buNone/>
              <a:defRPr sz="1000"/>
            </a:lvl1pPr>
            <a:lvl2pPr marL="342077" indent="0">
              <a:buNone/>
              <a:defRPr sz="900"/>
            </a:lvl2pPr>
            <a:lvl3pPr marL="684154" indent="0">
              <a:buNone/>
              <a:defRPr sz="700"/>
            </a:lvl3pPr>
            <a:lvl4pPr marL="1026231" indent="0">
              <a:buNone/>
              <a:defRPr sz="700"/>
            </a:lvl4pPr>
            <a:lvl5pPr marL="1368308" indent="0">
              <a:buNone/>
              <a:defRPr sz="700"/>
            </a:lvl5pPr>
            <a:lvl6pPr marL="1710385" indent="0">
              <a:buNone/>
              <a:defRPr sz="700"/>
            </a:lvl6pPr>
            <a:lvl7pPr marL="2052462" indent="0">
              <a:buNone/>
              <a:defRPr sz="700"/>
            </a:lvl7pPr>
            <a:lvl8pPr marL="2394539" indent="0">
              <a:buNone/>
              <a:defRPr sz="700"/>
            </a:lvl8pPr>
            <a:lvl9pPr marL="2736616" indent="0">
              <a:buNone/>
              <a:defRPr sz="7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31910C9F-2AAE-4366-983F-0C97765F91AC}"/>
              </a:ext>
            </a:extLst>
          </p:cNvPr>
          <p:cNvSpPr>
            <a:spLocks noGrp="1" noChangeArrowheads="1"/>
          </p:cNvSpPr>
          <p:nvPr>
            <p:ph type="dt" sz="half" idx="10"/>
          </p:nvPr>
        </p:nvSpPr>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A8ACB7FD-43E8-43DB-B1F9-287B5753ABC0}"/>
              </a:ext>
            </a:extLst>
          </p:cNvPr>
          <p:cNvSpPr>
            <a:spLocks noGrp="1" noChangeArrowheads="1"/>
          </p:cNvSpPr>
          <p:nvPr>
            <p:ph type="ftr" sz="quarter" idx="11"/>
          </p:nvPr>
        </p:nvSpPr>
        <p:spPr/>
        <p:txBody>
          <a:bodyPr/>
          <a:lstStyle>
            <a:lvl1pPr>
              <a:defRPr sz="1300">
                <a:latin typeface="ＭＳ Ｐゴシック" panose="020B0600070205080204" pitchFamily="50" charset="-128"/>
              </a:defRPr>
            </a:lvl1pPr>
          </a:lstStyle>
          <a:p>
            <a:pPr>
              <a:defRPr/>
            </a:pPr>
            <a:endParaRPr lang="en-US" altLang="ja-JP"/>
          </a:p>
          <a:p>
            <a:pPr>
              <a:defRPr/>
            </a:pPr>
            <a:fld id="{DC43C109-F51E-4524-A12D-9AA981365E5B}" type="slidenum">
              <a:rPr lang="en-US" altLang="ja-JP"/>
              <a:pPr>
                <a:defRPr/>
              </a:pPr>
              <a:t>‹#›</a:t>
            </a:fld>
            <a:endParaRPr lang="en-US" altLang="ja-JP"/>
          </a:p>
        </p:txBody>
      </p:sp>
      <p:sp>
        <p:nvSpPr>
          <p:cNvPr id="7" name="Rectangle 6">
            <a:extLst>
              <a:ext uri="{FF2B5EF4-FFF2-40B4-BE49-F238E27FC236}">
                <a16:creationId xmlns:a16="http://schemas.microsoft.com/office/drawing/2014/main" id="{5455F03D-D4A1-4E45-A52D-82BA13A7AE21}"/>
              </a:ext>
            </a:extLst>
          </p:cNvPr>
          <p:cNvSpPr>
            <a:spLocks noGrp="1" noChangeArrowheads="1"/>
          </p:cNvSpPr>
          <p:nvPr>
            <p:ph type="sldNum" sz="quarter" idx="12"/>
          </p:nvPr>
        </p:nvSpPr>
        <p:spPr/>
        <p:txBody>
          <a:bodyPr/>
          <a:lstStyle>
            <a:lvl1pPr>
              <a:defRPr/>
            </a:lvl1pPr>
          </a:lstStyle>
          <a:p>
            <a:pPr>
              <a:defRPr/>
            </a:pPr>
            <a:fld id="{40A983D8-C8BA-4892-B5DF-AB25B6F19A74}" type="slidenum">
              <a:rPr lang="en-US" altLang="ja-JP"/>
              <a:pPr>
                <a:defRPr/>
              </a:pPr>
              <a:t>‹#›</a:t>
            </a:fld>
            <a:endParaRPr lang="en-US" altLang="ja-JP"/>
          </a:p>
        </p:txBody>
      </p:sp>
    </p:spTree>
    <p:extLst>
      <p:ext uri="{BB962C8B-B14F-4D97-AF65-F5344CB8AC3E}">
        <p14:creationId xmlns:p14="http://schemas.microsoft.com/office/powerpoint/2010/main" val="1451388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5157508-8585-4236-894B-80093C46F39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770" tIns="47886" rIns="95770" bIns="47886" numCol="1" anchor="ctr" anchorCtr="0" compatLnSpc="1">
            <a:prstTxWarp prst="textNoShape">
              <a:avLst/>
            </a:prstTxWarp>
          </a:bodyPr>
          <a:lstStyle/>
          <a:p>
            <a:pPr lvl="0"/>
            <a:r>
              <a:rPr lang="ja-JP" altLang="en-US"/>
              <a:t>マスタ タイトルの書式設定</a:t>
            </a:r>
          </a:p>
        </p:txBody>
      </p:sp>
      <p:sp>
        <p:nvSpPr>
          <p:cNvPr id="1027" name="Rectangle 3">
            <a:extLst>
              <a:ext uri="{FF2B5EF4-FFF2-40B4-BE49-F238E27FC236}">
                <a16:creationId xmlns:a16="http://schemas.microsoft.com/office/drawing/2014/main" id="{2D107D3B-DBD7-410F-9A60-63AC1F8E2C73}"/>
              </a:ext>
            </a:extLst>
          </p:cNvPr>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770" tIns="47886" rIns="95770" bIns="47886"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11DD938D-AC63-4C65-8D27-2A17AB46675D}"/>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5770" tIns="47886" rIns="95770" bIns="47886" numCol="1" anchor="t" anchorCtr="0" compatLnSpc="1">
            <a:prstTxWarp prst="textNoShape">
              <a:avLst/>
            </a:prstTxWarp>
          </a:bodyPr>
          <a:lstStyle>
            <a:lvl1pPr algn="l" eaLnBrk="1" hangingPunct="1">
              <a:defRPr kumimoji="0" sz="1500">
                <a:latin typeface="Arial" charset="0"/>
                <a:ea typeface="ＭＳ Ｐゴシック" charset="-128"/>
              </a:defRPr>
            </a:lvl1pPr>
          </a:lstStyle>
          <a:p>
            <a:pPr>
              <a:defRPr/>
            </a:pPr>
            <a:endParaRPr lang="en-US" altLang="ja-JP"/>
          </a:p>
        </p:txBody>
      </p:sp>
      <p:sp>
        <p:nvSpPr>
          <p:cNvPr id="1029" name="Rectangle 5">
            <a:extLst>
              <a:ext uri="{FF2B5EF4-FFF2-40B4-BE49-F238E27FC236}">
                <a16:creationId xmlns:a16="http://schemas.microsoft.com/office/drawing/2014/main" id="{05193CD3-5020-4037-A4C1-2C14FEC1F7DD}"/>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5770" tIns="47886" rIns="95770" bIns="47886" numCol="1" anchor="t" anchorCtr="0" compatLnSpc="1">
            <a:prstTxWarp prst="textNoShape">
              <a:avLst/>
            </a:prstTxWarp>
          </a:bodyPr>
          <a:lstStyle>
            <a:lvl1pPr algn="ctr" eaLnBrk="1" hangingPunct="1">
              <a:defRPr kumimoji="0" sz="1500"/>
            </a:lvl1pPr>
          </a:lstStyle>
          <a:p>
            <a:pPr>
              <a:defRPr/>
            </a:pPr>
            <a:endParaRPr lang="en-US" altLang="ja-JP"/>
          </a:p>
          <a:p>
            <a:pPr>
              <a:defRPr/>
            </a:pPr>
            <a:fld id="{CC22FF8C-EE27-43CC-9D43-6400D6D30986}" type="slidenum">
              <a:rPr lang="en-US" altLang="ja-JP"/>
              <a:pPr>
                <a:defRPr/>
              </a:pPr>
              <a:t>‹#›</a:t>
            </a:fld>
            <a:endParaRPr lang="en-US" altLang="ja-JP"/>
          </a:p>
        </p:txBody>
      </p:sp>
      <p:sp>
        <p:nvSpPr>
          <p:cNvPr id="1030" name="Rectangle 6">
            <a:extLst>
              <a:ext uri="{FF2B5EF4-FFF2-40B4-BE49-F238E27FC236}">
                <a16:creationId xmlns:a16="http://schemas.microsoft.com/office/drawing/2014/main" id="{619B07E0-1908-40F1-A919-95FF3ABA1C0E}"/>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5770" tIns="47886" rIns="95770" bIns="47886" numCol="1" anchor="t" anchorCtr="0" compatLnSpc="1">
            <a:prstTxWarp prst="textNoShape">
              <a:avLst/>
            </a:prstTxWarp>
          </a:bodyPr>
          <a:lstStyle>
            <a:lvl1pPr algn="r" eaLnBrk="1" hangingPunct="1">
              <a:defRPr kumimoji="0" sz="1500"/>
            </a:lvl1pPr>
          </a:lstStyle>
          <a:p>
            <a:pPr>
              <a:defRPr/>
            </a:pPr>
            <a:fld id="{5BDF75AA-3621-4B3C-8B0C-24A2BB8AD8FF}"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7757" r:id="rId1"/>
    <p:sldLayoutId id="2147487758" r:id="rId2"/>
    <p:sldLayoutId id="2147487759" r:id="rId3"/>
    <p:sldLayoutId id="2147487760" r:id="rId4"/>
    <p:sldLayoutId id="2147487761" r:id="rId5"/>
    <p:sldLayoutId id="2147487762" r:id="rId6"/>
    <p:sldLayoutId id="2147487763" r:id="rId7"/>
    <p:sldLayoutId id="2147487764" r:id="rId8"/>
    <p:sldLayoutId id="2147487765" r:id="rId9"/>
    <p:sldLayoutId id="2147487766" r:id="rId10"/>
    <p:sldLayoutId id="2147487767" r:id="rId11"/>
    <p:sldLayoutId id="2147487768" r:id="rId12"/>
    <p:sldLayoutId id="2147487769" r:id="rId13"/>
  </p:sldLayoutIdLst>
  <p:txStyles>
    <p:titleStyle>
      <a:lvl1pPr algn="ctr" defTabSz="957263" rtl="0" eaLnBrk="0" fontAlgn="base" hangingPunct="0">
        <a:spcBef>
          <a:spcPct val="0"/>
        </a:spcBef>
        <a:spcAft>
          <a:spcPct val="0"/>
        </a:spcAft>
        <a:defRPr kumimoji="1" sz="4600">
          <a:solidFill>
            <a:schemeClr val="tx2"/>
          </a:solidFill>
          <a:latin typeface="+mj-lt"/>
          <a:ea typeface="+mj-ea"/>
          <a:cs typeface="+mj-cs"/>
        </a:defRPr>
      </a:lvl1pPr>
      <a:lvl2pPr algn="ctr" defTabSz="957263" rtl="0" eaLnBrk="0" fontAlgn="base" hangingPunct="0">
        <a:spcBef>
          <a:spcPct val="0"/>
        </a:spcBef>
        <a:spcAft>
          <a:spcPct val="0"/>
        </a:spcAft>
        <a:defRPr kumimoji="1" sz="4600">
          <a:solidFill>
            <a:schemeClr val="tx2"/>
          </a:solidFill>
          <a:latin typeface="Arial" charset="0"/>
          <a:ea typeface="ＭＳ Ｐゴシック" pitchFamily="50" charset="-128"/>
        </a:defRPr>
      </a:lvl2pPr>
      <a:lvl3pPr algn="ctr" defTabSz="957263" rtl="0" eaLnBrk="0" fontAlgn="base" hangingPunct="0">
        <a:spcBef>
          <a:spcPct val="0"/>
        </a:spcBef>
        <a:spcAft>
          <a:spcPct val="0"/>
        </a:spcAft>
        <a:defRPr kumimoji="1" sz="4600">
          <a:solidFill>
            <a:schemeClr val="tx2"/>
          </a:solidFill>
          <a:latin typeface="Arial" charset="0"/>
          <a:ea typeface="ＭＳ Ｐゴシック" pitchFamily="50" charset="-128"/>
        </a:defRPr>
      </a:lvl3pPr>
      <a:lvl4pPr algn="ctr" defTabSz="957263" rtl="0" eaLnBrk="0" fontAlgn="base" hangingPunct="0">
        <a:spcBef>
          <a:spcPct val="0"/>
        </a:spcBef>
        <a:spcAft>
          <a:spcPct val="0"/>
        </a:spcAft>
        <a:defRPr kumimoji="1" sz="4600">
          <a:solidFill>
            <a:schemeClr val="tx2"/>
          </a:solidFill>
          <a:latin typeface="Arial" charset="0"/>
          <a:ea typeface="ＭＳ Ｐゴシック" pitchFamily="50" charset="-128"/>
        </a:defRPr>
      </a:lvl4pPr>
      <a:lvl5pPr algn="ctr" defTabSz="957263" rtl="0" eaLnBrk="0" fontAlgn="base" hangingPunct="0">
        <a:spcBef>
          <a:spcPct val="0"/>
        </a:spcBef>
        <a:spcAft>
          <a:spcPct val="0"/>
        </a:spcAft>
        <a:defRPr kumimoji="1" sz="4600">
          <a:solidFill>
            <a:schemeClr val="tx2"/>
          </a:solidFill>
          <a:latin typeface="Arial" charset="0"/>
          <a:ea typeface="ＭＳ Ｐゴシック" pitchFamily="50" charset="-128"/>
        </a:defRPr>
      </a:lvl5pPr>
      <a:lvl6pPr marL="342077" algn="ctr" defTabSz="957341" rtl="0" fontAlgn="base">
        <a:spcBef>
          <a:spcPct val="0"/>
        </a:spcBef>
        <a:spcAft>
          <a:spcPct val="0"/>
        </a:spcAft>
        <a:defRPr kumimoji="1" sz="4600">
          <a:solidFill>
            <a:schemeClr val="tx2"/>
          </a:solidFill>
          <a:latin typeface="Arial" charset="0"/>
          <a:ea typeface="ＭＳ Ｐゴシック" pitchFamily="50" charset="-128"/>
        </a:defRPr>
      </a:lvl6pPr>
      <a:lvl7pPr marL="684154" algn="ctr" defTabSz="957341" rtl="0" fontAlgn="base">
        <a:spcBef>
          <a:spcPct val="0"/>
        </a:spcBef>
        <a:spcAft>
          <a:spcPct val="0"/>
        </a:spcAft>
        <a:defRPr kumimoji="1" sz="4600">
          <a:solidFill>
            <a:schemeClr val="tx2"/>
          </a:solidFill>
          <a:latin typeface="Arial" charset="0"/>
          <a:ea typeface="ＭＳ Ｐゴシック" pitchFamily="50" charset="-128"/>
        </a:defRPr>
      </a:lvl7pPr>
      <a:lvl8pPr marL="1026231" algn="ctr" defTabSz="957341" rtl="0" fontAlgn="base">
        <a:spcBef>
          <a:spcPct val="0"/>
        </a:spcBef>
        <a:spcAft>
          <a:spcPct val="0"/>
        </a:spcAft>
        <a:defRPr kumimoji="1" sz="4600">
          <a:solidFill>
            <a:schemeClr val="tx2"/>
          </a:solidFill>
          <a:latin typeface="Arial" charset="0"/>
          <a:ea typeface="ＭＳ Ｐゴシック" pitchFamily="50" charset="-128"/>
        </a:defRPr>
      </a:lvl8pPr>
      <a:lvl9pPr marL="1368308" algn="ctr" defTabSz="957341" rtl="0" fontAlgn="base">
        <a:spcBef>
          <a:spcPct val="0"/>
        </a:spcBef>
        <a:spcAft>
          <a:spcPct val="0"/>
        </a:spcAft>
        <a:defRPr kumimoji="1" sz="4600">
          <a:solidFill>
            <a:schemeClr val="tx2"/>
          </a:solidFill>
          <a:latin typeface="Arial" charset="0"/>
          <a:ea typeface="ＭＳ Ｐゴシック" pitchFamily="50" charset="-128"/>
        </a:defRPr>
      </a:lvl9pPr>
    </p:titleStyle>
    <p:bodyStyle>
      <a:lvl1pPr marL="357188" indent="-357188" algn="l" defTabSz="957263" rtl="0" eaLnBrk="0" fontAlgn="base" hangingPunct="0">
        <a:spcBef>
          <a:spcPct val="20000"/>
        </a:spcBef>
        <a:spcAft>
          <a:spcPct val="0"/>
        </a:spcAft>
        <a:buChar char="•"/>
        <a:defRPr kumimoji="1" sz="3400">
          <a:solidFill>
            <a:schemeClr val="tx1"/>
          </a:solidFill>
          <a:latin typeface="+mn-lt"/>
          <a:ea typeface="+mn-ea"/>
          <a:cs typeface="+mn-cs"/>
        </a:defRPr>
      </a:lvl1pPr>
      <a:lvl2pPr marL="777875" indent="-298450" algn="l" defTabSz="957263" rtl="0" eaLnBrk="0" fontAlgn="base" hangingPunct="0">
        <a:spcBef>
          <a:spcPct val="20000"/>
        </a:spcBef>
        <a:spcAft>
          <a:spcPct val="0"/>
        </a:spcAft>
        <a:buChar char="–"/>
        <a:defRPr kumimoji="1" sz="2900">
          <a:solidFill>
            <a:schemeClr val="tx1"/>
          </a:solidFill>
          <a:latin typeface="+mn-lt"/>
          <a:ea typeface="+mn-ea"/>
        </a:defRPr>
      </a:lvl2pPr>
      <a:lvl3pPr marL="1196975" indent="-239713" algn="l" defTabSz="957263" rtl="0" eaLnBrk="0" fontAlgn="base" hangingPunct="0">
        <a:spcBef>
          <a:spcPct val="20000"/>
        </a:spcBef>
        <a:spcAft>
          <a:spcPct val="0"/>
        </a:spcAft>
        <a:buChar char="•"/>
        <a:defRPr kumimoji="1" sz="2500">
          <a:solidFill>
            <a:schemeClr val="tx1"/>
          </a:solidFill>
          <a:latin typeface="+mn-lt"/>
          <a:ea typeface="+mn-ea"/>
        </a:defRPr>
      </a:lvl3pPr>
      <a:lvl4pPr marL="1674813" indent="-238125" algn="l" defTabSz="957263" rtl="0" eaLnBrk="0" fontAlgn="base" hangingPunct="0">
        <a:spcBef>
          <a:spcPct val="20000"/>
        </a:spcBef>
        <a:spcAft>
          <a:spcPct val="0"/>
        </a:spcAft>
        <a:buChar char="–"/>
        <a:defRPr kumimoji="1" sz="2100">
          <a:solidFill>
            <a:schemeClr val="tx1"/>
          </a:solidFill>
          <a:latin typeface="+mn-lt"/>
          <a:ea typeface="+mn-ea"/>
        </a:defRPr>
      </a:lvl4pPr>
      <a:lvl5pPr marL="2154238" indent="-238125" algn="l" defTabSz="957263" rtl="0" eaLnBrk="0" fontAlgn="base" hangingPunct="0">
        <a:spcBef>
          <a:spcPct val="20000"/>
        </a:spcBef>
        <a:spcAft>
          <a:spcPct val="0"/>
        </a:spcAft>
        <a:buChar char="»"/>
        <a:defRPr kumimoji="1" sz="2100">
          <a:solidFill>
            <a:schemeClr val="tx1"/>
          </a:solidFill>
          <a:latin typeface="+mn-lt"/>
          <a:ea typeface="+mn-ea"/>
        </a:defRPr>
      </a:lvl5pPr>
      <a:lvl6pPr marL="2496687" indent="-238742" algn="l" defTabSz="957341" rtl="0" fontAlgn="base">
        <a:spcBef>
          <a:spcPct val="20000"/>
        </a:spcBef>
        <a:spcAft>
          <a:spcPct val="0"/>
        </a:spcAft>
        <a:buChar char="»"/>
        <a:defRPr kumimoji="1" sz="2100">
          <a:solidFill>
            <a:schemeClr val="tx1"/>
          </a:solidFill>
          <a:latin typeface="+mn-lt"/>
          <a:ea typeface="+mn-ea"/>
        </a:defRPr>
      </a:lvl6pPr>
      <a:lvl7pPr marL="2838764" indent="-238742" algn="l" defTabSz="957341" rtl="0" fontAlgn="base">
        <a:spcBef>
          <a:spcPct val="20000"/>
        </a:spcBef>
        <a:spcAft>
          <a:spcPct val="0"/>
        </a:spcAft>
        <a:buChar char="»"/>
        <a:defRPr kumimoji="1" sz="2100">
          <a:solidFill>
            <a:schemeClr val="tx1"/>
          </a:solidFill>
          <a:latin typeface="+mn-lt"/>
          <a:ea typeface="+mn-ea"/>
        </a:defRPr>
      </a:lvl7pPr>
      <a:lvl8pPr marL="3180841" indent="-238742" algn="l" defTabSz="957341" rtl="0" fontAlgn="base">
        <a:spcBef>
          <a:spcPct val="20000"/>
        </a:spcBef>
        <a:spcAft>
          <a:spcPct val="0"/>
        </a:spcAft>
        <a:buChar char="»"/>
        <a:defRPr kumimoji="1" sz="2100">
          <a:solidFill>
            <a:schemeClr val="tx1"/>
          </a:solidFill>
          <a:latin typeface="+mn-lt"/>
          <a:ea typeface="+mn-ea"/>
        </a:defRPr>
      </a:lvl8pPr>
      <a:lvl9pPr marL="3522918" indent="-238742" algn="l" defTabSz="957341" rtl="0" fontAlgn="base">
        <a:spcBef>
          <a:spcPct val="20000"/>
        </a:spcBef>
        <a:spcAft>
          <a:spcPct val="0"/>
        </a:spcAft>
        <a:buChar char="»"/>
        <a:defRPr kumimoji="1" sz="2100">
          <a:solidFill>
            <a:schemeClr val="tx1"/>
          </a:solidFill>
          <a:latin typeface="+mn-lt"/>
          <a:ea typeface="+mn-ea"/>
        </a:defRPr>
      </a:lvl9pPr>
    </p:bodyStyle>
    <p:otherStyle>
      <a:defPPr>
        <a:defRPr lang="ja-JP"/>
      </a:defPPr>
      <a:lvl1pPr marL="0" algn="l" defTabSz="684154" rtl="0" eaLnBrk="1" latinLnBrk="0" hangingPunct="1">
        <a:defRPr kumimoji="1" sz="1300" kern="1200">
          <a:solidFill>
            <a:schemeClr val="tx1"/>
          </a:solidFill>
          <a:latin typeface="+mn-lt"/>
          <a:ea typeface="+mn-ea"/>
          <a:cs typeface="+mn-cs"/>
        </a:defRPr>
      </a:lvl1pPr>
      <a:lvl2pPr marL="342077" algn="l" defTabSz="684154" rtl="0" eaLnBrk="1" latinLnBrk="0" hangingPunct="1">
        <a:defRPr kumimoji="1" sz="1300" kern="1200">
          <a:solidFill>
            <a:schemeClr val="tx1"/>
          </a:solidFill>
          <a:latin typeface="+mn-lt"/>
          <a:ea typeface="+mn-ea"/>
          <a:cs typeface="+mn-cs"/>
        </a:defRPr>
      </a:lvl2pPr>
      <a:lvl3pPr marL="684154" algn="l" defTabSz="684154" rtl="0" eaLnBrk="1" latinLnBrk="0" hangingPunct="1">
        <a:defRPr kumimoji="1" sz="1300" kern="1200">
          <a:solidFill>
            <a:schemeClr val="tx1"/>
          </a:solidFill>
          <a:latin typeface="+mn-lt"/>
          <a:ea typeface="+mn-ea"/>
          <a:cs typeface="+mn-cs"/>
        </a:defRPr>
      </a:lvl3pPr>
      <a:lvl4pPr marL="1026231" algn="l" defTabSz="684154" rtl="0" eaLnBrk="1" latinLnBrk="0" hangingPunct="1">
        <a:defRPr kumimoji="1" sz="1300" kern="1200">
          <a:solidFill>
            <a:schemeClr val="tx1"/>
          </a:solidFill>
          <a:latin typeface="+mn-lt"/>
          <a:ea typeface="+mn-ea"/>
          <a:cs typeface="+mn-cs"/>
        </a:defRPr>
      </a:lvl4pPr>
      <a:lvl5pPr marL="1368308" algn="l" defTabSz="684154" rtl="0" eaLnBrk="1" latinLnBrk="0" hangingPunct="1">
        <a:defRPr kumimoji="1" sz="1300" kern="1200">
          <a:solidFill>
            <a:schemeClr val="tx1"/>
          </a:solidFill>
          <a:latin typeface="+mn-lt"/>
          <a:ea typeface="+mn-ea"/>
          <a:cs typeface="+mn-cs"/>
        </a:defRPr>
      </a:lvl5pPr>
      <a:lvl6pPr marL="1710385" algn="l" defTabSz="684154" rtl="0" eaLnBrk="1" latinLnBrk="0" hangingPunct="1">
        <a:defRPr kumimoji="1" sz="1300" kern="1200">
          <a:solidFill>
            <a:schemeClr val="tx1"/>
          </a:solidFill>
          <a:latin typeface="+mn-lt"/>
          <a:ea typeface="+mn-ea"/>
          <a:cs typeface="+mn-cs"/>
        </a:defRPr>
      </a:lvl6pPr>
      <a:lvl7pPr marL="2052462" algn="l" defTabSz="684154" rtl="0" eaLnBrk="1" latinLnBrk="0" hangingPunct="1">
        <a:defRPr kumimoji="1" sz="1300" kern="1200">
          <a:solidFill>
            <a:schemeClr val="tx1"/>
          </a:solidFill>
          <a:latin typeface="+mn-lt"/>
          <a:ea typeface="+mn-ea"/>
          <a:cs typeface="+mn-cs"/>
        </a:defRPr>
      </a:lvl7pPr>
      <a:lvl8pPr marL="2394539" algn="l" defTabSz="684154" rtl="0" eaLnBrk="1" latinLnBrk="0" hangingPunct="1">
        <a:defRPr kumimoji="1" sz="1300" kern="1200">
          <a:solidFill>
            <a:schemeClr val="tx1"/>
          </a:solidFill>
          <a:latin typeface="+mn-lt"/>
          <a:ea typeface="+mn-ea"/>
          <a:cs typeface="+mn-cs"/>
        </a:defRPr>
      </a:lvl8pPr>
      <a:lvl9pPr marL="2736616" algn="l" defTabSz="684154" rtl="0" eaLnBrk="1" latinLnBrk="0" hangingPunct="1">
        <a:defRPr kumimoji="1"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emf"/><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B941155B-3721-46A3-A75B-37917114BC02}"/>
              </a:ext>
            </a:extLst>
          </p:cNvPr>
          <p:cNvSpPr>
            <a:spLocks noGrp="1" noChangeArrowheads="1"/>
          </p:cNvSpPr>
          <p:nvPr>
            <p:ph type="ctrTitle"/>
          </p:nvPr>
        </p:nvSpPr>
        <p:spPr>
          <a:xfrm>
            <a:off x="257176" y="1394447"/>
            <a:ext cx="8723313" cy="835371"/>
          </a:xfrm>
        </p:spPr>
        <p:txBody>
          <a:bodyPr vert="horz" wrap="square" lIns="0" tIns="47886" rIns="0" bIns="47886" numCol="1" anchor="ctr" anchorCtr="0" compatLnSpc="1">
            <a:prstTxWarp prst="textNoShape">
              <a:avLst/>
            </a:prstTxWarp>
            <a:spAutoFit/>
          </a:bodyPr>
          <a:lstStyle/>
          <a:p>
            <a:pPr eaLnBrk="1" hangingPunct="1"/>
            <a:r>
              <a:rPr lang="ja-JP" altLang="en-US" sz="2400" dirty="0"/>
              <a:t>大和川水系石川ブロック飛鳥川、梅川、天見川</a:t>
            </a:r>
            <a:br>
              <a:rPr lang="en-US" altLang="ja-JP" sz="2400" dirty="0"/>
            </a:br>
            <a:r>
              <a:rPr lang="ja-JP" altLang="en-US" sz="2400" dirty="0"/>
              <a:t>の河川整備の事業評価について</a:t>
            </a:r>
          </a:p>
        </p:txBody>
      </p:sp>
      <p:sp>
        <p:nvSpPr>
          <p:cNvPr id="17411" name="Rectangle 3">
            <a:extLst>
              <a:ext uri="{FF2B5EF4-FFF2-40B4-BE49-F238E27FC236}">
                <a16:creationId xmlns:a16="http://schemas.microsoft.com/office/drawing/2014/main" id="{9F222234-FADB-46A5-8720-4467BC427BD9}"/>
              </a:ext>
            </a:extLst>
          </p:cNvPr>
          <p:cNvSpPr>
            <a:spLocks noGrp="1" noChangeArrowheads="1"/>
          </p:cNvSpPr>
          <p:nvPr>
            <p:ph type="subTitle" idx="1"/>
          </p:nvPr>
        </p:nvSpPr>
        <p:spPr>
          <a:xfrm>
            <a:off x="1292225" y="2700338"/>
            <a:ext cx="6559550" cy="2989262"/>
          </a:xfrm>
        </p:spPr>
        <p:txBody>
          <a:bodyPr>
            <a:spAutoFit/>
          </a:bodyPr>
          <a:lstStyle/>
          <a:p>
            <a:pPr algn="l" eaLnBrk="1" hangingPunct="1"/>
            <a:r>
              <a:rPr lang="ja-JP" altLang="en-US" sz="2000" b="1" dirty="0">
                <a:latin typeface="ＭＳ Ｐゴシック" panose="020B0600070205080204" pitchFamily="50" charset="-128"/>
              </a:rPr>
              <a:t>◎　今回の事業評価について</a:t>
            </a:r>
            <a:endParaRPr lang="en-US" altLang="ja-JP" sz="2000" b="1" dirty="0">
              <a:latin typeface="ＭＳ Ｐゴシック" panose="020B0600070205080204" pitchFamily="50" charset="-128"/>
            </a:endParaRPr>
          </a:p>
          <a:p>
            <a:pPr algn="l" eaLnBrk="1" hangingPunct="1"/>
            <a:endParaRPr lang="en-US" altLang="ja-JP" sz="2000" b="1" dirty="0">
              <a:latin typeface="ＭＳ Ｐゴシック" panose="020B0600070205080204" pitchFamily="50" charset="-128"/>
            </a:endParaRPr>
          </a:p>
          <a:p>
            <a:pPr algn="l" eaLnBrk="1" hangingPunct="1"/>
            <a:r>
              <a:rPr lang="en-US" altLang="ja-JP" sz="2000" b="1" dirty="0">
                <a:latin typeface="ＭＳ Ｐゴシック" panose="020B0600070205080204" pitchFamily="50" charset="-128"/>
              </a:rPr>
              <a:t>1.</a:t>
            </a:r>
            <a:r>
              <a:rPr lang="ja-JP" altLang="en-US" sz="2000" b="1" dirty="0">
                <a:latin typeface="ＭＳ Ｐゴシック" panose="020B0600070205080204" pitchFamily="50" charset="-128"/>
              </a:rPr>
              <a:t>　事業概要</a:t>
            </a:r>
          </a:p>
          <a:p>
            <a:pPr algn="l" eaLnBrk="1" hangingPunct="1"/>
            <a:r>
              <a:rPr lang="en-US" altLang="ja-JP" sz="2000" b="1" dirty="0">
                <a:latin typeface="ＭＳ Ｐゴシック" panose="020B0600070205080204" pitchFamily="50" charset="-128"/>
              </a:rPr>
              <a:t>2.</a:t>
            </a:r>
            <a:r>
              <a:rPr lang="ja-JP" altLang="en-US" sz="2000" b="1" dirty="0">
                <a:latin typeface="ＭＳ Ｐゴシック" panose="020B0600070205080204" pitchFamily="50" charset="-128"/>
              </a:rPr>
              <a:t>　事業の必要性等に関する視点</a:t>
            </a:r>
            <a:endParaRPr lang="en-US" altLang="ja-JP" sz="2000" b="1" dirty="0">
              <a:latin typeface="ＭＳ Ｐゴシック" panose="020B0600070205080204" pitchFamily="50" charset="-128"/>
            </a:endParaRPr>
          </a:p>
          <a:p>
            <a:pPr algn="l" eaLnBrk="1" hangingPunct="1"/>
            <a:r>
              <a:rPr lang="en-US" altLang="ja-JP" sz="2000" b="1" dirty="0">
                <a:latin typeface="ＭＳ Ｐゴシック" panose="020B0600070205080204" pitchFamily="50" charset="-128"/>
              </a:rPr>
              <a:t>3.</a:t>
            </a:r>
            <a:r>
              <a:rPr lang="ja-JP" altLang="en-US" sz="2000" b="1" dirty="0">
                <a:latin typeface="ＭＳ Ｐゴシック" panose="020B0600070205080204" pitchFamily="50" charset="-128"/>
              </a:rPr>
              <a:t>　事業の進捗の見込みの視点</a:t>
            </a:r>
            <a:endParaRPr lang="en-US" altLang="ja-JP" sz="2000" b="1" dirty="0">
              <a:latin typeface="ＭＳ Ｐゴシック" panose="020B0600070205080204" pitchFamily="50" charset="-128"/>
            </a:endParaRPr>
          </a:p>
          <a:p>
            <a:pPr algn="l" eaLnBrk="1" hangingPunct="1"/>
            <a:r>
              <a:rPr lang="en-US" altLang="ja-JP" sz="2000" b="1" dirty="0">
                <a:latin typeface="ＭＳ Ｐゴシック" panose="020B0600070205080204" pitchFamily="50" charset="-128"/>
              </a:rPr>
              <a:t>4.</a:t>
            </a:r>
            <a:r>
              <a:rPr lang="ja-JP" altLang="en-US" sz="2000" b="1" dirty="0">
                <a:latin typeface="ＭＳ Ｐゴシック" panose="020B0600070205080204" pitchFamily="50" charset="-128"/>
              </a:rPr>
              <a:t>　コスト縮減や代替案立案等の可能性の視点</a:t>
            </a:r>
            <a:endParaRPr lang="en-US" altLang="ja-JP" sz="2000" b="1" dirty="0">
              <a:latin typeface="ＭＳ Ｐゴシック" panose="020B0600070205080204" pitchFamily="50" charset="-128"/>
            </a:endParaRPr>
          </a:p>
          <a:p>
            <a:pPr algn="l" eaLnBrk="1" hangingPunct="1"/>
            <a:r>
              <a:rPr lang="en-US" altLang="ja-JP" sz="2000" b="1" dirty="0">
                <a:latin typeface="ＭＳ Ｐゴシック" panose="020B0600070205080204" pitchFamily="50" charset="-128"/>
              </a:rPr>
              <a:t>5.</a:t>
            </a:r>
            <a:r>
              <a:rPr lang="ja-JP" altLang="en-US" sz="2000" b="1" dirty="0">
                <a:latin typeface="ＭＳ Ｐゴシック" panose="020B0600070205080204" pitchFamily="50" charset="-128"/>
              </a:rPr>
              <a:t>　特記事項</a:t>
            </a:r>
            <a:endParaRPr lang="en-US" altLang="ja-JP" sz="2000" b="1" dirty="0">
              <a:latin typeface="ＭＳ Ｐゴシック" panose="020B0600070205080204" pitchFamily="50" charset="-128"/>
            </a:endParaRPr>
          </a:p>
          <a:p>
            <a:pPr algn="l" eaLnBrk="1" hangingPunct="1"/>
            <a:r>
              <a:rPr lang="en-US" altLang="ja-JP" sz="2000" b="1" dirty="0">
                <a:latin typeface="ＭＳ Ｐゴシック" panose="020B0600070205080204" pitchFamily="50" charset="-128"/>
              </a:rPr>
              <a:t>6.</a:t>
            </a:r>
            <a:r>
              <a:rPr lang="ja-JP" altLang="en-US" sz="2000" b="1" dirty="0">
                <a:latin typeface="ＭＳ Ｐゴシック" panose="020B0600070205080204" pitchFamily="50" charset="-128"/>
              </a:rPr>
              <a:t>　対応方針（案）</a:t>
            </a:r>
            <a:endParaRPr lang="en-US" altLang="ja-JP" sz="2000" b="1" dirty="0">
              <a:latin typeface="ＭＳ Ｐゴシック" panose="020B0600070205080204" pitchFamily="50" charset="-128"/>
            </a:endParaRPr>
          </a:p>
        </p:txBody>
      </p:sp>
      <p:sp>
        <p:nvSpPr>
          <p:cNvPr id="17412" name="Line 4">
            <a:extLst>
              <a:ext uri="{FF2B5EF4-FFF2-40B4-BE49-F238E27FC236}">
                <a16:creationId xmlns:a16="http://schemas.microsoft.com/office/drawing/2014/main" id="{773DA4C3-EB5A-42B9-A578-AEA855A7CDE8}"/>
              </a:ext>
            </a:extLst>
          </p:cNvPr>
          <p:cNvSpPr>
            <a:spLocks noChangeShapeType="1"/>
          </p:cNvSpPr>
          <p:nvPr/>
        </p:nvSpPr>
        <p:spPr bwMode="auto">
          <a:xfrm>
            <a:off x="444500" y="2341563"/>
            <a:ext cx="8337550" cy="0"/>
          </a:xfrm>
          <a:prstGeom prst="line">
            <a:avLst/>
          </a:prstGeom>
          <a:noFill/>
          <a:ln w="57150" cmpd="thinThick">
            <a:solidFill>
              <a:schemeClr val="tx1"/>
            </a:solidFill>
            <a:round/>
            <a:headEnd/>
            <a:tailEnd/>
          </a:ln>
          <a:extLst>
            <a:ext uri="{909E8E84-426E-40DD-AFC4-6F175D3DCCD1}">
              <a14:hiddenFill xmlns:a14="http://schemas.microsoft.com/office/drawing/2010/main">
                <a:noFill/>
              </a14:hiddenFill>
            </a:ext>
          </a:extLst>
        </p:spPr>
        <p:txBody>
          <a:bodyPr lIns="68415" tIns="34208" rIns="68415" bIns="34208"/>
          <a:lstStyle/>
          <a:p>
            <a:endParaRPr lang="ja-JP" altLang="en-US"/>
          </a:p>
        </p:txBody>
      </p:sp>
      <p:sp>
        <p:nvSpPr>
          <p:cNvPr id="17413" name="Line 5">
            <a:extLst>
              <a:ext uri="{FF2B5EF4-FFF2-40B4-BE49-F238E27FC236}">
                <a16:creationId xmlns:a16="http://schemas.microsoft.com/office/drawing/2014/main" id="{A2C230EB-410F-4694-B031-F8C7EF5594CC}"/>
              </a:ext>
            </a:extLst>
          </p:cNvPr>
          <p:cNvSpPr>
            <a:spLocks noChangeShapeType="1"/>
          </p:cNvSpPr>
          <p:nvPr/>
        </p:nvSpPr>
        <p:spPr bwMode="auto">
          <a:xfrm>
            <a:off x="444500" y="1287463"/>
            <a:ext cx="8337550" cy="0"/>
          </a:xfrm>
          <a:prstGeom prst="line">
            <a:avLst/>
          </a:prstGeom>
          <a:noFill/>
          <a:ln w="57150" cmpd="thickThin">
            <a:solidFill>
              <a:schemeClr val="tx1"/>
            </a:solidFill>
            <a:round/>
            <a:headEnd/>
            <a:tailEnd/>
          </a:ln>
          <a:extLst>
            <a:ext uri="{909E8E84-426E-40DD-AFC4-6F175D3DCCD1}">
              <a14:hiddenFill xmlns:a14="http://schemas.microsoft.com/office/drawing/2010/main">
                <a:noFill/>
              </a14:hiddenFill>
            </a:ext>
          </a:extLst>
        </p:spPr>
        <p:txBody>
          <a:bodyPr lIns="68415" tIns="34208" rIns="68415" bIns="34208"/>
          <a:lstStyle/>
          <a:p>
            <a:endParaRPr lang="ja-JP" altLang="en-US"/>
          </a:p>
        </p:txBody>
      </p:sp>
      <p:graphicFrame>
        <p:nvGraphicFramePr>
          <p:cNvPr id="2065" name="Group 17">
            <a:extLst>
              <a:ext uri="{FF2B5EF4-FFF2-40B4-BE49-F238E27FC236}">
                <a16:creationId xmlns:a16="http://schemas.microsoft.com/office/drawing/2014/main" id="{9BF4E37B-0577-4638-A3D0-0A4E73677C78}"/>
              </a:ext>
            </a:extLst>
          </p:cNvPr>
          <p:cNvGraphicFramePr>
            <a:graphicFrameLocks noGrp="1"/>
          </p:cNvGraphicFramePr>
          <p:nvPr>
            <p:extLst>
              <p:ext uri="{D42A27DB-BD31-4B8C-83A1-F6EECF244321}">
                <p14:modId xmlns:p14="http://schemas.microsoft.com/office/powerpoint/2010/main" val="1503922492"/>
              </p:ext>
            </p:extLst>
          </p:nvPr>
        </p:nvGraphicFramePr>
        <p:xfrm>
          <a:off x="5843589" y="392114"/>
          <a:ext cx="3136900" cy="715962"/>
        </p:xfrm>
        <a:graphic>
          <a:graphicData uri="http://schemas.openxmlformats.org/drawingml/2006/table">
            <a:tbl>
              <a:tblPr/>
              <a:tblGrid>
                <a:gridCol w="2122487">
                  <a:extLst>
                    <a:ext uri="{9D8B030D-6E8A-4147-A177-3AD203B41FA5}">
                      <a16:colId xmlns:a16="http://schemas.microsoft.com/office/drawing/2014/main" val="20000"/>
                    </a:ext>
                  </a:extLst>
                </a:gridCol>
                <a:gridCol w="1014413">
                  <a:extLst>
                    <a:ext uri="{9D8B030D-6E8A-4147-A177-3AD203B41FA5}">
                      <a16:colId xmlns:a16="http://schemas.microsoft.com/office/drawing/2014/main" val="20001"/>
                    </a:ext>
                  </a:extLst>
                </a:gridCol>
              </a:tblGrid>
              <a:tr h="715962">
                <a:tc>
                  <a:txBody>
                    <a:bodyPr/>
                    <a:lstStyle>
                      <a:lvl1pPr algn="l" eaLnBrk="0" hangingPunct="0">
                        <a:spcBef>
                          <a:spcPct val="20000"/>
                        </a:spcBef>
                        <a:defRPr kumimoji="1" sz="30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defRPr kumimoji="1" sz="25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defRPr kumimoji="1" sz="21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defRPr kumimoji="1" sz="19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ts val="1300"/>
                        </a:lnSpc>
                        <a:spcBef>
                          <a:spcPct val="20000"/>
                        </a:spcBef>
                        <a:spcAft>
                          <a:spcPct val="0"/>
                        </a:spcAft>
                        <a:buClrTx/>
                        <a:buSzTx/>
                        <a:buFontTx/>
                        <a:buNone/>
                        <a:tabLst/>
                      </a:pPr>
                      <a:r>
                        <a:rPr kumimoji="1" lang="ja-JP" altLang="en-US" sz="12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rPr>
                        <a:t>令和 </a:t>
                      </a:r>
                      <a:r>
                        <a:rPr kumimoji="1" lang="en-US" altLang="ja-JP" sz="12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rPr>
                        <a:t>5</a:t>
                      </a:r>
                      <a:r>
                        <a:rPr kumimoji="1" lang="ja-JP" altLang="en-US" sz="12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rPr>
                        <a:t>年</a:t>
                      </a:r>
                      <a:r>
                        <a:rPr kumimoji="1" lang="en-US" altLang="ja-JP" sz="12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rPr>
                        <a:t>10</a:t>
                      </a:r>
                      <a:r>
                        <a:rPr kumimoji="1" lang="ja-JP" altLang="en-US" sz="12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rPr>
                        <a:t>月</a:t>
                      </a:r>
                      <a:r>
                        <a:rPr kumimoji="1" lang="en-US" altLang="ja-JP" sz="12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rPr>
                        <a:t>16</a:t>
                      </a:r>
                      <a:r>
                        <a:rPr kumimoji="1" lang="ja-JP" altLang="en-US" sz="12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rPr>
                        <a:t>日（月）</a:t>
                      </a:r>
                    </a:p>
                    <a:p>
                      <a:pPr marL="0" marR="0" lvl="0" indent="0" algn="ctr" defTabSz="914400" rtl="0" eaLnBrk="1" fontAlgn="base" latinLnBrk="0" hangingPunct="1">
                        <a:lnSpc>
                          <a:spcPts val="1300"/>
                        </a:lnSpc>
                        <a:spcBef>
                          <a:spcPct val="20000"/>
                        </a:spcBef>
                        <a:spcAft>
                          <a:spcPct val="0"/>
                        </a:spcAft>
                        <a:buClrTx/>
                        <a:buSzTx/>
                        <a:buFontTx/>
                        <a:buNone/>
                        <a:tabLst/>
                      </a:pPr>
                      <a:r>
                        <a:rPr kumimoji="1" lang="ja-JP" altLang="en-US" sz="12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rPr>
                        <a:t>令和 </a:t>
                      </a:r>
                      <a:r>
                        <a:rPr kumimoji="1" lang="en-US" altLang="ja-JP" sz="12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rPr>
                        <a:t>5</a:t>
                      </a:r>
                      <a:r>
                        <a:rPr kumimoji="1" lang="ja-JP" altLang="en-US" sz="12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rPr>
                        <a:t>年度　第</a:t>
                      </a:r>
                      <a:r>
                        <a:rPr kumimoji="1" lang="en-US" altLang="ja-JP" sz="12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rPr>
                        <a:t>3</a:t>
                      </a:r>
                      <a:r>
                        <a:rPr kumimoji="1" lang="ja-JP" altLang="en-US" sz="12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rPr>
                        <a:t>回</a:t>
                      </a:r>
                      <a:endParaRPr kumimoji="1" lang="en-US" altLang="ja-JP" sz="12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endParaRPr>
                    </a:p>
                    <a:p>
                      <a:pPr marL="0" marR="0" lvl="0" indent="0" algn="ctr" defTabSz="914400" rtl="0" eaLnBrk="1" fontAlgn="base" latinLnBrk="0" hangingPunct="1">
                        <a:lnSpc>
                          <a:spcPts val="1300"/>
                        </a:lnSpc>
                        <a:spcBef>
                          <a:spcPct val="20000"/>
                        </a:spcBef>
                        <a:spcAft>
                          <a:spcPct val="0"/>
                        </a:spcAft>
                        <a:buClrTx/>
                        <a:buSzTx/>
                        <a:buFontTx/>
                        <a:buNone/>
                        <a:tabLst/>
                      </a:pPr>
                      <a:r>
                        <a:rPr kumimoji="1" lang="ja-JP" altLang="en-US" sz="12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rPr>
                        <a:t>大阪府河川整備審議会</a:t>
                      </a:r>
                    </a:p>
                  </a:txBody>
                  <a:tcPr marL="91417" marR="91417" marT="46831" marB="4683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kumimoji="1" sz="30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defRPr kumimoji="1" sz="25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defRPr kumimoji="1" sz="21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defRPr kumimoji="1" sz="19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rPr>
                        <a:t>資料</a:t>
                      </a:r>
                      <a:r>
                        <a:rPr kumimoji="1" lang="en-US" altLang="ja-JP" sz="12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rPr>
                        <a:t>1</a:t>
                      </a:r>
                      <a:r>
                        <a:rPr kumimoji="1" lang="ja-JP" altLang="en-US" sz="12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rPr>
                        <a:t>－</a:t>
                      </a:r>
                      <a:r>
                        <a:rPr kumimoji="1" lang="en-US" altLang="ja-JP" sz="12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rPr>
                        <a:t>4</a:t>
                      </a:r>
                    </a:p>
                  </a:txBody>
                  <a:tcPr marL="91417" marR="91417" marT="46831" marB="4683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71762" y="4826269"/>
            <a:ext cx="8750873" cy="692497"/>
          </a:xfrm>
          <a:prstGeom prst="rect">
            <a:avLst/>
          </a:prstGeom>
          <a:noFill/>
          <a:ln>
            <a:solidFill>
              <a:schemeClr val="tx1"/>
            </a:solidFill>
          </a:ln>
        </p:spPr>
        <p:txBody>
          <a:bodyPr wrap="square" rtlCol="0">
            <a:spAutoFit/>
          </a:bodyPr>
          <a:lstStyle/>
          <a:p>
            <a:r>
              <a:rPr lang="en-US" altLang="ja-JP" b="1" dirty="0"/>
              <a:t>【</a:t>
            </a:r>
            <a:r>
              <a:rPr lang="ja-JP" altLang="en-US" b="1" dirty="0"/>
              <a:t>事業費変動要因の状況</a:t>
            </a:r>
            <a:r>
              <a:rPr lang="en-US" altLang="ja-JP" b="1" dirty="0"/>
              <a:t>】</a:t>
            </a:r>
          </a:p>
          <a:p>
            <a:pPr marL="285750" indent="-285750">
              <a:buFont typeface="Wingdings" panose="05000000000000000000" pitchFamily="2" charset="2"/>
              <a:buChar char="Ø"/>
            </a:pPr>
            <a:r>
              <a:rPr lang="ja-JP" altLang="en-US" b="1" dirty="0"/>
              <a:t>社会的要因（人件費や消費税等の上昇）による事業費の増加。</a:t>
            </a:r>
            <a:r>
              <a:rPr lang="en-US" altLang="zh-TW" b="1" dirty="0"/>
              <a:t>〔</a:t>
            </a:r>
            <a:r>
              <a:rPr lang="zh-TW" altLang="en-US" b="1" dirty="0"/>
              <a:t>約</a:t>
            </a:r>
            <a:r>
              <a:rPr lang="en-US" altLang="zh-TW" sz="2000" dirty="0"/>
              <a:t>12.7</a:t>
            </a:r>
            <a:r>
              <a:rPr lang="zh-TW" altLang="en-US" b="1" dirty="0"/>
              <a:t>億円増</a:t>
            </a:r>
            <a:r>
              <a:rPr lang="en-US" altLang="zh-TW" b="1" dirty="0"/>
              <a:t>〕</a:t>
            </a:r>
            <a:endParaRPr lang="en-US" altLang="ja-JP" b="1" dirty="0"/>
          </a:p>
        </p:txBody>
      </p:sp>
      <p:sp>
        <p:nvSpPr>
          <p:cNvPr id="18" name="Rectangle 2"/>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zh-TW" altLang="en-US" sz="2400" dirty="0">
                <a:solidFill>
                  <a:srgbClr val="FFFFFF"/>
                </a:solidFill>
                <a:latin typeface="HGｺﾞｼｯｸE" panose="020B0909000000000000" pitchFamily="49" charset="-128"/>
                <a:ea typeface="HGｺﾞｼｯｸE" panose="020B0909000000000000" pitchFamily="49" charset="-128"/>
              </a:rPr>
              <a:t>１．事業概要</a:t>
            </a:r>
            <a:r>
              <a:rPr kumimoji="0" lang="en-US" altLang="ja-JP" sz="2400" dirty="0">
                <a:solidFill>
                  <a:srgbClr val="FFFFFF"/>
                </a:solidFill>
                <a:latin typeface="HGｺﾞｼｯｸE" panose="020B0909000000000000" pitchFamily="49" charset="-128"/>
                <a:ea typeface="HGｺﾞｼｯｸE" panose="020B0909000000000000" pitchFamily="49" charset="-128"/>
              </a:rPr>
              <a:t>【</a:t>
            </a:r>
            <a:r>
              <a:rPr kumimoji="0" lang="ja-JP" altLang="en-US" sz="2400" dirty="0">
                <a:solidFill>
                  <a:srgbClr val="FFFFFF"/>
                </a:solidFill>
                <a:latin typeface="HGｺﾞｼｯｸE" panose="020B0909000000000000" pitchFamily="49" charset="-128"/>
                <a:ea typeface="HGｺﾞｼｯｸE" panose="020B0909000000000000" pitchFamily="49" charset="-128"/>
              </a:rPr>
              <a:t>梅川</a:t>
            </a:r>
            <a:r>
              <a:rPr kumimoji="0" lang="en-US" altLang="ja-JP" sz="2400" dirty="0">
                <a:solidFill>
                  <a:srgbClr val="FFFFFF"/>
                </a:solidFill>
                <a:latin typeface="HGｺﾞｼｯｸE" panose="020B0909000000000000" pitchFamily="49" charset="-128"/>
                <a:ea typeface="HGｺﾞｼｯｸE" panose="020B0909000000000000" pitchFamily="49" charset="-128"/>
              </a:rPr>
              <a:t>】</a:t>
            </a:r>
            <a:endParaRPr kumimoji="0" lang="zh-TW" altLang="en-US" sz="2400" dirty="0">
              <a:solidFill>
                <a:srgbClr val="FFFFFF"/>
              </a:solidFill>
              <a:latin typeface="HGｺﾞｼｯｸE" panose="020B0909000000000000" pitchFamily="49" charset="-128"/>
              <a:ea typeface="HGｺﾞｼｯｸE" panose="020B0909000000000000" pitchFamily="49" charset="-128"/>
            </a:endParaRPr>
          </a:p>
        </p:txBody>
      </p:sp>
      <p:sp>
        <p:nvSpPr>
          <p:cNvPr id="19" name="AutoShape 6">
            <a:extLst>
              <a:ext uri="{FF2B5EF4-FFF2-40B4-BE49-F238E27FC236}">
                <a16:creationId xmlns:a16="http://schemas.microsoft.com/office/drawing/2014/main" id="{93F19924-BA81-B7F4-BF24-2D9CDEAB0D4D}"/>
              </a:ext>
            </a:extLst>
          </p:cNvPr>
          <p:cNvSpPr>
            <a:spLocks noChangeArrowheads="1"/>
          </p:cNvSpPr>
          <p:nvPr/>
        </p:nvSpPr>
        <p:spPr bwMode="auto">
          <a:xfrm>
            <a:off x="182562" y="537437"/>
            <a:ext cx="5373111" cy="387144"/>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1" dirty="0">
                <a:solidFill>
                  <a:srgbClr val="000000"/>
                </a:solidFill>
                <a:latin typeface="HG丸ｺﾞｼｯｸM-PRO" panose="020F0600000000000000" pitchFamily="50" charset="-128"/>
                <a:ea typeface="HG丸ｺﾞｼｯｸM-PRO" panose="020F0600000000000000" pitchFamily="50" charset="-128"/>
              </a:rPr>
              <a:t>事業費</a:t>
            </a:r>
            <a:r>
              <a:rPr lang="en-US" altLang="ja-JP" sz="1600" b="1" dirty="0">
                <a:solidFill>
                  <a:srgbClr val="000000"/>
                </a:solidFill>
                <a:latin typeface="HG丸ｺﾞｼｯｸM-PRO" panose="020F0600000000000000" pitchFamily="50" charset="-128"/>
                <a:ea typeface="HG丸ｺﾞｼｯｸM-PRO" panose="020F0600000000000000" pitchFamily="50" charset="-128"/>
              </a:rPr>
              <a:t>〔</a:t>
            </a:r>
            <a:r>
              <a:rPr lang="ja-JP" altLang="en-US" sz="1600" b="1" dirty="0">
                <a:solidFill>
                  <a:srgbClr val="000000"/>
                </a:solidFill>
                <a:latin typeface="HG丸ｺﾞｼｯｸM-PRO" panose="020F0600000000000000" pitchFamily="50" charset="-128"/>
                <a:ea typeface="HG丸ｺﾞｼｯｸM-PRO" panose="020F0600000000000000" pitchFamily="50" charset="-128"/>
              </a:rPr>
              <a:t>前回評価と今回評価の比較：梅川</a:t>
            </a:r>
            <a:r>
              <a:rPr lang="en-US" altLang="ja-JP" sz="1600" b="1" dirty="0">
                <a:solidFill>
                  <a:srgbClr val="000000"/>
                </a:solidFill>
                <a:latin typeface="HG丸ｺﾞｼｯｸM-PRO" panose="020F0600000000000000" pitchFamily="50" charset="-128"/>
                <a:ea typeface="HG丸ｺﾞｼｯｸM-PRO" panose="020F0600000000000000" pitchFamily="50" charset="-128"/>
              </a:rPr>
              <a:t>〕</a:t>
            </a:r>
            <a:endParaRPr lang="ja-JP" altLang="en-US" sz="16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20" name="AutoShape 6"/>
          <p:cNvSpPr>
            <a:spLocks noChangeArrowheads="1"/>
          </p:cNvSpPr>
          <p:nvPr/>
        </p:nvSpPr>
        <p:spPr bwMode="auto">
          <a:xfrm>
            <a:off x="178483" y="4045707"/>
            <a:ext cx="5377190" cy="400050"/>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1" dirty="0">
                <a:solidFill>
                  <a:srgbClr val="000000"/>
                </a:solidFill>
                <a:latin typeface="HG丸ｺﾞｼｯｸM-PRO" panose="020F0600000000000000" pitchFamily="50" charset="-128"/>
                <a:ea typeface="HG丸ｺﾞｼｯｸM-PRO" panose="020F0600000000000000" pitchFamily="50" charset="-128"/>
              </a:rPr>
              <a:t>事業費の変更理由</a:t>
            </a:r>
            <a:r>
              <a:rPr lang="en-US" altLang="ja-JP" sz="1600" b="1" dirty="0">
                <a:solidFill>
                  <a:srgbClr val="000000"/>
                </a:solidFill>
                <a:latin typeface="HG丸ｺﾞｼｯｸM-PRO" panose="020F0600000000000000" pitchFamily="50" charset="-128"/>
                <a:ea typeface="HG丸ｺﾞｼｯｸM-PRO" panose="020F0600000000000000" pitchFamily="50" charset="-128"/>
              </a:rPr>
              <a:t>〔</a:t>
            </a:r>
            <a:r>
              <a:rPr lang="ja-JP" altLang="en-US" sz="1600" b="1" dirty="0">
                <a:solidFill>
                  <a:srgbClr val="000000"/>
                </a:solidFill>
                <a:latin typeface="HG丸ｺﾞｼｯｸM-PRO" panose="020F0600000000000000" pitchFamily="50" charset="-128"/>
                <a:ea typeface="HG丸ｺﾞｼｯｸM-PRO" panose="020F0600000000000000" pitchFamily="50" charset="-128"/>
              </a:rPr>
              <a:t>前回評価と今回評価の比較：梅川</a:t>
            </a:r>
            <a:r>
              <a:rPr lang="en-US" altLang="ja-JP" sz="1600" b="1" dirty="0">
                <a:solidFill>
                  <a:srgbClr val="000000"/>
                </a:solidFill>
                <a:latin typeface="HG丸ｺﾞｼｯｸM-PRO" panose="020F0600000000000000" pitchFamily="50" charset="-128"/>
                <a:ea typeface="HG丸ｺﾞｼｯｸM-PRO" panose="020F0600000000000000" pitchFamily="50" charset="-128"/>
              </a:rPr>
              <a:t>〕</a:t>
            </a:r>
            <a:endParaRPr lang="ja-JP" altLang="en-US" sz="1600" b="1" dirty="0">
              <a:solidFill>
                <a:srgbClr val="000000"/>
              </a:solidFill>
              <a:latin typeface="HG丸ｺﾞｼｯｸM-PRO" panose="020F0600000000000000" pitchFamily="50" charset="-128"/>
              <a:ea typeface="HG丸ｺﾞｼｯｸM-PRO" panose="020F0600000000000000" pitchFamily="50" charset="-128"/>
            </a:endParaRPr>
          </a:p>
        </p:txBody>
      </p:sp>
      <p:sp>
        <p:nvSpPr>
          <p:cNvPr id="3" name="Text Box 15">
            <a:extLst>
              <a:ext uri="{FF2B5EF4-FFF2-40B4-BE49-F238E27FC236}">
                <a16:creationId xmlns:a16="http://schemas.microsoft.com/office/drawing/2014/main" id="{D87DF630-7677-474B-41ED-F1795EE8D8DB}"/>
              </a:ext>
            </a:extLst>
          </p:cNvPr>
          <p:cNvSpPr txBox="1">
            <a:spLocks noChangeArrowheads="1"/>
          </p:cNvSpPr>
          <p:nvPr/>
        </p:nvSpPr>
        <p:spPr bwMode="auto">
          <a:xfrm>
            <a:off x="2834612" y="945639"/>
            <a:ext cx="3474773" cy="328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70" tIns="47886" rIns="95770" bIns="47886"/>
          <a:lstStyle>
            <a:lvl1pPr defTabSz="1279525">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defTabSz="1279525">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defTabSz="1279525">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latin typeface="HG丸ｺﾞｼｯｸM-PRO" panose="020F0600000000000000" pitchFamily="50" charset="-128"/>
                <a:ea typeface="HG丸ｺﾞｼｯｸM-PRO" panose="020F0600000000000000" pitchFamily="50" charset="-128"/>
              </a:rPr>
              <a:t>梅川</a:t>
            </a:r>
          </a:p>
        </p:txBody>
      </p:sp>
      <p:sp>
        <p:nvSpPr>
          <p:cNvPr id="10" name="スライド番号プレースホルダ 5"/>
          <p:cNvSpPr txBox="1">
            <a:spLocks noGrp="1"/>
          </p:cNvSpPr>
          <p:nvPr/>
        </p:nvSpPr>
        <p:spPr bwMode="auto">
          <a:xfrm>
            <a:off x="8652041" y="6400800"/>
            <a:ext cx="485775" cy="457200"/>
          </a:xfrm>
          <a:prstGeom prst="rect">
            <a:avLst/>
          </a:prstGeom>
          <a:noFill/>
          <a:ln>
            <a:noFill/>
          </a:ln>
        </p:spPr>
        <p:txBody>
          <a:bodyPr lIns="95770" tIns="47886" rIns="95770" bIns="47886" anchor="b"/>
          <a:lstStyle>
            <a:lvl1pPr defTabSz="1279525">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defTabSz="1279525">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defTabSz="1279525">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defRPr/>
            </a:pPr>
            <a:fld id="{752AC494-DAC0-477C-82E6-4374EE8E256B}" type="slidenum">
              <a:rPr kumimoji="0" lang="en-US" altLang="ja-JP" sz="1600" b="1">
                <a:effectLst>
                  <a:outerShdw blurRad="38100" dist="38100" dir="2700000" algn="tl">
                    <a:srgbClr val="C0C0C0"/>
                  </a:outerShdw>
                </a:effectLst>
                <a:latin typeface="ＭＳ ゴシック" panose="020B0609070205080204" pitchFamily="49" charset="-128"/>
                <a:ea typeface="ＭＳ ゴシック" panose="020B0609070205080204" pitchFamily="49" charset="-128"/>
              </a:rPr>
              <a:pPr algn="r" eaLnBrk="1" hangingPunct="1">
                <a:spcBef>
                  <a:spcPct val="0"/>
                </a:spcBef>
                <a:buFontTx/>
                <a:buNone/>
                <a:defRPr/>
              </a:pPr>
              <a:t>9</a:t>
            </a:fld>
            <a:endParaRPr kumimoji="0" lang="en-US" altLang="ja-JP" sz="1600" b="1" dirty="0">
              <a:effectLst>
                <a:outerShdw blurRad="38100" dist="38100" dir="2700000" algn="tl">
                  <a:srgbClr val="C0C0C0"/>
                </a:outerShdw>
              </a:effectLst>
              <a:latin typeface="ＭＳ ゴシック" panose="020B0609070205080204" pitchFamily="49" charset="-128"/>
              <a:ea typeface="ＭＳ ゴシック" panose="020B0609070205080204" pitchFamily="49" charset="-128"/>
            </a:endParaRPr>
          </a:p>
        </p:txBody>
      </p:sp>
      <p:graphicFrame>
        <p:nvGraphicFramePr>
          <p:cNvPr id="11" name="表 10">
            <a:extLst>
              <a:ext uri="{FF2B5EF4-FFF2-40B4-BE49-F238E27FC236}">
                <a16:creationId xmlns:a16="http://schemas.microsoft.com/office/drawing/2014/main" id="{4E6BBD5D-927B-6F92-A935-D2C364403678}"/>
              </a:ext>
            </a:extLst>
          </p:cNvPr>
          <p:cNvGraphicFramePr>
            <a:graphicFrameLocks noGrp="1"/>
          </p:cNvGraphicFramePr>
          <p:nvPr>
            <p:extLst>
              <p:ext uri="{D42A27DB-BD31-4B8C-83A1-F6EECF244321}">
                <p14:modId xmlns:p14="http://schemas.microsoft.com/office/powerpoint/2010/main" val="799433709"/>
              </p:ext>
            </p:extLst>
          </p:nvPr>
        </p:nvGraphicFramePr>
        <p:xfrm>
          <a:off x="221364" y="1290351"/>
          <a:ext cx="8701271" cy="2374844"/>
        </p:xfrm>
        <a:graphic>
          <a:graphicData uri="http://schemas.openxmlformats.org/drawingml/2006/table">
            <a:tbl>
              <a:tblPr firstRow="1" bandRow="1">
                <a:tableStyleId>{F5AB1C69-6EDB-4FF4-983F-18BD219EF322}</a:tableStyleId>
              </a:tblPr>
              <a:tblGrid>
                <a:gridCol w="1763410">
                  <a:extLst>
                    <a:ext uri="{9D8B030D-6E8A-4147-A177-3AD203B41FA5}">
                      <a16:colId xmlns:a16="http://schemas.microsoft.com/office/drawing/2014/main" val="20000"/>
                    </a:ext>
                  </a:extLst>
                </a:gridCol>
                <a:gridCol w="1915031">
                  <a:extLst>
                    <a:ext uri="{9D8B030D-6E8A-4147-A177-3AD203B41FA5}">
                      <a16:colId xmlns:a16="http://schemas.microsoft.com/office/drawing/2014/main" val="20002"/>
                    </a:ext>
                  </a:extLst>
                </a:gridCol>
                <a:gridCol w="1670830">
                  <a:extLst>
                    <a:ext uri="{9D8B030D-6E8A-4147-A177-3AD203B41FA5}">
                      <a16:colId xmlns:a16="http://schemas.microsoft.com/office/drawing/2014/main" val="20003"/>
                    </a:ext>
                  </a:extLst>
                </a:gridCol>
                <a:gridCol w="1695816">
                  <a:extLst>
                    <a:ext uri="{9D8B030D-6E8A-4147-A177-3AD203B41FA5}">
                      <a16:colId xmlns:a16="http://schemas.microsoft.com/office/drawing/2014/main" val="20004"/>
                    </a:ext>
                  </a:extLst>
                </a:gridCol>
                <a:gridCol w="1656184">
                  <a:extLst>
                    <a:ext uri="{9D8B030D-6E8A-4147-A177-3AD203B41FA5}">
                      <a16:colId xmlns:a16="http://schemas.microsoft.com/office/drawing/2014/main" val="20005"/>
                    </a:ext>
                  </a:extLst>
                </a:gridCol>
              </a:tblGrid>
              <a:tr h="593711">
                <a:tc>
                  <a:txBody>
                    <a:bodyPr/>
                    <a:lstStyle/>
                    <a:p>
                      <a:endParaRPr kumimoji="1" lang="ja-JP" altLang="en-US" sz="1100" b="0" dirty="0">
                        <a:solidFill>
                          <a:schemeClr val="tx1"/>
                        </a:solidFill>
                      </a:endParaRP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indent="0" algn="ctr">
                        <a:spcAft>
                          <a:spcPts val="0"/>
                        </a:spcAft>
                      </a:pPr>
                      <a:r>
                        <a:rPr lang="ja-JP" altLang="en-US" sz="1600" b="0" kern="100" dirty="0">
                          <a:solidFill>
                            <a:schemeClr val="tx1"/>
                          </a:solidFill>
                          <a:latin typeface="HG丸ｺﾞｼｯｸM-PRO" pitchFamily="50" charset="-128"/>
                          <a:ea typeface="HG丸ｺﾞｼｯｸM-PRO" pitchFamily="50" charset="-128"/>
                          <a:cs typeface="Times New Roman"/>
                        </a:rPr>
                        <a:t>全体事業費</a:t>
                      </a:r>
                      <a:endParaRPr lang="ja-JP" sz="1600" b="0" kern="100" dirty="0">
                        <a:solidFill>
                          <a:schemeClr val="tx1"/>
                        </a:solidFill>
                        <a:latin typeface="HG丸ｺﾞｼｯｸM-PRO" pitchFamily="50" charset="-128"/>
                        <a:ea typeface="HG丸ｺﾞｼｯｸM-PRO" pitchFamily="50" charset="-128"/>
                        <a:cs typeface="Times New Roman"/>
                      </a:endParaRPr>
                    </a:p>
                  </a:txBody>
                  <a:tcPr marL="61778" marR="617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lang="ja-JP" altLang="en-US" sz="1600" b="0" kern="100" dirty="0">
                          <a:solidFill>
                            <a:schemeClr val="tx1"/>
                          </a:solidFill>
                          <a:latin typeface="HG丸ｺﾞｼｯｸM-PRO" pitchFamily="50" charset="-128"/>
                          <a:ea typeface="HG丸ｺﾞｼｯｸM-PRO" pitchFamily="50" charset="-128"/>
                          <a:cs typeface="Times New Roman"/>
                        </a:rPr>
                        <a:t>工事費</a:t>
                      </a:r>
                      <a:endParaRPr lang="ja-JP" altLang="ja-JP" sz="1600" b="0" kern="100" dirty="0">
                        <a:solidFill>
                          <a:schemeClr val="tx1"/>
                        </a:solidFill>
                        <a:latin typeface="HG丸ｺﾞｼｯｸM-PRO" pitchFamily="50" charset="-128"/>
                        <a:ea typeface="HG丸ｺﾞｼｯｸM-PRO" pitchFamily="50" charset="-128"/>
                        <a:cs typeface="Times New Roman"/>
                      </a:endParaRPr>
                    </a:p>
                  </a:txBody>
                  <a:tcPr marL="91453" marR="91453" marT="45752" marB="45752"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lang="ja-JP" altLang="en-US" sz="1600" b="0" kern="100" dirty="0">
                          <a:solidFill>
                            <a:schemeClr val="tx1"/>
                          </a:solidFill>
                          <a:latin typeface="HG丸ｺﾞｼｯｸM-PRO" pitchFamily="50" charset="-128"/>
                          <a:ea typeface="HG丸ｺﾞｼｯｸM-PRO" pitchFamily="50" charset="-128"/>
                          <a:cs typeface="Times New Roman"/>
                        </a:rPr>
                        <a:t>用地費</a:t>
                      </a:r>
                      <a:endParaRPr lang="ja-JP" altLang="ja-JP" sz="1600" b="0" kern="100" dirty="0">
                        <a:solidFill>
                          <a:schemeClr val="tx1"/>
                        </a:solidFill>
                        <a:latin typeface="HG丸ｺﾞｼｯｸM-PRO" pitchFamily="50" charset="-128"/>
                        <a:ea typeface="HG丸ｺﾞｼｯｸM-PRO" pitchFamily="50" charset="-128"/>
                        <a:cs typeface="Times New Roman"/>
                      </a:endParaRP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lang="ja-JP" altLang="en-US" sz="1600" b="0" kern="100" dirty="0">
                          <a:solidFill>
                            <a:schemeClr val="tx1"/>
                          </a:solidFill>
                          <a:latin typeface="HG丸ｺﾞｼｯｸM-PRO" pitchFamily="50" charset="-128"/>
                          <a:ea typeface="HG丸ｺﾞｼｯｸM-PRO" pitchFamily="50" charset="-128"/>
                          <a:cs typeface="Times New Roman"/>
                        </a:rPr>
                        <a:t>調査費</a:t>
                      </a:r>
                      <a:endParaRPr lang="ja-JP" altLang="ja-JP" sz="1600" b="0" kern="100" dirty="0">
                        <a:solidFill>
                          <a:schemeClr val="tx1"/>
                        </a:solidFill>
                        <a:latin typeface="HG丸ｺﾞｼｯｸM-PRO" pitchFamily="50" charset="-128"/>
                        <a:ea typeface="HG丸ｺﾞｼｯｸM-PRO" pitchFamily="50" charset="-128"/>
                        <a:cs typeface="Times New Roman"/>
                      </a:endParaRPr>
                    </a:p>
                  </a:txBody>
                  <a:tcPr marL="61778" marR="617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593711">
                <a:tc>
                  <a:txBody>
                    <a:bodyPr/>
                    <a:lstStyle/>
                    <a:p>
                      <a:pPr algn="ctr"/>
                      <a:r>
                        <a:rPr kumimoji="1" lang="ja-JP" altLang="en-US" sz="1600" b="0" dirty="0">
                          <a:solidFill>
                            <a:schemeClr val="tx1"/>
                          </a:solidFill>
                        </a:rPr>
                        <a:t>前回評価時</a:t>
                      </a: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0" dirty="0">
                          <a:solidFill>
                            <a:schemeClr val="tx1"/>
                          </a:solidFill>
                        </a:rPr>
                        <a:t>約</a:t>
                      </a:r>
                      <a:r>
                        <a:rPr kumimoji="1" lang="en-US" altLang="ja-JP" sz="1600" b="0" dirty="0">
                          <a:solidFill>
                            <a:schemeClr val="tx1"/>
                          </a:solidFill>
                        </a:rPr>
                        <a:t>114.5</a:t>
                      </a:r>
                      <a:r>
                        <a:rPr kumimoji="1" lang="ja-JP" altLang="en-US" sz="1600" b="0" dirty="0">
                          <a:solidFill>
                            <a:schemeClr val="tx1"/>
                          </a:solidFill>
                        </a:rPr>
                        <a:t>億円</a:t>
                      </a:r>
                    </a:p>
                  </a:txBody>
                  <a:tcPr marL="91443" marR="91443"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0" dirty="0">
                          <a:solidFill>
                            <a:schemeClr val="tx1"/>
                          </a:solidFill>
                        </a:rPr>
                        <a:t>約</a:t>
                      </a:r>
                      <a:r>
                        <a:rPr kumimoji="1" lang="en-US" altLang="ja-JP" sz="1600" b="0" dirty="0">
                          <a:solidFill>
                            <a:schemeClr val="tx1"/>
                          </a:solidFill>
                        </a:rPr>
                        <a:t>84.0</a:t>
                      </a:r>
                      <a:r>
                        <a:rPr kumimoji="1" lang="ja-JP" altLang="en-US" sz="1600" b="0" dirty="0">
                          <a:solidFill>
                            <a:schemeClr val="tx1"/>
                          </a:solidFill>
                        </a:rPr>
                        <a:t>億円</a:t>
                      </a:r>
                    </a:p>
                  </a:txBody>
                  <a:tcPr marL="91443" marR="91443" marT="45700" marB="4570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0" dirty="0">
                          <a:solidFill>
                            <a:schemeClr val="tx1"/>
                          </a:solidFill>
                        </a:rPr>
                        <a:t>約</a:t>
                      </a:r>
                      <a:r>
                        <a:rPr kumimoji="1" lang="en-US" altLang="ja-JP" sz="1600" b="0" dirty="0">
                          <a:solidFill>
                            <a:schemeClr val="tx1"/>
                          </a:solidFill>
                        </a:rPr>
                        <a:t>27.0</a:t>
                      </a:r>
                      <a:r>
                        <a:rPr kumimoji="1" lang="ja-JP" altLang="en-US" sz="1600" b="0" dirty="0">
                          <a:solidFill>
                            <a:schemeClr val="tx1"/>
                          </a:solidFill>
                        </a:rPr>
                        <a:t>億円</a:t>
                      </a:r>
                    </a:p>
                  </a:txBody>
                  <a:tcPr marL="91443" marR="91443"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rPr>
                        <a:t>約</a:t>
                      </a:r>
                      <a:r>
                        <a:rPr kumimoji="1" lang="en-US" altLang="ja-JP" sz="1600" b="0" dirty="0">
                          <a:solidFill>
                            <a:schemeClr val="tx1"/>
                          </a:solidFill>
                        </a:rPr>
                        <a:t>3.5</a:t>
                      </a:r>
                      <a:r>
                        <a:rPr kumimoji="1" lang="ja-JP" altLang="en-US" sz="1600" b="0" dirty="0">
                          <a:solidFill>
                            <a:schemeClr val="tx1"/>
                          </a:solidFill>
                        </a:rPr>
                        <a:t>億円</a:t>
                      </a:r>
                    </a:p>
                  </a:txBody>
                  <a:tcPr marL="91443" marR="91443"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93711">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rPr>
                        <a:t>今回評価</a:t>
                      </a: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0" dirty="0">
                          <a:solidFill>
                            <a:schemeClr val="tx1"/>
                          </a:solidFill>
                        </a:rPr>
                        <a:t>約</a:t>
                      </a:r>
                      <a:r>
                        <a:rPr kumimoji="1" lang="en-US" altLang="ja-JP" sz="1600" b="0" dirty="0">
                          <a:solidFill>
                            <a:schemeClr val="tx1"/>
                          </a:solidFill>
                        </a:rPr>
                        <a:t>127.2</a:t>
                      </a:r>
                      <a:r>
                        <a:rPr kumimoji="1" lang="ja-JP" altLang="en-US" sz="1600" b="0" dirty="0">
                          <a:solidFill>
                            <a:schemeClr val="tx1"/>
                          </a:solidFill>
                        </a:rPr>
                        <a:t>億円</a:t>
                      </a:r>
                    </a:p>
                  </a:txBody>
                  <a:tcPr marL="91443" marR="91443"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0" dirty="0">
                          <a:solidFill>
                            <a:schemeClr val="tx1"/>
                          </a:solidFill>
                        </a:rPr>
                        <a:t>約</a:t>
                      </a:r>
                      <a:r>
                        <a:rPr kumimoji="1" lang="en-US" altLang="ja-JP" sz="1600" b="0" dirty="0">
                          <a:solidFill>
                            <a:schemeClr val="tx1"/>
                          </a:solidFill>
                        </a:rPr>
                        <a:t>96.3</a:t>
                      </a:r>
                      <a:r>
                        <a:rPr kumimoji="1" lang="ja-JP" altLang="en-US" sz="1600" b="0" dirty="0">
                          <a:solidFill>
                            <a:schemeClr val="tx1"/>
                          </a:solidFill>
                        </a:rPr>
                        <a:t>億円</a:t>
                      </a:r>
                    </a:p>
                  </a:txBody>
                  <a:tcPr marL="91443" marR="91443" marT="45700" marB="4570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0" dirty="0">
                          <a:solidFill>
                            <a:schemeClr val="tx1"/>
                          </a:solidFill>
                        </a:rPr>
                        <a:t>約</a:t>
                      </a:r>
                      <a:r>
                        <a:rPr kumimoji="1" lang="en-US" altLang="ja-JP" sz="1600" b="0" dirty="0">
                          <a:solidFill>
                            <a:schemeClr val="tx1"/>
                          </a:solidFill>
                        </a:rPr>
                        <a:t>27.0</a:t>
                      </a:r>
                      <a:r>
                        <a:rPr kumimoji="1" lang="ja-JP" altLang="en-US" sz="1600" b="0" dirty="0">
                          <a:solidFill>
                            <a:schemeClr val="tx1"/>
                          </a:solidFill>
                        </a:rPr>
                        <a:t>億円</a:t>
                      </a:r>
                    </a:p>
                  </a:txBody>
                  <a:tcPr marL="91443" marR="91443"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rPr>
                        <a:t>約</a:t>
                      </a:r>
                      <a:r>
                        <a:rPr kumimoji="1" lang="en-US" altLang="ja-JP" sz="1600" b="0" dirty="0">
                          <a:solidFill>
                            <a:schemeClr val="tx1"/>
                          </a:solidFill>
                        </a:rPr>
                        <a:t>3.9</a:t>
                      </a:r>
                      <a:r>
                        <a:rPr kumimoji="1" lang="ja-JP" altLang="en-US" sz="1600" b="0" dirty="0">
                          <a:solidFill>
                            <a:schemeClr val="tx1"/>
                          </a:solidFill>
                        </a:rPr>
                        <a:t>億円</a:t>
                      </a:r>
                    </a:p>
                  </a:txBody>
                  <a:tcPr marL="91443" marR="91443"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8452488"/>
                  </a:ext>
                </a:extLst>
              </a:tr>
              <a:tr h="593711">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rPr>
                        <a:t>増減</a:t>
                      </a: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0" dirty="0">
                          <a:solidFill>
                            <a:schemeClr val="tx1"/>
                          </a:solidFill>
                        </a:rPr>
                        <a:t>約</a:t>
                      </a:r>
                      <a:r>
                        <a:rPr kumimoji="1" lang="en-US" altLang="ja-JP" sz="1600" b="0" dirty="0">
                          <a:solidFill>
                            <a:schemeClr val="tx1"/>
                          </a:solidFill>
                        </a:rPr>
                        <a:t>12.7</a:t>
                      </a:r>
                      <a:r>
                        <a:rPr kumimoji="1" lang="ja-JP" altLang="en-US" sz="1600" b="0" dirty="0">
                          <a:solidFill>
                            <a:schemeClr val="tx1"/>
                          </a:solidFill>
                        </a:rPr>
                        <a:t>億円</a:t>
                      </a:r>
                      <a:r>
                        <a:rPr kumimoji="1" lang="ja-JP" altLang="en-US" sz="1600" b="0" dirty="0">
                          <a:solidFill>
                            <a:srgbClr val="FF0000"/>
                          </a:solidFill>
                        </a:rPr>
                        <a:t>増</a:t>
                      </a:r>
                    </a:p>
                  </a:txBody>
                  <a:tcPr marL="91443" marR="91443"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0" dirty="0">
                          <a:solidFill>
                            <a:schemeClr val="tx1"/>
                          </a:solidFill>
                        </a:rPr>
                        <a:t>約</a:t>
                      </a:r>
                      <a:r>
                        <a:rPr kumimoji="1" lang="en-US" altLang="ja-JP" sz="1600" b="0" dirty="0">
                          <a:solidFill>
                            <a:schemeClr val="tx1"/>
                          </a:solidFill>
                        </a:rPr>
                        <a:t>12.3</a:t>
                      </a:r>
                      <a:r>
                        <a:rPr kumimoji="1" lang="ja-JP" altLang="en-US" sz="1600" b="0" dirty="0">
                          <a:solidFill>
                            <a:schemeClr val="tx1"/>
                          </a:solidFill>
                        </a:rPr>
                        <a:t>億円</a:t>
                      </a:r>
                      <a:r>
                        <a:rPr kumimoji="1" lang="ja-JP" altLang="en-US" sz="1600" b="0" dirty="0">
                          <a:solidFill>
                            <a:srgbClr val="FF0000"/>
                          </a:solidFill>
                        </a:rPr>
                        <a:t>増</a:t>
                      </a:r>
                    </a:p>
                  </a:txBody>
                  <a:tcPr marL="91443" marR="91443" marT="45700" marB="4570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0" dirty="0">
                          <a:solidFill>
                            <a:schemeClr val="tx1"/>
                          </a:solidFill>
                        </a:rPr>
                        <a:t>増減なし</a:t>
                      </a:r>
                      <a:endParaRPr kumimoji="1" lang="ja-JP" altLang="en-US" sz="1600" b="0" dirty="0">
                        <a:solidFill>
                          <a:srgbClr val="0000FF"/>
                        </a:solidFill>
                      </a:endParaRPr>
                    </a:p>
                  </a:txBody>
                  <a:tcPr marL="91443" marR="91443"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rPr>
                        <a:t>約</a:t>
                      </a:r>
                      <a:r>
                        <a:rPr kumimoji="1" lang="en-US" altLang="ja-JP" sz="1600" b="0" dirty="0">
                          <a:solidFill>
                            <a:schemeClr val="tx1"/>
                          </a:solidFill>
                        </a:rPr>
                        <a:t>0.4</a:t>
                      </a:r>
                      <a:r>
                        <a:rPr kumimoji="1" lang="ja-JP" altLang="en-US" sz="1600" b="0" dirty="0">
                          <a:solidFill>
                            <a:schemeClr val="tx1"/>
                          </a:solidFill>
                        </a:rPr>
                        <a:t>億円</a:t>
                      </a:r>
                      <a:r>
                        <a:rPr kumimoji="1" lang="ja-JP" altLang="en-US" sz="1600" b="0" dirty="0">
                          <a:solidFill>
                            <a:srgbClr val="FF0000"/>
                          </a:solidFill>
                        </a:rPr>
                        <a:t>増</a:t>
                      </a:r>
                    </a:p>
                  </a:txBody>
                  <a:tcPr marL="91443" marR="91443"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7156829"/>
                  </a:ext>
                </a:extLst>
              </a:tr>
            </a:tbl>
          </a:graphicData>
        </a:graphic>
      </p:graphicFrame>
    </p:spTree>
    <p:extLst>
      <p:ext uri="{BB962C8B-B14F-4D97-AF65-F5344CB8AC3E}">
        <p14:creationId xmlns:p14="http://schemas.microsoft.com/office/powerpoint/2010/main" val="3569287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71762" y="4826269"/>
            <a:ext cx="8750873" cy="692497"/>
          </a:xfrm>
          <a:prstGeom prst="rect">
            <a:avLst/>
          </a:prstGeom>
          <a:noFill/>
          <a:ln>
            <a:solidFill>
              <a:schemeClr val="tx1"/>
            </a:solidFill>
          </a:ln>
        </p:spPr>
        <p:txBody>
          <a:bodyPr wrap="square" rtlCol="0">
            <a:spAutoFit/>
          </a:bodyPr>
          <a:lstStyle/>
          <a:p>
            <a:r>
              <a:rPr lang="en-US" altLang="ja-JP" b="1" dirty="0"/>
              <a:t>【</a:t>
            </a:r>
            <a:r>
              <a:rPr lang="ja-JP" altLang="en-US" b="1" dirty="0"/>
              <a:t>事業費変動要因の状況</a:t>
            </a:r>
            <a:r>
              <a:rPr lang="en-US" altLang="ja-JP" b="1" dirty="0"/>
              <a:t>】</a:t>
            </a:r>
          </a:p>
          <a:p>
            <a:pPr marL="285750" indent="-285750">
              <a:buFont typeface="Wingdings" panose="05000000000000000000" pitchFamily="2" charset="2"/>
              <a:buChar char="Ø"/>
            </a:pPr>
            <a:r>
              <a:rPr lang="ja-JP" altLang="en-US" b="1" dirty="0"/>
              <a:t>社会的要因（人件費や消費税等の上昇）による事業費の増加。</a:t>
            </a:r>
            <a:r>
              <a:rPr lang="en-US" altLang="zh-TW" b="1" dirty="0"/>
              <a:t>〔</a:t>
            </a:r>
            <a:r>
              <a:rPr lang="zh-TW" altLang="en-US" b="1" dirty="0"/>
              <a:t>約</a:t>
            </a:r>
            <a:r>
              <a:rPr lang="en-US" altLang="ja-JP" sz="2000" dirty="0"/>
              <a:t>9.3</a:t>
            </a:r>
            <a:r>
              <a:rPr lang="zh-TW" altLang="en-US" b="1" dirty="0"/>
              <a:t>億円増</a:t>
            </a:r>
            <a:r>
              <a:rPr lang="en-US" altLang="zh-TW" b="1" dirty="0"/>
              <a:t>〕</a:t>
            </a:r>
            <a:endParaRPr lang="en-US" altLang="ja-JP" b="1" dirty="0"/>
          </a:p>
        </p:txBody>
      </p:sp>
      <p:sp>
        <p:nvSpPr>
          <p:cNvPr id="18" name="Rectangle 2"/>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zh-TW" altLang="en-US" sz="2400" dirty="0">
                <a:solidFill>
                  <a:srgbClr val="FFFFFF"/>
                </a:solidFill>
                <a:latin typeface="HGｺﾞｼｯｸE" panose="020B0909000000000000" pitchFamily="49" charset="-128"/>
                <a:ea typeface="HGｺﾞｼｯｸE" panose="020B0909000000000000" pitchFamily="49" charset="-128"/>
              </a:rPr>
              <a:t>１．事業概要</a:t>
            </a:r>
            <a:r>
              <a:rPr kumimoji="0" lang="en-US" altLang="ja-JP" sz="2400" dirty="0">
                <a:solidFill>
                  <a:srgbClr val="FFFFFF"/>
                </a:solidFill>
                <a:latin typeface="HGｺﾞｼｯｸE" panose="020B0909000000000000" pitchFamily="49" charset="-128"/>
                <a:ea typeface="HGｺﾞｼｯｸE" panose="020B0909000000000000" pitchFamily="49" charset="-128"/>
              </a:rPr>
              <a:t>【</a:t>
            </a:r>
            <a:r>
              <a:rPr kumimoji="0" lang="ja-JP" altLang="en-US" sz="2400" dirty="0">
                <a:solidFill>
                  <a:srgbClr val="FFFFFF"/>
                </a:solidFill>
                <a:latin typeface="HGｺﾞｼｯｸE" panose="020B0909000000000000" pitchFamily="49" charset="-128"/>
                <a:ea typeface="HGｺﾞｼｯｸE" panose="020B0909000000000000" pitchFamily="49" charset="-128"/>
              </a:rPr>
              <a:t>天見川</a:t>
            </a:r>
            <a:r>
              <a:rPr kumimoji="0" lang="en-US" altLang="ja-JP" sz="2400" dirty="0">
                <a:solidFill>
                  <a:srgbClr val="FFFFFF"/>
                </a:solidFill>
                <a:latin typeface="HGｺﾞｼｯｸE" panose="020B0909000000000000" pitchFamily="49" charset="-128"/>
                <a:ea typeface="HGｺﾞｼｯｸE" panose="020B0909000000000000" pitchFamily="49" charset="-128"/>
              </a:rPr>
              <a:t>】</a:t>
            </a:r>
            <a:endParaRPr kumimoji="0" lang="zh-TW" altLang="en-US" sz="2400" dirty="0">
              <a:solidFill>
                <a:srgbClr val="FFFFFF"/>
              </a:solidFill>
              <a:latin typeface="HGｺﾞｼｯｸE" panose="020B0909000000000000" pitchFamily="49" charset="-128"/>
              <a:ea typeface="HGｺﾞｼｯｸE" panose="020B0909000000000000" pitchFamily="49" charset="-128"/>
            </a:endParaRPr>
          </a:p>
        </p:txBody>
      </p:sp>
      <p:sp>
        <p:nvSpPr>
          <p:cNvPr id="19" name="AutoShape 6">
            <a:extLst>
              <a:ext uri="{FF2B5EF4-FFF2-40B4-BE49-F238E27FC236}">
                <a16:creationId xmlns:a16="http://schemas.microsoft.com/office/drawing/2014/main" id="{93F19924-BA81-B7F4-BF24-2D9CDEAB0D4D}"/>
              </a:ext>
            </a:extLst>
          </p:cNvPr>
          <p:cNvSpPr>
            <a:spLocks noChangeArrowheads="1"/>
          </p:cNvSpPr>
          <p:nvPr/>
        </p:nvSpPr>
        <p:spPr bwMode="auto">
          <a:xfrm>
            <a:off x="182562" y="537437"/>
            <a:ext cx="5664056" cy="387144"/>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1" dirty="0">
                <a:solidFill>
                  <a:srgbClr val="000000"/>
                </a:solidFill>
                <a:latin typeface="HG丸ｺﾞｼｯｸM-PRO" panose="020F0600000000000000" pitchFamily="50" charset="-128"/>
                <a:ea typeface="HG丸ｺﾞｼｯｸM-PRO" panose="020F0600000000000000" pitchFamily="50" charset="-128"/>
              </a:rPr>
              <a:t>事業費</a:t>
            </a:r>
            <a:r>
              <a:rPr lang="en-US" altLang="ja-JP" sz="1600" b="1" dirty="0">
                <a:solidFill>
                  <a:srgbClr val="000000"/>
                </a:solidFill>
                <a:latin typeface="HG丸ｺﾞｼｯｸM-PRO" panose="020F0600000000000000" pitchFamily="50" charset="-128"/>
                <a:ea typeface="HG丸ｺﾞｼｯｸM-PRO" panose="020F0600000000000000" pitchFamily="50" charset="-128"/>
              </a:rPr>
              <a:t>〔</a:t>
            </a:r>
            <a:r>
              <a:rPr lang="ja-JP" altLang="en-US" sz="1600" b="1" dirty="0">
                <a:solidFill>
                  <a:srgbClr val="000000"/>
                </a:solidFill>
                <a:latin typeface="HG丸ｺﾞｼｯｸM-PRO" panose="020F0600000000000000" pitchFamily="50" charset="-128"/>
                <a:ea typeface="HG丸ｺﾞｼｯｸM-PRO" panose="020F0600000000000000" pitchFamily="50" charset="-128"/>
              </a:rPr>
              <a:t>前回評価と今回評価の比較：天見川</a:t>
            </a:r>
            <a:r>
              <a:rPr lang="en-US" altLang="ja-JP" sz="1600" b="1" dirty="0">
                <a:solidFill>
                  <a:srgbClr val="000000"/>
                </a:solidFill>
                <a:latin typeface="HG丸ｺﾞｼｯｸM-PRO" panose="020F0600000000000000" pitchFamily="50" charset="-128"/>
                <a:ea typeface="HG丸ｺﾞｼｯｸM-PRO" panose="020F0600000000000000" pitchFamily="50" charset="-128"/>
              </a:rPr>
              <a:t>〕</a:t>
            </a:r>
            <a:endParaRPr lang="ja-JP" altLang="en-US" sz="16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20" name="AutoShape 6"/>
          <p:cNvSpPr>
            <a:spLocks noChangeArrowheads="1"/>
          </p:cNvSpPr>
          <p:nvPr/>
        </p:nvSpPr>
        <p:spPr bwMode="auto">
          <a:xfrm>
            <a:off x="178483" y="4045707"/>
            <a:ext cx="5668135" cy="400050"/>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1" dirty="0">
                <a:solidFill>
                  <a:srgbClr val="000000"/>
                </a:solidFill>
                <a:latin typeface="HG丸ｺﾞｼｯｸM-PRO" panose="020F0600000000000000" pitchFamily="50" charset="-128"/>
                <a:ea typeface="HG丸ｺﾞｼｯｸM-PRO" panose="020F0600000000000000" pitchFamily="50" charset="-128"/>
              </a:rPr>
              <a:t>事業費の変更理由</a:t>
            </a:r>
            <a:r>
              <a:rPr lang="en-US" altLang="ja-JP" sz="1600" b="1" dirty="0">
                <a:solidFill>
                  <a:srgbClr val="000000"/>
                </a:solidFill>
                <a:latin typeface="HG丸ｺﾞｼｯｸM-PRO" panose="020F0600000000000000" pitchFamily="50" charset="-128"/>
                <a:ea typeface="HG丸ｺﾞｼｯｸM-PRO" panose="020F0600000000000000" pitchFamily="50" charset="-128"/>
              </a:rPr>
              <a:t>〔</a:t>
            </a:r>
            <a:r>
              <a:rPr lang="ja-JP" altLang="en-US" sz="1600" b="1" dirty="0">
                <a:solidFill>
                  <a:srgbClr val="000000"/>
                </a:solidFill>
                <a:latin typeface="HG丸ｺﾞｼｯｸM-PRO" panose="020F0600000000000000" pitchFamily="50" charset="-128"/>
                <a:ea typeface="HG丸ｺﾞｼｯｸM-PRO" panose="020F0600000000000000" pitchFamily="50" charset="-128"/>
              </a:rPr>
              <a:t>前回評価と今回評価の比較：天見川</a:t>
            </a:r>
            <a:r>
              <a:rPr lang="en-US" altLang="ja-JP" sz="1600" b="1" dirty="0">
                <a:solidFill>
                  <a:srgbClr val="000000"/>
                </a:solidFill>
                <a:latin typeface="HG丸ｺﾞｼｯｸM-PRO" panose="020F0600000000000000" pitchFamily="50" charset="-128"/>
                <a:ea typeface="HG丸ｺﾞｼｯｸM-PRO" panose="020F0600000000000000" pitchFamily="50" charset="-128"/>
              </a:rPr>
              <a:t>〕</a:t>
            </a:r>
            <a:endParaRPr lang="ja-JP" altLang="en-US" sz="1600" b="1" dirty="0">
              <a:solidFill>
                <a:srgbClr val="000000"/>
              </a:solidFill>
              <a:latin typeface="HG丸ｺﾞｼｯｸM-PRO" panose="020F0600000000000000" pitchFamily="50" charset="-128"/>
              <a:ea typeface="HG丸ｺﾞｼｯｸM-PRO" panose="020F0600000000000000" pitchFamily="50" charset="-128"/>
            </a:endParaRPr>
          </a:p>
        </p:txBody>
      </p:sp>
      <p:sp>
        <p:nvSpPr>
          <p:cNvPr id="3" name="Text Box 15">
            <a:extLst>
              <a:ext uri="{FF2B5EF4-FFF2-40B4-BE49-F238E27FC236}">
                <a16:creationId xmlns:a16="http://schemas.microsoft.com/office/drawing/2014/main" id="{D87DF630-7677-474B-41ED-F1795EE8D8DB}"/>
              </a:ext>
            </a:extLst>
          </p:cNvPr>
          <p:cNvSpPr txBox="1">
            <a:spLocks noChangeArrowheads="1"/>
          </p:cNvSpPr>
          <p:nvPr/>
        </p:nvSpPr>
        <p:spPr bwMode="auto">
          <a:xfrm>
            <a:off x="2834612" y="945639"/>
            <a:ext cx="3474773" cy="328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70" tIns="47886" rIns="95770" bIns="47886"/>
          <a:lstStyle>
            <a:lvl1pPr defTabSz="1279525">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defTabSz="1279525">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defTabSz="1279525">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latin typeface="HG丸ｺﾞｼｯｸM-PRO" panose="020F0600000000000000" pitchFamily="50" charset="-128"/>
                <a:ea typeface="HG丸ｺﾞｼｯｸM-PRO" panose="020F0600000000000000" pitchFamily="50" charset="-128"/>
              </a:rPr>
              <a:t>天見川</a:t>
            </a:r>
          </a:p>
        </p:txBody>
      </p:sp>
      <p:sp>
        <p:nvSpPr>
          <p:cNvPr id="10" name="スライド番号プレースホルダ 5"/>
          <p:cNvSpPr txBox="1">
            <a:spLocks noGrp="1"/>
          </p:cNvSpPr>
          <p:nvPr/>
        </p:nvSpPr>
        <p:spPr bwMode="auto">
          <a:xfrm>
            <a:off x="8652041" y="6400800"/>
            <a:ext cx="485775" cy="457200"/>
          </a:xfrm>
          <a:prstGeom prst="rect">
            <a:avLst/>
          </a:prstGeom>
          <a:noFill/>
          <a:ln>
            <a:noFill/>
          </a:ln>
        </p:spPr>
        <p:txBody>
          <a:bodyPr lIns="95770" tIns="47886" rIns="95770" bIns="47886" anchor="b"/>
          <a:lstStyle>
            <a:lvl1pPr defTabSz="1279525">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defTabSz="1279525">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defTabSz="1279525">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defRPr/>
            </a:pPr>
            <a:fld id="{752AC494-DAC0-477C-82E6-4374EE8E256B}" type="slidenum">
              <a:rPr kumimoji="0" lang="en-US" altLang="ja-JP" sz="1600" b="1">
                <a:effectLst>
                  <a:outerShdw blurRad="38100" dist="38100" dir="2700000" algn="tl">
                    <a:srgbClr val="C0C0C0"/>
                  </a:outerShdw>
                </a:effectLst>
                <a:latin typeface="ＭＳ ゴシック" panose="020B0609070205080204" pitchFamily="49" charset="-128"/>
                <a:ea typeface="ＭＳ ゴシック" panose="020B0609070205080204" pitchFamily="49" charset="-128"/>
              </a:rPr>
              <a:pPr algn="r" eaLnBrk="1" hangingPunct="1">
                <a:spcBef>
                  <a:spcPct val="0"/>
                </a:spcBef>
                <a:buFontTx/>
                <a:buNone/>
                <a:defRPr/>
              </a:pPr>
              <a:t>10</a:t>
            </a:fld>
            <a:endParaRPr kumimoji="0" lang="en-US" altLang="ja-JP" sz="1600" b="1" dirty="0">
              <a:effectLst>
                <a:outerShdw blurRad="38100" dist="38100" dir="2700000" algn="tl">
                  <a:srgbClr val="C0C0C0"/>
                </a:outerShdw>
              </a:effectLst>
              <a:latin typeface="ＭＳ ゴシック" panose="020B0609070205080204" pitchFamily="49" charset="-128"/>
              <a:ea typeface="ＭＳ ゴシック" panose="020B0609070205080204" pitchFamily="49" charset="-128"/>
            </a:endParaRPr>
          </a:p>
        </p:txBody>
      </p:sp>
      <p:graphicFrame>
        <p:nvGraphicFramePr>
          <p:cNvPr id="11" name="表 10">
            <a:extLst>
              <a:ext uri="{FF2B5EF4-FFF2-40B4-BE49-F238E27FC236}">
                <a16:creationId xmlns:a16="http://schemas.microsoft.com/office/drawing/2014/main" id="{4E6BBD5D-927B-6F92-A935-D2C364403678}"/>
              </a:ext>
            </a:extLst>
          </p:cNvPr>
          <p:cNvGraphicFramePr>
            <a:graphicFrameLocks noGrp="1"/>
          </p:cNvGraphicFramePr>
          <p:nvPr>
            <p:extLst>
              <p:ext uri="{D42A27DB-BD31-4B8C-83A1-F6EECF244321}">
                <p14:modId xmlns:p14="http://schemas.microsoft.com/office/powerpoint/2010/main" val="171753699"/>
              </p:ext>
            </p:extLst>
          </p:nvPr>
        </p:nvGraphicFramePr>
        <p:xfrm>
          <a:off x="221364" y="1290351"/>
          <a:ext cx="8701271" cy="2374844"/>
        </p:xfrm>
        <a:graphic>
          <a:graphicData uri="http://schemas.openxmlformats.org/drawingml/2006/table">
            <a:tbl>
              <a:tblPr firstRow="1" bandRow="1">
                <a:tableStyleId>{F5AB1C69-6EDB-4FF4-983F-18BD219EF322}</a:tableStyleId>
              </a:tblPr>
              <a:tblGrid>
                <a:gridCol w="1763410">
                  <a:extLst>
                    <a:ext uri="{9D8B030D-6E8A-4147-A177-3AD203B41FA5}">
                      <a16:colId xmlns:a16="http://schemas.microsoft.com/office/drawing/2014/main" val="20000"/>
                    </a:ext>
                  </a:extLst>
                </a:gridCol>
                <a:gridCol w="1915031">
                  <a:extLst>
                    <a:ext uri="{9D8B030D-6E8A-4147-A177-3AD203B41FA5}">
                      <a16:colId xmlns:a16="http://schemas.microsoft.com/office/drawing/2014/main" val="20002"/>
                    </a:ext>
                  </a:extLst>
                </a:gridCol>
                <a:gridCol w="1670830">
                  <a:extLst>
                    <a:ext uri="{9D8B030D-6E8A-4147-A177-3AD203B41FA5}">
                      <a16:colId xmlns:a16="http://schemas.microsoft.com/office/drawing/2014/main" val="20003"/>
                    </a:ext>
                  </a:extLst>
                </a:gridCol>
                <a:gridCol w="1695816">
                  <a:extLst>
                    <a:ext uri="{9D8B030D-6E8A-4147-A177-3AD203B41FA5}">
                      <a16:colId xmlns:a16="http://schemas.microsoft.com/office/drawing/2014/main" val="20004"/>
                    </a:ext>
                  </a:extLst>
                </a:gridCol>
                <a:gridCol w="1656184">
                  <a:extLst>
                    <a:ext uri="{9D8B030D-6E8A-4147-A177-3AD203B41FA5}">
                      <a16:colId xmlns:a16="http://schemas.microsoft.com/office/drawing/2014/main" val="20005"/>
                    </a:ext>
                  </a:extLst>
                </a:gridCol>
              </a:tblGrid>
              <a:tr h="593711">
                <a:tc>
                  <a:txBody>
                    <a:bodyPr/>
                    <a:lstStyle/>
                    <a:p>
                      <a:endParaRPr kumimoji="1" lang="ja-JP" altLang="en-US" sz="1100" b="0" dirty="0">
                        <a:solidFill>
                          <a:schemeClr val="tx1"/>
                        </a:solidFill>
                      </a:endParaRP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indent="0" algn="ctr">
                        <a:spcAft>
                          <a:spcPts val="0"/>
                        </a:spcAft>
                      </a:pPr>
                      <a:r>
                        <a:rPr lang="ja-JP" altLang="en-US" sz="1600" b="0" kern="100" dirty="0">
                          <a:solidFill>
                            <a:schemeClr val="tx1"/>
                          </a:solidFill>
                          <a:latin typeface="HG丸ｺﾞｼｯｸM-PRO" pitchFamily="50" charset="-128"/>
                          <a:ea typeface="HG丸ｺﾞｼｯｸM-PRO" pitchFamily="50" charset="-128"/>
                          <a:cs typeface="Times New Roman"/>
                        </a:rPr>
                        <a:t>全体事業費</a:t>
                      </a:r>
                      <a:endParaRPr lang="ja-JP" sz="1600" b="0" kern="100" dirty="0">
                        <a:solidFill>
                          <a:schemeClr val="tx1"/>
                        </a:solidFill>
                        <a:latin typeface="HG丸ｺﾞｼｯｸM-PRO" pitchFamily="50" charset="-128"/>
                        <a:ea typeface="HG丸ｺﾞｼｯｸM-PRO" pitchFamily="50" charset="-128"/>
                        <a:cs typeface="Times New Roman"/>
                      </a:endParaRPr>
                    </a:p>
                  </a:txBody>
                  <a:tcPr marL="61778" marR="617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lang="ja-JP" altLang="en-US" sz="1600" b="0" kern="100" dirty="0">
                          <a:solidFill>
                            <a:schemeClr val="tx1"/>
                          </a:solidFill>
                          <a:latin typeface="HG丸ｺﾞｼｯｸM-PRO" pitchFamily="50" charset="-128"/>
                          <a:ea typeface="HG丸ｺﾞｼｯｸM-PRO" pitchFamily="50" charset="-128"/>
                          <a:cs typeface="Times New Roman"/>
                        </a:rPr>
                        <a:t>工事費</a:t>
                      </a:r>
                      <a:endParaRPr lang="ja-JP" altLang="ja-JP" sz="1600" b="0" kern="100" dirty="0">
                        <a:solidFill>
                          <a:schemeClr val="tx1"/>
                        </a:solidFill>
                        <a:latin typeface="HG丸ｺﾞｼｯｸM-PRO" pitchFamily="50" charset="-128"/>
                        <a:ea typeface="HG丸ｺﾞｼｯｸM-PRO" pitchFamily="50" charset="-128"/>
                        <a:cs typeface="Times New Roman"/>
                      </a:endParaRPr>
                    </a:p>
                  </a:txBody>
                  <a:tcPr marL="91453" marR="91453" marT="45752" marB="45752"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lang="ja-JP" altLang="en-US" sz="1600" b="0" kern="100" dirty="0">
                          <a:solidFill>
                            <a:schemeClr val="tx1"/>
                          </a:solidFill>
                          <a:latin typeface="HG丸ｺﾞｼｯｸM-PRO" pitchFamily="50" charset="-128"/>
                          <a:ea typeface="HG丸ｺﾞｼｯｸM-PRO" pitchFamily="50" charset="-128"/>
                          <a:cs typeface="Times New Roman"/>
                        </a:rPr>
                        <a:t>用地費</a:t>
                      </a:r>
                      <a:endParaRPr lang="ja-JP" altLang="ja-JP" sz="1600" b="0" kern="100" dirty="0">
                        <a:solidFill>
                          <a:schemeClr val="tx1"/>
                        </a:solidFill>
                        <a:latin typeface="HG丸ｺﾞｼｯｸM-PRO" pitchFamily="50" charset="-128"/>
                        <a:ea typeface="HG丸ｺﾞｼｯｸM-PRO" pitchFamily="50" charset="-128"/>
                        <a:cs typeface="Times New Roman"/>
                      </a:endParaRP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lang="ja-JP" altLang="en-US" sz="1600" b="0" kern="100" dirty="0">
                          <a:solidFill>
                            <a:schemeClr val="tx1"/>
                          </a:solidFill>
                          <a:latin typeface="HG丸ｺﾞｼｯｸM-PRO" pitchFamily="50" charset="-128"/>
                          <a:ea typeface="HG丸ｺﾞｼｯｸM-PRO" pitchFamily="50" charset="-128"/>
                          <a:cs typeface="Times New Roman"/>
                        </a:rPr>
                        <a:t>調査費</a:t>
                      </a:r>
                      <a:endParaRPr lang="ja-JP" altLang="ja-JP" sz="1600" b="0" kern="100" dirty="0">
                        <a:solidFill>
                          <a:schemeClr val="tx1"/>
                        </a:solidFill>
                        <a:latin typeface="HG丸ｺﾞｼｯｸM-PRO" pitchFamily="50" charset="-128"/>
                        <a:ea typeface="HG丸ｺﾞｼｯｸM-PRO" pitchFamily="50" charset="-128"/>
                        <a:cs typeface="Times New Roman"/>
                      </a:endParaRPr>
                    </a:p>
                  </a:txBody>
                  <a:tcPr marL="61778" marR="617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593711">
                <a:tc>
                  <a:txBody>
                    <a:bodyPr/>
                    <a:lstStyle/>
                    <a:p>
                      <a:pPr algn="ctr"/>
                      <a:r>
                        <a:rPr kumimoji="1" lang="ja-JP" altLang="en-US" sz="1600" b="0" dirty="0">
                          <a:solidFill>
                            <a:schemeClr val="tx1"/>
                          </a:solidFill>
                        </a:rPr>
                        <a:t>前回評価時</a:t>
                      </a: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0" dirty="0">
                          <a:solidFill>
                            <a:schemeClr val="tx1"/>
                          </a:solidFill>
                        </a:rPr>
                        <a:t>約</a:t>
                      </a:r>
                      <a:r>
                        <a:rPr kumimoji="1" lang="en-US" altLang="ja-JP" sz="1600" b="0" dirty="0">
                          <a:solidFill>
                            <a:schemeClr val="tx1"/>
                          </a:solidFill>
                        </a:rPr>
                        <a:t>94.4</a:t>
                      </a:r>
                      <a:r>
                        <a:rPr kumimoji="1" lang="ja-JP" altLang="en-US" sz="1600" b="0" dirty="0">
                          <a:solidFill>
                            <a:schemeClr val="tx1"/>
                          </a:solidFill>
                        </a:rPr>
                        <a:t>億円</a:t>
                      </a:r>
                    </a:p>
                  </a:txBody>
                  <a:tcPr marL="91443" marR="91443"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0" dirty="0">
                          <a:solidFill>
                            <a:schemeClr val="tx1"/>
                          </a:solidFill>
                        </a:rPr>
                        <a:t>約</a:t>
                      </a:r>
                      <a:r>
                        <a:rPr kumimoji="1" lang="en-US" altLang="ja-JP" sz="1600" b="0" dirty="0">
                          <a:solidFill>
                            <a:schemeClr val="tx1"/>
                          </a:solidFill>
                        </a:rPr>
                        <a:t>51.7</a:t>
                      </a:r>
                      <a:r>
                        <a:rPr kumimoji="1" lang="ja-JP" altLang="en-US" sz="1600" b="0" dirty="0">
                          <a:solidFill>
                            <a:schemeClr val="tx1"/>
                          </a:solidFill>
                        </a:rPr>
                        <a:t>億円</a:t>
                      </a:r>
                    </a:p>
                  </a:txBody>
                  <a:tcPr marL="91443" marR="91443" marT="45700" marB="4570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0" dirty="0">
                          <a:solidFill>
                            <a:schemeClr val="tx1"/>
                          </a:solidFill>
                        </a:rPr>
                        <a:t>約</a:t>
                      </a:r>
                      <a:r>
                        <a:rPr kumimoji="1" lang="en-US" altLang="ja-JP" sz="1600" b="0" dirty="0">
                          <a:solidFill>
                            <a:schemeClr val="tx1"/>
                          </a:solidFill>
                        </a:rPr>
                        <a:t>38.8</a:t>
                      </a:r>
                      <a:r>
                        <a:rPr kumimoji="1" lang="ja-JP" altLang="en-US" sz="1600" b="0" dirty="0">
                          <a:solidFill>
                            <a:schemeClr val="tx1"/>
                          </a:solidFill>
                        </a:rPr>
                        <a:t>億円</a:t>
                      </a:r>
                    </a:p>
                  </a:txBody>
                  <a:tcPr marL="91443" marR="91443"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rPr>
                        <a:t>約</a:t>
                      </a:r>
                      <a:r>
                        <a:rPr kumimoji="1" lang="en-US" altLang="ja-JP" sz="1600" b="0" dirty="0">
                          <a:solidFill>
                            <a:schemeClr val="tx1"/>
                          </a:solidFill>
                        </a:rPr>
                        <a:t>3.9</a:t>
                      </a:r>
                      <a:r>
                        <a:rPr kumimoji="1" lang="ja-JP" altLang="en-US" sz="1600" b="0" dirty="0">
                          <a:solidFill>
                            <a:schemeClr val="tx1"/>
                          </a:solidFill>
                        </a:rPr>
                        <a:t>億円</a:t>
                      </a:r>
                    </a:p>
                  </a:txBody>
                  <a:tcPr marL="91443" marR="91443"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93711">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rPr>
                        <a:t>今回評価</a:t>
                      </a: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0" dirty="0">
                          <a:solidFill>
                            <a:schemeClr val="tx1"/>
                          </a:solidFill>
                        </a:rPr>
                        <a:t>約</a:t>
                      </a:r>
                      <a:r>
                        <a:rPr kumimoji="1" lang="en-US" altLang="ja-JP" sz="1600" b="0" dirty="0">
                          <a:solidFill>
                            <a:schemeClr val="tx1"/>
                          </a:solidFill>
                        </a:rPr>
                        <a:t>103.7</a:t>
                      </a:r>
                      <a:r>
                        <a:rPr kumimoji="1" lang="ja-JP" altLang="en-US" sz="1600" b="0" dirty="0">
                          <a:solidFill>
                            <a:schemeClr val="tx1"/>
                          </a:solidFill>
                        </a:rPr>
                        <a:t>億円</a:t>
                      </a:r>
                    </a:p>
                  </a:txBody>
                  <a:tcPr marL="91443" marR="91443"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0" dirty="0">
                          <a:solidFill>
                            <a:schemeClr val="tx1"/>
                          </a:solidFill>
                        </a:rPr>
                        <a:t>約</a:t>
                      </a:r>
                      <a:r>
                        <a:rPr kumimoji="1" lang="en-US" altLang="ja-JP" sz="1600" b="0" dirty="0">
                          <a:solidFill>
                            <a:schemeClr val="tx1"/>
                          </a:solidFill>
                        </a:rPr>
                        <a:t>60.6</a:t>
                      </a:r>
                      <a:r>
                        <a:rPr kumimoji="1" lang="ja-JP" altLang="en-US" sz="1600" b="0" dirty="0">
                          <a:solidFill>
                            <a:schemeClr val="tx1"/>
                          </a:solidFill>
                        </a:rPr>
                        <a:t>億円</a:t>
                      </a:r>
                    </a:p>
                  </a:txBody>
                  <a:tcPr marL="91443" marR="91443" marT="45700" marB="4570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0" dirty="0">
                          <a:solidFill>
                            <a:schemeClr val="tx1"/>
                          </a:solidFill>
                        </a:rPr>
                        <a:t>約</a:t>
                      </a:r>
                      <a:r>
                        <a:rPr kumimoji="1" lang="en-US" altLang="ja-JP" sz="1600" b="0" dirty="0">
                          <a:solidFill>
                            <a:schemeClr val="tx1"/>
                          </a:solidFill>
                        </a:rPr>
                        <a:t>38.8</a:t>
                      </a:r>
                      <a:r>
                        <a:rPr kumimoji="1" lang="ja-JP" altLang="en-US" sz="1600" b="0" dirty="0">
                          <a:solidFill>
                            <a:schemeClr val="tx1"/>
                          </a:solidFill>
                        </a:rPr>
                        <a:t>億円</a:t>
                      </a:r>
                    </a:p>
                  </a:txBody>
                  <a:tcPr marL="91443" marR="91443"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rPr>
                        <a:t>約</a:t>
                      </a:r>
                      <a:r>
                        <a:rPr kumimoji="1" lang="en-US" altLang="ja-JP" sz="1600" b="0" dirty="0">
                          <a:solidFill>
                            <a:schemeClr val="tx1"/>
                          </a:solidFill>
                        </a:rPr>
                        <a:t>4.3</a:t>
                      </a:r>
                      <a:r>
                        <a:rPr kumimoji="1" lang="ja-JP" altLang="en-US" sz="1600" b="0" dirty="0">
                          <a:solidFill>
                            <a:schemeClr val="tx1"/>
                          </a:solidFill>
                        </a:rPr>
                        <a:t>億円</a:t>
                      </a:r>
                    </a:p>
                  </a:txBody>
                  <a:tcPr marL="91443" marR="91443"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8452488"/>
                  </a:ext>
                </a:extLst>
              </a:tr>
              <a:tr h="593711">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rPr>
                        <a:t>増減</a:t>
                      </a: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0" dirty="0">
                          <a:solidFill>
                            <a:schemeClr val="tx1"/>
                          </a:solidFill>
                        </a:rPr>
                        <a:t>約</a:t>
                      </a:r>
                      <a:r>
                        <a:rPr kumimoji="1" lang="en-US" altLang="ja-JP" sz="1600" b="0" dirty="0">
                          <a:solidFill>
                            <a:schemeClr val="tx1"/>
                          </a:solidFill>
                        </a:rPr>
                        <a:t>9.3</a:t>
                      </a:r>
                      <a:r>
                        <a:rPr kumimoji="1" lang="ja-JP" altLang="en-US" sz="1600" b="0" dirty="0">
                          <a:solidFill>
                            <a:schemeClr val="tx1"/>
                          </a:solidFill>
                        </a:rPr>
                        <a:t>億円</a:t>
                      </a:r>
                      <a:r>
                        <a:rPr kumimoji="1" lang="ja-JP" altLang="en-US" sz="1600" b="0" dirty="0">
                          <a:solidFill>
                            <a:srgbClr val="FF0000"/>
                          </a:solidFill>
                        </a:rPr>
                        <a:t>増</a:t>
                      </a:r>
                    </a:p>
                  </a:txBody>
                  <a:tcPr marL="91443" marR="91443"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0" dirty="0">
                          <a:solidFill>
                            <a:schemeClr val="tx1"/>
                          </a:solidFill>
                        </a:rPr>
                        <a:t>約</a:t>
                      </a:r>
                      <a:r>
                        <a:rPr kumimoji="1" lang="en-US" altLang="ja-JP" sz="1600" b="0" dirty="0">
                          <a:solidFill>
                            <a:schemeClr val="tx1"/>
                          </a:solidFill>
                        </a:rPr>
                        <a:t>8.9</a:t>
                      </a:r>
                      <a:r>
                        <a:rPr kumimoji="1" lang="ja-JP" altLang="en-US" sz="1600" b="0" dirty="0">
                          <a:solidFill>
                            <a:schemeClr val="tx1"/>
                          </a:solidFill>
                        </a:rPr>
                        <a:t>億円</a:t>
                      </a:r>
                      <a:r>
                        <a:rPr kumimoji="1" lang="ja-JP" altLang="en-US" sz="1600" b="0" dirty="0">
                          <a:solidFill>
                            <a:srgbClr val="FF0000"/>
                          </a:solidFill>
                        </a:rPr>
                        <a:t>増</a:t>
                      </a:r>
                    </a:p>
                  </a:txBody>
                  <a:tcPr marL="91443" marR="91443" marT="45700" marB="4570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0" dirty="0">
                          <a:solidFill>
                            <a:schemeClr val="tx1"/>
                          </a:solidFill>
                        </a:rPr>
                        <a:t>増減なし</a:t>
                      </a:r>
                      <a:endParaRPr kumimoji="1" lang="ja-JP" altLang="en-US" sz="1600" b="0" dirty="0">
                        <a:solidFill>
                          <a:srgbClr val="0000FF"/>
                        </a:solidFill>
                      </a:endParaRPr>
                    </a:p>
                  </a:txBody>
                  <a:tcPr marL="91443" marR="91443"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rPr>
                        <a:t>約</a:t>
                      </a:r>
                      <a:r>
                        <a:rPr kumimoji="1" lang="en-US" altLang="ja-JP" sz="1600" b="0" dirty="0">
                          <a:solidFill>
                            <a:schemeClr val="tx1"/>
                          </a:solidFill>
                        </a:rPr>
                        <a:t>0.4</a:t>
                      </a:r>
                      <a:r>
                        <a:rPr kumimoji="1" lang="ja-JP" altLang="en-US" sz="1600" b="0" dirty="0">
                          <a:solidFill>
                            <a:schemeClr val="tx1"/>
                          </a:solidFill>
                        </a:rPr>
                        <a:t>億円</a:t>
                      </a:r>
                      <a:r>
                        <a:rPr kumimoji="1" lang="ja-JP" altLang="en-US" sz="1600" b="0" dirty="0">
                          <a:solidFill>
                            <a:srgbClr val="FF0000"/>
                          </a:solidFill>
                        </a:rPr>
                        <a:t>増</a:t>
                      </a:r>
                    </a:p>
                  </a:txBody>
                  <a:tcPr marL="91443" marR="91443"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7156829"/>
                  </a:ext>
                </a:extLst>
              </a:tr>
            </a:tbl>
          </a:graphicData>
        </a:graphic>
      </p:graphicFrame>
    </p:spTree>
    <p:extLst>
      <p:ext uri="{BB962C8B-B14F-4D97-AF65-F5344CB8AC3E}">
        <p14:creationId xmlns:p14="http://schemas.microsoft.com/office/powerpoint/2010/main" val="2956218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29759" y="930615"/>
            <a:ext cx="9079072" cy="1801455"/>
          </a:xfrm>
          <a:prstGeom prst="rect">
            <a:avLst/>
          </a:prstGeom>
          <a:solidFill>
            <a:schemeClr val="accent3">
              <a:lumMod val="40000"/>
              <a:lumOff val="60000"/>
            </a:schemeClr>
          </a:solidFill>
          <a:ln w="12700" cmpd="sng">
            <a:solidFill>
              <a:schemeClr val="tx1"/>
            </a:solidFill>
          </a:ln>
        </p:spPr>
        <p:txBody>
          <a:bodyPr wrap="square">
            <a:spAutoFit/>
          </a:bodyPr>
          <a:lstStyle/>
          <a:p>
            <a:pPr marL="285750" indent="-285750">
              <a:lnSpc>
                <a:spcPts val="1500"/>
              </a:lnSpc>
              <a:buFont typeface="Wingdings" panose="05000000000000000000" pitchFamily="2" charset="2"/>
              <a:buChar char="Ø"/>
              <a:defRPr/>
            </a:pPr>
            <a:r>
              <a:rPr lang="ja-JP" altLang="en-US" sz="1200" u="sng" dirty="0">
                <a:latin typeface="ＭＳ Ｐゴシック" pitchFamily="50" charset="-128"/>
              </a:rPr>
              <a:t>「治水経済調査マニュアル（案）」（国土交通省 水管理・国土保全局、令和</a:t>
            </a:r>
            <a:r>
              <a:rPr lang="en-US" altLang="ja-JP" sz="1200" u="sng" dirty="0">
                <a:latin typeface="ＭＳ Ｐゴシック" pitchFamily="50" charset="-128"/>
              </a:rPr>
              <a:t>2</a:t>
            </a:r>
            <a:r>
              <a:rPr lang="ja-JP" altLang="en-US" sz="1200" u="sng" dirty="0">
                <a:latin typeface="ＭＳ Ｐゴシック" pitchFamily="50" charset="-128"/>
              </a:rPr>
              <a:t>年４月）</a:t>
            </a:r>
            <a:r>
              <a:rPr lang="ja-JP" altLang="en-US" sz="1200" dirty="0">
                <a:latin typeface="ＭＳ Ｐゴシック" pitchFamily="50" charset="-128"/>
              </a:rPr>
              <a:t>に基づいて、被害軽減効果を河川改修事業の効果（便益）として算出を行った。前回評価時は平成</a:t>
            </a:r>
            <a:r>
              <a:rPr lang="en-US" altLang="ja-JP" sz="1200" dirty="0">
                <a:latin typeface="ＭＳ Ｐゴシック" pitchFamily="50" charset="-128"/>
              </a:rPr>
              <a:t>17</a:t>
            </a:r>
            <a:r>
              <a:rPr lang="ja-JP" altLang="en-US" sz="1200" dirty="0">
                <a:latin typeface="ＭＳ Ｐゴシック" pitchFamily="50" charset="-128"/>
              </a:rPr>
              <a:t>年４月の旧マニュアルを用いて被害額を算出している。新マニュアルでは近年の水害データをもとに被害率等が更新されており、近年の水害被害実態に基づく、より確からしい算定方法に見直された。</a:t>
            </a:r>
            <a:endParaRPr lang="en-US" altLang="ja-JP" sz="1200" dirty="0">
              <a:latin typeface="ＭＳ Ｐゴシック" pitchFamily="50" charset="-128"/>
            </a:endParaRPr>
          </a:p>
          <a:p>
            <a:pPr>
              <a:lnSpc>
                <a:spcPts val="1500"/>
              </a:lnSpc>
              <a:defRPr/>
            </a:pPr>
            <a:r>
              <a:rPr lang="ja-JP" altLang="en-US" sz="1200" dirty="0">
                <a:latin typeface="ＭＳ Ｐゴシック" pitchFamily="50" charset="-128"/>
              </a:rPr>
              <a:t>　　　</a:t>
            </a:r>
            <a:r>
              <a:rPr lang="en-US" altLang="ja-JP" sz="1200" dirty="0">
                <a:latin typeface="ＭＳ Ｐゴシック" pitchFamily="50" charset="-128"/>
              </a:rPr>
              <a:t> </a:t>
            </a:r>
            <a:r>
              <a:rPr lang="en-US" altLang="ja-JP" sz="900" dirty="0">
                <a:latin typeface="ＭＳ Ｐゴシック" pitchFamily="50" charset="-128"/>
              </a:rPr>
              <a:t>※B/C</a:t>
            </a:r>
            <a:r>
              <a:rPr lang="ja-JP" altLang="en-US" sz="900" dirty="0">
                <a:latin typeface="ＭＳ Ｐゴシック" pitchFamily="50" charset="-128"/>
              </a:rPr>
              <a:t>根拠資料</a:t>
            </a:r>
            <a:r>
              <a:rPr lang="en-US" altLang="ja-JP" sz="900" dirty="0">
                <a:latin typeface="ＭＳ Ｐゴシック" pitchFamily="50" charset="-128"/>
              </a:rPr>
              <a:t>P.3-5</a:t>
            </a:r>
            <a:r>
              <a:rPr lang="ja-JP" altLang="en-US" sz="900" dirty="0">
                <a:latin typeface="ＭＳ Ｐゴシック" pitchFamily="50" charset="-128"/>
              </a:rPr>
              <a:t>（年平均被害軽減期待額）より</a:t>
            </a:r>
            <a:endParaRPr lang="en-US" altLang="ja-JP" sz="900" dirty="0">
              <a:latin typeface="ＭＳ Ｐゴシック" pitchFamily="50" charset="-128"/>
            </a:endParaRPr>
          </a:p>
          <a:p>
            <a:pPr marL="285750" indent="-285750">
              <a:lnSpc>
                <a:spcPts val="1500"/>
              </a:lnSpc>
              <a:buFont typeface="Wingdings" panose="05000000000000000000" pitchFamily="2" charset="2"/>
              <a:buChar char="Ø"/>
              <a:defRPr/>
            </a:pPr>
            <a:r>
              <a:rPr lang="ja-JP" altLang="en-US" sz="1200" dirty="0">
                <a:latin typeface="ＭＳ Ｐゴシック" pitchFamily="50" charset="-128"/>
              </a:rPr>
              <a:t>飛鳥川、梅川、天見川では、算定方法の見直しに伴い、浸水域内に農地・田畑が少ないことから、公共土木施設被害額（農地被害額）が減少する結果となった。一方、家屋被害額等の一般資産被害額は増加する結果となり、総計で便益総額が増加する結果となった。</a:t>
            </a:r>
            <a:endParaRPr lang="en-US" altLang="ja-JP" sz="1200" dirty="0">
              <a:latin typeface="ＭＳ Ｐゴシック" pitchFamily="50" charset="-128"/>
            </a:endParaRPr>
          </a:p>
          <a:p>
            <a:pPr marL="285750" indent="-285750">
              <a:lnSpc>
                <a:spcPts val="1500"/>
              </a:lnSpc>
              <a:buFont typeface="Wingdings" panose="05000000000000000000" pitchFamily="2" charset="2"/>
              <a:buChar char="Ø"/>
              <a:defRPr/>
            </a:pPr>
            <a:r>
              <a:rPr lang="ja-JP" altLang="en-US" sz="1200" dirty="0">
                <a:latin typeface="ＭＳ Ｐゴシック" pitchFamily="50" charset="-128"/>
              </a:rPr>
              <a:t>被害軽減効果の算定にあたっては、費用の更新、評価基準年の更新、デフレータの更新を行い、Ｂ／Ｃを算定した。便益は、被害軽減効果に治水施設の残存価値を加算し、算出した。</a:t>
            </a:r>
            <a:r>
              <a:rPr lang="en-US" altLang="ja-JP" sz="2000" dirty="0">
                <a:latin typeface="ＭＳ Ｐゴシック" pitchFamily="50" charset="-128"/>
              </a:rPr>
              <a:t> </a:t>
            </a:r>
            <a:r>
              <a:rPr lang="en-US" altLang="ja-JP" sz="900" dirty="0">
                <a:latin typeface="ＭＳ Ｐゴシック" pitchFamily="50" charset="-128"/>
              </a:rPr>
              <a:t>※B/C</a:t>
            </a:r>
            <a:r>
              <a:rPr lang="ja-JP" altLang="en-US" sz="900" dirty="0">
                <a:latin typeface="ＭＳ Ｐゴシック" pitchFamily="50" charset="-128"/>
              </a:rPr>
              <a:t>根拠資料</a:t>
            </a:r>
            <a:r>
              <a:rPr lang="en-US" altLang="ja-JP" sz="900" dirty="0">
                <a:latin typeface="ＭＳ Ｐゴシック" pitchFamily="50" charset="-128"/>
              </a:rPr>
              <a:t>P.13-15</a:t>
            </a:r>
            <a:r>
              <a:rPr lang="ja-JP" altLang="en-US" sz="900" dirty="0">
                <a:latin typeface="ＭＳ Ｐゴシック" pitchFamily="50" charset="-128"/>
              </a:rPr>
              <a:t>（費用便益分析）より</a:t>
            </a:r>
            <a:endParaRPr lang="en-US" altLang="ja-JP" sz="1200" dirty="0">
              <a:latin typeface="ＭＳ Ｐゴシック" pitchFamily="50" charset="-128"/>
            </a:endParaRPr>
          </a:p>
          <a:p>
            <a:pPr marL="285750" indent="-285750">
              <a:lnSpc>
                <a:spcPts val="1500"/>
              </a:lnSpc>
              <a:buFont typeface="Wingdings" panose="05000000000000000000" pitchFamily="2" charset="2"/>
              <a:buChar char="Ø"/>
              <a:defRPr/>
            </a:pPr>
            <a:r>
              <a:rPr lang="ja-JP" altLang="en-US" sz="1200" dirty="0">
                <a:latin typeface="ＭＳ Ｐゴシック" pitchFamily="50" charset="-128"/>
              </a:rPr>
              <a:t>事業費の増加を考慮して費用対効果を算出したところ、今回評価における</a:t>
            </a:r>
            <a:r>
              <a:rPr lang="ja-JP" altLang="en-US" sz="1200" u="sng" dirty="0">
                <a:latin typeface="ＭＳ Ｐゴシック" pitchFamily="50" charset="-128"/>
              </a:rPr>
              <a:t>Ｂ／Ｃは</a:t>
            </a:r>
            <a:r>
              <a:rPr lang="en-US" altLang="ja-JP" sz="1200" u="sng" dirty="0">
                <a:latin typeface="ＭＳ Ｐゴシック" pitchFamily="50" charset="-128"/>
              </a:rPr>
              <a:t>5.2</a:t>
            </a:r>
            <a:r>
              <a:rPr lang="ja-JP" altLang="en-US" sz="1200" u="sng" dirty="0">
                <a:latin typeface="ＭＳ Ｐゴシック" pitchFamily="50" charset="-128"/>
              </a:rPr>
              <a:t>（飛鳥川）、</a:t>
            </a:r>
            <a:r>
              <a:rPr lang="en-US" altLang="ja-JP" sz="1200" u="sng" dirty="0">
                <a:latin typeface="ＭＳ Ｐゴシック" pitchFamily="50" charset="-128"/>
              </a:rPr>
              <a:t>5.4</a:t>
            </a:r>
            <a:r>
              <a:rPr lang="ja-JP" altLang="en-US" sz="1200" u="sng" dirty="0">
                <a:latin typeface="ＭＳ Ｐゴシック" pitchFamily="50" charset="-128"/>
              </a:rPr>
              <a:t>（梅川）、</a:t>
            </a:r>
            <a:r>
              <a:rPr lang="en-US" altLang="ja-JP" sz="1200" u="sng" dirty="0">
                <a:latin typeface="ＭＳ Ｐゴシック" pitchFamily="50" charset="-128"/>
              </a:rPr>
              <a:t>4.2</a:t>
            </a:r>
            <a:r>
              <a:rPr lang="ja-JP" altLang="en-US" sz="1200" u="sng" dirty="0">
                <a:latin typeface="ＭＳ Ｐゴシック" pitchFamily="50" charset="-128"/>
              </a:rPr>
              <a:t>（天見川）</a:t>
            </a:r>
            <a:r>
              <a:rPr lang="ja-JP" altLang="en-US" sz="1200" dirty="0">
                <a:latin typeface="ＭＳ Ｐゴシック" pitchFamily="50" charset="-128"/>
              </a:rPr>
              <a:t>となった。</a:t>
            </a:r>
            <a:endParaRPr lang="en-US" altLang="ja-JP" sz="1200" dirty="0">
              <a:latin typeface="ＭＳ Ｐゴシック" pitchFamily="50" charset="-128"/>
            </a:endParaRPr>
          </a:p>
        </p:txBody>
      </p:sp>
      <p:sp>
        <p:nvSpPr>
          <p:cNvPr id="7" name="スライド番号プレースホルダ 5"/>
          <p:cNvSpPr txBox="1">
            <a:spLocks noGrp="1"/>
          </p:cNvSpPr>
          <p:nvPr/>
        </p:nvSpPr>
        <p:spPr bwMode="auto">
          <a:xfrm>
            <a:off x="8652041" y="6400800"/>
            <a:ext cx="485775" cy="457200"/>
          </a:xfrm>
          <a:prstGeom prst="rect">
            <a:avLst/>
          </a:prstGeom>
          <a:noFill/>
          <a:ln>
            <a:noFill/>
          </a:ln>
        </p:spPr>
        <p:txBody>
          <a:bodyPr lIns="95770" tIns="47886" rIns="95770" bIns="47886" anchor="b"/>
          <a:lstStyle>
            <a:lvl1pPr defTabSz="1279525">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defTabSz="1279525">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defTabSz="1279525">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defRPr/>
            </a:pPr>
            <a:fld id="{752AC494-DAC0-477C-82E6-4374EE8E256B}" type="slidenum">
              <a:rPr kumimoji="0" lang="en-US" altLang="ja-JP" sz="1600" b="1">
                <a:effectLst>
                  <a:outerShdw blurRad="38100" dist="38100" dir="2700000" algn="tl">
                    <a:srgbClr val="C0C0C0"/>
                  </a:outerShdw>
                </a:effectLst>
                <a:latin typeface="ＭＳ ゴシック" panose="020B0609070205080204" pitchFamily="49" charset="-128"/>
                <a:ea typeface="ＭＳ ゴシック" panose="020B0609070205080204" pitchFamily="49" charset="-128"/>
              </a:rPr>
              <a:pPr algn="r" eaLnBrk="1" hangingPunct="1">
                <a:spcBef>
                  <a:spcPct val="0"/>
                </a:spcBef>
                <a:buFontTx/>
                <a:buNone/>
                <a:defRPr/>
              </a:pPr>
              <a:t>11</a:t>
            </a:fld>
            <a:endParaRPr kumimoji="0" lang="en-US" altLang="ja-JP" sz="1600" b="1" dirty="0">
              <a:effectLst>
                <a:outerShdw blurRad="38100" dist="38100" dir="2700000" algn="tl">
                  <a:srgbClr val="C0C0C0"/>
                </a:outerShdw>
              </a:effectLst>
              <a:latin typeface="ＭＳ ゴシック" panose="020B0609070205080204" pitchFamily="49" charset="-128"/>
              <a:ea typeface="ＭＳ ゴシック" panose="020B0609070205080204" pitchFamily="49" charset="-128"/>
            </a:endParaRPr>
          </a:p>
        </p:txBody>
      </p:sp>
      <p:sp>
        <p:nvSpPr>
          <p:cNvPr id="33795" name="Rectangle 2"/>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２．事業の必要性等に関する視点</a:t>
            </a:r>
          </a:p>
        </p:txBody>
      </p:sp>
      <p:sp>
        <p:nvSpPr>
          <p:cNvPr id="9" name="AutoShape 6">
            <a:extLst>
              <a:ext uri="{FF2B5EF4-FFF2-40B4-BE49-F238E27FC236}">
                <a16:creationId xmlns:a16="http://schemas.microsoft.com/office/drawing/2014/main" id="{C1CF8844-9A8A-4838-B893-A70DD07FCFB5}"/>
              </a:ext>
            </a:extLst>
          </p:cNvPr>
          <p:cNvSpPr>
            <a:spLocks noChangeArrowheads="1"/>
          </p:cNvSpPr>
          <p:nvPr/>
        </p:nvSpPr>
        <p:spPr bwMode="auto">
          <a:xfrm>
            <a:off x="0" y="459745"/>
            <a:ext cx="2971800" cy="396000"/>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wrap="square" lIns="91429" tIns="18000" rIns="91429" bIns="18000" anchor="ctr">
            <a:noAutofit/>
          </a:bodyP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00"/>
                </a:solidFill>
                <a:latin typeface="HG丸ｺﾞｼｯｸM-PRO" panose="020F0600000000000000" pitchFamily="50" charset="-128"/>
                <a:ea typeface="HG丸ｺﾞｼｯｸM-PRO" panose="020F0600000000000000" pitchFamily="50" charset="-128"/>
              </a:rPr>
              <a:t>事業の投資効果</a:t>
            </a:r>
            <a:r>
              <a:rPr lang="en-US" altLang="ja-JP" sz="1400" dirty="0">
                <a:solidFill>
                  <a:srgbClr val="000000"/>
                </a:solidFill>
                <a:latin typeface="HG丸ｺﾞｼｯｸM-PRO" panose="020F0600000000000000" pitchFamily="50" charset="-128"/>
                <a:ea typeface="HG丸ｺﾞｼｯｸM-PRO" panose="020F0600000000000000" pitchFamily="50" charset="-128"/>
              </a:rPr>
              <a:t>【</a:t>
            </a:r>
            <a:r>
              <a:rPr lang="ja-JP" altLang="en-US" sz="1400" dirty="0">
                <a:solidFill>
                  <a:srgbClr val="000000"/>
                </a:solidFill>
                <a:latin typeface="HG丸ｺﾞｼｯｸM-PRO" panose="020F0600000000000000" pitchFamily="50" charset="-128"/>
                <a:ea typeface="HG丸ｺﾞｼｯｸM-PRO" panose="020F0600000000000000" pitchFamily="50" charset="-128"/>
              </a:rPr>
              <a:t>費用便益分析</a:t>
            </a:r>
            <a:r>
              <a:rPr lang="en-US" altLang="ja-JP" sz="1400" dirty="0">
                <a:solidFill>
                  <a:srgbClr val="000000"/>
                </a:solidFill>
                <a:latin typeface="HG丸ｺﾞｼｯｸM-PRO" panose="020F0600000000000000" pitchFamily="50" charset="-128"/>
                <a:ea typeface="HG丸ｺﾞｼｯｸM-PRO" panose="020F0600000000000000" pitchFamily="50" charset="-128"/>
              </a:rPr>
              <a:t>】</a:t>
            </a:r>
            <a:endParaRPr lang="ja-JP" altLang="en-US" sz="14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10" name="テキスト ボックス 2">
            <a:extLst>
              <a:ext uri="{FF2B5EF4-FFF2-40B4-BE49-F238E27FC236}">
                <a16:creationId xmlns:a16="http://schemas.microsoft.com/office/drawing/2014/main" id="{8C36DF31-A8EB-48AA-813D-422D8D48CBEB}"/>
              </a:ext>
            </a:extLst>
          </p:cNvPr>
          <p:cNvSpPr txBox="1">
            <a:spLocks noChangeArrowheads="1"/>
          </p:cNvSpPr>
          <p:nvPr/>
        </p:nvSpPr>
        <p:spPr bwMode="auto">
          <a:xfrm>
            <a:off x="64929" y="6594548"/>
            <a:ext cx="560602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100" dirty="0"/>
              <a:t>※B</a:t>
            </a:r>
            <a:r>
              <a:rPr lang="ja-JP" altLang="en-US" sz="1100" dirty="0"/>
              <a:t>（便益）および</a:t>
            </a:r>
            <a:r>
              <a:rPr lang="en-US" altLang="ja-JP" sz="1100" dirty="0"/>
              <a:t>C</a:t>
            </a:r>
            <a:r>
              <a:rPr lang="ja-JP" altLang="en-US" sz="1100" dirty="0"/>
              <a:t>（費用）は、基準年（それぞれの評価年度）に現在価値化した金額です。</a:t>
            </a:r>
            <a:endParaRPr lang="en-US" altLang="ja-JP" sz="1100" dirty="0"/>
          </a:p>
        </p:txBody>
      </p:sp>
      <p:graphicFrame>
        <p:nvGraphicFramePr>
          <p:cNvPr id="11" name="表 10">
            <a:extLst>
              <a:ext uri="{FF2B5EF4-FFF2-40B4-BE49-F238E27FC236}">
                <a16:creationId xmlns:a16="http://schemas.microsoft.com/office/drawing/2014/main" id="{A18A0795-D786-4E90-60D3-33F1B9D3BEF4}"/>
              </a:ext>
            </a:extLst>
          </p:cNvPr>
          <p:cNvGraphicFramePr>
            <a:graphicFrameLocks noGrp="1"/>
          </p:cNvGraphicFramePr>
          <p:nvPr>
            <p:extLst>
              <p:ext uri="{D42A27DB-BD31-4B8C-83A1-F6EECF244321}">
                <p14:modId xmlns:p14="http://schemas.microsoft.com/office/powerpoint/2010/main" val="1972547528"/>
              </p:ext>
            </p:extLst>
          </p:nvPr>
        </p:nvGraphicFramePr>
        <p:xfrm>
          <a:off x="64929" y="2786482"/>
          <a:ext cx="9020492" cy="3748096"/>
        </p:xfrm>
        <a:graphic>
          <a:graphicData uri="http://schemas.openxmlformats.org/drawingml/2006/table">
            <a:tbl>
              <a:tblPr firstRow="1" bandRow="1">
                <a:tableStyleId>{21E4AEA4-8DFA-4A89-87EB-49C32662AFE0}</a:tableStyleId>
              </a:tblPr>
              <a:tblGrid>
                <a:gridCol w="1298893">
                  <a:extLst>
                    <a:ext uri="{9D8B030D-6E8A-4147-A177-3AD203B41FA5}">
                      <a16:colId xmlns:a16="http://schemas.microsoft.com/office/drawing/2014/main" val="1682860200"/>
                    </a:ext>
                  </a:extLst>
                </a:gridCol>
                <a:gridCol w="1232747">
                  <a:extLst>
                    <a:ext uri="{9D8B030D-6E8A-4147-A177-3AD203B41FA5}">
                      <a16:colId xmlns:a16="http://schemas.microsoft.com/office/drawing/2014/main" val="20000"/>
                    </a:ext>
                  </a:extLst>
                </a:gridCol>
                <a:gridCol w="2966720">
                  <a:extLst>
                    <a:ext uri="{9D8B030D-6E8A-4147-A177-3AD203B41FA5}">
                      <a16:colId xmlns:a16="http://schemas.microsoft.com/office/drawing/2014/main" val="20002"/>
                    </a:ext>
                  </a:extLst>
                </a:gridCol>
                <a:gridCol w="3522132">
                  <a:extLst>
                    <a:ext uri="{9D8B030D-6E8A-4147-A177-3AD203B41FA5}">
                      <a16:colId xmlns:a16="http://schemas.microsoft.com/office/drawing/2014/main" val="20003"/>
                    </a:ext>
                  </a:extLst>
                </a:gridCol>
              </a:tblGrid>
              <a:tr h="178592">
                <a:tc>
                  <a:txBody>
                    <a:bodyPr/>
                    <a:lstStyle/>
                    <a:p>
                      <a:pPr algn="ctr"/>
                      <a:r>
                        <a:rPr kumimoji="1" lang="ja-JP" altLang="en-US" sz="1200" dirty="0"/>
                        <a:t>河川名</a:t>
                      </a:r>
                    </a:p>
                  </a:txBody>
                  <a:tcPr marL="91446" marR="91446" marT="45728" marB="45728" anchor="ctr"/>
                </a:tc>
                <a:tc>
                  <a:txBody>
                    <a:bodyPr/>
                    <a:lstStyle/>
                    <a:p>
                      <a:pPr algn="ctr"/>
                      <a:r>
                        <a:rPr kumimoji="1" lang="ja-JP" altLang="en-US" sz="1200" dirty="0"/>
                        <a:t>項目</a:t>
                      </a:r>
                    </a:p>
                  </a:txBody>
                  <a:tcPr marL="91446" marR="91446" marT="45728" marB="45728" anchor="ctr"/>
                </a:tc>
                <a:tc>
                  <a:txBody>
                    <a:bodyPr/>
                    <a:lstStyle/>
                    <a:p>
                      <a:pPr algn="ctr"/>
                      <a:r>
                        <a:rPr kumimoji="1" lang="ja-JP" altLang="en-US" sz="1200" dirty="0"/>
                        <a:t>前回評価時（Ｈ</a:t>
                      </a:r>
                      <a:r>
                        <a:rPr kumimoji="1" lang="en-US" altLang="ja-JP" sz="1200" dirty="0"/>
                        <a:t>26</a:t>
                      </a:r>
                      <a:r>
                        <a:rPr kumimoji="1" lang="ja-JP" altLang="en-US" sz="1200" dirty="0"/>
                        <a:t>）</a:t>
                      </a:r>
                    </a:p>
                  </a:txBody>
                  <a:tcPr marL="91446" marR="91446" marT="45728" marB="45728" anchor="ctr"/>
                </a:tc>
                <a:tc>
                  <a:txBody>
                    <a:bodyPr/>
                    <a:lstStyle/>
                    <a:p>
                      <a:pPr algn="ctr"/>
                      <a:r>
                        <a:rPr kumimoji="1" lang="ja-JP" altLang="en-US" sz="1200" dirty="0"/>
                        <a:t>今回評価（</a:t>
                      </a:r>
                      <a:r>
                        <a:rPr kumimoji="1" lang="en-US" altLang="ja-JP" sz="1200" dirty="0"/>
                        <a:t>R5</a:t>
                      </a:r>
                      <a:r>
                        <a:rPr kumimoji="1" lang="ja-JP" altLang="en-US" sz="1200" dirty="0"/>
                        <a:t>）</a:t>
                      </a:r>
                    </a:p>
                  </a:txBody>
                  <a:tcPr marL="91446" marR="91446" marT="45728" marB="45728" anchor="ctr"/>
                </a:tc>
                <a:extLst>
                  <a:ext uri="{0D108BD9-81ED-4DB2-BD59-A6C34878D82A}">
                    <a16:rowId xmlns:a16="http://schemas.microsoft.com/office/drawing/2014/main" val="10000"/>
                  </a:ext>
                </a:extLst>
              </a:tr>
              <a:tr h="654641">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dirty="0"/>
                        <a:t>飛鳥川</a:t>
                      </a:r>
                    </a:p>
                  </a:txBody>
                  <a:tcPr marL="91446" marR="91446" marT="45600" marB="45600" anchor="ct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en-US" altLang="ja-JP" sz="1200" dirty="0"/>
                        <a:t>B/C</a:t>
                      </a:r>
                      <a:endParaRPr kumimoji="1" lang="ja-JP" altLang="en-US" sz="1200" dirty="0"/>
                    </a:p>
                  </a:txBody>
                  <a:tcPr marL="91446" marR="91446" marT="45600" marB="45600" anchor="ctr"/>
                </a:tc>
                <a:tc>
                  <a:txBody>
                    <a:bodyPr/>
                    <a:lstStyle/>
                    <a:p>
                      <a:pPr marL="0" marR="0" lvl="0" indent="0" algn="l" defTabSz="684154" rtl="0" eaLnBrk="1" fontAlgn="auto" latinLnBrk="0" hangingPunct="1">
                        <a:lnSpc>
                          <a:spcPct val="100000"/>
                        </a:lnSpc>
                        <a:spcBef>
                          <a:spcPts val="0"/>
                        </a:spcBef>
                        <a:spcAft>
                          <a:spcPts val="0"/>
                        </a:spcAft>
                        <a:buClrTx/>
                        <a:buSzTx/>
                        <a:buFontTx/>
                        <a:buNone/>
                        <a:tabLst/>
                        <a:defRPr/>
                      </a:pPr>
                      <a:r>
                        <a:rPr kumimoji="1" lang="ja-JP" altLang="en-US" sz="1200" dirty="0"/>
                        <a:t>・便益総額</a:t>
                      </a:r>
                      <a:r>
                        <a:rPr kumimoji="1" lang="en-US" altLang="ja-JP" sz="1200" dirty="0"/>
                        <a:t>/</a:t>
                      </a:r>
                      <a:r>
                        <a:rPr kumimoji="1" lang="ja-JP" altLang="en-US" sz="1200" dirty="0"/>
                        <a:t>総費用（</a:t>
                      </a:r>
                      <a:r>
                        <a:rPr kumimoji="1" lang="en-US" altLang="ja-JP" sz="1200" dirty="0"/>
                        <a:t>B/C</a:t>
                      </a:r>
                      <a:r>
                        <a:rPr kumimoji="1" lang="ja-JP" altLang="en-US" sz="1200" dirty="0"/>
                        <a:t>）</a:t>
                      </a:r>
                      <a:r>
                        <a:rPr kumimoji="1" lang="en-US" altLang="ja-JP" sz="1200" dirty="0"/>
                        <a:t>=3.7</a:t>
                      </a:r>
                    </a:p>
                    <a:p>
                      <a:pPr marL="0" marR="0" lvl="0" indent="0" algn="l" defTabSz="684154" rtl="0" eaLnBrk="1" fontAlgn="auto" latinLnBrk="0" hangingPunct="1">
                        <a:lnSpc>
                          <a:spcPct val="100000"/>
                        </a:lnSpc>
                        <a:spcBef>
                          <a:spcPts val="0"/>
                        </a:spcBef>
                        <a:spcAft>
                          <a:spcPts val="0"/>
                        </a:spcAft>
                        <a:buClrTx/>
                        <a:buSzTx/>
                        <a:buFontTx/>
                        <a:buNone/>
                        <a:tabLst/>
                        <a:defRPr/>
                      </a:pPr>
                      <a:r>
                        <a:rPr kumimoji="1" lang="ja-JP" altLang="en-US" sz="1200" dirty="0"/>
                        <a:t>  便益総額</a:t>
                      </a:r>
                      <a:r>
                        <a:rPr kumimoji="1" lang="en-US" altLang="ja-JP" sz="1200" dirty="0"/>
                        <a:t>B=</a:t>
                      </a:r>
                      <a:r>
                        <a:rPr kumimoji="1" lang="ja-JP" altLang="en-US" sz="1200" dirty="0"/>
                        <a:t>　</a:t>
                      </a:r>
                      <a:r>
                        <a:rPr kumimoji="1" lang="en-US" altLang="ja-JP" sz="1200" dirty="0"/>
                        <a:t>208.2</a:t>
                      </a:r>
                      <a:r>
                        <a:rPr kumimoji="1" lang="ja-JP" altLang="en-US" sz="1200" dirty="0"/>
                        <a:t>億円</a:t>
                      </a:r>
                      <a:endParaRPr kumimoji="1" lang="en-US" altLang="ja-JP" sz="1200" dirty="0"/>
                    </a:p>
                    <a:p>
                      <a:pPr marL="0" marR="0" lvl="0" indent="0" algn="l" defTabSz="684154" rtl="0" eaLnBrk="1" fontAlgn="auto" latinLnBrk="0" hangingPunct="1">
                        <a:lnSpc>
                          <a:spcPct val="100000"/>
                        </a:lnSpc>
                        <a:spcBef>
                          <a:spcPts val="0"/>
                        </a:spcBef>
                        <a:spcAft>
                          <a:spcPts val="0"/>
                        </a:spcAft>
                        <a:buClrTx/>
                        <a:buSzTx/>
                        <a:buFontTx/>
                        <a:buNone/>
                        <a:tabLst/>
                        <a:defRPr/>
                      </a:pPr>
                      <a:r>
                        <a:rPr kumimoji="1" lang="en-US" altLang="ja-JP" sz="1200" dirty="0"/>
                        <a:t>  </a:t>
                      </a:r>
                      <a:r>
                        <a:rPr kumimoji="1" lang="ja-JP" altLang="en-US" sz="1200" dirty="0"/>
                        <a:t>総費用</a:t>
                      </a:r>
                      <a:r>
                        <a:rPr kumimoji="1" lang="en-US" altLang="ja-JP" sz="1200" dirty="0"/>
                        <a:t>C=</a:t>
                      </a:r>
                      <a:r>
                        <a:rPr kumimoji="1" lang="ja-JP" altLang="en-US" sz="1200" dirty="0"/>
                        <a:t>　</a:t>
                      </a:r>
                      <a:r>
                        <a:rPr kumimoji="1" lang="en-US" altLang="ja-JP" sz="1200" dirty="0"/>
                        <a:t>56.6</a:t>
                      </a:r>
                      <a:r>
                        <a:rPr kumimoji="1" lang="ja-JP" altLang="en-US" sz="1200" dirty="0"/>
                        <a:t>億円</a:t>
                      </a:r>
                      <a:endParaRPr kumimoji="1" lang="en-US" altLang="ja-JP" sz="1200" dirty="0"/>
                    </a:p>
                    <a:p>
                      <a:pPr marL="0" marR="0" lvl="0" indent="0" algn="l" defTabSz="684154" rtl="0" eaLnBrk="1" fontAlgn="auto" latinLnBrk="0" hangingPunct="1">
                        <a:lnSpc>
                          <a:spcPct val="100000"/>
                        </a:lnSpc>
                        <a:spcBef>
                          <a:spcPts val="0"/>
                        </a:spcBef>
                        <a:spcAft>
                          <a:spcPts val="0"/>
                        </a:spcAft>
                        <a:buClrTx/>
                        <a:buSzTx/>
                        <a:buFontTx/>
                        <a:buNone/>
                        <a:tabLst/>
                        <a:defRPr/>
                      </a:pPr>
                      <a:r>
                        <a:rPr kumimoji="1" lang="ja-JP" altLang="en-US" sz="1200" dirty="0"/>
                        <a:t>　　建設費　</a:t>
                      </a:r>
                      <a:r>
                        <a:rPr kumimoji="1" lang="en-US" altLang="ja-JP" sz="1200" dirty="0"/>
                        <a:t>50.8</a:t>
                      </a:r>
                      <a:r>
                        <a:rPr kumimoji="1" lang="ja-JP" altLang="en-US" sz="1200" dirty="0"/>
                        <a:t>億円</a:t>
                      </a:r>
                      <a:endParaRPr kumimoji="1" lang="en-US" altLang="ja-JP" sz="1200" dirty="0"/>
                    </a:p>
                    <a:p>
                      <a:pPr marL="0" marR="0" lvl="0" indent="0" algn="l" defTabSz="684154" rtl="0" eaLnBrk="1" fontAlgn="auto" latinLnBrk="0" hangingPunct="1">
                        <a:lnSpc>
                          <a:spcPct val="100000"/>
                        </a:lnSpc>
                        <a:spcBef>
                          <a:spcPts val="0"/>
                        </a:spcBef>
                        <a:spcAft>
                          <a:spcPts val="0"/>
                        </a:spcAft>
                        <a:buClrTx/>
                        <a:buSzTx/>
                        <a:buFontTx/>
                        <a:buNone/>
                        <a:tabLst/>
                        <a:defRPr/>
                      </a:pPr>
                      <a:r>
                        <a:rPr kumimoji="1" lang="ja-JP" altLang="en-US" sz="1200" dirty="0"/>
                        <a:t>　　維持管理費　</a:t>
                      </a:r>
                      <a:r>
                        <a:rPr kumimoji="1" lang="en-US" altLang="ja-JP" sz="1200" dirty="0"/>
                        <a:t>5.8</a:t>
                      </a:r>
                      <a:r>
                        <a:rPr kumimoji="1" lang="ja-JP" altLang="en-US" sz="1200" dirty="0"/>
                        <a:t>億円</a:t>
                      </a:r>
                    </a:p>
                  </a:txBody>
                  <a:tcPr marL="91446" marR="91446" marT="45600" marB="45600"/>
                </a:tc>
                <a:tc>
                  <a:txBody>
                    <a:bodyPr/>
                    <a:lstStyle/>
                    <a:p>
                      <a:pPr marL="0" marR="0" lvl="0" indent="0" algn="l" defTabSz="684154"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a:t>
                      </a:r>
                      <a:r>
                        <a:rPr kumimoji="1" lang="ja-JP" altLang="en-US" sz="1200" dirty="0"/>
                        <a:t>便益総額</a:t>
                      </a:r>
                      <a:r>
                        <a:rPr kumimoji="1" lang="en-US" altLang="ja-JP" sz="1200" dirty="0"/>
                        <a:t>/</a:t>
                      </a:r>
                      <a:r>
                        <a:rPr kumimoji="1" lang="ja-JP" altLang="en-US" sz="1200" dirty="0"/>
                        <a:t>総費用（</a:t>
                      </a:r>
                      <a:r>
                        <a:rPr kumimoji="1" lang="en-US" altLang="ja-JP" sz="1200" dirty="0">
                          <a:solidFill>
                            <a:schemeClr val="tx1"/>
                          </a:solidFill>
                        </a:rPr>
                        <a:t>B/C</a:t>
                      </a:r>
                      <a:r>
                        <a:rPr kumimoji="1" lang="ja-JP" altLang="en-US" sz="1200" dirty="0">
                          <a:solidFill>
                            <a:schemeClr val="tx1"/>
                          </a:solidFill>
                        </a:rPr>
                        <a:t>）</a:t>
                      </a:r>
                      <a:r>
                        <a:rPr kumimoji="1" lang="en-US" altLang="ja-JP" sz="1200" dirty="0">
                          <a:solidFill>
                            <a:schemeClr val="tx1"/>
                          </a:solidFill>
                        </a:rPr>
                        <a:t>=5.2</a:t>
                      </a:r>
                    </a:p>
                    <a:p>
                      <a:pPr marL="0" marR="0" lvl="0" indent="0" algn="l" defTabSz="684154"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  便益総額</a:t>
                      </a:r>
                      <a:r>
                        <a:rPr kumimoji="1" lang="en-US" altLang="ja-JP" sz="1200" dirty="0">
                          <a:solidFill>
                            <a:schemeClr val="tx1"/>
                          </a:solidFill>
                        </a:rPr>
                        <a:t>B=</a:t>
                      </a:r>
                      <a:r>
                        <a:rPr kumimoji="1" lang="ja-JP" altLang="en-US" sz="1200" dirty="0">
                          <a:solidFill>
                            <a:schemeClr val="tx1"/>
                          </a:solidFill>
                        </a:rPr>
                        <a:t>　</a:t>
                      </a:r>
                      <a:r>
                        <a:rPr kumimoji="1" lang="en-US" altLang="ja-JP" sz="1200" dirty="0">
                          <a:solidFill>
                            <a:schemeClr val="tx1"/>
                          </a:solidFill>
                        </a:rPr>
                        <a:t>420.3</a:t>
                      </a:r>
                      <a:r>
                        <a:rPr kumimoji="1" lang="ja-JP" altLang="en-US" sz="1200" dirty="0">
                          <a:solidFill>
                            <a:schemeClr val="tx1"/>
                          </a:solidFill>
                        </a:rPr>
                        <a:t>億円</a:t>
                      </a:r>
                      <a:endParaRPr kumimoji="1" lang="en-US" altLang="ja-JP" sz="1200" dirty="0">
                        <a:solidFill>
                          <a:schemeClr val="tx1"/>
                        </a:solidFill>
                      </a:endParaRPr>
                    </a:p>
                    <a:p>
                      <a:pPr marL="0" marR="0" lvl="0" indent="0" algn="l" defTabSz="684154"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rPr>
                        <a:t>  </a:t>
                      </a:r>
                      <a:r>
                        <a:rPr kumimoji="1" lang="ja-JP" altLang="en-US" sz="1200" dirty="0">
                          <a:solidFill>
                            <a:schemeClr val="tx1"/>
                          </a:solidFill>
                        </a:rPr>
                        <a:t>総費用</a:t>
                      </a:r>
                      <a:r>
                        <a:rPr kumimoji="1" lang="en-US" altLang="ja-JP" sz="1200" dirty="0">
                          <a:solidFill>
                            <a:schemeClr val="tx1"/>
                          </a:solidFill>
                        </a:rPr>
                        <a:t>C=</a:t>
                      </a:r>
                      <a:r>
                        <a:rPr kumimoji="1" lang="ja-JP" altLang="en-US" sz="1200" dirty="0">
                          <a:solidFill>
                            <a:schemeClr val="tx1"/>
                          </a:solidFill>
                        </a:rPr>
                        <a:t>　</a:t>
                      </a:r>
                      <a:r>
                        <a:rPr kumimoji="1" lang="en-US" altLang="ja-JP" sz="1200" dirty="0">
                          <a:solidFill>
                            <a:schemeClr val="tx1"/>
                          </a:solidFill>
                        </a:rPr>
                        <a:t>81.2</a:t>
                      </a:r>
                      <a:r>
                        <a:rPr kumimoji="1" lang="ja-JP" altLang="en-US" sz="1200" dirty="0">
                          <a:solidFill>
                            <a:schemeClr val="tx1"/>
                          </a:solidFill>
                        </a:rPr>
                        <a:t>億円</a:t>
                      </a:r>
                      <a:endParaRPr kumimoji="1" lang="en-US" altLang="ja-JP" sz="1200" dirty="0">
                        <a:solidFill>
                          <a:schemeClr val="tx1"/>
                        </a:solidFill>
                      </a:endParaRPr>
                    </a:p>
                    <a:p>
                      <a:pPr marL="0" marR="0" lvl="0" indent="0" algn="l" defTabSz="684154"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　　建設費　</a:t>
                      </a:r>
                      <a:r>
                        <a:rPr kumimoji="1" lang="en-US" altLang="ja-JP" sz="1200" dirty="0">
                          <a:solidFill>
                            <a:schemeClr val="tx1"/>
                          </a:solidFill>
                        </a:rPr>
                        <a:t>73.0</a:t>
                      </a:r>
                      <a:r>
                        <a:rPr kumimoji="1" lang="ja-JP" altLang="en-US" sz="1200" dirty="0">
                          <a:solidFill>
                            <a:schemeClr val="tx1"/>
                          </a:solidFill>
                        </a:rPr>
                        <a:t>億円</a:t>
                      </a:r>
                      <a:endParaRPr kumimoji="1" lang="en-US" altLang="ja-JP" sz="1200" dirty="0">
                        <a:solidFill>
                          <a:schemeClr val="tx1"/>
                        </a:solidFill>
                      </a:endParaRPr>
                    </a:p>
                    <a:p>
                      <a:pPr marL="0" marR="0" lvl="0" indent="0" algn="l" defTabSz="684154"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　　維持管理費　</a:t>
                      </a:r>
                      <a:r>
                        <a:rPr kumimoji="1" lang="en-US" altLang="ja-JP" sz="1200" dirty="0">
                          <a:solidFill>
                            <a:schemeClr val="tx1"/>
                          </a:solidFill>
                        </a:rPr>
                        <a:t>8.2</a:t>
                      </a:r>
                      <a:r>
                        <a:rPr kumimoji="1" lang="ja-JP" altLang="en-US" sz="1200" dirty="0">
                          <a:solidFill>
                            <a:schemeClr val="tx1"/>
                          </a:solidFill>
                        </a:rPr>
                        <a:t>億円</a:t>
                      </a:r>
                    </a:p>
                  </a:txBody>
                  <a:tcPr marL="91446" marR="91446" marT="45600" marB="45600"/>
                </a:tc>
                <a:extLst>
                  <a:ext uri="{0D108BD9-81ED-4DB2-BD59-A6C34878D82A}">
                    <a16:rowId xmlns:a16="http://schemas.microsoft.com/office/drawing/2014/main" val="10001"/>
                  </a:ext>
                </a:extLst>
              </a:tr>
              <a:tr h="654641">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dirty="0"/>
                        <a:t>梅川</a:t>
                      </a:r>
                    </a:p>
                  </a:txBody>
                  <a:tcPr marL="91446" marR="91446" marT="45600" marB="45600" anchor="ct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en-US" altLang="ja-JP" sz="1200" dirty="0"/>
                        <a:t>B/C</a:t>
                      </a:r>
                      <a:endParaRPr kumimoji="1" lang="ja-JP" altLang="en-US" sz="1200" dirty="0"/>
                    </a:p>
                  </a:txBody>
                  <a:tcPr marL="91446" marR="91446" marT="45600" marB="45600" anchor="ctr"/>
                </a:tc>
                <a:tc>
                  <a:txBody>
                    <a:bodyPr/>
                    <a:lstStyle/>
                    <a:p>
                      <a:pPr marL="0" marR="0" lvl="0" indent="0" algn="l" defTabSz="684154" rtl="0" eaLnBrk="1" fontAlgn="auto" latinLnBrk="0" hangingPunct="1">
                        <a:lnSpc>
                          <a:spcPct val="100000"/>
                        </a:lnSpc>
                        <a:spcBef>
                          <a:spcPts val="0"/>
                        </a:spcBef>
                        <a:spcAft>
                          <a:spcPts val="0"/>
                        </a:spcAft>
                        <a:buClrTx/>
                        <a:buSzTx/>
                        <a:buFontTx/>
                        <a:buNone/>
                        <a:tabLst/>
                        <a:defRPr/>
                      </a:pPr>
                      <a:r>
                        <a:rPr kumimoji="1" lang="ja-JP" altLang="en-US" sz="1200" dirty="0"/>
                        <a:t>・便益総額</a:t>
                      </a:r>
                      <a:r>
                        <a:rPr kumimoji="1" lang="en-US" altLang="ja-JP" sz="1200" dirty="0"/>
                        <a:t>/</a:t>
                      </a:r>
                      <a:r>
                        <a:rPr kumimoji="1" lang="ja-JP" altLang="en-US" sz="1200" dirty="0"/>
                        <a:t>総費用（</a:t>
                      </a:r>
                      <a:r>
                        <a:rPr kumimoji="1" lang="en-US" altLang="ja-JP" sz="1200" dirty="0"/>
                        <a:t>B/C</a:t>
                      </a:r>
                      <a:r>
                        <a:rPr kumimoji="1" lang="ja-JP" altLang="en-US" sz="1200" dirty="0"/>
                        <a:t>）</a:t>
                      </a:r>
                      <a:r>
                        <a:rPr kumimoji="1" lang="en-US" altLang="ja-JP" sz="1200" dirty="0"/>
                        <a:t>=4.8</a:t>
                      </a:r>
                    </a:p>
                    <a:p>
                      <a:pPr marL="0" marR="0" lvl="0" indent="0" algn="l" defTabSz="684154" rtl="0" eaLnBrk="1" fontAlgn="auto" latinLnBrk="0" hangingPunct="1">
                        <a:lnSpc>
                          <a:spcPct val="100000"/>
                        </a:lnSpc>
                        <a:spcBef>
                          <a:spcPts val="0"/>
                        </a:spcBef>
                        <a:spcAft>
                          <a:spcPts val="0"/>
                        </a:spcAft>
                        <a:buClrTx/>
                        <a:buSzTx/>
                        <a:buFontTx/>
                        <a:buNone/>
                        <a:tabLst/>
                        <a:defRPr/>
                      </a:pPr>
                      <a:r>
                        <a:rPr kumimoji="1" lang="ja-JP" altLang="en-US" sz="1200" dirty="0"/>
                        <a:t>  便益総額</a:t>
                      </a:r>
                      <a:r>
                        <a:rPr kumimoji="1" lang="en-US" altLang="ja-JP" sz="1200" dirty="0"/>
                        <a:t>B=</a:t>
                      </a:r>
                      <a:r>
                        <a:rPr kumimoji="1" lang="ja-JP" altLang="en-US" sz="1200" dirty="0"/>
                        <a:t>　</a:t>
                      </a:r>
                      <a:r>
                        <a:rPr kumimoji="1" lang="en-US" altLang="ja-JP" sz="1200" dirty="0"/>
                        <a:t>370.7</a:t>
                      </a:r>
                      <a:r>
                        <a:rPr kumimoji="1" lang="ja-JP" altLang="en-US" sz="1200" dirty="0"/>
                        <a:t>億円</a:t>
                      </a:r>
                      <a:endParaRPr kumimoji="1" lang="en-US" altLang="ja-JP" sz="1200" dirty="0"/>
                    </a:p>
                    <a:p>
                      <a:pPr marL="0" marR="0" lvl="0" indent="0" algn="l" defTabSz="684154" rtl="0" eaLnBrk="1" fontAlgn="auto" latinLnBrk="0" hangingPunct="1">
                        <a:lnSpc>
                          <a:spcPct val="100000"/>
                        </a:lnSpc>
                        <a:spcBef>
                          <a:spcPts val="0"/>
                        </a:spcBef>
                        <a:spcAft>
                          <a:spcPts val="0"/>
                        </a:spcAft>
                        <a:buClrTx/>
                        <a:buSzTx/>
                        <a:buFontTx/>
                        <a:buNone/>
                        <a:tabLst/>
                        <a:defRPr/>
                      </a:pPr>
                      <a:r>
                        <a:rPr kumimoji="1" lang="en-US" altLang="ja-JP" sz="1200" dirty="0"/>
                        <a:t>  </a:t>
                      </a:r>
                      <a:r>
                        <a:rPr kumimoji="1" lang="ja-JP" altLang="en-US" sz="1200" dirty="0"/>
                        <a:t>総費用</a:t>
                      </a:r>
                      <a:r>
                        <a:rPr kumimoji="1" lang="en-US" altLang="ja-JP" sz="1200" dirty="0"/>
                        <a:t>C=</a:t>
                      </a:r>
                      <a:r>
                        <a:rPr kumimoji="1" lang="ja-JP" altLang="en-US" sz="1200" dirty="0"/>
                        <a:t>　</a:t>
                      </a:r>
                      <a:r>
                        <a:rPr kumimoji="1" lang="en-US" altLang="ja-JP" sz="1200" dirty="0"/>
                        <a:t>76.6</a:t>
                      </a:r>
                      <a:r>
                        <a:rPr kumimoji="1" lang="ja-JP" altLang="en-US" sz="1200" dirty="0"/>
                        <a:t>億円</a:t>
                      </a:r>
                      <a:endParaRPr kumimoji="1" lang="en-US" altLang="ja-JP" sz="1200" dirty="0"/>
                    </a:p>
                    <a:p>
                      <a:pPr marL="0" marR="0" lvl="0" indent="0" algn="l" defTabSz="684154" rtl="0" eaLnBrk="1" fontAlgn="auto" latinLnBrk="0" hangingPunct="1">
                        <a:lnSpc>
                          <a:spcPct val="100000"/>
                        </a:lnSpc>
                        <a:spcBef>
                          <a:spcPts val="0"/>
                        </a:spcBef>
                        <a:spcAft>
                          <a:spcPts val="0"/>
                        </a:spcAft>
                        <a:buClrTx/>
                        <a:buSzTx/>
                        <a:buFontTx/>
                        <a:buNone/>
                        <a:tabLst/>
                        <a:defRPr/>
                      </a:pPr>
                      <a:r>
                        <a:rPr kumimoji="1" lang="ja-JP" altLang="en-US" sz="1200" dirty="0"/>
                        <a:t>　　建設費　</a:t>
                      </a:r>
                      <a:r>
                        <a:rPr kumimoji="1" lang="en-US" altLang="ja-JP" sz="1200" dirty="0"/>
                        <a:t>68.7</a:t>
                      </a:r>
                      <a:r>
                        <a:rPr kumimoji="1" lang="ja-JP" altLang="en-US" sz="1200" dirty="0"/>
                        <a:t>億円</a:t>
                      </a:r>
                      <a:endParaRPr kumimoji="1" lang="en-US" altLang="ja-JP" sz="1200" dirty="0"/>
                    </a:p>
                    <a:p>
                      <a:pPr marL="0" marR="0" lvl="0" indent="0" algn="l" defTabSz="684154" rtl="0" eaLnBrk="1" fontAlgn="auto" latinLnBrk="0" hangingPunct="1">
                        <a:lnSpc>
                          <a:spcPct val="100000"/>
                        </a:lnSpc>
                        <a:spcBef>
                          <a:spcPts val="0"/>
                        </a:spcBef>
                        <a:spcAft>
                          <a:spcPts val="0"/>
                        </a:spcAft>
                        <a:buClrTx/>
                        <a:buSzTx/>
                        <a:buFontTx/>
                        <a:buNone/>
                        <a:tabLst/>
                        <a:defRPr/>
                      </a:pPr>
                      <a:r>
                        <a:rPr kumimoji="1" lang="ja-JP" altLang="en-US" sz="1200" dirty="0"/>
                        <a:t>　　維持管理費　</a:t>
                      </a:r>
                      <a:r>
                        <a:rPr kumimoji="1" lang="en-US" altLang="ja-JP" sz="1200" dirty="0"/>
                        <a:t>7.9</a:t>
                      </a:r>
                      <a:r>
                        <a:rPr kumimoji="1" lang="ja-JP" altLang="en-US" sz="1200" dirty="0"/>
                        <a:t>億円</a:t>
                      </a:r>
                    </a:p>
                  </a:txBody>
                  <a:tcPr marL="91446" marR="91446" marT="45600" marB="45600"/>
                </a:tc>
                <a:tc>
                  <a:txBody>
                    <a:bodyPr/>
                    <a:lstStyle/>
                    <a:p>
                      <a:pPr marL="0" marR="0" lvl="0" indent="0" algn="l" defTabSz="684154" rtl="0" eaLnBrk="1" fontAlgn="auto" latinLnBrk="0" hangingPunct="1">
                        <a:lnSpc>
                          <a:spcPct val="100000"/>
                        </a:lnSpc>
                        <a:spcBef>
                          <a:spcPts val="0"/>
                        </a:spcBef>
                        <a:spcAft>
                          <a:spcPts val="0"/>
                        </a:spcAft>
                        <a:buClrTx/>
                        <a:buSzTx/>
                        <a:buFontTx/>
                        <a:buNone/>
                        <a:tabLst/>
                        <a:defRPr/>
                      </a:pPr>
                      <a:r>
                        <a:rPr kumimoji="1" lang="ja-JP" altLang="en-US" sz="1200" dirty="0"/>
                        <a:t>・便益総額</a:t>
                      </a:r>
                      <a:r>
                        <a:rPr kumimoji="1" lang="en-US" altLang="ja-JP" sz="1200" dirty="0"/>
                        <a:t>/</a:t>
                      </a:r>
                      <a:r>
                        <a:rPr kumimoji="1" lang="ja-JP" altLang="en-US" sz="1200" dirty="0"/>
                        <a:t>総費用（</a:t>
                      </a:r>
                      <a:r>
                        <a:rPr kumimoji="1" lang="en-US" altLang="ja-JP" sz="1200" dirty="0"/>
                        <a:t>B/C</a:t>
                      </a:r>
                      <a:r>
                        <a:rPr kumimoji="1" lang="ja-JP" altLang="en-US" sz="1200" dirty="0"/>
                        <a:t>）</a:t>
                      </a:r>
                      <a:r>
                        <a:rPr kumimoji="1" lang="en-US" altLang="ja-JP" sz="1200" dirty="0"/>
                        <a:t>=5.4</a:t>
                      </a:r>
                    </a:p>
                    <a:p>
                      <a:pPr marL="0" marR="0" lvl="0" indent="0" algn="l" defTabSz="684154" rtl="0" eaLnBrk="1" fontAlgn="auto" latinLnBrk="0" hangingPunct="1">
                        <a:lnSpc>
                          <a:spcPct val="100000"/>
                        </a:lnSpc>
                        <a:spcBef>
                          <a:spcPts val="0"/>
                        </a:spcBef>
                        <a:spcAft>
                          <a:spcPts val="0"/>
                        </a:spcAft>
                        <a:buClrTx/>
                        <a:buSzTx/>
                        <a:buFontTx/>
                        <a:buNone/>
                        <a:tabLst/>
                        <a:defRPr/>
                      </a:pPr>
                      <a:r>
                        <a:rPr kumimoji="1" lang="ja-JP" altLang="en-US" sz="1200" dirty="0"/>
                        <a:t>  便益総額</a:t>
                      </a:r>
                      <a:r>
                        <a:rPr kumimoji="1" lang="en-US" altLang="ja-JP" sz="1200" dirty="0"/>
                        <a:t>B=</a:t>
                      </a:r>
                      <a:r>
                        <a:rPr kumimoji="1" lang="ja-JP" altLang="en-US" sz="1200" dirty="0"/>
                        <a:t>　</a:t>
                      </a:r>
                      <a:r>
                        <a:rPr kumimoji="1" lang="en-US" altLang="ja-JP" sz="1200" dirty="0"/>
                        <a:t>589.6</a:t>
                      </a:r>
                      <a:r>
                        <a:rPr kumimoji="1" lang="ja-JP" altLang="en-US" sz="1200" dirty="0"/>
                        <a:t>億円</a:t>
                      </a:r>
                      <a:endParaRPr kumimoji="1" lang="en-US" altLang="ja-JP" sz="1200" dirty="0"/>
                    </a:p>
                    <a:p>
                      <a:pPr marL="0" marR="0" lvl="0" indent="0" algn="l" defTabSz="684154" rtl="0" eaLnBrk="1" fontAlgn="auto" latinLnBrk="0" hangingPunct="1">
                        <a:lnSpc>
                          <a:spcPct val="100000"/>
                        </a:lnSpc>
                        <a:spcBef>
                          <a:spcPts val="0"/>
                        </a:spcBef>
                        <a:spcAft>
                          <a:spcPts val="0"/>
                        </a:spcAft>
                        <a:buClrTx/>
                        <a:buSzTx/>
                        <a:buFontTx/>
                        <a:buNone/>
                        <a:tabLst/>
                        <a:defRPr/>
                      </a:pPr>
                      <a:r>
                        <a:rPr kumimoji="1" lang="en-US" altLang="ja-JP" sz="1200" dirty="0"/>
                        <a:t>  </a:t>
                      </a:r>
                      <a:r>
                        <a:rPr kumimoji="1" lang="ja-JP" altLang="en-US" sz="1200" dirty="0"/>
                        <a:t>総費用</a:t>
                      </a:r>
                      <a:r>
                        <a:rPr kumimoji="1" lang="en-US" altLang="ja-JP" sz="1200" dirty="0"/>
                        <a:t>C=</a:t>
                      </a:r>
                      <a:r>
                        <a:rPr kumimoji="1" lang="ja-JP" altLang="en-US" sz="1200" dirty="0"/>
                        <a:t>　</a:t>
                      </a:r>
                      <a:r>
                        <a:rPr kumimoji="1" lang="en-US" altLang="ja-JP" sz="1200" dirty="0"/>
                        <a:t>109.9</a:t>
                      </a:r>
                      <a:r>
                        <a:rPr kumimoji="1" lang="ja-JP" altLang="en-US" sz="1200" dirty="0"/>
                        <a:t>億円</a:t>
                      </a:r>
                      <a:endParaRPr kumimoji="1" lang="en-US" altLang="ja-JP" sz="1200" dirty="0"/>
                    </a:p>
                    <a:p>
                      <a:pPr marL="0" marR="0" lvl="0" indent="0" algn="l" defTabSz="684154" rtl="0" eaLnBrk="1" fontAlgn="auto" latinLnBrk="0" hangingPunct="1">
                        <a:lnSpc>
                          <a:spcPct val="100000"/>
                        </a:lnSpc>
                        <a:spcBef>
                          <a:spcPts val="0"/>
                        </a:spcBef>
                        <a:spcAft>
                          <a:spcPts val="0"/>
                        </a:spcAft>
                        <a:buClrTx/>
                        <a:buSzTx/>
                        <a:buFontTx/>
                        <a:buNone/>
                        <a:tabLst/>
                        <a:defRPr/>
                      </a:pPr>
                      <a:r>
                        <a:rPr kumimoji="1" lang="ja-JP" altLang="en-US" sz="1200" dirty="0"/>
                        <a:t>　　建設費　</a:t>
                      </a:r>
                      <a:r>
                        <a:rPr kumimoji="1" lang="en-US" altLang="ja-JP" sz="1200" dirty="0"/>
                        <a:t>98.8</a:t>
                      </a:r>
                      <a:r>
                        <a:rPr kumimoji="1" lang="ja-JP" altLang="en-US" sz="1200" dirty="0"/>
                        <a:t>億円</a:t>
                      </a:r>
                      <a:endParaRPr kumimoji="1" lang="en-US" altLang="ja-JP" sz="1200" dirty="0"/>
                    </a:p>
                    <a:p>
                      <a:pPr marL="0" marR="0" lvl="0" indent="0" algn="l" defTabSz="684154" rtl="0" eaLnBrk="1" fontAlgn="auto" latinLnBrk="0" hangingPunct="1">
                        <a:lnSpc>
                          <a:spcPct val="100000"/>
                        </a:lnSpc>
                        <a:spcBef>
                          <a:spcPts val="0"/>
                        </a:spcBef>
                        <a:spcAft>
                          <a:spcPts val="0"/>
                        </a:spcAft>
                        <a:buClrTx/>
                        <a:buSzTx/>
                        <a:buFontTx/>
                        <a:buNone/>
                        <a:tabLst/>
                        <a:defRPr/>
                      </a:pPr>
                      <a:r>
                        <a:rPr kumimoji="1" lang="ja-JP" altLang="en-US" sz="1200" dirty="0"/>
                        <a:t>　　維持管理費　</a:t>
                      </a:r>
                      <a:r>
                        <a:rPr kumimoji="1" lang="en-US" altLang="ja-JP" sz="1200" dirty="0"/>
                        <a:t>11.1</a:t>
                      </a:r>
                      <a:r>
                        <a:rPr kumimoji="1" lang="ja-JP" altLang="en-US" sz="1200" dirty="0"/>
                        <a:t>億円</a:t>
                      </a:r>
                    </a:p>
                  </a:txBody>
                  <a:tcPr marL="91446" marR="91446" marT="45600" marB="45600"/>
                </a:tc>
                <a:extLst>
                  <a:ext uri="{0D108BD9-81ED-4DB2-BD59-A6C34878D82A}">
                    <a16:rowId xmlns:a16="http://schemas.microsoft.com/office/drawing/2014/main" val="114678877"/>
                  </a:ext>
                </a:extLst>
              </a:tr>
              <a:tr h="654641">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dirty="0"/>
                        <a:t>天見川</a:t>
                      </a:r>
                    </a:p>
                  </a:txBody>
                  <a:tcPr marL="91446" marR="91446" marT="45600" marB="45600" anchor="ct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en-US" altLang="ja-JP" sz="1200" dirty="0"/>
                        <a:t>B/C</a:t>
                      </a:r>
                      <a:endParaRPr kumimoji="1" lang="ja-JP" altLang="en-US" sz="1200" dirty="0"/>
                    </a:p>
                  </a:txBody>
                  <a:tcPr marL="91446" marR="91446" marT="45600" marB="45600" anchor="ctr"/>
                </a:tc>
                <a:tc>
                  <a:txBody>
                    <a:bodyPr/>
                    <a:lstStyle/>
                    <a:p>
                      <a:pPr marL="0" marR="0" lvl="0" indent="0" algn="l" defTabSz="684154" rtl="0" eaLnBrk="1" fontAlgn="auto" latinLnBrk="0" hangingPunct="1">
                        <a:lnSpc>
                          <a:spcPct val="100000"/>
                        </a:lnSpc>
                        <a:spcBef>
                          <a:spcPts val="0"/>
                        </a:spcBef>
                        <a:spcAft>
                          <a:spcPts val="0"/>
                        </a:spcAft>
                        <a:buClrTx/>
                        <a:buSzTx/>
                        <a:buFontTx/>
                        <a:buNone/>
                        <a:tabLst/>
                        <a:defRPr/>
                      </a:pPr>
                      <a:r>
                        <a:rPr kumimoji="1" lang="ja-JP" altLang="en-US" sz="1200" dirty="0"/>
                        <a:t>・便益総額</a:t>
                      </a:r>
                      <a:r>
                        <a:rPr kumimoji="1" lang="en-US" altLang="ja-JP" sz="1200" dirty="0"/>
                        <a:t>/</a:t>
                      </a:r>
                      <a:r>
                        <a:rPr kumimoji="1" lang="ja-JP" altLang="en-US" sz="1200" dirty="0"/>
                        <a:t>総費用（</a:t>
                      </a:r>
                      <a:r>
                        <a:rPr kumimoji="1" lang="en-US" altLang="ja-JP" sz="1200" dirty="0"/>
                        <a:t>B/C</a:t>
                      </a:r>
                      <a:r>
                        <a:rPr kumimoji="1" lang="ja-JP" altLang="en-US" sz="1200" dirty="0"/>
                        <a:t>）</a:t>
                      </a:r>
                      <a:r>
                        <a:rPr kumimoji="1" lang="en-US" altLang="ja-JP" sz="1200" dirty="0"/>
                        <a:t>=4.0</a:t>
                      </a:r>
                    </a:p>
                    <a:p>
                      <a:pPr marL="0" marR="0" lvl="0" indent="0" algn="l" defTabSz="684154" rtl="0" eaLnBrk="1" fontAlgn="auto" latinLnBrk="0" hangingPunct="1">
                        <a:lnSpc>
                          <a:spcPct val="100000"/>
                        </a:lnSpc>
                        <a:spcBef>
                          <a:spcPts val="0"/>
                        </a:spcBef>
                        <a:spcAft>
                          <a:spcPts val="0"/>
                        </a:spcAft>
                        <a:buClrTx/>
                        <a:buSzTx/>
                        <a:buFontTx/>
                        <a:buNone/>
                        <a:tabLst/>
                        <a:defRPr/>
                      </a:pPr>
                      <a:r>
                        <a:rPr kumimoji="1" lang="ja-JP" altLang="en-US" sz="1200" dirty="0"/>
                        <a:t>  便益総額</a:t>
                      </a:r>
                      <a:r>
                        <a:rPr kumimoji="1" lang="en-US" altLang="ja-JP" sz="1200" dirty="0"/>
                        <a:t>B=</a:t>
                      </a:r>
                      <a:r>
                        <a:rPr kumimoji="1" lang="ja-JP" altLang="en-US" sz="1200" dirty="0"/>
                        <a:t>　</a:t>
                      </a:r>
                      <a:r>
                        <a:rPr kumimoji="1" lang="en-US" altLang="ja-JP" sz="1200" dirty="0"/>
                        <a:t>254.2</a:t>
                      </a:r>
                      <a:r>
                        <a:rPr kumimoji="1" lang="ja-JP" altLang="en-US" sz="1200" dirty="0"/>
                        <a:t>億円</a:t>
                      </a:r>
                      <a:endParaRPr kumimoji="1" lang="en-US" altLang="ja-JP" sz="1200" dirty="0"/>
                    </a:p>
                    <a:p>
                      <a:pPr marL="0" marR="0" lvl="0" indent="0" algn="l" defTabSz="684154" rtl="0" eaLnBrk="1" fontAlgn="auto" latinLnBrk="0" hangingPunct="1">
                        <a:lnSpc>
                          <a:spcPct val="100000"/>
                        </a:lnSpc>
                        <a:spcBef>
                          <a:spcPts val="0"/>
                        </a:spcBef>
                        <a:spcAft>
                          <a:spcPts val="0"/>
                        </a:spcAft>
                        <a:buClrTx/>
                        <a:buSzTx/>
                        <a:buFontTx/>
                        <a:buNone/>
                        <a:tabLst/>
                        <a:defRPr/>
                      </a:pPr>
                      <a:r>
                        <a:rPr kumimoji="1" lang="en-US" altLang="ja-JP" sz="1200" dirty="0"/>
                        <a:t>  </a:t>
                      </a:r>
                      <a:r>
                        <a:rPr kumimoji="1" lang="ja-JP" altLang="en-US" sz="1200" dirty="0"/>
                        <a:t>総費用</a:t>
                      </a:r>
                      <a:r>
                        <a:rPr kumimoji="1" lang="en-US" altLang="ja-JP" sz="1200" dirty="0"/>
                        <a:t>C=</a:t>
                      </a:r>
                      <a:r>
                        <a:rPr kumimoji="1" lang="ja-JP" altLang="en-US" sz="1200" dirty="0"/>
                        <a:t>　</a:t>
                      </a:r>
                      <a:r>
                        <a:rPr kumimoji="1" lang="en-US" altLang="ja-JP" sz="1200" dirty="0"/>
                        <a:t>63.2</a:t>
                      </a:r>
                      <a:r>
                        <a:rPr kumimoji="1" lang="ja-JP" altLang="en-US" sz="1200" dirty="0"/>
                        <a:t>億円</a:t>
                      </a:r>
                      <a:endParaRPr kumimoji="1" lang="en-US" altLang="ja-JP" sz="1200" dirty="0"/>
                    </a:p>
                    <a:p>
                      <a:pPr marL="0" marR="0" lvl="0" indent="0" algn="l" defTabSz="684154" rtl="0" eaLnBrk="1" fontAlgn="auto" latinLnBrk="0" hangingPunct="1">
                        <a:lnSpc>
                          <a:spcPct val="100000"/>
                        </a:lnSpc>
                        <a:spcBef>
                          <a:spcPts val="0"/>
                        </a:spcBef>
                        <a:spcAft>
                          <a:spcPts val="0"/>
                        </a:spcAft>
                        <a:buClrTx/>
                        <a:buSzTx/>
                        <a:buFontTx/>
                        <a:buNone/>
                        <a:tabLst/>
                        <a:defRPr/>
                      </a:pPr>
                      <a:r>
                        <a:rPr kumimoji="1" lang="ja-JP" altLang="en-US" sz="1200" dirty="0"/>
                        <a:t>　　建設費　</a:t>
                      </a:r>
                      <a:r>
                        <a:rPr kumimoji="1" lang="en-US" altLang="ja-JP" sz="1200" dirty="0"/>
                        <a:t>56.6</a:t>
                      </a:r>
                      <a:r>
                        <a:rPr kumimoji="1" lang="ja-JP" altLang="en-US" sz="1200" dirty="0"/>
                        <a:t>億円</a:t>
                      </a:r>
                      <a:endParaRPr kumimoji="1" lang="en-US" altLang="ja-JP" sz="1200" dirty="0"/>
                    </a:p>
                    <a:p>
                      <a:pPr marL="0" marR="0" lvl="0" indent="0" algn="l" defTabSz="684154" rtl="0" eaLnBrk="1" fontAlgn="auto" latinLnBrk="0" hangingPunct="1">
                        <a:lnSpc>
                          <a:spcPct val="100000"/>
                        </a:lnSpc>
                        <a:spcBef>
                          <a:spcPts val="0"/>
                        </a:spcBef>
                        <a:spcAft>
                          <a:spcPts val="0"/>
                        </a:spcAft>
                        <a:buClrTx/>
                        <a:buSzTx/>
                        <a:buFontTx/>
                        <a:buNone/>
                        <a:tabLst/>
                        <a:defRPr/>
                      </a:pPr>
                      <a:r>
                        <a:rPr kumimoji="1" lang="ja-JP" altLang="en-US" sz="1200" dirty="0"/>
                        <a:t>　　維持管理費　</a:t>
                      </a:r>
                      <a:r>
                        <a:rPr kumimoji="1" lang="en-US" altLang="ja-JP" sz="1200" dirty="0"/>
                        <a:t>6.6</a:t>
                      </a:r>
                      <a:r>
                        <a:rPr kumimoji="1" lang="ja-JP" altLang="en-US" sz="1200" dirty="0"/>
                        <a:t>億円</a:t>
                      </a:r>
                    </a:p>
                  </a:txBody>
                  <a:tcPr marL="91446" marR="91446" marT="45600" marB="45600"/>
                </a:tc>
                <a:tc>
                  <a:txBody>
                    <a:bodyPr/>
                    <a:lstStyle/>
                    <a:p>
                      <a:pPr marL="0" marR="0" lvl="0" indent="0" algn="l" defTabSz="684154" rtl="0" eaLnBrk="1" fontAlgn="auto" latinLnBrk="0" hangingPunct="1">
                        <a:lnSpc>
                          <a:spcPct val="100000"/>
                        </a:lnSpc>
                        <a:spcBef>
                          <a:spcPts val="0"/>
                        </a:spcBef>
                        <a:spcAft>
                          <a:spcPts val="0"/>
                        </a:spcAft>
                        <a:buClrTx/>
                        <a:buSzTx/>
                        <a:buFontTx/>
                        <a:buNone/>
                        <a:tabLst/>
                        <a:defRPr/>
                      </a:pPr>
                      <a:r>
                        <a:rPr kumimoji="1" lang="ja-JP" altLang="en-US" sz="1200" dirty="0"/>
                        <a:t>・便益総額</a:t>
                      </a:r>
                      <a:r>
                        <a:rPr kumimoji="1" lang="en-US" altLang="ja-JP" sz="1200" dirty="0"/>
                        <a:t>/</a:t>
                      </a:r>
                      <a:r>
                        <a:rPr kumimoji="1" lang="ja-JP" altLang="en-US" sz="1200" dirty="0"/>
                        <a:t>総費用（</a:t>
                      </a:r>
                      <a:r>
                        <a:rPr kumimoji="1" lang="en-US" altLang="ja-JP" sz="1200" dirty="0"/>
                        <a:t>B/C</a:t>
                      </a:r>
                      <a:r>
                        <a:rPr kumimoji="1" lang="ja-JP" altLang="en-US" sz="1200" dirty="0"/>
                        <a:t>）</a:t>
                      </a:r>
                      <a:r>
                        <a:rPr kumimoji="1" lang="en-US" altLang="ja-JP" sz="1200" dirty="0"/>
                        <a:t>=4.2</a:t>
                      </a:r>
                    </a:p>
                    <a:p>
                      <a:pPr marL="0" marR="0" lvl="0" indent="0" algn="l" defTabSz="684154" rtl="0" eaLnBrk="1" fontAlgn="auto" latinLnBrk="0" hangingPunct="1">
                        <a:lnSpc>
                          <a:spcPct val="100000"/>
                        </a:lnSpc>
                        <a:spcBef>
                          <a:spcPts val="0"/>
                        </a:spcBef>
                        <a:spcAft>
                          <a:spcPts val="0"/>
                        </a:spcAft>
                        <a:buClrTx/>
                        <a:buSzTx/>
                        <a:buFontTx/>
                        <a:buNone/>
                        <a:tabLst/>
                        <a:defRPr/>
                      </a:pPr>
                      <a:r>
                        <a:rPr kumimoji="1" lang="ja-JP" altLang="en-US" sz="1200" dirty="0"/>
                        <a:t>  便益総額</a:t>
                      </a:r>
                      <a:r>
                        <a:rPr kumimoji="1" lang="en-US" altLang="ja-JP" sz="1200" dirty="0"/>
                        <a:t>B=</a:t>
                      </a:r>
                      <a:r>
                        <a:rPr kumimoji="1" lang="ja-JP" altLang="en-US" sz="1200" dirty="0"/>
                        <a:t>　</a:t>
                      </a:r>
                      <a:r>
                        <a:rPr kumimoji="1" lang="en-US" altLang="ja-JP" sz="1200" dirty="0"/>
                        <a:t>351.7</a:t>
                      </a:r>
                      <a:r>
                        <a:rPr kumimoji="1" lang="ja-JP" altLang="en-US" sz="1200" dirty="0"/>
                        <a:t>億円</a:t>
                      </a:r>
                      <a:endParaRPr kumimoji="1" lang="en-US" altLang="ja-JP" sz="1200" dirty="0"/>
                    </a:p>
                    <a:p>
                      <a:pPr marL="0" marR="0" lvl="0" indent="0" algn="l" defTabSz="684154" rtl="0" eaLnBrk="1" fontAlgn="auto" latinLnBrk="0" hangingPunct="1">
                        <a:lnSpc>
                          <a:spcPct val="100000"/>
                        </a:lnSpc>
                        <a:spcBef>
                          <a:spcPts val="0"/>
                        </a:spcBef>
                        <a:spcAft>
                          <a:spcPts val="0"/>
                        </a:spcAft>
                        <a:buClrTx/>
                        <a:buSzTx/>
                        <a:buFontTx/>
                        <a:buNone/>
                        <a:tabLst/>
                        <a:defRPr/>
                      </a:pPr>
                      <a:r>
                        <a:rPr kumimoji="1" lang="en-US" altLang="ja-JP" sz="1200" dirty="0"/>
                        <a:t>  </a:t>
                      </a:r>
                      <a:r>
                        <a:rPr kumimoji="1" lang="ja-JP" altLang="en-US" sz="1200" dirty="0"/>
                        <a:t>総費用</a:t>
                      </a:r>
                      <a:r>
                        <a:rPr kumimoji="1" lang="en-US" altLang="ja-JP" sz="1200" dirty="0"/>
                        <a:t>C=</a:t>
                      </a:r>
                      <a:r>
                        <a:rPr kumimoji="1" lang="ja-JP" altLang="en-US" sz="1200" dirty="0"/>
                        <a:t>　</a:t>
                      </a:r>
                      <a:r>
                        <a:rPr kumimoji="1" lang="en-US" altLang="ja-JP" sz="1200" dirty="0"/>
                        <a:t>84.1</a:t>
                      </a:r>
                      <a:r>
                        <a:rPr kumimoji="1" lang="ja-JP" altLang="en-US" sz="1200" dirty="0"/>
                        <a:t>億円</a:t>
                      </a:r>
                      <a:endParaRPr kumimoji="1" lang="en-US" altLang="ja-JP" sz="1200" dirty="0"/>
                    </a:p>
                    <a:p>
                      <a:pPr marL="0" marR="0" lvl="0" indent="0" algn="l" defTabSz="684154" rtl="0" eaLnBrk="1" fontAlgn="auto" latinLnBrk="0" hangingPunct="1">
                        <a:lnSpc>
                          <a:spcPct val="100000"/>
                        </a:lnSpc>
                        <a:spcBef>
                          <a:spcPts val="0"/>
                        </a:spcBef>
                        <a:spcAft>
                          <a:spcPts val="0"/>
                        </a:spcAft>
                        <a:buClrTx/>
                        <a:buSzTx/>
                        <a:buFontTx/>
                        <a:buNone/>
                        <a:tabLst/>
                        <a:defRPr/>
                      </a:pPr>
                      <a:r>
                        <a:rPr kumimoji="1" lang="ja-JP" altLang="en-US" sz="1200" dirty="0"/>
                        <a:t>　　建設費　</a:t>
                      </a:r>
                      <a:r>
                        <a:rPr kumimoji="1" lang="en-US" altLang="ja-JP" sz="1200" dirty="0"/>
                        <a:t>75.6</a:t>
                      </a:r>
                      <a:r>
                        <a:rPr kumimoji="1" lang="ja-JP" altLang="en-US" sz="1200" dirty="0"/>
                        <a:t>億円</a:t>
                      </a:r>
                      <a:endParaRPr kumimoji="1" lang="en-US" altLang="ja-JP" sz="1200" dirty="0"/>
                    </a:p>
                    <a:p>
                      <a:pPr marL="0" marR="0" lvl="0" indent="0" algn="l" defTabSz="684154" rtl="0" eaLnBrk="1" fontAlgn="auto" latinLnBrk="0" hangingPunct="1">
                        <a:lnSpc>
                          <a:spcPct val="100000"/>
                        </a:lnSpc>
                        <a:spcBef>
                          <a:spcPts val="0"/>
                        </a:spcBef>
                        <a:spcAft>
                          <a:spcPts val="0"/>
                        </a:spcAft>
                        <a:buClrTx/>
                        <a:buSzTx/>
                        <a:buFontTx/>
                        <a:buNone/>
                        <a:tabLst/>
                        <a:defRPr/>
                      </a:pPr>
                      <a:r>
                        <a:rPr kumimoji="1" lang="ja-JP" altLang="en-US" sz="1200" dirty="0"/>
                        <a:t>　　維持管理費　</a:t>
                      </a:r>
                      <a:r>
                        <a:rPr kumimoji="1" lang="en-US" altLang="ja-JP" sz="1200" dirty="0"/>
                        <a:t>8.5</a:t>
                      </a:r>
                      <a:r>
                        <a:rPr kumimoji="1" lang="ja-JP" altLang="en-US" sz="1200" dirty="0"/>
                        <a:t>億円</a:t>
                      </a:r>
                    </a:p>
                  </a:txBody>
                  <a:tcPr marL="91446" marR="91446" marT="45600" marB="45600"/>
                </a:tc>
                <a:extLst>
                  <a:ext uri="{0D108BD9-81ED-4DB2-BD59-A6C34878D82A}">
                    <a16:rowId xmlns:a16="http://schemas.microsoft.com/office/drawing/2014/main" val="2272316148"/>
                  </a:ext>
                </a:extLst>
              </a:tr>
              <a:tr h="302111">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endParaRPr kumimoji="1" lang="ja-JP" altLang="en-US" sz="1200" dirty="0"/>
                    </a:p>
                  </a:txBody>
                  <a:tcPr marL="91446" marR="91446" marT="45600" marB="45600" anchor="ct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dirty="0"/>
                        <a:t>マニュアル</a:t>
                      </a:r>
                    </a:p>
                  </a:txBody>
                  <a:tcPr marL="91446" marR="91446" marT="45600" marB="45600" anchor="ct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ＭＳ Ｐゴシック" pitchFamily="50" charset="-128"/>
                        </a:rPr>
                        <a:t>「治水経済調査マニュアル（案）」</a:t>
                      </a:r>
                      <a:endParaRPr lang="en-US" altLang="ja-JP" sz="1200" dirty="0">
                        <a:solidFill>
                          <a:schemeClr val="tx1"/>
                        </a:solidFill>
                        <a:latin typeface="ＭＳ Ｐゴシック" pitchFamily="50" charset="-128"/>
                      </a:endParaRPr>
                    </a:p>
                    <a:p>
                      <a:pPr marL="0" marR="0" lvl="0" indent="0" algn="ctr" defTabSz="684154"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ＭＳ Ｐゴシック" pitchFamily="50" charset="-128"/>
                        </a:rPr>
                        <a:t>（国土交通省河川局、平成</a:t>
                      </a:r>
                      <a:r>
                        <a:rPr lang="en-US" altLang="ja-JP" sz="1200" dirty="0">
                          <a:solidFill>
                            <a:schemeClr val="tx1"/>
                          </a:solidFill>
                          <a:latin typeface="ＭＳ Ｐゴシック" pitchFamily="50" charset="-128"/>
                        </a:rPr>
                        <a:t>17</a:t>
                      </a:r>
                      <a:r>
                        <a:rPr lang="ja-JP" altLang="en-US" sz="1200" dirty="0">
                          <a:solidFill>
                            <a:schemeClr val="tx1"/>
                          </a:solidFill>
                          <a:latin typeface="ＭＳ Ｐゴシック" pitchFamily="50" charset="-128"/>
                        </a:rPr>
                        <a:t>年</a:t>
                      </a:r>
                      <a:r>
                        <a:rPr lang="en-US" altLang="ja-JP" sz="1200" dirty="0">
                          <a:solidFill>
                            <a:schemeClr val="tx1"/>
                          </a:solidFill>
                          <a:latin typeface="ＭＳ Ｐゴシック" pitchFamily="50" charset="-128"/>
                        </a:rPr>
                        <a:t>4</a:t>
                      </a:r>
                      <a:r>
                        <a:rPr lang="ja-JP" altLang="en-US" sz="1200" dirty="0">
                          <a:solidFill>
                            <a:schemeClr val="tx1"/>
                          </a:solidFill>
                          <a:latin typeface="ＭＳ Ｐゴシック" pitchFamily="50" charset="-128"/>
                        </a:rPr>
                        <a:t>月）</a:t>
                      </a:r>
                      <a:endParaRPr kumimoji="1" lang="ja-JP" altLang="en-US" sz="1200" kern="1200" dirty="0">
                        <a:solidFill>
                          <a:schemeClr val="tx1"/>
                        </a:solidFill>
                        <a:latin typeface="+mn-lt"/>
                        <a:ea typeface="+mn-ea"/>
                        <a:cs typeface="+mn-cs"/>
                      </a:endParaRPr>
                    </a:p>
                  </a:txBody>
                  <a:tcPr marL="91446" marR="91446" marT="45600" marB="45600" anchor="ct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ＭＳ Ｐゴシック" pitchFamily="50" charset="-128"/>
                        </a:rPr>
                        <a:t>「治水経済調査マニュアル（案）」</a:t>
                      </a:r>
                      <a:endParaRPr lang="en-US" altLang="ja-JP" sz="1200" dirty="0">
                        <a:solidFill>
                          <a:schemeClr val="tx1"/>
                        </a:solidFill>
                        <a:latin typeface="ＭＳ Ｐゴシック" pitchFamily="50" charset="-128"/>
                      </a:endParaRPr>
                    </a:p>
                    <a:p>
                      <a:pPr marL="0" marR="0" lvl="0" indent="0" algn="ctr" defTabSz="684154"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ＭＳ Ｐゴシック" pitchFamily="50" charset="-128"/>
                        </a:rPr>
                        <a:t>（国土交通省 水管理・国土保全局、令和</a:t>
                      </a:r>
                      <a:r>
                        <a:rPr lang="en-US" altLang="ja-JP" sz="1200" dirty="0">
                          <a:solidFill>
                            <a:schemeClr val="tx1"/>
                          </a:solidFill>
                          <a:latin typeface="ＭＳ Ｐゴシック" pitchFamily="50" charset="-128"/>
                        </a:rPr>
                        <a:t>2</a:t>
                      </a:r>
                      <a:r>
                        <a:rPr lang="ja-JP" altLang="en-US" sz="1200" dirty="0">
                          <a:solidFill>
                            <a:schemeClr val="tx1"/>
                          </a:solidFill>
                          <a:latin typeface="ＭＳ Ｐゴシック" pitchFamily="50" charset="-128"/>
                        </a:rPr>
                        <a:t>年</a:t>
                      </a:r>
                      <a:r>
                        <a:rPr lang="en-US" altLang="ja-JP" sz="1200" dirty="0">
                          <a:solidFill>
                            <a:schemeClr val="tx1"/>
                          </a:solidFill>
                          <a:latin typeface="ＭＳ Ｐゴシック" pitchFamily="50" charset="-128"/>
                        </a:rPr>
                        <a:t>4</a:t>
                      </a:r>
                      <a:r>
                        <a:rPr lang="ja-JP" altLang="en-US" sz="1200" dirty="0">
                          <a:solidFill>
                            <a:schemeClr val="tx1"/>
                          </a:solidFill>
                          <a:latin typeface="ＭＳ Ｐゴシック" pitchFamily="50" charset="-128"/>
                        </a:rPr>
                        <a:t>月）</a:t>
                      </a:r>
                      <a:endParaRPr kumimoji="1" lang="ja-JP" altLang="en-US" sz="1200" kern="1200" dirty="0">
                        <a:solidFill>
                          <a:schemeClr val="tx1"/>
                        </a:solidFill>
                        <a:latin typeface="+mn-lt"/>
                        <a:ea typeface="+mn-ea"/>
                        <a:cs typeface="+mn-cs"/>
                      </a:endParaRPr>
                    </a:p>
                  </a:txBody>
                  <a:tcPr marL="91446" marR="91446" marT="45600" marB="45600" anchor="ctr"/>
                </a:tc>
                <a:extLst>
                  <a:ext uri="{0D108BD9-81ED-4DB2-BD59-A6C34878D82A}">
                    <a16:rowId xmlns:a16="http://schemas.microsoft.com/office/drawing/2014/main" val="2652506480"/>
                  </a:ext>
                </a:extLst>
              </a:tr>
            </a:tbl>
          </a:graphicData>
        </a:graphic>
      </p:graphicFrame>
    </p:spTree>
    <p:extLst>
      <p:ext uri="{BB962C8B-B14F-4D97-AF65-F5344CB8AC3E}">
        <p14:creationId xmlns:p14="http://schemas.microsoft.com/office/powerpoint/2010/main" val="2884768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57B265A8-A05B-4704-A039-B0BB87C9A8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22900" y="5181654"/>
            <a:ext cx="1943304" cy="1457478"/>
          </a:xfrm>
          <a:prstGeom prst="rect">
            <a:avLst/>
          </a:prstGeom>
          <a:ln>
            <a:solidFill>
              <a:schemeClr val="tx1"/>
            </a:solidFill>
          </a:ln>
        </p:spPr>
      </p:pic>
      <p:sp>
        <p:nvSpPr>
          <p:cNvPr id="44" name="テキスト ボックス 43">
            <a:extLst>
              <a:ext uri="{FF2B5EF4-FFF2-40B4-BE49-F238E27FC236}">
                <a16:creationId xmlns:a16="http://schemas.microsoft.com/office/drawing/2014/main" id="{704EC778-8AC3-499F-B48A-AEEB5C6390AA}"/>
              </a:ext>
            </a:extLst>
          </p:cNvPr>
          <p:cNvSpPr txBox="1"/>
          <p:nvPr/>
        </p:nvSpPr>
        <p:spPr>
          <a:xfrm>
            <a:off x="946272" y="6635374"/>
            <a:ext cx="2498148" cy="261610"/>
          </a:xfrm>
          <a:prstGeom prst="rect">
            <a:avLst/>
          </a:prstGeom>
          <a:noFill/>
        </p:spPr>
        <p:txBody>
          <a:bodyPr wrap="square">
            <a:spAutoFit/>
          </a:bodyPr>
          <a:lstStyle/>
          <a:p>
            <a:pPr algn="ctr"/>
            <a:r>
              <a:rPr lang="ja-JP" altLang="en-US" sz="1100" dirty="0"/>
              <a:t>大和川・石川クリーン作戦（</a:t>
            </a:r>
            <a:r>
              <a:rPr lang="en-US" altLang="ja-JP" sz="1100" dirty="0"/>
              <a:t>R5.3</a:t>
            </a:r>
            <a:r>
              <a:rPr lang="ja-JP" altLang="en-US" sz="1100" dirty="0"/>
              <a:t>月）</a:t>
            </a:r>
          </a:p>
        </p:txBody>
      </p:sp>
      <p:pic>
        <p:nvPicPr>
          <p:cNvPr id="6" name="図 5"/>
          <p:cNvPicPr>
            <a:picLocks noChangeAspect="1"/>
          </p:cNvPicPr>
          <p:nvPr/>
        </p:nvPicPr>
        <p:blipFill>
          <a:blip r:embed="rId3"/>
          <a:stretch>
            <a:fillRect/>
          </a:stretch>
        </p:blipFill>
        <p:spPr>
          <a:xfrm>
            <a:off x="105379" y="5182211"/>
            <a:ext cx="2145292" cy="1451227"/>
          </a:xfrm>
          <a:prstGeom prst="rect">
            <a:avLst/>
          </a:prstGeom>
          <a:ln>
            <a:solidFill>
              <a:schemeClr val="tx1"/>
            </a:solidFill>
          </a:ln>
        </p:spPr>
      </p:pic>
      <p:pic>
        <p:nvPicPr>
          <p:cNvPr id="7" name="図 6"/>
          <p:cNvPicPr>
            <a:picLocks noChangeAspect="1"/>
          </p:cNvPicPr>
          <p:nvPr/>
        </p:nvPicPr>
        <p:blipFill rotWithShape="1">
          <a:blip r:embed="rId4"/>
          <a:srcRect r="1957"/>
          <a:stretch/>
        </p:blipFill>
        <p:spPr>
          <a:xfrm>
            <a:off x="2301069" y="5182517"/>
            <a:ext cx="2182280" cy="1446419"/>
          </a:xfrm>
          <a:prstGeom prst="rect">
            <a:avLst/>
          </a:prstGeom>
          <a:ln>
            <a:solidFill>
              <a:schemeClr val="tx1"/>
            </a:solidFill>
          </a:ln>
        </p:spPr>
      </p:pic>
      <p:pic>
        <p:nvPicPr>
          <p:cNvPr id="2" name="図 1"/>
          <p:cNvPicPr>
            <a:picLocks noChangeAspect="1"/>
          </p:cNvPicPr>
          <p:nvPr/>
        </p:nvPicPr>
        <p:blipFill rotWithShape="1">
          <a:blip r:embed="rId5" cstate="print">
            <a:extLst>
              <a:ext uri="{28A0092B-C50C-407E-A947-70E740481C1C}">
                <a14:useLocalDpi xmlns:a14="http://schemas.microsoft.com/office/drawing/2010/main"/>
              </a:ext>
            </a:extLst>
          </a:blip>
          <a:srcRect l="10256"/>
          <a:stretch/>
        </p:blipFill>
        <p:spPr>
          <a:xfrm>
            <a:off x="3334393" y="1947777"/>
            <a:ext cx="3067664" cy="1922749"/>
          </a:xfrm>
          <a:prstGeom prst="rect">
            <a:avLst/>
          </a:prstGeom>
          <a:ln>
            <a:solidFill>
              <a:schemeClr val="tx1"/>
            </a:solidFill>
          </a:ln>
        </p:spPr>
      </p:pic>
      <p:pic>
        <p:nvPicPr>
          <p:cNvPr id="12" name="図 1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800623" y="5179884"/>
            <a:ext cx="1943304" cy="1457478"/>
          </a:xfrm>
          <a:prstGeom prst="rect">
            <a:avLst/>
          </a:prstGeom>
          <a:ln>
            <a:solidFill>
              <a:schemeClr val="tx1"/>
            </a:solidFill>
          </a:ln>
        </p:spPr>
      </p:pic>
      <p:pic>
        <p:nvPicPr>
          <p:cNvPr id="10" name="図 9"/>
          <p:cNvPicPr>
            <a:picLocks noChangeAspect="1"/>
          </p:cNvPicPr>
          <p:nvPr/>
        </p:nvPicPr>
        <p:blipFill rotWithShape="1">
          <a:blip r:embed="rId7" cstate="hqprint">
            <a:extLst>
              <a:ext uri="{28A0092B-C50C-407E-A947-70E740481C1C}">
                <a14:useLocalDpi xmlns:a14="http://schemas.microsoft.com/office/drawing/2010/main" val="0"/>
              </a:ext>
            </a:extLst>
          </a:blip>
          <a:srcRect r="3421"/>
          <a:stretch/>
        </p:blipFill>
        <p:spPr>
          <a:xfrm>
            <a:off x="452196" y="1939235"/>
            <a:ext cx="2486958" cy="1931292"/>
          </a:xfrm>
          <a:prstGeom prst="rect">
            <a:avLst/>
          </a:prstGeom>
          <a:ln>
            <a:solidFill>
              <a:schemeClr val="tx1"/>
            </a:solidFill>
          </a:ln>
        </p:spPr>
      </p:pic>
      <p:sp>
        <p:nvSpPr>
          <p:cNvPr id="20" name="テキスト ボックス 19"/>
          <p:cNvSpPr txBox="1">
            <a:spLocks noChangeArrowheads="1"/>
          </p:cNvSpPr>
          <p:nvPr/>
        </p:nvSpPr>
        <p:spPr bwMode="auto">
          <a:xfrm>
            <a:off x="58962" y="868162"/>
            <a:ext cx="9007512" cy="95410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ja-JP"/>
            </a:defPPr>
            <a:lvl1pPr eaLnBrk="1" hangingPunct="1">
              <a:buFontTx/>
              <a:buNone/>
              <a:defRPr sz="1400"/>
            </a:lvl1pPr>
            <a:lvl2pPr marL="742950" indent="-285750" eaLnBrk="0" hangingPunct="0">
              <a:spcBef>
                <a:spcPct val="20000"/>
              </a:spcBef>
              <a:buChar char="–"/>
              <a:defRPr sz="2800"/>
            </a:lvl2pPr>
            <a:lvl3pPr marL="1143000" indent="-228600" eaLnBrk="0" hangingPunct="0">
              <a:spcBef>
                <a:spcPct val="20000"/>
              </a:spcBef>
              <a:buChar char="•"/>
              <a:defRPr sz="2400"/>
            </a:lvl3pPr>
            <a:lvl4pPr marL="1600200" indent="-228600" eaLnBrk="0" hangingPunct="0">
              <a:spcBef>
                <a:spcPct val="20000"/>
              </a:spcBef>
              <a:buChar char="–"/>
              <a:defRPr sz="2000"/>
            </a:lvl4pPr>
            <a:lvl5pPr marL="2057400" indent="-228600" eaLnBrk="0" hangingPunct="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marL="285750" indent="-285750">
              <a:buFont typeface="Wingdings" panose="05000000000000000000" pitchFamily="2" charset="2"/>
              <a:buChar char="Ø"/>
            </a:pPr>
            <a:r>
              <a:rPr lang="ja-JP" altLang="en-US" dirty="0"/>
              <a:t>地域の住民が中心となった「アドプト・リバー・プログラム（</a:t>
            </a:r>
            <a:r>
              <a:rPr lang="en-US" altLang="ja-JP" dirty="0"/>
              <a:t>※</a:t>
            </a:r>
            <a:r>
              <a:rPr lang="ja-JP" altLang="en-US" dirty="0"/>
              <a:t>）」を実施。石川ブロックでは</a:t>
            </a:r>
            <a:r>
              <a:rPr lang="en-US" altLang="ja-JP" dirty="0"/>
              <a:t>14</a:t>
            </a:r>
            <a:r>
              <a:rPr lang="ja-JP" altLang="en-US" dirty="0"/>
              <a:t>のアドプト団体が存在。</a:t>
            </a:r>
            <a:endParaRPr lang="en-US" altLang="ja-JP" dirty="0"/>
          </a:p>
          <a:p>
            <a:pPr marL="285750" indent="-285750">
              <a:buFont typeface="Wingdings" panose="05000000000000000000" pitchFamily="2" charset="2"/>
              <a:buChar char="Ø"/>
            </a:pPr>
            <a:r>
              <a:rPr lang="ja-JP" altLang="en-US" dirty="0"/>
              <a:t>災害リスクの理解を深めるため、地域の小学校での防災学習（出前講座）を実施。</a:t>
            </a:r>
            <a:endParaRPr lang="en-US" altLang="ja-JP" dirty="0"/>
          </a:p>
          <a:p>
            <a:pPr marL="285750" indent="-285750">
              <a:buFont typeface="Wingdings" panose="05000000000000000000" pitchFamily="2" charset="2"/>
              <a:buChar char="Ø"/>
            </a:pPr>
            <a:r>
              <a:rPr lang="ja-JP" altLang="en-US" dirty="0"/>
              <a:t>自治会や小学校区などの地域単位で、台風などの災害時における適切で円滑な防災行動・避難に向けて、防災の専門家による講演やコミュニティタイムラインの作成に向けた勉強会を開催。</a:t>
            </a:r>
            <a:endParaRPr lang="en-US" altLang="ja-JP" dirty="0"/>
          </a:p>
        </p:txBody>
      </p:sp>
      <p:sp>
        <p:nvSpPr>
          <p:cNvPr id="21" name="テキスト ボックス 9"/>
          <p:cNvSpPr txBox="1">
            <a:spLocks noChangeArrowheads="1"/>
          </p:cNvSpPr>
          <p:nvPr/>
        </p:nvSpPr>
        <p:spPr bwMode="auto">
          <a:xfrm>
            <a:off x="62307" y="4437759"/>
            <a:ext cx="8866560" cy="6888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defPPr>
              <a:defRPr lang="ja-JP"/>
            </a:defPPr>
            <a:lvl1pPr eaLnBrk="1" hangingPunct="1">
              <a:buFontTx/>
              <a:buNone/>
              <a:defRPr sz="1400"/>
            </a:lvl1pPr>
            <a:lvl2pPr marL="742950" indent="-285750" eaLnBrk="0" hangingPunct="0">
              <a:spcBef>
                <a:spcPct val="20000"/>
              </a:spcBef>
              <a:buChar char="–"/>
              <a:defRPr sz="2800"/>
            </a:lvl2pPr>
            <a:lvl3pPr marL="1143000" indent="-228600" eaLnBrk="0" hangingPunct="0">
              <a:spcBef>
                <a:spcPct val="20000"/>
              </a:spcBef>
              <a:buChar char="•"/>
              <a:defRPr sz="2400"/>
            </a:lvl3pPr>
            <a:lvl4pPr marL="1600200" indent="-228600" eaLnBrk="0" hangingPunct="0">
              <a:spcBef>
                <a:spcPct val="20000"/>
              </a:spcBef>
              <a:buChar char="–"/>
              <a:defRPr sz="2000"/>
            </a:lvl4pPr>
            <a:lvl5pPr marL="2057400" indent="-228600" eaLnBrk="0" hangingPunct="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marL="285750" indent="-285750">
              <a:buFont typeface="Wingdings" panose="05000000000000000000" pitchFamily="2" charset="2"/>
              <a:buChar char="Ø"/>
            </a:pPr>
            <a:r>
              <a:rPr lang="ja-JP" altLang="en-US" dirty="0"/>
              <a:t>石川ブロックでは、地域住民と連携した一斉清掃「大和川・石川クリーン作戦」を平成８年度から毎年３月（</a:t>
            </a:r>
            <a:r>
              <a:rPr lang="en-US" altLang="ja-JP" dirty="0"/>
              <a:t>※</a:t>
            </a:r>
            <a:r>
              <a:rPr lang="ja-JP" altLang="en-US" dirty="0"/>
              <a:t>）に実施し、河川の美化活動に取り組んでいる。 </a:t>
            </a:r>
            <a:r>
              <a:rPr lang="en-US" altLang="ja-JP" sz="800" dirty="0"/>
              <a:t>【※</a:t>
            </a:r>
            <a:r>
              <a:rPr lang="ja-JP" altLang="en-US" sz="800" dirty="0"/>
              <a:t>新型コロナウィルスの影響により過去</a:t>
            </a:r>
            <a:r>
              <a:rPr lang="en-US" altLang="ja-JP" sz="800" dirty="0"/>
              <a:t>3</a:t>
            </a:r>
            <a:r>
              <a:rPr lang="ja-JP" altLang="en-US" sz="800" dirty="0"/>
              <a:t>回中止、</a:t>
            </a:r>
            <a:r>
              <a:rPr lang="en-US" altLang="ja-JP" sz="800" dirty="0"/>
              <a:t>R5.3</a:t>
            </a:r>
            <a:r>
              <a:rPr lang="ja-JP" altLang="en-US" sz="800" dirty="0"/>
              <a:t>月開催</a:t>
            </a:r>
            <a:r>
              <a:rPr lang="en-US" altLang="ja-JP" sz="800" dirty="0"/>
              <a:t>】</a:t>
            </a:r>
            <a:endParaRPr lang="ja-JP" altLang="en-US" sz="800" dirty="0"/>
          </a:p>
          <a:p>
            <a:pPr marL="285750" indent="-285750">
              <a:buFont typeface="Wingdings" panose="05000000000000000000" pitchFamily="2" charset="2"/>
              <a:buChar char="Ø"/>
            </a:pPr>
            <a:r>
              <a:rPr lang="ja-JP" altLang="en-US" dirty="0"/>
              <a:t>アドプト団体と共同し、地域の小学校での生物調査や河川愛護等に対する啓発を実施。</a:t>
            </a:r>
            <a:endParaRPr lang="en-US" altLang="ja-JP" dirty="0"/>
          </a:p>
        </p:txBody>
      </p:sp>
      <p:sp>
        <p:nvSpPr>
          <p:cNvPr id="28" name="テキスト ボックス 27"/>
          <p:cNvSpPr txBox="1"/>
          <p:nvPr/>
        </p:nvSpPr>
        <p:spPr>
          <a:xfrm>
            <a:off x="3706850" y="3607205"/>
            <a:ext cx="2308645" cy="253916"/>
          </a:xfrm>
          <a:prstGeom prst="rect">
            <a:avLst/>
          </a:prstGeom>
          <a:noFill/>
        </p:spPr>
        <p:txBody>
          <a:bodyPr wrap="none" rtlCol="0">
            <a:spAutoFit/>
          </a:bodyPr>
          <a:lstStyle/>
          <a:p>
            <a:r>
              <a:rPr kumimoji="1" lang="ja-JP" altLang="en-US" sz="1050" dirty="0">
                <a:solidFill>
                  <a:schemeClr val="bg1"/>
                </a:solidFill>
              </a:rPr>
              <a:t>コミュニティタイムライン勉強会の様子</a:t>
            </a:r>
          </a:p>
        </p:txBody>
      </p:sp>
      <p:sp>
        <p:nvSpPr>
          <p:cNvPr id="33" name="Rectangle 2"/>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２．事業の必要性等に関する視点</a:t>
            </a:r>
          </a:p>
        </p:txBody>
      </p:sp>
      <p:sp>
        <p:nvSpPr>
          <p:cNvPr id="34" name="AutoShape 6">
            <a:extLst>
              <a:ext uri="{FF2B5EF4-FFF2-40B4-BE49-F238E27FC236}">
                <a16:creationId xmlns:a16="http://schemas.microsoft.com/office/drawing/2014/main" id="{7F0A28EA-FA58-23D1-5D68-ACAB2507306D}"/>
              </a:ext>
            </a:extLst>
          </p:cNvPr>
          <p:cNvSpPr>
            <a:spLocks noChangeArrowheads="1"/>
          </p:cNvSpPr>
          <p:nvPr/>
        </p:nvSpPr>
        <p:spPr bwMode="auto">
          <a:xfrm>
            <a:off x="58962" y="476672"/>
            <a:ext cx="1863951" cy="341388"/>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dirty="0">
                <a:solidFill>
                  <a:srgbClr val="000000"/>
                </a:solidFill>
                <a:latin typeface="HG丸ｺﾞｼｯｸM-PRO" panose="020F0600000000000000" pitchFamily="50" charset="-128"/>
                <a:ea typeface="HG丸ｺﾞｼｯｸM-PRO" panose="020F0600000000000000" pitchFamily="50" charset="-128"/>
              </a:rPr>
              <a:t>地元等の協力体制等</a:t>
            </a:r>
          </a:p>
        </p:txBody>
      </p:sp>
      <p:sp>
        <p:nvSpPr>
          <p:cNvPr id="35" name="AutoShape 6">
            <a:extLst>
              <a:ext uri="{FF2B5EF4-FFF2-40B4-BE49-F238E27FC236}">
                <a16:creationId xmlns:a16="http://schemas.microsoft.com/office/drawing/2014/main" id="{A731F1C6-21E9-0428-380B-C6DB2A8A1C69}"/>
              </a:ext>
            </a:extLst>
          </p:cNvPr>
          <p:cNvSpPr>
            <a:spLocks noChangeArrowheads="1"/>
          </p:cNvSpPr>
          <p:nvPr/>
        </p:nvSpPr>
        <p:spPr bwMode="auto">
          <a:xfrm>
            <a:off x="58962" y="4020983"/>
            <a:ext cx="3649208" cy="347752"/>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dirty="0">
                <a:solidFill>
                  <a:srgbClr val="000000"/>
                </a:solidFill>
                <a:latin typeface="HG丸ｺﾞｼｯｸM-PRO" panose="020F0600000000000000" pitchFamily="50" charset="-128"/>
                <a:ea typeface="HG丸ｺﾞｼｯｸM-PRO" panose="020F0600000000000000" pitchFamily="50" charset="-128"/>
              </a:rPr>
              <a:t>事業効果の定性的分析</a:t>
            </a:r>
            <a:r>
              <a:rPr lang="en-US" altLang="ja-JP" sz="1400" dirty="0">
                <a:solidFill>
                  <a:srgbClr val="000000"/>
                </a:solidFill>
                <a:latin typeface="HG丸ｺﾞｼｯｸM-PRO" panose="020F0600000000000000" pitchFamily="50" charset="-128"/>
                <a:ea typeface="HG丸ｺﾞｼｯｸM-PRO" panose="020F0600000000000000" pitchFamily="50" charset="-128"/>
              </a:rPr>
              <a:t>【</a:t>
            </a:r>
            <a:r>
              <a:rPr lang="ja-JP" altLang="en-US" sz="1400" dirty="0">
                <a:solidFill>
                  <a:srgbClr val="000000"/>
                </a:solidFill>
                <a:latin typeface="HG丸ｺﾞｼｯｸM-PRO" panose="020F0600000000000000" pitchFamily="50" charset="-128"/>
                <a:ea typeface="HG丸ｺﾞｼｯｸM-PRO" panose="020F0600000000000000" pitchFamily="50" charset="-128"/>
              </a:rPr>
              <a:t>活力・快適性</a:t>
            </a:r>
            <a:r>
              <a:rPr lang="en-US" altLang="ja-JP" sz="1400" dirty="0">
                <a:solidFill>
                  <a:srgbClr val="000000"/>
                </a:solidFill>
                <a:latin typeface="HG丸ｺﾞｼｯｸM-PRO" panose="020F0600000000000000" pitchFamily="50" charset="-128"/>
                <a:ea typeface="HG丸ｺﾞｼｯｸM-PRO" panose="020F0600000000000000" pitchFamily="50" charset="-128"/>
              </a:rPr>
              <a:t>】</a:t>
            </a:r>
            <a:endParaRPr lang="ja-JP" altLang="en-US" sz="14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41" name="テキスト ボックス 11"/>
          <p:cNvSpPr txBox="1">
            <a:spLocks noChangeArrowheads="1"/>
          </p:cNvSpPr>
          <p:nvPr/>
        </p:nvSpPr>
        <p:spPr bwMode="auto">
          <a:xfrm>
            <a:off x="6777439" y="2135422"/>
            <a:ext cx="1827065" cy="1454244"/>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r>
              <a:rPr lang="en-US" altLang="ja-JP" sz="1050" dirty="0"/>
              <a:t>※</a:t>
            </a:r>
            <a:r>
              <a:rPr lang="ja-JP" altLang="en-US" sz="1050" dirty="0"/>
              <a:t>アドプト・リバー・プログラム：地元自治会や企業、市民グループ、学校などに河川の一定区間の清掃や美化活動などを継続的に実施していただき、河川愛護に対する啓発や、河川美化による地域環境の改善、不法破棄の防止などに役立てることをねらいとした取り組み。</a:t>
            </a:r>
            <a:endParaRPr lang="en-US" altLang="ja-JP" sz="1050" dirty="0"/>
          </a:p>
        </p:txBody>
      </p:sp>
      <p:sp>
        <p:nvSpPr>
          <p:cNvPr id="43" name="正方形/長方形 42"/>
          <p:cNvSpPr/>
          <p:nvPr/>
        </p:nvSpPr>
        <p:spPr bwMode="auto">
          <a:xfrm>
            <a:off x="104484" y="5179556"/>
            <a:ext cx="915804" cy="289299"/>
          </a:xfrm>
          <a:prstGeom prst="rect">
            <a:avLst/>
          </a:prstGeom>
          <a:solidFill>
            <a:schemeClr val="bg1"/>
          </a:solidFill>
          <a:ln>
            <a:solidFill>
              <a:schemeClr val="tx1"/>
            </a:solidFill>
          </a:ln>
          <a:effectLst/>
        </p:spPr>
        <p:txBody>
          <a:bodyPr rtlCol="0" anchor="ctr"/>
          <a:lstStyle/>
          <a:p>
            <a:pPr algn="ctr"/>
            <a:r>
              <a:rPr lang="ja-JP" altLang="en-US" sz="1600" dirty="0"/>
              <a:t>活力</a:t>
            </a:r>
            <a:endParaRPr kumimoji="1" lang="ja-JP" altLang="en-US" sz="1600" dirty="0"/>
          </a:p>
        </p:txBody>
      </p:sp>
      <p:sp>
        <p:nvSpPr>
          <p:cNvPr id="49" name="テキスト ボックス 48"/>
          <p:cNvSpPr txBox="1"/>
          <p:nvPr/>
        </p:nvSpPr>
        <p:spPr>
          <a:xfrm>
            <a:off x="944952" y="3625738"/>
            <a:ext cx="1653017" cy="253916"/>
          </a:xfrm>
          <a:prstGeom prst="rect">
            <a:avLst/>
          </a:prstGeom>
          <a:noFill/>
        </p:spPr>
        <p:txBody>
          <a:bodyPr wrap="none" rtlCol="0">
            <a:spAutoFit/>
          </a:bodyPr>
          <a:lstStyle/>
          <a:p>
            <a:r>
              <a:rPr lang="ja-JP" altLang="en-US" sz="1050" dirty="0">
                <a:solidFill>
                  <a:schemeClr val="bg1"/>
                </a:solidFill>
              </a:rPr>
              <a:t>地元小学校での防災学習</a:t>
            </a:r>
            <a:endParaRPr kumimoji="1" lang="ja-JP" altLang="en-US" sz="1050" dirty="0">
              <a:solidFill>
                <a:schemeClr val="bg1"/>
              </a:solidFill>
            </a:endParaRPr>
          </a:p>
        </p:txBody>
      </p:sp>
      <p:sp>
        <p:nvSpPr>
          <p:cNvPr id="38" name="正方形/長方形 37"/>
          <p:cNvSpPr/>
          <p:nvPr/>
        </p:nvSpPr>
        <p:spPr bwMode="auto">
          <a:xfrm>
            <a:off x="4716555" y="5177094"/>
            <a:ext cx="930020" cy="300202"/>
          </a:xfrm>
          <a:prstGeom prst="rect">
            <a:avLst/>
          </a:prstGeom>
          <a:solidFill>
            <a:schemeClr val="bg1"/>
          </a:solidFill>
          <a:ln>
            <a:solidFill>
              <a:schemeClr val="tx1"/>
            </a:solidFill>
          </a:ln>
          <a:effectLst/>
        </p:spPr>
        <p:txBody>
          <a:bodyPr rtlCol="0" anchor="ctr"/>
          <a:lstStyle/>
          <a:p>
            <a:pPr algn="ctr"/>
            <a:r>
              <a:rPr lang="ja-JP" altLang="en-US" sz="1600" dirty="0"/>
              <a:t>快適性</a:t>
            </a:r>
            <a:endParaRPr kumimoji="1" lang="ja-JP" altLang="en-US" sz="1600" dirty="0"/>
          </a:p>
        </p:txBody>
      </p:sp>
      <p:sp>
        <p:nvSpPr>
          <p:cNvPr id="39" name="テキスト ボックス 38"/>
          <p:cNvSpPr txBox="1"/>
          <p:nvPr/>
        </p:nvSpPr>
        <p:spPr>
          <a:xfrm>
            <a:off x="5965358" y="6645714"/>
            <a:ext cx="1624163" cy="253916"/>
          </a:xfrm>
          <a:prstGeom prst="rect">
            <a:avLst/>
          </a:prstGeom>
          <a:noFill/>
        </p:spPr>
        <p:txBody>
          <a:bodyPr wrap="none" rtlCol="0">
            <a:spAutoFit/>
          </a:bodyPr>
          <a:lstStyle/>
          <a:p>
            <a:r>
              <a:rPr lang="ja-JP" altLang="en-US" sz="1050" dirty="0"/>
              <a:t>飛鳥川における生物調査</a:t>
            </a:r>
            <a:endParaRPr kumimoji="1" lang="ja-JP" altLang="en-US" sz="1050" dirty="0"/>
          </a:p>
        </p:txBody>
      </p:sp>
      <p:sp>
        <p:nvSpPr>
          <p:cNvPr id="3" name="スライド番号プレースホルダー 2"/>
          <p:cNvSpPr>
            <a:spLocks noGrp="1"/>
          </p:cNvSpPr>
          <p:nvPr>
            <p:ph type="sldNum" sz="quarter" idx="12"/>
          </p:nvPr>
        </p:nvSpPr>
        <p:spPr>
          <a:xfrm>
            <a:off x="8743927" y="6500388"/>
            <a:ext cx="410728" cy="357612"/>
          </a:xfrm>
          <a:noFill/>
          <a:ln>
            <a:noFill/>
          </a:ln>
        </p:spPr>
        <p:txBody>
          <a:bodyPr lIns="88403" tIns="44202" rIns="88403" bIns="44202" anchor="b"/>
          <a:lstStyle/>
          <a:p>
            <a:pPr defTabSz="1279525" eaLnBrk="0" hangingPunct="0"/>
            <a:fld id="{614B434E-85FB-4599-917C-850A14B10D31}" type="slidenum">
              <a:rPr lang="en-US" altLang="ja-JP" sz="1600" b="1">
                <a:solidFill>
                  <a:srgbClr val="0000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pPr defTabSz="1279525" eaLnBrk="0" hangingPunct="0"/>
              <a:t>12</a:t>
            </a:fld>
            <a:endParaRPr lang="en-US" altLang="ja-JP" sz="1600" b="1" dirty="0">
              <a:solidFill>
                <a:srgbClr val="0000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2546613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descr="マップ&#10;&#10;自動的に生成された説明">
            <a:extLst>
              <a:ext uri="{FF2B5EF4-FFF2-40B4-BE49-F238E27FC236}">
                <a16:creationId xmlns:a16="http://schemas.microsoft.com/office/drawing/2014/main" id="{12CD75B9-2AF0-9A11-3D6E-30646277202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285" t="11337" r="6285" b="17553"/>
          <a:stretch/>
        </p:blipFill>
        <p:spPr>
          <a:xfrm>
            <a:off x="5591765" y="3110726"/>
            <a:ext cx="3199884" cy="3680637"/>
          </a:xfrm>
          <a:prstGeom prst="rect">
            <a:avLst/>
          </a:prstGeom>
        </p:spPr>
      </p:pic>
      <p:sp>
        <p:nvSpPr>
          <p:cNvPr id="16" name="スライド番号プレースホルダ 5"/>
          <p:cNvSpPr txBox="1">
            <a:spLocks noGrp="1"/>
          </p:cNvSpPr>
          <p:nvPr/>
        </p:nvSpPr>
        <p:spPr bwMode="auto">
          <a:xfrm>
            <a:off x="8695593" y="6476999"/>
            <a:ext cx="448408" cy="422031"/>
          </a:xfrm>
          <a:prstGeom prst="rect">
            <a:avLst/>
          </a:prstGeom>
          <a:noFill/>
          <a:ln>
            <a:noFill/>
          </a:ln>
        </p:spPr>
        <p:txBody>
          <a:bodyPr lIns="88403" tIns="44202" rIns="88403" bIns="44202" anchor="b"/>
          <a:lstStyle>
            <a:lvl1pPr defTabSz="1279525">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defTabSz="1279525">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defTabSz="1279525">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defRPr/>
            </a:pPr>
            <a:fld id="{276FC2B3-8231-4129-A957-C88EF616C068}" type="slidenum">
              <a:rPr kumimoji="0" lang="en-US" altLang="ja-JP" sz="1477" b="1">
                <a:effectLst>
                  <a:outerShdw blurRad="38100" dist="38100" dir="2700000" algn="tl">
                    <a:srgbClr val="C0C0C0"/>
                  </a:outerShdw>
                </a:effectLst>
                <a:latin typeface="ＭＳ ゴシック" panose="020B0609070205080204" pitchFamily="49" charset="-128"/>
                <a:ea typeface="ＭＳ ゴシック" panose="020B0609070205080204" pitchFamily="49" charset="-128"/>
              </a:rPr>
              <a:pPr algn="r" eaLnBrk="1" hangingPunct="1">
                <a:spcBef>
                  <a:spcPct val="0"/>
                </a:spcBef>
                <a:buFontTx/>
                <a:buNone/>
                <a:defRPr/>
              </a:pPr>
              <a:t>13</a:t>
            </a:fld>
            <a:endParaRPr kumimoji="0" lang="en-US" altLang="ja-JP" sz="1477" b="1" dirty="0">
              <a:effectLst>
                <a:outerShdw blurRad="38100" dist="38100" dir="2700000" algn="tl">
                  <a:srgbClr val="C0C0C0"/>
                </a:outerShdw>
              </a:effectLst>
              <a:latin typeface="ＭＳ ゴシック" panose="020B0609070205080204" pitchFamily="49" charset="-128"/>
              <a:ea typeface="ＭＳ ゴシック" panose="020B0609070205080204" pitchFamily="49" charset="-128"/>
            </a:endParaRPr>
          </a:p>
        </p:txBody>
      </p:sp>
      <p:sp>
        <p:nvSpPr>
          <p:cNvPr id="43014" name="Rectangle 2"/>
          <p:cNvSpPr>
            <a:spLocks noChangeArrowheads="1"/>
          </p:cNvSpPr>
          <p:nvPr/>
        </p:nvSpPr>
        <p:spPr bwMode="auto">
          <a:xfrm>
            <a:off x="0" y="5462"/>
            <a:ext cx="9149862" cy="398585"/>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215" dirty="0">
                <a:solidFill>
                  <a:srgbClr val="FFFFFF"/>
                </a:solidFill>
                <a:latin typeface="HGｺﾞｼｯｸE" panose="020B0909000000000000" pitchFamily="49" charset="-128"/>
                <a:ea typeface="HGｺﾞｼｯｸE" panose="020B0909000000000000" pitchFamily="49" charset="-128"/>
              </a:rPr>
              <a:t>５．特記事項</a:t>
            </a:r>
          </a:p>
        </p:txBody>
      </p:sp>
      <p:sp>
        <p:nvSpPr>
          <p:cNvPr id="43011" name="テキスト ボックス 8"/>
          <p:cNvSpPr txBox="1">
            <a:spLocks noChangeArrowheads="1"/>
          </p:cNvSpPr>
          <p:nvPr/>
        </p:nvSpPr>
        <p:spPr bwMode="auto">
          <a:xfrm>
            <a:off x="122206" y="648867"/>
            <a:ext cx="8899588" cy="1538883"/>
          </a:xfrm>
          <a:prstGeom prst="rect">
            <a:avLst/>
          </a:prstGeom>
          <a:noFill/>
          <a:ln w="9525">
            <a:solidFill>
              <a:schemeClr val="tx1"/>
            </a:solidFill>
            <a:miter lim="800000"/>
            <a:headEnd/>
            <a:tailEnd/>
          </a:ln>
        </p:spPr>
        <p:txBody>
          <a:bodyPr wrap="square">
            <a:spAutoFit/>
          </a:bodyPr>
          <a:lstStyle>
            <a:lvl1pPr marL="285750" indent="-285750">
              <a:defRPr kumimoji="1" sz="1900">
                <a:solidFill>
                  <a:schemeClr val="tx1"/>
                </a:solidFill>
                <a:latin typeface="Arial" panose="020B0604020202020204" pitchFamily="34" charset="0"/>
                <a:ea typeface="ＭＳ Ｐゴシック" panose="020B0600070205080204" pitchFamily="50" charset="-128"/>
              </a:defRPr>
            </a:lvl1pPr>
            <a:lvl2pPr>
              <a:defRPr kumimoji="1" sz="1900">
                <a:solidFill>
                  <a:schemeClr val="tx1"/>
                </a:solidFill>
                <a:latin typeface="Arial" panose="020B0604020202020204" pitchFamily="34" charset="0"/>
                <a:ea typeface="ＭＳ Ｐゴシック" panose="020B0600070205080204" pitchFamily="50" charset="-128"/>
              </a:defRPr>
            </a:lvl2pPr>
            <a:lvl3pPr>
              <a:defRPr kumimoji="1" sz="1900">
                <a:solidFill>
                  <a:schemeClr val="tx1"/>
                </a:solidFill>
                <a:latin typeface="Arial" panose="020B0604020202020204" pitchFamily="34" charset="0"/>
                <a:ea typeface="ＭＳ Ｐゴシック" panose="020B0600070205080204" pitchFamily="50" charset="-128"/>
              </a:defRPr>
            </a:lvl3pPr>
            <a:lvl4pPr>
              <a:defRPr kumimoji="1" sz="1900">
                <a:solidFill>
                  <a:schemeClr val="tx1"/>
                </a:solidFill>
                <a:latin typeface="Arial" panose="020B0604020202020204" pitchFamily="34" charset="0"/>
                <a:ea typeface="ＭＳ Ｐゴシック" panose="020B0600070205080204" pitchFamily="50" charset="-128"/>
              </a:defRPr>
            </a:lvl4pPr>
            <a:lvl5pPr>
              <a:defRPr kumimoji="1" sz="1900">
                <a:solidFill>
                  <a:schemeClr val="tx1"/>
                </a:solidFill>
                <a:latin typeface="Arial" panose="020B0604020202020204" pitchFamily="34" charset="0"/>
                <a:ea typeface="ＭＳ Ｐゴシック" panose="020B0600070205080204" pitchFamily="50" charset="-128"/>
              </a:defRPr>
            </a:lvl5pPr>
            <a:lvl6pPr marL="1824038" indent="4619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281238" indent="4619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2738438" indent="4619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195638" indent="4619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marL="0" indent="0"/>
            <a:r>
              <a:rPr lang="ja-JP" altLang="en-US" sz="1400" b="1" u="sng" dirty="0"/>
              <a:t>多様な生物の生息について</a:t>
            </a:r>
            <a:endParaRPr lang="en-US" altLang="ja-JP" sz="1400" b="1" u="sng" dirty="0"/>
          </a:p>
          <a:p>
            <a:pPr>
              <a:buFont typeface="Wingdings" panose="05000000000000000000" pitchFamily="2" charset="2"/>
              <a:buChar char="Ø"/>
            </a:pPr>
            <a:r>
              <a:rPr lang="ja-JP" altLang="en-US" sz="1000" dirty="0"/>
              <a:t>事業着手前に実施された石川流域における魚類調査（</a:t>
            </a:r>
            <a:r>
              <a:rPr lang="en-US" altLang="ja-JP" sz="1000" dirty="0"/>
              <a:t>1996</a:t>
            </a:r>
            <a:r>
              <a:rPr lang="ja-JP" altLang="en-US" sz="1000" dirty="0"/>
              <a:t>年～</a:t>
            </a:r>
            <a:r>
              <a:rPr lang="en-US" altLang="ja-JP" sz="1000" dirty="0"/>
              <a:t>2012</a:t>
            </a:r>
            <a:r>
              <a:rPr lang="ja-JP" altLang="en-US" sz="1000" dirty="0"/>
              <a:t>年）では、</a:t>
            </a:r>
            <a:r>
              <a:rPr lang="en-US" altLang="ja-JP" sz="1000" dirty="0"/>
              <a:t>28</a:t>
            </a:r>
            <a:r>
              <a:rPr lang="ja-JP" altLang="en-US" sz="1000" dirty="0"/>
              <a:t>種（うち重要種：</a:t>
            </a:r>
            <a:r>
              <a:rPr lang="en-US" altLang="ja-JP" sz="1000" dirty="0"/>
              <a:t>9</a:t>
            </a:r>
            <a:r>
              <a:rPr lang="ja-JP" altLang="en-US" sz="1000" dirty="0"/>
              <a:t>種</a:t>
            </a:r>
            <a:r>
              <a:rPr lang="en-US" altLang="ja-JP" sz="1000" dirty="0"/>
              <a:t>※</a:t>
            </a:r>
            <a:r>
              <a:rPr lang="ja-JP" altLang="en-US" sz="1000" dirty="0"/>
              <a:t>）が確認されている。</a:t>
            </a:r>
            <a:endParaRPr lang="en-US" altLang="ja-JP" sz="1000" dirty="0"/>
          </a:p>
          <a:p>
            <a:pPr marL="0" indent="0"/>
            <a:r>
              <a:rPr lang="ja-JP" altLang="en-US" sz="1000" dirty="0"/>
              <a:t>　　　　　　　　　　　　　　　　　　　　　　　　　　　（</a:t>
            </a:r>
            <a:r>
              <a:rPr lang="en-US" altLang="ja-JP" sz="1000" dirty="0"/>
              <a:t>※</a:t>
            </a:r>
            <a:r>
              <a:rPr lang="ja-JP" altLang="en-US" sz="1000" u="sng" dirty="0"/>
              <a:t>二ホンウナギ</a:t>
            </a:r>
            <a:r>
              <a:rPr lang="ja-JP" altLang="en-US" sz="1000" dirty="0"/>
              <a:t>、アブラハヤ、タモロコ、</a:t>
            </a:r>
            <a:r>
              <a:rPr lang="ja-JP" altLang="en-US" sz="1000" u="sng" dirty="0"/>
              <a:t>ドジョウ</a:t>
            </a:r>
            <a:r>
              <a:rPr lang="ja-JP" altLang="en-US" sz="1000" dirty="0"/>
              <a:t>、</a:t>
            </a:r>
            <a:r>
              <a:rPr lang="ja-JP" altLang="en-US" sz="1000" u="sng" dirty="0"/>
              <a:t>チュウガタスジシマドジョウ</a:t>
            </a:r>
            <a:r>
              <a:rPr lang="ja-JP" altLang="en-US" sz="1000" dirty="0"/>
              <a:t>、ナマズ、アユ、ミナミメダカ、</a:t>
            </a:r>
            <a:r>
              <a:rPr lang="ja-JP" altLang="en-US" sz="1000" u="sng" dirty="0"/>
              <a:t>ウキゴリ</a:t>
            </a:r>
            <a:r>
              <a:rPr lang="ja-JP" altLang="en-US" sz="1000" dirty="0"/>
              <a:t>）</a:t>
            </a:r>
            <a:endParaRPr lang="en-US" altLang="ja-JP" sz="1000" dirty="0"/>
          </a:p>
          <a:p>
            <a:pPr>
              <a:buFont typeface="Wingdings" panose="05000000000000000000" pitchFamily="2" charset="2"/>
              <a:buChar char="Ø"/>
            </a:pPr>
            <a:r>
              <a:rPr lang="ja-JP" altLang="en-US" sz="1000" dirty="0"/>
              <a:t>令和</a:t>
            </a:r>
            <a:r>
              <a:rPr lang="en-US" altLang="ja-JP" sz="1000" dirty="0"/>
              <a:t>5</a:t>
            </a:r>
            <a:r>
              <a:rPr lang="ja-JP" altLang="en-US" sz="1000" dirty="0"/>
              <a:t>年度調査（</a:t>
            </a:r>
            <a:r>
              <a:rPr lang="en-US" altLang="ja-JP" sz="1000" dirty="0"/>
              <a:t>R5.9</a:t>
            </a:r>
            <a:r>
              <a:rPr lang="ja-JP" altLang="en-US" sz="1000" dirty="0"/>
              <a:t>）では、これまでに確認された重要種</a:t>
            </a:r>
            <a:r>
              <a:rPr lang="en-US" altLang="ja-JP" sz="1000" dirty="0"/>
              <a:t>6</a:t>
            </a:r>
            <a:r>
              <a:rPr lang="ja-JP" altLang="en-US" sz="1000" dirty="0"/>
              <a:t>種（アブラハヤ、タモロコ、ナマズ、アユ、ミナミメダカ）が確認された。</a:t>
            </a:r>
            <a:endParaRPr lang="en-US" altLang="ja-JP" sz="1000" dirty="0"/>
          </a:p>
          <a:p>
            <a:pPr marL="0" indent="0"/>
            <a:r>
              <a:rPr lang="ja-JP" altLang="en-US" sz="1000" dirty="0"/>
              <a:t>　　　  ドジョウは移入個体群に置き換わっていたものの、新たに重要種</a:t>
            </a:r>
            <a:r>
              <a:rPr lang="en-US" altLang="ja-JP" sz="1000" dirty="0"/>
              <a:t>3</a:t>
            </a:r>
            <a:r>
              <a:rPr lang="ja-JP" altLang="en-US" sz="1000" dirty="0"/>
              <a:t>種（ヌマムツ、イトモロコ、ギギ）が確認された。</a:t>
            </a:r>
            <a:endParaRPr lang="en-US" altLang="ja-JP" sz="1000" dirty="0"/>
          </a:p>
          <a:p>
            <a:pPr marL="0" indent="0"/>
            <a:r>
              <a:rPr lang="ja-JP" altLang="en-US" sz="1000" dirty="0"/>
              <a:t>　　 　その他の種においても、確認された個体数の総計に大きな変化はない。</a:t>
            </a:r>
            <a:endParaRPr lang="en-US" altLang="ja-JP" sz="1000" dirty="0"/>
          </a:p>
          <a:p>
            <a:pPr>
              <a:buFont typeface="Wingdings" panose="05000000000000000000" pitchFamily="2" charset="2"/>
              <a:buChar char="Ø"/>
            </a:pPr>
            <a:r>
              <a:rPr lang="ja-JP" altLang="en-US" sz="1000" dirty="0"/>
              <a:t>継続的に確認されている重要種が令和</a:t>
            </a:r>
            <a:r>
              <a:rPr lang="en-US" altLang="ja-JP" sz="1000" dirty="0"/>
              <a:t>5</a:t>
            </a:r>
            <a:r>
              <a:rPr lang="ja-JP" altLang="en-US" sz="1000" dirty="0"/>
              <a:t>年度調査で確認されているほか、改修事業が進められている</a:t>
            </a:r>
            <a:r>
              <a:rPr lang="en-US" altLang="ja-JP" sz="1000" dirty="0"/>
              <a:t>3</a:t>
            </a:r>
            <a:r>
              <a:rPr lang="ja-JP" altLang="en-US" sz="1000" dirty="0"/>
              <a:t>河川（飛鳥川、梅川、天見川）の種構成は過年度調査とほぼ同様で、飛鳥川ではナマズ、梅川ではタモロコといった重要種（大阪府</a:t>
            </a:r>
            <a:r>
              <a:rPr lang="en-US" altLang="ja-JP" sz="1000" dirty="0"/>
              <a:t>RL2014</a:t>
            </a:r>
            <a:r>
              <a:rPr lang="ja-JP" altLang="en-US" sz="1000" dirty="0"/>
              <a:t>）も確認されており、河川整備の進捗による生物の生息状況に対する影響は現在のところ見られない。</a:t>
            </a:r>
            <a:endParaRPr lang="en-US" altLang="ja-JP" sz="1000" dirty="0"/>
          </a:p>
        </p:txBody>
      </p:sp>
      <p:sp>
        <p:nvSpPr>
          <p:cNvPr id="24" name="AutoShape 6">
            <a:extLst>
              <a:ext uri="{FF2B5EF4-FFF2-40B4-BE49-F238E27FC236}">
                <a16:creationId xmlns:a16="http://schemas.microsoft.com/office/drawing/2014/main" id="{C1CF8844-9A8A-4838-B893-A70DD07FCFB5}"/>
              </a:ext>
            </a:extLst>
          </p:cNvPr>
          <p:cNvSpPr>
            <a:spLocks noChangeArrowheads="1"/>
          </p:cNvSpPr>
          <p:nvPr/>
        </p:nvSpPr>
        <p:spPr bwMode="auto">
          <a:xfrm>
            <a:off x="124286" y="412992"/>
            <a:ext cx="2685535" cy="217944"/>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wrap="square" lIns="84396" tIns="16615" rIns="84396" bIns="16615" anchor="ctr">
            <a:noAutofit/>
          </a:bodyP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00"/>
                </a:solidFill>
                <a:latin typeface="HG丸ｺﾞｼｯｸM-PRO" panose="020F0600000000000000" pitchFamily="50" charset="-128"/>
                <a:ea typeface="HG丸ｺﾞｼｯｸM-PRO" panose="020F0600000000000000" pitchFamily="50" charset="-128"/>
              </a:rPr>
              <a:t>自然環境への影響とその対策</a:t>
            </a:r>
          </a:p>
        </p:txBody>
      </p:sp>
      <p:sp>
        <p:nvSpPr>
          <p:cNvPr id="83" name="Text Box 10"/>
          <p:cNvSpPr txBox="1">
            <a:spLocks noChangeArrowheads="1"/>
          </p:cNvSpPr>
          <p:nvPr/>
        </p:nvSpPr>
        <p:spPr bwMode="auto">
          <a:xfrm>
            <a:off x="1167884" y="6747886"/>
            <a:ext cx="3653812" cy="107722"/>
          </a:xfrm>
          <a:prstGeom prst="rect">
            <a:avLst/>
          </a:prstGeom>
          <a:noFill/>
          <a:ln>
            <a:noFill/>
          </a:ln>
        </p:spPr>
        <p:txBody>
          <a:bodyPr wrap="none" lIns="36000" tIns="0" rIns="36000" bIns="0">
            <a:spAutoFit/>
          </a:bodyP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700" dirty="0">
                <a:latin typeface="ＭＳ Ｐゴシック" panose="020B0600070205080204" pitchFamily="50" charset="-128"/>
              </a:rPr>
              <a:t>データの出典：</a:t>
            </a:r>
            <a:r>
              <a:rPr lang="zh-TW" altLang="en-US" sz="700" dirty="0">
                <a:latin typeface="ＭＳ Ｐゴシック" panose="020B0600070205080204" pitchFamily="50" charset="-128"/>
              </a:rPr>
              <a:t>「一級河川 石川外 河川水辺環境調査委託（Ｒ５）魚類中間報告書　令和</a:t>
            </a:r>
            <a:r>
              <a:rPr lang="en-US" altLang="zh-TW" sz="700" dirty="0">
                <a:latin typeface="ＭＳ Ｐゴシック" panose="020B0600070205080204" pitchFamily="50" charset="-128"/>
              </a:rPr>
              <a:t>5</a:t>
            </a:r>
            <a:r>
              <a:rPr lang="zh-TW" altLang="en-US" sz="700" dirty="0">
                <a:latin typeface="ＭＳ Ｐゴシック" panose="020B0600070205080204" pitchFamily="50" charset="-128"/>
              </a:rPr>
              <a:t>年</a:t>
            </a:r>
            <a:r>
              <a:rPr lang="en-US" altLang="zh-TW" sz="700" dirty="0">
                <a:latin typeface="ＭＳ Ｐゴシック" panose="020B0600070205080204" pitchFamily="50" charset="-128"/>
              </a:rPr>
              <a:t>9</a:t>
            </a:r>
            <a:r>
              <a:rPr lang="zh-TW" altLang="en-US" sz="700" dirty="0">
                <a:latin typeface="ＭＳ Ｐゴシック" panose="020B0600070205080204" pitchFamily="50" charset="-128"/>
              </a:rPr>
              <a:t>月」</a:t>
            </a:r>
            <a:endParaRPr lang="en-US" altLang="ja-JP" sz="700" dirty="0">
              <a:latin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DF3EDEC9-8E56-8015-9E99-D67E132E9987}"/>
              </a:ext>
            </a:extLst>
          </p:cNvPr>
          <p:cNvSpPr txBox="1"/>
          <p:nvPr/>
        </p:nvSpPr>
        <p:spPr>
          <a:xfrm>
            <a:off x="3085672" y="2193500"/>
            <a:ext cx="2055371" cy="123111"/>
          </a:xfrm>
          <a:prstGeom prst="rect">
            <a:avLst/>
          </a:prstGeom>
          <a:noFill/>
        </p:spPr>
        <p:txBody>
          <a:bodyPr wrap="none" tIns="0" bIns="0" rtlCol="0">
            <a:spAutoFit/>
          </a:bodyPr>
          <a:lstStyle/>
          <a:p>
            <a:r>
              <a:rPr lang="ja-JP" altLang="en-US" sz="800" dirty="0"/>
              <a:t>：</a:t>
            </a:r>
            <a:r>
              <a:rPr lang="en-US" altLang="ja-JP" sz="800" dirty="0"/>
              <a:t>2023</a:t>
            </a:r>
            <a:r>
              <a:rPr lang="ja-JP" altLang="en-US" sz="800" dirty="0"/>
              <a:t>年度調査で初めて確認された重要種</a:t>
            </a:r>
            <a:endParaRPr kumimoji="1" lang="ja-JP" altLang="en-US" sz="800" dirty="0"/>
          </a:p>
        </p:txBody>
      </p:sp>
      <p:sp>
        <p:nvSpPr>
          <p:cNvPr id="28" name="正方形/長方形 27">
            <a:extLst>
              <a:ext uri="{FF2B5EF4-FFF2-40B4-BE49-F238E27FC236}">
                <a16:creationId xmlns:a16="http://schemas.microsoft.com/office/drawing/2014/main" id="{8B831DC7-05D8-9778-68E5-9B0B2FDB799C}"/>
              </a:ext>
            </a:extLst>
          </p:cNvPr>
          <p:cNvSpPr/>
          <p:nvPr/>
        </p:nvSpPr>
        <p:spPr bwMode="auto">
          <a:xfrm>
            <a:off x="2891932" y="2206879"/>
            <a:ext cx="270531" cy="100800"/>
          </a:xfrm>
          <a:prstGeom prst="rect">
            <a:avLst/>
          </a:prstGeom>
          <a:solidFill>
            <a:srgbClr val="C8E5B3">
              <a:alpha val="34902"/>
            </a:srgbClr>
          </a:solidFill>
          <a:ln w="6350">
            <a:solidFill>
              <a:schemeClr val="bg2">
                <a:lumMod val="20000"/>
                <a:lumOff val="80000"/>
              </a:schemeClr>
            </a:solidFill>
          </a:ln>
          <a:effectLst/>
        </p:spPr>
        <p:txBody>
          <a:bodyPr rtlCol="0" anchor="ctr"/>
          <a:lstStyle/>
          <a:p>
            <a:pPr algn="ctr"/>
            <a:endParaRPr kumimoji="1" lang="ja-JP" altLang="en-US"/>
          </a:p>
        </p:txBody>
      </p:sp>
      <p:sp>
        <p:nvSpPr>
          <p:cNvPr id="30" name="吹き出し: 線 29">
            <a:extLst>
              <a:ext uri="{FF2B5EF4-FFF2-40B4-BE49-F238E27FC236}">
                <a16:creationId xmlns:a16="http://schemas.microsoft.com/office/drawing/2014/main" id="{4EB620CE-3FF5-8DEF-8228-78FC335F3F77}"/>
              </a:ext>
            </a:extLst>
          </p:cNvPr>
          <p:cNvSpPr/>
          <p:nvPr/>
        </p:nvSpPr>
        <p:spPr bwMode="auto">
          <a:xfrm>
            <a:off x="5254324" y="3324877"/>
            <a:ext cx="1224982" cy="498016"/>
          </a:xfrm>
          <a:prstGeom prst="borderCallout1">
            <a:avLst>
              <a:gd name="adj1" fmla="val 7917"/>
              <a:gd name="adj2" fmla="val 100008"/>
              <a:gd name="adj3" fmla="val 109172"/>
              <a:gd name="adj4" fmla="val 171112"/>
            </a:avLst>
          </a:prstGeom>
          <a:solidFill>
            <a:schemeClr val="bg1"/>
          </a:solidFill>
          <a:ln w="19050">
            <a:solidFill>
              <a:schemeClr val="tx1"/>
            </a:solidFill>
          </a:ln>
          <a:effectLst/>
        </p:spPr>
        <p:txBody>
          <a:bodyPr lIns="18000" tIns="18000" rIns="18000" bIns="18000" rtlCol="0" anchor="ctr">
            <a:spAutoFit/>
          </a:bodyPr>
          <a:lstStyle/>
          <a:p>
            <a:pPr algn="ctr"/>
            <a:r>
              <a:rPr lang="en-US" altLang="ja-JP" sz="600" dirty="0">
                <a:latin typeface="+mj-ea"/>
                <a:ea typeface="+mj-ea"/>
              </a:rPr>
              <a:t>【</a:t>
            </a:r>
            <a:r>
              <a:rPr lang="ja-JP" altLang="en-US" sz="600" dirty="0">
                <a:latin typeface="+mj-ea"/>
                <a:ea typeface="+mj-ea"/>
              </a:rPr>
              <a:t>石川（</a:t>
            </a:r>
            <a:r>
              <a:rPr kumimoji="1" lang="ja-JP" altLang="en-US" sz="600" dirty="0">
                <a:latin typeface="+mj-ea"/>
                <a:ea typeface="+mj-ea"/>
              </a:rPr>
              <a:t>松井井堰）</a:t>
            </a:r>
            <a:r>
              <a:rPr kumimoji="1" lang="en-US" altLang="ja-JP" sz="600" dirty="0">
                <a:latin typeface="+mj-ea"/>
                <a:ea typeface="+mj-ea"/>
              </a:rPr>
              <a:t>】</a:t>
            </a:r>
          </a:p>
          <a:p>
            <a:pPr algn="ctr"/>
            <a:r>
              <a:rPr lang="ja-JP" altLang="ja-JP" sz="600" dirty="0">
                <a:solidFill>
                  <a:srgbClr val="000000"/>
                </a:solidFill>
                <a:effectLst/>
                <a:latin typeface="+mj-ea"/>
                <a:ea typeface="+mj-ea"/>
                <a:cs typeface="ＭＳ Ｐゴシック" panose="020B0600070205080204" pitchFamily="50" charset="-128"/>
              </a:rPr>
              <a:t>コイ</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型不明</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オイカワ</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FF0000"/>
                </a:solidFill>
                <a:effectLst/>
                <a:latin typeface="+mj-ea"/>
                <a:ea typeface="+mj-ea"/>
                <a:cs typeface="ＭＳ Ｐゴシック" panose="020B0600070205080204" pitchFamily="50" charset="-128"/>
              </a:rPr>
              <a:t>アブラハヤ</a:t>
            </a:r>
            <a:r>
              <a:rPr lang="en-US" altLang="ja-JP" sz="600" dirty="0">
                <a:solidFill>
                  <a:srgbClr val="000000"/>
                </a:solidFill>
                <a:effectLst/>
                <a:latin typeface="+mj-ea"/>
                <a:ea typeface="+mj-ea"/>
                <a:cs typeface="ＭＳ Ｐゴシック" panose="020B0600070205080204" pitchFamily="50" charset="-128"/>
              </a:rPr>
              <a:t>,</a:t>
            </a:r>
          </a:p>
          <a:p>
            <a:pPr algn="ctr"/>
            <a:r>
              <a:rPr lang="ja-JP" altLang="ja-JP" sz="600" dirty="0">
                <a:solidFill>
                  <a:srgbClr val="000000"/>
                </a:solidFill>
                <a:effectLst/>
                <a:latin typeface="+mj-ea"/>
                <a:ea typeface="+mj-ea"/>
                <a:cs typeface="ＭＳ Ｐゴシック" panose="020B0600070205080204" pitchFamily="50" charset="-128"/>
              </a:rPr>
              <a:t>モツゴ</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カマツカ</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FF0000"/>
                </a:solidFill>
                <a:effectLst/>
                <a:latin typeface="+mj-ea"/>
                <a:ea typeface="+mj-ea"/>
                <a:cs typeface="ＭＳ Ｐゴシック" panose="020B0600070205080204" pitchFamily="50" charset="-128"/>
              </a:rPr>
              <a:t>ナマズ</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FF0000"/>
                </a:solidFill>
                <a:effectLst/>
                <a:latin typeface="+mj-ea"/>
                <a:ea typeface="+mj-ea"/>
                <a:cs typeface="ＭＳ Ｐゴシック" panose="020B0600070205080204" pitchFamily="50" charset="-128"/>
              </a:rPr>
              <a:t>アユ</a:t>
            </a:r>
            <a:r>
              <a:rPr lang="en-US" altLang="ja-JP" sz="600" dirty="0">
                <a:solidFill>
                  <a:srgbClr val="000000"/>
                </a:solidFill>
                <a:effectLst/>
                <a:latin typeface="+mj-ea"/>
                <a:ea typeface="+mj-ea"/>
                <a:cs typeface="ＭＳ Ｐゴシック" panose="020B0600070205080204" pitchFamily="50" charset="-128"/>
              </a:rPr>
              <a:t>,</a:t>
            </a:r>
          </a:p>
          <a:p>
            <a:pPr algn="ctr"/>
            <a:r>
              <a:rPr lang="ja-JP" altLang="ja-JP" sz="600" dirty="0">
                <a:solidFill>
                  <a:srgbClr val="000000"/>
                </a:solidFill>
                <a:effectLst/>
                <a:latin typeface="+mj-ea"/>
                <a:ea typeface="+mj-ea"/>
                <a:cs typeface="ＭＳ Ｐゴシック" panose="020B0600070205080204" pitchFamily="50" charset="-128"/>
              </a:rPr>
              <a:t>ブルーギル</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オオクチバス</a:t>
            </a:r>
            <a:r>
              <a:rPr lang="en-US" altLang="ja-JP" sz="600" dirty="0">
                <a:solidFill>
                  <a:srgbClr val="000000"/>
                </a:solidFill>
                <a:effectLst/>
                <a:latin typeface="+mj-ea"/>
                <a:ea typeface="+mj-ea"/>
                <a:cs typeface="ＭＳ Ｐゴシック" panose="020B0600070205080204" pitchFamily="50" charset="-128"/>
              </a:rPr>
              <a:t>,</a:t>
            </a:r>
          </a:p>
          <a:p>
            <a:pPr algn="ctr"/>
            <a:r>
              <a:rPr lang="ja-JP" altLang="ja-JP" sz="600" dirty="0">
                <a:solidFill>
                  <a:srgbClr val="000000"/>
                </a:solidFill>
                <a:effectLst/>
                <a:latin typeface="+mj-ea"/>
                <a:ea typeface="+mj-ea"/>
                <a:cs typeface="ＭＳ Ｐゴシック" panose="020B0600070205080204" pitchFamily="50" charset="-128"/>
              </a:rPr>
              <a:t>ヌマチチブ</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カワヨシノボリ</a:t>
            </a:r>
            <a:endParaRPr kumimoji="1" lang="ja-JP" altLang="en-US" sz="100" dirty="0">
              <a:latin typeface="+mj-ea"/>
              <a:ea typeface="+mj-ea"/>
            </a:endParaRPr>
          </a:p>
        </p:txBody>
      </p:sp>
      <p:sp>
        <p:nvSpPr>
          <p:cNvPr id="34" name="吹き出し: 線 33">
            <a:extLst>
              <a:ext uri="{FF2B5EF4-FFF2-40B4-BE49-F238E27FC236}">
                <a16:creationId xmlns:a16="http://schemas.microsoft.com/office/drawing/2014/main" id="{FA8E616F-9F0E-3C2C-AAB9-124D18465408}"/>
              </a:ext>
            </a:extLst>
          </p:cNvPr>
          <p:cNvSpPr/>
          <p:nvPr/>
        </p:nvSpPr>
        <p:spPr bwMode="auto">
          <a:xfrm>
            <a:off x="5254324" y="3895598"/>
            <a:ext cx="1224982" cy="498016"/>
          </a:xfrm>
          <a:prstGeom prst="borderCallout1">
            <a:avLst>
              <a:gd name="adj1" fmla="val 13796"/>
              <a:gd name="adj2" fmla="val 100319"/>
              <a:gd name="adj3" fmla="val 62689"/>
              <a:gd name="adj4" fmla="val 168999"/>
            </a:avLst>
          </a:prstGeom>
          <a:solidFill>
            <a:schemeClr val="bg1"/>
          </a:solidFill>
          <a:ln w="19050">
            <a:solidFill>
              <a:schemeClr val="tx1"/>
            </a:solidFill>
          </a:ln>
          <a:effectLst/>
        </p:spPr>
        <p:txBody>
          <a:bodyPr lIns="18000" tIns="18000" rIns="18000" bIns="18000" rtlCol="0" anchor="ctr">
            <a:spAutoFit/>
          </a:bodyPr>
          <a:lstStyle/>
          <a:p>
            <a:pPr algn="ctr"/>
            <a:r>
              <a:rPr lang="en-US" altLang="ja-JP" sz="600" dirty="0">
                <a:latin typeface="+mj-ea"/>
                <a:ea typeface="+mj-ea"/>
              </a:rPr>
              <a:t>【</a:t>
            </a:r>
            <a:r>
              <a:rPr lang="ja-JP" altLang="en-US" sz="600" dirty="0">
                <a:latin typeface="+mj-ea"/>
                <a:ea typeface="+mj-ea"/>
              </a:rPr>
              <a:t>石川（</a:t>
            </a:r>
            <a:r>
              <a:rPr kumimoji="1" lang="ja-JP" altLang="en-US" sz="600" dirty="0">
                <a:latin typeface="+mj-ea"/>
                <a:ea typeface="+mj-ea"/>
              </a:rPr>
              <a:t>はりま井堰）</a:t>
            </a:r>
            <a:r>
              <a:rPr kumimoji="1" lang="en-US" altLang="ja-JP" sz="600" dirty="0">
                <a:latin typeface="+mj-ea"/>
                <a:ea typeface="+mj-ea"/>
              </a:rPr>
              <a:t>】</a:t>
            </a:r>
          </a:p>
          <a:p>
            <a:pPr algn="ctr"/>
            <a:r>
              <a:rPr lang="ja-JP" altLang="ja-JP" sz="600" dirty="0">
                <a:solidFill>
                  <a:srgbClr val="000000"/>
                </a:solidFill>
                <a:effectLst/>
                <a:latin typeface="+mj-ea"/>
                <a:ea typeface="+mj-ea"/>
                <a:cs typeface="ＭＳ Ｐゴシック" panose="020B0600070205080204" pitchFamily="50" charset="-128"/>
              </a:rPr>
              <a:t>コイ</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型不明</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オイカワ</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カワムツ</a:t>
            </a:r>
            <a:r>
              <a:rPr lang="en-US" altLang="ja-JP" sz="600" dirty="0">
                <a:solidFill>
                  <a:srgbClr val="000000"/>
                </a:solidFill>
                <a:effectLst/>
                <a:latin typeface="+mj-ea"/>
                <a:ea typeface="+mj-ea"/>
                <a:cs typeface="ＭＳ Ｐゴシック" panose="020B0600070205080204" pitchFamily="50" charset="-128"/>
              </a:rPr>
              <a:t>,</a:t>
            </a:r>
          </a:p>
          <a:p>
            <a:pPr algn="ctr"/>
            <a:r>
              <a:rPr lang="ja-JP" altLang="ja-JP" sz="600" dirty="0">
                <a:solidFill>
                  <a:srgbClr val="FF0000"/>
                </a:solidFill>
                <a:effectLst/>
                <a:latin typeface="+mj-ea"/>
                <a:ea typeface="+mj-ea"/>
                <a:cs typeface="ＭＳ Ｐゴシック" panose="020B0600070205080204" pitchFamily="50" charset="-128"/>
              </a:rPr>
              <a:t>アブラハヤ</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モツゴ</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FF0000"/>
                </a:solidFill>
                <a:effectLst/>
                <a:latin typeface="+mj-ea"/>
                <a:ea typeface="+mj-ea"/>
                <a:cs typeface="ＭＳ Ｐゴシック" panose="020B0600070205080204" pitchFamily="50" charset="-128"/>
              </a:rPr>
              <a:t>タモロコ</a:t>
            </a:r>
            <a:r>
              <a:rPr lang="en-US" altLang="ja-JP" sz="600" dirty="0">
                <a:solidFill>
                  <a:srgbClr val="000000"/>
                </a:solidFill>
                <a:effectLst/>
                <a:latin typeface="+mj-ea"/>
                <a:ea typeface="+mj-ea"/>
                <a:cs typeface="ＭＳ Ｐゴシック" panose="020B0600070205080204" pitchFamily="50" charset="-128"/>
              </a:rPr>
              <a:t>,</a:t>
            </a:r>
          </a:p>
          <a:p>
            <a:pPr algn="ctr"/>
            <a:r>
              <a:rPr lang="ja-JP" altLang="ja-JP" sz="600" dirty="0">
                <a:solidFill>
                  <a:srgbClr val="000000"/>
                </a:solidFill>
                <a:effectLst/>
                <a:latin typeface="+mj-ea"/>
                <a:ea typeface="+mj-ea"/>
                <a:cs typeface="ＭＳ Ｐゴシック" panose="020B0600070205080204" pitchFamily="50" charset="-128"/>
              </a:rPr>
              <a:t>カマツカ</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ドジョウ</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中国大陸系統</a:t>
            </a:r>
            <a:r>
              <a:rPr lang="en-US" altLang="ja-JP" sz="600" dirty="0">
                <a:solidFill>
                  <a:srgbClr val="000000"/>
                </a:solidFill>
                <a:effectLst/>
                <a:latin typeface="+mj-ea"/>
                <a:ea typeface="+mj-ea"/>
                <a:cs typeface="ＭＳ Ｐゴシック" panose="020B0600070205080204" pitchFamily="50" charset="-128"/>
              </a:rPr>
              <a:t>),</a:t>
            </a:r>
          </a:p>
          <a:p>
            <a:pPr algn="ctr"/>
            <a:r>
              <a:rPr lang="ja-JP" altLang="ja-JP" sz="600" dirty="0">
                <a:solidFill>
                  <a:srgbClr val="FF0000"/>
                </a:solidFill>
                <a:effectLst/>
                <a:latin typeface="+mj-ea"/>
                <a:ea typeface="+mj-ea"/>
                <a:cs typeface="ＭＳ Ｐゴシック" panose="020B0600070205080204" pitchFamily="50" charset="-128"/>
              </a:rPr>
              <a:t>ギギ</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ヌマチチブ</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カワヨシノボリ</a:t>
            </a:r>
            <a:endParaRPr kumimoji="1" lang="ja-JP" altLang="en-US" sz="600" dirty="0">
              <a:latin typeface="+mj-ea"/>
              <a:ea typeface="+mj-ea"/>
            </a:endParaRPr>
          </a:p>
        </p:txBody>
      </p:sp>
      <p:sp>
        <p:nvSpPr>
          <p:cNvPr id="35" name="吹き出し: 線 34">
            <a:extLst>
              <a:ext uri="{FF2B5EF4-FFF2-40B4-BE49-F238E27FC236}">
                <a16:creationId xmlns:a16="http://schemas.microsoft.com/office/drawing/2014/main" id="{F680F80A-C8F6-DB29-83CF-41CD84C8C2DB}"/>
              </a:ext>
            </a:extLst>
          </p:cNvPr>
          <p:cNvSpPr/>
          <p:nvPr/>
        </p:nvSpPr>
        <p:spPr bwMode="auto">
          <a:xfrm>
            <a:off x="5251253" y="5426678"/>
            <a:ext cx="1224982" cy="498016"/>
          </a:xfrm>
          <a:prstGeom prst="borderCallout1">
            <a:avLst>
              <a:gd name="adj1" fmla="val 16524"/>
              <a:gd name="adj2" fmla="val 100008"/>
              <a:gd name="adj3" fmla="val -57977"/>
              <a:gd name="adj4" fmla="val 137203"/>
            </a:avLst>
          </a:prstGeom>
          <a:solidFill>
            <a:schemeClr val="bg1"/>
          </a:solidFill>
          <a:ln w="19050">
            <a:solidFill>
              <a:schemeClr val="tx1"/>
            </a:solidFill>
          </a:ln>
          <a:effectLst/>
        </p:spPr>
        <p:txBody>
          <a:bodyPr lIns="18000" tIns="18000" rIns="18000" bIns="18000" rtlCol="0" anchor="ctr">
            <a:spAutoFit/>
          </a:bodyPr>
          <a:lstStyle/>
          <a:p>
            <a:pPr algn="ctr"/>
            <a:r>
              <a:rPr lang="en-US" altLang="ja-JP" sz="600" dirty="0">
                <a:latin typeface="+mj-ea"/>
                <a:ea typeface="+mj-ea"/>
              </a:rPr>
              <a:t>【</a:t>
            </a:r>
            <a:r>
              <a:rPr lang="ja-JP" altLang="en-US" sz="600" dirty="0">
                <a:latin typeface="+mj-ea"/>
                <a:ea typeface="+mj-ea"/>
              </a:rPr>
              <a:t>石川（</a:t>
            </a:r>
            <a:r>
              <a:rPr kumimoji="1" lang="ja-JP" altLang="en-US" sz="600" dirty="0">
                <a:latin typeface="+mj-ea"/>
                <a:ea typeface="+mj-ea"/>
              </a:rPr>
              <a:t>下一之井堰）</a:t>
            </a:r>
            <a:r>
              <a:rPr kumimoji="1" lang="en-US" altLang="ja-JP" sz="600" dirty="0">
                <a:latin typeface="+mj-ea"/>
                <a:ea typeface="+mj-ea"/>
              </a:rPr>
              <a:t>】</a:t>
            </a:r>
          </a:p>
          <a:p>
            <a:pPr algn="ctr"/>
            <a:r>
              <a:rPr lang="ja-JP" altLang="ja-JP" sz="600" dirty="0">
                <a:solidFill>
                  <a:srgbClr val="000000"/>
                </a:solidFill>
                <a:effectLst/>
                <a:latin typeface="+mj-ea"/>
                <a:ea typeface="+mj-ea"/>
                <a:cs typeface="ＭＳ Ｐゴシック" panose="020B0600070205080204" pitchFamily="50" charset="-128"/>
              </a:rPr>
              <a:t>オイカワ</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カワムツ</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FF0000"/>
                </a:solidFill>
                <a:effectLst/>
                <a:latin typeface="+mj-ea"/>
                <a:ea typeface="+mj-ea"/>
                <a:cs typeface="ＭＳ Ｐゴシック" panose="020B0600070205080204" pitchFamily="50" charset="-128"/>
              </a:rPr>
              <a:t>アブラハヤ</a:t>
            </a:r>
            <a:r>
              <a:rPr lang="en-US" altLang="ja-JP" sz="600" dirty="0">
                <a:solidFill>
                  <a:srgbClr val="000000"/>
                </a:solidFill>
                <a:effectLst/>
                <a:latin typeface="+mj-ea"/>
                <a:ea typeface="+mj-ea"/>
                <a:cs typeface="ＭＳ Ｐゴシック" panose="020B0600070205080204" pitchFamily="50" charset="-128"/>
              </a:rPr>
              <a:t>,</a:t>
            </a:r>
          </a:p>
          <a:p>
            <a:pPr algn="ctr"/>
            <a:r>
              <a:rPr lang="ja-JP" altLang="ja-JP" sz="600" dirty="0">
                <a:solidFill>
                  <a:srgbClr val="FF0000"/>
                </a:solidFill>
                <a:effectLst/>
                <a:latin typeface="+mj-ea"/>
                <a:ea typeface="+mj-ea"/>
                <a:cs typeface="ＭＳ Ｐゴシック" panose="020B0600070205080204" pitchFamily="50" charset="-128"/>
              </a:rPr>
              <a:t>タモロコ</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カマツカ</a:t>
            </a:r>
            <a:r>
              <a:rPr lang="en-US" altLang="ja-JP" sz="600" dirty="0">
                <a:solidFill>
                  <a:srgbClr val="000000"/>
                </a:solidFill>
                <a:effectLst/>
                <a:latin typeface="+mj-ea"/>
                <a:ea typeface="+mj-ea"/>
                <a:cs typeface="ＭＳ Ｐゴシック" panose="020B0600070205080204" pitchFamily="50" charset="-128"/>
              </a:rPr>
              <a:t>,</a:t>
            </a:r>
          </a:p>
          <a:p>
            <a:pPr algn="ctr"/>
            <a:r>
              <a:rPr lang="ja-JP" altLang="ja-JP" sz="600" dirty="0">
                <a:solidFill>
                  <a:srgbClr val="000000"/>
                </a:solidFill>
                <a:effectLst/>
                <a:latin typeface="+mj-ea"/>
                <a:ea typeface="+mj-ea"/>
                <a:cs typeface="ＭＳ Ｐゴシック" panose="020B0600070205080204" pitchFamily="50" charset="-128"/>
              </a:rPr>
              <a:t>ドジョウ</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中国大陸系統</a:t>
            </a:r>
            <a:r>
              <a:rPr lang="en-US" altLang="ja-JP" sz="600" dirty="0">
                <a:solidFill>
                  <a:srgbClr val="000000"/>
                </a:solidFill>
                <a:effectLst/>
                <a:latin typeface="+mj-ea"/>
                <a:ea typeface="+mj-ea"/>
                <a:cs typeface="ＭＳ Ｐゴシック" panose="020B0600070205080204" pitchFamily="50" charset="-128"/>
              </a:rPr>
              <a:t>) ,</a:t>
            </a:r>
          </a:p>
          <a:p>
            <a:pPr algn="ctr"/>
            <a:r>
              <a:rPr lang="ja-JP" altLang="ja-JP" sz="600" dirty="0">
                <a:solidFill>
                  <a:srgbClr val="FF0000"/>
                </a:solidFill>
                <a:effectLst/>
                <a:latin typeface="+mj-ea"/>
                <a:ea typeface="+mj-ea"/>
                <a:cs typeface="ＭＳ Ｐゴシック" panose="020B0600070205080204" pitchFamily="50" charset="-128"/>
              </a:rPr>
              <a:t>ミナミメダカ</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カワヨシノボリ</a:t>
            </a:r>
            <a:endParaRPr kumimoji="1" lang="ja-JP" altLang="en-US" sz="600" dirty="0">
              <a:latin typeface="+mj-ea"/>
              <a:ea typeface="+mj-ea"/>
            </a:endParaRPr>
          </a:p>
        </p:txBody>
      </p:sp>
      <p:sp>
        <p:nvSpPr>
          <p:cNvPr id="36" name="吹き出し: 線 35">
            <a:extLst>
              <a:ext uri="{FF2B5EF4-FFF2-40B4-BE49-F238E27FC236}">
                <a16:creationId xmlns:a16="http://schemas.microsoft.com/office/drawing/2014/main" id="{F244D607-5C53-5087-A9B0-D9904155693B}"/>
              </a:ext>
            </a:extLst>
          </p:cNvPr>
          <p:cNvSpPr/>
          <p:nvPr/>
        </p:nvSpPr>
        <p:spPr bwMode="auto">
          <a:xfrm>
            <a:off x="5255911" y="6128873"/>
            <a:ext cx="1224982" cy="405683"/>
          </a:xfrm>
          <a:prstGeom prst="borderCallout1">
            <a:avLst>
              <a:gd name="adj1" fmla="val 4786"/>
              <a:gd name="adj2" fmla="val 100526"/>
              <a:gd name="adj3" fmla="val -136181"/>
              <a:gd name="adj4" fmla="val 125371"/>
            </a:avLst>
          </a:prstGeom>
          <a:solidFill>
            <a:schemeClr val="bg1"/>
          </a:solidFill>
          <a:ln w="19050">
            <a:solidFill>
              <a:schemeClr val="tx1"/>
            </a:solidFill>
          </a:ln>
          <a:effectLst/>
        </p:spPr>
        <p:txBody>
          <a:bodyPr lIns="18000" tIns="18000" rIns="18000" bIns="18000" rtlCol="0" anchor="ctr">
            <a:spAutoFit/>
          </a:bodyPr>
          <a:lstStyle/>
          <a:p>
            <a:pPr algn="ctr"/>
            <a:r>
              <a:rPr lang="en-US" altLang="ja-JP" sz="600" dirty="0">
                <a:latin typeface="+mj-ea"/>
                <a:ea typeface="+mj-ea"/>
              </a:rPr>
              <a:t>【</a:t>
            </a:r>
            <a:r>
              <a:rPr lang="ja-JP" altLang="en-US" sz="600" dirty="0">
                <a:latin typeface="+mj-ea"/>
                <a:ea typeface="+mj-ea"/>
              </a:rPr>
              <a:t>石川（</a:t>
            </a:r>
            <a:r>
              <a:rPr kumimoji="1" lang="ja-JP" altLang="en-US" sz="600" dirty="0">
                <a:latin typeface="+mj-ea"/>
                <a:ea typeface="+mj-ea"/>
              </a:rPr>
              <a:t>諸越橋）</a:t>
            </a:r>
            <a:r>
              <a:rPr kumimoji="1" lang="en-US" altLang="ja-JP" sz="600" dirty="0">
                <a:latin typeface="+mj-ea"/>
                <a:ea typeface="+mj-ea"/>
              </a:rPr>
              <a:t>】</a:t>
            </a:r>
          </a:p>
          <a:p>
            <a:pPr algn="ctr"/>
            <a:r>
              <a:rPr lang="ja-JP" altLang="ja-JP" sz="600" dirty="0">
                <a:solidFill>
                  <a:srgbClr val="000000"/>
                </a:solidFill>
                <a:effectLst/>
                <a:latin typeface="+mj-ea"/>
                <a:ea typeface="+mj-ea"/>
                <a:cs typeface="ＭＳ Ｐゴシック" panose="020B0600070205080204" pitchFamily="50" charset="-128"/>
              </a:rPr>
              <a:t>オイカワ</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カワムツ</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FF0000"/>
                </a:solidFill>
                <a:effectLst/>
                <a:latin typeface="+mj-ea"/>
                <a:ea typeface="+mj-ea"/>
                <a:cs typeface="ＭＳ Ｐゴシック" panose="020B0600070205080204" pitchFamily="50" charset="-128"/>
              </a:rPr>
              <a:t>アブラハヤ</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カマツカ</a:t>
            </a:r>
            <a:r>
              <a:rPr lang="en-US" altLang="ja-JP" sz="600" dirty="0">
                <a:solidFill>
                  <a:srgbClr val="000000"/>
                </a:solidFill>
                <a:effectLst/>
                <a:latin typeface="+mj-ea"/>
                <a:ea typeface="+mj-ea"/>
                <a:cs typeface="ＭＳ Ｐゴシック" panose="020B0600070205080204" pitchFamily="50" charset="-128"/>
              </a:rPr>
              <a:t>,</a:t>
            </a:r>
            <a:r>
              <a:rPr lang="ja-JP" altLang="en-US" sz="600" dirty="0">
                <a:solidFill>
                  <a:srgbClr val="FF0000"/>
                </a:solidFill>
                <a:effectLst/>
                <a:latin typeface="+mj-ea"/>
                <a:ea typeface="+mj-ea"/>
                <a:cs typeface="ＭＳ Ｐゴシック" panose="020B0600070205080204" pitchFamily="50" charset="-128"/>
              </a:rPr>
              <a:t>イト</a:t>
            </a:r>
            <a:r>
              <a:rPr lang="ja-JP" altLang="ja-JP" sz="600" dirty="0">
                <a:solidFill>
                  <a:srgbClr val="FF0000"/>
                </a:solidFill>
                <a:effectLst/>
                <a:latin typeface="+mj-ea"/>
                <a:ea typeface="+mj-ea"/>
                <a:cs typeface="ＭＳ Ｐゴシック" panose="020B0600070205080204" pitchFamily="50" charset="-128"/>
              </a:rPr>
              <a:t>モロコ</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ドジョウ</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中国大陸系統</a:t>
            </a:r>
            <a:r>
              <a:rPr lang="en-US" altLang="ja-JP" sz="600" dirty="0">
                <a:solidFill>
                  <a:srgbClr val="000000"/>
                </a:solidFill>
                <a:effectLst/>
                <a:latin typeface="+mj-ea"/>
                <a:ea typeface="+mj-ea"/>
                <a:cs typeface="ＭＳ Ｐゴシック" panose="020B0600070205080204" pitchFamily="50" charset="-128"/>
              </a:rPr>
              <a:t>) ,</a:t>
            </a:r>
            <a:r>
              <a:rPr lang="ja-JP" altLang="ja-JP" sz="600" dirty="0">
                <a:solidFill>
                  <a:srgbClr val="FF0000"/>
                </a:solidFill>
                <a:effectLst/>
                <a:latin typeface="+mj-ea"/>
                <a:ea typeface="+mj-ea"/>
                <a:cs typeface="ＭＳ Ｐゴシック" panose="020B0600070205080204" pitchFamily="50" charset="-128"/>
              </a:rPr>
              <a:t>アユ</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FF0000"/>
                </a:solidFill>
                <a:effectLst/>
                <a:latin typeface="+mj-ea"/>
                <a:ea typeface="+mj-ea"/>
                <a:cs typeface="ＭＳ Ｐゴシック" panose="020B0600070205080204" pitchFamily="50" charset="-128"/>
              </a:rPr>
              <a:t>ミナミメダカ</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カワヨシノボリ</a:t>
            </a:r>
            <a:endParaRPr kumimoji="1" lang="ja-JP" altLang="en-US" sz="600" dirty="0">
              <a:latin typeface="+mj-ea"/>
              <a:ea typeface="+mj-ea"/>
            </a:endParaRPr>
          </a:p>
        </p:txBody>
      </p:sp>
      <p:sp>
        <p:nvSpPr>
          <p:cNvPr id="38" name="吹き出し: 線 37">
            <a:extLst>
              <a:ext uri="{FF2B5EF4-FFF2-40B4-BE49-F238E27FC236}">
                <a16:creationId xmlns:a16="http://schemas.microsoft.com/office/drawing/2014/main" id="{95AD674E-A51E-153F-83EB-83827F1940B9}"/>
              </a:ext>
            </a:extLst>
          </p:cNvPr>
          <p:cNvSpPr/>
          <p:nvPr/>
        </p:nvSpPr>
        <p:spPr bwMode="auto">
          <a:xfrm>
            <a:off x="6679126" y="6311832"/>
            <a:ext cx="1224982" cy="313350"/>
          </a:xfrm>
          <a:prstGeom prst="borderCallout1">
            <a:avLst>
              <a:gd name="adj1" fmla="val -4332"/>
              <a:gd name="adj2" fmla="val 48049"/>
              <a:gd name="adj3" fmla="val -103595"/>
              <a:gd name="adj4" fmla="val -17330"/>
            </a:avLst>
          </a:prstGeom>
          <a:solidFill>
            <a:schemeClr val="bg1"/>
          </a:solidFill>
          <a:ln w="19050">
            <a:solidFill>
              <a:schemeClr val="tx1"/>
            </a:solidFill>
          </a:ln>
          <a:effectLst/>
        </p:spPr>
        <p:txBody>
          <a:bodyPr lIns="18000" tIns="18000" rIns="18000" bIns="18000" rtlCol="0" anchor="ctr">
            <a:spAutoFit/>
          </a:bodyPr>
          <a:lstStyle/>
          <a:p>
            <a:pPr algn="ctr"/>
            <a:r>
              <a:rPr lang="en-US" altLang="ja-JP" sz="600" dirty="0">
                <a:latin typeface="+mj-ea"/>
                <a:ea typeface="+mj-ea"/>
              </a:rPr>
              <a:t>【</a:t>
            </a:r>
            <a:r>
              <a:rPr lang="ja-JP" altLang="en-US" sz="600" dirty="0">
                <a:latin typeface="+mj-ea"/>
                <a:ea typeface="+mj-ea"/>
              </a:rPr>
              <a:t>石川（</a:t>
            </a:r>
            <a:r>
              <a:rPr kumimoji="1" lang="ja-JP" altLang="en-US" sz="600" dirty="0">
                <a:latin typeface="+mj-ea"/>
                <a:ea typeface="+mj-ea"/>
              </a:rPr>
              <a:t>日野）</a:t>
            </a:r>
            <a:r>
              <a:rPr kumimoji="1" lang="en-US" altLang="ja-JP" sz="600" dirty="0">
                <a:latin typeface="+mj-ea"/>
                <a:ea typeface="+mj-ea"/>
              </a:rPr>
              <a:t>】</a:t>
            </a:r>
          </a:p>
          <a:p>
            <a:pPr algn="ctr"/>
            <a:r>
              <a:rPr lang="ja-JP" altLang="ja-JP" sz="600" dirty="0">
                <a:solidFill>
                  <a:srgbClr val="000000"/>
                </a:solidFill>
                <a:effectLst/>
                <a:latin typeface="+mj-ea"/>
                <a:ea typeface="+mj-ea"/>
                <a:cs typeface="ＭＳ Ｐゴシック" panose="020B0600070205080204" pitchFamily="50" charset="-128"/>
              </a:rPr>
              <a:t>カワムツ</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タカハヤ</a:t>
            </a:r>
            <a:r>
              <a:rPr lang="en-US" altLang="ja-JP" sz="600" dirty="0">
                <a:effectLst/>
                <a:latin typeface="+mj-ea"/>
                <a:ea typeface="+mj-ea"/>
                <a:cs typeface="ＭＳ Ｐゴシック" panose="020B0600070205080204" pitchFamily="50" charset="-128"/>
              </a:rPr>
              <a:t>,</a:t>
            </a:r>
            <a:r>
              <a:rPr lang="ja-JP" altLang="ja-JP" sz="600" dirty="0">
                <a:effectLst/>
                <a:latin typeface="+mj-ea"/>
                <a:ea typeface="+mj-ea"/>
                <a:cs typeface="ＭＳ Ｐゴシック" panose="020B0600070205080204" pitchFamily="50" charset="-128"/>
              </a:rPr>
              <a:t>アブラハヤ属</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FF0000"/>
                </a:solidFill>
                <a:effectLst/>
                <a:latin typeface="+mj-ea"/>
                <a:ea typeface="+mj-ea"/>
                <a:cs typeface="ＭＳ Ｐゴシック" panose="020B0600070205080204" pitchFamily="50" charset="-128"/>
              </a:rPr>
              <a:t>ギギ</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FF0000"/>
                </a:solidFill>
                <a:effectLst/>
                <a:latin typeface="+mj-ea"/>
                <a:ea typeface="+mj-ea"/>
                <a:cs typeface="ＭＳ Ｐゴシック" panose="020B0600070205080204" pitchFamily="50" charset="-128"/>
              </a:rPr>
              <a:t>アユ</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カワヨシノボリ</a:t>
            </a:r>
            <a:endParaRPr kumimoji="1" lang="ja-JP" altLang="en-US" sz="600" dirty="0">
              <a:latin typeface="+mj-ea"/>
              <a:ea typeface="+mj-ea"/>
            </a:endParaRPr>
          </a:p>
        </p:txBody>
      </p:sp>
      <p:sp>
        <p:nvSpPr>
          <p:cNvPr id="43008" name="吹き出し: 線 43007">
            <a:extLst>
              <a:ext uri="{FF2B5EF4-FFF2-40B4-BE49-F238E27FC236}">
                <a16:creationId xmlns:a16="http://schemas.microsoft.com/office/drawing/2014/main" id="{2A04AE45-AE60-1D15-A1AD-530E7B51D433}"/>
              </a:ext>
            </a:extLst>
          </p:cNvPr>
          <p:cNvSpPr/>
          <p:nvPr/>
        </p:nvSpPr>
        <p:spPr bwMode="auto">
          <a:xfrm>
            <a:off x="7908584" y="4940892"/>
            <a:ext cx="1224982" cy="405683"/>
          </a:xfrm>
          <a:prstGeom prst="borderCallout1">
            <a:avLst>
              <a:gd name="adj1" fmla="val 10790"/>
              <a:gd name="adj2" fmla="val 480"/>
              <a:gd name="adj3" fmla="val -53368"/>
              <a:gd name="adj4" fmla="val -35585"/>
            </a:avLst>
          </a:prstGeom>
          <a:solidFill>
            <a:srgbClr val="FFFFCC"/>
          </a:solidFill>
          <a:ln w="19050">
            <a:solidFill>
              <a:schemeClr val="tx1"/>
            </a:solidFill>
          </a:ln>
          <a:effectLst/>
        </p:spPr>
        <p:txBody>
          <a:bodyPr lIns="18000" tIns="18000" rIns="18000" bIns="18000" rtlCol="0" anchor="ctr">
            <a:spAutoFit/>
          </a:bodyPr>
          <a:lstStyle/>
          <a:p>
            <a:pPr algn="ctr"/>
            <a:r>
              <a:rPr lang="en-US" altLang="ja-JP" sz="600" dirty="0">
                <a:latin typeface="+mj-ea"/>
                <a:ea typeface="+mj-ea"/>
              </a:rPr>
              <a:t>【</a:t>
            </a:r>
            <a:r>
              <a:rPr lang="ja-JP" altLang="en-US" sz="600" dirty="0">
                <a:latin typeface="+mj-ea"/>
                <a:ea typeface="+mj-ea"/>
              </a:rPr>
              <a:t>梅川（</a:t>
            </a:r>
            <a:r>
              <a:rPr kumimoji="1" lang="ja-JP" altLang="en-US" sz="600" dirty="0">
                <a:latin typeface="+mj-ea"/>
                <a:ea typeface="+mj-ea"/>
              </a:rPr>
              <a:t>大宝橋上流）</a:t>
            </a:r>
            <a:r>
              <a:rPr kumimoji="1" lang="en-US" altLang="ja-JP" sz="600" dirty="0">
                <a:latin typeface="+mj-ea"/>
                <a:ea typeface="+mj-ea"/>
              </a:rPr>
              <a:t>】</a:t>
            </a:r>
          </a:p>
          <a:p>
            <a:pPr algn="ctr"/>
            <a:r>
              <a:rPr lang="ja-JP" altLang="ja-JP" sz="600" dirty="0">
                <a:solidFill>
                  <a:srgbClr val="000000"/>
                </a:solidFill>
                <a:effectLst/>
                <a:latin typeface="+mj-ea"/>
                <a:ea typeface="+mj-ea"/>
                <a:cs typeface="ＭＳ Ｐゴシック" panose="020B0600070205080204" pitchFamily="50" charset="-128"/>
              </a:rPr>
              <a:t>オイカワ</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カワムツ</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モツゴ</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FF0000"/>
                </a:solidFill>
                <a:effectLst/>
                <a:latin typeface="+mj-ea"/>
                <a:ea typeface="+mj-ea"/>
                <a:cs typeface="ＭＳ Ｐゴシック" panose="020B0600070205080204" pitchFamily="50" charset="-128"/>
              </a:rPr>
              <a:t>タモロコ</a:t>
            </a:r>
            <a:r>
              <a:rPr lang="en-US" altLang="ja-JP" sz="600" dirty="0">
                <a:solidFill>
                  <a:srgbClr val="000000"/>
                </a:solidFill>
                <a:effectLst/>
                <a:latin typeface="+mj-ea"/>
                <a:ea typeface="+mj-ea"/>
                <a:cs typeface="ＭＳ Ｐゴシック" panose="020B0600070205080204" pitchFamily="50" charset="-128"/>
              </a:rPr>
              <a:t>,</a:t>
            </a:r>
          </a:p>
          <a:p>
            <a:pPr algn="ctr"/>
            <a:r>
              <a:rPr lang="ja-JP" altLang="ja-JP" sz="600" dirty="0">
                <a:solidFill>
                  <a:srgbClr val="000000"/>
                </a:solidFill>
                <a:effectLst/>
                <a:latin typeface="+mj-ea"/>
                <a:ea typeface="+mj-ea"/>
                <a:cs typeface="ＭＳ Ｐゴシック" panose="020B0600070205080204" pitchFamily="50" charset="-128"/>
              </a:rPr>
              <a:t>カマツカ</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ドジョウ</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中国大陸系統</a:t>
            </a:r>
            <a:r>
              <a:rPr lang="en-US" altLang="ja-JP" sz="600" dirty="0">
                <a:solidFill>
                  <a:srgbClr val="000000"/>
                </a:solidFill>
                <a:effectLst/>
                <a:latin typeface="+mj-ea"/>
                <a:ea typeface="+mj-ea"/>
                <a:cs typeface="ＭＳ Ｐゴシック" panose="020B0600070205080204" pitchFamily="50" charset="-128"/>
              </a:rPr>
              <a:t>) </a:t>
            </a:r>
          </a:p>
          <a:p>
            <a:pPr algn="ct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ドンコ</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カワヨシノボリ</a:t>
            </a:r>
            <a:endParaRPr kumimoji="1" lang="ja-JP" altLang="en-US" sz="600" dirty="0">
              <a:latin typeface="+mj-ea"/>
              <a:ea typeface="+mj-ea"/>
            </a:endParaRPr>
          </a:p>
        </p:txBody>
      </p:sp>
      <p:sp>
        <p:nvSpPr>
          <p:cNvPr id="43009" name="吹き出し: 線 43008">
            <a:extLst>
              <a:ext uri="{FF2B5EF4-FFF2-40B4-BE49-F238E27FC236}">
                <a16:creationId xmlns:a16="http://schemas.microsoft.com/office/drawing/2014/main" id="{BEF5C67D-3CF2-C838-2E36-6B73140A4C58}"/>
              </a:ext>
            </a:extLst>
          </p:cNvPr>
          <p:cNvSpPr/>
          <p:nvPr/>
        </p:nvSpPr>
        <p:spPr bwMode="auto">
          <a:xfrm>
            <a:off x="7908584" y="5413556"/>
            <a:ext cx="1224982" cy="313350"/>
          </a:xfrm>
          <a:prstGeom prst="borderCallout1">
            <a:avLst>
              <a:gd name="adj1" fmla="val 10641"/>
              <a:gd name="adj2" fmla="val -298"/>
              <a:gd name="adj3" fmla="val -140185"/>
              <a:gd name="adj4" fmla="val -29173"/>
            </a:avLst>
          </a:prstGeom>
          <a:solidFill>
            <a:srgbClr val="FFFFCC"/>
          </a:solidFill>
          <a:ln w="19050">
            <a:solidFill>
              <a:schemeClr val="tx1"/>
            </a:solidFill>
          </a:ln>
          <a:effectLst/>
        </p:spPr>
        <p:txBody>
          <a:bodyPr lIns="18000" tIns="18000" rIns="18000" bIns="18000" rtlCol="0" anchor="ctr">
            <a:spAutoFit/>
          </a:bodyPr>
          <a:lstStyle/>
          <a:p>
            <a:pPr algn="ctr"/>
            <a:r>
              <a:rPr lang="en-US" altLang="ja-JP" sz="600" dirty="0">
                <a:latin typeface="+mj-ea"/>
                <a:ea typeface="+mj-ea"/>
              </a:rPr>
              <a:t>【</a:t>
            </a:r>
            <a:r>
              <a:rPr lang="ja-JP" altLang="en-US" sz="600" dirty="0">
                <a:latin typeface="+mj-ea"/>
                <a:ea typeface="+mj-ea"/>
              </a:rPr>
              <a:t>梅川（</a:t>
            </a:r>
            <a:r>
              <a:rPr kumimoji="1" lang="ja-JP" altLang="en-US" sz="600" dirty="0">
                <a:latin typeface="+mj-ea"/>
                <a:ea typeface="+mj-ea"/>
              </a:rPr>
              <a:t>加納橋）</a:t>
            </a:r>
            <a:r>
              <a:rPr kumimoji="1" lang="en-US" altLang="ja-JP" sz="600" dirty="0">
                <a:latin typeface="+mj-ea"/>
                <a:ea typeface="+mj-ea"/>
              </a:rPr>
              <a:t>】</a:t>
            </a:r>
          </a:p>
          <a:p>
            <a:pPr algn="ctr"/>
            <a:r>
              <a:rPr lang="ja-JP" altLang="ja-JP" sz="600" dirty="0">
                <a:solidFill>
                  <a:srgbClr val="000000"/>
                </a:solidFill>
                <a:effectLst/>
                <a:latin typeface="+mj-ea"/>
                <a:ea typeface="+mj-ea"/>
                <a:cs typeface="ＭＳ Ｐゴシック" panose="020B0600070205080204" pitchFamily="50" charset="-128"/>
              </a:rPr>
              <a:t>オイカワ</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カワムツ</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モツゴ</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カマツカ</a:t>
            </a:r>
            <a:r>
              <a:rPr lang="en-US" altLang="ja-JP" sz="600" dirty="0">
                <a:solidFill>
                  <a:srgbClr val="000000"/>
                </a:solidFill>
                <a:effectLst/>
                <a:latin typeface="+mj-ea"/>
                <a:ea typeface="+mj-ea"/>
                <a:cs typeface="ＭＳ Ｐゴシック" panose="020B0600070205080204" pitchFamily="50" charset="-128"/>
              </a:rPr>
              <a:t>,</a:t>
            </a:r>
          </a:p>
          <a:p>
            <a:pPr algn="ctr"/>
            <a:r>
              <a:rPr lang="ja-JP" altLang="ja-JP" sz="600" dirty="0">
                <a:solidFill>
                  <a:srgbClr val="000000"/>
                </a:solidFill>
                <a:effectLst/>
                <a:latin typeface="+mj-ea"/>
                <a:ea typeface="+mj-ea"/>
                <a:cs typeface="ＭＳ Ｐゴシック" panose="020B0600070205080204" pitchFamily="50" charset="-128"/>
              </a:rPr>
              <a:t>ドンコ</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カワヨシノボリ</a:t>
            </a:r>
            <a:endParaRPr kumimoji="1" lang="ja-JP" altLang="en-US" sz="600" dirty="0">
              <a:latin typeface="+mj-ea"/>
              <a:ea typeface="+mj-ea"/>
            </a:endParaRPr>
          </a:p>
        </p:txBody>
      </p:sp>
      <p:sp>
        <p:nvSpPr>
          <p:cNvPr id="43010" name="吹き出し: 線 43009">
            <a:extLst>
              <a:ext uri="{FF2B5EF4-FFF2-40B4-BE49-F238E27FC236}">
                <a16:creationId xmlns:a16="http://schemas.microsoft.com/office/drawing/2014/main" id="{5E3058EA-7E28-968A-D0A2-DCF5C6F698B4}"/>
              </a:ext>
            </a:extLst>
          </p:cNvPr>
          <p:cNvSpPr/>
          <p:nvPr/>
        </p:nvSpPr>
        <p:spPr bwMode="auto">
          <a:xfrm>
            <a:off x="7912507" y="4368136"/>
            <a:ext cx="1224982" cy="498016"/>
          </a:xfrm>
          <a:prstGeom prst="borderCallout1">
            <a:avLst>
              <a:gd name="adj1" fmla="val 21521"/>
              <a:gd name="adj2" fmla="val -1282"/>
              <a:gd name="adj3" fmla="val 24483"/>
              <a:gd name="adj4" fmla="val -38011"/>
            </a:avLst>
          </a:prstGeom>
          <a:solidFill>
            <a:schemeClr val="bg1"/>
          </a:solidFill>
          <a:ln w="19050">
            <a:solidFill>
              <a:schemeClr val="tx1"/>
            </a:solidFill>
          </a:ln>
          <a:effectLst/>
        </p:spPr>
        <p:txBody>
          <a:bodyPr lIns="18000" tIns="18000" rIns="18000" bIns="18000" rtlCol="0" anchor="ctr">
            <a:spAutoFit/>
          </a:bodyPr>
          <a:lstStyle/>
          <a:p>
            <a:pPr algn="ctr"/>
            <a:r>
              <a:rPr lang="en-US" altLang="ja-JP" sz="600" dirty="0">
                <a:latin typeface="+mj-ea"/>
                <a:ea typeface="+mj-ea"/>
              </a:rPr>
              <a:t>【</a:t>
            </a:r>
            <a:r>
              <a:rPr lang="ja-JP" altLang="en-US" sz="600" dirty="0">
                <a:latin typeface="+mj-ea"/>
                <a:ea typeface="+mj-ea"/>
              </a:rPr>
              <a:t>太井川（</a:t>
            </a:r>
            <a:r>
              <a:rPr kumimoji="1" lang="zh-CN" altLang="en-US" sz="600" dirty="0">
                <a:latin typeface="+mj-ea"/>
                <a:ea typeface="+mj-ea"/>
              </a:rPr>
              <a:t>梅川合流点前</a:t>
            </a:r>
            <a:r>
              <a:rPr kumimoji="1" lang="ja-JP" altLang="en-US" sz="600" dirty="0">
                <a:latin typeface="+mj-ea"/>
                <a:ea typeface="+mj-ea"/>
              </a:rPr>
              <a:t>）</a:t>
            </a:r>
            <a:r>
              <a:rPr kumimoji="1" lang="en-US" altLang="ja-JP" sz="600" dirty="0">
                <a:latin typeface="+mj-ea"/>
                <a:ea typeface="+mj-ea"/>
              </a:rPr>
              <a:t>】</a:t>
            </a:r>
          </a:p>
          <a:p>
            <a:pPr algn="ctr"/>
            <a:r>
              <a:rPr lang="ja-JP" altLang="ja-JP" sz="600" dirty="0">
                <a:solidFill>
                  <a:srgbClr val="000000"/>
                </a:solidFill>
                <a:effectLst/>
                <a:latin typeface="+mj-ea"/>
                <a:ea typeface="+mj-ea"/>
                <a:cs typeface="ＭＳ Ｐゴシック" panose="020B0600070205080204" pitchFamily="50" charset="-128"/>
              </a:rPr>
              <a:t>コイ（型不明）</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オイカワ</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カワムツ</a:t>
            </a:r>
            <a:r>
              <a:rPr lang="en-US" altLang="ja-JP" sz="600" dirty="0">
                <a:solidFill>
                  <a:srgbClr val="000000"/>
                </a:solidFill>
                <a:effectLst/>
                <a:latin typeface="+mj-ea"/>
                <a:ea typeface="+mj-ea"/>
                <a:cs typeface="ＭＳ Ｐゴシック" panose="020B0600070205080204" pitchFamily="50" charset="-128"/>
              </a:rPr>
              <a:t>,</a:t>
            </a:r>
          </a:p>
          <a:p>
            <a:pPr algn="ctr"/>
            <a:r>
              <a:rPr lang="ja-JP" altLang="ja-JP" sz="600" dirty="0">
                <a:solidFill>
                  <a:srgbClr val="FF0000"/>
                </a:solidFill>
                <a:effectLst/>
                <a:latin typeface="+mj-ea"/>
                <a:ea typeface="+mj-ea"/>
                <a:cs typeface="ＭＳ Ｐゴシック" panose="020B0600070205080204" pitchFamily="50" charset="-128"/>
              </a:rPr>
              <a:t>ヌマムツ</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モツゴ</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FF0000"/>
                </a:solidFill>
                <a:effectLst/>
                <a:latin typeface="+mj-ea"/>
                <a:ea typeface="+mj-ea"/>
                <a:cs typeface="ＭＳ Ｐゴシック" panose="020B0600070205080204" pitchFamily="50" charset="-128"/>
              </a:rPr>
              <a:t>タモロコ</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カマツカ</a:t>
            </a:r>
            <a:r>
              <a:rPr lang="en-US" altLang="ja-JP" sz="600" dirty="0">
                <a:solidFill>
                  <a:srgbClr val="000000"/>
                </a:solidFill>
                <a:effectLst/>
                <a:latin typeface="+mj-ea"/>
                <a:ea typeface="+mj-ea"/>
                <a:cs typeface="ＭＳ Ｐゴシック" panose="020B0600070205080204" pitchFamily="50" charset="-128"/>
              </a:rPr>
              <a:t>,</a:t>
            </a:r>
          </a:p>
          <a:p>
            <a:pPr algn="ctr"/>
            <a:r>
              <a:rPr lang="ja-JP" altLang="ja-JP" sz="600" dirty="0">
                <a:solidFill>
                  <a:srgbClr val="000000"/>
                </a:solidFill>
                <a:effectLst/>
                <a:latin typeface="+mj-ea"/>
                <a:ea typeface="+mj-ea"/>
                <a:cs typeface="ＭＳ Ｐゴシック" panose="020B0600070205080204" pitchFamily="50" charset="-128"/>
              </a:rPr>
              <a:t>ドジョウ</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中国大陸系統</a:t>
            </a:r>
            <a:r>
              <a:rPr lang="en-US" altLang="ja-JP" sz="600" dirty="0">
                <a:solidFill>
                  <a:srgbClr val="000000"/>
                </a:solidFill>
                <a:effectLst/>
                <a:latin typeface="+mj-ea"/>
                <a:ea typeface="+mj-ea"/>
                <a:cs typeface="ＭＳ Ｐゴシック" panose="020B0600070205080204" pitchFamily="50" charset="-128"/>
              </a:rPr>
              <a:t>) ,</a:t>
            </a:r>
            <a:r>
              <a:rPr lang="ja-JP" altLang="ja-JP" sz="600" dirty="0">
                <a:solidFill>
                  <a:srgbClr val="FF0000"/>
                </a:solidFill>
                <a:effectLst/>
                <a:latin typeface="+mj-ea"/>
                <a:ea typeface="+mj-ea"/>
                <a:cs typeface="ＭＳ Ｐゴシック" panose="020B0600070205080204" pitchFamily="50" charset="-128"/>
              </a:rPr>
              <a:t>ギギ</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FF0000"/>
                </a:solidFill>
                <a:effectLst/>
                <a:latin typeface="+mj-ea"/>
                <a:ea typeface="+mj-ea"/>
                <a:cs typeface="ＭＳ Ｐゴシック" panose="020B0600070205080204" pitchFamily="50" charset="-128"/>
              </a:rPr>
              <a:t>ナマズ</a:t>
            </a:r>
            <a:r>
              <a:rPr lang="en-US" altLang="ja-JP" sz="600" dirty="0">
                <a:solidFill>
                  <a:srgbClr val="000000"/>
                </a:solidFill>
                <a:effectLst/>
                <a:latin typeface="+mj-ea"/>
                <a:ea typeface="+mj-ea"/>
                <a:cs typeface="ＭＳ Ｐゴシック" panose="020B0600070205080204" pitchFamily="50" charset="-128"/>
              </a:rPr>
              <a:t>,</a:t>
            </a:r>
          </a:p>
          <a:p>
            <a:pPr algn="ctr"/>
            <a:r>
              <a:rPr lang="ja-JP" altLang="ja-JP" sz="600" dirty="0">
                <a:solidFill>
                  <a:srgbClr val="000000"/>
                </a:solidFill>
                <a:effectLst/>
                <a:latin typeface="+mj-ea"/>
                <a:ea typeface="+mj-ea"/>
                <a:cs typeface="ＭＳ Ｐゴシック" panose="020B0600070205080204" pitchFamily="50" charset="-128"/>
              </a:rPr>
              <a:t>ブルーギル</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ドンコ</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カワヨシノボリ</a:t>
            </a:r>
            <a:endParaRPr kumimoji="1" lang="ja-JP" altLang="en-US" sz="600" dirty="0">
              <a:solidFill>
                <a:srgbClr val="FF0000"/>
              </a:solidFill>
              <a:latin typeface="+mj-ea"/>
              <a:ea typeface="+mj-ea"/>
            </a:endParaRPr>
          </a:p>
        </p:txBody>
      </p:sp>
      <p:sp>
        <p:nvSpPr>
          <p:cNvPr id="43012" name="吹き出し: 線 43011">
            <a:extLst>
              <a:ext uri="{FF2B5EF4-FFF2-40B4-BE49-F238E27FC236}">
                <a16:creationId xmlns:a16="http://schemas.microsoft.com/office/drawing/2014/main" id="{FE6E78D9-A67B-9B97-EB82-8C9F1CA92282}"/>
              </a:ext>
            </a:extLst>
          </p:cNvPr>
          <p:cNvSpPr/>
          <p:nvPr/>
        </p:nvSpPr>
        <p:spPr bwMode="auto">
          <a:xfrm>
            <a:off x="5254324" y="4442876"/>
            <a:ext cx="1224982" cy="498016"/>
          </a:xfrm>
          <a:prstGeom prst="borderCallout1">
            <a:avLst>
              <a:gd name="adj1" fmla="val 19590"/>
              <a:gd name="adj2" fmla="val 100008"/>
              <a:gd name="adj3" fmla="val 88847"/>
              <a:gd name="adj4" fmla="val 170976"/>
            </a:avLst>
          </a:prstGeom>
          <a:solidFill>
            <a:schemeClr val="bg1"/>
          </a:solidFill>
          <a:ln w="19050">
            <a:solidFill>
              <a:schemeClr val="tx1"/>
            </a:solidFill>
          </a:ln>
          <a:effectLst/>
        </p:spPr>
        <p:txBody>
          <a:bodyPr lIns="18000" tIns="18000" rIns="18000" bIns="18000" rtlCol="0" anchor="ctr">
            <a:spAutoFit/>
          </a:bodyPr>
          <a:lstStyle/>
          <a:p>
            <a:pPr algn="ctr"/>
            <a:r>
              <a:rPr lang="en-US" altLang="ja-JP" sz="600" dirty="0">
                <a:latin typeface="+mj-ea"/>
                <a:ea typeface="+mj-ea"/>
              </a:rPr>
              <a:t>【</a:t>
            </a:r>
            <a:r>
              <a:rPr lang="ja-JP" altLang="en-US" sz="600" dirty="0">
                <a:latin typeface="+mj-ea"/>
                <a:ea typeface="+mj-ea"/>
              </a:rPr>
              <a:t>千早川（</a:t>
            </a:r>
            <a:r>
              <a:rPr kumimoji="1" lang="ja-JP" altLang="en-US" sz="600" dirty="0">
                <a:latin typeface="+mj-ea"/>
                <a:ea typeface="+mj-ea"/>
              </a:rPr>
              <a:t>上東条橋）</a:t>
            </a:r>
            <a:r>
              <a:rPr kumimoji="1" lang="en-US" altLang="ja-JP" sz="600" dirty="0">
                <a:latin typeface="+mj-ea"/>
                <a:ea typeface="+mj-ea"/>
              </a:rPr>
              <a:t>】</a:t>
            </a:r>
          </a:p>
          <a:p>
            <a:pPr algn="ctr"/>
            <a:r>
              <a:rPr lang="ja-JP" altLang="ja-JP" sz="600" dirty="0">
                <a:solidFill>
                  <a:srgbClr val="000000"/>
                </a:solidFill>
                <a:effectLst/>
                <a:latin typeface="+mj-ea"/>
                <a:ea typeface="+mj-ea"/>
                <a:cs typeface="ＭＳ Ｐゴシック" panose="020B0600070205080204" pitchFamily="50" charset="-128"/>
              </a:rPr>
              <a:t>オイカワ</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カワムツ</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FF0000"/>
                </a:solidFill>
                <a:effectLst/>
                <a:latin typeface="+mj-ea"/>
                <a:ea typeface="+mj-ea"/>
                <a:cs typeface="ＭＳ Ｐゴシック" panose="020B0600070205080204" pitchFamily="50" charset="-128"/>
              </a:rPr>
              <a:t>アブラハヤ</a:t>
            </a:r>
            <a:r>
              <a:rPr lang="en-US" altLang="ja-JP" sz="600" dirty="0">
                <a:solidFill>
                  <a:srgbClr val="000000"/>
                </a:solidFill>
                <a:effectLst/>
                <a:latin typeface="+mj-ea"/>
                <a:ea typeface="+mj-ea"/>
                <a:cs typeface="ＭＳ Ｐゴシック" panose="020B0600070205080204" pitchFamily="50" charset="-128"/>
              </a:rPr>
              <a:t>,</a:t>
            </a:r>
          </a:p>
          <a:p>
            <a:pPr algn="ctr"/>
            <a:r>
              <a:rPr lang="ja-JP" altLang="ja-JP" sz="600" dirty="0">
                <a:solidFill>
                  <a:srgbClr val="FF0000"/>
                </a:solidFill>
                <a:effectLst/>
                <a:latin typeface="+mj-ea"/>
                <a:ea typeface="+mj-ea"/>
                <a:cs typeface="ＭＳ Ｐゴシック" panose="020B0600070205080204" pitchFamily="50" charset="-128"/>
              </a:rPr>
              <a:t>タモロコ</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カマツカ</a:t>
            </a:r>
            <a:r>
              <a:rPr lang="en-US" altLang="ja-JP" sz="600" dirty="0">
                <a:solidFill>
                  <a:srgbClr val="000000"/>
                </a:solidFill>
                <a:effectLst/>
                <a:latin typeface="+mj-ea"/>
                <a:ea typeface="+mj-ea"/>
                <a:cs typeface="ＭＳ Ｐゴシック" panose="020B0600070205080204" pitchFamily="50" charset="-128"/>
              </a:rPr>
              <a:t>,</a:t>
            </a:r>
          </a:p>
          <a:p>
            <a:pPr algn="ctr"/>
            <a:r>
              <a:rPr lang="ja-JP" altLang="ja-JP" sz="600" dirty="0">
                <a:solidFill>
                  <a:srgbClr val="000000"/>
                </a:solidFill>
                <a:effectLst/>
                <a:latin typeface="+mj-ea"/>
                <a:ea typeface="+mj-ea"/>
                <a:cs typeface="ＭＳ Ｐゴシック" panose="020B0600070205080204" pitchFamily="50" charset="-128"/>
              </a:rPr>
              <a:t>ドジョウ</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中国大陸系統</a:t>
            </a:r>
            <a:r>
              <a:rPr lang="en-US" altLang="ja-JP" sz="600" dirty="0">
                <a:solidFill>
                  <a:srgbClr val="000000"/>
                </a:solidFill>
                <a:effectLst/>
                <a:latin typeface="+mj-ea"/>
                <a:ea typeface="+mj-ea"/>
                <a:cs typeface="ＭＳ Ｐゴシック" panose="020B0600070205080204" pitchFamily="50" charset="-128"/>
              </a:rPr>
              <a:t>),</a:t>
            </a:r>
          </a:p>
          <a:p>
            <a:pPr algn="ctr"/>
            <a:r>
              <a:rPr lang="ja-JP" altLang="ja-JP" sz="600" dirty="0">
                <a:solidFill>
                  <a:srgbClr val="FF0000"/>
                </a:solidFill>
                <a:effectLst/>
                <a:latin typeface="+mj-ea"/>
                <a:ea typeface="+mj-ea"/>
                <a:cs typeface="ＭＳ Ｐゴシック" panose="020B0600070205080204" pitchFamily="50" charset="-128"/>
              </a:rPr>
              <a:t>ミナミメダカ</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カワヨシノボリ</a:t>
            </a:r>
            <a:endParaRPr kumimoji="1" lang="ja-JP" altLang="en-US" sz="600" dirty="0">
              <a:latin typeface="+mj-ea"/>
              <a:ea typeface="+mj-ea"/>
            </a:endParaRPr>
          </a:p>
        </p:txBody>
      </p:sp>
      <p:sp>
        <p:nvSpPr>
          <p:cNvPr id="43013" name="吹き出し: 線 43012">
            <a:extLst>
              <a:ext uri="{FF2B5EF4-FFF2-40B4-BE49-F238E27FC236}">
                <a16:creationId xmlns:a16="http://schemas.microsoft.com/office/drawing/2014/main" id="{97C613B6-A0BD-F912-4211-E4B93E0AFADC}"/>
              </a:ext>
            </a:extLst>
          </p:cNvPr>
          <p:cNvSpPr/>
          <p:nvPr/>
        </p:nvSpPr>
        <p:spPr bwMode="auto">
          <a:xfrm>
            <a:off x="7912507" y="3960148"/>
            <a:ext cx="1224982" cy="313350"/>
          </a:xfrm>
          <a:prstGeom prst="borderCallout1">
            <a:avLst>
              <a:gd name="adj1" fmla="val 22721"/>
              <a:gd name="adj2" fmla="val 480"/>
              <a:gd name="adj3" fmla="val 120001"/>
              <a:gd name="adj4" fmla="val -25622"/>
            </a:avLst>
          </a:prstGeom>
          <a:solidFill>
            <a:srgbClr val="FFFFCC"/>
          </a:solidFill>
          <a:ln w="19050">
            <a:solidFill>
              <a:schemeClr val="tx1"/>
            </a:solidFill>
          </a:ln>
          <a:effectLst/>
        </p:spPr>
        <p:txBody>
          <a:bodyPr lIns="18000" tIns="18000" rIns="18000" bIns="18000" rtlCol="0" anchor="ctr">
            <a:spAutoFit/>
          </a:bodyPr>
          <a:lstStyle/>
          <a:p>
            <a:pPr algn="ctr"/>
            <a:r>
              <a:rPr lang="en-US" altLang="ja-JP" sz="600" dirty="0">
                <a:latin typeface="+mj-ea"/>
                <a:ea typeface="+mj-ea"/>
              </a:rPr>
              <a:t>【</a:t>
            </a:r>
            <a:r>
              <a:rPr lang="ja-JP" altLang="en-US" sz="600" dirty="0">
                <a:latin typeface="+mj-ea"/>
                <a:ea typeface="+mj-ea"/>
              </a:rPr>
              <a:t>飛鳥川（</a:t>
            </a:r>
            <a:r>
              <a:rPr kumimoji="1" lang="ja-JP" altLang="en-US" sz="600" dirty="0">
                <a:latin typeface="+mj-ea"/>
                <a:ea typeface="+mj-ea"/>
              </a:rPr>
              <a:t>松本橋）</a:t>
            </a:r>
            <a:r>
              <a:rPr kumimoji="1" lang="en-US" altLang="ja-JP" sz="600" dirty="0">
                <a:latin typeface="+mj-ea"/>
                <a:ea typeface="+mj-ea"/>
              </a:rPr>
              <a:t>】</a:t>
            </a:r>
          </a:p>
          <a:p>
            <a:pPr algn="ctr"/>
            <a:r>
              <a:rPr lang="ja-JP" altLang="ja-JP" sz="600" dirty="0">
                <a:solidFill>
                  <a:srgbClr val="000000"/>
                </a:solidFill>
                <a:effectLst/>
                <a:latin typeface="+mj-ea"/>
                <a:ea typeface="+mj-ea"/>
                <a:cs typeface="ＭＳ Ｐゴシック" panose="020B0600070205080204" pitchFamily="50" charset="-128"/>
              </a:rPr>
              <a:t>オイカワ</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タウナギ</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本土産</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ドンコ</a:t>
            </a:r>
            <a:r>
              <a:rPr lang="en-US" altLang="ja-JP" sz="600" dirty="0">
                <a:solidFill>
                  <a:srgbClr val="000000"/>
                </a:solidFill>
                <a:effectLst/>
                <a:latin typeface="+mj-ea"/>
                <a:ea typeface="+mj-ea"/>
                <a:cs typeface="ＭＳ Ｐゴシック" panose="020B0600070205080204" pitchFamily="50" charset="-128"/>
              </a:rPr>
              <a:t>,</a:t>
            </a:r>
          </a:p>
          <a:p>
            <a:pPr algn="ctr"/>
            <a:r>
              <a:rPr lang="ja-JP" altLang="ja-JP" sz="600" dirty="0">
                <a:solidFill>
                  <a:srgbClr val="000000"/>
                </a:solidFill>
                <a:effectLst/>
                <a:latin typeface="+mj-ea"/>
                <a:ea typeface="+mj-ea"/>
                <a:cs typeface="ＭＳ Ｐゴシック" panose="020B0600070205080204" pitchFamily="50" charset="-128"/>
              </a:rPr>
              <a:t>カワヨシノボリ</a:t>
            </a:r>
            <a:endParaRPr kumimoji="1" lang="ja-JP" altLang="en-US" sz="600" dirty="0">
              <a:latin typeface="+mj-ea"/>
              <a:ea typeface="+mj-ea"/>
            </a:endParaRPr>
          </a:p>
        </p:txBody>
      </p:sp>
      <p:sp>
        <p:nvSpPr>
          <p:cNvPr id="43017" name="吹き出し: 線 43016">
            <a:extLst>
              <a:ext uri="{FF2B5EF4-FFF2-40B4-BE49-F238E27FC236}">
                <a16:creationId xmlns:a16="http://schemas.microsoft.com/office/drawing/2014/main" id="{96DEFEA2-8DAA-5F52-2BC7-205234F4A9D7}"/>
              </a:ext>
            </a:extLst>
          </p:cNvPr>
          <p:cNvSpPr/>
          <p:nvPr/>
        </p:nvSpPr>
        <p:spPr bwMode="auto">
          <a:xfrm>
            <a:off x="7904108" y="5789491"/>
            <a:ext cx="1224982" cy="221018"/>
          </a:xfrm>
          <a:prstGeom prst="borderCallout1">
            <a:avLst>
              <a:gd name="adj1" fmla="val 515"/>
              <a:gd name="adj2" fmla="val 480"/>
              <a:gd name="adj3" fmla="val -126577"/>
              <a:gd name="adj4" fmla="val -20413"/>
            </a:avLst>
          </a:prstGeom>
          <a:solidFill>
            <a:schemeClr val="bg1"/>
          </a:solidFill>
          <a:ln w="19050">
            <a:solidFill>
              <a:schemeClr val="tx1"/>
            </a:solidFill>
          </a:ln>
          <a:effectLst/>
        </p:spPr>
        <p:txBody>
          <a:bodyPr lIns="18000" tIns="18000" rIns="18000" bIns="18000" rtlCol="0" anchor="ctr">
            <a:spAutoFit/>
          </a:bodyPr>
          <a:lstStyle/>
          <a:p>
            <a:pPr algn="ctr"/>
            <a:r>
              <a:rPr lang="en-US" altLang="ja-JP" sz="600" dirty="0">
                <a:latin typeface="+mj-ea"/>
                <a:ea typeface="+mj-ea"/>
              </a:rPr>
              <a:t>【</a:t>
            </a:r>
            <a:r>
              <a:rPr lang="ja-JP" altLang="en-US" sz="600" dirty="0">
                <a:latin typeface="+mj-ea"/>
                <a:ea typeface="+mj-ea"/>
              </a:rPr>
              <a:t>水越川（</a:t>
            </a:r>
            <a:r>
              <a:rPr kumimoji="1" lang="ja-JP" altLang="en-US" sz="600" dirty="0">
                <a:latin typeface="+mj-ea"/>
                <a:ea typeface="+mj-ea"/>
              </a:rPr>
              <a:t>水分）</a:t>
            </a:r>
            <a:r>
              <a:rPr kumimoji="1" lang="en-US" altLang="ja-JP" sz="600" dirty="0">
                <a:latin typeface="+mj-ea"/>
                <a:ea typeface="+mj-ea"/>
              </a:rPr>
              <a:t>】</a:t>
            </a:r>
          </a:p>
          <a:p>
            <a:pPr algn="ctr"/>
            <a:r>
              <a:rPr lang="ja-JP" altLang="ja-JP" sz="600" dirty="0">
                <a:solidFill>
                  <a:srgbClr val="000000"/>
                </a:solidFill>
                <a:effectLst/>
                <a:latin typeface="+mj-ea"/>
                <a:ea typeface="+mj-ea"/>
                <a:cs typeface="ＭＳ Ｐゴシック" panose="020B0600070205080204" pitchFamily="50" charset="-128"/>
              </a:rPr>
              <a:t>タカハヤ</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カワヨシノボリ</a:t>
            </a:r>
            <a:endParaRPr kumimoji="1" lang="ja-JP" altLang="en-US" sz="600" dirty="0">
              <a:latin typeface="+mj-ea"/>
              <a:ea typeface="+mj-ea"/>
            </a:endParaRPr>
          </a:p>
        </p:txBody>
      </p:sp>
      <p:sp>
        <p:nvSpPr>
          <p:cNvPr id="43019" name="吹き出し: 線 43018">
            <a:extLst>
              <a:ext uri="{FF2B5EF4-FFF2-40B4-BE49-F238E27FC236}">
                <a16:creationId xmlns:a16="http://schemas.microsoft.com/office/drawing/2014/main" id="{AA197078-A578-401B-85EE-A500C85747E2}"/>
              </a:ext>
            </a:extLst>
          </p:cNvPr>
          <p:cNvSpPr/>
          <p:nvPr/>
        </p:nvSpPr>
        <p:spPr bwMode="auto">
          <a:xfrm>
            <a:off x="7887107" y="3388280"/>
            <a:ext cx="1260000" cy="498016"/>
          </a:xfrm>
          <a:prstGeom prst="borderCallout1">
            <a:avLst>
              <a:gd name="adj1" fmla="val 31973"/>
              <a:gd name="adj2" fmla="val -686"/>
              <a:gd name="adj3" fmla="val 152820"/>
              <a:gd name="adj4" fmla="val -35154"/>
            </a:avLst>
          </a:prstGeom>
          <a:solidFill>
            <a:srgbClr val="FFFFCC"/>
          </a:solidFill>
          <a:ln w="19050">
            <a:solidFill>
              <a:schemeClr val="tx1"/>
            </a:solidFill>
          </a:ln>
          <a:effectLst/>
        </p:spPr>
        <p:txBody>
          <a:bodyPr lIns="7200" tIns="18000" rIns="7200" bIns="18000" rtlCol="0" anchor="ctr">
            <a:spAutoFit/>
          </a:bodyPr>
          <a:lstStyle/>
          <a:p>
            <a:pPr algn="ctr"/>
            <a:r>
              <a:rPr lang="en-US" altLang="ja-JP" sz="600" dirty="0">
                <a:latin typeface="+mj-ea"/>
                <a:ea typeface="+mj-ea"/>
              </a:rPr>
              <a:t>【</a:t>
            </a:r>
            <a:r>
              <a:rPr lang="ja-JP" altLang="en-US" sz="600" dirty="0">
                <a:latin typeface="+mj-ea"/>
                <a:ea typeface="+mj-ea"/>
              </a:rPr>
              <a:t>飛鳥川（</a:t>
            </a:r>
            <a:r>
              <a:rPr kumimoji="1" lang="ja-JP" altLang="en-US" sz="600" dirty="0">
                <a:latin typeface="+mj-ea"/>
                <a:ea typeface="+mj-ea"/>
              </a:rPr>
              <a:t>月読橋）</a:t>
            </a:r>
            <a:r>
              <a:rPr kumimoji="1" lang="en-US" altLang="ja-JP" sz="600" dirty="0">
                <a:latin typeface="+mj-ea"/>
                <a:ea typeface="+mj-ea"/>
              </a:rPr>
              <a:t>】</a:t>
            </a:r>
          </a:p>
          <a:p>
            <a:pPr algn="ctr"/>
            <a:r>
              <a:rPr lang="ja-JP" altLang="ja-JP" sz="600" dirty="0">
                <a:solidFill>
                  <a:srgbClr val="000000"/>
                </a:solidFill>
                <a:effectLst/>
                <a:latin typeface="+mj-ea"/>
                <a:ea typeface="+mj-ea"/>
                <a:cs typeface="ＭＳ Ｐゴシック" panose="020B0600070205080204" pitchFamily="50" charset="-128"/>
              </a:rPr>
              <a:t>コイ</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型不明</a:t>
            </a:r>
            <a:r>
              <a:rPr lang="en-US" altLang="ja-JP" sz="600" dirty="0">
                <a:solidFill>
                  <a:srgbClr val="000000"/>
                </a:solidFill>
                <a:effectLst/>
                <a:latin typeface="+mj-ea"/>
                <a:ea typeface="+mj-ea"/>
                <a:cs typeface="ＭＳ Ｐゴシック" panose="020B0600070205080204" pitchFamily="50" charset="-128"/>
              </a:rPr>
              <a:t>),</a:t>
            </a:r>
            <a:r>
              <a:rPr lang="ja-JP" altLang="en-US" sz="600" dirty="0">
                <a:solidFill>
                  <a:srgbClr val="000000"/>
                </a:solidFill>
                <a:effectLst/>
                <a:latin typeface="+mj-ea"/>
                <a:ea typeface="+mj-ea"/>
                <a:cs typeface="ＭＳ Ｐゴシック" panose="020B0600070205080204" pitchFamily="50" charset="-128"/>
              </a:rPr>
              <a:t>ギンブナ</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オイカワ</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モツゴ</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カマツカ</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ドジョウ</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中国大陸系統</a:t>
            </a:r>
            <a:r>
              <a:rPr lang="en-US" altLang="ja-JP" sz="600" dirty="0">
                <a:solidFill>
                  <a:srgbClr val="000000"/>
                </a:solidFill>
                <a:effectLst/>
                <a:latin typeface="+mj-ea"/>
                <a:ea typeface="+mj-ea"/>
                <a:cs typeface="ＭＳ Ｐゴシック" panose="020B0600070205080204" pitchFamily="50" charset="-128"/>
              </a:rPr>
              <a:t>),</a:t>
            </a:r>
          </a:p>
          <a:p>
            <a:pPr algn="ctr"/>
            <a:r>
              <a:rPr lang="ja-JP" altLang="ja-JP" sz="600" dirty="0">
                <a:solidFill>
                  <a:srgbClr val="FF0000"/>
                </a:solidFill>
                <a:effectLst/>
                <a:latin typeface="+mj-ea"/>
                <a:ea typeface="+mj-ea"/>
                <a:cs typeface="ＭＳ Ｐゴシック" panose="020B0600070205080204" pitchFamily="50" charset="-128"/>
              </a:rPr>
              <a:t>ナマズ</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カダヤシ</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ブルーギル</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ドンコ</a:t>
            </a:r>
            <a:r>
              <a:rPr lang="en-US" altLang="ja-JP" sz="600" dirty="0">
                <a:solidFill>
                  <a:srgbClr val="000000"/>
                </a:solidFill>
                <a:effectLst/>
                <a:latin typeface="+mj-ea"/>
                <a:ea typeface="+mj-ea"/>
                <a:cs typeface="ＭＳ Ｐゴシック" panose="020B0600070205080204" pitchFamily="50" charset="-128"/>
              </a:rPr>
              <a:t>,</a:t>
            </a:r>
          </a:p>
          <a:p>
            <a:pPr algn="ctr"/>
            <a:r>
              <a:rPr lang="ja-JP" altLang="ja-JP" sz="600" dirty="0">
                <a:solidFill>
                  <a:srgbClr val="000000"/>
                </a:solidFill>
                <a:effectLst/>
                <a:latin typeface="+mj-ea"/>
                <a:ea typeface="+mj-ea"/>
                <a:cs typeface="ＭＳ Ｐゴシック" panose="020B0600070205080204" pitchFamily="50" charset="-128"/>
              </a:rPr>
              <a:t>カワヨシノボリ</a:t>
            </a:r>
            <a:endParaRPr kumimoji="1" lang="ja-JP" altLang="en-US" sz="600" dirty="0">
              <a:latin typeface="+mj-ea"/>
              <a:ea typeface="+mj-ea"/>
            </a:endParaRPr>
          </a:p>
        </p:txBody>
      </p:sp>
      <p:sp>
        <p:nvSpPr>
          <p:cNvPr id="43020" name="吹き出し: 線 43019">
            <a:extLst>
              <a:ext uri="{FF2B5EF4-FFF2-40B4-BE49-F238E27FC236}">
                <a16:creationId xmlns:a16="http://schemas.microsoft.com/office/drawing/2014/main" id="{AD926BF0-0E54-725F-4ADA-0899D5F4532B}"/>
              </a:ext>
            </a:extLst>
          </p:cNvPr>
          <p:cNvSpPr/>
          <p:nvPr/>
        </p:nvSpPr>
        <p:spPr bwMode="auto">
          <a:xfrm>
            <a:off x="5254324" y="4982187"/>
            <a:ext cx="1224982" cy="405683"/>
          </a:xfrm>
          <a:prstGeom prst="borderCallout1">
            <a:avLst>
              <a:gd name="adj1" fmla="val 15117"/>
              <a:gd name="adj2" fmla="val 99904"/>
              <a:gd name="adj3" fmla="val 5516"/>
              <a:gd name="adj4" fmla="val 155036"/>
            </a:avLst>
          </a:prstGeom>
          <a:solidFill>
            <a:schemeClr val="bg1"/>
          </a:solidFill>
          <a:ln w="19050">
            <a:solidFill>
              <a:schemeClr val="tx1"/>
            </a:solidFill>
          </a:ln>
          <a:effectLst/>
        </p:spPr>
        <p:txBody>
          <a:bodyPr lIns="18000" tIns="18000" rIns="18000" bIns="18000" rtlCol="0" anchor="ctr">
            <a:spAutoFit/>
          </a:bodyPr>
          <a:lstStyle/>
          <a:p>
            <a:pPr algn="ctr"/>
            <a:r>
              <a:rPr lang="en-US" altLang="ja-JP" sz="600" dirty="0">
                <a:latin typeface="+mj-ea"/>
                <a:ea typeface="+mj-ea"/>
              </a:rPr>
              <a:t>【</a:t>
            </a:r>
            <a:r>
              <a:rPr lang="ja-JP" altLang="en-US" sz="600" dirty="0">
                <a:latin typeface="+mj-ea"/>
                <a:ea typeface="+mj-ea"/>
              </a:rPr>
              <a:t>佐備川（</a:t>
            </a:r>
            <a:r>
              <a:rPr kumimoji="1" lang="zh-CN" altLang="en-US" sz="600" dirty="0">
                <a:latin typeface="+mj-ea"/>
                <a:ea typeface="+mj-ea"/>
              </a:rPr>
              <a:t>第３中学校前</a:t>
            </a:r>
            <a:r>
              <a:rPr kumimoji="1" lang="ja-JP" altLang="en-US" sz="600" dirty="0">
                <a:latin typeface="+mj-ea"/>
                <a:ea typeface="+mj-ea"/>
              </a:rPr>
              <a:t>）</a:t>
            </a:r>
            <a:r>
              <a:rPr kumimoji="1" lang="en-US" altLang="ja-JP" sz="600" dirty="0">
                <a:latin typeface="+mj-ea"/>
                <a:ea typeface="+mj-ea"/>
              </a:rPr>
              <a:t>】</a:t>
            </a:r>
          </a:p>
          <a:p>
            <a:pPr algn="ctr"/>
            <a:r>
              <a:rPr lang="ja-JP" altLang="ja-JP" sz="600" dirty="0">
                <a:solidFill>
                  <a:srgbClr val="000000"/>
                </a:solidFill>
                <a:effectLst/>
                <a:latin typeface="+mj-ea"/>
                <a:ea typeface="+mj-ea"/>
                <a:cs typeface="ＭＳ Ｐゴシック" panose="020B0600070205080204" pitchFamily="50" charset="-128"/>
              </a:rPr>
              <a:t>オイカワ</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カワムツ</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モツゴ</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FF0000"/>
                </a:solidFill>
                <a:effectLst/>
                <a:latin typeface="+mj-ea"/>
                <a:ea typeface="+mj-ea"/>
                <a:cs typeface="ＭＳ Ｐゴシック" panose="020B0600070205080204" pitchFamily="50" charset="-128"/>
              </a:rPr>
              <a:t>タモロコ</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カマツカ</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ドジョウ</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中国大陸系統</a:t>
            </a:r>
            <a:r>
              <a:rPr lang="en-US" altLang="ja-JP" sz="600" dirty="0">
                <a:solidFill>
                  <a:srgbClr val="000000"/>
                </a:solidFill>
                <a:effectLst/>
                <a:latin typeface="+mj-ea"/>
                <a:ea typeface="+mj-ea"/>
                <a:cs typeface="ＭＳ Ｐゴシック" panose="020B0600070205080204" pitchFamily="50" charset="-128"/>
              </a:rPr>
              <a:t>) ,</a:t>
            </a:r>
            <a:r>
              <a:rPr lang="ja-JP" altLang="ja-JP" sz="600" dirty="0">
                <a:solidFill>
                  <a:srgbClr val="000000"/>
                </a:solidFill>
                <a:effectLst/>
                <a:latin typeface="+mj-ea"/>
                <a:ea typeface="+mj-ea"/>
                <a:cs typeface="ＭＳ Ｐゴシック" panose="020B0600070205080204" pitchFamily="50" charset="-128"/>
              </a:rPr>
              <a:t>ブルーギル</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ドンコ</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カワヨシノボリ</a:t>
            </a:r>
            <a:endParaRPr kumimoji="1" lang="ja-JP" altLang="en-US" sz="600" dirty="0">
              <a:latin typeface="+mj-ea"/>
              <a:ea typeface="+mj-ea"/>
            </a:endParaRPr>
          </a:p>
        </p:txBody>
      </p:sp>
      <p:sp>
        <p:nvSpPr>
          <p:cNvPr id="43021" name="吹き出し: 線 43020">
            <a:extLst>
              <a:ext uri="{FF2B5EF4-FFF2-40B4-BE49-F238E27FC236}">
                <a16:creationId xmlns:a16="http://schemas.microsoft.com/office/drawing/2014/main" id="{CD22F2C5-CBE7-6BA9-3268-89C269790A97}"/>
              </a:ext>
            </a:extLst>
          </p:cNvPr>
          <p:cNvSpPr/>
          <p:nvPr/>
        </p:nvSpPr>
        <p:spPr bwMode="auto">
          <a:xfrm>
            <a:off x="7912507" y="6056163"/>
            <a:ext cx="1224982" cy="221018"/>
          </a:xfrm>
          <a:prstGeom prst="borderCallout1">
            <a:avLst>
              <a:gd name="adj1" fmla="val 29465"/>
              <a:gd name="adj2" fmla="val -38"/>
              <a:gd name="adj3" fmla="val -37471"/>
              <a:gd name="adj4" fmla="val -84613"/>
            </a:avLst>
          </a:prstGeom>
          <a:solidFill>
            <a:srgbClr val="FFFFCC"/>
          </a:solidFill>
          <a:ln w="19050">
            <a:solidFill>
              <a:schemeClr val="tx1"/>
            </a:solidFill>
          </a:ln>
          <a:effectLst/>
        </p:spPr>
        <p:txBody>
          <a:bodyPr lIns="18000" tIns="18000" rIns="18000" bIns="18000" rtlCol="0" anchor="ctr">
            <a:spAutoFit/>
          </a:bodyPr>
          <a:lstStyle/>
          <a:p>
            <a:pPr algn="ctr"/>
            <a:r>
              <a:rPr lang="en-US" altLang="ja-JP" sz="600" dirty="0">
                <a:latin typeface="+mj-ea"/>
                <a:ea typeface="+mj-ea"/>
              </a:rPr>
              <a:t>【</a:t>
            </a:r>
            <a:r>
              <a:rPr lang="ja-JP" altLang="en-US" sz="600" dirty="0">
                <a:latin typeface="+mj-ea"/>
                <a:ea typeface="+mj-ea"/>
              </a:rPr>
              <a:t>天見川（</a:t>
            </a:r>
            <a:r>
              <a:rPr kumimoji="1" lang="ja-JP" altLang="en-US" sz="600" dirty="0">
                <a:latin typeface="+mj-ea"/>
                <a:ea typeface="+mj-ea"/>
              </a:rPr>
              <a:t>清水）</a:t>
            </a:r>
            <a:r>
              <a:rPr kumimoji="1" lang="en-US" altLang="ja-JP" sz="600" dirty="0">
                <a:latin typeface="+mj-ea"/>
                <a:ea typeface="+mj-ea"/>
              </a:rPr>
              <a:t>】</a:t>
            </a:r>
          </a:p>
          <a:p>
            <a:pPr algn="ctr"/>
            <a:r>
              <a:rPr lang="ja-JP" altLang="ja-JP" sz="600" dirty="0">
                <a:solidFill>
                  <a:srgbClr val="000000"/>
                </a:solidFill>
                <a:effectLst/>
                <a:latin typeface="+mj-ea"/>
                <a:ea typeface="+mj-ea"/>
                <a:cs typeface="ＭＳ Ｐゴシック" panose="020B0600070205080204" pitchFamily="50" charset="-128"/>
              </a:rPr>
              <a:t>カワムツ</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タカハヤ</a:t>
            </a:r>
            <a:r>
              <a:rPr lang="en-US" altLang="ja-JP" sz="600" dirty="0">
                <a:solidFill>
                  <a:srgbClr val="000000"/>
                </a:solidFill>
                <a:effectLst/>
                <a:latin typeface="+mj-ea"/>
                <a:ea typeface="+mj-ea"/>
                <a:cs typeface="ＭＳ Ｐゴシック" panose="020B0600070205080204" pitchFamily="50" charset="-128"/>
              </a:rPr>
              <a:t>,</a:t>
            </a:r>
            <a:r>
              <a:rPr lang="ja-JP" altLang="ja-JP" sz="600" dirty="0">
                <a:solidFill>
                  <a:srgbClr val="000000"/>
                </a:solidFill>
                <a:effectLst/>
                <a:latin typeface="+mj-ea"/>
                <a:ea typeface="+mj-ea"/>
                <a:cs typeface="ＭＳ Ｐゴシック" panose="020B0600070205080204" pitchFamily="50" charset="-128"/>
              </a:rPr>
              <a:t>カワヨシノボリ</a:t>
            </a:r>
            <a:endParaRPr kumimoji="1" lang="ja-JP" altLang="en-US" sz="600" dirty="0">
              <a:latin typeface="+mj-ea"/>
              <a:ea typeface="+mj-ea"/>
            </a:endParaRPr>
          </a:p>
        </p:txBody>
      </p:sp>
      <p:sp>
        <p:nvSpPr>
          <p:cNvPr id="43023" name="テキスト ボックス 43022">
            <a:extLst>
              <a:ext uri="{FF2B5EF4-FFF2-40B4-BE49-F238E27FC236}">
                <a16:creationId xmlns:a16="http://schemas.microsoft.com/office/drawing/2014/main" id="{C23E4A03-717F-86A5-2415-7080F48458B8}"/>
              </a:ext>
            </a:extLst>
          </p:cNvPr>
          <p:cNvSpPr txBox="1"/>
          <p:nvPr/>
        </p:nvSpPr>
        <p:spPr>
          <a:xfrm>
            <a:off x="5591765" y="6717538"/>
            <a:ext cx="2828266" cy="107722"/>
          </a:xfrm>
          <a:prstGeom prst="rect">
            <a:avLst/>
          </a:prstGeom>
          <a:solidFill>
            <a:schemeClr val="bg1"/>
          </a:solidFill>
        </p:spPr>
        <p:txBody>
          <a:bodyPr wrap="none" lIns="36000" tIns="0" rIns="36000" bIns="0" rtlCol="0">
            <a:spAutoFit/>
          </a:bodyPr>
          <a:lstStyle/>
          <a:p>
            <a:r>
              <a:rPr lang="ja-JP" altLang="en-US" sz="700" b="1" dirty="0">
                <a:solidFill>
                  <a:srgbClr val="FF0000"/>
                </a:solidFill>
              </a:rPr>
              <a:t>赤字：重要種（環境省</a:t>
            </a:r>
            <a:r>
              <a:rPr lang="en-US" altLang="ja-JP" sz="700" b="1" dirty="0">
                <a:solidFill>
                  <a:srgbClr val="FF0000"/>
                </a:solidFill>
              </a:rPr>
              <a:t>RL2020/</a:t>
            </a:r>
            <a:r>
              <a:rPr lang="ja-JP" altLang="en-US" sz="700" b="1" dirty="0">
                <a:solidFill>
                  <a:srgbClr val="FF0000"/>
                </a:solidFill>
              </a:rPr>
              <a:t>大阪府</a:t>
            </a:r>
            <a:r>
              <a:rPr lang="en-US" altLang="ja-JP" sz="700" b="1" dirty="0">
                <a:solidFill>
                  <a:srgbClr val="FF0000"/>
                </a:solidFill>
              </a:rPr>
              <a:t>RDB</a:t>
            </a:r>
            <a:r>
              <a:rPr lang="ja-JP" altLang="en-US" sz="700" b="1" dirty="0">
                <a:solidFill>
                  <a:srgbClr val="FF0000"/>
                </a:solidFill>
              </a:rPr>
              <a:t>２０１４に記載されている魚類）</a:t>
            </a:r>
          </a:p>
        </p:txBody>
      </p:sp>
      <p:pic>
        <p:nvPicPr>
          <p:cNvPr id="3" name="図 2" descr="屋内, 動物, 魚, 座る が含まれている画像&#10;&#10;自動的に生成された説明">
            <a:extLst>
              <a:ext uri="{FF2B5EF4-FFF2-40B4-BE49-F238E27FC236}">
                <a16:creationId xmlns:a16="http://schemas.microsoft.com/office/drawing/2014/main" id="{541F3600-3905-DB1D-3FCD-E03BA564A13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968569" y="2420482"/>
            <a:ext cx="1152000" cy="864000"/>
          </a:xfrm>
          <a:prstGeom prst="rect">
            <a:avLst/>
          </a:prstGeom>
        </p:spPr>
      </p:pic>
      <p:pic>
        <p:nvPicPr>
          <p:cNvPr id="7" name="図 6" descr="屋内, 座る, 横たわる, 表面 が含まれている画像&#10;&#10;自動的に生成された説明">
            <a:extLst>
              <a:ext uri="{FF2B5EF4-FFF2-40B4-BE49-F238E27FC236}">
                <a16:creationId xmlns:a16="http://schemas.microsoft.com/office/drawing/2014/main" id="{F45DA4D3-7701-9BCF-5B1A-008D2D7362A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321262" y="2411615"/>
            <a:ext cx="1152000" cy="864000"/>
          </a:xfrm>
          <a:prstGeom prst="rect">
            <a:avLst/>
          </a:prstGeom>
        </p:spPr>
      </p:pic>
      <p:pic>
        <p:nvPicPr>
          <p:cNvPr id="9" name="図 8" descr="水, 犬, ボート, 座る が含まれている画像&#10;&#10;自動的に生成された説明">
            <a:extLst>
              <a:ext uri="{FF2B5EF4-FFF2-40B4-BE49-F238E27FC236}">
                <a16:creationId xmlns:a16="http://schemas.microsoft.com/office/drawing/2014/main" id="{E36628BA-B237-DBA6-255E-771CDF0CF6F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676679" y="2420482"/>
            <a:ext cx="1152000" cy="864000"/>
          </a:xfrm>
          <a:prstGeom prst="rect">
            <a:avLst/>
          </a:prstGeom>
        </p:spPr>
      </p:pic>
      <p:sp>
        <p:nvSpPr>
          <p:cNvPr id="10" name="テキスト ボックス 9">
            <a:extLst>
              <a:ext uri="{FF2B5EF4-FFF2-40B4-BE49-F238E27FC236}">
                <a16:creationId xmlns:a16="http://schemas.microsoft.com/office/drawing/2014/main" id="{38728EFE-A0F2-958B-0D12-85A4A6DD39D6}"/>
              </a:ext>
            </a:extLst>
          </p:cNvPr>
          <p:cNvSpPr txBox="1"/>
          <p:nvPr/>
        </p:nvSpPr>
        <p:spPr>
          <a:xfrm>
            <a:off x="6662125" y="2431674"/>
            <a:ext cx="385857" cy="85280"/>
          </a:xfrm>
          <a:prstGeom prst="rect">
            <a:avLst/>
          </a:prstGeom>
          <a:noFill/>
        </p:spPr>
        <p:txBody>
          <a:bodyPr wrap="none" lIns="72000" tIns="0" rIns="72000" bIns="0" rtlCol="0">
            <a:spAutoFit/>
          </a:bodyPr>
          <a:lstStyle/>
          <a:p>
            <a:r>
              <a:rPr lang="ja-JP" altLang="en-US" sz="554" b="1" dirty="0"/>
              <a:t>タモロコ</a:t>
            </a:r>
          </a:p>
        </p:txBody>
      </p:sp>
      <p:sp>
        <p:nvSpPr>
          <p:cNvPr id="11" name="テキスト ボックス 10">
            <a:extLst>
              <a:ext uri="{FF2B5EF4-FFF2-40B4-BE49-F238E27FC236}">
                <a16:creationId xmlns:a16="http://schemas.microsoft.com/office/drawing/2014/main" id="{6B8948C9-ADA3-7743-F340-C6B447EF3E3C}"/>
              </a:ext>
            </a:extLst>
          </p:cNvPr>
          <p:cNvSpPr txBox="1"/>
          <p:nvPr/>
        </p:nvSpPr>
        <p:spPr>
          <a:xfrm>
            <a:off x="5319194" y="2429546"/>
            <a:ext cx="344179" cy="85280"/>
          </a:xfrm>
          <a:prstGeom prst="rect">
            <a:avLst/>
          </a:prstGeom>
          <a:noFill/>
        </p:spPr>
        <p:txBody>
          <a:bodyPr wrap="none" lIns="72000" tIns="0" rIns="72000" bIns="0" rtlCol="0">
            <a:spAutoFit/>
          </a:bodyPr>
          <a:lstStyle/>
          <a:p>
            <a:r>
              <a:rPr lang="ja-JP" altLang="en-US" sz="554" b="1" dirty="0"/>
              <a:t>ナマズ</a:t>
            </a:r>
          </a:p>
        </p:txBody>
      </p:sp>
      <p:sp>
        <p:nvSpPr>
          <p:cNvPr id="13" name="テキスト ボックス 12">
            <a:extLst>
              <a:ext uri="{FF2B5EF4-FFF2-40B4-BE49-F238E27FC236}">
                <a16:creationId xmlns:a16="http://schemas.microsoft.com/office/drawing/2014/main" id="{489A2F62-DB14-5C8B-D06D-A93930F5C889}"/>
              </a:ext>
            </a:extLst>
          </p:cNvPr>
          <p:cNvSpPr txBox="1"/>
          <p:nvPr/>
        </p:nvSpPr>
        <p:spPr>
          <a:xfrm>
            <a:off x="7968569" y="2431674"/>
            <a:ext cx="283265" cy="85280"/>
          </a:xfrm>
          <a:prstGeom prst="rect">
            <a:avLst/>
          </a:prstGeom>
          <a:noFill/>
        </p:spPr>
        <p:txBody>
          <a:bodyPr wrap="none" lIns="72000" tIns="0" rIns="72000" bIns="0" rtlCol="0">
            <a:spAutoFit/>
          </a:bodyPr>
          <a:lstStyle/>
          <a:p>
            <a:r>
              <a:rPr lang="ja-JP" altLang="en-US" sz="554" b="1" dirty="0"/>
              <a:t>アユ</a:t>
            </a:r>
          </a:p>
        </p:txBody>
      </p:sp>
      <p:sp>
        <p:nvSpPr>
          <p:cNvPr id="37" name="Text Box 10">
            <a:extLst>
              <a:ext uri="{FF2B5EF4-FFF2-40B4-BE49-F238E27FC236}">
                <a16:creationId xmlns:a16="http://schemas.microsoft.com/office/drawing/2014/main" id="{CF0051E2-3C61-4E00-B134-F5BC2A1FE80E}"/>
              </a:ext>
            </a:extLst>
          </p:cNvPr>
          <p:cNvSpPr txBox="1">
            <a:spLocks noChangeArrowheads="1"/>
          </p:cNvSpPr>
          <p:nvPr/>
        </p:nvSpPr>
        <p:spPr bwMode="auto">
          <a:xfrm>
            <a:off x="41251" y="2183718"/>
            <a:ext cx="1233277" cy="107722"/>
          </a:xfrm>
          <a:prstGeom prst="rect">
            <a:avLst/>
          </a:prstGeom>
          <a:noFill/>
          <a:ln>
            <a:noFill/>
          </a:ln>
        </p:spPr>
        <p:txBody>
          <a:bodyPr wrap="none" lIns="36000" tIns="0" rIns="36000" bIns="0">
            <a:spAutoFit/>
          </a:bodyP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700" dirty="0">
                <a:latin typeface="ＭＳ Ｐゴシック" panose="020B0600070205080204" pitchFamily="50" charset="-128"/>
              </a:rPr>
              <a:t>石川ブロック　魚類調査結果票</a:t>
            </a:r>
            <a:endParaRPr lang="en-US" altLang="ja-JP" sz="700" dirty="0">
              <a:latin typeface="ＭＳ Ｐゴシック" panose="020B0600070205080204" pitchFamily="50" charset="-128"/>
            </a:endParaRPr>
          </a:p>
        </p:txBody>
      </p:sp>
      <p:sp>
        <p:nvSpPr>
          <p:cNvPr id="40" name="テキスト ボックス 40">
            <a:extLst>
              <a:ext uri="{FF2B5EF4-FFF2-40B4-BE49-F238E27FC236}">
                <a16:creationId xmlns:a16="http://schemas.microsoft.com/office/drawing/2014/main" id="{434D913F-BCFA-4908-9477-1CD0BBF93E8B}"/>
              </a:ext>
            </a:extLst>
          </p:cNvPr>
          <p:cNvSpPr txBox="1"/>
          <p:nvPr/>
        </p:nvSpPr>
        <p:spPr>
          <a:xfrm>
            <a:off x="177696" y="6313554"/>
            <a:ext cx="4644000" cy="430887"/>
          </a:xfrm>
          <a:prstGeom prst="rect">
            <a:avLst/>
          </a:prstGeom>
          <a:noFill/>
        </p:spPr>
        <p:txBody>
          <a:bodyPr wrap="square" tIns="0" bIns="0" rtlCol="0">
            <a:spAutoFit/>
          </a:bodyPr>
          <a:lstStyle>
            <a:defPPr>
              <a:defRPr lang="ja-JP"/>
            </a:defPPr>
            <a:lvl1pPr algn="l" rtl="0" eaLnBrk="0" fontAlgn="base" hangingPunct="0">
              <a:spcBef>
                <a:spcPct val="0"/>
              </a:spcBef>
              <a:spcAft>
                <a:spcPct val="0"/>
              </a:spcAft>
              <a:defRPr kumimoji="1" sz="1900" kern="1200">
                <a:solidFill>
                  <a:schemeClr val="tx1"/>
                </a:solidFill>
                <a:latin typeface="Arial" panose="020B0604020202020204" pitchFamily="34" charset="0"/>
                <a:ea typeface="ＭＳ Ｐゴシック" panose="020B0600070205080204" pitchFamily="50" charset="-128"/>
                <a:cs typeface="+mn-cs"/>
              </a:defRPr>
            </a:lvl1pPr>
            <a:lvl2pPr marL="341313" indent="115888" algn="l" rtl="0" eaLnBrk="0" fontAlgn="base" hangingPunct="0">
              <a:spcBef>
                <a:spcPct val="0"/>
              </a:spcBef>
              <a:spcAft>
                <a:spcPct val="0"/>
              </a:spcAft>
              <a:defRPr kumimoji="1" sz="1900" kern="1200">
                <a:solidFill>
                  <a:schemeClr val="tx1"/>
                </a:solidFill>
                <a:latin typeface="Arial" panose="020B0604020202020204" pitchFamily="34" charset="0"/>
                <a:ea typeface="ＭＳ Ｐゴシック" panose="020B0600070205080204" pitchFamily="50" charset="-128"/>
                <a:cs typeface="+mn-cs"/>
              </a:defRPr>
            </a:lvl2pPr>
            <a:lvl3pPr marL="682625" indent="231775" algn="l" rtl="0" eaLnBrk="0" fontAlgn="base" hangingPunct="0">
              <a:spcBef>
                <a:spcPct val="0"/>
              </a:spcBef>
              <a:spcAft>
                <a:spcPct val="0"/>
              </a:spcAft>
              <a:defRPr kumimoji="1" sz="1900" kern="1200">
                <a:solidFill>
                  <a:schemeClr val="tx1"/>
                </a:solidFill>
                <a:latin typeface="Arial" panose="020B0604020202020204" pitchFamily="34" charset="0"/>
                <a:ea typeface="ＭＳ Ｐゴシック" panose="020B0600070205080204" pitchFamily="50" charset="-128"/>
                <a:cs typeface="+mn-cs"/>
              </a:defRPr>
            </a:lvl3pPr>
            <a:lvl4pPr marL="1025525" indent="346075" algn="l" rtl="0" eaLnBrk="0" fontAlgn="base" hangingPunct="0">
              <a:spcBef>
                <a:spcPct val="0"/>
              </a:spcBef>
              <a:spcAft>
                <a:spcPct val="0"/>
              </a:spcAft>
              <a:defRPr kumimoji="1" sz="1900" kern="1200">
                <a:solidFill>
                  <a:schemeClr val="tx1"/>
                </a:solidFill>
                <a:latin typeface="Arial" panose="020B0604020202020204" pitchFamily="34" charset="0"/>
                <a:ea typeface="ＭＳ Ｐゴシック" panose="020B0600070205080204" pitchFamily="50" charset="-128"/>
                <a:cs typeface="+mn-cs"/>
              </a:defRPr>
            </a:lvl4pPr>
            <a:lvl5pPr marL="1366838" indent="461963" algn="l" rtl="0" eaLnBrk="0" fontAlgn="base" hangingPunct="0">
              <a:spcBef>
                <a:spcPct val="0"/>
              </a:spcBef>
              <a:spcAft>
                <a:spcPct val="0"/>
              </a:spcAft>
              <a:defRPr kumimoji="1" sz="19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19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19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19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1900" kern="1200">
                <a:solidFill>
                  <a:schemeClr val="tx1"/>
                </a:solidFill>
                <a:latin typeface="Arial" panose="020B0604020202020204" pitchFamily="34" charset="0"/>
                <a:ea typeface="ＭＳ Ｐゴシック" panose="020B0600070205080204" pitchFamily="50" charset="-128"/>
                <a:cs typeface="+mn-cs"/>
              </a:defRPr>
            </a:lvl9pPr>
          </a:lstStyle>
          <a:p>
            <a:pPr marL="180975" indent="-180975"/>
            <a:r>
              <a:rPr lang="ja-JP" altLang="en-US" sz="700" dirty="0"/>
              <a:t>注</a:t>
            </a:r>
            <a:r>
              <a:rPr lang="en-US" altLang="ja-JP" sz="700" dirty="0"/>
              <a:t>1</a:t>
            </a:r>
            <a:r>
              <a:rPr lang="ja-JP" altLang="en-US" sz="700" dirty="0"/>
              <a:t>）欄内の数字は、捕獲された個体数（全調査地区の合計）を示す。ただし、調査地区は調査年度により異なる。　</a:t>
            </a:r>
            <a:endParaRPr lang="en-US" altLang="ja-JP" sz="700" dirty="0"/>
          </a:p>
          <a:p>
            <a:pPr marL="180975" indent="-180975"/>
            <a:r>
              <a:rPr lang="ja-JP" altLang="en-US" sz="700" dirty="0"/>
              <a:t>　　　</a:t>
            </a:r>
            <a:r>
              <a:rPr lang="en-US" altLang="ja-JP" sz="700" dirty="0"/>
              <a:t>1996</a:t>
            </a:r>
            <a:r>
              <a:rPr lang="ja-JP" altLang="en-US" sz="700" dirty="0"/>
              <a:t>年、</a:t>
            </a:r>
            <a:r>
              <a:rPr lang="en-US" altLang="ja-JP" sz="700" dirty="0"/>
              <a:t>2006</a:t>
            </a:r>
            <a:r>
              <a:rPr lang="ja-JP" altLang="en-US" sz="700" dirty="0"/>
              <a:t>年調査時の個体数は不明である。　</a:t>
            </a:r>
            <a:endParaRPr lang="en-US" altLang="ja-JP" sz="700" dirty="0"/>
          </a:p>
          <a:p>
            <a:pPr marL="180975" indent="-180975"/>
            <a:r>
              <a:rPr lang="ja-JP" altLang="en-US" sz="700" dirty="0"/>
              <a:t>注</a:t>
            </a:r>
            <a:r>
              <a:rPr lang="en-US" altLang="ja-JP" sz="700" dirty="0"/>
              <a:t>2</a:t>
            </a:r>
            <a:r>
              <a:rPr lang="ja-JP" altLang="en-US" sz="700" dirty="0"/>
              <a:t>）ドジョウは、大阪府の平地部において</a:t>
            </a:r>
            <a:r>
              <a:rPr lang="en-US" altLang="ja-JP" sz="700" dirty="0"/>
              <a:t>2000</a:t>
            </a:r>
            <a:r>
              <a:rPr lang="ja-JP" altLang="en-US" sz="700" dirty="0"/>
              <a:t>年代以降に在来系統から中国大陸系統に置き換わったことが近年明らかにされたが、石川水系の過年度の確認がどちらの系統に含まれるかは不明である。</a:t>
            </a:r>
            <a:endParaRPr kumimoji="1" lang="ja-JP" altLang="en-US" sz="700" dirty="0"/>
          </a:p>
        </p:txBody>
      </p:sp>
      <p:pic>
        <p:nvPicPr>
          <p:cNvPr id="15" name="図 14">
            <a:extLst>
              <a:ext uri="{FF2B5EF4-FFF2-40B4-BE49-F238E27FC236}">
                <a16:creationId xmlns:a16="http://schemas.microsoft.com/office/drawing/2014/main" id="{E621ED0D-C7AF-486B-8DDD-66E9E5FEAF2B}"/>
              </a:ext>
            </a:extLst>
          </p:cNvPr>
          <p:cNvPicPr>
            <a:picLocks noChangeAspect="1"/>
          </p:cNvPicPr>
          <p:nvPr/>
        </p:nvPicPr>
        <p:blipFill>
          <a:blip r:embed="rId6"/>
          <a:stretch>
            <a:fillRect/>
          </a:stretch>
        </p:blipFill>
        <p:spPr>
          <a:xfrm>
            <a:off x="141977" y="2299071"/>
            <a:ext cx="4963009" cy="4012761"/>
          </a:xfrm>
          <a:prstGeom prst="rect">
            <a:avLst/>
          </a:prstGeom>
        </p:spPr>
      </p:pic>
    </p:spTree>
    <p:extLst>
      <p:ext uri="{BB962C8B-B14F-4D97-AF65-F5344CB8AC3E}">
        <p14:creationId xmlns:p14="http://schemas.microsoft.com/office/powerpoint/2010/main" val="1427641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F734C355-8D70-4155-AE0E-578F3D8C3F74}"/>
              </a:ext>
            </a:extLst>
          </p:cNvPr>
          <p:cNvPicPr>
            <a:picLocks noChangeAspect="1"/>
          </p:cNvPicPr>
          <p:nvPr/>
        </p:nvPicPr>
        <p:blipFill>
          <a:blip r:embed="rId3"/>
          <a:stretch>
            <a:fillRect/>
          </a:stretch>
        </p:blipFill>
        <p:spPr>
          <a:xfrm>
            <a:off x="4711235" y="2215886"/>
            <a:ext cx="4044364" cy="1829593"/>
          </a:xfrm>
          <a:prstGeom prst="rect">
            <a:avLst/>
          </a:prstGeom>
        </p:spPr>
      </p:pic>
      <p:pic>
        <p:nvPicPr>
          <p:cNvPr id="20" name="図 19">
            <a:extLst>
              <a:ext uri="{FF2B5EF4-FFF2-40B4-BE49-F238E27FC236}">
                <a16:creationId xmlns:a16="http://schemas.microsoft.com/office/drawing/2014/main" id="{B754945B-B07B-42B1-BF36-55B888F45B29}"/>
              </a:ext>
            </a:extLst>
          </p:cNvPr>
          <p:cNvPicPr>
            <a:picLocks noChangeAspect="1"/>
          </p:cNvPicPr>
          <p:nvPr/>
        </p:nvPicPr>
        <p:blipFill>
          <a:blip r:embed="rId4"/>
          <a:stretch>
            <a:fillRect/>
          </a:stretch>
        </p:blipFill>
        <p:spPr>
          <a:xfrm>
            <a:off x="527951" y="2214102"/>
            <a:ext cx="4031071" cy="1840708"/>
          </a:xfrm>
          <a:prstGeom prst="rect">
            <a:avLst/>
          </a:prstGeom>
        </p:spPr>
      </p:pic>
      <p:pic>
        <p:nvPicPr>
          <p:cNvPr id="15" name="図 14">
            <a:extLst>
              <a:ext uri="{FF2B5EF4-FFF2-40B4-BE49-F238E27FC236}">
                <a16:creationId xmlns:a16="http://schemas.microsoft.com/office/drawing/2014/main" id="{FE36324E-3184-42BB-8221-FEADE47CF620}"/>
              </a:ext>
            </a:extLst>
          </p:cNvPr>
          <p:cNvPicPr>
            <a:picLocks noChangeAspect="1"/>
          </p:cNvPicPr>
          <p:nvPr/>
        </p:nvPicPr>
        <p:blipFill>
          <a:blip r:embed="rId5"/>
          <a:stretch>
            <a:fillRect/>
          </a:stretch>
        </p:blipFill>
        <p:spPr>
          <a:xfrm>
            <a:off x="532191" y="4199824"/>
            <a:ext cx="4008835" cy="1825096"/>
          </a:xfrm>
          <a:prstGeom prst="rect">
            <a:avLst/>
          </a:prstGeom>
        </p:spPr>
      </p:pic>
      <p:sp>
        <p:nvSpPr>
          <p:cNvPr id="5" name="正方形/長方形 4"/>
          <p:cNvSpPr/>
          <p:nvPr/>
        </p:nvSpPr>
        <p:spPr bwMode="auto">
          <a:xfrm>
            <a:off x="0" y="6377793"/>
            <a:ext cx="9144000" cy="488291"/>
          </a:xfrm>
          <a:prstGeom prst="rect">
            <a:avLst/>
          </a:prstGeom>
          <a:solidFill>
            <a:srgbClr val="0000FF"/>
          </a:solidFill>
          <a:ln>
            <a:noFill/>
          </a:ln>
          <a:effectLst/>
        </p:spPr>
        <p:txBody>
          <a:bodyPr rtlCol="0" anchor="ctr"/>
          <a:lstStyle/>
          <a:p>
            <a:pPr algn="ctr"/>
            <a:r>
              <a:rPr lang="ja-JP" altLang="en-US" sz="1477" dirty="0">
                <a:solidFill>
                  <a:schemeClr val="bg1"/>
                </a:solidFill>
              </a:rPr>
              <a:t>・良好な水質の維持に引続き努める</a:t>
            </a:r>
            <a:endParaRPr lang="en-US" altLang="ja-JP" sz="1477" dirty="0">
              <a:solidFill>
                <a:schemeClr val="bg1"/>
              </a:solidFill>
            </a:endParaRPr>
          </a:p>
          <a:p>
            <a:pPr algn="ctr"/>
            <a:r>
              <a:rPr lang="ja-JP" altLang="en-US" sz="1477" dirty="0">
                <a:solidFill>
                  <a:schemeClr val="bg1"/>
                </a:solidFill>
              </a:rPr>
              <a:t>・魚類の生息環境に配慮して河川整備を進める</a:t>
            </a:r>
          </a:p>
        </p:txBody>
      </p:sp>
      <p:sp>
        <p:nvSpPr>
          <p:cNvPr id="16" name="スライド番号プレースホルダ 5"/>
          <p:cNvSpPr txBox="1">
            <a:spLocks noGrp="1"/>
          </p:cNvSpPr>
          <p:nvPr/>
        </p:nvSpPr>
        <p:spPr bwMode="auto">
          <a:xfrm>
            <a:off x="8695593" y="6444054"/>
            <a:ext cx="448408" cy="422031"/>
          </a:xfrm>
          <a:prstGeom prst="rect">
            <a:avLst/>
          </a:prstGeom>
          <a:noFill/>
          <a:ln>
            <a:noFill/>
          </a:ln>
        </p:spPr>
        <p:txBody>
          <a:bodyPr lIns="88403" tIns="44202" rIns="88403" bIns="44202" anchor="b"/>
          <a:lstStyle>
            <a:lvl1pPr defTabSz="1279525">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defTabSz="1279525">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defTabSz="1279525">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defRPr/>
            </a:pPr>
            <a:fld id="{276FC2B3-8231-4129-A957-C88EF616C068}" type="slidenum">
              <a:rPr kumimoji="0" lang="en-US" altLang="ja-JP" sz="1477" b="1">
                <a:solidFill>
                  <a:schemeClr val="bg1"/>
                </a:solidFill>
                <a:effectLst>
                  <a:outerShdw blurRad="38100" dist="38100" dir="2700000" algn="tl">
                    <a:srgbClr val="C0C0C0"/>
                  </a:outerShdw>
                </a:effectLst>
                <a:latin typeface="ＭＳ ゴシック" panose="020B0609070205080204" pitchFamily="49" charset="-128"/>
                <a:ea typeface="ＭＳ ゴシック" panose="020B0609070205080204" pitchFamily="49" charset="-128"/>
              </a:rPr>
              <a:pPr algn="r" eaLnBrk="1" hangingPunct="1">
                <a:spcBef>
                  <a:spcPct val="0"/>
                </a:spcBef>
                <a:buFontTx/>
                <a:buNone/>
                <a:defRPr/>
              </a:pPr>
              <a:t>14</a:t>
            </a:fld>
            <a:endParaRPr kumimoji="0" lang="en-US" altLang="ja-JP" sz="1477" b="1" dirty="0">
              <a:solidFill>
                <a:schemeClr val="bg1"/>
              </a:solidFill>
              <a:effectLst>
                <a:outerShdw blurRad="38100" dist="38100" dir="2700000" algn="tl">
                  <a:srgbClr val="C0C0C0"/>
                </a:outerShdw>
              </a:effectLst>
              <a:latin typeface="ＭＳ ゴシック" panose="020B0609070205080204" pitchFamily="49" charset="-128"/>
              <a:ea typeface="ＭＳ ゴシック" panose="020B0609070205080204" pitchFamily="49" charset="-128"/>
            </a:endParaRPr>
          </a:p>
        </p:txBody>
      </p:sp>
      <p:sp>
        <p:nvSpPr>
          <p:cNvPr id="43014" name="Rectangle 2"/>
          <p:cNvSpPr>
            <a:spLocks noChangeArrowheads="1"/>
          </p:cNvSpPr>
          <p:nvPr/>
        </p:nvSpPr>
        <p:spPr bwMode="auto">
          <a:xfrm>
            <a:off x="0" y="5461"/>
            <a:ext cx="9149862" cy="398585"/>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215" dirty="0">
                <a:solidFill>
                  <a:srgbClr val="FFFFFF"/>
                </a:solidFill>
                <a:latin typeface="HGｺﾞｼｯｸE" panose="020B0909000000000000" pitchFamily="49" charset="-128"/>
                <a:ea typeface="HGｺﾞｼｯｸE" panose="020B0909000000000000" pitchFamily="49" charset="-128"/>
              </a:rPr>
              <a:t>５．特記事項</a:t>
            </a:r>
          </a:p>
        </p:txBody>
      </p:sp>
      <p:sp>
        <p:nvSpPr>
          <p:cNvPr id="43011" name="テキスト ボックス 8"/>
          <p:cNvSpPr txBox="1">
            <a:spLocks noChangeArrowheads="1"/>
          </p:cNvSpPr>
          <p:nvPr/>
        </p:nvSpPr>
        <p:spPr bwMode="auto">
          <a:xfrm>
            <a:off x="103735" y="697860"/>
            <a:ext cx="8899588" cy="1492716"/>
          </a:xfrm>
          <a:prstGeom prst="rect">
            <a:avLst/>
          </a:prstGeom>
          <a:solidFill>
            <a:schemeClr val="bg1"/>
          </a:solidFill>
          <a:ln w="9525">
            <a:solidFill>
              <a:schemeClr val="tx1"/>
            </a:solidFill>
            <a:miter lim="800000"/>
            <a:headEnd/>
            <a:tailEnd/>
          </a:ln>
        </p:spPr>
        <p:txBody>
          <a:bodyPr wrap="square">
            <a:spAutoFit/>
          </a:bodyPr>
          <a:lstStyle>
            <a:lvl1pPr marL="285750" indent="-285750">
              <a:defRPr kumimoji="1" sz="1900">
                <a:solidFill>
                  <a:schemeClr val="tx1"/>
                </a:solidFill>
                <a:latin typeface="Arial" panose="020B0604020202020204" pitchFamily="34" charset="0"/>
                <a:ea typeface="ＭＳ Ｐゴシック" panose="020B0600070205080204" pitchFamily="50" charset="-128"/>
              </a:defRPr>
            </a:lvl1pPr>
            <a:lvl2pPr>
              <a:defRPr kumimoji="1" sz="1900">
                <a:solidFill>
                  <a:schemeClr val="tx1"/>
                </a:solidFill>
                <a:latin typeface="Arial" panose="020B0604020202020204" pitchFamily="34" charset="0"/>
                <a:ea typeface="ＭＳ Ｐゴシック" panose="020B0600070205080204" pitchFamily="50" charset="-128"/>
              </a:defRPr>
            </a:lvl2pPr>
            <a:lvl3pPr>
              <a:defRPr kumimoji="1" sz="1900">
                <a:solidFill>
                  <a:schemeClr val="tx1"/>
                </a:solidFill>
                <a:latin typeface="Arial" panose="020B0604020202020204" pitchFamily="34" charset="0"/>
                <a:ea typeface="ＭＳ Ｐゴシック" panose="020B0600070205080204" pitchFamily="50" charset="-128"/>
              </a:defRPr>
            </a:lvl3pPr>
            <a:lvl4pPr>
              <a:defRPr kumimoji="1" sz="1900">
                <a:solidFill>
                  <a:schemeClr val="tx1"/>
                </a:solidFill>
                <a:latin typeface="Arial" panose="020B0604020202020204" pitchFamily="34" charset="0"/>
                <a:ea typeface="ＭＳ Ｐゴシック" panose="020B0600070205080204" pitchFamily="50" charset="-128"/>
              </a:defRPr>
            </a:lvl4pPr>
            <a:lvl5pPr>
              <a:defRPr kumimoji="1" sz="1900">
                <a:solidFill>
                  <a:schemeClr val="tx1"/>
                </a:solidFill>
                <a:latin typeface="Arial" panose="020B0604020202020204" pitchFamily="34" charset="0"/>
                <a:ea typeface="ＭＳ Ｐゴシック" panose="020B0600070205080204" pitchFamily="50" charset="-128"/>
              </a:defRPr>
            </a:lvl5pPr>
            <a:lvl6pPr marL="1824038" indent="4619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281238" indent="4619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2738438" indent="4619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195638" indent="4619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marL="0" indent="0"/>
            <a:r>
              <a:rPr lang="ja-JP" altLang="en-US" sz="1200" b="1" u="sng" dirty="0"/>
              <a:t>多様な生物の生息・生育環境を保全するための対策（水質改善）</a:t>
            </a:r>
            <a:endParaRPr lang="en-US" altLang="ja-JP" sz="1200" b="1" u="sng" dirty="0"/>
          </a:p>
          <a:p>
            <a:pPr>
              <a:buFont typeface="Wingdings" panose="05000000000000000000" pitchFamily="2" charset="2"/>
              <a:buChar char="Ø"/>
            </a:pPr>
            <a:r>
              <a:rPr lang="ja-JP" altLang="en-US" sz="1100" dirty="0"/>
              <a:t>行政指導や下水道施設等による水質改善とともに、地域住民、学校等と連携し、生活排水による河川への負荷軽減に向けた環境教育・学習の推進及び啓発活動等を進めることにより水質改善に努めている。（例：大和川・石川クリーン作戦、やまとがわ水生生物観察会、水環境巡回パネル展等）</a:t>
            </a:r>
            <a:endParaRPr lang="en-US" altLang="ja-JP" sz="1100" dirty="0"/>
          </a:p>
          <a:p>
            <a:pPr>
              <a:buFont typeface="Wingdings" panose="05000000000000000000" pitchFamily="2" charset="2"/>
              <a:buChar char="Ø"/>
            </a:pPr>
            <a:r>
              <a:rPr lang="ja-JP" altLang="en-US" sz="1100" dirty="0"/>
              <a:t>改修工事を実施する際は、仮締切工（大型土のう等）で施工範囲を囲い、施工箇所から河川へ濁水が流れないようにして工事を実施しており、</a:t>
            </a:r>
            <a:r>
              <a:rPr lang="en-US" altLang="ja-JP" sz="1100" dirty="0"/>
              <a:t>SS</a:t>
            </a:r>
            <a:r>
              <a:rPr lang="ja-JP" altLang="en-US" sz="1100" dirty="0"/>
              <a:t>（渇水期間平均値）は</a:t>
            </a:r>
            <a:r>
              <a:rPr lang="en-US" altLang="ja-JP" sz="1100" dirty="0"/>
              <a:t>A</a:t>
            </a:r>
            <a:r>
              <a:rPr lang="ja-JP" altLang="en-US" sz="1100" dirty="0"/>
              <a:t>類型を維持しており、良好な水質の維持に努めている。</a:t>
            </a:r>
          </a:p>
          <a:p>
            <a:pPr>
              <a:buFont typeface="Wingdings" panose="05000000000000000000" pitchFamily="2" charset="2"/>
              <a:buChar char="Ø"/>
            </a:pPr>
            <a:r>
              <a:rPr lang="ja-JP" altLang="en-US" sz="1100" dirty="0"/>
              <a:t>水質汚濁に関わる環境基準は飛鳥川で</a:t>
            </a:r>
            <a:r>
              <a:rPr lang="en-US" altLang="ja-JP" sz="1100" dirty="0"/>
              <a:t>C</a:t>
            </a:r>
            <a:r>
              <a:rPr lang="ja-JP" altLang="en-US" sz="1100" dirty="0"/>
              <a:t>類型、梅川と天見川で</a:t>
            </a:r>
            <a:r>
              <a:rPr lang="en-US" altLang="ja-JP" sz="1100" dirty="0"/>
              <a:t>A</a:t>
            </a:r>
            <a:r>
              <a:rPr lang="ja-JP" altLang="en-US" sz="1100" dirty="0"/>
              <a:t>類型に指定されており、</a:t>
            </a:r>
            <a:r>
              <a:rPr lang="en-US" altLang="ja-JP" sz="1100" dirty="0"/>
              <a:t>BOD75%</a:t>
            </a:r>
            <a:r>
              <a:rPr lang="ja-JP" altLang="en-US" sz="1100" dirty="0"/>
              <a:t>値（令和</a:t>
            </a:r>
            <a:r>
              <a:rPr lang="en-US" altLang="ja-JP" sz="1100" dirty="0"/>
              <a:t>3</a:t>
            </a:r>
            <a:r>
              <a:rPr lang="ja-JP" altLang="en-US" sz="1100" dirty="0"/>
              <a:t>年度調査）が環境基準を達成している。</a:t>
            </a:r>
            <a:r>
              <a:rPr lang="en-US" altLang="ja-JP" sz="1100" dirty="0"/>
              <a:t>BOD</a:t>
            </a:r>
            <a:r>
              <a:rPr lang="ja-JP" altLang="en-US" sz="1100" dirty="0"/>
              <a:t>（年平均値）は、平成</a:t>
            </a:r>
            <a:r>
              <a:rPr lang="en-US" altLang="ja-JP" sz="1100" dirty="0"/>
              <a:t>28</a:t>
            </a:r>
            <a:r>
              <a:rPr lang="ja-JP" altLang="en-US" sz="1100" dirty="0"/>
              <a:t>年以降ほぼ横這いの状況であり、良好な水質の維持に努めている。</a:t>
            </a:r>
            <a:endParaRPr lang="en-US" altLang="ja-JP" sz="1100" dirty="0"/>
          </a:p>
        </p:txBody>
      </p:sp>
      <p:cxnSp>
        <p:nvCxnSpPr>
          <p:cNvPr id="75" name="直線コネクタ 74"/>
          <p:cNvCxnSpPr/>
          <p:nvPr/>
        </p:nvCxnSpPr>
        <p:spPr bwMode="auto">
          <a:xfrm>
            <a:off x="974366" y="3383050"/>
            <a:ext cx="3078938" cy="0"/>
          </a:xfrm>
          <a:prstGeom prst="line">
            <a:avLst/>
          </a:prstGeom>
          <a:solidFill>
            <a:schemeClr val="bg1"/>
          </a:solidFill>
          <a:ln w="28575">
            <a:solidFill>
              <a:srgbClr val="0000FF"/>
            </a:solidFill>
            <a:prstDash val="sysDot"/>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6" name="Text Box 10"/>
          <p:cNvSpPr txBox="1">
            <a:spLocks noChangeArrowheads="1"/>
          </p:cNvSpPr>
          <p:nvPr/>
        </p:nvSpPr>
        <p:spPr bwMode="auto">
          <a:xfrm>
            <a:off x="797015" y="3409335"/>
            <a:ext cx="1297800" cy="176350"/>
          </a:xfrm>
          <a:prstGeom prst="rect">
            <a:avLst/>
          </a:prstGeom>
          <a:noFill/>
          <a:ln>
            <a:noFill/>
          </a:ln>
        </p:spPr>
        <p:txBody>
          <a:bodyPr lIns="109065" tIns="0" rIns="109065" bIns="0"/>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923" dirty="0">
                <a:solidFill>
                  <a:srgbClr val="0000FF"/>
                </a:solidFill>
                <a:latin typeface="ＭＳ Ｐゴシック" panose="020B0600070205080204" pitchFamily="50" charset="-128"/>
              </a:rPr>
              <a:t>C</a:t>
            </a:r>
            <a:r>
              <a:rPr lang="ja-JP" altLang="en-US" sz="923" dirty="0">
                <a:solidFill>
                  <a:srgbClr val="0000FF"/>
                </a:solidFill>
                <a:latin typeface="ＭＳ Ｐゴシック" panose="020B0600070205080204" pitchFamily="50" charset="-128"/>
              </a:rPr>
              <a:t>類型：</a:t>
            </a:r>
            <a:r>
              <a:rPr lang="en-US" altLang="ja-JP" sz="923" dirty="0">
                <a:solidFill>
                  <a:srgbClr val="0000FF"/>
                </a:solidFill>
                <a:latin typeface="ＭＳ Ｐゴシック" panose="020B0600070205080204" pitchFamily="50" charset="-128"/>
              </a:rPr>
              <a:t>5mg/L</a:t>
            </a:r>
            <a:r>
              <a:rPr lang="ja-JP" altLang="en-US" sz="923" dirty="0">
                <a:solidFill>
                  <a:srgbClr val="0000FF"/>
                </a:solidFill>
                <a:latin typeface="ＭＳ Ｐゴシック" panose="020B0600070205080204" pitchFamily="50" charset="-128"/>
              </a:rPr>
              <a:t>以下</a:t>
            </a:r>
            <a:endParaRPr lang="en-US" altLang="ja-JP" sz="923" dirty="0">
              <a:solidFill>
                <a:srgbClr val="0000FF"/>
              </a:solidFill>
              <a:latin typeface="ＭＳ Ｐゴシック" panose="020B0600070205080204" pitchFamily="50" charset="-128"/>
            </a:endParaRPr>
          </a:p>
        </p:txBody>
      </p:sp>
      <p:sp>
        <p:nvSpPr>
          <p:cNvPr id="79" name="Text Box 10"/>
          <p:cNvSpPr txBox="1">
            <a:spLocks noChangeArrowheads="1"/>
          </p:cNvSpPr>
          <p:nvPr/>
        </p:nvSpPr>
        <p:spPr bwMode="auto">
          <a:xfrm>
            <a:off x="1617621" y="2858880"/>
            <a:ext cx="1297800" cy="176350"/>
          </a:xfrm>
          <a:prstGeom prst="rect">
            <a:avLst/>
          </a:prstGeom>
          <a:noFill/>
          <a:ln>
            <a:noFill/>
          </a:ln>
        </p:spPr>
        <p:txBody>
          <a:bodyPr lIns="109065" tIns="0" rIns="109065" bIns="0"/>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923" dirty="0">
                <a:latin typeface="ＭＳ Ｐゴシック" panose="020B0600070205080204" pitchFamily="50" charset="-128"/>
              </a:rPr>
              <a:t>河川整備計画策定時</a:t>
            </a:r>
            <a:endParaRPr lang="en-US" altLang="ja-JP" sz="923" dirty="0">
              <a:latin typeface="ＭＳ Ｐゴシック" panose="020B0600070205080204" pitchFamily="50" charset="-128"/>
            </a:endParaRPr>
          </a:p>
        </p:txBody>
      </p:sp>
      <p:sp>
        <p:nvSpPr>
          <p:cNvPr id="80" name="正方形/長方形 79"/>
          <p:cNvSpPr/>
          <p:nvPr/>
        </p:nvSpPr>
        <p:spPr bwMode="auto">
          <a:xfrm>
            <a:off x="2782806" y="3818421"/>
            <a:ext cx="167124" cy="130296"/>
          </a:xfrm>
          <a:prstGeom prst="rect">
            <a:avLst/>
          </a:prstGeom>
          <a:noFill/>
          <a:ln w="19050">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ja-JP" altLang="en-US" sz="1754"/>
          </a:p>
        </p:txBody>
      </p:sp>
      <p:sp>
        <p:nvSpPr>
          <p:cNvPr id="81" name="フリーフォーム 80"/>
          <p:cNvSpPr/>
          <p:nvPr/>
        </p:nvSpPr>
        <p:spPr bwMode="auto">
          <a:xfrm>
            <a:off x="2854307" y="2661693"/>
            <a:ext cx="167124" cy="1156723"/>
          </a:xfrm>
          <a:custGeom>
            <a:avLst/>
            <a:gdLst>
              <a:gd name="connsiteX0" fmla="*/ 0 w 237393"/>
              <a:gd name="connsiteY0" fmla="*/ 1793631 h 1793631"/>
              <a:gd name="connsiteX1" fmla="*/ 0 w 237393"/>
              <a:gd name="connsiteY1" fmla="*/ 0 h 1793631"/>
              <a:gd name="connsiteX2" fmla="*/ 237393 w 237393"/>
              <a:gd name="connsiteY2" fmla="*/ 0 h 1793631"/>
            </a:gdLst>
            <a:ahLst/>
            <a:cxnLst>
              <a:cxn ang="0">
                <a:pos x="connsiteX0" y="connsiteY0"/>
              </a:cxn>
              <a:cxn ang="0">
                <a:pos x="connsiteX1" y="connsiteY1"/>
              </a:cxn>
              <a:cxn ang="0">
                <a:pos x="connsiteX2" y="connsiteY2"/>
              </a:cxn>
            </a:cxnLst>
            <a:rect l="l" t="t" r="r" b="b"/>
            <a:pathLst>
              <a:path w="237393" h="1793631">
                <a:moveTo>
                  <a:pt x="0" y="1793631"/>
                </a:moveTo>
                <a:lnTo>
                  <a:pt x="0" y="0"/>
                </a:lnTo>
                <a:lnTo>
                  <a:pt x="237393" y="0"/>
                </a:lnTo>
              </a:path>
            </a:pathLst>
          </a:custGeom>
          <a:noFill/>
          <a:ln w="19050">
            <a:solidFill>
              <a:schemeClr val="tx1"/>
            </a:solidFill>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ja-JP" altLang="en-US" sz="1754"/>
          </a:p>
        </p:txBody>
      </p:sp>
      <p:cxnSp>
        <p:nvCxnSpPr>
          <p:cNvPr id="27" name="直線コネクタ 26"/>
          <p:cNvCxnSpPr/>
          <p:nvPr/>
        </p:nvCxnSpPr>
        <p:spPr bwMode="auto">
          <a:xfrm>
            <a:off x="5467350" y="3306850"/>
            <a:ext cx="2869276" cy="0"/>
          </a:xfrm>
          <a:prstGeom prst="line">
            <a:avLst/>
          </a:prstGeom>
          <a:solidFill>
            <a:schemeClr val="bg1"/>
          </a:solidFill>
          <a:ln w="28575">
            <a:solidFill>
              <a:srgbClr val="FF0000"/>
            </a:solidFill>
            <a:prstDash val="dash"/>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Text Box 10"/>
          <p:cNvSpPr txBox="1">
            <a:spLocks noChangeArrowheads="1"/>
          </p:cNvSpPr>
          <p:nvPr/>
        </p:nvSpPr>
        <p:spPr bwMode="auto">
          <a:xfrm>
            <a:off x="4971911" y="3554845"/>
            <a:ext cx="1338693" cy="175777"/>
          </a:xfrm>
          <a:prstGeom prst="rect">
            <a:avLst/>
          </a:prstGeom>
          <a:noFill/>
          <a:ln>
            <a:noFill/>
          </a:ln>
        </p:spPr>
        <p:txBody>
          <a:bodyPr lIns="109065" tIns="0" rIns="109065" bIns="0"/>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923" dirty="0">
                <a:solidFill>
                  <a:srgbClr val="0000FF"/>
                </a:solidFill>
                <a:latin typeface="ＭＳ Ｐゴシック" panose="020B0600070205080204" pitchFamily="50" charset="-128"/>
              </a:rPr>
              <a:t>A</a:t>
            </a:r>
            <a:r>
              <a:rPr lang="ja-JP" altLang="en-US" sz="923" dirty="0">
                <a:solidFill>
                  <a:srgbClr val="0000FF"/>
                </a:solidFill>
                <a:latin typeface="ＭＳ Ｐゴシック" panose="020B0600070205080204" pitchFamily="50" charset="-128"/>
              </a:rPr>
              <a:t>類型：</a:t>
            </a:r>
            <a:r>
              <a:rPr lang="en-US" altLang="ja-JP" sz="923" dirty="0">
                <a:solidFill>
                  <a:srgbClr val="0000FF"/>
                </a:solidFill>
                <a:latin typeface="ＭＳ Ｐゴシック" panose="020B0600070205080204" pitchFamily="50" charset="-128"/>
              </a:rPr>
              <a:t>2mg/L</a:t>
            </a:r>
            <a:r>
              <a:rPr lang="ja-JP" altLang="en-US" sz="923" dirty="0">
                <a:solidFill>
                  <a:srgbClr val="0000FF"/>
                </a:solidFill>
                <a:latin typeface="ＭＳ Ｐゴシック" panose="020B0600070205080204" pitchFamily="50" charset="-128"/>
              </a:rPr>
              <a:t>以下</a:t>
            </a:r>
            <a:endParaRPr lang="en-US" altLang="ja-JP" sz="923" dirty="0">
              <a:solidFill>
                <a:srgbClr val="0000FF"/>
              </a:solidFill>
              <a:latin typeface="ＭＳ Ｐゴシック" panose="020B0600070205080204" pitchFamily="50" charset="-128"/>
            </a:endParaRPr>
          </a:p>
        </p:txBody>
      </p:sp>
      <p:sp>
        <p:nvSpPr>
          <p:cNvPr id="29" name="Text Box 10"/>
          <p:cNvSpPr txBox="1">
            <a:spLocks noChangeArrowheads="1"/>
          </p:cNvSpPr>
          <p:nvPr/>
        </p:nvSpPr>
        <p:spPr bwMode="auto">
          <a:xfrm>
            <a:off x="5863885" y="2916943"/>
            <a:ext cx="1338693" cy="175777"/>
          </a:xfrm>
          <a:prstGeom prst="rect">
            <a:avLst/>
          </a:prstGeom>
          <a:noFill/>
          <a:ln>
            <a:noFill/>
          </a:ln>
        </p:spPr>
        <p:txBody>
          <a:bodyPr lIns="109065" tIns="0" rIns="109065" bIns="0"/>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923" dirty="0">
                <a:latin typeface="ＭＳ Ｐゴシック" panose="020B0600070205080204" pitchFamily="50" charset="-128"/>
              </a:rPr>
              <a:t>河川整備計画策定時</a:t>
            </a:r>
            <a:endParaRPr lang="en-US" altLang="ja-JP" sz="923" dirty="0">
              <a:latin typeface="ＭＳ Ｐゴシック" panose="020B0600070205080204" pitchFamily="50" charset="-128"/>
            </a:endParaRPr>
          </a:p>
        </p:txBody>
      </p:sp>
      <p:sp>
        <p:nvSpPr>
          <p:cNvPr id="30" name="正方形/長方形 29"/>
          <p:cNvSpPr/>
          <p:nvPr/>
        </p:nvSpPr>
        <p:spPr bwMode="auto">
          <a:xfrm>
            <a:off x="7001613" y="3850670"/>
            <a:ext cx="172390" cy="129873"/>
          </a:xfrm>
          <a:prstGeom prst="rect">
            <a:avLst/>
          </a:prstGeom>
          <a:noFill/>
          <a:ln w="19050">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ja-JP" altLang="en-US" sz="1754"/>
          </a:p>
        </p:txBody>
      </p:sp>
      <p:sp>
        <p:nvSpPr>
          <p:cNvPr id="31" name="フリーフォーム 30"/>
          <p:cNvSpPr/>
          <p:nvPr/>
        </p:nvSpPr>
        <p:spPr bwMode="auto">
          <a:xfrm>
            <a:off x="7078940" y="2661694"/>
            <a:ext cx="172390" cy="1182248"/>
          </a:xfrm>
          <a:custGeom>
            <a:avLst/>
            <a:gdLst>
              <a:gd name="connsiteX0" fmla="*/ 0 w 237393"/>
              <a:gd name="connsiteY0" fmla="*/ 1793631 h 1793631"/>
              <a:gd name="connsiteX1" fmla="*/ 0 w 237393"/>
              <a:gd name="connsiteY1" fmla="*/ 0 h 1793631"/>
              <a:gd name="connsiteX2" fmla="*/ 237393 w 237393"/>
              <a:gd name="connsiteY2" fmla="*/ 0 h 1793631"/>
            </a:gdLst>
            <a:ahLst/>
            <a:cxnLst>
              <a:cxn ang="0">
                <a:pos x="connsiteX0" y="connsiteY0"/>
              </a:cxn>
              <a:cxn ang="0">
                <a:pos x="connsiteX1" y="connsiteY1"/>
              </a:cxn>
              <a:cxn ang="0">
                <a:pos x="connsiteX2" y="connsiteY2"/>
              </a:cxn>
            </a:cxnLst>
            <a:rect l="l" t="t" r="r" b="b"/>
            <a:pathLst>
              <a:path w="237393" h="1793631">
                <a:moveTo>
                  <a:pt x="0" y="1793631"/>
                </a:moveTo>
                <a:lnTo>
                  <a:pt x="0" y="0"/>
                </a:lnTo>
                <a:lnTo>
                  <a:pt x="237393" y="0"/>
                </a:lnTo>
              </a:path>
            </a:pathLst>
          </a:custGeom>
          <a:noFill/>
          <a:ln w="19050">
            <a:solidFill>
              <a:schemeClr val="tx1"/>
            </a:solidFill>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ja-JP" altLang="en-US" sz="1754"/>
          </a:p>
        </p:txBody>
      </p:sp>
      <p:sp>
        <p:nvSpPr>
          <p:cNvPr id="56" name="AutoShape 6">
            <a:extLst>
              <a:ext uri="{FF2B5EF4-FFF2-40B4-BE49-F238E27FC236}">
                <a16:creationId xmlns:a16="http://schemas.microsoft.com/office/drawing/2014/main" id="{C1CF8844-9A8A-4838-B893-A70DD07FCFB5}"/>
              </a:ext>
            </a:extLst>
          </p:cNvPr>
          <p:cNvSpPr>
            <a:spLocks noChangeArrowheads="1"/>
          </p:cNvSpPr>
          <p:nvPr/>
        </p:nvSpPr>
        <p:spPr bwMode="auto">
          <a:xfrm>
            <a:off x="103735" y="409685"/>
            <a:ext cx="2538229" cy="281302"/>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wrap="square" lIns="84396" tIns="16615" rIns="84396" bIns="16615" anchor="ctr">
            <a:noAutofit/>
          </a:bodyP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solidFill>
                  <a:srgbClr val="000000"/>
                </a:solidFill>
                <a:latin typeface="HG丸ｺﾞｼｯｸM-PRO" panose="020F0600000000000000" pitchFamily="50" charset="-128"/>
                <a:ea typeface="HG丸ｺﾞｼｯｸM-PRO" panose="020F0600000000000000" pitchFamily="50" charset="-128"/>
              </a:rPr>
              <a:t>自然環境への影響とその対策</a:t>
            </a:r>
          </a:p>
        </p:txBody>
      </p:sp>
      <p:sp>
        <p:nvSpPr>
          <p:cNvPr id="57" name="テキスト ボックス 56"/>
          <p:cNvSpPr txBox="1"/>
          <p:nvPr/>
        </p:nvSpPr>
        <p:spPr>
          <a:xfrm>
            <a:off x="1336032" y="3991458"/>
            <a:ext cx="2138516"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ctr" eaLnBrk="1" hangingPunct="1">
              <a:buFontTx/>
              <a:buNone/>
              <a:defRPr sz="1400">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sz="2900"/>
            </a:lvl2pPr>
            <a:lvl3pPr marL="1143000" indent="-228600">
              <a:spcBef>
                <a:spcPct val="20000"/>
              </a:spcBef>
              <a:buChar char="•"/>
              <a:defRPr sz="2500"/>
            </a:lvl3pPr>
            <a:lvl4pPr marL="1600200" indent="-228600">
              <a:spcBef>
                <a:spcPct val="20000"/>
              </a:spcBef>
              <a:buChar char="–"/>
              <a:defRPr sz="2100"/>
            </a:lvl4pPr>
            <a:lvl5pPr marL="2057400" indent="-228600">
              <a:spcBef>
                <a:spcPct val="20000"/>
              </a:spcBef>
              <a:buChar char="»"/>
              <a:defRPr sz="2100"/>
            </a:lvl5pPr>
            <a:lvl6pPr marL="2514600" indent="-228600" eaLnBrk="0" fontAlgn="base" hangingPunct="0">
              <a:spcBef>
                <a:spcPct val="20000"/>
              </a:spcBef>
              <a:spcAft>
                <a:spcPct val="0"/>
              </a:spcAft>
              <a:buChar char="»"/>
              <a:defRPr sz="2100"/>
            </a:lvl6pPr>
            <a:lvl7pPr marL="2971800" indent="-228600" eaLnBrk="0" fontAlgn="base" hangingPunct="0">
              <a:spcBef>
                <a:spcPct val="20000"/>
              </a:spcBef>
              <a:spcAft>
                <a:spcPct val="0"/>
              </a:spcAft>
              <a:buChar char="»"/>
              <a:defRPr sz="2100"/>
            </a:lvl7pPr>
            <a:lvl8pPr marL="3429000" indent="-228600" eaLnBrk="0" fontAlgn="base" hangingPunct="0">
              <a:spcBef>
                <a:spcPct val="20000"/>
              </a:spcBef>
              <a:spcAft>
                <a:spcPct val="0"/>
              </a:spcAft>
              <a:buChar char="»"/>
              <a:defRPr sz="2100"/>
            </a:lvl8pPr>
            <a:lvl9pPr marL="3886200" indent="-228600" eaLnBrk="0" fontAlgn="base" hangingPunct="0">
              <a:spcBef>
                <a:spcPct val="20000"/>
              </a:spcBef>
              <a:spcAft>
                <a:spcPct val="0"/>
              </a:spcAft>
              <a:buChar char="»"/>
              <a:defRPr sz="2100"/>
            </a:lvl9pPr>
          </a:lstStyle>
          <a:p>
            <a:r>
              <a:rPr lang="en-US" altLang="ja-JP" sz="1015" dirty="0"/>
              <a:t>【</a:t>
            </a:r>
            <a:r>
              <a:rPr lang="ja-JP" altLang="en-US" sz="1015" dirty="0"/>
              <a:t>飛鳥川</a:t>
            </a:r>
            <a:r>
              <a:rPr lang="en-US" altLang="ja-JP" sz="1015" dirty="0"/>
              <a:t>】</a:t>
            </a:r>
            <a:r>
              <a:rPr lang="ja-JP" altLang="en-US" sz="1015" dirty="0"/>
              <a:t>河川水質の経年変化</a:t>
            </a:r>
          </a:p>
        </p:txBody>
      </p:sp>
      <p:sp>
        <p:nvSpPr>
          <p:cNvPr id="58" name="テキスト ボックス 57"/>
          <p:cNvSpPr txBox="1"/>
          <p:nvPr/>
        </p:nvSpPr>
        <p:spPr>
          <a:xfrm>
            <a:off x="5825604" y="3987706"/>
            <a:ext cx="2138516"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ctr" eaLnBrk="1" hangingPunct="1">
              <a:buFontTx/>
              <a:buNone/>
              <a:defRPr sz="1400">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sz="2900"/>
            </a:lvl2pPr>
            <a:lvl3pPr marL="1143000" indent="-228600">
              <a:spcBef>
                <a:spcPct val="20000"/>
              </a:spcBef>
              <a:buChar char="•"/>
              <a:defRPr sz="2500"/>
            </a:lvl3pPr>
            <a:lvl4pPr marL="1600200" indent="-228600">
              <a:spcBef>
                <a:spcPct val="20000"/>
              </a:spcBef>
              <a:buChar char="–"/>
              <a:defRPr sz="2100"/>
            </a:lvl4pPr>
            <a:lvl5pPr marL="2057400" indent="-228600">
              <a:spcBef>
                <a:spcPct val="20000"/>
              </a:spcBef>
              <a:buChar char="»"/>
              <a:defRPr sz="2100"/>
            </a:lvl5pPr>
            <a:lvl6pPr marL="2514600" indent="-228600" eaLnBrk="0" fontAlgn="base" hangingPunct="0">
              <a:spcBef>
                <a:spcPct val="20000"/>
              </a:spcBef>
              <a:spcAft>
                <a:spcPct val="0"/>
              </a:spcAft>
              <a:buChar char="»"/>
              <a:defRPr sz="2100"/>
            </a:lvl6pPr>
            <a:lvl7pPr marL="2971800" indent="-228600" eaLnBrk="0" fontAlgn="base" hangingPunct="0">
              <a:spcBef>
                <a:spcPct val="20000"/>
              </a:spcBef>
              <a:spcAft>
                <a:spcPct val="0"/>
              </a:spcAft>
              <a:buChar char="»"/>
              <a:defRPr sz="2100"/>
            </a:lvl7pPr>
            <a:lvl8pPr marL="3429000" indent="-228600" eaLnBrk="0" fontAlgn="base" hangingPunct="0">
              <a:spcBef>
                <a:spcPct val="20000"/>
              </a:spcBef>
              <a:spcAft>
                <a:spcPct val="0"/>
              </a:spcAft>
              <a:buChar char="»"/>
              <a:defRPr sz="2100"/>
            </a:lvl8pPr>
            <a:lvl9pPr marL="3886200" indent="-228600" eaLnBrk="0" fontAlgn="base" hangingPunct="0">
              <a:spcBef>
                <a:spcPct val="20000"/>
              </a:spcBef>
              <a:spcAft>
                <a:spcPct val="0"/>
              </a:spcAft>
              <a:buChar char="»"/>
              <a:defRPr sz="2100"/>
            </a:lvl9pPr>
          </a:lstStyle>
          <a:p>
            <a:r>
              <a:rPr lang="en-US" altLang="ja-JP" sz="1015" dirty="0"/>
              <a:t>【</a:t>
            </a:r>
            <a:r>
              <a:rPr lang="ja-JP" altLang="en-US" sz="1015" dirty="0"/>
              <a:t>梅川</a:t>
            </a:r>
            <a:r>
              <a:rPr lang="en-US" altLang="ja-JP" sz="1015" dirty="0"/>
              <a:t>】</a:t>
            </a:r>
            <a:r>
              <a:rPr lang="ja-JP" altLang="en-US" sz="1015" dirty="0"/>
              <a:t>河川水質の経年変化</a:t>
            </a:r>
          </a:p>
        </p:txBody>
      </p:sp>
      <p:sp>
        <p:nvSpPr>
          <p:cNvPr id="59" name="テキスト ボックス 58"/>
          <p:cNvSpPr txBox="1"/>
          <p:nvPr/>
        </p:nvSpPr>
        <p:spPr>
          <a:xfrm>
            <a:off x="1297018" y="5969499"/>
            <a:ext cx="2138516"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ctr" eaLnBrk="1" hangingPunct="1">
              <a:buFontTx/>
              <a:buNone/>
              <a:defRPr sz="1400">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sz="2900"/>
            </a:lvl2pPr>
            <a:lvl3pPr marL="1143000" indent="-228600">
              <a:spcBef>
                <a:spcPct val="20000"/>
              </a:spcBef>
              <a:buChar char="•"/>
              <a:defRPr sz="2500"/>
            </a:lvl3pPr>
            <a:lvl4pPr marL="1600200" indent="-228600">
              <a:spcBef>
                <a:spcPct val="20000"/>
              </a:spcBef>
              <a:buChar char="–"/>
              <a:defRPr sz="2100"/>
            </a:lvl4pPr>
            <a:lvl5pPr marL="2057400" indent="-228600">
              <a:spcBef>
                <a:spcPct val="20000"/>
              </a:spcBef>
              <a:buChar char="»"/>
              <a:defRPr sz="2100"/>
            </a:lvl5pPr>
            <a:lvl6pPr marL="2514600" indent="-228600" eaLnBrk="0" fontAlgn="base" hangingPunct="0">
              <a:spcBef>
                <a:spcPct val="20000"/>
              </a:spcBef>
              <a:spcAft>
                <a:spcPct val="0"/>
              </a:spcAft>
              <a:buChar char="»"/>
              <a:defRPr sz="2100"/>
            </a:lvl6pPr>
            <a:lvl7pPr marL="2971800" indent="-228600" eaLnBrk="0" fontAlgn="base" hangingPunct="0">
              <a:spcBef>
                <a:spcPct val="20000"/>
              </a:spcBef>
              <a:spcAft>
                <a:spcPct val="0"/>
              </a:spcAft>
              <a:buChar char="»"/>
              <a:defRPr sz="2100"/>
            </a:lvl7pPr>
            <a:lvl8pPr marL="3429000" indent="-228600" eaLnBrk="0" fontAlgn="base" hangingPunct="0">
              <a:spcBef>
                <a:spcPct val="20000"/>
              </a:spcBef>
              <a:spcAft>
                <a:spcPct val="0"/>
              </a:spcAft>
              <a:buChar char="»"/>
              <a:defRPr sz="2100"/>
            </a:lvl8pPr>
            <a:lvl9pPr marL="3886200" indent="-228600" eaLnBrk="0" fontAlgn="base" hangingPunct="0">
              <a:spcBef>
                <a:spcPct val="20000"/>
              </a:spcBef>
              <a:spcAft>
                <a:spcPct val="0"/>
              </a:spcAft>
              <a:buChar char="»"/>
              <a:defRPr sz="2100"/>
            </a:lvl9pPr>
          </a:lstStyle>
          <a:p>
            <a:r>
              <a:rPr lang="en-US" altLang="ja-JP" sz="1015" dirty="0"/>
              <a:t>【</a:t>
            </a:r>
            <a:r>
              <a:rPr lang="ja-JP" altLang="en-US" sz="1015" dirty="0"/>
              <a:t>天見川</a:t>
            </a:r>
            <a:r>
              <a:rPr lang="en-US" altLang="ja-JP" sz="1015" dirty="0"/>
              <a:t>】</a:t>
            </a:r>
            <a:r>
              <a:rPr lang="ja-JP" altLang="en-US" sz="1015" dirty="0"/>
              <a:t>河川水質の経年変化</a:t>
            </a:r>
          </a:p>
        </p:txBody>
      </p:sp>
      <p:sp>
        <p:nvSpPr>
          <p:cNvPr id="64" name="Text Box 10"/>
          <p:cNvSpPr txBox="1">
            <a:spLocks noChangeArrowheads="1"/>
          </p:cNvSpPr>
          <p:nvPr/>
        </p:nvSpPr>
        <p:spPr bwMode="auto">
          <a:xfrm>
            <a:off x="42509" y="6176353"/>
            <a:ext cx="3138971" cy="272555"/>
          </a:xfrm>
          <a:prstGeom prst="rect">
            <a:avLst/>
          </a:prstGeom>
          <a:noFill/>
          <a:ln>
            <a:noFill/>
          </a:ln>
        </p:spPr>
        <p:txBody>
          <a:bodyPr lIns="109065" tIns="0" rIns="109065" bIns="0"/>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646" dirty="0">
                <a:latin typeface="ＭＳ Ｐゴシック" panose="020B0600070205080204" pitchFamily="50" charset="-128"/>
              </a:rPr>
              <a:t>データの出典：「大阪府域河川等水質調査結果報告書（</a:t>
            </a:r>
            <a:r>
              <a:rPr lang="en-US" altLang="ja-JP" sz="646" dirty="0">
                <a:latin typeface="ＭＳ Ｐゴシック" panose="020B0600070205080204" pitchFamily="50" charset="-128"/>
              </a:rPr>
              <a:t>R5.3</a:t>
            </a:r>
            <a:r>
              <a:rPr lang="ja-JP" altLang="en-US" sz="646" dirty="0">
                <a:latin typeface="ＭＳ Ｐゴシック" panose="020B0600070205080204" pitchFamily="50" charset="-128"/>
              </a:rPr>
              <a:t>）」</a:t>
            </a:r>
            <a:endParaRPr lang="en-US" altLang="ja-JP" sz="646" dirty="0">
              <a:latin typeface="ＭＳ Ｐゴシック" panose="020B0600070205080204" pitchFamily="50" charset="-128"/>
            </a:endParaRPr>
          </a:p>
          <a:p>
            <a:pPr eaLnBrk="1" hangingPunct="1">
              <a:spcBef>
                <a:spcPct val="0"/>
              </a:spcBef>
              <a:buFontTx/>
              <a:buNone/>
            </a:pPr>
            <a:r>
              <a:rPr lang="ja-JP" altLang="en-US" sz="646" dirty="0">
                <a:latin typeface="ＭＳ Ｐゴシック" panose="020B0600070205080204" pitchFamily="50" charset="-128"/>
              </a:rPr>
              <a:t>　　　　　　　　　 「大阪湾と河川の環境保全関係機関による測定結果</a:t>
            </a:r>
            <a:r>
              <a:rPr lang="en-US" altLang="ja-JP" sz="646" dirty="0">
                <a:latin typeface="ＭＳ Ｐゴシック" panose="020B0600070205080204" pitchFamily="50" charset="-128"/>
              </a:rPr>
              <a:t>(</a:t>
            </a:r>
            <a:r>
              <a:rPr lang="ja-JP" altLang="en-US" sz="646" dirty="0">
                <a:latin typeface="ＭＳ Ｐゴシック" panose="020B0600070205080204" pitchFamily="50" charset="-128"/>
              </a:rPr>
              <a:t>測定計画外</a:t>
            </a:r>
            <a:r>
              <a:rPr lang="en-US" altLang="ja-JP" sz="646" dirty="0">
                <a:latin typeface="ＭＳ Ｐゴシック" panose="020B0600070205080204" pitchFamily="50" charset="-128"/>
              </a:rPr>
              <a:t>)</a:t>
            </a:r>
            <a:r>
              <a:rPr lang="ja-JP" altLang="en-US" sz="646" dirty="0">
                <a:latin typeface="ＭＳ Ｐゴシック" panose="020B0600070205080204" pitchFamily="50" charset="-128"/>
              </a:rPr>
              <a:t>」</a:t>
            </a:r>
            <a:endParaRPr lang="en-US" altLang="ja-JP" sz="646" dirty="0">
              <a:latin typeface="ＭＳ Ｐゴシック" panose="020B0600070205080204" pitchFamily="50" charset="-128"/>
            </a:endParaRPr>
          </a:p>
          <a:p>
            <a:pPr defTabSz="447675" eaLnBrk="1" hangingPunct="1">
              <a:spcBef>
                <a:spcPct val="0"/>
              </a:spcBef>
              <a:buFontTx/>
              <a:buNone/>
            </a:pPr>
            <a:endParaRPr lang="en-US" altLang="ja-JP" sz="646" dirty="0">
              <a:latin typeface="ＭＳ Ｐゴシック" panose="020B0600070205080204" pitchFamily="50" charset="-128"/>
            </a:endParaRPr>
          </a:p>
        </p:txBody>
      </p:sp>
      <p:pic>
        <p:nvPicPr>
          <p:cNvPr id="32" name="図 31">
            <a:extLst>
              <a:ext uri="{FF2B5EF4-FFF2-40B4-BE49-F238E27FC236}">
                <a16:creationId xmlns:a16="http://schemas.microsoft.com/office/drawing/2014/main" id="{EF28F5F1-22E9-48DC-93A1-E7AA566349E9}"/>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15237"/>
          <a:stretch/>
        </p:blipFill>
        <p:spPr>
          <a:xfrm>
            <a:off x="5245994" y="4216395"/>
            <a:ext cx="3297737" cy="2096462"/>
          </a:xfrm>
          <a:prstGeom prst="rect">
            <a:avLst/>
          </a:prstGeom>
          <a:ln>
            <a:solidFill>
              <a:schemeClr val="tx1"/>
            </a:solidFill>
          </a:ln>
        </p:spPr>
      </p:pic>
      <p:sp>
        <p:nvSpPr>
          <p:cNvPr id="33" name="テキスト ボックス 32">
            <a:extLst>
              <a:ext uri="{FF2B5EF4-FFF2-40B4-BE49-F238E27FC236}">
                <a16:creationId xmlns:a16="http://schemas.microsoft.com/office/drawing/2014/main" id="{3AA2E4CB-332E-4D09-A98D-8A91C5932C13}"/>
              </a:ext>
            </a:extLst>
          </p:cNvPr>
          <p:cNvSpPr txBox="1"/>
          <p:nvPr/>
        </p:nvSpPr>
        <p:spPr>
          <a:xfrm>
            <a:off x="5825604" y="5865765"/>
            <a:ext cx="213851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ctr" eaLnBrk="1" hangingPunct="1">
              <a:buFontTx/>
              <a:buNone/>
              <a:defRPr sz="1400">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sz="2900"/>
            </a:lvl2pPr>
            <a:lvl3pPr marL="1143000" indent="-228600">
              <a:spcBef>
                <a:spcPct val="20000"/>
              </a:spcBef>
              <a:buChar char="•"/>
              <a:defRPr sz="2500"/>
            </a:lvl3pPr>
            <a:lvl4pPr marL="1600200" indent="-228600">
              <a:spcBef>
                <a:spcPct val="20000"/>
              </a:spcBef>
              <a:buChar char="–"/>
              <a:defRPr sz="2100"/>
            </a:lvl4pPr>
            <a:lvl5pPr marL="2057400" indent="-228600">
              <a:spcBef>
                <a:spcPct val="20000"/>
              </a:spcBef>
              <a:buChar char="»"/>
              <a:defRPr sz="2100"/>
            </a:lvl5pPr>
            <a:lvl6pPr marL="2514600" indent="-228600" eaLnBrk="0" fontAlgn="base" hangingPunct="0">
              <a:spcBef>
                <a:spcPct val="20000"/>
              </a:spcBef>
              <a:spcAft>
                <a:spcPct val="0"/>
              </a:spcAft>
              <a:buChar char="»"/>
              <a:defRPr sz="2100"/>
            </a:lvl6pPr>
            <a:lvl7pPr marL="2971800" indent="-228600" eaLnBrk="0" fontAlgn="base" hangingPunct="0">
              <a:spcBef>
                <a:spcPct val="20000"/>
              </a:spcBef>
              <a:spcAft>
                <a:spcPct val="0"/>
              </a:spcAft>
              <a:buChar char="»"/>
              <a:defRPr sz="2100"/>
            </a:lvl7pPr>
            <a:lvl8pPr marL="3429000" indent="-228600" eaLnBrk="0" fontAlgn="base" hangingPunct="0">
              <a:spcBef>
                <a:spcPct val="20000"/>
              </a:spcBef>
              <a:spcAft>
                <a:spcPct val="0"/>
              </a:spcAft>
              <a:buChar char="»"/>
              <a:defRPr sz="2100"/>
            </a:lvl8pPr>
            <a:lvl9pPr marL="3886200" indent="-228600" eaLnBrk="0" fontAlgn="base" hangingPunct="0">
              <a:spcBef>
                <a:spcPct val="20000"/>
              </a:spcBef>
              <a:spcAft>
                <a:spcPct val="0"/>
              </a:spcAft>
              <a:buChar char="»"/>
              <a:defRPr sz="2100"/>
            </a:lvl9pPr>
          </a:lstStyle>
          <a:p>
            <a:r>
              <a:rPr lang="ja-JP" altLang="en-US" sz="1100" b="1" dirty="0">
                <a:solidFill>
                  <a:schemeClr val="bg1"/>
                </a:solidFill>
              </a:rPr>
              <a:t>飛鳥川改修工事</a:t>
            </a:r>
            <a:endParaRPr lang="en-US" altLang="ja-JP" sz="1100" b="1" dirty="0">
              <a:solidFill>
                <a:schemeClr val="bg1"/>
              </a:solidFill>
            </a:endParaRPr>
          </a:p>
          <a:p>
            <a:r>
              <a:rPr lang="ja-JP" altLang="en-US" sz="1100" b="1" dirty="0">
                <a:solidFill>
                  <a:schemeClr val="bg1"/>
                </a:solidFill>
              </a:rPr>
              <a:t>仮締切工の実施状況</a:t>
            </a:r>
          </a:p>
        </p:txBody>
      </p:sp>
      <p:cxnSp>
        <p:nvCxnSpPr>
          <p:cNvPr id="48" name="直線コネクタ 47"/>
          <p:cNvCxnSpPr/>
          <p:nvPr/>
        </p:nvCxnSpPr>
        <p:spPr bwMode="auto">
          <a:xfrm>
            <a:off x="993416" y="5348676"/>
            <a:ext cx="2968361" cy="0"/>
          </a:xfrm>
          <a:prstGeom prst="line">
            <a:avLst/>
          </a:prstGeom>
          <a:solidFill>
            <a:schemeClr val="bg1"/>
          </a:solidFill>
          <a:ln w="28575">
            <a:solidFill>
              <a:srgbClr val="0000FF"/>
            </a:solidFill>
            <a:prstDash val="sysDot"/>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 Box 10"/>
          <p:cNvSpPr txBox="1">
            <a:spLocks noChangeArrowheads="1"/>
          </p:cNvSpPr>
          <p:nvPr/>
        </p:nvSpPr>
        <p:spPr bwMode="auto">
          <a:xfrm>
            <a:off x="797015" y="5372069"/>
            <a:ext cx="1270618" cy="168948"/>
          </a:xfrm>
          <a:prstGeom prst="rect">
            <a:avLst/>
          </a:prstGeom>
          <a:noFill/>
          <a:ln>
            <a:noFill/>
          </a:ln>
        </p:spPr>
        <p:txBody>
          <a:bodyPr lIns="109065" tIns="0" rIns="109065" bIns="0"/>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923" dirty="0">
                <a:solidFill>
                  <a:srgbClr val="0000FF"/>
                </a:solidFill>
                <a:latin typeface="ＭＳ Ｐゴシック" panose="020B0600070205080204" pitchFamily="50" charset="-128"/>
              </a:rPr>
              <a:t>A</a:t>
            </a:r>
            <a:r>
              <a:rPr lang="ja-JP" altLang="en-US" sz="923" dirty="0">
                <a:solidFill>
                  <a:srgbClr val="0000FF"/>
                </a:solidFill>
                <a:latin typeface="ＭＳ Ｐゴシック" panose="020B0600070205080204" pitchFamily="50" charset="-128"/>
              </a:rPr>
              <a:t>類型：</a:t>
            </a:r>
            <a:r>
              <a:rPr lang="en-US" altLang="ja-JP" sz="923" dirty="0">
                <a:solidFill>
                  <a:srgbClr val="0000FF"/>
                </a:solidFill>
                <a:latin typeface="ＭＳ Ｐゴシック" panose="020B0600070205080204" pitchFamily="50" charset="-128"/>
              </a:rPr>
              <a:t>2mg/L</a:t>
            </a:r>
            <a:r>
              <a:rPr lang="ja-JP" altLang="en-US" sz="923" dirty="0">
                <a:solidFill>
                  <a:srgbClr val="0000FF"/>
                </a:solidFill>
                <a:latin typeface="ＭＳ Ｐゴシック" panose="020B0600070205080204" pitchFamily="50" charset="-128"/>
              </a:rPr>
              <a:t>以下</a:t>
            </a:r>
            <a:endParaRPr lang="en-US" altLang="ja-JP" sz="923" dirty="0">
              <a:solidFill>
                <a:srgbClr val="0000FF"/>
              </a:solidFill>
              <a:latin typeface="ＭＳ Ｐゴシック" panose="020B0600070205080204" pitchFamily="50" charset="-128"/>
            </a:endParaRPr>
          </a:p>
        </p:txBody>
      </p:sp>
      <p:sp>
        <p:nvSpPr>
          <p:cNvPr id="50" name="Text Box 10"/>
          <p:cNvSpPr txBox="1">
            <a:spLocks noChangeArrowheads="1"/>
          </p:cNvSpPr>
          <p:nvPr/>
        </p:nvSpPr>
        <p:spPr bwMode="auto">
          <a:xfrm>
            <a:off x="1672660" y="4759417"/>
            <a:ext cx="1306220" cy="176646"/>
          </a:xfrm>
          <a:prstGeom prst="rect">
            <a:avLst/>
          </a:prstGeom>
          <a:noFill/>
          <a:ln>
            <a:noFill/>
          </a:ln>
        </p:spPr>
        <p:txBody>
          <a:bodyPr lIns="109065" tIns="0" rIns="109065" bIns="0"/>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923" dirty="0">
                <a:latin typeface="ＭＳ Ｐゴシック" panose="020B0600070205080204" pitchFamily="50" charset="-128"/>
              </a:rPr>
              <a:t>河川整備計画策定時</a:t>
            </a:r>
            <a:endParaRPr lang="en-US" altLang="ja-JP" sz="923" dirty="0">
              <a:latin typeface="ＭＳ Ｐゴシック" panose="020B0600070205080204" pitchFamily="50" charset="-128"/>
            </a:endParaRPr>
          </a:p>
        </p:txBody>
      </p:sp>
      <p:sp>
        <p:nvSpPr>
          <p:cNvPr id="51" name="正方形/長方形 50"/>
          <p:cNvSpPr/>
          <p:nvPr/>
        </p:nvSpPr>
        <p:spPr bwMode="auto">
          <a:xfrm>
            <a:off x="2773737" y="5800215"/>
            <a:ext cx="185263" cy="131746"/>
          </a:xfrm>
          <a:prstGeom prst="rect">
            <a:avLst/>
          </a:prstGeom>
          <a:noFill/>
          <a:ln w="19050">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ja-JP" altLang="en-US" sz="1754"/>
          </a:p>
        </p:txBody>
      </p:sp>
      <p:sp>
        <p:nvSpPr>
          <p:cNvPr id="52" name="フリーフォーム 51"/>
          <p:cNvSpPr/>
          <p:nvPr/>
        </p:nvSpPr>
        <p:spPr bwMode="auto">
          <a:xfrm>
            <a:off x="2866810" y="4648568"/>
            <a:ext cx="164146" cy="1151643"/>
          </a:xfrm>
          <a:custGeom>
            <a:avLst/>
            <a:gdLst>
              <a:gd name="connsiteX0" fmla="*/ 0 w 237393"/>
              <a:gd name="connsiteY0" fmla="*/ 1793631 h 1793631"/>
              <a:gd name="connsiteX1" fmla="*/ 0 w 237393"/>
              <a:gd name="connsiteY1" fmla="*/ 0 h 1793631"/>
              <a:gd name="connsiteX2" fmla="*/ 237393 w 237393"/>
              <a:gd name="connsiteY2" fmla="*/ 0 h 1793631"/>
            </a:gdLst>
            <a:ahLst/>
            <a:cxnLst>
              <a:cxn ang="0">
                <a:pos x="connsiteX0" y="connsiteY0"/>
              </a:cxn>
              <a:cxn ang="0">
                <a:pos x="connsiteX1" y="connsiteY1"/>
              </a:cxn>
              <a:cxn ang="0">
                <a:pos x="connsiteX2" y="connsiteY2"/>
              </a:cxn>
            </a:cxnLst>
            <a:rect l="l" t="t" r="r" b="b"/>
            <a:pathLst>
              <a:path w="237393" h="1793631">
                <a:moveTo>
                  <a:pt x="0" y="1793631"/>
                </a:moveTo>
                <a:lnTo>
                  <a:pt x="0" y="0"/>
                </a:lnTo>
                <a:lnTo>
                  <a:pt x="237393" y="0"/>
                </a:lnTo>
              </a:path>
            </a:pathLst>
          </a:custGeom>
          <a:noFill/>
          <a:ln w="19050">
            <a:solidFill>
              <a:schemeClr val="tx1"/>
            </a:solidFill>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ja-JP" altLang="en-US" sz="1754"/>
          </a:p>
        </p:txBody>
      </p:sp>
      <p:cxnSp>
        <p:nvCxnSpPr>
          <p:cNvPr id="35" name="直線コネクタ 34">
            <a:extLst>
              <a:ext uri="{FF2B5EF4-FFF2-40B4-BE49-F238E27FC236}">
                <a16:creationId xmlns:a16="http://schemas.microsoft.com/office/drawing/2014/main" id="{83088523-587D-41A1-B22E-C7B6D728376F}"/>
              </a:ext>
            </a:extLst>
          </p:cNvPr>
          <p:cNvCxnSpPr/>
          <p:nvPr/>
        </p:nvCxnSpPr>
        <p:spPr bwMode="auto">
          <a:xfrm>
            <a:off x="1131953" y="5255578"/>
            <a:ext cx="2982847" cy="0"/>
          </a:xfrm>
          <a:prstGeom prst="line">
            <a:avLst/>
          </a:prstGeom>
          <a:solidFill>
            <a:schemeClr val="bg1"/>
          </a:solidFill>
          <a:ln w="28575">
            <a:solidFill>
              <a:srgbClr val="FF0000"/>
            </a:solidFill>
            <a:prstDash val="dash"/>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Text Box 10">
            <a:extLst>
              <a:ext uri="{FF2B5EF4-FFF2-40B4-BE49-F238E27FC236}">
                <a16:creationId xmlns:a16="http://schemas.microsoft.com/office/drawing/2014/main" id="{7F1C9F70-5A53-460D-BBA0-8718D711589F}"/>
              </a:ext>
            </a:extLst>
          </p:cNvPr>
          <p:cNvSpPr txBox="1">
            <a:spLocks noChangeArrowheads="1"/>
          </p:cNvSpPr>
          <p:nvPr/>
        </p:nvSpPr>
        <p:spPr bwMode="auto">
          <a:xfrm>
            <a:off x="2925083" y="5107222"/>
            <a:ext cx="1366433" cy="168947"/>
          </a:xfrm>
          <a:prstGeom prst="rect">
            <a:avLst/>
          </a:prstGeom>
          <a:noFill/>
          <a:ln>
            <a:noFill/>
          </a:ln>
        </p:spPr>
        <p:txBody>
          <a:bodyPr lIns="109065" tIns="0" rIns="109065" bIns="0"/>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923" dirty="0">
                <a:solidFill>
                  <a:srgbClr val="FF0000"/>
                </a:solidFill>
                <a:latin typeface="ＭＳ Ｐゴシック" panose="020B0600070205080204" pitchFamily="50" charset="-128"/>
              </a:rPr>
              <a:t>A</a:t>
            </a:r>
            <a:r>
              <a:rPr lang="ja-JP" altLang="en-US" sz="923" dirty="0">
                <a:solidFill>
                  <a:srgbClr val="FF0000"/>
                </a:solidFill>
                <a:latin typeface="ＭＳ Ｐゴシック" panose="020B0600070205080204" pitchFamily="50" charset="-128"/>
              </a:rPr>
              <a:t>類型：</a:t>
            </a:r>
            <a:r>
              <a:rPr lang="en-US" altLang="ja-JP" sz="923" dirty="0">
                <a:solidFill>
                  <a:srgbClr val="FF0000"/>
                </a:solidFill>
                <a:latin typeface="ＭＳ Ｐゴシック" panose="020B0600070205080204" pitchFamily="50" charset="-128"/>
              </a:rPr>
              <a:t>25mg/L</a:t>
            </a:r>
            <a:r>
              <a:rPr lang="ja-JP" altLang="en-US" sz="923" dirty="0">
                <a:solidFill>
                  <a:srgbClr val="FF0000"/>
                </a:solidFill>
                <a:latin typeface="ＭＳ Ｐゴシック" panose="020B0600070205080204" pitchFamily="50" charset="-128"/>
              </a:rPr>
              <a:t>以下</a:t>
            </a:r>
            <a:endParaRPr lang="en-US" altLang="ja-JP" sz="923" dirty="0">
              <a:solidFill>
                <a:srgbClr val="FF0000"/>
              </a:solidFill>
              <a:latin typeface="ＭＳ Ｐゴシック" panose="020B0600070205080204" pitchFamily="50" charset="-128"/>
            </a:endParaRPr>
          </a:p>
        </p:txBody>
      </p:sp>
      <p:cxnSp>
        <p:nvCxnSpPr>
          <p:cNvPr id="40" name="直線コネクタ 39">
            <a:extLst>
              <a:ext uri="{FF2B5EF4-FFF2-40B4-BE49-F238E27FC236}">
                <a16:creationId xmlns:a16="http://schemas.microsoft.com/office/drawing/2014/main" id="{09E9308A-F545-4BC1-ABAC-E72248B6934F}"/>
              </a:ext>
            </a:extLst>
          </p:cNvPr>
          <p:cNvCxnSpPr/>
          <p:nvPr/>
        </p:nvCxnSpPr>
        <p:spPr bwMode="auto">
          <a:xfrm>
            <a:off x="1131953" y="4757177"/>
            <a:ext cx="2982847" cy="0"/>
          </a:xfrm>
          <a:prstGeom prst="line">
            <a:avLst/>
          </a:prstGeom>
          <a:solidFill>
            <a:schemeClr val="bg1"/>
          </a:solidFill>
          <a:ln w="28575">
            <a:solidFill>
              <a:srgbClr val="FF0000"/>
            </a:solidFill>
            <a:prstDash val="dash"/>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Text Box 10">
            <a:extLst>
              <a:ext uri="{FF2B5EF4-FFF2-40B4-BE49-F238E27FC236}">
                <a16:creationId xmlns:a16="http://schemas.microsoft.com/office/drawing/2014/main" id="{0CB8B88E-7EB7-4E92-963B-A5B627F8C7FB}"/>
              </a:ext>
            </a:extLst>
          </p:cNvPr>
          <p:cNvSpPr txBox="1">
            <a:spLocks noChangeArrowheads="1"/>
          </p:cNvSpPr>
          <p:nvPr/>
        </p:nvSpPr>
        <p:spPr bwMode="auto">
          <a:xfrm>
            <a:off x="2872995" y="4602165"/>
            <a:ext cx="1366433" cy="168947"/>
          </a:xfrm>
          <a:prstGeom prst="rect">
            <a:avLst/>
          </a:prstGeom>
          <a:noFill/>
          <a:ln>
            <a:noFill/>
          </a:ln>
        </p:spPr>
        <p:txBody>
          <a:bodyPr lIns="109065" tIns="0" rIns="109065" bIns="0"/>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923" dirty="0">
                <a:solidFill>
                  <a:srgbClr val="FF0000"/>
                </a:solidFill>
                <a:latin typeface="ＭＳ Ｐゴシック" panose="020B0600070205080204" pitchFamily="50" charset="-128"/>
              </a:rPr>
              <a:t>C</a:t>
            </a:r>
            <a:r>
              <a:rPr lang="ja-JP" altLang="en-US" sz="923" dirty="0">
                <a:solidFill>
                  <a:srgbClr val="FF0000"/>
                </a:solidFill>
                <a:latin typeface="ＭＳ Ｐゴシック" panose="020B0600070205080204" pitchFamily="50" charset="-128"/>
              </a:rPr>
              <a:t>類型：</a:t>
            </a:r>
            <a:r>
              <a:rPr lang="en-US" altLang="ja-JP" sz="923" dirty="0">
                <a:solidFill>
                  <a:srgbClr val="FF0000"/>
                </a:solidFill>
                <a:latin typeface="ＭＳ Ｐゴシック" panose="020B0600070205080204" pitchFamily="50" charset="-128"/>
              </a:rPr>
              <a:t>50mg/L</a:t>
            </a:r>
            <a:r>
              <a:rPr lang="ja-JP" altLang="en-US" sz="923" dirty="0">
                <a:solidFill>
                  <a:srgbClr val="FF0000"/>
                </a:solidFill>
                <a:latin typeface="ＭＳ Ｐゴシック" panose="020B0600070205080204" pitchFamily="50" charset="-128"/>
              </a:rPr>
              <a:t>以下</a:t>
            </a:r>
            <a:endParaRPr lang="en-US" altLang="ja-JP" sz="923" dirty="0">
              <a:solidFill>
                <a:srgbClr val="FF0000"/>
              </a:solidFill>
              <a:latin typeface="ＭＳ Ｐゴシック" panose="020B0600070205080204" pitchFamily="50" charset="-128"/>
            </a:endParaRPr>
          </a:p>
        </p:txBody>
      </p:sp>
      <p:cxnSp>
        <p:nvCxnSpPr>
          <p:cNvPr id="53" name="直線コネクタ 52">
            <a:extLst>
              <a:ext uri="{FF2B5EF4-FFF2-40B4-BE49-F238E27FC236}">
                <a16:creationId xmlns:a16="http://schemas.microsoft.com/office/drawing/2014/main" id="{9C53BAA7-02FD-48A6-8E9A-ACDCBF458F9D}"/>
              </a:ext>
            </a:extLst>
          </p:cNvPr>
          <p:cNvCxnSpPr/>
          <p:nvPr/>
        </p:nvCxnSpPr>
        <p:spPr bwMode="auto">
          <a:xfrm>
            <a:off x="1268443" y="3306850"/>
            <a:ext cx="2838768" cy="0"/>
          </a:xfrm>
          <a:prstGeom prst="line">
            <a:avLst/>
          </a:prstGeom>
          <a:solidFill>
            <a:schemeClr val="bg1"/>
          </a:solidFill>
          <a:ln w="28575">
            <a:solidFill>
              <a:srgbClr val="FF0000"/>
            </a:solidFill>
            <a:prstDash val="dash"/>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Text Box 10">
            <a:extLst>
              <a:ext uri="{FF2B5EF4-FFF2-40B4-BE49-F238E27FC236}">
                <a16:creationId xmlns:a16="http://schemas.microsoft.com/office/drawing/2014/main" id="{761FE1B2-0E0D-4E72-919A-13D3AB036C66}"/>
              </a:ext>
            </a:extLst>
          </p:cNvPr>
          <p:cNvSpPr txBox="1">
            <a:spLocks noChangeArrowheads="1"/>
          </p:cNvSpPr>
          <p:nvPr/>
        </p:nvSpPr>
        <p:spPr bwMode="auto">
          <a:xfrm>
            <a:off x="2942722" y="3053088"/>
            <a:ext cx="1366433" cy="168947"/>
          </a:xfrm>
          <a:prstGeom prst="rect">
            <a:avLst/>
          </a:prstGeom>
          <a:noFill/>
          <a:ln>
            <a:noFill/>
          </a:ln>
        </p:spPr>
        <p:txBody>
          <a:bodyPr lIns="109065" tIns="0" rIns="109065" bIns="0"/>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923" dirty="0">
                <a:solidFill>
                  <a:srgbClr val="FF0000"/>
                </a:solidFill>
                <a:latin typeface="ＭＳ Ｐゴシック" panose="020B0600070205080204" pitchFamily="50" charset="-128"/>
              </a:rPr>
              <a:t>A</a:t>
            </a:r>
            <a:r>
              <a:rPr lang="ja-JP" altLang="en-US" sz="923" dirty="0">
                <a:solidFill>
                  <a:srgbClr val="FF0000"/>
                </a:solidFill>
                <a:latin typeface="ＭＳ Ｐゴシック" panose="020B0600070205080204" pitchFamily="50" charset="-128"/>
              </a:rPr>
              <a:t>類型：</a:t>
            </a:r>
            <a:r>
              <a:rPr lang="en-US" altLang="ja-JP" sz="923" dirty="0">
                <a:solidFill>
                  <a:srgbClr val="FF0000"/>
                </a:solidFill>
                <a:latin typeface="ＭＳ Ｐゴシック" panose="020B0600070205080204" pitchFamily="50" charset="-128"/>
              </a:rPr>
              <a:t>25mg/L</a:t>
            </a:r>
            <a:r>
              <a:rPr lang="ja-JP" altLang="en-US" sz="923" dirty="0">
                <a:solidFill>
                  <a:srgbClr val="FF0000"/>
                </a:solidFill>
                <a:latin typeface="ＭＳ Ｐゴシック" panose="020B0600070205080204" pitchFamily="50" charset="-128"/>
              </a:rPr>
              <a:t>以下</a:t>
            </a:r>
            <a:endParaRPr lang="en-US" altLang="ja-JP" sz="923" dirty="0">
              <a:solidFill>
                <a:srgbClr val="FF0000"/>
              </a:solidFill>
              <a:latin typeface="ＭＳ Ｐゴシック" panose="020B0600070205080204" pitchFamily="50" charset="-128"/>
            </a:endParaRPr>
          </a:p>
        </p:txBody>
      </p:sp>
      <p:cxnSp>
        <p:nvCxnSpPr>
          <p:cNvPr id="60" name="直線コネクタ 59">
            <a:extLst>
              <a:ext uri="{FF2B5EF4-FFF2-40B4-BE49-F238E27FC236}">
                <a16:creationId xmlns:a16="http://schemas.microsoft.com/office/drawing/2014/main" id="{1E987432-630F-4DD8-AFF9-A30D1A6F87FC}"/>
              </a:ext>
            </a:extLst>
          </p:cNvPr>
          <p:cNvCxnSpPr/>
          <p:nvPr/>
        </p:nvCxnSpPr>
        <p:spPr bwMode="auto">
          <a:xfrm>
            <a:off x="1268443" y="2749365"/>
            <a:ext cx="2838768" cy="0"/>
          </a:xfrm>
          <a:prstGeom prst="line">
            <a:avLst/>
          </a:prstGeom>
          <a:solidFill>
            <a:schemeClr val="bg1"/>
          </a:solidFill>
          <a:ln w="28575">
            <a:solidFill>
              <a:srgbClr val="FF0000"/>
            </a:solidFill>
            <a:prstDash val="dash"/>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Text Box 10">
            <a:extLst>
              <a:ext uri="{FF2B5EF4-FFF2-40B4-BE49-F238E27FC236}">
                <a16:creationId xmlns:a16="http://schemas.microsoft.com/office/drawing/2014/main" id="{0C2E6EFD-A982-4200-947A-599A8EE6521E}"/>
              </a:ext>
            </a:extLst>
          </p:cNvPr>
          <p:cNvSpPr txBox="1">
            <a:spLocks noChangeArrowheads="1"/>
          </p:cNvSpPr>
          <p:nvPr/>
        </p:nvSpPr>
        <p:spPr bwMode="auto">
          <a:xfrm>
            <a:off x="2929427" y="2610055"/>
            <a:ext cx="1366433" cy="168947"/>
          </a:xfrm>
          <a:prstGeom prst="rect">
            <a:avLst/>
          </a:prstGeom>
          <a:noFill/>
          <a:ln>
            <a:noFill/>
          </a:ln>
        </p:spPr>
        <p:txBody>
          <a:bodyPr lIns="109065" tIns="0" rIns="109065" bIns="0"/>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923" dirty="0">
                <a:solidFill>
                  <a:srgbClr val="FF0000"/>
                </a:solidFill>
                <a:latin typeface="ＭＳ Ｐゴシック" panose="020B0600070205080204" pitchFamily="50" charset="-128"/>
              </a:rPr>
              <a:t>C</a:t>
            </a:r>
            <a:r>
              <a:rPr lang="ja-JP" altLang="en-US" sz="923" dirty="0">
                <a:solidFill>
                  <a:srgbClr val="FF0000"/>
                </a:solidFill>
                <a:latin typeface="ＭＳ Ｐゴシック" panose="020B0600070205080204" pitchFamily="50" charset="-128"/>
              </a:rPr>
              <a:t>類型：</a:t>
            </a:r>
            <a:r>
              <a:rPr lang="en-US" altLang="ja-JP" sz="923" dirty="0">
                <a:solidFill>
                  <a:srgbClr val="FF0000"/>
                </a:solidFill>
                <a:latin typeface="ＭＳ Ｐゴシック" panose="020B0600070205080204" pitchFamily="50" charset="-128"/>
              </a:rPr>
              <a:t>50mg/L</a:t>
            </a:r>
            <a:r>
              <a:rPr lang="ja-JP" altLang="en-US" sz="923" dirty="0">
                <a:solidFill>
                  <a:srgbClr val="FF0000"/>
                </a:solidFill>
                <a:latin typeface="ＭＳ Ｐゴシック" panose="020B0600070205080204" pitchFamily="50" charset="-128"/>
              </a:rPr>
              <a:t>以下</a:t>
            </a:r>
            <a:endParaRPr lang="en-US" altLang="ja-JP" sz="923" dirty="0">
              <a:solidFill>
                <a:srgbClr val="FF0000"/>
              </a:solidFill>
              <a:latin typeface="ＭＳ Ｐゴシック" panose="020B0600070205080204" pitchFamily="50" charset="-128"/>
            </a:endParaRPr>
          </a:p>
        </p:txBody>
      </p:sp>
      <p:cxnSp>
        <p:nvCxnSpPr>
          <p:cNvPr id="63" name="直線コネクタ 62">
            <a:extLst>
              <a:ext uri="{FF2B5EF4-FFF2-40B4-BE49-F238E27FC236}">
                <a16:creationId xmlns:a16="http://schemas.microsoft.com/office/drawing/2014/main" id="{3C5A5443-BC0D-42C0-8D45-5125842308AD}"/>
              </a:ext>
            </a:extLst>
          </p:cNvPr>
          <p:cNvCxnSpPr/>
          <p:nvPr/>
        </p:nvCxnSpPr>
        <p:spPr bwMode="auto">
          <a:xfrm>
            <a:off x="5169719" y="3409335"/>
            <a:ext cx="2955106" cy="0"/>
          </a:xfrm>
          <a:prstGeom prst="line">
            <a:avLst/>
          </a:prstGeom>
          <a:solidFill>
            <a:schemeClr val="bg1"/>
          </a:solidFill>
          <a:ln w="28575">
            <a:solidFill>
              <a:srgbClr val="0000FF"/>
            </a:solidFill>
            <a:prstDash val="sysDot"/>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直線コネクタ 64">
            <a:extLst>
              <a:ext uri="{FF2B5EF4-FFF2-40B4-BE49-F238E27FC236}">
                <a16:creationId xmlns:a16="http://schemas.microsoft.com/office/drawing/2014/main" id="{0C3C9626-17B2-498F-8DBD-95ED2FB5EE3C}"/>
              </a:ext>
            </a:extLst>
          </p:cNvPr>
          <p:cNvCxnSpPr/>
          <p:nvPr/>
        </p:nvCxnSpPr>
        <p:spPr bwMode="auto">
          <a:xfrm>
            <a:off x="5467350" y="2800408"/>
            <a:ext cx="2856682" cy="0"/>
          </a:xfrm>
          <a:prstGeom prst="line">
            <a:avLst/>
          </a:prstGeom>
          <a:solidFill>
            <a:schemeClr val="bg1"/>
          </a:solidFill>
          <a:ln w="28575">
            <a:solidFill>
              <a:srgbClr val="FF0000"/>
            </a:solidFill>
            <a:prstDash val="dash"/>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 name="Text Box 10">
            <a:extLst>
              <a:ext uri="{FF2B5EF4-FFF2-40B4-BE49-F238E27FC236}">
                <a16:creationId xmlns:a16="http://schemas.microsoft.com/office/drawing/2014/main" id="{2BED76AA-4CDC-43EE-A9FE-14AF71240784}"/>
              </a:ext>
            </a:extLst>
          </p:cNvPr>
          <p:cNvSpPr txBox="1">
            <a:spLocks noChangeArrowheads="1"/>
          </p:cNvSpPr>
          <p:nvPr/>
        </p:nvSpPr>
        <p:spPr bwMode="auto">
          <a:xfrm>
            <a:off x="7145428" y="2819610"/>
            <a:ext cx="1338693" cy="175777"/>
          </a:xfrm>
          <a:prstGeom prst="rect">
            <a:avLst/>
          </a:prstGeom>
          <a:noFill/>
          <a:ln>
            <a:noFill/>
          </a:ln>
        </p:spPr>
        <p:txBody>
          <a:bodyPr lIns="109065" tIns="0" rIns="109065" bIns="0"/>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923" dirty="0">
                <a:solidFill>
                  <a:srgbClr val="FF0000"/>
                </a:solidFill>
                <a:latin typeface="ＭＳ Ｐゴシック" panose="020B0600070205080204" pitchFamily="50" charset="-128"/>
              </a:rPr>
              <a:t>C</a:t>
            </a:r>
            <a:r>
              <a:rPr lang="ja-JP" altLang="en-US" sz="923" dirty="0">
                <a:solidFill>
                  <a:srgbClr val="FF0000"/>
                </a:solidFill>
                <a:latin typeface="ＭＳ Ｐゴシック" panose="020B0600070205080204" pitchFamily="50" charset="-128"/>
              </a:rPr>
              <a:t>類型：</a:t>
            </a:r>
            <a:r>
              <a:rPr lang="en-US" altLang="ja-JP" sz="923" dirty="0">
                <a:solidFill>
                  <a:srgbClr val="FF0000"/>
                </a:solidFill>
                <a:latin typeface="ＭＳ Ｐゴシック" panose="020B0600070205080204" pitchFamily="50" charset="-128"/>
              </a:rPr>
              <a:t>50mg/L</a:t>
            </a:r>
            <a:r>
              <a:rPr lang="ja-JP" altLang="en-US" sz="923" dirty="0">
                <a:solidFill>
                  <a:srgbClr val="FF0000"/>
                </a:solidFill>
                <a:latin typeface="ＭＳ Ｐゴシック" panose="020B0600070205080204" pitchFamily="50" charset="-128"/>
              </a:rPr>
              <a:t>以下</a:t>
            </a:r>
            <a:endParaRPr lang="en-US" altLang="ja-JP" sz="923" dirty="0">
              <a:solidFill>
                <a:srgbClr val="FF0000"/>
              </a:solidFill>
              <a:latin typeface="ＭＳ Ｐゴシック" panose="020B0600070205080204" pitchFamily="50" charset="-128"/>
            </a:endParaRPr>
          </a:p>
        </p:txBody>
      </p:sp>
      <p:sp>
        <p:nvSpPr>
          <p:cNvPr id="67" name="Text Box 10">
            <a:extLst>
              <a:ext uri="{FF2B5EF4-FFF2-40B4-BE49-F238E27FC236}">
                <a16:creationId xmlns:a16="http://schemas.microsoft.com/office/drawing/2014/main" id="{44277235-9C79-4E3A-B9BE-DBE7EE9D924A}"/>
              </a:ext>
            </a:extLst>
          </p:cNvPr>
          <p:cNvSpPr txBox="1">
            <a:spLocks noChangeArrowheads="1"/>
          </p:cNvSpPr>
          <p:nvPr/>
        </p:nvSpPr>
        <p:spPr bwMode="auto">
          <a:xfrm>
            <a:off x="7087808" y="3120306"/>
            <a:ext cx="1487226" cy="158854"/>
          </a:xfrm>
          <a:prstGeom prst="rect">
            <a:avLst/>
          </a:prstGeom>
          <a:noFill/>
          <a:ln>
            <a:noFill/>
          </a:ln>
        </p:spPr>
        <p:txBody>
          <a:bodyPr lIns="109065" tIns="0" rIns="109065" bIns="0"/>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923" dirty="0">
                <a:solidFill>
                  <a:srgbClr val="FF0000"/>
                </a:solidFill>
                <a:latin typeface="ＭＳ Ｐゴシック" panose="020B0600070205080204" pitchFamily="50" charset="-128"/>
              </a:rPr>
              <a:t>A</a:t>
            </a:r>
            <a:r>
              <a:rPr lang="ja-JP" altLang="en-US" sz="923" dirty="0">
                <a:solidFill>
                  <a:srgbClr val="FF0000"/>
                </a:solidFill>
                <a:latin typeface="ＭＳ Ｐゴシック" panose="020B0600070205080204" pitchFamily="50" charset="-128"/>
              </a:rPr>
              <a:t>類型：</a:t>
            </a:r>
            <a:r>
              <a:rPr lang="en-US" altLang="ja-JP" sz="923" dirty="0">
                <a:solidFill>
                  <a:srgbClr val="FF0000"/>
                </a:solidFill>
                <a:latin typeface="ＭＳ Ｐゴシック" panose="020B0600070205080204" pitchFamily="50" charset="-128"/>
              </a:rPr>
              <a:t>25mg/L</a:t>
            </a:r>
            <a:r>
              <a:rPr lang="ja-JP" altLang="en-US" sz="923" dirty="0">
                <a:solidFill>
                  <a:srgbClr val="FF0000"/>
                </a:solidFill>
                <a:latin typeface="ＭＳ Ｐゴシック" panose="020B0600070205080204" pitchFamily="50" charset="-128"/>
              </a:rPr>
              <a:t>以下</a:t>
            </a:r>
            <a:endParaRPr lang="en-US" altLang="ja-JP" sz="923" dirty="0">
              <a:solidFill>
                <a:srgbClr val="FF0000"/>
              </a:solidFill>
              <a:latin typeface="ＭＳ Ｐゴシック" panose="020B0600070205080204" pitchFamily="50" charset="-128"/>
            </a:endParaRPr>
          </a:p>
        </p:txBody>
      </p:sp>
      <p:sp>
        <p:nvSpPr>
          <p:cNvPr id="68" name="Text Box 10">
            <a:extLst>
              <a:ext uri="{FF2B5EF4-FFF2-40B4-BE49-F238E27FC236}">
                <a16:creationId xmlns:a16="http://schemas.microsoft.com/office/drawing/2014/main" id="{2B7278BD-D420-4A9F-A3CE-1DDAB993621C}"/>
              </a:ext>
            </a:extLst>
          </p:cNvPr>
          <p:cNvSpPr txBox="1">
            <a:spLocks noChangeArrowheads="1"/>
          </p:cNvSpPr>
          <p:nvPr/>
        </p:nvSpPr>
        <p:spPr bwMode="auto">
          <a:xfrm>
            <a:off x="3057583" y="6178891"/>
            <a:ext cx="1921926" cy="272555"/>
          </a:xfrm>
          <a:prstGeom prst="rect">
            <a:avLst/>
          </a:prstGeom>
          <a:noFill/>
          <a:ln>
            <a:noFill/>
          </a:ln>
        </p:spPr>
        <p:txBody>
          <a:bodyPr lIns="109065" tIns="0" rIns="109065" bIns="0"/>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646" dirty="0">
                <a:latin typeface="ＭＳ Ｐゴシック" panose="020B0600070205080204" pitchFamily="50" charset="-128"/>
              </a:rPr>
              <a:t>※</a:t>
            </a:r>
            <a:r>
              <a:rPr lang="ja-JP" altLang="en-US" sz="646" dirty="0">
                <a:latin typeface="ＭＳ Ｐゴシック" panose="020B0600070205080204" pitchFamily="50" charset="-128"/>
              </a:rPr>
              <a:t>各年の</a:t>
            </a:r>
            <a:r>
              <a:rPr lang="en-US" altLang="ja-JP" sz="646" dirty="0">
                <a:latin typeface="ＭＳ Ｐゴシック" panose="020B0600070205080204" pitchFamily="50" charset="-128"/>
              </a:rPr>
              <a:t>SS</a:t>
            </a:r>
            <a:r>
              <a:rPr lang="ja-JP" altLang="en-US" sz="646" dirty="0">
                <a:latin typeface="ＭＳ Ｐゴシック" panose="020B0600070205080204" pitchFamily="50" charset="-128"/>
              </a:rPr>
              <a:t>値については、河川工事を実施する</a:t>
            </a:r>
            <a:endParaRPr lang="en-US" altLang="ja-JP" sz="646" dirty="0">
              <a:latin typeface="ＭＳ Ｐゴシック" panose="020B0600070205080204" pitchFamily="50" charset="-128"/>
            </a:endParaRPr>
          </a:p>
          <a:p>
            <a:pPr eaLnBrk="1" hangingPunct="1">
              <a:spcBef>
                <a:spcPct val="0"/>
              </a:spcBef>
              <a:buFontTx/>
              <a:buNone/>
            </a:pPr>
            <a:r>
              <a:rPr lang="ja-JP" altLang="en-US" sz="646" dirty="0">
                <a:latin typeface="ＭＳ Ｐゴシック" panose="020B0600070205080204" pitchFamily="50" charset="-128"/>
              </a:rPr>
              <a:t>　 渇水期（</a:t>
            </a:r>
            <a:r>
              <a:rPr lang="en-US" altLang="ja-JP" sz="646" dirty="0">
                <a:latin typeface="ＭＳ Ｐゴシック" panose="020B0600070205080204" pitchFamily="50" charset="-128"/>
              </a:rPr>
              <a:t>11</a:t>
            </a:r>
            <a:r>
              <a:rPr lang="ja-JP" altLang="en-US" sz="646" dirty="0">
                <a:latin typeface="ＭＳ Ｐゴシック" panose="020B0600070205080204" pitchFamily="50" charset="-128"/>
              </a:rPr>
              <a:t>月～</a:t>
            </a:r>
            <a:r>
              <a:rPr lang="en-US" altLang="ja-JP" sz="646" dirty="0">
                <a:latin typeface="ＭＳ Ｐゴシック" panose="020B0600070205080204" pitchFamily="50" charset="-128"/>
              </a:rPr>
              <a:t>5</a:t>
            </a:r>
            <a:r>
              <a:rPr lang="ja-JP" altLang="en-US" sz="646" dirty="0">
                <a:latin typeface="ＭＳ Ｐゴシック" panose="020B0600070205080204" pitchFamily="50" charset="-128"/>
              </a:rPr>
              <a:t>月）の平均値としている。</a:t>
            </a:r>
            <a:endParaRPr lang="en-US" altLang="ja-JP" sz="646" dirty="0">
              <a:latin typeface="ＭＳ Ｐゴシック" panose="020B0600070205080204" pitchFamily="50" charset="-128"/>
            </a:endParaRPr>
          </a:p>
          <a:p>
            <a:pPr defTabSz="447675" eaLnBrk="1" hangingPunct="1">
              <a:spcBef>
                <a:spcPct val="0"/>
              </a:spcBef>
              <a:buFontTx/>
              <a:buNone/>
            </a:pPr>
            <a:endParaRPr lang="en-US" altLang="ja-JP" sz="646" dirty="0">
              <a:latin typeface="ＭＳ Ｐゴシック" panose="020B0600070205080204" pitchFamily="50" charset="-128"/>
            </a:endParaRPr>
          </a:p>
        </p:txBody>
      </p:sp>
    </p:spTree>
    <p:extLst>
      <p:ext uri="{BB962C8B-B14F-4D97-AF65-F5344CB8AC3E}">
        <p14:creationId xmlns:p14="http://schemas.microsoft.com/office/powerpoint/2010/main" val="3568726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57087570-9D2D-4E85-8444-A8D946E59BA1}"/>
              </a:ext>
            </a:extLst>
          </p:cNvPr>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zh-TW" altLang="en-US" sz="2400" dirty="0">
                <a:solidFill>
                  <a:srgbClr val="FFFFFF"/>
                </a:solidFill>
                <a:latin typeface="HGｺﾞｼｯｸE" panose="020B0909000000000000" pitchFamily="49" charset="-128"/>
                <a:ea typeface="HGｺﾞｼｯｸE" panose="020B0909000000000000" pitchFamily="49" charset="-128"/>
              </a:rPr>
              <a:t>６．対応方針（案）</a:t>
            </a:r>
          </a:p>
        </p:txBody>
      </p:sp>
      <p:sp>
        <p:nvSpPr>
          <p:cNvPr id="4" name="角丸四角形 3">
            <a:extLst>
              <a:ext uri="{FF2B5EF4-FFF2-40B4-BE49-F238E27FC236}">
                <a16:creationId xmlns:a16="http://schemas.microsoft.com/office/drawing/2014/main" id="{C514E8D9-883E-41DB-8655-BC59F76B719B}"/>
              </a:ext>
            </a:extLst>
          </p:cNvPr>
          <p:cNvSpPr/>
          <p:nvPr/>
        </p:nvSpPr>
        <p:spPr>
          <a:xfrm>
            <a:off x="115888" y="471488"/>
            <a:ext cx="1979612" cy="36036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latin typeface="HGｺﾞｼｯｸE" pitchFamily="49" charset="-128"/>
                <a:ea typeface="HGｺﾞｼｯｸE" pitchFamily="49" charset="-128"/>
              </a:rPr>
              <a:t>対応方針</a:t>
            </a:r>
            <a:r>
              <a:rPr lang="en-US" altLang="ja-JP" sz="1600" dirty="0">
                <a:latin typeface="HGｺﾞｼｯｸE" pitchFamily="49" charset="-128"/>
                <a:ea typeface="HGｺﾞｼｯｸE" pitchFamily="49" charset="-128"/>
              </a:rPr>
              <a:t>(</a:t>
            </a:r>
            <a:r>
              <a:rPr lang="ja-JP" altLang="en-US" sz="1600" dirty="0">
                <a:latin typeface="HGｺﾞｼｯｸE" pitchFamily="49" charset="-128"/>
                <a:ea typeface="HGｺﾞｼｯｸE" pitchFamily="49" charset="-128"/>
              </a:rPr>
              <a:t>案</a:t>
            </a:r>
            <a:r>
              <a:rPr lang="en-US" altLang="ja-JP" sz="1600" dirty="0">
                <a:latin typeface="HGｺﾞｼｯｸE" pitchFamily="49" charset="-128"/>
                <a:ea typeface="HGｺﾞｼｯｸE" pitchFamily="49" charset="-128"/>
              </a:rPr>
              <a:t>)</a:t>
            </a:r>
            <a:endParaRPr lang="ja-JP" altLang="en-US" sz="1600" dirty="0">
              <a:latin typeface="HGｺﾞｼｯｸE" pitchFamily="49" charset="-128"/>
              <a:ea typeface="HGｺﾞｼｯｸE" pitchFamily="49" charset="-128"/>
            </a:endParaRPr>
          </a:p>
        </p:txBody>
      </p:sp>
      <p:sp>
        <p:nvSpPr>
          <p:cNvPr id="39940" name="Text Box 2">
            <a:extLst>
              <a:ext uri="{FF2B5EF4-FFF2-40B4-BE49-F238E27FC236}">
                <a16:creationId xmlns:a16="http://schemas.microsoft.com/office/drawing/2014/main" id="{7E29C65F-14F9-46B1-BBE4-3083861DC3A1}"/>
              </a:ext>
            </a:extLst>
          </p:cNvPr>
          <p:cNvSpPr>
            <a:spLocks noChangeArrowheads="1"/>
          </p:cNvSpPr>
          <p:nvPr/>
        </p:nvSpPr>
        <p:spPr bwMode="auto">
          <a:xfrm>
            <a:off x="115888" y="869950"/>
            <a:ext cx="8986837" cy="4845050"/>
          </a:xfrm>
          <a:prstGeom prst="roundRect">
            <a:avLst>
              <a:gd name="adj" fmla="val 3657"/>
            </a:avLst>
          </a:prstGeom>
          <a:solidFill>
            <a:schemeClr val="bg1"/>
          </a:solidFill>
          <a:ln w="9525" algn="ctr">
            <a:solidFill>
              <a:srgbClr val="00B050"/>
            </a:solidFill>
            <a:round/>
            <a:headEnd/>
            <a:tailEnd/>
          </a:ln>
        </p:spPr>
        <p:txBody>
          <a:bodyPr lIns="125985" tIns="0" rIns="72000" bIns="0" anchor="ctr"/>
          <a:lstStyle/>
          <a:p>
            <a:pPr eaLnBrk="1" hangingPunct="1">
              <a:spcBef>
                <a:spcPct val="15000"/>
              </a:spcBef>
            </a:pPr>
            <a:endParaRPr lang="en-US" altLang="ja-JP" sz="1400">
              <a:solidFill>
                <a:srgbClr val="000000"/>
              </a:solidFill>
              <a:latin typeface="HG丸ｺﾞｼｯｸM-PRO" panose="020F0600000000000000" pitchFamily="50" charset="-128"/>
              <a:ea typeface="HG丸ｺﾞｼｯｸM-PRO" panose="020F0600000000000000" pitchFamily="50" charset="-128"/>
            </a:endParaRPr>
          </a:p>
          <a:p>
            <a:pPr algn="ctr" eaLnBrk="1" hangingPunct="1">
              <a:spcBef>
                <a:spcPct val="15000"/>
              </a:spcBef>
            </a:pPr>
            <a:endParaRPr lang="en-US" altLang="ja-JP" sz="800">
              <a:solidFill>
                <a:srgbClr val="000000"/>
              </a:solidFill>
              <a:latin typeface="HG丸ｺﾞｼｯｸM-PRO" panose="020F0600000000000000" pitchFamily="50" charset="-128"/>
              <a:ea typeface="HG丸ｺﾞｼｯｸM-PRO" panose="020F0600000000000000" pitchFamily="50" charset="-128"/>
            </a:endParaRPr>
          </a:p>
        </p:txBody>
      </p:sp>
      <p:sp>
        <p:nvSpPr>
          <p:cNvPr id="39941" name="テキスト ボックス 1">
            <a:extLst>
              <a:ext uri="{FF2B5EF4-FFF2-40B4-BE49-F238E27FC236}">
                <a16:creationId xmlns:a16="http://schemas.microsoft.com/office/drawing/2014/main" id="{A96657CD-B935-4A06-AFB2-2E9D859ADF8E}"/>
              </a:ext>
            </a:extLst>
          </p:cNvPr>
          <p:cNvSpPr txBox="1">
            <a:spLocks noChangeArrowheads="1"/>
          </p:cNvSpPr>
          <p:nvPr/>
        </p:nvSpPr>
        <p:spPr bwMode="auto">
          <a:xfrm>
            <a:off x="192089" y="944564"/>
            <a:ext cx="1620837" cy="338137"/>
          </a:xfrm>
          <a:prstGeom prst="rect">
            <a:avLst/>
          </a:prstGeom>
          <a:solidFill>
            <a:srgbClr val="92D050"/>
          </a:solidFill>
          <a:ln w="9525">
            <a:solidFill>
              <a:srgbClr val="92D050"/>
            </a:solidFill>
            <a:miter lim="800000"/>
            <a:headEnd/>
            <a:tailEnd/>
          </a:ln>
        </p:spPr>
        <p:txBody>
          <a:bodyPr wrap="none">
            <a:spAutoFit/>
          </a:bodyPr>
          <a:lstStyle/>
          <a:p>
            <a:r>
              <a:rPr lang="ja-JP" altLang="en-US" sz="1600" dirty="0"/>
              <a:t>事業の必要性等</a:t>
            </a:r>
          </a:p>
        </p:txBody>
      </p:sp>
      <p:sp>
        <p:nvSpPr>
          <p:cNvPr id="39944" name="テキスト ボックス 9">
            <a:extLst>
              <a:ext uri="{FF2B5EF4-FFF2-40B4-BE49-F238E27FC236}">
                <a16:creationId xmlns:a16="http://schemas.microsoft.com/office/drawing/2014/main" id="{C2AE59D2-60E0-425D-ADC7-5DDD769F13EA}"/>
              </a:ext>
            </a:extLst>
          </p:cNvPr>
          <p:cNvSpPr txBox="1">
            <a:spLocks noChangeArrowheads="1"/>
          </p:cNvSpPr>
          <p:nvPr/>
        </p:nvSpPr>
        <p:spPr bwMode="auto">
          <a:xfrm>
            <a:off x="192089" y="4705205"/>
            <a:ext cx="2924175" cy="338137"/>
          </a:xfrm>
          <a:prstGeom prst="rect">
            <a:avLst/>
          </a:prstGeom>
          <a:solidFill>
            <a:srgbClr val="92D050"/>
          </a:solidFill>
          <a:ln w="9525">
            <a:solidFill>
              <a:srgbClr val="92D050"/>
            </a:solidFill>
            <a:miter lim="800000"/>
            <a:headEnd/>
            <a:tailEnd/>
          </a:ln>
        </p:spPr>
        <p:txBody>
          <a:bodyPr wrap="none">
            <a:spAutoFit/>
          </a:bodyPr>
          <a:lstStyle/>
          <a:p>
            <a:r>
              <a:rPr lang="ja-JP" altLang="en-US" sz="1600" dirty="0"/>
              <a:t>コスト縮減や代替案等の可能性</a:t>
            </a:r>
          </a:p>
        </p:txBody>
      </p:sp>
      <p:sp>
        <p:nvSpPr>
          <p:cNvPr id="39946" name="下矢印 2">
            <a:extLst>
              <a:ext uri="{FF2B5EF4-FFF2-40B4-BE49-F238E27FC236}">
                <a16:creationId xmlns:a16="http://schemas.microsoft.com/office/drawing/2014/main" id="{00F4FDD5-A360-4F22-8E77-87DE7348360E}"/>
              </a:ext>
            </a:extLst>
          </p:cNvPr>
          <p:cNvSpPr>
            <a:spLocks noChangeArrowheads="1"/>
          </p:cNvSpPr>
          <p:nvPr/>
        </p:nvSpPr>
        <p:spPr bwMode="auto">
          <a:xfrm>
            <a:off x="4400550" y="5803573"/>
            <a:ext cx="342900" cy="319088"/>
          </a:xfrm>
          <a:prstGeom prst="downArrow">
            <a:avLst>
              <a:gd name="adj1" fmla="val 50000"/>
              <a:gd name="adj2" fmla="val 50042"/>
            </a:avLst>
          </a:prstGeom>
          <a:solidFill>
            <a:srgbClr val="FF0000"/>
          </a:solidFill>
          <a:ln w="9525">
            <a:solidFill>
              <a:srgbClr val="FF0000"/>
            </a:solidFill>
            <a:miter lim="800000"/>
            <a:headEnd/>
            <a:tailEnd/>
          </a:ln>
        </p:spPr>
        <p:txBody>
          <a:bodyPr anchor="ctr"/>
          <a:lstStyle/>
          <a:p>
            <a:pPr algn="ctr"/>
            <a:endParaRPr lang="ja-JP" altLang="en-US"/>
          </a:p>
        </p:txBody>
      </p:sp>
      <p:sp>
        <p:nvSpPr>
          <p:cNvPr id="13" name="Text Box 2">
            <a:extLst>
              <a:ext uri="{FF2B5EF4-FFF2-40B4-BE49-F238E27FC236}">
                <a16:creationId xmlns:a16="http://schemas.microsoft.com/office/drawing/2014/main" id="{6615040D-110F-4382-B9FC-C7173A745DA2}"/>
              </a:ext>
            </a:extLst>
          </p:cNvPr>
          <p:cNvSpPr>
            <a:spLocks noChangeArrowheads="1"/>
          </p:cNvSpPr>
          <p:nvPr/>
        </p:nvSpPr>
        <p:spPr bwMode="auto">
          <a:xfrm>
            <a:off x="115888" y="6154737"/>
            <a:ext cx="8626460" cy="492125"/>
          </a:xfrm>
          <a:prstGeom prst="roundRect">
            <a:avLst>
              <a:gd name="adj" fmla="val 13995"/>
            </a:avLst>
          </a:prstGeom>
          <a:solidFill>
            <a:schemeClr val="bg1"/>
          </a:solidFill>
          <a:ln w="9525" algn="ctr">
            <a:solidFill>
              <a:srgbClr val="FF0000"/>
            </a:solidFill>
            <a:round/>
            <a:headEnd/>
            <a:tailEnd/>
          </a:ln>
        </p:spPr>
        <p:txBody>
          <a:bodyPr lIns="125985" tIns="0" rIns="72000" bIns="0" anchor="ctr"/>
          <a:lstStyle/>
          <a:p>
            <a:pPr algn="ctr" eaLnBrk="1" hangingPunct="1">
              <a:spcBef>
                <a:spcPct val="15000"/>
              </a:spcBef>
              <a:defRPr/>
            </a:pPr>
            <a:r>
              <a:rPr lang="ja-JP" altLang="en-US" sz="2000" dirty="0">
                <a:solidFill>
                  <a:srgbClr val="FF0000"/>
                </a:solidFill>
                <a:latin typeface="HG丸ｺﾞｼｯｸM-PRO" pitchFamily="50" charset="-128"/>
                <a:ea typeface="HG丸ｺﾞｼｯｸM-PRO" pitchFamily="50" charset="-128"/>
              </a:rPr>
              <a:t>事業の継続</a:t>
            </a:r>
            <a:endParaRPr lang="en-US" altLang="ja-JP" sz="1050" dirty="0">
              <a:solidFill>
                <a:srgbClr val="FF0000"/>
              </a:solidFill>
              <a:latin typeface="HG丸ｺﾞｼｯｸM-PRO" pitchFamily="50" charset="-128"/>
              <a:ea typeface="HG丸ｺﾞｼｯｸM-PRO" pitchFamily="50" charset="-128"/>
            </a:endParaRPr>
          </a:p>
        </p:txBody>
      </p:sp>
      <p:sp>
        <p:nvSpPr>
          <p:cNvPr id="14" name="スライド番号プレースホルダ 5">
            <a:extLst>
              <a:ext uri="{FF2B5EF4-FFF2-40B4-BE49-F238E27FC236}">
                <a16:creationId xmlns:a16="http://schemas.microsoft.com/office/drawing/2014/main" id="{7E8A4079-567B-42B3-88DC-8E7E2A26A080}"/>
              </a:ext>
            </a:extLst>
          </p:cNvPr>
          <p:cNvSpPr txBox="1">
            <a:spLocks noGrp="1"/>
          </p:cNvSpPr>
          <p:nvPr/>
        </p:nvSpPr>
        <p:spPr bwMode="auto">
          <a:xfrm>
            <a:off x="8639176" y="6400800"/>
            <a:ext cx="485775" cy="457200"/>
          </a:xfrm>
          <a:prstGeom prst="rect">
            <a:avLst/>
          </a:prstGeom>
          <a:noFill/>
          <a:ln>
            <a:noFill/>
          </a:ln>
        </p:spPr>
        <p:txBody>
          <a:bodyPr lIns="95770" tIns="47886" rIns="95770" bIns="47886" anchor="b"/>
          <a:lstStyle>
            <a:lvl1pPr defTabSz="1279525">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defTabSz="1279525">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defTabSz="1279525">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defRPr/>
            </a:pPr>
            <a:fld id="{C51AE5F1-4551-408C-BB45-35F85AA46C79}" type="slidenum">
              <a:rPr kumimoji="0" lang="en-US" altLang="ja-JP" sz="1600" b="1">
                <a:effectLst>
                  <a:outerShdw blurRad="38100" dist="38100" dir="2700000" algn="tl">
                    <a:srgbClr val="C0C0C0"/>
                  </a:outerShdw>
                </a:effectLst>
                <a:latin typeface="ＭＳ ゴシック" panose="020B0609070205080204" pitchFamily="49" charset="-128"/>
                <a:ea typeface="ＭＳ ゴシック" panose="020B0609070205080204" pitchFamily="49" charset="-128"/>
              </a:rPr>
              <a:pPr algn="r" eaLnBrk="1" hangingPunct="1">
                <a:spcBef>
                  <a:spcPct val="0"/>
                </a:spcBef>
                <a:buFontTx/>
                <a:buNone/>
                <a:defRPr/>
              </a:pPr>
              <a:t>15</a:t>
            </a:fld>
            <a:endParaRPr kumimoji="0" lang="en-US" altLang="ja-JP" sz="1600" b="1" dirty="0">
              <a:effectLst>
                <a:outerShdw blurRad="38100" dist="38100" dir="2700000" algn="tl">
                  <a:srgbClr val="C0C0C0"/>
                </a:outerShdw>
              </a:effectLst>
              <a:latin typeface="ＭＳ ゴシック" panose="020B0609070205080204" pitchFamily="49" charset="-128"/>
              <a:ea typeface="ＭＳ ゴシック" panose="020B0609070205080204" pitchFamily="49" charset="-128"/>
            </a:endParaRPr>
          </a:p>
        </p:txBody>
      </p:sp>
      <p:sp>
        <p:nvSpPr>
          <p:cNvPr id="39949" name="テキスト ボックス 9">
            <a:extLst>
              <a:ext uri="{FF2B5EF4-FFF2-40B4-BE49-F238E27FC236}">
                <a16:creationId xmlns:a16="http://schemas.microsoft.com/office/drawing/2014/main" id="{FF9B0440-CF79-4D3D-9197-78D5C37C82B6}"/>
              </a:ext>
            </a:extLst>
          </p:cNvPr>
          <p:cNvSpPr txBox="1">
            <a:spLocks noChangeArrowheads="1"/>
          </p:cNvSpPr>
          <p:nvPr/>
        </p:nvSpPr>
        <p:spPr bwMode="auto">
          <a:xfrm>
            <a:off x="192089" y="2904441"/>
            <a:ext cx="2032000" cy="338137"/>
          </a:xfrm>
          <a:prstGeom prst="rect">
            <a:avLst/>
          </a:prstGeom>
          <a:solidFill>
            <a:srgbClr val="92D050"/>
          </a:solidFill>
          <a:ln w="9525">
            <a:solidFill>
              <a:srgbClr val="92D050"/>
            </a:solidFill>
            <a:miter lim="800000"/>
            <a:headEnd/>
            <a:tailEnd/>
          </a:ln>
        </p:spPr>
        <p:txBody>
          <a:bodyPr wrap="none">
            <a:spAutoFit/>
          </a:bodyPr>
          <a:lstStyle/>
          <a:p>
            <a:r>
              <a:rPr lang="ja-JP" altLang="en-US" sz="1600"/>
              <a:t>事業の進捗の見込み</a:t>
            </a:r>
          </a:p>
        </p:txBody>
      </p:sp>
      <p:sp>
        <p:nvSpPr>
          <p:cNvPr id="16" name="テキスト ボックス 15">
            <a:extLst>
              <a:ext uri="{FF2B5EF4-FFF2-40B4-BE49-F238E27FC236}">
                <a16:creationId xmlns:a16="http://schemas.microsoft.com/office/drawing/2014/main" id="{4A08EB7E-F7E1-4C70-BBAF-AC18F7EF922A}"/>
              </a:ext>
            </a:extLst>
          </p:cNvPr>
          <p:cNvSpPr txBox="1">
            <a:spLocks noChangeArrowheads="1"/>
          </p:cNvSpPr>
          <p:nvPr/>
        </p:nvSpPr>
        <p:spPr bwMode="auto">
          <a:xfrm>
            <a:off x="334379" y="1332023"/>
            <a:ext cx="8641346" cy="181588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ja-JP"/>
            </a:defPPr>
            <a:lvl1pPr eaLnBrk="1" hangingPunct="1">
              <a:buFontTx/>
              <a:buNone/>
              <a:defRPr sz="1400"/>
            </a:lvl1pPr>
            <a:lvl2pPr marL="742950" indent="-285750" eaLnBrk="0" hangingPunct="0">
              <a:spcBef>
                <a:spcPct val="20000"/>
              </a:spcBef>
              <a:buChar char="–"/>
              <a:defRPr sz="2800"/>
            </a:lvl2pPr>
            <a:lvl3pPr marL="1143000" indent="-228600" eaLnBrk="0" hangingPunct="0">
              <a:spcBef>
                <a:spcPct val="20000"/>
              </a:spcBef>
              <a:buChar char="•"/>
              <a:defRPr sz="2400"/>
            </a:lvl3pPr>
            <a:lvl4pPr marL="1600200" indent="-228600" eaLnBrk="0" hangingPunct="0">
              <a:spcBef>
                <a:spcPct val="20000"/>
              </a:spcBef>
              <a:buChar char="–"/>
              <a:defRPr sz="2000"/>
            </a:lvl4pPr>
            <a:lvl5pPr marL="2057400" indent="-228600" eaLnBrk="0" hangingPunct="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marL="285750" indent="-285750">
              <a:buFont typeface="Wingdings" panose="05000000000000000000" pitchFamily="2" charset="2"/>
              <a:buChar char="Ø"/>
            </a:pPr>
            <a:r>
              <a:rPr lang="ja-JP" altLang="en-US" dirty="0">
                <a:latin typeface="HG丸ｺﾞｼｯｸM-PRO" panose="020F0600000000000000" pitchFamily="50" charset="-128"/>
                <a:ea typeface="HG丸ｺﾞｼｯｸM-PRO" panose="020F0600000000000000" pitchFamily="50" charset="-128"/>
              </a:rPr>
              <a:t>飛鳥川、梅川、天見川では</a:t>
            </a:r>
            <a:r>
              <a:rPr lang="en-US" altLang="ja-JP" dirty="0">
                <a:latin typeface="HG丸ｺﾞｼｯｸM-PRO" panose="020F0600000000000000" pitchFamily="50" charset="-128"/>
                <a:ea typeface="HG丸ｺﾞｼｯｸM-PRO" panose="020F0600000000000000" pitchFamily="50" charset="-128"/>
              </a:rPr>
              <a:t>R5.6.2</a:t>
            </a:r>
            <a:r>
              <a:rPr lang="ja-JP" altLang="en-US" dirty="0">
                <a:latin typeface="HG丸ｺﾞｼｯｸM-PRO" panose="020F0600000000000000" pitchFamily="50" charset="-128"/>
                <a:ea typeface="HG丸ｺﾞｼｯｸM-PRO" panose="020F0600000000000000" pitchFamily="50" charset="-128"/>
              </a:rPr>
              <a:t>の豪雨では水位が氾濫危険水位を超過するなど、浸水被害こそみられなかったものの、危険な水位上昇が確認されている。また、高齢化の進展など社会情勢は変化し、気候変動に伴う洪水リスクが増大する中で、飛鳥川、梅川、天見川ともに浸水範囲内家屋は増加しているなど、河川整備を進めることにより浸水被害を解消する必要性は高まっている。</a:t>
            </a:r>
            <a:endParaRPr lang="en-US" altLang="ja-JP" dirty="0">
              <a:latin typeface="HG丸ｺﾞｼｯｸM-PRO" panose="020F0600000000000000" pitchFamily="50" charset="-128"/>
              <a:ea typeface="HG丸ｺﾞｼｯｸM-PRO" panose="020F0600000000000000" pitchFamily="50" charset="-128"/>
            </a:endParaRPr>
          </a:p>
          <a:p>
            <a:pPr marL="285750" indent="-285750">
              <a:buFont typeface="Wingdings" panose="05000000000000000000" pitchFamily="2" charset="2"/>
              <a:buChar char="Ø"/>
            </a:pPr>
            <a:r>
              <a:rPr lang="ja-JP" altLang="en-US" sz="1400" dirty="0">
                <a:latin typeface="HG丸ｺﾞｼｯｸM-PRO" panose="020F0600000000000000" pitchFamily="50" charset="-128"/>
                <a:ea typeface="HG丸ｺﾞｼｯｸM-PRO" panose="020F0600000000000000" pitchFamily="50" charset="-128"/>
              </a:rPr>
              <a:t>現時点で再度、費用対効果を算出したところ、</a:t>
            </a:r>
            <a:r>
              <a:rPr lang="ja-JP" altLang="en-US" sz="1400" u="sng" dirty="0">
                <a:latin typeface="HG丸ｺﾞｼｯｸM-PRO" panose="020F0600000000000000" pitchFamily="50" charset="-128"/>
                <a:ea typeface="HG丸ｺﾞｼｯｸM-PRO" panose="020F0600000000000000" pitchFamily="50" charset="-128"/>
              </a:rPr>
              <a:t>飛鳥川でＢ</a:t>
            </a:r>
            <a:r>
              <a:rPr lang="en-US" altLang="ja-JP" sz="1400" u="sng" dirty="0">
                <a:latin typeface="HG丸ｺﾞｼｯｸM-PRO" panose="020F0600000000000000" pitchFamily="50" charset="-128"/>
                <a:ea typeface="HG丸ｺﾞｼｯｸM-PRO" panose="020F0600000000000000" pitchFamily="50" charset="-128"/>
              </a:rPr>
              <a:t>/</a:t>
            </a:r>
            <a:r>
              <a:rPr lang="ja-JP" altLang="en-US" sz="1400" u="sng" dirty="0">
                <a:latin typeface="HG丸ｺﾞｼｯｸM-PRO" panose="020F0600000000000000" pitchFamily="50" charset="-128"/>
                <a:ea typeface="HG丸ｺﾞｼｯｸM-PRO" panose="020F0600000000000000" pitchFamily="50" charset="-128"/>
              </a:rPr>
              <a:t>Ｃは</a:t>
            </a:r>
            <a:r>
              <a:rPr lang="en-US" altLang="ja-JP" sz="1400" u="sng" dirty="0">
                <a:latin typeface="HG丸ｺﾞｼｯｸM-PRO" panose="020F0600000000000000" pitchFamily="50" charset="-128"/>
                <a:ea typeface="HG丸ｺﾞｼｯｸM-PRO" panose="020F0600000000000000" pitchFamily="50" charset="-128"/>
              </a:rPr>
              <a:t>5.2</a:t>
            </a:r>
            <a:r>
              <a:rPr lang="ja-JP" altLang="en-US" sz="1400" dirty="0">
                <a:latin typeface="HG丸ｺﾞｼｯｸM-PRO" panose="020F0600000000000000" pitchFamily="50" charset="-128"/>
                <a:ea typeface="HG丸ｺﾞｼｯｸM-PRO" panose="020F0600000000000000" pitchFamily="50" charset="-128"/>
              </a:rPr>
              <a:t>、</a:t>
            </a:r>
            <a:r>
              <a:rPr lang="ja-JP" altLang="en-US" sz="1400" u="sng" dirty="0">
                <a:latin typeface="HG丸ｺﾞｼｯｸM-PRO" panose="020F0600000000000000" pitchFamily="50" charset="-128"/>
                <a:ea typeface="HG丸ｺﾞｼｯｸM-PRO" panose="020F0600000000000000" pitchFamily="50" charset="-128"/>
              </a:rPr>
              <a:t>梅川でＢ</a:t>
            </a:r>
            <a:r>
              <a:rPr lang="en-US" altLang="ja-JP" sz="1400" u="sng" dirty="0">
                <a:latin typeface="HG丸ｺﾞｼｯｸM-PRO" panose="020F0600000000000000" pitchFamily="50" charset="-128"/>
                <a:ea typeface="HG丸ｺﾞｼｯｸM-PRO" panose="020F0600000000000000" pitchFamily="50" charset="-128"/>
              </a:rPr>
              <a:t>/</a:t>
            </a:r>
            <a:r>
              <a:rPr lang="ja-JP" altLang="en-US" sz="1400" u="sng" dirty="0">
                <a:latin typeface="HG丸ｺﾞｼｯｸM-PRO" panose="020F0600000000000000" pitchFamily="50" charset="-128"/>
                <a:ea typeface="HG丸ｺﾞｼｯｸM-PRO" panose="020F0600000000000000" pitchFamily="50" charset="-128"/>
              </a:rPr>
              <a:t>Ｃは</a:t>
            </a:r>
            <a:r>
              <a:rPr lang="en-US" altLang="ja-JP" sz="1400" u="sng" dirty="0">
                <a:latin typeface="HG丸ｺﾞｼｯｸM-PRO" panose="020F0600000000000000" pitchFamily="50" charset="-128"/>
                <a:ea typeface="HG丸ｺﾞｼｯｸM-PRO" panose="020F0600000000000000" pitchFamily="50" charset="-128"/>
              </a:rPr>
              <a:t>5.4</a:t>
            </a:r>
            <a:r>
              <a:rPr lang="ja-JP" altLang="en-US" sz="1400" dirty="0" err="1">
                <a:latin typeface="HG丸ｺﾞｼｯｸM-PRO" panose="020F0600000000000000" pitchFamily="50" charset="-128"/>
                <a:ea typeface="HG丸ｺﾞｼｯｸM-PRO" panose="020F0600000000000000" pitchFamily="50" charset="-128"/>
              </a:rPr>
              <a:t>、</a:t>
            </a:r>
            <a:r>
              <a:rPr lang="ja-JP" altLang="en-US" sz="1400" u="sng" dirty="0">
                <a:latin typeface="HG丸ｺﾞｼｯｸM-PRO" panose="020F0600000000000000" pitchFamily="50" charset="-128"/>
                <a:ea typeface="HG丸ｺﾞｼｯｸM-PRO" panose="020F0600000000000000" pitchFamily="50" charset="-128"/>
              </a:rPr>
              <a:t>天見川でＢ</a:t>
            </a:r>
            <a:r>
              <a:rPr lang="en-US" altLang="ja-JP" sz="1400" u="sng" dirty="0">
                <a:latin typeface="HG丸ｺﾞｼｯｸM-PRO" panose="020F0600000000000000" pitchFamily="50" charset="-128"/>
                <a:ea typeface="HG丸ｺﾞｼｯｸM-PRO" panose="020F0600000000000000" pitchFamily="50" charset="-128"/>
              </a:rPr>
              <a:t>/</a:t>
            </a:r>
            <a:r>
              <a:rPr lang="ja-JP" altLang="en-US" sz="1400" u="sng" dirty="0">
                <a:latin typeface="HG丸ｺﾞｼｯｸM-PRO" panose="020F0600000000000000" pitchFamily="50" charset="-128"/>
                <a:ea typeface="HG丸ｺﾞｼｯｸM-PRO" panose="020F0600000000000000" pitchFamily="50" charset="-128"/>
              </a:rPr>
              <a:t>Ｃは</a:t>
            </a:r>
            <a:r>
              <a:rPr lang="en-US" altLang="ja-JP" sz="1400" u="sng" dirty="0">
                <a:latin typeface="HG丸ｺﾞｼｯｸM-PRO" panose="020F0600000000000000" pitchFamily="50" charset="-128"/>
                <a:ea typeface="HG丸ｺﾞｼｯｸM-PRO" panose="020F0600000000000000" pitchFamily="50" charset="-128"/>
              </a:rPr>
              <a:t>4.2</a:t>
            </a:r>
            <a:r>
              <a:rPr lang="ja-JP" altLang="en-US" sz="1400" dirty="0">
                <a:latin typeface="HG丸ｺﾞｼｯｸM-PRO" panose="020F0600000000000000" pitchFamily="50" charset="-128"/>
                <a:ea typeface="HG丸ｺﾞｼｯｸM-PRO" panose="020F0600000000000000" pitchFamily="50" charset="-128"/>
              </a:rPr>
              <a:t>であり、河川整備の経済的便益性が確認できる。</a:t>
            </a:r>
            <a:endParaRPr lang="en-US" altLang="ja-JP" sz="1400" dirty="0">
              <a:latin typeface="HG丸ｺﾞｼｯｸM-PRO" panose="020F0600000000000000" pitchFamily="50" charset="-128"/>
              <a:ea typeface="HG丸ｺﾞｼｯｸM-PRO" panose="020F0600000000000000" pitchFamily="50" charset="-128"/>
            </a:endParaRPr>
          </a:p>
          <a:p>
            <a:pPr marL="285750" indent="-285750">
              <a:buFont typeface="Wingdings" panose="05000000000000000000" pitchFamily="2" charset="2"/>
              <a:buChar char="Ø"/>
            </a:pPr>
            <a:endParaRPr lang="en-US" altLang="ja-JP" dirty="0"/>
          </a:p>
          <a:p>
            <a:pPr marL="285750" indent="-285750">
              <a:buFont typeface="Wingdings" panose="05000000000000000000" pitchFamily="2" charset="2"/>
              <a:buChar char="Ø"/>
            </a:pPr>
            <a:endParaRPr lang="en-US" altLang="ja-JP" dirty="0"/>
          </a:p>
        </p:txBody>
      </p:sp>
      <p:sp>
        <p:nvSpPr>
          <p:cNvPr id="17" name="テキスト ボックス 16">
            <a:extLst>
              <a:ext uri="{FF2B5EF4-FFF2-40B4-BE49-F238E27FC236}">
                <a16:creationId xmlns:a16="http://schemas.microsoft.com/office/drawing/2014/main" id="{87433C56-4B3B-4BB4-B5F7-3148BFDFDD37}"/>
              </a:ext>
            </a:extLst>
          </p:cNvPr>
          <p:cNvSpPr txBox="1">
            <a:spLocks noChangeArrowheads="1"/>
          </p:cNvSpPr>
          <p:nvPr/>
        </p:nvSpPr>
        <p:spPr bwMode="auto">
          <a:xfrm>
            <a:off x="334379" y="3305094"/>
            <a:ext cx="8641346" cy="116955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ja-JP"/>
            </a:defPPr>
            <a:lvl1pPr eaLnBrk="1" hangingPunct="1">
              <a:buFontTx/>
              <a:buNone/>
              <a:defRPr sz="1400"/>
            </a:lvl1pPr>
            <a:lvl2pPr marL="742950" indent="-285750" eaLnBrk="0" hangingPunct="0">
              <a:spcBef>
                <a:spcPct val="20000"/>
              </a:spcBef>
              <a:buChar char="–"/>
              <a:defRPr sz="2800"/>
            </a:lvl2pPr>
            <a:lvl3pPr marL="1143000" indent="-228600" eaLnBrk="0" hangingPunct="0">
              <a:spcBef>
                <a:spcPct val="20000"/>
              </a:spcBef>
              <a:buChar char="•"/>
              <a:defRPr sz="2400"/>
            </a:lvl3pPr>
            <a:lvl4pPr marL="1600200" indent="-228600" eaLnBrk="0" hangingPunct="0">
              <a:spcBef>
                <a:spcPct val="20000"/>
              </a:spcBef>
              <a:buChar char="–"/>
              <a:defRPr sz="2000"/>
            </a:lvl4pPr>
            <a:lvl5pPr marL="2057400" indent="-228600" eaLnBrk="0" hangingPunct="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marL="285750" indent="-285750">
              <a:buFont typeface="Wingdings" panose="05000000000000000000" pitchFamily="2" charset="2"/>
              <a:buChar char="Ø"/>
            </a:pPr>
            <a:r>
              <a:rPr lang="ja-JP" altLang="en-US" sz="1400" dirty="0">
                <a:latin typeface="HG丸ｺﾞｼｯｸM-PRO" panose="020F0600000000000000" pitchFamily="50" charset="-128"/>
                <a:ea typeface="HG丸ｺﾞｼｯｸM-PRO" panose="020F0600000000000000" pitchFamily="50" charset="-128"/>
              </a:rPr>
              <a:t>大和川水系石川ブロック河川整備計画（</a:t>
            </a:r>
            <a:r>
              <a:rPr lang="en-US" altLang="ja-JP" sz="1400" dirty="0">
                <a:latin typeface="HG丸ｺﾞｼｯｸM-PRO" panose="020F0600000000000000" pitchFamily="50" charset="-128"/>
                <a:ea typeface="HG丸ｺﾞｼｯｸM-PRO" panose="020F0600000000000000" pitchFamily="50" charset="-128"/>
              </a:rPr>
              <a:t>H28</a:t>
            </a:r>
            <a:r>
              <a:rPr lang="ja-JP" altLang="en-US" sz="1400" dirty="0">
                <a:latin typeface="HG丸ｺﾞｼｯｸM-PRO" panose="020F0600000000000000" pitchFamily="50" charset="-128"/>
                <a:ea typeface="HG丸ｺﾞｼｯｸM-PRO" panose="020F0600000000000000" pitchFamily="50" charset="-128"/>
              </a:rPr>
              <a:t>年</a:t>
            </a:r>
            <a:r>
              <a:rPr lang="en-US" altLang="ja-JP" sz="1400" dirty="0">
                <a:latin typeface="HG丸ｺﾞｼｯｸM-PRO" panose="020F0600000000000000" pitchFamily="50" charset="-128"/>
                <a:ea typeface="HG丸ｺﾞｼｯｸM-PRO" panose="020F0600000000000000" pitchFamily="50" charset="-128"/>
              </a:rPr>
              <a:t>10</a:t>
            </a:r>
            <a:r>
              <a:rPr lang="ja-JP" altLang="en-US" sz="1400" dirty="0">
                <a:latin typeface="HG丸ｺﾞｼｯｸM-PRO" panose="020F0600000000000000" pitchFamily="50" charset="-128"/>
                <a:ea typeface="HG丸ｺﾞｼｯｸM-PRO" panose="020F0600000000000000" pitchFamily="50" charset="-128"/>
              </a:rPr>
              <a:t>月策定）及び大阪府都市整備中期計画（</a:t>
            </a:r>
            <a:r>
              <a:rPr lang="en-US" altLang="ja-JP" sz="1400" dirty="0">
                <a:latin typeface="HG丸ｺﾞｼｯｸM-PRO" panose="020F0600000000000000" pitchFamily="50" charset="-128"/>
                <a:ea typeface="HG丸ｺﾞｼｯｸM-PRO" panose="020F0600000000000000" pitchFamily="50" charset="-128"/>
              </a:rPr>
              <a:t>R3</a:t>
            </a:r>
            <a:r>
              <a:rPr lang="ja-JP" altLang="en-US" sz="1400" dirty="0">
                <a:latin typeface="HG丸ｺﾞｼｯｸM-PRO" panose="020F0600000000000000" pitchFamily="50" charset="-128"/>
                <a:ea typeface="HG丸ｺﾞｼｯｸM-PRO" panose="020F0600000000000000" pitchFamily="50" charset="-128"/>
              </a:rPr>
              <a:t>年</a:t>
            </a:r>
            <a:r>
              <a:rPr lang="en-US" altLang="ja-JP" sz="1400" dirty="0">
                <a:latin typeface="HG丸ｺﾞｼｯｸM-PRO" panose="020F0600000000000000" pitchFamily="50" charset="-128"/>
                <a:ea typeface="HG丸ｺﾞｼｯｸM-PRO" panose="020F0600000000000000" pitchFamily="50" charset="-128"/>
              </a:rPr>
              <a:t>3</a:t>
            </a:r>
            <a:r>
              <a:rPr lang="ja-JP" altLang="en-US" sz="1400" dirty="0">
                <a:latin typeface="HG丸ｺﾞｼｯｸM-PRO" panose="020F0600000000000000" pitchFamily="50" charset="-128"/>
                <a:ea typeface="HG丸ｺﾞｼｯｸM-PRO" panose="020F0600000000000000" pitchFamily="50" charset="-128"/>
              </a:rPr>
              <a:t>月改訂）に位置付けて事業を進めており、令和</a:t>
            </a:r>
            <a:r>
              <a:rPr lang="en-US" altLang="ja-JP" sz="1400" dirty="0">
                <a:latin typeface="HG丸ｺﾞｼｯｸM-PRO" panose="020F0600000000000000" pitchFamily="50" charset="-128"/>
                <a:ea typeface="HG丸ｺﾞｼｯｸM-PRO" panose="020F0600000000000000" pitchFamily="50" charset="-128"/>
              </a:rPr>
              <a:t>4</a:t>
            </a:r>
            <a:r>
              <a:rPr lang="ja-JP" altLang="en-US" sz="1400" dirty="0">
                <a:latin typeface="HG丸ｺﾞｼｯｸM-PRO" panose="020F0600000000000000" pitchFamily="50" charset="-128"/>
                <a:ea typeface="HG丸ｺﾞｼｯｸM-PRO" panose="020F0600000000000000" pitchFamily="50" charset="-128"/>
              </a:rPr>
              <a:t>年度末で、事業の進捗率は飛鳥川で</a:t>
            </a:r>
            <a:r>
              <a:rPr lang="en-US" altLang="ja-JP" sz="1400" dirty="0">
                <a:latin typeface="HG丸ｺﾞｼｯｸM-PRO" panose="020F0600000000000000" pitchFamily="50" charset="-128"/>
                <a:ea typeface="HG丸ｺﾞｼｯｸM-PRO" panose="020F0600000000000000" pitchFamily="50" charset="-128"/>
              </a:rPr>
              <a:t>15</a:t>
            </a:r>
            <a:r>
              <a:rPr lang="ja-JP" altLang="en-US" sz="1400" dirty="0">
                <a:latin typeface="HG丸ｺﾞｼｯｸM-PRO" panose="020F0600000000000000" pitchFamily="50" charset="-128"/>
                <a:ea typeface="HG丸ｺﾞｼｯｸM-PRO" panose="020F0600000000000000" pitchFamily="50" charset="-128"/>
              </a:rPr>
              <a:t>％、梅川で</a:t>
            </a:r>
            <a:r>
              <a:rPr lang="en-US" altLang="ja-JP" sz="1400" dirty="0">
                <a:latin typeface="HG丸ｺﾞｼｯｸM-PRO" panose="020F0600000000000000" pitchFamily="50" charset="-128"/>
                <a:ea typeface="HG丸ｺﾞｼｯｸM-PRO" panose="020F0600000000000000" pitchFamily="50" charset="-128"/>
              </a:rPr>
              <a:t>17</a:t>
            </a:r>
            <a:r>
              <a:rPr lang="ja-JP" altLang="en-US" sz="1400" dirty="0">
                <a:latin typeface="HG丸ｺﾞｼｯｸM-PRO" panose="020F0600000000000000" pitchFamily="50" charset="-128"/>
                <a:ea typeface="HG丸ｺﾞｼｯｸM-PRO" panose="020F0600000000000000" pitchFamily="50" charset="-128"/>
              </a:rPr>
              <a:t>％、天見川で</a:t>
            </a:r>
            <a:r>
              <a:rPr lang="en-US" altLang="ja-JP" sz="1400" dirty="0">
                <a:latin typeface="HG丸ｺﾞｼｯｸM-PRO" panose="020F0600000000000000" pitchFamily="50" charset="-128"/>
                <a:ea typeface="HG丸ｺﾞｼｯｸM-PRO" panose="020F0600000000000000" pitchFamily="50" charset="-128"/>
              </a:rPr>
              <a:t>7</a:t>
            </a:r>
            <a:r>
              <a:rPr lang="ja-JP" altLang="en-US" sz="1400" dirty="0">
                <a:latin typeface="HG丸ｺﾞｼｯｸM-PRO" panose="020F0600000000000000" pitchFamily="50" charset="-128"/>
                <a:ea typeface="HG丸ｺﾞｼｯｸM-PRO" panose="020F0600000000000000" pitchFamily="50" charset="-128"/>
              </a:rPr>
              <a:t>％程度である。今後の事業で必要な用地買収や調査等も順調に行われており、事業の完了予定年度は前回評価から変わらず予定通り進捗しているほか、これまでも河川改修を推進し、治水安全度の向上に努めている。</a:t>
            </a:r>
          </a:p>
        </p:txBody>
      </p:sp>
      <p:sp>
        <p:nvSpPr>
          <p:cNvPr id="18" name="テキスト ボックス 17">
            <a:extLst>
              <a:ext uri="{FF2B5EF4-FFF2-40B4-BE49-F238E27FC236}">
                <a16:creationId xmlns:a16="http://schemas.microsoft.com/office/drawing/2014/main" id="{585C301D-0365-47FB-BBB6-5271D3C47F45}"/>
              </a:ext>
            </a:extLst>
          </p:cNvPr>
          <p:cNvSpPr txBox="1">
            <a:spLocks noChangeArrowheads="1"/>
          </p:cNvSpPr>
          <p:nvPr/>
        </p:nvSpPr>
        <p:spPr bwMode="auto">
          <a:xfrm>
            <a:off x="334379" y="5120672"/>
            <a:ext cx="8641346"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ja-JP"/>
            </a:defPPr>
            <a:lvl1pPr eaLnBrk="1" hangingPunct="1">
              <a:buFontTx/>
              <a:buNone/>
              <a:defRPr sz="1400"/>
            </a:lvl1pPr>
            <a:lvl2pPr marL="742950" indent="-285750" eaLnBrk="0" hangingPunct="0">
              <a:spcBef>
                <a:spcPct val="20000"/>
              </a:spcBef>
              <a:buChar char="–"/>
              <a:defRPr sz="2800"/>
            </a:lvl2pPr>
            <a:lvl3pPr marL="1143000" indent="-228600" eaLnBrk="0" hangingPunct="0">
              <a:spcBef>
                <a:spcPct val="20000"/>
              </a:spcBef>
              <a:buChar char="•"/>
              <a:defRPr sz="2400"/>
            </a:lvl3pPr>
            <a:lvl4pPr marL="1600200" indent="-228600" eaLnBrk="0" hangingPunct="0">
              <a:spcBef>
                <a:spcPct val="20000"/>
              </a:spcBef>
              <a:buChar char="–"/>
              <a:defRPr sz="2000"/>
            </a:lvl4pPr>
            <a:lvl5pPr marL="2057400" indent="-228600" eaLnBrk="0" hangingPunct="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marL="285750" indent="-285750">
              <a:buFont typeface="Wingdings" panose="05000000000000000000" pitchFamily="2" charset="2"/>
              <a:buChar char="Ø"/>
            </a:pPr>
            <a:r>
              <a:rPr lang="ja-JP" altLang="en-US" sz="1400" dirty="0">
                <a:latin typeface="HG丸ｺﾞｼｯｸM-PRO" panose="020F0600000000000000" pitchFamily="50" charset="-128"/>
                <a:ea typeface="HG丸ｺﾞｼｯｸM-PRO" panose="020F0600000000000000" pitchFamily="50" charset="-128"/>
              </a:rPr>
              <a:t>現場発生土の他工事（翌年度工事も含む）への流用に加え、流用する現場発生土のストックヤードを現場近傍で借地（民有地）することで、土砂流用のために必要となる運搬費用の縮減を図る。</a:t>
            </a:r>
            <a:endParaRPr lang="ja-JP" altLang="en-US" sz="1400" dirty="0">
              <a:solidFill>
                <a:schemeClr val="accent4"/>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634607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５</a:t>
            </a:r>
            <a:r>
              <a:rPr kumimoji="0" lang="en-US" altLang="ja-JP" sz="2400" dirty="0">
                <a:solidFill>
                  <a:srgbClr val="FFFFFF"/>
                </a:solidFill>
                <a:latin typeface="HGｺﾞｼｯｸE" panose="020B0909000000000000" pitchFamily="49" charset="-128"/>
                <a:ea typeface="HGｺﾞｼｯｸE" panose="020B0909000000000000" pitchFamily="49" charset="-128"/>
              </a:rPr>
              <a:t>.</a:t>
            </a:r>
            <a:r>
              <a:rPr kumimoji="0" lang="ja-JP" altLang="en-US" sz="2400" dirty="0">
                <a:solidFill>
                  <a:srgbClr val="FFFFFF"/>
                </a:solidFill>
                <a:latin typeface="HGｺﾞｼｯｸE" panose="020B0909000000000000" pitchFamily="49" charset="-128"/>
                <a:ea typeface="HGｺﾞｼｯｸE" panose="020B0909000000000000" pitchFamily="49" charset="-128"/>
              </a:rPr>
              <a:t>特記事項</a:t>
            </a:r>
          </a:p>
        </p:txBody>
      </p:sp>
      <p:sp>
        <p:nvSpPr>
          <p:cNvPr id="32776" name="テキスト ボックス 14"/>
          <p:cNvSpPr txBox="1">
            <a:spLocks noChangeArrowheads="1"/>
          </p:cNvSpPr>
          <p:nvPr/>
        </p:nvSpPr>
        <p:spPr bwMode="auto">
          <a:xfrm>
            <a:off x="41188" y="877327"/>
            <a:ext cx="9069859" cy="5232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defRPr kumimoji="1" sz="1900">
                <a:solidFill>
                  <a:schemeClr val="tx1"/>
                </a:solidFill>
                <a:latin typeface="Arial" panose="020B0604020202020204" pitchFamily="34" charset="0"/>
                <a:ea typeface="ＭＳ Ｐゴシック" panose="020B0600070205080204" pitchFamily="50" charset="-128"/>
              </a:defRPr>
            </a:lvl1pPr>
            <a:lvl2pPr>
              <a:defRPr kumimoji="1" sz="1900">
                <a:solidFill>
                  <a:schemeClr val="tx1"/>
                </a:solidFill>
                <a:latin typeface="Arial" panose="020B0604020202020204" pitchFamily="34" charset="0"/>
                <a:ea typeface="ＭＳ Ｐゴシック" panose="020B0600070205080204" pitchFamily="50" charset="-128"/>
              </a:defRPr>
            </a:lvl2pPr>
            <a:lvl3pPr>
              <a:defRPr kumimoji="1" sz="1900">
                <a:solidFill>
                  <a:schemeClr val="tx1"/>
                </a:solidFill>
                <a:latin typeface="Arial" panose="020B0604020202020204" pitchFamily="34" charset="0"/>
                <a:ea typeface="ＭＳ Ｐゴシック" panose="020B0600070205080204" pitchFamily="50" charset="-128"/>
              </a:defRPr>
            </a:lvl3pPr>
            <a:lvl4pPr>
              <a:defRPr kumimoji="1" sz="1900">
                <a:solidFill>
                  <a:schemeClr val="tx1"/>
                </a:solidFill>
                <a:latin typeface="Arial" panose="020B0604020202020204" pitchFamily="34" charset="0"/>
                <a:ea typeface="ＭＳ Ｐゴシック" panose="020B0600070205080204" pitchFamily="50" charset="-128"/>
              </a:defRPr>
            </a:lvl4pPr>
            <a:lvl5pPr>
              <a:defRPr kumimoji="1" sz="1900">
                <a:solidFill>
                  <a:schemeClr val="tx1"/>
                </a:solidFill>
                <a:latin typeface="Arial" panose="020B0604020202020204" pitchFamily="34" charset="0"/>
                <a:ea typeface="ＭＳ Ｐゴシック" panose="020B0600070205080204" pitchFamily="50" charset="-128"/>
              </a:defRPr>
            </a:lvl5pPr>
            <a:lvl6pPr marL="1824038" indent="4619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281238" indent="4619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2738438" indent="4619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195638" indent="4619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a:buFont typeface="Wingdings" panose="05000000000000000000" pitchFamily="2" charset="2"/>
              <a:buChar char="Ø"/>
            </a:pPr>
            <a:r>
              <a:rPr lang="ja-JP" altLang="en-US" sz="1400" dirty="0"/>
              <a:t>流域治水プロジェクトの根幹となる本整備事業を推進している。併せて、府・市町村・地元と連携して、</a:t>
            </a:r>
            <a:r>
              <a:rPr lang="en-US" altLang="ja-JP" sz="1400" dirty="0"/>
              <a:t>『</a:t>
            </a:r>
            <a:r>
              <a:rPr lang="ja-JP" altLang="en-US" sz="1400" dirty="0"/>
              <a:t>逃げる・凌ぐ・防ぐ</a:t>
            </a:r>
            <a:r>
              <a:rPr lang="en-US" altLang="ja-JP" sz="1400" dirty="0"/>
              <a:t>』</a:t>
            </a:r>
            <a:r>
              <a:rPr lang="ja-JP" altLang="en-US" sz="1400" dirty="0"/>
              <a:t>の流域治水対策も進めていく。</a:t>
            </a:r>
            <a:endParaRPr lang="en-US" altLang="ja-JP" sz="1400" dirty="0"/>
          </a:p>
        </p:txBody>
      </p:sp>
      <p:sp>
        <p:nvSpPr>
          <p:cNvPr id="10" name="スライド番号プレースホルダ 5"/>
          <p:cNvSpPr txBox="1">
            <a:spLocks noGrp="1"/>
          </p:cNvSpPr>
          <p:nvPr/>
        </p:nvSpPr>
        <p:spPr bwMode="auto">
          <a:xfrm>
            <a:off x="8648701" y="6400800"/>
            <a:ext cx="485775" cy="457200"/>
          </a:xfrm>
          <a:prstGeom prst="rect">
            <a:avLst/>
          </a:prstGeom>
          <a:noFill/>
          <a:ln>
            <a:noFill/>
          </a:ln>
        </p:spPr>
        <p:txBody>
          <a:bodyPr lIns="95770" tIns="47886" rIns="95770" bIns="47886" anchor="b"/>
          <a:lstStyle>
            <a:lvl1pPr defTabSz="1279525">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defTabSz="1279525">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defTabSz="1279525">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defRPr/>
            </a:pPr>
            <a:fld id="{B9A26C6F-4BDD-4DC8-8818-E3A3D3743796}" type="slidenum">
              <a:rPr kumimoji="0" lang="en-US" altLang="ja-JP" sz="1600" b="1">
                <a:effectLst>
                  <a:outerShdw blurRad="38100" dist="38100" dir="2700000" algn="tl">
                    <a:srgbClr val="C0C0C0"/>
                  </a:outerShdw>
                </a:effectLst>
                <a:latin typeface="ＭＳ ゴシック" panose="020B0609070205080204" pitchFamily="49" charset="-128"/>
                <a:ea typeface="ＭＳ ゴシック" panose="020B0609070205080204" pitchFamily="49" charset="-128"/>
              </a:rPr>
              <a:pPr algn="r" eaLnBrk="1" hangingPunct="1">
                <a:spcBef>
                  <a:spcPct val="0"/>
                </a:spcBef>
                <a:buFontTx/>
                <a:buNone/>
                <a:defRPr/>
              </a:pPr>
              <a:t>16</a:t>
            </a:fld>
            <a:endParaRPr kumimoji="0" lang="en-US" altLang="ja-JP" sz="1600" b="1" dirty="0">
              <a:effectLst>
                <a:outerShdw blurRad="38100" dist="38100" dir="2700000" algn="tl">
                  <a:srgbClr val="C0C0C0"/>
                </a:outerShdw>
              </a:effectLst>
              <a:latin typeface="ＭＳ ゴシック" panose="020B0609070205080204" pitchFamily="49" charset="-128"/>
              <a:ea typeface="ＭＳ ゴシック" panose="020B0609070205080204" pitchFamily="49" charset="-128"/>
            </a:endParaRPr>
          </a:p>
        </p:txBody>
      </p:sp>
      <p:sp>
        <p:nvSpPr>
          <p:cNvPr id="3" name="テキスト ボックス 2"/>
          <p:cNvSpPr txBox="1"/>
          <p:nvPr/>
        </p:nvSpPr>
        <p:spPr>
          <a:xfrm>
            <a:off x="2391615" y="6441860"/>
            <a:ext cx="3113836" cy="369332"/>
          </a:xfrm>
          <a:prstGeom prst="rect">
            <a:avLst/>
          </a:prstGeom>
          <a:noFill/>
          <a:ln>
            <a:solidFill>
              <a:schemeClr val="tx1"/>
            </a:solidFill>
            <a:prstDash val="dash"/>
          </a:ln>
        </p:spPr>
        <p:txBody>
          <a:bodyPr wrap="square" lIns="36000" tIns="0" rIns="36000" bIns="0" rtlCol="0">
            <a:spAutoFit/>
          </a:bodyPr>
          <a:lstStyle/>
          <a:p>
            <a:r>
              <a:rPr lang="en-US" altLang="ja-JP" sz="800" dirty="0"/>
              <a:t>※</a:t>
            </a:r>
            <a:r>
              <a:rPr lang="ja-JP" altLang="en-US" sz="800" dirty="0"/>
              <a:t>雨量の目安　・時間雨量</a:t>
            </a:r>
            <a:r>
              <a:rPr lang="en-US" altLang="ja-JP" sz="800" dirty="0"/>
              <a:t>50</a:t>
            </a:r>
            <a:r>
              <a:rPr lang="ja-JP" altLang="en-US" sz="800" dirty="0"/>
              <a:t>ミリ程度：</a:t>
            </a:r>
            <a:r>
              <a:rPr lang="en-US" altLang="ja-JP" sz="800" dirty="0"/>
              <a:t>10</a:t>
            </a:r>
            <a:r>
              <a:rPr lang="ja-JP" altLang="en-US" sz="800" dirty="0"/>
              <a:t>年に一度程度の降雨</a:t>
            </a:r>
            <a:endParaRPr lang="en-US" altLang="ja-JP" sz="800" dirty="0"/>
          </a:p>
          <a:p>
            <a:r>
              <a:rPr lang="ja-JP" altLang="en-US" sz="800" dirty="0"/>
              <a:t>　　　　　　　　　　・時間雨量</a:t>
            </a:r>
            <a:r>
              <a:rPr lang="en-US" altLang="ja-JP" sz="800" dirty="0"/>
              <a:t>65</a:t>
            </a:r>
            <a:r>
              <a:rPr lang="ja-JP" altLang="en-US" sz="800" dirty="0"/>
              <a:t>ミリ程度：</a:t>
            </a:r>
            <a:r>
              <a:rPr lang="en-US" altLang="ja-JP" sz="800" dirty="0"/>
              <a:t>30</a:t>
            </a:r>
            <a:r>
              <a:rPr lang="ja-JP" altLang="en-US" sz="800" dirty="0"/>
              <a:t>年に一度程度の降雨</a:t>
            </a:r>
          </a:p>
          <a:p>
            <a:r>
              <a:rPr lang="ja-JP" altLang="en-US" sz="800" dirty="0"/>
              <a:t>　　　　　　　　　　・時間雨量</a:t>
            </a:r>
            <a:r>
              <a:rPr lang="en-US" altLang="ja-JP" sz="800" dirty="0"/>
              <a:t>80</a:t>
            </a:r>
            <a:r>
              <a:rPr lang="ja-JP" altLang="en-US" sz="800" dirty="0"/>
              <a:t>ミリ程度：</a:t>
            </a:r>
            <a:r>
              <a:rPr lang="en-US" altLang="ja-JP" sz="800" dirty="0"/>
              <a:t>100</a:t>
            </a:r>
            <a:r>
              <a:rPr lang="ja-JP" altLang="en-US" sz="800" dirty="0"/>
              <a:t>年に一度程度の降雨</a:t>
            </a:r>
          </a:p>
        </p:txBody>
      </p:sp>
      <p:sp>
        <p:nvSpPr>
          <p:cNvPr id="4" name="テキスト ボックス 3"/>
          <p:cNvSpPr txBox="1"/>
          <p:nvPr/>
        </p:nvSpPr>
        <p:spPr>
          <a:xfrm>
            <a:off x="5719804" y="6394224"/>
            <a:ext cx="2999539" cy="400110"/>
          </a:xfrm>
          <a:prstGeom prst="rect">
            <a:avLst/>
          </a:prstGeom>
          <a:noFill/>
        </p:spPr>
        <p:txBody>
          <a:bodyPr wrap="none" rtlCol="0">
            <a:spAutoFit/>
          </a:bodyPr>
          <a:lstStyle/>
          <a:p>
            <a:r>
              <a:rPr lang="ja-JP" altLang="en-US" sz="1000" dirty="0"/>
              <a:t>出典：大阪府「大阪府における流域治水の取組み」</a:t>
            </a:r>
            <a:endParaRPr lang="en-US" altLang="ja-JP" sz="1000" dirty="0"/>
          </a:p>
          <a:p>
            <a:r>
              <a:rPr lang="ja-JP" altLang="en-US" sz="1000" dirty="0"/>
              <a:t>　　　　南河内地域水防災連絡協議会</a:t>
            </a:r>
          </a:p>
        </p:txBody>
      </p:sp>
      <p:sp>
        <p:nvSpPr>
          <p:cNvPr id="18" name="AutoShape 6">
            <a:extLst>
              <a:ext uri="{FF2B5EF4-FFF2-40B4-BE49-F238E27FC236}">
                <a16:creationId xmlns:a16="http://schemas.microsoft.com/office/drawing/2014/main" id="{C1CF8844-9A8A-4838-B893-A70DD07FCFB5}"/>
              </a:ext>
            </a:extLst>
          </p:cNvPr>
          <p:cNvSpPr>
            <a:spLocks noChangeArrowheads="1"/>
          </p:cNvSpPr>
          <p:nvPr/>
        </p:nvSpPr>
        <p:spPr bwMode="auto">
          <a:xfrm>
            <a:off x="0" y="459745"/>
            <a:ext cx="2391615" cy="396000"/>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wrap="square" lIns="91429" tIns="18000" rIns="91429" bIns="18000" anchor="ctr">
            <a:noAutofit/>
          </a:bodyP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00"/>
                </a:solidFill>
                <a:latin typeface="HG丸ｺﾞｼｯｸM-PRO" panose="020F0600000000000000" pitchFamily="50" charset="-128"/>
                <a:ea typeface="HG丸ｺﾞｼｯｸM-PRO" panose="020F0600000000000000" pitchFamily="50" charset="-128"/>
              </a:rPr>
              <a:t>その他（流域治水の推進）</a:t>
            </a:r>
          </a:p>
        </p:txBody>
      </p:sp>
      <p:pic>
        <p:nvPicPr>
          <p:cNvPr id="2" name="図 1"/>
          <p:cNvPicPr>
            <a:picLocks noChangeAspect="1"/>
          </p:cNvPicPr>
          <p:nvPr/>
        </p:nvPicPr>
        <p:blipFill>
          <a:blip r:embed="rId2"/>
          <a:stretch>
            <a:fillRect/>
          </a:stretch>
        </p:blipFill>
        <p:spPr>
          <a:xfrm>
            <a:off x="41188" y="1407123"/>
            <a:ext cx="8945863" cy="5017991"/>
          </a:xfrm>
          <a:prstGeom prst="rect">
            <a:avLst/>
          </a:prstGeom>
        </p:spPr>
      </p:pic>
    </p:spTree>
    <p:extLst>
      <p:ext uri="{BB962C8B-B14F-4D97-AF65-F5344CB8AC3E}">
        <p14:creationId xmlns:p14="http://schemas.microsoft.com/office/powerpoint/2010/main" val="2944217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FDEDE52A-3444-485D-839D-1384E92DCFB8}"/>
              </a:ext>
            </a:extLst>
          </p:cNvPr>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今回の事業評価について</a:t>
            </a:r>
          </a:p>
        </p:txBody>
      </p:sp>
      <p:sp>
        <p:nvSpPr>
          <p:cNvPr id="30" name="スライド番号プレースホルダ 5">
            <a:extLst>
              <a:ext uri="{FF2B5EF4-FFF2-40B4-BE49-F238E27FC236}">
                <a16:creationId xmlns:a16="http://schemas.microsoft.com/office/drawing/2014/main" id="{6476057C-7C87-48CA-B49B-A7AFA72C6827}"/>
              </a:ext>
            </a:extLst>
          </p:cNvPr>
          <p:cNvSpPr txBox="1">
            <a:spLocks noGrp="1"/>
          </p:cNvSpPr>
          <p:nvPr/>
        </p:nvSpPr>
        <p:spPr bwMode="auto">
          <a:xfrm>
            <a:off x="8658225" y="6400800"/>
            <a:ext cx="485775" cy="457200"/>
          </a:xfrm>
          <a:prstGeom prst="rect">
            <a:avLst/>
          </a:prstGeom>
          <a:noFill/>
          <a:ln>
            <a:noFill/>
          </a:ln>
        </p:spPr>
        <p:txBody>
          <a:bodyPr lIns="95770" tIns="47886" rIns="95770" bIns="47886" anchor="b"/>
          <a:lstStyle>
            <a:lvl1pPr defTabSz="1279525">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defTabSz="1279525">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defTabSz="1279525">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defRPr/>
            </a:pPr>
            <a:fld id="{7E1E5CE8-B8DC-4957-A1E1-CCCB6AE5A60B}" type="slidenum">
              <a:rPr kumimoji="0" lang="en-US" altLang="ja-JP" sz="1600" b="1">
                <a:effectLst>
                  <a:outerShdw blurRad="38100" dist="38100" dir="2700000" algn="tl">
                    <a:srgbClr val="C0C0C0"/>
                  </a:outerShdw>
                </a:effectLst>
                <a:latin typeface="ＭＳ ゴシック" panose="020B0609070205080204" pitchFamily="49" charset="-128"/>
                <a:ea typeface="ＭＳ ゴシック" panose="020B0609070205080204" pitchFamily="49" charset="-128"/>
              </a:rPr>
              <a:pPr algn="r" eaLnBrk="1" hangingPunct="1">
                <a:spcBef>
                  <a:spcPct val="0"/>
                </a:spcBef>
                <a:buFontTx/>
                <a:buNone/>
                <a:defRPr/>
              </a:pPr>
              <a:t>1</a:t>
            </a:fld>
            <a:endParaRPr kumimoji="0" lang="en-US" altLang="ja-JP" sz="1600" b="1">
              <a:effectLst>
                <a:outerShdw blurRad="38100" dist="38100" dir="2700000" algn="tl">
                  <a:srgbClr val="C0C0C0"/>
                </a:outerShdw>
              </a:effectLst>
              <a:latin typeface="ＭＳ ゴシック" panose="020B0609070205080204" pitchFamily="49" charset="-128"/>
              <a:ea typeface="ＭＳ ゴシック" panose="020B0609070205080204" pitchFamily="49" charset="-128"/>
            </a:endParaRPr>
          </a:p>
        </p:txBody>
      </p:sp>
      <p:sp>
        <p:nvSpPr>
          <p:cNvPr id="18437" name="テキスト ボックス 9">
            <a:extLst>
              <a:ext uri="{FF2B5EF4-FFF2-40B4-BE49-F238E27FC236}">
                <a16:creationId xmlns:a16="http://schemas.microsoft.com/office/drawing/2014/main" id="{2AA1B816-4F7A-4D64-8B48-3AD06C1D9EB5}"/>
              </a:ext>
            </a:extLst>
          </p:cNvPr>
          <p:cNvSpPr txBox="1">
            <a:spLocks noChangeArrowheads="1"/>
          </p:cNvSpPr>
          <p:nvPr/>
        </p:nvSpPr>
        <p:spPr bwMode="auto">
          <a:xfrm>
            <a:off x="104775" y="506713"/>
            <a:ext cx="9010438" cy="1815882"/>
          </a:xfrm>
          <a:prstGeom prst="rect">
            <a:avLst/>
          </a:prstGeom>
          <a:noFill/>
          <a:ln w="9525">
            <a:solidFill>
              <a:schemeClr val="tx1"/>
            </a:solidFill>
            <a:miter lim="800000"/>
            <a:headEnd/>
            <a:tailEnd/>
          </a:ln>
        </p:spPr>
        <p:txBody>
          <a:bodyPr wrap="square">
            <a:spAutoFit/>
          </a:bodyPr>
          <a:lstStyle>
            <a:lvl1pPr marL="342900" indent="-342900">
              <a:defRPr kumimoji="1" sz="1900">
                <a:solidFill>
                  <a:schemeClr val="tx1"/>
                </a:solidFill>
                <a:latin typeface="Arial" charset="0"/>
                <a:ea typeface="ＭＳ Ｐゴシック" pitchFamily="50" charset="-128"/>
              </a:defRPr>
            </a:lvl1pPr>
            <a:lvl2pPr>
              <a:defRPr kumimoji="1" sz="1900">
                <a:solidFill>
                  <a:schemeClr val="tx1"/>
                </a:solidFill>
                <a:latin typeface="Arial" charset="0"/>
                <a:ea typeface="ＭＳ Ｐゴシック" pitchFamily="50" charset="-128"/>
              </a:defRPr>
            </a:lvl2pPr>
            <a:lvl3pPr>
              <a:defRPr kumimoji="1" sz="1900">
                <a:solidFill>
                  <a:schemeClr val="tx1"/>
                </a:solidFill>
                <a:latin typeface="Arial" charset="0"/>
                <a:ea typeface="ＭＳ Ｐゴシック" pitchFamily="50" charset="-128"/>
              </a:defRPr>
            </a:lvl3pPr>
            <a:lvl4pPr>
              <a:defRPr kumimoji="1" sz="1900">
                <a:solidFill>
                  <a:schemeClr val="tx1"/>
                </a:solidFill>
                <a:latin typeface="Arial" charset="0"/>
                <a:ea typeface="ＭＳ Ｐゴシック" pitchFamily="50" charset="-128"/>
              </a:defRPr>
            </a:lvl4pPr>
            <a:lvl5pPr>
              <a:defRPr kumimoji="1" sz="1900">
                <a:solidFill>
                  <a:schemeClr val="tx1"/>
                </a:solidFill>
                <a:latin typeface="Arial" charset="0"/>
                <a:ea typeface="ＭＳ Ｐゴシック" pitchFamily="50" charset="-128"/>
              </a:defRPr>
            </a:lvl5pPr>
            <a:lvl6pPr marL="1824038" indent="461963" eaLnBrk="0" fontAlgn="base" hangingPunct="0">
              <a:spcBef>
                <a:spcPct val="0"/>
              </a:spcBef>
              <a:spcAft>
                <a:spcPct val="0"/>
              </a:spcAft>
              <a:defRPr kumimoji="1" sz="1900">
                <a:solidFill>
                  <a:schemeClr val="tx1"/>
                </a:solidFill>
                <a:latin typeface="Arial" charset="0"/>
                <a:ea typeface="ＭＳ Ｐゴシック" pitchFamily="50" charset="-128"/>
              </a:defRPr>
            </a:lvl6pPr>
            <a:lvl7pPr marL="2281238" indent="461963" eaLnBrk="0" fontAlgn="base" hangingPunct="0">
              <a:spcBef>
                <a:spcPct val="0"/>
              </a:spcBef>
              <a:spcAft>
                <a:spcPct val="0"/>
              </a:spcAft>
              <a:defRPr kumimoji="1" sz="1900">
                <a:solidFill>
                  <a:schemeClr val="tx1"/>
                </a:solidFill>
                <a:latin typeface="Arial" charset="0"/>
                <a:ea typeface="ＭＳ Ｐゴシック" pitchFamily="50" charset="-128"/>
              </a:defRPr>
            </a:lvl7pPr>
            <a:lvl8pPr marL="2738438" indent="461963" eaLnBrk="0" fontAlgn="base" hangingPunct="0">
              <a:spcBef>
                <a:spcPct val="0"/>
              </a:spcBef>
              <a:spcAft>
                <a:spcPct val="0"/>
              </a:spcAft>
              <a:defRPr kumimoji="1" sz="1900">
                <a:solidFill>
                  <a:schemeClr val="tx1"/>
                </a:solidFill>
                <a:latin typeface="Arial" charset="0"/>
                <a:ea typeface="ＭＳ Ｐゴシック" pitchFamily="50" charset="-128"/>
              </a:defRPr>
            </a:lvl8pPr>
            <a:lvl9pPr marL="3195638" indent="461963" eaLnBrk="0" fontAlgn="base" hangingPunct="0">
              <a:spcBef>
                <a:spcPct val="0"/>
              </a:spcBef>
              <a:spcAft>
                <a:spcPct val="0"/>
              </a:spcAft>
              <a:defRPr kumimoji="1" sz="1900">
                <a:solidFill>
                  <a:schemeClr val="tx1"/>
                </a:solidFill>
                <a:latin typeface="Arial" charset="0"/>
                <a:ea typeface="ＭＳ Ｐゴシック" pitchFamily="50" charset="-128"/>
              </a:defRPr>
            </a:lvl9pPr>
          </a:lstStyle>
          <a:p>
            <a:pPr marL="285750" indent="-285750">
              <a:buFont typeface="Wingdings" panose="05000000000000000000" pitchFamily="2" charset="2"/>
              <a:buChar char="Ø"/>
              <a:defRPr/>
            </a:pPr>
            <a:r>
              <a:rPr lang="ja-JP" altLang="en-US" sz="1600" dirty="0"/>
              <a:t>大阪府では、建設事業の効率性及び実施過程の透明性の一層の向上を図るため、建設事業評価を実施している。</a:t>
            </a:r>
            <a:endParaRPr lang="en-US" altLang="ja-JP" sz="1600" dirty="0"/>
          </a:p>
          <a:p>
            <a:pPr marL="285750" indent="-285750">
              <a:buFont typeface="Wingdings" panose="05000000000000000000" pitchFamily="2" charset="2"/>
              <a:buChar char="Ø"/>
              <a:defRPr/>
            </a:pPr>
            <a:r>
              <a:rPr lang="ja-JP" altLang="en-US" sz="1600" u="sng" dirty="0"/>
              <a:t>河川事業・ダム事業については、大阪府河川整備審議会で事業評価を実施している。</a:t>
            </a:r>
            <a:endParaRPr lang="en-US" altLang="ja-JP" sz="1600" u="sng" dirty="0"/>
          </a:p>
          <a:p>
            <a:pPr>
              <a:defRPr/>
            </a:pPr>
            <a:r>
              <a:rPr lang="ja-JP" altLang="en-US" sz="1600" dirty="0"/>
              <a:t>　　（「大阪府河川事業・ダム事業の事業評価（平成</a:t>
            </a:r>
            <a:r>
              <a:rPr lang="en-US" altLang="ja-JP" sz="1600" dirty="0"/>
              <a:t>28</a:t>
            </a:r>
            <a:r>
              <a:rPr lang="ja-JP" altLang="en-US" sz="1600" dirty="0"/>
              <a:t>年</a:t>
            </a:r>
            <a:r>
              <a:rPr lang="en-US" altLang="ja-JP" sz="1600" dirty="0"/>
              <a:t>7</a:t>
            </a:r>
            <a:r>
              <a:rPr lang="ja-JP" altLang="en-US" sz="1600" dirty="0"/>
              <a:t>月 大阪府都市整備部河川室）」）</a:t>
            </a:r>
            <a:endParaRPr lang="en-US" altLang="ja-JP" sz="1600" dirty="0"/>
          </a:p>
          <a:p>
            <a:pPr marL="285750" indent="-285750">
              <a:buFont typeface="Wingdings" panose="05000000000000000000" pitchFamily="2" charset="2"/>
              <a:buChar char="Ø"/>
              <a:defRPr/>
            </a:pPr>
            <a:r>
              <a:rPr lang="ja-JP" altLang="en-US" sz="1600" dirty="0"/>
              <a:t>大和川水系飛鳥川、梅川、天見川の事業については、</a:t>
            </a:r>
            <a:r>
              <a:rPr lang="en-US" altLang="ja-JP" sz="1600" dirty="0"/>
              <a:t>H26</a:t>
            </a:r>
            <a:r>
              <a:rPr lang="ja-JP" altLang="en-US" sz="1600" dirty="0"/>
              <a:t>年度に実施された「一級河川　石川外　河川整備計画策定」の審議をもって事業評価としており、評価後</a:t>
            </a:r>
            <a:r>
              <a:rPr lang="en-US" altLang="ja-JP" sz="1600" dirty="0"/>
              <a:t>10</a:t>
            </a:r>
            <a:r>
              <a:rPr lang="ja-JP" altLang="en-US" sz="1600" dirty="0"/>
              <a:t>年を経過するため、</a:t>
            </a:r>
            <a:r>
              <a:rPr lang="en-US" altLang="ja-JP" sz="1600" u="sng" dirty="0"/>
              <a:t>R5</a:t>
            </a:r>
            <a:r>
              <a:rPr lang="ja-JP" altLang="en-US" sz="1600" u="sng" dirty="0"/>
              <a:t>年度に事業評価を実施するもの。</a:t>
            </a:r>
          </a:p>
        </p:txBody>
      </p:sp>
      <p:sp>
        <p:nvSpPr>
          <p:cNvPr id="3" name="AutoShape 6">
            <a:extLst>
              <a:ext uri="{FF2B5EF4-FFF2-40B4-BE49-F238E27FC236}">
                <a16:creationId xmlns:a16="http://schemas.microsoft.com/office/drawing/2014/main" id="{50B43B6F-DAD0-4609-83A6-5B08203CCBEB}"/>
              </a:ext>
            </a:extLst>
          </p:cNvPr>
          <p:cNvSpPr>
            <a:spLocks noChangeArrowheads="1"/>
          </p:cNvSpPr>
          <p:nvPr/>
        </p:nvSpPr>
        <p:spPr bwMode="auto">
          <a:xfrm>
            <a:off x="-198437" y="2304804"/>
            <a:ext cx="3014662" cy="40005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dirty="0">
                <a:solidFill>
                  <a:srgbClr val="000000"/>
                </a:solidFill>
                <a:latin typeface="HG丸ｺﾞｼｯｸM-PRO" panose="020F0600000000000000" pitchFamily="50" charset="-128"/>
                <a:ea typeface="HG丸ｺﾞｼｯｸM-PRO" panose="020F0600000000000000" pitchFamily="50" charset="-128"/>
              </a:rPr>
              <a:t>≪事業評価について≫</a:t>
            </a:r>
          </a:p>
        </p:txBody>
      </p:sp>
      <p:graphicFrame>
        <p:nvGraphicFramePr>
          <p:cNvPr id="2" name="表 1">
            <a:extLst>
              <a:ext uri="{FF2B5EF4-FFF2-40B4-BE49-F238E27FC236}">
                <a16:creationId xmlns:a16="http://schemas.microsoft.com/office/drawing/2014/main" id="{28FAEF51-69E7-4A28-ABBE-A811CB52CF9E}"/>
              </a:ext>
            </a:extLst>
          </p:cNvPr>
          <p:cNvGraphicFramePr>
            <a:graphicFrameLocks noGrp="1"/>
          </p:cNvGraphicFramePr>
          <p:nvPr>
            <p:extLst>
              <p:ext uri="{D42A27DB-BD31-4B8C-83A1-F6EECF244321}">
                <p14:modId xmlns:p14="http://schemas.microsoft.com/office/powerpoint/2010/main" val="2651091349"/>
              </p:ext>
            </p:extLst>
          </p:nvPr>
        </p:nvGraphicFramePr>
        <p:xfrm>
          <a:off x="695325" y="2675181"/>
          <a:ext cx="7759700" cy="3914779"/>
        </p:xfrm>
        <a:graphic>
          <a:graphicData uri="http://schemas.openxmlformats.org/drawingml/2006/table">
            <a:tbl>
              <a:tblPr firstRow="1" bandRow="1">
                <a:tableStyleId>{F5AB1C69-6EDB-4FF4-983F-18BD219EF322}</a:tableStyleId>
              </a:tblPr>
              <a:tblGrid>
                <a:gridCol w="1097567">
                  <a:extLst>
                    <a:ext uri="{9D8B030D-6E8A-4147-A177-3AD203B41FA5}">
                      <a16:colId xmlns:a16="http://schemas.microsoft.com/office/drawing/2014/main" val="20000"/>
                    </a:ext>
                  </a:extLst>
                </a:gridCol>
                <a:gridCol w="6662133">
                  <a:extLst>
                    <a:ext uri="{9D8B030D-6E8A-4147-A177-3AD203B41FA5}">
                      <a16:colId xmlns:a16="http://schemas.microsoft.com/office/drawing/2014/main" val="20001"/>
                    </a:ext>
                  </a:extLst>
                </a:gridCol>
              </a:tblGrid>
              <a:tr h="396062">
                <a:tc>
                  <a:txBody>
                    <a:bodyPr/>
                    <a:lstStyle/>
                    <a:p>
                      <a:pPr algn="ctr"/>
                      <a:endParaRPr kumimoji="1" lang="ja-JP" altLang="en-US" sz="1400" b="0" dirty="0">
                        <a:solidFill>
                          <a:schemeClr val="tx1"/>
                        </a:solidFill>
                      </a:endParaRP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kumimoji="1" lang="ja-JP" altLang="en-US" sz="1400" b="0" dirty="0">
                          <a:solidFill>
                            <a:schemeClr val="tx1"/>
                          </a:solidFill>
                        </a:rPr>
                        <a:t>再評価（再々評価）</a:t>
                      </a: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54397">
                <a:tc>
                  <a:txBody>
                    <a:bodyPr/>
                    <a:lstStyle/>
                    <a:p>
                      <a:pPr algn="ctr"/>
                      <a:r>
                        <a:rPr kumimoji="1" lang="ja-JP" altLang="en-US" sz="1400" b="0" dirty="0">
                          <a:solidFill>
                            <a:schemeClr val="tx1"/>
                          </a:solidFill>
                        </a:rPr>
                        <a:t>目的</a:t>
                      </a:r>
                      <a:endParaRPr kumimoji="1" lang="en-US" altLang="ja-JP" sz="1400" b="0" dirty="0">
                        <a:solidFill>
                          <a:schemeClr val="tx1"/>
                        </a:solidFill>
                      </a:endParaRP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400" b="0" dirty="0">
                          <a:solidFill>
                            <a:schemeClr val="tx1"/>
                          </a:solidFill>
                        </a:rPr>
                        <a:t>事業継続の妥当性を判断するとともに、より効率的な実施方法等を検討する。</a:t>
                      </a: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11020">
                <a:tc>
                  <a:txBody>
                    <a:bodyPr/>
                    <a:lstStyle/>
                    <a:p>
                      <a:pPr algn="ctr"/>
                      <a:r>
                        <a:rPr kumimoji="1" lang="ja-JP" altLang="en-US" sz="1400" b="0" dirty="0">
                          <a:solidFill>
                            <a:schemeClr val="tx1"/>
                          </a:solidFill>
                        </a:rPr>
                        <a:t>対象</a:t>
                      </a: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400" b="0" dirty="0">
                          <a:solidFill>
                            <a:schemeClr val="tx1"/>
                          </a:solidFill>
                        </a:rPr>
                        <a:t>総事業費</a:t>
                      </a:r>
                      <a:r>
                        <a:rPr kumimoji="1" lang="en-US" altLang="ja-JP" sz="1400" b="0" dirty="0">
                          <a:solidFill>
                            <a:schemeClr val="tx1"/>
                          </a:solidFill>
                        </a:rPr>
                        <a:t>10</a:t>
                      </a:r>
                      <a:r>
                        <a:rPr kumimoji="1" lang="ja-JP" altLang="en-US" sz="1400" b="0" dirty="0">
                          <a:solidFill>
                            <a:schemeClr val="tx1"/>
                          </a:solidFill>
                        </a:rPr>
                        <a:t>億円以上の事業</a:t>
                      </a: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64459">
                <a:tc>
                  <a:txBody>
                    <a:bodyPr/>
                    <a:lstStyle/>
                    <a:p>
                      <a:pPr algn="ctr"/>
                      <a:r>
                        <a:rPr kumimoji="1" lang="ja-JP" altLang="en-US" sz="1400" b="0" dirty="0">
                          <a:solidFill>
                            <a:schemeClr val="tx1"/>
                          </a:solidFill>
                        </a:rPr>
                        <a:t>評価時期</a:t>
                      </a: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a:buFont typeface="Arial" panose="020B0604020202020204" pitchFamily="34" charset="0"/>
                        <a:buNone/>
                      </a:pPr>
                      <a:r>
                        <a:rPr kumimoji="1" lang="ja-JP" altLang="en-US" sz="1400" b="0" dirty="0">
                          <a:solidFill>
                            <a:schemeClr val="tx1"/>
                          </a:solidFill>
                        </a:rPr>
                        <a:t>・事業計画の大幅な変更・・・・・・・・・・・・・・・・・・・・・・・・・・・・・・❶</a:t>
                      </a:r>
                      <a:endParaRPr kumimoji="1" lang="en-US" altLang="ja-JP" sz="1400" b="0" dirty="0">
                        <a:solidFill>
                          <a:schemeClr val="tx1"/>
                        </a:solidFill>
                      </a:endParaRPr>
                    </a:p>
                    <a:p>
                      <a:pPr marL="0" indent="0" algn="l">
                        <a:buFont typeface="Arial" panose="020B0604020202020204" pitchFamily="34" charset="0"/>
                        <a:buNone/>
                      </a:pPr>
                      <a:r>
                        <a:rPr kumimoji="1" lang="ja-JP" altLang="en-US" sz="1400" b="0" dirty="0">
                          <a:solidFill>
                            <a:schemeClr val="tx1"/>
                          </a:solidFill>
                        </a:rPr>
                        <a:t>・事業採択後</a:t>
                      </a:r>
                      <a:r>
                        <a:rPr kumimoji="1" lang="en-US" altLang="ja-JP" sz="1400" b="0" dirty="0">
                          <a:solidFill>
                            <a:schemeClr val="tx1"/>
                          </a:solidFill>
                        </a:rPr>
                        <a:t>5</a:t>
                      </a:r>
                      <a:r>
                        <a:rPr kumimoji="1" lang="ja-JP" altLang="en-US" sz="1400" b="0" dirty="0">
                          <a:solidFill>
                            <a:schemeClr val="tx1"/>
                          </a:solidFill>
                        </a:rPr>
                        <a:t>年未着工、</a:t>
                      </a:r>
                      <a:r>
                        <a:rPr kumimoji="1" lang="ja-JP" altLang="en-US" sz="1400" b="0" dirty="0">
                          <a:solidFill>
                            <a:srgbClr val="FF0000"/>
                          </a:solidFill>
                        </a:rPr>
                        <a:t>事業採択後</a:t>
                      </a:r>
                      <a:r>
                        <a:rPr kumimoji="1" lang="en-US" altLang="ja-JP" sz="1400" b="0" dirty="0">
                          <a:solidFill>
                            <a:srgbClr val="FF0000"/>
                          </a:solidFill>
                        </a:rPr>
                        <a:t>10</a:t>
                      </a:r>
                      <a:r>
                        <a:rPr kumimoji="1" lang="ja-JP" altLang="en-US" sz="1400" b="0" dirty="0">
                          <a:solidFill>
                            <a:srgbClr val="FF0000"/>
                          </a:solidFill>
                        </a:rPr>
                        <a:t>年継続</a:t>
                      </a:r>
                      <a:endParaRPr kumimoji="1" lang="en-US" altLang="ja-JP" sz="1400" b="0" dirty="0">
                        <a:solidFill>
                          <a:srgbClr val="FF0000"/>
                        </a:solidFill>
                      </a:endParaRPr>
                    </a:p>
                    <a:p>
                      <a:pPr marL="0" indent="0" algn="l">
                        <a:buFont typeface="Arial" panose="020B0604020202020204" pitchFamily="34" charset="0"/>
                        <a:buNone/>
                      </a:pPr>
                      <a:r>
                        <a:rPr kumimoji="1" lang="ja-JP" altLang="en-US" sz="1400" b="0" dirty="0">
                          <a:solidFill>
                            <a:schemeClr val="tx1"/>
                          </a:solidFill>
                        </a:rPr>
                        <a:t>・再評価後</a:t>
                      </a:r>
                      <a:r>
                        <a:rPr kumimoji="1" lang="en-US" altLang="ja-JP" sz="1400" b="0" dirty="0">
                          <a:solidFill>
                            <a:schemeClr val="tx1"/>
                          </a:solidFill>
                        </a:rPr>
                        <a:t>5</a:t>
                      </a:r>
                      <a:r>
                        <a:rPr kumimoji="1" lang="ja-JP" altLang="en-US" sz="1400" b="0" dirty="0">
                          <a:solidFill>
                            <a:schemeClr val="tx1"/>
                          </a:solidFill>
                        </a:rPr>
                        <a:t>年継続毎（事業未着工のものは除く）</a:t>
                      </a:r>
                      <a:endParaRPr kumimoji="1" lang="en-US" altLang="ja-JP" sz="1400" b="0" dirty="0">
                        <a:solidFill>
                          <a:schemeClr val="tx1"/>
                        </a:solidFill>
                      </a:endParaRPr>
                    </a:p>
                    <a:p>
                      <a:pPr marL="0" indent="0" algn="l">
                        <a:buFont typeface="Arial" panose="020B0604020202020204" pitchFamily="34" charset="0"/>
                        <a:buNone/>
                      </a:pPr>
                      <a:r>
                        <a:rPr kumimoji="1" lang="ja-JP" altLang="en-US" sz="1400" b="0" dirty="0">
                          <a:solidFill>
                            <a:schemeClr val="tx1"/>
                          </a:solidFill>
                        </a:rPr>
                        <a:t>・総事業費の大幅な変更</a:t>
                      </a:r>
                      <a:endParaRPr kumimoji="1" lang="en-US" altLang="ja-JP" sz="1400" b="0" dirty="0">
                        <a:solidFill>
                          <a:schemeClr val="tx1"/>
                        </a:solidFill>
                      </a:endParaRPr>
                    </a:p>
                    <a:p>
                      <a:pPr marL="0" indent="0" algn="l">
                        <a:buFont typeface="Arial" panose="020B0604020202020204" pitchFamily="34" charset="0"/>
                        <a:buNone/>
                      </a:pPr>
                      <a:r>
                        <a:rPr kumimoji="1" lang="ja-JP" altLang="en-US" sz="1400" b="0" dirty="0">
                          <a:solidFill>
                            <a:schemeClr val="tx1"/>
                          </a:solidFill>
                        </a:rPr>
                        <a:t>・その他評価の必要が生じた事業</a:t>
                      </a: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164459">
                <a:tc>
                  <a:txBody>
                    <a:bodyPr/>
                    <a:lstStyle/>
                    <a:p>
                      <a:pPr algn="ctr"/>
                      <a:r>
                        <a:rPr kumimoji="1" lang="ja-JP" altLang="en-US" sz="1400" b="0" dirty="0">
                          <a:solidFill>
                            <a:schemeClr val="tx1"/>
                          </a:solidFill>
                        </a:rPr>
                        <a:t>評価の視点</a:t>
                      </a: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400" b="0" dirty="0">
                          <a:solidFill>
                            <a:schemeClr val="tx1"/>
                          </a:solidFill>
                        </a:rPr>
                        <a:t>・事業状況（事業計画等の変更及び今後の進捗見通しを含む）</a:t>
                      </a:r>
                      <a:endParaRPr kumimoji="1" lang="en-US" altLang="ja-JP" sz="1400" b="0" dirty="0">
                        <a:solidFill>
                          <a:schemeClr val="tx1"/>
                        </a:solidFill>
                      </a:endParaRPr>
                    </a:p>
                    <a:p>
                      <a:pPr algn="l"/>
                      <a:r>
                        <a:rPr kumimoji="1" lang="ja-JP" altLang="en-US" sz="1400" b="0" dirty="0">
                          <a:solidFill>
                            <a:schemeClr val="tx1"/>
                          </a:solidFill>
                        </a:rPr>
                        <a:t>・事業を巡る社会経済情勢の変化</a:t>
                      </a:r>
                      <a:endParaRPr kumimoji="1" lang="en-US" altLang="ja-JP" sz="1400" b="0" dirty="0">
                        <a:solidFill>
                          <a:schemeClr val="tx1"/>
                        </a:solidFill>
                      </a:endParaRPr>
                    </a:p>
                    <a:p>
                      <a:pPr algn="l"/>
                      <a:r>
                        <a:rPr kumimoji="1" lang="ja-JP" altLang="en-US" sz="1400" b="0" dirty="0">
                          <a:solidFill>
                            <a:schemeClr val="tx1"/>
                          </a:solidFill>
                        </a:rPr>
                        <a:t>・費用便益分析等の効率性</a:t>
                      </a:r>
                      <a:endParaRPr kumimoji="1" lang="en-US" altLang="ja-JP" sz="1400" b="0" dirty="0">
                        <a:solidFill>
                          <a:schemeClr val="tx1"/>
                        </a:solidFill>
                      </a:endParaRPr>
                    </a:p>
                    <a:p>
                      <a:pPr algn="l"/>
                      <a:r>
                        <a:rPr kumimoji="1" lang="ja-JP" altLang="en-US" sz="1400" b="0" dirty="0">
                          <a:solidFill>
                            <a:schemeClr val="tx1"/>
                          </a:solidFill>
                        </a:rPr>
                        <a:t>・安全・安心、活力、快適性等の有効性</a:t>
                      </a:r>
                      <a:endParaRPr kumimoji="1" lang="en-US" altLang="ja-JP" sz="1400" b="0" dirty="0">
                        <a:solidFill>
                          <a:schemeClr val="tx1"/>
                        </a:solidFill>
                      </a:endParaRPr>
                    </a:p>
                    <a:p>
                      <a:pPr algn="l"/>
                      <a:r>
                        <a:rPr kumimoji="1" lang="ja-JP" altLang="en-US" sz="1400" b="0" dirty="0">
                          <a:solidFill>
                            <a:schemeClr val="tx1"/>
                          </a:solidFill>
                        </a:rPr>
                        <a:t>・自然環境への影響と対策</a:t>
                      </a: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24379">
                <a:tc>
                  <a:txBody>
                    <a:bodyPr/>
                    <a:lstStyle/>
                    <a:p>
                      <a:pPr algn="ctr"/>
                      <a:r>
                        <a:rPr kumimoji="1" lang="ja-JP" altLang="en-US" sz="1400" b="0" dirty="0">
                          <a:solidFill>
                            <a:schemeClr val="tx1"/>
                          </a:solidFill>
                        </a:rPr>
                        <a:t>審議方法</a:t>
                      </a: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400" b="0" dirty="0">
                          <a:solidFill>
                            <a:schemeClr val="tx1"/>
                          </a:solidFill>
                        </a:rPr>
                        <a:t>❶の場合は、河川整備計画（案・変更案）の審議・了承</a:t>
                      </a:r>
                      <a:endParaRPr kumimoji="1" lang="en-US" altLang="ja-JP" sz="1400" b="0" dirty="0">
                        <a:solidFill>
                          <a:schemeClr val="tx1"/>
                        </a:solidFill>
                      </a:endParaRPr>
                    </a:p>
                    <a:p>
                      <a:pPr algn="l"/>
                      <a:r>
                        <a:rPr kumimoji="1" lang="ja-JP" altLang="en-US" sz="1400" b="0" dirty="0">
                          <a:solidFill>
                            <a:srgbClr val="FF0000"/>
                          </a:solidFill>
                        </a:rPr>
                        <a:t>❷の場合は、再評価（再々評価）調書により審議</a:t>
                      </a: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8461" name="AutoShape 6">
            <a:extLst>
              <a:ext uri="{FF2B5EF4-FFF2-40B4-BE49-F238E27FC236}">
                <a16:creationId xmlns:a16="http://schemas.microsoft.com/office/drawing/2014/main" id="{5BEF1A0C-A78A-4BCA-9F5E-A09FC1A9294C}"/>
              </a:ext>
            </a:extLst>
          </p:cNvPr>
          <p:cNvSpPr>
            <a:spLocks noChangeArrowheads="1"/>
          </p:cNvSpPr>
          <p:nvPr/>
        </p:nvSpPr>
        <p:spPr bwMode="auto">
          <a:xfrm>
            <a:off x="449184" y="6505599"/>
            <a:ext cx="7350702" cy="40005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200" dirty="0">
                <a:solidFill>
                  <a:srgbClr val="000000"/>
                </a:solidFill>
                <a:latin typeface="HG丸ｺﾞｼｯｸM-PRO" panose="020F0600000000000000" pitchFamily="50" charset="-128"/>
                <a:ea typeface="HG丸ｺﾞｼｯｸM-PRO" panose="020F0600000000000000" pitchFamily="50" charset="-128"/>
              </a:rPr>
              <a:t>※</a:t>
            </a:r>
            <a:r>
              <a:rPr lang="ja-JP" altLang="en-US" sz="1200" dirty="0">
                <a:solidFill>
                  <a:srgbClr val="000000"/>
                </a:solidFill>
                <a:latin typeface="HG丸ｺﾞｼｯｸM-PRO" panose="020F0600000000000000" pitchFamily="50" charset="-128"/>
                <a:ea typeface="HG丸ｺﾞｼｯｸM-PRO" panose="020F0600000000000000" pitchFamily="50" charset="-128"/>
              </a:rPr>
              <a:t>「大阪府河川事業・ダム事業の事業評価（平成</a:t>
            </a:r>
            <a:r>
              <a:rPr lang="en-US" altLang="ja-JP" sz="1200" dirty="0">
                <a:solidFill>
                  <a:srgbClr val="000000"/>
                </a:solidFill>
                <a:latin typeface="HG丸ｺﾞｼｯｸM-PRO" panose="020F0600000000000000" pitchFamily="50" charset="-128"/>
                <a:ea typeface="HG丸ｺﾞｼｯｸM-PRO" panose="020F0600000000000000" pitchFamily="50" charset="-128"/>
              </a:rPr>
              <a:t>28</a:t>
            </a:r>
            <a:r>
              <a:rPr lang="ja-JP" altLang="en-US" sz="1200" dirty="0">
                <a:solidFill>
                  <a:srgbClr val="000000"/>
                </a:solidFill>
                <a:latin typeface="HG丸ｺﾞｼｯｸM-PRO" panose="020F0600000000000000" pitchFamily="50" charset="-128"/>
                <a:ea typeface="HG丸ｺﾞｼｯｸM-PRO" panose="020F0600000000000000" pitchFamily="50" charset="-128"/>
              </a:rPr>
              <a:t>年</a:t>
            </a:r>
            <a:r>
              <a:rPr lang="en-US" altLang="ja-JP" sz="1200" dirty="0">
                <a:solidFill>
                  <a:srgbClr val="000000"/>
                </a:solidFill>
                <a:latin typeface="HG丸ｺﾞｼｯｸM-PRO" panose="020F0600000000000000" pitchFamily="50" charset="-128"/>
                <a:ea typeface="HG丸ｺﾞｼｯｸM-PRO" panose="020F0600000000000000" pitchFamily="50" charset="-128"/>
              </a:rPr>
              <a:t>7</a:t>
            </a:r>
            <a:r>
              <a:rPr lang="ja-JP" altLang="en-US" sz="1200" dirty="0">
                <a:solidFill>
                  <a:srgbClr val="000000"/>
                </a:solidFill>
                <a:latin typeface="HG丸ｺﾞｼｯｸM-PRO" panose="020F0600000000000000" pitchFamily="50" charset="-128"/>
                <a:ea typeface="HG丸ｺﾞｼｯｸM-PRO" panose="020F0600000000000000" pitchFamily="50" charset="-128"/>
              </a:rPr>
              <a:t>月 大阪府都市整備部河川室）」より抜粋</a:t>
            </a:r>
          </a:p>
        </p:txBody>
      </p:sp>
      <p:sp>
        <p:nvSpPr>
          <p:cNvPr id="18462" name="右中かっこ 2">
            <a:extLst>
              <a:ext uri="{FF2B5EF4-FFF2-40B4-BE49-F238E27FC236}">
                <a16:creationId xmlns:a16="http://schemas.microsoft.com/office/drawing/2014/main" id="{E88CFEB1-2294-4A2E-A862-823916892224}"/>
              </a:ext>
            </a:extLst>
          </p:cNvPr>
          <p:cNvSpPr>
            <a:spLocks/>
          </p:cNvSpPr>
          <p:nvPr/>
        </p:nvSpPr>
        <p:spPr bwMode="auto">
          <a:xfrm>
            <a:off x="5986464" y="4022506"/>
            <a:ext cx="282575" cy="800100"/>
          </a:xfrm>
          <a:prstGeom prst="rightBrace">
            <a:avLst>
              <a:gd name="adj1" fmla="val 8311"/>
              <a:gd name="adj2" fmla="val 50000"/>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ja-JP" altLang="en-US"/>
          </a:p>
        </p:txBody>
      </p:sp>
      <p:sp>
        <p:nvSpPr>
          <p:cNvPr id="18463" name="AutoShape 6">
            <a:extLst>
              <a:ext uri="{FF2B5EF4-FFF2-40B4-BE49-F238E27FC236}">
                <a16:creationId xmlns:a16="http://schemas.microsoft.com/office/drawing/2014/main" id="{F8049CD9-E281-4696-9DBD-F6097B976C02}"/>
              </a:ext>
            </a:extLst>
          </p:cNvPr>
          <p:cNvSpPr>
            <a:spLocks noChangeArrowheads="1"/>
          </p:cNvSpPr>
          <p:nvPr/>
        </p:nvSpPr>
        <p:spPr bwMode="auto">
          <a:xfrm>
            <a:off x="6127750" y="4205177"/>
            <a:ext cx="762000" cy="40005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00"/>
                </a:solidFill>
                <a:latin typeface="ＭＳ Ｐゴシック" panose="020B0600070205080204" pitchFamily="50" charset="-128"/>
              </a:rPr>
              <a:t>❷</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stretch>
            <a:fillRect/>
          </a:stretch>
        </p:blipFill>
        <p:spPr>
          <a:xfrm>
            <a:off x="4741897" y="446264"/>
            <a:ext cx="4323170" cy="6171847"/>
          </a:xfrm>
          <a:prstGeom prst="rect">
            <a:avLst/>
          </a:prstGeom>
        </p:spPr>
      </p:pic>
      <p:sp>
        <p:nvSpPr>
          <p:cNvPr id="19458" name="Rectangle 2">
            <a:extLst>
              <a:ext uri="{FF2B5EF4-FFF2-40B4-BE49-F238E27FC236}">
                <a16:creationId xmlns:a16="http://schemas.microsoft.com/office/drawing/2014/main" id="{37543218-6E9E-4857-B90A-405182FD0BFC}"/>
              </a:ext>
            </a:extLst>
          </p:cNvPr>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zh-TW" altLang="en-US" sz="2400">
                <a:solidFill>
                  <a:srgbClr val="FFFFFF"/>
                </a:solidFill>
                <a:latin typeface="HGｺﾞｼｯｸE" panose="020B0909000000000000" pitchFamily="49" charset="-128"/>
                <a:ea typeface="HGｺﾞｼｯｸE" panose="020B0909000000000000" pitchFamily="49" charset="-128"/>
              </a:rPr>
              <a:t>１．事業概要</a:t>
            </a:r>
          </a:p>
        </p:txBody>
      </p:sp>
      <p:sp>
        <p:nvSpPr>
          <p:cNvPr id="19460" name="AutoShape 6">
            <a:extLst>
              <a:ext uri="{FF2B5EF4-FFF2-40B4-BE49-F238E27FC236}">
                <a16:creationId xmlns:a16="http://schemas.microsoft.com/office/drawing/2014/main" id="{ADDEC89B-B405-4734-895A-B566029B21BD}"/>
              </a:ext>
            </a:extLst>
          </p:cNvPr>
          <p:cNvSpPr>
            <a:spLocks noChangeArrowheads="1"/>
          </p:cNvSpPr>
          <p:nvPr/>
        </p:nvSpPr>
        <p:spPr bwMode="auto">
          <a:xfrm>
            <a:off x="80964" y="524108"/>
            <a:ext cx="1537864" cy="396000"/>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None/>
            </a:pPr>
            <a:r>
              <a:rPr lang="ja-JP" altLang="en-US" sz="1400" dirty="0">
                <a:solidFill>
                  <a:srgbClr val="000000"/>
                </a:solidFill>
                <a:latin typeface="HG丸ｺﾞｼｯｸM-PRO" panose="020F0600000000000000" pitchFamily="50" charset="-128"/>
                <a:ea typeface="HG丸ｺﾞｼｯｸM-PRO" panose="020F0600000000000000" pitchFamily="50" charset="-128"/>
              </a:rPr>
              <a:t>流域の概要</a:t>
            </a:r>
          </a:p>
        </p:txBody>
      </p:sp>
      <p:sp>
        <p:nvSpPr>
          <p:cNvPr id="17" name="スライド番号プレースホルダ 5">
            <a:extLst>
              <a:ext uri="{FF2B5EF4-FFF2-40B4-BE49-F238E27FC236}">
                <a16:creationId xmlns:a16="http://schemas.microsoft.com/office/drawing/2014/main" id="{703CB947-3765-4C31-955D-B6AD042A470C}"/>
              </a:ext>
            </a:extLst>
          </p:cNvPr>
          <p:cNvSpPr txBox="1">
            <a:spLocks noGrp="1"/>
          </p:cNvSpPr>
          <p:nvPr/>
        </p:nvSpPr>
        <p:spPr bwMode="auto">
          <a:xfrm>
            <a:off x="8658225" y="6400800"/>
            <a:ext cx="485775" cy="457200"/>
          </a:xfrm>
          <a:prstGeom prst="rect">
            <a:avLst/>
          </a:prstGeom>
          <a:noFill/>
          <a:ln>
            <a:noFill/>
          </a:ln>
        </p:spPr>
        <p:txBody>
          <a:bodyPr lIns="95770" tIns="47886" rIns="95770" bIns="47886" anchor="b"/>
          <a:lstStyle>
            <a:lvl1pPr defTabSz="1279525">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defTabSz="1279525">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defTabSz="1279525">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defRPr/>
            </a:pPr>
            <a:fld id="{66B21DE1-8D1C-4498-933C-FFE4E3FC72F1}" type="slidenum">
              <a:rPr kumimoji="0" lang="en-US" altLang="ja-JP" sz="1600" b="1">
                <a:effectLst>
                  <a:outerShdw blurRad="38100" dist="38100" dir="2700000" algn="tl">
                    <a:srgbClr val="C0C0C0"/>
                  </a:outerShdw>
                </a:effectLst>
                <a:latin typeface="ＭＳ ゴシック" panose="020B0609070205080204" pitchFamily="49" charset="-128"/>
                <a:ea typeface="ＭＳ ゴシック" panose="020B0609070205080204" pitchFamily="49" charset="-128"/>
              </a:rPr>
              <a:pPr algn="r" eaLnBrk="1" hangingPunct="1">
                <a:spcBef>
                  <a:spcPct val="0"/>
                </a:spcBef>
                <a:buFontTx/>
                <a:buNone/>
                <a:defRPr/>
              </a:pPr>
              <a:t>2</a:t>
            </a:fld>
            <a:endParaRPr kumimoji="0" lang="en-US" altLang="ja-JP" sz="1600" b="1">
              <a:effectLst>
                <a:outerShdw blurRad="38100" dist="38100" dir="2700000" algn="tl">
                  <a:srgbClr val="C0C0C0"/>
                </a:outerShdw>
              </a:effectLst>
              <a:latin typeface="ＭＳ ゴシック" panose="020B0609070205080204" pitchFamily="49" charset="-128"/>
              <a:ea typeface="ＭＳ ゴシック" panose="020B0609070205080204" pitchFamily="49" charset="-128"/>
            </a:endParaRPr>
          </a:p>
        </p:txBody>
      </p:sp>
      <p:sp>
        <p:nvSpPr>
          <p:cNvPr id="2" name="Text Box 2">
            <a:extLst>
              <a:ext uri="{FF2B5EF4-FFF2-40B4-BE49-F238E27FC236}">
                <a16:creationId xmlns:a16="http://schemas.microsoft.com/office/drawing/2014/main" id="{7521BFEE-78F2-41BF-B295-0B0A7E663696}"/>
              </a:ext>
            </a:extLst>
          </p:cNvPr>
          <p:cNvSpPr>
            <a:spLocks noChangeArrowheads="1"/>
          </p:cNvSpPr>
          <p:nvPr/>
        </p:nvSpPr>
        <p:spPr bwMode="auto">
          <a:xfrm>
            <a:off x="88899" y="998732"/>
            <a:ext cx="4596553" cy="2177965"/>
          </a:xfrm>
          <a:prstGeom prst="roundRect">
            <a:avLst>
              <a:gd name="adj" fmla="val 10259"/>
            </a:avLst>
          </a:prstGeom>
          <a:solidFill>
            <a:schemeClr val="bg1"/>
          </a:solidFill>
          <a:ln w="9525" algn="ctr">
            <a:solidFill>
              <a:srgbClr val="0070C0"/>
            </a:solidFill>
            <a:round/>
            <a:headEnd/>
            <a:tailEnd/>
          </a:ln>
        </p:spPr>
        <p:txBody>
          <a:bodyPr lIns="125985" tIns="0" rIns="72000" bIns="0" anchor="ctr"/>
          <a:lstStyle>
            <a:lvl1pPr marL="171450" indent="-171450">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15000"/>
              </a:spcBef>
              <a:buFont typeface="Wingdings" pitchFamily="2" charset="2"/>
              <a:buChar char="l"/>
              <a:defRPr/>
            </a:pPr>
            <a:r>
              <a:rPr lang="ja-JP" altLang="en-US" sz="1400" dirty="0">
                <a:latin typeface="HG丸ｺﾞｼｯｸM-PRO" pitchFamily="50" charset="-128"/>
                <a:ea typeface="HG丸ｺﾞｼｯｸM-PRO" pitchFamily="50" charset="-128"/>
              </a:rPr>
              <a:t>流域面積：約</a:t>
            </a:r>
            <a:r>
              <a:rPr lang="en-US" altLang="ja-JP" sz="1400" dirty="0">
                <a:latin typeface="HG丸ｺﾞｼｯｸM-PRO" pitchFamily="50" charset="-128"/>
                <a:ea typeface="HG丸ｺﾞｼｯｸM-PRO" pitchFamily="50" charset="-128"/>
              </a:rPr>
              <a:t>222km</a:t>
            </a:r>
            <a:r>
              <a:rPr lang="en-US" altLang="ja-JP" sz="1400" baseline="30000" dirty="0">
                <a:latin typeface="HG丸ｺﾞｼｯｸM-PRO" pitchFamily="50" charset="-128"/>
                <a:ea typeface="HG丸ｺﾞｼｯｸM-PRO" pitchFamily="50" charset="-128"/>
              </a:rPr>
              <a:t>2</a:t>
            </a:r>
            <a:endParaRPr lang="en-US" altLang="ja-JP" sz="1400" dirty="0">
              <a:latin typeface="HG丸ｺﾞｼｯｸM-PRO" pitchFamily="50" charset="-128"/>
              <a:ea typeface="HG丸ｺﾞｼｯｸM-PRO" pitchFamily="50" charset="-128"/>
            </a:endParaRPr>
          </a:p>
          <a:p>
            <a:pPr eaLnBrk="1" hangingPunct="1">
              <a:spcBef>
                <a:spcPct val="15000"/>
              </a:spcBef>
              <a:buFont typeface="Wingdings" pitchFamily="2" charset="2"/>
              <a:buChar char="l"/>
              <a:defRPr/>
            </a:pPr>
            <a:r>
              <a:rPr lang="ja-JP" altLang="en-US" sz="1400" dirty="0">
                <a:latin typeface="HG丸ｺﾞｼｯｸM-PRO" pitchFamily="50" charset="-128"/>
                <a:ea typeface="HG丸ｺﾞｼｯｸM-PRO" pitchFamily="50" charset="-128"/>
              </a:rPr>
              <a:t>流域市町：６市２町１村</a:t>
            </a:r>
            <a:endParaRPr lang="en-US" altLang="ja-JP" sz="1400" dirty="0">
              <a:latin typeface="HG丸ｺﾞｼｯｸM-PRO" pitchFamily="50" charset="-128"/>
              <a:ea typeface="HG丸ｺﾞｼｯｸM-PRO" pitchFamily="50" charset="-128"/>
            </a:endParaRPr>
          </a:p>
          <a:p>
            <a:pPr marL="0" indent="0" eaLnBrk="1" hangingPunct="1">
              <a:spcBef>
                <a:spcPct val="15000"/>
              </a:spcBef>
              <a:buNone/>
              <a:defRPr/>
            </a:pPr>
            <a:r>
              <a:rPr lang="ja-JP" altLang="en-US" sz="900" dirty="0">
                <a:latin typeface="HG丸ｺﾞｼｯｸM-PRO" pitchFamily="50" charset="-128"/>
                <a:ea typeface="HG丸ｺﾞｼｯｸM-PRO" pitchFamily="50" charset="-128"/>
              </a:rPr>
              <a:t>　　富田林市・河内長野市・柏原市・羽曳野市・藤井寺市・太子町・河南町</a:t>
            </a:r>
            <a:endParaRPr lang="en-US" altLang="ja-JP" sz="900" dirty="0">
              <a:latin typeface="HG丸ｺﾞｼｯｸM-PRO" pitchFamily="50" charset="-128"/>
              <a:ea typeface="HG丸ｺﾞｼｯｸM-PRO" pitchFamily="50" charset="-128"/>
            </a:endParaRPr>
          </a:p>
          <a:p>
            <a:pPr marL="0" indent="0" eaLnBrk="1" hangingPunct="1">
              <a:spcBef>
                <a:spcPct val="15000"/>
              </a:spcBef>
              <a:buNone/>
              <a:defRPr/>
            </a:pPr>
            <a:r>
              <a:rPr lang="ja-JP" altLang="en-US" sz="900" dirty="0">
                <a:latin typeface="HG丸ｺﾞｼｯｸM-PRO" pitchFamily="50" charset="-128"/>
                <a:ea typeface="HG丸ｺﾞｼｯｸM-PRO" pitchFamily="50" charset="-128"/>
              </a:rPr>
              <a:t>　　千早赤阪村・奈良県香芝市</a:t>
            </a:r>
            <a:endParaRPr lang="en-US" altLang="ja-JP" sz="900" dirty="0">
              <a:latin typeface="HG丸ｺﾞｼｯｸM-PRO" pitchFamily="50" charset="-128"/>
              <a:ea typeface="HG丸ｺﾞｼｯｸM-PRO" pitchFamily="50" charset="-128"/>
            </a:endParaRPr>
          </a:p>
          <a:p>
            <a:pPr eaLnBrk="1" hangingPunct="1">
              <a:spcBef>
                <a:spcPct val="15000"/>
              </a:spcBef>
              <a:buFont typeface="Wingdings" pitchFamily="2" charset="2"/>
              <a:buChar char="l"/>
              <a:defRPr/>
            </a:pPr>
            <a:r>
              <a:rPr lang="ja-JP" altLang="en-US" sz="1400" dirty="0">
                <a:latin typeface="HG丸ｺﾞｼｯｸM-PRO" pitchFamily="50" charset="-128"/>
                <a:ea typeface="HG丸ｺﾞｼｯｸM-PRO" pitchFamily="50" charset="-128"/>
              </a:rPr>
              <a:t>石川ブロックは、一級河川石川とその支川（飛鳥川、梅川、天見川など</a:t>
            </a:r>
            <a:r>
              <a:rPr lang="en-US" altLang="ja-JP" sz="1400" dirty="0">
                <a:latin typeface="HG丸ｺﾞｼｯｸM-PRO" pitchFamily="50" charset="-128"/>
                <a:ea typeface="HG丸ｺﾞｼｯｸM-PRO" pitchFamily="50" charset="-128"/>
              </a:rPr>
              <a:t>11</a:t>
            </a:r>
            <a:r>
              <a:rPr lang="ja-JP" altLang="en-US" sz="1400" dirty="0">
                <a:latin typeface="HG丸ｺﾞｼｯｸM-PRO" pitchFamily="50" charset="-128"/>
                <a:ea typeface="HG丸ｺﾞｼｯｸM-PRO" pitchFamily="50" charset="-128"/>
              </a:rPr>
              <a:t>の支川）および、一級河川原川で構成されている。</a:t>
            </a:r>
            <a:r>
              <a:rPr lang="ja-JP" altLang="en-US" sz="1400" dirty="0">
                <a:solidFill>
                  <a:srgbClr val="FF0000"/>
                </a:solidFill>
                <a:latin typeface="HG丸ｺﾞｼｯｸM-PRO" pitchFamily="50" charset="-128"/>
                <a:ea typeface="HG丸ｺﾞｼｯｸM-PRO" pitchFamily="50" charset="-128"/>
              </a:rPr>
              <a:t>　</a:t>
            </a:r>
            <a:endParaRPr lang="en-US" altLang="ja-JP" sz="1400" dirty="0">
              <a:solidFill>
                <a:srgbClr val="FF0000"/>
              </a:solidFill>
              <a:latin typeface="HG丸ｺﾞｼｯｸM-PRO" pitchFamily="50" charset="-128"/>
              <a:ea typeface="HG丸ｺﾞｼｯｸM-PRO" pitchFamily="50" charset="-128"/>
            </a:endParaRPr>
          </a:p>
          <a:p>
            <a:pPr eaLnBrk="1" hangingPunct="1">
              <a:spcBef>
                <a:spcPct val="15000"/>
              </a:spcBef>
              <a:buFont typeface="Wingdings" pitchFamily="2" charset="2"/>
              <a:buChar char="l"/>
              <a:defRPr/>
            </a:pPr>
            <a:r>
              <a:rPr lang="ja-JP" altLang="en-US" sz="1400" dirty="0">
                <a:latin typeface="HG丸ｺﾞｼｯｸM-PRO" pitchFamily="50" charset="-128"/>
                <a:ea typeface="HG丸ｺﾞｼｯｸM-PRO" pitchFamily="50" charset="-128"/>
              </a:rPr>
              <a:t>流域には、国道</a:t>
            </a:r>
            <a:r>
              <a:rPr lang="en-US" altLang="ja-JP" sz="1400" dirty="0">
                <a:latin typeface="HG丸ｺﾞｼｯｸM-PRO" pitchFamily="50" charset="-128"/>
                <a:ea typeface="HG丸ｺﾞｼｯｸM-PRO" pitchFamily="50" charset="-128"/>
              </a:rPr>
              <a:t>371</a:t>
            </a:r>
            <a:r>
              <a:rPr lang="ja-JP" altLang="en-US" sz="1400" dirty="0">
                <a:latin typeface="HG丸ｺﾞｼｯｸM-PRO" pitchFamily="50" charset="-128"/>
                <a:ea typeface="HG丸ｺﾞｼｯｸM-PRO" pitchFamily="50" charset="-128"/>
              </a:rPr>
              <a:t>号や南海高野線、南阪奈自動車道などの重要な道路や鉄道が位置し、周辺地域における交通の要所となっている。</a:t>
            </a:r>
            <a:endParaRPr lang="en-US" altLang="ja-JP" sz="1400" dirty="0">
              <a:latin typeface="HG丸ｺﾞｼｯｸM-PRO" pitchFamily="50" charset="-128"/>
              <a:ea typeface="HG丸ｺﾞｼｯｸM-PRO" pitchFamily="50" charset="-128"/>
            </a:endParaRPr>
          </a:p>
        </p:txBody>
      </p:sp>
      <p:graphicFrame>
        <p:nvGraphicFramePr>
          <p:cNvPr id="3" name="表 2"/>
          <p:cNvGraphicFramePr>
            <a:graphicFrameLocks noGrp="1"/>
          </p:cNvGraphicFramePr>
          <p:nvPr/>
        </p:nvGraphicFramePr>
        <p:xfrm>
          <a:off x="80963" y="3470179"/>
          <a:ext cx="2538620" cy="3337560"/>
        </p:xfrm>
        <a:graphic>
          <a:graphicData uri="http://schemas.openxmlformats.org/drawingml/2006/table">
            <a:tbl>
              <a:tblPr firstRow="1" bandRow="1">
                <a:tableStyleId>{21E4AEA4-8DFA-4A89-87EB-49C32662AFE0}</a:tableStyleId>
              </a:tblPr>
              <a:tblGrid>
                <a:gridCol w="897245">
                  <a:extLst>
                    <a:ext uri="{9D8B030D-6E8A-4147-A177-3AD203B41FA5}">
                      <a16:colId xmlns:a16="http://schemas.microsoft.com/office/drawing/2014/main" val="3328624257"/>
                    </a:ext>
                  </a:extLst>
                </a:gridCol>
                <a:gridCol w="842044">
                  <a:extLst>
                    <a:ext uri="{9D8B030D-6E8A-4147-A177-3AD203B41FA5}">
                      <a16:colId xmlns:a16="http://schemas.microsoft.com/office/drawing/2014/main" val="2928202342"/>
                    </a:ext>
                  </a:extLst>
                </a:gridCol>
                <a:gridCol w="799331">
                  <a:extLst>
                    <a:ext uri="{9D8B030D-6E8A-4147-A177-3AD203B41FA5}">
                      <a16:colId xmlns:a16="http://schemas.microsoft.com/office/drawing/2014/main" val="254504115"/>
                    </a:ext>
                  </a:extLst>
                </a:gridCol>
              </a:tblGrid>
              <a:tr h="287959">
                <a:tc>
                  <a:txBody>
                    <a:bodyPr/>
                    <a:lstStyle/>
                    <a:p>
                      <a:pPr algn="ctr"/>
                      <a:r>
                        <a:rPr kumimoji="1" lang="ja-JP" altLang="en-US" sz="900" kern="1200" dirty="0">
                          <a:solidFill>
                            <a:schemeClr val="bg1"/>
                          </a:solidFill>
                          <a:latin typeface="HG丸ｺﾞｼｯｸM-PRO" pitchFamily="50" charset="-128"/>
                          <a:ea typeface="HG丸ｺﾞｼｯｸM-PRO" pitchFamily="50" charset="-128"/>
                          <a:cs typeface="+mn-cs"/>
                        </a:rPr>
                        <a:t>河川名</a:t>
                      </a:r>
                    </a:p>
                  </a:txBody>
                  <a:tcPr anchor="ctr"/>
                </a:tc>
                <a:tc>
                  <a:txBody>
                    <a:bodyPr/>
                    <a:lstStyle/>
                    <a:p>
                      <a:pPr algn="ctr"/>
                      <a:r>
                        <a:rPr kumimoji="1" lang="ja-JP" altLang="en-US" sz="900" kern="1200" dirty="0">
                          <a:solidFill>
                            <a:schemeClr val="bg1"/>
                          </a:solidFill>
                          <a:latin typeface="HG丸ｺﾞｼｯｸM-PRO" pitchFamily="50" charset="-128"/>
                          <a:ea typeface="HG丸ｺﾞｼｯｸM-PRO" pitchFamily="50" charset="-128"/>
                          <a:cs typeface="+mn-cs"/>
                        </a:rPr>
                        <a:t>指定区間延長（</a:t>
                      </a:r>
                      <a:r>
                        <a:rPr kumimoji="1" lang="en-US" altLang="ja-JP" sz="900" kern="1200" dirty="0">
                          <a:solidFill>
                            <a:schemeClr val="bg1"/>
                          </a:solidFill>
                          <a:latin typeface="HG丸ｺﾞｼｯｸM-PRO" pitchFamily="50" charset="-128"/>
                          <a:ea typeface="HG丸ｺﾞｼｯｸM-PRO" pitchFamily="50" charset="-128"/>
                          <a:cs typeface="+mn-cs"/>
                        </a:rPr>
                        <a:t>km</a:t>
                      </a:r>
                      <a:r>
                        <a:rPr kumimoji="1" lang="ja-JP" altLang="en-US" sz="900" kern="1200" dirty="0">
                          <a:solidFill>
                            <a:schemeClr val="bg1"/>
                          </a:solidFill>
                          <a:latin typeface="HG丸ｺﾞｼｯｸM-PRO" pitchFamily="50" charset="-128"/>
                          <a:ea typeface="HG丸ｺﾞｼｯｸM-PRO" pitchFamily="50" charset="-128"/>
                          <a:cs typeface="+mn-cs"/>
                        </a:rPr>
                        <a:t>）</a:t>
                      </a:r>
                      <a:endParaRPr kumimoji="1" lang="en-US" altLang="ja-JP" sz="900" kern="1200" dirty="0">
                        <a:solidFill>
                          <a:schemeClr val="bg1"/>
                        </a:solidFill>
                        <a:latin typeface="HG丸ｺﾞｼｯｸM-PRO" pitchFamily="50" charset="-128"/>
                        <a:ea typeface="HG丸ｺﾞｼｯｸM-PRO" pitchFamily="50" charset="-128"/>
                        <a:cs typeface="+mn-cs"/>
                      </a:endParaRPr>
                    </a:p>
                  </a:txBody>
                  <a:tcPr anchor="ct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900" kern="1200" dirty="0">
                          <a:solidFill>
                            <a:schemeClr val="bg1"/>
                          </a:solidFill>
                          <a:latin typeface="HG丸ｺﾞｼｯｸM-PRO" pitchFamily="50" charset="-128"/>
                          <a:ea typeface="HG丸ｺﾞｼｯｸM-PRO" pitchFamily="50" charset="-128"/>
                          <a:cs typeface="+mn-cs"/>
                        </a:rPr>
                        <a:t>流域面積（</a:t>
                      </a:r>
                      <a:r>
                        <a:rPr kumimoji="1" lang="en-US" altLang="ja-JP" sz="900" kern="1200" dirty="0">
                          <a:solidFill>
                            <a:schemeClr val="bg1"/>
                          </a:solidFill>
                          <a:latin typeface="HG丸ｺﾞｼｯｸM-PRO" pitchFamily="50" charset="-128"/>
                          <a:ea typeface="HG丸ｺﾞｼｯｸM-PRO" pitchFamily="50" charset="-128"/>
                          <a:cs typeface="+mn-cs"/>
                        </a:rPr>
                        <a:t>km</a:t>
                      </a:r>
                      <a:r>
                        <a:rPr kumimoji="1" lang="en-US" altLang="ja-JP" sz="900" kern="1200" baseline="30000" dirty="0">
                          <a:solidFill>
                            <a:schemeClr val="bg1"/>
                          </a:solidFill>
                          <a:latin typeface="HG丸ｺﾞｼｯｸM-PRO" pitchFamily="50" charset="-128"/>
                          <a:ea typeface="HG丸ｺﾞｼｯｸM-PRO" pitchFamily="50" charset="-128"/>
                          <a:cs typeface="+mn-cs"/>
                        </a:rPr>
                        <a:t>2</a:t>
                      </a:r>
                      <a:r>
                        <a:rPr kumimoji="1" lang="ja-JP" altLang="en-US" sz="900" kern="1200" dirty="0">
                          <a:solidFill>
                            <a:schemeClr val="bg1"/>
                          </a:solidFill>
                          <a:latin typeface="HG丸ｺﾞｼｯｸM-PRO" pitchFamily="50" charset="-128"/>
                          <a:ea typeface="HG丸ｺﾞｼｯｸM-PRO" pitchFamily="50" charset="-128"/>
                          <a:cs typeface="+mn-cs"/>
                        </a:rPr>
                        <a:t>）</a:t>
                      </a:r>
                      <a:endParaRPr kumimoji="1" lang="en-US" altLang="ja-JP" sz="900" kern="1200" dirty="0">
                        <a:solidFill>
                          <a:schemeClr val="bg1"/>
                        </a:solidFill>
                        <a:latin typeface="HG丸ｺﾞｼｯｸM-PRO" pitchFamily="50" charset="-128"/>
                        <a:ea typeface="HG丸ｺﾞｼｯｸM-PRO" pitchFamily="50" charset="-128"/>
                        <a:cs typeface="+mn-cs"/>
                      </a:endParaRPr>
                    </a:p>
                  </a:txBody>
                  <a:tcPr anchor="ctr"/>
                </a:tc>
                <a:extLst>
                  <a:ext uri="{0D108BD9-81ED-4DB2-BD59-A6C34878D82A}">
                    <a16:rowId xmlns:a16="http://schemas.microsoft.com/office/drawing/2014/main" val="2134977529"/>
                  </a:ext>
                </a:extLst>
              </a:tr>
              <a:tr h="179975">
                <a:tc>
                  <a:txBody>
                    <a:bodyPr/>
                    <a:lstStyle/>
                    <a:p>
                      <a:pPr algn="ctr"/>
                      <a:r>
                        <a:rPr kumimoji="1" lang="ja-JP" altLang="en-US" sz="900" kern="1200" dirty="0">
                          <a:solidFill>
                            <a:schemeClr val="tx1"/>
                          </a:solidFill>
                          <a:latin typeface="HG丸ｺﾞｼｯｸM-PRO" pitchFamily="50" charset="-128"/>
                          <a:ea typeface="HG丸ｺﾞｼｯｸM-PRO" pitchFamily="50" charset="-128"/>
                          <a:cs typeface="+mn-cs"/>
                        </a:rPr>
                        <a:t>石川</a:t>
                      </a:r>
                    </a:p>
                  </a:txBody>
                  <a:tcPr/>
                </a:tc>
                <a:tc>
                  <a:txBody>
                    <a:bodyPr/>
                    <a:lstStyle/>
                    <a:p>
                      <a:pPr algn="r"/>
                      <a:r>
                        <a:rPr kumimoji="1" lang="en-US" altLang="ja-JP" sz="900" kern="1200" dirty="0">
                          <a:solidFill>
                            <a:schemeClr val="tx1"/>
                          </a:solidFill>
                          <a:latin typeface="HG丸ｺﾞｼｯｸM-PRO" pitchFamily="50" charset="-128"/>
                          <a:ea typeface="HG丸ｺﾞｼｯｸM-PRO" pitchFamily="50" charset="-128"/>
                          <a:cs typeface="+mn-cs"/>
                        </a:rPr>
                        <a:t>29.9</a:t>
                      </a:r>
                      <a:endParaRPr kumimoji="1" lang="ja-JP" altLang="en-US" sz="900" kern="1200" dirty="0">
                        <a:solidFill>
                          <a:schemeClr val="tx1"/>
                        </a:solidFill>
                        <a:latin typeface="HG丸ｺﾞｼｯｸM-PRO" pitchFamily="50" charset="-128"/>
                        <a:ea typeface="HG丸ｺﾞｼｯｸM-PRO" pitchFamily="50" charset="-128"/>
                        <a:cs typeface="+mn-cs"/>
                      </a:endParaRPr>
                    </a:p>
                  </a:txBody>
                  <a:tcPr/>
                </a:tc>
                <a:tc>
                  <a:txBody>
                    <a:bodyPr/>
                    <a:lstStyle/>
                    <a:p>
                      <a:pPr algn="r"/>
                      <a:r>
                        <a:rPr kumimoji="1" lang="en-US" altLang="ja-JP" sz="900" kern="1200" dirty="0">
                          <a:solidFill>
                            <a:schemeClr val="tx1"/>
                          </a:solidFill>
                          <a:latin typeface="HG丸ｺﾞｼｯｸM-PRO" pitchFamily="50" charset="-128"/>
                          <a:ea typeface="HG丸ｺﾞｼｯｸM-PRO" pitchFamily="50" charset="-128"/>
                          <a:cs typeface="+mn-cs"/>
                        </a:rPr>
                        <a:t>222.27</a:t>
                      </a:r>
                      <a:endParaRPr kumimoji="1" lang="ja-JP" altLang="en-US" sz="900" kern="1200" dirty="0">
                        <a:solidFill>
                          <a:schemeClr val="tx1"/>
                        </a:solidFill>
                        <a:latin typeface="HG丸ｺﾞｼｯｸM-PRO" pitchFamily="50" charset="-128"/>
                        <a:ea typeface="HG丸ｺﾞｼｯｸM-PRO" pitchFamily="50" charset="-128"/>
                        <a:cs typeface="+mn-cs"/>
                      </a:endParaRPr>
                    </a:p>
                  </a:txBody>
                  <a:tcPr/>
                </a:tc>
                <a:extLst>
                  <a:ext uri="{0D108BD9-81ED-4DB2-BD59-A6C34878D82A}">
                    <a16:rowId xmlns:a16="http://schemas.microsoft.com/office/drawing/2014/main" val="3800437524"/>
                  </a:ext>
                </a:extLst>
              </a:tr>
              <a:tr h="179975">
                <a:tc>
                  <a:txBody>
                    <a:bodyPr/>
                    <a:lstStyle/>
                    <a:p>
                      <a:pPr algn="ctr"/>
                      <a:r>
                        <a:rPr kumimoji="1" lang="ja-JP" altLang="en-US" sz="900" kern="1200" dirty="0">
                          <a:solidFill>
                            <a:schemeClr val="tx1"/>
                          </a:solidFill>
                          <a:latin typeface="HG丸ｺﾞｼｯｸM-PRO" pitchFamily="50" charset="-128"/>
                          <a:ea typeface="HG丸ｺﾞｼｯｸM-PRO" pitchFamily="50" charset="-128"/>
                          <a:cs typeface="+mn-cs"/>
                        </a:rPr>
                        <a:t>飛鳥川</a:t>
                      </a:r>
                      <a:endParaRPr kumimoji="1" lang="en-US" altLang="ja-JP" sz="900" kern="1200" dirty="0">
                        <a:solidFill>
                          <a:schemeClr val="tx1"/>
                        </a:solidFill>
                        <a:latin typeface="HG丸ｺﾞｼｯｸM-PRO" pitchFamily="50" charset="-128"/>
                        <a:ea typeface="HG丸ｺﾞｼｯｸM-PRO" pitchFamily="50" charset="-128"/>
                        <a:cs typeface="+mn-cs"/>
                      </a:endParaRPr>
                    </a:p>
                  </a:txBody>
                  <a:tcPr/>
                </a:tc>
                <a:tc>
                  <a:txBody>
                    <a:bodyPr/>
                    <a:lstStyle/>
                    <a:p>
                      <a:pPr algn="r"/>
                      <a:r>
                        <a:rPr kumimoji="1" lang="en-US" altLang="ja-JP" sz="900" kern="1200" dirty="0">
                          <a:solidFill>
                            <a:schemeClr val="tx1"/>
                          </a:solidFill>
                          <a:latin typeface="HG丸ｺﾞｼｯｸM-PRO" pitchFamily="50" charset="-128"/>
                          <a:ea typeface="HG丸ｺﾞｼｯｸM-PRO" pitchFamily="50" charset="-128"/>
                          <a:cs typeface="+mn-cs"/>
                        </a:rPr>
                        <a:t>5.5</a:t>
                      </a:r>
                      <a:endParaRPr kumimoji="1" lang="ja-JP" altLang="en-US" sz="900" kern="1200" dirty="0">
                        <a:solidFill>
                          <a:schemeClr val="tx1"/>
                        </a:solidFill>
                        <a:latin typeface="HG丸ｺﾞｼｯｸM-PRO" pitchFamily="50" charset="-128"/>
                        <a:ea typeface="HG丸ｺﾞｼｯｸM-PRO" pitchFamily="50" charset="-128"/>
                        <a:cs typeface="+mn-cs"/>
                      </a:endParaRPr>
                    </a:p>
                  </a:txBody>
                  <a:tcPr/>
                </a:tc>
                <a:tc>
                  <a:txBody>
                    <a:bodyPr/>
                    <a:lstStyle/>
                    <a:p>
                      <a:pPr algn="r"/>
                      <a:r>
                        <a:rPr kumimoji="1" lang="en-US" altLang="ja-JP" sz="900" kern="1200" dirty="0">
                          <a:solidFill>
                            <a:schemeClr val="tx1"/>
                          </a:solidFill>
                          <a:latin typeface="HG丸ｺﾞｼｯｸM-PRO" pitchFamily="50" charset="-128"/>
                          <a:ea typeface="HG丸ｺﾞｼｯｸM-PRO" pitchFamily="50" charset="-128"/>
                          <a:cs typeface="+mn-cs"/>
                        </a:rPr>
                        <a:t>10.91</a:t>
                      </a:r>
                      <a:endParaRPr kumimoji="1" lang="ja-JP" altLang="en-US" sz="900" kern="1200" dirty="0">
                        <a:solidFill>
                          <a:schemeClr val="tx1"/>
                        </a:solidFill>
                        <a:latin typeface="HG丸ｺﾞｼｯｸM-PRO" pitchFamily="50" charset="-128"/>
                        <a:ea typeface="HG丸ｺﾞｼｯｸM-PRO" pitchFamily="50" charset="-128"/>
                        <a:cs typeface="+mn-cs"/>
                      </a:endParaRPr>
                    </a:p>
                  </a:txBody>
                  <a:tcPr/>
                </a:tc>
                <a:extLst>
                  <a:ext uri="{0D108BD9-81ED-4DB2-BD59-A6C34878D82A}">
                    <a16:rowId xmlns:a16="http://schemas.microsoft.com/office/drawing/2014/main" val="907208737"/>
                  </a:ext>
                </a:extLst>
              </a:tr>
              <a:tr h="179975">
                <a:tc>
                  <a:txBody>
                    <a:bodyPr/>
                    <a:lstStyle/>
                    <a:p>
                      <a:pPr algn="ctr"/>
                      <a:r>
                        <a:rPr kumimoji="1" lang="ja-JP" altLang="en-US" sz="900" kern="1200" dirty="0">
                          <a:solidFill>
                            <a:schemeClr val="tx1"/>
                          </a:solidFill>
                          <a:latin typeface="HG丸ｺﾞｼｯｸM-PRO" pitchFamily="50" charset="-128"/>
                          <a:ea typeface="HG丸ｺﾞｼｯｸM-PRO" pitchFamily="50" charset="-128"/>
                          <a:cs typeface="+mn-cs"/>
                        </a:rPr>
                        <a:t>大乗川</a:t>
                      </a:r>
                    </a:p>
                  </a:txBody>
                  <a:tcPr/>
                </a:tc>
                <a:tc>
                  <a:txBody>
                    <a:bodyPr/>
                    <a:lstStyle/>
                    <a:p>
                      <a:pPr algn="r"/>
                      <a:r>
                        <a:rPr kumimoji="1" lang="en-US" altLang="ja-JP" sz="900" kern="1200" dirty="0">
                          <a:solidFill>
                            <a:schemeClr val="tx1"/>
                          </a:solidFill>
                          <a:latin typeface="HG丸ｺﾞｼｯｸM-PRO" pitchFamily="50" charset="-128"/>
                          <a:ea typeface="HG丸ｺﾞｼｯｸM-PRO" pitchFamily="50" charset="-128"/>
                          <a:cs typeface="+mn-cs"/>
                        </a:rPr>
                        <a:t>2.0</a:t>
                      </a:r>
                      <a:endParaRPr kumimoji="1" lang="ja-JP" altLang="en-US" sz="900" kern="1200" dirty="0">
                        <a:solidFill>
                          <a:schemeClr val="tx1"/>
                        </a:solidFill>
                        <a:latin typeface="HG丸ｺﾞｼｯｸM-PRO" pitchFamily="50" charset="-128"/>
                        <a:ea typeface="HG丸ｺﾞｼｯｸM-PRO" pitchFamily="50" charset="-128"/>
                        <a:cs typeface="+mn-cs"/>
                      </a:endParaRPr>
                    </a:p>
                  </a:txBody>
                  <a:tcPr/>
                </a:tc>
                <a:tc>
                  <a:txBody>
                    <a:bodyPr/>
                    <a:lstStyle/>
                    <a:p>
                      <a:pPr algn="r"/>
                      <a:r>
                        <a:rPr kumimoji="1" lang="en-US" altLang="ja-JP" sz="900" kern="1200" dirty="0">
                          <a:solidFill>
                            <a:schemeClr val="tx1"/>
                          </a:solidFill>
                          <a:latin typeface="HG丸ｺﾞｼｯｸM-PRO" pitchFamily="50" charset="-128"/>
                          <a:ea typeface="HG丸ｺﾞｼｯｸM-PRO" pitchFamily="50" charset="-128"/>
                          <a:cs typeface="+mn-cs"/>
                        </a:rPr>
                        <a:t>9.18</a:t>
                      </a:r>
                      <a:endParaRPr kumimoji="1" lang="ja-JP" altLang="en-US" sz="900" kern="1200" dirty="0">
                        <a:solidFill>
                          <a:schemeClr val="tx1"/>
                        </a:solidFill>
                        <a:latin typeface="HG丸ｺﾞｼｯｸM-PRO" pitchFamily="50" charset="-128"/>
                        <a:ea typeface="HG丸ｺﾞｼｯｸM-PRO" pitchFamily="50" charset="-128"/>
                        <a:cs typeface="+mn-cs"/>
                      </a:endParaRPr>
                    </a:p>
                  </a:txBody>
                  <a:tcPr/>
                </a:tc>
                <a:extLst>
                  <a:ext uri="{0D108BD9-81ED-4DB2-BD59-A6C34878D82A}">
                    <a16:rowId xmlns:a16="http://schemas.microsoft.com/office/drawing/2014/main" val="1293903688"/>
                  </a:ext>
                </a:extLst>
              </a:tr>
              <a:tr h="179975">
                <a:tc>
                  <a:txBody>
                    <a:bodyPr/>
                    <a:lstStyle/>
                    <a:p>
                      <a:pPr algn="ctr"/>
                      <a:r>
                        <a:rPr kumimoji="1" lang="ja-JP" altLang="en-US" sz="900" kern="1200" dirty="0">
                          <a:solidFill>
                            <a:schemeClr val="tx1"/>
                          </a:solidFill>
                          <a:latin typeface="HG丸ｺﾞｼｯｸM-PRO" pitchFamily="50" charset="-128"/>
                          <a:ea typeface="HG丸ｺﾞｼｯｸM-PRO" pitchFamily="50" charset="-128"/>
                          <a:cs typeface="+mn-cs"/>
                        </a:rPr>
                        <a:t>梅川</a:t>
                      </a:r>
                    </a:p>
                  </a:txBody>
                  <a:tcPr/>
                </a:tc>
                <a:tc>
                  <a:txBody>
                    <a:bodyPr/>
                    <a:lstStyle/>
                    <a:p>
                      <a:pPr algn="r"/>
                      <a:r>
                        <a:rPr kumimoji="1" lang="en-US" altLang="ja-JP" sz="900" kern="1200" dirty="0">
                          <a:solidFill>
                            <a:schemeClr val="tx1"/>
                          </a:solidFill>
                          <a:latin typeface="HG丸ｺﾞｼｯｸM-PRO" pitchFamily="50" charset="-128"/>
                          <a:ea typeface="HG丸ｺﾞｼｯｸM-PRO" pitchFamily="50" charset="-128"/>
                          <a:cs typeface="+mn-cs"/>
                        </a:rPr>
                        <a:t>7.3</a:t>
                      </a:r>
                      <a:endParaRPr kumimoji="1" lang="ja-JP" altLang="en-US" sz="900" kern="1200" dirty="0">
                        <a:solidFill>
                          <a:schemeClr val="tx1"/>
                        </a:solidFill>
                        <a:latin typeface="HG丸ｺﾞｼｯｸM-PRO" pitchFamily="50" charset="-128"/>
                        <a:ea typeface="HG丸ｺﾞｼｯｸM-PRO" pitchFamily="50" charset="-128"/>
                        <a:cs typeface="+mn-cs"/>
                      </a:endParaRPr>
                    </a:p>
                  </a:txBody>
                  <a:tcPr/>
                </a:tc>
                <a:tc>
                  <a:txBody>
                    <a:bodyPr/>
                    <a:lstStyle/>
                    <a:p>
                      <a:pPr algn="r"/>
                      <a:r>
                        <a:rPr kumimoji="1" lang="en-US" altLang="ja-JP" sz="900" kern="1200" dirty="0">
                          <a:solidFill>
                            <a:schemeClr val="tx1"/>
                          </a:solidFill>
                          <a:latin typeface="HG丸ｺﾞｼｯｸM-PRO" pitchFamily="50" charset="-128"/>
                          <a:ea typeface="HG丸ｺﾞｼｯｸM-PRO" pitchFamily="50" charset="-128"/>
                          <a:cs typeface="+mn-cs"/>
                        </a:rPr>
                        <a:t>32.25</a:t>
                      </a:r>
                      <a:endParaRPr kumimoji="1" lang="ja-JP" altLang="en-US" sz="900" kern="1200" dirty="0">
                        <a:solidFill>
                          <a:schemeClr val="tx1"/>
                        </a:solidFill>
                        <a:latin typeface="HG丸ｺﾞｼｯｸM-PRO" pitchFamily="50" charset="-128"/>
                        <a:ea typeface="HG丸ｺﾞｼｯｸM-PRO" pitchFamily="50" charset="-128"/>
                        <a:cs typeface="+mn-cs"/>
                      </a:endParaRPr>
                    </a:p>
                  </a:txBody>
                  <a:tcPr/>
                </a:tc>
                <a:extLst>
                  <a:ext uri="{0D108BD9-81ED-4DB2-BD59-A6C34878D82A}">
                    <a16:rowId xmlns:a16="http://schemas.microsoft.com/office/drawing/2014/main" val="1159612650"/>
                  </a:ext>
                </a:extLst>
              </a:tr>
              <a:tr h="179975">
                <a:tc>
                  <a:txBody>
                    <a:bodyPr/>
                    <a:lstStyle/>
                    <a:p>
                      <a:pPr algn="ctr"/>
                      <a:r>
                        <a:rPr kumimoji="1" lang="ja-JP" altLang="en-US" sz="900" kern="1200" dirty="0">
                          <a:solidFill>
                            <a:schemeClr val="tx1"/>
                          </a:solidFill>
                          <a:latin typeface="HG丸ｺﾞｼｯｸM-PRO" pitchFamily="50" charset="-128"/>
                          <a:ea typeface="HG丸ｺﾞｼｯｸM-PRO" pitchFamily="50" charset="-128"/>
                          <a:cs typeface="+mn-cs"/>
                        </a:rPr>
                        <a:t>太井川</a:t>
                      </a:r>
                    </a:p>
                  </a:txBody>
                  <a:tcPr/>
                </a:tc>
                <a:tc>
                  <a:txBody>
                    <a:bodyPr/>
                    <a:lstStyle/>
                    <a:p>
                      <a:pPr algn="r"/>
                      <a:r>
                        <a:rPr kumimoji="1" lang="en-US" altLang="ja-JP" sz="900" kern="1200" dirty="0">
                          <a:solidFill>
                            <a:schemeClr val="tx1"/>
                          </a:solidFill>
                          <a:latin typeface="HG丸ｺﾞｼｯｸM-PRO" pitchFamily="50" charset="-128"/>
                          <a:ea typeface="HG丸ｺﾞｼｯｸM-PRO" pitchFamily="50" charset="-128"/>
                          <a:cs typeface="+mn-cs"/>
                        </a:rPr>
                        <a:t>2.6</a:t>
                      </a:r>
                      <a:endParaRPr kumimoji="1" lang="ja-JP" altLang="en-US" sz="900" kern="1200" dirty="0">
                        <a:solidFill>
                          <a:schemeClr val="tx1"/>
                        </a:solidFill>
                        <a:latin typeface="HG丸ｺﾞｼｯｸM-PRO" pitchFamily="50" charset="-128"/>
                        <a:ea typeface="HG丸ｺﾞｼｯｸM-PRO" pitchFamily="50" charset="-128"/>
                        <a:cs typeface="+mn-cs"/>
                      </a:endParaRPr>
                    </a:p>
                  </a:txBody>
                  <a:tcPr/>
                </a:tc>
                <a:tc>
                  <a:txBody>
                    <a:bodyPr/>
                    <a:lstStyle/>
                    <a:p>
                      <a:pPr algn="r"/>
                      <a:r>
                        <a:rPr kumimoji="1" lang="en-US" altLang="ja-JP" sz="900" kern="1200" dirty="0">
                          <a:solidFill>
                            <a:schemeClr val="tx1"/>
                          </a:solidFill>
                          <a:latin typeface="HG丸ｺﾞｼｯｸM-PRO" pitchFamily="50" charset="-128"/>
                          <a:ea typeface="HG丸ｺﾞｼｯｸM-PRO" pitchFamily="50" charset="-128"/>
                          <a:cs typeface="+mn-cs"/>
                        </a:rPr>
                        <a:t>6.8</a:t>
                      </a:r>
                      <a:endParaRPr kumimoji="1" lang="ja-JP" altLang="en-US" sz="900" kern="1200" dirty="0">
                        <a:solidFill>
                          <a:schemeClr val="tx1"/>
                        </a:solidFill>
                        <a:latin typeface="HG丸ｺﾞｼｯｸM-PRO" pitchFamily="50" charset="-128"/>
                        <a:ea typeface="HG丸ｺﾞｼｯｸM-PRO" pitchFamily="50" charset="-128"/>
                        <a:cs typeface="+mn-cs"/>
                      </a:endParaRPr>
                    </a:p>
                  </a:txBody>
                  <a:tcPr/>
                </a:tc>
                <a:extLst>
                  <a:ext uri="{0D108BD9-81ED-4DB2-BD59-A6C34878D82A}">
                    <a16:rowId xmlns:a16="http://schemas.microsoft.com/office/drawing/2014/main" val="2458552641"/>
                  </a:ext>
                </a:extLst>
              </a:tr>
              <a:tr h="179975">
                <a:tc>
                  <a:txBody>
                    <a:bodyPr/>
                    <a:lstStyle/>
                    <a:p>
                      <a:pPr algn="ctr"/>
                      <a:r>
                        <a:rPr kumimoji="1" lang="ja-JP" altLang="en-US" sz="900" kern="1200" dirty="0">
                          <a:solidFill>
                            <a:schemeClr val="tx1"/>
                          </a:solidFill>
                          <a:latin typeface="HG丸ｺﾞｼｯｸM-PRO" pitchFamily="50" charset="-128"/>
                          <a:ea typeface="HG丸ｺﾞｼｯｸM-PRO" pitchFamily="50" charset="-128"/>
                          <a:cs typeface="+mn-cs"/>
                        </a:rPr>
                        <a:t>千早川</a:t>
                      </a:r>
                    </a:p>
                  </a:txBody>
                  <a:tcPr/>
                </a:tc>
                <a:tc>
                  <a:txBody>
                    <a:bodyPr/>
                    <a:lstStyle/>
                    <a:p>
                      <a:pPr algn="r"/>
                      <a:r>
                        <a:rPr kumimoji="1" lang="en-US" altLang="ja-JP" sz="900" kern="1200" dirty="0">
                          <a:solidFill>
                            <a:schemeClr val="tx1"/>
                          </a:solidFill>
                          <a:latin typeface="HG丸ｺﾞｼｯｸM-PRO" pitchFamily="50" charset="-128"/>
                          <a:ea typeface="HG丸ｺﾞｼｯｸM-PRO" pitchFamily="50" charset="-128"/>
                          <a:cs typeface="+mn-cs"/>
                        </a:rPr>
                        <a:t>13.6</a:t>
                      </a:r>
                      <a:endParaRPr kumimoji="1" lang="ja-JP" altLang="en-US" sz="900" kern="1200" dirty="0">
                        <a:solidFill>
                          <a:schemeClr val="tx1"/>
                        </a:solidFill>
                        <a:latin typeface="HG丸ｺﾞｼｯｸM-PRO" pitchFamily="50" charset="-128"/>
                        <a:ea typeface="HG丸ｺﾞｼｯｸM-PRO" pitchFamily="50" charset="-128"/>
                        <a:cs typeface="+mn-cs"/>
                      </a:endParaRPr>
                    </a:p>
                  </a:txBody>
                  <a:tcPr/>
                </a:tc>
                <a:tc>
                  <a:txBody>
                    <a:bodyPr/>
                    <a:lstStyle/>
                    <a:p>
                      <a:pPr algn="r"/>
                      <a:r>
                        <a:rPr kumimoji="1" lang="en-US" altLang="ja-JP" sz="900" kern="1200" dirty="0">
                          <a:solidFill>
                            <a:schemeClr val="tx1"/>
                          </a:solidFill>
                          <a:latin typeface="HG丸ｺﾞｼｯｸM-PRO" pitchFamily="50" charset="-128"/>
                          <a:ea typeface="HG丸ｺﾞｼｯｸM-PRO" pitchFamily="50" charset="-128"/>
                          <a:cs typeface="+mn-cs"/>
                        </a:rPr>
                        <a:t>35.30</a:t>
                      </a:r>
                      <a:endParaRPr kumimoji="1" lang="ja-JP" altLang="en-US" sz="900" kern="1200" dirty="0">
                        <a:solidFill>
                          <a:schemeClr val="tx1"/>
                        </a:solidFill>
                        <a:latin typeface="HG丸ｺﾞｼｯｸM-PRO" pitchFamily="50" charset="-128"/>
                        <a:ea typeface="HG丸ｺﾞｼｯｸM-PRO" pitchFamily="50" charset="-128"/>
                        <a:cs typeface="+mn-cs"/>
                      </a:endParaRPr>
                    </a:p>
                  </a:txBody>
                  <a:tcPr/>
                </a:tc>
                <a:extLst>
                  <a:ext uri="{0D108BD9-81ED-4DB2-BD59-A6C34878D82A}">
                    <a16:rowId xmlns:a16="http://schemas.microsoft.com/office/drawing/2014/main" val="3804325259"/>
                  </a:ext>
                </a:extLst>
              </a:tr>
              <a:tr h="179975">
                <a:tc>
                  <a:txBody>
                    <a:bodyPr/>
                    <a:lstStyle/>
                    <a:p>
                      <a:pPr algn="ctr"/>
                      <a:r>
                        <a:rPr kumimoji="1" lang="ja-JP" altLang="en-US" sz="900" kern="1200" dirty="0">
                          <a:solidFill>
                            <a:schemeClr val="tx1"/>
                          </a:solidFill>
                          <a:latin typeface="HG丸ｺﾞｼｯｸM-PRO" pitchFamily="50" charset="-128"/>
                          <a:ea typeface="HG丸ｺﾞｼｯｸM-PRO" pitchFamily="50" charset="-128"/>
                          <a:cs typeface="+mn-cs"/>
                        </a:rPr>
                        <a:t>水越川</a:t>
                      </a:r>
                    </a:p>
                  </a:txBody>
                  <a:tcPr/>
                </a:tc>
                <a:tc>
                  <a:txBody>
                    <a:bodyPr/>
                    <a:lstStyle/>
                    <a:p>
                      <a:pPr algn="r"/>
                      <a:r>
                        <a:rPr kumimoji="1" lang="en-US" altLang="ja-JP" sz="900" kern="1200" dirty="0">
                          <a:solidFill>
                            <a:schemeClr val="tx1"/>
                          </a:solidFill>
                          <a:latin typeface="HG丸ｺﾞｼｯｸM-PRO" pitchFamily="50" charset="-128"/>
                          <a:ea typeface="HG丸ｺﾞｼｯｸM-PRO" pitchFamily="50" charset="-128"/>
                          <a:cs typeface="+mn-cs"/>
                        </a:rPr>
                        <a:t>5.7</a:t>
                      </a:r>
                      <a:endParaRPr kumimoji="1" lang="ja-JP" altLang="en-US" sz="900" kern="1200" dirty="0">
                        <a:solidFill>
                          <a:schemeClr val="tx1"/>
                        </a:solidFill>
                        <a:latin typeface="HG丸ｺﾞｼｯｸM-PRO" pitchFamily="50" charset="-128"/>
                        <a:ea typeface="HG丸ｺﾞｼｯｸM-PRO" pitchFamily="50" charset="-128"/>
                        <a:cs typeface="+mn-cs"/>
                      </a:endParaRPr>
                    </a:p>
                  </a:txBody>
                  <a:tcPr/>
                </a:tc>
                <a:tc>
                  <a:txBody>
                    <a:bodyPr/>
                    <a:lstStyle/>
                    <a:p>
                      <a:pPr algn="r"/>
                      <a:r>
                        <a:rPr kumimoji="1" lang="en-US" altLang="ja-JP" sz="900" kern="1200" dirty="0">
                          <a:solidFill>
                            <a:schemeClr val="tx1"/>
                          </a:solidFill>
                          <a:latin typeface="HG丸ｺﾞｼｯｸM-PRO" pitchFamily="50" charset="-128"/>
                          <a:ea typeface="HG丸ｺﾞｼｯｸM-PRO" pitchFamily="50" charset="-128"/>
                          <a:cs typeface="+mn-cs"/>
                        </a:rPr>
                        <a:t>14.75</a:t>
                      </a:r>
                      <a:endParaRPr kumimoji="1" lang="ja-JP" altLang="en-US" sz="900" kern="1200" dirty="0">
                        <a:solidFill>
                          <a:schemeClr val="tx1"/>
                        </a:solidFill>
                        <a:latin typeface="HG丸ｺﾞｼｯｸM-PRO" pitchFamily="50" charset="-128"/>
                        <a:ea typeface="HG丸ｺﾞｼｯｸM-PRO" pitchFamily="50" charset="-128"/>
                        <a:cs typeface="+mn-cs"/>
                      </a:endParaRPr>
                    </a:p>
                  </a:txBody>
                  <a:tcPr/>
                </a:tc>
                <a:extLst>
                  <a:ext uri="{0D108BD9-81ED-4DB2-BD59-A6C34878D82A}">
                    <a16:rowId xmlns:a16="http://schemas.microsoft.com/office/drawing/2014/main" val="1562308757"/>
                  </a:ext>
                </a:extLst>
              </a:tr>
              <a:tr h="179975">
                <a:tc>
                  <a:txBody>
                    <a:bodyPr/>
                    <a:lstStyle/>
                    <a:p>
                      <a:pPr algn="ctr"/>
                      <a:r>
                        <a:rPr kumimoji="1" lang="ja-JP" altLang="en-US" sz="900" kern="1200" dirty="0">
                          <a:solidFill>
                            <a:schemeClr val="tx1"/>
                          </a:solidFill>
                          <a:latin typeface="HG丸ｺﾞｼｯｸM-PRO" pitchFamily="50" charset="-128"/>
                          <a:ea typeface="HG丸ｺﾞｼｯｸM-PRO" pitchFamily="50" charset="-128"/>
                          <a:cs typeface="+mn-cs"/>
                        </a:rPr>
                        <a:t>佐備川</a:t>
                      </a:r>
                    </a:p>
                  </a:txBody>
                  <a:tcPr/>
                </a:tc>
                <a:tc>
                  <a:txBody>
                    <a:bodyPr/>
                    <a:lstStyle/>
                    <a:p>
                      <a:pPr algn="r"/>
                      <a:r>
                        <a:rPr kumimoji="1" lang="en-US" altLang="ja-JP" sz="900" kern="1200" dirty="0">
                          <a:solidFill>
                            <a:schemeClr val="tx1"/>
                          </a:solidFill>
                          <a:latin typeface="HG丸ｺﾞｼｯｸM-PRO" pitchFamily="50" charset="-128"/>
                          <a:ea typeface="HG丸ｺﾞｼｯｸM-PRO" pitchFamily="50" charset="-128"/>
                          <a:cs typeface="+mn-cs"/>
                        </a:rPr>
                        <a:t>6.3</a:t>
                      </a:r>
                      <a:endParaRPr kumimoji="1" lang="ja-JP" altLang="en-US" sz="900" kern="1200" dirty="0">
                        <a:solidFill>
                          <a:schemeClr val="tx1"/>
                        </a:solidFill>
                        <a:latin typeface="HG丸ｺﾞｼｯｸM-PRO" pitchFamily="50" charset="-128"/>
                        <a:ea typeface="HG丸ｺﾞｼｯｸM-PRO" pitchFamily="50" charset="-128"/>
                        <a:cs typeface="+mn-cs"/>
                      </a:endParaRPr>
                    </a:p>
                  </a:txBody>
                  <a:tcPr/>
                </a:tc>
                <a:tc>
                  <a:txBody>
                    <a:bodyPr/>
                    <a:lstStyle/>
                    <a:p>
                      <a:pPr algn="r"/>
                      <a:r>
                        <a:rPr kumimoji="1" lang="en-US" altLang="ja-JP" sz="900" kern="1200" dirty="0">
                          <a:solidFill>
                            <a:schemeClr val="tx1"/>
                          </a:solidFill>
                          <a:latin typeface="HG丸ｺﾞｼｯｸM-PRO" pitchFamily="50" charset="-128"/>
                          <a:ea typeface="HG丸ｺﾞｼｯｸM-PRO" pitchFamily="50" charset="-128"/>
                          <a:cs typeface="+mn-cs"/>
                        </a:rPr>
                        <a:t>17.30</a:t>
                      </a:r>
                      <a:endParaRPr kumimoji="1" lang="ja-JP" altLang="en-US" sz="900" kern="1200" dirty="0">
                        <a:solidFill>
                          <a:schemeClr val="tx1"/>
                        </a:solidFill>
                        <a:latin typeface="HG丸ｺﾞｼｯｸM-PRO" pitchFamily="50" charset="-128"/>
                        <a:ea typeface="HG丸ｺﾞｼｯｸM-PRO" pitchFamily="50" charset="-128"/>
                        <a:cs typeface="+mn-cs"/>
                      </a:endParaRPr>
                    </a:p>
                  </a:txBody>
                  <a:tcPr/>
                </a:tc>
                <a:extLst>
                  <a:ext uri="{0D108BD9-81ED-4DB2-BD59-A6C34878D82A}">
                    <a16:rowId xmlns:a16="http://schemas.microsoft.com/office/drawing/2014/main" val="3739360630"/>
                  </a:ext>
                </a:extLst>
              </a:tr>
              <a:tr h="179975">
                <a:tc>
                  <a:txBody>
                    <a:bodyPr/>
                    <a:lstStyle/>
                    <a:p>
                      <a:pPr algn="ctr"/>
                      <a:r>
                        <a:rPr kumimoji="1" lang="ja-JP" altLang="en-US" sz="900" kern="1200" dirty="0">
                          <a:solidFill>
                            <a:schemeClr val="tx1"/>
                          </a:solidFill>
                          <a:latin typeface="HG丸ｺﾞｼｯｸM-PRO" pitchFamily="50" charset="-128"/>
                          <a:ea typeface="HG丸ｺﾞｼｯｸM-PRO" pitchFamily="50" charset="-128"/>
                          <a:cs typeface="+mn-cs"/>
                        </a:rPr>
                        <a:t>宇奈田川</a:t>
                      </a:r>
                    </a:p>
                  </a:txBody>
                  <a:tcPr/>
                </a:tc>
                <a:tc>
                  <a:txBody>
                    <a:bodyPr/>
                    <a:lstStyle/>
                    <a:p>
                      <a:pPr algn="r"/>
                      <a:r>
                        <a:rPr kumimoji="1" lang="en-US" altLang="ja-JP" sz="900" kern="1200" dirty="0">
                          <a:solidFill>
                            <a:schemeClr val="tx1"/>
                          </a:solidFill>
                          <a:latin typeface="HG丸ｺﾞｼｯｸM-PRO" pitchFamily="50" charset="-128"/>
                          <a:ea typeface="HG丸ｺﾞｼｯｸM-PRO" pitchFamily="50" charset="-128"/>
                          <a:cs typeface="+mn-cs"/>
                        </a:rPr>
                        <a:t>0.2</a:t>
                      </a:r>
                      <a:endParaRPr kumimoji="1" lang="ja-JP" altLang="en-US" sz="900" kern="1200" dirty="0">
                        <a:solidFill>
                          <a:schemeClr val="tx1"/>
                        </a:solidFill>
                        <a:latin typeface="HG丸ｺﾞｼｯｸM-PRO" pitchFamily="50" charset="-128"/>
                        <a:ea typeface="HG丸ｺﾞｼｯｸM-PRO" pitchFamily="50" charset="-128"/>
                        <a:cs typeface="+mn-cs"/>
                      </a:endParaRPr>
                    </a:p>
                  </a:txBody>
                  <a:tcPr/>
                </a:tc>
                <a:tc>
                  <a:txBody>
                    <a:bodyPr/>
                    <a:lstStyle/>
                    <a:p>
                      <a:pPr algn="r"/>
                      <a:r>
                        <a:rPr kumimoji="1" lang="en-US" altLang="ja-JP" sz="900" kern="1200" dirty="0">
                          <a:solidFill>
                            <a:schemeClr val="tx1"/>
                          </a:solidFill>
                          <a:latin typeface="HG丸ｺﾞｼｯｸM-PRO" pitchFamily="50" charset="-128"/>
                          <a:ea typeface="HG丸ｺﾞｼｯｸM-PRO" pitchFamily="50" charset="-128"/>
                          <a:cs typeface="+mn-cs"/>
                        </a:rPr>
                        <a:t>3.50</a:t>
                      </a:r>
                      <a:endParaRPr kumimoji="1" lang="ja-JP" altLang="en-US" sz="900" kern="1200" dirty="0">
                        <a:solidFill>
                          <a:schemeClr val="tx1"/>
                        </a:solidFill>
                        <a:latin typeface="HG丸ｺﾞｼｯｸM-PRO" pitchFamily="50" charset="-128"/>
                        <a:ea typeface="HG丸ｺﾞｼｯｸM-PRO" pitchFamily="50" charset="-128"/>
                        <a:cs typeface="+mn-cs"/>
                      </a:endParaRPr>
                    </a:p>
                  </a:txBody>
                  <a:tcPr/>
                </a:tc>
                <a:extLst>
                  <a:ext uri="{0D108BD9-81ED-4DB2-BD59-A6C34878D82A}">
                    <a16:rowId xmlns:a16="http://schemas.microsoft.com/office/drawing/2014/main" val="2467435280"/>
                  </a:ext>
                </a:extLst>
              </a:tr>
              <a:tr h="179975">
                <a:tc>
                  <a:txBody>
                    <a:bodyPr/>
                    <a:lstStyle/>
                    <a:p>
                      <a:pPr algn="ctr"/>
                      <a:r>
                        <a:rPr kumimoji="1" lang="ja-JP" altLang="en-US" sz="900" kern="1200" dirty="0">
                          <a:solidFill>
                            <a:schemeClr val="tx1"/>
                          </a:solidFill>
                          <a:latin typeface="HG丸ｺﾞｼｯｸM-PRO" pitchFamily="50" charset="-128"/>
                          <a:ea typeface="HG丸ｺﾞｼｯｸM-PRO" pitchFamily="50" charset="-128"/>
                          <a:cs typeface="+mn-cs"/>
                        </a:rPr>
                        <a:t>天見川</a:t>
                      </a:r>
                    </a:p>
                  </a:txBody>
                  <a:tcPr/>
                </a:tc>
                <a:tc>
                  <a:txBody>
                    <a:bodyPr/>
                    <a:lstStyle/>
                    <a:p>
                      <a:pPr algn="r"/>
                      <a:r>
                        <a:rPr kumimoji="1" lang="en-US" altLang="ja-JP" sz="900" kern="1200" dirty="0">
                          <a:solidFill>
                            <a:schemeClr val="tx1"/>
                          </a:solidFill>
                          <a:latin typeface="HG丸ｺﾞｼｯｸM-PRO" pitchFamily="50" charset="-128"/>
                          <a:ea typeface="HG丸ｺﾞｼｯｸM-PRO" pitchFamily="50" charset="-128"/>
                          <a:cs typeface="+mn-cs"/>
                        </a:rPr>
                        <a:t>7.5</a:t>
                      </a:r>
                      <a:endParaRPr kumimoji="1" lang="ja-JP" altLang="en-US" sz="900" kern="1200" dirty="0">
                        <a:solidFill>
                          <a:schemeClr val="tx1"/>
                        </a:solidFill>
                        <a:latin typeface="HG丸ｺﾞｼｯｸM-PRO" pitchFamily="50" charset="-128"/>
                        <a:ea typeface="HG丸ｺﾞｼｯｸM-PRO" pitchFamily="50" charset="-128"/>
                        <a:cs typeface="+mn-cs"/>
                      </a:endParaRPr>
                    </a:p>
                  </a:txBody>
                  <a:tcPr/>
                </a:tc>
                <a:tc>
                  <a:txBody>
                    <a:bodyPr/>
                    <a:lstStyle/>
                    <a:p>
                      <a:pPr algn="r"/>
                      <a:r>
                        <a:rPr kumimoji="1" lang="en-US" altLang="ja-JP" sz="900" kern="1200" dirty="0">
                          <a:solidFill>
                            <a:schemeClr val="tx1"/>
                          </a:solidFill>
                          <a:latin typeface="HG丸ｺﾞｼｯｸM-PRO" pitchFamily="50" charset="-128"/>
                          <a:ea typeface="HG丸ｺﾞｼｯｸM-PRO" pitchFamily="50" charset="-128"/>
                          <a:cs typeface="+mn-cs"/>
                        </a:rPr>
                        <a:t>56.46</a:t>
                      </a:r>
                      <a:endParaRPr kumimoji="1" lang="ja-JP" altLang="en-US" sz="900" kern="1200" dirty="0">
                        <a:solidFill>
                          <a:schemeClr val="tx1"/>
                        </a:solidFill>
                        <a:latin typeface="HG丸ｺﾞｼｯｸM-PRO" pitchFamily="50" charset="-128"/>
                        <a:ea typeface="HG丸ｺﾞｼｯｸM-PRO" pitchFamily="50" charset="-128"/>
                        <a:cs typeface="+mn-cs"/>
                      </a:endParaRPr>
                    </a:p>
                  </a:txBody>
                  <a:tcPr/>
                </a:tc>
                <a:extLst>
                  <a:ext uri="{0D108BD9-81ED-4DB2-BD59-A6C34878D82A}">
                    <a16:rowId xmlns:a16="http://schemas.microsoft.com/office/drawing/2014/main" val="3570250576"/>
                  </a:ext>
                </a:extLst>
              </a:tr>
              <a:tr h="179975">
                <a:tc>
                  <a:txBody>
                    <a:bodyPr/>
                    <a:lstStyle/>
                    <a:p>
                      <a:pPr algn="ctr"/>
                      <a:r>
                        <a:rPr kumimoji="1" lang="ja-JP" altLang="en-US" sz="900" kern="1200" dirty="0">
                          <a:solidFill>
                            <a:schemeClr val="tx1"/>
                          </a:solidFill>
                          <a:latin typeface="HG丸ｺﾞｼｯｸM-PRO" pitchFamily="50" charset="-128"/>
                          <a:ea typeface="HG丸ｺﾞｼｯｸM-PRO" pitchFamily="50" charset="-128"/>
                          <a:cs typeface="+mn-cs"/>
                        </a:rPr>
                        <a:t>石見川</a:t>
                      </a:r>
                    </a:p>
                  </a:txBody>
                  <a:tcPr/>
                </a:tc>
                <a:tc>
                  <a:txBody>
                    <a:bodyPr/>
                    <a:lstStyle/>
                    <a:p>
                      <a:pPr algn="r"/>
                      <a:r>
                        <a:rPr kumimoji="1" lang="en-US" altLang="ja-JP" sz="900" kern="1200" dirty="0">
                          <a:solidFill>
                            <a:schemeClr val="tx1"/>
                          </a:solidFill>
                          <a:latin typeface="HG丸ｺﾞｼｯｸM-PRO" pitchFamily="50" charset="-128"/>
                          <a:ea typeface="HG丸ｺﾞｼｯｸM-PRO" pitchFamily="50" charset="-128"/>
                          <a:cs typeface="+mn-cs"/>
                        </a:rPr>
                        <a:t>4.5</a:t>
                      </a:r>
                      <a:endParaRPr kumimoji="1" lang="ja-JP" altLang="en-US" sz="900" kern="1200" dirty="0">
                        <a:solidFill>
                          <a:schemeClr val="tx1"/>
                        </a:solidFill>
                        <a:latin typeface="HG丸ｺﾞｼｯｸM-PRO" pitchFamily="50" charset="-128"/>
                        <a:ea typeface="HG丸ｺﾞｼｯｸM-PRO" pitchFamily="50" charset="-128"/>
                        <a:cs typeface="+mn-cs"/>
                      </a:endParaRPr>
                    </a:p>
                  </a:txBody>
                  <a:tcPr/>
                </a:tc>
                <a:tc>
                  <a:txBody>
                    <a:bodyPr/>
                    <a:lstStyle/>
                    <a:p>
                      <a:pPr algn="r"/>
                      <a:r>
                        <a:rPr kumimoji="1" lang="en-US" altLang="ja-JP" sz="900" kern="1200" dirty="0">
                          <a:solidFill>
                            <a:schemeClr val="tx1"/>
                          </a:solidFill>
                          <a:latin typeface="HG丸ｺﾞｼｯｸM-PRO" pitchFamily="50" charset="-128"/>
                          <a:ea typeface="HG丸ｺﾞｼｯｸM-PRO" pitchFamily="50" charset="-128"/>
                          <a:cs typeface="+mn-cs"/>
                        </a:rPr>
                        <a:t>14.47</a:t>
                      </a:r>
                      <a:endParaRPr kumimoji="1" lang="ja-JP" altLang="en-US" sz="900" kern="1200" dirty="0">
                        <a:solidFill>
                          <a:schemeClr val="tx1"/>
                        </a:solidFill>
                        <a:latin typeface="HG丸ｺﾞｼｯｸM-PRO" pitchFamily="50" charset="-128"/>
                        <a:ea typeface="HG丸ｺﾞｼｯｸM-PRO" pitchFamily="50" charset="-128"/>
                        <a:cs typeface="+mn-cs"/>
                      </a:endParaRPr>
                    </a:p>
                  </a:txBody>
                  <a:tcPr/>
                </a:tc>
                <a:extLst>
                  <a:ext uri="{0D108BD9-81ED-4DB2-BD59-A6C34878D82A}">
                    <a16:rowId xmlns:a16="http://schemas.microsoft.com/office/drawing/2014/main" val="234594969"/>
                  </a:ext>
                </a:extLst>
              </a:tr>
              <a:tr h="179975">
                <a:tc>
                  <a:txBody>
                    <a:bodyPr/>
                    <a:lstStyle/>
                    <a:p>
                      <a:pPr algn="ctr"/>
                      <a:r>
                        <a:rPr kumimoji="1" lang="ja-JP" altLang="en-US" sz="900" kern="1200" dirty="0">
                          <a:solidFill>
                            <a:schemeClr val="tx1"/>
                          </a:solidFill>
                          <a:latin typeface="HG丸ｺﾞｼｯｸM-PRO" pitchFamily="50" charset="-128"/>
                          <a:ea typeface="HG丸ｺﾞｼｯｸM-PRO" pitchFamily="50" charset="-128"/>
                          <a:cs typeface="+mn-cs"/>
                        </a:rPr>
                        <a:t>加賀田川</a:t>
                      </a:r>
                    </a:p>
                  </a:txBody>
                  <a:tcPr/>
                </a:tc>
                <a:tc>
                  <a:txBody>
                    <a:bodyPr/>
                    <a:lstStyle/>
                    <a:p>
                      <a:pPr algn="r"/>
                      <a:r>
                        <a:rPr kumimoji="1" lang="en-US" altLang="ja-JP" sz="900" kern="1200" dirty="0">
                          <a:solidFill>
                            <a:schemeClr val="tx1"/>
                          </a:solidFill>
                          <a:latin typeface="HG丸ｺﾞｼｯｸM-PRO" pitchFamily="50" charset="-128"/>
                          <a:ea typeface="HG丸ｺﾞｼｯｸM-PRO" pitchFamily="50" charset="-128"/>
                          <a:cs typeface="+mn-cs"/>
                        </a:rPr>
                        <a:t>1.8</a:t>
                      </a:r>
                      <a:endParaRPr kumimoji="1" lang="ja-JP" altLang="en-US" sz="900" kern="1200" dirty="0">
                        <a:solidFill>
                          <a:schemeClr val="tx1"/>
                        </a:solidFill>
                        <a:latin typeface="HG丸ｺﾞｼｯｸM-PRO" pitchFamily="50" charset="-128"/>
                        <a:ea typeface="HG丸ｺﾞｼｯｸM-PRO" pitchFamily="50" charset="-128"/>
                        <a:cs typeface="+mn-cs"/>
                      </a:endParaRPr>
                    </a:p>
                  </a:txBody>
                  <a:tcPr/>
                </a:tc>
                <a:tc>
                  <a:txBody>
                    <a:bodyPr/>
                    <a:lstStyle/>
                    <a:p>
                      <a:pPr algn="r"/>
                      <a:r>
                        <a:rPr kumimoji="1" lang="en-US" altLang="ja-JP" sz="900" kern="1200" dirty="0">
                          <a:solidFill>
                            <a:schemeClr val="tx1"/>
                          </a:solidFill>
                          <a:latin typeface="HG丸ｺﾞｼｯｸM-PRO" pitchFamily="50" charset="-128"/>
                          <a:ea typeface="HG丸ｺﾞｼｯｸM-PRO" pitchFamily="50" charset="-128"/>
                          <a:cs typeface="+mn-cs"/>
                        </a:rPr>
                        <a:t>18.98</a:t>
                      </a:r>
                      <a:endParaRPr kumimoji="1" lang="ja-JP" altLang="en-US" sz="900" kern="1200" dirty="0">
                        <a:solidFill>
                          <a:schemeClr val="tx1"/>
                        </a:solidFill>
                        <a:latin typeface="HG丸ｺﾞｼｯｸM-PRO" pitchFamily="50" charset="-128"/>
                        <a:ea typeface="HG丸ｺﾞｼｯｸM-PRO" pitchFamily="50" charset="-128"/>
                        <a:cs typeface="+mn-cs"/>
                      </a:endParaRPr>
                    </a:p>
                  </a:txBody>
                  <a:tcPr/>
                </a:tc>
                <a:extLst>
                  <a:ext uri="{0D108BD9-81ED-4DB2-BD59-A6C34878D82A}">
                    <a16:rowId xmlns:a16="http://schemas.microsoft.com/office/drawing/2014/main" val="1273549394"/>
                  </a:ext>
                </a:extLst>
              </a:tr>
              <a:tr h="179975">
                <a:tc>
                  <a:txBody>
                    <a:bodyPr/>
                    <a:lstStyle/>
                    <a:p>
                      <a:pPr algn="ctr"/>
                      <a:r>
                        <a:rPr kumimoji="1" lang="ja-JP" altLang="en-US" sz="900" kern="1200" dirty="0">
                          <a:solidFill>
                            <a:schemeClr val="tx1"/>
                          </a:solidFill>
                          <a:latin typeface="HG丸ｺﾞｼｯｸM-PRO" pitchFamily="50" charset="-128"/>
                          <a:ea typeface="HG丸ｺﾞｼｯｸM-PRO" pitchFamily="50" charset="-128"/>
                          <a:cs typeface="+mn-cs"/>
                        </a:rPr>
                        <a:t>原川</a:t>
                      </a:r>
                    </a:p>
                  </a:txBody>
                  <a:tcPr/>
                </a:tc>
                <a:tc>
                  <a:txBody>
                    <a:bodyPr/>
                    <a:lstStyle/>
                    <a:p>
                      <a:pPr algn="r"/>
                      <a:r>
                        <a:rPr kumimoji="1" lang="en-US" altLang="ja-JP" sz="900" kern="1200" dirty="0">
                          <a:solidFill>
                            <a:schemeClr val="tx1"/>
                          </a:solidFill>
                          <a:latin typeface="HG丸ｺﾞｼｯｸM-PRO" pitchFamily="50" charset="-128"/>
                          <a:ea typeface="HG丸ｺﾞｼｯｸM-PRO" pitchFamily="50" charset="-128"/>
                          <a:cs typeface="+mn-cs"/>
                        </a:rPr>
                        <a:t>3.7</a:t>
                      </a:r>
                      <a:endParaRPr kumimoji="1" lang="ja-JP" altLang="en-US" sz="900" kern="1200" dirty="0">
                        <a:solidFill>
                          <a:schemeClr val="tx1"/>
                        </a:solidFill>
                        <a:latin typeface="HG丸ｺﾞｼｯｸM-PRO" pitchFamily="50" charset="-128"/>
                        <a:ea typeface="HG丸ｺﾞｼｯｸM-PRO" pitchFamily="50" charset="-128"/>
                        <a:cs typeface="+mn-cs"/>
                      </a:endParaRPr>
                    </a:p>
                  </a:txBody>
                  <a:tcPr/>
                </a:tc>
                <a:tc>
                  <a:txBody>
                    <a:bodyPr/>
                    <a:lstStyle/>
                    <a:p>
                      <a:pPr algn="r"/>
                      <a:r>
                        <a:rPr kumimoji="1" lang="en-US" altLang="ja-JP" sz="900" kern="1200" dirty="0">
                          <a:solidFill>
                            <a:schemeClr val="tx1"/>
                          </a:solidFill>
                          <a:latin typeface="HG丸ｺﾞｼｯｸM-PRO" pitchFamily="50" charset="-128"/>
                          <a:ea typeface="HG丸ｺﾞｼｯｸM-PRO" pitchFamily="50" charset="-128"/>
                          <a:cs typeface="+mn-cs"/>
                        </a:rPr>
                        <a:t>6.14</a:t>
                      </a:r>
                      <a:endParaRPr kumimoji="1" lang="ja-JP" altLang="en-US" sz="900" kern="1200" dirty="0">
                        <a:solidFill>
                          <a:schemeClr val="tx1"/>
                        </a:solidFill>
                        <a:latin typeface="HG丸ｺﾞｼｯｸM-PRO" pitchFamily="50" charset="-128"/>
                        <a:ea typeface="HG丸ｺﾞｼｯｸM-PRO" pitchFamily="50" charset="-128"/>
                        <a:cs typeface="+mn-cs"/>
                      </a:endParaRPr>
                    </a:p>
                  </a:txBody>
                  <a:tcPr/>
                </a:tc>
                <a:extLst>
                  <a:ext uri="{0D108BD9-81ED-4DB2-BD59-A6C34878D82A}">
                    <a16:rowId xmlns:a16="http://schemas.microsoft.com/office/drawing/2014/main" val="3604894365"/>
                  </a:ext>
                </a:extLst>
              </a:tr>
            </a:tbl>
          </a:graphicData>
        </a:graphic>
      </p:graphicFrame>
      <p:sp>
        <p:nvSpPr>
          <p:cNvPr id="5" name="正方形/長方形 4"/>
          <p:cNvSpPr/>
          <p:nvPr/>
        </p:nvSpPr>
        <p:spPr bwMode="auto">
          <a:xfrm>
            <a:off x="62758" y="4077547"/>
            <a:ext cx="2520000" cy="203200"/>
          </a:xfrm>
          <a:prstGeom prst="rect">
            <a:avLst/>
          </a:prstGeom>
          <a:noFill/>
          <a:ln w="12700">
            <a:solidFill>
              <a:srgbClr val="FF000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ja-JP" altLang="en-US"/>
          </a:p>
        </p:txBody>
      </p:sp>
      <p:pic>
        <p:nvPicPr>
          <p:cNvPr id="7" name="図 6"/>
          <p:cNvPicPr>
            <a:picLocks noChangeAspect="1"/>
          </p:cNvPicPr>
          <p:nvPr/>
        </p:nvPicPr>
        <p:blipFill>
          <a:blip r:embed="rId4"/>
          <a:stretch>
            <a:fillRect/>
          </a:stretch>
        </p:blipFill>
        <p:spPr>
          <a:xfrm>
            <a:off x="2731131" y="3725335"/>
            <a:ext cx="1998351" cy="2858347"/>
          </a:xfrm>
          <a:prstGeom prst="rect">
            <a:avLst/>
          </a:prstGeom>
        </p:spPr>
      </p:pic>
      <p:sp>
        <p:nvSpPr>
          <p:cNvPr id="20" name="テキスト ボックス 2">
            <a:extLst>
              <a:ext uri="{FF2B5EF4-FFF2-40B4-BE49-F238E27FC236}">
                <a16:creationId xmlns:a16="http://schemas.microsoft.com/office/drawing/2014/main" id="{88CFFE9C-78EA-49A8-8087-CC65CDA32B9A}"/>
              </a:ext>
            </a:extLst>
          </p:cNvPr>
          <p:cNvSpPr txBox="1">
            <a:spLocks noChangeArrowheads="1"/>
          </p:cNvSpPr>
          <p:nvPr/>
        </p:nvSpPr>
        <p:spPr bwMode="auto">
          <a:xfrm>
            <a:off x="6004598" y="6530741"/>
            <a:ext cx="18195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142875">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dirty="0">
                <a:latin typeface="HG丸ｺﾞｼｯｸM-PRO" panose="020F0600000000000000" pitchFamily="50" charset="-128"/>
                <a:ea typeface="HG丸ｺﾞｼｯｸM-PRO" panose="020F0600000000000000" pitchFamily="50" charset="-128"/>
                <a:cs typeface="Times New Roman" panose="02020603050405020304" pitchFamily="18" charset="0"/>
              </a:rPr>
              <a:t>石川ブロック流域</a:t>
            </a:r>
            <a:endParaRPr lang="en-US" altLang="ja-JP" sz="12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21" name="テキスト ボックス 2">
            <a:extLst>
              <a:ext uri="{FF2B5EF4-FFF2-40B4-BE49-F238E27FC236}">
                <a16:creationId xmlns:a16="http://schemas.microsoft.com/office/drawing/2014/main" id="{88CFFE9C-78EA-49A8-8087-CC65CDA32B9A}"/>
              </a:ext>
            </a:extLst>
          </p:cNvPr>
          <p:cNvSpPr txBox="1">
            <a:spLocks noChangeArrowheads="1"/>
          </p:cNvSpPr>
          <p:nvPr/>
        </p:nvSpPr>
        <p:spPr bwMode="auto">
          <a:xfrm>
            <a:off x="2820512" y="6560867"/>
            <a:ext cx="18195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142875">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dirty="0">
                <a:latin typeface="HG丸ｺﾞｼｯｸM-PRO" panose="020F0600000000000000" pitchFamily="50" charset="-128"/>
                <a:ea typeface="HG丸ｺﾞｼｯｸM-PRO" panose="020F0600000000000000" pitchFamily="50" charset="-128"/>
                <a:cs typeface="Times New Roman" panose="02020603050405020304" pitchFamily="18" charset="0"/>
              </a:rPr>
              <a:t>位置図</a:t>
            </a:r>
            <a:endParaRPr lang="en-US" altLang="ja-JP" sz="12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22" name="テキスト ボックス 2">
            <a:extLst>
              <a:ext uri="{FF2B5EF4-FFF2-40B4-BE49-F238E27FC236}">
                <a16:creationId xmlns:a16="http://schemas.microsoft.com/office/drawing/2014/main" id="{88CFFE9C-78EA-49A8-8087-CC65CDA32B9A}"/>
              </a:ext>
            </a:extLst>
          </p:cNvPr>
          <p:cNvSpPr txBox="1">
            <a:spLocks noChangeArrowheads="1"/>
          </p:cNvSpPr>
          <p:nvPr/>
        </p:nvSpPr>
        <p:spPr bwMode="auto">
          <a:xfrm>
            <a:off x="290620" y="3189637"/>
            <a:ext cx="18195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142875">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dirty="0">
                <a:latin typeface="HG丸ｺﾞｼｯｸM-PRO" panose="020F0600000000000000" pitchFamily="50" charset="-128"/>
                <a:ea typeface="HG丸ｺﾞｼｯｸM-PRO" panose="020F0600000000000000" pitchFamily="50" charset="-128"/>
                <a:cs typeface="Times New Roman" panose="02020603050405020304" pitchFamily="18" charset="0"/>
              </a:rPr>
              <a:t>河川延長等一覧</a:t>
            </a:r>
            <a:endParaRPr lang="en-US" altLang="ja-JP" sz="12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8" name="フリーフォーム 7"/>
          <p:cNvSpPr/>
          <p:nvPr/>
        </p:nvSpPr>
        <p:spPr bwMode="auto">
          <a:xfrm>
            <a:off x="7562851" y="1381125"/>
            <a:ext cx="1063625" cy="923982"/>
          </a:xfrm>
          <a:custGeom>
            <a:avLst/>
            <a:gdLst>
              <a:gd name="connsiteX0" fmla="*/ 0 w 1063625"/>
              <a:gd name="connsiteY0" fmla="*/ 0 h 923982"/>
              <a:gd name="connsiteX1" fmla="*/ 9525 w 1063625"/>
              <a:gd name="connsiteY1" fmla="*/ 57150 h 923982"/>
              <a:gd name="connsiteX2" fmla="*/ 38100 w 1063625"/>
              <a:gd name="connsiteY2" fmla="*/ 85725 h 923982"/>
              <a:gd name="connsiteX3" fmla="*/ 38100 w 1063625"/>
              <a:gd name="connsiteY3" fmla="*/ 130175 h 923982"/>
              <a:gd name="connsiteX4" fmla="*/ 44450 w 1063625"/>
              <a:gd name="connsiteY4" fmla="*/ 184150 h 923982"/>
              <a:gd name="connsiteX5" fmla="*/ 60325 w 1063625"/>
              <a:gd name="connsiteY5" fmla="*/ 257175 h 923982"/>
              <a:gd name="connsiteX6" fmla="*/ 88900 w 1063625"/>
              <a:gd name="connsiteY6" fmla="*/ 298450 h 923982"/>
              <a:gd name="connsiteX7" fmla="*/ 120650 w 1063625"/>
              <a:gd name="connsiteY7" fmla="*/ 304800 h 923982"/>
              <a:gd name="connsiteX8" fmla="*/ 161925 w 1063625"/>
              <a:gd name="connsiteY8" fmla="*/ 336550 h 923982"/>
              <a:gd name="connsiteX9" fmla="*/ 193675 w 1063625"/>
              <a:gd name="connsiteY9" fmla="*/ 371475 h 923982"/>
              <a:gd name="connsiteX10" fmla="*/ 219075 w 1063625"/>
              <a:gd name="connsiteY10" fmla="*/ 447675 h 923982"/>
              <a:gd name="connsiteX11" fmla="*/ 241300 w 1063625"/>
              <a:gd name="connsiteY11" fmla="*/ 457200 h 923982"/>
              <a:gd name="connsiteX12" fmla="*/ 257175 w 1063625"/>
              <a:gd name="connsiteY12" fmla="*/ 520700 h 923982"/>
              <a:gd name="connsiteX13" fmla="*/ 307975 w 1063625"/>
              <a:gd name="connsiteY13" fmla="*/ 542925 h 923982"/>
              <a:gd name="connsiteX14" fmla="*/ 384175 w 1063625"/>
              <a:gd name="connsiteY14" fmla="*/ 590550 h 923982"/>
              <a:gd name="connsiteX15" fmla="*/ 409575 w 1063625"/>
              <a:gd name="connsiteY15" fmla="*/ 596900 h 923982"/>
              <a:gd name="connsiteX16" fmla="*/ 425450 w 1063625"/>
              <a:gd name="connsiteY16" fmla="*/ 631825 h 923982"/>
              <a:gd name="connsiteX17" fmla="*/ 431800 w 1063625"/>
              <a:gd name="connsiteY17" fmla="*/ 660400 h 923982"/>
              <a:gd name="connsiteX18" fmla="*/ 469900 w 1063625"/>
              <a:gd name="connsiteY18" fmla="*/ 692150 h 923982"/>
              <a:gd name="connsiteX19" fmla="*/ 495300 w 1063625"/>
              <a:gd name="connsiteY19" fmla="*/ 733425 h 923982"/>
              <a:gd name="connsiteX20" fmla="*/ 511175 w 1063625"/>
              <a:gd name="connsiteY20" fmla="*/ 777875 h 923982"/>
              <a:gd name="connsiteX21" fmla="*/ 504825 w 1063625"/>
              <a:gd name="connsiteY21" fmla="*/ 812800 h 923982"/>
              <a:gd name="connsiteX22" fmla="*/ 530225 w 1063625"/>
              <a:gd name="connsiteY22" fmla="*/ 857250 h 923982"/>
              <a:gd name="connsiteX23" fmla="*/ 568325 w 1063625"/>
              <a:gd name="connsiteY23" fmla="*/ 895350 h 923982"/>
              <a:gd name="connsiteX24" fmla="*/ 600075 w 1063625"/>
              <a:gd name="connsiteY24" fmla="*/ 901700 h 923982"/>
              <a:gd name="connsiteX25" fmla="*/ 638175 w 1063625"/>
              <a:gd name="connsiteY25" fmla="*/ 917575 h 923982"/>
              <a:gd name="connsiteX26" fmla="*/ 685800 w 1063625"/>
              <a:gd name="connsiteY26" fmla="*/ 923925 h 923982"/>
              <a:gd name="connsiteX27" fmla="*/ 717550 w 1063625"/>
              <a:gd name="connsiteY27" fmla="*/ 914400 h 923982"/>
              <a:gd name="connsiteX28" fmla="*/ 736600 w 1063625"/>
              <a:gd name="connsiteY28" fmla="*/ 901700 h 923982"/>
              <a:gd name="connsiteX29" fmla="*/ 765175 w 1063625"/>
              <a:gd name="connsiteY29" fmla="*/ 898525 h 923982"/>
              <a:gd name="connsiteX30" fmla="*/ 784225 w 1063625"/>
              <a:gd name="connsiteY30" fmla="*/ 866775 h 923982"/>
              <a:gd name="connsiteX31" fmla="*/ 831850 w 1063625"/>
              <a:gd name="connsiteY31" fmla="*/ 860425 h 923982"/>
              <a:gd name="connsiteX32" fmla="*/ 892175 w 1063625"/>
              <a:gd name="connsiteY32" fmla="*/ 869950 h 923982"/>
              <a:gd name="connsiteX33" fmla="*/ 974725 w 1063625"/>
              <a:gd name="connsiteY33" fmla="*/ 898525 h 923982"/>
              <a:gd name="connsiteX34" fmla="*/ 996950 w 1063625"/>
              <a:gd name="connsiteY34" fmla="*/ 898525 h 923982"/>
              <a:gd name="connsiteX35" fmla="*/ 1028700 w 1063625"/>
              <a:gd name="connsiteY35" fmla="*/ 901700 h 923982"/>
              <a:gd name="connsiteX36" fmla="*/ 1063625 w 1063625"/>
              <a:gd name="connsiteY36" fmla="*/ 923925 h 92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63625" h="923982">
                <a:moveTo>
                  <a:pt x="0" y="0"/>
                </a:moveTo>
                <a:cubicBezTo>
                  <a:pt x="1587" y="21431"/>
                  <a:pt x="3175" y="42862"/>
                  <a:pt x="9525" y="57150"/>
                </a:cubicBezTo>
                <a:cubicBezTo>
                  <a:pt x="15875" y="71438"/>
                  <a:pt x="33338" y="73554"/>
                  <a:pt x="38100" y="85725"/>
                </a:cubicBezTo>
                <a:cubicBezTo>
                  <a:pt x="42862" y="97896"/>
                  <a:pt x="37042" y="113771"/>
                  <a:pt x="38100" y="130175"/>
                </a:cubicBezTo>
                <a:cubicBezTo>
                  <a:pt x="39158" y="146579"/>
                  <a:pt x="40746" y="162983"/>
                  <a:pt x="44450" y="184150"/>
                </a:cubicBezTo>
                <a:cubicBezTo>
                  <a:pt x="48154" y="205317"/>
                  <a:pt x="52917" y="238125"/>
                  <a:pt x="60325" y="257175"/>
                </a:cubicBezTo>
                <a:cubicBezTo>
                  <a:pt x="67733" y="276225"/>
                  <a:pt x="78846" y="290513"/>
                  <a:pt x="88900" y="298450"/>
                </a:cubicBezTo>
                <a:cubicBezTo>
                  <a:pt x="98954" y="306387"/>
                  <a:pt x="108479" y="298450"/>
                  <a:pt x="120650" y="304800"/>
                </a:cubicBezTo>
                <a:cubicBezTo>
                  <a:pt x="132821" y="311150"/>
                  <a:pt x="149754" y="325437"/>
                  <a:pt x="161925" y="336550"/>
                </a:cubicBezTo>
                <a:cubicBezTo>
                  <a:pt x="174096" y="347663"/>
                  <a:pt x="184150" y="352954"/>
                  <a:pt x="193675" y="371475"/>
                </a:cubicBezTo>
                <a:cubicBezTo>
                  <a:pt x="203200" y="389996"/>
                  <a:pt x="211138" y="433388"/>
                  <a:pt x="219075" y="447675"/>
                </a:cubicBezTo>
                <a:cubicBezTo>
                  <a:pt x="227012" y="461962"/>
                  <a:pt x="234950" y="445029"/>
                  <a:pt x="241300" y="457200"/>
                </a:cubicBezTo>
                <a:cubicBezTo>
                  <a:pt x="247650" y="469371"/>
                  <a:pt x="246063" y="506413"/>
                  <a:pt x="257175" y="520700"/>
                </a:cubicBezTo>
                <a:cubicBezTo>
                  <a:pt x="268288" y="534988"/>
                  <a:pt x="286808" y="531283"/>
                  <a:pt x="307975" y="542925"/>
                </a:cubicBezTo>
                <a:cubicBezTo>
                  <a:pt x="329142" y="554567"/>
                  <a:pt x="367242" y="581554"/>
                  <a:pt x="384175" y="590550"/>
                </a:cubicBezTo>
                <a:cubicBezTo>
                  <a:pt x="401108" y="599546"/>
                  <a:pt x="402696" y="590021"/>
                  <a:pt x="409575" y="596900"/>
                </a:cubicBezTo>
                <a:cubicBezTo>
                  <a:pt x="416454" y="603779"/>
                  <a:pt x="421746" y="621242"/>
                  <a:pt x="425450" y="631825"/>
                </a:cubicBezTo>
                <a:cubicBezTo>
                  <a:pt x="429154" y="642408"/>
                  <a:pt x="424392" y="650346"/>
                  <a:pt x="431800" y="660400"/>
                </a:cubicBezTo>
                <a:cubicBezTo>
                  <a:pt x="439208" y="670454"/>
                  <a:pt x="459317" y="679979"/>
                  <a:pt x="469900" y="692150"/>
                </a:cubicBezTo>
                <a:cubicBezTo>
                  <a:pt x="480483" y="704321"/>
                  <a:pt x="488421" y="719138"/>
                  <a:pt x="495300" y="733425"/>
                </a:cubicBezTo>
                <a:cubicBezTo>
                  <a:pt x="502179" y="747713"/>
                  <a:pt x="509588" y="764646"/>
                  <a:pt x="511175" y="777875"/>
                </a:cubicBezTo>
                <a:cubicBezTo>
                  <a:pt x="512762" y="791104"/>
                  <a:pt x="501650" y="799571"/>
                  <a:pt x="504825" y="812800"/>
                </a:cubicBezTo>
                <a:cubicBezTo>
                  <a:pt x="508000" y="826029"/>
                  <a:pt x="519642" y="843492"/>
                  <a:pt x="530225" y="857250"/>
                </a:cubicBezTo>
                <a:cubicBezTo>
                  <a:pt x="540808" y="871008"/>
                  <a:pt x="556683" y="887942"/>
                  <a:pt x="568325" y="895350"/>
                </a:cubicBezTo>
                <a:cubicBezTo>
                  <a:pt x="579967" y="902758"/>
                  <a:pt x="588433" y="897996"/>
                  <a:pt x="600075" y="901700"/>
                </a:cubicBezTo>
                <a:cubicBezTo>
                  <a:pt x="611717" y="905404"/>
                  <a:pt x="623888" y="913871"/>
                  <a:pt x="638175" y="917575"/>
                </a:cubicBezTo>
                <a:cubicBezTo>
                  <a:pt x="652462" y="921279"/>
                  <a:pt x="672571" y="924454"/>
                  <a:pt x="685800" y="923925"/>
                </a:cubicBezTo>
                <a:cubicBezTo>
                  <a:pt x="699029" y="923396"/>
                  <a:pt x="709083" y="918104"/>
                  <a:pt x="717550" y="914400"/>
                </a:cubicBezTo>
                <a:cubicBezTo>
                  <a:pt x="726017" y="910696"/>
                  <a:pt x="728663" y="904346"/>
                  <a:pt x="736600" y="901700"/>
                </a:cubicBezTo>
                <a:cubicBezTo>
                  <a:pt x="744537" y="899054"/>
                  <a:pt x="757238" y="904346"/>
                  <a:pt x="765175" y="898525"/>
                </a:cubicBezTo>
                <a:cubicBezTo>
                  <a:pt x="773112" y="892704"/>
                  <a:pt x="773113" y="873125"/>
                  <a:pt x="784225" y="866775"/>
                </a:cubicBezTo>
                <a:cubicBezTo>
                  <a:pt x="795337" y="860425"/>
                  <a:pt x="813858" y="859896"/>
                  <a:pt x="831850" y="860425"/>
                </a:cubicBezTo>
                <a:cubicBezTo>
                  <a:pt x="849842" y="860954"/>
                  <a:pt x="868363" y="863600"/>
                  <a:pt x="892175" y="869950"/>
                </a:cubicBezTo>
                <a:cubicBezTo>
                  <a:pt x="915987" y="876300"/>
                  <a:pt x="957262" y="893762"/>
                  <a:pt x="974725" y="898525"/>
                </a:cubicBezTo>
                <a:cubicBezTo>
                  <a:pt x="992188" y="903288"/>
                  <a:pt x="987954" y="897996"/>
                  <a:pt x="996950" y="898525"/>
                </a:cubicBezTo>
                <a:cubicBezTo>
                  <a:pt x="1005946" y="899054"/>
                  <a:pt x="1017588" y="897467"/>
                  <a:pt x="1028700" y="901700"/>
                </a:cubicBezTo>
                <a:cubicBezTo>
                  <a:pt x="1039813" y="905933"/>
                  <a:pt x="1051719" y="914929"/>
                  <a:pt x="1063625" y="923925"/>
                </a:cubicBezTo>
              </a:path>
            </a:pathLst>
          </a:custGeom>
          <a:noFill/>
          <a:ln w="31750">
            <a:solidFill>
              <a:srgbClr val="FF0000"/>
            </a:solidFill>
            <a:prstDash val="sysDot"/>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9" name="フリーフォーム 8"/>
          <p:cNvSpPr/>
          <p:nvPr/>
        </p:nvSpPr>
        <p:spPr bwMode="auto">
          <a:xfrm>
            <a:off x="7565232" y="2055019"/>
            <a:ext cx="600075" cy="1345406"/>
          </a:xfrm>
          <a:custGeom>
            <a:avLst/>
            <a:gdLst>
              <a:gd name="connsiteX0" fmla="*/ 0 w 600075"/>
              <a:gd name="connsiteY0" fmla="*/ 0 h 1345406"/>
              <a:gd name="connsiteX1" fmla="*/ 42863 w 600075"/>
              <a:gd name="connsiteY1" fmla="*/ 33337 h 1345406"/>
              <a:gd name="connsiteX2" fmla="*/ 69057 w 600075"/>
              <a:gd name="connsiteY2" fmla="*/ 66675 h 1345406"/>
              <a:gd name="connsiteX3" fmla="*/ 76200 w 600075"/>
              <a:gd name="connsiteY3" fmla="*/ 140494 h 1345406"/>
              <a:gd name="connsiteX4" fmla="*/ 76200 w 600075"/>
              <a:gd name="connsiteY4" fmla="*/ 178594 h 1345406"/>
              <a:gd name="connsiteX5" fmla="*/ 83344 w 600075"/>
              <a:gd name="connsiteY5" fmla="*/ 230981 h 1345406"/>
              <a:gd name="connsiteX6" fmla="*/ 52388 w 600075"/>
              <a:gd name="connsiteY6" fmla="*/ 273844 h 1345406"/>
              <a:gd name="connsiteX7" fmla="*/ 57150 w 600075"/>
              <a:gd name="connsiteY7" fmla="*/ 314325 h 1345406"/>
              <a:gd name="connsiteX8" fmla="*/ 92869 w 600075"/>
              <a:gd name="connsiteY8" fmla="*/ 321469 h 1345406"/>
              <a:gd name="connsiteX9" fmla="*/ 123825 w 600075"/>
              <a:gd name="connsiteY9" fmla="*/ 333375 h 1345406"/>
              <a:gd name="connsiteX10" fmla="*/ 114300 w 600075"/>
              <a:gd name="connsiteY10" fmla="*/ 376237 h 1345406"/>
              <a:gd name="connsiteX11" fmla="*/ 102394 w 600075"/>
              <a:gd name="connsiteY11" fmla="*/ 392906 h 1345406"/>
              <a:gd name="connsiteX12" fmla="*/ 126207 w 600075"/>
              <a:gd name="connsiteY12" fmla="*/ 404812 h 1345406"/>
              <a:gd name="connsiteX13" fmla="*/ 169069 w 600075"/>
              <a:gd name="connsiteY13" fmla="*/ 428625 h 1345406"/>
              <a:gd name="connsiteX14" fmla="*/ 169069 w 600075"/>
              <a:gd name="connsiteY14" fmla="*/ 457200 h 1345406"/>
              <a:gd name="connsiteX15" fmla="*/ 152400 w 600075"/>
              <a:gd name="connsiteY15" fmla="*/ 478631 h 1345406"/>
              <a:gd name="connsiteX16" fmla="*/ 154782 w 600075"/>
              <a:gd name="connsiteY16" fmla="*/ 504825 h 1345406"/>
              <a:gd name="connsiteX17" fmla="*/ 145257 w 600075"/>
              <a:gd name="connsiteY17" fmla="*/ 559594 h 1345406"/>
              <a:gd name="connsiteX18" fmla="*/ 207169 w 600075"/>
              <a:gd name="connsiteY18" fmla="*/ 585787 h 1345406"/>
              <a:gd name="connsiteX19" fmla="*/ 221457 w 600075"/>
              <a:gd name="connsiteY19" fmla="*/ 635794 h 1345406"/>
              <a:gd name="connsiteX20" fmla="*/ 245269 w 600075"/>
              <a:gd name="connsiteY20" fmla="*/ 645319 h 1345406"/>
              <a:gd name="connsiteX21" fmla="*/ 252413 w 600075"/>
              <a:gd name="connsiteY21" fmla="*/ 673894 h 1345406"/>
              <a:gd name="connsiteX22" fmla="*/ 230982 w 600075"/>
              <a:gd name="connsiteY22" fmla="*/ 697706 h 1345406"/>
              <a:gd name="connsiteX23" fmla="*/ 247650 w 600075"/>
              <a:gd name="connsiteY23" fmla="*/ 731044 h 1345406"/>
              <a:gd name="connsiteX24" fmla="*/ 242888 w 600075"/>
              <a:gd name="connsiteY24" fmla="*/ 759619 h 1345406"/>
              <a:gd name="connsiteX25" fmla="*/ 295275 w 600075"/>
              <a:gd name="connsiteY25" fmla="*/ 776287 h 1345406"/>
              <a:gd name="connsiteX26" fmla="*/ 271463 w 600075"/>
              <a:gd name="connsiteY26" fmla="*/ 807244 h 1345406"/>
              <a:gd name="connsiteX27" fmla="*/ 266700 w 600075"/>
              <a:gd name="connsiteY27" fmla="*/ 821531 h 1345406"/>
              <a:gd name="connsiteX28" fmla="*/ 302419 w 600075"/>
              <a:gd name="connsiteY28" fmla="*/ 838200 h 1345406"/>
              <a:gd name="connsiteX29" fmla="*/ 345282 w 600075"/>
              <a:gd name="connsiteY29" fmla="*/ 878681 h 1345406"/>
              <a:gd name="connsiteX30" fmla="*/ 385763 w 600075"/>
              <a:gd name="connsiteY30" fmla="*/ 909637 h 1345406"/>
              <a:gd name="connsiteX31" fmla="*/ 426244 w 600075"/>
              <a:gd name="connsiteY31" fmla="*/ 919162 h 1345406"/>
              <a:gd name="connsiteX32" fmla="*/ 447675 w 600075"/>
              <a:gd name="connsiteY32" fmla="*/ 897731 h 1345406"/>
              <a:gd name="connsiteX33" fmla="*/ 504825 w 600075"/>
              <a:gd name="connsiteY33" fmla="*/ 945356 h 1345406"/>
              <a:gd name="connsiteX34" fmla="*/ 511969 w 600075"/>
              <a:gd name="connsiteY34" fmla="*/ 971550 h 1345406"/>
              <a:gd name="connsiteX35" fmla="*/ 526257 w 600075"/>
              <a:gd name="connsiteY35" fmla="*/ 1012031 h 1345406"/>
              <a:gd name="connsiteX36" fmla="*/ 550069 w 600075"/>
              <a:gd name="connsiteY36" fmla="*/ 1033462 h 1345406"/>
              <a:gd name="connsiteX37" fmla="*/ 557213 w 600075"/>
              <a:gd name="connsiteY37" fmla="*/ 1071562 h 1345406"/>
              <a:gd name="connsiteX38" fmla="*/ 561975 w 600075"/>
              <a:gd name="connsiteY38" fmla="*/ 1116806 h 1345406"/>
              <a:gd name="connsiteX39" fmla="*/ 571500 w 600075"/>
              <a:gd name="connsiteY39" fmla="*/ 1157287 h 1345406"/>
              <a:gd name="connsiteX40" fmla="*/ 600075 w 600075"/>
              <a:gd name="connsiteY40" fmla="*/ 1171575 h 1345406"/>
              <a:gd name="connsiteX41" fmla="*/ 571500 w 600075"/>
              <a:gd name="connsiteY41" fmla="*/ 1197769 h 1345406"/>
              <a:gd name="connsiteX42" fmla="*/ 581025 w 600075"/>
              <a:gd name="connsiteY42" fmla="*/ 1223962 h 1345406"/>
              <a:gd name="connsiteX43" fmla="*/ 583407 w 600075"/>
              <a:gd name="connsiteY43" fmla="*/ 1283494 h 1345406"/>
              <a:gd name="connsiteX44" fmla="*/ 564357 w 600075"/>
              <a:gd name="connsiteY44" fmla="*/ 1345406 h 134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00075" h="1345406">
                <a:moveTo>
                  <a:pt x="0" y="0"/>
                </a:moveTo>
                <a:cubicBezTo>
                  <a:pt x="15677" y="11112"/>
                  <a:pt x="31354" y="22225"/>
                  <a:pt x="42863" y="33337"/>
                </a:cubicBezTo>
                <a:cubicBezTo>
                  <a:pt x="54372" y="44449"/>
                  <a:pt x="63501" y="48816"/>
                  <a:pt x="69057" y="66675"/>
                </a:cubicBezTo>
                <a:cubicBezTo>
                  <a:pt x="74613" y="84534"/>
                  <a:pt x="75010" y="121841"/>
                  <a:pt x="76200" y="140494"/>
                </a:cubicBezTo>
                <a:cubicBezTo>
                  <a:pt x="77390" y="159147"/>
                  <a:pt x="75009" y="163513"/>
                  <a:pt x="76200" y="178594"/>
                </a:cubicBezTo>
                <a:cubicBezTo>
                  <a:pt x="77391" y="193675"/>
                  <a:pt x="87313" y="215106"/>
                  <a:pt x="83344" y="230981"/>
                </a:cubicBezTo>
                <a:cubicBezTo>
                  <a:pt x="79375" y="246856"/>
                  <a:pt x="56754" y="259953"/>
                  <a:pt x="52388" y="273844"/>
                </a:cubicBezTo>
                <a:cubicBezTo>
                  <a:pt x="48022" y="287735"/>
                  <a:pt x="50403" y="306388"/>
                  <a:pt x="57150" y="314325"/>
                </a:cubicBezTo>
                <a:cubicBezTo>
                  <a:pt x="63897" y="322263"/>
                  <a:pt x="81756" y="318294"/>
                  <a:pt x="92869" y="321469"/>
                </a:cubicBezTo>
                <a:cubicBezTo>
                  <a:pt x="103982" y="324644"/>
                  <a:pt x="120253" y="324247"/>
                  <a:pt x="123825" y="333375"/>
                </a:cubicBezTo>
                <a:cubicBezTo>
                  <a:pt x="127397" y="342503"/>
                  <a:pt x="117872" y="366315"/>
                  <a:pt x="114300" y="376237"/>
                </a:cubicBezTo>
                <a:cubicBezTo>
                  <a:pt x="110728" y="386159"/>
                  <a:pt x="100410" y="388144"/>
                  <a:pt x="102394" y="392906"/>
                </a:cubicBezTo>
                <a:cubicBezTo>
                  <a:pt x="104378" y="397668"/>
                  <a:pt x="115095" y="398859"/>
                  <a:pt x="126207" y="404812"/>
                </a:cubicBezTo>
                <a:cubicBezTo>
                  <a:pt x="137319" y="410765"/>
                  <a:pt x="161925" y="419894"/>
                  <a:pt x="169069" y="428625"/>
                </a:cubicBezTo>
                <a:cubicBezTo>
                  <a:pt x="176213" y="437356"/>
                  <a:pt x="171847" y="448866"/>
                  <a:pt x="169069" y="457200"/>
                </a:cubicBezTo>
                <a:cubicBezTo>
                  <a:pt x="166291" y="465534"/>
                  <a:pt x="154781" y="470694"/>
                  <a:pt x="152400" y="478631"/>
                </a:cubicBezTo>
                <a:cubicBezTo>
                  <a:pt x="150019" y="486568"/>
                  <a:pt x="155972" y="491331"/>
                  <a:pt x="154782" y="504825"/>
                </a:cubicBezTo>
                <a:cubicBezTo>
                  <a:pt x="153592" y="518319"/>
                  <a:pt x="136526" y="546100"/>
                  <a:pt x="145257" y="559594"/>
                </a:cubicBezTo>
                <a:cubicBezTo>
                  <a:pt x="153988" y="573088"/>
                  <a:pt x="194469" y="573087"/>
                  <a:pt x="207169" y="585787"/>
                </a:cubicBezTo>
                <a:cubicBezTo>
                  <a:pt x="219869" y="598487"/>
                  <a:pt x="215107" y="625872"/>
                  <a:pt x="221457" y="635794"/>
                </a:cubicBezTo>
                <a:cubicBezTo>
                  <a:pt x="227807" y="645716"/>
                  <a:pt x="240110" y="638969"/>
                  <a:pt x="245269" y="645319"/>
                </a:cubicBezTo>
                <a:cubicBezTo>
                  <a:pt x="250428" y="651669"/>
                  <a:pt x="254794" y="665163"/>
                  <a:pt x="252413" y="673894"/>
                </a:cubicBezTo>
                <a:cubicBezTo>
                  <a:pt x="250032" y="682625"/>
                  <a:pt x="231776" y="688181"/>
                  <a:pt x="230982" y="697706"/>
                </a:cubicBezTo>
                <a:cubicBezTo>
                  <a:pt x="230188" y="707231"/>
                  <a:pt x="245666" y="720725"/>
                  <a:pt x="247650" y="731044"/>
                </a:cubicBezTo>
                <a:cubicBezTo>
                  <a:pt x="249634" y="741363"/>
                  <a:pt x="234951" y="752079"/>
                  <a:pt x="242888" y="759619"/>
                </a:cubicBezTo>
                <a:cubicBezTo>
                  <a:pt x="250825" y="767159"/>
                  <a:pt x="290513" y="768350"/>
                  <a:pt x="295275" y="776287"/>
                </a:cubicBezTo>
                <a:cubicBezTo>
                  <a:pt x="300038" y="784225"/>
                  <a:pt x="276225" y="799703"/>
                  <a:pt x="271463" y="807244"/>
                </a:cubicBezTo>
                <a:cubicBezTo>
                  <a:pt x="266701" y="814785"/>
                  <a:pt x="261541" y="816372"/>
                  <a:pt x="266700" y="821531"/>
                </a:cubicBezTo>
                <a:cubicBezTo>
                  <a:pt x="271859" y="826690"/>
                  <a:pt x="289322" y="828675"/>
                  <a:pt x="302419" y="838200"/>
                </a:cubicBezTo>
                <a:cubicBezTo>
                  <a:pt x="315516" y="847725"/>
                  <a:pt x="331391" y="866775"/>
                  <a:pt x="345282" y="878681"/>
                </a:cubicBezTo>
                <a:cubicBezTo>
                  <a:pt x="359173" y="890587"/>
                  <a:pt x="372269" y="902890"/>
                  <a:pt x="385763" y="909637"/>
                </a:cubicBezTo>
                <a:cubicBezTo>
                  <a:pt x="399257" y="916384"/>
                  <a:pt x="415925" y="921146"/>
                  <a:pt x="426244" y="919162"/>
                </a:cubicBezTo>
                <a:cubicBezTo>
                  <a:pt x="436563" y="917178"/>
                  <a:pt x="434578" y="893365"/>
                  <a:pt x="447675" y="897731"/>
                </a:cubicBezTo>
                <a:cubicBezTo>
                  <a:pt x="460772" y="902097"/>
                  <a:pt x="494109" y="933053"/>
                  <a:pt x="504825" y="945356"/>
                </a:cubicBezTo>
                <a:cubicBezTo>
                  <a:pt x="515541" y="957659"/>
                  <a:pt x="508397" y="960438"/>
                  <a:pt x="511969" y="971550"/>
                </a:cubicBezTo>
                <a:cubicBezTo>
                  <a:pt x="515541" y="982663"/>
                  <a:pt x="519907" y="1001712"/>
                  <a:pt x="526257" y="1012031"/>
                </a:cubicBezTo>
                <a:cubicBezTo>
                  <a:pt x="532607" y="1022350"/>
                  <a:pt x="544910" y="1023540"/>
                  <a:pt x="550069" y="1033462"/>
                </a:cubicBezTo>
                <a:cubicBezTo>
                  <a:pt x="555228" y="1043384"/>
                  <a:pt x="555229" y="1057671"/>
                  <a:pt x="557213" y="1071562"/>
                </a:cubicBezTo>
                <a:cubicBezTo>
                  <a:pt x="559197" y="1085453"/>
                  <a:pt x="559594" y="1102519"/>
                  <a:pt x="561975" y="1116806"/>
                </a:cubicBezTo>
                <a:cubicBezTo>
                  <a:pt x="564356" y="1131094"/>
                  <a:pt x="565150" y="1148159"/>
                  <a:pt x="571500" y="1157287"/>
                </a:cubicBezTo>
                <a:cubicBezTo>
                  <a:pt x="577850" y="1166415"/>
                  <a:pt x="600075" y="1164828"/>
                  <a:pt x="600075" y="1171575"/>
                </a:cubicBezTo>
                <a:cubicBezTo>
                  <a:pt x="600075" y="1178322"/>
                  <a:pt x="574675" y="1189038"/>
                  <a:pt x="571500" y="1197769"/>
                </a:cubicBezTo>
                <a:cubicBezTo>
                  <a:pt x="568325" y="1206500"/>
                  <a:pt x="579041" y="1209675"/>
                  <a:pt x="581025" y="1223962"/>
                </a:cubicBezTo>
                <a:cubicBezTo>
                  <a:pt x="583009" y="1238249"/>
                  <a:pt x="586185" y="1263253"/>
                  <a:pt x="583407" y="1283494"/>
                </a:cubicBezTo>
                <a:cubicBezTo>
                  <a:pt x="580629" y="1303735"/>
                  <a:pt x="572493" y="1324570"/>
                  <a:pt x="564357" y="1345406"/>
                </a:cubicBezTo>
              </a:path>
            </a:pathLst>
          </a:custGeom>
          <a:noFill/>
          <a:ln w="31750">
            <a:solidFill>
              <a:srgbClr val="FF0000"/>
            </a:solidFill>
            <a:prstDash val="sysDot"/>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10" name="フリーフォーム 9"/>
          <p:cNvSpPr/>
          <p:nvPr/>
        </p:nvSpPr>
        <p:spPr bwMode="auto">
          <a:xfrm>
            <a:off x="6523727" y="3860007"/>
            <a:ext cx="541453" cy="1326357"/>
          </a:xfrm>
          <a:custGeom>
            <a:avLst/>
            <a:gdLst>
              <a:gd name="connsiteX0" fmla="*/ 119962 w 541453"/>
              <a:gd name="connsiteY0" fmla="*/ 0 h 1326357"/>
              <a:gd name="connsiteX1" fmla="*/ 131868 w 541453"/>
              <a:gd name="connsiteY1" fmla="*/ 61913 h 1326357"/>
              <a:gd name="connsiteX2" fmla="*/ 115199 w 541453"/>
              <a:gd name="connsiteY2" fmla="*/ 66675 h 1326357"/>
              <a:gd name="connsiteX3" fmla="*/ 86624 w 541453"/>
              <a:gd name="connsiteY3" fmla="*/ 52388 h 1326357"/>
              <a:gd name="connsiteX4" fmla="*/ 77099 w 541453"/>
              <a:gd name="connsiteY4" fmla="*/ 64294 h 1326357"/>
              <a:gd name="connsiteX5" fmla="*/ 79480 w 541453"/>
              <a:gd name="connsiteY5" fmla="*/ 109538 h 1326357"/>
              <a:gd name="connsiteX6" fmla="*/ 89005 w 541453"/>
              <a:gd name="connsiteY6" fmla="*/ 123825 h 1326357"/>
              <a:gd name="connsiteX7" fmla="*/ 108055 w 541453"/>
              <a:gd name="connsiteY7" fmla="*/ 130969 h 1326357"/>
              <a:gd name="connsiteX8" fmla="*/ 77099 w 541453"/>
              <a:gd name="connsiteY8" fmla="*/ 152400 h 1326357"/>
              <a:gd name="connsiteX9" fmla="*/ 100912 w 541453"/>
              <a:gd name="connsiteY9" fmla="*/ 176213 h 1326357"/>
              <a:gd name="connsiteX10" fmla="*/ 84243 w 541453"/>
              <a:gd name="connsiteY10" fmla="*/ 192882 h 1326357"/>
              <a:gd name="connsiteX11" fmla="*/ 31855 w 541453"/>
              <a:gd name="connsiteY11" fmla="*/ 195263 h 1326357"/>
              <a:gd name="connsiteX12" fmla="*/ 3280 w 541453"/>
              <a:gd name="connsiteY12" fmla="*/ 219075 h 1326357"/>
              <a:gd name="connsiteX13" fmla="*/ 3280 w 541453"/>
              <a:gd name="connsiteY13" fmla="*/ 261938 h 1326357"/>
              <a:gd name="connsiteX14" fmla="*/ 27093 w 541453"/>
              <a:gd name="connsiteY14" fmla="*/ 316707 h 1326357"/>
              <a:gd name="connsiteX15" fmla="*/ 43762 w 541453"/>
              <a:gd name="connsiteY15" fmla="*/ 385763 h 1326357"/>
              <a:gd name="connsiteX16" fmla="*/ 62812 w 541453"/>
              <a:gd name="connsiteY16" fmla="*/ 442913 h 1326357"/>
              <a:gd name="connsiteX17" fmla="*/ 86624 w 541453"/>
              <a:gd name="connsiteY17" fmla="*/ 457200 h 1326357"/>
              <a:gd name="connsiteX18" fmla="*/ 124724 w 541453"/>
              <a:gd name="connsiteY18" fmla="*/ 495300 h 1326357"/>
              <a:gd name="connsiteX19" fmla="*/ 155680 w 541453"/>
              <a:gd name="connsiteY19" fmla="*/ 526257 h 1326357"/>
              <a:gd name="connsiteX20" fmla="*/ 184255 w 541453"/>
              <a:gd name="connsiteY20" fmla="*/ 545307 h 1326357"/>
              <a:gd name="connsiteX21" fmla="*/ 193780 w 541453"/>
              <a:gd name="connsiteY21" fmla="*/ 514350 h 1326357"/>
              <a:gd name="connsiteX22" fmla="*/ 215212 w 541453"/>
              <a:gd name="connsiteY22" fmla="*/ 514350 h 1326357"/>
              <a:gd name="connsiteX23" fmla="*/ 222355 w 541453"/>
              <a:gd name="connsiteY23" fmla="*/ 597694 h 1326357"/>
              <a:gd name="connsiteX24" fmla="*/ 231880 w 541453"/>
              <a:gd name="connsiteY24" fmla="*/ 614363 h 1326357"/>
              <a:gd name="connsiteX25" fmla="*/ 300937 w 541453"/>
              <a:gd name="connsiteY25" fmla="*/ 635794 h 1326357"/>
              <a:gd name="connsiteX26" fmla="*/ 319987 w 541453"/>
              <a:gd name="connsiteY26" fmla="*/ 661988 h 1326357"/>
              <a:gd name="connsiteX27" fmla="*/ 341418 w 541453"/>
              <a:gd name="connsiteY27" fmla="*/ 700088 h 1326357"/>
              <a:gd name="connsiteX28" fmla="*/ 381899 w 541453"/>
              <a:gd name="connsiteY28" fmla="*/ 726282 h 1326357"/>
              <a:gd name="connsiteX29" fmla="*/ 384280 w 541453"/>
              <a:gd name="connsiteY29" fmla="*/ 757238 h 1326357"/>
              <a:gd name="connsiteX30" fmla="*/ 403330 w 541453"/>
              <a:gd name="connsiteY30" fmla="*/ 800100 h 1326357"/>
              <a:gd name="connsiteX31" fmla="*/ 415237 w 541453"/>
              <a:gd name="connsiteY31" fmla="*/ 819150 h 1326357"/>
              <a:gd name="connsiteX32" fmla="*/ 429524 w 541453"/>
              <a:gd name="connsiteY32" fmla="*/ 852488 h 1326357"/>
              <a:gd name="connsiteX33" fmla="*/ 443812 w 541453"/>
              <a:gd name="connsiteY33" fmla="*/ 895350 h 1326357"/>
              <a:gd name="connsiteX34" fmla="*/ 439049 w 541453"/>
              <a:gd name="connsiteY34" fmla="*/ 928688 h 1326357"/>
              <a:gd name="connsiteX35" fmla="*/ 429524 w 541453"/>
              <a:gd name="connsiteY35" fmla="*/ 959644 h 1326357"/>
              <a:gd name="connsiteX36" fmla="*/ 465243 w 541453"/>
              <a:gd name="connsiteY36" fmla="*/ 983457 h 1326357"/>
              <a:gd name="connsiteX37" fmla="*/ 486674 w 541453"/>
              <a:gd name="connsiteY37" fmla="*/ 1031082 h 1326357"/>
              <a:gd name="connsiteX38" fmla="*/ 491437 w 541453"/>
              <a:gd name="connsiteY38" fmla="*/ 1062038 h 1326357"/>
              <a:gd name="connsiteX39" fmla="*/ 484293 w 541453"/>
              <a:gd name="connsiteY39" fmla="*/ 1097757 h 1326357"/>
              <a:gd name="connsiteX40" fmla="*/ 508105 w 541453"/>
              <a:gd name="connsiteY40" fmla="*/ 1121569 h 1326357"/>
              <a:gd name="connsiteX41" fmla="*/ 524774 w 541453"/>
              <a:gd name="connsiteY41" fmla="*/ 1133475 h 1326357"/>
              <a:gd name="connsiteX42" fmla="*/ 536680 w 541453"/>
              <a:gd name="connsiteY42" fmla="*/ 1166813 h 1326357"/>
              <a:gd name="connsiteX43" fmla="*/ 522393 w 541453"/>
              <a:gd name="connsiteY43" fmla="*/ 1190625 h 1326357"/>
              <a:gd name="connsiteX44" fmla="*/ 541443 w 541453"/>
              <a:gd name="connsiteY44" fmla="*/ 1221582 h 1326357"/>
              <a:gd name="connsiteX45" fmla="*/ 524774 w 541453"/>
              <a:gd name="connsiteY45" fmla="*/ 1247775 h 1326357"/>
              <a:gd name="connsiteX46" fmla="*/ 505724 w 541453"/>
              <a:gd name="connsiteY46" fmla="*/ 1271588 h 1326357"/>
              <a:gd name="connsiteX47" fmla="*/ 472387 w 541453"/>
              <a:gd name="connsiteY47" fmla="*/ 1304925 h 1326357"/>
              <a:gd name="connsiteX48" fmla="*/ 446193 w 541453"/>
              <a:gd name="connsiteY48" fmla="*/ 1316832 h 1326357"/>
              <a:gd name="connsiteX49" fmla="*/ 427143 w 541453"/>
              <a:gd name="connsiteY49" fmla="*/ 1321594 h 1326357"/>
              <a:gd name="connsiteX50" fmla="*/ 396187 w 541453"/>
              <a:gd name="connsiteY50" fmla="*/ 1323975 h 1326357"/>
              <a:gd name="connsiteX51" fmla="*/ 367612 w 541453"/>
              <a:gd name="connsiteY51" fmla="*/ 1326357 h 132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41453" h="1326357">
                <a:moveTo>
                  <a:pt x="119962" y="0"/>
                </a:moveTo>
                <a:cubicBezTo>
                  <a:pt x="126312" y="25400"/>
                  <a:pt x="132662" y="50801"/>
                  <a:pt x="131868" y="61913"/>
                </a:cubicBezTo>
                <a:cubicBezTo>
                  <a:pt x="131074" y="73025"/>
                  <a:pt x="122740" y="68263"/>
                  <a:pt x="115199" y="66675"/>
                </a:cubicBezTo>
                <a:cubicBezTo>
                  <a:pt x="107658" y="65087"/>
                  <a:pt x="92974" y="52785"/>
                  <a:pt x="86624" y="52388"/>
                </a:cubicBezTo>
                <a:cubicBezTo>
                  <a:pt x="80274" y="51991"/>
                  <a:pt x="78290" y="54769"/>
                  <a:pt x="77099" y="64294"/>
                </a:cubicBezTo>
                <a:cubicBezTo>
                  <a:pt x="75908" y="73819"/>
                  <a:pt x="77496" y="99616"/>
                  <a:pt x="79480" y="109538"/>
                </a:cubicBezTo>
                <a:cubicBezTo>
                  <a:pt x="81464" y="119460"/>
                  <a:pt x="84243" y="120253"/>
                  <a:pt x="89005" y="123825"/>
                </a:cubicBezTo>
                <a:cubicBezTo>
                  <a:pt x="93767" y="127397"/>
                  <a:pt x="110039" y="126207"/>
                  <a:pt x="108055" y="130969"/>
                </a:cubicBezTo>
                <a:cubicBezTo>
                  <a:pt x="106071" y="135732"/>
                  <a:pt x="78289" y="144859"/>
                  <a:pt x="77099" y="152400"/>
                </a:cubicBezTo>
                <a:cubicBezTo>
                  <a:pt x="75908" y="159941"/>
                  <a:pt x="99721" y="169466"/>
                  <a:pt x="100912" y="176213"/>
                </a:cubicBezTo>
                <a:cubicBezTo>
                  <a:pt x="102103" y="182960"/>
                  <a:pt x="95752" y="189707"/>
                  <a:pt x="84243" y="192882"/>
                </a:cubicBezTo>
                <a:cubicBezTo>
                  <a:pt x="72734" y="196057"/>
                  <a:pt x="45349" y="190898"/>
                  <a:pt x="31855" y="195263"/>
                </a:cubicBezTo>
                <a:cubicBezTo>
                  <a:pt x="18361" y="199629"/>
                  <a:pt x="8042" y="207963"/>
                  <a:pt x="3280" y="219075"/>
                </a:cubicBezTo>
                <a:cubicBezTo>
                  <a:pt x="-1482" y="230187"/>
                  <a:pt x="-689" y="245666"/>
                  <a:pt x="3280" y="261938"/>
                </a:cubicBezTo>
                <a:cubicBezTo>
                  <a:pt x="7249" y="278210"/>
                  <a:pt x="20346" y="296070"/>
                  <a:pt x="27093" y="316707"/>
                </a:cubicBezTo>
                <a:cubicBezTo>
                  <a:pt x="33840" y="337344"/>
                  <a:pt x="37809" y="364729"/>
                  <a:pt x="43762" y="385763"/>
                </a:cubicBezTo>
                <a:cubicBezTo>
                  <a:pt x="49715" y="406797"/>
                  <a:pt x="55668" y="431007"/>
                  <a:pt x="62812" y="442913"/>
                </a:cubicBezTo>
                <a:cubicBezTo>
                  <a:pt x="69956" y="454819"/>
                  <a:pt x="76305" y="448469"/>
                  <a:pt x="86624" y="457200"/>
                </a:cubicBezTo>
                <a:cubicBezTo>
                  <a:pt x="96943" y="465931"/>
                  <a:pt x="124724" y="495300"/>
                  <a:pt x="124724" y="495300"/>
                </a:cubicBezTo>
                <a:cubicBezTo>
                  <a:pt x="136233" y="506809"/>
                  <a:pt x="145758" y="517923"/>
                  <a:pt x="155680" y="526257"/>
                </a:cubicBezTo>
                <a:cubicBezTo>
                  <a:pt x="165602" y="534592"/>
                  <a:pt x="177905" y="547292"/>
                  <a:pt x="184255" y="545307"/>
                </a:cubicBezTo>
                <a:cubicBezTo>
                  <a:pt x="190605" y="543323"/>
                  <a:pt x="188621" y="519509"/>
                  <a:pt x="193780" y="514350"/>
                </a:cubicBezTo>
                <a:cubicBezTo>
                  <a:pt x="198939" y="509191"/>
                  <a:pt x="210450" y="500459"/>
                  <a:pt x="215212" y="514350"/>
                </a:cubicBezTo>
                <a:cubicBezTo>
                  <a:pt x="219975" y="528241"/>
                  <a:pt x="219577" y="581025"/>
                  <a:pt x="222355" y="597694"/>
                </a:cubicBezTo>
                <a:cubicBezTo>
                  <a:pt x="225133" y="614363"/>
                  <a:pt x="218783" y="608013"/>
                  <a:pt x="231880" y="614363"/>
                </a:cubicBezTo>
                <a:cubicBezTo>
                  <a:pt x="244977" y="620713"/>
                  <a:pt x="286253" y="627857"/>
                  <a:pt x="300937" y="635794"/>
                </a:cubicBezTo>
                <a:cubicBezTo>
                  <a:pt x="315621" y="643731"/>
                  <a:pt x="313240" y="651272"/>
                  <a:pt x="319987" y="661988"/>
                </a:cubicBezTo>
                <a:cubicBezTo>
                  <a:pt x="326734" y="672704"/>
                  <a:pt x="331099" y="689372"/>
                  <a:pt x="341418" y="700088"/>
                </a:cubicBezTo>
                <a:cubicBezTo>
                  <a:pt x="351737" y="710804"/>
                  <a:pt x="374755" y="716757"/>
                  <a:pt x="381899" y="726282"/>
                </a:cubicBezTo>
                <a:cubicBezTo>
                  <a:pt x="389043" y="735807"/>
                  <a:pt x="380708" y="744935"/>
                  <a:pt x="384280" y="757238"/>
                </a:cubicBezTo>
                <a:cubicBezTo>
                  <a:pt x="387852" y="769541"/>
                  <a:pt x="398171" y="789781"/>
                  <a:pt x="403330" y="800100"/>
                </a:cubicBezTo>
                <a:cubicBezTo>
                  <a:pt x="408489" y="810419"/>
                  <a:pt x="410871" y="810419"/>
                  <a:pt x="415237" y="819150"/>
                </a:cubicBezTo>
                <a:cubicBezTo>
                  <a:pt x="419603" y="827881"/>
                  <a:pt x="424761" y="839788"/>
                  <a:pt x="429524" y="852488"/>
                </a:cubicBezTo>
                <a:cubicBezTo>
                  <a:pt x="434287" y="865188"/>
                  <a:pt x="442225" y="882650"/>
                  <a:pt x="443812" y="895350"/>
                </a:cubicBezTo>
                <a:cubicBezTo>
                  <a:pt x="445399" y="908050"/>
                  <a:pt x="441430" y="917972"/>
                  <a:pt x="439049" y="928688"/>
                </a:cubicBezTo>
                <a:cubicBezTo>
                  <a:pt x="436668" y="939404"/>
                  <a:pt x="425158" y="950516"/>
                  <a:pt x="429524" y="959644"/>
                </a:cubicBezTo>
                <a:cubicBezTo>
                  <a:pt x="433890" y="968772"/>
                  <a:pt x="455718" y="971551"/>
                  <a:pt x="465243" y="983457"/>
                </a:cubicBezTo>
                <a:cubicBezTo>
                  <a:pt x="474768" y="995363"/>
                  <a:pt x="482308" y="1017985"/>
                  <a:pt x="486674" y="1031082"/>
                </a:cubicBezTo>
                <a:cubicBezTo>
                  <a:pt x="491040" y="1044179"/>
                  <a:pt x="491834" y="1050926"/>
                  <a:pt x="491437" y="1062038"/>
                </a:cubicBezTo>
                <a:cubicBezTo>
                  <a:pt x="491040" y="1073150"/>
                  <a:pt x="481515" y="1087835"/>
                  <a:pt x="484293" y="1097757"/>
                </a:cubicBezTo>
                <a:cubicBezTo>
                  <a:pt x="487071" y="1107679"/>
                  <a:pt x="501358" y="1115616"/>
                  <a:pt x="508105" y="1121569"/>
                </a:cubicBezTo>
                <a:cubicBezTo>
                  <a:pt x="514852" y="1127522"/>
                  <a:pt x="520012" y="1125934"/>
                  <a:pt x="524774" y="1133475"/>
                </a:cubicBezTo>
                <a:cubicBezTo>
                  <a:pt x="529536" y="1141016"/>
                  <a:pt x="537077" y="1157288"/>
                  <a:pt x="536680" y="1166813"/>
                </a:cubicBezTo>
                <a:cubicBezTo>
                  <a:pt x="536283" y="1176338"/>
                  <a:pt x="521599" y="1181497"/>
                  <a:pt x="522393" y="1190625"/>
                </a:cubicBezTo>
                <a:cubicBezTo>
                  <a:pt x="523187" y="1199753"/>
                  <a:pt x="541046" y="1212057"/>
                  <a:pt x="541443" y="1221582"/>
                </a:cubicBezTo>
                <a:cubicBezTo>
                  <a:pt x="541840" y="1231107"/>
                  <a:pt x="530727" y="1239441"/>
                  <a:pt x="524774" y="1247775"/>
                </a:cubicBezTo>
                <a:cubicBezTo>
                  <a:pt x="518821" y="1256109"/>
                  <a:pt x="514455" y="1262063"/>
                  <a:pt x="505724" y="1271588"/>
                </a:cubicBezTo>
                <a:cubicBezTo>
                  <a:pt x="496993" y="1281113"/>
                  <a:pt x="482309" y="1297384"/>
                  <a:pt x="472387" y="1304925"/>
                </a:cubicBezTo>
                <a:cubicBezTo>
                  <a:pt x="462465" y="1312466"/>
                  <a:pt x="453734" y="1314054"/>
                  <a:pt x="446193" y="1316832"/>
                </a:cubicBezTo>
                <a:cubicBezTo>
                  <a:pt x="438652" y="1319610"/>
                  <a:pt x="435477" y="1320404"/>
                  <a:pt x="427143" y="1321594"/>
                </a:cubicBezTo>
                <a:cubicBezTo>
                  <a:pt x="418809" y="1322784"/>
                  <a:pt x="396187" y="1323975"/>
                  <a:pt x="396187" y="1323975"/>
                </a:cubicBezTo>
                <a:lnTo>
                  <a:pt x="367612" y="1326357"/>
                </a:lnTo>
              </a:path>
            </a:pathLst>
          </a:custGeom>
          <a:noFill/>
          <a:ln w="31750">
            <a:solidFill>
              <a:srgbClr val="FF0000"/>
            </a:solidFill>
            <a:prstDash val="sysDot"/>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25" name="正方形/長方形 24"/>
          <p:cNvSpPr/>
          <p:nvPr/>
        </p:nvSpPr>
        <p:spPr bwMode="auto">
          <a:xfrm>
            <a:off x="72283" y="4536457"/>
            <a:ext cx="2520000" cy="203200"/>
          </a:xfrm>
          <a:prstGeom prst="rect">
            <a:avLst/>
          </a:prstGeom>
          <a:noFill/>
          <a:ln w="12700">
            <a:solidFill>
              <a:srgbClr val="FF000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ja-JP" altLang="en-US"/>
          </a:p>
        </p:txBody>
      </p:sp>
      <p:sp>
        <p:nvSpPr>
          <p:cNvPr id="26" name="正方形/長方形 25"/>
          <p:cNvSpPr/>
          <p:nvPr/>
        </p:nvSpPr>
        <p:spPr bwMode="auto">
          <a:xfrm>
            <a:off x="72283" y="5915107"/>
            <a:ext cx="2520000" cy="203200"/>
          </a:xfrm>
          <a:prstGeom prst="rect">
            <a:avLst/>
          </a:prstGeom>
          <a:noFill/>
          <a:ln w="12700">
            <a:solidFill>
              <a:srgbClr val="FF000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ja-JP" altLang="en-US"/>
          </a:p>
        </p:txBody>
      </p:sp>
    </p:spTree>
    <p:extLst>
      <p:ext uri="{BB962C8B-B14F-4D97-AF65-F5344CB8AC3E}">
        <p14:creationId xmlns:p14="http://schemas.microsoft.com/office/powerpoint/2010/main" val="378055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a:extLst>
              <a:ext uri="{FF2B5EF4-FFF2-40B4-BE49-F238E27FC236}">
                <a16:creationId xmlns:a16="http://schemas.microsoft.com/office/drawing/2014/main" id="{40FA48F7-4AFE-44AB-B1B4-F45F4CE8BCB5}"/>
              </a:ext>
            </a:extLst>
          </p:cNvPr>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zh-TW" altLang="en-US" sz="2400" dirty="0">
                <a:solidFill>
                  <a:srgbClr val="FFFFFF"/>
                </a:solidFill>
                <a:latin typeface="HGｺﾞｼｯｸE" panose="020B0909000000000000" pitchFamily="49" charset="-128"/>
                <a:ea typeface="HGｺﾞｼｯｸE" panose="020B0909000000000000" pitchFamily="49" charset="-128"/>
              </a:rPr>
              <a:t>１．事業概要</a:t>
            </a:r>
            <a:r>
              <a:rPr kumimoji="0" lang="en-US" altLang="ja-JP" sz="2400" dirty="0">
                <a:solidFill>
                  <a:srgbClr val="FFFFFF"/>
                </a:solidFill>
                <a:latin typeface="HGｺﾞｼｯｸE" panose="020B0909000000000000" pitchFamily="49" charset="-128"/>
                <a:ea typeface="HGｺﾞｼｯｸE" panose="020B0909000000000000" pitchFamily="49" charset="-128"/>
              </a:rPr>
              <a:t>【</a:t>
            </a:r>
            <a:r>
              <a:rPr kumimoji="0" lang="ja-JP" altLang="en-US" sz="2400" dirty="0">
                <a:solidFill>
                  <a:srgbClr val="FFFFFF"/>
                </a:solidFill>
                <a:latin typeface="HGｺﾞｼｯｸE" panose="020B0909000000000000" pitchFamily="49" charset="-128"/>
                <a:ea typeface="HGｺﾞｼｯｸE" panose="020B0909000000000000" pitchFamily="49" charset="-128"/>
              </a:rPr>
              <a:t>飛鳥川</a:t>
            </a:r>
            <a:r>
              <a:rPr kumimoji="0" lang="ja-JP" altLang="en-US" sz="1600" dirty="0">
                <a:solidFill>
                  <a:srgbClr val="FFFFFF"/>
                </a:solidFill>
                <a:latin typeface="HGｺﾞｼｯｸE" panose="020B0909000000000000" pitchFamily="49" charset="-128"/>
                <a:ea typeface="HGｺﾞｼｯｸE" panose="020B0909000000000000" pitchFamily="49" charset="-128"/>
              </a:rPr>
              <a:t>（流域市町：太子町・羽曳野市・柏原市・奈良県香芝市） </a:t>
            </a:r>
            <a:r>
              <a:rPr kumimoji="0" lang="en-US" altLang="ja-JP" sz="2400" dirty="0">
                <a:solidFill>
                  <a:srgbClr val="FFFFFF"/>
                </a:solidFill>
                <a:latin typeface="HGｺﾞｼｯｸE" panose="020B0909000000000000" pitchFamily="49" charset="-128"/>
                <a:ea typeface="HGｺﾞｼｯｸE" panose="020B0909000000000000" pitchFamily="49" charset="-128"/>
              </a:rPr>
              <a:t>】</a:t>
            </a:r>
            <a:endParaRPr kumimoji="0" lang="zh-TW" altLang="en-US" sz="2400" dirty="0">
              <a:solidFill>
                <a:srgbClr val="FFFFFF"/>
              </a:solidFill>
              <a:latin typeface="HGｺﾞｼｯｸE" panose="020B0909000000000000" pitchFamily="49" charset="-128"/>
              <a:ea typeface="HGｺﾞｼｯｸE" panose="020B0909000000000000" pitchFamily="49" charset="-128"/>
            </a:endParaRPr>
          </a:p>
        </p:txBody>
      </p:sp>
      <p:sp>
        <p:nvSpPr>
          <p:cNvPr id="12" name="スライド番号プレースホルダ 5">
            <a:extLst>
              <a:ext uri="{FF2B5EF4-FFF2-40B4-BE49-F238E27FC236}">
                <a16:creationId xmlns:a16="http://schemas.microsoft.com/office/drawing/2014/main" id="{ADB804B2-EDEE-401B-92C2-7C57C732B791}"/>
              </a:ext>
            </a:extLst>
          </p:cNvPr>
          <p:cNvSpPr txBox="1">
            <a:spLocks noGrp="1"/>
          </p:cNvSpPr>
          <p:nvPr/>
        </p:nvSpPr>
        <p:spPr bwMode="auto">
          <a:xfrm>
            <a:off x="8658225" y="6400800"/>
            <a:ext cx="485775" cy="457200"/>
          </a:xfrm>
          <a:prstGeom prst="rect">
            <a:avLst/>
          </a:prstGeom>
          <a:noFill/>
          <a:ln>
            <a:noFill/>
          </a:ln>
        </p:spPr>
        <p:txBody>
          <a:bodyPr lIns="95770" tIns="47886" rIns="95770" bIns="47886" anchor="b"/>
          <a:lstStyle>
            <a:lvl1pPr defTabSz="1279525">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defTabSz="1279525">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defTabSz="1279525">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defRPr/>
            </a:pPr>
            <a:fld id="{918537EB-7A7C-438A-8308-F987DC2E006E}" type="slidenum">
              <a:rPr kumimoji="0" lang="en-US" altLang="ja-JP" sz="1600" b="1">
                <a:effectLst>
                  <a:outerShdw blurRad="38100" dist="38100" dir="2700000" algn="tl">
                    <a:srgbClr val="C0C0C0"/>
                  </a:outerShdw>
                </a:effectLst>
                <a:latin typeface="ＭＳ ゴシック" panose="020B0609070205080204" pitchFamily="49" charset="-128"/>
                <a:ea typeface="ＭＳ ゴシック" panose="020B0609070205080204" pitchFamily="49" charset="-128"/>
              </a:rPr>
              <a:pPr algn="r" eaLnBrk="1" hangingPunct="1">
                <a:spcBef>
                  <a:spcPct val="0"/>
                </a:spcBef>
                <a:buFontTx/>
                <a:buNone/>
                <a:defRPr/>
              </a:pPr>
              <a:t>3</a:t>
            </a:fld>
            <a:endParaRPr kumimoji="0" lang="en-US" altLang="ja-JP" sz="1600" b="1" dirty="0">
              <a:effectLst>
                <a:outerShdw blurRad="38100" dist="38100" dir="2700000" algn="tl">
                  <a:srgbClr val="C0C0C0"/>
                </a:outerShdw>
              </a:effectLst>
              <a:latin typeface="ＭＳ ゴシック" panose="020B0609070205080204" pitchFamily="49" charset="-128"/>
              <a:ea typeface="ＭＳ ゴシック" panose="020B0609070205080204" pitchFamily="49" charset="-128"/>
            </a:endParaRPr>
          </a:p>
        </p:txBody>
      </p:sp>
      <p:graphicFrame>
        <p:nvGraphicFramePr>
          <p:cNvPr id="15" name="表 5">
            <a:extLst>
              <a:ext uri="{FF2B5EF4-FFF2-40B4-BE49-F238E27FC236}">
                <a16:creationId xmlns:a16="http://schemas.microsoft.com/office/drawing/2014/main" id="{E34500E8-AC97-4E02-B603-446E97FC5411}"/>
              </a:ext>
            </a:extLst>
          </p:cNvPr>
          <p:cNvGraphicFramePr>
            <a:graphicFrameLocks noGrp="1"/>
          </p:cNvGraphicFramePr>
          <p:nvPr>
            <p:extLst>
              <p:ext uri="{D42A27DB-BD31-4B8C-83A1-F6EECF244321}">
                <p14:modId xmlns:p14="http://schemas.microsoft.com/office/powerpoint/2010/main" val="2726626013"/>
              </p:ext>
            </p:extLst>
          </p:nvPr>
        </p:nvGraphicFramePr>
        <p:xfrm>
          <a:off x="53121" y="1543413"/>
          <a:ext cx="9024927" cy="951986"/>
        </p:xfrm>
        <a:graphic>
          <a:graphicData uri="http://schemas.openxmlformats.org/drawingml/2006/table">
            <a:tbl>
              <a:tblPr firstRow="1" bandRow="1">
                <a:tableStyleId>{21E4AEA4-8DFA-4A89-87EB-49C32662AFE0}</a:tableStyleId>
              </a:tblPr>
              <a:tblGrid>
                <a:gridCol w="987358">
                  <a:extLst>
                    <a:ext uri="{9D8B030D-6E8A-4147-A177-3AD203B41FA5}">
                      <a16:colId xmlns:a16="http://schemas.microsoft.com/office/drawing/2014/main" val="20000"/>
                    </a:ext>
                  </a:extLst>
                </a:gridCol>
                <a:gridCol w="2479107">
                  <a:extLst>
                    <a:ext uri="{9D8B030D-6E8A-4147-A177-3AD203B41FA5}">
                      <a16:colId xmlns:a16="http://schemas.microsoft.com/office/drawing/2014/main" val="20001"/>
                    </a:ext>
                  </a:extLst>
                </a:gridCol>
                <a:gridCol w="1188613">
                  <a:extLst>
                    <a:ext uri="{9D8B030D-6E8A-4147-A177-3AD203B41FA5}">
                      <a16:colId xmlns:a16="http://schemas.microsoft.com/office/drawing/2014/main" val="20002"/>
                    </a:ext>
                  </a:extLst>
                </a:gridCol>
                <a:gridCol w="4369849">
                  <a:extLst>
                    <a:ext uri="{9D8B030D-6E8A-4147-A177-3AD203B41FA5}">
                      <a16:colId xmlns:a16="http://schemas.microsoft.com/office/drawing/2014/main" val="20003"/>
                    </a:ext>
                  </a:extLst>
                </a:gridCol>
              </a:tblGrid>
              <a:tr h="198665">
                <a:tc>
                  <a:txBody>
                    <a:bodyPr/>
                    <a:lstStyle/>
                    <a:p>
                      <a:pPr algn="ctr">
                        <a:lnSpc>
                          <a:spcPct val="100000"/>
                        </a:lnSpc>
                        <a:tabLst>
                          <a:tab pos="2700020" algn="ctr"/>
                          <a:tab pos="5400040" algn="r"/>
                          <a:tab pos="533400" algn="l"/>
                        </a:tabLst>
                      </a:pPr>
                      <a:r>
                        <a:rPr kumimoji="1" lang="ja-JP" altLang="en-US" sz="1050" kern="1200" dirty="0">
                          <a:solidFill>
                            <a:schemeClr val="bg1"/>
                          </a:solidFill>
                          <a:latin typeface="HG丸ｺﾞｼｯｸM-PRO" pitchFamily="50" charset="-128"/>
                          <a:ea typeface="HG丸ｺﾞｼｯｸM-PRO" pitchFamily="50" charset="-128"/>
                          <a:cs typeface="+mn-cs"/>
                        </a:rPr>
                        <a:t>河川名</a:t>
                      </a:r>
                      <a:endParaRPr kumimoji="1" lang="ja-JP" sz="1050" kern="1200" dirty="0">
                        <a:solidFill>
                          <a:schemeClr val="bg1"/>
                        </a:solidFill>
                        <a:latin typeface="HG丸ｺﾞｼｯｸM-PRO" pitchFamily="50" charset="-128"/>
                        <a:ea typeface="HG丸ｺﾞｼｯｸM-PRO" pitchFamily="50" charset="-128"/>
                        <a:cs typeface="+mn-cs"/>
                      </a:endParaRPr>
                    </a:p>
                  </a:txBody>
                  <a:tcPr marL="68583" marR="68583" marT="35983" marB="35983" anchor="ctr"/>
                </a:tc>
                <a:tc>
                  <a:txBody>
                    <a:bodyPr/>
                    <a:lstStyle/>
                    <a:p>
                      <a:pPr algn="ctr">
                        <a:lnSpc>
                          <a:spcPct val="100000"/>
                        </a:lnSpc>
                        <a:tabLst>
                          <a:tab pos="2700020" algn="ctr"/>
                          <a:tab pos="5400040" algn="r"/>
                          <a:tab pos="533400" algn="l"/>
                        </a:tabLst>
                      </a:pPr>
                      <a:r>
                        <a:rPr kumimoji="1" lang="zh-TW" altLang="en-US" sz="1050" kern="1200" dirty="0">
                          <a:solidFill>
                            <a:schemeClr val="bg1"/>
                          </a:solidFill>
                          <a:latin typeface="HG丸ｺﾞｼｯｸM-PRO" pitchFamily="50" charset="-128"/>
                          <a:ea typeface="HG丸ｺﾞｼｯｸM-PRO" pitchFamily="50" charset="-128"/>
                          <a:cs typeface="+mn-cs"/>
                        </a:rPr>
                        <a:t>整備対象区間</a:t>
                      </a:r>
                    </a:p>
                  </a:txBody>
                  <a:tcPr marL="68583" marR="68583" marT="35983" marB="35983" anchor="ctr"/>
                </a:tc>
                <a:tc>
                  <a:txBody>
                    <a:bodyPr/>
                    <a:lstStyle/>
                    <a:p>
                      <a:pPr algn="ctr">
                        <a:lnSpc>
                          <a:spcPct val="100000"/>
                        </a:lnSpc>
                        <a:tabLst>
                          <a:tab pos="2700020" algn="ctr"/>
                          <a:tab pos="5400040" algn="r"/>
                          <a:tab pos="533400" algn="l"/>
                        </a:tabLst>
                      </a:pPr>
                      <a:r>
                        <a:rPr kumimoji="1" lang="ja-JP" altLang="en-US" sz="1050" kern="1200" dirty="0">
                          <a:solidFill>
                            <a:schemeClr val="bg1"/>
                          </a:solidFill>
                          <a:latin typeface="HG丸ｺﾞｼｯｸM-PRO" pitchFamily="50" charset="-128"/>
                          <a:ea typeface="HG丸ｺﾞｼｯｸM-PRO" pitchFamily="50" charset="-128"/>
                          <a:cs typeface="+mn-cs"/>
                        </a:rPr>
                        <a:t>整備延長</a:t>
                      </a:r>
                    </a:p>
                  </a:txBody>
                  <a:tcPr marL="68583" marR="68583" marT="35983" marB="35983" anchor="ctr"/>
                </a:tc>
                <a:tc>
                  <a:txBody>
                    <a:bodyPr/>
                    <a:lstStyle/>
                    <a:p>
                      <a:pPr algn="ctr">
                        <a:lnSpc>
                          <a:spcPct val="100000"/>
                        </a:lnSpc>
                        <a:tabLst>
                          <a:tab pos="2700020" algn="ctr"/>
                          <a:tab pos="5400040" algn="r"/>
                          <a:tab pos="533400" algn="l"/>
                        </a:tabLst>
                      </a:pPr>
                      <a:r>
                        <a:rPr kumimoji="1" lang="ja-JP" altLang="en-US" sz="1050" kern="1200" dirty="0">
                          <a:solidFill>
                            <a:schemeClr val="bg1"/>
                          </a:solidFill>
                          <a:latin typeface="HG丸ｺﾞｼｯｸM-PRO" pitchFamily="50" charset="-128"/>
                          <a:ea typeface="HG丸ｺﾞｼｯｸM-PRO" pitchFamily="50" charset="-128"/>
                          <a:cs typeface="+mn-cs"/>
                        </a:rPr>
                        <a:t>整備内容</a:t>
                      </a:r>
                      <a:endParaRPr kumimoji="1" lang="en-US" altLang="ja-JP" sz="1050" kern="1200" dirty="0">
                        <a:solidFill>
                          <a:schemeClr val="bg1"/>
                        </a:solidFill>
                        <a:latin typeface="HG丸ｺﾞｼｯｸM-PRO" pitchFamily="50" charset="-128"/>
                        <a:ea typeface="HG丸ｺﾞｼｯｸM-PRO" pitchFamily="50" charset="-128"/>
                        <a:cs typeface="+mn-cs"/>
                      </a:endParaRPr>
                    </a:p>
                  </a:txBody>
                  <a:tcPr marL="68583" marR="68583" marT="35983" marB="35983" anchor="ctr"/>
                </a:tc>
                <a:extLst>
                  <a:ext uri="{0D108BD9-81ED-4DB2-BD59-A6C34878D82A}">
                    <a16:rowId xmlns:a16="http://schemas.microsoft.com/office/drawing/2014/main" val="10000"/>
                  </a:ext>
                </a:extLst>
              </a:tr>
              <a:tr h="360000">
                <a:tc rowSpan="2">
                  <a:txBody>
                    <a:bodyPr/>
                    <a:lstStyle/>
                    <a:p>
                      <a:pPr algn="ctr">
                        <a:lnSpc>
                          <a:spcPct val="100000"/>
                        </a:lnSpc>
                        <a:tabLst>
                          <a:tab pos="2700020" algn="ctr"/>
                          <a:tab pos="5400040" algn="r"/>
                          <a:tab pos="533400" algn="l"/>
                        </a:tabLst>
                      </a:pPr>
                      <a:r>
                        <a:rPr kumimoji="1" lang="ja-JP" altLang="en-US" sz="1050" kern="1200" dirty="0">
                          <a:solidFill>
                            <a:schemeClr val="tx1"/>
                          </a:solidFill>
                          <a:latin typeface="HG丸ｺﾞｼｯｸM-PRO" pitchFamily="50" charset="-128"/>
                          <a:ea typeface="HG丸ｺﾞｼｯｸM-PRO" pitchFamily="50" charset="-128"/>
                          <a:cs typeface="+mn-cs"/>
                        </a:rPr>
                        <a:t>飛鳥川</a:t>
                      </a:r>
                      <a:endParaRPr kumimoji="1" lang="ja-JP" sz="1050" kern="1200" dirty="0">
                        <a:solidFill>
                          <a:schemeClr val="tx1"/>
                        </a:solidFill>
                        <a:latin typeface="HG丸ｺﾞｼｯｸM-PRO" pitchFamily="50" charset="-128"/>
                        <a:ea typeface="HG丸ｺﾞｼｯｸM-PRO" pitchFamily="50" charset="-128"/>
                        <a:cs typeface="+mn-cs"/>
                      </a:endParaRPr>
                    </a:p>
                  </a:txBody>
                  <a:tcPr marL="68583" marR="68583" marT="35983" marB="35983" anchor="ctr">
                    <a:solidFill>
                      <a:srgbClr val="E8E8EF"/>
                    </a:solidFill>
                  </a:tcPr>
                </a:tc>
                <a:tc>
                  <a:txBody>
                    <a:bodyPr/>
                    <a:lstStyle/>
                    <a:p>
                      <a:pPr algn="ctr">
                        <a:lnSpc>
                          <a:spcPct val="100000"/>
                        </a:lnSpc>
                        <a:tabLst>
                          <a:tab pos="2700020" algn="ctr"/>
                          <a:tab pos="5400040" algn="r"/>
                          <a:tab pos="533400" algn="l"/>
                        </a:tabLst>
                      </a:pPr>
                      <a:r>
                        <a:rPr kumimoji="1" lang="ja-JP" altLang="en-US" sz="1050" kern="1200" dirty="0">
                          <a:solidFill>
                            <a:schemeClr val="tx1"/>
                          </a:solidFill>
                          <a:latin typeface="HG丸ｺﾞｼｯｸM-PRO" pitchFamily="50" charset="-128"/>
                          <a:ea typeface="HG丸ｺﾞｼｯｸM-PRO" pitchFamily="50" charset="-128"/>
                          <a:cs typeface="+mn-cs"/>
                        </a:rPr>
                        <a:t>石川合流点～近鉄南大阪線橋梁</a:t>
                      </a:r>
                      <a:endParaRPr kumimoji="1" lang="en-US" altLang="ja-JP" sz="1050" kern="1200" dirty="0">
                        <a:solidFill>
                          <a:schemeClr val="tx1"/>
                        </a:solidFill>
                        <a:latin typeface="HG丸ｺﾞｼｯｸM-PRO" pitchFamily="50" charset="-128"/>
                        <a:ea typeface="HG丸ｺﾞｼｯｸM-PRO" pitchFamily="50" charset="-128"/>
                        <a:cs typeface="+mn-cs"/>
                      </a:endParaRPr>
                    </a:p>
                  </a:txBody>
                  <a:tcPr marL="68583" marR="68583" marT="35983" marB="35983" anchor="ctr">
                    <a:solidFill>
                      <a:srgbClr val="E8E8EF"/>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tab pos="2700020" algn="ctr"/>
                          <a:tab pos="5400040" algn="r"/>
                          <a:tab pos="533400" algn="l"/>
                        </a:tabLst>
                        <a:defRPr/>
                      </a:pPr>
                      <a:r>
                        <a:rPr kumimoji="1" lang="ja-JP" altLang="en-US" sz="1050" kern="1200" dirty="0">
                          <a:solidFill>
                            <a:schemeClr val="tx1"/>
                          </a:solidFill>
                          <a:latin typeface="HG丸ｺﾞｼｯｸM-PRO" pitchFamily="50" charset="-128"/>
                          <a:ea typeface="HG丸ｺﾞｼｯｸM-PRO" pitchFamily="50" charset="-128"/>
                          <a:cs typeface="+mn-cs"/>
                        </a:rPr>
                        <a:t>約</a:t>
                      </a:r>
                      <a:r>
                        <a:rPr kumimoji="1" lang="en-US" altLang="ja-JP" sz="1050" kern="1200" dirty="0">
                          <a:solidFill>
                            <a:schemeClr val="tx1"/>
                          </a:solidFill>
                          <a:latin typeface="HG丸ｺﾞｼｯｸM-PRO" pitchFamily="50" charset="-128"/>
                          <a:ea typeface="HG丸ｺﾞｼｯｸM-PRO" pitchFamily="50" charset="-128"/>
                          <a:cs typeface="+mn-cs"/>
                        </a:rPr>
                        <a:t>2.90km</a:t>
                      </a:r>
                      <a:endParaRPr kumimoji="1" lang="ja-JP" altLang="en-US" sz="1050" kern="1200" dirty="0">
                        <a:solidFill>
                          <a:schemeClr val="tx1"/>
                        </a:solidFill>
                        <a:latin typeface="HG丸ｺﾞｼｯｸM-PRO" pitchFamily="50" charset="-128"/>
                        <a:ea typeface="HG丸ｺﾞｼｯｸM-PRO" pitchFamily="50" charset="-128"/>
                        <a:cs typeface="+mn-cs"/>
                      </a:endParaRPr>
                    </a:p>
                  </a:txBody>
                  <a:tcPr marL="68583" marR="68583" marT="35983" marB="35983" anchor="ctr">
                    <a:solidFill>
                      <a:srgbClr val="E8E8EF"/>
                    </a:solidFill>
                  </a:tcPr>
                </a:tc>
                <a:tc rowSpan="2">
                  <a:txBody>
                    <a:bodyPr/>
                    <a:lstStyle/>
                    <a:p>
                      <a:pPr algn="l">
                        <a:lnSpc>
                          <a:spcPct val="100000"/>
                        </a:lnSpc>
                        <a:tabLst>
                          <a:tab pos="2700020" algn="ctr"/>
                          <a:tab pos="5400040" algn="r"/>
                          <a:tab pos="533400" algn="l"/>
                        </a:tabLst>
                      </a:pPr>
                      <a:r>
                        <a:rPr kumimoji="1" lang="ja-JP" altLang="en-US" sz="1050" kern="1200" dirty="0">
                          <a:solidFill>
                            <a:schemeClr val="tx1"/>
                          </a:solidFill>
                          <a:latin typeface="HG丸ｺﾞｼｯｸM-PRO" pitchFamily="50" charset="-128"/>
                          <a:ea typeface="HG丸ｺﾞｼｯｸM-PRO" pitchFamily="50" charset="-128"/>
                          <a:cs typeface="+mn-cs"/>
                        </a:rPr>
                        <a:t>河道拡幅及び河床掘削を行う。</a:t>
                      </a:r>
                      <a:endParaRPr kumimoji="1" lang="en-US" altLang="ja-JP" sz="1050" kern="1200" dirty="0">
                        <a:solidFill>
                          <a:schemeClr val="tx1"/>
                        </a:solidFill>
                        <a:latin typeface="HG丸ｺﾞｼｯｸM-PRO" pitchFamily="50" charset="-128"/>
                        <a:ea typeface="HG丸ｺﾞｼｯｸM-PRO" pitchFamily="50" charset="-128"/>
                        <a:cs typeface="+mn-cs"/>
                      </a:endParaRPr>
                    </a:p>
                  </a:txBody>
                  <a:tcPr marL="68583" marR="68583" marT="35983" marB="35983" anchor="ctr">
                    <a:solidFill>
                      <a:srgbClr val="E8E8EF"/>
                    </a:solidFill>
                  </a:tcPr>
                </a:tc>
                <a:extLst>
                  <a:ext uri="{0D108BD9-81ED-4DB2-BD59-A6C34878D82A}">
                    <a16:rowId xmlns:a16="http://schemas.microsoft.com/office/drawing/2014/main" val="1692995050"/>
                  </a:ext>
                </a:extLst>
              </a:tr>
              <a:tr h="360000">
                <a:tc vMerge="1">
                  <a:txBody>
                    <a:bodyPr/>
                    <a:lstStyle/>
                    <a:p>
                      <a:endParaRPr kumimoji="1" lang="ja-JP" altLang="en-US"/>
                    </a:p>
                  </a:txBody>
                  <a:tcPr/>
                </a:tc>
                <a:tc>
                  <a:txBody>
                    <a:bodyPr/>
                    <a:lstStyle/>
                    <a:p>
                      <a:pPr algn="ctr">
                        <a:lnSpc>
                          <a:spcPct val="100000"/>
                        </a:lnSpc>
                        <a:tabLst>
                          <a:tab pos="2700020" algn="ctr"/>
                          <a:tab pos="5400040" algn="r"/>
                          <a:tab pos="533400" algn="l"/>
                        </a:tabLst>
                      </a:pPr>
                      <a:r>
                        <a:rPr kumimoji="1" lang="ja-JP" altLang="en-US" sz="1050" kern="1200" dirty="0">
                          <a:solidFill>
                            <a:schemeClr val="tx1"/>
                          </a:solidFill>
                          <a:latin typeface="HG丸ｺﾞｼｯｸM-PRO" pitchFamily="50" charset="-128"/>
                          <a:ea typeface="HG丸ｺﾞｼｯｸM-PRO" pitchFamily="50" charset="-128"/>
                          <a:cs typeface="+mn-cs"/>
                        </a:rPr>
                        <a:t>松本橋～春日橋下流</a:t>
                      </a:r>
                      <a:endParaRPr kumimoji="1" lang="en-US" altLang="ja-JP" sz="1050" kern="1200" dirty="0">
                        <a:solidFill>
                          <a:schemeClr val="tx1"/>
                        </a:solidFill>
                        <a:latin typeface="HG丸ｺﾞｼｯｸM-PRO" pitchFamily="50" charset="-128"/>
                        <a:ea typeface="HG丸ｺﾞｼｯｸM-PRO" pitchFamily="50" charset="-128"/>
                        <a:cs typeface="+mn-cs"/>
                      </a:endParaRPr>
                    </a:p>
                  </a:txBody>
                  <a:tcPr marL="68583" marR="68583" marT="35983" marB="35983" anchor="ctr">
                    <a:solidFill>
                      <a:srgbClr val="E8E8EF"/>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tab pos="2700020" algn="ctr"/>
                          <a:tab pos="5400040" algn="r"/>
                          <a:tab pos="533400" algn="l"/>
                        </a:tabLst>
                        <a:defRPr/>
                      </a:pPr>
                      <a:r>
                        <a:rPr kumimoji="1" lang="ja-JP" altLang="en-US" sz="1100" kern="1200" dirty="0">
                          <a:solidFill>
                            <a:schemeClr val="tx1"/>
                          </a:solidFill>
                          <a:latin typeface="HG丸ｺﾞｼｯｸM-PRO" pitchFamily="50" charset="-128"/>
                          <a:ea typeface="HG丸ｺﾞｼｯｸM-PRO" pitchFamily="50" charset="-128"/>
                          <a:cs typeface="+mn-cs"/>
                        </a:rPr>
                        <a:t>約</a:t>
                      </a:r>
                      <a:r>
                        <a:rPr kumimoji="1" lang="en-US" altLang="ja-JP" sz="1100" kern="1200" dirty="0">
                          <a:solidFill>
                            <a:schemeClr val="tx1"/>
                          </a:solidFill>
                          <a:latin typeface="HG丸ｺﾞｼｯｸM-PRO" pitchFamily="50" charset="-128"/>
                          <a:ea typeface="HG丸ｺﾞｼｯｸM-PRO" pitchFamily="50" charset="-128"/>
                          <a:cs typeface="+mn-cs"/>
                        </a:rPr>
                        <a:t>0.90km</a:t>
                      </a:r>
                      <a:endParaRPr kumimoji="1" lang="ja-JP" altLang="en-US" sz="1100" kern="1200" dirty="0">
                        <a:solidFill>
                          <a:schemeClr val="tx1"/>
                        </a:solidFill>
                        <a:latin typeface="HG丸ｺﾞｼｯｸM-PRO" pitchFamily="50" charset="-128"/>
                        <a:ea typeface="HG丸ｺﾞｼｯｸM-PRO" pitchFamily="50" charset="-128"/>
                        <a:cs typeface="+mn-cs"/>
                      </a:endParaRPr>
                    </a:p>
                  </a:txBody>
                  <a:tcPr marL="68583" marR="68583" marT="35983" marB="35983" anchor="ctr">
                    <a:solidFill>
                      <a:srgbClr val="E8E8EF"/>
                    </a:solidFill>
                  </a:tcPr>
                </a:tc>
                <a:tc vMerge="1">
                  <a:txBody>
                    <a:bodyPr/>
                    <a:lstStyle/>
                    <a:p>
                      <a:pPr algn="ctr">
                        <a:lnSpc>
                          <a:spcPct val="100000"/>
                        </a:lnSpc>
                        <a:tabLst>
                          <a:tab pos="2700020" algn="ctr"/>
                          <a:tab pos="5400040" algn="r"/>
                          <a:tab pos="533400" algn="l"/>
                        </a:tabLst>
                      </a:pPr>
                      <a:endParaRPr kumimoji="1" lang="ja-JP" altLang="en-US" sz="1100" kern="1200" dirty="0">
                        <a:solidFill>
                          <a:schemeClr val="tx1"/>
                        </a:solidFill>
                        <a:latin typeface="HG丸ｺﾞｼｯｸM-PRO" pitchFamily="50" charset="-128"/>
                        <a:ea typeface="HG丸ｺﾞｼｯｸM-PRO" pitchFamily="50" charset="-128"/>
                        <a:cs typeface="+mn-cs"/>
                      </a:endParaRPr>
                    </a:p>
                  </a:txBody>
                  <a:tcPr marL="68583" marR="68583" marT="35983" marB="35983" anchor="ctr"/>
                </a:tc>
                <a:extLst>
                  <a:ext uri="{0D108BD9-81ED-4DB2-BD59-A6C34878D82A}">
                    <a16:rowId xmlns:a16="http://schemas.microsoft.com/office/drawing/2014/main" val="504785102"/>
                  </a:ext>
                </a:extLst>
              </a:tr>
            </a:tbl>
          </a:graphicData>
        </a:graphic>
      </p:graphicFrame>
      <p:sp>
        <p:nvSpPr>
          <p:cNvPr id="16" name="テキスト ボックス 3"/>
          <p:cNvSpPr txBox="1">
            <a:spLocks noChangeArrowheads="1"/>
          </p:cNvSpPr>
          <p:nvPr/>
        </p:nvSpPr>
        <p:spPr bwMode="auto">
          <a:xfrm>
            <a:off x="53122" y="836952"/>
            <a:ext cx="9024926" cy="6463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sz="1200" dirty="0">
                <a:latin typeface="+mj-ea"/>
              </a:rPr>
              <a:t>・</a:t>
            </a:r>
            <a:r>
              <a:rPr lang="ja-JP" altLang="ja-JP" sz="1200" dirty="0">
                <a:latin typeface="+mj-ea"/>
              </a:rPr>
              <a:t>時間雨量</a:t>
            </a:r>
            <a:r>
              <a:rPr lang="en-US" altLang="ja-JP" sz="1200" dirty="0">
                <a:latin typeface="+mj-ea"/>
              </a:rPr>
              <a:t>65</a:t>
            </a:r>
            <a:r>
              <a:rPr lang="ja-JP" altLang="ja-JP" sz="1200" dirty="0">
                <a:latin typeface="+mj-ea"/>
              </a:rPr>
              <a:t>ミリ</a:t>
            </a:r>
            <a:r>
              <a:rPr lang="ja-JP" altLang="en-US" sz="1200" dirty="0">
                <a:latin typeface="+mj-ea"/>
              </a:rPr>
              <a:t>程度</a:t>
            </a:r>
            <a:r>
              <a:rPr lang="ja-JP" altLang="ja-JP" sz="1200" dirty="0">
                <a:latin typeface="+mj-ea"/>
              </a:rPr>
              <a:t>の降雨</a:t>
            </a:r>
            <a:r>
              <a:rPr lang="ja-JP" altLang="en-US" sz="1200" dirty="0">
                <a:latin typeface="+mj-ea"/>
              </a:rPr>
              <a:t>（</a:t>
            </a:r>
            <a:r>
              <a:rPr lang="en-US" altLang="ja-JP" sz="1200" dirty="0">
                <a:latin typeface="+mj-ea"/>
              </a:rPr>
              <a:t>30</a:t>
            </a:r>
            <a:r>
              <a:rPr lang="ja-JP" altLang="en-US" sz="1200" dirty="0">
                <a:latin typeface="+mj-ea"/>
              </a:rPr>
              <a:t>年に</a:t>
            </a:r>
            <a:r>
              <a:rPr lang="en-US" altLang="ja-JP" sz="1200" dirty="0">
                <a:latin typeface="+mj-ea"/>
              </a:rPr>
              <a:t>1</a:t>
            </a:r>
            <a:r>
              <a:rPr lang="ja-JP" altLang="en-US" sz="1200" dirty="0">
                <a:latin typeface="+mj-ea"/>
              </a:rPr>
              <a:t>回程度発生するおそれのある降雨）による洪水で床上浸水を防ぐことを当面の治水</a:t>
            </a:r>
            <a:r>
              <a:rPr lang="ja-JP" altLang="ja-JP" sz="1200" dirty="0">
                <a:latin typeface="+mj-ea"/>
              </a:rPr>
              <a:t>目標として</a:t>
            </a:r>
            <a:endParaRPr lang="en-US" altLang="ja-JP" sz="1200" dirty="0">
              <a:latin typeface="+mj-ea"/>
            </a:endParaRPr>
          </a:p>
          <a:p>
            <a:pPr eaLnBrk="1" hangingPunct="1">
              <a:spcBef>
                <a:spcPct val="0"/>
              </a:spcBef>
              <a:buNone/>
            </a:pPr>
            <a:r>
              <a:rPr lang="ja-JP" altLang="en-US" sz="1200" dirty="0">
                <a:latin typeface="+mj-ea"/>
              </a:rPr>
              <a:t>　</a:t>
            </a:r>
            <a:r>
              <a:rPr lang="ja-JP" altLang="ja-JP" sz="1200" dirty="0">
                <a:latin typeface="+mj-ea"/>
              </a:rPr>
              <a:t>河川整備を行います。</a:t>
            </a:r>
          </a:p>
          <a:p>
            <a:pPr eaLnBrk="1" hangingPunct="1">
              <a:spcBef>
                <a:spcPct val="0"/>
              </a:spcBef>
              <a:buFontTx/>
              <a:buNone/>
            </a:pPr>
            <a:r>
              <a:rPr lang="ja-JP" altLang="en-US" sz="1200" dirty="0"/>
              <a:t>・整備対象区間において、</a:t>
            </a:r>
            <a:r>
              <a:rPr lang="ja-JP" altLang="en-US" sz="1200" u="sng" dirty="0"/>
              <a:t>河道拡幅、河床掘削等</a:t>
            </a:r>
            <a:r>
              <a:rPr lang="ja-JP" altLang="en-US" sz="1200" dirty="0"/>
              <a:t>の洪水対策を実施します。</a:t>
            </a:r>
            <a:endParaRPr lang="en-US" altLang="ja-JP" sz="1200" dirty="0"/>
          </a:p>
        </p:txBody>
      </p:sp>
      <p:sp>
        <p:nvSpPr>
          <p:cNvPr id="19" name="AutoShape 6"/>
          <p:cNvSpPr>
            <a:spLocks noChangeArrowheads="1"/>
          </p:cNvSpPr>
          <p:nvPr/>
        </p:nvSpPr>
        <p:spPr bwMode="auto">
          <a:xfrm>
            <a:off x="53121" y="467929"/>
            <a:ext cx="1076149" cy="330352"/>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1" dirty="0">
                <a:solidFill>
                  <a:srgbClr val="000000"/>
                </a:solidFill>
                <a:latin typeface="HG丸ｺﾞｼｯｸM-PRO" panose="020F0600000000000000" pitchFamily="50" charset="-128"/>
                <a:ea typeface="HG丸ｺﾞｼｯｸM-PRO" panose="020F0600000000000000" pitchFamily="50" charset="-128"/>
              </a:rPr>
              <a:t>事業内容</a:t>
            </a:r>
            <a:endParaRPr lang="ja-JP" altLang="en-US" sz="1600" dirty="0">
              <a:solidFill>
                <a:srgbClr val="000000"/>
              </a:solidFill>
              <a:latin typeface="HG丸ｺﾞｼｯｸM-PRO" panose="020F0600000000000000" pitchFamily="50" charset="-128"/>
              <a:ea typeface="HG丸ｺﾞｼｯｸM-PRO" panose="020F0600000000000000" pitchFamily="50" charset="-128"/>
            </a:endParaRPr>
          </a:p>
        </p:txBody>
      </p:sp>
      <p:pic>
        <p:nvPicPr>
          <p:cNvPr id="78" name="図 77">
            <a:extLst>
              <a:ext uri="{FF2B5EF4-FFF2-40B4-BE49-F238E27FC236}">
                <a16:creationId xmlns:a16="http://schemas.microsoft.com/office/drawing/2014/main" id="{CB21D550-0180-4033-AFAE-0840B028DADD}"/>
              </a:ext>
            </a:extLst>
          </p:cNvPr>
          <p:cNvPicPr>
            <a:picLocks noChangeAspect="1"/>
          </p:cNvPicPr>
          <p:nvPr/>
        </p:nvPicPr>
        <p:blipFill rotWithShape="1">
          <a:blip r:embed="rId3"/>
          <a:srcRect r="14456" b="6502"/>
          <a:stretch/>
        </p:blipFill>
        <p:spPr>
          <a:xfrm>
            <a:off x="4747264" y="5560755"/>
            <a:ext cx="1873669" cy="1268669"/>
          </a:xfrm>
          <a:prstGeom prst="rect">
            <a:avLst/>
          </a:prstGeom>
        </p:spPr>
      </p:pic>
      <p:pic>
        <p:nvPicPr>
          <p:cNvPr id="79" name="図 78"/>
          <p:cNvPicPr>
            <a:picLocks noChangeAspect="1"/>
          </p:cNvPicPr>
          <p:nvPr/>
        </p:nvPicPr>
        <p:blipFill rotWithShape="1">
          <a:blip r:embed="rId4" cstate="hqprint">
            <a:extLst>
              <a:ext uri="{28A0092B-C50C-407E-A947-70E740481C1C}">
                <a14:useLocalDpi xmlns:a14="http://schemas.microsoft.com/office/drawing/2010/main" val="0"/>
              </a:ext>
            </a:extLst>
          </a:blip>
          <a:srcRect b="8294"/>
          <a:stretch/>
        </p:blipFill>
        <p:spPr>
          <a:xfrm>
            <a:off x="6768275" y="5589331"/>
            <a:ext cx="1983097" cy="1240094"/>
          </a:xfrm>
          <a:prstGeom prst="rect">
            <a:avLst/>
          </a:prstGeom>
        </p:spPr>
      </p:pic>
      <p:sp>
        <p:nvSpPr>
          <p:cNvPr id="80" name="テキスト ボックス 36">
            <a:extLst>
              <a:ext uri="{FF2B5EF4-FFF2-40B4-BE49-F238E27FC236}">
                <a16:creationId xmlns:a16="http://schemas.microsoft.com/office/drawing/2014/main" id="{31CE7B7F-B47E-BCCA-ECAE-D33CC4CB745F}"/>
              </a:ext>
            </a:extLst>
          </p:cNvPr>
          <p:cNvSpPr txBox="1">
            <a:spLocks noChangeArrowheads="1"/>
          </p:cNvSpPr>
          <p:nvPr/>
        </p:nvSpPr>
        <p:spPr bwMode="auto">
          <a:xfrm>
            <a:off x="4750743" y="5551624"/>
            <a:ext cx="679774" cy="184666"/>
          </a:xfrm>
          <a:prstGeom prst="rect">
            <a:avLst/>
          </a:prstGeom>
          <a:solidFill>
            <a:srgbClr val="FFFFCC"/>
          </a:solidFill>
          <a:ln w="9525">
            <a:solidFill>
              <a:schemeClr val="tx1"/>
            </a:solidFill>
            <a:miter lim="800000"/>
            <a:headEnd/>
            <a:tailEnd/>
          </a:ln>
        </p:spPr>
        <p:txBody>
          <a:bodyPr wrap="none" lIns="108000" tIns="0" rIns="108000" bIns="0" anchor="ctr">
            <a:spAutoFit/>
          </a:bodyPr>
          <a:lstStyle/>
          <a:p>
            <a:pPr algn="ctr"/>
            <a:r>
              <a:rPr lang="ja-JP" altLang="en-US" sz="1200" dirty="0"/>
              <a:t>改修前</a:t>
            </a:r>
          </a:p>
        </p:txBody>
      </p:sp>
      <p:sp>
        <p:nvSpPr>
          <p:cNvPr id="81" name="テキスト ボックス 36">
            <a:extLst>
              <a:ext uri="{FF2B5EF4-FFF2-40B4-BE49-F238E27FC236}">
                <a16:creationId xmlns:a16="http://schemas.microsoft.com/office/drawing/2014/main" id="{0615EFAA-3A81-52C9-4C9C-22C88C47F33D}"/>
              </a:ext>
            </a:extLst>
          </p:cNvPr>
          <p:cNvSpPr txBox="1">
            <a:spLocks noChangeArrowheads="1"/>
          </p:cNvSpPr>
          <p:nvPr/>
        </p:nvSpPr>
        <p:spPr bwMode="auto">
          <a:xfrm>
            <a:off x="6768275" y="5589491"/>
            <a:ext cx="679774" cy="184666"/>
          </a:xfrm>
          <a:prstGeom prst="rect">
            <a:avLst/>
          </a:prstGeom>
          <a:solidFill>
            <a:srgbClr val="FFFFCC"/>
          </a:solidFill>
          <a:ln w="9525">
            <a:solidFill>
              <a:schemeClr val="tx1"/>
            </a:solidFill>
            <a:miter lim="800000"/>
            <a:headEnd/>
            <a:tailEnd/>
          </a:ln>
        </p:spPr>
        <p:txBody>
          <a:bodyPr wrap="none" lIns="108000" tIns="0" rIns="108000" bIns="0" anchor="ctr">
            <a:spAutoFit/>
          </a:bodyPr>
          <a:lstStyle/>
          <a:p>
            <a:pPr algn="ctr"/>
            <a:r>
              <a:rPr lang="ja-JP" altLang="en-US" sz="1200" dirty="0"/>
              <a:t>改修後</a:t>
            </a:r>
          </a:p>
        </p:txBody>
      </p:sp>
      <p:cxnSp>
        <p:nvCxnSpPr>
          <p:cNvPr id="82" name="直線矢印コネクタ 81"/>
          <p:cNvCxnSpPr/>
          <p:nvPr/>
        </p:nvCxnSpPr>
        <p:spPr bwMode="auto">
          <a:xfrm flipV="1">
            <a:off x="7746325" y="6021048"/>
            <a:ext cx="82221" cy="505386"/>
          </a:xfrm>
          <a:prstGeom prst="straightConnector1">
            <a:avLst/>
          </a:prstGeom>
          <a:solidFill>
            <a:schemeClr val="bg1"/>
          </a:solidFill>
          <a:ln>
            <a:solidFill>
              <a:srgbClr val="00B0F0"/>
            </a:solidFill>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直線矢印コネクタ 90">
            <a:extLst>
              <a:ext uri="{FF2B5EF4-FFF2-40B4-BE49-F238E27FC236}">
                <a16:creationId xmlns:a16="http://schemas.microsoft.com/office/drawing/2014/main" id="{98A16378-E4FF-46F6-A49C-1E62F392C4B4}"/>
              </a:ext>
            </a:extLst>
          </p:cNvPr>
          <p:cNvCxnSpPr/>
          <p:nvPr/>
        </p:nvCxnSpPr>
        <p:spPr bwMode="auto">
          <a:xfrm flipV="1">
            <a:off x="5927670" y="6185169"/>
            <a:ext cx="0" cy="215631"/>
          </a:xfrm>
          <a:prstGeom prst="straightConnector1">
            <a:avLst/>
          </a:prstGeom>
          <a:solidFill>
            <a:schemeClr val="bg1"/>
          </a:solidFill>
          <a:ln>
            <a:solidFill>
              <a:srgbClr val="00B0F0"/>
            </a:solidFill>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 name="グループ化 3">
            <a:extLst>
              <a:ext uri="{FF2B5EF4-FFF2-40B4-BE49-F238E27FC236}">
                <a16:creationId xmlns:a16="http://schemas.microsoft.com/office/drawing/2014/main" id="{AE14D183-5CD3-412A-91A5-4A6C584FB951}"/>
              </a:ext>
            </a:extLst>
          </p:cNvPr>
          <p:cNvGrpSpPr/>
          <p:nvPr/>
        </p:nvGrpSpPr>
        <p:grpSpPr>
          <a:xfrm>
            <a:off x="8750" y="2496071"/>
            <a:ext cx="4610472" cy="3524977"/>
            <a:chOff x="-5288" y="2451336"/>
            <a:chExt cx="4610472" cy="3524977"/>
          </a:xfrm>
        </p:grpSpPr>
        <p:sp>
          <p:nvSpPr>
            <p:cNvPr id="20" name="テキスト ボックス 34">
              <a:extLst>
                <a:ext uri="{FF2B5EF4-FFF2-40B4-BE49-F238E27FC236}">
                  <a16:creationId xmlns:a16="http://schemas.microsoft.com/office/drawing/2014/main" id="{F965E391-371C-4189-80EC-8DDBD5234982}"/>
                </a:ext>
              </a:extLst>
            </p:cNvPr>
            <p:cNvSpPr txBox="1">
              <a:spLocks noChangeArrowheads="1"/>
            </p:cNvSpPr>
            <p:nvPr/>
          </p:nvSpPr>
          <p:spPr bwMode="auto">
            <a:xfrm>
              <a:off x="-5288" y="2451336"/>
              <a:ext cx="33119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b="1" dirty="0">
                  <a:latin typeface="HG丸ｺﾞｼｯｸM-PRO" panose="020F0600000000000000" pitchFamily="50" charset="-128"/>
                  <a:ea typeface="HG丸ｺﾞｼｯｸM-PRO" panose="020F0600000000000000" pitchFamily="50" charset="-128"/>
                </a:rPr>
                <a:t>◇浸水範囲（改修前：</a:t>
              </a:r>
              <a:r>
                <a:rPr lang="ja-JP" altLang="ja-JP" sz="1200" b="1" dirty="0">
                  <a:latin typeface="HG丸ｺﾞｼｯｸM-PRO" panose="020F0600000000000000" pitchFamily="50" charset="-128"/>
                  <a:ea typeface="HG丸ｺﾞｼｯｸM-PRO" panose="020F0600000000000000" pitchFamily="50" charset="-128"/>
                </a:rPr>
                <a:t>時間雨量</a:t>
              </a:r>
              <a:r>
                <a:rPr lang="en-US" altLang="ja-JP" sz="1200" b="1" dirty="0">
                  <a:latin typeface="HG丸ｺﾞｼｯｸM-PRO" panose="020F0600000000000000" pitchFamily="50" charset="-128"/>
                  <a:ea typeface="HG丸ｺﾞｼｯｸM-PRO" panose="020F0600000000000000" pitchFamily="50" charset="-128"/>
                </a:rPr>
                <a:t>65</a:t>
              </a:r>
              <a:r>
                <a:rPr lang="ja-JP" altLang="ja-JP" sz="1200" b="1" dirty="0">
                  <a:latin typeface="HG丸ｺﾞｼｯｸM-PRO" panose="020F0600000000000000" pitchFamily="50" charset="-128"/>
                  <a:ea typeface="HG丸ｺﾞｼｯｸM-PRO" panose="020F0600000000000000" pitchFamily="50" charset="-128"/>
                </a:rPr>
                <a:t>ミリ降雨</a:t>
              </a:r>
              <a:r>
                <a:rPr lang="ja-JP" altLang="en-US" sz="1200" b="1" dirty="0">
                  <a:latin typeface="HG丸ｺﾞｼｯｸM-PRO" panose="020F0600000000000000" pitchFamily="50" charset="-128"/>
                  <a:ea typeface="HG丸ｺﾞｼｯｸM-PRO" panose="020F0600000000000000" pitchFamily="50" charset="-128"/>
                </a:rPr>
                <a:t>）</a:t>
              </a:r>
              <a:endParaRPr lang="ja-JP" altLang="ja-JP" sz="1200" b="1" dirty="0">
                <a:latin typeface="HG丸ｺﾞｼｯｸM-PRO" panose="020F0600000000000000" pitchFamily="50" charset="-128"/>
                <a:ea typeface="HG丸ｺﾞｼｯｸM-PRO" panose="020F0600000000000000" pitchFamily="50" charset="-128"/>
              </a:endParaRPr>
            </a:p>
          </p:txBody>
        </p:sp>
        <p:grpSp>
          <p:nvGrpSpPr>
            <p:cNvPr id="21" name="グループ化 20"/>
            <p:cNvGrpSpPr/>
            <p:nvPr/>
          </p:nvGrpSpPr>
          <p:grpSpPr>
            <a:xfrm>
              <a:off x="15674" y="2786467"/>
              <a:ext cx="4589510" cy="3189846"/>
              <a:chOff x="-4853489" y="3535975"/>
              <a:chExt cx="4589510" cy="3189846"/>
            </a:xfrm>
          </p:grpSpPr>
          <p:pic>
            <p:nvPicPr>
              <p:cNvPr id="22" name="図 21"/>
              <p:cNvPicPr>
                <a:picLocks noChangeAspect="1"/>
              </p:cNvPicPr>
              <p:nvPr/>
            </p:nvPicPr>
            <p:blipFill rotWithShape="1">
              <a:blip r:embed="rId5"/>
              <a:srcRect l="154" t="407" r="396" b="592"/>
              <a:stretch/>
            </p:blipFill>
            <p:spPr>
              <a:xfrm>
                <a:off x="-4853489" y="3535975"/>
                <a:ext cx="4589510" cy="3189846"/>
              </a:xfrm>
              <a:prstGeom prst="rect">
                <a:avLst/>
              </a:prstGeom>
            </p:spPr>
          </p:pic>
          <p:cxnSp>
            <p:nvCxnSpPr>
              <p:cNvPr id="23" name="直線コネクタ 22"/>
              <p:cNvCxnSpPr/>
              <p:nvPr/>
            </p:nvCxnSpPr>
            <p:spPr bwMode="auto">
              <a:xfrm flipH="1" flipV="1">
                <a:off x="-4853489" y="5940745"/>
                <a:ext cx="82347" cy="575733"/>
              </a:xfrm>
              <a:prstGeom prst="line">
                <a:avLst/>
              </a:prstGeom>
              <a:ln/>
            </p:spPr>
            <p:style>
              <a:lnRef idx="1">
                <a:schemeClr val="dk1"/>
              </a:lnRef>
              <a:fillRef idx="0">
                <a:schemeClr val="dk1"/>
              </a:fillRef>
              <a:effectRef idx="0">
                <a:schemeClr val="dk1"/>
              </a:effectRef>
              <a:fontRef idx="minor">
                <a:schemeClr val="tx1"/>
              </a:fontRef>
            </p:style>
          </p:cxnSp>
          <p:cxnSp>
            <p:nvCxnSpPr>
              <p:cNvPr id="24" name="直線コネクタ 23"/>
              <p:cNvCxnSpPr/>
              <p:nvPr/>
            </p:nvCxnSpPr>
            <p:spPr bwMode="auto">
              <a:xfrm flipH="1" flipV="1">
                <a:off x="-2323238" y="4238945"/>
                <a:ext cx="142897" cy="999067"/>
              </a:xfrm>
              <a:prstGeom prst="line">
                <a:avLst/>
              </a:prstGeom>
              <a:ln/>
            </p:spPr>
            <p:style>
              <a:lnRef idx="1">
                <a:schemeClr val="dk1"/>
              </a:lnRef>
              <a:fillRef idx="0">
                <a:schemeClr val="dk1"/>
              </a:fillRef>
              <a:effectRef idx="0">
                <a:schemeClr val="dk1"/>
              </a:effectRef>
              <a:fontRef idx="minor">
                <a:schemeClr val="tx1"/>
              </a:fontRef>
            </p:style>
          </p:cxnSp>
          <p:cxnSp>
            <p:nvCxnSpPr>
              <p:cNvPr id="25" name="直線コネクタ 24"/>
              <p:cNvCxnSpPr/>
              <p:nvPr/>
            </p:nvCxnSpPr>
            <p:spPr bwMode="auto">
              <a:xfrm flipH="1" flipV="1">
                <a:off x="-1763155" y="4738478"/>
                <a:ext cx="82347" cy="575733"/>
              </a:xfrm>
              <a:prstGeom prst="line">
                <a:avLst/>
              </a:prstGeom>
              <a:ln/>
            </p:spPr>
            <p:style>
              <a:lnRef idx="1">
                <a:schemeClr val="dk1"/>
              </a:lnRef>
              <a:fillRef idx="0">
                <a:schemeClr val="dk1"/>
              </a:fillRef>
              <a:effectRef idx="0">
                <a:schemeClr val="dk1"/>
              </a:effectRef>
              <a:fontRef idx="minor">
                <a:schemeClr val="tx1"/>
              </a:fontRef>
            </p:style>
          </p:cxnSp>
          <p:cxnSp>
            <p:nvCxnSpPr>
              <p:cNvPr id="26" name="直線コネクタ 25"/>
              <p:cNvCxnSpPr/>
              <p:nvPr/>
            </p:nvCxnSpPr>
            <p:spPr bwMode="auto">
              <a:xfrm flipH="1" flipV="1">
                <a:off x="-913312" y="4010347"/>
                <a:ext cx="97756" cy="816389"/>
              </a:xfrm>
              <a:prstGeom prst="line">
                <a:avLst/>
              </a:prstGeom>
              <a:ln/>
            </p:spPr>
            <p:style>
              <a:lnRef idx="1">
                <a:schemeClr val="dk1"/>
              </a:lnRef>
              <a:fillRef idx="0">
                <a:schemeClr val="dk1"/>
              </a:fillRef>
              <a:effectRef idx="0">
                <a:schemeClr val="dk1"/>
              </a:effectRef>
              <a:fontRef idx="minor">
                <a:schemeClr val="tx1"/>
              </a:fontRef>
            </p:style>
          </p:cxnSp>
          <p:cxnSp>
            <p:nvCxnSpPr>
              <p:cNvPr id="27" name="直線矢印コネクタ 26"/>
              <p:cNvCxnSpPr/>
              <p:nvPr/>
            </p:nvCxnSpPr>
            <p:spPr bwMode="auto">
              <a:xfrm flipV="1">
                <a:off x="-4853489" y="4376105"/>
                <a:ext cx="2530251" cy="1621465"/>
              </a:xfrm>
              <a:prstGeom prst="straightConnector1">
                <a:avLst/>
              </a:prstGeom>
              <a:solidFill>
                <a:schemeClr val="bg1"/>
              </a:solidFill>
              <a:ln>
                <a:solidFill>
                  <a:schemeClr val="tx1"/>
                </a:solidFill>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テキスト ボックス 27"/>
              <p:cNvSpPr txBox="1"/>
              <p:nvPr/>
            </p:nvSpPr>
            <p:spPr>
              <a:xfrm>
                <a:off x="-4604456" y="4965313"/>
                <a:ext cx="1270525" cy="195814"/>
              </a:xfrm>
              <a:prstGeom prst="rect">
                <a:avLst/>
              </a:prstGeom>
              <a:solidFill>
                <a:schemeClr val="bg1"/>
              </a:solidFill>
              <a:ln>
                <a:solidFill>
                  <a:schemeClr val="tx1"/>
                </a:solidFill>
              </a:ln>
            </p:spPr>
            <p:txBody>
              <a:bodyPr wrap="square" tIns="36000" bIns="36000" rtlCol="0" anchor="ctr">
                <a:spAutoFit/>
              </a:bodyPr>
              <a:lstStyle/>
              <a:p>
                <a:pPr algn="ctr"/>
                <a:r>
                  <a:rPr lang="ja-JP" altLang="en-US" sz="800" dirty="0"/>
                  <a:t>整備対象区間 </a:t>
                </a:r>
                <a:r>
                  <a:rPr lang="en-US" altLang="ja-JP" sz="800" dirty="0"/>
                  <a:t>L</a:t>
                </a:r>
                <a:r>
                  <a:rPr lang="ja-JP" altLang="en-US" sz="800" dirty="0"/>
                  <a:t>＝</a:t>
                </a:r>
                <a:r>
                  <a:rPr lang="en-US" altLang="ja-JP" sz="800" dirty="0"/>
                  <a:t>2.9km</a:t>
                </a:r>
                <a:endParaRPr lang="ja-JP" altLang="en-US" sz="800" dirty="0"/>
              </a:p>
            </p:txBody>
          </p:sp>
          <p:cxnSp>
            <p:nvCxnSpPr>
              <p:cNvPr id="29" name="直線矢印コネクタ 28"/>
              <p:cNvCxnSpPr/>
              <p:nvPr/>
            </p:nvCxnSpPr>
            <p:spPr bwMode="auto">
              <a:xfrm flipV="1">
                <a:off x="-1680808" y="4760193"/>
                <a:ext cx="865252" cy="529808"/>
              </a:xfrm>
              <a:prstGeom prst="straightConnector1">
                <a:avLst/>
              </a:prstGeom>
              <a:solidFill>
                <a:schemeClr val="bg1"/>
              </a:solidFill>
              <a:ln>
                <a:solidFill>
                  <a:schemeClr val="tx1"/>
                </a:solidFill>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テキスト ボックス 29"/>
              <p:cNvSpPr txBox="1"/>
              <p:nvPr/>
            </p:nvSpPr>
            <p:spPr>
              <a:xfrm>
                <a:off x="-1390200" y="5046946"/>
                <a:ext cx="811770" cy="318924"/>
              </a:xfrm>
              <a:prstGeom prst="rect">
                <a:avLst/>
              </a:prstGeom>
              <a:solidFill>
                <a:schemeClr val="bg1"/>
              </a:solidFill>
              <a:ln>
                <a:solidFill>
                  <a:schemeClr val="tx1"/>
                </a:solidFill>
              </a:ln>
            </p:spPr>
            <p:txBody>
              <a:bodyPr wrap="square" tIns="36000" bIns="36000" rtlCol="0" anchor="ctr">
                <a:spAutoFit/>
              </a:bodyPr>
              <a:lstStyle/>
              <a:p>
                <a:pPr algn="ctr"/>
                <a:r>
                  <a:rPr lang="ja-JP" altLang="en-US" sz="800" dirty="0"/>
                  <a:t>整備対象区間 </a:t>
                </a:r>
                <a:endParaRPr lang="en-US" altLang="ja-JP" sz="800" dirty="0"/>
              </a:p>
              <a:p>
                <a:pPr algn="ctr"/>
                <a:r>
                  <a:rPr lang="en-US" altLang="ja-JP" sz="800" dirty="0"/>
                  <a:t>L</a:t>
                </a:r>
                <a:r>
                  <a:rPr lang="ja-JP" altLang="en-US" sz="800" dirty="0"/>
                  <a:t>＝</a:t>
                </a:r>
                <a:r>
                  <a:rPr lang="en-US" altLang="ja-JP" sz="800" dirty="0"/>
                  <a:t>0.9km</a:t>
                </a:r>
                <a:endParaRPr lang="ja-JP" altLang="en-US" sz="800" dirty="0"/>
              </a:p>
            </p:txBody>
          </p:sp>
          <p:cxnSp>
            <p:nvCxnSpPr>
              <p:cNvPr id="31" name="直線矢印コネクタ 30"/>
              <p:cNvCxnSpPr/>
              <p:nvPr/>
            </p:nvCxnSpPr>
            <p:spPr bwMode="auto">
              <a:xfrm flipV="1">
                <a:off x="-1717271" y="4497650"/>
                <a:ext cx="855831" cy="525086"/>
              </a:xfrm>
              <a:prstGeom prst="straightConnector1">
                <a:avLst/>
              </a:prstGeom>
              <a:solidFill>
                <a:schemeClr val="bg1"/>
              </a:solidFill>
              <a:ln>
                <a:solidFill>
                  <a:srgbClr val="FF0000"/>
                </a:solidFill>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直線矢印コネクタ 31"/>
              <p:cNvCxnSpPr/>
              <p:nvPr/>
            </p:nvCxnSpPr>
            <p:spPr bwMode="auto">
              <a:xfrm flipV="1">
                <a:off x="-4791025" y="5081280"/>
                <a:ext cx="2064432" cy="1300244"/>
              </a:xfrm>
              <a:prstGeom prst="straightConnector1">
                <a:avLst/>
              </a:prstGeom>
              <a:solidFill>
                <a:schemeClr val="bg1"/>
              </a:solidFill>
              <a:ln>
                <a:solidFill>
                  <a:srgbClr val="FF0000"/>
                </a:solidFill>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直線矢印コネクタ 32"/>
              <p:cNvCxnSpPr/>
              <p:nvPr/>
            </p:nvCxnSpPr>
            <p:spPr bwMode="auto">
              <a:xfrm flipV="1">
                <a:off x="-2710372" y="4818399"/>
                <a:ext cx="447389" cy="272587"/>
              </a:xfrm>
              <a:prstGeom prst="straightConnector1">
                <a:avLst/>
              </a:prstGeom>
              <a:solidFill>
                <a:schemeClr val="bg1"/>
              </a:solidFill>
              <a:ln>
                <a:solidFill>
                  <a:srgbClr val="FF0000"/>
                </a:solidFill>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直線コネクタ 33"/>
              <p:cNvCxnSpPr/>
              <p:nvPr/>
            </p:nvCxnSpPr>
            <p:spPr bwMode="auto">
              <a:xfrm flipH="1" flipV="1">
                <a:off x="-2756619" y="5004673"/>
                <a:ext cx="172292" cy="427835"/>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35" name="テキスト ボックス 34"/>
              <p:cNvSpPr txBox="1"/>
              <p:nvPr/>
            </p:nvSpPr>
            <p:spPr>
              <a:xfrm>
                <a:off x="-3155396" y="4777386"/>
                <a:ext cx="855100" cy="184666"/>
              </a:xfrm>
              <a:prstGeom prst="rect">
                <a:avLst/>
              </a:prstGeom>
              <a:noFill/>
            </p:spPr>
            <p:txBody>
              <a:bodyPr wrap="square" rtlCol="0">
                <a:spAutoFit/>
              </a:bodyPr>
              <a:lstStyle/>
              <a:p>
                <a:r>
                  <a:rPr lang="ja-JP" altLang="en-US" sz="600" dirty="0">
                    <a:solidFill>
                      <a:srgbClr val="FF0000"/>
                    </a:solidFill>
                  </a:rPr>
                  <a:t>河道拡幅、河床掘削</a:t>
                </a:r>
              </a:p>
            </p:txBody>
          </p:sp>
          <p:sp>
            <p:nvSpPr>
              <p:cNvPr id="36" name="テキスト ボックス 35"/>
              <p:cNvSpPr txBox="1"/>
              <p:nvPr/>
            </p:nvSpPr>
            <p:spPr>
              <a:xfrm>
                <a:off x="-4010496" y="5492216"/>
                <a:ext cx="855100" cy="184666"/>
              </a:xfrm>
              <a:prstGeom prst="rect">
                <a:avLst/>
              </a:prstGeom>
              <a:noFill/>
            </p:spPr>
            <p:txBody>
              <a:bodyPr wrap="square" rtlCol="0">
                <a:spAutoFit/>
              </a:bodyPr>
              <a:lstStyle/>
              <a:p>
                <a:r>
                  <a:rPr lang="ja-JP" altLang="en-US" sz="600" dirty="0">
                    <a:solidFill>
                      <a:srgbClr val="FF0000"/>
                    </a:solidFill>
                  </a:rPr>
                  <a:t>河床掘削</a:t>
                </a:r>
              </a:p>
            </p:txBody>
          </p:sp>
          <p:sp>
            <p:nvSpPr>
              <p:cNvPr id="37" name="テキスト ボックス 36"/>
              <p:cNvSpPr txBox="1"/>
              <p:nvPr/>
            </p:nvSpPr>
            <p:spPr>
              <a:xfrm>
                <a:off x="-1704555" y="4432151"/>
                <a:ext cx="855100" cy="184666"/>
              </a:xfrm>
              <a:prstGeom prst="rect">
                <a:avLst/>
              </a:prstGeom>
              <a:noFill/>
            </p:spPr>
            <p:txBody>
              <a:bodyPr wrap="square" rtlCol="0">
                <a:spAutoFit/>
              </a:bodyPr>
              <a:lstStyle/>
              <a:p>
                <a:r>
                  <a:rPr lang="ja-JP" altLang="en-US" sz="600" dirty="0">
                    <a:solidFill>
                      <a:srgbClr val="FF0000"/>
                    </a:solidFill>
                  </a:rPr>
                  <a:t>河道拡幅、河床掘削</a:t>
                </a:r>
              </a:p>
            </p:txBody>
          </p:sp>
          <p:sp>
            <p:nvSpPr>
              <p:cNvPr id="38" name="テキスト ボックス 37"/>
              <p:cNvSpPr txBox="1"/>
              <p:nvPr/>
            </p:nvSpPr>
            <p:spPr>
              <a:xfrm>
                <a:off x="-1809799" y="4664637"/>
                <a:ext cx="276999" cy="370204"/>
              </a:xfrm>
              <a:prstGeom prst="rect">
                <a:avLst/>
              </a:prstGeom>
              <a:noFill/>
            </p:spPr>
            <p:txBody>
              <a:bodyPr vert="eaVert" wrap="square" rtlCol="0">
                <a:spAutoFit/>
              </a:bodyPr>
              <a:lstStyle/>
              <a:p>
                <a:r>
                  <a:rPr lang="ja-JP" altLang="en-US" sz="600" dirty="0"/>
                  <a:t>松本橋</a:t>
                </a:r>
              </a:p>
            </p:txBody>
          </p:sp>
          <p:sp>
            <p:nvSpPr>
              <p:cNvPr id="39" name="テキスト ボックス 38"/>
              <p:cNvSpPr txBox="1"/>
              <p:nvPr/>
            </p:nvSpPr>
            <p:spPr>
              <a:xfrm>
                <a:off x="-984315" y="3681076"/>
                <a:ext cx="276999" cy="370204"/>
              </a:xfrm>
              <a:prstGeom prst="rect">
                <a:avLst/>
              </a:prstGeom>
              <a:noFill/>
            </p:spPr>
            <p:txBody>
              <a:bodyPr vert="eaVert" wrap="square" rtlCol="0">
                <a:spAutoFit/>
              </a:bodyPr>
              <a:lstStyle/>
              <a:p>
                <a:r>
                  <a:rPr lang="ja-JP" altLang="en-US" sz="600" dirty="0"/>
                  <a:t>春日橋</a:t>
                </a:r>
              </a:p>
            </p:txBody>
          </p:sp>
          <p:sp>
            <p:nvSpPr>
              <p:cNvPr id="40" name="テキスト ボックス 39"/>
              <p:cNvSpPr txBox="1"/>
              <p:nvPr/>
            </p:nvSpPr>
            <p:spPr>
              <a:xfrm>
                <a:off x="-2577295" y="4993129"/>
                <a:ext cx="276999" cy="370204"/>
              </a:xfrm>
              <a:prstGeom prst="rect">
                <a:avLst/>
              </a:prstGeom>
              <a:noFill/>
            </p:spPr>
            <p:txBody>
              <a:bodyPr vert="eaVert" wrap="square" rtlCol="0">
                <a:spAutoFit/>
              </a:bodyPr>
              <a:lstStyle/>
              <a:p>
                <a:r>
                  <a:rPr lang="ja-JP" altLang="en-US" sz="600" dirty="0"/>
                  <a:t>八丁橋</a:t>
                </a:r>
              </a:p>
            </p:txBody>
          </p:sp>
          <p:sp>
            <p:nvSpPr>
              <p:cNvPr id="41" name="テキスト ボックス 40"/>
              <p:cNvSpPr txBox="1"/>
              <p:nvPr/>
            </p:nvSpPr>
            <p:spPr>
              <a:xfrm>
                <a:off x="-2340162" y="5252582"/>
                <a:ext cx="276999" cy="744987"/>
              </a:xfrm>
              <a:prstGeom prst="rect">
                <a:avLst/>
              </a:prstGeom>
              <a:noFill/>
            </p:spPr>
            <p:txBody>
              <a:bodyPr vert="eaVert" wrap="square" rtlCol="0">
                <a:spAutoFit/>
              </a:bodyPr>
              <a:lstStyle/>
              <a:p>
                <a:r>
                  <a:rPr lang="ja-JP" altLang="en-US" sz="600" dirty="0"/>
                  <a:t>近鉄南大阪線橋梁</a:t>
                </a:r>
              </a:p>
            </p:txBody>
          </p:sp>
          <p:sp>
            <p:nvSpPr>
              <p:cNvPr id="42" name="テキスト ボックス 41"/>
              <p:cNvSpPr txBox="1"/>
              <p:nvPr/>
            </p:nvSpPr>
            <p:spPr>
              <a:xfrm>
                <a:off x="-3432395" y="5731402"/>
                <a:ext cx="419270" cy="184666"/>
              </a:xfrm>
              <a:prstGeom prst="rect">
                <a:avLst/>
              </a:prstGeom>
              <a:noFill/>
            </p:spPr>
            <p:txBody>
              <a:bodyPr vert="horz" wrap="square" rtlCol="0">
                <a:spAutoFit/>
              </a:bodyPr>
              <a:lstStyle/>
              <a:p>
                <a:r>
                  <a:rPr lang="ja-JP" altLang="en-US" sz="600" dirty="0"/>
                  <a:t>月読橋</a:t>
                </a:r>
              </a:p>
            </p:txBody>
          </p:sp>
          <p:sp>
            <p:nvSpPr>
              <p:cNvPr id="43" name="テキスト ボックス 42"/>
              <p:cNvSpPr txBox="1"/>
              <p:nvPr/>
            </p:nvSpPr>
            <p:spPr>
              <a:xfrm>
                <a:off x="-3314591" y="5475394"/>
                <a:ext cx="419270" cy="184666"/>
              </a:xfrm>
              <a:prstGeom prst="rect">
                <a:avLst/>
              </a:prstGeom>
              <a:noFill/>
            </p:spPr>
            <p:txBody>
              <a:bodyPr vert="horz" wrap="square" rtlCol="0">
                <a:spAutoFit/>
              </a:bodyPr>
              <a:lstStyle/>
              <a:p>
                <a:r>
                  <a:rPr lang="en-US" altLang="ja-JP" sz="600" dirty="0"/>
                  <a:t>2.0km</a:t>
                </a:r>
                <a:endParaRPr lang="ja-JP" altLang="en-US" sz="600" dirty="0"/>
              </a:p>
            </p:txBody>
          </p:sp>
          <p:sp>
            <p:nvSpPr>
              <p:cNvPr id="44" name="テキスト ボックス 43"/>
              <p:cNvSpPr txBox="1"/>
              <p:nvPr/>
            </p:nvSpPr>
            <p:spPr>
              <a:xfrm>
                <a:off x="-3958503" y="6051992"/>
                <a:ext cx="419270" cy="184666"/>
              </a:xfrm>
              <a:prstGeom prst="rect">
                <a:avLst/>
              </a:prstGeom>
              <a:noFill/>
            </p:spPr>
            <p:txBody>
              <a:bodyPr vert="horz" wrap="square" rtlCol="0">
                <a:spAutoFit/>
              </a:bodyPr>
              <a:lstStyle/>
              <a:p>
                <a:r>
                  <a:rPr lang="en-US" altLang="ja-JP" sz="600" dirty="0"/>
                  <a:t>1.0km</a:t>
                </a:r>
                <a:endParaRPr lang="ja-JP" altLang="en-US" sz="600" dirty="0"/>
              </a:p>
            </p:txBody>
          </p:sp>
          <p:sp>
            <p:nvSpPr>
              <p:cNvPr id="45" name="テキスト ボックス 44"/>
              <p:cNvSpPr txBox="1"/>
              <p:nvPr/>
            </p:nvSpPr>
            <p:spPr>
              <a:xfrm>
                <a:off x="-4839509" y="6331812"/>
                <a:ext cx="419270" cy="184666"/>
              </a:xfrm>
              <a:prstGeom prst="rect">
                <a:avLst/>
              </a:prstGeom>
              <a:noFill/>
            </p:spPr>
            <p:txBody>
              <a:bodyPr vert="horz" wrap="square" rtlCol="0">
                <a:spAutoFit/>
              </a:bodyPr>
              <a:lstStyle/>
              <a:p>
                <a:r>
                  <a:rPr lang="en-US" altLang="ja-JP" sz="600" dirty="0"/>
                  <a:t>0.0km</a:t>
                </a:r>
                <a:endParaRPr lang="ja-JP" altLang="en-US" sz="600" dirty="0"/>
              </a:p>
            </p:txBody>
          </p:sp>
          <p:sp>
            <p:nvSpPr>
              <p:cNvPr id="46" name="テキスト ボックス 45"/>
              <p:cNvSpPr txBox="1"/>
              <p:nvPr/>
            </p:nvSpPr>
            <p:spPr>
              <a:xfrm>
                <a:off x="-2234143" y="5244995"/>
                <a:ext cx="419270" cy="184666"/>
              </a:xfrm>
              <a:prstGeom prst="rect">
                <a:avLst/>
              </a:prstGeom>
              <a:noFill/>
            </p:spPr>
            <p:txBody>
              <a:bodyPr vert="horz" wrap="square" rtlCol="0">
                <a:spAutoFit/>
              </a:bodyPr>
              <a:lstStyle/>
              <a:p>
                <a:r>
                  <a:rPr lang="en-US" altLang="ja-JP" sz="600" dirty="0"/>
                  <a:t>3.0km</a:t>
                </a:r>
                <a:endParaRPr lang="ja-JP" altLang="en-US" sz="600" dirty="0"/>
              </a:p>
            </p:txBody>
          </p:sp>
          <p:sp>
            <p:nvSpPr>
              <p:cNvPr id="47" name="テキスト ボックス 46"/>
              <p:cNvSpPr txBox="1"/>
              <p:nvPr/>
            </p:nvSpPr>
            <p:spPr>
              <a:xfrm>
                <a:off x="-1577718" y="4339818"/>
                <a:ext cx="419270" cy="184666"/>
              </a:xfrm>
              <a:prstGeom prst="rect">
                <a:avLst/>
              </a:prstGeom>
              <a:noFill/>
            </p:spPr>
            <p:txBody>
              <a:bodyPr vert="horz" wrap="square" rtlCol="0">
                <a:spAutoFit/>
              </a:bodyPr>
              <a:lstStyle/>
              <a:p>
                <a:r>
                  <a:rPr lang="en-US" altLang="ja-JP" sz="600" dirty="0"/>
                  <a:t>4.0km</a:t>
                </a:r>
                <a:endParaRPr lang="ja-JP" altLang="en-US" sz="600" dirty="0"/>
              </a:p>
            </p:txBody>
          </p:sp>
          <p:sp>
            <p:nvSpPr>
              <p:cNvPr id="48" name="テキスト ボックス 47"/>
              <p:cNvSpPr txBox="1"/>
              <p:nvPr/>
            </p:nvSpPr>
            <p:spPr>
              <a:xfrm>
                <a:off x="-788065" y="3948798"/>
                <a:ext cx="419270" cy="184666"/>
              </a:xfrm>
              <a:prstGeom prst="rect">
                <a:avLst/>
              </a:prstGeom>
              <a:noFill/>
            </p:spPr>
            <p:txBody>
              <a:bodyPr vert="horz" wrap="square" rtlCol="0">
                <a:spAutoFit/>
              </a:bodyPr>
              <a:lstStyle/>
              <a:p>
                <a:r>
                  <a:rPr lang="en-US" altLang="ja-JP" sz="600" dirty="0"/>
                  <a:t>5.0km</a:t>
                </a:r>
                <a:endParaRPr lang="ja-JP" altLang="en-US" sz="600" dirty="0"/>
              </a:p>
            </p:txBody>
          </p:sp>
          <p:sp>
            <p:nvSpPr>
              <p:cNvPr id="49" name="テキスト ボックス 48"/>
              <p:cNvSpPr txBox="1"/>
              <p:nvPr/>
            </p:nvSpPr>
            <p:spPr>
              <a:xfrm>
                <a:off x="-849455" y="5467957"/>
                <a:ext cx="419270" cy="184666"/>
              </a:xfrm>
              <a:prstGeom prst="rect">
                <a:avLst/>
              </a:prstGeom>
              <a:noFill/>
            </p:spPr>
            <p:txBody>
              <a:bodyPr vert="horz" wrap="square" rtlCol="0">
                <a:spAutoFit/>
              </a:bodyPr>
              <a:lstStyle/>
              <a:p>
                <a:r>
                  <a:rPr lang="ja-JP" altLang="en-US" sz="600" b="1" dirty="0">
                    <a:solidFill>
                      <a:srgbClr val="00B0F0"/>
                    </a:solidFill>
                  </a:rPr>
                  <a:t>太井川</a:t>
                </a:r>
              </a:p>
            </p:txBody>
          </p:sp>
          <p:sp>
            <p:nvSpPr>
              <p:cNvPr id="50" name="テキスト ボックス 49"/>
              <p:cNvSpPr txBox="1"/>
              <p:nvPr/>
            </p:nvSpPr>
            <p:spPr>
              <a:xfrm>
                <a:off x="-1289356" y="6150523"/>
                <a:ext cx="419270" cy="184666"/>
              </a:xfrm>
              <a:prstGeom prst="rect">
                <a:avLst/>
              </a:prstGeom>
              <a:noFill/>
            </p:spPr>
            <p:txBody>
              <a:bodyPr vert="horz" wrap="square" rtlCol="0">
                <a:spAutoFit/>
              </a:bodyPr>
              <a:lstStyle/>
              <a:p>
                <a:r>
                  <a:rPr lang="ja-JP" altLang="en-US" sz="600" b="1" dirty="0">
                    <a:solidFill>
                      <a:srgbClr val="0070C0"/>
                    </a:solidFill>
                  </a:rPr>
                  <a:t>梅川</a:t>
                </a:r>
              </a:p>
            </p:txBody>
          </p:sp>
          <p:grpSp>
            <p:nvGrpSpPr>
              <p:cNvPr id="51" name="グループ化 50"/>
              <p:cNvGrpSpPr/>
              <p:nvPr/>
            </p:nvGrpSpPr>
            <p:grpSpPr>
              <a:xfrm>
                <a:off x="-2227226" y="4265594"/>
                <a:ext cx="517575" cy="835257"/>
                <a:chOff x="2679383" y="6884649"/>
                <a:chExt cx="517575" cy="835257"/>
              </a:xfrm>
            </p:grpSpPr>
            <p:sp>
              <p:nvSpPr>
                <p:cNvPr id="58" name="テキスト ボックス 57"/>
                <p:cNvSpPr txBox="1"/>
                <p:nvPr/>
              </p:nvSpPr>
              <p:spPr>
                <a:xfrm>
                  <a:off x="2909700" y="6884649"/>
                  <a:ext cx="287258" cy="215444"/>
                </a:xfrm>
                <a:prstGeom prst="rect">
                  <a:avLst/>
                </a:prstGeom>
                <a:noFill/>
              </p:spPr>
              <p:txBody>
                <a:bodyPr wrap="none" rtlCol="0">
                  <a:spAutoFit/>
                </a:bodyPr>
                <a:lstStyle/>
                <a:p>
                  <a:r>
                    <a:rPr lang="ja-JP" altLang="en-US" sz="800" b="1" dirty="0"/>
                    <a:t>近</a:t>
                  </a:r>
                </a:p>
              </p:txBody>
            </p:sp>
            <p:sp>
              <p:nvSpPr>
                <p:cNvPr id="59" name="テキスト ボックス 58"/>
                <p:cNvSpPr txBox="1"/>
                <p:nvPr/>
              </p:nvSpPr>
              <p:spPr>
                <a:xfrm>
                  <a:off x="2870371" y="7013982"/>
                  <a:ext cx="287258" cy="215444"/>
                </a:xfrm>
                <a:prstGeom prst="rect">
                  <a:avLst/>
                </a:prstGeom>
                <a:noFill/>
              </p:spPr>
              <p:txBody>
                <a:bodyPr wrap="none" rtlCol="0">
                  <a:spAutoFit/>
                </a:bodyPr>
                <a:lstStyle/>
                <a:p>
                  <a:r>
                    <a:rPr lang="ja-JP" altLang="en-US" sz="800" b="1" dirty="0"/>
                    <a:t>鉄</a:t>
                  </a:r>
                </a:p>
              </p:txBody>
            </p:sp>
            <p:sp>
              <p:nvSpPr>
                <p:cNvPr id="60" name="テキスト ボックス 59"/>
                <p:cNvSpPr txBox="1"/>
                <p:nvPr/>
              </p:nvSpPr>
              <p:spPr>
                <a:xfrm>
                  <a:off x="2831042" y="7135903"/>
                  <a:ext cx="287258" cy="215444"/>
                </a:xfrm>
                <a:prstGeom prst="rect">
                  <a:avLst/>
                </a:prstGeom>
                <a:noFill/>
              </p:spPr>
              <p:txBody>
                <a:bodyPr wrap="none" rtlCol="0">
                  <a:spAutoFit/>
                </a:bodyPr>
                <a:lstStyle/>
                <a:p>
                  <a:r>
                    <a:rPr lang="ja-JP" altLang="en-US" sz="800" b="1" dirty="0"/>
                    <a:t>南</a:t>
                  </a:r>
                </a:p>
              </p:txBody>
            </p:sp>
            <p:sp>
              <p:nvSpPr>
                <p:cNvPr id="61" name="テキスト ボックス 60"/>
                <p:cNvSpPr txBox="1"/>
                <p:nvPr/>
              </p:nvSpPr>
              <p:spPr>
                <a:xfrm>
                  <a:off x="2793420" y="7262460"/>
                  <a:ext cx="287258" cy="215444"/>
                </a:xfrm>
                <a:prstGeom prst="rect">
                  <a:avLst/>
                </a:prstGeom>
                <a:noFill/>
              </p:spPr>
              <p:txBody>
                <a:bodyPr wrap="none" rtlCol="0">
                  <a:spAutoFit/>
                </a:bodyPr>
                <a:lstStyle/>
                <a:p>
                  <a:r>
                    <a:rPr lang="ja-JP" altLang="en-US" sz="800" b="1" dirty="0"/>
                    <a:t>大</a:t>
                  </a:r>
                </a:p>
              </p:txBody>
            </p:sp>
            <p:sp>
              <p:nvSpPr>
                <p:cNvPr id="62" name="テキスト ボックス 61"/>
                <p:cNvSpPr txBox="1"/>
                <p:nvPr/>
              </p:nvSpPr>
              <p:spPr>
                <a:xfrm>
                  <a:off x="2751049" y="7394570"/>
                  <a:ext cx="287258" cy="215444"/>
                </a:xfrm>
                <a:prstGeom prst="rect">
                  <a:avLst/>
                </a:prstGeom>
                <a:noFill/>
              </p:spPr>
              <p:txBody>
                <a:bodyPr wrap="none" rtlCol="0">
                  <a:spAutoFit/>
                </a:bodyPr>
                <a:lstStyle/>
                <a:p>
                  <a:r>
                    <a:rPr lang="ja-JP" altLang="en-US" sz="800" b="1" dirty="0"/>
                    <a:t>阪</a:t>
                  </a:r>
                </a:p>
              </p:txBody>
            </p:sp>
            <p:sp>
              <p:nvSpPr>
                <p:cNvPr id="63" name="テキスト ボックス 62"/>
                <p:cNvSpPr txBox="1"/>
                <p:nvPr/>
              </p:nvSpPr>
              <p:spPr>
                <a:xfrm>
                  <a:off x="2679383" y="7504462"/>
                  <a:ext cx="287258" cy="215444"/>
                </a:xfrm>
                <a:prstGeom prst="rect">
                  <a:avLst/>
                </a:prstGeom>
                <a:noFill/>
              </p:spPr>
              <p:txBody>
                <a:bodyPr wrap="none" rtlCol="0">
                  <a:spAutoFit/>
                </a:bodyPr>
                <a:lstStyle/>
                <a:p>
                  <a:r>
                    <a:rPr lang="ja-JP" altLang="en-US" sz="800" b="1" dirty="0"/>
                    <a:t>線</a:t>
                  </a:r>
                </a:p>
              </p:txBody>
            </p:sp>
          </p:grpSp>
          <p:grpSp>
            <p:nvGrpSpPr>
              <p:cNvPr id="52" name="グループ化 51"/>
              <p:cNvGrpSpPr/>
              <p:nvPr/>
            </p:nvGrpSpPr>
            <p:grpSpPr>
              <a:xfrm>
                <a:off x="-2461240" y="5888166"/>
                <a:ext cx="341617" cy="729934"/>
                <a:chOff x="2554716" y="6962423"/>
                <a:chExt cx="341617" cy="729934"/>
              </a:xfrm>
            </p:grpSpPr>
            <p:sp>
              <p:nvSpPr>
                <p:cNvPr id="53" name="テキスト ボックス 52"/>
                <p:cNvSpPr txBox="1"/>
                <p:nvPr/>
              </p:nvSpPr>
              <p:spPr>
                <a:xfrm>
                  <a:off x="2559112" y="6962423"/>
                  <a:ext cx="287258" cy="215444"/>
                </a:xfrm>
                <a:prstGeom prst="rect">
                  <a:avLst/>
                </a:prstGeom>
                <a:noFill/>
              </p:spPr>
              <p:txBody>
                <a:bodyPr wrap="none" rtlCol="0">
                  <a:spAutoFit/>
                </a:bodyPr>
                <a:lstStyle/>
                <a:p>
                  <a:r>
                    <a:rPr lang="ja-JP" altLang="en-US" sz="800" b="1" dirty="0"/>
                    <a:t>南</a:t>
                  </a:r>
                </a:p>
              </p:txBody>
            </p:sp>
            <p:sp>
              <p:nvSpPr>
                <p:cNvPr id="54" name="テキスト ボックス 53"/>
                <p:cNvSpPr txBox="1"/>
                <p:nvPr/>
              </p:nvSpPr>
              <p:spPr>
                <a:xfrm>
                  <a:off x="2559064" y="7087424"/>
                  <a:ext cx="287258" cy="215444"/>
                </a:xfrm>
                <a:prstGeom prst="rect">
                  <a:avLst/>
                </a:prstGeom>
                <a:noFill/>
              </p:spPr>
              <p:txBody>
                <a:bodyPr wrap="none" rtlCol="0">
                  <a:spAutoFit/>
                </a:bodyPr>
                <a:lstStyle/>
                <a:p>
                  <a:r>
                    <a:rPr lang="ja-JP" altLang="en-US" sz="800" b="1" dirty="0"/>
                    <a:t>阪</a:t>
                  </a:r>
                </a:p>
              </p:txBody>
            </p:sp>
            <p:sp>
              <p:nvSpPr>
                <p:cNvPr id="55" name="テキスト ボックス 54"/>
                <p:cNvSpPr txBox="1"/>
                <p:nvPr/>
              </p:nvSpPr>
              <p:spPr>
                <a:xfrm>
                  <a:off x="2554716" y="7218857"/>
                  <a:ext cx="287258" cy="215444"/>
                </a:xfrm>
                <a:prstGeom prst="rect">
                  <a:avLst/>
                </a:prstGeom>
                <a:noFill/>
              </p:spPr>
              <p:txBody>
                <a:bodyPr wrap="none" rtlCol="0">
                  <a:spAutoFit/>
                </a:bodyPr>
                <a:lstStyle/>
                <a:p>
                  <a:r>
                    <a:rPr lang="ja-JP" altLang="en-US" sz="800" b="1" dirty="0"/>
                    <a:t>奈</a:t>
                  </a:r>
                </a:p>
              </p:txBody>
            </p:sp>
            <p:sp>
              <p:nvSpPr>
                <p:cNvPr id="56" name="テキスト ボックス 55"/>
                <p:cNvSpPr txBox="1"/>
                <p:nvPr/>
              </p:nvSpPr>
              <p:spPr>
                <a:xfrm>
                  <a:off x="2572031" y="7348059"/>
                  <a:ext cx="287258" cy="215444"/>
                </a:xfrm>
                <a:prstGeom prst="rect">
                  <a:avLst/>
                </a:prstGeom>
                <a:noFill/>
              </p:spPr>
              <p:txBody>
                <a:bodyPr wrap="none" rtlCol="0">
                  <a:spAutoFit/>
                </a:bodyPr>
                <a:lstStyle/>
                <a:p>
                  <a:r>
                    <a:rPr lang="ja-JP" altLang="en-US" sz="800" b="1" dirty="0"/>
                    <a:t>道</a:t>
                  </a:r>
                </a:p>
              </p:txBody>
            </p:sp>
            <p:sp>
              <p:nvSpPr>
                <p:cNvPr id="57" name="テキスト ボックス 56"/>
                <p:cNvSpPr txBox="1"/>
                <p:nvPr/>
              </p:nvSpPr>
              <p:spPr>
                <a:xfrm>
                  <a:off x="2609075" y="7476913"/>
                  <a:ext cx="287258" cy="215444"/>
                </a:xfrm>
                <a:prstGeom prst="rect">
                  <a:avLst/>
                </a:prstGeom>
                <a:noFill/>
              </p:spPr>
              <p:txBody>
                <a:bodyPr wrap="none" rtlCol="0">
                  <a:spAutoFit/>
                </a:bodyPr>
                <a:lstStyle/>
                <a:p>
                  <a:r>
                    <a:rPr lang="ja-JP" altLang="en-US" sz="800" b="1" dirty="0"/>
                    <a:t>路</a:t>
                  </a:r>
                </a:p>
              </p:txBody>
            </p:sp>
          </p:grpSp>
        </p:grpSp>
      </p:grpSp>
      <p:grpSp>
        <p:nvGrpSpPr>
          <p:cNvPr id="2" name="グループ化 1">
            <a:extLst>
              <a:ext uri="{FF2B5EF4-FFF2-40B4-BE49-F238E27FC236}">
                <a16:creationId xmlns:a16="http://schemas.microsoft.com/office/drawing/2014/main" id="{19F6DD3F-7D5F-4425-BB56-CDC268D9A0AF}"/>
              </a:ext>
            </a:extLst>
          </p:cNvPr>
          <p:cNvGrpSpPr/>
          <p:nvPr/>
        </p:nvGrpSpPr>
        <p:grpSpPr>
          <a:xfrm>
            <a:off x="4402063" y="2472844"/>
            <a:ext cx="4714666" cy="3049714"/>
            <a:chOff x="4401482" y="2311970"/>
            <a:chExt cx="4714666" cy="3049714"/>
          </a:xfrm>
        </p:grpSpPr>
        <p:sp>
          <p:nvSpPr>
            <p:cNvPr id="18" name="テキスト ボックス 34">
              <a:extLst>
                <a:ext uri="{FF2B5EF4-FFF2-40B4-BE49-F238E27FC236}">
                  <a16:creationId xmlns:a16="http://schemas.microsoft.com/office/drawing/2014/main" id="{F965E391-371C-4189-80EC-8DDBD5234982}"/>
                </a:ext>
              </a:extLst>
            </p:cNvPr>
            <p:cNvSpPr txBox="1">
              <a:spLocks noChangeArrowheads="1"/>
            </p:cNvSpPr>
            <p:nvPr/>
          </p:nvSpPr>
          <p:spPr bwMode="auto">
            <a:xfrm>
              <a:off x="4401482" y="2311970"/>
              <a:ext cx="13295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b="1" dirty="0">
                  <a:latin typeface="HG丸ｺﾞｼｯｸM-PRO" panose="020F0600000000000000" pitchFamily="50" charset="-128"/>
                  <a:ea typeface="HG丸ｺﾞｼｯｸM-PRO" panose="020F0600000000000000" pitchFamily="50" charset="-128"/>
                </a:rPr>
                <a:t>◇整備概要</a:t>
              </a:r>
              <a:endParaRPr lang="ja-JP" altLang="ja-JP" sz="1200" b="1"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pic>
          <p:nvPicPr>
            <p:cNvPr id="83" name="図 82">
              <a:extLst>
                <a:ext uri="{FF2B5EF4-FFF2-40B4-BE49-F238E27FC236}">
                  <a16:creationId xmlns:a16="http://schemas.microsoft.com/office/drawing/2014/main" id="{599E77B8-373F-4D66-8488-01AE2C9A4029}"/>
                </a:ext>
              </a:extLst>
            </p:cNvPr>
            <p:cNvPicPr>
              <a:picLocks noChangeAspect="1"/>
            </p:cNvPicPr>
            <p:nvPr/>
          </p:nvPicPr>
          <p:blipFill>
            <a:blip r:embed="rId6"/>
            <a:stretch>
              <a:fillRect/>
            </a:stretch>
          </p:blipFill>
          <p:spPr>
            <a:xfrm>
              <a:off x="4633628" y="2546484"/>
              <a:ext cx="4482520" cy="2815200"/>
            </a:xfrm>
            <a:prstGeom prst="rect">
              <a:avLst/>
            </a:prstGeom>
          </p:spPr>
        </p:pic>
        <p:sp>
          <p:nvSpPr>
            <p:cNvPr id="84" name="テキスト ボックス 34">
              <a:extLst>
                <a:ext uri="{FF2B5EF4-FFF2-40B4-BE49-F238E27FC236}">
                  <a16:creationId xmlns:a16="http://schemas.microsoft.com/office/drawing/2014/main" id="{F965E391-371C-4189-80EC-8DDBD5234982}"/>
                </a:ext>
              </a:extLst>
            </p:cNvPr>
            <p:cNvSpPr txBox="1">
              <a:spLocks noChangeArrowheads="1"/>
            </p:cNvSpPr>
            <p:nvPr/>
          </p:nvSpPr>
          <p:spPr bwMode="auto">
            <a:xfrm>
              <a:off x="4678855" y="2597782"/>
              <a:ext cx="2192660" cy="707886"/>
            </a:xfrm>
            <a:prstGeom prst="rect">
              <a:avLst/>
            </a:prstGeom>
            <a:solidFill>
              <a:schemeClr val="bg1"/>
            </a:solidFill>
            <a:ln>
              <a:solidFill>
                <a:schemeClr val="tx1"/>
              </a:solidFill>
            </a:ln>
          </p:spPr>
          <p:txBody>
            <a:bodyPr wrap="square">
              <a:spAutoFit/>
            </a:bodyP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800" b="1" dirty="0">
                  <a:latin typeface="HG丸ｺﾞｼｯｸM-PRO" panose="020F0600000000000000" pitchFamily="50" charset="-128"/>
                  <a:ea typeface="HG丸ｺﾞｼｯｸM-PRO" panose="020F0600000000000000" pitchFamily="50" charset="-128"/>
                </a:rPr>
                <a:t>【</a:t>
              </a:r>
              <a:r>
                <a:rPr lang="ja-JP" altLang="en-US" sz="800" b="1" dirty="0">
                  <a:latin typeface="HG丸ｺﾞｼｯｸM-PRO" panose="020F0600000000000000" pitchFamily="50" charset="-128"/>
                  <a:ea typeface="HG丸ｺﾞｼｯｸM-PRO" panose="020F0600000000000000" pitchFamily="50" charset="-128"/>
                </a:rPr>
                <a:t>整備断面例：</a:t>
              </a:r>
              <a:r>
                <a:rPr lang="en-US" altLang="ja-JP" sz="800" b="1" dirty="0">
                  <a:latin typeface="HG丸ｺﾞｼｯｸM-PRO" panose="020F0600000000000000" pitchFamily="50" charset="-128"/>
                  <a:ea typeface="HG丸ｺﾞｼｯｸM-PRO" panose="020F0600000000000000" pitchFamily="50" charset="-128"/>
                </a:rPr>
                <a:t>2.6km</a:t>
              </a:r>
              <a:r>
                <a:rPr lang="ja-JP" altLang="en-US" sz="800" b="1" dirty="0">
                  <a:latin typeface="HG丸ｺﾞｼｯｸM-PRO" panose="020F0600000000000000" pitchFamily="50" charset="-128"/>
                  <a:ea typeface="HG丸ｺﾞｼｯｸM-PRO" panose="020F0600000000000000" pitchFamily="50" charset="-128"/>
                </a:rPr>
                <a:t>付近</a:t>
              </a:r>
              <a:r>
                <a:rPr lang="en-US" altLang="ja-JP" sz="800" b="1" dirty="0">
                  <a:latin typeface="HG丸ｺﾞｼｯｸM-PRO" panose="020F0600000000000000" pitchFamily="50" charset="-128"/>
                  <a:ea typeface="HG丸ｺﾞｼｯｸM-PRO" panose="020F0600000000000000" pitchFamily="50" charset="-128"/>
                </a:rPr>
                <a:t>】</a:t>
              </a:r>
            </a:p>
            <a:p>
              <a:pPr eaLnBrk="1" hangingPunct="1">
                <a:spcBef>
                  <a:spcPct val="0"/>
                </a:spcBef>
                <a:buFontTx/>
                <a:buNone/>
              </a:pPr>
              <a:endParaRPr lang="en-US" altLang="ja-JP" sz="800" b="1"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eaLnBrk="1" hangingPunct="1">
                <a:spcBef>
                  <a:spcPct val="0"/>
                </a:spcBef>
                <a:buFontTx/>
                <a:buNone/>
              </a:pPr>
              <a:endParaRPr lang="en-US" altLang="ja-JP" sz="800" b="1"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eaLnBrk="1" hangingPunct="1">
                <a:spcBef>
                  <a:spcPct val="0"/>
                </a:spcBef>
                <a:buFontTx/>
                <a:buNone/>
              </a:pPr>
              <a:endParaRPr lang="en-US" altLang="ja-JP" sz="800" b="1"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eaLnBrk="1" hangingPunct="1">
                <a:spcBef>
                  <a:spcPct val="0"/>
                </a:spcBef>
                <a:buFontTx/>
                <a:buNone/>
              </a:pPr>
              <a:endParaRPr lang="ja-JP" altLang="ja-JP" sz="800" b="1"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pic>
          <p:nvPicPr>
            <p:cNvPr id="85" name="図 84"/>
            <p:cNvPicPr>
              <a:picLocks noChangeAspect="1"/>
            </p:cNvPicPr>
            <p:nvPr/>
          </p:nvPicPr>
          <p:blipFill>
            <a:blip r:embed="rId7"/>
            <a:stretch>
              <a:fillRect/>
            </a:stretch>
          </p:blipFill>
          <p:spPr>
            <a:xfrm>
              <a:off x="4782094" y="2799933"/>
              <a:ext cx="1986181" cy="489721"/>
            </a:xfrm>
            <a:prstGeom prst="rect">
              <a:avLst/>
            </a:prstGeom>
          </p:spPr>
        </p:pic>
        <p:cxnSp>
          <p:nvCxnSpPr>
            <p:cNvPr id="3" name="直線コネクタ 2">
              <a:extLst>
                <a:ext uri="{FF2B5EF4-FFF2-40B4-BE49-F238E27FC236}">
                  <a16:creationId xmlns:a16="http://schemas.microsoft.com/office/drawing/2014/main" id="{34EAD9F9-5973-44D5-8C5A-92D1D4D368D9}"/>
                </a:ext>
              </a:extLst>
            </p:cNvPr>
            <p:cNvCxnSpPr/>
            <p:nvPr/>
          </p:nvCxnSpPr>
          <p:spPr bwMode="auto">
            <a:xfrm>
              <a:off x="6748301" y="4267476"/>
              <a:ext cx="19974" cy="161247"/>
            </a:xfrm>
            <a:prstGeom prst="line">
              <a:avLst/>
            </a:prstGeom>
            <a:solidFill>
              <a:schemeClr val="bg1"/>
            </a:solid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直線コネクタ 63">
              <a:extLst>
                <a:ext uri="{FF2B5EF4-FFF2-40B4-BE49-F238E27FC236}">
                  <a16:creationId xmlns:a16="http://schemas.microsoft.com/office/drawing/2014/main" id="{6D9A5979-CF98-4E84-A055-2020B2405B0A}"/>
                </a:ext>
              </a:extLst>
            </p:cNvPr>
            <p:cNvCxnSpPr/>
            <p:nvPr/>
          </p:nvCxnSpPr>
          <p:spPr bwMode="auto">
            <a:xfrm>
              <a:off x="7053101" y="4114342"/>
              <a:ext cx="23974" cy="233757"/>
            </a:xfrm>
            <a:prstGeom prst="line">
              <a:avLst/>
            </a:prstGeom>
            <a:solidFill>
              <a:schemeClr val="bg1"/>
            </a:solid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直線矢印コネクタ 6">
              <a:extLst>
                <a:ext uri="{FF2B5EF4-FFF2-40B4-BE49-F238E27FC236}">
                  <a16:creationId xmlns:a16="http://schemas.microsoft.com/office/drawing/2014/main" id="{62A05383-6ED6-4D5F-840E-0F65276CAC51}"/>
                </a:ext>
              </a:extLst>
            </p:cNvPr>
            <p:cNvCxnSpPr/>
            <p:nvPr/>
          </p:nvCxnSpPr>
          <p:spPr bwMode="auto">
            <a:xfrm flipV="1">
              <a:off x="6758288" y="4267476"/>
              <a:ext cx="306800" cy="81784"/>
            </a:xfrm>
            <a:prstGeom prst="straightConnector1">
              <a:avLst/>
            </a:prstGeom>
            <a:solidFill>
              <a:schemeClr val="bg1"/>
            </a:solidFill>
            <a:ln w="9525">
              <a:solidFill>
                <a:schemeClr val="tx1"/>
              </a:solidFill>
              <a:headEnd type="arrow" w="sm" len="sm"/>
              <a:tailEnd type="arrow"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テキスト ボックス 9">
              <a:extLst>
                <a:ext uri="{FF2B5EF4-FFF2-40B4-BE49-F238E27FC236}">
                  <a16:creationId xmlns:a16="http://schemas.microsoft.com/office/drawing/2014/main" id="{3506A967-BC05-4588-8F7B-B9B0AA993C3C}"/>
                </a:ext>
              </a:extLst>
            </p:cNvPr>
            <p:cNvSpPr txBox="1"/>
            <p:nvPr/>
          </p:nvSpPr>
          <p:spPr>
            <a:xfrm rot="20780734">
              <a:off x="6537240" y="4385305"/>
              <a:ext cx="1032771" cy="288147"/>
            </a:xfrm>
            <a:prstGeom prst="rect">
              <a:avLst/>
            </a:prstGeom>
            <a:solidFill>
              <a:schemeClr val="tx1"/>
            </a:solidFill>
            <a:ln>
              <a:noFill/>
            </a:ln>
          </p:spPr>
          <p:txBody>
            <a:bodyPr wrap="square" lIns="36000" tIns="36000" rIns="36000" bIns="36000" rtlCol="0">
              <a:spAutoFit/>
            </a:bodyPr>
            <a:lstStyle/>
            <a:p>
              <a:r>
                <a:rPr lang="ja-JP" altLang="en-US" sz="700" b="1" dirty="0">
                  <a:solidFill>
                    <a:schemeClr val="bg1"/>
                  </a:solidFill>
                </a:rPr>
                <a:t>工事済区間：</a:t>
              </a:r>
              <a:r>
                <a:rPr kumimoji="1" lang="en-US" altLang="ja-JP" sz="700" b="1" dirty="0">
                  <a:solidFill>
                    <a:schemeClr val="bg1"/>
                  </a:solidFill>
                </a:rPr>
                <a:t>L</a:t>
              </a:r>
              <a:r>
                <a:rPr kumimoji="1" lang="ja-JP" altLang="en-US" sz="700" b="1" dirty="0">
                  <a:solidFill>
                    <a:schemeClr val="bg1"/>
                  </a:solidFill>
                </a:rPr>
                <a:t>＝</a:t>
              </a:r>
              <a:r>
                <a:rPr kumimoji="1" lang="en-US" altLang="ja-JP" sz="700" b="1" dirty="0">
                  <a:solidFill>
                    <a:schemeClr val="bg1"/>
                  </a:solidFill>
                </a:rPr>
                <a:t>0.3</a:t>
              </a:r>
              <a:r>
                <a:rPr kumimoji="1" lang="ja-JP" altLang="en-US" sz="700" b="1" dirty="0">
                  <a:solidFill>
                    <a:schemeClr val="bg1"/>
                  </a:solidFill>
                </a:rPr>
                <a:t>ｋｍ</a:t>
              </a:r>
            </a:p>
            <a:p>
              <a:r>
                <a:rPr kumimoji="1" lang="ja-JP" altLang="en-US" sz="700" b="1" dirty="0">
                  <a:solidFill>
                    <a:schemeClr val="bg1"/>
                  </a:solidFill>
                </a:rPr>
                <a:t>設計済区間</a:t>
              </a:r>
              <a:r>
                <a:rPr kumimoji="1" lang="en-US" altLang="ja-JP" sz="700" b="1" dirty="0">
                  <a:solidFill>
                    <a:schemeClr val="bg1"/>
                  </a:solidFill>
                </a:rPr>
                <a:t>:L</a:t>
              </a:r>
              <a:r>
                <a:rPr kumimoji="1" lang="ja-JP" altLang="en-US" sz="700" b="1" dirty="0">
                  <a:solidFill>
                    <a:schemeClr val="bg1"/>
                  </a:solidFill>
                </a:rPr>
                <a:t>＝</a:t>
              </a:r>
              <a:r>
                <a:rPr kumimoji="1" lang="en-US" altLang="ja-JP" sz="700" b="1" dirty="0">
                  <a:solidFill>
                    <a:schemeClr val="bg1"/>
                  </a:solidFill>
                </a:rPr>
                <a:t>0.4</a:t>
              </a:r>
              <a:r>
                <a:rPr kumimoji="1" lang="ja-JP" altLang="en-US" sz="700" b="1" dirty="0">
                  <a:solidFill>
                    <a:schemeClr val="bg1"/>
                  </a:solidFill>
                </a:rPr>
                <a:t>ｋｍ</a:t>
              </a:r>
              <a:endParaRPr kumimoji="1" lang="en-US" altLang="ja-JP" sz="700" b="1" dirty="0">
                <a:solidFill>
                  <a:schemeClr val="bg1"/>
                </a:solidFill>
              </a:endParaRPr>
            </a:p>
          </p:txBody>
        </p:sp>
      </p:grpSp>
    </p:spTree>
    <p:extLst>
      <p:ext uri="{BB962C8B-B14F-4D97-AF65-F5344CB8AC3E}">
        <p14:creationId xmlns:p14="http://schemas.microsoft.com/office/powerpoint/2010/main" val="2136148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スライド番号プレースホルダ 5">
            <a:extLst>
              <a:ext uri="{FF2B5EF4-FFF2-40B4-BE49-F238E27FC236}">
                <a16:creationId xmlns:a16="http://schemas.microsoft.com/office/drawing/2014/main" id="{ADB804B2-EDEE-401B-92C2-7C57C732B791}"/>
              </a:ext>
            </a:extLst>
          </p:cNvPr>
          <p:cNvSpPr txBox="1">
            <a:spLocks noGrp="1"/>
          </p:cNvSpPr>
          <p:nvPr/>
        </p:nvSpPr>
        <p:spPr bwMode="auto">
          <a:xfrm>
            <a:off x="8658225" y="6400800"/>
            <a:ext cx="485775" cy="457200"/>
          </a:xfrm>
          <a:prstGeom prst="rect">
            <a:avLst/>
          </a:prstGeom>
          <a:noFill/>
          <a:ln>
            <a:noFill/>
          </a:ln>
        </p:spPr>
        <p:txBody>
          <a:bodyPr lIns="95770" tIns="47886" rIns="95770" bIns="47886" anchor="b"/>
          <a:lstStyle>
            <a:lvl1pPr defTabSz="1279525">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defTabSz="1279525">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defTabSz="1279525">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defRPr/>
            </a:pPr>
            <a:fld id="{918537EB-7A7C-438A-8308-F987DC2E006E}" type="slidenum">
              <a:rPr kumimoji="0" lang="en-US" altLang="ja-JP" sz="1600" b="1">
                <a:effectLst>
                  <a:outerShdw blurRad="38100" dist="38100" dir="2700000" algn="tl">
                    <a:srgbClr val="C0C0C0"/>
                  </a:outerShdw>
                </a:effectLst>
                <a:latin typeface="ＭＳ ゴシック" panose="020B0609070205080204" pitchFamily="49" charset="-128"/>
                <a:ea typeface="ＭＳ ゴシック" panose="020B0609070205080204" pitchFamily="49" charset="-128"/>
              </a:rPr>
              <a:pPr algn="r" eaLnBrk="1" hangingPunct="1">
                <a:spcBef>
                  <a:spcPct val="0"/>
                </a:spcBef>
                <a:buFontTx/>
                <a:buNone/>
                <a:defRPr/>
              </a:pPr>
              <a:t>4</a:t>
            </a:fld>
            <a:endParaRPr kumimoji="0" lang="en-US" altLang="ja-JP" sz="1600" b="1" dirty="0">
              <a:effectLst>
                <a:outerShdw blurRad="38100" dist="38100" dir="2700000" algn="tl">
                  <a:srgbClr val="C0C0C0"/>
                </a:outerShdw>
              </a:effectLst>
              <a:latin typeface="ＭＳ ゴシック" panose="020B0609070205080204" pitchFamily="49" charset="-128"/>
              <a:ea typeface="ＭＳ ゴシック" panose="020B0609070205080204" pitchFamily="49" charset="-128"/>
            </a:endParaRPr>
          </a:p>
        </p:txBody>
      </p:sp>
      <p:sp>
        <p:nvSpPr>
          <p:cNvPr id="19" name="AutoShape 6"/>
          <p:cNvSpPr>
            <a:spLocks noChangeArrowheads="1"/>
          </p:cNvSpPr>
          <p:nvPr/>
        </p:nvSpPr>
        <p:spPr bwMode="auto">
          <a:xfrm>
            <a:off x="53121" y="440219"/>
            <a:ext cx="1076149" cy="330352"/>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1" dirty="0">
                <a:solidFill>
                  <a:srgbClr val="000000"/>
                </a:solidFill>
                <a:latin typeface="HG丸ｺﾞｼｯｸM-PRO" panose="020F0600000000000000" pitchFamily="50" charset="-128"/>
                <a:ea typeface="HG丸ｺﾞｼｯｸM-PRO" panose="020F0600000000000000" pitchFamily="50" charset="-128"/>
              </a:rPr>
              <a:t>事業内容</a:t>
            </a:r>
            <a:endParaRPr lang="ja-JP" altLang="en-US" sz="16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95" name="Rectangle 2">
            <a:extLst>
              <a:ext uri="{FF2B5EF4-FFF2-40B4-BE49-F238E27FC236}">
                <a16:creationId xmlns:a16="http://schemas.microsoft.com/office/drawing/2014/main" id="{40FA48F7-4AFE-44AB-B1B4-F45F4CE8BCB5}"/>
              </a:ext>
            </a:extLst>
          </p:cNvPr>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zh-TW" altLang="en-US" sz="2400" dirty="0">
                <a:solidFill>
                  <a:srgbClr val="FFFFFF"/>
                </a:solidFill>
                <a:latin typeface="HGｺﾞｼｯｸE" panose="020B0909000000000000" pitchFamily="49" charset="-128"/>
                <a:ea typeface="HGｺﾞｼｯｸE" panose="020B0909000000000000" pitchFamily="49" charset="-128"/>
              </a:rPr>
              <a:t>１．事業概要</a:t>
            </a:r>
            <a:r>
              <a:rPr kumimoji="0" lang="en-US" altLang="ja-JP" sz="2400" dirty="0">
                <a:solidFill>
                  <a:srgbClr val="FFFFFF"/>
                </a:solidFill>
                <a:latin typeface="HGｺﾞｼｯｸE" panose="020B0909000000000000" pitchFamily="49" charset="-128"/>
                <a:ea typeface="HGｺﾞｼｯｸE" panose="020B0909000000000000" pitchFamily="49" charset="-128"/>
              </a:rPr>
              <a:t>【</a:t>
            </a:r>
            <a:r>
              <a:rPr kumimoji="0" lang="ja-JP" altLang="en-US" sz="2400" dirty="0">
                <a:solidFill>
                  <a:srgbClr val="FFFFFF"/>
                </a:solidFill>
                <a:latin typeface="HGｺﾞｼｯｸE" panose="020B0909000000000000" pitchFamily="49" charset="-128"/>
                <a:ea typeface="HGｺﾞｼｯｸE" panose="020B0909000000000000" pitchFamily="49" charset="-128"/>
              </a:rPr>
              <a:t>梅川</a:t>
            </a:r>
            <a:r>
              <a:rPr kumimoji="0" lang="ja-JP" altLang="en-US" sz="1400" dirty="0">
                <a:solidFill>
                  <a:srgbClr val="FFFFFF"/>
                </a:solidFill>
                <a:latin typeface="HGｺﾞｼｯｸE" panose="020B0909000000000000" pitchFamily="49" charset="-128"/>
                <a:ea typeface="HGｺﾞｼｯｸE" panose="020B0909000000000000" pitchFamily="49" charset="-128"/>
              </a:rPr>
              <a:t>（流域市町：河南町・千早赤阪村・太子町・富田林市・羽曳野市） </a:t>
            </a:r>
            <a:r>
              <a:rPr kumimoji="0" lang="en-US" altLang="ja-JP" sz="2400" dirty="0">
                <a:solidFill>
                  <a:srgbClr val="FFFFFF"/>
                </a:solidFill>
                <a:latin typeface="HGｺﾞｼｯｸE" panose="020B0909000000000000" pitchFamily="49" charset="-128"/>
                <a:ea typeface="HGｺﾞｼｯｸE" panose="020B0909000000000000" pitchFamily="49" charset="-128"/>
              </a:rPr>
              <a:t>】</a:t>
            </a:r>
            <a:endParaRPr kumimoji="0" lang="zh-TW" altLang="en-US" sz="2400" dirty="0">
              <a:solidFill>
                <a:srgbClr val="FFFFFF"/>
              </a:solidFill>
              <a:latin typeface="HGｺﾞｼｯｸE" panose="020B0909000000000000" pitchFamily="49" charset="-128"/>
              <a:ea typeface="HGｺﾞｼｯｸE" panose="020B0909000000000000" pitchFamily="49" charset="-128"/>
            </a:endParaRPr>
          </a:p>
        </p:txBody>
      </p:sp>
      <p:sp>
        <p:nvSpPr>
          <p:cNvPr id="96" name="テキスト ボックス 3"/>
          <p:cNvSpPr txBox="1">
            <a:spLocks noChangeArrowheads="1"/>
          </p:cNvSpPr>
          <p:nvPr/>
        </p:nvSpPr>
        <p:spPr bwMode="auto">
          <a:xfrm>
            <a:off x="53122" y="809242"/>
            <a:ext cx="9024926" cy="6463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sz="1200" dirty="0">
                <a:latin typeface="+mj-ea"/>
              </a:rPr>
              <a:t>・</a:t>
            </a:r>
            <a:r>
              <a:rPr lang="ja-JP" altLang="ja-JP" sz="1200" dirty="0">
                <a:latin typeface="+mj-ea"/>
              </a:rPr>
              <a:t>時間雨量</a:t>
            </a:r>
            <a:r>
              <a:rPr lang="en-US" altLang="ja-JP" sz="1200" dirty="0">
                <a:latin typeface="+mj-ea"/>
              </a:rPr>
              <a:t>50</a:t>
            </a:r>
            <a:r>
              <a:rPr lang="ja-JP" altLang="ja-JP" sz="1200" dirty="0">
                <a:latin typeface="+mj-ea"/>
              </a:rPr>
              <a:t>ミリ</a:t>
            </a:r>
            <a:r>
              <a:rPr lang="ja-JP" altLang="en-US" sz="1200" dirty="0">
                <a:latin typeface="+mj-ea"/>
              </a:rPr>
              <a:t>程度</a:t>
            </a:r>
            <a:r>
              <a:rPr lang="ja-JP" altLang="ja-JP" sz="1200" dirty="0">
                <a:latin typeface="+mj-ea"/>
              </a:rPr>
              <a:t>の降雨</a:t>
            </a:r>
            <a:r>
              <a:rPr lang="ja-JP" altLang="en-US" sz="1200" dirty="0">
                <a:latin typeface="+mj-ea"/>
              </a:rPr>
              <a:t>（</a:t>
            </a:r>
            <a:r>
              <a:rPr lang="en-US" altLang="ja-JP" sz="1200" dirty="0">
                <a:latin typeface="+mj-ea"/>
              </a:rPr>
              <a:t>10</a:t>
            </a:r>
            <a:r>
              <a:rPr lang="ja-JP" altLang="en-US" sz="1200" dirty="0">
                <a:latin typeface="+mj-ea"/>
              </a:rPr>
              <a:t>年に</a:t>
            </a:r>
            <a:r>
              <a:rPr lang="en-US" altLang="ja-JP" sz="1200" dirty="0">
                <a:latin typeface="+mj-ea"/>
              </a:rPr>
              <a:t>1</a:t>
            </a:r>
            <a:r>
              <a:rPr lang="ja-JP" altLang="en-US" sz="1200" dirty="0">
                <a:latin typeface="+mj-ea"/>
              </a:rPr>
              <a:t>回程度発生するおそれのある降雨）による洪水で床上浸水</a:t>
            </a:r>
            <a:r>
              <a:rPr lang="ja-JP" altLang="ja-JP" sz="1200" dirty="0">
                <a:latin typeface="+mj-ea"/>
              </a:rPr>
              <a:t>を</a:t>
            </a:r>
            <a:r>
              <a:rPr lang="ja-JP" altLang="en-US" sz="1200" dirty="0">
                <a:latin typeface="+mj-ea"/>
              </a:rPr>
              <a:t>防ぐことを当面の治水</a:t>
            </a:r>
            <a:r>
              <a:rPr lang="ja-JP" altLang="ja-JP" sz="1200" dirty="0">
                <a:latin typeface="+mj-ea"/>
              </a:rPr>
              <a:t>目標として</a:t>
            </a:r>
            <a:endParaRPr lang="en-US" altLang="ja-JP" sz="1200" dirty="0">
              <a:latin typeface="+mj-ea"/>
            </a:endParaRPr>
          </a:p>
          <a:p>
            <a:pPr eaLnBrk="1" hangingPunct="1">
              <a:spcBef>
                <a:spcPct val="0"/>
              </a:spcBef>
              <a:buNone/>
            </a:pPr>
            <a:r>
              <a:rPr lang="ja-JP" altLang="en-US" sz="1200" dirty="0">
                <a:latin typeface="+mj-ea"/>
              </a:rPr>
              <a:t>　</a:t>
            </a:r>
            <a:r>
              <a:rPr lang="ja-JP" altLang="ja-JP" sz="1200" dirty="0">
                <a:latin typeface="+mj-ea"/>
              </a:rPr>
              <a:t>河川整備を行います。</a:t>
            </a:r>
          </a:p>
          <a:p>
            <a:pPr eaLnBrk="1" hangingPunct="1">
              <a:spcBef>
                <a:spcPct val="0"/>
              </a:spcBef>
              <a:buFontTx/>
              <a:buNone/>
            </a:pPr>
            <a:r>
              <a:rPr lang="ja-JP" altLang="en-US" sz="1200" dirty="0"/>
              <a:t>・整備対象区間において、</a:t>
            </a:r>
            <a:r>
              <a:rPr lang="ja-JP" altLang="en-US" sz="1200" u="sng" dirty="0"/>
              <a:t>河道拡幅、河床掘削等</a:t>
            </a:r>
            <a:r>
              <a:rPr lang="ja-JP" altLang="en-US" sz="1200" dirty="0"/>
              <a:t>の洪水対策を実施します。</a:t>
            </a:r>
          </a:p>
        </p:txBody>
      </p:sp>
      <p:grpSp>
        <p:nvGrpSpPr>
          <p:cNvPr id="3" name="グループ化 2">
            <a:extLst>
              <a:ext uri="{FF2B5EF4-FFF2-40B4-BE49-F238E27FC236}">
                <a16:creationId xmlns:a16="http://schemas.microsoft.com/office/drawing/2014/main" id="{F9A12A8D-1753-4CA4-8A50-E8438A9F0096}"/>
              </a:ext>
            </a:extLst>
          </p:cNvPr>
          <p:cNvGrpSpPr/>
          <p:nvPr/>
        </p:nvGrpSpPr>
        <p:grpSpPr>
          <a:xfrm>
            <a:off x="4568262" y="2705175"/>
            <a:ext cx="4525052" cy="4125638"/>
            <a:chOff x="4551824" y="2705175"/>
            <a:chExt cx="4525052" cy="4125638"/>
          </a:xfrm>
        </p:grpSpPr>
        <p:pic>
          <p:nvPicPr>
            <p:cNvPr id="120" name="図 119"/>
            <p:cNvPicPr>
              <a:picLocks noChangeAspect="1"/>
            </p:cNvPicPr>
            <p:nvPr/>
          </p:nvPicPr>
          <p:blipFill>
            <a:blip r:embed="rId3"/>
            <a:stretch>
              <a:fillRect/>
            </a:stretch>
          </p:blipFill>
          <p:spPr>
            <a:xfrm>
              <a:off x="5063011" y="2705175"/>
              <a:ext cx="4013865" cy="2745880"/>
            </a:xfrm>
            <a:prstGeom prst="rect">
              <a:avLst/>
            </a:prstGeom>
          </p:spPr>
        </p:pic>
        <p:sp>
          <p:nvSpPr>
            <p:cNvPr id="84" name="テキスト ボックス 34">
              <a:extLst>
                <a:ext uri="{FF2B5EF4-FFF2-40B4-BE49-F238E27FC236}">
                  <a16:creationId xmlns:a16="http://schemas.microsoft.com/office/drawing/2014/main" id="{F965E391-371C-4189-80EC-8DDBD5234982}"/>
                </a:ext>
              </a:extLst>
            </p:cNvPr>
            <p:cNvSpPr txBox="1">
              <a:spLocks noChangeArrowheads="1"/>
            </p:cNvSpPr>
            <p:nvPr/>
          </p:nvSpPr>
          <p:spPr bwMode="auto">
            <a:xfrm>
              <a:off x="4678855" y="2983516"/>
              <a:ext cx="2192660" cy="756000"/>
            </a:xfrm>
            <a:prstGeom prst="rect">
              <a:avLst/>
            </a:prstGeom>
            <a:solidFill>
              <a:schemeClr val="bg1"/>
            </a:solidFill>
            <a:ln>
              <a:solidFill>
                <a:schemeClr val="tx1"/>
              </a:solidFill>
            </a:ln>
          </p:spPr>
          <p:txBody>
            <a:bodyPr wrap="square">
              <a:spAutoFit/>
            </a:bodyP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800" b="1" dirty="0">
                  <a:latin typeface="HG丸ｺﾞｼｯｸM-PRO" panose="020F0600000000000000" pitchFamily="50" charset="-128"/>
                  <a:ea typeface="HG丸ｺﾞｼｯｸM-PRO" panose="020F0600000000000000" pitchFamily="50" charset="-128"/>
                </a:rPr>
                <a:t>【</a:t>
              </a:r>
              <a:r>
                <a:rPr lang="ja-JP" altLang="en-US" sz="800" b="1" dirty="0">
                  <a:latin typeface="HG丸ｺﾞｼｯｸM-PRO" panose="020F0600000000000000" pitchFamily="50" charset="-128"/>
                  <a:ea typeface="HG丸ｺﾞｼｯｸM-PRO" panose="020F0600000000000000" pitchFamily="50" charset="-128"/>
                </a:rPr>
                <a:t>整備断面例：３</a:t>
              </a:r>
              <a:r>
                <a:rPr lang="en-US" altLang="ja-JP" sz="800" b="1" dirty="0">
                  <a:latin typeface="HG丸ｺﾞｼｯｸM-PRO" panose="020F0600000000000000" pitchFamily="50" charset="-128"/>
                  <a:ea typeface="HG丸ｺﾞｼｯｸM-PRO" panose="020F0600000000000000" pitchFamily="50" charset="-128"/>
                </a:rPr>
                <a:t>.</a:t>
              </a:r>
              <a:r>
                <a:rPr lang="ja-JP" altLang="en-US" sz="800" b="1" dirty="0">
                  <a:latin typeface="HG丸ｺﾞｼｯｸM-PRO" panose="020F0600000000000000" pitchFamily="50" charset="-128"/>
                  <a:ea typeface="HG丸ｺﾞｼｯｸM-PRO" panose="020F0600000000000000" pitchFamily="50" charset="-128"/>
                </a:rPr>
                <a:t>０</a:t>
              </a:r>
              <a:r>
                <a:rPr lang="en-US" altLang="ja-JP" sz="800" b="1" dirty="0">
                  <a:latin typeface="HG丸ｺﾞｼｯｸM-PRO" panose="020F0600000000000000" pitchFamily="50" charset="-128"/>
                  <a:ea typeface="HG丸ｺﾞｼｯｸM-PRO" panose="020F0600000000000000" pitchFamily="50" charset="-128"/>
                </a:rPr>
                <a:t>km</a:t>
              </a:r>
              <a:r>
                <a:rPr lang="ja-JP" altLang="en-US" sz="800" b="1" dirty="0">
                  <a:latin typeface="HG丸ｺﾞｼｯｸM-PRO" panose="020F0600000000000000" pitchFamily="50" charset="-128"/>
                  <a:ea typeface="HG丸ｺﾞｼｯｸM-PRO" panose="020F0600000000000000" pitchFamily="50" charset="-128"/>
                </a:rPr>
                <a:t>付近</a:t>
              </a:r>
              <a:r>
                <a:rPr lang="en-US" altLang="ja-JP" sz="800" b="1" dirty="0">
                  <a:latin typeface="HG丸ｺﾞｼｯｸM-PRO" panose="020F0600000000000000" pitchFamily="50" charset="-128"/>
                  <a:ea typeface="HG丸ｺﾞｼｯｸM-PRO" panose="020F0600000000000000" pitchFamily="50" charset="-128"/>
                </a:rPr>
                <a:t>】</a:t>
              </a:r>
            </a:p>
            <a:p>
              <a:pPr eaLnBrk="1" hangingPunct="1">
                <a:spcBef>
                  <a:spcPct val="0"/>
                </a:spcBef>
                <a:buFontTx/>
                <a:buNone/>
              </a:pPr>
              <a:endParaRPr lang="en-US" altLang="ja-JP" sz="800" b="1"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eaLnBrk="1" hangingPunct="1">
                <a:spcBef>
                  <a:spcPct val="0"/>
                </a:spcBef>
                <a:buFontTx/>
                <a:buNone/>
              </a:pPr>
              <a:endParaRPr lang="en-US" altLang="ja-JP" sz="800" b="1"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eaLnBrk="1" hangingPunct="1">
                <a:spcBef>
                  <a:spcPct val="0"/>
                </a:spcBef>
                <a:buFontTx/>
                <a:buNone/>
              </a:pPr>
              <a:endParaRPr lang="en-US" altLang="ja-JP" sz="800" b="1"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eaLnBrk="1" hangingPunct="1">
                <a:spcBef>
                  <a:spcPct val="0"/>
                </a:spcBef>
                <a:buFontTx/>
                <a:buNone/>
              </a:pPr>
              <a:endParaRPr lang="ja-JP" altLang="ja-JP" sz="800" b="1"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pic>
          <p:nvPicPr>
            <p:cNvPr id="112" name="図 111"/>
            <p:cNvPicPr>
              <a:picLocks noChangeAspect="1"/>
            </p:cNvPicPr>
            <p:nvPr/>
          </p:nvPicPr>
          <p:blipFill rotWithShape="1">
            <a:blip r:embed="rId4">
              <a:extLst>
                <a:ext uri="{28A0092B-C50C-407E-A947-70E740481C1C}">
                  <a14:useLocalDpi xmlns:a14="http://schemas.microsoft.com/office/drawing/2010/main" val="0"/>
                </a:ext>
              </a:extLst>
            </a:blip>
            <a:srcRect l="20221" b="21188"/>
            <a:stretch/>
          </p:blipFill>
          <p:spPr>
            <a:xfrm>
              <a:off x="5070776" y="5634726"/>
              <a:ext cx="1603148" cy="1187771"/>
            </a:xfrm>
            <a:prstGeom prst="rect">
              <a:avLst/>
            </a:prstGeom>
          </p:spPr>
        </p:pic>
        <p:pic>
          <p:nvPicPr>
            <p:cNvPr id="113" name="図 112"/>
            <p:cNvPicPr>
              <a:picLocks noChangeAspect="1"/>
            </p:cNvPicPr>
            <p:nvPr/>
          </p:nvPicPr>
          <p:blipFill rotWithShape="1">
            <a:blip r:embed="rId5" cstate="hqprint">
              <a:extLst>
                <a:ext uri="{28A0092B-C50C-407E-A947-70E740481C1C}">
                  <a14:useLocalDpi xmlns:a14="http://schemas.microsoft.com/office/drawing/2010/main" val="0"/>
                </a:ext>
              </a:extLst>
            </a:blip>
            <a:srcRect l="16904" r="5818" b="22323"/>
            <a:stretch/>
          </p:blipFill>
          <p:spPr>
            <a:xfrm>
              <a:off x="6931689" y="5643041"/>
              <a:ext cx="1575559" cy="1187772"/>
            </a:xfrm>
            <a:prstGeom prst="rect">
              <a:avLst/>
            </a:prstGeom>
          </p:spPr>
        </p:pic>
        <p:sp>
          <p:nvSpPr>
            <p:cNvPr id="114" name="テキスト ボックス 34">
              <a:extLst>
                <a:ext uri="{FF2B5EF4-FFF2-40B4-BE49-F238E27FC236}">
                  <a16:creationId xmlns:a16="http://schemas.microsoft.com/office/drawing/2014/main" id="{F965E391-371C-4189-80EC-8DDBD5234982}"/>
                </a:ext>
              </a:extLst>
            </p:cNvPr>
            <p:cNvSpPr txBox="1">
              <a:spLocks noChangeArrowheads="1"/>
            </p:cNvSpPr>
            <p:nvPr/>
          </p:nvSpPr>
          <p:spPr bwMode="auto">
            <a:xfrm>
              <a:off x="4551824" y="5384411"/>
              <a:ext cx="24034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b="1" dirty="0">
                  <a:latin typeface="HG丸ｺﾞｼｯｸM-PRO" panose="020F0600000000000000" pitchFamily="50" charset="-128"/>
                  <a:ea typeface="HG丸ｺﾞｼｯｸM-PRO" panose="020F0600000000000000" pitchFamily="50" charset="-128"/>
                </a:rPr>
                <a:t>◇現地状況（中之橋上流部）</a:t>
              </a:r>
              <a:endParaRPr lang="ja-JP" altLang="ja-JP" sz="1200" b="1"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15" name="テキスト ボックス 36">
              <a:extLst>
                <a:ext uri="{FF2B5EF4-FFF2-40B4-BE49-F238E27FC236}">
                  <a16:creationId xmlns:a16="http://schemas.microsoft.com/office/drawing/2014/main" id="{31CE7B7F-B47E-BCCA-ECAE-D33CC4CB745F}"/>
                </a:ext>
              </a:extLst>
            </p:cNvPr>
            <p:cNvSpPr txBox="1">
              <a:spLocks noChangeArrowheads="1"/>
            </p:cNvSpPr>
            <p:nvPr/>
          </p:nvSpPr>
          <p:spPr bwMode="auto">
            <a:xfrm>
              <a:off x="5075286" y="5641043"/>
              <a:ext cx="679774" cy="184666"/>
            </a:xfrm>
            <a:prstGeom prst="rect">
              <a:avLst/>
            </a:prstGeom>
            <a:solidFill>
              <a:srgbClr val="FFFFCC"/>
            </a:solidFill>
            <a:ln w="9525">
              <a:solidFill>
                <a:schemeClr val="tx1"/>
              </a:solidFill>
              <a:miter lim="800000"/>
              <a:headEnd/>
              <a:tailEnd/>
            </a:ln>
          </p:spPr>
          <p:txBody>
            <a:bodyPr wrap="none" lIns="108000" tIns="0" rIns="108000" bIns="0" anchor="ctr">
              <a:spAutoFit/>
            </a:bodyPr>
            <a:lstStyle/>
            <a:p>
              <a:pPr algn="ctr"/>
              <a:r>
                <a:rPr lang="ja-JP" altLang="en-US" sz="1200" dirty="0"/>
                <a:t>改修前</a:t>
              </a:r>
            </a:p>
          </p:txBody>
        </p:sp>
        <p:sp>
          <p:nvSpPr>
            <p:cNvPr id="116" name="テキスト ボックス 36">
              <a:extLst>
                <a:ext uri="{FF2B5EF4-FFF2-40B4-BE49-F238E27FC236}">
                  <a16:creationId xmlns:a16="http://schemas.microsoft.com/office/drawing/2014/main" id="{0615EFAA-3A81-52C9-4C9C-22C88C47F33D}"/>
                </a:ext>
              </a:extLst>
            </p:cNvPr>
            <p:cNvSpPr txBox="1">
              <a:spLocks noChangeArrowheads="1"/>
            </p:cNvSpPr>
            <p:nvPr/>
          </p:nvSpPr>
          <p:spPr bwMode="auto">
            <a:xfrm>
              <a:off x="6931689" y="5639332"/>
              <a:ext cx="679774" cy="184666"/>
            </a:xfrm>
            <a:prstGeom prst="rect">
              <a:avLst/>
            </a:prstGeom>
            <a:solidFill>
              <a:srgbClr val="FFFFCC"/>
            </a:solidFill>
            <a:ln w="9525">
              <a:solidFill>
                <a:schemeClr val="tx1"/>
              </a:solidFill>
              <a:miter lim="800000"/>
              <a:headEnd/>
              <a:tailEnd/>
            </a:ln>
          </p:spPr>
          <p:txBody>
            <a:bodyPr wrap="none" lIns="108000" tIns="0" rIns="108000" bIns="0" anchor="ctr">
              <a:spAutoFit/>
            </a:bodyPr>
            <a:lstStyle/>
            <a:p>
              <a:pPr algn="ctr"/>
              <a:r>
                <a:rPr lang="ja-JP" altLang="en-US" sz="1200" dirty="0"/>
                <a:t>改修後</a:t>
              </a:r>
            </a:p>
          </p:txBody>
        </p:sp>
        <p:cxnSp>
          <p:nvCxnSpPr>
            <p:cNvPr id="117" name="直線矢印コネクタ 116"/>
            <p:cNvCxnSpPr/>
            <p:nvPr/>
          </p:nvCxnSpPr>
          <p:spPr bwMode="auto">
            <a:xfrm>
              <a:off x="5501647" y="6400800"/>
              <a:ext cx="370703" cy="205946"/>
            </a:xfrm>
            <a:prstGeom prst="straightConnector1">
              <a:avLst/>
            </a:prstGeom>
            <a:solidFill>
              <a:schemeClr val="bg1"/>
            </a:solidFill>
            <a:ln>
              <a:solidFill>
                <a:srgbClr val="00B0F0"/>
              </a:solidFill>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8" name="直線矢印コネクタ 117"/>
            <p:cNvCxnSpPr/>
            <p:nvPr/>
          </p:nvCxnSpPr>
          <p:spPr bwMode="auto">
            <a:xfrm>
              <a:off x="7426111" y="6368206"/>
              <a:ext cx="370703" cy="205946"/>
            </a:xfrm>
            <a:prstGeom prst="straightConnector1">
              <a:avLst/>
            </a:prstGeom>
            <a:solidFill>
              <a:schemeClr val="bg1"/>
            </a:solidFill>
            <a:ln>
              <a:solidFill>
                <a:srgbClr val="00B0F0"/>
              </a:solidFill>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9" name="図 118"/>
            <p:cNvPicPr>
              <a:picLocks noChangeAspect="1"/>
            </p:cNvPicPr>
            <p:nvPr/>
          </p:nvPicPr>
          <p:blipFill>
            <a:blip r:embed="rId6"/>
            <a:stretch>
              <a:fillRect/>
            </a:stretch>
          </p:blipFill>
          <p:spPr>
            <a:xfrm>
              <a:off x="4893336" y="3170939"/>
              <a:ext cx="1763698" cy="539131"/>
            </a:xfrm>
            <a:prstGeom prst="rect">
              <a:avLst/>
            </a:prstGeom>
          </p:spPr>
        </p:pic>
        <p:cxnSp>
          <p:nvCxnSpPr>
            <p:cNvPr id="60" name="直線コネクタ 59">
              <a:extLst>
                <a:ext uri="{FF2B5EF4-FFF2-40B4-BE49-F238E27FC236}">
                  <a16:creationId xmlns:a16="http://schemas.microsoft.com/office/drawing/2014/main" id="{DD14199C-C919-4D2F-A552-F17E960C987F}"/>
                </a:ext>
              </a:extLst>
            </p:cNvPr>
            <p:cNvCxnSpPr/>
            <p:nvPr/>
          </p:nvCxnSpPr>
          <p:spPr bwMode="auto">
            <a:xfrm>
              <a:off x="6767706" y="4818959"/>
              <a:ext cx="0" cy="422463"/>
            </a:xfrm>
            <a:prstGeom prst="line">
              <a:avLst/>
            </a:prstGeom>
            <a:solidFill>
              <a:schemeClr val="bg1"/>
            </a:solid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直線コネクタ 60">
              <a:extLst>
                <a:ext uri="{FF2B5EF4-FFF2-40B4-BE49-F238E27FC236}">
                  <a16:creationId xmlns:a16="http://schemas.microsoft.com/office/drawing/2014/main" id="{A90261B7-659A-4A13-AC2E-271AE639C7FA}"/>
                </a:ext>
              </a:extLst>
            </p:cNvPr>
            <p:cNvCxnSpPr/>
            <p:nvPr/>
          </p:nvCxnSpPr>
          <p:spPr bwMode="auto">
            <a:xfrm>
              <a:off x="6966774" y="4846594"/>
              <a:ext cx="0" cy="206137"/>
            </a:xfrm>
            <a:prstGeom prst="line">
              <a:avLst/>
            </a:prstGeom>
            <a:solidFill>
              <a:schemeClr val="bg1"/>
            </a:solid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直線矢印コネクタ 61">
              <a:extLst>
                <a:ext uri="{FF2B5EF4-FFF2-40B4-BE49-F238E27FC236}">
                  <a16:creationId xmlns:a16="http://schemas.microsoft.com/office/drawing/2014/main" id="{FF95AA2F-A173-4895-87E8-CDEC78B70B65}"/>
                </a:ext>
              </a:extLst>
            </p:cNvPr>
            <p:cNvCxnSpPr/>
            <p:nvPr/>
          </p:nvCxnSpPr>
          <p:spPr bwMode="auto">
            <a:xfrm flipV="1">
              <a:off x="6777693" y="5006567"/>
              <a:ext cx="189081" cy="4491"/>
            </a:xfrm>
            <a:prstGeom prst="straightConnector1">
              <a:avLst/>
            </a:prstGeom>
            <a:solidFill>
              <a:schemeClr val="bg1"/>
            </a:solidFill>
            <a:ln w="9525">
              <a:solidFill>
                <a:schemeClr val="tx1"/>
              </a:solidFill>
              <a:headEnd type="arrow" w="sm" len="sm"/>
              <a:tailEnd type="arrow"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直線コネクタ 68">
              <a:extLst>
                <a:ext uri="{FF2B5EF4-FFF2-40B4-BE49-F238E27FC236}">
                  <a16:creationId xmlns:a16="http://schemas.microsoft.com/office/drawing/2014/main" id="{707D3CF3-D2F7-4C55-A5B0-0B1B43D068C7}"/>
                </a:ext>
              </a:extLst>
            </p:cNvPr>
            <p:cNvCxnSpPr/>
            <p:nvPr/>
          </p:nvCxnSpPr>
          <p:spPr bwMode="auto">
            <a:xfrm>
              <a:off x="7023963" y="4540519"/>
              <a:ext cx="0" cy="753255"/>
            </a:xfrm>
            <a:prstGeom prst="line">
              <a:avLst/>
            </a:prstGeom>
            <a:solidFill>
              <a:schemeClr val="bg1"/>
            </a:solid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直線矢印コネクタ 71">
              <a:extLst>
                <a:ext uri="{FF2B5EF4-FFF2-40B4-BE49-F238E27FC236}">
                  <a16:creationId xmlns:a16="http://schemas.microsoft.com/office/drawing/2014/main" id="{67D120D1-F529-47E9-8656-977FCC6ADB24}"/>
                </a:ext>
              </a:extLst>
            </p:cNvPr>
            <p:cNvCxnSpPr/>
            <p:nvPr/>
          </p:nvCxnSpPr>
          <p:spPr bwMode="auto">
            <a:xfrm>
              <a:off x="6766536" y="5111001"/>
              <a:ext cx="263211" cy="1"/>
            </a:xfrm>
            <a:prstGeom prst="straightConnector1">
              <a:avLst/>
            </a:prstGeom>
            <a:solidFill>
              <a:schemeClr val="bg1"/>
            </a:solidFill>
            <a:ln w="9525">
              <a:solidFill>
                <a:schemeClr val="tx1"/>
              </a:solidFill>
              <a:headEnd type="arrow" w="sm" len="sm"/>
              <a:tailEnd type="arrow"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テキスト ボックス 63">
              <a:extLst>
                <a:ext uri="{FF2B5EF4-FFF2-40B4-BE49-F238E27FC236}">
                  <a16:creationId xmlns:a16="http://schemas.microsoft.com/office/drawing/2014/main" id="{561414C2-AF69-4B20-AC5B-CA7C488BE091}"/>
                </a:ext>
              </a:extLst>
            </p:cNvPr>
            <p:cNvSpPr txBox="1"/>
            <p:nvPr/>
          </p:nvSpPr>
          <p:spPr>
            <a:xfrm>
              <a:off x="6420130" y="5249703"/>
              <a:ext cx="892015" cy="215444"/>
            </a:xfrm>
            <a:prstGeom prst="rect">
              <a:avLst/>
            </a:prstGeom>
            <a:solidFill>
              <a:schemeClr val="tx1"/>
            </a:solidFill>
            <a:ln>
              <a:noFill/>
            </a:ln>
          </p:spPr>
          <p:txBody>
            <a:bodyPr wrap="square" lIns="0" tIns="0" rIns="0" bIns="0" rtlCol="0">
              <a:spAutoFit/>
            </a:bodyPr>
            <a:lstStyle/>
            <a:p>
              <a:pPr algn="ctr"/>
              <a:r>
                <a:rPr lang="ja-JP" altLang="en-US" sz="700" dirty="0">
                  <a:solidFill>
                    <a:schemeClr val="bg1"/>
                  </a:solidFill>
                </a:rPr>
                <a:t>工事済区間：</a:t>
              </a:r>
              <a:r>
                <a:rPr kumimoji="1" lang="en-US" altLang="ja-JP" sz="700" dirty="0">
                  <a:solidFill>
                    <a:schemeClr val="bg1"/>
                  </a:solidFill>
                </a:rPr>
                <a:t>L</a:t>
              </a:r>
              <a:r>
                <a:rPr kumimoji="1" lang="ja-JP" altLang="en-US" sz="700" dirty="0">
                  <a:solidFill>
                    <a:schemeClr val="bg1"/>
                  </a:solidFill>
                </a:rPr>
                <a:t>＝</a:t>
              </a:r>
              <a:r>
                <a:rPr kumimoji="1" lang="en-US" altLang="ja-JP" sz="700" dirty="0">
                  <a:solidFill>
                    <a:schemeClr val="bg1"/>
                  </a:solidFill>
                </a:rPr>
                <a:t>0.3</a:t>
              </a:r>
              <a:r>
                <a:rPr kumimoji="1" lang="ja-JP" altLang="en-US" sz="700" dirty="0">
                  <a:solidFill>
                    <a:schemeClr val="bg1"/>
                  </a:solidFill>
                </a:rPr>
                <a:t>ｋｍ</a:t>
              </a:r>
            </a:p>
            <a:p>
              <a:pPr algn="ctr"/>
              <a:r>
                <a:rPr lang="ja-JP" altLang="en-US" sz="700" dirty="0">
                  <a:solidFill>
                    <a:schemeClr val="bg1"/>
                  </a:solidFill>
                </a:rPr>
                <a:t>設計</a:t>
              </a:r>
              <a:r>
                <a:rPr kumimoji="1" lang="ja-JP" altLang="en-US" sz="700" dirty="0">
                  <a:solidFill>
                    <a:schemeClr val="bg1"/>
                  </a:solidFill>
                </a:rPr>
                <a:t>済区間：</a:t>
              </a:r>
              <a:r>
                <a:rPr kumimoji="1" lang="en-US" altLang="ja-JP" sz="700" dirty="0">
                  <a:solidFill>
                    <a:schemeClr val="bg1"/>
                  </a:solidFill>
                </a:rPr>
                <a:t>L</a:t>
              </a:r>
              <a:r>
                <a:rPr kumimoji="1" lang="ja-JP" altLang="en-US" sz="700" dirty="0">
                  <a:solidFill>
                    <a:schemeClr val="bg1"/>
                  </a:solidFill>
                </a:rPr>
                <a:t>＝</a:t>
              </a:r>
              <a:r>
                <a:rPr kumimoji="1" lang="en-US" altLang="ja-JP" sz="700" dirty="0">
                  <a:solidFill>
                    <a:schemeClr val="bg1"/>
                  </a:solidFill>
                </a:rPr>
                <a:t>0.6</a:t>
              </a:r>
              <a:r>
                <a:rPr kumimoji="1" lang="ja-JP" altLang="en-US" sz="700" dirty="0">
                  <a:solidFill>
                    <a:schemeClr val="bg1"/>
                  </a:solidFill>
                </a:rPr>
                <a:t>ｋｍ</a:t>
              </a:r>
              <a:endParaRPr kumimoji="1" lang="en-US" altLang="ja-JP" sz="500" dirty="0">
                <a:solidFill>
                  <a:schemeClr val="bg1"/>
                </a:solidFill>
              </a:endParaRPr>
            </a:p>
          </p:txBody>
        </p:sp>
      </p:grpSp>
      <p:grpSp>
        <p:nvGrpSpPr>
          <p:cNvPr id="2" name="グループ化 1">
            <a:extLst>
              <a:ext uri="{FF2B5EF4-FFF2-40B4-BE49-F238E27FC236}">
                <a16:creationId xmlns:a16="http://schemas.microsoft.com/office/drawing/2014/main" id="{0F4E63AD-A89C-44B8-B708-BAEEDFDFEC2F}"/>
              </a:ext>
            </a:extLst>
          </p:cNvPr>
          <p:cNvGrpSpPr/>
          <p:nvPr/>
        </p:nvGrpSpPr>
        <p:grpSpPr>
          <a:xfrm>
            <a:off x="-76422" y="2741953"/>
            <a:ext cx="4755277" cy="4088860"/>
            <a:chOff x="-76422" y="2649342"/>
            <a:chExt cx="4755277" cy="4088860"/>
          </a:xfrm>
        </p:grpSpPr>
        <p:sp>
          <p:nvSpPr>
            <p:cNvPr id="20" name="テキスト ボックス 34">
              <a:extLst>
                <a:ext uri="{FF2B5EF4-FFF2-40B4-BE49-F238E27FC236}">
                  <a16:creationId xmlns:a16="http://schemas.microsoft.com/office/drawing/2014/main" id="{F965E391-371C-4189-80EC-8DDBD5234982}"/>
                </a:ext>
              </a:extLst>
            </p:cNvPr>
            <p:cNvSpPr txBox="1">
              <a:spLocks noChangeArrowheads="1"/>
            </p:cNvSpPr>
            <p:nvPr/>
          </p:nvSpPr>
          <p:spPr bwMode="auto">
            <a:xfrm>
              <a:off x="-76422" y="2649342"/>
              <a:ext cx="33190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b="1" dirty="0">
                  <a:latin typeface="HG丸ｺﾞｼｯｸM-PRO" panose="020F0600000000000000" pitchFamily="50" charset="-128"/>
                  <a:ea typeface="HG丸ｺﾞｼｯｸM-PRO" panose="020F0600000000000000" pitchFamily="50" charset="-128"/>
                </a:rPr>
                <a:t>◇浸水範囲（改修前：</a:t>
              </a:r>
              <a:r>
                <a:rPr lang="ja-JP" altLang="ja-JP" sz="1200" b="1" dirty="0">
                  <a:latin typeface="HG丸ｺﾞｼｯｸM-PRO" panose="020F0600000000000000" pitchFamily="50" charset="-128"/>
                  <a:ea typeface="HG丸ｺﾞｼｯｸM-PRO" panose="020F0600000000000000" pitchFamily="50" charset="-128"/>
                </a:rPr>
                <a:t>時間雨量</a:t>
              </a:r>
              <a:r>
                <a:rPr lang="en-US" altLang="ja-JP" sz="1200" b="1" dirty="0">
                  <a:latin typeface="HG丸ｺﾞｼｯｸM-PRO" panose="020F0600000000000000" pitchFamily="50" charset="-128"/>
                  <a:ea typeface="HG丸ｺﾞｼｯｸM-PRO" panose="020F0600000000000000" pitchFamily="50" charset="-128"/>
                </a:rPr>
                <a:t>50</a:t>
              </a:r>
              <a:r>
                <a:rPr lang="ja-JP" altLang="ja-JP" sz="1200" b="1" dirty="0">
                  <a:latin typeface="HG丸ｺﾞｼｯｸM-PRO" panose="020F0600000000000000" pitchFamily="50" charset="-128"/>
                  <a:ea typeface="HG丸ｺﾞｼｯｸM-PRO" panose="020F0600000000000000" pitchFamily="50" charset="-128"/>
                </a:rPr>
                <a:t>ミリ降雨</a:t>
              </a:r>
              <a:r>
                <a:rPr lang="ja-JP" altLang="en-US" sz="1200" b="1" dirty="0">
                  <a:latin typeface="HG丸ｺﾞｼｯｸM-PRO" panose="020F0600000000000000" pitchFamily="50" charset="-128"/>
                  <a:ea typeface="HG丸ｺﾞｼｯｸM-PRO" panose="020F0600000000000000" pitchFamily="50" charset="-128"/>
                </a:rPr>
                <a:t>）</a:t>
              </a:r>
              <a:endParaRPr lang="ja-JP" altLang="ja-JP" sz="1200" b="1"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grpSp>
          <p:nvGrpSpPr>
            <p:cNvPr id="22" name="グループ化 21"/>
            <p:cNvGrpSpPr/>
            <p:nvPr/>
          </p:nvGrpSpPr>
          <p:grpSpPr>
            <a:xfrm>
              <a:off x="67124" y="2973709"/>
              <a:ext cx="4611731" cy="3197267"/>
              <a:chOff x="116817" y="3510955"/>
              <a:chExt cx="4611731" cy="3197267"/>
            </a:xfrm>
          </p:grpSpPr>
          <p:pic>
            <p:nvPicPr>
              <p:cNvPr id="23" name="図 22"/>
              <p:cNvPicPr>
                <a:picLocks noChangeAspect="1"/>
              </p:cNvPicPr>
              <p:nvPr/>
            </p:nvPicPr>
            <p:blipFill rotWithShape="1">
              <a:blip r:embed="rId7"/>
              <a:srcRect l="225" t="270" r="247" b="595"/>
              <a:stretch/>
            </p:blipFill>
            <p:spPr>
              <a:xfrm>
                <a:off x="116817" y="3510955"/>
                <a:ext cx="4582621" cy="3197267"/>
              </a:xfrm>
              <a:prstGeom prst="rect">
                <a:avLst/>
              </a:prstGeom>
            </p:spPr>
          </p:pic>
          <p:cxnSp>
            <p:nvCxnSpPr>
              <p:cNvPr id="24" name="直線コネクタ 23"/>
              <p:cNvCxnSpPr/>
              <p:nvPr/>
            </p:nvCxnSpPr>
            <p:spPr bwMode="auto">
              <a:xfrm flipH="1" flipV="1">
                <a:off x="2099182" y="4968770"/>
                <a:ext cx="308946" cy="508504"/>
              </a:xfrm>
              <a:prstGeom prst="line">
                <a:avLst/>
              </a:prstGeom>
              <a:ln/>
            </p:spPr>
            <p:style>
              <a:lnRef idx="1">
                <a:schemeClr val="dk1"/>
              </a:lnRef>
              <a:fillRef idx="0">
                <a:schemeClr val="dk1"/>
              </a:fillRef>
              <a:effectRef idx="0">
                <a:schemeClr val="dk1"/>
              </a:effectRef>
              <a:fontRef idx="minor">
                <a:schemeClr val="tx1"/>
              </a:fontRef>
            </p:style>
          </p:cxnSp>
          <p:cxnSp>
            <p:nvCxnSpPr>
              <p:cNvPr id="25" name="直線矢印コネクタ 24"/>
              <p:cNvCxnSpPr/>
              <p:nvPr/>
            </p:nvCxnSpPr>
            <p:spPr bwMode="auto">
              <a:xfrm flipV="1">
                <a:off x="1885244" y="5024629"/>
                <a:ext cx="250585" cy="289539"/>
              </a:xfrm>
              <a:prstGeom prst="straightConnector1">
                <a:avLst/>
              </a:prstGeom>
              <a:solidFill>
                <a:schemeClr val="bg1"/>
              </a:solidFill>
              <a:ln>
                <a:solidFill>
                  <a:schemeClr val="tx1"/>
                </a:solidFill>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テキスト ボックス 25"/>
              <p:cNvSpPr txBox="1"/>
              <p:nvPr/>
            </p:nvSpPr>
            <p:spPr>
              <a:xfrm>
                <a:off x="699355" y="4969876"/>
                <a:ext cx="1270525" cy="195814"/>
              </a:xfrm>
              <a:prstGeom prst="rect">
                <a:avLst/>
              </a:prstGeom>
              <a:solidFill>
                <a:schemeClr val="bg1"/>
              </a:solidFill>
              <a:ln>
                <a:solidFill>
                  <a:schemeClr val="tx1"/>
                </a:solidFill>
              </a:ln>
            </p:spPr>
            <p:txBody>
              <a:bodyPr wrap="square" tIns="36000" bIns="36000" rtlCol="0" anchor="ctr">
                <a:spAutoFit/>
              </a:bodyPr>
              <a:lstStyle/>
              <a:p>
                <a:pPr algn="ctr"/>
                <a:r>
                  <a:rPr kumimoji="1" lang="ja-JP" altLang="en-US" sz="800" dirty="0"/>
                  <a:t>整備対象区間 </a:t>
                </a:r>
                <a:r>
                  <a:rPr kumimoji="1" lang="en-US" altLang="ja-JP" sz="800" dirty="0"/>
                  <a:t>L</a:t>
                </a:r>
                <a:r>
                  <a:rPr kumimoji="1" lang="ja-JP" altLang="en-US" sz="800" dirty="0"/>
                  <a:t>＝</a:t>
                </a:r>
                <a:r>
                  <a:rPr lang="en-US" altLang="ja-JP" sz="800" dirty="0"/>
                  <a:t>0.6</a:t>
                </a:r>
                <a:r>
                  <a:rPr kumimoji="1" lang="en-US" altLang="ja-JP" sz="800" dirty="0"/>
                  <a:t>km</a:t>
                </a:r>
                <a:endParaRPr kumimoji="1" lang="ja-JP" altLang="en-US" sz="800" dirty="0"/>
              </a:p>
            </p:txBody>
          </p:sp>
          <p:sp>
            <p:nvSpPr>
              <p:cNvPr id="27" name="テキスト ボックス 26"/>
              <p:cNvSpPr txBox="1"/>
              <p:nvPr/>
            </p:nvSpPr>
            <p:spPr>
              <a:xfrm>
                <a:off x="1872671" y="5209546"/>
                <a:ext cx="526989" cy="276999"/>
              </a:xfrm>
              <a:prstGeom prst="rect">
                <a:avLst/>
              </a:prstGeom>
              <a:noFill/>
            </p:spPr>
            <p:txBody>
              <a:bodyPr wrap="square" rtlCol="0">
                <a:spAutoFit/>
              </a:bodyPr>
              <a:lstStyle/>
              <a:p>
                <a:r>
                  <a:rPr kumimoji="1" lang="ja-JP" altLang="en-US" sz="600" dirty="0">
                    <a:solidFill>
                      <a:srgbClr val="FF0000"/>
                    </a:solidFill>
                  </a:rPr>
                  <a:t>河道拡幅・</a:t>
                </a:r>
                <a:endParaRPr kumimoji="1" lang="en-US" altLang="ja-JP" sz="600" dirty="0">
                  <a:solidFill>
                    <a:srgbClr val="FF0000"/>
                  </a:solidFill>
                </a:endParaRPr>
              </a:p>
              <a:p>
                <a:r>
                  <a:rPr kumimoji="1" lang="ja-JP" altLang="en-US" sz="600" dirty="0">
                    <a:solidFill>
                      <a:srgbClr val="FF0000"/>
                    </a:solidFill>
                  </a:rPr>
                  <a:t>河床掘削</a:t>
                </a:r>
              </a:p>
            </p:txBody>
          </p:sp>
          <p:sp>
            <p:nvSpPr>
              <p:cNvPr id="28" name="テキスト ボックス 27"/>
              <p:cNvSpPr txBox="1"/>
              <p:nvPr/>
            </p:nvSpPr>
            <p:spPr>
              <a:xfrm>
                <a:off x="3568187" y="4149490"/>
                <a:ext cx="534442" cy="276999"/>
              </a:xfrm>
              <a:prstGeom prst="rect">
                <a:avLst/>
              </a:prstGeom>
              <a:noFill/>
            </p:spPr>
            <p:txBody>
              <a:bodyPr wrap="square" rtlCol="0">
                <a:spAutoFit/>
              </a:bodyPr>
              <a:lstStyle/>
              <a:p>
                <a:r>
                  <a:rPr kumimoji="1" lang="ja-JP" altLang="en-US" sz="600" dirty="0">
                    <a:solidFill>
                      <a:srgbClr val="FF0000"/>
                    </a:solidFill>
                  </a:rPr>
                  <a:t>河道拡幅・</a:t>
                </a:r>
                <a:endParaRPr kumimoji="1" lang="en-US" altLang="ja-JP" sz="600" dirty="0">
                  <a:solidFill>
                    <a:srgbClr val="FF0000"/>
                  </a:solidFill>
                </a:endParaRPr>
              </a:p>
              <a:p>
                <a:r>
                  <a:rPr kumimoji="1" lang="ja-JP" altLang="en-US" sz="600" dirty="0">
                    <a:solidFill>
                      <a:srgbClr val="FF0000"/>
                    </a:solidFill>
                  </a:rPr>
                  <a:t>河床掘削</a:t>
                </a:r>
              </a:p>
            </p:txBody>
          </p:sp>
          <p:sp>
            <p:nvSpPr>
              <p:cNvPr id="29" name="テキスト ボックス 28"/>
              <p:cNvSpPr txBox="1"/>
              <p:nvPr/>
            </p:nvSpPr>
            <p:spPr>
              <a:xfrm>
                <a:off x="3476432" y="5158349"/>
                <a:ext cx="276999" cy="370204"/>
              </a:xfrm>
              <a:prstGeom prst="rect">
                <a:avLst/>
              </a:prstGeom>
              <a:noFill/>
            </p:spPr>
            <p:txBody>
              <a:bodyPr vert="eaVert" wrap="square" rtlCol="0">
                <a:spAutoFit/>
              </a:bodyPr>
              <a:lstStyle/>
              <a:p>
                <a:r>
                  <a:rPr kumimoji="1" lang="ja-JP" altLang="en-US" sz="600" dirty="0"/>
                  <a:t>寺田橋</a:t>
                </a:r>
              </a:p>
            </p:txBody>
          </p:sp>
          <p:sp>
            <p:nvSpPr>
              <p:cNvPr id="30" name="テキスト ボックス 29"/>
              <p:cNvSpPr txBox="1"/>
              <p:nvPr/>
            </p:nvSpPr>
            <p:spPr>
              <a:xfrm>
                <a:off x="1684301" y="5727076"/>
                <a:ext cx="419270" cy="184666"/>
              </a:xfrm>
              <a:prstGeom prst="rect">
                <a:avLst/>
              </a:prstGeom>
              <a:noFill/>
            </p:spPr>
            <p:txBody>
              <a:bodyPr vert="horz" wrap="square" rtlCol="0">
                <a:spAutoFit/>
              </a:bodyPr>
              <a:lstStyle/>
              <a:p>
                <a:r>
                  <a:rPr lang="en-US" altLang="ja-JP" sz="600" dirty="0"/>
                  <a:t>2.0km</a:t>
                </a:r>
                <a:endParaRPr kumimoji="1" lang="ja-JP" altLang="en-US" sz="600" dirty="0"/>
              </a:p>
            </p:txBody>
          </p:sp>
          <p:sp>
            <p:nvSpPr>
              <p:cNvPr id="31" name="テキスト ボックス 30"/>
              <p:cNvSpPr txBox="1"/>
              <p:nvPr/>
            </p:nvSpPr>
            <p:spPr>
              <a:xfrm>
                <a:off x="965683" y="5925061"/>
                <a:ext cx="419270" cy="184666"/>
              </a:xfrm>
              <a:prstGeom prst="rect">
                <a:avLst/>
              </a:prstGeom>
              <a:noFill/>
            </p:spPr>
            <p:txBody>
              <a:bodyPr vert="horz" wrap="square" rtlCol="0">
                <a:spAutoFit/>
              </a:bodyPr>
              <a:lstStyle/>
              <a:p>
                <a:r>
                  <a:rPr lang="en-US" altLang="ja-JP" sz="600" dirty="0"/>
                  <a:t>1.0km</a:t>
                </a:r>
                <a:endParaRPr kumimoji="1" lang="ja-JP" altLang="en-US" sz="600" dirty="0"/>
              </a:p>
            </p:txBody>
          </p:sp>
          <p:sp>
            <p:nvSpPr>
              <p:cNvPr id="32" name="テキスト ボックス 31"/>
              <p:cNvSpPr txBox="1"/>
              <p:nvPr/>
            </p:nvSpPr>
            <p:spPr>
              <a:xfrm>
                <a:off x="2327555" y="5587127"/>
                <a:ext cx="419270" cy="184666"/>
              </a:xfrm>
              <a:prstGeom prst="rect">
                <a:avLst/>
              </a:prstGeom>
              <a:noFill/>
            </p:spPr>
            <p:txBody>
              <a:bodyPr vert="horz" wrap="square" rtlCol="0">
                <a:spAutoFit/>
              </a:bodyPr>
              <a:lstStyle/>
              <a:p>
                <a:r>
                  <a:rPr lang="en-US" altLang="ja-JP" sz="600" dirty="0"/>
                  <a:t>3.0km</a:t>
                </a:r>
                <a:endParaRPr kumimoji="1" lang="ja-JP" altLang="en-US" sz="600" dirty="0"/>
              </a:p>
            </p:txBody>
          </p:sp>
          <p:sp>
            <p:nvSpPr>
              <p:cNvPr id="33" name="テキスト ボックス 32"/>
              <p:cNvSpPr txBox="1"/>
              <p:nvPr/>
            </p:nvSpPr>
            <p:spPr>
              <a:xfrm>
                <a:off x="2950260" y="5274487"/>
                <a:ext cx="419270" cy="184666"/>
              </a:xfrm>
              <a:prstGeom prst="rect">
                <a:avLst/>
              </a:prstGeom>
              <a:noFill/>
            </p:spPr>
            <p:txBody>
              <a:bodyPr vert="horz" wrap="square" rtlCol="0">
                <a:spAutoFit/>
              </a:bodyPr>
              <a:lstStyle/>
              <a:p>
                <a:r>
                  <a:rPr lang="en-US" altLang="ja-JP" sz="600" dirty="0"/>
                  <a:t>4.0km</a:t>
                </a:r>
                <a:endParaRPr kumimoji="1" lang="ja-JP" altLang="en-US" sz="600" dirty="0"/>
              </a:p>
            </p:txBody>
          </p:sp>
          <p:sp>
            <p:nvSpPr>
              <p:cNvPr id="34" name="テキスト ボックス 33"/>
              <p:cNvSpPr txBox="1"/>
              <p:nvPr/>
            </p:nvSpPr>
            <p:spPr>
              <a:xfrm>
                <a:off x="3358552" y="4892186"/>
                <a:ext cx="419270" cy="184666"/>
              </a:xfrm>
              <a:prstGeom prst="rect">
                <a:avLst/>
              </a:prstGeom>
              <a:noFill/>
            </p:spPr>
            <p:txBody>
              <a:bodyPr vert="horz" wrap="square" rtlCol="0">
                <a:spAutoFit/>
              </a:bodyPr>
              <a:lstStyle/>
              <a:p>
                <a:r>
                  <a:rPr lang="en-US" altLang="ja-JP" sz="600" dirty="0"/>
                  <a:t>5.0km</a:t>
                </a:r>
                <a:endParaRPr kumimoji="1" lang="ja-JP" altLang="en-US" sz="600" dirty="0"/>
              </a:p>
            </p:txBody>
          </p:sp>
          <p:sp>
            <p:nvSpPr>
              <p:cNvPr id="35" name="テキスト ボックス 34"/>
              <p:cNvSpPr txBox="1"/>
              <p:nvPr/>
            </p:nvSpPr>
            <p:spPr>
              <a:xfrm>
                <a:off x="1559476" y="4634055"/>
                <a:ext cx="419270" cy="184666"/>
              </a:xfrm>
              <a:prstGeom prst="rect">
                <a:avLst/>
              </a:prstGeom>
              <a:noFill/>
            </p:spPr>
            <p:txBody>
              <a:bodyPr vert="horz" wrap="square" rtlCol="0">
                <a:spAutoFit/>
              </a:bodyPr>
              <a:lstStyle/>
              <a:p>
                <a:r>
                  <a:rPr lang="ja-JP" altLang="en-US" sz="600" b="1" dirty="0">
                    <a:solidFill>
                      <a:srgbClr val="00B0F0"/>
                    </a:solidFill>
                  </a:rPr>
                  <a:t>太井川</a:t>
                </a:r>
                <a:endParaRPr kumimoji="1" lang="ja-JP" altLang="en-US" sz="600" b="1" dirty="0">
                  <a:solidFill>
                    <a:srgbClr val="00B0F0"/>
                  </a:solidFill>
                </a:endParaRPr>
              </a:p>
            </p:txBody>
          </p:sp>
          <p:sp>
            <p:nvSpPr>
              <p:cNvPr id="36" name="テキスト ボックス 35"/>
              <p:cNvSpPr txBox="1"/>
              <p:nvPr/>
            </p:nvSpPr>
            <p:spPr>
              <a:xfrm>
                <a:off x="489720" y="3811399"/>
                <a:ext cx="419270" cy="184666"/>
              </a:xfrm>
              <a:prstGeom prst="rect">
                <a:avLst/>
              </a:prstGeom>
              <a:noFill/>
            </p:spPr>
            <p:txBody>
              <a:bodyPr vert="horz" wrap="square" rtlCol="0">
                <a:spAutoFit/>
              </a:bodyPr>
              <a:lstStyle/>
              <a:p>
                <a:r>
                  <a:rPr kumimoji="1" lang="ja-JP" altLang="en-US" sz="600" b="1" dirty="0">
                    <a:solidFill>
                      <a:srgbClr val="0070C0"/>
                    </a:solidFill>
                  </a:rPr>
                  <a:t>飛鳥川</a:t>
                </a:r>
              </a:p>
            </p:txBody>
          </p:sp>
          <p:sp>
            <p:nvSpPr>
              <p:cNvPr id="37" name="テキスト ボックス 36"/>
              <p:cNvSpPr txBox="1"/>
              <p:nvPr/>
            </p:nvSpPr>
            <p:spPr>
              <a:xfrm>
                <a:off x="4139067" y="4818044"/>
                <a:ext cx="419270" cy="184666"/>
              </a:xfrm>
              <a:prstGeom prst="rect">
                <a:avLst/>
              </a:prstGeom>
              <a:noFill/>
            </p:spPr>
            <p:txBody>
              <a:bodyPr vert="horz" wrap="square" rtlCol="0">
                <a:spAutoFit/>
              </a:bodyPr>
              <a:lstStyle/>
              <a:p>
                <a:r>
                  <a:rPr lang="en-US" altLang="ja-JP" sz="600" dirty="0"/>
                  <a:t>6.0km</a:t>
                </a:r>
                <a:endParaRPr kumimoji="1" lang="ja-JP" altLang="en-US" sz="600" dirty="0"/>
              </a:p>
            </p:txBody>
          </p:sp>
          <p:sp>
            <p:nvSpPr>
              <p:cNvPr id="38" name="テキスト ボックス 37"/>
              <p:cNvSpPr txBox="1"/>
              <p:nvPr/>
            </p:nvSpPr>
            <p:spPr>
              <a:xfrm>
                <a:off x="4090059" y="4242216"/>
                <a:ext cx="419270" cy="184666"/>
              </a:xfrm>
              <a:prstGeom prst="rect">
                <a:avLst/>
              </a:prstGeom>
              <a:noFill/>
            </p:spPr>
            <p:txBody>
              <a:bodyPr vert="horz" wrap="square" rtlCol="0">
                <a:spAutoFit/>
              </a:bodyPr>
              <a:lstStyle/>
              <a:p>
                <a:r>
                  <a:rPr lang="en-US" altLang="ja-JP" sz="600" dirty="0"/>
                  <a:t>7.0km</a:t>
                </a:r>
                <a:endParaRPr kumimoji="1" lang="ja-JP" altLang="en-US" sz="600" dirty="0"/>
              </a:p>
            </p:txBody>
          </p:sp>
          <p:cxnSp>
            <p:nvCxnSpPr>
              <p:cNvPr id="39" name="直線コネクタ 38"/>
              <p:cNvCxnSpPr/>
              <p:nvPr/>
            </p:nvCxnSpPr>
            <p:spPr bwMode="auto">
              <a:xfrm flipH="1" flipV="1">
                <a:off x="1843514" y="5265434"/>
                <a:ext cx="295137" cy="503149"/>
              </a:xfrm>
              <a:prstGeom prst="line">
                <a:avLst/>
              </a:prstGeom>
              <a:ln/>
            </p:spPr>
            <p:style>
              <a:lnRef idx="1">
                <a:schemeClr val="dk1"/>
              </a:lnRef>
              <a:fillRef idx="0">
                <a:schemeClr val="dk1"/>
              </a:fillRef>
              <a:effectRef idx="0">
                <a:schemeClr val="dk1"/>
              </a:effectRef>
              <a:fontRef idx="minor">
                <a:schemeClr val="tx1"/>
              </a:fontRef>
            </p:style>
          </p:cxnSp>
          <p:cxnSp>
            <p:nvCxnSpPr>
              <p:cNvPr id="40" name="直線コネクタ 39"/>
              <p:cNvCxnSpPr/>
              <p:nvPr/>
            </p:nvCxnSpPr>
            <p:spPr bwMode="auto">
              <a:xfrm flipH="1" flipV="1">
                <a:off x="2892142" y="5459169"/>
                <a:ext cx="399960" cy="650558"/>
              </a:xfrm>
              <a:prstGeom prst="line">
                <a:avLst/>
              </a:prstGeom>
              <a:ln/>
            </p:spPr>
            <p:style>
              <a:lnRef idx="1">
                <a:schemeClr val="dk1"/>
              </a:lnRef>
              <a:fillRef idx="0">
                <a:schemeClr val="dk1"/>
              </a:fillRef>
              <a:effectRef idx="0">
                <a:schemeClr val="dk1"/>
              </a:effectRef>
              <a:fontRef idx="minor">
                <a:schemeClr val="tx1"/>
              </a:fontRef>
            </p:style>
          </p:cxnSp>
          <p:cxnSp>
            <p:nvCxnSpPr>
              <p:cNvPr id="41" name="直線コネクタ 40"/>
              <p:cNvCxnSpPr/>
              <p:nvPr/>
            </p:nvCxnSpPr>
            <p:spPr bwMode="auto">
              <a:xfrm flipH="1" flipV="1">
                <a:off x="4004115" y="4153439"/>
                <a:ext cx="493902" cy="104864"/>
              </a:xfrm>
              <a:prstGeom prst="line">
                <a:avLst/>
              </a:prstGeom>
              <a:ln/>
            </p:spPr>
            <p:style>
              <a:lnRef idx="1">
                <a:schemeClr val="dk1"/>
              </a:lnRef>
              <a:fillRef idx="0">
                <a:schemeClr val="dk1"/>
              </a:fillRef>
              <a:effectRef idx="0">
                <a:schemeClr val="dk1"/>
              </a:effectRef>
              <a:fontRef idx="minor">
                <a:schemeClr val="tx1"/>
              </a:fontRef>
            </p:style>
          </p:cxnSp>
          <p:cxnSp>
            <p:nvCxnSpPr>
              <p:cNvPr id="42" name="直線矢印コネクタ 41"/>
              <p:cNvCxnSpPr/>
              <p:nvPr/>
            </p:nvCxnSpPr>
            <p:spPr bwMode="auto">
              <a:xfrm flipV="1">
                <a:off x="3292102" y="5325333"/>
                <a:ext cx="724658" cy="722669"/>
              </a:xfrm>
              <a:prstGeom prst="straightConnector1">
                <a:avLst/>
              </a:prstGeom>
              <a:solidFill>
                <a:schemeClr val="bg1"/>
              </a:solidFill>
              <a:ln>
                <a:solidFill>
                  <a:schemeClr val="tx1"/>
                </a:solidFill>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テキスト ボックス 42"/>
              <p:cNvSpPr txBox="1"/>
              <p:nvPr/>
            </p:nvSpPr>
            <p:spPr>
              <a:xfrm>
                <a:off x="3041198" y="5532189"/>
                <a:ext cx="526989" cy="276999"/>
              </a:xfrm>
              <a:prstGeom prst="rect">
                <a:avLst/>
              </a:prstGeom>
              <a:noFill/>
            </p:spPr>
            <p:txBody>
              <a:bodyPr wrap="square" rtlCol="0">
                <a:spAutoFit/>
              </a:bodyPr>
              <a:lstStyle/>
              <a:p>
                <a:r>
                  <a:rPr kumimoji="1" lang="ja-JP" altLang="en-US" sz="600" dirty="0">
                    <a:solidFill>
                      <a:srgbClr val="FF0000"/>
                    </a:solidFill>
                  </a:rPr>
                  <a:t>河道拡幅・</a:t>
                </a:r>
                <a:endParaRPr kumimoji="1" lang="en-US" altLang="ja-JP" sz="600" dirty="0">
                  <a:solidFill>
                    <a:srgbClr val="FF0000"/>
                  </a:solidFill>
                </a:endParaRPr>
              </a:p>
              <a:p>
                <a:r>
                  <a:rPr kumimoji="1" lang="ja-JP" altLang="en-US" sz="600" dirty="0">
                    <a:solidFill>
                      <a:srgbClr val="FF0000"/>
                    </a:solidFill>
                  </a:rPr>
                  <a:t>河床掘削</a:t>
                </a:r>
              </a:p>
            </p:txBody>
          </p:sp>
          <p:sp>
            <p:nvSpPr>
              <p:cNvPr id="44" name="テキスト ボックス 43"/>
              <p:cNvSpPr txBox="1"/>
              <p:nvPr/>
            </p:nvSpPr>
            <p:spPr>
              <a:xfrm>
                <a:off x="2203494" y="5517008"/>
                <a:ext cx="276999" cy="370204"/>
              </a:xfrm>
              <a:prstGeom prst="rect">
                <a:avLst/>
              </a:prstGeom>
              <a:noFill/>
            </p:spPr>
            <p:txBody>
              <a:bodyPr vert="eaVert" wrap="square" rtlCol="0">
                <a:spAutoFit/>
              </a:bodyPr>
              <a:lstStyle/>
              <a:p>
                <a:r>
                  <a:rPr kumimoji="1" lang="ja-JP" altLang="en-US" sz="600" dirty="0"/>
                  <a:t>大宝橋</a:t>
                </a:r>
              </a:p>
            </p:txBody>
          </p:sp>
          <p:sp>
            <p:nvSpPr>
              <p:cNvPr id="45" name="テキスト ボックス 44"/>
              <p:cNvSpPr txBox="1"/>
              <p:nvPr/>
            </p:nvSpPr>
            <p:spPr>
              <a:xfrm>
                <a:off x="2076532" y="5652162"/>
                <a:ext cx="276999" cy="370204"/>
              </a:xfrm>
              <a:prstGeom prst="rect">
                <a:avLst/>
              </a:prstGeom>
              <a:noFill/>
            </p:spPr>
            <p:txBody>
              <a:bodyPr vert="eaVert" wrap="square" rtlCol="0">
                <a:spAutoFit/>
              </a:bodyPr>
              <a:lstStyle/>
              <a:p>
                <a:r>
                  <a:rPr lang="ja-JP" altLang="en-US" sz="600" dirty="0"/>
                  <a:t>中</a:t>
                </a:r>
                <a:r>
                  <a:rPr kumimoji="1" lang="ja-JP" altLang="en-US" sz="600" dirty="0"/>
                  <a:t>之橋</a:t>
                </a:r>
              </a:p>
            </p:txBody>
          </p:sp>
          <p:sp>
            <p:nvSpPr>
              <p:cNvPr id="46" name="テキスト ボックス 45"/>
              <p:cNvSpPr txBox="1"/>
              <p:nvPr/>
            </p:nvSpPr>
            <p:spPr>
              <a:xfrm>
                <a:off x="2431938" y="5297283"/>
                <a:ext cx="494512" cy="184666"/>
              </a:xfrm>
              <a:prstGeom prst="rect">
                <a:avLst/>
              </a:prstGeom>
              <a:noFill/>
            </p:spPr>
            <p:txBody>
              <a:bodyPr vert="horz" wrap="square" rtlCol="0">
                <a:spAutoFit/>
              </a:bodyPr>
              <a:lstStyle/>
              <a:p>
                <a:r>
                  <a:rPr kumimoji="1" lang="ja-JP" altLang="en-US" sz="600" dirty="0"/>
                  <a:t>新梅川橋</a:t>
                </a:r>
              </a:p>
            </p:txBody>
          </p:sp>
          <p:sp>
            <p:nvSpPr>
              <p:cNvPr id="47" name="テキスト ボックス 46"/>
              <p:cNvSpPr txBox="1"/>
              <p:nvPr/>
            </p:nvSpPr>
            <p:spPr>
              <a:xfrm>
                <a:off x="4451549" y="4389186"/>
                <a:ext cx="276999" cy="370204"/>
              </a:xfrm>
              <a:prstGeom prst="rect">
                <a:avLst/>
              </a:prstGeom>
              <a:noFill/>
            </p:spPr>
            <p:txBody>
              <a:bodyPr vert="eaVert" wrap="square" rtlCol="0">
                <a:spAutoFit/>
              </a:bodyPr>
              <a:lstStyle/>
              <a:p>
                <a:r>
                  <a:rPr lang="ja-JP" altLang="en-US" sz="600" dirty="0"/>
                  <a:t>和田</a:t>
                </a:r>
                <a:r>
                  <a:rPr kumimoji="1" lang="ja-JP" altLang="en-US" sz="600" dirty="0"/>
                  <a:t>橋</a:t>
                </a:r>
              </a:p>
            </p:txBody>
          </p:sp>
          <p:sp>
            <p:nvSpPr>
              <p:cNvPr id="48" name="テキスト ボックス 47"/>
              <p:cNvSpPr txBox="1"/>
              <p:nvPr/>
            </p:nvSpPr>
            <p:spPr>
              <a:xfrm>
                <a:off x="4194541" y="3903732"/>
                <a:ext cx="276999" cy="370204"/>
              </a:xfrm>
              <a:prstGeom prst="rect">
                <a:avLst/>
              </a:prstGeom>
              <a:noFill/>
            </p:spPr>
            <p:txBody>
              <a:bodyPr vert="eaVert" wrap="square" rtlCol="0">
                <a:spAutoFit/>
              </a:bodyPr>
              <a:lstStyle/>
              <a:p>
                <a:r>
                  <a:rPr lang="ja-JP" altLang="en-US" sz="600" dirty="0"/>
                  <a:t>島川</a:t>
                </a:r>
                <a:r>
                  <a:rPr kumimoji="1" lang="ja-JP" altLang="en-US" sz="600" dirty="0"/>
                  <a:t>橋</a:t>
                </a:r>
              </a:p>
            </p:txBody>
          </p:sp>
          <p:cxnSp>
            <p:nvCxnSpPr>
              <p:cNvPr id="49" name="直線コネクタ 48"/>
              <p:cNvCxnSpPr/>
              <p:nvPr/>
            </p:nvCxnSpPr>
            <p:spPr bwMode="auto">
              <a:xfrm flipH="1" flipV="1">
                <a:off x="3877012" y="4458915"/>
                <a:ext cx="493902" cy="104864"/>
              </a:xfrm>
              <a:prstGeom prst="line">
                <a:avLst/>
              </a:prstGeom>
              <a:ln/>
            </p:spPr>
            <p:style>
              <a:lnRef idx="1">
                <a:schemeClr val="dk1"/>
              </a:lnRef>
              <a:fillRef idx="0">
                <a:schemeClr val="dk1"/>
              </a:fillRef>
              <a:effectRef idx="0">
                <a:schemeClr val="dk1"/>
              </a:effectRef>
              <a:fontRef idx="minor">
                <a:schemeClr val="tx1"/>
              </a:fontRef>
            </p:style>
          </p:cxnSp>
          <p:cxnSp>
            <p:nvCxnSpPr>
              <p:cNvPr id="50" name="直線コネクタ 49"/>
              <p:cNvCxnSpPr/>
              <p:nvPr/>
            </p:nvCxnSpPr>
            <p:spPr bwMode="auto">
              <a:xfrm flipH="1" flipV="1">
                <a:off x="3788372" y="4934368"/>
                <a:ext cx="272910" cy="455248"/>
              </a:xfrm>
              <a:prstGeom prst="line">
                <a:avLst/>
              </a:prstGeom>
              <a:ln/>
            </p:spPr>
            <p:style>
              <a:lnRef idx="1">
                <a:schemeClr val="dk1"/>
              </a:lnRef>
              <a:fillRef idx="0">
                <a:schemeClr val="dk1"/>
              </a:fillRef>
              <a:effectRef idx="0">
                <a:schemeClr val="dk1"/>
              </a:effectRef>
              <a:fontRef idx="minor">
                <a:schemeClr val="tx1"/>
              </a:fontRef>
            </p:style>
          </p:cxnSp>
          <p:cxnSp>
            <p:nvCxnSpPr>
              <p:cNvPr id="51" name="直線矢印コネクタ 50"/>
              <p:cNvCxnSpPr/>
              <p:nvPr/>
            </p:nvCxnSpPr>
            <p:spPr bwMode="auto">
              <a:xfrm flipV="1">
                <a:off x="4023140" y="4183412"/>
                <a:ext cx="95532" cy="288463"/>
              </a:xfrm>
              <a:prstGeom prst="straightConnector1">
                <a:avLst/>
              </a:prstGeom>
              <a:solidFill>
                <a:schemeClr val="bg1"/>
              </a:solidFill>
              <a:ln>
                <a:solidFill>
                  <a:schemeClr val="tx1"/>
                </a:solidFill>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直線コネクタ 51"/>
              <p:cNvCxnSpPr/>
              <p:nvPr/>
            </p:nvCxnSpPr>
            <p:spPr bwMode="auto">
              <a:xfrm>
                <a:off x="2369003" y="4137806"/>
                <a:ext cx="29105" cy="1356324"/>
              </a:xfrm>
              <a:prstGeom prst="line">
                <a:avLst/>
              </a:prstGeom>
              <a:ln/>
            </p:spPr>
            <p:style>
              <a:lnRef idx="1">
                <a:schemeClr val="dk1"/>
              </a:lnRef>
              <a:fillRef idx="0">
                <a:schemeClr val="dk1"/>
              </a:fillRef>
              <a:effectRef idx="0">
                <a:schemeClr val="dk1"/>
              </a:effectRef>
              <a:fontRef idx="minor">
                <a:schemeClr val="tx1"/>
              </a:fontRef>
            </p:style>
          </p:cxnSp>
          <p:sp>
            <p:nvSpPr>
              <p:cNvPr id="53" name="テキスト ボックス 52"/>
              <p:cNvSpPr txBox="1"/>
              <p:nvPr/>
            </p:nvSpPr>
            <p:spPr>
              <a:xfrm>
                <a:off x="2719817" y="4410919"/>
                <a:ext cx="1270525" cy="195814"/>
              </a:xfrm>
              <a:prstGeom prst="rect">
                <a:avLst/>
              </a:prstGeom>
              <a:solidFill>
                <a:schemeClr val="bg1"/>
              </a:solidFill>
              <a:ln>
                <a:solidFill>
                  <a:schemeClr val="tx1"/>
                </a:solidFill>
              </a:ln>
            </p:spPr>
            <p:txBody>
              <a:bodyPr wrap="square" tIns="36000" bIns="36000" rtlCol="0" anchor="ctr">
                <a:spAutoFit/>
              </a:bodyPr>
              <a:lstStyle/>
              <a:p>
                <a:pPr algn="ctr"/>
                <a:r>
                  <a:rPr kumimoji="1" lang="ja-JP" altLang="en-US" sz="800" dirty="0"/>
                  <a:t>整備対象区間 </a:t>
                </a:r>
                <a:r>
                  <a:rPr kumimoji="1" lang="en-US" altLang="ja-JP" sz="800" dirty="0"/>
                  <a:t>L</a:t>
                </a:r>
                <a:r>
                  <a:rPr kumimoji="1" lang="ja-JP" altLang="en-US" sz="800" dirty="0"/>
                  <a:t>＝</a:t>
                </a:r>
                <a:r>
                  <a:rPr lang="en-US" altLang="ja-JP" sz="800" dirty="0"/>
                  <a:t>0.7</a:t>
                </a:r>
                <a:r>
                  <a:rPr kumimoji="1" lang="en-US" altLang="ja-JP" sz="800" dirty="0"/>
                  <a:t>km</a:t>
                </a:r>
                <a:endParaRPr kumimoji="1" lang="ja-JP" altLang="en-US" sz="800" dirty="0"/>
              </a:p>
            </p:txBody>
          </p:sp>
          <p:cxnSp>
            <p:nvCxnSpPr>
              <p:cNvPr id="54" name="直線コネクタ 53"/>
              <p:cNvCxnSpPr/>
              <p:nvPr/>
            </p:nvCxnSpPr>
            <p:spPr bwMode="auto">
              <a:xfrm flipH="1" flipV="1">
                <a:off x="3614931" y="3558483"/>
                <a:ext cx="389184" cy="579323"/>
              </a:xfrm>
              <a:prstGeom prst="line">
                <a:avLst/>
              </a:prstGeom>
              <a:ln/>
            </p:spPr>
            <p:style>
              <a:lnRef idx="1">
                <a:schemeClr val="dk1"/>
              </a:lnRef>
              <a:fillRef idx="0">
                <a:schemeClr val="dk1"/>
              </a:fillRef>
              <a:effectRef idx="0">
                <a:schemeClr val="dk1"/>
              </a:effectRef>
              <a:fontRef idx="minor">
                <a:schemeClr val="tx1"/>
              </a:fontRef>
            </p:style>
          </p:cxnSp>
          <p:sp>
            <p:nvSpPr>
              <p:cNvPr id="55" name="テキスト ボックス 54"/>
              <p:cNvSpPr txBox="1"/>
              <p:nvPr/>
            </p:nvSpPr>
            <p:spPr>
              <a:xfrm>
                <a:off x="3486017" y="5471197"/>
                <a:ext cx="811770" cy="318924"/>
              </a:xfrm>
              <a:prstGeom prst="rect">
                <a:avLst/>
              </a:prstGeom>
              <a:solidFill>
                <a:schemeClr val="bg1"/>
              </a:solidFill>
              <a:ln>
                <a:solidFill>
                  <a:schemeClr val="tx1"/>
                </a:solidFill>
              </a:ln>
            </p:spPr>
            <p:txBody>
              <a:bodyPr wrap="square" tIns="36000" bIns="36000" rtlCol="0" anchor="ctr">
                <a:spAutoFit/>
              </a:bodyPr>
              <a:lstStyle/>
              <a:p>
                <a:pPr algn="ctr"/>
                <a:r>
                  <a:rPr kumimoji="1" lang="ja-JP" altLang="en-US" sz="800" dirty="0"/>
                  <a:t>整備対象区間 </a:t>
                </a:r>
                <a:endParaRPr kumimoji="1" lang="en-US" altLang="ja-JP" sz="800" dirty="0"/>
              </a:p>
              <a:p>
                <a:pPr algn="ctr"/>
                <a:r>
                  <a:rPr kumimoji="1" lang="en-US" altLang="ja-JP" sz="800" dirty="0"/>
                  <a:t>L</a:t>
                </a:r>
                <a:r>
                  <a:rPr kumimoji="1" lang="ja-JP" altLang="en-US" sz="800" dirty="0"/>
                  <a:t>＝</a:t>
                </a:r>
                <a:r>
                  <a:rPr lang="en-US" altLang="ja-JP" sz="800" dirty="0"/>
                  <a:t>1.7</a:t>
                </a:r>
                <a:r>
                  <a:rPr kumimoji="1" lang="en-US" altLang="ja-JP" sz="800" dirty="0"/>
                  <a:t>km</a:t>
                </a:r>
                <a:endParaRPr kumimoji="1" lang="ja-JP" altLang="en-US" sz="800" dirty="0"/>
              </a:p>
            </p:txBody>
          </p:sp>
          <p:cxnSp>
            <p:nvCxnSpPr>
              <p:cNvPr id="56" name="直線矢印コネクタ 55"/>
              <p:cNvCxnSpPr/>
              <p:nvPr/>
            </p:nvCxnSpPr>
            <p:spPr bwMode="auto">
              <a:xfrm flipV="1">
                <a:off x="2381241" y="3663773"/>
                <a:ext cx="1289997" cy="731941"/>
              </a:xfrm>
              <a:prstGeom prst="straightConnector1">
                <a:avLst/>
              </a:prstGeom>
              <a:solidFill>
                <a:schemeClr val="bg1"/>
              </a:solidFill>
              <a:ln>
                <a:solidFill>
                  <a:schemeClr val="tx1"/>
                </a:solidFill>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7" name="テキスト ボックス 56"/>
              <p:cNvSpPr txBox="1"/>
              <p:nvPr/>
            </p:nvSpPr>
            <p:spPr>
              <a:xfrm>
                <a:off x="2369003" y="3721390"/>
                <a:ext cx="1141946" cy="318924"/>
              </a:xfrm>
              <a:prstGeom prst="rect">
                <a:avLst/>
              </a:prstGeom>
              <a:solidFill>
                <a:schemeClr val="bg1"/>
              </a:solidFill>
              <a:ln>
                <a:solidFill>
                  <a:schemeClr val="tx1"/>
                </a:solidFill>
              </a:ln>
            </p:spPr>
            <p:txBody>
              <a:bodyPr wrap="square" tIns="36000" bIns="36000" rtlCol="0" anchor="ctr">
                <a:spAutoFit/>
              </a:bodyPr>
              <a:lstStyle/>
              <a:p>
                <a:pPr algn="ctr"/>
                <a:r>
                  <a:rPr kumimoji="1" lang="ja-JP" altLang="en-US" sz="800" dirty="0"/>
                  <a:t>耐水型整備対象区間 </a:t>
                </a:r>
                <a:endParaRPr kumimoji="1" lang="en-US" altLang="ja-JP" sz="800" dirty="0"/>
              </a:p>
              <a:p>
                <a:pPr algn="ctr"/>
                <a:r>
                  <a:rPr kumimoji="1" lang="en-US" altLang="ja-JP" sz="800" dirty="0"/>
                  <a:t>L</a:t>
                </a:r>
                <a:r>
                  <a:rPr kumimoji="1" lang="ja-JP" altLang="en-US" sz="800" dirty="0"/>
                  <a:t>＝</a:t>
                </a:r>
                <a:r>
                  <a:rPr lang="en-US" altLang="ja-JP" sz="800" dirty="0"/>
                  <a:t>4.1</a:t>
                </a:r>
                <a:r>
                  <a:rPr kumimoji="1" lang="en-US" altLang="ja-JP" sz="800" dirty="0"/>
                  <a:t>km</a:t>
                </a:r>
                <a:endParaRPr kumimoji="1" lang="ja-JP" altLang="en-US" sz="800" dirty="0"/>
              </a:p>
            </p:txBody>
          </p:sp>
          <p:sp>
            <p:nvSpPr>
              <p:cNvPr id="58" name="テキスト ボックス 57"/>
              <p:cNvSpPr txBox="1"/>
              <p:nvPr/>
            </p:nvSpPr>
            <p:spPr>
              <a:xfrm>
                <a:off x="3104683" y="6201873"/>
                <a:ext cx="419270" cy="184666"/>
              </a:xfrm>
              <a:prstGeom prst="rect">
                <a:avLst/>
              </a:prstGeom>
              <a:noFill/>
            </p:spPr>
            <p:txBody>
              <a:bodyPr vert="horz" wrap="square" rtlCol="0">
                <a:spAutoFit/>
              </a:bodyPr>
              <a:lstStyle/>
              <a:p>
                <a:r>
                  <a:rPr lang="ja-JP" altLang="en-US" sz="600" b="1" dirty="0">
                    <a:solidFill>
                      <a:srgbClr val="00B0F0"/>
                    </a:solidFill>
                  </a:rPr>
                  <a:t>千早川</a:t>
                </a:r>
                <a:endParaRPr kumimoji="1" lang="ja-JP" altLang="en-US" sz="600" b="1" dirty="0">
                  <a:solidFill>
                    <a:srgbClr val="00B0F0"/>
                  </a:solidFill>
                </a:endParaRPr>
              </a:p>
            </p:txBody>
          </p:sp>
          <p:sp>
            <p:nvSpPr>
              <p:cNvPr id="59" name="テキスト ボックス 58"/>
              <p:cNvSpPr txBox="1"/>
              <p:nvPr/>
            </p:nvSpPr>
            <p:spPr>
              <a:xfrm>
                <a:off x="1334617" y="6439945"/>
                <a:ext cx="419270" cy="184666"/>
              </a:xfrm>
              <a:prstGeom prst="rect">
                <a:avLst/>
              </a:prstGeom>
              <a:noFill/>
            </p:spPr>
            <p:txBody>
              <a:bodyPr vert="horz" wrap="square" rtlCol="0">
                <a:spAutoFit/>
              </a:bodyPr>
              <a:lstStyle/>
              <a:p>
                <a:r>
                  <a:rPr lang="ja-JP" altLang="en-US" sz="600" b="1" dirty="0">
                    <a:solidFill>
                      <a:srgbClr val="00B0F0"/>
                    </a:solidFill>
                  </a:rPr>
                  <a:t>石川</a:t>
                </a:r>
                <a:endParaRPr kumimoji="1" lang="ja-JP" altLang="en-US" sz="600" b="1" dirty="0">
                  <a:solidFill>
                    <a:srgbClr val="00B0F0"/>
                  </a:solidFill>
                </a:endParaRPr>
              </a:p>
            </p:txBody>
          </p:sp>
        </p:grpSp>
        <p:sp>
          <p:nvSpPr>
            <p:cNvPr id="63" name="テキスト ボックス 34">
              <a:extLst>
                <a:ext uri="{FF2B5EF4-FFF2-40B4-BE49-F238E27FC236}">
                  <a16:creationId xmlns:a16="http://schemas.microsoft.com/office/drawing/2014/main" id="{E580A3FD-28D6-4DAA-8023-B724E8D91F12}"/>
                </a:ext>
              </a:extLst>
            </p:cNvPr>
            <p:cNvSpPr txBox="1">
              <a:spLocks noChangeArrowheads="1"/>
            </p:cNvSpPr>
            <p:nvPr/>
          </p:nvSpPr>
          <p:spPr bwMode="auto">
            <a:xfrm>
              <a:off x="-24905" y="6161121"/>
              <a:ext cx="467465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050" dirty="0">
                  <a:latin typeface="HG丸ｺﾞｼｯｸM-PRO" panose="020F0600000000000000" pitchFamily="50" charset="-128"/>
                  <a:ea typeface="HG丸ｺﾞｼｯｸM-PRO" panose="020F0600000000000000" pitchFamily="50" charset="-128"/>
                </a:rPr>
                <a:t>※</a:t>
              </a:r>
              <a:r>
                <a:rPr lang="ja-JP" altLang="en-US" sz="1050" dirty="0">
                  <a:latin typeface="HG丸ｺﾞｼｯｸM-PRO" panose="020F0600000000000000" pitchFamily="50" charset="-128"/>
                  <a:ea typeface="HG丸ｺﾞｼｯｸM-PRO" panose="020F0600000000000000" pitchFamily="50" charset="-128"/>
                </a:rPr>
                <a:t>耐水型整備対象区間とは</a:t>
              </a:r>
              <a:endParaRPr lang="en-US" altLang="ja-JP" sz="1050" dirty="0">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1050" dirty="0">
                  <a:latin typeface="HG丸ｺﾞｼｯｸM-PRO" panose="020F0600000000000000" pitchFamily="50" charset="-128"/>
                  <a:ea typeface="HG丸ｺﾞｼｯｸM-PRO" panose="020F0600000000000000" pitchFamily="50" charset="-128"/>
                  <a:cs typeface="Times New Roman" panose="02020603050405020304" pitchFamily="18" charset="0"/>
                </a:rPr>
                <a:t>　部分的改修、流出抑制などあらゆる手段を組合せて、効果的かつ効率的</a:t>
              </a:r>
              <a:endParaRPr lang="en-US" altLang="ja-JP" sz="105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eaLnBrk="1" hangingPunct="1">
                <a:spcBef>
                  <a:spcPct val="0"/>
                </a:spcBef>
                <a:buFontTx/>
                <a:buNone/>
              </a:pPr>
              <a:r>
                <a:rPr lang="ja-JP" altLang="en-US" sz="1050" dirty="0">
                  <a:latin typeface="HG丸ｺﾞｼｯｸM-PRO" panose="020F0600000000000000" pitchFamily="50" charset="-128"/>
                  <a:ea typeface="HG丸ｺﾞｼｯｸM-PRO" panose="020F0600000000000000" pitchFamily="50" charset="-128"/>
                  <a:cs typeface="Times New Roman" panose="02020603050405020304" pitchFamily="18" charset="0"/>
                </a:rPr>
                <a:t>　に浸水リスクの低減に取り組む区間</a:t>
              </a:r>
              <a:endParaRPr lang="ja-JP" altLang="ja-JP" sz="105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grpSp>
      <p:sp>
        <p:nvSpPr>
          <p:cNvPr id="18" name="テキスト ボックス 34">
            <a:extLst>
              <a:ext uri="{FF2B5EF4-FFF2-40B4-BE49-F238E27FC236}">
                <a16:creationId xmlns:a16="http://schemas.microsoft.com/office/drawing/2014/main" id="{F965E391-371C-4189-80EC-8DDBD5234982}"/>
              </a:ext>
            </a:extLst>
          </p:cNvPr>
          <p:cNvSpPr txBox="1">
            <a:spLocks noChangeArrowheads="1"/>
          </p:cNvSpPr>
          <p:nvPr/>
        </p:nvSpPr>
        <p:spPr bwMode="auto">
          <a:xfrm>
            <a:off x="4414677" y="2765637"/>
            <a:ext cx="13295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b="1" dirty="0">
                <a:latin typeface="HG丸ｺﾞｼｯｸM-PRO" panose="020F0600000000000000" pitchFamily="50" charset="-128"/>
                <a:ea typeface="HG丸ｺﾞｼｯｸM-PRO" panose="020F0600000000000000" pitchFamily="50" charset="-128"/>
              </a:rPr>
              <a:t>◇整備概要</a:t>
            </a:r>
            <a:endParaRPr lang="ja-JP" altLang="ja-JP" sz="1200" b="1"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graphicFrame>
        <p:nvGraphicFramePr>
          <p:cNvPr id="97" name="表 5">
            <a:extLst>
              <a:ext uri="{FF2B5EF4-FFF2-40B4-BE49-F238E27FC236}">
                <a16:creationId xmlns:a16="http://schemas.microsoft.com/office/drawing/2014/main" id="{E34500E8-AC97-4E02-B603-446E97FC5411}"/>
              </a:ext>
            </a:extLst>
          </p:cNvPr>
          <p:cNvGraphicFramePr>
            <a:graphicFrameLocks noGrp="1"/>
          </p:cNvGraphicFramePr>
          <p:nvPr>
            <p:extLst>
              <p:ext uri="{D42A27DB-BD31-4B8C-83A1-F6EECF244321}">
                <p14:modId xmlns:p14="http://schemas.microsoft.com/office/powerpoint/2010/main" val="827606317"/>
              </p:ext>
            </p:extLst>
          </p:nvPr>
        </p:nvGraphicFramePr>
        <p:xfrm>
          <a:off x="53121" y="1484119"/>
          <a:ext cx="9024927" cy="1311986"/>
        </p:xfrm>
        <a:graphic>
          <a:graphicData uri="http://schemas.openxmlformats.org/drawingml/2006/table">
            <a:tbl>
              <a:tblPr firstRow="1" bandRow="1">
                <a:tableStyleId>{21E4AEA4-8DFA-4A89-87EB-49C32662AFE0}</a:tableStyleId>
              </a:tblPr>
              <a:tblGrid>
                <a:gridCol w="987358">
                  <a:extLst>
                    <a:ext uri="{9D8B030D-6E8A-4147-A177-3AD203B41FA5}">
                      <a16:colId xmlns:a16="http://schemas.microsoft.com/office/drawing/2014/main" val="20000"/>
                    </a:ext>
                  </a:extLst>
                </a:gridCol>
                <a:gridCol w="2479107">
                  <a:extLst>
                    <a:ext uri="{9D8B030D-6E8A-4147-A177-3AD203B41FA5}">
                      <a16:colId xmlns:a16="http://schemas.microsoft.com/office/drawing/2014/main" val="20001"/>
                    </a:ext>
                  </a:extLst>
                </a:gridCol>
                <a:gridCol w="1188613">
                  <a:extLst>
                    <a:ext uri="{9D8B030D-6E8A-4147-A177-3AD203B41FA5}">
                      <a16:colId xmlns:a16="http://schemas.microsoft.com/office/drawing/2014/main" val="20002"/>
                    </a:ext>
                  </a:extLst>
                </a:gridCol>
                <a:gridCol w="4369849">
                  <a:extLst>
                    <a:ext uri="{9D8B030D-6E8A-4147-A177-3AD203B41FA5}">
                      <a16:colId xmlns:a16="http://schemas.microsoft.com/office/drawing/2014/main" val="20003"/>
                    </a:ext>
                  </a:extLst>
                </a:gridCol>
              </a:tblGrid>
              <a:tr h="198665">
                <a:tc>
                  <a:txBody>
                    <a:bodyPr/>
                    <a:lstStyle/>
                    <a:p>
                      <a:pPr algn="ctr">
                        <a:lnSpc>
                          <a:spcPct val="100000"/>
                        </a:lnSpc>
                        <a:tabLst>
                          <a:tab pos="2700020" algn="ctr"/>
                          <a:tab pos="5400040" algn="r"/>
                          <a:tab pos="533400" algn="l"/>
                        </a:tabLst>
                      </a:pPr>
                      <a:r>
                        <a:rPr kumimoji="1" lang="ja-JP" altLang="en-US" sz="1050" kern="1200" dirty="0">
                          <a:solidFill>
                            <a:schemeClr val="bg1"/>
                          </a:solidFill>
                          <a:latin typeface="HG丸ｺﾞｼｯｸM-PRO" pitchFamily="50" charset="-128"/>
                          <a:ea typeface="HG丸ｺﾞｼｯｸM-PRO" pitchFamily="50" charset="-128"/>
                          <a:cs typeface="+mn-cs"/>
                        </a:rPr>
                        <a:t>河川名</a:t>
                      </a:r>
                      <a:endParaRPr kumimoji="1" lang="ja-JP" sz="1050" kern="1200" dirty="0">
                        <a:solidFill>
                          <a:schemeClr val="bg1"/>
                        </a:solidFill>
                        <a:latin typeface="HG丸ｺﾞｼｯｸM-PRO" pitchFamily="50" charset="-128"/>
                        <a:ea typeface="HG丸ｺﾞｼｯｸM-PRO" pitchFamily="50" charset="-128"/>
                        <a:cs typeface="+mn-cs"/>
                      </a:endParaRPr>
                    </a:p>
                  </a:txBody>
                  <a:tcPr marL="68583" marR="68583" marT="35983" marB="35983" anchor="ctr"/>
                </a:tc>
                <a:tc>
                  <a:txBody>
                    <a:bodyPr/>
                    <a:lstStyle/>
                    <a:p>
                      <a:pPr algn="ctr">
                        <a:lnSpc>
                          <a:spcPct val="100000"/>
                        </a:lnSpc>
                        <a:tabLst>
                          <a:tab pos="2700020" algn="ctr"/>
                          <a:tab pos="5400040" algn="r"/>
                          <a:tab pos="533400" algn="l"/>
                        </a:tabLst>
                      </a:pPr>
                      <a:r>
                        <a:rPr kumimoji="1" lang="zh-TW" altLang="en-US" sz="1050" kern="1200" dirty="0">
                          <a:solidFill>
                            <a:schemeClr val="bg1"/>
                          </a:solidFill>
                          <a:latin typeface="HG丸ｺﾞｼｯｸM-PRO" pitchFamily="50" charset="-128"/>
                          <a:ea typeface="HG丸ｺﾞｼｯｸM-PRO" pitchFamily="50" charset="-128"/>
                          <a:cs typeface="+mn-cs"/>
                        </a:rPr>
                        <a:t>整備対象区間</a:t>
                      </a:r>
                    </a:p>
                  </a:txBody>
                  <a:tcPr marL="68583" marR="68583" marT="35983" marB="35983" anchor="ctr"/>
                </a:tc>
                <a:tc>
                  <a:txBody>
                    <a:bodyPr/>
                    <a:lstStyle/>
                    <a:p>
                      <a:pPr algn="ctr">
                        <a:lnSpc>
                          <a:spcPct val="100000"/>
                        </a:lnSpc>
                        <a:tabLst>
                          <a:tab pos="2700020" algn="ctr"/>
                          <a:tab pos="5400040" algn="r"/>
                          <a:tab pos="533400" algn="l"/>
                        </a:tabLst>
                      </a:pPr>
                      <a:r>
                        <a:rPr kumimoji="1" lang="ja-JP" altLang="en-US" sz="1050" kern="1200" dirty="0">
                          <a:solidFill>
                            <a:schemeClr val="bg1"/>
                          </a:solidFill>
                          <a:latin typeface="HG丸ｺﾞｼｯｸM-PRO" pitchFamily="50" charset="-128"/>
                          <a:ea typeface="HG丸ｺﾞｼｯｸM-PRO" pitchFamily="50" charset="-128"/>
                          <a:cs typeface="+mn-cs"/>
                        </a:rPr>
                        <a:t>整備延長</a:t>
                      </a:r>
                    </a:p>
                  </a:txBody>
                  <a:tcPr marL="68583" marR="68583" marT="35983" marB="35983" anchor="ctr"/>
                </a:tc>
                <a:tc>
                  <a:txBody>
                    <a:bodyPr/>
                    <a:lstStyle/>
                    <a:p>
                      <a:pPr algn="ctr">
                        <a:lnSpc>
                          <a:spcPct val="100000"/>
                        </a:lnSpc>
                        <a:tabLst>
                          <a:tab pos="2700020" algn="ctr"/>
                          <a:tab pos="5400040" algn="r"/>
                          <a:tab pos="533400" algn="l"/>
                        </a:tabLst>
                      </a:pPr>
                      <a:r>
                        <a:rPr kumimoji="1" lang="ja-JP" altLang="en-US" sz="1050" kern="1200" dirty="0">
                          <a:solidFill>
                            <a:schemeClr val="bg1"/>
                          </a:solidFill>
                          <a:latin typeface="HG丸ｺﾞｼｯｸM-PRO" pitchFamily="50" charset="-128"/>
                          <a:ea typeface="HG丸ｺﾞｼｯｸM-PRO" pitchFamily="50" charset="-128"/>
                          <a:cs typeface="+mn-cs"/>
                        </a:rPr>
                        <a:t>整備内容</a:t>
                      </a:r>
                      <a:endParaRPr kumimoji="1" lang="en-US" altLang="ja-JP" sz="1050" kern="1200" dirty="0">
                        <a:solidFill>
                          <a:schemeClr val="bg1"/>
                        </a:solidFill>
                        <a:latin typeface="HG丸ｺﾞｼｯｸM-PRO" pitchFamily="50" charset="-128"/>
                        <a:ea typeface="HG丸ｺﾞｼｯｸM-PRO" pitchFamily="50" charset="-128"/>
                        <a:cs typeface="+mn-cs"/>
                      </a:endParaRPr>
                    </a:p>
                  </a:txBody>
                  <a:tcPr marL="68583" marR="68583" marT="35983" marB="35983" anchor="ctr"/>
                </a:tc>
                <a:extLst>
                  <a:ext uri="{0D108BD9-81ED-4DB2-BD59-A6C34878D82A}">
                    <a16:rowId xmlns:a16="http://schemas.microsoft.com/office/drawing/2014/main" val="10000"/>
                  </a:ext>
                </a:extLst>
              </a:tr>
              <a:tr h="360000">
                <a:tc rowSpan="3">
                  <a:txBody>
                    <a:bodyPr/>
                    <a:lstStyle/>
                    <a:p>
                      <a:pPr marL="0" marR="0" lvl="0" indent="0" algn="ctr" defTabSz="684154" rtl="0" eaLnBrk="1" fontAlgn="auto" latinLnBrk="0" hangingPunct="1">
                        <a:lnSpc>
                          <a:spcPct val="100000"/>
                        </a:lnSpc>
                        <a:spcBef>
                          <a:spcPts val="0"/>
                        </a:spcBef>
                        <a:spcAft>
                          <a:spcPts val="0"/>
                        </a:spcAft>
                        <a:buClrTx/>
                        <a:buSzTx/>
                        <a:buFontTx/>
                        <a:buNone/>
                        <a:tabLst>
                          <a:tab pos="2700020" algn="ctr"/>
                          <a:tab pos="5400040" algn="r"/>
                          <a:tab pos="533400" algn="l"/>
                        </a:tabLst>
                        <a:defRPr/>
                      </a:pPr>
                      <a:r>
                        <a:rPr kumimoji="1" lang="ja-JP" altLang="en-US" sz="1050" kern="1200" dirty="0">
                          <a:solidFill>
                            <a:schemeClr val="tx1"/>
                          </a:solidFill>
                          <a:latin typeface="HG丸ｺﾞｼｯｸM-PRO" pitchFamily="50" charset="-128"/>
                          <a:ea typeface="HG丸ｺﾞｼｯｸM-PRO" pitchFamily="50" charset="-128"/>
                          <a:cs typeface="+mn-cs"/>
                        </a:rPr>
                        <a:t>梅川</a:t>
                      </a:r>
                      <a:endParaRPr kumimoji="1" lang="ja-JP" altLang="ja-JP" sz="1050" kern="1200" dirty="0">
                        <a:solidFill>
                          <a:schemeClr val="tx1"/>
                        </a:solidFill>
                        <a:latin typeface="HG丸ｺﾞｼｯｸM-PRO" pitchFamily="50" charset="-128"/>
                        <a:ea typeface="HG丸ｺﾞｼｯｸM-PRO" pitchFamily="50" charset="-128"/>
                        <a:cs typeface="+mn-cs"/>
                      </a:endParaRPr>
                    </a:p>
                  </a:txBody>
                  <a:tcPr marL="68583" marR="68583" marT="35983" marB="35983" anchor="ctr">
                    <a:solidFill>
                      <a:srgbClr val="E8E8EF"/>
                    </a:solidFill>
                  </a:tcPr>
                </a:tc>
                <a:tc>
                  <a:txBody>
                    <a:bodyPr/>
                    <a:lstStyle/>
                    <a:p>
                      <a:pPr algn="ctr">
                        <a:lnSpc>
                          <a:spcPct val="100000"/>
                        </a:lnSpc>
                        <a:tabLst>
                          <a:tab pos="2700020" algn="ctr"/>
                          <a:tab pos="5400040" algn="r"/>
                          <a:tab pos="533400" algn="l"/>
                        </a:tabLst>
                      </a:pPr>
                      <a:r>
                        <a:rPr kumimoji="1" lang="ja-JP" altLang="en-US" sz="1050" kern="1200" dirty="0">
                          <a:solidFill>
                            <a:schemeClr val="tx1"/>
                          </a:solidFill>
                          <a:latin typeface="HG丸ｺﾞｼｯｸM-PRO" pitchFamily="50" charset="-128"/>
                          <a:ea typeface="HG丸ｺﾞｼｯｸM-PRO" pitchFamily="50" charset="-128"/>
                          <a:cs typeface="+mn-cs"/>
                        </a:rPr>
                        <a:t>中之橋下流～大宝橋上流</a:t>
                      </a:r>
                      <a:endParaRPr kumimoji="1" lang="en-US" altLang="ja-JP" sz="1050" kern="1200" dirty="0">
                        <a:solidFill>
                          <a:schemeClr val="tx1"/>
                        </a:solidFill>
                        <a:latin typeface="HG丸ｺﾞｼｯｸM-PRO" pitchFamily="50" charset="-128"/>
                        <a:ea typeface="HG丸ｺﾞｼｯｸM-PRO" pitchFamily="50" charset="-128"/>
                        <a:cs typeface="+mn-cs"/>
                      </a:endParaRPr>
                    </a:p>
                  </a:txBody>
                  <a:tcPr marL="68583" marR="68583" marT="35983" marB="35983" anchor="ctr">
                    <a:solidFill>
                      <a:srgbClr val="E8E8EF"/>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tab pos="2700020" algn="ctr"/>
                          <a:tab pos="5400040" algn="r"/>
                          <a:tab pos="533400" algn="l"/>
                        </a:tabLst>
                        <a:defRPr/>
                      </a:pPr>
                      <a:r>
                        <a:rPr kumimoji="1" lang="ja-JP" altLang="en-US" sz="1050" kern="1200" dirty="0">
                          <a:solidFill>
                            <a:schemeClr val="tx1"/>
                          </a:solidFill>
                          <a:latin typeface="HG丸ｺﾞｼｯｸM-PRO" pitchFamily="50" charset="-128"/>
                          <a:ea typeface="HG丸ｺﾞｼｯｸM-PRO" pitchFamily="50" charset="-128"/>
                          <a:cs typeface="+mn-cs"/>
                        </a:rPr>
                        <a:t>約</a:t>
                      </a:r>
                      <a:r>
                        <a:rPr kumimoji="1" lang="en-US" altLang="ja-JP" sz="1050" kern="1200" dirty="0">
                          <a:solidFill>
                            <a:schemeClr val="tx1"/>
                          </a:solidFill>
                          <a:latin typeface="HG丸ｺﾞｼｯｸM-PRO" pitchFamily="50" charset="-128"/>
                          <a:ea typeface="HG丸ｺﾞｼｯｸM-PRO" pitchFamily="50" charset="-128"/>
                          <a:cs typeface="+mn-cs"/>
                        </a:rPr>
                        <a:t>0.60km</a:t>
                      </a:r>
                      <a:endParaRPr kumimoji="1" lang="ja-JP" altLang="en-US" sz="1050" kern="1200" dirty="0">
                        <a:solidFill>
                          <a:schemeClr val="tx1"/>
                        </a:solidFill>
                        <a:latin typeface="HG丸ｺﾞｼｯｸM-PRO" pitchFamily="50" charset="-128"/>
                        <a:ea typeface="HG丸ｺﾞｼｯｸM-PRO" pitchFamily="50" charset="-128"/>
                        <a:cs typeface="+mn-cs"/>
                      </a:endParaRPr>
                    </a:p>
                  </a:txBody>
                  <a:tcPr marL="68583" marR="68583" marT="35983" marB="35983" anchor="ctr">
                    <a:solidFill>
                      <a:srgbClr val="E8E8EF"/>
                    </a:solidFill>
                  </a:tcPr>
                </a:tc>
                <a:tc>
                  <a:txBody>
                    <a:bodyPr/>
                    <a:lstStyle/>
                    <a:p>
                      <a:pPr algn="l">
                        <a:lnSpc>
                          <a:spcPct val="100000"/>
                        </a:lnSpc>
                        <a:tabLst>
                          <a:tab pos="2700020" algn="ctr"/>
                          <a:tab pos="5400040" algn="r"/>
                          <a:tab pos="533400" algn="l"/>
                        </a:tabLst>
                      </a:pPr>
                      <a:r>
                        <a:rPr kumimoji="1" lang="ja-JP" altLang="en-US" sz="1050" kern="1200" dirty="0">
                          <a:solidFill>
                            <a:schemeClr val="tx1"/>
                          </a:solidFill>
                          <a:latin typeface="HG丸ｺﾞｼｯｸM-PRO" pitchFamily="50" charset="-128"/>
                          <a:ea typeface="HG丸ｺﾞｼｯｸM-PRO" pitchFamily="50" charset="-128"/>
                          <a:cs typeface="+mn-cs"/>
                        </a:rPr>
                        <a:t>河道拡幅及び河床掘削を行う。</a:t>
                      </a:r>
                      <a:endParaRPr kumimoji="1" lang="en-US" altLang="ja-JP" sz="1050" kern="1200" dirty="0">
                        <a:solidFill>
                          <a:schemeClr val="tx1"/>
                        </a:solidFill>
                        <a:latin typeface="HG丸ｺﾞｼｯｸM-PRO" pitchFamily="50" charset="-128"/>
                        <a:ea typeface="HG丸ｺﾞｼｯｸM-PRO" pitchFamily="50" charset="-128"/>
                        <a:cs typeface="+mn-cs"/>
                      </a:endParaRPr>
                    </a:p>
                  </a:txBody>
                  <a:tcPr marL="68583" marR="68583" marT="35983" marB="35983" anchor="ctr">
                    <a:solidFill>
                      <a:srgbClr val="E8E8EF"/>
                    </a:solidFill>
                  </a:tcPr>
                </a:tc>
                <a:extLst>
                  <a:ext uri="{0D108BD9-81ED-4DB2-BD59-A6C34878D82A}">
                    <a16:rowId xmlns:a16="http://schemas.microsoft.com/office/drawing/2014/main" val="1692995050"/>
                  </a:ext>
                </a:extLst>
              </a:tr>
              <a:tr h="360000">
                <a:tc vMerge="1">
                  <a:txBody>
                    <a:bodyPr/>
                    <a:lstStyle/>
                    <a:p>
                      <a:endParaRPr kumimoji="1" lang="ja-JP" altLang="en-US"/>
                    </a:p>
                  </a:txBody>
                  <a:tcPr/>
                </a:tc>
                <a:tc>
                  <a:txBody>
                    <a:bodyPr/>
                    <a:lstStyle/>
                    <a:p>
                      <a:pPr algn="ctr">
                        <a:lnSpc>
                          <a:spcPct val="100000"/>
                        </a:lnSpc>
                        <a:tabLst>
                          <a:tab pos="2700020" algn="ctr"/>
                          <a:tab pos="5400040" algn="r"/>
                          <a:tab pos="533400" algn="l"/>
                        </a:tabLst>
                      </a:pPr>
                      <a:r>
                        <a:rPr kumimoji="1" lang="ja-JP" altLang="en-US" sz="1050" kern="1200" dirty="0">
                          <a:solidFill>
                            <a:schemeClr val="tx1"/>
                          </a:solidFill>
                          <a:latin typeface="HG丸ｺﾞｼｯｸM-PRO" pitchFamily="50" charset="-128"/>
                          <a:ea typeface="HG丸ｺﾞｼｯｸM-PRO" pitchFamily="50" charset="-128"/>
                          <a:cs typeface="+mn-cs"/>
                        </a:rPr>
                        <a:t>新梅川橋</a:t>
                      </a:r>
                      <a:r>
                        <a:rPr kumimoji="1" lang="ja-JP" altLang="en-US" sz="1050" kern="1200">
                          <a:solidFill>
                            <a:schemeClr val="tx1"/>
                          </a:solidFill>
                          <a:latin typeface="HG丸ｺﾞｼｯｸM-PRO" pitchFamily="50" charset="-128"/>
                          <a:ea typeface="HG丸ｺﾞｼｯｸM-PRO" pitchFamily="50" charset="-128"/>
                          <a:cs typeface="+mn-cs"/>
                        </a:rPr>
                        <a:t>～寺田橋上流</a:t>
                      </a:r>
                      <a:endParaRPr kumimoji="1" lang="en-US" altLang="ja-JP" sz="1050" kern="1200" dirty="0">
                        <a:solidFill>
                          <a:schemeClr val="tx1"/>
                        </a:solidFill>
                        <a:latin typeface="HG丸ｺﾞｼｯｸM-PRO" pitchFamily="50" charset="-128"/>
                        <a:ea typeface="HG丸ｺﾞｼｯｸM-PRO" pitchFamily="50" charset="-128"/>
                        <a:cs typeface="+mn-cs"/>
                      </a:endParaRPr>
                    </a:p>
                  </a:txBody>
                  <a:tcPr marL="68583" marR="68583" marT="35983" marB="35983" anchor="ctr">
                    <a:solidFill>
                      <a:srgbClr val="E8E8EF"/>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tab pos="2700020" algn="ctr"/>
                          <a:tab pos="5400040" algn="r"/>
                          <a:tab pos="533400" algn="l"/>
                        </a:tabLst>
                        <a:defRPr/>
                      </a:pPr>
                      <a:r>
                        <a:rPr kumimoji="1" lang="ja-JP" altLang="en-US" sz="1050" kern="1200" dirty="0">
                          <a:solidFill>
                            <a:schemeClr val="tx1"/>
                          </a:solidFill>
                          <a:latin typeface="HG丸ｺﾞｼｯｸM-PRO" pitchFamily="50" charset="-128"/>
                          <a:ea typeface="HG丸ｺﾞｼｯｸM-PRO" pitchFamily="50" charset="-128"/>
                          <a:cs typeface="+mn-cs"/>
                        </a:rPr>
                        <a:t>約</a:t>
                      </a:r>
                      <a:r>
                        <a:rPr kumimoji="1" lang="en-US" altLang="ja-JP" sz="1050" kern="1200" dirty="0">
                          <a:solidFill>
                            <a:schemeClr val="tx1"/>
                          </a:solidFill>
                          <a:latin typeface="HG丸ｺﾞｼｯｸM-PRO" pitchFamily="50" charset="-128"/>
                          <a:ea typeface="HG丸ｺﾞｼｯｸM-PRO" pitchFamily="50" charset="-128"/>
                          <a:cs typeface="+mn-cs"/>
                        </a:rPr>
                        <a:t>1.70km</a:t>
                      </a:r>
                      <a:endParaRPr kumimoji="1" lang="ja-JP" altLang="en-US" sz="1050" kern="1200" dirty="0">
                        <a:solidFill>
                          <a:schemeClr val="tx1"/>
                        </a:solidFill>
                        <a:latin typeface="HG丸ｺﾞｼｯｸM-PRO" pitchFamily="50" charset="-128"/>
                        <a:ea typeface="HG丸ｺﾞｼｯｸM-PRO" pitchFamily="50" charset="-128"/>
                        <a:cs typeface="+mn-cs"/>
                      </a:endParaRPr>
                    </a:p>
                  </a:txBody>
                  <a:tcPr marL="68583" marR="68583" marT="35983" marB="35983" anchor="ctr">
                    <a:solidFill>
                      <a:srgbClr val="E8E8EF"/>
                    </a:solidFill>
                  </a:tcPr>
                </a:tc>
                <a:tc rowSpan="2">
                  <a:txBody>
                    <a:bodyPr/>
                    <a:lstStyle/>
                    <a:p>
                      <a:pPr algn="l">
                        <a:lnSpc>
                          <a:spcPct val="100000"/>
                        </a:lnSpc>
                        <a:tabLst>
                          <a:tab pos="2700020" algn="ctr"/>
                          <a:tab pos="5400040" algn="r"/>
                          <a:tab pos="533400" algn="l"/>
                        </a:tabLst>
                      </a:pPr>
                      <a:r>
                        <a:rPr kumimoji="1" lang="ja-JP" altLang="en-US" sz="1050" kern="1200" dirty="0">
                          <a:solidFill>
                            <a:schemeClr val="tx1"/>
                          </a:solidFill>
                          <a:latin typeface="HG丸ｺﾞｼｯｸM-PRO" pitchFamily="50" charset="-128"/>
                          <a:ea typeface="HG丸ｺﾞｼｯｸM-PRO" pitchFamily="50" charset="-128"/>
                          <a:cs typeface="+mn-cs"/>
                        </a:rPr>
                        <a:t>河道拡幅及び河床掘削を行う。</a:t>
                      </a:r>
                      <a:endParaRPr kumimoji="1" lang="en-US" altLang="ja-JP" sz="1050" kern="1200" dirty="0">
                        <a:solidFill>
                          <a:schemeClr val="tx1"/>
                        </a:solidFill>
                        <a:latin typeface="HG丸ｺﾞｼｯｸM-PRO" pitchFamily="50" charset="-128"/>
                        <a:ea typeface="HG丸ｺﾞｼｯｸM-PRO" pitchFamily="50" charset="-128"/>
                        <a:cs typeface="+mn-cs"/>
                      </a:endParaRPr>
                    </a:p>
                    <a:p>
                      <a:pPr algn="l">
                        <a:lnSpc>
                          <a:spcPct val="100000"/>
                        </a:lnSpc>
                        <a:tabLst>
                          <a:tab pos="2700020" algn="ctr"/>
                          <a:tab pos="5400040" algn="r"/>
                          <a:tab pos="533400" algn="l"/>
                        </a:tabLst>
                      </a:pPr>
                      <a:r>
                        <a:rPr kumimoji="1" lang="ja-JP" altLang="en-US" sz="1050" kern="1200" dirty="0">
                          <a:solidFill>
                            <a:schemeClr val="tx1"/>
                          </a:solidFill>
                          <a:latin typeface="HG丸ｺﾞｼｯｸM-PRO" pitchFamily="50" charset="-128"/>
                          <a:ea typeface="HG丸ｺﾞｼｯｸM-PRO" pitchFamily="50" charset="-128"/>
                          <a:cs typeface="+mn-cs"/>
                        </a:rPr>
                        <a:t>また、耐水型整備区間として局所的な浸水被害軽減対策を実施する。</a:t>
                      </a:r>
                      <a:endParaRPr kumimoji="1" lang="en-US" altLang="ja-JP" sz="1050" kern="1200" dirty="0">
                        <a:solidFill>
                          <a:schemeClr val="tx1"/>
                        </a:solidFill>
                        <a:latin typeface="HG丸ｺﾞｼｯｸM-PRO" pitchFamily="50" charset="-128"/>
                        <a:ea typeface="HG丸ｺﾞｼｯｸM-PRO" pitchFamily="50" charset="-128"/>
                        <a:cs typeface="+mn-cs"/>
                      </a:endParaRPr>
                    </a:p>
                    <a:p>
                      <a:pPr algn="ctr">
                        <a:lnSpc>
                          <a:spcPct val="100000"/>
                        </a:lnSpc>
                        <a:tabLst>
                          <a:tab pos="2700020" algn="ctr"/>
                          <a:tab pos="5400040" algn="r"/>
                          <a:tab pos="533400" algn="l"/>
                        </a:tabLst>
                      </a:pPr>
                      <a:endParaRPr kumimoji="1" lang="ja-JP" altLang="en-US" sz="1050" kern="1200" dirty="0">
                        <a:solidFill>
                          <a:schemeClr val="tx1"/>
                        </a:solidFill>
                        <a:latin typeface="HG丸ｺﾞｼｯｸM-PRO" pitchFamily="50" charset="-128"/>
                        <a:ea typeface="HG丸ｺﾞｼｯｸM-PRO" pitchFamily="50" charset="-128"/>
                        <a:cs typeface="+mn-cs"/>
                      </a:endParaRPr>
                    </a:p>
                  </a:txBody>
                  <a:tcPr marL="68583" marR="68583" marT="35983" marB="35983" anchor="ctr">
                    <a:solidFill>
                      <a:srgbClr val="E8E8EF"/>
                    </a:solidFill>
                  </a:tcPr>
                </a:tc>
                <a:extLst>
                  <a:ext uri="{0D108BD9-81ED-4DB2-BD59-A6C34878D82A}">
                    <a16:rowId xmlns:a16="http://schemas.microsoft.com/office/drawing/2014/main" val="504785102"/>
                  </a:ext>
                </a:extLst>
              </a:tr>
              <a:tr h="360000">
                <a:tc vMerge="1">
                  <a:txBody>
                    <a:bodyPr/>
                    <a:lstStyle/>
                    <a:p>
                      <a:endParaRPr kumimoji="1" lang="ja-JP" altLang="en-US"/>
                    </a:p>
                  </a:txBody>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tab pos="2700020" algn="ctr"/>
                          <a:tab pos="5400040" algn="r"/>
                          <a:tab pos="533400" algn="l"/>
                        </a:tabLst>
                        <a:defRPr/>
                      </a:pPr>
                      <a:r>
                        <a:rPr kumimoji="1" lang="ja-JP" altLang="en-US" sz="1050" kern="1200" dirty="0">
                          <a:solidFill>
                            <a:schemeClr val="tx1"/>
                          </a:solidFill>
                          <a:latin typeface="HG丸ｺﾞｼｯｸM-PRO" pitchFamily="50" charset="-128"/>
                          <a:ea typeface="HG丸ｺﾞｼｯｸM-PRO" pitchFamily="50" charset="-128"/>
                          <a:cs typeface="+mn-cs"/>
                        </a:rPr>
                        <a:t>和田橋～島川橋</a:t>
                      </a:r>
                      <a:endParaRPr kumimoji="1" lang="en-US" altLang="ja-JP" sz="1050" kern="1200" dirty="0">
                        <a:solidFill>
                          <a:schemeClr val="tx1"/>
                        </a:solidFill>
                        <a:latin typeface="HG丸ｺﾞｼｯｸM-PRO" pitchFamily="50" charset="-128"/>
                        <a:ea typeface="HG丸ｺﾞｼｯｸM-PRO" pitchFamily="50" charset="-128"/>
                        <a:cs typeface="+mn-cs"/>
                      </a:endParaRPr>
                    </a:p>
                  </a:txBody>
                  <a:tcPr marL="68583" marR="68583" marT="35983" marB="35983" anchor="ctr">
                    <a:solidFill>
                      <a:srgbClr val="E8E8EF"/>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tab pos="2700020" algn="ctr"/>
                          <a:tab pos="5400040" algn="r"/>
                          <a:tab pos="533400" algn="l"/>
                        </a:tabLst>
                        <a:defRPr/>
                      </a:pPr>
                      <a:r>
                        <a:rPr kumimoji="1" lang="ja-JP" altLang="en-US" sz="1100" kern="1200" dirty="0">
                          <a:solidFill>
                            <a:schemeClr val="tx1"/>
                          </a:solidFill>
                          <a:latin typeface="HG丸ｺﾞｼｯｸM-PRO" pitchFamily="50" charset="-128"/>
                          <a:ea typeface="HG丸ｺﾞｼｯｸM-PRO" pitchFamily="50" charset="-128"/>
                          <a:cs typeface="+mn-cs"/>
                        </a:rPr>
                        <a:t>約</a:t>
                      </a:r>
                      <a:r>
                        <a:rPr kumimoji="1" lang="en-US" altLang="ja-JP" sz="1100" kern="1200" dirty="0">
                          <a:solidFill>
                            <a:schemeClr val="tx1"/>
                          </a:solidFill>
                          <a:latin typeface="HG丸ｺﾞｼｯｸM-PRO" pitchFamily="50" charset="-128"/>
                          <a:ea typeface="HG丸ｺﾞｼｯｸM-PRO" pitchFamily="50" charset="-128"/>
                          <a:cs typeface="+mn-cs"/>
                        </a:rPr>
                        <a:t>0.70km</a:t>
                      </a:r>
                      <a:endParaRPr kumimoji="1" lang="ja-JP" altLang="en-US" sz="1100" kern="1200" dirty="0">
                        <a:solidFill>
                          <a:schemeClr val="tx1"/>
                        </a:solidFill>
                        <a:latin typeface="HG丸ｺﾞｼｯｸM-PRO" pitchFamily="50" charset="-128"/>
                        <a:ea typeface="HG丸ｺﾞｼｯｸM-PRO" pitchFamily="50" charset="-128"/>
                        <a:cs typeface="+mn-cs"/>
                      </a:endParaRPr>
                    </a:p>
                  </a:txBody>
                  <a:tcPr marL="68583" marR="68583" marT="35983" marB="35983" anchor="ctr">
                    <a:solidFill>
                      <a:srgbClr val="E8E8EF"/>
                    </a:solidFill>
                  </a:tcPr>
                </a:tc>
                <a:tc vMerge="1">
                  <a:txBody>
                    <a:bodyPr/>
                    <a:lstStyle/>
                    <a:p>
                      <a:endParaRPr kumimoji="1" lang="ja-JP" altLang="en-US"/>
                    </a:p>
                  </a:txBody>
                  <a:tcPr/>
                </a:tc>
                <a:extLst>
                  <a:ext uri="{0D108BD9-81ED-4DB2-BD59-A6C34878D82A}">
                    <a16:rowId xmlns:a16="http://schemas.microsoft.com/office/drawing/2014/main" val="211032604"/>
                  </a:ext>
                </a:extLst>
              </a:tr>
            </a:tbl>
          </a:graphicData>
        </a:graphic>
      </p:graphicFrame>
    </p:spTree>
    <p:extLst>
      <p:ext uri="{BB962C8B-B14F-4D97-AF65-F5344CB8AC3E}">
        <p14:creationId xmlns:p14="http://schemas.microsoft.com/office/powerpoint/2010/main" val="127492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F4F09CF-315C-4DD4-B0E7-231A209A193B}"/>
              </a:ext>
            </a:extLst>
          </p:cNvPr>
          <p:cNvPicPr>
            <a:picLocks noChangeAspect="1"/>
          </p:cNvPicPr>
          <p:nvPr/>
        </p:nvPicPr>
        <p:blipFill rotWithShape="1">
          <a:blip r:embed="rId3"/>
          <a:srcRect l="15978" t="24108" r="17541" b="20919"/>
          <a:stretch/>
        </p:blipFill>
        <p:spPr>
          <a:xfrm>
            <a:off x="6323725" y="5710285"/>
            <a:ext cx="2662834" cy="1212645"/>
          </a:xfrm>
          <a:prstGeom prst="rect">
            <a:avLst/>
          </a:prstGeom>
        </p:spPr>
      </p:pic>
      <p:pic>
        <p:nvPicPr>
          <p:cNvPr id="17" name="図 16"/>
          <p:cNvPicPr>
            <a:picLocks noChangeAspect="1"/>
          </p:cNvPicPr>
          <p:nvPr/>
        </p:nvPicPr>
        <p:blipFill>
          <a:blip r:embed="rId4"/>
          <a:stretch>
            <a:fillRect/>
          </a:stretch>
        </p:blipFill>
        <p:spPr>
          <a:xfrm>
            <a:off x="5970280" y="2472018"/>
            <a:ext cx="1873194" cy="2931513"/>
          </a:xfrm>
          <a:prstGeom prst="rect">
            <a:avLst/>
          </a:prstGeom>
        </p:spPr>
      </p:pic>
      <p:sp>
        <p:nvSpPr>
          <p:cNvPr id="88" name="テキスト ボックス 34">
            <a:extLst>
              <a:ext uri="{FF2B5EF4-FFF2-40B4-BE49-F238E27FC236}">
                <a16:creationId xmlns:a16="http://schemas.microsoft.com/office/drawing/2014/main" id="{F965E391-371C-4189-80EC-8DDBD5234982}"/>
              </a:ext>
            </a:extLst>
          </p:cNvPr>
          <p:cNvSpPr txBox="1">
            <a:spLocks noChangeArrowheads="1"/>
          </p:cNvSpPr>
          <p:nvPr/>
        </p:nvSpPr>
        <p:spPr bwMode="auto">
          <a:xfrm>
            <a:off x="3351463" y="2957137"/>
            <a:ext cx="2620538" cy="1569660"/>
          </a:xfrm>
          <a:prstGeom prst="rect">
            <a:avLst/>
          </a:prstGeom>
          <a:solidFill>
            <a:schemeClr val="bg1"/>
          </a:solidFill>
          <a:ln>
            <a:solidFill>
              <a:schemeClr val="tx1"/>
            </a:solidFill>
          </a:ln>
        </p:spPr>
        <p:txBody>
          <a:bodyPr wrap="square">
            <a:spAutoFit/>
          </a:bodyP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800" b="1" dirty="0">
                <a:latin typeface="HG丸ｺﾞｼｯｸM-PRO" panose="020F0600000000000000" pitchFamily="50" charset="-128"/>
                <a:ea typeface="HG丸ｺﾞｼｯｸM-PRO" panose="020F0600000000000000" pitchFamily="50" charset="-128"/>
              </a:rPr>
              <a:t>【</a:t>
            </a:r>
            <a:r>
              <a:rPr lang="ja-JP" altLang="en-US" sz="800" b="1" dirty="0">
                <a:latin typeface="HG丸ｺﾞｼｯｸM-PRO" panose="020F0600000000000000" pitchFamily="50" charset="-128"/>
                <a:ea typeface="HG丸ｺﾞｼｯｸM-PRO" panose="020F0600000000000000" pitchFamily="50" charset="-128"/>
              </a:rPr>
              <a:t>整備断面例：</a:t>
            </a:r>
            <a:r>
              <a:rPr lang="en-US" altLang="ja-JP" sz="800" b="1" dirty="0">
                <a:latin typeface="HG丸ｺﾞｼｯｸM-PRO" panose="020F0600000000000000" pitchFamily="50" charset="-128"/>
                <a:ea typeface="HG丸ｺﾞｼｯｸM-PRO" panose="020F0600000000000000" pitchFamily="50" charset="-128"/>
              </a:rPr>
              <a:t>2.6km</a:t>
            </a:r>
            <a:r>
              <a:rPr lang="ja-JP" altLang="en-US" sz="800" b="1" dirty="0">
                <a:latin typeface="HG丸ｺﾞｼｯｸM-PRO" panose="020F0600000000000000" pitchFamily="50" charset="-128"/>
                <a:ea typeface="HG丸ｺﾞｼｯｸM-PRO" panose="020F0600000000000000" pitchFamily="50" charset="-128"/>
              </a:rPr>
              <a:t>付近</a:t>
            </a:r>
            <a:r>
              <a:rPr lang="en-US" altLang="ja-JP" sz="800" b="1" dirty="0">
                <a:latin typeface="HG丸ｺﾞｼｯｸM-PRO" panose="020F0600000000000000" pitchFamily="50" charset="-128"/>
                <a:ea typeface="HG丸ｺﾞｼｯｸM-PRO" panose="020F0600000000000000" pitchFamily="50" charset="-128"/>
              </a:rPr>
              <a:t>】</a:t>
            </a:r>
          </a:p>
          <a:p>
            <a:pPr eaLnBrk="1" hangingPunct="1">
              <a:spcBef>
                <a:spcPct val="0"/>
              </a:spcBef>
              <a:buFontTx/>
              <a:buNone/>
            </a:pPr>
            <a:endParaRPr lang="en-US" altLang="ja-JP" sz="800" b="1"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eaLnBrk="1" hangingPunct="1">
              <a:spcBef>
                <a:spcPct val="0"/>
              </a:spcBef>
              <a:buFontTx/>
              <a:buNone/>
            </a:pPr>
            <a:endParaRPr lang="en-US" altLang="ja-JP" sz="800" b="1"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eaLnBrk="1" hangingPunct="1">
              <a:spcBef>
                <a:spcPct val="0"/>
              </a:spcBef>
              <a:buFontTx/>
              <a:buNone/>
            </a:pPr>
            <a:endParaRPr lang="en-US" altLang="ja-JP" sz="800" b="1"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eaLnBrk="1" hangingPunct="1">
              <a:spcBef>
                <a:spcPct val="0"/>
              </a:spcBef>
              <a:buFontTx/>
              <a:buNone/>
            </a:pPr>
            <a:endParaRPr lang="en-US" altLang="ja-JP" sz="800" b="1"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eaLnBrk="1" hangingPunct="1">
              <a:spcBef>
                <a:spcPct val="0"/>
              </a:spcBef>
              <a:buFontTx/>
              <a:buNone/>
            </a:pPr>
            <a:endParaRPr lang="en-US" altLang="ja-JP" sz="800" b="1"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eaLnBrk="1" hangingPunct="1">
              <a:spcBef>
                <a:spcPct val="0"/>
              </a:spcBef>
              <a:buFontTx/>
              <a:buNone/>
            </a:pPr>
            <a:endParaRPr lang="en-US" altLang="ja-JP" sz="800" b="1"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eaLnBrk="1" hangingPunct="1">
              <a:spcBef>
                <a:spcPct val="0"/>
              </a:spcBef>
              <a:buFontTx/>
              <a:buNone/>
            </a:pPr>
            <a:endParaRPr lang="en-US" altLang="ja-JP" sz="800" b="1"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eaLnBrk="1" hangingPunct="1">
              <a:spcBef>
                <a:spcPct val="0"/>
              </a:spcBef>
              <a:buFontTx/>
              <a:buNone/>
            </a:pPr>
            <a:endParaRPr lang="en-US" altLang="ja-JP" sz="800" b="1"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eaLnBrk="1" hangingPunct="1">
              <a:spcBef>
                <a:spcPct val="0"/>
              </a:spcBef>
              <a:buFontTx/>
              <a:buNone/>
            </a:pPr>
            <a:endParaRPr lang="en-US" altLang="ja-JP" sz="800" b="1"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eaLnBrk="1" hangingPunct="1">
              <a:spcBef>
                <a:spcPct val="0"/>
              </a:spcBef>
              <a:buFontTx/>
              <a:buNone/>
            </a:pPr>
            <a:endParaRPr lang="en-US" altLang="ja-JP" sz="800" b="1"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eaLnBrk="1" hangingPunct="1">
              <a:spcBef>
                <a:spcPct val="0"/>
              </a:spcBef>
              <a:buFontTx/>
              <a:buNone/>
            </a:pPr>
            <a:endParaRPr lang="ja-JP" altLang="ja-JP" sz="800" b="1"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21508" name="Rectangle 2">
            <a:extLst>
              <a:ext uri="{FF2B5EF4-FFF2-40B4-BE49-F238E27FC236}">
                <a16:creationId xmlns:a16="http://schemas.microsoft.com/office/drawing/2014/main" id="{40FA48F7-4AFE-44AB-B1B4-F45F4CE8BCB5}"/>
              </a:ext>
            </a:extLst>
          </p:cNvPr>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zh-TW" altLang="en-US" sz="2400" dirty="0">
                <a:solidFill>
                  <a:srgbClr val="FFFFFF"/>
                </a:solidFill>
                <a:latin typeface="HGｺﾞｼｯｸE" panose="020B0909000000000000" pitchFamily="49" charset="-128"/>
                <a:ea typeface="HGｺﾞｼｯｸE" panose="020B0909000000000000" pitchFamily="49" charset="-128"/>
              </a:rPr>
              <a:t>１．事業概要</a:t>
            </a:r>
            <a:r>
              <a:rPr kumimoji="0" lang="en-US" altLang="ja-JP" sz="2400" dirty="0">
                <a:solidFill>
                  <a:srgbClr val="FFFFFF"/>
                </a:solidFill>
                <a:latin typeface="HGｺﾞｼｯｸE" panose="020B0909000000000000" pitchFamily="49" charset="-128"/>
                <a:ea typeface="HGｺﾞｼｯｸE" panose="020B0909000000000000" pitchFamily="49" charset="-128"/>
              </a:rPr>
              <a:t>【</a:t>
            </a:r>
            <a:r>
              <a:rPr kumimoji="0" lang="ja-JP" altLang="en-US" sz="2400" dirty="0">
                <a:solidFill>
                  <a:srgbClr val="FFFFFF"/>
                </a:solidFill>
                <a:latin typeface="HGｺﾞｼｯｸE" panose="020B0909000000000000" pitchFamily="49" charset="-128"/>
                <a:ea typeface="HGｺﾞｼｯｸE" panose="020B0909000000000000" pitchFamily="49" charset="-128"/>
              </a:rPr>
              <a:t>天見川</a:t>
            </a:r>
            <a:r>
              <a:rPr kumimoji="0" lang="ja-JP" altLang="en-US" sz="1600" dirty="0">
                <a:solidFill>
                  <a:srgbClr val="FFFFFF"/>
                </a:solidFill>
                <a:latin typeface="HGｺﾞｼｯｸE" panose="020B0909000000000000" pitchFamily="49" charset="-128"/>
                <a:ea typeface="HGｺﾞｼｯｸE" panose="020B0909000000000000" pitchFamily="49" charset="-128"/>
              </a:rPr>
              <a:t>（流域市町：河内長野市） </a:t>
            </a:r>
            <a:r>
              <a:rPr kumimoji="0" lang="en-US" altLang="ja-JP" sz="2400" dirty="0">
                <a:solidFill>
                  <a:srgbClr val="FFFFFF"/>
                </a:solidFill>
                <a:latin typeface="HGｺﾞｼｯｸE" panose="020B0909000000000000" pitchFamily="49" charset="-128"/>
                <a:ea typeface="HGｺﾞｼｯｸE" panose="020B0909000000000000" pitchFamily="49" charset="-128"/>
              </a:rPr>
              <a:t>】</a:t>
            </a:r>
            <a:endParaRPr kumimoji="0" lang="zh-TW" altLang="en-US" sz="2400" dirty="0">
              <a:solidFill>
                <a:srgbClr val="FFFFFF"/>
              </a:solidFill>
              <a:latin typeface="HGｺﾞｼｯｸE" panose="020B0909000000000000" pitchFamily="49" charset="-128"/>
              <a:ea typeface="HGｺﾞｼｯｸE" panose="020B0909000000000000" pitchFamily="49" charset="-128"/>
            </a:endParaRPr>
          </a:p>
        </p:txBody>
      </p:sp>
      <p:sp>
        <p:nvSpPr>
          <p:cNvPr id="12" name="スライド番号プレースホルダ 5">
            <a:extLst>
              <a:ext uri="{FF2B5EF4-FFF2-40B4-BE49-F238E27FC236}">
                <a16:creationId xmlns:a16="http://schemas.microsoft.com/office/drawing/2014/main" id="{ADB804B2-EDEE-401B-92C2-7C57C732B791}"/>
              </a:ext>
            </a:extLst>
          </p:cNvPr>
          <p:cNvSpPr txBox="1">
            <a:spLocks noGrp="1"/>
          </p:cNvSpPr>
          <p:nvPr/>
        </p:nvSpPr>
        <p:spPr bwMode="auto">
          <a:xfrm>
            <a:off x="8660284" y="6400800"/>
            <a:ext cx="485775" cy="457200"/>
          </a:xfrm>
          <a:prstGeom prst="rect">
            <a:avLst/>
          </a:prstGeom>
          <a:noFill/>
          <a:ln>
            <a:noFill/>
          </a:ln>
        </p:spPr>
        <p:txBody>
          <a:bodyPr lIns="95770" tIns="47886" rIns="95770" bIns="47886" anchor="b"/>
          <a:lstStyle>
            <a:lvl1pPr defTabSz="1279525">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defTabSz="1279525">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defTabSz="1279525">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defRPr/>
            </a:pPr>
            <a:fld id="{918537EB-7A7C-438A-8308-F987DC2E006E}" type="slidenum">
              <a:rPr kumimoji="0" lang="en-US" altLang="ja-JP" sz="1600" b="1">
                <a:effectLst>
                  <a:outerShdw blurRad="38100" dist="38100" dir="2700000" algn="tl">
                    <a:srgbClr val="C0C0C0"/>
                  </a:outerShdw>
                </a:effectLst>
                <a:latin typeface="ＭＳ ゴシック" panose="020B0609070205080204" pitchFamily="49" charset="-128"/>
                <a:ea typeface="ＭＳ ゴシック" panose="020B0609070205080204" pitchFamily="49" charset="-128"/>
              </a:rPr>
              <a:pPr algn="r" eaLnBrk="1" hangingPunct="1">
                <a:spcBef>
                  <a:spcPct val="0"/>
                </a:spcBef>
                <a:buFontTx/>
                <a:buNone/>
                <a:defRPr/>
              </a:pPr>
              <a:t>5</a:t>
            </a:fld>
            <a:endParaRPr kumimoji="0" lang="en-US" altLang="ja-JP" sz="1600" b="1" dirty="0">
              <a:effectLst>
                <a:outerShdw blurRad="38100" dist="38100" dir="2700000" algn="tl">
                  <a:srgbClr val="C0C0C0"/>
                </a:outerShdw>
              </a:effectLst>
              <a:latin typeface="ＭＳ ゴシック" panose="020B0609070205080204" pitchFamily="49" charset="-128"/>
              <a:ea typeface="ＭＳ ゴシック" panose="020B0609070205080204" pitchFamily="49" charset="-128"/>
            </a:endParaRPr>
          </a:p>
        </p:txBody>
      </p:sp>
      <p:graphicFrame>
        <p:nvGraphicFramePr>
          <p:cNvPr id="15" name="表 5">
            <a:extLst>
              <a:ext uri="{FF2B5EF4-FFF2-40B4-BE49-F238E27FC236}">
                <a16:creationId xmlns:a16="http://schemas.microsoft.com/office/drawing/2014/main" id="{E34500E8-AC97-4E02-B603-446E97FC5411}"/>
              </a:ext>
            </a:extLst>
          </p:cNvPr>
          <p:cNvGraphicFramePr>
            <a:graphicFrameLocks noGrp="1"/>
          </p:cNvGraphicFramePr>
          <p:nvPr>
            <p:extLst>
              <p:ext uri="{D42A27DB-BD31-4B8C-83A1-F6EECF244321}">
                <p14:modId xmlns:p14="http://schemas.microsoft.com/office/powerpoint/2010/main" val="3396246390"/>
              </p:ext>
            </p:extLst>
          </p:nvPr>
        </p:nvGraphicFramePr>
        <p:xfrm>
          <a:off x="59536" y="1504667"/>
          <a:ext cx="9024927" cy="951986"/>
        </p:xfrm>
        <a:graphic>
          <a:graphicData uri="http://schemas.openxmlformats.org/drawingml/2006/table">
            <a:tbl>
              <a:tblPr firstRow="1" bandRow="1">
                <a:tableStyleId>{21E4AEA4-8DFA-4A89-87EB-49C32662AFE0}</a:tableStyleId>
              </a:tblPr>
              <a:tblGrid>
                <a:gridCol w="987358">
                  <a:extLst>
                    <a:ext uri="{9D8B030D-6E8A-4147-A177-3AD203B41FA5}">
                      <a16:colId xmlns:a16="http://schemas.microsoft.com/office/drawing/2014/main" val="20000"/>
                    </a:ext>
                  </a:extLst>
                </a:gridCol>
                <a:gridCol w="2479107">
                  <a:extLst>
                    <a:ext uri="{9D8B030D-6E8A-4147-A177-3AD203B41FA5}">
                      <a16:colId xmlns:a16="http://schemas.microsoft.com/office/drawing/2014/main" val="20001"/>
                    </a:ext>
                  </a:extLst>
                </a:gridCol>
                <a:gridCol w="1188613">
                  <a:extLst>
                    <a:ext uri="{9D8B030D-6E8A-4147-A177-3AD203B41FA5}">
                      <a16:colId xmlns:a16="http://schemas.microsoft.com/office/drawing/2014/main" val="20002"/>
                    </a:ext>
                  </a:extLst>
                </a:gridCol>
                <a:gridCol w="4369849">
                  <a:extLst>
                    <a:ext uri="{9D8B030D-6E8A-4147-A177-3AD203B41FA5}">
                      <a16:colId xmlns:a16="http://schemas.microsoft.com/office/drawing/2014/main" val="20003"/>
                    </a:ext>
                  </a:extLst>
                </a:gridCol>
              </a:tblGrid>
              <a:tr h="198665">
                <a:tc>
                  <a:txBody>
                    <a:bodyPr/>
                    <a:lstStyle/>
                    <a:p>
                      <a:pPr algn="ctr">
                        <a:lnSpc>
                          <a:spcPct val="100000"/>
                        </a:lnSpc>
                        <a:tabLst>
                          <a:tab pos="2700020" algn="ctr"/>
                          <a:tab pos="5400040" algn="r"/>
                          <a:tab pos="533400" algn="l"/>
                        </a:tabLst>
                      </a:pPr>
                      <a:r>
                        <a:rPr kumimoji="1" lang="ja-JP" altLang="en-US" sz="1050" kern="1200" dirty="0">
                          <a:solidFill>
                            <a:schemeClr val="bg1"/>
                          </a:solidFill>
                          <a:latin typeface="HG丸ｺﾞｼｯｸM-PRO" pitchFamily="50" charset="-128"/>
                          <a:ea typeface="HG丸ｺﾞｼｯｸM-PRO" pitchFamily="50" charset="-128"/>
                          <a:cs typeface="+mn-cs"/>
                        </a:rPr>
                        <a:t>河川名</a:t>
                      </a:r>
                      <a:endParaRPr kumimoji="1" lang="ja-JP" sz="1050" kern="1200" dirty="0">
                        <a:solidFill>
                          <a:schemeClr val="bg1"/>
                        </a:solidFill>
                        <a:latin typeface="HG丸ｺﾞｼｯｸM-PRO" pitchFamily="50" charset="-128"/>
                        <a:ea typeface="HG丸ｺﾞｼｯｸM-PRO" pitchFamily="50" charset="-128"/>
                        <a:cs typeface="+mn-cs"/>
                      </a:endParaRPr>
                    </a:p>
                  </a:txBody>
                  <a:tcPr marL="68583" marR="68583" marT="35983" marB="35983" anchor="ctr"/>
                </a:tc>
                <a:tc>
                  <a:txBody>
                    <a:bodyPr/>
                    <a:lstStyle/>
                    <a:p>
                      <a:pPr algn="ctr">
                        <a:lnSpc>
                          <a:spcPct val="100000"/>
                        </a:lnSpc>
                        <a:tabLst>
                          <a:tab pos="2700020" algn="ctr"/>
                          <a:tab pos="5400040" algn="r"/>
                          <a:tab pos="533400" algn="l"/>
                        </a:tabLst>
                      </a:pPr>
                      <a:r>
                        <a:rPr kumimoji="1" lang="zh-TW" altLang="en-US" sz="1050" kern="1200" dirty="0">
                          <a:solidFill>
                            <a:schemeClr val="bg1"/>
                          </a:solidFill>
                          <a:latin typeface="HG丸ｺﾞｼｯｸM-PRO" pitchFamily="50" charset="-128"/>
                          <a:ea typeface="HG丸ｺﾞｼｯｸM-PRO" pitchFamily="50" charset="-128"/>
                          <a:cs typeface="+mn-cs"/>
                        </a:rPr>
                        <a:t>整備対象区間</a:t>
                      </a:r>
                    </a:p>
                  </a:txBody>
                  <a:tcPr marL="68583" marR="68583" marT="35983" marB="35983" anchor="ctr"/>
                </a:tc>
                <a:tc>
                  <a:txBody>
                    <a:bodyPr/>
                    <a:lstStyle/>
                    <a:p>
                      <a:pPr algn="ctr">
                        <a:lnSpc>
                          <a:spcPct val="100000"/>
                        </a:lnSpc>
                        <a:tabLst>
                          <a:tab pos="2700020" algn="ctr"/>
                          <a:tab pos="5400040" algn="r"/>
                          <a:tab pos="533400" algn="l"/>
                        </a:tabLst>
                      </a:pPr>
                      <a:r>
                        <a:rPr kumimoji="1" lang="ja-JP" altLang="en-US" sz="1050" kern="1200" dirty="0">
                          <a:solidFill>
                            <a:schemeClr val="bg1"/>
                          </a:solidFill>
                          <a:latin typeface="HG丸ｺﾞｼｯｸM-PRO" pitchFamily="50" charset="-128"/>
                          <a:ea typeface="HG丸ｺﾞｼｯｸM-PRO" pitchFamily="50" charset="-128"/>
                          <a:cs typeface="+mn-cs"/>
                        </a:rPr>
                        <a:t>整備延長</a:t>
                      </a:r>
                    </a:p>
                  </a:txBody>
                  <a:tcPr marL="68583" marR="68583" marT="35983" marB="35983" anchor="ctr"/>
                </a:tc>
                <a:tc>
                  <a:txBody>
                    <a:bodyPr/>
                    <a:lstStyle/>
                    <a:p>
                      <a:pPr algn="ctr">
                        <a:lnSpc>
                          <a:spcPct val="100000"/>
                        </a:lnSpc>
                        <a:tabLst>
                          <a:tab pos="2700020" algn="ctr"/>
                          <a:tab pos="5400040" algn="r"/>
                          <a:tab pos="533400" algn="l"/>
                        </a:tabLst>
                      </a:pPr>
                      <a:r>
                        <a:rPr kumimoji="1" lang="ja-JP" altLang="en-US" sz="1050" kern="1200" dirty="0">
                          <a:solidFill>
                            <a:schemeClr val="bg1"/>
                          </a:solidFill>
                          <a:latin typeface="HG丸ｺﾞｼｯｸM-PRO" pitchFamily="50" charset="-128"/>
                          <a:ea typeface="HG丸ｺﾞｼｯｸM-PRO" pitchFamily="50" charset="-128"/>
                          <a:cs typeface="+mn-cs"/>
                        </a:rPr>
                        <a:t>整備内容</a:t>
                      </a:r>
                      <a:endParaRPr kumimoji="1" lang="en-US" altLang="ja-JP" sz="1050" kern="1200" dirty="0">
                        <a:solidFill>
                          <a:schemeClr val="bg1"/>
                        </a:solidFill>
                        <a:latin typeface="HG丸ｺﾞｼｯｸM-PRO" pitchFamily="50" charset="-128"/>
                        <a:ea typeface="HG丸ｺﾞｼｯｸM-PRO" pitchFamily="50" charset="-128"/>
                        <a:cs typeface="+mn-cs"/>
                      </a:endParaRPr>
                    </a:p>
                  </a:txBody>
                  <a:tcPr marL="68583" marR="68583" marT="35983" marB="35983" anchor="ctr"/>
                </a:tc>
                <a:extLst>
                  <a:ext uri="{0D108BD9-81ED-4DB2-BD59-A6C34878D82A}">
                    <a16:rowId xmlns:a16="http://schemas.microsoft.com/office/drawing/2014/main" val="10000"/>
                  </a:ext>
                </a:extLst>
              </a:tr>
              <a:tr h="360000">
                <a:tc rowSpan="2">
                  <a:txBody>
                    <a:bodyPr/>
                    <a:lstStyle/>
                    <a:p>
                      <a:pPr algn="ctr">
                        <a:lnSpc>
                          <a:spcPct val="100000"/>
                        </a:lnSpc>
                        <a:tabLst>
                          <a:tab pos="2700020" algn="ctr"/>
                          <a:tab pos="5400040" algn="r"/>
                          <a:tab pos="533400" algn="l"/>
                        </a:tabLst>
                      </a:pPr>
                      <a:r>
                        <a:rPr kumimoji="1" lang="ja-JP" altLang="en-US" sz="1050" kern="1200" dirty="0">
                          <a:solidFill>
                            <a:schemeClr val="tx1"/>
                          </a:solidFill>
                          <a:latin typeface="HG丸ｺﾞｼｯｸM-PRO" pitchFamily="50" charset="-128"/>
                          <a:ea typeface="HG丸ｺﾞｼｯｸM-PRO" pitchFamily="50" charset="-128"/>
                          <a:cs typeface="+mn-cs"/>
                        </a:rPr>
                        <a:t>天見川</a:t>
                      </a:r>
                      <a:endParaRPr kumimoji="1" lang="ja-JP" sz="1050" kern="1200" dirty="0">
                        <a:solidFill>
                          <a:schemeClr val="tx1"/>
                        </a:solidFill>
                        <a:latin typeface="HG丸ｺﾞｼｯｸM-PRO" pitchFamily="50" charset="-128"/>
                        <a:ea typeface="HG丸ｺﾞｼｯｸM-PRO" pitchFamily="50" charset="-128"/>
                        <a:cs typeface="+mn-cs"/>
                      </a:endParaRPr>
                    </a:p>
                  </a:txBody>
                  <a:tcPr marL="68583" marR="68583" marT="35983" marB="35983" anchor="ctr">
                    <a:solidFill>
                      <a:srgbClr val="E8E8EF"/>
                    </a:solidFill>
                  </a:tcPr>
                </a:tc>
                <a:tc>
                  <a:txBody>
                    <a:bodyPr/>
                    <a:lstStyle/>
                    <a:p>
                      <a:pPr algn="ctr">
                        <a:lnSpc>
                          <a:spcPct val="100000"/>
                        </a:lnSpc>
                        <a:tabLst>
                          <a:tab pos="2700020" algn="ctr"/>
                          <a:tab pos="5400040" algn="r"/>
                          <a:tab pos="533400" algn="l"/>
                        </a:tabLst>
                      </a:pPr>
                      <a:r>
                        <a:rPr kumimoji="1" lang="zh-TW" altLang="en-US" sz="1050" kern="1200" dirty="0">
                          <a:solidFill>
                            <a:schemeClr val="tx1"/>
                          </a:solidFill>
                          <a:latin typeface="HG丸ｺﾞｼｯｸM-PRO" pitchFamily="50" charset="-128"/>
                          <a:ea typeface="HG丸ｺﾞｼｯｸM-PRO" pitchFamily="50" charset="-128"/>
                          <a:cs typeface="+mn-cs"/>
                        </a:rPr>
                        <a:t>南海高野線橋梁下流～美加</a:t>
                      </a:r>
                      <a:r>
                        <a:rPr kumimoji="1" lang="ja-JP" altLang="en-US" sz="1050" kern="1200" dirty="0">
                          <a:solidFill>
                            <a:schemeClr val="tx1"/>
                          </a:solidFill>
                          <a:latin typeface="HG丸ｺﾞｼｯｸM-PRO" pitchFamily="50" charset="-128"/>
                          <a:ea typeface="HG丸ｺﾞｼｯｸM-PRO" pitchFamily="50" charset="-128"/>
                          <a:cs typeface="+mn-cs"/>
                        </a:rPr>
                        <a:t>の</a:t>
                      </a:r>
                      <a:r>
                        <a:rPr kumimoji="1" lang="zh-TW" altLang="en-US" sz="1050" kern="1200" dirty="0">
                          <a:solidFill>
                            <a:schemeClr val="tx1"/>
                          </a:solidFill>
                          <a:latin typeface="HG丸ｺﾞｼｯｸM-PRO" pitchFamily="50" charset="-128"/>
                          <a:ea typeface="HG丸ｺﾞｼｯｸM-PRO" pitchFamily="50" charset="-128"/>
                          <a:cs typeface="+mn-cs"/>
                        </a:rPr>
                        <a:t>橋下流</a:t>
                      </a:r>
                      <a:endParaRPr kumimoji="1" lang="en-US" altLang="zh-TW" sz="1050" kern="1200" dirty="0">
                        <a:solidFill>
                          <a:schemeClr val="tx1"/>
                        </a:solidFill>
                        <a:latin typeface="HG丸ｺﾞｼｯｸM-PRO" pitchFamily="50" charset="-128"/>
                        <a:ea typeface="HG丸ｺﾞｼｯｸM-PRO" pitchFamily="50" charset="-128"/>
                        <a:cs typeface="+mn-cs"/>
                      </a:endParaRPr>
                    </a:p>
                  </a:txBody>
                  <a:tcPr marL="68583" marR="68583" marT="35983" marB="35983" anchor="ctr">
                    <a:solidFill>
                      <a:srgbClr val="E8E8EF"/>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tab pos="2700020" algn="ctr"/>
                          <a:tab pos="5400040" algn="r"/>
                          <a:tab pos="533400" algn="l"/>
                        </a:tabLst>
                        <a:defRPr/>
                      </a:pPr>
                      <a:r>
                        <a:rPr kumimoji="1" lang="ja-JP" altLang="en-US" sz="1050" kern="1200" dirty="0">
                          <a:solidFill>
                            <a:schemeClr val="tx1"/>
                          </a:solidFill>
                          <a:latin typeface="HG丸ｺﾞｼｯｸM-PRO" pitchFamily="50" charset="-128"/>
                          <a:ea typeface="HG丸ｺﾞｼｯｸM-PRO" pitchFamily="50" charset="-128"/>
                          <a:cs typeface="+mn-cs"/>
                        </a:rPr>
                        <a:t>約</a:t>
                      </a:r>
                      <a:r>
                        <a:rPr kumimoji="1" lang="en-US" altLang="ja-JP" sz="1050" kern="1200" dirty="0">
                          <a:solidFill>
                            <a:schemeClr val="tx1"/>
                          </a:solidFill>
                          <a:latin typeface="HG丸ｺﾞｼｯｸM-PRO" pitchFamily="50" charset="-128"/>
                          <a:ea typeface="HG丸ｺﾞｼｯｸM-PRO" pitchFamily="50" charset="-128"/>
                          <a:cs typeface="+mn-cs"/>
                        </a:rPr>
                        <a:t>2.80km</a:t>
                      </a:r>
                      <a:endParaRPr kumimoji="1" lang="ja-JP" altLang="en-US" sz="1050" kern="1200" dirty="0">
                        <a:solidFill>
                          <a:schemeClr val="tx1"/>
                        </a:solidFill>
                        <a:latin typeface="HG丸ｺﾞｼｯｸM-PRO" pitchFamily="50" charset="-128"/>
                        <a:ea typeface="HG丸ｺﾞｼｯｸM-PRO" pitchFamily="50" charset="-128"/>
                        <a:cs typeface="+mn-cs"/>
                      </a:endParaRPr>
                    </a:p>
                  </a:txBody>
                  <a:tcPr marL="68583" marR="68583" marT="35983" marB="35983" anchor="ctr">
                    <a:solidFill>
                      <a:srgbClr val="E8E8EF"/>
                    </a:solidFill>
                  </a:tcPr>
                </a:tc>
                <a:tc rowSpan="2">
                  <a:txBody>
                    <a:bodyPr/>
                    <a:lstStyle/>
                    <a:p>
                      <a:pPr algn="l">
                        <a:lnSpc>
                          <a:spcPct val="100000"/>
                        </a:lnSpc>
                        <a:tabLst>
                          <a:tab pos="2700020" algn="ctr"/>
                          <a:tab pos="5400040" algn="r"/>
                          <a:tab pos="533400" algn="l"/>
                        </a:tabLst>
                      </a:pPr>
                      <a:r>
                        <a:rPr kumimoji="1" lang="ja-JP" altLang="en-US" sz="1050" kern="1200" dirty="0">
                          <a:solidFill>
                            <a:schemeClr val="tx1"/>
                          </a:solidFill>
                          <a:latin typeface="HG丸ｺﾞｼｯｸM-PRO" pitchFamily="50" charset="-128"/>
                          <a:ea typeface="HG丸ｺﾞｼｯｸM-PRO" pitchFamily="50" charset="-128"/>
                          <a:cs typeface="+mn-cs"/>
                        </a:rPr>
                        <a:t>河道拡幅及び河床掘削を行う。</a:t>
                      </a:r>
                      <a:endParaRPr kumimoji="1" lang="en-US" altLang="ja-JP" sz="1050" kern="1200" dirty="0">
                        <a:solidFill>
                          <a:schemeClr val="tx1"/>
                        </a:solidFill>
                        <a:latin typeface="HG丸ｺﾞｼｯｸM-PRO" pitchFamily="50" charset="-128"/>
                        <a:ea typeface="HG丸ｺﾞｼｯｸM-PRO" pitchFamily="50" charset="-128"/>
                        <a:cs typeface="+mn-cs"/>
                      </a:endParaRPr>
                    </a:p>
                  </a:txBody>
                  <a:tcPr marL="68583" marR="68583" marT="35983" marB="35983" anchor="ctr">
                    <a:solidFill>
                      <a:srgbClr val="E8E8EF"/>
                    </a:solidFill>
                  </a:tcPr>
                </a:tc>
                <a:extLst>
                  <a:ext uri="{0D108BD9-81ED-4DB2-BD59-A6C34878D82A}">
                    <a16:rowId xmlns:a16="http://schemas.microsoft.com/office/drawing/2014/main" val="1692995050"/>
                  </a:ext>
                </a:extLst>
              </a:tr>
              <a:tr h="360000">
                <a:tc vMerge="1">
                  <a:txBody>
                    <a:bodyPr/>
                    <a:lstStyle/>
                    <a:p>
                      <a:endParaRPr kumimoji="1" lang="ja-JP" altLang="en-US"/>
                    </a:p>
                  </a:txBody>
                  <a:tcPr/>
                </a:tc>
                <a:tc>
                  <a:txBody>
                    <a:bodyPr/>
                    <a:lstStyle/>
                    <a:p>
                      <a:pPr algn="ctr">
                        <a:lnSpc>
                          <a:spcPct val="100000"/>
                        </a:lnSpc>
                        <a:tabLst>
                          <a:tab pos="2700020" algn="ctr"/>
                          <a:tab pos="5400040" algn="r"/>
                          <a:tab pos="533400" algn="l"/>
                        </a:tabLst>
                      </a:pPr>
                      <a:r>
                        <a:rPr kumimoji="1" lang="zh-TW" altLang="en-US" sz="1050" kern="1200" dirty="0">
                          <a:solidFill>
                            <a:schemeClr val="tx1"/>
                          </a:solidFill>
                          <a:latin typeface="HG丸ｺﾞｼｯｸM-PRO" pitchFamily="50" charset="-128"/>
                          <a:ea typeface="HG丸ｺﾞｼｯｸM-PRO" pitchFamily="50" charset="-128"/>
                          <a:cs typeface="+mn-cs"/>
                        </a:rPr>
                        <a:t>高橋～清瀬橋</a:t>
                      </a:r>
                      <a:endParaRPr kumimoji="1" lang="en-US" altLang="zh-TW" sz="1050" kern="1200" dirty="0">
                        <a:solidFill>
                          <a:schemeClr val="tx1"/>
                        </a:solidFill>
                        <a:latin typeface="HG丸ｺﾞｼｯｸM-PRO" pitchFamily="50" charset="-128"/>
                        <a:ea typeface="HG丸ｺﾞｼｯｸM-PRO" pitchFamily="50" charset="-128"/>
                        <a:cs typeface="+mn-cs"/>
                      </a:endParaRPr>
                    </a:p>
                  </a:txBody>
                  <a:tcPr marL="68583" marR="68583" marT="35983" marB="35983" anchor="ctr">
                    <a:solidFill>
                      <a:srgbClr val="E8E8EF"/>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tab pos="2700020" algn="ctr"/>
                          <a:tab pos="5400040" algn="r"/>
                          <a:tab pos="533400" algn="l"/>
                        </a:tabLst>
                        <a:defRPr/>
                      </a:pPr>
                      <a:r>
                        <a:rPr kumimoji="1" lang="ja-JP" altLang="en-US" sz="1100" kern="1200" dirty="0">
                          <a:solidFill>
                            <a:schemeClr val="tx1"/>
                          </a:solidFill>
                          <a:latin typeface="HG丸ｺﾞｼｯｸM-PRO" pitchFamily="50" charset="-128"/>
                          <a:ea typeface="HG丸ｺﾞｼｯｸM-PRO" pitchFamily="50" charset="-128"/>
                          <a:cs typeface="+mn-cs"/>
                        </a:rPr>
                        <a:t>約</a:t>
                      </a:r>
                      <a:r>
                        <a:rPr kumimoji="1" lang="en-US" altLang="ja-JP" sz="1100" kern="1200" dirty="0">
                          <a:solidFill>
                            <a:schemeClr val="tx1"/>
                          </a:solidFill>
                          <a:latin typeface="HG丸ｺﾞｼｯｸM-PRO" pitchFamily="50" charset="-128"/>
                          <a:ea typeface="HG丸ｺﾞｼｯｸM-PRO" pitchFamily="50" charset="-128"/>
                          <a:cs typeface="+mn-cs"/>
                        </a:rPr>
                        <a:t>0.90km</a:t>
                      </a:r>
                      <a:endParaRPr kumimoji="1" lang="ja-JP" altLang="en-US" sz="1100" kern="1200" dirty="0">
                        <a:solidFill>
                          <a:schemeClr val="tx1"/>
                        </a:solidFill>
                        <a:latin typeface="HG丸ｺﾞｼｯｸM-PRO" pitchFamily="50" charset="-128"/>
                        <a:ea typeface="HG丸ｺﾞｼｯｸM-PRO" pitchFamily="50" charset="-128"/>
                        <a:cs typeface="+mn-cs"/>
                      </a:endParaRPr>
                    </a:p>
                  </a:txBody>
                  <a:tcPr marL="68583" marR="68583" marT="35983" marB="35983" anchor="ctr">
                    <a:solidFill>
                      <a:srgbClr val="E8E8EF"/>
                    </a:solidFill>
                  </a:tcPr>
                </a:tc>
                <a:tc vMerge="1">
                  <a:txBody>
                    <a:bodyPr/>
                    <a:lstStyle/>
                    <a:p>
                      <a:pPr algn="ctr">
                        <a:lnSpc>
                          <a:spcPct val="100000"/>
                        </a:lnSpc>
                        <a:tabLst>
                          <a:tab pos="2700020" algn="ctr"/>
                          <a:tab pos="5400040" algn="r"/>
                          <a:tab pos="533400" algn="l"/>
                        </a:tabLst>
                      </a:pPr>
                      <a:endParaRPr kumimoji="1" lang="ja-JP" altLang="en-US" sz="1100" kern="1200" dirty="0">
                        <a:solidFill>
                          <a:schemeClr val="tx1"/>
                        </a:solidFill>
                        <a:latin typeface="HG丸ｺﾞｼｯｸM-PRO" pitchFamily="50" charset="-128"/>
                        <a:ea typeface="HG丸ｺﾞｼｯｸM-PRO" pitchFamily="50" charset="-128"/>
                        <a:cs typeface="+mn-cs"/>
                      </a:endParaRPr>
                    </a:p>
                  </a:txBody>
                  <a:tcPr marL="68583" marR="68583" marT="35983" marB="35983" anchor="ctr"/>
                </a:tc>
                <a:extLst>
                  <a:ext uri="{0D108BD9-81ED-4DB2-BD59-A6C34878D82A}">
                    <a16:rowId xmlns:a16="http://schemas.microsoft.com/office/drawing/2014/main" val="504785102"/>
                  </a:ext>
                </a:extLst>
              </a:tr>
            </a:tbl>
          </a:graphicData>
        </a:graphic>
      </p:graphicFrame>
      <p:sp>
        <p:nvSpPr>
          <p:cNvPr id="16" name="テキスト ボックス 3"/>
          <p:cNvSpPr txBox="1">
            <a:spLocks noChangeArrowheads="1"/>
          </p:cNvSpPr>
          <p:nvPr/>
        </p:nvSpPr>
        <p:spPr bwMode="auto">
          <a:xfrm>
            <a:off x="53122" y="836952"/>
            <a:ext cx="9024926" cy="6463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sz="1200" dirty="0">
                <a:latin typeface="+mj-ea"/>
              </a:rPr>
              <a:t>・</a:t>
            </a:r>
            <a:r>
              <a:rPr lang="ja-JP" altLang="ja-JP" sz="1200" dirty="0">
                <a:latin typeface="+mj-ea"/>
              </a:rPr>
              <a:t>時間雨量</a:t>
            </a:r>
            <a:r>
              <a:rPr lang="en-US" altLang="ja-JP" sz="1200" dirty="0">
                <a:latin typeface="+mj-ea"/>
              </a:rPr>
              <a:t>50</a:t>
            </a:r>
            <a:r>
              <a:rPr lang="ja-JP" altLang="ja-JP" sz="1200" dirty="0">
                <a:latin typeface="+mj-ea"/>
              </a:rPr>
              <a:t>ミリ</a:t>
            </a:r>
            <a:r>
              <a:rPr lang="ja-JP" altLang="en-US" sz="1200" dirty="0">
                <a:latin typeface="+mj-ea"/>
              </a:rPr>
              <a:t>程度</a:t>
            </a:r>
            <a:r>
              <a:rPr lang="ja-JP" altLang="ja-JP" sz="1200" dirty="0">
                <a:latin typeface="+mj-ea"/>
              </a:rPr>
              <a:t>の降雨</a:t>
            </a:r>
            <a:r>
              <a:rPr lang="ja-JP" altLang="en-US" sz="1200" dirty="0">
                <a:latin typeface="+mj-ea"/>
              </a:rPr>
              <a:t>（</a:t>
            </a:r>
            <a:r>
              <a:rPr lang="en-US" altLang="ja-JP" sz="1200" dirty="0">
                <a:latin typeface="+mj-ea"/>
              </a:rPr>
              <a:t>10</a:t>
            </a:r>
            <a:r>
              <a:rPr lang="ja-JP" altLang="en-US" sz="1200" dirty="0">
                <a:latin typeface="+mj-ea"/>
              </a:rPr>
              <a:t>年に</a:t>
            </a:r>
            <a:r>
              <a:rPr lang="en-US" altLang="ja-JP" sz="1200" dirty="0">
                <a:latin typeface="+mj-ea"/>
              </a:rPr>
              <a:t>1</a:t>
            </a:r>
            <a:r>
              <a:rPr lang="ja-JP" altLang="en-US" sz="1200" dirty="0">
                <a:latin typeface="+mj-ea"/>
              </a:rPr>
              <a:t>回程度発生するおそれのある降雨）による洪水で床上浸水を防ぐこと</a:t>
            </a:r>
            <a:r>
              <a:rPr lang="ja-JP" altLang="ja-JP" sz="1200" dirty="0">
                <a:latin typeface="+mj-ea"/>
              </a:rPr>
              <a:t>を</a:t>
            </a:r>
            <a:r>
              <a:rPr lang="ja-JP" altLang="en-US" sz="1200" dirty="0">
                <a:latin typeface="+mj-ea"/>
              </a:rPr>
              <a:t>当面の治水</a:t>
            </a:r>
            <a:r>
              <a:rPr lang="ja-JP" altLang="ja-JP" sz="1200" dirty="0">
                <a:latin typeface="+mj-ea"/>
              </a:rPr>
              <a:t>目標として</a:t>
            </a:r>
            <a:endParaRPr lang="en-US" altLang="ja-JP" sz="1200" dirty="0">
              <a:latin typeface="+mj-ea"/>
            </a:endParaRPr>
          </a:p>
          <a:p>
            <a:pPr eaLnBrk="1" hangingPunct="1">
              <a:spcBef>
                <a:spcPct val="0"/>
              </a:spcBef>
              <a:buNone/>
            </a:pPr>
            <a:r>
              <a:rPr lang="ja-JP" altLang="en-US" sz="1200" dirty="0">
                <a:latin typeface="+mj-ea"/>
              </a:rPr>
              <a:t>　</a:t>
            </a:r>
            <a:r>
              <a:rPr lang="ja-JP" altLang="ja-JP" sz="1200" dirty="0">
                <a:latin typeface="+mj-ea"/>
              </a:rPr>
              <a:t>河川整備を行います。</a:t>
            </a:r>
          </a:p>
          <a:p>
            <a:pPr eaLnBrk="1" hangingPunct="1">
              <a:spcBef>
                <a:spcPct val="0"/>
              </a:spcBef>
              <a:buFontTx/>
              <a:buNone/>
            </a:pPr>
            <a:r>
              <a:rPr lang="ja-JP" altLang="en-US" sz="1200" dirty="0"/>
              <a:t>・整備対象区間において、</a:t>
            </a:r>
            <a:r>
              <a:rPr lang="ja-JP" altLang="en-US" sz="1200" u="sng" dirty="0"/>
              <a:t>河道拡幅、河床掘削等</a:t>
            </a:r>
            <a:r>
              <a:rPr lang="ja-JP" altLang="en-US" sz="1200" dirty="0"/>
              <a:t>の洪水対策を実施します。</a:t>
            </a:r>
          </a:p>
        </p:txBody>
      </p:sp>
      <p:sp>
        <p:nvSpPr>
          <p:cNvPr id="19" name="AutoShape 6"/>
          <p:cNvSpPr>
            <a:spLocks noChangeArrowheads="1"/>
          </p:cNvSpPr>
          <p:nvPr/>
        </p:nvSpPr>
        <p:spPr bwMode="auto">
          <a:xfrm>
            <a:off x="53121" y="467929"/>
            <a:ext cx="1076149" cy="330352"/>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1" dirty="0">
                <a:solidFill>
                  <a:srgbClr val="000000"/>
                </a:solidFill>
                <a:latin typeface="HG丸ｺﾞｼｯｸM-PRO" panose="020F0600000000000000" pitchFamily="50" charset="-128"/>
                <a:ea typeface="HG丸ｺﾞｼｯｸM-PRO" panose="020F0600000000000000" pitchFamily="50" charset="-128"/>
              </a:rPr>
              <a:t>事業内容</a:t>
            </a:r>
            <a:endParaRPr lang="ja-JP" altLang="en-US" sz="16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23" name="テキスト ボックス 34">
            <a:extLst>
              <a:ext uri="{FF2B5EF4-FFF2-40B4-BE49-F238E27FC236}">
                <a16:creationId xmlns:a16="http://schemas.microsoft.com/office/drawing/2014/main" id="{F965E391-371C-4189-80EC-8DDBD5234982}"/>
              </a:ext>
            </a:extLst>
          </p:cNvPr>
          <p:cNvSpPr txBox="1">
            <a:spLocks noChangeArrowheads="1"/>
          </p:cNvSpPr>
          <p:nvPr/>
        </p:nvSpPr>
        <p:spPr bwMode="auto">
          <a:xfrm>
            <a:off x="3195334" y="4648647"/>
            <a:ext cx="31181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b="1" dirty="0">
                <a:latin typeface="HG丸ｺﾞｼｯｸM-PRO" panose="020F0600000000000000" pitchFamily="50" charset="-128"/>
                <a:ea typeface="HG丸ｺﾞｼｯｸM-PRO" panose="020F0600000000000000" pitchFamily="50" charset="-128"/>
              </a:rPr>
              <a:t>◇現地状況（南海高野線橋梁下流部）</a:t>
            </a:r>
            <a:endParaRPr lang="ja-JP" altLang="ja-JP" sz="1200" b="1"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27" name="テキスト ボックス 36">
            <a:extLst>
              <a:ext uri="{FF2B5EF4-FFF2-40B4-BE49-F238E27FC236}">
                <a16:creationId xmlns:a16="http://schemas.microsoft.com/office/drawing/2014/main" id="{0615EFAA-3A81-52C9-4C9C-22C88C47F33D}"/>
              </a:ext>
            </a:extLst>
          </p:cNvPr>
          <p:cNvSpPr txBox="1">
            <a:spLocks noChangeArrowheads="1"/>
          </p:cNvSpPr>
          <p:nvPr/>
        </p:nvSpPr>
        <p:spPr bwMode="auto">
          <a:xfrm>
            <a:off x="6323725" y="5423492"/>
            <a:ext cx="1141439" cy="184666"/>
          </a:xfrm>
          <a:prstGeom prst="rect">
            <a:avLst/>
          </a:prstGeom>
          <a:solidFill>
            <a:srgbClr val="FFFFCC"/>
          </a:solidFill>
          <a:ln w="9525">
            <a:solidFill>
              <a:schemeClr val="tx1"/>
            </a:solidFill>
            <a:miter lim="800000"/>
            <a:headEnd/>
            <a:tailEnd/>
          </a:ln>
        </p:spPr>
        <p:txBody>
          <a:bodyPr wrap="none" lIns="108000" tIns="0" rIns="108000" bIns="0" anchor="ctr">
            <a:spAutoFit/>
          </a:bodyPr>
          <a:lstStyle/>
          <a:p>
            <a:pPr algn="ctr"/>
            <a:r>
              <a:rPr lang="ja-JP" altLang="en-US" sz="1200" dirty="0"/>
              <a:t>改修断面（案）</a:t>
            </a:r>
          </a:p>
        </p:txBody>
      </p:sp>
      <p:pic>
        <p:nvPicPr>
          <p:cNvPr id="21" name="図 20"/>
          <p:cNvPicPr>
            <a:picLocks noChangeAspect="1"/>
          </p:cNvPicPr>
          <p:nvPr/>
        </p:nvPicPr>
        <p:blipFill>
          <a:blip r:embed="rId5"/>
          <a:stretch>
            <a:fillRect/>
          </a:stretch>
        </p:blipFill>
        <p:spPr>
          <a:xfrm>
            <a:off x="7772117" y="2454969"/>
            <a:ext cx="1371883" cy="1212645"/>
          </a:xfrm>
          <a:prstGeom prst="rect">
            <a:avLst/>
          </a:prstGeom>
        </p:spPr>
      </p:pic>
      <p:pic>
        <p:nvPicPr>
          <p:cNvPr id="24" name="図 23"/>
          <p:cNvPicPr>
            <a:picLocks noChangeAspect="1"/>
          </p:cNvPicPr>
          <p:nvPr/>
        </p:nvPicPr>
        <p:blipFill>
          <a:blip r:embed="rId6"/>
          <a:stretch>
            <a:fillRect/>
          </a:stretch>
        </p:blipFill>
        <p:spPr>
          <a:xfrm>
            <a:off x="3420637" y="3221093"/>
            <a:ext cx="2512035" cy="1199011"/>
          </a:xfrm>
          <a:prstGeom prst="rect">
            <a:avLst/>
          </a:prstGeom>
        </p:spPr>
      </p:pic>
      <p:pic>
        <p:nvPicPr>
          <p:cNvPr id="25" name="図 24"/>
          <p:cNvPicPr>
            <a:picLocks noChangeAspect="1"/>
          </p:cNvPicPr>
          <p:nvPr/>
        </p:nvPicPr>
        <p:blipFill>
          <a:blip r:embed="rId7">
            <a:extLst>
              <a:ext uri="{28A0092B-C50C-407E-A947-70E740481C1C}">
                <a14:useLocalDpi xmlns:a14="http://schemas.microsoft.com/office/drawing/2010/main" val="0"/>
              </a:ext>
            </a:extLst>
          </a:blip>
          <a:srcRect t="8477" b="8477"/>
          <a:stretch/>
        </p:blipFill>
        <p:spPr>
          <a:xfrm>
            <a:off x="3330592" y="4926247"/>
            <a:ext cx="2955214" cy="1840654"/>
          </a:xfrm>
          <a:prstGeom prst="rect">
            <a:avLst/>
          </a:prstGeom>
        </p:spPr>
      </p:pic>
      <p:grpSp>
        <p:nvGrpSpPr>
          <p:cNvPr id="4" name="グループ化 3"/>
          <p:cNvGrpSpPr/>
          <p:nvPr/>
        </p:nvGrpSpPr>
        <p:grpSpPr>
          <a:xfrm>
            <a:off x="6585703" y="5717708"/>
            <a:ext cx="2117804" cy="417289"/>
            <a:chOff x="5788238" y="5334520"/>
            <a:chExt cx="2935393" cy="578386"/>
          </a:xfrm>
        </p:grpSpPr>
        <p:cxnSp>
          <p:nvCxnSpPr>
            <p:cNvPr id="14" name="直線コネクタ 13"/>
            <p:cNvCxnSpPr/>
            <p:nvPr/>
          </p:nvCxnSpPr>
          <p:spPr bwMode="auto">
            <a:xfrm flipV="1">
              <a:off x="5788239" y="5561005"/>
              <a:ext cx="0" cy="333375"/>
            </a:xfrm>
            <a:prstGeom prst="line">
              <a:avLst/>
            </a:prstGeom>
            <a:solidFill>
              <a:schemeClr val="bg1"/>
            </a:solidFill>
            <a:ln>
              <a:solidFill>
                <a:schemeClr val="tx1"/>
              </a:solidFill>
              <a:prstDash val="sysDash"/>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直線コネクタ 30"/>
            <p:cNvCxnSpPr/>
            <p:nvPr/>
          </p:nvCxnSpPr>
          <p:spPr bwMode="auto">
            <a:xfrm flipV="1">
              <a:off x="7726841" y="5579530"/>
              <a:ext cx="0" cy="333376"/>
            </a:xfrm>
            <a:prstGeom prst="line">
              <a:avLst/>
            </a:prstGeom>
            <a:solidFill>
              <a:schemeClr val="bg1"/>
            </a:solidFill>
            <a:ln>
              <a:solidFill>
                <a:schemeClr val="tx1"/>
              </a:solidFill>
              <a:prstDash val="sysDash"/>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正方形/長方形 29"/>
            <p:cNvSpPr/>
            <p:nvPr/>
          </p:nvSpPr>
          <p:spPr bwMode="auto">
            <a:xfrm>
              <a:off x="6028056" y="5535607"/>
              <a:ext cx="376238" cy="319086"/>
            </a:xfrm>
            <a:prstGeom prst="rect">
              <a:avLst/>
            </a:prstGeom>
            <a:solidFill>
              <a:schemeClr val="bg1"/>
            </a:solidFill>
            <a:ln w="6350">
              <a:noFill/>
            </a:ln>
            <a:effectLst/>
          </p:spPr>
          <p:txBody>
            <a:bodyPr rtlCol="0" anchor="ctr"/>
            <a:lstStyle/>
            <a:p>
              <a:pPr algn="ctr"/>
              <a:endParaRPr kumimoji="1" lang="ja-JP" altLang="en-US"/>
            </a:p>
          </p:txBody>
        </p:sp>
        <p:cxnSp>
          <p:nvCxnSpPr>
            <p:cNvPr id="32" name="直線コネクタ 31"/>
            <p:cNvCxnSpPr/>
            <p:nvPr/>
          </p:nvCxnSpPr>
          <p:spPr bwMode="auto">
            <a:xfrm flipV="1">
              <a:off x="6059423" y="5414302"/>
              <a:ext cx="0" cy="396000"/>
            </a:xfrm>
            <a:prstGeom prst="line">
              <a:avLst/>
            </a:prstGeom>
            <a:solidFill>
              <a:schemeClr val="bg1"/>
            </a:solidFill>
            <a:ln>
              <a:solidFill>
                <a:srgbClr val="FF0000"/>
              </a:solidFill>
              <a:prstDash val="sysDash"/>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フリーフォーム 32"/>
            <p:cNvSpPr/>
            <p:nvPr/>
          </p:nvSpPr>
          <p:spPr bwMode="auto">
            <a:xfrm>
              <a:off x="8361681" y="5575295"/>
              <a:ext cx="361950" cy="279400"/>
            </a:xfrm>
            <a:custGeom>
              <a:avLst/>
              <a:gdLst>
                <a:gd name="connsiteX0" fmla="*/ 0 w 323850"/>
                <a:gd name="connsiteY0" fmla="*/ 0 h 279400"/>
                <a:gd name="connsiteX1" fmla="*/ 304800 w 323850"/>
                <a:gd name="connsiteY1" fmla="*/ 0 h 279400"/>
                <a:gd name="connsiteX2" fmla="*/ 323850 w 323850"/>
                <a:gd name="connsiteY2" fmla="*/ 196850 h 279400"/>
                <a:gd name="connsiteX3" fmla="*/ 241300 w 323850"/>
                <a:gd name="connsiteY3" fmla="*/ 279400 h 279400"/>
                <a:gd name="connsiteX4" fmla="*/ 12700 w 323850"/>
                <a:gd name="connsiteY4" fmla="*/ 273050 h 279400"/>
                <a:gd name="connsiteX5" fmla="*/ 0 w 323850"/>
                <a:gd name="connsiteY5" fmla="*/ 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850" h="279400">
                  <a:moveTo>
                    <a:pt x="0" y="0"/>
                  </a:moveTo>
                  <a:lnTo>
                    <a:pt x="304800" y="0"/>
                  </a:lnTo>
                  <a:lnTo>
                    <a:pt x="323850" y="196850"/>
                  </a:lnTo>
                  <a:lnTo>
                    <a:pt x="241300" y="279400"/>
                  </a:lnTo>
                  <a:lnTo>
                    <a:pt x="12700" y="273050"/>
                  </a:lnTo>
                  <a:lnTo>
                    <a:pt x="0" y="0"/>
                  </a:lnTo>
                  <a:close/>
                </a:path>
              </a:pathLst>
            </a:custGeom>
            <a:solidFill>
              <a:schemeClr val="bg1"/>
            </a:solidFill>
            <a:ln w="6350">
              <a:noFill/>
            </a:ln>
            <a:effectLst/>
          </p:spPr>
          <p:txBody>
            <a:bodyPr rtlCol="0" anchor="ctr"/>
            <a:lstStyle/>
            <a:p>
              <a:pPr algn="ctr"/>
              <a:endParaRPr kumimoji="1" lang="ja-JP" altLang="en-US"/>
            </a:p>
          </p:txBody>
        </p:sp>
        <p:cxnSp>
          <p:nvCxnSpPr>
            <p:cNvPr id="36" name="直線コネクタ 35"/>
            <p:cNvCxnSpPr/>
            <p:nvPr/>
          </p:nvCxnSpPr>
          <p:spPr bwMode="auto">
            <a:xfrm flipV="1">
              <a:off x="8542655" y="5459111"/>
              <a:ext cx="0" cy="396000"/>
            </a:xfrm>
            <a:prstGeom prst="line">
              <a:avLst/>
            </a:prstGeom>
            <a:solidFill>
              <a:schemeClr val="bg1"/>
            </a:solidFill>
            <a:ln>
              <a:solidFill>
                <a:srgbClr val="FF0000"/>
              </a:solidFill>
              <a:prstDash val="sysDash"/>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直線矢印コネクタ 36"/>
            <p:cNvCxnSpPr/>
            <p:nvPr/>
          </p:nvCxnSpPr>
          <p:spPr bwMode="auto">
            <a:xfrm>
              <a:off x="5788238" y="5634037"/>
              <a:ext cx="1938603" cy="23075"/>
            </a:xfrm>
            <a:prstGeom prst="straightConnector1">
              <a:avLst/>
            </a:prstGeom>
            <a:solidFill>
              <a:schemeClr val="bg1"/>
            </a:solidFill>
            <a:ln>
              <a:solidFill>
                <a:schemeClr val="tx1"/>
              </a:solidFill>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直線矢印コネクタ 38"/>
            <p:cNvCxnSpPr/>
            <p:nvPr/>
          </p:nvCxnSpPr>
          <p:spPr bwMode="auto">
            <a:xfrm>
              <a:off x="6065773" y="5439702"/>
              <a:ext cx="2476882" cy="19409"/>
            </a:xfrm>
            <a:prstGeom prst="straightConnector1">
              <a:avLst/>
            </a:prstGeom>
            <a:solidFill>
              <a:schemeClr val="bg1"/>
            </a:solidFill>
            <a:ln>
              <a:solidFill>
                <a:srgbClr val="FF0000"/>
              </a:solidFill>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テキスト ボックス 34">
              <a:extLst>
                <a:ext uri="{FF2B5EF4-FFF2-40B4-BE49-F238E27FC236}">
                  <a16:creationId xmlns:a16="http://schemas.microsoft.com/office/drawing/2014/main" id="{F965E391-371C-4189-80EC-8DDBD5234982}"/>
                </a:ext>
              </a:extLst>
            </p:cNvPr>
            <p:cNvSpPr txBox="1">
              <a:spLocks noChangeArrowheads="1"/>
            </p:cNvSpPr>
            <p:nvPr/>
          </p:nvSpPr>
          <p:spPr bwMode="auto">
            <a:xfrm>
              <a:off x="6404291" y="5529133"/>
              <a:ext cx="573874" cy="127979"/>
            </a:xfrm>
            <a:prstGeom prst="rect">
              <a:avLst/>
            </a:prstGeom>
            <a:solidFill>
              <a:schemeClr val="tx1"/>
            </a:solidFill>
            <a:ln>
              <a:noFill/>
            </a:ln>
          </p:spPr>
          <p:txBody>
            <a:bodyPr wrap="square" lIns="0" tIns="0" rIns="0" bIns="0">
              <a:spAutoFit/>
            </a:bodyP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600" b="1" dirty="0">
                  <a:solidFill>
                    <a:schemeClr val="bg1"/>
                  </a:solidFill>
                  <a:latin typeface="HG丸ｺﾞｼｯｸM-PRO" panose="020F0600000000000000" pitchFamily="50" charset="-128"/>
                  <a:ea typeface="HG丸ｺﾞｼｯｸM-PRO" panose="020F0600000000000000" pitchFamily="50" charset="-128"/>
                </a:rPr>
                <a:t>現況河道</a:t>
              </a:r>
              <a:endParaRPr lang="ja-JP" altLang="ja-JP" sz="600" b="1" dirty="0">
                <a:solidFill>
                  <a:schemeClr val="bg1"/>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41" name="テキスト ボックス 34">
              <a:extLst>
                <a:ext uri="{FF2B5EF4-FFF2-40B4-BE49-F238E27FC236}">
                  <a16:creationId xmlns:a16="http://schemas.microsoft.com/office/drawing/2014/main" id="{F965E391-371C-4189-80EC-8DDBD5234982}"/>
                </a:ext>
              </a:extLst>
            </p:cNvPr>
            <p:cNvSpPr txBox="1">
              <a:spLocks noChangeArrowheads="1"/>
            </p:cNvSpPr>
            <p:nvPr/>
          </p:nvSpPr>
          <p:spPr bwMode="auto">
            <a:xfrm>
              <a:off x="6988112" y="5334520"/>
              <a:ext cx="674071" cy="127979"/>
            </a:xfrm>
            <a:prstGeom prst="rect">
              <a:avLst/>
            </a:prstGeom>
            <a:solidFill>
              <a:srgbClr val="FF0000"/>
            </a:solidFill>
            <a:ln>
              <a:noFill/>
            </a:ln>
          </p:spPr>
          <p:txBody>
            <a:bodyPr wrap="square" lIns="0" tIns="0" rIns="0" bIns="0">
              <a:spAutoFit/>
            </a:bodyP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600" b="1" dirty="0">
                  <a:solidFill>
                    <a:schemeClr val="bg1"/>
                  </a:solidFill>
                  <a:latin typeface="HG丸ｺﾞｼｯｸM-PRO" panose="020F0600000000000000" pitchFamily="50" charset="-128"/>
                  <a:ea typeface="HG丸ｺﾞｼｯｸM-PRO" panose="020F0600000000000000" pitchFamily="50" charset="-128"/>
                </a:rPr>
                <a:t>改修後河道</a:t>
              </a:r>
              <a:endParaRPr lang="ja-JP" altLang="ja-JP" sz="600" b="1" dirty="0">
                <a:solidFill>
                  <a:schemeClr val="bg1"/>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grpSp>
      <p:sp>
        <p:nvSpPr>
          <p:cNvPr id="72" name="テキスト ボックス 34">
            <a:extLst>
              <a:ext uri="{FF2B5EF4-FFF2-40B4-BE49-F238E27FC236}">
                <a16:creationId xmlns:a16="http://schemas.microsoft.com/office/drawing/2014/main" id="{F965E391-371C-4189-80EC-8DDBD5234982}"/>
              </a:ext>
            </a:extLst>
          </p:cNvPr>
          <p:cNvSpPr txBox="1">
            <a:spLocks noChangeArrowheads="1"/>
          </p:cNvSpPr>
          <p:nvPr/>
        </p:nvSpPr>
        <p:spPr bwMode="auto">
          <a:xfrm>
            <a:off x="3124843" y="2458575"/>
            <a:ext cx="13295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b="1" dirty="0">
                <a:latin typeface="HG丸ｺﾞｼｯｸM-PRO" panose="020F0600000000000000" pitchFamily="50" charset="-128"/>
                <a:ea typeface="HG丸ｺﾞｼｯｸM-PRO" panose="020F0600000000000000" pitchFamily="50" charset="-128"/>
              </a:rPr>
              <a:t>◇整備概要</a:t>
            </a:r>
            <a:endParaRPr lang="ja-JP" altLang="ja-JP" sz="1200" b="1"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73" name="テキスト ボックス 34">
            <a:extLst>
              <a:ext uri="{FF2B5EF4-FFF2-40B4-BE49-F238E27FC236}">
                <a16:creationId xmlns:a16="http://schemas.microsoft.com/office/drawing/2014/main" id="{F965E391-371C-4189-80EC-8DDBD5234982}"/>
              </a:ext>
            </a:extLst>
          </p:cNvPr>
          <p:cNvSpPr txBox="1">
            <a:spLocks noChangeArrowheads="1"/>
          </p:cNvSpPr>
          <p:nvPr/>
        </p:nvSpPr>
        <p:spPr bwMode="auto">
          <a:xfrm>
            <a:off x="-63308" y="2465505"/>
            <a:ext cx="33355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b="1" dirty="0">
                <a:latin typeface="HG丸ｺﾞｼｯｸM-PRO" panose="020F0600000000000000" pitchFamily="50" charset="-128"/>
                <a:ea typeface="HG丸ｺﾞｼｯｸM-PRO" panose="020F0600000000000000" pitchFamily="50" charset="-128"/>
              </a:rPr>
              <a:t>◇浸水範囲（改修前：</a:t>
            </a:r>
            <a:r>
              <a:rPr lang="ja-JP" altLang="ja-JP" sz="1200" b="1" dirty="0">
                <a:latin typeface="HG丸ｺﾞｼｯｸM-PRO" panose="020F0600000000000000" pitchFamily="50" charset="-128"/>
                <a:ea typeface="HG丸ｺﾞｼｯｸM-PRO" panose="020F0600000000000000" pitchFamily="50" charset="-128"/>
              </a:rPr>
              <a:t>時間雨量</a:t>
            </a:r>
            <a:r>
              <a:rPr lang="en-US" altLang="ja-JP" sz="1200" b="1" dirty="0">
                <a:latin typeface="HG丸ｺﾞｼｯｸM-PRO" panose="020F0600000000000000" pitchFamily="50" charset="-128"/>
                <a:ea typeface="HG丸ｺﾞｼｯｸM-PRO" panose="020F0600000000000000" pitchFamily="50" charset="-128"/>
              </a:rPr>
              <a:t>50</a:t>
            </a:r>
            <a:r>
              <a:rPr lang="ja-JP" altLang="ja-JP" sz="1200" b="1" dirty="0">
                <a:latin typeface="HG丸ｺﾞｼｯｸM-PRO" panose="020F0600000000000000" pitchFamily="50" charset="-128"/>
                <a:ea typeface="HG丸ｺﾞｼｯｸM-PRO" panose="020F0600000000000000" pitchFamily="50" charset="-128"/>
              </a:rPr>
              <a:t>ミリ降雨</a:t>
            </a:r>
            <a:r>
              <a:rPr lang="ja-JP" altLang="en-US" sz="1200" b="1" dirty="0">
                <a:latin typeface="HG丸ｺﾞｼｯｸM-PRO" panose="020F0600000000000000" pitchFamily="50" charset="-128"/>
                <a:ea typeface="HG丸ｺﾞｼｯｸM-PRO" panose="020F0600000000000000" pitchFamily="50" charset="-128"/>
              </a:rPr>
              <a:t>）</a:t>
            </a:r>
            <a:endParaRPr lang="ja-JP" altLang="ja-JP" sz="1200" b="1"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26" name="テキスト ボックス 36">
            <a:extLst>
              <a:ext uri="{FF2B5EF4-FFF2-40B4-BE49-F238E27FC236}">
                <a16:creationId xmlns:a16="http://schemas.microsoft.com/office/drawing/2014/main" id="{31CE7B7F-B47E-BCCA-ECAE-D33CC4CB745F}"/>
              </a:ext>
            </a:extLst>
          </p:cNvPr>
          <p:cNvSpPr txBox="1">
            <a:spLocks noChangeArrowheads="1"/>
          </p:cNvSpPr>
          <p:nvPr/>
        </p:nvSpPr>
        <p:spPr bwMode="auto">
          <a:xfrm>
            <a:off x="3368022" y="4968141"/>
            <a:ext cx="679774" cy="184666"/>
          </a:xfrm>
          <a:prstGeom prst="rect">
            <a:avLst/>
          </a:prstGeom>
          <a:solidFill>
            <a:srgbClr val="FFFFCC"/>
          </a:solidFill>
          <a:ln w="9525">
            <a:solidFill>
              <a:schemeClr val="tx1"/>
            </a:solidFill>
            <a:miter lim="800000"/>
            <a:headEnd/>
            <a:tailEnd/>
          </a:ln>
        </p:spPr>
        <p:txBody>
          <a:bodyPr wrap="none" lIns="108000" tIns="0" rIns="108000" bIns="0" anchor="ctr">
            <a:spAutoFit/>
          </a:bodyPr>
          <a:lstStyle/>
          <a:p>
            <a:pPr algn="ctr"/>
            <a:r>
              <a:rPr lang="ja-JP" altLang="en-US" sz="1200" dirty="0"/>
              <a:t>改修前</a:t>
            </a:r>
          </a:p>
        </p:txBody>
      </p:sp>
      <p:grpSp>
        <p:nvGrpSpPr>
          <p:cNvPr id="34" name="グループ化 33"/>
          <p:cNvGrpSpPr/>
          <p:nvPr/>
        </p:nvGrpSpPr>
        <p:grpSpPr>
          <a:xfrm>
            <a:off x="652648" y="2690356"/>
            <a:ext cx="2614191" cy="3793002"/>
            <a:chOff x="152878" y="3056191"/>
            <a:chExt cx="2614191" cy="3793002"/>
          </a:xfrm>
        </p:grpSpPr>
        <p:pic>
          <p:nvPicPr>
            <p:cNvPr id="35" name="図 34"/>
            <p:cNvPicPr>
              <a:picLocks noChangeAspect="1"/>
            </p:cNvPicPr>
            <p:nvPr/>
          </p:nvPicPr>
          <p:blipFill rotWithShape="1">
            <a:blip r:embed="rId8"/>
            <a:srcRect l="486" t="335" r="749"/>
            <a:stretch/>
          </p:blipFill>
          <p:spPr>
            <a:xfrm>
              <a:off x="152878" y="3085193"/>
              <a:ext cx="2614191" cy="3764000"/>
            </a:xfrm>
            <a:prstGeom prst="rect">
              <a:avLst/>
            </a:prstGeom>
          </p:spPr>
        </p:pic>
        <p:cxnSp>
          <p:nvCxnSpPr>
            <p:cNvPr id="38" name="直線コネクタ 37"/>
            <p:cNvCxnSpPr/>
            <p:nvPr/>
          </p:nvCxnSpPr>
          <p:spPr bwMode="auto">
            <a:xfrm flipH="1">
              <a:off x="1459973" y="6022566"/>
              <a:ext cx="543805" cy="0"/>
            </a:xfrm>
            <a:prstGeom prst="line">
              <a:avLst/>
            </a:prstGeom>
            <a:ln/>
          </p:spPr>
          <p:style>
            <a:lnRef idx="1">
              <a:schemeClr val="dk1"/>
            </a:lnRef>
            <a:fillRef idx="0">
              <a:schemeClr val="dk1"/>
            </a:fillRef>
            <a:effectRef idx="0">
              <a:schemeClr val="dk1"/>
            </a:effectRef>
            <a:fontRef idx="minor">
              <a:schemeClr val="tx1"/>
            </a:fontRef>
          </p:style>
        </p:cxnSp>
        <p:cxnSp>
          <p:nvCxnSpPr>
            <p:cNvPr id="42" name="直線矢印コネクタ 41"/>
            <p:cNvCxnSpPr/>
            <p:nvPr/>
          </p:nvCxnSpPr>
          <p:spPr bwMode="auto">
            <a:xfrm flipH="1" flipV="1">
              <a:off x="1527422" y="6029699"/>
              <a:ext cx="6283" cy="446059"/>
            </a:xfrm>
            <a:prstGeom prst="straightConnector1">
              <a:avLst/>
            </a:prstGeom>
            <a:solidFill>
              <a:schemeClr val="bg1"/>
            </a:solidFill>
            <a:ln>
              <a:solidFill>
                <a:schemeClr val="tx1"/>
              </a:solidFill>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テキスト ボックス 42"/>
            <p:cNvSpPr txBox="1"/>
            <p:nvPr/>
          </p:nvSpPr>
          <p:spPr>
            <a:xfrm>
              <a:off x="676030" y="6114396"/>
              <a:ext cx="811770" cy="318924"/>
            </a:xfrm>
            <a:prstGeom prst="rect">
              <a:avLst/>
            </a:prstGeom>
            <a:solidFill>
              <a:schemeClr val="bg1"/>
            </a:solidFill>
            <a:ln>
              <a:solidFill>
                <a:schemeClr val="tx1"/>
              </a:solidFill>
            </a:ln>
          </p:spPr>
          <p:txBody>
            <a:bodyPr wrap="square" tIns="36000" bIns="36000" rtlCol="0" anchor="ctr">
              <a:spAutoFit/>
            </a:bodyPr>
            <a:lstStyle/>
            <a:p>
              <a:pPr algn="ctr"/>
              <a:r>
                <a:rPr lang="ja-JP" altLang="en-US" sz="800" dirty="0"/>
                <a:t>整備対象区間 </a:t>
              </a:r>
              <a:endParaRPr lang="en-US" altLang="ja-JP" sz="800" dirty="0"/>
            </a:p>
            <a:p>
              <a:pPr algn="ctr"/>
              <a:r>
                <a:rPr lang="en-US" altLang="ja-JP" sz="800" dirty="0"/>
                <a:t>L</a:t>
              </a:r>
              <a:r>
                <a:rPr lang="ja-JP" altLang="en-US" sz="800" dirty="0"/>
                <a:t>＝</a:t>
              </a:r>
              <a:r>
                <a:rPr lang="en-US" altLang="ja-JP" sz="800" dirty="0"/>
                <a:t>0.9km</a:t>
              </a:r>
              <a:endParaRPr lang="ja-JP" altLang="en-US" sz="800" dirty="0"/>
            </a:p>
          </p:txBody>
        </p:sp>
        <p:sp>
          <p:nvSpPr>
            <p:cNvPr id="44" name="テキスト ボックス 43"/>
            <p:cNvSpPr txBox="1"/>
            <p:nvPr/>
          </p:nvSpPr>
          <p:spPr>
            <a:xfrm>
              <a:off x="1516491" y="6062402"/>
              <a:ext cx="526989" cy="276999"/>
            </a:xfrm>
            <a:prstGeom prst="rect">
              <a:avLst/>
            </a:prstGeom>
            <a:noFill/>
          </p:spPr>
          <p:txBody>
            <a:bodyPr wrap="square" rtlCol="0">
              <a:spAutoFit/>
            </a:bodyPr>
            <a:lstStyle/>
            <a:p>
              <a:r>
                <a:rPr lang="ja-JP" altLang="en-US" sz="600" dirty="0">
                  <a:solidFill>
                    <a:srgbClr val="FF0000"/>
                  </a:solidFill>
                </a:rPr>
                <a:t>河道拡幅・</a:t>
              </a:r>
              <a:endParaRPr lang="en-US" altLang="ja-JP" sz="600" dirty="0">
                <a:solidFill>
                  <a:srgbClr val="FF0000"/>
                </a:solidFill>
              </a:endParaRPr>
            </a:p>
            <a:p>
              <a:r>
                <a:rPr lang="ja-JP" altLang="en-US" sz="600" dirty="0">
                  <a:solidFill>
                    <a:srgbClr val="FF0000"/>
                  </a:solidFill>
                </a:rPr>
                <a:t>河床掘削</a:t>
              </a:r>
            </a:p>
          </p:txBody>
        </p:sp>
        <p:sp>
          <p:nvSpPr>
            <p:cNvPr id="45" name="テキスト ボックス 44"/>
            <p:cNvSpPr txBox="1"/>
            <p:nvPr/>
          </p:nvSpPr>
          <p:spPr>
            <a:xfrm>
              <a:off x="2253664" y="6423608"/>
              <a:ext cx="419270" cy="184666"/>
            </a:xfrm>
            <a:prstGeom prst="rect">
              <a:avLst/>
            </a:prstGeom>
            <a:noFill/>
          </p:spPr>
          <p:txBody>
            <a:bodyPr vert="horz" wrap="square" rtlCol="0">
              <a:spAutoFit/>
            </a:bodyPr>
            <a:lstStyle/>
            <a:p>
              <a:r>
                <a:rPr lang="ja-JP" altLang="en-US" sz="600" dirty="0"/>
                <a:t>清瀬橋</a:t>
              </a:r>
            </a:p>
          </p:txBody>
        </p:sp>
        <p:sp>
          <p:nvSpPr>
            <p:cNvPr id="46" name="テキスト ボックス 45"/>
            <p:cNvSpPr txBox="1"/>
            <p:nvPr/>
          </p:nvSpPr>
          <p:spPr>
            <a:xfrm>
              <a:off x="571668" y="3806469"/>
              <a:ext cx="419270" cy="184666"/>
            </a:xfrm>
            <a:prstGeom prst="rect">
              <a:avLst/>
            </a:prstGeom>
            <a:noFill/>
          </p:spPr>
          <p:txBody>
            <a:bodyPr vert="horz" wrap="square" rtlCol="0">
              <a:spAutoFit/>
            </a:bodyPr>
            <a:lstStyle/>
            <a:p>
              <a:r>
                <a:rPr lang="en-US" altLang="ja-JP" sz="600" dirty="0"/>
                <a:t>2.0km</a:t>
              </a:r>
              <a:endParaRPr lang="ja-JP" altLang="en-US" sz="600" dirty="0"/>
            </a:p>
          </p:txBody>
        </p:sp>
        <p:sp>
          <p:nvSpPr>
            <p:cNvPr id="47" name="テキスト ボックス 46"/>
            <p:cNvSpPr txBox="1"/>
            <p:nvPr/>
          </p:nvSpPr>
          <p:spPr>
            <a:xfrm>
              <a:off x="753242" y="3086242"/>
              <a:ext cx="419270" cy="184666"/>
            </a:xfrm>
            <a:prstGeom prst="rect">
              <a:avLst/>
            </a:prstGeom>
            <a:noFill/>
          </p:spPr>
          <p:txBody>
            <a:bodyPr vert="horz" wrap="square" rtlCol="0">
              <a:spAutoFit/>
            </a:bodyPr>
            <a:lstStyle/>
            <a:p>
              <a:r>
                <a:rPr lang="en-US" altLang="ja-JP" sz="600" dirty="0"/>
                <a:t>0.5km</a:t>
              </a:r>
              <a:endParaRPr lang="ja-JP" altLang="en-US" sz="600" dirty="0"/>
            </a:p>
          </p:txBody>
        </p:sp>
        <p:sp>
          <p:nvSpPr>
            <p:cNvPr id="48" name="テキスト ボックス 47"/>
            <p:cNvSpPr txBox="1"/>
            <p:nvPr/>
          </p:nvSpPr>
          <p:spPr>
            <a:xfrm>
              <a:off x="516708" y="4595992"/>
              <a:ext cx="419270" cy="184666"/>
            </a:xfrm>
            <a:prstGeom prst="rect">
              <a:avLst/>
            </a:prstGeom>
            <a:noFill/>
          </p:spPr>
          <p:txBody>
            <a:bodyPr vert="horz" wrap="square" rtlCol="0">
              <a:spAutoFit/>
            </a:bodyPr>
            <a:lstStyle/>
            <a:p>
              <a:r>
                <a:rPr lang="en-US" altLang="ja-JP" sz="600" dirty="0"/>
                <a:t>3.0km</a:t>
              </a:r>
              <a:endParaRPr lang="ja-JP" altLang="en-US" sz="600" dirty="0"/>
            </a:p>
          </p:txBody>
        </p:sp>
        <p:sp>
          <p:nvSpPr>
            <p:cNvPr id="49" name="テキスト ボックス 48"/>
            <p:cNvSpPr txBox="1"/>
            <p:nvPr/>
          </p:nvSpPr>
          <p:spPr>
            <a:xfrm>
              <a:off x="888079" y="5074699"/>
              <a:ext cx="419270" cy="184666"/>
            </a:xfrm>
            <a:prstGeom prst="rect">
              <a:avLst/>
            </a:prstGeom>
            <a:noFill/>
          </p:spPr>
          <p:txBody>
            <a:bodyPr vert="horz" wrap="square" rtlCol="0">
              <a:spAutoFit/>
            </a:bodyPr>
            <a:lstStyle/>
            <a:p>
              <a:r>
                <a:rPr lang="en-US" altLang="ja-JP" sz="600" dirty="0"/>
                <a:t>4.0km</a:t>
              </a:r>
              <a:endParaRPr lang="ja-JP" altLang="en-US" sz="600" dirty="0"/>
            </a:p>
          </p:txBody>
        </p:sp>
        <p:sp>
          <p:nvSpPr>
            <p:cNvPr id="50" name="テキスト ボックス 49"/>
            <p:cNvSpPr txBox="1"/>
            <p:nvPr/>
          </p:nvSpPr>
          <p:spPr>
            <a:xfrm>
              <a:off x="1643632" y="5840139"/>
              <a:ext cx="419270" cy="184666"/>
            </a:xfrm>
            <a:prstGeom prst="rect">
              <a:avLst/>
            </a:prstGeom>
            <a:noFill/>
          </p:spPr>
          <p:txBody>
            <a:bodyPr vert="horz" wrap="square" rtlCol="0">
              <a:spAutoFit/>
            </a:bodyPr>
            <a:lstStyle/>
            <a:p>
              <a:r>
                <a:rPr lang="en-US" altLang="ja-JP" sz="600" dirty="0"/>
                <a:t>6.0km</a:t>
              </a:r>
              <a:endParaRPr lang="ja-JP" altLang="en-US" sz="600" dirty="0"/>
            </a:p>
          </p:txBody>
        </p:sp>
        <p:sp>
          <p:nvSpPr>
            <p:cNvPr id="51" name="テキスト ボックス 50"/>
            <p:cNvSpPr txBox="1"/>
            <p:nvPr/>
          </p:nvSpPr>
          <p:spPr>
            <a:xfrm>
              <a:off x="2253664" y="3775239"/>
              <a:ext cx="419270" cy="184666"/>
            </a:xfrm>
            <a:prstGeom prst="rect">
              <a:avLst/>
            </a:prstGeom>
            <a:noFill/>
          </p:spPr>
          <p:txBody>
            <a:bodyPr vert="horz" wrap="square" rtlCol="0">
              <a:spAutoFit/>
            </a:bodyPr>
            <a:lstStyle/>
            <a:p>
              <a:r>
                <a:rPr lang="ja-JP" altLang="en-US" sz="600" b="1" dirty="0">
                  <a:solidFill>
                    <a:srgbClr val="00B0F0"/>
                  </a:solidFill>
                </a:rPr>
                <a:t>石見川</a:t>
              </a:r>
            </a:p>
          </p:txBody>
        </p:sp>
        <p:grpSp>
          <p:nvGrpSpPr>
            <p:cNvPr id="52" name="グループ化 51"/>
            <p:cNvGrpSpPr/>
            <p:nvPr/>
          </p:nvGrpSpPr>
          <p:grpSpPr>
            <a:xfrm>
              <a:off x="413858" y="3056191"/>
              <a:ext cx="365916" cy="617363"/>
              <a:chOff x="2831042" y="6884649"/>
              <a:chExt cx="365916" cy="617363"/>
            </a:xfrm>
          </p:grpSpPr>
          <p:sp>
            <p:nvSpPr>
              <p:cNvPr id="68" name="テキスト ボックス 67"/>
              <p:cNvSpPr txBox="1"/>
              <p:nvPr/>
            </p:nvSpPr>
            <p:spPr>
              <a:xfrm>
                <a:off x="2909700" y="6884649"/>
                <a:ext cx="287258" cy="215444"/>
              </a:xfrm>
              <a:prstGeom prst="rect">
                <a:avLst/>
              </a:prstGeom>
              <a:noFill/>
            </p:spPr>
            <p:txBody>
              <a:bodyPr wrap="none" rtlCol="0">
                <a:spAutoFit/>
              </a:bodyPr>
              <a:lstStyle/>
              <a:p>
                <a:r>
                  <a:rPr lang="ja-JP" altLang="en-US" sz="800" b="1" dirty="0"/>
                  <a:t>国</a:t>
                </a:r>
              </a:p>
            </p:txBody>
          </p:sp>
          <p:sp>
            <p:nvSpPr>
              <p:cNvPr id="69" name="テキスト ボックス 68"/>
              <p:cNvSpPr txBox="1"/>
              <p:nvPr/>
            </p:nvSpPr>
            <p:spPr>
              <a:xfrm>
                <a:off x="2870371" y="7013982"/>
                <a:ext cx="287258" cy="215444"/>
              </a:xfrm>
              <a:prstGeom prst="rect">
                <a:avLst/>
              </a:prstGeom>
              <a:noFill/>
            </p:spPr>
            <p:txBody>
              <a:bodyPr wrap="none" rtlCol="0">
                <a:spAutoFit/>
              </a:bodyPr>
              <a:lstStyle/>
              <a:p>
                <a:r>
                  <a:rPr lang="ja-JP" altLang="en-US" sz="800" b="1" dirty="0"/>
                  <a:t>道</a:t>
                </a:r>
              </a:p>
            </p:txBody>
          </p:sp>
          <p:sp>
            <p:nvSpPr>
              <p:cNvPr id="70" name="テキスト ボックス 69"/>
              <p:cNvSpPr txBox="1"/>
              <p:nvPr/>
            </p:nvSpPr>
            <p:spPr>
              <a:xfrm>
                <a:off x="2831042" y="7135903"/>
                <a:ext cx="338554" cy="215444"/>
              </a:xfrm>
              <a:prstGeom prst="rect">
                <a:avLst/>
              </a:prstGeom>
              <a:noFill/>
            </p:spPr>
            <p:txBody>
              <a:bodyPr wrap="none" rtlCol="0">
                <a:spAutoFit/>
              </a:bodyPr>
              <a:lstStyle/>
              <a:p>
                <a:r>
                  <a:rPr lang="en-US" altLang="ja-JP" sz="800" b="1" dirty="0"/>
                  <a:t>371</a:t>
                </a:r>
                <a:endParaRPr lang="ja-JP" altLang="en-US" sz="800" b="1" dirty="0"/>
              </a:p>
            </p:txBody>
          </p:sp>
          <p:sp>
            <p:nvSpPr>
              <p:cNvPr id="71" name="テキスト ボックス 70"/>
              <p:cNvSpPr txBox="1"/>
              <p:nvPr/>
            </p:nvSpPr>
            <p:spPr>
              <a:xfrm>
                <a:off x="2883168" y="7286568"/>
                <a:ext cx="287258" cy="215444"/>
              </a:xfrm>
              <a:prstGeom prst="rect">
                <a:avLst/>
              </a:prstGeom>
              <a:noFill/>
            </p:spPr>
            <p:txBody>
              <a:bodyPr wrap="none" rtlCol="0">
                <a:spAutoFit/>
              </a:bodyPr>
              <a:lstStyle/>
              <a:p>
                <a:r>
                  <a:rPr lang="ja-JP" altLang="en-US" sz="800" b="1" dirty="0"/>
                  <a:t>号</a:t>
                </a:r>
              </a:p>
            </p:txBody>
          </p:sp>
        </p:grpSp>
        <p:grpSp>
          <p:nvGrpSpPr>
            <p:cNvPr id="53" name="グループ化 52"/>
            <p:cNvGrpSpPr/>
            <p:nvPr/>
          </p:nvGrpSpPr>
          <p:grpSpPr>
            <a:xfrm>
              <a:off x="1643668" y="5204270"/>
              <a:ext cx="633025" cy="692154"/>
              <a:chOff x="2217544" y="6990336"/>
              <a:chExt cx="633025" cy="692154"/>
            </a:xfrm>
          </p:grpSpPr>
          <p:sp>
            <p:nvSpPr>
              <p:cNvPr id="63" name="テキスト ボックス 62"/>
              <p:cNvSpPr txBox="1"/>
              <p:nvPr/>
            </p:nvSpPr>
            <p:spPr>
              <a:xfrm>
                <a:off x="2217544" y="6990336"/>
                <a:ext cx="287258" cy="215444"/>
              </a:xfrm>
              <a:prstGeom prst="rect">
                <a:avLst/>
              </a:prstGeom>
              <a:noFill/>
            </p:spPr>
            <p:txBody>
              <a:bodyPr wrap="none" rtlCol="0">
                <a:spAutoFit/>
              </a:bodyPr>
              <a:lstStyle/>
              <a:p>
                <a:r>
                  <a:rPr lang="ja-JP" altLang="en-US" sz="800" b="1" dirty="0"/>
                  <a:t>南</a:t>
                </a:r>
              </a:p>
            </p:txBody>
          </p:sp>
          <p:sp>
            <p:nvSpPr>
              <p:cNvPr id="64" name="テキスト ボックス 63"/>
              <p:cNvSpPr txBox="1"/>
              <p:nvPr/>
            </p:nvSpPr>
            <p:spPr>
              <a:xfrm>
                <a:off x="2323319" y="7095892"/>
                <a:ext cx="287258" cy="215444"/>
              </a:xfrm>
              <a:prstGeom prst="rect">
                <a:avLst/>
              </a:prstGeom>
              <a:noFill/>
            </p:spPr>
            <p:txBody>
              <a:bodyPr wrap="none" rtlCol="0">
                <a:spAutoFit/>
              </a:bodyPr>
              <a:lstStyle/>
              <a:p>
                <a:r>
                  <a:rPr lang="ja-JP" altLang="en-US" sz="800" b="1" dirty="0"/>
                  <a:t>海</a:t>
                </a:r>
              </a:p>
            </p:txBody>
          </p:sp>
          <p:sp>
            <p:nvSpPr>
              <p:cNvPr id="65" name="テキスト ボックス 64"/>
              <p:cNvSpPr txBox="1"/>
              <p:nvPr/>
            </p:nvSpPr>
            <p:spPr>
              <a:xfrm>
                <a:off x="2433163" y="7210039"/>
                <a:ext cx="287258" cy="215444"/>
              </a:xfrm>
              <a:prstGeom prst="rect">
                <a:avLst/>
              </a:prstGeom>
              <a:noFill/>
            </p:spPr>
            <p:txBody>
              <a:bodyPr wrap="none" rtlCol="0">
                <a:spAutoFit/>
              </a:bodyPr>
              <a:lstStyle/>
              <a:p>
                <a:r>
                  <a:rPr lang="ja-JP" altLang="en-US" sz="800" b="1" dirty="0"/>
                  <a:t>高</a:t>
                </a:r>
              </a:p>
            </p:txBody>
          </p:sp>
          <p:sp>
            <p:nvSpPr>
              <p:cNvPr id="66" name="テキスト ボックス 65"/>
              <p:cNvSpPr txBox="1"/>
              <p:nvPr/>
            </p:nvSpPr>
            <p:spPr>
              <a:xfrm>
                <a:off x="2515463" y="7331715"/>
                <a:ext cx="287258" cy="215444"/>
              </a:xfrm>
              <a:prstGeom prst="rect">
                <a:avLst/>
              </a:prstGeom>
              <a:noFill/>
            </p:spPr>
            <p:txBody>
              <a:bodyPr wrap="none" rtlCol="0">
                <a:spAutoFit/>
              </a:bodyPr>
              <a:lstStyle/>
              <a:p>
                <a:r>
                  <a:rPr lang="ja-JP" altLang="en-US" sz="800" b="1" dirty="0"/>
                  <a:t>野</a:t>
                </a:r>
              </a:p>
            </p:txBody>
          </p:sp>
          <p:sp>
            <p:nvSpPr>
              <p:cNvPr id="67" name="テキスト ボックス 66"/>
              <p:cNvSpPr txBox="1"/>
              <p:nvPr/>
            </p:nvSpPr>
            <p:spPr>
              <a:xfrm>
                <a:off x="2563311" y="7467046"/>
                <a:ext cx="287258" cy="215444"/>
              </a:xfrm>
              <a:prstGeom prst="rect">
                <a:avLst/>
              </a:prstGeom>
              <a:noFill/>
            </p:spPr>
            <p:txBody>
              <a:bodyPr wrap="none" rtlCol="0">
                <a:spAutoFit/>
              </a:bodyPr>
              <a:lstStyle/>
              <a:p>
                <a:r>
                  <a:rPr lang="ja-JP" altLang="en-US" sz="800" b="1" dirty="0"/>
                  <a:t>線</a:t>
                </a:r>
              </a:p>
            </p:txBody>
          </p:sp>
        </p:grpSp>
        <p:sp>
          <p:nvSpPr>
            <p:cNvPr id="54" name="テキスト ボックス 53"/>
            <p:cNvSpPr txBox="1"/>
            <p:nvPr/>
          </p:nvSpPr>
          <p:spPr>
            <a:xfrm>
              <a:off x="1777149" y="6288237"/>
              <a:ext cx="419270" cy="184666"/>
            </a:xfrm>
            <a:prstGeom prst="rect">
              <a:avLst/>
            </a:prstGeom>
            <a:noFill/>
          </p:spPr>
          <p:txBody>
            <a:bodyPr vert="horz" wrap="square" rtlCol="0">
              <a:spAutoFit/>
            </a:bodyPr>
            <a:lstStyle/>
            <a:p>
              <a:r>
                <a:rPr lang="en-US" altLang="ja-JP" sz="600" dirty="0"/>
                <a:t>7.0km</a:t>
              </a:r>
              <a:endParaRPr lang="ja-JP" altLang="en-US" sz="600" dirty="0"/>
            </a:p>
          </p:txBody>
        </p:sp>
        <p:cxnSp>
          <p:nvCxnSpPr>
            <p:cNvPr id="55" name="直線コネクタ 54"/>
            <p:cNvCxnSpPr/>
            <p:nvPr/>
          </p:nvCxnSpPr>
          <p:spPr bwMode="auto">
            <a:xfrm flipH="1">
              <a:off x="1459973" y="6474739"/>
              <a:ext cx="756086" cy="8152"/>
            </a:xfrm>
            <a:prstGeom prst="line">
              <a:avLst/>
            </a:prstGeom>
            <a:ln/>
          </p:spPr>
          <p:style>
            <a:lnRef idx="1">
              <a:schemeClr val="dk1"/>
            </a:lnRef>
            <a:fillRef idx="0">
              <a:schemeClr val="dk1"/>
            </a:fillRef>
            <a:effectRef idx="0">
              <a:schemeClr val="dk1"/>
            </a:effectRef>
            <a:fontRef idx="minor">
              <a:schemeClr val="tx1"/>
            </a:fontRef>
          </p:style>
        </p:cxnSp>
        <p:cxnSp>
          <p:nvCxnSpPr>
            <p:cNvPr id="56" name="直線コネクタ 55"/>
            <p:cNvCxnSpPr/>
            <p:nvPr/>
          </p:nvCxnSpPr>
          <p:spPr bwMode="auto">
            <a:xfrm flipH="1">
              <a:off x="888079" y="3748363"/>
              <a:ext cx="889070" cy="0"/>
            </a:xfrm>
            <a:prstGeom prst="line">
              <a:avLst/>
            </a:prstGeom>
            <a:ln/>
          </p:spPr>
          <p:style>
            <a:lnRef idx="1">
              <a:schemeClr val="dk1"/>
            </a:lnRef>
            <a:fillRef idx="0">
              <a:schemeClr val="dk1"/>
            </a:fillRef>
            <a:effectRef idx="0">
              <a:schemeClr val="dk1"/>
            </a:effectRef>
            <a:fontRef idx="minor">
              <a:schemeClr val="tx1"/>
            </a:fontRef>
          </p:style>
        </p:cxnSp>
        <p:cxnSp>
          <p:nvCxnSpPr>
            <p:cNvPr id="57" name="直線矢印コネクタ 56"/>
            <p:cNvCxnSpPr/>
            <p:nvPr/>
          </p:nvCxnSpPr>
          <p:spPr bwMode="auto">
            <a:xfrm flipH="1" flipV="1">
              <a:off x="1671178" y="3758457"/>
              <a:ext cx="1" cy="1296629"/>
            </a:xfrm>
            <a:prstGeom prst="straightConnector1">
              <a:avLst/>
            </a:prstGeom>
            <a:solidFill>
              <a:schemeClr val="bg1"/>
            </a:solidFill>
            <a:ln>
              <a:solidFill>
                <a:schemeClr val="tx1"/>
              </a:solidFill>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直線コネクタ 57"/>
            <p:cNvCxnSpPr/>
            <p:nvPr/>
          </p:nvCxnSpPr>
          <p:spPr bwMode="auto">
            <a:xfrm flipH="1">
              <a:off x="1172512" y="5055084"/>
              <a:ext cx="671679" cy="0"/>
            </a:xfrm>
            <a:prstGeom prst="line">
              <a:avLst/>
            </a:prstGeom>
            <a:ln/>
          </p:spPr>
          <p:style>
            <a:lnRef idx="1">
              <a:schemeClr val="dk1"/>
            </a:lnRef>
            <a:fillRef idx="0">
              <a:schemeClr val="dk1"/>
            </a:fillRef>
            <a:effectRef idx="0">
              <a:schemeClr val="dk1"/>
            </a:effectRef>
            <a:fontRef idx="minor">
              <a:schemeClr val="tx1"/>
            </a:fontRef>
          </p:style>
        </p:cxnSp>
        <p:sp>
          <p:nvSpPr>
            <p:cNvPr id="59" name="テキスト ボックス 58"/>
            <p:cNvSpPr txBox="1"/>
            <p:nvPr/>
          </p:nvSpPr>
          <p:spPr>
            <a:xfrm>
              <a:off x="1097714" y="3919188"/>
              <a:ext cx="526989" cy="276999"/>
            </a:xfrm>
            <a:prstGeom prst="rect">
              <a:avLst/>
            </a:prstGeom>
            <a:noFill/>
          </p:spPr>
          <p:txBody>
            <a:bodyPr wrap="square" rtlCol="0">
              <a:spAutoFit/>
            </a:bodyPr>
            <a:lstStyle/>
            <a:p>
              <a:r>
                <a:rPr lang="ja-JP" altLang="en-US" sz="600" dirty="0">
                  <a:solidFill>
                    <a:srgbClr val="FF0000"/>
                  </a:solidFill>
                </a:rPr>
                <a:t>河道拡幅・</a:t>
              </a:r>
              <a:endParaRPr lang="en-US" altLang="ja-JP" sz="600" dirty="0">
                <a:solidFill>
                  <a:srgbClr val="FF0000"/>
                </a:solidFill>
              </a:endParaRPr>
            </a:p>
            <a:p>
              <a:r>
                <a:rPr lang="ja-JP" altLang="en-US" sz="600" dirty="0">
                  <a:solidFill>
                    <a:srgbClr val="FF0000"/>
                  </a:solidFill>
                </a:rPr>
                <a:t>河床掘削</a:t>
              </a:r>
            </a:p>
          </p:txBody>
        </p:sp>
        <p:sp>
          <p:nvSpPr>
            <p:cNvPr id="60" name="テキスト ボックス 59"/>
            <p:cNvSpPr txBox="1"/>
            <p:nvPr/>
          </p:nvSpPr>
          <p:spPr>
            <a:xfrm>
              <a:off x="1241241" y="4269789"/>
              <a:ext cx="802239" cy="318924"/>
            </a:xfrm>
            <a:prstGeom prst="rect">
              <a:avLst/>
            </a:prstGeom>
            <a:solidFill>
              <a:schemeClr val="bg1"/>
            </a:solidFill>
            <a:ln>
              <a:solidFill>
                <a:schemeClr val="tx1"/>
              </a:solidFill>
            </a:ln>
          </p:spPr>
          <p:txBody>
            <a:bodyPr wrap="square" tIns="36000" bIns="36000" rtlCol="0" anchor="ctr">
              <a:spAutoFit/>
            </a:bodyPr>
            <a:lstStyle/>
            <a:p>
              <a:pPr algn="ctr"/>
              <a:r>
                <a:rPr lang="ja-JP" altLang="en-US" sz="800" dirty="0"/>
                <a:t>整備対象区間</a:t>
              </a:r>
              <a:endParaRPr lang="en-US" altLang="ja-JP" sz="800" dirty="0"/>
            </a:p>
            <a:p>
              <a:pPr algn="ctr"/>
              <a:r>
                <a:rPr lang="ja-JP" altLang="en-US" sz="800" dirty="0"/>
                <a:t> </a:t>
              </a:r>
              <a:r>
                <a:rPr lang="en-US" altLang="ja-JP" sz="800" dirty="0"/>
                <a:t>L</a:t>
              </a:r>
              <a:r>
                <a:rPr lang="ja-JP" altLang="en-US" sz="800" dirty="0"/>
                <a:t>＝</a:t>
              </a:r>
              <a:r>
                <a:rPr lang="en-US" altLang="ja-JP" sz="800" dirty="0"/>
                <a:t>2.8km</a:t>
              </a:r>
              <a:endParaRPr lang="ja-JP" altLang="en-US" sz="800" dirty="0"/>
            </a:p>
          </p:txBody>
        </p:sp>
        <p:sp>
          <p:nvSpPr>
            <p:cNvPr id="61" name="テキスト ボックス 60"/>
            <p:cNvSpPr txBox="1"/>
            <p:nvPr/>
          </p:nvSpPr>
          <p:spPr>
            <a:xfrm>
              <a:off x="916212" y="5175731"/>
              <a:ext cx="522129" cy="184666"/>
            </a:xfrm>
            <a:prstGeom prst="rect">
              <a:avLst/>
            </a:prstGeom>
            <a:noFill/>
          </p:spPr>
          <p:txBody>
            <a:bodyPr vert="horz" wrap="square" rtlCol="0">
              <a:spAutoFit/>
            </a:bodyPr>
            <a:lstStyle/>
            <a:p>
              <a:r>
                <a:rPr lang="ja-JP" altLang="en-US" sz="600" dirty="0"/>
                <a:t>美加の橋</a:t>
              </a:r>
            </a:p>
          </p:txBody>
        </p:sp>
        <p:sp>
          <p:nvSpPr>
            <p:cNvPr id="62" name="テキスト ボックス 61"/>
            <p:cNvSpPr txBox="1"/>
            <p:nvPr/>
          </p:nvSpPr>
          <p:spPr>
            <a:xfrm>
              <a:off x="239709" y="5518047"/>
              <a:ext cx="276999" cy="398398"/>
            </a:xfrm>
            <a:prstGeom prst="rect">
              <a:avLst/>
            </a:prstGeom>
            <a:noFill/>
          </p:spPr>
          <p:txBody>
            <a:bodyPr vert="eaVert" wrap="square" rtlCol="0">
              <a:spAutoFit/>
            </a:bodyPr>
            <a:lstStyle/>
            <a:p>
              <a:r>
                <a:rPr lang="ja-JP" altLang="en-US" sz="600" b="1" dirty="0">
                  <a:solidFill>
                    <a:srgbClr val="00B0F0"/>
                  </a:solidFill>
                </a:rPr>
                <a:t>加賀田川</a:t>
              </a:r>
            </a:p>
          </p:txBody>
        </p:sp>
      </p:grpSp>
      <p:cxnSp>
        <p:nvCxnSpPr>
          <p:cNvPr id="75" name="直線コネクタ 74">
            <a:extLst>
              <a:ext uri="{FF2B5EF4-FFF2-40B4-BE49-F238E27FC236}">
                <a16:creationId xmlns:a16="http://schemas.microsoft.com/office/drawing/2014/main" id="{A9F74724-4EF7-40CA-8DDE-2E14BB15AF0D}"/>
              </a:ext>
            </a:extLst>
          </p:cNvPr>
          <p:cNvCxnSpPr/>
          <p:nvPr/>
        </p:nvCxnSpPr>
        <p:spPr bwMode="auto">
          <a:xfrm>
            <a:off x="7069341" y="3453472"/>
            <a:ext cx="180000" cy="0"/>
          </a:xfrm>
          <a:prstGeom prst="line">
            <a:avLst/>
          </a:prstGeom>
          <a:solidFill>
            <a:schemeClr val="bg1"/>
          </a:solid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直線コネクタ 77">
            <a:extLst>
              <a:ext uri="{FF2B5EF4-FFF2-40B4-BE49-F238E27FC236}">
                <a16:creationId xmlns:a16="http://schemas.microsoft.com/office/drawing/2014/main" id="{0EB08F70-6A5E-4CDF-8790-9BD108C348AF}"/>
              </a:ext>
            </a:extLst>
          </p:cNvPr>
          <p:cNvCxnSpPr/>
          <p:nvPr/>
        </p:nvCxnSpPr>
        <p:spPr bwMode="auto">
          <a:xfrm>
            <a:off x="6736004" y="4084978"/>
            <a:ext cx="504000" cy="0"/>
          </a:xfrm>
          <a:prstGeom prst="line">
            <a:avLst/>
          </a:prstGeom>
          <a:solidFill>
            <a:schemeClr val="bg1"/>
          </a:solid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直線矢印コネクタ 79">
            <a:extLst>
              <a:ext uri="{FF2B5EF4-FFF2-40B4-BE49-F238E27FC236}">
                <a16:creationId xmlns:a16="http://schemas.microsoft.com/office/drawing/2014/main" id="{402EB548-B633-4C98-82C5-4388FFF9C84B}"/>
              </a:ext>
            </a:extLst>
          </p:cNvPr>
          <p:cNvCxnSpPr/>
          <p:nvPr/>
        </p:nvCxnSpPr>
        <p:spPr bwMode="auto">
          <a:xfrm>
            <a:off x="7151265" y="3453472"/>
            <a:ext cx="0" cy="631500"/>
          </a:xfrm>
          <a:prstGeom prst="straightConnector1">
            <a:avLst/>
          </a:prstGeom>
          <a:solidFill>
            <a:schemeClr val="bg1"/>
          </a:solidFill>
          <a:ln w="9525">
            <a:solidFill>
              <a:schemeClr val="tx1"/>
            </a:solidFill>
            <a:headEnd type="arrow" w="sm" len="sm"/>
            <a:tailEnd type="arrow"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テキスト ボックス 73">
            <a:extLst>
              <a:ext uri="{FF2B5EF4-FFF2-40B4-BE49-F238E27FC236}">
                <a16:creationId xmlns:a16="http://schemas.microsoft.com/office/drawing/2014/main" id="{76DAB268-2E2F-4F7D-B7DE-A7CFE15D17E8}"/>
              </a:ext>
            </a:extLst>
          </p:cNvPr>
          <p:cNvSpPr txBox="1"/>
          <p:nvPr/>
        </p:nvSpPr>
        <p:spPr>
          <a:xfrm>
            <a:off x="7159341" y="3700826"/>
            <a:ext cx="896079" cy="215444"/>
          </a:xfrm>
          <a:prstGeom prst="rect">
            <a:avLst/>
          </a:prstGeom>
          <a:solidFill>
            <a:schemeClr val="tx1"/>
          </a:solidFill>
          <a:ln>
            <a:noFill/>
          </a:ln>
        </p:spPr>
        <p:txBody>
          <a:bodyPr wrap="none" lIns="0" tIns="0" rIns="0" bIns="0" rtlCol="0">
            <a:spAutoFit/>
          </a:bodyPr>
          <a:lstStyle/>
          <a:p>
            <a:pPr algn="ctr"/>
            <a:r>
              <a:rPr lang="ja-JP" altLang="en-US" sz="700" dirty="0">
                <a:solidFill>
                  <a:schemeClr val="bg1"/>
                </a:solidFill>
              </a:rPr>
              <a:t>工事済区間：</a:t>
            </a:r>
            <a:r>
              <a:rPr kumimoji="1" lang="en-US" altLang="ja-JP" sz="700" dirty="0">
                <a:solidFill>
                  <a:schemeClr val="bg1"/>
                </a:solidFill>
              </a:rPr>
              <a:t>L</a:t>
            </a:r>
            <a:r>
              <a:rPr kumimoji="1" lang="ja-JP" altLang="en-US" sz="700" dirty="0">
                <a:solidFill>
                  <a:schemeClr val="bg1"/>
                </a:solidFill>
              </a:rPr>
              <a:t>＝</a:t>
            </a:r>
            <a:r>
              <a:rPr kumimoji="1" lang="en-US" altLang="ja-JP" sz="700" dirty="0">
                <a:solidFill>
                  <a:schemeClr val="bg1"/>
                </a:solidFill>
              </a:rPr>
              <a:t>0.0</a:t>
            </a:r>
            <a:r>
              <a:rPr kumimoji="1" lang="ja-JP" altLang="en-US" sz="700" dirty="0">
                <a:solidFill>
                  <a:schemeClr val="bg1"/>
                </a:solidFill>
              </a:rPr>
              <a:t>ｋｍ</a:t>
            </a:r>
          </a:p>
          <a:p>
            <a:pPr algn="ctr"/>
            <a:r>
              <a:rPr lang="ja-JP" altLang="en-US" sz="700" dirty="0">
                <a:solidFill>
                  <a:schemeClr val="bg1"/>
                </a:solidFill>
              </a:rPr>
              <a:t>設計</a:t>
            </a:r>
            <a:r>
              <a:rPr kumimoji="1" lang="ja-JP" altLang="en-US" sz="700" dirty="0">
                <a:solidFill>
                  <a:schemeClr val="bg1"/>
                </a:solidFill>
              </a:rPr>
              <a:t>済区間</a:t>
            </a:r>
            <a:r>
              <a:rPr lang="ja-JP" altLang="en-US" sz="700" dirty="0">
                <a:solidFill>
                  <a:schemeClr val="bg1"/>
                </a:solidFill>
              </a:rPr>
              <a:t>：</a:t>
            </a:r>
            <a:r>
              <a:rPr kumimoji="1" lang="en-US" altLang="ja-JP" sz="700" dirty="0">
                <a:solidFill>
                  <a:schemeClr val="bg1"/>
                </a:solidFill>
              </a:rPr>
              <a:t>L</a:t>
            </a:r>
            <a:r>
              <a:rPr kumimoji="1" lang="ja-JP" altLang="en-US" sz="700" dirty="0">
                <a:solidFill>
                  <a:schemeClr val="bg1"/>
                </a:solidFill>
              </a:rPr>
              <a:t>＝</a:t>
            </a:r>
            <a:r>
              <a:rPr kumimoji="1" lang="en-US" altLang="ja-JP" sz="700" dirty="0">
                <a:solidFill>
                  <a:schemeClr val="bg1"/>
                </a:solidFill>
              </a:rPr>
              <a:t>0.8</a:t>
            </a:r>
            <a:r>
              <a:rPr kumimoji="1" lang="ja-JP" altLang="en-US" sz="700" dirty="0">
                <a:solidFill>
                  <a:schemeClr val="bg1"/>
                </a:solidFill>
              </a:rPr>
              <a:t>ｋｍ</a:t>
            </a:r>
            <a:endParaRPr kumimoji="1" lang="en-US" altLang="ja-JP" sz="700" dirty="0">
              <a:solidFill>
                <a:schemeClr val="bg1"/>
              </a:solidFill>
            </a:endParaRPr>
          </a:p>
        </p:txBody>
      </p:sp>
    </p:spTree>
    <p:extLst>
      <p:ext uri="{BB962C8B-B14F-4D97-AF65-F5344CB8AC3E}">
        <p14:creationId xmlns:p14="http://schemas.microsoft.com/office/powerpoint/2010/main" val="1122145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11"/>
          <p:cNvGraphicFramePr>
            <a:graphicFrameLocks noGrp="1"/>
          </p:cNvGraphicFramePr>
          <p:nvPr>
            <p:extLst>
              <p:ext uri="{D42A27DB-BD31-4B8C-83A1-F6EECF244321}">
                <p14:modId xmlns:p14="http://schemas.microsoft.com/office/powerpoint/2010/main" val="3767779842"/>
              </p:ext>
            </p:extLst>
          </p:nvPr>
        </p:nvGraphicFramePr>
        <p:xfrm>
          <a:off x="195110" y="1334953"/>
          <a:ext cx="6688984" cy="2716505"/>
        </p:xfrm>
        <a:graphic>
          <a:graphicData uri="http://schemas.openxmlformats.org/drawingml/2006/table">
            <a:tbl>
              <a:tblPr firstRow="1" bandRow="1">
                <a:tableStyleId>{B301B821-A1FF-4177-AEE7-76D212191A09}</a:tableStyleId>
              </a:tblPr>
              <a:tblGrid>
                <a:gridCol w="1042582">
                  <a:extLst>
                    <a:ext uri="{9D8B030D-6E8A-4147-A177-3AD203B41FA5}">
                      <a16:colId xmlns:a16="http://schemas.microsoft.com/office/drawing/2014/main" val="20000"/>
                    </a:ext>
                  </a:extLst>
                </a:gridCol>
                <a:gridCol w="903673">
                  <a:extLst>
                    <a:ext uri="{9D8B030D-6E8A-4147-A177-3AD203B41FA5}">
                      <a16:colId xmlns:a16="http://schemas.microsoft.com/office/drawing/2014/main" val="3505581094"/>
                    </a:ext>
                  </a:extLst>
                </a:gridCol>
                <a:gridCol w="942494">
                  <a:extLst>
                    <a:ext uri="{9D8B030D-6E8A-4147-A177-3AD203B41FA5}">
                      <a16:colId xmlns:a16="http://schemas.microsoft.com/office/drawing/2014/main" val="4056417830"/>
                    </a:ext>
                  </a:extLst>
                </a:gridCol>
                <a:gridCol w="1091988">
                  <a:extLst>
                    <a:ext uri="{9D8B030D-6E8A-4147-A177-3AD203B41FA5}">
                      <a16:colId xmlns:a16="http://schemas.microsoft.com/office/drawing/2014/main" val="20001"/>
                    </a:ext>
                  </a:extLst>
                </a:gridCol>
                <a:gridCol w="2708247">
                  <a:extLst>
                    <a:ext uri="{9D8B030D-6E8A-4147-A177-3AD203B41FA5}">
                      <a16:colId xmlns:a16="http://schemas.microsoft.com/office/drawing/2014/main" val="20002"/>
                    </a:ext>
                  </a:extLst>
                </a:gridCol>
              </a:tblGrid>
              <a:tr h="352880">
                <a:tc gridSpan="2">
                  <a:txBody>
                    <a:bodyPr/>
                    <a:lstStyle/>
                    <a:p>
                      <a:pPr algn="ctr"/>
                      <a:r>
                        <a:rPr kumimoji="1" lang="ja-JP" altLang="en-US" sz="900" b="0" dirty="0">
                          <a:solidFill>
                            <a:schemeClr val="bg1"/>
                          </a:solidFill>
                        </a:rPr>
                        <a:t>近年の豪雨</a:t>
                      </a:r>
                      <a:endParaRPr kumimoji="1" lang="ja-JP" altLang="en-US" sz="900" b="0" dirty="0">
                        <a:solidFill>
                          <a:schemeClr val="bg1"/>
                        </a:solidFill>
                        <a:latin typeface="ＭＳ ゴシック" panose="020B0609070205080204" pitchFamily="49" charset="-128"/>
                        <a:ea typeface="ＭＳ ゴシック" panose="020B0609070205080204" pitchFamily="49" charset="-128"/>
                      </a:endParaRPr>
                    </a:p>
                  </a:txBody>
                  <a:tcPr marL="91434" marR="91434" marT="45685" marB="456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hMerge="1">
                  <a:txBody>
                    <a:bodyPr/>
                    <a:lstStyle/>
                    <a:p>
                      <a:endParaRPr kumimoji="1" lang="ja-JP" altLang="en-US"/>
                    </a:p>
                  </a:txBody>
                  <a:tcPr/>
                </a:tc>
                <a:tc>
                  <a:txBody>
                    <a:bodyPr/>
                    <a:lstStyle/>
                    <a:p>
                      <a:pPr algn="ctr"/>
                      <a:r>
                        <a:rPr kumimoji="1" lang="ja-JP" altLang="en-US" sz="900" b="0" dirty="0">
                          <a:solidFill>
                            <a:schemeClr val="bg1"/>
                          </a:solidFill>
                        </a:rPr>
                        <a:t>最大日雨量</a:t>
                      </a:r>
                      <a:endParaRPr kumimoji="1" lang="en-US" altLang="ja-JP" sz="900" b="0" dirty="0">
                        <a:solidFill>
                          <a:schemeClr val="bg1"/>
                        </a:solidFill>
                      </a:endParaRPr>
                    </a:p>
                  </a:txBody>
                  <a:tcPr marL="91434" marR="91434" marT="45685" marB="456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r>
                        <a:rPr kumimoji="1" lang="ja-JP" altLang="en-US" sz="900" b="0" dirty="0">
                          <a:solidFill>
                            <a:schemeClr val="bg1"/>
                          </a:solidFill>
                        </a:rPr>
                        <a:t>時間最大雨量</a:t>
                      </a:r>
                      <a:r>
                        <a:rPr kumimoji="1" lang="ja-JP" altLang="en-US" sz="900" b="0" baseline="0" dirty="0">
                          <a:solidFill>
                            <a:schemeClr val="bg1"/>
                          </a:solidFill>
                        </a:rPr>
                        <a:t>　</a:t>
                      </a:r>
                      <a:r>
                        <a:rPr kumimoji="1" lang="en-US" altLang="ja-JP" sz="900" b="0" baseline="0" dirty="0">
                          <a:solidFill>
                            <a:schemeClr val="bg1"/>
                          </a:solidFill>
                        </a:rPr>
                        <a:t>※</a:t>
                      </a:r>
                      <a:endParaRPr kumimoji="1" lang="ja-JP" altLang="en-US" sz="900" b="0" dirty="0">
                        <a:solidFill>
                          <a:schemeClr val="bg1"/>
                        </a:solidFill>
                        <a:latin typeface="ＭＳ ゴシック" panose="020B0609070205080204" pitchFamily="49" charset="-128"/>
                        <a:ea typeface="ＭＳ ゴシック" panose="020B0609070205080204" pitchFamily="49" charset="-128"/>
                      </a:endParaRPr>
                    </a:p>
                  </a:txBody>
                  <a:tcPr marL="91434" marR="91434" marT="45685" marB="456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r>
                        <a:rPr kumimoji="1" lang="ja-JP" altLang="en-US" sz="900" b="0" dirty="0">
                          <a:solidFill>
                            <a:schemeClr val="bg1"/>
                          </a:solidFill>
                        </a:rPr>
                        <a:t>被害状況</a:t>
                      </a:r>
                      <a:endParaRPr kumimoji="1" lang="ja-JP" altLang="en-US" sz="900" b="0" dirty="0">
                        <a:solidFill>
                          <a:schemeClr val="bg1"/>
                        </a:solidFill>
                        <a:latin typeface="ＭＳ ゴシック" panose="020B0609070205080204" pitchFamily="49" charset="-128"/>
                        <a:ea typeface="ＭＳ ゴシック" panose="020B0609070205080204" pitchFamily="49" charset="-128"/>
                      </a:endParaRPr>
                    </a:p>
                  </a:txBody>
                  <a:tcPr marL="91434" marR="91434" marT="45685" marB="456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extLst>
                  <a:ext uri="{0D108BD9-81ED-4DB2-BD59-A6C34878D82A}">
                    <a16:rowId xmlns:a16="http://schemas.microsoft.com/office/drawing/2014/main" val="10000"/>
                  </a:ext>
                </a:extLst>
              </a:tr>
              <a:tr h="234653">
                <a:tc>
                  <a:txBody>
                    <a:bodyPr/>
                    <a:lstStyle/>
                    <a:p>
                      <a:pPr algn="ctr"/>
                      <a:r>
                        <a:rPr kumimoji="1" lang="ja-JP" altLang="en-US" sz="900" dirty="0">
                          <a:solidFill>
                            <a:schemeClr val="tx1"/>
                          </a:solidFill>
                        </a:rPr>
                        <a:t>昭和</a:t>
                      </a:r>
                      <a:r>
                        <a:rPr kumimoji="1" lang="en-US" altLang="ja-JP" sz="900" dirty="0">
                          <a:solidFill>
                            <a:schemeClr val="tx1"/>
                          </a:solidFill>
                        </a:rPr>
                        <a:t>57</a:t>
                      </a:r>
                      <a:r>
                        <a:rPr kumimoji="1" lang="ja-JP" altLang="en-US" sz="900" dirty="0">
                          <a:solidFill>
                            <a:schemeClr val="tx1"/>
                          </a:solidFill>
                        </a:rPr>
                        <a:t>年</a:t>
                      </a:r>
                      <a:r>
                        <a:rPr kumimoji="1" lang="en-US" altLang="ja-JP" sz="900" dirty="0">
                          <a:solidFill>
                            <a:schemeClr val="tx1"/>
                          </a:solidFill>
                        </a:rPr>
                        <a:t>8</a:t>
                      </a:r>
                      <a:r>
                        <a:rPr kumimoji="1" lang="ja-JP" altLang="en-US" sz="900" dirty="0">
                          <a:solidFill>
                            <a:schemeClr val="tx1"/>
                          </a:solidFill>
                        </a:rPr>
                        <a:t>月</a:t>
                      </a:r>
                      <a:endParaRPr kumimoji="1" lang="ja-JP" altLang="en-US" sz="9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endParaRPr>
                    </a:p>
                  </a:txBody>
                  <a:tcPr marL="91434" marR="91434" marT="45685" marB="456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kumimoji="1" lang="ja-JP" altLang="en-US" sz="900" dirty="0">
                          <a:solidFill>
                            <a:schemeClr val="tx1"/>
                          </a:solidFill>
                        </a:rPr>
                        <a:t>台風</a:t>
                      </a:r>
                      <a:r>
                        <a:rPr kumimoji="1" lang="en-US" altLang="ja-JP" sz="900" dirty="0">
                          <a:solidFill>
                            <a:schemeClr val="tx1"/>
                          </a:solidFill>
                        </a:rPr>
                        <a:t>10</a:t>
                      </a:r>
                      <a:r>
                        <a:rPr kumimoji="1" lang="ja-JP" altLang="en-US" sz="900" dirty="0">
                          <a:solidFill>
                            <a:schemeClr val="tx1"/>
                          </a:solidFill>
                        </a:rPr>
                        <a:t>号</a:t>
                      </a:r>
                      <a:endParaRPr kumimoji="1" lang="en-US" altLang="ja-JP" sz="900" dirty="0">
                        <a:solidFill>
                          <a:schemeClr val="tx1"/>
                        </a:solidFill>
                      </a:endParaRPr>
                    </a:p>
                    <a:p>
                      <a:pPr algn="ctr"/>
                      <a:r>
                        <a:rPr kumimoji="1" lang="ja-JP" altLang="en-US" sz="900" dirty="0">
                          <a:solidFill>
                            <a:schemeClr val="tx1"/>
                          </a:solidFill>
                        </a:rPr>
                        <a:t>豪雨</a:t>
                      </a:r>
                      <a:endParaRPr kumimoji="1" lang="ja-JP" altLang="en-US" sz="9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endParaRPr>
                    </a:p>
                  </a:txBody>
                  <a:tcPr marL="91434" marR="91434" marT="45685" marB="456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lvl="0" algn="ctr"/>
                      <a:r>
                        <a:rPr kumimoji="1" lang="en-US" altLang="ja-JP" sz="900" dirty="0">
                          <a:solidFill>
                            <a:schemeClr val="tx1"/>
                          </a:solidFill>
                        </a:rPr>
                        <a:t>192.5mm</a:t>
                      </a:r>
                      <a:endParaRPr kumimoji="1" lang="ja-JP" altLang="en-US" sz="9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endParaRPr>
                    </a:p>
                  </a:txBody>
                  <a:tcPr marL="91434" marR="91434" marT="45685" marB="456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lvl="0" algn="ctr"/>
                      <a:r>
                        <a:rPr kumimoji="1" lang="en-US" altLang="ja-JP" sz="900" dirty="0">
                          <a:solidFill>
                            <a:schemeClr val="tx1"/>
                          </a:solidFill>
                        </a:rPr>
                        <a:t>33mm</a:t>
                      </a:r>
                      <a:endParaRPr kumimoji="1" lang="ja-JP" altLang="en-US" sz="9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endParaRPr>
                    </a:p>
                  </a:txBody>
                  <a:tcPr marL="91434" marR="91434" marT="45685" marB="456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lvl="0"/>
                      <a:r>
                        <a:rPr kumimoji="1" lang="ja-JP" altLang="en-US" sz="900" dirty="0">
                          <a:solidFill>
                            <a:schemeClr val="tx1"/>
                          </a:solidFill>
                        </a:rPr>
                        <a:t>飛鳥川において床下浸水</a:t>
                      </a:r>
                      <a:r>
                        <a:rPr kumimoji="1" lang="en-US" altLang="ja-JP" sz="900" dirty="0">
                          <a:solidFill>
                            <a:schemeClr val="tx1"/>
                          </a:solidFill>
                        </a:rPr>
                        <a:t>50</a:t>
                      </a:r>
                      <a:r>
                        <a:rPr kumimoji="1" lang="ja-JP" altLang="en-US" sz="900" dirty="0">
                          <a:solidFill>
                            <a:schemeClr val="tx1"/>
                          </a:solidFill>
                        </a:rPr>
                        <a:t>戸、梅川において床上浸水</a:t>
                      </a:r>
                      <a:r>
                        <a:rPr kumimoji="1" lang="en-US" altLang="ja-JP" sz="900" dirty="0">
                          <a:solidFill>
                            <a:schemeClr val="tx1"/>
                          </a:solidFill>
                        </a:rPr>
                        <a:t>5</a:t>
                      </a:r>
                      <a:r>
                        <a:rPr kumimoji="1" lang="ja-JP" altLang="en-US" sz="900" dirty="0">
                          <a:solidFill>
                            <a:schemeClr val="tx1"/>
                          </a:solidFill>
                        </a:rPr>
                        <a:t>戸、床下浸水</a:t>
                      </a:r>
                      <a:r>
                        <a:rPr kumimoji="1" lang="en-US" altLang="ja-JP" sz="900" dirty="0">
                          <a:solidFill>
                            <a:schemeClr val="tx1"/>
                          </a:solidFill>
                        </a:rPr>
                        <a:t>2</a:t>
                      </a:r>
                      <a:r>
                        <a:rPr kumimoji="1" lang="ja-JP" altLang="en-US" sz="900" dirty="0">
                          <a:solidFill>
                            <a:schemeClr val="tx1"/>
                          </a:solidFill>
                        </a:rPr>
                        <a:t>戸の被害を受けた。</a:t>
                      </a:r>
                    </a:p>
                  </a:txBody>
                  <a:tcPr marL="91434" marR="91434" marT="45685" marB="456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232069835"/>
                  </a:ext>
                </a:extLst>
              </a:tr>
              <a:tr h="285025">
                <a:tc>
                  <a:txBody>
                    <a:bodyPr/>
                    <a:lstStyle/>
                    <a:p>
                      <a:pPr algn="ctr"/>
                      <a:r>
                        <a:rPr kumimoji="1" lang="ja-JP" altLang="en-US" sz="900" dirty="0">
                          <a:solidFill>
                            <a:schemeClr val="tx1"/>
                          </a:solidFill>
                        </a:rPr>
                        <a:t>平成元年</a:t>
                      </a:r>
                      <a:r>
                        <a:rPr kumimoji="1" lang="en-US" altLang="ja-JP" sz="900" dirty="0">
                          <a:solidFill>
                            <a:schemeClr val="tx1"/>
                          </a:solidFill>
                        </a:rPr>
                        <a:t>7</a:t>
                      </a:r>
                      <a:r>
                        <a:rPr kumimoji="1" lang="ja-JP" altLang="en-US" sz="900" dirty="0">
                          <a:solidFill>
                            <a:schemeClr val="tx1"/>
                          </a:solidFill>
                        </a:rPr>
                        <a:t>月</a:t>
                      </a:r>
                      <a:endParaRPr kumimoji="1" lang="ja-JP" altLang="en-US" sz="9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endParaRPr>
                    </a:p>
                  </a:txBody>
                  <a:tcPr marL="91434" marR="91434" marT="45685" marB="456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n-lt"/>
                          <a:ea typeface="+mn-ea"/>
                          <a:cs typeface="+mn-cs"/>
                        </a:rPr>
                        <a:t>豪雨</a:t>
                      </a:r>
                      <a:endParaRPr kumimoji="1" lang="ja-JP" altLang="en-US" sz="900" b="0" i="0" u="none" strike="noStrike" kern="1200" cap="none" spc="0" normalizeH="0" baseline="0" noProof="0" dirty="0">
                        <a:ln>
                          <a:noFill/>
                        </a:ln>
                        <a:solidFill>
                          <a:schemeClr val="tx1"/>
                        </a:solidFill>
                        <a:effectLst/>
                        <a:uLnTx/>
                        <a:uFillTx/>
                        <a:latin typeface="ＭＳ ゴシック" panose="020B0609070205080204" pitchFamily="49" charset="-128"/>
                        <a:ea typeface="ＭＳ ゴシック" panose="020B0609070205080204" pitchFamily="49" charset="-128"/>
                        <a:cs typeface="Meiryo UI" panose="020B0604030504040204" pitchFamily="50" charset="-128"/>
                      </a:endParaRPr>
                    </a:p>
                  </a:txBody>
                  <a:tcPr marL="91434" marR="91434" marT="45685" marB="456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lvl="0" algn="ctr"/>
                      <a:r>
                        <a:rPr kumimoji="1" lang="en-US" altLang="ja-JP" sz="900" dirty="0">
                          <a:solidFill>
                            <a:schemeClr val="tx1"/>
                          </a:solidFill>
                        </a:rPr>
                        <a:t>57mm</a:t>
                      </a:r>
                      <a:endParaRPr kumimoji="1" lang="ja-JP" altLang="en-US" sz="9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endParaRPr>
                    </a:p>
                  </a:txBody>
                  <a:tcPr marL="91434" marR="91434" marT="45685" marB="456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lvl="0" algn="ctr"/>
                      <a:r>
                        <a:rPr kumimoji="1" lang="en-US" altLang="ja-JP" sz="900" dirty="0">
                          <a:solidFill>
                            <a:schemeClr val="tx1"/>
                          </a:solidFill>
                        </a:rPr>
                        <a:t>17mm</a:t>
                      </a:r>
                      <a:endParaRPr kumimoji="1" lang="ja-JP" altLang="en-US" sz="9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endParaRPr>
                    </a:p>
                  </a:txBody>
                  <a:tcPr marL="91434" marR="91434" marT="45685" marB="456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lvl="0"/>
                      <a:r>
                        <a:rPr kumimoji="1" lang="ja-JP" altLang="en-US" sz="900" dirty="0">
                          <a:solidFill>
                            <a:schemeClr val="tx1"/>
                          </a:solidFill>
                        </a:rPr>
                        <a:t>飛鳥川において床下浸水</a:t>
                      </a:r>
                      <a:r>
                        <a:rPr kumimoji="1" lang="en-US" altLang="ja-JP" sz="900" dirty="0">
                          <a:solidFill>
                            <a:schemeClr val="tx1"/>
                          </a:solidFill>
                        </a:rPr>
                        <a:t>66</a:t>
                      </a:r>
                      <a:r>
                        <a:rPr kumimoji="1" lang="ja-JP" altLang="en-US" sz="900" dirty="0">
                          <a:solidFill>
                            <a:schemeClr val="tx1"/>
                          </a:solidFill>
                        </a:rPr>
                        <a:t>戸の被害を受けた。</a:t>
                      </a:r>
                    </a:p>
                  </a:txBody>
                  <a:tcPr marL="91434" marR="91434" marT="45685" marB="456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2834134572"/>
                  </a:ext>
                </a:extLst>
              </a:tr>
              <a:tr h="285025">
                <a:tc>
                  <a:txBody>
                    <a:bodyPr/>
                    <a:lstStyle/>
                    <a:p>
                      <a:pPr algn="ctr"/>
                      <a:r>
                        <a:rPr kumimoji="1" lang="ja-JP" altLang="en-US" sz="900" dirty="0"/>
                        <a:t>平成</a:t>
                      </a:r>
                      <a:r>
                        <a:rPr kumimoji="1" lang="en-US" altLang="ja-JP" sz="900" dirty="0"/>
                        <a:t>11</a:t>
                      </a:r>
                      <a:r>
                        <a:rPr kumimoji="1" lang="ja-JP" altLang="en-US" sz="900" dirty="0"/>
                        <a:t>年</a:t>
                      </a:r>
                      <a:r>
                        <a:rPr kumimoji="1" lang="en-US" altLang="ja-JP" sz="900" dirty="0"/>
                        <a:t>6</a:t>
                      </a:r>
                      <a:r>
                        <a:rPr kumimoji="1" lang="ja-JP" altLang="en-US" sz="900" dirty="0"/>
                        <a:t>月</a:t>
                      </a:r>
                      <a:endParaRPr kumimoji="1" lang="ja-JP" altLang="en-US" sz="9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endParaRPr>
                    </a:p>
                  </a:txBody>
                  <a:tcPr marL="91434" marR="91434" marT="45685" marB="456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kumimoji="1" lang="ja-JP" altLang="en-US" sz="9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豪雨</a:t>
                      </a:r>
                    </a:p>
                  </a:txBody>
                  <a:tcPr marL="91434" marR="91434" marT="45685" marB="456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lvl="0" algn="ctr"/>
                      <a:r>
                        <a:rPr kumimoji="1" lang="en-US" altLang="ja-JP" sz="900" dirty="0"/>
                        <a:t>61.9mm</a:t>
                      </a:r>
                      <a:endParaRPr kumimoji="1" lang="ja-JP" altLang="en-US" sz="9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endParaRPr>
                    </a:p>
                  </a:txBody>
                  <a:tcPr marL="91434" marR="91434" marT="45685" marB="456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lvl="0" algn="ctr"/>
                      <a:r>
                        <a:rPr kumimoji="1" lang="en-US" altLang="ja-JP" sz="900" dirty="0"/>
                        <a:t>59mm</a:t>
                      </a:r>
                      <a:endParaRPr kumimoji="1" lang="ja-JP" altLang="en-US" sz="9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endParaRPr>
                    </a:p>
                  </a:txBody>
                  <a:tcPr marL="91434" marR="91434" marT="45685" marB="456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684154"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rPr>
                        <a:t>飛鳥川において床下浸水</a:t>
                      </a:r>
                      <a:r>
                        <a:rPr kumimoji="1" lang="en-US" altLang="ja-JP" sz="900" dirty="0">
                          <a:solidFill>
                            <a:schemeClr val="tx1"/>
                          </a:solidFill>
                        </a:rPr>
                        <a:t>32</a:t>
                      </a:r>
                      <a:r>
                        <a:rPr kumimoji="1" lang="ja-JP" altLang="en-US" sz="900" dirty="0">
                          <a:solidFill>
                            <a:schemeClr val="tx1"/>
                          </a:solidFill>
                        </a:rPr>
                        <a:t>戸の被害を受けた。</a:t>
                      </a:r>
                    </a:p>
                  </a:txBody>
                  <a:tcPr marL="91434" marR="91434" marT="45685" marB="456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907968411"/>
                  </a:ext>
                </a:extLst>
              </a:tr>
              <a:tr h="285025">
                <a:tc>
                  <a:txBody>
                    <a:bodyPr/>
                    <a:lstStyle/>
                    <a:p>
                      <a:pPr algn="ctr"/>
                      <a:r>
                        <a:rPr kumimoji="1" lang="ja-JP" altLang="en-US" sz="900" dirty="0">
                          <a:solidFill>
                            <a:schemeClr val="tx1"/>
                          </a:solidFill>
                        </a:rPr>
                        <a:t>平成</a:t>
                      </a:r>
                      <a:r>
                        <a:rPr kumimoji="1" lang="en-US" altLang="ja-JP" sz="900" dirty="0">
                          <a:solidFill>
                            <a:schemeClr val="tx1"/>
                          </a:solidFill>
                        </a:rPr>
                        <a:t>25</a:t>
                      </a:r>
                      <a:r>
                        <a:rPr kumimoji="1" lang="ja-JP" altLang="en-US" sz="900" dirty="0">
                          <a:solidFill>
                            <a:schemeClr val="tx1"/>
                          </a:solidFill>
                        </a:rPr>
                        <a:t>年</a:t>
                      </a:r>
                      <a:r>
                        <a:rPr kumimoji="1" lang="en-US" altLang="ja-JP" sz="900" dirty="0">
                          <a:solidFill>
                            <a:schemeClr val="tx1"/>
                          </a:solidFill>
                        </a:rPr>
                        <a:t>9</a:t>
                      </a:r>
                      <a:r>
                        <a:rPr kumimoji="1" lang="ja-JP" altLang="en-US" sz="900" dirty="0">
                          <a:solidFill>
                            <a:schemeClr val="tx1"/>
                          </a:solidFill>
                        </a:rPr>
                        <a:t>月</a:t>
                      </a:r>
                      <a:endParaRPr kumimoji="1" lang="ja-JP" altLang="en-US" sz="9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endParaRPr>
                    </a:p>
                  </a:txBody>
                  <a:tcPr marL="91434" marR="91434" marT="45685" marB="456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kumimoji="1" lang="ja-JP" altLang="en-US" sz="9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台風</a:t>
                      </a:r>
                      <a:r>
                        <a:rPr kumimoji="1" lang="en-US" altLang="ja-JP" sz="9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18</a:t>
                      </a:r>
                      <a:r>
                        <a:rPr kumimoji="1" lang="ja-JP" altLang="en-US" sz="9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号</a:t>
                      </a:r>
                      <a:endParaRPr kumimoji="1" lang="en-US" altLang="ja-JP" sz="9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algn="ctr"/>
                      <a:r>
                        <a:rPr kumimoji="1" lang="ja-JP" altLang="en-US" sz="9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豪雨</a:t>
                      </a:r>
                    </a:p>
                  </a:txBody>
                  <a:tcPr marL="91434" marR="91434" marT="45685" marB="456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rPr>
                        <a:t>111.5mm</a:t>
                      </a:r>
                      <a:endParaRPr kumimoji="1" lang="ja-JP" altLang="en-US" sz="9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endParaRPr>
                    </a:p>
                  </a:txBody>
                  <a:tcPr marL="91434" marR="91434" marT="45685" marB="456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rPr>
                        <a:t>30.5mm</a:t>
                      </a:r>
                    </a:p>
                  </a:txBody>
                  <a:tcPr marL="91434" marR="91434" marT="45685" marB="456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lvl="0"/>
                      <a:r>
                        <a:rPr kumimoji="1" lang="ja-JP" altLang="en-US" sz="900" dirty="0">
                          <a:solidFill>
                            <a:schemeClr val="tx1"/>
                          </a:solidFill>
                        </a:rPr>
                        <a:t>天見川（平和橋上流部）において越水が発生。</a:t>
                      </a:r>
                      <a:endParaRPr kumimoji="1" lang="en-US" altLang="ja-JP" sz="900" dirty="0">
                        <a:solidFill>
                          <a:schemeClr val="tx1"/>
                        </a:solidFill>
                      </a:endParaRPr>
                    </a:p>
                    <a:p>
                      <a:pPr lvl="0"/>
                      <a:r>
                        <a:rPr kumimoji="1" lang="ja-JP" altLang="en-US" sz="900" dirty="0">
                          <a:solidFill>
                            <a:schemeClr val="tx1"/>
                          </a:solidFill>
                        </a:rPr>
                        <a:t>　（浸水家屋なし）</a:t>
                      </a:r>
                    </a:p>
                  </a:txBody>
                  <a:tcPr marL="91434" marR="91434" marT="45685" marB="456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217360793"/>
                  </a:ext>
                </a:extLst>
              </a:tr>
              <a:tr h="285025">
                <a:tc gridSpan="2">
                  <a:txBody>
                    <a:bodyPr/>
                    <a:lstStyle/>
                    <a:p>
                      <a:pPr marL="0" algn="ctr" defTabSz="684154" rtl="0" eaLnBrk="1" latinLnBrk="0" hangingPunct="1"/>
                      <a:r>
                        <a:rPr kumimoji="1" lang="ja-JP" altLang="en-US" sz="900" b="0" kern="1200" dirty="0">
                          <a:solidFill>
                            <a:schemeClr val="bg1"/>
                          </a:solidFill>
                          <a:latin typeface="+mn-lt"/>
                          <a:ea typeface="+mn-ea"/>
                          <a:cs typeface="+mn-cs"/>
                        </a:rPr>
                        <a:t>近年の豪雨</a:t>
                      </a:r>
                    </a:p>
                  </a:txBody>
                  <a:tcPr marL="91434" marR="91434" marT="45685" marB="456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algn="ctr" defTabSz="684154" rtl="0" eaLnBrk="1" latinLnBrk="0" hangingPunct="1"/>
                      <a:r>
                        <a:rPr kumimoji="1" lang="ja-JP" altLang="en-US" sz="900" b="0" kern="1200" dirty="0">
                          <a:solidFill>
                            <a:schemeClr val="bg1"/>
                          </a:solidFill>
                          <a:latin typeface="+mn-lt"/>
                          <a:ea typeface="+mn-ea"/>
                          <a:cs typeface="+mn-cs"/>
                        </a:rPr>
                        <a:t>最大日雨量</a:t>
                      </a:r>
                      <a:endParaRPr kumimoji="1" lang="en-US" altLang="ja-JP" sz="900" b="0" kern="1200" dirty="0">
                        <a:solidFill>
                          <a:schemeClr val="bg1"/>
                        </a:solidFill>
                        <a:latin typeface="+mn-lt"/>
                        <a:ea typeface="+mn-ea"/>
                        <a:cs typeface="+mn-cs"/>
                      </a:endParaRPr>
                    </a:p>
                  </a:txBody>
                  <a:tcPr marL="91434" marR="91434" marT="45685" marB="456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marL="0" algn="ctr" defTabSz="684154" rtl="0" eaLnBrk="1" latinLnBrk="0" hangingPunct="1"/>
                      <a:r>
                        <a:rPr kumimoji="1" lang="ja-JP" altLang="en-US" sz="900" b="0" kern="1200" dirty="0">
                          <a:solidFill>
                            <a:schemeClr val="bg1"/>
                          </a:solidFill>
                          <a:latin typeface="+mn-lt"/>
                          <a:ea typeface="+mn-ea"/>
                          <a:cs typeface="+mn-cs"/>
                        </a:rPr>
                        <a:t>時間最大雨量　</a:t>
                      </a:r>
                      <a:r>
                        <a:rPr kumimoji="1" lang="en-US" altLang="ja-JP" sz="900" b="0" kern="1200" dirty="0">
                          <a:solidFill>
                            <a:schemeClr val="bg1"/>
                          </a:solidFill>
                          <a:latin typeface="+mn-lt"/>
                          <a:ea typeface="+mn-ea"/>
                          <a:cs typeface="+mn-cs"/>
                        </a:rPr>
                        <a:t>※</a:t>
                      </a:r>
                      <a:endParaRPr kumimoji="1" lang="ja-JP" altLang="en-US" sz="900" b="0" kern="1200" dirty="0">
                        <a:solidFill>
                          <a:schemeClr val="bg1"/>
                        </a:solidFill>
                        <a:latin typeface="+mn-lt"/>
                        <a:ea typeface="+mn-ea"/>
                        <a:cs typeface="+mn-cs"/>
                      </a:endParaRPr>
                    </a:p>
                  </a:txBody>
                  <a:tcPr marL="91434" marR="91434" marT="45685" marB="456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marL="0" algn="ctr" defTabSz="684154" rtl="0" eaLnBrk="1" latinLnBrk="0" hangingPunct="1"/>
                      <a:r>
                        <a:rPr kumimoji="1" lang="ja-JP" altLang="en-US" sz="900" b="0" kern="1200" dirty="0">
                          <a:solidFill>
                            <a:schemeClr val="bg1"/>
                          </a:solidFill>
                          <a:latin typeface="+mn-lt"/>
                          <a:ea typeface="+mn-ea"/>
                          <a:cs typeface="+mn-cs"/>
                        </a:rPr>
                        <a:t>水位状況</a:t>
                      </a:r>
                    </a:p>
                  </a:txBody>
                  <a:tcPr marL="91434" marR="91434" marT="45685" marB="456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extLst>
                  <a:ext uri="{0D108BD9-81ED-4DB2-BD59-A6C34878D82A}">
                    <a16:rowId xmlns:a16="http://schemas.microsoft.com/office/drawing/2014/main" val="756853440"/>
                  </a:ext>
                </a:extLst>
              </a:tr>
              <a:tr h="285025">
                <a:tc>
                  <a:txBody>
                    <a:bodyPr/>
                    <a:lstStyle/>
                    <a:p>
                      <a:pPr algn="ctr"/>
                      <a:r>
                        <a:rPr kumimoji="1" lang="ja-JP" altLang="en-US" sz="9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令和</a:t>
                      </a:r>
                      <a:r>
                        <a:rPr kumimoji="1" lang="en-US" altLang="ja-JP" sz="900" dirty="0">
                          <a:solidFill>
                            <a:schemeClr val="tx1"/>
                          </a:solidFill>
                        </a:rPr>
                        <a:t>5</a:t>
                      </a:r>
                      <a:r>
                        <a:rPr kumimoji="1" lang="ja-JP" altLang="en-US" sz="9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年</a:t>
                      </a:r>
                      <a:r>
                        <a:rPr kumimoji="1" lang="en-US" altLang="ja-JP" sz="900" dirty="0">
                          <a:solidFill>
                            <a:schemeClr val="tx1"/>
                          </a:solidFill>
                        </a:rPr>
                        <a:t>6</a:t>
                      </a:r>
                      <a:r>
                        <a:rPr kumimoji="1" lang="ja-JP" altLang="en-US" sz="9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月</a:t>
                      </a:r>
                      <a:endParaRPr kumimoji="1" lang="en-US" altLang="ja-JP" sz="9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endParaRPr>
                    </a:p>
                  </a:txBody>
                  <a:tcPr marL="91434" marR="91434" marT="45685" marB="456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豪雨</a:t>
                      </a:r>
                    </a:p>
                  </a:txBody>
                  <a:tcPr marL="91434" marR="91434" marT="45685" marB="456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rPr>
                        <a:t>234mm</a:t>
                      </a:r>
                      <a:endParaRPr kumimoji="1" lang="ja-JP" altLang="en-US" sz="9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endParaRPr>
                    </a:p>
                  </a:txBody>
                  <a:tcPr marL="91434" marR="91434" marT="45685" marB="456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rPr>
                        <a:t>41.5mm</a:t>
                      </a:r>
                      <a:endParaRPr kumimoji="1" lang="ja-JP" altLang="en-US" sz="9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endParaRPr>
                    </a:p>
                  </a:txBody>
                  <a:tcPr marL="91434" marR="91434" marT="45685" marB="456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rPr>
                        <a:t>飛鳥川・梅川・天見川等において、氾濫のおそれがあるとして、石川流域の市町村で避難指示等が発令された。また、飛鳥川（逢坂橋観測所）、梅川（梅川橋観測所）、天見川（平和橋観測所）で氾濫危険水位を超過した。</a:t>
                      </a:r>
                    </a:p>
                  </a:txBody>
                  <a:tcPr marL="91434" marR="91434" marT="45685" marB="456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2723230977"/>
                  </a:ext>
                </a:extLst>
              </a:tr>
            </a:tbl>
          </a:graphicData>
        </a:graphic>
      </p:graphicFrame>
      <p:sp>
        <p:nvSpPr>
          <p:cNvPr id="5" name="正方形/長方形 4"/>
          <p:cNvSpPr/>
          <p:nvPr/>
        </p:nvSpPr>
        <p:spPr>
          <a:xfrm>
            <a:off x="195110" y="772885"/>
            <a:ext cx="8689176" cy="523220"/>
          </a:xfrm>
          <a:prstGeom prst="rect">
            <a:avLst/>
          </a:prstGeom>
          <a:solidFill>
            <a:schemeClr val="accent3">
              <a:lumMod val="40000"/>
              <a:lumOff val="60000"/>
            </a:schemeClr>
          </a:solidFill>
          <a:ln w="12700" cmpd="sng">
            <a:solidFill>
              <a:schemeClr val="tx1"/>
            </a:solidFill>
          </a:ln>
        </p:spPr>
        <p:txBody>
          <a:bodyPr wrap="square">
            <a:spAutoFit/>
          </a:bodyPr>
          <a:lstStyle/>
          <a:p>
            <a:pPr marL="285750" lvl="0" indent="-285750">
              <a:buFont typeface="Wingdings" panose="05000000000000000000" pitchFamily="2" charset="2"/>
              <a:buChar char="Ø"/>
            </a:pPr>
            <a:r>
              <a:rPr lang="ja-JP" altLang="en-US" sz="1400" dirty="0">
                <a:solidFill>
                  <a:srgbClr val="000000"/>
                </a:solidFill>
              </a:rPr>
              <a:t>治水事業を着実に進めているが、未改修区間が残り、近年</a:t>
            </a:r>
            <a:r>
              <a:rPr lang="ja-JP" altLang="en-US" sz="1400" dirty="0"/>
              <a:t>でも氾濫危険水位を超過する水位</a:t>
            </a:r>
            <a:r>
              <a:rPr lang="ja-JP" altLang="en-US" sz="1400" dirty="0">
                <a:solidFill>
                  <a:srgbClr val="000000"/>
                </a:solidFill>
              </a:rPr>
              <a:t>上昇が確認されている。今後も洪水に対する安全性を向上させるため、改修を進めていく必要がある。</a:t>
            </a:r>
          </a:p>
        </p:txBody>
      </p:sp>
      <p:sp>
        <p:nvSpPr>
          <p:cNvPr id="15" name="テキスト ボックス 14"/>
          <p:cNvSpPr txBox="1"/>
          <p:nvPr/>
        </p:nvSpPr>
        <p:spPr>
          <a:xfrm>
            <a:off x="6832402" y="3920156"/>
            <a:ext cx="2423809" cy="246221"/>
          </a:xfrm>
          <a:prstGeom prst="rect">
            <a:avLst/>
          </a:prstGeom>
          <a:noFill/>
        </p:spPr>
        <p:txBody>
          <a:bodyPr wrap="square" rtlCol="0">
            <a:spAutoFit/>
          </a:bodyPr>
          <a:lstStyle/>
          <a:p>
            <a:pPr algn="ctr"/>
            <a:r>
              <a:rPr kumimoji="1" lang="ja-JP" altLang="en-US" sz="1000" dirty="0"/>
              <a:t>令和</a:t>
            </a:r>
            <a:r>
              <a:rPr kumimoji="1" lang="en-US" altLang="ja-JP" sz="1000" dirty="0"/>
              <a:t>5</a:t>
            </a:r>
            <a:r>
              <a:rPr kumimoji="1" lang="ja-JP" altLang="en-US" sz="1000" dirty="0"/>
              <a:t>年</a:t>
            </a:r>
            <a:r>
              <a:rPr kumimoji="1" lang="en-US" altLang="ja-JP" sz="1000" dirty="0"/>
              <a:t>6</a:t>
            </a:r>
            <a:r>
              <a:rPr kumimoji="1" lang="ja-JP" altLang="en-US" sz="1000" dirty="0"/>
              <a:t>月豪雨（飛鳥川：</a:t>
            </a:r>
            <a:r>
              <a:rPr lang="ja-JP" altLang="en-US" sz="1000" dirty="0"/>
              <a:t>八丁橋</a:t>
            </a:r>
            <a:r>
              <a:rPr kumimoji="1" lang="ja-JP" altLang="en-US" sz="1000" dirty="0"/>
              <a:t>上流）</a:t>
            </a:r>
          </a:p>
        </p:txBody>
      </p:sp>
      <p:cxnSp>
        <p:nvCxnSpPr>
          <p:cNvPr id="20" name="直線矢印コネクタ 19"/>
          <p:cNvCxnSpPr/>
          <p:nvPr/>
        </p:nvCxnSpPr>
        <p:spPr>
          <a:xfrm flipH="1">
            <a:off x="8141683" y="3286028"/>
            <a:ext cx="343862" cy="38068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AutoShape 6">
            <a:extLst>
              <a:ext uri="{FF2B5EF4-FFF2-40B4-BE49-F238E27FC236}">
                <a16:creationId xmlns:a16="http://schemas.microsoft.com/office/drawing/2014/main" id="{BACD798D-76C2-C90C-3516-02653EF6A1F1}"/>
              </a:ext>
            </a:extLst>
          </p:cNvPr>
          <p:cNvSpPr>
            <a:spLocks noChangeArrowheads="1"/>
          </p:cNvSpPr>
          <p:nvPr/>
        </p:nvSpPr>
        <p:spPr bwMode="auto">
          <a:xfrm>
            <a:off x="45757" y="448097"/>
            <a:ext cx="4493941" cy="301797"/>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dirty="0">
                <a:solidFill>
                  <a:srgbClr val="000000"/>
                </a:solidFill>
                <a:latin typeface="HG丸ｺﾞｼｯｸM-PRO" panose="020F0600000000000000" pitchFamily="50" charset="-128"/>
                <a:ea typeface="HG丸ｺﾞｼｯｸM-PRO" panose="020F0600000000000000" pitchFamily="50" charset="-128"/>
              </a:rPr>
              <a:t>事業を巡る社会経済情勢等の変化　</a:t>
            </a:r>
            <a:r>
              <a:rPr lang="ja-JP" altLang="en-US" sz="1400" dirty="0">
                <a:solidFill>
                  <a:srgbClr val="000000"/>
                </a:solidFill>
                <a:latin typeface="HG丸ｺﾞｼｯｸM-PRO" panose="020F0600000000000000" pitchFamily="50" charset="-128"/>
                <a:ea typeface="HG丸ｺﾞｼｯｸM-PRO" panose="020F0600000000000000" pitchFamily="50" charset="-128"/>
              </a:rPr>
              <a:t>主な洪水被害　</a:t>
            </a:r>
          </a:p>
        </p:txBody>
      </p:sp>
      <p:sp>
        <p:nvSpPr>
          <p:cNvPr id="25" name="AutoShape 6">
            <a:extLst>
              <a:ext uri="{FF2B5EF4-FFF2-40B4-BE49-F238E27FC236}">
                <a16:creationId xmlns:a16="http://schemas.microsoft.com/office/drawing/2014/main" id="{DCDE7C55-59A6-7638-B667-0D1021CC7636}"/>
              </a:ext>
            </a:extLst>
          </p:cNvPr>
          <p:cNvSpPr>
            <a:spLocks noChangeArrowheads="1"/>
          </p:cNvSpPr>
          <p:nvPr/>
        </p:nvSpPr>
        <p:spPr bwMode="auto">
          <a:xfrm>
            <a:off x="48305" y="4323297"/>
            <a:ext cx="4859164" cy="301797"/>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dirty="0">
                <a:solidFill>
                  <a:srgbClr val="000000"/>
                </a:solidFill>
                <a:latin typeface="HG丸ｺﾞｼｯｸM-PRO" panose="020F0600000000000000" pitchFamily="50" charset="-128"/>
                <a:ea typeface="HG丸ｺﾞｼｯｸM-PRO" panose="020F0600000000000000" pitchFamily="50" charset="-128"/>
              </a:rPr>
              <a:t>事業を巡る社会経済情勢等の変化　　</a:t>
            </a:r>
            <a:r>
              <a:rPr lang="ja-JP" altLang="en-US" sz="1400" dirty="0">
                <a:solidFill>
                  <a:srgbClr val="000000"/>
                </a:solidFill>
                <a:latin typeface="HG丸ｺﾞｼｯｸM-PRO" panose="020F0600000000000000" pitchFamily="50" charset="-128"/>
                <a:ea typeface="HG丸ｺﾞｼｯｸM-PRO" panose="020F0600000000000000" pitchFamily="50" charset="-128"/>
              </a:rPr>
              <a:t>洪水発生時の影響</a:t>
            </a:r>
          </a:p>
        </p:txBody>
      </p:sp>
      <p:sp>
        <p:nvSpPr>
          <p:cNvPr id="26" name="Rectangle 2"/>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a:solidFill>
                  <a:srgbClr val="FFFFFF"/>
                </a:solidFill>
                <a:latin typeface="HGｺﾞｼｯｸE" panose="020B0909000000000000" pitchFamily="49" charset="-128"/>
                <a:ea typeface="HGｺﾞｼｯｸE" panose="020B0909000000000000" pitchFamily="49" charset="-128"/>
              </a:rPr>
              <a:t>２．事業の必要性等に関する視点</a:t>
            </a:r>
          </a:p>
        </p:txBody>
      </p:sp>
      <p:sp>
        <p:nvSpPr>
          <p:cNvPr id="28" name="テキスト ボックス 2">
            <a:extLst>
              <a:ext uri="{FF2B5EF4-FFF2-40B4-BE49-F238E27FC236}">
                <a16:creationId xmlns:a16="http://schemas.microsoft.com/office/drawing/2014/main" id="{8C36DF31-A8EB-48AA-813D-422D8D48CBEB}"/>
              </a:ext>
            </a:extLst>
          </p:cNvPr>
          <p:cNvSpPr txBox="1">
            <a:spLocks noChangeArrowheads="1"/>
          </p:cNvSpPr>
          <p:nvPr/>
        </p:nvSpPr>
        <p:spPr bwMode="auto">
          <a:xfrm>
            <a:off x="5267161" y="4043239"/>
            <a:ext cx="17235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000" dirty="0"/>
              <a:t>※</a:t>
            </a:r>
            <a:r>
              <a:rPr lang="ja-JP" altLang="en-US" sz="1000" dirty="0"/>
              <a:t>河内長野観測所（気象庁）</a:t>
            </a:r>
          </a:p>
        </p:txBody>
      </p:sp>
      <p:sp>
        <p:nvSpPr>
          <p:cNvPr id="30" name="テキスト ボックス 29"/>
          <p:cNvSpPr txBox="1"/>
          <p:nvPr/>
        </p:nvSpPr>
        <p:spPr>
          <a:xfrm>
            <a:off x="6832028" y="2806204"/>
            <a:ext cx="2423810" cy="246221"/>
          </a:xfrm>
          <a:prstGeom prst="rect">
            <a:avLst/>
          </a:prstGeom>
          <a:noFill/>
        </p:spPr>
        <p:txBody>
          <a:bodyPr wrap="square" rtlCol="0">
            <a:spAutoFit/>
          </a:bodyPr>
          <a:lstStyle/>
          <a:p>
            <a:pPr algn="ctr"/>
            <a:r>
              <a:rPr lang="ja-JP" altLang="en-US" sz="1000" dirty="0"/>
              <a:t>平成</a:t>
            </a:r>
            <a:r>
              <a:rPr lang="en-US" altLang="ja-JP" sz="1000" dirty="0"/>
              <a:t>25</a:t>
            </a:r>
            <a:r>
              <a:rPr lang="ja-JP" altLang="en-US" sz="1000" dirty="0"/>
              <a:t>年</a:t>
            </a:r>
            <a:r>
              <a:rPr lang="en-US" altLang="ja-JP" sz="1000" dirty="0"/>
              <a:t>9</a:t>
            </a:r>
            <a:r>
              <a:rPr lang="ja-JP" altLang="en-US" sz="1000" dirty="0"/>
              <a:t>月豪雨（天見川：平和橋上流）</a:t>
            </a:r>
          </a:p>
        </p:txBody>
      </p:sp>
      <p:sp>
        <p:nvSpPr>
          <p:cNvPr id="14" name="テキスト ボックス 9">
            <a:extLst>
              <a:ext uri="{FF2B5EF4-FFF2-40B4-BE49-F238E27FC236}">
                <a16:creationId xmlns:a16="http://schemas.microsoft.com/office/drawing/2014/main" id="{1A3E1761-9E43-758D-43BB-BBB9B72C121E}"/>
              </a:ext>
            </a:extLst>
          </p:cNvPr>
          <p:cNvSpPr txBox="1">
            <a:spLocks noChangeArrowheads="1"/>
          </p:cNvSpPr>
          <p:nvPr/>
        </p:nvSpPr>
        <p:spPr bwMode="auto">
          <a:xfrm>
            <a:off x="62474" y="4659582"/>
            <a:ext cx="8767622" cy="5232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ja-JP"/>
            </a:defPPr>
            <a:lvl1pPr eaLnBrk="1" hangingPunct="1">
              <a:buFontTx/>
              <a:buNone/>
              <a:defRPr sz="1400"/>
            </a:lvl1pPr>
            <a:lvl2pPr marL="742950" indent="-285750" eaLnBrk="0" hangingPunct="0">
              <a:spcBef>
                <a:spcPct val="20000"/>
              </a:spcBef>
              <a:buChar char="–"/>
              <a:defRPr sz="2800"/>
            </a:lvl2pPr>
            <a:lvl3pPr marL="1143000" indent="-228600" eaLnBrk="0" hangingPunct="0">
              <a:spcBef>
                <a:spcPct val="20000"/>
              </a:spcBef>
              <a:buChar char="•"/>
              <a:defRPr sz="2400"/>
            </a:lvl3pPr>
            <a:lvl4pPr marL="1600200" indent="-228600" eaLnBrk="0" hangingPunct="0">
              <a:spcBef>
                <a:spcPct val="20000"/>
              </a:spcBef>
              <a:buChar char="–"/>
              <a:defRPr sz="2000"/>
            </a:lvl4pPr>
            <a:lvl5pPr marL="2057400" indent="-228600" eaLnBrk="0" hangingPunct="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marL="285750" indent="-285750">
              <a:buFont typeface="Wingdings" panose="05000000000000000000" pitchFamily="2" charset="2"/>
              <a:buChar char="Ø"/>
            </a:pPr>
            <a:r>
              <a:rPr lang="ja-JP" altLang="en-US" dirty="0"/>
              <a:t>前回評価時から浸水区域内の世帯数は増加しており、洪水発生時には被害が発生することから、河川整備の必要性は高まっている。</a:t>
            </a:r>
          </a:p>
        </p:txBody>
      </p:sp>
      <p:graphicFrame>
        <p:nvGraphicFramePr>
          <p:cNvPr id="31" name="表 30">
            <a:extLst>
              <a:ext uri="{FF2B5EF4-FFF2-40B4-BE49-F238E27FC236}">
                <a16:creationId xmlns:a16="http://schemas.microsoft.com/office/drawing/2014/main" id="{92FB1E67-0185-4504-9579-B18F9E8E0B4D}"/>
              </a:ext>
            </a:extLst>
          </p:cNvPr>
          <p:cNvGraphicFramePr>
            <a:graphicFrameLocks noGrp="1"/>
          </p:cNvGraphicFramePr>
          <p:nvPr>
            <p:extLst>
              <p:ext uri="{D42A27DB-BD31-4B8C-83A1-F6EECF244321}">
                <p14:modId xmlns:p14="http://schemas.microsoft.com/office/powerpoint/2010/main" val="2899163323"/>
              </p:ext>
            </p:extLst>
          </p:nvPr>
        </p:nvGraphicFramePr>
        <p:xfrm>
          <a:off x="125814" y="5219564"/>
          <a:ext cx="8641516" cy="1532489"/>
        </p:xfrm>
        <a:graphic>
          <a:graphicData uri="http://schemas.openxmlformats.org/drawingml/2006/table">
            <a:tbl>
              <a:tblPr>
                <a:tableStyleId>{5C22544A-7EE6-4342-B048-85BDC9FD1C3A}</a:tableStyleId>
              </a:tblPr>
              <a:tblGrid>
                <a:gridCol w="1238752">
                  <a:extLst>
                    <a:ext uri="{9D8B030D-6E8A-4147-A177-3AD203B41FA5}">
                      <a16:colId xmlns:a16="http://schemas.microsoft.com/office/drawing/2014/main" val="20000"/>
                    </a:ext>
                  </a:extLst>
                </a:gridCol>
                <a:gridCol w="2715065">
                  <a:extLst>
                    <a:ext uri="{9D8B030D-6E8A-4147-A177-3AD203B41FA5}">
                      <a16:colId xmlns:a16="http://schemas.microsoft.com/office/drawing/2014/main" val="20001"/>
                    </a:ext>
                  </a:extLst>
                </a:gridCol>
                <a:gridCol w="2311699">
                  <a:extLst>
                    <a:ext uri="{9D8B030D-6E8A-4147-A177-3AD203B41FA5}">
                      <a16:colId xmlns:a16="http://schemas.microsoft.com/office/drawing/2014/main" val="20002"/>
                    </a:ext>
                  </a:extLst>
                </a:gridCol>
                <a:gridCol w="2376000">
                  <a:extLst>
                    <a:ext uri="{9D8B030D-6E8A-4147-A177-3AD203B41FA5}">
                      <a16:colId xmlns:a16="http://schemas.microsoft.com/office/drawing/2014/main" val="3552168339"/>
                    </a:ext>
                  </a:extLst>
                </a:gridCol>
              </a:tblGrid>
              <a:tr h="188015">
                <a:tc>
                  <a:txBody>
                    <a:bodyPr/>
                    <a:lstStyle/>
                    <a:p>
                      <a:pPr marL="0" algn="ctr" defTabSz="684154" rtl="0" eaLnBrk="1" latinLnBrk="0" hangingPunct="1">
                        <a:spcAft>
                          <a:spcPts val="0"/>
                        </a:spcAft>
                      </a:pPr>
                      <a:r>
                        <a:rPr kumimoji="1" lang="ja-JP" altLang="en-US" sz="1200" kern="1200" dirty="0">
                          <a:solidFill>
                            <a:schemeClr val="tx1"/>
                          </a:solidFill>
                          <a:latin typeface="+mn-lt"/>
                          <a:ea typeface="+mn-ea"/>
                          <a:cs typeface="+mn-cs"/>
                        </a:rPr>
                        <a:t>河川名</a:t>
                      </a:r>
                      <a:endParaRPr kumimoji="1" lang="ja-JP" sz="1200" kern="1200" dirty="0">
                        <a:solidFill>
                          <a:schemeClr val="tx1"/>
                        </a:solidFill>
                        <a:latin typeface="+mn-lt"/>
                        <a:ea typeface="+mn-ea"/>
                        <a:cs typeface="+mn-cs"/>
                      </a:endParaRPr>
                    </a:p>
                  </a:txBody>
                  <a:tcPr marL="62859" marR="6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ctr" defTabSz="684154" rtl="0" eaLnBrk="1" latinLnBrk="0" hangingPunct="1">
                        <a:spcAft>
                          <a:spcPts val="0"/>
                        </a:spcAft>
                      </a:pPr>
                      <a:r>
                        <a:rPr kumimoji="1" lang="ja-JP" sz="1200" kern="1200" dirty="0">
                          <a:solidFill>
                            <a:schemeClr val="tx1"/>
                          </a:solidFill>
                          <a:latin typeface="+mn-lt"/>
                          <a:ea typeface="+mn-ea"/>
                          <a:cs typeface="+mn-cs"/>
                        </a:rPr>
                        <a:t>【</a:t>
                      </a:r>
                      <a:r>
                        <a:rPr kumimoji="1" lang="ja-JP" altLang="en-US" sz="1200" kern="1200" dirty="0">
                          <a:solidFill>
                            <a:schemeClr val="tx1"/>
                          </a:solidFill>
                          <a:latin typeface="+mn-lt"/>
                          <a:ea typeface="+mn-ea"/>
                          <a:cs typeface="+mn-cs"/>
                        </a:rPr>
                        <a:t>前回</a:t>
                      </a:r>
                      <a:r>
                        <a:rPr kumimoji="1" lang="ja-JP" sz="1200" kern="1200" dirty="0">
                          <a:solidFill>
                            <a:schemeClr val="tx1"/>
                          </a:solidFill>
                          <a:latin typeface="+mn-lt"/>
                          <a:ea typeface="+mn-ea"/>
                          <a:cs typeface="+mn-cs"/>
                        </a:rPr>
                        <a:t>評価時点</a:t>
                      </a:r>
                      <a:r>
                        <a:rPr kumimoji="1" lang="en-US" sz="1200" kern="1200" dirty="0">
                          <a:solidFill>
                            <a:schemeClr val="tx1"/>
                          </a:solidFill>
                          <a:latin typeface="+mn-lt"/>
                          <a:ea typeface="+mn-ea"/>
                          <a:cs typeface="+mn-cs"/>
                        </a:rPr>
                        <a:t> H</a:t>
                      </a:r>
                      <a:r>
                        <a:rPr kumimoji="1" lang="en-US" altLang="ja-JP" sz="1200" kern="1200" dirty="0">
                          <a:solidFill>
                            <a:schemeClr val="tx1"/>
                          </a:solidFill>
                          <a:latin typeface="+mn-lt"/>
                          <a:ea typeface="+mn-ea"/>
                          <a:cs typeface="+mn-cs"/>
                        </a:rPr>
                        <a:t>26</a:t>
                      </a:r>
                      <a:r>
                        <a:rPr kumimoji="1" lang="ja-JP" sz="1200" kern="1200" dirty="0">
                          <a:solidFill>
                            <a:schemeClr val="tx1"/>
                          </a:solidFill>
                          <a:latin typeface="+mn-lt"/>
                          <a:ea typeface="+mn-ea"/>
                          <a:cs typeface="+mn-cs"/>
                        </a:rPr>
                        <a:t>】</a:t>
                      </a:r>
                    </a:p>
                  </a:txBody>
                  <a:tcPr marL="62859" marR="6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ctr" defTabSz="684154" rtl="0" eaLnBrk="1" latinLnBrk="0" hangingPunct="1">
                        <a:spcAft>
                          <a:spcPts val="0"/>
                        </a:spcAft>
                      </a:pPr>
                      <a:r>
                        <a:rPr kumimoji="1" lang="ja-JP" sz="1200" kern="1200" dirty="0">
                          <a:solidFill>
                            <a:schemeClr val="tx1"/>
                          </a:solidFill>
                          <a:latin typeface="+mn-lt"/>
                          <a:ea typeface="+mn-ea"/>
                          <a:cs typeface="+mn-cs"/>
                        </a:rPr>
                        <a:t>【再評価時点</a:t>
                      </a:r>
                      <a:r>
                        <a:rPr kumimoji="1" lang="en-US" sz="1200" kern="1200" dirty="0">
                          <a:solidFill>
                            <a:schemeClr val="tx1"/>
                          </a:solidFill>
                          <a:latin typeface="+mn-lt"/>
                          <a:ea typeface="+mn-ea"/>
                          <a:cs typeface="+mn-cs"/>
                        </a:rPr>
                        <a:t> </a:t>
                      </a:r>
                      <a:r>
                        <a:rPr kumimoji="1" lang="en-US" altLang="ja-JP" sz="1200" kern="1200" dirty="0">
                          <a:solidFill>
                            <a:schemeClr val="tx1"/>
                          </a:solidFill>
                          <a:latin typeface="+mn-lt"/>
                          <a:ea typeface="+mn-ea"/>
                          <a:cs typeface="+mn-cs"/>
                        </a:rPr>
                        <a:t>R05</a:t>
                      </a:r>
                      <a:r>
                        <a:rPr kumimoji="1" lang="ja-JP" sz="1200" kern="1200" dirty="0">
                          <a:solidFill>
                            <a:schemeClr val="tx1"/>
                          </a:solidFill>
                          <a:latin typeface="+mn-lt"/>
                          <a:ea typeface="+mn-ea"/>
                          <a:cs typeface="+mn-cs"/>
                        </a:rPr>
                        <a:t>】</a:t>
                      </a:r>
                    </a:p>
                  </a:txBody>
                  <a:tcPr marL="62859" marR="6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備考</a:t>
                      </a:r>
                      <a:endParaRPr kumimoji="1" lang="ja-JP" altLang="ja-JP" sz="1200" kern="1200" dirty="0">
                        <a:solidFill>
                          <a:schemeClr val="tx1"/>
                        </a:solidFill>
                        <a:latin typeface="+mn-lt"/>
                        <a:ea typeface="+mn-ea"/>
                        <a:cs typeface="+mn-cs"/>
                      </a:endParaRPr>
                    </a:p>
                  </a:txBody>
                  <a:tcPr marL="62859" marR="6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448158">
                <a:tc>
                  <a:txBody>
                    <a:bodyPr/>
                    <a:lstStyle/>
                    <a:p>
                      <a:pPr marL="0" algn="ctr" defTabSz="684154" rtl="0" eaLnBrk="1" fontAlgn="ctr" latinLnBrk="0" hangingPunct="1"/>
                      <a:r>
                        <a:rPr kumimoji="1" lang="ja-JP" altLang="en-US" sz="1200" kern="1200" dirty="0">
                          <a:solidFill>
                            <a:schemeClr val="tx1"/>
                          </a:solidFill>
                          <a:latin typeface="+mn-lt"/>
                          <a:ea typeface="+mn-ea"/>
                          <a:cs typeface="+mn-cs"/>
                        </a:rPr>
                        <a:t>飛鳥川</a:t>
                      </a:r>
                    </a:p>
                  </a:txBody>
                  <a:tcPr marL="62859" marR="6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684154" rtl="0" eaLnBrk="1" latinLnBrk="0" hangingPunct="1">
                        <a:lnSpc>
                          <a:spcPct val="100000"/>
                        </a:lnSpc>
                        <a:spcAft>
                          <a:spcPts val="0"/>
                        </a:spcAft>
                      </a:pPr>
                      <a:r>
                        <a:rPr kumimoji="1" lang="ja-JP" sz="1200" kern="1200" dirty="0">
                          <a:solidFill>
                            <a:schemeClr val="tx1"/>
                          </a:solidFill>
                          <a:latin typeface="+mn-lt"/>
                          <a:ea typeface="+mn-ea"/>
                          <a:cs typeface="+mn-cs"/>
                        </a:rPr>
                        <a:t>浸水想定面積：約</a:t>
                      </a:r>
                      <a:r>
                        <a:rPr kumimoji="1" lang="en-US" altLang="ja-JP" sz="1200" kern="1200" dirty="0">
                          <a:solidFill>
                            <a:schemeClr val="tx1"/>
                          </a:solidFill>
                          <a:latin typeface="+mn-lt"/>
                          <a:ea typeface="+mn-ea"/>
                          <a:cs typeface="+mn-cs"/>
                        </a:rPr>
                        <a:t>30ha</a:t>
                      </a:r>
                      <a:endParaRPr kumimoji="1" lang="ja-JP" sz="1200" kern="1200" dirty="0">
                        <a:solidFill>
                          <a:schemeClr val="tx1"/>
                        </a:solidFill>
                        <a:latin typeface="+mn-lt"/>
                        <a:ea typeface="+mn-ea"/>
                        <a:cs typeface="+mn-cs"/>
                      </a:endParaRPr>
                    </a:p>
                    <a:p>
                      <a:pPr marL="0" algn="ctr" defTabSz="684154" rtl="0" eaLnBrk="1" latinLnBrk="0" hangingPunct="1">
                        <a:lnSpc>
                          <a:spcPct val="100000"/>
                        </a:lnSpc>
                        <a:spcAft>
                          <a:spcPts val="0"/>
                        </a:spcAft>
                      </a:pPr>
                      <a:r>
                        <a:rPr kumimoji="1" lang="ja-JP" sz="1200" kern="1200" dirty="0">
                          <a:solidFill>
                            <a:schemeClr val="tx1"/>
                          </a:solidFill>
                          <a:latin typeface="+mn-lt"/>
                          <a:ea typeface="+mn-ea"/>
                          <a:cs typeface="+mn-cs"/>
                        </a:rPr>
                        <a:t>浸水</a:t>
                      </a:r>
                      <a:r>
                        <a:rPr kumimoji="1" lang="ja-JP" altLang="en-US" sz="1200" kern="1200" dirty="0">
                          <a:solidFill>
                            <a:schemeClr val="tx1"/>
                          </a:solidFill>
                          <a:latin typeface="+mn-lt"/>
                          <a:ea typeface="+mn-ea"/>
                          <a:cs typeface="+mn-cs"/>
                        </a:rPr>
                        <a:t>世帯数</a:t>
                      </a:r>
                      <a:r>
                        <a:rPr kumimoji="1" lang="ja-JP" sz="1200" kern="1200" dirty="0">
                          <a:solidFill>
                            <a:schemeClr val="tx1"/>
                          </a:solidFill>
                          <a:latin typeface="+mn-lt"/>
                          <a:ea typeface="+mn-ea"/>
                          <a:cs typeface="+mn-cs"/>
                        </a:rPr>
                        <a:t>：</a:t>
                      </a:r>
                      <a:r>
                        <a:rPr kumimoji="1" lang="en-US" altLang="ja-JP" sz="1200" kern="1200" dirty="0">
                          <a:solidFill>
                            <a:schemeClr val="tx1"/>
                          </a:solidFill>
                          <a:latin typeface="+mn-lt"/>
                          <a:ea typeface="+mn-ea"/>
                          <a:cs typeface="+mn-cs"/>
                        </a:rPr>
                        <a:t>345</a:t>
                      </a:r>
                      <a:r>
                        <a:rPr kumimoji="1" lang="ja-JP" altLang="en-US" sz="1200" kern="1200" dirty="0">
                          <a:solidFill>
                            <a:schemeClr val="tx1"/>
                          </a:solidFill>
                          <a:latin typeface="+mn-lt"/>
                          <a:ea typeface="+mn-ea"/>
                          <a:cs typeface="+mn-cs"/>
                        </a:rPr>
                        <a:t>世帯</a:t>
                      </a:r>
                      <a:endParaRPr kumimoji="1" lang="ja-JP" sz="800" kern="1200" dirty="0">
                        <a:solidFill>
                          <a:schemeClr val="tx1"/>
                        </a:solidFill>
                        <a:latin typeface="+mn-lt"/>
                        <a:ea typeface="+mn-ea"/>
                        <a:cs typeface="+mn-cs"/>
                      </a:endParaRPr>
                    </a:p>
                  </a:txBody>
                  <a:tcPr marL="62859" marR="6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684154" rtl="0" eaLnBrk="1" latinLnBrk="0" hangingPunct="1">
                        <a:lnSpc>
                          <a:spcPct val="100000"/>
                        </a:lnSpc>
                        <a:spcAft>
                          <a:spcPts val="0"/>
                        </a:spcAft>
                      </a:pPr>
                      <a:r>
                        <a:rPr kumimoji="1" lang="ja-JP" sz="1200" kern="1200" dirty="0">
                          <a:solidFill>
                            <a:schemeClr val="tx1"/>
                          </a:solidFill>
                          <a:latin typeface="+mn-lt"/>
                          <a:ea typeface="+mn-ea"/>
                          <a:cs typeface="+mn-cs"/>
                        </a:rPr>
                        <a:t>浸水想定面積：約</a:t>
                      </a:r>
                      <a:r>
                        <a:rPr kumimoji="1" lang="en-US" altLang="ja-JP" sz="1200" kern="1200" dirty="0">
                          <a:solidFill>
                            <a:schemeClr val="tx1"/>
                          </a:solidFill>
                          <a:latin typeface="+mn-lt"/>
                          <a:ea typeface="+mn-ea"/>
                          <a:cs typeface="+mn-cs"/>
                        </a:rPr>
                        <a:t>30ha</a:t>
                      </a:r>
                      <a:endParaRPr kumimoji="1" lang="ja-JP" sz="1200" kern="1200" dirty="0">
                        <a:solidFill>
                          <a:schemeClr val="tx1"/>
                        </a:solidFill>
                        <a:latin typeface="+mn-lt"/>
                        <a:ea typeface="+mn-ea"/>
                        <a:cs typeface="+mn-cs"/>
                      </a:endParaRPr>
                    </a:p>
                    <a:p>
                      <a:pPr marL="0" algn="ctr" defTabSz="684154" rtl="0" eaLnBrk="1" latinLnBrk="0" hangingPunct="1">
                        <a:lnSpc>
                          <a:spcPct val="100000"/>
                        </a:lnSpc>
                        <a:spcAft>
                          <a:spcPts val="0"/>
                        </a:spcAft>
                      </a:pPr>
                      <a:r>
                        <a:rPr kumimoji="1" lang="ja-JP" altLang="ja-JP" sz="1200" kern="1200" dirty="0">
                          <a:solidFill>
                            <a:schemeClr val="tx1"/>
                          </a:solidFill>
                          <a:latin typeface="+mn-lt"/>
                          <a:ea typeface="+mn-ea"/>
                          <a:cs typeface="+mn-cs"/>
                        </a:rPr>
                        <a:t>浸水</a:t>
                      </a:r>
                      <a:r>
                        <a:rPr kumimoji="1" lang="ja-JP" altLang="en-US" sz="1200" kern="1200" dirty="0">
                          <a:solidFill>
                            <a:schemeClr val="tx1"/>
                          </a:solidFill>
                          <a:latin typeface="+mn-lt"/>
                          <a:ea typeface="+mn-ea"/>
                          <a:cs typeface="+mn-cs"/>
                        </a:rPr>
                        <a:t>世帯数</a:t>
                      </a:r>
                      <a:r>
                        <a:rPr kumimoji="1" lang="ja-JP" altLang="ja-JP" sz="1200" kern="1200" dirty="0">
                          <a:solidFill>
                            <a:schemeClr val="tx1"/>
                          </a:solidFill>
                          <a:latin typeface="+mn-lt"/>
                          <a:ea typeface="+mn-ea"/>
                          <a:cs typeface="+mn-cs"/>
                        </a:rPr>
                        <a:t>：</a:t>
                      </a:r>
                      <a:r>
                        <a:rPr kumimoji="1" lang="en-US" altLang="ja-JP" sz="1200" kern="1200" dirty="0">
                          <a:solidFill>
                            <a:schemeClr val="tx1"/>
                          </a:solidFill>
                          <a:latin typeface="+mn-lt"/>
                          <a:ea typeface="+mn-ea"/>
                          <a:cs typeface="+mn-cs"/>
                        </a:rPr>
                        <a:t>368</a:t>
                      </a:r>
                      <a:r>
                        <a:rPr kumimoji="1" lang="ja-JP" altLang="en-US" sz="1200" kern="1200" dirty="0">
                          <a:solidFill>
                            <a:schemeClr val="tx1"/>
                          </a:solidFill>
                          <a:latin typeface="+mn-lt"/>
                          <a:ea typeface="+mn-ea"/>
                          <a:cs typeface="+mn-cs"/>
                        </a:rPr>
                        <a:t>世帯　</a:t>
                      </a:r>
                      <a:endParaRPr kumimoji="1" lang="ja-JP" sz="1200" kern="1200" dirty="0">
                        <a:solidFill>
                          <a:schemeClr val="tx1"/>
                        </a:solidFill>
                        <a:latin typeface="+mn-lt"/>
                        <a:ea typeface="+mn-ea"/>
                        <a:cs typeface="+mn-cs"/>
                      </a:endParaRPr>
                    </a:p>
                  </a:txBody>
                  <a:tcPr marL="62859" marR="6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684154" rtl="0" eaLnBrk="1" latinLnBrk="0" hangingPunct="1">
                        <a:lnSpc>
                          <a:spcPct val="100000"/>
                        </a:lnSpc>
                        <a:spcAft>
                          <a:spcPts val="0"/>
                        </a:spcAft>
                      </a:pPr>
                      <a:r>
                        <a:rPr kumimoji="1" lang="ja-JP" altLang="en-US" sz="1050" kern="1200" dirty="0">
                          <a:solidFill>
                            <a:schemeClr val="tx1"/>
                          </a:solidFill>
                          <a:latin typeface="+mn-lt"/>
                          <a:ea typeface="+mn-ea"/>
                          <a:cs typeface="+mn-cs"/>
                        </a:rPr>
                        <a:t>河川整備計画で定められた</a:t>
                      </a:r>
                      <a:r>
                        <a:rPr kumimoji="1" lang="en-US" altLang="ja-JP" sz="1050" kern="1200" dirty="0">
                          <a:solidFill>
                            <a:schemeClr val="tx1"/>
                          </a:solidFill>
                          <a:latin typeface="+mn-lt"/>
                          <a:ea typeface="+mn-ea"/>
                          <a:cs typeface="+mn-cs"/>
                        </a:rPr>
                        <a:t>30</a:t>
                      </a:r>
                      <a:r>
                        <a:rPr kumimoji="1" lang="ja-JP" altLang="en-US" sz="1050" kern="1200" dirty="0">
                          <a:solidFill>
                            <a:schemeClr val="tx1"/>
                          </a:solidFill>
                          <a:latin typeface="+mn-lt"/>
                          <a:ea typeface="+mn-ea"/>
                          <a:cs typeface="+mn-cs"/>
                        </a:rPr>
                        <a:t>年に</a:t>
                      </a:r>
                      <a:r>
                        <a:rPr kumimoji="1" lang="en-US" altLang="ja-JP" sz="1050" kern="1200" dirty="0">
                          <a:solidFill>
                            <a:schemeClr val="tx1"/>
                          </a:solidFill>
                          <a:latin typeface="+mn-lt"/>
                          <a:ea typeface="+mn-ea"/>
                          <a:cs typeface="+mn-cs"/>
                        </a:rPr>
                        <a:t>1</a:t>
                      </a:r>
                      <a:r>
                        <a:rPr kumimoji="1" lang="ja-JP" altLang="en-US" sz="1050" kern="1200" dirty="0">
                          <a:solidFill>
                            <a:schemeClr val="tx1"/>
                          </a:solidFill>
                          <a:latin typeface="+mn-lt"/>
                          <a:ea typeface="+mn-ea"/>
                          <a:cs typeface="+mn-cs"/>
                        </a:rPr>
                        <a:t>度の降雨規模の浸水面積・</a:t>
                      </a:r>
                      <a:r>
                        <a:rPr kumimoji="1" lang="ja-JP" altLang="ja-JP" sz="1050" kern="1200" dirty="0">
                          <a:solidFill>
                            <a:schemeClr val="tx1"/>
                          </a:solidFill>
                          <a:latin typeface="+mn-lt"/>
                          <a:ea typeface="+mn-ea"/>
                          <a:cs typeface="+mn-cs"/>
                        </a:rPr>
                        <a:t>浸水</a:t>
                      </a:r>
                      <a:r>
                        <a:rPr kumimoji="1" lang="ja-JP" altLang="en-US" sz="1050" kern="1200" dirty="0">
                          <a:solidFill>
                            <a:schemeClr val="tx1"/>
                          </a:solidFill>
                          <a:latin typeface="+mn-lt"/>
                          <a:ea typeface="+mn-ea"/>
                          <a:cs typeface="+mn-cs"/>
                        </a:rPr>
                        <a:t>世帯数</a:t>
                      </a:r>
                      <a:endParaRPr kumimoji="1" lang="ja-JP" sz="1050" kern="1200" dirty="0">
                        <a:solidFill>
                          <a:schemeClr val="tx1"/>
                        </a:solidFill>
                        <a:latin typeface="+mn-lt"/>
                        <a:ea typeface="+mn-ea"/>
                        <a:cs typeface="+mn-cs"/>
                      </a:endParaRPr>
                    </a:p>
                  </a:txBody>
                  <a:tcPr marL="62859" marR="6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48158">
                <a:tc>
                  <a:txBody>
                    <a:bodyPr/>
                    <a:lstStyle/>
                    <a:p>
                      <a:pPr marL="0" algn="ctr" defTabSz="684154" rtl="0" eaLnBrk="1" fontAlgn="ctr" latinLnBrk="0" hangingPunct="1"/>
                      <a:r>
                        <a:rPr kumimoji="1" lang="ja-JP" altLang="en-US" sz="1200" kern="1200" dirty="0">
                          <a:solidFill>
                            <a:schemeClr val="tx1"/>
                          </a:solidFill>
                          <a:latin typeface="+mn-lt"/>
                          <a:ea typeface="+mn-ea"/>
                          <a:cs typeface="+mn-cs"/>
                        </a:rPr>
                        <a:t>梅川</a:t>
                      </a:r>
                    </a:p>
                  </a:txBody>
                  <a:tcPr marL="62859" marR="6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684154" rtl="0" eaLnBrk="1" latinLnBrk="0" hangingPunct="1">
                        <a:lnSpc>
                          <a:spcPct val="100000"/>
                        </a:lnSpc>
                        <a:spcAft>
                          <a:spcPts val="0"/>
                        </a:spcAft>
                      </a:pPr>
                      <a:r>
                        <a:rPr kumimoji="1" lang="ja-JP" sz="1200" kern="1200" dirty="0">
                          <a:solidFill>
                            <a:schemeClr val="tx1"/>
                          </a:solidFill>
                          <a:latin typeface="+mn-lt"/>
                          <a:ea typeface="+mn-ea"/>
                          <a:cs typeface="+mn-cs"/>
                        </a:rPr>
                        <a:t>浸水想定面積：約</a:t>
                      </a:r>
                      <a:r>
                        <a:rPr kumimoji="1" lang="en-US" altLang="ja-JP" sz="1200" kern="1200" dirty="0">
                          <a:solidFill>
                            <a:schemeClr val="tx1"/>
                          </a:solidFill>
                          <a:latin typeface="+mn-lt"/>
                          <a:ea typeface="+mn-ea"/>
                          <a:cs typeface="+mn-cs"/>
                        </a:rPr>
                        <a:t>88ha</a:t>
                      </a:r>
                      <a:endParaRPr kumimoji="1" lang="ja-JP" sz="1200" kern="1200" dirty="0">
                        <a:solidFill>
                          <a:schemeClr val="tx1"/>
                        </a:solidFill>
                        <a:latin typeface="+mn-lt"/>
                        <a:ea typeface="+mn-ea"/>
                        <a:cs typeface="+mn-cs"/>
                      </a:endParaRPr>
                    </a:p>
                    <a:p>
                      <a:pPr marL="0" algn="ctr" defTabSz="684154" rtl="0" eaLnBrk="1" latinLnBrk="0" hangingPunct="1">
                        <a:lnSpc>
                          <a:spcPct val="100000"/>
                        </a:lnSpc>
                        <a:spcAft>
                          <a:spcPts val="0"/>
                        </a:spcAft>
                      </a:pPr>
                      <a:r>
                        <a:rPr kumimoji="1" lang="ja-JP" altLang="ja-JP" sz="1200" kern="1200" dirty="0">
                          <a:solidFill>
                            <a:schemeClr val="tx1"/>
                          </a:solidFill>
                          <a:latin typeface="+mn-lt"/>
                          <a:ea typeface="+mn-ea"/>
                          <a:cs typeface="+mn-cs"/>
                        </a:rPr>
                        <a:t>浸水</a:t>
                      </a:r>
                      <a:r>
                        <a:rPr kumimoji="1" lang="ja-JP" altLang="en-US" sz="1200" kern="1200" dirty="0">
                          <a:solidFill>
                            <a:schemeClr val="tx1"/>
                          </a:solidFill>
                          <a:latin typeface="+mn-lt"/>
                          <a:ea typeface="+mn-ea"/>
                          <a:cs typeface="+mn-cs"/>
                        </a:rPr>
                        <a:t>世帯数</a:t>
                      </a:r>
                      <a:r>
                        <a:rPr kumimoji="1" lang="ja-JP" altLang="ja-JP" sz="1200" kern="1200" dirty="0">
                          <a:solidFill>
                            <a:schemeClr val="tx1"/>
                          </a:solidFill>
                          <a:latin typeface="+mn-lt"/>
                          <a:ea typeface="+mn-ea"/>
                          <a:cs typeface="+mn-cs"/>
                        </a:rPr>
                        <a:t>：</a:t>
                      </a:r>
                      <a:r>
                        <a:rPr kumimoji="1" lang="en-US" altLang="ja-JP" sz="1200" kern="1200" dirty="0">
                          <a:solidFill>
                            <a:schemeClr val="tx1"/>
                          </a:solidFill>
                          <a:latin typeface="+mn-lt"/>
                          <a:ea typeface="+mn-ea"/>
                          <a:cs typeface="+mn-cs"/>
                        </a:rPr>
                        <a:t>419</a:t>
                      </a:r>
                      <a:r>
                        <a:rPr kumimoji="1" lang="ja-JP" altLang="en-US" sz="1200" kern="1200" dirty="0">
                          <a:solidFill>
                            <a:schemeClr val="tx1"/>
                          </a:solidFill>
                          <a:latin typeface="+mn-lt"/>
                          <a:ea typeface="+mn-ea"/>
                          <a:cs typeface="+mn-cs"/>
                        </a:rPr>
                        <a:t>世帯</a:t>
                      </a:r>
                      <a:endParaRPr kumimoji="1" lang="ja-JP" sz="800" kern="1200" dirty="0">
                        <a:solidFill>
                          <a:schemeClr val="tx1"/>
                        </a:solidFill>
                        <a:latin typeface="+mn-lt"/>
                        <a:ea typeface="+mn-ea"/>
                        <a:cs typeface="+mn-cs"/>
                      </a:endParaRPr>
                    </a:p>
                  </a:txBody>
                  <a:tcPr marL="62859" marR="6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684154" rtl="0" eaLnBrk="1" latinLnBrk="0" hangingPunct="1">
                        <a:lnSpc>
                          <a:spcPct val="100000"/>
                        </a:lnSpc>
                        <a:spcAft>
                          <a:spcPts val="0"/>
                        </a:spcAft>
                      </a:pPr>
                      <a:r>
                        <a:rPr kumimoji="1" lang="ja-JP" sz="1200" kern="1200" dirty="0">
                          <a:solidFill>
                            <a:schemeClr val="tx1"/>
                          </a:solidFill>
                          <a:latin typeface="+mn-lt"/>
                          <a:ea typeface="+mn-ea"/>
                          <a:cs typeface="+mn-cs"/>
                        </a:rPr>
                        <a:t>浸水想定面積：約</a:t>
                      </a:r>
                      <a:r>
                        <a:rPr kumimoji="1" lang="en-US" altLang="ja-JP" sz="1200" kern="1200" dirty="0">
                          <a:solidFill>
                            <a:schemeClr val="tx1"/>
                          </a:solidFill>
                          <a:latin typeface="+mn-lt"/>
                          <a:ea typeface="+mn-ea"/>
                          <a:cs typeface="+mn-cs"/>
                        </a:rPr>
                        <a:t>88ha</a:t>
                      </a:r>
                      <a:endParaRPr kumimoji="1" lang="ja-JP" sz="1200" kern="1200" dirty="0">
                        <a:solidFill>
                          <a:schemeClr val="tx1"/>
                        </a:solidFill>
                        <a:latin typeface="+mn-lt"/>
                        <a:ea typeface="+mn-ea"/>
                        <a:cs typeface="+mn-cs"/>
                      </a:endParaRPr>
                    </a:p>
                    <a:p>
                      <a:pPr marL="0" algn="ctr" defTabSz="684154" rtl="0" eaLnBrk="1" latinLnBrk="0" hangingPunct="1">
                        <a:lnSpc>
                          <a:spcPct val="100000"/>
                        </a:lnSpc>
                        <a:spcAft>
                          <a:spcPts val="0"/>
                        </a:spcAft>
                      </a:pPr>
                      <a:r>
                        <a:rPr kumimoji="1" lang="ja-JP" altLang="ja-JP" sz="1200" kern="1200" dirty="0">
                          <a:solidFill>
                            <a:schemeClr val="tx1"/>
                          </a:solidFill>
                          <a:latin typeface="+mn-lt"/>
                          <a:ea typeface="+mn-ea"/>
                          <a:cs typeface="+mn-cs"/>
                        </a:rPr>
                        <a:t>浸水</a:t>
                      </a:r>
                      <a:r>
                        <a:rPr kumimoji="1" lang="ja-JP" altLang="en-US" sz="1200" kern="1200" dirty="0">
                          <a:solidFill>
                            <a:schemeClr val="tx1"/>
                          </a:solidFill>
                          <a:latin typeface="+mn-lt"/>
                          <a:ea typeface="+mn-ea"/>
                          <a:cs typeface="+mn-cs"/>
                        </a:rPr>
                        <a:t>世帯数</a:t>
                      </a:r>
                      <a:r>
                        <a:rPr kumimoji="1" lang="ja-JP" altLang="ja-JP" sz="1200" kern="1200" dirty="0">
                          <a:solidFill>
                            <a:schemeClr val="tx1"/>
                          </a:solidFill>
                          <a:latin typeface="+mn-lt"/>
                          <a:ea typeface="+mn-ea"/>
                          <a:cs typeface="+mn-cs"/>
                        </a:rPr>
                        <a:t>：</a:t>
                      </a:r>
                      <a:r>
                        <a:rPr kumimoji="1" lang="en-US" altLang="ja-JP" sz="1200" kern="1200" dirty="0">
                          <a:solidFill>
                            <a:schemeClr val="tx1"/>
                          </a:solidFill>
                          <a:latin typeface="+mn-lt"/>
                          <a:ea typeface="+mn-ea"/>
                          <a:cs typeface="+mn-cs"/>
                        </a:rPr>
                        <a:t>447</a:t>
                      </a:r>
                      <a:r>
                        <a:rPr kumimoji="1" lang="ja-JP" altLang="en-US" sz="1200" kern="1200" dirty="0">
                          <a:solidFill>
                            <a:schemeClr val="tx1"/>
                          </a:solidFill>
                          <a:latin typeface="+mn-lt"/>
                          <a:ea typeface="+mn-ea"/>
                          <a:cs typeface="+mn-cs"/>
                        </a:rPr>
                        <a:t>世帯　</a:t>
                      </a:r>
                      <a:endParaRPr kumimoji="1" lang="ja-JP" sz="1200" kern="1200" dirty="0">
                        <a:solidFill>
                          <a:schemeClr val="tx1"/>
                        </a:solidFill>
                        <a:latin typeface="+mn-lt"/>
                        <a:ea typeface="+mn-ea"/>
                        <a:cs typeface="+mn-cs"/>
                      </a:endParaRPr>
                    </a:p>
                  </a:txBody>
                  <a:tcPr marL="62859" marR="6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4154" rtl="0" eaLnBrk="1" fontAlgn="auto" latinLnBrk="0" hangingPunct="1">
                        <a:lnSpc>
                          <a:spcPct val="100000"/>
                        </a:lnSpc>
                        <a:spcBef>
                          <a:spcPts val="0"/>
                        </a:spcBef>
                        <a:spcAft>
                          <a:spcPts val="0"/>
                        </a:spcAft>
                        <a:buClrTx/>
                        <a:buSzTx/>
                        <a:buFontTx/>
                        <a:buNone/>
                        <a:tabLst/>
                        <a:defRPr/>
                      </a:pPr>
                      <a:r>
                        <a:rPr kumimoji="1" lang="ja-JP" altLang="en-US" sz="1050" kern="1200" dirty="0">
                          <a:solidFill>
                            <a:schemeClr val="tx1"/>
                          </a:solidFill>
                          <a:latin typeface="+mn-lt"/>
                          <a:ea typeface="+mn-ea"/>
                          <a:cs typeface="+mn-cs"/>
                        </a:rPr>
                        <a:t>河川整備計画で定められた</a:t>
                      </a:r>
                      <a:r>
                        <a:rPr kumimoji="1" lang="en-US" altLang="ja-JP" sz="1050" kern="1200" dirty="0">
                          <a:solidFill>
                            <a:schemeClr val="tx1"/>
                          </a:solidFill>
                          <a:latin typeface="+mn-lt"/>
                          <a:ea typeface="+mn-ea"/>
                          <a:cs typeface="+mn-cs"/>
                        </a:rPr>
                        <a:t>10</a:t>
                      </a:r>
                      <a:r>
                        <a:rPr kumimoji="1" lang="ja-JP" altLang="en-US" sz="1050" kern="1200" dirty="0">
                          <a:solidFill>
                            <a:schemeClr val="tx1"/>
                          </a:solidFill>
                          <a:latin typeface="+mn-lt"/>
                          <a:ea typeface="+mn-ea"/>
                          <a:cs typeface="+mn-cs"/>
                        </a:rPr>
                        <a:t>年に</a:t>
                      </a:r>
                      <a:r>
                        <a:rPr kumimoji="1" lang="en-US" altLang="ja-JP" sz="1050" kern="1200" dirty="0">
                          <a:solidFill>
                            <a:schemeClr val="tx1"/>
                          </a:solidFill>
                          <a:latin typeface="+mn-lt"/>
                          <a:ea typeface="+mn-ea"/>
                          <a:cs typeface="+mn-cs"/>
                        </a:rPr>
                        <a:t>1</a:t>
                      </a:r>
                      <a:r>
                        <a:rPr kumimoji="1" lang="ja-JP" altLang="en-US" sz="1050" kern="1200" dirty="0">
                          <a:solidFill>
                            <a:schemeClr val="tx1"/>
                          </a:solidFill>
                          <a:latin typeface="+mn-lt"/>
                          <a:ea typeface="+mn-ea"/>
                          <a:cs typeface="+mn-cs"/>
                        </a:rPr>
                        <a:t>度の降雨規模の浸水面積・</a:t>
                      </a:r>
                      <a:r>
                        <a:rPr kumimoji="1" lang="ja-JP" altLang="ja-JP" sz="1050" kern="1200" dirty="0">
                          <a:solidFill>
                            <a:schemeClr val="tx1"/>
                          </a:solidFill>
                          <a:latin typeface="+mn-lt"/>
                          <a:ea typeface="+mn-ea"/>
                          <a:cs typeface="+mn-cs"/>
                        </a:rPr>
                        <a:t>浸水</a:t>
                      </a:r>
                      <a:r>
                        <a:rPr kumimoji="1" lang="ja-JP" altLang="en-US" sz="1050" kern="1200" dirty="0">
                          <a:solidFill>
                            <a:schemeClr val="tx1"/>
                          </a:solidFill>
                          <a:latin typeface="+mn-lt"/>
                          <a:ea typeface="+mn-ea"/>
                          <a:cs typeface="+mn-cs"/>
                        </a:rPr>
                        <a:t>世帯数</a:t>
                      </a:r>
                      <a:endParaRPr kumimoji="1" lang="ja-JP" altLang="ja-JP" sz="1050" kern="1200" dirty="0">
                        <a:solidFill>
                          <a:schemeClr val="tx1"/>
                        </a:solidFill>
                        <a:latin typeface="+mn-lt"/>
                        <a:ea typeface="+mn-ea"/>
                        <a:cs typeface="+mn-cs"/>
                      </a:endParaRPr>
                    </a:p>
                  </a:txBody>
                  <a:tcPr marL="62859" marR="6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9760293"/>
                  </a:ext>
                </a:extLst>
              </a:tr>
              <a:tr h="448158">
                <a:tc>
                  <a:txBody>
                    <a:bodyPr/>
                    <a:lstStyle/>
                    <a:p>
                      <a:pPr marL="0" algn="ctr" defTabSz="684154" rtl="0" eaLnBrk="1" fontAlgn="ctr" latinLnBrk="0" hangingPunct="1"/>
                      <a:r>
                        <a:rPr kumimoji="1" lang="ja-JP" altLang="en-US" sz="1200" kern="1200" dirty="0">
                          <a:solidFill>
                            <a:schemeClr val="tx1"/>
                          </a:solidFill>
                          <a:latin typeface="+mn-lt"/>
                          <a:ea typeface="+mn-ea"/>
                          <a:cs typeface="+mn-cs"/>
                        </a:rPr>
                        <a:t>天見川</a:t>
                      </a:r>
                    </a:p>
                  </a:txBody>
                  <a:tcPr marL="62859" marR="6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684154" rtl="0" eaLnBrk="1" latinLnBrk="0" hangingPunct="1">
                        <a:lnSpc>
                          <a:spcPct val="100000"/>
                        </a:lnSpc>
                        <a:spcAft>
                          <a:spcPts val="0"/>
                        </a:spcAft>
                      </a:pPr>
                      <a:r>
                        <a:rPr kumimoji="1" lang="ja-JP" sz="1200" kern="1200" dirty="0">
                          <a:solidFill>
                            <a:schemeClr val="tx1"/>
                          </a:solidFill>
                          <a:latin typeface="+mn-lt"/>
                          <a:ea typeface="+mn-ea"/>
                          <a:cs typeface="+mn-cs"/>
                        </a:rPr>
                        <a:t>浸水想定面積：約</a:t>
                      </a:r>
                      <a:r>
                        <a:rPr kumimoji="1" lang="en-US" altLang="ja-JP" sz="1200" kern="1200" dirty="0">
                          <a:solidFill>
                            <a:schemeClr val="tx1"/>
                          </a:solidFill>
                          <a:latin typeface="+mn-lt"/>
                          <a:ea typeface="+mn-ea"/>
                          <a:cs typeface="+mn-cs"/>
                        </a:rPr>
                        <a:t>21ha</a:t>
                      </a:r>
                      <a:endParaRPr kumimoji="1" lang="ja-JP" sz="1200" kern="1200" dirty="0">
                        <a:solidFill>
                          <a:schemeClr val="tx1"/>
                        </a:solidFill>
                        <a:latin typeface="+mn-lt"/>
                        <a:ea typeface="+mn-ea"/>
                        <a:cs typeface="+mn-cs"/>
                      </a:endParaRPr>
                    </a:p>
                    <a:p>
                      <a:pPr marL="0" algn="ctr" defTabSz="684154" rtl="0" eaLnBrk="1" latinLnBrk="0" hangingPunct="1">
                        <a:lnSpc>
                          <a:spcPct val="100000"/>
                        </a:lnSpc>
                        <a:spcAft>
                          <a:spcPts val="0"/>
                        </a:spcAft>
                      </a:pPr>
                      <a:r>
                        <a:rPr kumimoji="1" lang="ja-JP" altLang="ja-JP" sz="1200" kern="1200" dirty="0">
                          <a:solidFill>
                            <a:schemeClr val="tx1"/>
                          </a:solidFill>
                          <a:latin typeface="+mn-lt"/>
                          <a:ea typeface="+mn-ea"/>
                          <a:cs typeface="+mn-cs"/>
                        </a:rPr>
                        <a:t>浸水</a:t>
                      </a:r>
                      <a:r>
                        <a:rPr kumimoji="1" lang="ja-JP" altLang="en-US" sz="1200" kern="1200" dirty="0">
                          <a:solidFill>
                            <a:schemeClr val="tx1"/>
                          </a:solidFill>
                          <a:latin typeface="+mn-lt"/>
                          <a:ea typeface="+mn-ea"/>
                          <a:cs typeface="+mn-cs"/>
                        </a:rPr>
                        <a:t>世帯数</a:t>
                      </a:r>
                      <a:r>
                        <a:rPr kumimoji="1" lang="ja-JP" altLang="ja-JP" sz="1200" kern="1200" dirty="0">
                          <a:solidFill>
                            <a:schemeClr val="tx1"/>
                          </a:solidFill>
                          <a:latin typeface="+mn-lt"/>
                          <a:ea typeface="+mn-ea"/>
                          <a:cs typeface="+mn-cs"/>
                        </a:rPr>
                        <a:t>：</a:t>
                      </a:r>
                      <a:r>
                        <a:rPr kumimoji="1" lang="en-US" altLang="ja-JP" sz="1200" kern="1200" dirty="0">
                          <a:solidFill>
                            <a:schemeClr val="tx1"/>
                          </a:solidFill>
                          <a:latin typeface="+mn-lt"/>
                          <a:ea typeface="+mn-ea"/>
                          <a:cs typeface="+mn-cs"/>
                        </a:rPr>
                        <a:t>217</a:t>
                      </a:r>
                      <a:r>
                        <a:rPr kumimoji="1" lang="ja-JP" altLang="en-US" sz="1200" kern="1200" dirty="0">
                          <a:solidFill>
                            <a:schemeClr val="tx1"/>
                          </a:solidFill>
                          <a:latin typeface="+mn-lt"/>
                          <a:ea typeface="+mn-ea"/>
                          <a:cs typeface="+mn-cs"/>
                        </a:rPr>
                        <a:t>世帯</a:t>
                      </a:r>
                      <a:endParaRPr kumimoji="1" lang="ja-JP" sz="600" kern="1200" dirty="0">
                        <a:solidFill>
                          <a:schemeClr val="tx1"/>
                        </a:solidFill>
                        <a:latin typeface="+mn-lt"/>
                        <a:ea typeface="+mn-ea"/>
                        <a:cs typeface="+mn-cs"/>
                      </a:endParaRPr>
                    </a:p>
                  </a:txBody>
                  <a:tcPr marL="62859" marR="6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684154" rtl="0" eaLnBrk="1" latinLnBrk="0" hangingPunct="1">
                        <a:lnSpc>
                          <a:spcPct val="100000"/>
                        </a:lnSpc>
                        <a:spcAft>
                          <a:spcPts val="0"/>
                        </a:spcAft>
                      </a:pPr>
                      <a:r>
                        <a:rPr kumimoji="1" lang="ja-JP" sz="1200" kern="1200" dirty="0">
                          <a:solidFill>
                            <a:schemeClr val="tx1"/>
                          </a:solidFill>
                          <a:latin typeface="+mn-lt"/>
                          <a:ea typeface="+mn-ea"/>
                          <a:cs typeface="+mn-cs"/>
                        </a:rPr>
                        <a:t>浸水想定面積：約</a:t>
                      </a:r>
                      <a:r>
                        <a:rPr kumimoji="1" lang="en-US" altLang="ja-JP" sz="1200" kern="1200" dirty="0">
                          <a:solidFill>
                            <a:schemeClr val="tx1"/>
                          </a:solidFill>
                          <a:latin typeface="+mn-lt"/>
                          <a:ea typeface="+mn-ea"/>
                          <a:cs typeface="+mn-cs"/>
                        </a:rPr>
                        <a:t>21ha</a:t>
                      </a:r>
                      <a:endParaRPr kumimoji="1" lang="ja-JP" sz="1200" kern="1200" dirty="0">
                        <a:solidFill>
                          <a:schemeClr val="tx1"/>
                        </a:solidFill>
                        <a:latin typeface="+mn-lt"/>
                        <a:ea typeface="+mn-ea"/>
                        <a:cs typeface="+mn-cs"/>
                      </a:endParaRPr>
                    </a:p>
                    <a:p>
                      <a:pPr marL="0" algn="ctr" defTabSz="684154" rtl="0" eaLnBrk="1" latinLnBrk="0" hangingPunct="1">
                        <a:lnSpc>
                          <a:spcPct val="100000"/>
                        </a:lnSpc>
                        <a:spcAft>
                          <a:spcPts val="0"/>
                        </a:spcAft>
                      </a:pPr>
                      <a:r>
                        <a:rPr kumimoji="1" lang="ja-JP" altLang="ja-JP" sz="1200" kern="1200" dirty="0">
                          <a:solidFill>
                            <a:schemeClr val="tx1"/>
                          </a:solidFill>
                          <a:latin typeface="+mn-lt"/>
                          <a:ea typeface="+mn-ea"/>
                          <a:cs typeface="+mn-cs"/>
                        </a:rPr>
                        <a:t>浸水</a:t>
                      </a:r>
                      <a:r>
                        <a:rPr kumimoji="1" lang="ja-JP" altLang="en-US" sz="1200" kern="1200" dirty="0">
                          <a:solidFill>
                            <a:schemeClr val="tx1"/>
                          </a:solidFill>
                          <a:latin typeface="+mn-lt"/>
                          <a:ea typeface="+mn-ea"/>
                          <a:cs typeface="+mn-cs"/>
                        </a:rPr>
                        <a:t>世帯数</a:t>
                      </a:r>
                      <a:r>
                        <a:rPr kumimoji="1" lang="ja-JP" altLang="ja-JP" sz="1200" kern="1200" dirty="0">
                          <a:solidFill>
                            <a:schemeClr val="tx1"/>
                          </a:solidFill>
                          <a:latin typeface="+mn-lt"/>
                          <a:ea typeface="+mn-ea"/>
                          <a:cs typeface="+mn-cs"/>
                        </a:rPr>
                        <a:t>：</a:t>
                      </a:r>
                      <a:r>
                        <a:rPr kumimoji="1" lang="en-US" altLang="ja-JP" sz="1200" kern="1200" dirty="0">
                          <a:solidFill>
                            <a:schemeClr val="tx1"/>
                          </a:solidFill>
                          <a:latin typeface="+mn-lt"/>
                          <a:ea typeface="+mn-ea"/>
                          <a:cs typeface="+mn-cs"/>
                        </a:rPr>
                        <a:t>223</a:t>
                      </a:r>
                      <a:r>
                        <a:rPr kumimoji="1" lang="ja-JP" altLang="en-US" sz="1200" kern="1200" dirty="0">
                          <a:solidFill>
                            <a:schemeClr val="tx1"/>
                          </a:solidFill>
                          <a:latin typeface="+mn-lt"/>
                          <a:ea typeface="+mn-ea"/>
                          <a:cs typeface="+mn-cs"/>
                        </a:rPr>
                        <a:t>世帯　</a:t>
                      </a:r>
                      <a:endParaRPr kumimoji="1" lang="ja-JP" sz="1200" kern="1200" dirty="0">
                        <a:solidFill>
                          <a:schemeClr val="tx1"/>
                        </a:solidFill>
                        <a:latin typeface="+mn-lt"/>
                        <a:ea typeface="+mn-ea"/>
                        <a:cs typeface="+mn-cs"/>
                      </a:endParaRPr>
                    </a:p>
                  </a:txBody>
                  <a:tcPr marL="62859" marR="6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4154" rtl="0" eaLnBrk="1" fontAlgn="auto" latinLnBrk="0" hangingPunct="1">
                        <a:lnSpc>
                          <a:spcPct val="100000"/>
                        </a:lnSpc>
                        <a:spcBef>
                          <a:spcPts val="0"/>
                        </a:spcBef>
                        <a:spcAft>
                          <a:spcPts val="0"/>
                        </a:spcAft>
                        <a:buClrTx/>
                        <a:buSzTx/>
                        <a:buFontTx/>
                        <a:buNone/>
                        <a:tabLst/>
                        <a:defRPr/>
                      </a:pPr>
                      <a:r>
                        <a:rPr kumimoji="1" lang="ja-JP" altLang="en-US" sz="1050" kern="1200" dirty="0">
                          <a:solidFill>
                            <a:schemeClr val="tx1"/>
                          </a:solidFill>
                          <a:latin typeface="+mn-lt"/>
                          <a:ea typeface="+mn-ea"/>
                          <a:cs typeface="+mn-cs"/>
                        </a:rPr>
                        <a:t>河川整備計画で定められた</a:t>
                      </a:r>
                      <a:r>
                        <a:rPr kumimoji="1" lang="en-US" altLang="ja-JP" sz="1050" kern="1200" dirty="0">
                          <a:solidFill>
                            <a:schemeClr val="tx1"/>
                          </a:solidFill>
                          <a:latin typeface="+mn-lt"/>
                          <a:ea typeface="+mn-ea"/>
                          <a:cs typeface="+mn-cs"/>
                        </a:rPr>
                        <a:t>10</a:t>
                      </a:r>
                      <a:r>
                        <a:rPr kumimoji="1" lang="ja-JP" altLang="en-US" sz="1050" kern="1200" dirty="0">
                          <a:solidFill>
                            <a:schemeClr val="tx1"/>
                          </a:solidFill>
                          <a:latin typeface="+mn-lt"/>
                          <a:ea typeface="+mn-ea"/>
                          <a:cs typeface="+mn-cs"/>
                        </a:rPr>
                        <a:t>年に</a:t>
                      </a:r>
                      <a:r>
                        <a:rPr kumimoji="1" lang="en-US" altLang="ja-JP" sz="1050" kern="1200" dirty="0">
                          <a:solidFill>
                            <a:schemeClr val="tx1"/>
                          </a:solidFill>
                          <a:latin typeface="+mn-lt"/>
                          <a:ea typeface="+mn-ea"/>
                          <a:cs typeface="+mn-cs"/>
                        </a:rPr>
                        <a:t>1</a:t>
                      </a:r>
                      <a:r>
                        <a:rPr kumimoji="1" lang="ja-JP" altLang="en-US" sz="1050" kern="1200" dirty="0">
                          <a:solidFill>
                            <a:schemeClr val="tx1"/>
                          </a:solidFill>
                          <a:latin typeface="+mn-lt"/>
                          <a:ea typeface="+mn-ea"/>
                          <a:cs typeface="+mn-cs"/>
                        </a:rPr>
                        <a:t>度の降雨規模の浸水面積・</a:t>
                      </a:r>
                      <a:r>
                        <a:rPr kumimoji="1" lang="ja-JP" altLang="ja-JP" sz="1050" kern="1200" dirty="0">
                          <a:solidFill>
                            <a:schemeClr val="tx1"/>
                          </a:solidFill>
                          <a:latin typeface="+mn-lt"/>
                          <a:ea typeface="+mn-ea"/>
                          <a:cs typeface="+mn-cs"/>
                        </a:rPr>
                        <a:t>浸水</a:t>
                      </a:r>
                      <a:r>
                        <a:rPr kumimoji="1" lang="ja-JP" altLang="en-US" sz="1050" kern="1200" dirty="0">
                          <a:solidFill>
                            <a:schemeClr val="tx1"/>
                          </a:solidFill>
                          <a:latin typeface="+mn-lt"/>
                          <a:ea typeface="+mn-ea"/>
                          <a:cs typeface="+mn-cs"/>
                        </a:rPr>
                        <a:t>世帯数</a:t>
                      </a:r>
                      <a:endParaRPr kumimoji="1" lang="ja-JP" altLang="ja-JP" sz="1050" kern="1200" dirty="0">
                        <a:solidFill>
                          <a:schemeClr val="tx1"/>
                        </a:solidFill>
                        <a:latin typeface="+mn-lt"/>
                        <a:ea typeface="+mn-ea"/>
                        <a:cs typeface="+mn-cs"/>
                      </a:endParaRPr>
                    </a:p>
                  </a:txBody>
                  <a:tcPr marL="62859" marR="6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1299921"/>
                  </a:ext>
                </a:extLst>
              </a:tr>
            </a:tbl>
          </a:graphicData>
        </a:graphic>
      </p:graphicFrame>
      <p:sp>
        <p:nvSpPr>
          <p:cNvPr id="32" name="スライド番号プレースホルダ 5">
            <a:extLst>
              <a:ext uri="{FF2B5EF4-FFF2-40B4-BE49-F238E27FC236}">
                <a16:creationId xmlns:a16="http://schemas.microsoft.com/office/drawing/2014/main" id="{ADB804B2-EDEE-401B-92C2-7C57C732B791}"/>
              </a:ext>
            </a:extLst>
          </p:cNvPr>
          <p:cNvSpPr txBox="1">
            <a:spLocks noGrp="1"/>
          </p:cNvSpPr>
          <p:nvPr/>
        </p:nvSpPr>
        <p:spPr bwMode="auto">
          <a:xfrm>
            <a:off x="8660279" y="6400800"/>
            <a:ext cx="485775" cy="457200"/>
          </a:xfrm>
          <a:prstGeom prst="rect">
            <a:avLst/>
          </a:prstGeom>
          <a:noFill/>
          <a:ln>
            <a:noFill/>
          </a:ln>
        </p:spPr>
        <p:txBody>
          <a:bodyPr lIns="95770" tIns="47886" rIns="95770" bIns="47886" anchor="b"/>
          <a:lstStyle>
            <a:lvl1pPr defTabSz="1279525">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defTabSz="1279525">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defTabSz="1279525">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defRPr/>
            </a:pPr>
            <a:fld id="{918537EB-7A7C-438A-8308-F987DC2E006E}" type="slidenum">
              <a:rPr kumimoji="0" lang="en-US" altLang="ja-JP" sz="1600" b="1">
                <a:effectLst>
                  <a:outerShdw blurRad="38100" dist="38100" dir="2700000" algn="tl">
                    <a:srgbClr val="C0C0C0"/>
                  </a:outerShdw>
                </a:effectLst>
                <a:latin typeface="ＭＳ ゴシック" panose="020B0609070205080204" pitchFamily="49" charset="-128"/>
                <a:ea typeface="ＭＳ ゴシック" panose="020B0609070205080204" pitchFamily="49" charset="-128"/>
              </a:rPr>
              <a:pPr algn="r" eaLnBrk="1" hangingPunct="1">
                <a:spcBef>
                  <a:spcPct val="0"/>
                </a:spcBef>
                <a:buFontTx/>
                <a:buNone/>
                <a:defRPr/>
              </a:pPr>
              <a:t>6</a:t>
            </a:fld>
            <a:endParaRPr kumimoji="0" lang="en-US" altLang="ja-JP" sz="1600" b="1" dirty="0">
              <a:effectLst>
                <a:outerShdw blurRad="38100" dist="38100" dir="2700000" algn="tl">
                  <a:srgbClr val="C0C0C0"/>
                </a:outerShdw>
              </a:effectLst>
              <a:latin typeface="ＭＳ ゴシック" panose="020B0609070205080204" pitchFamily="49" charset="-128"/>
              <a:ea typeface="ＭＳ ゴシック" panose="020B0609070205080204" pitchFamily="49" charset="-128"/>
            </a:endParaRPr>
          </a:p>
        </p:txBody>
      </p:sp>
      <p:pic>
        <p:nvPicPr>
          <p:cNvPr id="21" name="図 20"/>
          <p:cNvPicPr>
            <a:picLocks noChangeAspect="1"/>
          </p:cNvPicPr>
          <p:nvPr/>
        </p:nvPicPr>
        <p:blipFill rotWithShape="1">
          <a:blip r:embed="rId2" cstate="print">
            <a:extLst>
              <a:ext uri="{28A0092B-C50C-407E-A947-70E740481C1C}">
                <a14:useLocalDpi xmlns:a14="http://schemas.microsoft.com/office/drawing/2010/main" val="0"/>
              </a:ext>
            </a:extLst>
          </a:blip>
          <a:srcRect l="58449" t="27639" b="58799"/>
          <a:stretch/>
        </p:blipFill>
        <p:spPr>
          <a:xfrm>
            <a:off x="6908281" y="3065681"/>
            <a:ext cx="1182907" cy="837040"/>
          </a:xfrm>
          <a:prstGeom prst="rect">
            <a:avLst/>
          </a:prstGeom>
          <a:ln>
            <a:solidFill>
              <a:schemeClr val="tx1"/>
            </a:solidFill>
          </a:ln>
        </p:spPr>
      </p:pic>
      <p:cxnSp>
        <p:nvCxnSpPr>
          <p:cNvPr id="22" name="直線矢印コネクタ 21"/>
          <p:cNvCxnSpPr/>
          <p:nvPr/>
        </p:nvCxnSpPr>
        <p:spPr>
          <a:xfrm>
            <a:off x="7470928" y="3469547"/>
            <a:ext cx="6934" cy="189899"/>
          </a:xfrm>
          <a:prstGeom prst="straightConnector1">
            <a:avLst/>
          </a:prstGeom>
          <a:ln w="28575">
            <a:solidFill>
              <a:srgbClr val="0066FF"/>
            </a:solidFill>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88"/>
          <p:cNvSpPr txBox="1"/>
          <p:nvPr/>
        </p:nvSpPr>
        <p:spPr>
          <a:xfrm>
            <a:off x="6909477" y="3067901"/>
            <a:ext cx="474127" cy="123111"/>
          </a:xfrm>
          <a:prstGeom prst="rect">
            <a:avLst/>
          </a:prstGeom>
          <a:solidFill>
            <a:schemeClr val="bg1"/>
          </a:solidFill>
          <a:ln>
            <a:solidFill>
              <a:schemeClr val="tx1"/>
            </a:solidFill>
          </a:ln>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ja-JP" altLang="en-US" sz="800" b="1" dirty="0">
                <a:latin typeface="ＭＳ ゴシック" panose="020B0609070205080204" pitchFamily="49" charset="-128"/>
                <a:ea typeface="ＭＳ ゴシック" panose="020B0609070205080204" pitchFamily="49" charset="-128"/>
              </a:rPr>
              <a:t>平常時</a:t>
            </a:r>
          </a:p>
        </p:txBody>
      </p:sp>
      <p:pic>
        <p:nvPicPr>
          <p:cNvPr id="19" name="図 18"/>
          <p:cNvPicPr>
            <a:picLocks noChangeAspect="1"/>
          </p:cNvPicPr>
          <p:nvPr/>
        </p:nvPicPr>
        <p:blipFill rotWithShape="1">
          <a:blip r:embed="rId3" cstate="hqprint">
            <a:extLst>
              <a:ext uri="{28A0092B-C50C-407E-A947-70E740481C1C}">
                <a14:useLocalDpi xmlns:a14="http://schemas.microsoft.com/office/drawing/2010/main" val="0"/>
              </a:ext>
            </a:extLst>
          </a:blip>
          <a:srcRect l="2126" t="27312" r="42259" b="53408"/>
          <a:stretch/>
        </p:blipFill>
        <p:spPr>
          <a:xfrm>
            <a:off x="8030441" y="3065777"/>
            <a:ext cx="1113559" cy="836943"/>
          </a:xfrm>
          <a:prstGeom prst="rect">
            <a:avLst/>
          </a:prstGeom>
          <a:ln>
            <a:solidFill>
              <a:schemeClr val="tx1"/>
            </a:solidFill>
          </a:ln>
        </p:spPr>
      </p:pic>
      <p:cxnSp>
        <p:nvCxnSpPr>
          <p:cNvPr id="36" name="直線矢印コネクタ 35"/>
          <p:cNvCxnSpPr/>
          <p:nvPr/>
        </p:nvCxnSpPr>
        <p:spPr>
          <a:xfrm>
            <a:off x="8702783" y="3488902"/>
            <a:ext cx="6934" cy="189899"/>
          </a:xfrm>
          <a:prstGeom prst="straightConnector1">
            <a:avLst/>
          </a:prstGeom>
          <a:ln w="28575">
            <a:solidFill>
              <a:srgbClr val="0066FF"/>
            </a:solidFill>
            <a:tailEnd type="triangle"/>
          </a:ln>
        </p:spPr>
        <p:style>
          <a:lnRef idx="1">
            <a:schemeClr val="accent1"/>
          </a:lnRef>
          <a:fillRef idx="0">
            <a:schemeClr val="accent1"/>
          </a:fillRef>
          <a:effectRef idx="0">
            <a:schemeClr val="accent1"/>
          </a:effectRef>
          <a:fontRef idx="minor">
            <a:schemeClr val="tx1"/>
          </a:fontRef>
        </p:style>
      </p:cxnSp>
      <p:sp>
        <p:nvSpPr>
          <p:cNvPr id="38" name="テキスト ボックス 88"/>
          <p:cNvSpPr txBox="1"/>
          <p:nvPr/>
        </p:nvSpPr>
        <p:spPr>
          <a:xfrm>
            <a:off x="8030441" y="3065680"/>
            <a:ext cx="474127" cy="123111"/>
          </a:xfrm>
          <a:prstGeom prst="rect">
            <a:avLst/>
          </a:prstGeom>
          <a:solidFill>
            <a:schemeClr val="bg1"/>
          </a:solidFill>
          <a:ln>
            <a:solidFill>
              <a:schemeClr val="tx1"/>
            </a:solidFill>
          </a:ln>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altLang="ja-JP" sz="800" b="1" dirty="0">
                <a:latin typeface="ＭＳ ゴシック" panose="020B0609070205080204" pitchFamily="49" charset="-128"/>
                <a:ea typeface="ＭＳ ゴシック" panose="020B0609070205080204" pitchFamily="49" charset="-128"/>
              </a:rPr>
              <a:t>R5.6</a:t>
            </a:r>
            <a:r>
              <a:rPr lang="ja-JP" altLang="en-US" sz="800" b="1" dirty="0">
                <a:latin typeface="ＭＳ ゴシック" panose="020B0609070205080204" pitchFamily="49" charset="-128"/>
                <a:ea typeface="ＭＳ ゴシック" panose="020B0609070205080204" pitchFamily="49" charset="-128"/>
              </a:rPr>
              <a:t>月</a:t>
            </a:r>
            <a:endParaRPr kumimoji="1" lang="ja-JP" altLang="en-US" sz="800" b="1" dirty="0">
              <a:latin typeface="ＭＳ ゴシック" panose="020B0609070205080204" pitchFamily="49" charset="-128"/>
              <a:ea typeface="ＭＳ ゴシック" panose="020B0609070205080204" pitchFamily="49" charset="-128"/>
            </a:endParaRPr>
          </a:p>
        </p:txBody>
      </p:sp>
      <p:pic>
        <p:nvPicPr>
          <p:cNvPr id="2" name="図 1"/>
          <p:cNvPicPr>
            <a:picLocks noChangeAspect="1"/>
          </p:cNvPicPr>
          <p:nvPr/>
        </p:nvPicPr>
        <p:blipFill rotWithShape="1">
          <a:blip r:embed="rId4" cstate="hqprint">
            <a:extLst>
              <a:ext uri="{28A0092B-C50C-407E-A947-70E740481C1C}">
                <a14:useLocalDpi xmlns:a14="http://schemas.microsoft.com/office/drawing/2010/main" val="0"/>
              </a:ext>
            </a:extLst>
          </a:blip>
          <a:srcRect t="29513" b="28111"/>
          <a:stretch/>
        </p:blipFill>
        <p:spPr>
          <a:xfrm>
            <a:off x="6964716" y="1338742"/>
            <a:ext cx="2002104" cy="1494660"/>
          </a:xfrm>
          <a:prstGeom prst="rect">
            <a:avLst/>
          </a:prstGeom>
          <a:ln>
            <a:solidFill>
              <a:schemeClr val="tx1"/>
            </a:solidFill>
          </a:ln>
        </p:spPr>
      </p:pic>
      <p:sp>
        <p:nvSpPr>
          <p:cNvPr id="29" name="テキスト ボックス 2">
            <a:extLst>
              <a:ext uri="{FF2B5EF4-FFF2-40B4-BE49-F238E27FC236}">
                <a16:creationId xmlns:a16="http://schemas.microsoft.com/office/drawing/2014/main" id="{5A6C818E-71A9-4279-B055-904E69F466FB}"/>
              </a:ext>
            </a:extLst>
          </p:cNvPr>
          <p:cNvSpPr txBox="1">
            <a:spLocks noChangeArrowheads="1"/>
          </p:cNvSpPr>
          <p:nvPr/>
        </p:nvSpPr>
        <p:spPr bwMode="auto">
          <a:xfrm>
            <a:off x="132418" y="4051458"/>
            <a:ext cx="35846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000" dirty="0"/>
              <a:t>・時間雨量</a:t>
            </a:r>
            <a:r>
              <a:rPr lang="en-US" altLang="ja-JP" sz="1000" dirty="0"/>
              <a:t>31.9</a:t>
            </a:r>
            <a:r>
              <a:rPr lang="ja-JP" altLang="en-US" sz="1000" dirty="0"/>
              <a:t>ミリで</a:t>
            </a:r>
            <a:r>
              <a:rPr lang="en-US" altLang="ja-JP" sz="1000" dirty="0">
                <a:latin typeface="+mj-ea"/>
              </a:rPr>
              <a:t>2</a:t>
            </a:r>
            <a:r>
              <a:rPr lang="ja-JP" altLang="en-US" sz="1000" dirty="0">
                <a:latin typeface="+mj-ea"/>
              </a:rPr>
              <a:t>年に</a:t>
            </a:r>
            <a:r>
              <a:rPr lang="en-US" altLang="ja-JP" sz="1000" dirty="0">
                <a:latin typeface="+mj-ea"/>
              </a:rPr>
              <a:t>1</a:t>
            </a:r>
            <a:r>
              <a:rPr lang="ja-JP" altLang="en-US" sz="1000" dirty="0">
                <a:latin typeface="+mj-ea"/>
              </a:rPr>
              <a:t>回程度発生するおそれのある降雨</a:t>
            </a:r>
            <a:endParaRPr lang="ja-JP" altLang="en-US" sz="1000" dirty="0"/>
          </a:p>
        </p:txBody>
      </p:sp>
    </p:spTree>
    <p:extLst>
      <p:ext uri="{BB962C8B-B14F-4D97-AF65-F5344CB8AC3E}">
        <p14:creationId xmlns:p14="http://schemas.microsoft.com/office/powerpoint/2010/main" val="3322288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2"/>
          <p:cNvSpPr txBox="1">
            <a:spLocks noChangeArrowheads="1"/>
          </p:cNvSpPr>
          <p:nvPr/>
        </p:nvSpPr>
        <p:spPr bwMode="auto">
          <a:xfrm>
            <a:off x="6205934" y="2586565"/>
            <a:ext cx="2710358" cy="246221"/>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r>
              <a:rPr lang="en-US" altLang="ja-JP" sz="800" dirty="0"/>
              <a:t>※</a:t>
            </a:r>
            <a:r>
              <a:rPr lang="ja-JP" altLang="en-US" sz="800" dirty="0"/>
              <a:t>①、②は計画延長に対する工事（詳細設計）実施率</a:t>
            </a:r>
            <a:endParaRPr lang="en-US" altLang="ja-JP" sz="800" dirty="0"/>
          </a:p>
          <a:p>
            <a:r>
              <a:rPr lang="ja-JP" altLang="en-US" sz="800" dirty="0"/>
              <a:t>　  進捗率（全体）は、事業費ベースでの進捗率</a:t>
            </a:r>
          </a:p>
        </p:txBody>
      </p:sp>
      <p:sp>
        <p:nvSpPr>
          <p:cNvPr id="12" name="Rectangle 2">
            <a:extLst>
              <a:ext uri="{FF2B5EF4-FFF2-40B4-BE49-F238E27FC236}">
                <a16:creationId xmlns:a16="http://schemas.microsoft.com/office/drawing/2014/main" id="{B733BBAE-F491-1EA7-C902-BD34DBC8D24D}"/>
              </a:ext>
            </a:extLst>
          </p:cNvPr>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３．事業の進捗の見込みの視点</a:t>
            </a:r>
          </a:p>
        </p:txBody>
      </p:sp>
      <p:sp>
        <p:nvSpPr>
          <p:cNvPr id="14" name="AutoShape 6">
            <a:extLst>
              <a:ext uri="{FF2B5EF4-FFF2-40B4-BE49-F238E27FC236}">
                <a16:creationId xmlns:a16="http://schemas.microsoft.com/office/drawing/2014/main" id="{0C24ED10-2AAA-0C80-F930-D5A947EFE762}"/>
              </a:ext>
            </a:extLst>
          </p:cNvPr>
          <p:cNvSpPr>
            <a:spLocks noChangeArrowheads="1"/>
          </p:cNvSpPr>
          <p:nvPr/>
        </p:nvSpPr>
        <p:spPr bwMode="auto">
          <a:xfrm>
            <a:off x="107504" y="495324"/>
            <a:ext cx="2300288" cy="341388"/>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dirty="0">
                <a:solidFill>
                  <a:srgbClr val="000000"/>
                </a:solidFill>
                <a:latin typeface="HG丸ｺﾞｼｯｸM-PRO" panose="020F0600000000000000" pitchFamily="50" charset="-128"/>
                <a:ea typeface="HG丸ｺﾞｼｯｸM-PRO" panose="020F0600000000000000" pitchFamily="50" charset="-128"/>
              </a:rPr>
              <a:t>事業の進捗状況、進捗率</a:t>
            </a:r>
          </a:p>
        </p:txBody>
      </p:sp>
      <p:sp>
        <p:nvSpPr>
          <p:cNvPr id="19" name="スライド番号プレースホルダ 5">
            <a:extLst>
              <a:ext uri="{FF2B5EF4-FFF2-40B4-BE49-F238E27FC236}">
                <a16:creationId xmlns:a16="http://schemas.microsoft.com/office/drawing/2014/main" id="{7E8A4079-567B-42B3-88DC-8E7E2A26A080}"/>
              </a:ext>
            </a:extLst>
          </p:cNvPr>
          <p:cNvSpPr txBox="1">
            <a:spLocks noGrp="1"/>
          </p:cNvSpPr>
          <p:nvPr/>
        </p:nvSpPr>
        <p:spPr bwMode="auto">
          <a:xfrm>
            <a:off x="8722306" y="6450678"/>
            <a:ext cx="485775" cy="457200"/>
          </a:xfrm>
          <a:prstGeom prst="rect">
            <a:avLst/>
          </a:prstGeom>
          <a:noFill/>
          <a:ln>
            <a:noFill/>
          </a:ln>
        </p:spPr>
        <p:txBody>
          <a:bodyPr lIns="95770" tIns="47886" rIns="95770" bIns="47886" anchor="b"/>
          <a:lstStyle>
            <a:lvl1pPr defTabSz="1279525">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defTabSz="1279525">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defTabSz="1279525">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defRPr/>
            </a:pPr>
            <a:fld id="{C51AE5F1-4551-408C-BB45-35F85AA46C79}" type="slidenum">
              <a:rPr kumimoji="0" lang="en-US" altLang="ja-JP" sz="1600" b="1">
                <a:effectLst>
                  <a:outerShdw blurRad="38100" dist="38100" dir="2700000" algn="tl">
                    <a:srgbClr val="C0C0C0"/>
                  </a:outerShdw>
                </a:effectLst>
                <a:latin typeface="ＭＳ ゴシック" panose="020B0609070205080204" pitchFamily="49" charset="-128"/>
                <a:ea typeface="ＭＳ ゴシック" panose="020B0609070205080204" pitchFamily="49" charset="-128"/>
              </a:rPr>
              <a:pPr algn="r" eaLnBrk="1" hangingPunct="1">
                <a:spcBef>
                  <a:spcPct val="0"/>
                </a:spcBef>
                <a:buFontTx/>
                <a:buNone/>
                <a:defRPr/>
              </a:pPr>
              <a:t>7</a:t>
            </a:fld>
            <a:endParaRPr kumimoji="0" lang="en-US" altLang="ja-JP" sz="1600" b="1" dirty="0">
              <a:effectLst>
                <a:outerShdw blurRad="38100" dist="38100" dir="2700000" algn="tl">
                  <a:srgbClr val="C0C0C0"/>
                </a:outerShdw>
              </a:effectLst>
              <a:latin typeface="ＭＳ ゴシック" panose="020B0609070205080204" pitchFamily="49" charset="-128"/>
              <a:ea typeface="ＭＳ ゴシック" panose="020B0609070205080204" pitchFamily="49" charset="-128"/>
            </a:endParaRPr>
          </a:p>
        </p:txBody>
      </p:sp>
      <p:graphicFrame>
        <p:nvGraphicFramePr>
          <p:cNvPr id="16" name="表 15">
            <a:extLst>
              <a:ext uri="{FF2B5EF4-FFF2-40B4-BE49-F238E27FC236}">
                <a16:creationId xmlns:a16="http://schemas.microsoft.com/office/drawing/2014/main" id="{A94F0159-F2E4-451A-9F7D-EE0147E5A6F0}"/>
              </a:ext>
            </a:extLst>
          </p:cNvPr>
          <p:cNvGraphicFramePr>
            <a:graphicFrameLocks noGrp="1" noChangeAspect="1"/>
          </p:cNvGraphicFramePr>
          <p:nvPr/>
        </p:nvGraphicFramePr>
        <p:xfrm>
          <a:off x="984898" y="1416283"/>
          <a:ext cx="3744000" cy="1137400"/>
        </p:xfrm>
        <a:graphic>
          <a:graphicData uri="http://schemas.openxmlformats.org/drawingml/2006/table">
            <a:tbl>
              <a:tblPr firstRow="1" bandRow="1">
                <a:tableStyleId>{00A15C55-8517-42AA-B614-E9B94910E393}</a:tableStyleId>
              </a:tblPr>
              <a:tblGrid>
                <a:gridCol w="288000">
                  <a:extLst>
                    <a:ext uri="{9D8B030D-6E8A-4147-A177-3AD203B41FA5}">
                      <a16:colId xmlns:a16="http://schemas.microsoft.com/office/drawing/2014/main" val="20000"/>
                    </a:ext>
                  </a:extLst>
                </a:gridCol>
                <a:gridCol w="1296000">
                  <a:extLst>
                    <a:ext uri="{9D8B030D-6E8A-4147-A177-3AD203B41FA5}">
                      <a16:colId xmlns:a16="http://schemas.microsoft.com/office/drawing/2014/main" val="20001"/>
                    </a:ext>
                  </a:extLst>
                </a:gridCol>
                <a:gridCol w="1080000">
                  <a:extLst>
                    <a:ext uri="{9D8B030D-6E8A-4147-A177-3AD203B41FA5}">
                      <a16:colId xmlns:a16="http://schemas.microsoft.com/office/drawing/2014/main" val="20002"/>
                    </a:ext>
                  </a:extLst>
                </a:gridCol>
                <a:gridCol w="1080000">
                  <a:extLst>
                    <a:ext uri="{9D8B030D-6E8A-4147-A177-3AD203B41FA5}">
                      <a16:colId xmlns:a16="http://schemas.microsoft.com/office/drawing/2014/main" val="20003"/>
                    </a:ext>
                  </a:extLst>
                </a:gridCol>
              </a:tblGrid>
              <a:tr h="250373">
                <a:tc rowSpan="2">
                  <a:txBody>
                    <a:bodyPr/>
                    <a:lstStyle/>
                    <a:p>
                      <a:pPr algn="ctr"/>
                      <a:r>
                        <a:rPr kumimoji="1" lang="ja-JP" altLang="en-US" sz="1200" dirty="0">
                          <a:solidFill>
                            <a:schemeClr val="bg1"/>
                          </a:solidFill>
                        </a:rPr>
                        <a:t>事業計画</a:t>
                      </a:r>
                    </a:p>
                  </a:txBody>
                  <a:tcPr marL="83668" marR="83668" marT="41764" marB="41764" vert="eaVert" anchor="ctr">
                    <a:solidFill>
                      <a:srgbClr val="3399FF"/>
                    </a:solidFill>
                  </a:tcPr>
                </a:tc>
                <a:tc>
                  <a:txBody>
                    <a:bodyPr/>
                    <a:lstStyle/>
                    <a:p>
                      <a:pPr algn="ctr"/>
                      <a:r>
                        <a:rPr kumimoji="1" lang="ja-JP" altLang="en-US" sz="1200" dirty="0"/>
                        <a:t>項目</a:t>
                      </a:r>
                      <a:endParaRPr kumimoji="1" lang="ja-JP" altLang="en-US" sz="1200" dirty="0">
                        <a:solidFill>
                          <a:schemeClr val="tx1"/>
                        </a:solidFill>
                      </a:endParaRPr>
                    </a:p>
                  </a:txBody>
                  <a:tcPr marL="83668" marR="83668" marT="41764" marB="41764" anchor="ctr">
                    <a:solidFill>
                      <a:srgbClr val="3399FF"/>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dirty="0"/>
                        <a:t>前回評価時</a:t>
                      </a:r>
                      <a:endParaRPr kumimoji="1" lang="ja-JP" altLang="en-US" sz="1200" dirty="0">
                        <a:solidFill>
                          <a:schemeClr val="tx1"/>
                        </a:solidFill>
                      </a:endParaRPr>
                    </a:p>
                  </a:txBody>
                  <a:tcPr marL="83668" marR="83668" marT="41764" marB="41764" anchor="ctr">
                    <a:solidFill>
                      <a:srgbClr val="3399FF"/>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dirty="0"/>
                        <a:t>今回評価</a:t>
                      </a:r>
                      <a:endParaRPr kumimoji="1" lang="ja-JP" altLang="en-US" sz="1200" dirty="0">
                        <a:solidFill>
                          <a:schemeClr val="tx1"/>
                        </a:solidFill>
                      </a:endParaRPr>
                    </a:p>
                  </a:txBody>
                  <a:tcPr marL="83668" marR="83668" marT="41764" marB="41764" anchor="ctr">
                    <a:solidFill>
                      <a:srgbClr val="3399FF"/>
                    </a:solidFill>
                  </a:tcPr>
                </a:tc>
                <a:extLst>
                  <a:ext uri="{0D108BD9-81ED-4DB2-BD59-A6C34878D82A}">
                    <a16:rowId xmlns:a16="http://schemas.microsoft.com/office/drawing/2014/main" val="10000"/>
                  </a:ext>
                </a:extLst>
              </a:tr>
              <a:tr h="858856">
                <a:tc vMerge="1">
                  <a:txBody>
                    <a:bodyPr/>
                    <a:lstStyle/>
                    <a:p>
                      <a:pPr algn="ctr"/>
                      <a:r>
                        <a:rPr kumimoji="1" lang="ja-JP" altLang="en-US" sz="1200" dirty="0">
                          <a:solidFill>
                            <a:schemeClr val="tx1"/>
                          </a:solidFill>
                        </a:rPr>
                        <a:t>飛鳥川</a:t>
                      </a:r>
                      <a:endParaRPr kumimoji="1" lang="en-US" altLang="ja-JP" sz="1200" dirty="0">
                        <a:solidFill>
                          <a:schemeClr val="tx1"/>
                        </a:solidFill>
                      </a:endParaRPr>
                    </a:p>
                  </a:txBody>
                  <a:tcPr marL="83668" marR="83668" marT="41764" marB="41764" anchor="ctr">
                    <a:solidFill>
                      <a:srgbClr val="CCECFF"/>
                    </a:solidFill>
                  </a:tcPr>
                </a:tc>
                <a:tc>
                  <a:txBody>
                    <a:bodyPr/>
                    <a:lstStyle/>
                    <a:p>
                      <a:pPr algn="ctr">
                        <a:lnSpc>
                          <a:spcPct val="150000"/>
                        </a:lnSpc>
                      </a:pPr>
                      <a:r>
                        <a:rPr kumimoji="1" lang="ja-JP" altLang="en-US" sz="1200" dirty="0"/>
                        <a:t>①事業採択年度</a:t>
                      </a:r>
                      <a:endParaRPr kumimoji="1" lang="en-US" altLang="ja-JP" sz="1200" dirty="0"/>
                    </a:p>
                    <a:p>
                      <a:pPr algn="ctr">
                        <a:lnSpc>
                          <a:spcPct val="150000"/>
                        </a:lnSpc>
                      </a:pPr>
                      <a:r>
                        <a:rPr kumimoji="1" lang="ja-JP" altLang="en-US" sz="1200" dirty="0"/>
                        <a:t>②事業着工年度</a:t>
                      </a:r>
                      <a:endParaRPr kumimoji="1" lang="en-US" altLang="ja-JP" sz="1200" dirty="0"/>
                    </a:p>
                    <a:p>
                      <a:pPr algn="ctr">
                        <a:lnSpc>
                          <a:spcPct val="150000"/>
                        </a:lnSpc>
                      </a:pPr>
                      <a:r>
                        <a:rPr kumimoji="1" lang="ja-JP" altLang="en-US" sz="1200" dirty="0"/>
                        <a:t>③完成予定年度</a:t>
                      </a:r>
                      <a:endParaRPr kumimoji="1" lang="en-US" altLang="ja-JP" sz="1200" dirty="0"/>
                    </a:p>
                  </a:txBody>
                  <a:tcPr marL="83668" marR="83668" marT="41764" marB="41764" anchor="ctr">
                    <a:solidFill>
                      <a:srgbClr val="CCECFF"/>
                    </a:solidFill>
                  </a:tcPr>
                </a:tc>
                <a:tc>
                  <a:txBody>
                    <a:bodyPr/>
                    <a:lstStyle/>
                    <a:p>
                      <a:pPr algn="ctr">
                        <a:lnSpc>
                          <a:spcPct val="150000"/>
                        </a:lnSpc>
                      </a:pPr>
                      <a:r>
                        <a:rPr kumimoji="1" lang="ja-JP" altLang="en-US" sz="1200" dirty="0">
                          <a:solidFill>
                            <a:schemeClr val="tx1"/>
                          </a:solidFill>
                        </a:rPr>
                        <a:t>①</a:t>
                      </a:r>
                      <a:r>
                        <a:rPr kumimoji="1" lang="en-US" altLang="ja-JP" sz="1200" dirty="0">
                          <a:solidFill>
                            <a:schemeClr val="tx1"/>
                          </a:solidFill>
                        </a:rPr>
                        <a:t>H26</a:t>
                      </a:r>
                      <a:r>
                        <a:rPr kumimoji="1" lang="ja-JP" altLang="en-US" sz="1200" dirty="0">
                          <a:solidFill>
                            <a:schemeClr val="tx1"/>
                          </a:solidFill>
                        </a:rPr>
                        <a:t>年</a:t>
                      </a:r>
                      <a:endParaRPr kumimoji="1" lang="en-US" altLang="ja-JP" sz="1200" dirty="0">
                        <a:solidFill>
                          <a:schemeClr val="tx1"/>
                        </a:solidFill>
                      </a:endParaRPr>
                    </a:p>
                    <a:p>
                      <a:pPr algn="ctr">
                        <a:lnSpc>
                          <a:spcPct val="150000"/>
                        </a:lnSpc>
                      </a:pPr>
                      <a:r>
                        <a:rPr kumimoji="1" lang="ja-JP" altLang="en-US" sz="1200" dirty="0">
                          <a:solidFill>
                            <a:schemeClr val="tx1"/>
                          </a:solidFill>
                        </a:rPr>
                        <a:t>②</a:t>
                      </a:r>
                      <a:r>
                        <a:rPr kumimoji="1" lang="en-US" altLang="ja-JP" sz="1200" dirty="0">
                          <a:solidFill>
                            <a:schemeClr val="tx1"/>
                          </a:solidFill>
                        </a:rPr>
                        <a:t>H26</a:t>
                      </a:r>
                      <a:r>
                        <a:rPr kumimoji="1" lang="ja-JP" altLang="en-US" sz="1200" dirty="0">
                          <a:solidFill>
                            <a:schemeClr val="tx1"/>
                          </a:solidFill>
                        </a:rPr>
                        <a:t>年</a:t>
                      </a:r>
                      <a:endParaRPr kumimoji="1" lang="en-US" altLang="ja-JP" sz="1200" dirty="0">
                        <a:solidFill>
                          <a:schemeClr val="tx1"/>
                        </a:solidFill>
                      </a:endParaRPr>
                    </a:p>
                    <a:p>
                      <a:pPr algn="ctr">
                        <a:lnSpc>
                          <a:spcPct val="150000"/>
                        </a:lnSpc>
                      </a:pPr>
                      <a:r>
                        <a:rPr kumimoji="1" lang="ja-JP" altLang="en-US" sz="1200" dirty="0">
                          <a:solidFill>
                            <a:schemeClr val="tx1"/>
                          </a:solidFill>
                        </a:rPr>
                        <a:t>③</a:t>
                      </a:r>
                      <a:r>
                        <a:rPr kumimoji="1" lang="en-US" altLang="ja-JP" sz="1200" dirty="0">
                          <a:solidFill>
                            <a:schemeClr val="tx1"/>
                          </a:solidFill>
                        </a:rPr>
                        <a:t>R25</a:t>
                      </a:r>
                      <a:r>
                        <a:rPr kumimoji="1" lang="ja-JP" altLang="en-US" sz="1200" dirty="0">
                          <a:solidFill>
                            <a:schemeClr val="tx1"/>
                          </a:solidFill>
                        </a:rPr>
                        <a:t>年</a:t>
                      </a:r>
                    </a:p>
                  </a:txBody>
                  <a:tcPr marL="83668" marR="83668" marT="41764" marB="41764" anchor="ctr">
                    <a:solidFill>
                      <a:srgbClr val="CCECFF"/>
                    </a:solidFill>
                  </a:tcPr>
                </a:tc>
                <a:tc>
                  <a:txBody>
                    <a:bodyPr/>
                    <a:lstStyle/>
                    <a:p>
                      <a:pPr algn="ctr">
                        <a:lnSpc>
                          <a:spcPct val="150000"/>
                        </a:lnSpc>
                      </a:pPr>
                      <a:r>
                        <a:rPr kumimoji="1" lang="ja-JP" altLang="en-US" sz="1200" dirty="0">
                          <a:solidFill>
                            <a:schemeClr val="tx1"/>
                          </a:solidFill>
                        </a:rPr>
                        <a:t>①</a:t>
                      </a:r>
                      <a:r>
                        <a:rPr kumimoji="1" lang="en-US" altLang="ja-JP" sz="1200" dirty="0">
                          <a:solidFill>
                            <a:schemeClr val="tx1"/>
                          </a:solidFill>
                        </a:rPr>
                        <a:t>H26</a:t>
                      </a:r>
                      <a:r>
                        <a:rPr kumimoji="1" lang="ja-JP" altLang="en-US" sz="1200" dirty="0">
                          <a:solidFill>
                            <a:schemeClr val="tx1"/>
                          </a:solidFill>
                        </a:rPr>
                        <a:t>年</a:t>
                      </a:r>
                      <a:endParaRPr kumimoji="1" lang="en-US" altLang="ja-JP" sz="1200" dirty="0">
                        <a:solidFill>
                          <a:schemeClr val="tx1"/>
                        </a:solidFill>
                      </a:endParaRPr>
                    </a:p>
                    <a:p>
                      <a:pPr algn="ctr">
                        <a:lnSpc>
                          <a:spcPct val="150000"/>
                        </a:lnSpc>
                      </a:pPr>
                      <a:r>
                        <a:rPr kumimoji="1" lang="ja-JP" altLang="en-US" sz="1200" dirty="0">
                          <a:solidFill>
                            <a:schemeClr val="tx1"/>
                          </a:solidFill>
                        </a:rPr>
                        <a:t>②</a:t>
                      </a:r>
                      <a:r>
                        <a:rPr kumimoji="1" lang="en-US" altLang="ja-JP" sz="1200" dirty="0">
                          <a:solidFill>
                            <a:schemeClr val="tx1"/>
                          </a:solidFill>
                        </a:rPr>
                        <a:t>H26</a:t>
                      </a:r>
                      <a:r>
                        <a:rPr kumimoji="1" lang="ja-JP" altLang="en-US" sz="1200" dirty="0">
                          <a:solidFill>
                            <a:schemeClr val="tx1"/>
                          </a:solidFill>
                        </a:rPr>
                        <a:t>年</a:t>
                      </a:r>
                      <a:endParaRPr kumimoji="1" lang="en-US" altLang="ja-JP" sz="1200" dirty="0">
                        <a:solidFill>
                          <a:schemeClr val="tx1"/>
                        </a:solidFill>
                      </a:endParaRPr>
                    </a:p>
                    <a:p>
                      <a:pPr marL="0" marR="0" lvl="0" indent="0" algn="ctr" defTabSz="684154" rtl="0" eaLnBrk="1" fontAlgn="auto" latinLnBrk="0" hangingPunct="1">
                        <a:lnSpc>
                          <a:spcPct val="150000"/>
                        </a:lnSpc>
                        <a:spcBef>
                          <a:spcPts val="0"/>
                        </a:spcBef>
                        <a:spcAft>
                          <a:spcPts val="0"/>
                        </a:spcAft>
                        <a:buClrTx/>
                        <a:buSzTx/>
                        <a:buFontTx/>
                        <a:buNone/>
                        <a:tabLst/>
                        <a:defRPr/>
                      </a:pPr>
                      <a:r>
                        <a:rPr kumimoji="1" lang="ja-JP" altLang="en-US" sz="1200" dirty="0">
                          <a:solidFill>
                            <a:schemeClr val="tx1"/>
                          </a:solidFill>
                        </a:rPr>
                        <a:t>③</a:t>
                      </a:r>
                      <a:r>
                        <a:rPr kumimoji="1" lang="en-US" altLang="ja-JP" sz="1200" dirty="0">
                          <a:solidFill>
                            <a:schemeClr val="tx1"/>
                          </a:solidFill>
                        </a:rPr>
                        <a:t>R25</a:t>
                      </a:r>
                      <a:r>
                        <a:rPr kumimoji="1" lang="ja-JP" altLang="en-US" sz="1200" dirty="0">
                          <a:solidFill>
                            <a:schemeClr val="tx1"/>
                          </a:solidFill>
                        </a:rPr>
                        <a:t>年</a:t>
                      </a:r>
                    </a:p>
                  </a:txBody>
                  <a:tcPr marL="83668" marR="83668" marT="41764" marB="41764" anchor="ctr">
                    <a:solidFill>
                      <a:srgbClr val="CCECFF"/>
                    </a:solidFill>
                  </a:tcPr>
                </a:tc>
                <a:extLst>
                  <a:ext uri="{0D108BD9-81ED-4DB2-BD59-A6C34878D82A}">
                    <a16:rowId xmlns:a16="http://schemas.microsoft.com/office/drawing/2014/main" val="10001"/>
                  </a:ext>
                </a:extLst>
              </a:tr>
            </a:tbl>
          </a:graphicData>
        </a:graphic>
      </p:graphicFrame>
      <p:graphicFrame>
        <p:nvGraphicFramePr>
          <p:cNvPr id="13" name="表 12">
            <a:extLst>
              <a:ext uri="{FF2B5EF4-FFF2-40B4-BE49-F238E27FC236}">
                <a16:creationId xmlns:a16="http://schemas.microsoft.com/office/drawing/2014/main" id="{E5153131-6BDE-4FE6-956E-87BB377DB2DC}"/>
              </a:ext>
            </a:extLst>
          </p:cNvPr>
          <p:cNvGraphicFramePr>
            <a:graphicFrameLocks noGrp="1" noChangeAspect="1"/>
          </p:cNvGraphicFramePr>
          <p:nvPr/>
        </p:nvGraphicFramePr>
        <p:xfrm>
          <a:off x="5129991" y="1416332"/>
          <a:ext cx="3672000" cy="1129488"/>
        </p:xfrm>
        <a:graphic>
          <a:graphicData uri="http://schemas.openxmlformats.org/drawingml/2006/table">
            <a:tbl>
              <a:tblPr firstRow="1" bandRow="1">
                <a:tableStyleId>{00A15C55-8517-42AA-B614-E9B94910E393}</a:tableStyleId>
              </a:tblPr>
              <a:tblGrid>
                <a:gridCol w="288000">
                  <a:extLst>
                    <a:ext uri="{9D8B030D-6E8A-4147-A177-3AD203B41FA5}">
                      <a16:colId xmlns:a16="http://schemas.microsoft.com/office/drawing/2014/main" val="20000"/>
                    </a:ext>
                  </a:extLst>
                </a:gridCol>
                <a:gridCol w="1224000">
                  <a:extLst>
                    <a:ext uri="{9D8B030D-6E8A-4147-A177-3AD203B41FA5}">
                      <a16:colId xmlns:a16="http://schemas.microsoft.com/office/drawing/2014/main" val="20001"/>
                    </a:ext>
                  </a:extLst>
                </a:gridCol>
                <a:gridCol w="1080000">
                  <a:extLst>
                    <a:ext uri="{9D8B030D-6E8A-4147-A177-3AD203B41FA5}">
                      <a16:colId xmlns:a16="http://schemas.microsoft.com/office/drawing/2014/main" val="20002"/>
                    </a:ext>
                  </a:extLst>
                </a:gridCol>
                <a:gridCol w="1080000">
                  <a:extLst>
                    <a:ext uri="{9D8B030D-6E8A-4147-A177-3AD203B41FA5}">
                      <a16:colId xmlns:a16="http://schemas.microsoft.com/office/drawing/2014/main" val="20003"/>
                    </a:ext>
                  </a:extLst>
                </a:gridCol>
              </a:tblGrid>
              <a:tr h="259491">
                <a:tc rowSpan="3">
                  <a:txBody>
                    <a:bodyPr/>
                    <a:lstStyle/>
                    <a:p>
                      <a:pPr algn="ctr"/>
                      <a:r>
                        <a:rPr kumimoji="1" lang="ja-JP" altLang="en-US" sz="1200" dirty="0">
                          <a:solidFill>
                            <a:schemeClr val="bg1"/>
                          </a:solidFill>
                        </a:rPr>
                        <a:t>実施状況</a:t>
                      </a:r>
                      <a:endParaRPr kumimoji="1" lang="en-US" altLang="ja-JP" sz="1200" dirty="0">
                        <a:solidFill>
                          <a:schemeClr val="bg1"/>
                        </a:solidFill>
                      </a:endParaRPr>
                    </a:p>
                  </a:txBody>
                  <a:tcPr marL="83668" marR="83668" marT="41764" marB="41764" vert="eaVert" anchor="ctr">
                    <a:solidFill>
                      <a:srgbClr val="3399FF"/>
                    </a:solidFill>
                  </a:tcPr>
                </a:tc>
                <a:tc>
                  <a:txBody>
                    <a:bodyPr/>
                    <a:lstStyle/>
                    <a:p>
                      <a:pPr algn="ctr"/>
                      <a:r>
                        <a:rPr kumimoji="1" lang="ja-JP" altLang="en-US" sz="1200" dirty="0"/>
                        <a:t>項目</a:t>
                      </a:r>
                      <a:endParaRPr kumimoji="1" lang="ja-JP" altLang="en-US" sz="1200" dirty="0">
                        <a:solidFill>
                          <a:schemeClr val="tx1"/>
                        </a:solidFill>
                      </a:endParaRPr>
                    </a:p>
                  </a:txBody>
                  <a:tcPr marL="83668" marR="83668" marT="41764" marB="41764" anchor="ctr">
                    <a:solidFill>
                      <a:srgbClr val="3399FF"/>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dirty="0"/>
                        <a:t>前回評価時</a:t>
                      </a:r>
                      <a:endParaRPr kumimoji="1" lang="en-US" altLang="ja-JP" sz="1200" dirty="0"/>
                    </a:p>
                  </a:txBody>
                  <a:tcPr marL="83668" marR="83668" marT="41764" marB="41764" anchor="ctr">
                    <a:solidFill>
                      <a:srgbClr val="3399FF"/>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dirty="0">
                          <a:solidFill>
                            <a:schemeClr val="bg1"/>
                          </a:solidFill>
                        </a:rPr>
                        <a:t>今回評価</a:t>
                      </a:r>
                    </a:p>
                  </a:txBody>
                  <a:tcPr marL="83668" marR="83668" marT="41764" marB="41764" anchor="ctr">
                    <a:solidFill>
                      <a:srgbClr val="3399FF"/>
                    </a:solidFill>
                  </a:tcPr>
                </a:tc>
                <a:extLst>
                  <a:ext uri="{0D108BD9-81ED-4DB2-BD59-A6C34878D82A}">
                    <a16:rowId xmlns:a16="http://schemas.microsoft.com/office/drawing/2014/main" val="10000"/>
                  </a:ext>
                </a:extLst>
              </a:tr>
              <a:tr h="216000">
                <a:tc vMerge="1">
                  <a:txBody>
                    <a:bodyPr/>
                    <a:lstStyle/>
                    <a:p>
                      <a:pPr algn="ctr"/>
                      <a:r>
                        <a:rPr kumimoji="1" lang="ja-JP" altLang="en-US" sz="1200" dirty="0">
                          <a:solidFill>
                            <a:schemeClr val="tx1"/>
                          </a:solidFill>
                        </a:rPr>
                        <a:t>飛鳥川</a:t>
                      </a:r>
                      <a:endParaRPr kumimoji="1" lang="en-US" altLang="ja-JP" sz="1200" dirty="0">
                        <a:solidFill>
                          <a:schemeClr val="tx1"/>
                        </a:solidFill>
                      </a:endParaRPr>
                    </a:p>
                  </a:txBody>
                  <a:tcPr marL="83668" marR="83668" marT="41764" marB="41764" anchor="ctr">
                    <a:solidFill>
                      <a:srgbClr val="CCECFF"/>
                    </a:solidFill>
                  </a:tcPr>
                </a:tc>
                <a:tc>
                  <a:txBody>
                    <a:bodyPr/>
                    <a:lstStyle/>
                    <a:p>
                      <a:pPr algn="l">
                        <a:lnSpc>
                          <a:spcPct val="150000"/>
                        </a:lnSpc>
                      </a:pPr>
                      <a:r>
                        <a:rPr kumimoji="1" lang="ja-JP" altLang="en-US" sz="1200" dirty="0"/>
                        <a:t>①　工事</a:t>
                      </a:r>
                      <a:endParaRPr kumimoji="1" lang="en-US" altLang="ja-JP" sz="1200" dirty="0"/>
                    </a:p>
                    <a:p>
                      <a:pPr algn="l">
                        <a:lnSpc>
                          <a:spcPct val="150000"/>
                        </a:lnSpc>
                      </a:pPr>
                      <a:r>
                        <a:rPr kumimoji="1" lang="ja-JP" altLang="en-US" sz="1200" dirty="0"/>
                        <a:t>②　調査・設計</a:t>
                      </a:r>
                      <a:endParaRPr kumimoji="1" lang="en-US" altLang="ja-JP" sz="1200" dirty="0"/>
                    </a:p>
                  </a:txBody>
                  <a:tcPr marL="83668" marR="83668" marT="41764" marB="41764" anchor="ctr">
                    <a:solidFill>
                      <a:srgbClr val="CCECFF"/>
                    </a:solidFill>
                  </a:tcPr>
                </a:tc>
                <a:tc>
                  <a:txBody>
                    <a:bodyPr/>
                    <a:lstStyle/>
                    <a:p>
                      <a:pPr algn="ctr">
                        <a:lnSpc>
                          <a:spcPct val="150000"/>
                        </a:lnSpc>
                      </a:pPr>
                      <a:r>
                        <a:rPr kumimoji="1" lang="ja-JP" altLang="en-US" sz="1200" dirty="0">
                          <a:solidFill>
                            <a:schemeClr val="tx1"/>
                          </a:solidFill>
                        </a:rPr>
                        <a:t>①</a:t>
                      </a:r>
                      <a:r>
                        <a:rPr kumimoji="1" lang="en-US" altLang="ja-JP" sz="1200" dirty="0">
                          <a:solidFill>
                            <a:schemeClr val="tx1"/>
                          </a:solidFill>
                        </a:rPr>
                        <a:t>0</a:t>
                      </a:r>
                      <a:r>
                        <a:rPr kumimoji="1" lang="ja-JP" altLang="en-US" sz="1200" dirty="0">
                          <a:solidFill>
                            <a:schemeClr val="tx1"/>
                          </a:solidFill>
                        </a:rPr>
                        <a:t>％</a:t>
                      </a:r>
                      <a:endParaRPr kumimoji="1" lang="en-US" altLang="ja-JP" sz="1200" dirty="0">
                        <a:solidFill>
                          <a:schemeClr val="tx1"/>
                        </a:solidFill>
                      </a:endParaRPr>
                    </a:p>
                    <a:p>
                      <a:pPr algn="ctr">
                        <a:lnSpc>
                          <a:spcPct val="150000"/>
                        </a:lnSpc>
                      </a:pPr>
                      <a:r>
                        <a:rPr kumimoji="1" lang="ja-JP" altLang="en-US" sz="1200" dirty="0">
                          <a:solidFill>
                            <a:schemeClr val="tx1"/>
                          </a:solidFill>
                        </a:rPr>
                        <a:t>②</a:t>
                      </a:r>
                      <a:r>
                        <a:rPr kumimoji="1" lang="en-US" altLang="ja-JP" sz="1200" dirty="0">
                          <a:solidFill>
                            <a:schemeClr val="tx1"/>
                          </a:solidFill>
                        </a:rPr>
                        <a:t>0</a:t>
                      </a:r>
                      <a:r>
                        <a:rPr kumimoji="1" lang="ja-JP" altLang="en-US" sz="1200" dirty="0">
                          <a:solidFill>
                            <a:schemeClr val="tx1"/>
                          </a:solidFill>
                        </a:rPr>
                        <a:t>％</a:t>
                      </a:r>
                      <a:endParaRPr kumimoji="1" lang="en-US" altLang="ja-JP" sz="1200" dirty="0">
                        <a:solidFill>
                          <a:schemeClr val="tx1"/>
                        </a:solidFill>
                      </a:endParaRPr>
                    </a:p>
                  </a:txBody>
                  <a:tcPr marL="83668" marR="83668" marT="41764" marB="41764" anchor="ctr">
                    <a:solidFill>
                      <a:srgbClr val="CCECFF"/>
                    </a:solidFill>
                  </a:tcPr>
                </a:tc>
                <a:tc>
                  <a:txBody>
                    <a:bodyPr/>
                    <a:lstStyle/>
                    <a:p>
                      <a:pPr algn="ctr">
                        <a:lnSpc>
                          <a:spcPct val="150000"/>
                        </a:lnSpc>
                      </a:pPr>
                      <a:r>
                        <a:rPr kumimoji="1" lang="ja-JP" altLang="en-US" sz="1200" dirty="0">
                          <a:solidFill>
                            <a:schemeClr val="tx1"/>
                          </a:solidFill>
                        </a:rPr>
                        <a:t>①  </a:t>
                      </a:r>
                      <a:r>
                        <a:rPr kumimoji="1" lang="en-US" altLang="ja-JP" sz="1200" dirty="0">
                          <a:solidFill>
                            <a:schemeClr val="tx1"/>
                          </a:solidFill>
                        </a:rPr>
                        <a:t>9</a:t>
                      </a:r>
                      <a:r>
                        <a:rPr kumimoji="1" lang="ja-JP" altLang="en-US" sz="1200" dirty="0">
                          <a:solidFill>
                            <a:schemeClr val="tx1"/>
                          </a:solidFill>
                        </a:rPr>
                        <a:t>％</a:t>
                      </a:r>
                      <a:endParaRPr kumimoji="1" lang="en-US" altLang="ja-JP" sz="1200" dirty="0">
                        <a:solidFill>
                          <a:schemeClr val="tx1"/>
                        </a:solidFill>
                      </a:endParaRPr>
                    </a:p>
                    <a:p>
                      <a:pPr algn="ctr">
                        <a:lnSpc>
                          <a:spcPct val="150000"/>
                        </a:lnSpc>
                      </a:pPr>
                      <a:r>
                        <a:rPr kumimoji="1" lang="ja-JP" altLang="en-US" sz="1200" dirty="0">
                          <a:solidFill>
                            <a:schemeClr val="tx1"/>
                          </a:solidFill>
                        </a:rPr>
                        <a:t>②</a:t>
                      </a:r>
                      <a:r>
                        <a:rPr kumimoji="1" lang="en-US" altLang="ja-JP" sz="1200" dirty="0">
                          <a:solidFill>
                            <a:schemeClr val="tx1"/>
                          </a:solidFill>
                        </a:rPr>
                        <a:t>10</a:t>
                      </a:r>
                      <a:r>
                        <a:rPr kumimoji="1" lang="ja-JP" altLang="en-US" sz="1200" dirty="0">
                          <a:solidFill>
                            <a:schemeClr val="tx1"/>
                          </a:solidFill>
                        </a:rPr>
                        <a:t>％</a:t>
                      </a:r>
                      <a:endParaRPr kumimoji="1" lang="en-US" altLang="ja-JP" sz="1200" dirty="0">
                        <a:solidFill>
                          <a:schemeClr val="tx1"/>
                        </a:solidFill>
                      </a:endParaRPr>
                    </a:p>
                  </a:txBody>
                  <a:tcPr marL="83668" marR="83668" marT="41764" marB="41764" anchor="ctr">
                    <a:solidFill>
                      <a:srgbClr val="CCECFF"/>
                    </a:solidFill>
                  </a:tcPr>
                </a:tc>
                <a:extLst>
                  <a:ext uri="{0D108BD9-81ED-4DB2-BD59-A6C34878D82A}">
                    <a16:rowId xmlns:a16="http://schemas.microsoft.com/office/drawing/2014/main" val="10001"/>
                  </a:ext>
                </a:extLst>
              </a:tr>
              <a:tr h="216000">
                <a:tc vMerge="1">
                  <a:txBody>
                    <a:bodyPr/>
                    <a:lstStyle/>
                    <a:p>
                      <a:endParaRPr kumimoji="1" lang="ja-JP" altLang="en-US" sz="1300" baseline="30000" dirty="0">
                        <a:solidFill>
                          <a:schemeClr val="tx1"/>
                        </a:solidFill>
                      </a:endParaRPr>
                    </a:p>
                  </a:txBody>
                  <a:tcPr marL="91432" marR="91432" marT="45698" marB="45698" anchor="ctr"/>
                </a:tc>
                <a:tc>
                  <a:txBody>
                    <a:bodyPr/>
                    <a:lstStyle/>
                    <a:p>
                      <a:r>
                        <a:rPr kumimoji="1" lang="ja-JP" altLang="en-US" sz="1200" dirty="0"/>
                        <a:t>進捗率（全体）</a:t>
                      </a:r>
                      <a:endParaRPr kumimoji="1" lang="ja-JP" altLang="en-US" sz="1200" baseline="30000" dirty="0">
                        <a:solidFill>
                          <a:schemeClr val="tx1"/>
                        </a:solidFill>
                      </a:endParaRPr>
                    </a:p>
                  </a:txBody>
                  <a:tcPr marL="83668" marR="83668" marT="41764" marB="41764" anchor="ctr">
                    <a:solidFill>
                      <a:srgbClr val="CBCBCB"/>
                    </a:solidFill>
                  </a:tcPr>
                </a:tc>
                <a:tc>
                  <a:txBody>
                    <a:bodyPr/>
                    <a:lstStyle/>
                    <a:p>
                      <a:pPr algn="ctr"/>
                      <a:r>
                        <a:rPr kumimoji="1" lang="en-US" altLang="ja-JP" sz="1200" dirty="0">
                          <a:solidFill>
                            <a:schemeClr val="tx1"/>
                          </a:solidFill>
                        </a:rPr>
                        <a:t>0</a:t>
                      </a:r>
                      <a:r>
                        <a:rPr kumimoji="1" lang="ja-JP" altLang="en-US" sz="1200" dirty="0">
                          <a:solidFill>
                            <a:schemeClr val="tx1"/>
                          </a:solidFill>
                        </a:rPr>
                        <a:t>％</a:t>
                      </a:r>
                    </a:p>
                  </a:txBody>
                  <a:tcPr marL="83668" marR="83668" marT="41764" marB="41764" anchor="ctr">
                    <a:solidFill>
                      <a:srgbClr val="CBCBCB"/>
                    </a:solidFill>
                  </a:tcPr>
                </a:tc>
                <a:tc>
                  <a:txBody>
                    <a:bodyPr/>
                    <a:lstStyle/>
                    <a:p>
                      <a:pPr algn="ctr"/>
                      <a:r>
                        <a:rPr kumimoji="1" lang="en-US" altLang="ja-JP" sz="1200" dirty="0">
                          <a:solidFill>
                            <a:schemeClr val="tx1"/>
                          </a:solidFill>
                        </a:rPr>
                        <a:t>15</a:t>
                      </a:r>
                      <a:r>
                        <a:rPr kumimoji="1" lang="ja-JP" altLang="en-US" sz="1200" dirty="0">
                          <a:solidFill>
                            <a:schemeClr val="tx1"/>
                          </a:solidFill>
                        </a:rPr>
                        <a:t>％</a:t>
                      </a:r>
                    </a:p>
                  </a:txBody>
                  <a:tcPr marL="83668" marR="83668" marT="41764" marB="41764" anchor="ctr">
                    <a:solidFill>
                      <a:srgbClr val="CBCBCB"/>
                    </a:solidFill>
                  </a:tcPr>
                </a:tc>
                <a:extLst>
                  <a:ext uri="{0D108BD9-81ED-4DB2-BD59-A6C34878D82A}">
                    <a16:rowId xmlns:a16="http://schemas.microsoft.com/office/drawing/2014/main" val="10002"/>
                  </a:ext>
                </a:extLst>
              </a:tr>
            </a:tbl>
          </a:graphicData>
        </a:graphic>
      </p:graphicFrame>
      <p:sp>
        <p:nvSpPr>
          <p:cNvPr id="15" name="テキスト ボックス 14">
            <a:extLst>
              <a:ext uri="{FF2B5EF4-FFF2-40B4-BE49-F238E27FC236}">
                <a16:creationId xmlns:a16="http://schemas.microsoft.com/office/drawing/2014/main" id="{2B4DE5F4-58C6-4044-8566-4F053C1007DC}"/>
              </a:ext>
            </a:extLst>
          </p:cNvPr>
          <p:cNvSpPr txBox="1"/>
          <p:nvPr/>
        </p:nvSpPr>
        <p:spPr>
          <a:xfrm>
            <a:off x="11283" y="837427"/>
            <a:ext cx="1255697" cy="307777"/>
          </a:xfrm>
          <a:prstGeom prst="rect">
            <a:avLst/>
          </a:prstGeom>
          <a:noFill/>
        </p:spPr>
        <p:txBody>
          <a:bodyPr wrap="square" rtlCol="0" anchor="ctr">
            <a:spAutoFit/>
          </a:bodyPr>
          <a:lstStyle/>
          <a:p>
            <a:r>
              <a:rPr lang="en-US" altLang="ja-JP" sz="1400" b="1" dirty="0"/>
              <a:t>【</a:t>
            </a:r>
            <a:r>
              <a:rPr lang="ja-JP" altLang="en-US" sz="1400" b="1" dirty="0"/>
              <a:t>飛鳥川</a:t>
            </a:r>
            <a:r>
              <a:rPr lang="en-US" altLang="ja-JP" sz="1400" b="1" dirty="0"/>
              <a:t>】</a:t>
            </a:r>
            <a:endParaRPr lang="ja-JP" altLang="en-US" sz="1400" b="1" dirty="0"/>
          </a:p>
        </p:txBody>
      </p:sp>
      <p:sp>
        <p:nvSpPr>
          <p:cNvPr id="22" name="テキスト ボックス 21">
            <a:extLst>
              <a:ext uri="{FF2B5EF4-FFF2-40B4-BE49-F238E27FC236}">
                <a16:creationId xmlns:a16="http://schemas.microsoft.com/office/drawing/2014/main" id="{7AE6CEEA-D7D4-4524-9648-19BA06FC8FB2}"/>
              </a:ext>
            </a:extLst>
          </p:cNvPr>
          <p:cNvSpPr txBox="1"/>
          <p:nvPr/>
        </p:nvSpPr>
        <p:spPr>
          <a:xfrm>
            <a:off x="11283" y="2876756"/>
            <a:ext cx="1255697" cy="307777"/>
          </a:xfrm>
          <a:prstGeom prst="rect">
            <a:avLst/>
          </a:prstGeom>
          <a:noFill/>
        </p:spPr>
        <p:txBody>
          <a:bodyPr wrap="square" rtlCol="0" anchor="ctr">
            <a:spAutoFit/>
          </a:bodyPr>
          <a:lstStyle/>
          <a:p>
            <a:r>
              <a:rPr lang="en-US" altLang="ja-JP" sz="1400" b="1" dirty="0"/>
              <a:t>【</a:t>
            </a:r>
            <a:r>
              <a:rPr lang="ja-JP" altLang="en-US" sz="1400" b="1" dirty="0"/>
              <a:t>梅川</a:t>
            </a:r>
            <a:r>
              <a:rPr lang="en-US" altLang="ja-JP" sz="1400" b="1" dirty="0"/>
              <a:t>】</a:t>
            </a:r>
            <a:endParaRPr lang="ja-JP" altLang="en-US" sz="1400" b="1" dirty="0"/>
          </a:p>
        </p:txBody>
      </p:sp>
      <p:sp>
        <p:nvSpPr>
          <p:cNvPr id="23" name="テキスト ボックス 22">
            <a:extLst>
              <a:ext uri="{FF2B5EF4-FFF2-40B4-BE49-F238E27FC236}">
                <a16:creationId xmlns:a16="http://schemas.microsoft.com/office/drawing/2014/main" id="{A938649C-EF92-4A2F-BF6A-E83211801DD0}"/>
              </a:ext>
            </a:extLst>
          </p:cNvPr>
          <p:cNvSpPr txBox="1"/>
          <p:nvPr/>
        </p:nvSpPr>
        <p:spPr>
          <a:xfrm>
            <a:off x="11283" y="4848620"/>
            <a:ext cx="1255697" cy="307777"/>
          </a:xfrm>
          <a:prstGeom prst="rect">
            <a:avLst/>
          </a:prstGeom>
          <a:noFill/>
        </p:spPr>
        <p:txBody>
          <a:bodyPr wrap="square" rtlCol="0" anchor="ctr">
            <a:spAutoFit/>
          </a:bodyPr>
          <a:lstStyle/>
          <a:p>
            <a:r>
              <a:rPr lang="en-US" altLang="ja-JP" sz="1400" b="1" dirty="0"/>
              <a:t>【</a:t>
            </a:r>
            <a:r>
              <a:rPr lang="ja-JP" altLang="en-US" sz="1400" b="1" dirty="0"/>
              <a:t>天見川</a:t>
            </a:r>
            <a:r>
              <a:rPr lang="en-US" altLang="ja-JP" sz="1400" b="1" dirty="0"/>
              <a:t>】</a:t>
            </a:r>
            <a:endParaRPr lang="ja-JP" altLang="en-US" sz="1400" b="1" dirty="0"/>
          </a:p>
        </p:txBody>
      </p:sp>
      <p:sp>
        <p:nvSpPr>
          <p:cNvPr id="27" name="正方形/長方形 26">
            <a:extLst>
              <a:ext uri="{FF2B5EF4-FFF2-40B4-BE49-F238E27FC236}">
                <a16:creationId xmlns:a16="http://schemas.microsoft.com/office/drawing/2014/main" id="{4ED2E6EB-8243-4ADA-A244-3A6DE5FDA07B}"/>
              </a:ext>
            </a:extLst>
          </p:cNvPr>
          <p:cNvSpPr/>
          <p:nvPr/>
        </p:nvSpPr>
        <p:spPr>
          <a:xfrm>
            <a:off x="857509" y="896235"/>
            <a:ext cx="8224408" cy="461665"/>
          </a:xfrm>
          <a:prstGeom prst="rect">
            <a:avLst/>
          </a:prstGeom>
          <a:solidFill>
            <a:schemeClr val="accent3">
              <a:lumMod val="40000"/>
              <a:lumOff val="60000"/>
            </a:schemeClr>
          </a:solidFill>
          <a:ln w="12700" cmpd="sng">
            <a:solidFill>
              <a:schemeClr val="tx1"/>
            </a:solidFill>
          </a:ln>
        </p:spPr>
        <p:txBody>
          <a:bodyPr wrap="square">
            <a:spAutoFit/>
          </a:bodyPr>
          <a:lstStyle/>
          <a:p>
            <a:pPr marL="285750" indent="-285750">
              <a:buFont typeface="Wingdings" panose="05000000000000000000" pitchFamily="2" charset="2"/>
              <a:buChar char="Ø"/>
              <a:defRPr/>
            </a:pPr>
            <a:r>
              <a:rPr lang="ja-JP" altLang="en-US" sz="1200" dirty="0">
                <a:latin typeface="ＭＳ Ｐゴシック" pitchFamily="50" charset="-128"/>
              </a:rPr>
              <a:t>大和川水系石川ブロック河川整備計画（</a:t>
            </a:r>
            <a:r>
              <a:rPr lang="en-US" altLang="ja-JP" sz="1200" dirty="0">
                <a:latin typeface="ＭＳ Ｐゴシック" pitchFamily="50" charset="-128"/>
              </a:rPr>
              <a:t>H28.10</a:t>
            </a:r>
            <a:r>
              <a:rPr lang="ja-JP" altLang="en-US" sz="1200" dirty="0">
                <a:latin typeface="ＭＳ Ｐゴシック" pitchFamily="50" charset="-128"/>
              </a:rPr>
              <a:t>改定）に位置付けて事業を進めており、令和</a:t>
            </a:r>
            <a:r>
              <a:rPr lang="en-US" altLang="ja-JP" sz="1200" dirty="0">
                <a:latin typeface="ＭＳ Ｐゴシック" pitchFamily="50" charset="-128"/>
              </a:rPr>
              <a:t>4</a:t>
            </a:r>
            <a:r>
              <a:rPr lang="ja-JP" altLang="en-US" sz="1200" dirty="0">
                <a:latin typeface="ＭＳ Ｐゴシック" pitchFamily="50" charset="-128"/>
              </a:rPr>
              <a:t>年度末で約</a:t>
            </a:r>
            <a:r>
              <a:rPr lang="en-US" altLang="ja-JP" sz="1200" dirty="0">
                <a:latin typeface="ＭＳ Ｐゴシック" pitchFamily="50" charset="-128"/>
              </a:rPr>
              <a:t>0.3km</a:t>
            </a:r>
            <a:r>
              <a:rPr lang="ja-JP" altLang="en-US" sz="1200" dirty="0">
                <a:latin typeface="ＭＳ Ｐゴシック" pitchFamily="50" charset="-128"/>
              </a:rPr>
              <a:t>の改修工事を実施済。全体進捗率は約</a:t>
            </a:r>
            <a:r>
              <a:rPr lang="en-US" altLang="ja-JP" sz="1200" dirty="0">
                <a:latin typeface="ＭＳ Ｐゴシック" pitchFamily="50" charset="-128"/>
              </a:rPr>
              <a:t>15</a:t>
            </a:r>
            <a:r>
              <a:rPr kumimoji="1" lang="ja-JP" altLang="en-US" sz="1200" dirty="0"/>
              <a:t>％</a:t>
            </a:r>
            <a:r>
              <a:rPr lang="ja-JP" altLang="en-US" sz="1200" dirty="0"/>
              <a:t>で</a:t>
            </a:r>
            <a:r>
              <a:rPr kumimoji="1" lang="ja-JP" altLang="en-US" sz="1200" dirty="0"/>
              <a:t>ある。</a:t>
            </a:r>
            <a:endParaRPr kumimoji="1" lang="en-US" altLang="ja-JP" sz="1200" dirty="0"/>
          </a:p>
        </p:txBody>
      </p:sp>
      <p:sp>
        <p:nvSpPr>
          <p:cNvPr id="28" name="正方形/長方形 27">
            <a:extLst>
              <a:ext uri="{FF2B5EF4-FFF2-40B4-BE49-F238E27FC236}">
                <a16:creationId xmlns:a16="http://schemas.microsoft.com/office/drawing/2014/main" id="{8A7357FB-AE2F-4148-9303-3A488F267939}"/>
              </a:ext>
            </a:extLst>
          </p:cNvPr>
          <p:cNvSpPr/>
          <p:nvPr/>
        </p:nvSpPr>
        <p:spPr>
          <a:xfrm>
            <a:off x="857509" y="2923051"/>
            <a:ext cx="8224408" cy="461665"/>
          </a:xfrm>
          <a:prstGeom prst="rect">
            <a:avLst/>
          </a:prstGeom>
          <a:solidFill>
            <a:schemeClr val="accent3">
              <a:lumMod val="40000"/>
              <a:lumOff val="60000"/>
            </a:schemeClr>
          </a:solidFill>
          <a:ln w="12700" cmpd="sng">
            <a:solidFill>
              <a:schemeClr val="tx1"/>
            </a:solidFill>
          </a:ln>
        </p:spPr>
        <p:txBody>
          <a:bodyPr wrap="square">
            <a:spAutoFit/>
          </a:bodyPr>
          <a:lstStyle/>
          <a:p>
            <a:pPr marL="285750" indent="-285750">
              <a:buFont typeface="Wingdings" panose="05000000000000000000" pitchFamily="2" charset="2"/>
              <a:buChar char="Ø"/>
              <a:defRPr/>
            </a:pPr>
            <a:r>
              <a:rPr lang="ja-JP" altLang="en-US" sz="1200" dirty="0">
                <a:latin typeface="ＭＳ Ｐゴシック" pitchFamily="50" charset="-128"/>
              </a:rPr>
              <a:t>大和川水系石川ブロック河川整備計画（</a:t>
            </a:r>
            <a:r>
              <a:rPr lang="en-US" altLang="ja-JP" sz="1200" dirty="0">
                <a:latin typeface="ＭＳ Ｐゴシック" pitchFamily="50" charset="-128"/>
              </a:rPr>
              <a:t>H28.10</a:t>
            </a:r>
            <a:r>
              <a:rPr lang="ja-JP" altLang="en-US" sz="1200" dirty="0">
                <a:latin typeface="ＭＳ Ｐゴシック" pitchFamily="50" charset="-128"/>
              </a:rPr>
              <a:t>改定）に位置付けて事業を進めており、令和</a:t>
            </a:r>
            <a:r>
              <a:rPr lang="en-US" altLang="ja-JP" sz="1200" dirty="0">
                <a:latin typeface="ＭＳ Ｐゴシック" pitchFamily="50" charset="-128"/>
              </a:rPr>
              <a:t>4</a:t>
            </a:r>
            <a:r>
              <a:rPr lang="ja-JP" altLang="en-US" sz="1200" dirty="0">
                <a:latin typeface="ＭＳ Ｐゴシック" pitchFamily="50" charset="-128"/>
              </a:rPr>
              <a:t>年度末で約</a:t>
            </a:r>
            <a:r>
              <a:rPr lang="en-US" altLang="ja-JP" sz="1200" dirty="0">
                <a:latin typeface="ＭＳ Ｐゴシック" pitchFamily="50" charset="-128"/>
              </a:rPr>
              <a:t>0.3km</a:t>
            </a:r>
            <a:r>
              <a:rPr lang="ja-JP" altLang="en-US" sz="1200" dirty="0">
                <a:latin typeface="ＭＳ Ｐゴシック" pitchFamily="50" charset="-128"/>
              </a:rPr>
              <a:t>の改修工事を実施済。全体進捗率は約</a:t>
            </a:r>
            <a:r>
              <a:rPr lang="en-US" altLang="ja-JP" sz="1200" dirty="0">
                <a:latin typeface="ＭＳ Ｐゴシック" pitchFamily="50" charset="-128"/>
              </a:rPr>
              <a:t>17</a:t>
            </a:r>
            <a:r>
              <a:rPr kumimoji="1" lang="ja-JP" altLang="en-US" sz="1200" dirty="0"/>
              <a:t>％</a:t>
            </a:r>
            <a:r>
              <a:rPr lang="ja-JP" altLang="en-US" sz="1200" dirty="0"/>
              <a:t>で</a:t>
            </a:r>
            <a:r>
              <a:rPr kumimoji="1" lang="ja-JP" altLang="en-US" sz="1200" dirty="0"/>
              <a:t>ある。</a:t>
            </a:r>
            <a:endParaRPr kumimoji="1" lang="en-US" altLang="ja-JP" sz="1200" dirty="0"/>
          </a:p>
        </p:txBody>
      </p:sp>
      <p:sp>
        <p:nvSpPr>
          <p:cNvPr id="29" name="正方形/長方形 28">
            <a:extLst>
              <a:ext uri="{FF2B5EF4-FFF2-40B4-BE49-F238E27FC236}">
                <a16:creationId xmlns:a16="http://schemas.microsoft.com/office/drawing/2014/main" id="{CB2FE541-7E6A-4F36-890E-472D72F4801B}"/>
              </a:ext>
            </a:extLst>
          </p:cNvPr>
          <p:cNvSpPr/>
          <p:nvPr/>
        </p:nvSpPr>
        <p:spPr>
          <a:xfrm>
            <a:off x="844209" y="4904133"/>
            <a:ext cx="8224408" cy="461665"/>
          </a:xfrm>
          <a:prstGeom prst="rect">
            <a:avLst/>
          </a:prstGeom>
          <a:solidFill>
            <a:schemeClr val="accent3">
              <a:lumMod val="40000"/>
              <a:lumOff val="60000"/>
            </a:schemeClr>
          </a:solidFill>
          <a:ln w="12700" cmpd="sng">
            <a:solidFill>
              <a:schemeClr val="tx1"/>
            </a:solidFill>
          </a:ln>
        </p:spPr>
        <p:txBody>
          <a:bodyPr wrap="square">
            <a:spAutoFit/>
          </a:bodyPr>
          <a:lstStyle/>
          <a:p>
            <a:pPr marL="285750" indent="-285750">
              <a:buFont typeface="Wingdings" panose="05000000000000000000" pitchFamily="2" charset="2"/>
              <a:buChar char="Ø"/>
              <a:defRPr/>
            </a:pPr>
            <a:r>
              <a:rPr lang="ja-JP" altLang="en-US" sz="1200" dirty="0">
                <a:latin typeface="ＭＳ Ｐゴシック" pitchFamily="50" charset="-128"/>
              </a:rPr>
              <a:t>大和川水系石川ブロック河川整備計画（</a:t>
            </a:r>
            <a:r>
              <a:rPr lang="en-US" altLang="ja-JP" sz="1200" dirty="0">
                <a:latin typeface="ＭＳ Ｐゴシック" pitchFamily="50" charset="-128"/>
              </a:rPr>
              <a:t>H28.10</a:t>
            </a:r>
            <a:r>
              <a:rPr lang="ja-JP" altLang="en-US" sz="1200" dirty="0">
                <a:latin typeface="ＭＳ Ｐゴシック" pitchFamily="50" charset="-128"/>
              </a:rPr>
              <a:t>改定）に位置付けて事業を進めており、令和</a:t>
            </a:r>
            <a:r>
              <a:rPr lang="en-US" altLang="ja-JP" sz="1200" dirty="0">
                <a:latin typeface="ＭＳ Ｐゴシック" pitchFamily="50" charset="-128"/>
              </a:rPr>
              <a:t>4</a:t>
            </a:r>
            <a:r>
              <a:rPr lang="ja-JP" altLang="en-US" sz="1200" dirty="0">
                <a:latin typeface="ＭＳ Ｐゴシック" pitchFamily="50" charset="-128"/>
              </a:rPr>
              <a:t>年度末で約</a:t>
            </a:r>
            <a:r>
              <a:rPr lang="en-US" altLang="ja-JP" sz="1200" dirty="0">
                <a:latin typeface="ＭＳ Ｐゴシック" pitchFamily="50" charset="-128"/>
              </a:rPr>
              <a:t>0.8km</a:t>
            </a:r>
            <a:r>
              <a:rPr lang="ja-JP" altLang="en-US" sz="1200" dirty="0">
                <a:latin typeface="ＭＳ Ｐゴシック" pitchFamily="50" charset="-128"/>
              </a:rPr>
              <a:t>の調査設計を実施し、用地買収に向けた協議を実施中。全体進捗率は約</a:t>
            </a:r>
            <a:r>
              <a:rPr lang="en-US" altLang="ja-JP" sz="1200" dirty="0">
                <a:latin typeface="ＭＳ Ｐゴシック" pitchFamily="50" charset="-128"/>
              </a:rPr>
              <a:t>7</a:t>
            </a:r>
            <a:r>
              <a:rPr kumimoji="1" lang="ja-JP" altLang="en-US" sz="1200" dirty="0"/>
              <a:t>％</a:t>
            </a:r>
            <a:r>
              <a:rPr lang="ja-JP" altLang="en-US" sz="1200" dirty="0"/>
              <a:t>で</a:t>
            </a:r>
            <a:r>
              <a:rPr kumimoji="1" lang="ja-JP" altLang="en-US" sz="1200" dirty="0"/>
              <a:t>ある。</a:t>
            </a:r>
            <a:endParaRPr kumimoji="1" lang="en-US" altLang="ja-JP" sz="1200" dirty="0"/>
          </a:p>
        </p:txBody>
      </p:sp>
      <p:graphicFrame>
        <p:nvGraphicFramePr>
          <p:cNvPr id="20" name="表 19">
            <a:extLst>
              <a:ext uri="{FF2B5EF4-FFF2-40B4-BE49-F238E27FC236}">
                <a16:creationId xmlns:a16="http://schemas.microsoft.com/office/drawing/2014/main" id="{D8EE5DF8-CAA7-4039-B92B-B5CCD831670E}"/>
              </a:ext>
            </a:extLst>
          </p:cNvPr>
          <p:cNvGraphicFramePr>
            <a:graphicFrameLocks noGrp="1" noChangeAspect="1"/>
          </p:cNvGraphicFramePr>
          <p:nvPr/>
        </p:nvGraphicFramePr>
        <p:xfrm>
          <a:off x="908698" y="3434167"/>
          <a:ext cx="3744000" cy="1137400"/>
        </p:xfrm>
        <a:graphic>
          <a:graphicData uri="http://schemas.openxmlformats.org/drawingml/2006/table">
            <a:tbl>
              <a:tblPr firstRow="1" bandRow="1">
                <a:tableStyleId>{00A15C55-8517-42AA-B614-E9B94910E393}</a:tableStyleId>
              </a:tblPr>
              <a:tblGrid>
                <a:gridCol w="288000">
                  <a:extLst>
                    <a:ext uri="{9D8B030D-6E8A-4147-A177-3AD203B41FA5}">
                      <a16:colId xmlns:a16="http://schemas.microsoft.com/office/drawing/2014/main" val="20000"/>
                    </a:ext>
                  </a:extLst>
                </a:gridCol>
                <a:gridCol w="1296000">
                  <a:extLst>
                    <a:ext uri="{9D8B030D-6E8A-4147-A177-3AD203B41FA5}">
                      <a16:colId xmlns:a16="http://schemas.microsoft.com/office/drawing/2014/main" val="20001"/>
                    </a:ext>
                  </a:extLst>
                </a:gridCol>
                <a:gridCol w="1080000">
                  <a:extLst>
                    <a:ext uri="{9D8B030D-6E8A-4147-A177-3AD203B41FA5}">
                      <a16:colId xmlns:a16="http://schemas.microsoft.com/office/drawing/2014/main" val="20002"/>
                    </a:ext>
                  </a:extLst>
                </a:gridCol>
                <a:gridCol w="1080000">
                  <a:extLst>
                    <a:ext uri="{9D8B030D-6E8A-4147-A177-3AD203B41FA5}">
                      <a16:colId xmlns:a16="http://schemas.microsoft.com/office/drawing/2014/main" val="20003"/>
                    </a:ext>
                  </a:extLst>
                </a:gridCol>
              </a:tblGrid>
              <a:tr h="250373">
                <a:tc rowSpan="2">
                  <a:txBody>
                    <a:bodyPr/>
                    <a:lstStyle/>
                    <a:p>
                      <a:pPr algn="ctr"/>
                      <a:r>
                        <a:rPr kumimoji="1" lang="ja-JP" altLang="en-US" sz="1200" dirty="0">
                          <a:solidFill>
                            <a:schemeClr val="bg1"/>
                          </a:solidFill>
                        </a:rPr>
                        <a:t>事業計画</a:t>
                      </a:r>
                    </a:p>
                  </a:txBody>
                  <a:tcPr marL="83668" marR="83668" marT="41764" marB="41764" vert="eaVert" anchor="ctr">
                    <a:solidFill>
                      <a:srgbClr val="3399FF"/>
                    </a:solidFill>
                  </a:tcPr>
                </a:tc>
                <a:tc>
                  <a:txBody>
                    <a:bodyPr/>
                    <a:lstStyle/>
                    <a:p>
                      <a:pPr algn="ctr"/>
                      <a:r>
                        <a:rPr kumimoji="1" lang="ja-JP" altLang="en-US" sz="1200" dirty="0"/>
                        <a:t>項目</a:t>
                      </a:r>
                      <a:endParaRPr kumimoji="1" lang="ja-JP" altLang="en-US" sz="1200" dirty="0">
                        <a:solidFill>
                          <a:schemeClr val="tx1"/>
                        </a:solidFill>
                      </a:endParaRPr>
                    </a:p>
                  </a:txBody>
                  <a:tcPr marL="83668" marR="83668" marT="41764" marB="41764" anchor="ctr">
                    <a:solidFill>
                      <a:srgbClr val="3399FF"/>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dirty="0"/>
                        <a:t>前回評価時</a:t>
                      </a:r>
                      <a:endParaRPr kumimoji="1" lang="ja-JP" altLang="en-US" sz="1200" dirty="0">
                        <a:solidFill>
                          <a:schemeClr val="tx1"/>
                        </a:solidFill>
                      </a:endParaRPr>
                    </a:p>
                  </a:txBody>
                  <a:tcPr marL="83668" marR="83668" marT="41764" marB="41764" anchor="ctr">
                    <a:solidFill>
                      <a:srgbClr val="3399FF"/>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dirty="0"/>
                        <a:t>今回評価</a:t>
                      </a:r>
                      <a:endParaRPr kumimoji="1" lang="ja-JP" altLang="en-US" sz="1200" dirty="0">
                        <a:solidFill>
                          <a:schemeClr val="tx1"/>
                        </a:solidFill>
                      </a:endParaRPr>
                    </a:p>
                  </a:txBody>
                  <a:tcPr marL="83668" marR="83668" marT="41764" marB="41764" anchor="ctr">
                    <a:solidFill>
                      <a:srgbClr val="3399FF"/>
                    </a:solidFill>
                  </a:tcPr>
                </a:tc>
                <a:extLst>
                  <a:ext uri="{0D108BD9-81ED-4DB2-BD59-A6C34878D82A}">
                    <a16:rowId xmlns:a16="http://schemas.microsoft.com/office/drawing/2014/main" val="10000"/>
                  </a:ext>
                </a:extLst>
              </a:tr>
              <a:tr h="858856">
                <a:tc vMerge="1">
                  <a:txBody>
                    <a:bodyPr/>
                    <a:lstStyle/>
                    <a:p>
                      <a:pPr algn="ctr"/>
                      <a:r>
                        <a:rPr kumimoji="1" lang="ja-JP" altLang="en-US" sz="1200" dirty="0">
                          <a:solidFill>
                            <a:schemeClr val="tx1"/>
                          </a:solidFill>
                        </a:rPr>
                        <a:t>飛鳥川</a:t>
                      </a:r>
                      <a:endParaRPr kumimoji="1" lang="en-US" altLang="ja-JP" sz="1200" dirty="0">
                        <a:solidFill>
                          <a:schemeClr val="tx1"/>
                        </a:solidFill>
                      </a:endParaRPr>
                    </a:p>
                  </a:txBody>
                  <a:tcPr marL="83668" marR="83668" marT="41764" marB="41764" anchor="ctr">
                    <a:solidFill>
                      <a:srgbClr val="CCECFF"/>
                    </a:solidFill>
                  </a:tcPr>
                </a:tc>
                <a:tc>
                  <a:txBody>
                    <a:bodyPr/>
                    <a:lstStyle/>
                    <a:p>
                      <a:pPr algn="ctr">
                        <a:lnSpc>
                          <a:spcPct val="150000"/>
                        </a:lnSpc>
                      </a:pPr>
                      <a:r>
                        <a:rPr kumimoji="1" lang="ja-JP" altLang="en-US" sz="1200" dirty="0"/>
                        <a:t>①事業採択年度</a:t>
                      </a:r>
                      <a:endParaRPr kumimoji="1" lang="en-US" altLang="ja-JP" sz="1200" dirty="0"/>
                    </a:p>
                    <a:p>
                      <a:pPr algn="ctr">
                        <a:lnSpc>
                          <a:spcPct val="150000"/>
                        </a:lnSpc>
                      </a:pPr>
                      <a:r>
                        <a:rPr kumimoji="1" lang="ja-JP" altLang="en-US" sz="1200" dirty="0"/>
                        <a:t>②事業着工年度</a:t>
                      </a:r>
                      <a:endParaRPr kumimoji="1" lang="en-US" altLang="ja-JP" sz="1200" dirty="0"/>
                    </a:p>
                    <a:p>
                      <a:pPr algn="ctr">
                        <a:lnSpc>
                          <a:spcPct val="150000"/>
                        </a:lnSpc>
                      </a:pPr>
                      <a:r>
                        <a:rPr kumimoji="1" lang="ja-JP" altLang="en-US" sz="1200" dirty="0"/>
                        <a:t>③完成予定年度</a:t>
                      </a:r>
                      <a:endParaRPr kumimoji="1" lang="en-US" altLang="ja-JP" sz="1200" dirty="0"/>
                    </a:p>
                  </a:txBody>
                  <a:tcPr marL="83668" marR="83668" marT="41764" marB="41764" anchor="ctr">
                    <a:solidFill>
                      <a:srgbClr val="CCECFF"/>
                    </a:solidFill>
                  </a:tcPr>
                </a:tc>
                <a:tc>
                  <a:txBody>
                    <a:bodyPr/>
                    <a:lstStyle/>
                    <a:p>
                      <a:pPr algn="ctr">
                        <a:lnSpc>
                          <a:spcPct val="150000"/>
                        </a:lnSpc>
                      </a:pPr>
                      <a:r>
                        <a:rPr kumimoji="1" lang="ja-JP" altLang="en-US" sz="1200" dirty="0">
                          <a:solidFill>
                            <a:schemeClr val="tx1"/>
                          </a:solidFill>
                        </a:rPr>
                        <a:t>①</a:t>
                      </a:r>
                      <a:r>
                        <a:rPr kumimoji="1" lang="en-US" altLang="ja-JP" sz="1200" dirty="0">
                          <a:solidFill>
                            <a:schemeClr val="tx1"/>
                          </a:solidFill>
                        </a:rPr>
                        <a:t>H26</a:t>
                      </a:r>
                      <a:r>
                        <a:rPr kumimoji="1" lang="ja-JP" altLang="en-US" sz="1200" dirty="0">
                          <a:solidFill>
                            <a:schemeClr val="tx1"/>
                          </a:solidFill>
                        </a:rPr>
                        <a:t>年</a:t>
                      </a:r>
                      <a:endParaRPr kumimoji="1" lang="en-US" altLang="ja-JP" sz="1200" dirty="0">
                        <a:solidFill>
                          <a:schemeClr val="tx1"/>
                        </a:solidFill>
                      </a:endParaRPr>
                    </a:p>
                    <a:p>
                      <a:pPr algn="ctr">
                        <a:lnSpc>
                          <a:spcPct val="150000"/>
                        </a:lnSpc>
                      </a:pPr>
                      <a:r>
                        <a:rPr kumimoji="1" lang="ja-JP" altLang="en-US" sz="1200" dirty="0">
                          <a:solidFill>
                            <a:schemeClr val="tx1"/>
                          </a:solidFill>
                        </a:rPr>
                        <a:t>②</a:t>
                      </a:r>
                      <a:r>
                        <a:rPr kumimoji="1" lang="en-US" altLang="ja-JP" sz="1200" dirty="0">
                          <a:solidFill>
                            <a:schemeClr val="tx1"/>
                          </a:solidFill>
                        </a:rPr>
                        <a:t>H26</a:t>
                      </a:r>
                      <a:r>
                        <a:rPr kumimoji="1" lang="ja-JP" altLang="en-US" sz="1200" dirty="0">
                          <a:solidFill>
                            <a:schemeClr val="tx1"/>
                          </a:solidFill>
                        </a:rPr>
                        <a:t>年</a:t>
                      </a:r>
                      <a:endParaRPr kumimoji="1" lang="en-US" altLang="ja-JP" sz="1200" dirty="0">
                        <a:solidFill>
                          <a:schemeClr val="tx1"/>
                        </a:solidFill>
                      </a:endParaRPr>
                    </a:p>
                    <a:p>
                      <a:pPr algn="ctr">
                        <a:lnSpc>
                          <a:spcPct val="150000"/>
                        </a:lnSpc>
                      </a:pPr>
                      <a:r>
                        <a:rPr kumimoji="1" lang="ja-JP" altLang="en-US" sz="1200" dirty="0">
                          <a:solidFill>
                            <a:schemeClr val="tx1"/>
                          </a:solidFill>
                        </a:rPr>
                        <a:t>③</a:t>
                      </a:r>
                      <a:r>
                        <a:rPr kumimoji="1" lang="en-US" altLang="ja-JP" sz="1200" dirty="0">
                          <a:solidFill>
                            <a:schemeClr val="tx1"/>
                          </a:solidFill>
                        </a:rPr>
                        <a:t>R25</a:t>
                      </a:r>
                      <a:r>
                        <a:rPr kumimoji="1" lang="ja-JP" altLang="en-US" sz="1200" dirty="0">
                          <a:solidFill>
                            <a:schemeClr val="tx1"/>
                          </a:solidFill>
                        </a:rPr>
                        <a:t>年</a:t>
                      </a:r>
                    </a:p>
                  </a:txBody>
                  <a:tcPr marL="83668" marR="83668" marT="41764" marB="41764" anchor="ctr">
                    <a:solidFill>
                      <a:srgbClr val="CCECFF"/>
                    </a:solidFill>
                  </a:tcPr>
                </a:tc>
                <a:tc>
                  <a:txBody>
                    <a:bodyPr/>
                    <a:lstStyle/>
                    <a:p>
                      <a:pPr algn="ctr">
                        <a:lnSpc>
                          <a:spcPct val="150000"/>
                        </a:lnSpc>
                      </a:pPr>
                      <a:r>
                        <a:rPr kumimoji="1" lang="ja-JP" altLang="en-US" sz="1200" dirty="0">
                          <a:solidFill>
                            <a:schemeClr val="tx1"/>
                          </a:solidFill>
                        </a:rPr>
                        <a:t>①</a:t>
                      </a:r>
                      <a:r>
                        <a:rPr kumimoji="1" lang="en-US" altLang="ja-JP" sz="1200" dirty="0">
                          <a:solidFill>
                            <a:schemeClr val="tx1"/>
                          </a:solidFill>
                        </a:rPr>
                        <a:t>H26</a:t>
                      </a:r>
                      <a:r>
                        <a:rPr kumimoji="1" lang="ja-JP" altLang="en-US" sz="1200" dirty="0">
                          <a:solidFill>
                            <a:schemeClr val="tx1"/>
                          </a:solidFill>
                        </a:rPr>
                        <a:t>年</a:t>
                      </a:r>
                      <a:endParaRPr kumimoji="1" lang="en-US" altLang="ja-JP" sz="1200" dirty="0">
                        <a:solidFill>
                          <a:schemeClr val="tx1"/>
                        </a:solidFill>
                      </a:endParaRPr>
                    </a:p>
                    <a:p>
                      <a:pPr algn="ctr">
                        <a:lnSpc>
                          <a:spcPct val="150000"/>
                        </a:lnSpc>
                      </a:pPr>
                      <a:r>
                        <a:rPr kumimoji="1" lang="ja-JP" altLang="en-US" sz="1200" dirty="0">
                          <a:solidFill>
                            <a:schemeClr val="tx1"/>
                          </a:solidFill>
                        </a:rPr>
                        <a:t>②</a:t>
                      </a:r>
                      <a:r>
                        <a:rPr kumimoji="1" lang="en-US" altLang="ja-JP" sz="1200" dirty="0">
                          <a:solidFill>
                            <a:schemeClr val="tx1"/>
                          </a:solidFill>
                        </a:rPr>
                        <a:t>H26</a:t>
                      </a:r>
                      <a:r>
                        <a:rPr kumimoji="1" lang="ja-JP" altLang="en-US" sz="1200" dirty="0">
                          <a:solidFill>
                            <a:schemeClr val="tx1"/>
                          </a:solidFill>
                        </a:rPr>
                        <a:t>年</a:t>
                      </a:r>
                      <a:endParaRPr kumimoji="1" lang="en-US" altLang="ja-JP" sz="1200" dirty="0">
                        <a:solidFill>
                          <a:schemeClr val="tx1"/>
                        </a:solidFill>
                      </a:endParaRPr>
                    </a:p>
                    <a:p>
                      <a:pPr marL="0" marR="0" lvl="0" indent="0" algn="ctr" defTabSz="684154" rtl="0" eaLnBrk="1" fontAlgn="auto" latinLnBrk="0" hangingPunct="1">
                        <a:lnSpc>
                          <a:spcPct val="150000"/>
                        </a:lnSpc>
                        <a:spcBef>
                          <a:spcPts val="0"/>
                        </a:spcBef>
                        <a:spcAft>
                          <a:spcPts val="0"/>
                        </a:spcAft>
                        <a:buClrTx/>
                        <a:buSzTx/>
                        <a:buFontTx/>
                        <a:buNone/>
                        <a:tabLst/>
                        <a:defRPr/>
                      </a:pPr>
                      <a:r>
                        <a:rPr kumimoji="1" lang="ja-JP" altLang="en-US" sz="1200" dirty="0">
                          <a:solidFill>
                            <a:schemeClr val="tx1"/>
                          </a:solidFill>
                        </a:rPr>
                        <a:t>③</a:t>
                      </a:r>
                      <a:r>
                        <a:rPr kumimoji="1" lang="en-US" altLang="ja-JP" sz="1200" dirty="0">
                          <a:solidFill>
                            <a:schemeClr val="tx1"/>
                          </a:solidFill>
                        </a:rPr>
                        <a:t>R25</a:t>
                      </a:r>
                      <a:r>
                        <a:rPr kumimoji="1" lang="ja-JP" altLang="en-US" sz="1200" dirty="0">
                          <a:solidFill>
                            <a:schemeClr val="tx1"/>
                          </a:solidFill>
                        </a:rPr>
                        <a:t>年</a:t>
                      </a:r>
                    </a:p>
                  </a:txBody>
                  <a:tcPr marL="83668" marR="83668" marT="41764" marB="41764" anchor="ctr">
                    <a:solidFill>
                      <a:srgbClr val="CCECFF"/>
                    </a:solidFill>
                  </a:tcPr>
                </a:tc>
                <a:extLst>
                  <a:ext uri="{0D108BD9-81ED-4DB2-BD59-A6C34878D82A}">
                    <a16:rowId xmlns:a16="http://schemas.microsoft.com/office/drawing/2014/main" val="10001"/>
                  </a:ext>
                </a:extLst>
              </a:tr>
            </a:tbl>
          </a:graphicData>
        </a:graphic>
      </p:graphicFrame>
      <p:sp>
        <p:nvSpPr>
          <p:cNvPr id="21" name="テキスト ボックス 2">
            <a:extLst>
              <a:ext uri="{FF2B5EF4-FFF2-40B4-BE49-F238E27FC236}">
                <a16:creationId xmlns:a16="http://schemas.microsoft.com/office/drawing/2014/main" id="{C5C9E356-4439-4EFD-8216-8E6A39277DBB}"/>
              </a:ext>
            </a:extLst>
          </p:cNvPr>
          <p:cNvSpPr txBox="1">
            <a:spLocks noChangeArrowheads="1"/>
          </p:cNvSpPr>
          <p:nvPr/>
        </p:nvSpPr>
        <p:spPr bwMode="auto">
          <a:xfrm>
            <a:off x="6143851" y="4602787"/>
            <a:ext cx="2710358" cy="246221"/>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r>
              <a:rPr lang="en-US" altLang="ja-JP" sz="800" dirty="0"/>
              <a:t>※</a:t>
            </a:r>
            <a:r>
              <a:rPr lang="ja-JP" altLang="en-US" sz="800" dirty="0"/>
              <a:t>①、②は計画延長に対する工事（詳細設計）実施率</a:t>
            </a:r>
            <a:endParaRPr lang="en-US" altLang="ja-JP" sz="800" dirty="0"/>
          </a:p>
          <a:p>
            <a:r>
              <a:rPr lang="ja-JP" altLang="en-US" sz="800" dirty="0"/>
              <a:t>　  進捗率（全体）は、事業費ベースでの進捗率</a:t>
            </a:r>
          </a:p>
        </p:txBody>
      </p:sp>
      <p:graphicFrame>
        <p:nvGraphicFramePr>
          <p:cNvPr id="30" name="表 29">
            <a:extLst>
              <a:ext uri="{FF2B5EF4-FFF2-40B4-BE49-F238E27FC236}">
                <a16:creationId xmlns:a16="http://schemas.microsoft.com/office/drawing/2014/main" id="{F7B8349C-0A7A-46D2-BF45-13391BBD63DC}"/>
              </a:ext>
            </a:extLst>
          </p:cNvPr>
          <p:cNvGraphicFramePr>
            <a:graphicFrameLocks noGrp="1" noChangeAspect="1"/>
          </p:cNvGraphicFramePr>
          <p:nvPr/>
        </p:nvGraphicFramePr>
        <p:xfrm>
          <a:off x="5067908" y="3442079"/>
          <a:ext cx="3672000" cy="1129488"/>
        </p:xfrm>
        <a:graphic>
          <a:graphicData uri="http://schemas.openxmlformats.org/drawingml/2006/table">
            <a:tbl>
              <a:tblPr firstRow="1" bandRow="1">
                <a:tableStyleId>{00A15C55-8517-42AA-B614-E9B94910E393}</a:tableStyleId>
              </a:tblPr>
              <a:tblGrid>
                <a:gridCol w="288000">
                  <a:extLst>
                    <a:ext uri="{9D8B030D-6E8A-4147-A177-3AD203B41FA5}">
                      <a16:colId xmlns:a16="http://schemas.microsoft.com/office/drawing/2014/main" val="20000"/>
                    </a:ext>
                  </a:extLst>
                </a:gridCol>
                <a:gridCol w="1224000">
                  <a:extLst>
                    <a:ext uri="{9D8B030D-6E8A-4147-A177-3AD203B41FA5}">
                      <a16:colId xmlns:a16="http://schemas.microsoft.com/office/drawing/2014/main" val="20001"/>
                    </a:ext>
                  </a:extLst>
                </a:gridCol>
                <a:gridCol w="1080000">
                  <a:extLst>
                    <a:ext uri="{9D8B030D-6E8A-4147-A177-3AD203B41FA5}">
                      <a16:colId xmlns:a16="http://schemas.microsoft.com/office/drawing/2014/main" val="20002"/>
                    </a:ext>
                  </a:extLst>
                </a:gridCol>
                <a:gridCol w="1080000">
                  <a:extLst>
                    <a:ext uri="{9D8B030D-6E8A-4147-A177-3AD203B41FA5}">
                      <a16:colId xmlns:a16="http://schemas.microsoft.com/office/drawing/2014/main" val="20003"/>
                    </a:ext>
                  </a:extLst>
                </a:gridCol>
              </a:tblGrid>
              <a:tr h="259491">
                <a:tc rowSpan="3">
                  <a:txBody>
                    <a:bodyPr/>
                    <a:lstStyle/>
                    <a:p>
                      <a:pPr algn="ctr"/>
                      <a:r>
                        <a:rPr kumimoji="1" lang="ja-JP" altLang="en-US" sz="1200" dirty="0">
                          <a:solidFill>
                            <a:schemeClr val="bg1"/>
                          </a:solidFill>
                        </a:rPr>
                        <a:t>実施状況</a:t>
                      </a:r>
                      <a:endParaRPr kumimoji="1" lang="en-US" altLang="ja-JP" sz="1200" dirty="0">
                        <a:solidFill>
                          <a:schemeClr val="bg1"/>
                        </a:solidFill>
                      </a:endParaRPr>
                    </a:p>
                  </a:txBody>
                  <a:tcPr marL="83668" marR="83668" marT="41764" marB="41764" vert="eaVert" anchor="ctr">
                    <a:solidFill>
                      <a:srgbClr val="3399FF"/>
                    </a:solidFill>
                  </a:tcPr>
                </a:tc>
                <a:tc>
                  <a:txBody>
                    <a:bodyPr/>
                    <a:lstStyle/>
                    <a:p>
                      <a:pPr algn="ctr"/>
                      <a:r>
                        <a:rPr kumimoji="1" lang="ja-JP" altLang="en-US" sz="1200" dirty="0"/>
                        <a:t>項目</a:t>
                      </a:r>
                      <a:endParaRPr kumimoji="1" lang="ja-JP" altLang="en-US" sz="1200" dirty="0">
                        <a:solidFill>
                          <a:schemeClr val="tx1"/>
                        </a:solidFill>
                      </a:endParaRPr>
                    </a:p>
                  </a:txBody>
                  <a:tcPr marL="83668" marR="83668" marT="41764" marB="41764" anchor="ctr">
                    <a:solidFill>
                      <a:srgbClr val="3399FF"/>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dirty="0"/>
                        <a:t>前回評価時</a:t>
                      </a:r>
                      <a:endParaRPr kumimoji="1" lang="en-US" altLang="ja-JP" sz="1200" dirty="0"/>
                    </a:p>
                  </a:txBody>
                  <a:tcPr marL="83668" marR="83668" marT="41764" marB="41764" anchor="ctr">
                    <a:solidFill>
                      <a:srgbClr val="3399FF"/>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dirty="0">
                          <a:solidFill>
                            <a:schemeClr val="bg1"/>
                          </a:solidFill>
                        </a:rPr>
                        <a:t>今回評価</a:t>
                      </a:r>
                    </a:p>
                  </a:txBody>
                  <a:tcPr marL="83668" marR="83668" marT="41764" marB="41764" anchor="ctr">
                    <a:solidFill>
                      <a:srgbClr val="3399FF"/>
                    </a:solidFill>
                  </a:tcPr>
                </a:tc>
                <a:extLst>
                  <a:ext uri="{0D108BD9-81ED-4DB2-BD59-A6C34878D82A}">
                    <a16:rowId xmlns:a16="http://schemas.microsoft.com/office/drawing/2014/main" val="10000"/>
                  </a:ext>
                </a:extLst>
              </a:tr>
              <a:tr h="216000">
                <a:tc vMerge="1">
                  <a:txBody>
                    <a:bodyPr/>
                    <a:lstStyle/>
                    <a:p>
                      <a:pPr algn="ctr"/>
                      <a:r>
                        <a:rPr kumimoji="1" lang="ja-JP" altLang="en-US" sz="1200" dirty="0">
                          <a:solidFill>
                            <a:schemeClr val="tx1"/>
                          </a:solidFill>
                        </a:rPr>
                        <a:t>飛鳥川</a:t>
                      </a:r>
                      <a:endParaRPr kumimoji="1" lang="en-US" altLang="ja-JP" sz="1200" dirty="0">
                        <a:solidFill>
                          <a:schemeClr val="tx1"/>
                        </a:solidFill>
                      </a:endParaRPr>
                    </a:p>
                  </a:txBody>
                  <a:tcPr marL="83668" marR="83668" marT="41764" marB="41764" anchor="ctr">
                    <a:solidFill>
                      <a:srgbClr val="CCECFF"/>
                    </a:solidFill>
                  </a:tcPr>
                </a:tc>
                <a:tc>
                  <a:txBody>
                    <a:bodyPr/>
                    <a:lstStyle/>
                    <a:p>
                      <a:pPr algn="l">
                        <a:lnSpc>
                          <a:spcPct val="150000"/>
                        </a:lnSpc>
                      </a:pPr>
                      <a:r>
                        <a:rPr kumimoji="1" lang="ja-JP" altLang="en-US" sz="1200" dirty="0"/>
                        <a:t>①　工事</a:t>
                      </a:r>
                      <a:endParaRPr kumimoji="1" lang="en-US" altLang="ja-JP" sz="1200" dirty="0"/>
                    </a:p>
                    <a:p>
                      <a:pPr algn="l">
                        <a:lnSpc>
                          <a:spcPct val="150000"/>
                        </a:lnSpc>
                      </a:pPr>
                      <a:r>
                        <a:rPr kumimoji="1" lang="ja-JP" altLang="en-US" sz="1200" dirty="0"/>
                        <a:t>②　調査・設計</a:t>
                      </a:r>
                      <a:endParaRPr kumimoji="1" lang="en-US" altLang="ja-JP" sz="1200" dirty="0"/>
                    </a:p>
                  </a:txBody>
                  <a:tcPr marL="83668" marR="83668" marT="41764" marB="41764" anchor="ctr">
                    <a:solidFill>
                      <a:srgbClr val="CCECFF"/>
                    </a:solidFill>
                  </a:tcPr>
                </a:tc>
                <a:tc>
                  <a:txBody>
                    <a:bodyPr/>
                    <a:lstStyle/>
                    <a:p>
                      <a:pPr algn="ctr">
                        <a:lnSpc>
                          <a:spcPct val="150000"/>
                        </a:lnSpc>
                      </a:pPr>
                      <a:r>
                        <a:rPr kumimoji="1" lang="ja-JP" altLang="en-US" sz="1200" dirty="0">
                          <a:solidFill>
                            <a:schemeClr val="tx1"/>
                          </a:solidFill>
                        </a:rPr>
                        <a:t>①</a:t>
                      </a:r>
                      <a:r>
                        <a:rPr kumimoji="1" lang="en-US" altLang="ja-JP" sz="1200" dirty="0">
                          <a:solidFill>
                            <a:schemeClr val="tx1"/>
                          </a:solidFill>
                        </a:rPr>
                        <a:t>0</a:t>
                      </a:r>
                      <a:r>
                        <a:rPr kumimoji="1" lang="ja-JP" altLang="en-US" sz="1200" dirty="0">
                          <a:solidFill>
                            <a:schemeClr val="tx1"/>
                          </a:solidFill>
                        </a:rPr>
                        <a:t>％</a:t>
                      </a:r>
                      <a:endParaRPr kumimoji="1" lang="en-US" altLang="ja-JP" sz="1200" dirty="0">
                        <a:solidFill>
                          <a:schemeClr val="tx1"/>
                        </a:solidFill>
                      </a:endParaRPr>
                    </a:p>
                    <a:p>
                      <a:pPr algn="ctr">
                        <a:lnSpc>
                          <a:spcPct val="150000"/>
                        </a:lnSpc>
                      </a:pPr>
                      <a:r>
                        <a:rPr kumimoji="1" lang="ja-JP" altLang="en-US" sz="1200" dirty="0">
                          <a:solidFill>
                            <a:schemeClr val="tx1"/>
                          </a:solidFill>
                        </a:rPr>
                        <a:t>②</a:t>
                      </a:r>
                      <a:r>
                        <a:rPr kumimoji="1" lang="en-US" altLang="ja-JP" sz="1200" dirty="0">
                          <a:solidFill>
                            <a:schemeClr val="tx1"/>
                          </a:solidFill>
                        </a:rPr>
                        <a:t>0</a:t>
                      </a:r>
                      <a:r>
                        <a:rPr kumimoji="1" lang="ja-JP" altLang="en-US" sz="1200" dirty="0">
                          <a:solidFill>
                            <a:schemeClr val="tx1"/>
                          </a:solidFill>
                        </a:rPr>
                        <a:t>％</a:t>
                      </a:r>
                      <a:endParaRPr kumimoji="1" lang="en-US" altLang="ja-JP" sz="1200" dirty="0">
                        <a:solidFill>
                          <a:schemeClr val="tx1"/>
                        </a:solidFill>
                      </a:endParaRPr>
                    </a:p>
                  </a:txBody>
                  <a:tcPr marL="83668" marR="83668" marT="41764" marB="41764" anchor="ctr">
                    <a:solidFill>
                      <a:srgbClr val="CCECFF"/>
                    </a:solidFill>
                  </a:tcPr>
                </a:tc>
                <a:tc>
                  <a:txBody>
                    <a:bodyPr/>
                    <a:lstStyle/>
                    <a:p>
                      <a:pPr algn="ctr">
                        <a:lnSpc>
                          <a:spcPct val="150000"/>
                        </a:lnSpc>
                      </a:pPr>
                      <a:r>
                        <a:rPr kumimoji="1" lang="ja-JP" altLang="en-US" sz="1200" dirty="0">
                          <a:solidFill>
                            <a:schemeClr val="tx1"/>
                          </a:solidFill>
                        </a:rPr>
                        <a:t>①</a:t>
                      </a:r>
                      <a:r>
                        <a:rPr kumimoji="1" lang="en-US" altLang="ja-JP" sz="1200" dirty="0">
                          <a:solidFill>
                            <a:schemeClr val="tx1"/>
                          </a:solidFill>
                        </a:rPr>
                        <a:t>10</a:t>
                      </a:r>
                      <a:r>
                        <a:rPr kumimoji="1" lang="ja-JP" altLang="en-US" sz="1200" dirty="0">
                          <a:solidFill>
                            <a:schemeClr val="tx1"/>
                          </a:solidFill>
                        </a:rPr>
                        <a:t>％</a:t>
                      </a:r>
                      <a:endParaRPr kumimoji="1" lang="en-US" altLang="ja-JP" sz="1200" dirty="0">
                        <a:solidFill>
                          <a:schemeClr val="tx1"/>
                        </a:solidFill>
                      </a:endParaRPr>
                    </a:p>
                    <a:p>
                      <a:pPr algn="ctr">
                        <a:lnSpc>
                          <a:spcPct val="150000"/>
                        </a:lnSpc>
                      </a:pPr>
                      <a:r>
                        <a:rPr kumimoji="1" lang="ja-JP" altLang="en-US" sz="1200" dirty="0">
                          <a:solidFill>
                            <a:schemeClr val="tx1"/>
                          </a:solidFill>
                        </a:rPr>
                        <a:t>②</a:t>
                      </a:r>
                      <a:r>
                        <a:rPr kumimoji="1" lang="en-US" altLang="ja-JP" sz="1200" dirty="0">
                          <a:solidFill>
                            <a:schemeClr val="tx1"/>
                          </a:solidFill>
                        </a:rPr>
                        <a:t>21</a:t>
                      </a:r>
                      <a:r>
                        <a:rPr kumimoji="1" lang="ja-JP" altLang="en-US" sz="1200" dirty="0">
                          <a:solidFill>
                            <a:schemeClr val="tx1"/>
                          </a:solidFill>
                        </a:rPr>
                        <a:t>％</a:t>
                      </a:r>
                      <a:endParaRPr kumimoji="1" lang="en-US" altLang="ja-JP" sz="1200" dirty="0">
                        <a:solidFill>
                          <a:schemeClr val="tx1"/>
                        </a:solidFill>
                      </a:endParaRPr>
                    </a:p>
                  </a:txBody>
                  <a:tcPr marL="83668" marR="83668" marT="41764" marB="41764" anchor="ctr">
                    <a:solidFill>
                      <a:srgbClr val="CCECFF"/>
                    </a:solidFill>
                  </a:tcPr>
                </a:tc>
                <a:extLst>
                  <a:ext uri="{0D108BD9-81ED-4DB2-BD59-A6C34878D82A}">
                    <a16:rowId xmlns:a16="http://schemas.microsoft.com/office/drawing/2014/main" val="10001"/>
                  </a:ext>
                </a:extLst>
              </a:tr>
              <a:tr h="216000">
                <a:tc vMerge="1">
                  <a:txBody>
                    <a:bodyPr/>
                    <a:lstStyle/>
                    <a:p>
                      <a:endParaRPr kumimoji="1" lang="ja-JP" altLang="en-US" sz="1300" baseline="30000" dirty="0">
                        <a:solidFill>
                          <a:schemeClr val="tx1"/>
                        </a:solidFill>
                      </a:endParaRPr>
                    </a:p>
                  </a:txBody>
                  <a:tcPr marL="91432" marR="91432" marT="45698" marB="45698" anchor="ctr"/>
                </a:tc>
                <a:tc>
                  <a:txBody>
                    <a:bodyPr/>
                    <a:lstStyle/>
                    <a:p>
                      <a:r>
                        <a:rPr kumimoji="1" lang="ja-JP" altLang="en-US" sz="1200" dirty="0"/>
                        <a:t>進捗率（全体）</a:t>
                      </a:r>
                      <a:endParaRPr kumimoji="1" lang="ja-JP" altLang="en-US" sz="1200" baseline="30000" dirty="0">
                        <a:solidFill>
                          <a:schemeClr val="tx1"/>
                        </a:solidFill>
                      </a:endParaRPr>
                    </a:p>
                  </a:txBody>
                  <a:tcPr marL="83668" marR="83668" marT="41764" marB="41764" anchor="ctr">
                    <a:solidFill>
                      <a:srgbClr val="CBCBCB"/>
                    </a:solidFill>
                  </a:tcPr>
                </a:tc>
                <a:tc>
                  <a:txBody>
                    <a:bodyPr/>
                    <a:lstStyle/>
                    <a:p>
                      <a:pPr algn="ctr"/>
                      <a:r>
                        <a:rPr kumimoji="1" lang="en-US" altLang="ja-JP" sz="1200" dirty="0">
                          <a:solidFill>
                            <a:schemeClr val="tx1"/>
                          </a:solidFill>
                        </a:rPr>
                        <a:t>0</a:t>
                      </a:r>
                      <a:r>
                        <a:rPr kumimoji="1" lang="ja-JP" altLang="en-US" sz="1200" dirty="0">
                          <a:solidFill>
                            <a:schemeClr val="tx1"/>
                          </a:solidFill>
                        </a:rPr>
                        <a:t>％</a:t>
                      </a:r>
                    </a:p>
                  </a:txBody>
                  <a:tcPr marL="83668" marR="83668" marT="41764" marB="41764" anchor="ctr">
                    <a:solidFill>
                      <a:srgbClr val="CBCBCB"/>
                    </a:solidFill>
                  </a:tcPr>
                </a:tc>
                <a:tc>
                  <a:txBody>
                    <a:bodyPr/>
                    <a:lstStyle/>
                    <a:p>
                      <a:pPr algn="ctr"/>
                      <a:r>
                        <a:rPr kumimoji="1" lang="en-US" altLang="ja-JP" sz="1200" dirty="0">
                          <a:solidFill>
                            <a:schemeClr val="tx1"/>
                          </a:solidFill>
                        </a:rPr>
                        <a:t>17</a:t>
                      </a:r>
                      <a:r>
                        <a:rPr kumimoji="1" lang="ja-JP" altLang="en-US" sz="1200" dirty="0">
                          <a:solidFill>
                            <a:schemeClr val="tx1"/>
                          </a:solidFill>
                        </a:rPr>
                        <a:t>％</a:t>
                      </a:r>
                    </a:p>
                  </a:txBody>
                  <a:tcPr marL="83668" marR="83668" marT="41764" marB="41764" anchor="ctr">
                    <a:solidFill>
                      <a:srgbClr val="CBCBCB"/>
                    </a:solidFill>
                  </a:tcPr>
                </a:tc>
                <a:extLst>
                  <a:ext uri="{0D108BD9-81ED-4DB2-BD59-A6C34878D82A}">
                    <a16:rowId xmlns:a16="http://schemas.microsoft.com/office/drawing/2014/main" val="10002"/>
                  </a:ext>
                </a:extLst>
              </a:tr>
            </a:tbl>
          </a:graphicData>
        </a:graphic>
      </p:graphicFrame>
      <p:graphicFrame>
        <p:nvGraphicFramePr>
          <p:cNvPr id="31" name="表 30">
            <a:extLst>
              <a:ext uri="{FF2B5EF4-FFF2-40B4-BE49-F238E27FC236}">
                <a16:creationId xmlns:a16="http://schemas.microsoft.com/office/drawing/2014/main" id="{D752696A-F5F6-466C-B7F0-03C00B518F52}"/>
              </a:ext>
            </a:extLst>
          </p:cNvPr>
          <p:cNvGraphicFramePr>
            <a:graphicFrameLocks noGrp="1" noChangeAspect="1"/>
          </p:cNvGraphicFramePr>
          <p:nvPr/>
        </p:nvGraphicFramePr>
        <p:xfrm>
          <a:off x="5050306" y="5420923"/>
          <a:ext cx="3672000" cy="1129488"/>
        </p:xfrm>
        <a:graphic>
          <a:graphicData uri="http://schemas.openxmlformats.org/drawingml/2006/table">
            <a:tbl>
              <a:tblPr firstRow="1" bandRow="1">
                <a:tableStyleId>{00A15C55-8517-42AA-B614-E9B94910E393}</a:tableStyleId>
              </a:tblPr>
              <a:tblGrid>
                <a:gridCol w="288000">
                  <a:extLst>
                    <a:ext uri="{9D8B030D-6E8A-4147-A177-3AD203B41FA5}">
                      <a16:colId xmlns:a16="http://schemas.microsoft.com/office/drawing/2014/main" val="20000"/>
                    </a:ext>
                  </a:extLst>
                </a:gridCol>
                <a:gridCol w="1224000">
                  <a:extLst>
                    <a:ext uri="{9D8B030D-6E8A-4147-A177-3AD203B41FA5}">
                      <a16:colId xmlns:a16="http://schemas.microsoft.com/office/drawing/2014/main" val="20001"/>
                    </a:ext>
                  </a:extLst>
                </a:gridCol>
                <a:gridCol w="1080000">
                  <a:extLst>
                    <a:ext uri="{9D8B030D-6E8A-4147-A177-3AD203B41FA5}">
                      <a16:colId xmlns:a16="http://schemas.microsoft.com/office/drawing/2014/main" val="20002"/>
                    </a:ext>
                  </a:extLst>
                </a:gridCol>
                <a:gridCol w="1080000">
                  <a:extLst>
                    <a:ext uri="{9D8B030D-6E8A-4147-A177-3AD203B41FA5}">
                      <a16:colId xmlns:a16="http://schemas.microsoft.com/office/drawing/2014/main" val="20003"/>
                    </a:ext>
                  </a:extLst>
                </a:gridCol>
              </a:tblGrid>
              <a:tr h="259491">
                <a:tc rowSpan="3">
                  <a:txBody>
                    <a:bodyPr/>
                    <a:lstStyle/>
                    <a:p>
                      <a:pPr algn="ctr"/>
                      <a:r>
                        <a:rPr kumimoji="1" lang="ja-JP" altLang="en-US" sz="1200" dirty="0">
                          <a:solidFill>
                            <a:schemeClr val="bg1"/>
                          </a:solidFill>
                        </a:rPr>
                        <a:t>実施状況</a:t>
                      </a:r>
                      <a:endParaRPr kumimoji="1" lang="en-US" altLang="ja-JP" sz="1200" dirty="0">
                        <a:solidFill>
                          <a:schemeClr val="bg1"/>
                        </a:solidFill>
                      </a:endParaRPr>
                    </a:p>
                  </a:txBody>
                  <a:tcPr marL="83668" marR="83668" marT="41764" marB="41764" vert="eaVert" anchor="ctr">
                    <a:solidFill>
                      <a:srgbClr val="3399FF"/>
                    </a:solidFill>
                  </a:tcPr>
                </a:tc>
                <a:tc>
                  <a:txBody>
                    <a:bodyPr/>
                    <a:lstStyle/>
                    <a:p>
                      <a:pPr algn="ctr"/>
                      <a:r>
                        <a:rPr kumimoji="1" lang="ja-JP" altLang="en-US" sz="1200" dirty="0"/>
                        <a:t>項目</a:t>
                      </a:r>
                      <a:endParaRPr kumimoji="1" lang="ja-JP" altLang="en-US" sz="1200" dirty="0">
                        <a:solidFill>
                          <a:schemeClr val="tx1"/>
                        </a:solidFill>
                      </a:endParaRPr>
                    </a:p>
                  </a:txBody>
                  <a:tcPr marL="83668" marR="83668" marT="41764" marB="41764" anchor="ctr">
                    <a:solidFill>
                      <a:srgbClr val="3399FF"/>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dirty="0"/>
                        <a:t>前回評価時</a:t>
                      </a:r>
                      <a:endParaRPr kumimoji="1" lang="en-US" altLang="ja-JP" sz="1200" dirty="0"/>
                    </a:p>
                  </a:txBody>
                  <a:tcPr marL="83668" marR="83668" marT="41764" marB="41764" anchor="ctr">
                    <a:solidFill>
                      <a:srgbClr val="3399FF"/>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dirty="0">
                          <a:solidFill>
                            <a:schemeClr val="bg1"/>
                          </a:solidFill>
                        </a:rPr>
                        <a:t>今回評価</a:t>
                      </a:r>
                    </a:p>
                  </a:txBody>
                  <a:tcPr marL="83668" marR="83668" marT="41764" marB="41764" anchor="ctr">
                    <a:solidFill>
                      <a:srgbClr val="3399FF"/>
                    </a:solidFill>
                  </a:tcPr>
                </a:tc>
                <a:extLst>
                  <a:ext uri="{0D108BD9-81ED-4DB2-BD59-A6C34878D82A}">
                    <a16:rowId xmlns:a16="http://schemas.microsoft.com/office/drawing/2014/main" val="10000"/>
                  </a:ext>
                </a:extLst>
              </a:tr>
              <a:tr h="216000">
                <a:tc vMerge="1">
                  <a:txBody>
                    <a:bodyPr/>
                    <a:lstStyle/>
                    <a:p>
                      <a:pPr algn="ctr"/>
                      <a:r>
                        <a:rPr kumimoji="1" lang="ja-JP" altLang="en-US" sz="1200" dirty="0">
                          <a:solidFill>
                            <a:schemeClr val="tx1"/>
                          </a:solidFill>
                        </a:rPr>
                        <a:t>飛鳥川</a:t>
                      </a:r>
                      <a:endParaRPr kumimoji="1" lang="en-US" altLang="ja-JP" sz="1200" dirty="0">
                        <a:solidFill>
                          <a:schemeClr val="tx1"/>
                        </a:solidFill>
                      </a:endParaRPr>
                    </a:p>
                  </a:txBody>
                  <a:tcPr marL="83668" marR="83668" marT="41764" marB="41764" anchor="ctr">
                    <a:solidFill>
                      <a:srgbClr val="CCECFF"/>
                    </a:solidFill>
                  </a:tcPr>
                </a:tc>
                <a:tc>
                  <a:txBody>
                    <a:bodyPr/>
                    <a:lstStyle/>
                    <a:p>
                      <a:pPr algn="l">
                        <a:lnSpc>
                          <a:spcPct val="150000"/>
                        </a:lnSpc>
                      </a:pPr>
                      <a:r>
                        <a:rPr kumimoji="1" lang="ja-JP" altLang="en-US" sz="1200" dirty="0"/>
                        <a:t>①　工事</a:t>
                      </a:r>
                      <a:endParaRPr kumimoji="1" lang="en-US" altLang="ja-JP" sz="1200" dirty="0"/>
                    </a:p>
                    <a:p>
                      <a:pPr algn="l">
                        <a:lnSpc>
                          <a:spcPct val="150000"/>
                        </a:lnSpc>
                      </a:pPr>
                      <a:r>
                        <a:rPr kumimoji="1" lang="ja-JP" altLang="en-US" sz="1200" dirty="0"/>
                        <a:t>②　調査・設計</a:t>
                      </a:r>
                      <a:endParaRPr kumimoji="1" lang="en-US" altLang="ja-JP" sz="1200" dirty="0"/>
                    </a:p>
                  </a:txBody>
                  <a:tcPr marL="83668" marR="83668" marT="41764" marB="41764" anchor="ctr">
                    <a:solidFill>
                      <a:srgbClr val="CCECFF"/>
                    </a:solidFill>
                  </a:tcPr>
                </a:tc>
                <a:tc>
                  <a:txBody>
                    <a:bodyPr/>
                    <a:lstStyle/>
                    <a:p>
                      <a:pPr algn="ctr">
                        <a:lnSpc>
                          <a:spcPct val="150000"/>
                        </a:lnSpc>
                      </a:pPr>
                      <a:r>
                        <a:rPr kumimoji="1" lang="ja-JP" altLang="en-US" sz="1200" dirty="0">
                          <a:solidFill>
                            <a:schemeClr val="tx1"/>
                          </a:solidFill>
                        </a:rPr>
                        <a:t>①</a:t>
                      </a:r>
                      <a:r>
                        <a:rPr kumimoji="1" lang="en-US" altLang="ja-JP" sz="1200" dirty="0">
                          <a:solidFill>
                            <a:schemeClr val="tx1"/>
                          </a:solidFill>
                        </a:rPr>
                        <a:t>0</a:t>
                      </a:r>
                      <a:r>
                        <a:rPr kumimoji="1" lang="ja-JP" altLang="en-US" sz="1200" dirty="0">
                          <a:solidFill>
                            <a:schemeClr val="tx1"/>
                          </a:solidFill>
                        </a:rPr>
                        <a:t>％</a:t>
                      </a:r>
                      <a:endParaRPr kumimoji="1" lang="en-US" altLang="ja-JP" sz="1200" dirty="0">
                        <a:solidFill>
                          <a:schemeClr val="tx1"/>
                        </a:solidFill>
                      </a:endParaRPr>
                    </a:p>
                    <a:p>
                      <a:pPr algn="ctr">
                        <a:lnSpc>
                          <a:spcPct val="150000"/>
                        </a:lnSpc>
                      </a:pPr>
                      <a:r>
                        <a:rPr kumimoji="1" lang="ja-JP" altLang="en-US" sz="1200" dirty="0">
                          <a:solidFill>
                            <a:schemeClr val="tx1"/>
                          </a:solidFill>
                        </a:rPr>
                        <a:t>②</a:t>
                      </a:r>
                      <a:r>
                        <a:rPr kumimoji="1" lang="en-US" altLang="ja-JP" sz="1200" dirty="0">
                          <a:solidFill>
                            <a:schemeClr val="tx1"/>
                          </a:solidFill>
                        </a:rPr>
                        <a:t>0</a:t>
                      </a:r>
                      <a:r>
                        <a:rPr kumimoji="1" lang="ja-JP" altLang="en-US" sz="1200" dirty="0">
                          <a:solidFill>
                            <a:schemeClr val="tx1"/>
                          </a:solidFill>
                        </a:rPr>
                        <a:t>％</a:t>
                      </a:r>
                      <a:endParaRPr kumimoji="1" lang="en-US" altLang="ja-JP" sz="1200" dirty="0">
                        <a:solidFill>
                          <a:schemeClr val="tx1"/>
                        </a:solidFill>
                      </a:endParaRPr>
                    </a:p>
                  </a:txBody>
                  <a:tcPr marL="83668" marR="83668" marT="41764" marB="41764" anchor="ctr">
                    <a:solidFill>
                      <a:srgbClr val="CCECFF"/>
                    </a:solidFill>
                  </a:tcPr>
                </a:tc>
                <a:tc>
                  <a:txBody>
                    <a:bodyPr/>
                    <a:lstStyle/>
                    <a:p>
                      <a:pPr algn="ctr">
                        <a:lnSpc>
                          <a:spcPct val="150000"/>
                        </a:lnSpc>
                      </a:pPr>
                      <a:r>
                        <a:rPr kumimoji="1" lang="ja-JP" altLang="en-US" sz="1200" dirty="0">
                          <a:solidFill>
                            <a:schemeClr val="tx1"/>
                          </a:solidFill>
                        </a:rPr>
                        <a:t>①  </a:t>
                      </a:r>
                      <a:r>
                        <a:rPr kumimoji="1" lang="en-US" altLang="ja-JP" sz="1200" dirty="0">
                          <a:solidFill>
                            <a:schemeClr val="tx1"/>
                          </a:solidFill>
                        </a:rPr>
                        <a:t>0</a:t>
                      </a:r>
                      <a:r>
                        <a:rPr kumimoji="1" lang="ja-JP" altLang="en-US" sz="1200" dirty="0">
                          <a:solidFill>
                            <a:schemeClr val="tx1"/>
                          </a:solidFill>
                        </a:rPr>
                        <a:t>％</a:t>
                      </a:r>
                      <a:endParaRPr kumimoji="1" lang="en-US" altLang="ja-JP" sz="1200" dirty="0">
                        <a:solidFill>
                          <a:schemeClr val="tx1"/>
                        </a:solidFill>
                      </a:endParaRPr>
                    </a:p>
                    <a:p>
                      <a:pPr algn="ctr">
                        <a:lnSpc>
                          <a:spcPct val="150000"/>
                        </a:lnSpc>
                      </a:pPr>
                      <a:r>
                        <a:rPr kumimoji="1" lang="ja-JP" altLang="en-US" sz="1200" dirty="0">
                          <a:solidFill>
                            <a:schemeClr val="tx1"/>
                          </a:solidFill>
                        </a:rPr>
                        <a:t>②</a:t>
                      </a:r>
                      <a:r>
                        <a:rPr kumimoji="1" lang="en-US" altLang="ja-JP" sz="1200" dirty="0">
                          <a:solidFill>
                            <a:schemeClr val="tx1"/>
                          </a:solidFill>
                        </a:rPr>
                        <a:t>20</a:t>
                      </a:r>
                      <a:r>
                        <a:rPr kumimoji="1" lang="ja-JP" altLang="en-US" sz="1200" dirty="0">
                          <a:solidFill>
                            <a:schemeClr val="tx1"/>
                          </a:solidFill>
                        </a:rPr>
                        <a:t>％</a:t>
                      </a:r>
                      <a:endParaRPr kumimoji="1" lang="en-US" altLang="ja-JP" sz="1200" dirty="0">
                        <a:solidFill>
                          <a:schemeClr val="tx1"/>
                        </a:solidFill>
                      </a:endParaRPr>
                    </a:p>
                  </a:txBody>
                  <a:tcPr marL="83668" marR="83668" marT="41764" marB="41764" anchor="ctr">
                    <a:solidFill>
                      <a:srgbClr val="CCECFF"/>
                    </a:solidFill>
                  </a:tcPr>
                </a:tc>
                <a:extLst>
                  <a:ext uri="{0D108BD9-81ED-4DB2-BD59-A6C34878D82A}">
                    <a16:rowId xmlns:a16="http://schemas.microsoft.com/office/drawing/2014/main" val="10001"/>
                  </a:ext>
                </a:extLst>
              </a:tr>
              <a:tr h="216000">
                <a:tc vMerge="1">
                  <a:txBody>
                    <a:bodyPr/>
                    <a:lstStyle/>
                    <a:p>
                      <a:endParaRPr kumimoji="1" lang="ja-JP" altLang="en-US" sz="1300" baseline="30000" dirty="0">
                        <a:solidFill>
                          <a:schemeClr val="tx1"/>
                        </a:solidFill>
                      </a:endParaRPr>
                    </a:p>
                  </a:txBody>
                  <a:tcPr marL="91432" marR="91432" marT="45698" marB="45698" anchor="ctr"/>
                </a:tc>
                <a:tc>
                  <a:txBody>
                    <a:bodyPr/>
                    <a:lstStyle/>
                    <a:p>
                      <a:r>
                        <a:rPr kumimoji="1" lang="ja-JP" altLang="en-US" sz="1200" dirty="0"/>
                        <a:t>進捗率（全体）</a:t>
                      </a:r>
                      <a:endParaRPr kumimoji="1" lang="ja-JP" altLang="en-US" sz="1200" baseline="30000" dirty="0">
                        <a:solidFill>
                          <a:schemeClr val="tx1"/>
                        </a:solidFill>
                      </a:endParaRPr>
                    </a:p>
                  </a:txBody>
                  <a:tcPr marL="83668" marR="83668" marT="41764" marB="41764" anchor="ctr">
                    <a:solidFill>
                      <a:srgbClr val="CBCBCB"/>
                    </a:solidFill>
                  </a:tcPr>
                </a:tc>
                <a:tc>
                  <a:txBody>
                    <a:bodyPr/>
                    <a:lstStyle/>
                    <a:p>
                      <a:pPr algn="ctr"/>
                      <a:r>
                        <a:rPr kumimoji="1" lang="en-US" altLang="ja-JP" sz="1200" dirty="0">
                          <a:solidFill>
                            <a:schemeClr val="tx1"/>
                          </a:solidFill>
                        </a:rPr>
                        <a:t>0</a:t>
                      </a:r>
                      <a:r>
                        <a:rPr kumimoji="1" lang="ja-JP" altLang="en-US" sz="1200" dirty="0">
                          <a:solidFill>
                            <a:schemeClr val="tx1"/>
                          </a:solidFill>
                        </a:rPr>
                        <a:t>％</a:t>
                      </a:r>
                    </a:p>
                  </a:txBody>
                  <a:tcPr marL="83668" marR="83668" marT="41764" marB="41764" anchor="ctr">
                    <a:solidFill>
                      <a:srgbClr val="CBCBCB"/>
                    </a:solidFill>
                  </a:tcPr>
                </a:tc>
                <a:tc>
                  <a:txBody>
                    <a:bodyPr/>
                    <a:lstStyle/>
                    <a:p>
                      <a:pPr algn="ctr"/>
                      <a:r>
                        <a:rPr kumimoji="1" lang="en-US" altLang="ja-JP" sz="1200" dirty="0">
                          <a:solidFill>
                            <a:schemeClr val="tx1"/>
                          </a:solidFill>
                        </a:rPr>
                        <a:t>7</a:t>
                      </a:r>
                      <a:r>
                        <a:rPr kumimoji="1" lang="ja-JP" altLang="en-US" sz="1200" dirty="0">
                          <a:solidFill>
                            <a:schemeClr val="tx1"/>
                          </a:solidFill>
                        </a:rPr>
                        <a:t>％</a:t>
                      </a:r>
                    </a:p>
                  </a:txBody>
                  <a:tcPr marL="83668" marR="83668" marT="41764" marB="41764" anchor="ctr">
                    <a:solidFill>
                      <a:srgbClr val="CBCBCB"/>
                    </a:solidFill>
                  </a:tcPr>
                </a:tc>
                <a:extLst>
                  <a:ext uri="{0D108BD9-81ED-4DB2-BD59-A6C34878D82A}">
                    <a16:rowId xmlns:a16="http://schemas.microsoft.com/office/drawing/2014/main" val="10002"/>
                  </a:ext>
                </a:extLst>
              </a:tr>
            </a:tbl>
          </a:graphicData>
        </a:graphic>
      </p:graphicFrame>
      <p:sp>
        <p:nvSpPr>
          <p:cNvPr id="33" name="テキスト ボックス 2">
            <a:extLst>
              <a:ext uri="{FF2B5EF4-FFF2-40B4-BE49-F238E27FC236}">
                <a16:creationId xmlns:a16="http://schemas.microsoft.com/office/drawing/2014/main" id="{8BEC9734-3C7E-41A1-935D-585F87A90805}"/>
              </a:ext>
            </a:extLst>
          </p:cNvPr>
          <p:cNvSpPr txBox="1">
            <a:spLocks noChangeArrowheads="1"/>
          </p:cNvSpPr>
          <p:nvPr/>
        </p:nvSpPr>
        <p:spPr bwMode="auto">
          <a:xfrm>
            <a:off x="6149335" y="6586486"/>
            <a:ext cx="2710358" cy="246221"/>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r>
              <a:rPr lang="en-US" altLang="ja-JP" sz="800" dirty="0"/>
              <a:t>※</a:t>
            </a:r>
            <a:r>
              <a:rPr lang="ja-JP" altLang="en-US" sz="800" dirty="0"/>
              <a:t>①、②は計画延長に対する工事（詳細設計）実施率</a:t>
            </a:r>
            <a:endParaRPr lang="en-US" altLang="ja-JP" sz="800" dirty="0"/>
          </a:p>
          <a:p>
            <a:r>
              <a:rPr lang="ja-JP" altLang="en-US" sz="800" dirty="0"/>
              <a:t>　  進捗率（全体）は、事業費ベースでの進捗率</a:t>
            </a:r>
          </a:p>
        </p:txBody>
      </p:sp>
      <p:graphicFrame>
        <p:nvGraphicFramePr>
          <p:cNvPr id="34" name="表 33">
            <a:extLst>
              <a:ext uri="{FF2B5EF4-FFF2-40B4-BE49-F238E27FC236}">
                <a16:creationId xmlns:a16="http://schemas.microsoft.com/office/drawing/2014/main" id="{90FB6071-4074-4F64-A351-77EC11B65E4E}"/>
              </a:ext>
            </a:extLst>
          </p:cNvPr>
          <p:cNvGraphicFramePr>
            <a:graphicFrameLocks noGrp="1" noChangeAspect="1"/>
          </p:cNvGraphicFramePr>
          <p:nvPr/>
        </p:nvGraphicFramePr>
        <p:xfrm>
          <a:off x="908698" y="5422730"/>
          <a:ext cx="3744000" cy="1137400"/>
        </p:xfrm>
        <a:graphic>
          <a:graphicData uri="http://schemas.openxmlformats.org/drawingml/2006/table">
            <a:tbl>
              <a:tblPr firstRow="1" bandRow="1">
                <a:tableStyleId>{00A15C55-8517-42AA-B614-E9B94910E393}</a:tableStyleId>
              </a:tblPr>
              <a:tblGrid>
                <a:gridCol w="288000">
                  <a:extLst>
                    <a:ext uri="{9D8B030D-6E8A-4147-A177-3AD203B41FA5}">
                      <a16:colId xmlns:a16="http://schemas.microsoft.com/office/drawing/2014/main" val="20000"/>
                    </a:ext>
                  </a:extLst>
                </a:gridCol>
                <a:gridCol w="1296000">
                  <a:extLst>
                    <a:ext uri="{9D8B030D-6E8A-4147-A177-3AD203B41FA5}">
                      <a16:colId xmlns:a16="http://schemas.microsoft.com/office/drawing/2014/main" val="20001"/>
                    </a:ext>
                  </a:extLst>
                </a:gridCol>
                <a:gridCol w="1080000">
                  <a:extLst>
                    <a:ext uri="{9D8B030D-6E8A-4147-A177-3AD203B41FA5}">
                      <a16:colId xmlns:a16="http://schemas.microsoft.com/office/drawing/2014/main" val="20002"/>
                    </a:ext>
                  </a:extLst>
                </a:gridCol>
                <a:gridCol w="1080000">
                  <a:extLst>
                    <a:ext uri="{9D8B030D-6E8A-4147-A177-3AD203B41FA5}">
                      <a16:colId xmlns:a16="http://schemas.microsoft.com/office/drawing/2014/main" val="20003"/>
                    </a:ext>
                  </a:extLst>
                </a:gridCol>
              </a:tblGrid>
              <a:tr h="250373">
                <a:tc rowSpan="2">
                  <a:txBody>
                    <a:bodyPr/>
                    <a:lstStyle/>
                    <a:p>
                      <a:pPr algn="ctr"/>
                      <a:r>
                        <a:rPr kumimoji="1" lang="ja-JP" altLang="en-US" sz="1200" dirty="0">
                          <a:solidFill>
                            <a:schemeClr val="bg1"/>
                          </a:solidFill>
                        </a:rPr>
                        <a:t>事業計画</a:t>
                      </a:r>
                    </a:p>
                  </a:txBody>
                  <a:tcPr marL="83668" marR="83668" marT="41764" marB="41764" vert="eaVert" anchor="ctr">
                    <a:solidFill>
                      <a:srgbClr val="3399FF"/>
                    </a:solidFill>
                  </a:tcPr>
                </a:tc>
                <a:tc>
                  <a:txBody>
                    <a:bodyPr/>
                    <a:lstStyle/>
                    <a:p>
                      <a:pPr algn="ctr"/>
                      <a:r>
                        <a:rPr kumimoji="1" lang="ja-JP" altLang="en-US" sz="1200" dirty="0"/>
                        <a:t>項目</a:t>
                      </a:r>
                      <a:endParaRPr kumimoji="1" lang="ja-JP" altLang="en-US" sz="1200" dirty="0">
                        <a:solidFill>
                          <a:schemeClr val="tx1"/>
                        </a:solidFill>
                      </a:endParaRPr>
                    </a:p>
                  </a:txBody>
                  <a:tcPr marL="83668" marR="83668" marT="41764" marB="41764" anchor="ctr">
                    <a:solidFill>
                      <a:srgbClr val="3399FF"/>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dirty="0"/>
                        <a:t>前回評価時</a:t>
                      </a:r>
                      <a:endParaRPr kumimoji="1" lang="ja-JP" altLang="en-US" sz="1200" dirty="0">
                        <a:solidFill>
                          <a:schemeClr val="tx1"/>
                        </a:solidFill>
                      </a:endParaRPr>
                    </a:p>
                  </a:txBody>
                  <a:tcPr marL="83668" marR="83668" marT="41764" marB="41764" anchor="ctr">
                    <a:solidFill>
                      <a:srgbClr val="3399FF"/>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dirty="0"/>
                        <a:t>今回評価</a:t>
                      </a:r>
                      <a:endParaRPr kumimoji="1" lang="ja-JP" altLang="en-US" sz="1200" dirty="0">
                        <a:solidFill>
                          <a:schemeClr val="tx1"/>
                        </a:solidFill>
                      </a:endParaRPr>
                    </a:p>
                  </a:txBody>
                  <a:tcPr marL="83668" marR="83668" marT="41764" marB="41764" anchor="ctr">
                    <a:solidFill>
                      <a:srgbClr val="3399FF"/>
                    </a:solidFill>
                  </a:tcPr>
                </a:tc>
                <a:extLst>
                  <a:ext uri="{0D108BD9-81ED-4DB2-BD59-A6C34878D82A}">
                    <a16:rowId xmlns:a16="http://schemas.microsoft.com/office/drawing/2014/main" val="10000"/>
                  </a:ext>
                </a:extLst>
              </a:tr>
              <a:tr h="858856">
                <a:tc vMerge="1">
                  <a:txBody>
                    <a:bodyPr/>
                    <a:lstStyle/>
                    <a:p>
                      <a:pPr algn="ctr"/>
                      <a:r>
                        <a:rPr kumimoji="1" lang="ja-JP" altLang="en-US" sz="1200" dirty="0">
                          <a:solidFill>
                            <a:schemeClr val="tx1"/>
                          </a:solidFill>
                        </a:rPr>
                        <a:t>飛鳥川</a:t>
                      </a:r>
                      <a:endParaRPr kumimoji="1" lang="en-US" altLang="ja-JP" sz="1200" dirty="0">
                        <a:solidFill>
                          <a:schemeClr val="tx1"/>
                        </a:solidFill>
                      </a:endParaRPr>
                    </a:p>
                  </a:txBody>
                  <a:tcPr marL="83668" marR="83668" marT="41764" marB="41764" anchor="ctr">
                    <a:solidFill>
                      <a:srgbClr val="CCECFF"/>
                    </a:solidFill>
                  </a:tcPr>
                </a:tc>
                <a:tc>
                  <a:txBody>
                    <a:bodyPr/>
                    <a:lstStyle/>
                    <a:p>
                      <a:pPr algn="ctr">
                        <a:lnSpc>
                          <a:spcPct val="150000"/>
                        </a:lnSpc>
                      </a:pPr>
                      <a:r>
                        <a:rPr kumimoji="1" lang="ja-JP" altLang="en-US" sz="1200" dirty="0"/>
                        <a:t>①事業採択年度</a:t>
                      </a:r>
                      <a:endParaRPr kumimoji="1" lang="en-US" altLang="ja-JP" sz="1200" dirty="0"/>
                    </a:p>
                    <a:p>
                      <a:pPr algn="ctr">
                        <a:lnSpc>
                          <a:spcPct val="150000"/>
                        </a:lnSpc>
                      </a:pPr>
                      <a:r>
                        <a:rPr kumimoji="1" lang="ja-JP" altLang="en-US" sz="1200" dirty="0"/>
                        <a:t>②事業着工年度</a:t>
                      </a:r>
                      <a:endParaRPr kumimoji="1" lang="en-US" altLang="ja-JP" sz="1200" dirty="0"/>
                    </a:p>
                    <a:p>
                      <a:pPr algn="ctr">
                        <a:lnSpc>
                          <a:spcPct val="150000"/>
                        </a:lnSpc>
                      </a:pPr>
                      <a:r>
                        <a:rPr kumimoji="1" lang="ja-JP" altLang="en-US" sz="1200" dirty="0"/>
                        <a:t>③完成予定年度</a:t>
                      </a:r>
                      <a:endParaRPr kumimoji="1" lang="en-US" altLang="ja-JP" sz="1200" dirty="0"/>
                    </a:p>
                  </a:txBody>
                  <a:tcPr marL="83668" marR="83668" marT="41764" marB="41764" anchor="ctr">
                    <a:solidFill>
                      <a:srgbClr val="CCECFF"/>
                    </a:solidFill>
                  </a:tcPr>
                </a:tc>
                <a:tc>
                  <a:txBody>
                    <a:bodyPr/>
                    <a:lstStyle/>
                    <a:p>
                      <a:pPr algn="ctr">
                        <a:lnSpc>
                          <a:spcPct val="150000"/>
                        </a:lnSpc>
                      </a:pPr>
                      <a:r>
                        <a:rPr kumimoji="1" lang="ja-JP" altLang="en-US" sz="1200" dirty="0">
                          <a:solidFill>
                            <a:schemeClr val="tx1"/>
                          </a:solidFill>
                        </a:rPr>
                        <a:t>①</a:t>
                      </a:r>
                      <a:r>
                        <a:rPr kumimoji="1" lang="en-US" altLang="ja-JP" sz="1200" dirty="0">
                          <a:solidFill>
                            <a:schemeClr val="tx1"/>
                          </a:solidFill>
                        </a:rPr>
                        <a:t>H26</a:t>
                      </a:r>
                      <a:r>
                        <a:rPr kumimoji="1" lang="ja-JP" altLang="en-US" sz="1200" dirty="0">
                          <a:solidFill>
                            <a:schemeClr val="tx1"/>
                          </a:solidFill>
                        </a:rPr>
                        <a:t>年</a:t>
                      </a:r>
                      <a:endParaRPr kumimoji="1" lang="en-US" altLang="ja-JP" sz="1200" dirty="0">
                        <a:solidFill>
                          <a:schemeClr val="tx1"/>
                        </a:solidFill>
                      </a:endParaRPr>
                    </a:p>
                    <a:p>
                      <a:pPr algn="ctr">
                        <a:lnSpc>
                          <a:spcPct val="150000"/>
                        </a:lnSpc>
                      </a:pPr>
                      <a:r>
                        <a:rPr kumimoji="1" lang="ja-JP" altLang="en-US" sz="1200" dirty="0">
                          <a:solidFill>
                            <a:schemeClr val="tx1"/>
                          </a:solidFill>
                        </a:rPr>
                        <a:t>②</a:t>
                      </a:r>
                      <a:r>
                        <a:rPr kumimoji="1" lang="en-US" altLang="ja-JP" sz="1200" dirty="0">
                          <a:solidFill>
                            <a:schemeClr val="tx1"/>
                          </a:solidFill>
                        </a:rPr>
                        <a:t>H26</a:t>
                      </a:r>
                      <a:r>
                        <a:rPr kumimoji="1" lang="ja-JP" altLang="en-US" sz="1200" dirty="0">
                          <a:solidFill>
                            <a:schemeClr val="tx1"/>
                          </a:solidFill>
                        </a:rPr>
                        <a:t>年</a:t>
                      </a:r>
                      <a:endParaRPr kumimoji="1" lang="en-US" altLang="ja-JP" sz="1200" dirty="0">
                        <a:solidFill>
                          <a:schemeClr val="tx1"/>
                        </a:solidFill>
                      </a:endParaRPr>
                    </a:p>
                    <a:p>
                      <a:pPr algn="ctr">
                        <a:lnSpc>
                          <a:spcPct val="150000"/>
                        </a:lnSpc>
                      </a:pPr>
                      <a:r>
                        <a:rPr kumimoji="1" lang="ja-JP" altLang="en-US" sz="1200" dirty="0">
                          <a:solidFill>
                            <a:schemeClr val="tx1"/>
                          </a:solidFill>
                        </a:rPr>
                        <a:t>③</a:t>
                      </a:r>
                      <a:r>
                        <a:rPr kumimoji="1" lang="en-US" altLang="ja-JP" sz="1200" dirty="0">
                          <a:solidFill>
                            <a:schemeClr val="tx1"/>
                          </a:solidFill>
                        </a:rPr>
                        <a:t>R25</a:t>
                      </a:r>
                      <a:r>
                        <a:rPr kumimoji="1" lang="ja-JP" altLang="en-US" sz="1200" dirty="0">
                          <a:solidFill>
                            <a:schemeClr val="tx1"/>
                          </a:solidFill>
                        </a:rPr>
                        <a:t>年</a:t>
                      </a:r>
                    </a:p>
                  </a:txBody>
                  <a:tcPr marL="83668" marR="83668" marT="41764" marB="41764" anchor="ctr">
                    <a:solidFill>
                      <a:srgbClr val="CCECFF"/>
                    </a:solidFill>
                  </a:tcPr>
                </a:tc>
                <a:tc>
                  <a:txBody>
                    <a:bodyPr/>
                    <a:lstStyle/>
                    <a:p>
                      <a:pPr algn="ctr">
                        <a:lnSpc>
                          <a:spcPct val="150000"/>
                        </a:lnSpc>
                      </a:pPr>
                      <a:r>
                        <a:rPr kumimoji="1" lang="ja-JP" altLang="en-US" sz="1200" dirty="0">
                          <a:solidFill>
                            <a:schemeClr val="tx1"/>
                          </a:solidFill>
                        </a:rPr>
                        <a:t>①</a:t>
                      </a:r>
                      <a:r>
                        <a:rPr kumimoji="1" lang="en-US" altLang="ja-JP" sz="1200" dirty="0">
                          <a:solidFill>
                            <a:schemeClr val="tx1"/>
                          </a:solidFill>
                        </a:rPr>
                        <a:t>H26</a:t>
                      </a:r>
                      <a:r>
                        <a:rPr kumimoji="1" lang="ja-JP" altLang="en-US" sz="1200" dirty="0">
                          <a:solidFill>
                            <a:schemeClr val="tx1"/>
                          </a:solidFill>
                        </a:rPr>
                        <a:t>年</a:t>
                      </a:r>
                      <a:endParaRPr kumimoji="1" lang="en-US" altLang="ja-JP" sz="1200" dirty="0">
                        <a:solidFill>
                          <a:schemeClr val="tx1"/>
                        </a:solidFill>
                      </a:endParaRPr>
                    </a:p>
                    <a:p>
                      <a:pPr algn="ctr">
                        <a:lnSpc>
                          <a:spcPct val="150000"/>
                        </a:lnSpc>
                      </a:pPr>
                      <a:r>
                        <a:rPr kumimoji="1" lang="ja-JP" altLang="en-US" sz="1200" dirty="0">
                          <a:solidFill>
                            <a:schemeClr val="tx1"/>
                          </a:solidFill>
                        </a:rPr>
                        <a:t>②</a:t>
                      </a:r>
                      <a:r>
                        <a:rPr kumimoji="1" lang="en-US" altLang="ja-JP" sz="1200" dirty="0">
                          <a:solidFill>
                            <a:schemeClr val="tx1"/>
                          </a:solidFill>
                        </a:rPr>
                        <a:t>H26</a:t>
                      </a:r>
                      <a:r>
                        <a:rPr kumimoji="1" lang="ja-JP" altLang="en-US" sz="1200" dirty="0">
                          <a:solidFill>
                            <a:schemeClr val="tx1"/>
                          </a:solidFill>
                        </a:rPr>
                        <a:t>年</a:t>
                      </a:r>
                      <a:endParaRPr kumimoji="1" lang="en-US" altLang="ja-JP" sz="1200" dirty="0">
                        <a:solidFill>
                          <a:schemeClr val="tx1"/>
                        </a:solidFill>
                      </a:endParaRPr>
                    </a:p>
                    <a:p>
                      <a:pPr marL="0" marR="0" lvl="0" indent="0" algn="ctr" defTabSz="684154" rtl="0" eaLnBrk="1" fontAlgn="auto" latinLnBrk="0" hangingPunct="1">
                        <a:lnSpc>
                          <a:spcPct val="150000"/>
                        </a:lnSpc>
                        <a:spcBef>
                          <a:spcPts val="0"/>
                        </a:spcBef>
                        <a:spcAft>
                          <a:spcPts val="0"/>
                        </a:spcAft>
                        <a:buClrTx/>
                        <a:buSzTx/>
                        <a:buFontTx/>
                        <a:buNone/>
                        <a:tabLst/>
                        <a:defRPr/>
                      </a:pPr>
                      <a:r>
                        <a:rPr kumimoji="1" lang="ja-JP" altLang="en-US" sz="1200" dirty="0">
                          <a:solidFill>
                            <a:schemeClr val="tx1"/>
                          </a:solidFill>
                        </a:rPr>
                        <a:t>③</a:t>
                      </a:r>
                      <a:r>
                        <a:rPr kumimoji="1" lang="en-US" altLang="ja-JP" sz="1200" dirty="0">
                          <a:solidFill>
                            <a:schemeClr val="tx1"/>
                          </a:solidFill>
                        </a:rPr>
                        <a:t>R25</a:t>
                      </a:r>
                      <a:r>
                        <a:rPr kumimoji="1" lang="ja-JP" altLang="en-US" sz="1200" dirty="0">
                          <a:solidFill>
                            <a:schemeClr val="tx1"/>
                          </a:solidFill>
                        </a:rPr>
                        <a:t>年</a:t>
                      </a:r>
                    </a:p>
                  </a:txBody>
                  <a:tcPr marL="83668" marR="83668" marT="41764" marB="41764" anchor="ctr">
                    <a:solidFill>
                      <a:srgbClr val="CCEC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720315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71762" y="4826269"/>
            <a:ext cx="8750873" cy="692497"/>
          </a:xfrm>
          <a:prstGeom prst="rect">
            <a:avLst/>
          </a:prstGeom>
          <a:noFill/>
          <a:ln>
            <a:solidFill>
              <a:schemeClr val="tx1"/>
            </a:solidFill>
          </a:ln>
        </p:spPr>
        <p:txBody>
          <a:bodyPr wrap="square" rtlCol="0">
            <a:spAutoFit/>
          </a:bodyPr>
          <a:lstStyle/>
          <a:p>
            <a:r>
              <a:rPr lang="en-US" altLang="ja-JP" b="1" dirty="0"/>
              <a:t>【</a:t>
            </a:r>
            <a:r>
              <a:rPr lang="ja-JP" altLang="en-US" b="1" dirty="0"/>
              <a:t>事業費変動要因の状況</a:t>
            </a:r>
            <a:r>
              <a:rPr lang="en-US" altLang="ja-JP" b="1" dirty="0"/>
              <a:t>】</a:t>
            </a:r>
          </a:p>
          <a:p>
            <a:pPr marL="285750" indent="-285750">
              <a:buFont typeface="Wingdings" panose="05000000000000000000" pitchFamily="2" charset="2"/>
              <a:buChar char="Ø"/>
            </a:pPr>
            <a:r>
              <a:rPr lang="ja-JP" altLang="en-US" b="1" dirty="0"/>
              <a:t>社会的要因（人件費や消費税等の上昇）による事業費の増加。</a:t>
            </a:r>
            <a:r>
              <a:rPr lang="en-US" altLang="zh-TW" b="1" dirty="0"/>
              <a:t>〔</a:t>
            </a:r>
            <a:r>
              <a:rPr lang="zh-TW" altLang="en-US" b="1" dirty="0"/>
              <a:t>約</a:t>
            </a:r>
            <a:r>
              <a:rPr lang="en-US" altLang="ja-JP" sz="2000" dirty="0"/>
              <a:t>11.0</a:t>
            </a:r>
            <a:r>
              <a:rPr lang="zh-TW" altLang="en-US" b="1" dirty="0"/>
              <a:t>億円増</a:t>
            </a:r>
            <a:r>
              <a:rPr lang="en-US" altLang="zh-TW" b="1" dirty="0"/>
              <a:t>〕</a:t>
            </a:r>
            <a:endParaRPr lang="en-US" altLang="ja-JP" b="1" dirty="0"/>
          </a:p>
        </p:txBody>
      </p:sp>
      <p:sp>
        <p:nvSpPr>
          <p:cNvPr id="18" name="Rectangle 2"/>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zh-TW" altLang="en-US" sz="2400" dirty="0">
                <a:solidFill>
                  <a:srgbClr val="FFFFFF"/>
                </a:solidFill>
                <a:latin typeface="HGｺﾞｼｯｸE" panose="020B0909000000000000" pitchFamily="49" charset="-128"/>
                <a:ea typeface="HGｺﾞｼｯｸE" panose="020B0909000000000000" pitchFamily="49" charset="-128"/>
              </a:rPr>
              <a:t>１．事業概要</a:t>
            </a:r>
            <a:r>
              <a:rPr kumimoji="0" lang="en-US" altLang="ja-JP" sz="2400" dirty="0">
                <a:solidFill>
                  <a:srgbClr val="FFFFFF"/>
                </a:solidFill>
                <a:latin typeface="HGｺﾞｼｯｸE" panose="020B0909000000000000" pitchFamily="49" charset="-128"/>
                <a:ea typeface="HGｺﾞｼｯｸE" panose="020B0909000000000000" pitchFamily="49" charset="-128"/>
              </a:rPr>
              <a:t>【</a:t>
            </a:r>
            <a:r>
              <a:rPr kumimoji="0" lang="ja-JP" altLang="en-US" sz="2400" dirty="0">
                <a:solidFill>
                  <a:srgbClr val="FFFFFF"/>
                </a:solidFill>
                <a:latin typeface="HGｺﾞｼｯｸE" panose="020B0909000000000000" pitchFamily="49" charset="-128"/>
                <a:ea typeface="HGｺﾞｼｯｸE" panose="020B0909000000000000" pitchFamily="49" charset="-128"/>
              </a:rPr>
              <a:t>飛鳥川</a:t>
            </a:r>
            <a:r>
              <a:rPr kumimoji="0" lang="en-US" altLang="ja-JP" sz="2400" dirty="0">
                <a:solidFill>
                  <a:srgbClr val="FFFFFF"/>
                </a:solidFill>
                <a:latin typeface="HGｺﾞｼｯｸE" panose="020B0909000000000000" pitchFamily="49" charset="-128"/>
                <a:ea typeface="HGｺﾞｼｯｸE" panose="020B0909000000000000" pitchFamily="49" charset="-128"/>
              </a:rPr>
              <a:t>】</a:t>
            </a:r>
            <a:endParaRPr kumimoji="0" lang="zh-TW" altLang="en-US" sz="2400" dirty="0">
              <a:solidFill>
                <a:srgbClr val="FFFFFF"/>
              </a:solidFill>
              <a:latin typeface="HGｺﾞｼｯｸE" panose="020B0909000000000000" pitchFamily="49" charset="-128"/>
              <a:ea typeface="HGｺﾞｼｯｸE" panose="020B0909000000000000" pitchFamily="49" charset="-128"/>
            </a:endParaRPr>
          </a:p>
        </p:txBody>
      </p:sp>
      <p:sp>
        <p:nvSpPr>
          <p:cNvPr id="19" name="AutoShape 6">
            <a:extLst>
              <a:ext uri="{FF2B5EF4-FFF2-40B4-BE49-F238E27FC236}">
                <a16:creationId xmlns:a16="http://schemas.microsoft.com/office/drawing/2014/main" id="{93F19924-BA81-B7F4-BF24-2D9CDEAB0D4D}"/>
              </a:ext>
            </a:extLst>
          </p:cNvPr>
          <p:cNvSpPr>
            <a:spLocks noChangeArrowheads="1"/>
          </p:cNvSpPr>
          <p:nvPr/>
        </p:nvSpPr>
        <p:spPr bwMode="auto">
          <a:xfrm>
            <a:off x="182562" y="537437"/>
            <a:ext cx="5664056" cy="387144"/>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1" dirty="0">
                <a:solidFill>
                  <a:srgbClr val="000000"/>
                </a:solidFill>
                <a:latin typeface="HG丸ｺﾞｼｯｸM-PRO" panose="020F0600000000000000" pitchFamily="50" charset="-128"/>
                <a:ea typeface="HG丸ｺﾞｼｯｸM-PRO" panose="020F0600000000000000" pitchFamily="50" charset="-128"/>
              </a:rPr>
              <a:t>事業費</a:t>
            </a:r>
            <a:r>
              <a:rPr lang="en-US" altLang="ja-JP" sz="1600" b="1" dirty="0">
                <a:solidFill>
                  <a:srgbClr val="000000"/>
                </a:solidFill>
                <a:latin typeface="HG丸ｺﾞｼｯｸM-PRO" panose="020F0600000000000000" pitchFamily="50" charset="-128"/>
                <a:ea typeface="HG丸ｺﾞｼｯｸM-PRO" panose="020F0600000000000000" pitchFamily="50" charset="-128"/>
              </a:rPr>
              <a:t>〔</a:t>
            </a:r>
            <a:r>
              <a:rPr lang="ja-JP" altLang="en-US" sz="1600" b="1" dirty="0">
                <a:solidFill>
                  <a:srgbClr val="000000"/>
                </a:solidFill>
                <a:latin typeface="HG丸ｺﾞｼｯｸM-PRO" panose="020F0600000000000000" pitchFamily="50" charset="-128"/>
                <a:ea typeface="HG丸ｺﾞｼｯｸM-PRO" panose="020F0600000000000000" pitchFamily="50" charset="-128"/>
              </a:rPr>
              <a:t>前回評価と今回評価の比較：飛鳥川</a:t>
            </a:r>
            <a:r>
              <a:rPr lang="en-US" altLang="ja-JP" sz="1600" b="1" dirty="0">
                <a:solidFill>
                  <a:srgbClr val="000000"/>
                </a:solidFill>
                <a:latin typeface="HG丸ｺﾞｼｯｸM-PRO" panose="020F0600000000000000" pitchFamily="50" charset="-128"/>
                <a:ea typeface="HG丸ｺﾞｼｯｸM-PRO" panose="020F0600000000000000" pitchFamily="50" charset="-128"/>
              </a:rPr>
              <a:t>〕</a:t>
            </a:r>
            <a:endParaRPr lang="ja-JP" altLang="en-US" sz="16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20" name="AutoShape 6"/>
          <p:cNvSpPr>
            <a:spLocks noChangeArrowheads="1"/>
          </p:cNvSpPr>
          <p:nvPr/>
        </p:nvSpPr>
        <p:spPr bwMode="auto">
          <a:xfrm>
            <a:off x="178483" y="4045707"/>
            <a:ext cx="5668135" cy="400050"/>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1" dirty="0">
                <a:solidFill>
                  <a:srgbClr val="000000"/>
                </a:solidFill>
                <a:latin typeface="HG丸ｺﾞｼｯｸM-PRO" panose="020F0600000000000000" pitchFamily="50" charset="-128"/>
                <a:ea typeface="HG丸ｺﾞｼｯｸM-PRO" panose="020F0600000000000000" pitchFamily="50" charset="-128"/>
              </a:rPr>
              <a:t>事業費の変更理由</a:t>
            </a:r>
            <a:r>
              <a:rPr lang="en-US" altLang="ja-JP" sz="1600" b="1" dirty="0">
                <a:solidFill>
                  <a:srgbClr val="000000"/>
                </a:solidFill>
                <a:latin typeface="HG丸ｺﾞｼｯｸM-PRO" panose="020F0600000000000000" pitchFamily="50" charset="-128"/>
                <a:ea typeface="HG丸ｺﾞｼｯｸM-PRO" panose="020F0600000000000000" pitchFamily="50" charset="-128"/>
              </a:rPr>
              <a:t>〔</a:t>
            </a:r>
            <a:r>
              <a:rPr lang="ja-JP" altLang="en-US" sz="1600" b="1" dirty="0">
                <a:solidFill>
                  <a:srgbClr val="000000"/>
                </a:solidFill>
                <a:latin typeface="HG丸ｺﾞｼｯｸM-PRO" panose="020F0600000000000000" pitchFamily="50" charset="-128"/>
                <a:ea typeface="HG丸ｺﾞｼｯｸM-PRO" panose="020F0600000000000000" pitchFamily="50" charset="-128"/>
              </a:rPr>
              <a:t>前回評価と今回評価の比較：飛鳥川</a:t>
            </a:r>
            <a:r>
              <a:rPr lang="en-US" altLang="ja-JP" sz="1600" b="1" dirty="0">
                <a:solidFill>
                  <a:srgbClr val="000000"/>
                </a:solidFill>
                <a:latin typeface="HG丸ｺﾞｼｯｸM-PRO" panose="020F0600000000000000" pitchFamily="50" charset="-128"/>
                <a:ea typeface="HG丸ｺﾞｼｯｸM-PRO" panose="020F0600000000000000" pitchFamily="50" charset="-128"/>
              </a:rPr>
              <a:t>〕</a:t>
            </a:r>
            <a:endParaRPr lang="ja-JP" altLang="en-US" sz="1600" b="1" dirty="0">
              <a:solidFill>
                <a:srgbClr val="000000"/>
              </a:solidFill>
              <a:latin typeface="HG丸ｺﾞｼｯｸM-PRO" panose="020F0600000000000000" pitchFamily="50" charset="-128"/>
              <a:ea typeface="HG丸ｺﾞｼｯｸM-PRO" panose="020F0600000000000000" pitchFamily="50" charset="-128"/>
            </a:endParaRPr>
          </a:p>
        </p:txBody>
      </p:sp>
      <p:sp>
        <p:nvSpPr>
          <p:cNvPr id="3" name="Text Box 15">
            <a:extLst>
              <a:ext uri="{FF2B5EF4-FFF2-40B4-BE49-F238E27FC236}">
                <a16:creationId xmlns:a16="http://schemas.microsoft.com/office/drawing/2014/main" id="{D87DF630-7677-474B-41ED-F1795EE8D8DB}"/>
              </a:ext>
            </a:extLst>
          </p:cNvPr>
          <p:cNvSpPr txBox="1">
            <a:spLocks noChangeArrowheads="1"/>
          </p:cNvSpPr>
          <p:nvPr/>
        </p:nvSpPr>
        <p:spPr bwMode="auto">
          <a:xfrm>
            <a:off x="2834612" y="945639"/>
            <a:ext cx="3474773" cy="328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70" tIns="47886" rIns="95770" bIns="47886"/>
          <a:lstStyle>
            <a:lvl1pPr defTabSz="1279525">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defTabSz="1279525">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defTabSz="1279525">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latin typeface="HG丸ｺﾞｼｯｸM-PRO" panose="020F0600000000000000" pitchFamily="50" charset="-128"/>
                <a:ea typeface="HG丸ｺﾞｼｯｸM-PRO" panose="020F0600000000000000" pitchFamily="50" charset="-128"/>
              </a:rPr>
              <a:t>飛鳥川</a:t>
            </a:r>
          </a:p>
        </p:txBody>
      </p:sp>
      <p:sp>
        <p:nvSpPr>
          <p:cNvPr id="12" name="スライド番号プレースホルダ 5"/>
          <p:cNvSpPr txBox="1">
            <a:spLocks noGrp="1"/>
          </p:cNvSpPr>
          <p:nvPr/>
        </p:nvSpPr>
        <p:spPr bwMode="auto">
          <a:xfrm>
            <a:off x="8652041" y="6400800"/>
            <a:ext cx="485775" cy="457200"/>
          </a:xfrm>
          <a:prstGeom prst="rect">
            <a:avLst/>
          </a:prstGeom>
          <a:noFill/>
          <a:ln>
            <a:noFill/>
          </a:ln>
        </p:spPr>
        <p:txBody>
          <a:bodyPr lIns="95770" tIns="47886" rIns="95770" bIns="47886" anchor="b"/>
          <a:lstStyle>
            <a:lvl1pPr defTabSz="1279525">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defTabSz="1279525">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defTabSz="1279525">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defRPr/>
            </a:pPr>
            <a:fld id="{752AC494-DAC0-477C-82E6-4374EE8E256B}" type="slidenum">
              <a:rPr kumimoji="0" lang="en-US" altLang="ja-JP" sz="1600" b="1">
                <a:effectLst>
                  <a:outerShdw blurRad="38100" dist="38100" dir="2700000" algn="tl">
                    <a:srgbClr val="C0C0C0"/>
                  </a:outerShdw>
                </a:effectLst>
                <a:latin typeface="ＭＳ ゴシック" panose="020B0609070205080204" pitchFamily="49" charset="-128"/>
                <a:ea typeface="ＭＳ ゴシック" panose="020B0609070205080204" pitchFamily="49" charset="-128"/>
              </a:rPr>
              <a:pPr algn="r" eaLnBrk="1" hangingPunct="1">
                <a:spcBef>
                  <a:spcPct val="0"/>
                </a:spcBef>
                <a:buFontTx/>
                <a:buNone/>
                <a:defRPr/>
              </a:pPr>
              <a:t>8</a:t>
            </a:fld>
            <a:endParaRPr kumimoji="0" lang="en-US" altLang="ja-JP" sz="1600" b="1" dirty="0">
              <a:effectLst>
                <a:outerShdw blurRad="38100" dist="38100" dir="2700000" algn="tl">
                  <a:srgbClr val="C0C0C0"/>
                </a:outerShdw>
              </a:effectLst>
              <a:latin typeface="ＭＳ ゴシック" panose="020B0609070205080204" pitchFamily="49" charset="-128"/>
              <a:ea typeface="ＭＳ ゴシック" panose="020B0609070205080204" pitchFamily="49" charset="-128"/>
            </a:endParaRPr>
          </a:p>
        </p:txBody>
      </p:sp>
      <p:graphicFrame>
        <p:nvGraphicFramePr>
          <p:cNvPr id="13" name="表 12">
            <a:extLst>
              <a:ext uri="{FF2B5EF4-FFF2-40B4-BE49-F238E27FC236}">
                <a16:creationId xmlns:a16="http://schemas.microsoft.com/office/drawing/2014/main" id="{4E6BBD5D-927B-6F92-A935-D2C364403678}"/>
              </a:ext>
            </a:extLst>
          </p:cNvPr>
          <p:cNvGraphicFramePr>
            <a:graphicFrameLocks noGrp="1"/>
          </p:cNvGraphicFramePr>
          <p:nvPr>
            <p:extLst>
              <p:ext uri="{D42A27DB-BD31-4B8C-83A1-F6EECF244321}">
                <p14:modId xmlns:p14="http://schemas.microsoft.com/office/powerpoint/2010/main" val="3477012002"/>
              </p:ext>
            </p:extLst>
          </p:nvPr>
        </p:nvGraphicFramePr>
        <p:xfrm>
          <a:off x="221364" y="1290351"/>
          <a:ext cx="8701271" cy="2374844"/>
        </p:xfrm>
        <a:graphic>
          <a:graphicData uri="http://schemas.openxmlformats.org/drawingml/2006/table">
            <a:tbl>
              <a:tblPr firstRow="1" bandRow="1">
                <a:tableStyleId>{F5AB1C69-6EDB-4FF4-983F-18BD219EF322}</a:tableStyleId>
              </a:tblPr>
              <a:tblGrid>
                <a:gridCol w="1763410">
                  <a:extLst>
                    <a:ext uri="{9D8B030D-6E8A-4147-A177-3AD203B41FA5}">
                      <a16:colId xmlns:a16="http://schemas.microsoft.com/office/drawing/2014/main" val="20000"/>
                    </a:ext>
                  </a:extLst>
                </a:gridCol>
                <a:gridCol w="1915031">
                  <a:extLst>
                    <a:ext uri="{9D8B030D-6E8A-4147-A177-3AD203B41FA5}">
                      <a16:colId xmlns:a16="http://schemas.microsoft.com/office/drawing/2014/main" val="20002"/>
                    </a:ext>
                  </a:extLst>
                </a:gridCol>
                <a:gridCol w="1670830">
                  <a:extLst>
                    <a:ext uri="{9D8B030D-6E8A-4147-A177-3AD203B41FA5}">
                      <a16:colId xmlns:a16="http://schemas.microsoft.com/office/drawing/2014/main" val="20003"/>
                    </a:ext>
                  </a:extLst>
                </a:gridCol>
                <a:gridCol w="1695816">
                  <a:extLst>
                    <a:ext uri="{9D8B030D-6E8A-4147-A177-3AD203B41FA5}">
                      <a16:colId xmlns:a16="http://schemas.microsoft.com/office/drawing/2014/main" val="20004"/>
                    </a:ext>
                  </a:extLst>
                </a:gridCol>
                <a:gridCol w="1656184">
                  <a:extLst>
                    <a:ext uri="{9D8B030D-6E8A-4147-A177-3AD203B41FA5}">
                      <a16:colId xmlns:a16="http://schemas.microsoft.com/office/drawing/2014/main" val="20005"/>
                    </a:ext>
                  </a:extLst>
                </a:gridCol>
              </a:tblGrid>
              <a:tr h="593711">
                <a:tc>
                  <a:txBody>
                    <a:bodyPr/>
                    <a:lstStyle/>
                    <a:p>
                      <a:endParaRPr kumimoji="1" lang="ja-JP" altLang="en-US" sz="1100" b="0" dirty="0">
                        <a:solidFill>
                          <a:schemeClr val="tx1"/>
                        </a:solidFill>
                      </a:endParaRP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indent="0" algn="ctr">
                        <a:spcAft>
                          <a:spcPts val="0"/>
                        </a:spcAft>
                      </a:pPr>
                      <a:r>
                        <a:rPr lang="ja-JP" altLang="en-US" sz="1600" b="0" kern="100" dirty="0">
                          <a:solidFill>
                            <a:schemeClr val="tx1"/>
                          </a:solidFill>
                          <a:latin typeface="HG丸ｺﾞｼｯｸM-PRO" pitchFamily="50" charset="-128"/>
                          <a:ea typeface="HG丸ｺﾞｼｯｸM-PRO" pitchFamily="50" charset="-128"/>
                          <a:cs typeface="Times New Roman"/>
                        </a:rPr>
                        <a:t>全体事業費</a:t>
                      </a:r>
                      <a:endParaRPr lang="ja-JP" sz="1600" b="0" kern="100" dirty="0">
                        <a:solidFill>
                          <a:schemeClr val="tx1"/>
                        </a:solidFill>
                        <a:latin typeface="HG丸ｺﾞｼｯｸM-PRO" pitchFamily="50" charset="-128"/>
                        <a:ea typeface="HG丸ｺﾞｼｯｸM-PRO" pitchFamily="50" charset="-128"/>
                        <a:cs typeface="Times New Roman"/>
                      </a:endParaRPr>
                    </a:p>
                  </a:txBody>
                  <a:tcPr marL="61778" marR="617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lang="ja-JP" altLang="en-US" sz="1600" b="0" kern="100" dirty="0">
                          <a:solidFill>
                            <a:schemeClr val="tx1"/>
                          </a:solidFill>
                          <a:latin typeface="HG丸ｺﾞｼｯｸM-PRO" pitchFamily="50" charset="-128"/>
                          <a:ea typeface="HG丸ｺﾞｼｯｸM-PRO" pitchFamily="50" charset="-128"/>
                          <a:cs typeface="Times New Roman"/>
                        </a:rPr>
                        <a:t>工事費</a:t>
                      </a:r>
                      <a:endParaRPr lang="ja-JP" altLang="ja-JP" sz="1600" b="0" kern="100" dirty="0">
                        <a:solidFill>
                          <a:schemeClr val="tx1"/>
                        </a:solidFill>
                        <a:latin typeface="HG丸ｺﾞｼｯｸM-PRO" pitchFamily="50" charset="-128"/>
                        <a:ea typeface="HG丸ｺﾞｼｯｸM-PRO" pitchFamily="50" charset="-128"/>
                        <a:cs typeface="Times New Roman"/>
                      </a:endParaRPr>
                    </a:p>
                  </a:txBody>
                  <a:tcPr marL="91453" marR="91453" marT="45752" marB="45752"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lang="ja-JP" altLang="en-US" sz="1600" b="0" kern="100" dirty="0">
                          <a:solidFill>
                            <a:schemeClr val="tx1"/>
                          </a:solidFill>
                          <a:latin typeface="HG丸ｺﾞｼｯｸM-PRO" pitchFamily="50" charset="-128"/>
                          <a:ea typeface="HG丸ｺﾞｼｯｸM-PRO" pitchFamily="50" charset="-128"/>
                          <a:cs typeface="Times New Roman"/>
                        </a:rPr>
                        <a:t>用地費</a:t>
                      </a:r>
                      <a:endParaRPr lang="ja-JP" altLang="ja-JP" sz="1600" b="0" kern="100" dirty="0">
                        <a:solidFill>
                          <a:schemeClr val="tx1"/>
                        </a:solidFill>
                        <a:latin typeface="HG丸ｺﾞｼｯｸM-PRO" pitchFamily="50" charset="-128"/>
                        <a:ea typeface="HG丸ｺﾞｼｯｸM-PRO" pitchFamily="50" charset="-128"/>
                        <a:cs typeface="Times New Roman"/>
                      </a:endParaRP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lang="ja-JP" altLang="en-US" sz="1600" b="0" kern="100" dirty="0">
                          <a:solidFill>
                            <a:schemeClr val="tx1"/>
                          </a:solidFill>
                          <a:latin typeface="HG丸ｺﾞｼｯｸM-PRO" pitchFamily="50" charset="-128"/>
                          <a:ea typeface="HG丸ｺﾞｼｯｸM-PRO" pitchFamily="50" charset="-128"/>
                          <a:cs typeface="Times New Roman"/>
                        </a:rPr>
                        <a:t>調査費</a:t>
                      </a:r>
                      <a:endParaRPr lang="ja-JP" altLang="ja-JP" sz="1600" b="0" kern="100" dirty="0">
                        <a:solidFill>
                          <a:schemeClr val="tx1"/>
                        </a:solidFill>
                        <a:latin typeface="HG丸ｺﾞｼｯｸM-PRO" pitchFamily="50" charset="-128"/>
                        <a:ea typeface="HG丸ｺﾞｼｯｸM-PRO" pitchFamily="50" charset="-128"/>
                        <a:cs typeface="Times New Roman"/>
                      </a:endParaRPr>
                    </a:p>
                  </a:txBody>
                  <a:tcPr marL="61778" marR="617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593711">
                <a:tc>
                  <a:txBody>
                    <a:bodyPr/>
                    <a:lstStyle/>
                    <a:p>
                      <a:pPr algn="ctr"/>
                      <a:r>
                        <a:rPr kumimoji="1" lang="ja-JP" altLang="en-US" sz="1600" b="0" dirty="0">
                          <a:solidFill>
                            <a:schemeClr val="tx1"/>
                          </a:solidFill>
                        </a:rPr>
                        <a:t>前回評価時</a:t>
                      </a: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0" dirty="0">
                          <a:solidFill>
                            <a:schemeClr val="tx1"/>
                          </a:solidFill>
                        </a:rPr>
                        <a:t>約</a:t>
                      </a:r>
                      <a:r>
                        <a:rPr kumimoji="1" lang="en-US" altLang="ja-JP" sz="1600" b="0" dirty="0">
                          <a:solidFill>
                            <a:schemeClr val="tx1"/>
                          </a:solidFill>
                        </a:rPr>
                        <a:t>84.7</a:t>
                      </a:r>
                      <a:r>
                        <a:rPr kumimoji="1" lang="ja-JP" altLang="en-US" sz="1600" b="0" dirty="0">
                          <a:solidFill>
                            <a:schemeClr val="tx1"/>
                          </a:solidFill>
                        </a:rPr>
                        <a:t>億円</a:t>
                      </a:r>
                    </a:p>
                  </a:txBody>
                  <a:tcPr marL="91443" marR="91443"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0" dirty="0">
                          <a:solidFill>
                            <a:schemeClr val="tx1"/>
                          </a:solidFill>
                        </a:rPr>
                        <a:t>約</a:t>
                      </a:r>
                      <a:r>
                        <a:rPr kumimoji="1" lang="en-US" altLang="ja-JP" sz="1600" b="0" dirty="0">
                          <a:solidFill>
                            <a:schemeClr val="tx1"/>
                          </a:solidFill>
                        </a:rPr>
                        <a:t>66.4</a:t>
                      </a:r>
                      <a:r>
                        <a:rPr kumimoji="1" lang="ja-JP" altLang="en-US" sz="1600" b="0" dirty="0">
                          <a:solidFill>
                            <a:schemeClr val="tx1"/>
                          </a:solidFill>
                        </a:rPr>
                        <a:t>億円</a:t>
                      </a:r>
                    </a:p>
                  </a:txBody>
                  <a:tcPr marL="91443" marR="91443" marT="45700" marB="4570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0" dirty="0">
                          <a:solidFill>
                            <a:schemeClr val="tx1"/>
                          </a:solidFill>
                        </a:rPr>
                        <a:t>約</a:t>
                      </a:r>
                      <a:r>
                        <a:rPr kumimoji="1" lang="en-US" altLang="ja-JP" sz="1600" b="0" dirty="0">
                          <a:solidFill>
                            <a:schemeClr val="tx1"/>
                          </a:solidFill>
                        </a:rPr>
                        <a:t>13.7</a:t>
                      </a:r>
                      <a:r>
                        <a:rPr kumimoji="1" lang="ja-JP" altLang="en-US" sz="1600" b="0" dirty="0">
                          <a:solidFill>
                            <a:schemeClr val="tx1"/>
                          </a:solidFill>
                        </a:rPr>
                        <a:t>億円</a:t>
                      </a:r>
                    </a:p>
                  </a:txBody>
                  <a:tcPr marL="91443" marR="91443"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rPr>
                        <a:t>約</a:t>
                      </a:r>
                      <a:r>
                        <a:rPr kumimoji="1" lang="en-US" altLang="ja-JP" sz="1600" b="0" dirty="0">
                          <a:solidFill>
                            <a:schemeClr val="tx1"/>
                          </a:solidFill>
                        </a:rPr>
                        <a:t>4.6</a:t>
                      </a:r>
                      <a:r>
                        <a:rPr kumimoji="1" lang="ja-JP" altLang="en-US" sz="1600" b="0" dirty="0">
                          <a:solidFill>
                            <a:schemeClr val="tx1"/>
                          </a:solidFill>
                        </a:rPr>
                        <a:t>億円</a:t>
                      </a:r>
                    </a:p>
                  </a:txBody>
                  <a:tcPr marL="91443" marR="91443"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93711">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rPr>
                        <a:t>今回評価</a:t>
                      </a: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0" dirty="0">
                          <a:solidFill>
                            <a:schemeClr val="tx1"/>
                          </a:solidFill>
                        </a:rPr>
                        <a:t>約</a:t>
                      </a:r>
                      <a:r>
                        <a:rPr kumimoji="1" lang="en-US" altLang="ja-JP" sz="1600" b="0" dirty="0">
                          <a:solidFill>
                            <a:schemeClr val="tx1"/>
                          </a:solidFill>
                        </a:rPr>
                        <a:t>95.7</a:t>
                      </a:r>
                      <a:r>
                        <a:rPr kumimoji="1" lang="ja-JP" altLang="en-US" sz="1600" b="0" dirty="0">
                          <a:solidFill>
                            <a:schemeClr val="tx1"/>
                          </a:solidFill>
                        </a:rPr>
                        <a:t>億円</a:t>
                      </a:r>
                    </a:p>
                  </a:txBody>
                  <a:tcPr marL="91443" marR="91443"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0" dirty="0">
                          <a:solidFill>
                            <a:schemeClr val="tx1"/>
                          </a:solidFill>
                        </a:rPr>
                        <a:t>約</a:t>
                      </a:r>
                      <a:r>
                        <a:rPr kumimoji="1" lang="en-US" altLang="ja-JP" sz="1600" b="0" dirty="0">
                          <a:solidFill>
                            <a:schemeClr val="tx1"/>
                          </a:solidFill>
                        </a:rPr>
                        <a:t>77.0</a:t>
                      </a:r>
                      <a:r>
                        <a:rPr kumimoji="1" lang="ja-JP" altLang="en-US" sz="1600" b="0" dirty="0">
                          <a:solidFill>
                            <a:schemeClr val="tx1"/>
                          </a:solidFill>
                        </a:rPr>
                        <a:t>億円</a:t>
                      </a:r>
                    </a:p>
                  </a:txBody>
                  <a:tcPr marL="91443" marR="91443" marT="45700" marB="4570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0" dirty="0">
                          <a:solidFill>
                            <a:schemeClr val="tx1"/>
                          </a:solidFill>
                        </a:rPr>
                        <a:t>約</a:t>
                      </a:r>
                      <a:r>
                        <a:rPr kumimoji="1" lang="en-US" altLang="ja-JP" sz="1600" b="0" dirty="0">
                          <a:solidFill>
                            <a:schemeClr val="tx1"/>
                          </a:solidFill>
                        </a:rPr>
                        <a:t>13.7</a:t>
                      </a:r>
                      <a:r>
                        <a:rPr kumimoji="1" lang="ja-JP" altLang="en-US" sz="1600" b="0" dirty="0">
                          <a:solidFill>
                            <a:schemeClr val="tx1"/>
                          </a:solidFill>
                        </a:rPr>
                        <a:t>億円</a:t>
                      </a:r>
                    </a:p>
                  </a:txBody>
                  <a:tcPr marL="91443" marR="91443"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rPr>
                        <a:t>約</a:t>
                      </a:r>
                      <a:r>
                        <a:rPr kumimoji="1" lang="en-US" altLang="ja-JP" sz="1600" b="0" dirty="0">
                          <a:solidFill>
                            <a:schemeClr val="tx1"/>
                          </a:solidFill>
                        </a:rPr>
                        <a:t>5.0</a:t>
                      </a:r>
                      <a:r>
                        <a:rPr kumimoji="1" lang="ja-JP" altLang="en-US" sz="1600" b="0" dirty="0">
                          <a:solidFill>
                            <a:schemeClr val="tx1"/>
                          </a:solidFill>
                        </a:rPr>
                        <a:t>億円</a:t>
                      </a:r>
                    </a:p>
                  </a:txBody>
                  <a:tcPr marL="91443" marR="91443"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8452488"/>
                  </a:ext>
                </a:extLst>
              </a:tr>
              <a:tr h="593711">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rPr>
                        <a:t>増減</a:t>
                      </a: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0" dirty="0">
                          <a:solidFill>
                            <a:schemeClr val="tx1"/>
                          </a:solidFill>
                        </a:rPr>
                        <a:t>約</a:t>
                      </a:r>
                      <a:r>
                        <a:rPr kumimoji="1" lang="en-US" altLang="ja-JP" sz="1600" b="0" dirty="0">
                          <a:solidFill>
                            <a:schemeClr val="tx1"/>
                          </a:solidFill>
                        </a:rPr>
                        <a:t>11.0</a:t>
                      </a:r>
                      <a:r>
                        <a:rPr kumimoji="1" lang="ja-JP" altLang="en-US" sz="1600" b="0" dirty="0">
                          <a:solidFill>
                            <a:schemeClr val="tx1"/>
                          </a:solidFill>
                        </a:rPr>
                        <a:t>億円</a:t>
                      </a:r>
                      <a:r>
                        <a:rPr kumimoji="1" lang="ja-JP" altLang="en-US" sz="1600" b="0" dirty="0">
                          <a:solidFill>
                            <a:srgbClr val="FF0000"/>
                          </a:solidFill>
                        </a:rPr>
                        <a:t>増</a:t>
                      </a:r>
                    </a:p>
                  </a:txBody>
                  <a:tcPr marL="91443" marR="91443"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0" dirty="0">
                          <a:solidFill>
                            <a:schemeClr val="tx1"/>
                          </a:solidFill>
                        </a:rPr>
                        <a:t>約</a:t>
                      </a:r>
                      <a:r>
                        <a:rPr kumimoji="1" lang="en-US" altLang="ja-JP" sz="1600" b="0" dirty="0">
                          <a:solidFill>
                            <a:schemeClr val="tx1"/>
                          </a:solidFill>
                        </a:rPr>
                        <a:t>10.6</a:t>
                      </a:r>
                      <a:r>
                        <a:rPr kumimoji="1" lang="ja-JP" altLang="en-US" sz="1600" b="0" dirty="0">
                          <a:solidFill>
                            <a:schemeClr val="tx1"/>
                          </a:solidFill>
                        </a:rPr>
                        <a:t>億円</a:t>
                      </a:r>
                      <a:r>
                        <a:rPr kumimoji="1" lang="ja-JP" altLang="en-US" sz="1600" b="0" dirty="0">
                          <a:solidFill>
                            <a:srgbClr val="FF0000"/>
                          </a:solidFill>
                        </a:rPr>
                        <a:t>増</a:t>
                      </a:r>
                    </a:p>
                  </a:txBody>
                  <a:tcPr marL="91443" marR="91443" marT="45700" marB="4570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0" dirty="0">
                          <a:solidFill>
                            <a:schemeClr val="tx1"/>
                          </a:solidFill>
                        </a:rPr>
                        <a:t>増減なし</a:t>
                      </a:r>
                      <a:endParaRPr kumimoji="1" lang="ja-JP" altLang="en-US" sz="1600" b="0" dirty="0">
                        <a:solidFill>
                          <a:srgbClr val="0000FF"/>
                        </a:solidFill>
                      </a:endParaRPr>
                    </a:p>
                  </a:txBody>
                  <a:tcPr marL="91443" marR="91443"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rPr>
                        <a:t>約</a:t>
                      </a:r>
                      <a:r>
                        <a:rPr kumimoji="1" lang="en-US" altLang="ja-JP" sz="1600" b="0" dirty="0">
                          <a:solidFill>
                            <a:schemeClr val="tx1"/>
                          </a:solidFill>
                        </a:rPr>
                        <a:t>0.4</a:t>
                      </a:r>
                      <a:r>
                        <a:rPr kumimoji="1" lang="ja-JP" altLang="en-US" sz="1600" b="0" dirty="0">
                          <a:solidFill>
                            <a:schemeClr val="tx1"/>
                          </a:solidFill>
                        </a:rPr>
                        <a:t>億円</a:t>
                      </a:r>
                      <a:r>
                        <a:rPr kumimoji="1" lang="ja-JP" altLang="en-US" sz="1600" b="0" dirty="0">
                          <a:solidFill>
                            <a:srgbClr val="FF0000"/>
                          </a:solidFill>
                        </a:rPr>
                        <a:t>増</a:t>
                      </a:r>
                    </a:p>
                  </a:txBody>
                  <a:tcPr marL="91443" marR="91443"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7156829"/>
                  </a:ext>
                </a:extLst>
              </a:tr>
            </a:tbl>
          </a:graphicData>
        </a:graphic>
      </p:graphicFrame>
    </p:spTree>
    <p:extLst>
      <p:ext uri="{BB962C8B-B14F-4D97-AF65-F5344CB8AC3E}">
        <p14:creationId xmlns:p14="http://schemas.microsoft.com/office/powerpoint/2010/main" val="296285011"/>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6350">
          <a:solidFill>
            <a:srgbClr val="FF000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rtlCol="0" anchor="ctr"/>
      <a:lstStyle>
        <a:defPPr algn="ctr">
          <a:defRPr kumimoji="1"/>
        </a:defPPr>
      </a:lstStyle>
    </a:spDef>
    <a:lnDef>
      <a:spPr bwMode="auto">
        <a:solidFill>
          <a:schemeClr val="bg1"/>
        </a:solidFill>
        <a:ln>
          <a:solidFill>
            <a:srgbClr val="0000FF"/>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2" ma:contentTypeDescription="新しいドキュメントを作成します。" ma:contentTypeScope="" ma:versionID="0d2eb14373c5b4000c128cfcdd3fcf60">
  <xsd:schema xmlns:xsd="http://www.w3.org/2001/XMLSchema" xmlns:xs="http://www.w3.org/2001/XMLSchema" xmlns:p="http://schemas.microsoft.com/office/2006/metadata/properties" xmlns:ns1="http://schemas.microsoft.com/sharepoint/v3" xmlns:ns2="4e21aece-359b-4e6f-8f54-c70e1e237c6a" targetNamespace="http://schemas.microsoft.com/office/2006/metadata/properties" ma:root="true" ma:fieldsID="db23b4eb53cfac3bdce39f3dd831b7a7" ns1:_="" ns2:_="">
    <xsd:import namespace="http://schemas.microsoft.com/sharepoint/v3"/>
    <xsd:import namespace="4e21aece-359b-4e6f-8f54-c70e1e237c6a"/>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e21aece-359b-4e6f-8f54-c70e1e237c6a"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38DBE1F6-9247-44B7-BE03-CB94595B42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e21aece-359b-4e6f-8f54-c70e1e237c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313A42-7050-4036-B55E-3DEA87570294}">
  <ds:schemaRefs>
    <ds:schemaRef ds:uri="http://schemas.microsoft.com/sharepoint/v3/contenttype/forms"/>
  </ds:schemaRefs>
</ds:datastoreItem>
</file>

<file path=customXml/itemProps3.xml><?xml version="1.0" encoding="utf-8"?>
<ds:datastoreItem xmlns:ds="http://schemas.openxmlformats.org/officeDocument/2006/customXml" ds:itemID="{D6CEDD64-2103-42D0-86A5-6AF62855E3C6}">
  <ds:schemaRefs>
    <ds:schemaRef ds:uri="http://purl.org/dc/terms/"/>
    <ds:schemaRef ds:uri="http://schemas.microsoft.com/office/2006/metadata/properties"/>
    <ds:schemaRef ds:uri="http://purl.org/dc/elements/1.1/"/>
    <ds:schemaRef ds:uri="http://purl.org/dc/dcmitype/"/>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4e21aece-359b-4e6f-8f54-c70e1e237c6a"/>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564857</TotalTime>
  <Words>5467</Words>
  <Application>Microsoft Office PowerPoint</Application>
  <PresentationFormat>画面に合わせる (4:3)</PresentationFormat>
  <Paragraphs>716</Paragraphs>
  <Slides>17</Slides>
  <Notes>8</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17</vt:i4>
      </vt:variant>
    </vt:vector>
  </HeadingPairs>
  <TitlesOfParts>
    <vt:vector size="24" baseType="lpstr">
      <vt:lpstr>HGｺﾞｼｯｸE</vt:lpstr>
      <vt:lpstr>HG丸ｺﾞｼｯｸM-PRO</vt:lpstr>
      <vt:lpstr>ＭＳ Ｐゴシック</vt:lpstr>
      <vt:lpstr>ＭＳ ゴシック</vt:lpstr>
      <vt:lpstr>Arial</vt:lpstr>
      <vt:lpstr>Wingdings</vt:lpstr>
      <vt:lpstr>標準デザイン</vt:lpstr>
      <vt:lpstr>大和川水系石川ブロック飛鳥川、梅川、天見川 の河川整備の事業評価について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二級河川　大津川水系の当面の治水目標の設定について</dc:title>
  <dc:creator>安部　弘勝</dc:creator>
  <cp:lastModifiedBy>福岡　将士</cp:lastModifiedBy>
  <cp:revision>2357</cp:revision>
  <cp:lastPrinted>2023-10-13T01:47:53Z</cp:lastPrinted>
  <dcterms:created xsi:type="dcterms:W3CDTF">2014-02-27T13:26:04Z</dcterms:created>
  <dcterms:modified xsi:type="dcterms:W3CDTF">2023-10-17T07:07:54Z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ContentTypeId">
    <vt:lpwstr>0x01010085D4A840C0B79842806973E30B2A13A0</vt:lpwstr>
  </property>
</Properties>
</file>